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5" r:id="rId1"/>
  </p:sldMasterIdLst>
  <p:notesMasterIdLst>
    <p:notesMasterId r:id="rId22"/>
  </p:notesMasterIdLst>
  <p:sldIdLst>
    <p:sldId id="270" r:id="rId2"/>
    <p:sldId id="273" r:id="rId3"/>
    <p:sldId id="275" r:id="rId4"/>
    <p:sldId id="276" r:id="rId5"/>
    <p:sldId id="277" r:id="rId6"/>
    <p:sldId id="279" r:id="rId7"/>
    <p:sldId id="278" r:id="rId8"/>
    <p:sldId id="280" r:id="rId9"/>
    <p:sldId id="281" r:id="rId10"/>
    <p:sldId id="282" r:id="rId11"/>
    <p:sldId id="283" r:id="rId12"/>
    <p:sldId id="284" r:id="rId13"/>
    <p:sldId id="285" r:id="rId14"/>
    <p:sldId id="286" r:id="rId15"/>
    <p:sldId id="287" r:id="rId16"/>
    <p:sldId id="272" r:id="rId17"/>
    <p:sldId id="274" r:id="rId18"/>
    <p:sldId id="257" r:id="rId19"/>
    <p:sldId id="271" r:id="rId20"/>
    <p:sldId id="25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787" autoAdjust="0"/>
  </p:normalViewPr>
  <p:slideViewPr>
    <p:cSldViewPr snapToGrid="0">
      <p:cViewPr varScale="1">
        <p:scale>
          <a:sx n="60" d="100"/>
          <a:sy n="60" d="100"/>
        </p:scale>
        <p:origin x="90"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A0A24-8F73-440D-9695-CACB93E3DC8C}" type="datetimeFigureOut">
              <a:rPr lang="en-US" smtClean="0"/>
              <a:t>9/2/2025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EEB89B-E730-41A0-81AF-DAEB457925DE}" type="slidenum">
              <a:rPr lang="en-US" smtClean="0"/>
              <a:t>‹#›</a:t>
            </a:fld>
            <a:endParaRPr lang="en-US"/>
          </a:p>
        </p:txBody>
      </p:sp>
    </p:spTree>
    <p:extLst>
      <p:ext uri="{BB962C8B-B14F-4D97-AF65-F5344CB8AC3E}">
        <p14:creationId xmlns:p14="http://schemas.microsoft.com/office/powerpoint/2010/main" val="803801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loud.google.com/blog/topics/developers-practitioners/what-compute-engine-use-cases-security-pricing-and-mor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https://www.itwonderlab.com/kubernetes-with-terraform/</a:t>
            </a:r>
            <a:endParaRPr lang="en-US" dirty="0"/>
          </a:p>
        </p:txBody>
      </p:sp>
      <p:sp>
        <p:nvSpPr>
          <p:cNvPr id="4" name="Slide Number Placeholder 3"/>
          <p:cNvSpPr>
            <a:spLocks noGrp="1"/>
          </p:cNvSpPr>
          <p:nvPr>
            <p:ph type="sldNum" sz="quarter" idx="10"/>
          </p:nvPr>
        </p:nvSpPr>
        <p:spPr/>
        <p:txBody>
          <a:bodyPr/>
          <a:lstStyle/>
          <a:p>
            <a:fld id="{CDC773BF-E5C9-44BF-B19B-39EF1F90376E}" type="slidenum">
              <a:rPr lang="en-US" smtClean="0"/>
              <a:t>1</a:t>
            </a:fld>
            <a:endParaRPr lang="en-US"/>
          </a:p>
        </p:txBody>
      </p:sp>
    </p:spTree>
    <p:extLst>
      <p:ext uri="{BB962C8B-B14F-4D97-AF65-F5344CB8AC3E}">
        <p14:creationId xmlns:p14="http://schemas.microsoft.com/office/powerpoint/2010/main" val="639016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hlinkClick r:id="rId3"/>
              </a:rPr>
              <a:t>What is Compute Engine? Use cases, security, pricing and more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smtClean="0">
                <a:solidFill>
                  <a:schemeClr val="tx1"/>
                </a:solidFill>
                <a:effectLst/>
                <a:latin typeface="+mn-lt"/>
                <a:ea typeface="+mn-ea"/>
                <a:cs typeface="+mn-cs"/>
              </a:rPr>
              <a:t>Apa</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itu</a:t>
            </a:r>
            <a:r>
              <a:rPr lang="en-US" sz="1200" b="1" i="0" kern="1200" dirty="0" smtClean="0">
                <a:solidFill>
                  <a:schemeClr val="tx1"/>
                </a:solidFill>
                <a:effectLst/>
                <a:latin typeface="+mn-lt"/>
                <a:ea typeface="+mn-ea"/>
                <a:cs typeface="+mn-cs"/>
              </a:rPr>
              <a:t> Compute Engine? https://www.youtube.com/watch?v=KBeyQHoAcrQ</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chemeClr val="tx1"/>
              </a:solidFill>
              <a:effectLst/>
              <a:latin typeface="+mn-lt"/>
              <a:ea typeface="+mn-ea"/>
              <a:cs typeface="+mn-cs"/>
              <a:hlinkClick r:id="rId3"/>
            </a:endParaRPr>
          </a:p>
          <a:p>
            <a:endParaRPr lang="en-US" dirty="0"/>
          </a:p>
        </p:txBody>
      </p:sp>
      <p:sp>
        <p:nvSpPr>
          <p:cNvPr id="4" name="Slide Number Placeholder 3"/>
          <p:cNvSpPr>
            <a:spLocks noGrp="1"/>
          </p:cNvSpPr>
          <p:nvPr>
            <p:ph type="sldNum" sz="quarter" idx="10"/>
          </p:nvPr>
        </p:nvSpPr>
        <p:spPr/>
        <p:txBody>
          <a:bodyPr/>
          <a:lstStyle/>
          <a:p>
            <a:fld id="{8AEEB89B-E730-41A0-81AF-DAEB457925DE}" type="slidenum">
              <a:rPr lang="en-US" smtClean="0"/>
              <a:t>16</a:t>
            </a:fld>
            <a:endParaRPr lang="en-US"/>
          </a:p>
        </p:txBody>
      </p:sp>
    </p:spTree>
    <p:extLst>
      <p:ext uri="{BB962C8B-B14F-4D97-AF65-F5344CB8AC3E}">
        <p14:creationId xmlns:p14="http://schemas.microsoft.com/office/powerpoint/2010/main" val="610648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https://conferences.oreilly.com/artificial-intelligence/ai-ny-2019/public/schedule/detail/72321.html</a:t>
            </a:r>
          </a:p>
          <a:p>
            <a:r>
              <a:rPr lang="en-US" dirty="0" smtClean="0"/>
              <a:t>https://s.itho.me/events/2019/k8s/1525-1605%20%E5%BC%B5%E5%AE%B6%E6%A3%A0_AI%20on%20Kubernetes.pdf</a:t>
            </a:r>
          </a:p>
          <a:p>
            <a:r>
              <a:rPr lang="en-US" dirty="0" smtClean="0"/>
              <a:t>https://medium.com/hackernoon/gpus-kubernetes-for-deep-learning-part-1-3-d8eebe0dd6fe</a:t>
            </a:r>
          </a:p>
          <a:p>
            <a:r>
              <a:rPr lang="en-US" dirty="0" smtClean="0"/>
              <a:t>https://github.com/alibaba/GPU-scheduler-for-deep-learning</a:t>
            </a:r>
            <a:endParaRPr lang="en-US" dirty="0"/>
          </a:p>
        </p:txBody>
      </p:sp>
      <p:sp>
        <p:nvSpPr>
          <p:cNvPr id="4" name="Slide Number Placeholder 3"/>
          <p:cNvSpPr>
            <a:spLocks noGrp="1"/>
          </p:cNvSpPr>
          <p:nvPr>
            <p:ph type="sldNum" sz="quarter" idx="10"/>
          </p:nvPr>
        </p:nvSpPr>
        <p:spPr/>
        <p:txBody>
          <a:bodyPr/>
          <a:lstStyle/>
          <a:p>
            <a:fld id="{8AEEB89B-E730-41A0-81AF-DAEB457925DE}" type="slidenum">
              <a:rPr lang="en-US" smtClean="0"/>
              <a:t>20</a:t>
            </a:fld>
            <a:endParaRPr lang="en-US"/>
          </a:p>
        </p:txBody>
      </p:sp>
    </p:spTree>
    <p:extLst>
      <p:ext uri="{BB962C8B-B14F-4D97-AF65-F5344CB8AC3E}">
        <p14:creationId xmlns:p14="http://schemas.microsoft.com/office/powerpoint/2010/main" val="244981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9/2/2025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019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9/2/2025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5137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9/2/2025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87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9/2/2025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8979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0339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9/2/2025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1462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t>9/2/2025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992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9/2/2025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1271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2263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5534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2807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9/2/2025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22784740"/>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oogleadservices.com/pagead/aclk?sa=L&amp;ai=DChsSEwj8zoD7wrmPAxUsqWYCHVsNASgYACICCAIQARoCc20&amp;ae=2&amp;co=1&amp;ase=2&amp;gclid=CjwKCAjwq9rFBhAIEiwAGVAZP32SdC2maXSZIQTFQKYW3D7ZDmKCp3UAGjH4cyvAUZ4bc7HWty37uxoCVfEQAvD_BwE&amp;ohost=www.google.com&amp;cid=CAESVeD2_AuhKb2dEintrTNuNBVhKqAM1H8MT-yCnSdIYZeDxJ5a8RH4LDIqjlT4Se_znvmv-3PzdghMBvVEdIA4p4aHQnjWiIKOmMJuGbgObkrGktSg0a8&amp;category=acrcp_v1_79&amp;sig=AOD64_1fOdE1afBVCf69Gl-0vUHrK6LzAg&amp;q&amp;nis=4&amp;adurl&amp;ved=2ahUKEwjj3fr6wrmPAxV-T2cHHQ_QAKIQ0Qx6BAhFEA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stretch>
            <a:fillRect/>
          </a:stretch>
        </p:blipFill>
        <p:spPr>
          <a:xfrm>
            <a:off x="119891" y="0"/>
            <a:ext cx="5305425" cy="3381375"/>
          </a:xfrm>
          <a:prstGeom prst="rect">
            <a:avLst/>
          </a:prstGeom>
        </p:spPr>
      </p:pic>
      <p:grpSp>
        <p:nvGrpSpPr>
          <p:cNvPr id="9" name="Group 8"/>
          <p:cNvGrpSpPr/>
          <p:nvPr/>
        </p:nvGrpSpPr>
        <p:grpSpPr>
          <a:xfrm>
            <a:off x="370421" y="1795824"/>
            <a:ext cx="4804363" cy="1929688"/>
            <a:chOff x="89638" y="359621"/>
            <a:chExt cx="4804363" cy="1929688"/>
          </a:xfrm>
        </p:grpSpPr>
        <p:pic>
          <p:nvPicPr>
            <p:cNvPr id="10" name="Picture 9"/>
            <p:cNvPicPr>
              <a:picLocks noChangeAspect="1"/>
            </p:cNvPicPr>
            <p:nvPr/>
          </p:nvPicPr>
          <p:blipFill>
            <a:blip r:embed="rId4"/>
            <a:stretch>
              <a:fillRect/>
            </a:stretch>
          </p:blipFill>
          <p:spPr>
            <a:xfrm>
              <a:off x="235105" y="1881965"/>
              <a:ext cx="3104181" cy="263526"/>
            </a:xfrm>
            <a:prstGeom prst="rect">
              <a:avLst/>
            </a:prstGeom>
          </p:spPr>
        </p:pic>
        <p:sp>
          <p:nvSpPr>
            <p:cNvPr id="11" name="Title 4">
              <a:extLst>
                <a:ext uri="{FF2B5EF4-FFF2-40B4-BE49-F238E27FC236}">
                  <a16:creationId xmlns:a16="http://schemas.microsoft.com/office/drawing/2014/main" id="{27228BAE-048B-681E-DD8D-BD96B22560E0}"/>
                </a:ext>
              </a:extLst>
            </p:cNvPr>
            <p:cNvSpPr txBox="1">
              <a:spLocks/>
            </p:cNvSpPr>
            <p:nvPr/>
          </p:nvSpPr>
          <p:spPr>
            <a:xfrm>
              <a:off x="89638" y="1389204"/>
              <a:ext cx="4804363" cy="90010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4000" dirty="0" smtClean="0">
                  <a:solidFill>
                    <a:schemeClr val="accent1">
                      <a:lumMod val="75000"/>
                    </a:schemeClr>
                  </a:solidFill>
                </a:rPr>
                <a:t>Computer </a:t>
              </a:r>
              <a:r>
                <a:rPr lang="en-US" sz="4000" dirty="0" smtClean="0">
                  <a:solidFill>
                    <a:srgbClr val="00B0F0"/>
                  </a:solidFill>
                </a:rPr>
                <a:t>Vision</a:t>
              </a:r>
              <a:endParaRPr lang="en-US" sz="4000" dirty="0">
                <a:solidFill>
                  <a:srgbClr val="00B0F0"/>
                </a:solidFill>
              </a:endParaRPr>
            </a:p>
          </p:txBody>
        </p:sp>
        <p:grpSp>
          <p:nvGrpSpPr>
            <p:cNvPr id="12" name="Group 11">
              <a:extLst>
                <a:ext uri="{FF2B5EF4-FFF2-40B4-BE49-F238E27FC236}">
                  <a16:creationId xmlns:a16="http://schemas.microsoft.com/office/drawing/2014/main" id="{2AABCB87-2ECC-4C03-B5BB-6EE11C8A4485}"/>
                </a:ext>
              </a:extLst>
            </p:cNvPr>
            <p:cNvGrpSpPr/>
            <p:nvPr/>
          </p:nvGrpSpPr>
          <p:grpSpPr>
            <a:xfrm>
              <a:off x="89638" y="359621"/>
              <a:ext cx="3064025" cy="1516520"/>
              <a:chOff x="4853562" y="1589418"/>
              <a:chExt cx="2609520" cy="1291565"/>
            </a:xfrm>
          </p:grpSpPr>
          <p:sp>
            <p:nvSpPr>
              <p:cNvPr id="19" name="Freeform 18">
                <a:extLst>
                  <a:ext uri="{FF2B5EF4-FFF2-40B4-BE49-F238E27FC236}">
                    <a16:creationId xmlns:a16="http://schemas.microsoft.com/office/drawing/2014/main" id="{03546B24-FABC-4B2A-A80F-B03654D56A7D}"/>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solidFill>
                    <a:schemeClr val="tx1"/>
                  </a:solidFill>
                </a:endParaRPr>
              </a:p>
            </p:txBody>
          </p:sp>
          <p:sp>
            <p:nvSpPr>
              <p:cNvPr id="20" name="Freeform 19">
                <a:extLst>
                  <a:ext uri="{FF2B5EF4-FFF2-40B4-BE49-F238E27FC236}">
                    <a16:creationId xmlns:a16="http://schemas.microsoft.com/office/drawing/2014/main" id="{02E1A011-CDEA-4BBC-B725-C88AF5464891}"/>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dirty="0">
                  <a:solidFill>
                    <a:schemeClr val="tx1"/>
                  </a:solidFill>
                </a:endParaRPr>
              </a:p>
            </p:txBody>
          </p:sp>
        </p:grpSp>
        <p:grpSp>
          <p:nvGrpSpPr>
            <p:cNvPr id="13" name="Group 12">
              <a:extLst>
                <a:ext uri="{FF2B5EF4-FFF2-40B4-BE49-F238E27FC236}">
                  <a16:creationId xmlns:a16="http://schemas.microsoft.com/office/drawing/2014/main" id="{AB8BC7BC-BF58-402E-9A69-AA9226DE7CAA}"/>
                </a:ext>
              </a:extLst>
            </p:cNvPr>
            <p:cNvGrpSpPr/>
            <p:nvPr/>
          </p:nvGrpSpPr>
          <p:grpSpPr>
            <a:xfrm>
              <a:off x="1176068" y="503243"/>
              <a:ext cx="1334145" cy="620384"/>
              <a:chOff x="7439031" y="1585639"/>
              <a:chExt cx="2143740" cy="996849"/>
            </a:xfrm>
            <a:solidFill>
              <a:schemeClr val="accent6"/>
            </a:solidFill>
          </p:grpSpPr>
          <p:sp>
            <p:nvSpPr>
              <p:cNvPr id="17" name="Freeform: Shape 66">
                <a:extLst>
                  <a:ext uri="{FF2B5EF4-FFF2-40B4-BE49-F238E27FC236}">
                    <a16:creationId xmlns:a16="http://schemas.microsoft.com/office/drawing/2014/main" id="{2A081543-B9FF-49B1-8EEF-ABDF5438EDCD}"/>
                  </a:ext>
                </a:extLst>
              </p:cNvPr>
              <p:cNvSpPr/>
              <p:nvPr/>
            </p:nvSpPr>
            <p:spPr>
              <a:xfrm>
                <a:off x="7439031" y="1585639"/>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18" name="Freeform: Shape 67">
                <a:extLst>
                  <a:ext uri="{FF2B5EF4-FFF2-40B4-BE49-F238E27FC236}">
                    <a16:creationId xmlns:a16="http://schemas.microsoft.com/office/drawing/2014/main" id="{275D1FAA-C13F-4A6B-BA37-7704CFB7ADCD}"/>
                  </a:ext>
                </a:extLst>
              </p:cNvPr>
              <p:cNvSpPr/>
              <p:nvPr/>
            </p:nvSpPr>
            <p:spPr>
              <a:xfrm>
                <a:off x="8174174" y="1963600"/>
                <a:ext cx="443936" cy="326799"/>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4" name="Subtitle 2">
              <a:extLst>
                <a:ext uri="{FF2B5EF4-FFF2-40B4-BE49-F238E27FC236}">
                  <a16:creationId xmlns:a16="http://schemas.microsoft.com/office/drawing/2014/main" id="{53858C97-DA2F-8866-47CC-CDF4077BBF9D}"/>
                </a:ext>
              </a:extLst>
            </p:cNvPr>
            <p:cNvSpPr txBox="1">
              <a:spLocks/>
            </p:cNvSpPr>
            <p:nvPr/>
          </p:nvSpPr>
          <p:spPr>
            <a:xfrm>
              <a:off x="1560697" y="757061"/>
              <a:ext cx="729275" cy="20338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smtClean="0">
                  <a:solidFill>
                    <a:srgbClr val="7030A0"/>
                  </a:solidFill>
                </a:rPr>
                <a:t>PDS</a:t>
              </a:r>
              <a:endParaRPr lang="en-US" sz="1600" dirty="0">
                <a:solidFill>
                  <a:srgbClr val="7030A0"/>
                </a:solidFill>
              </a:endParaRPr>
            </a:p>
          </p:txBody>
        </p:sp>
      </p:grpSp>
      <p:sp>
        <p:nvSpPr>
          <p:cNvPr id="22" name="Rectangle 21"/>
          <p:cNvSpPr/>
          <p:nvPr/>
        </p:nvSpPr>
        <p:spPr>
          <a:xfrm>
            <a:off x="8911525" y="5781051"/>
            <a:ext cx="3485015" cy="276999"/>
          </a:xfrm>
          <a:prstGeom prst="rect">
            <a:avLst/>
          </a:prstGeom>
        </p:spPr>
        <p:txBody>
          <a:bodyPr wrap="square">
            <a:spAutoFit/>
          </a:bodyPr>
          <a:lstStyle/>
          <a:p>
            <a:r>
              <a:rPr lang="en-US" sz="1200" dirty="0"/>
              <a:t>https://www.youtube.com/@AmelOline/videos</a:t>
            </a:r>
          </a:p>
        </p:txBody>
      </p:sp>
      <p:sp>
        <p:nvSpPr>
          <p:cNvPr id="23" name="Rectangle 22"/>
          <p:cNvSpPr/>
          <p:nvPr/>
        </p:nvSpPr>
        <p:spPr>
          <a:xfrm>
            <a:off x="10027402" y="5596385"/>
            <a:ext cx="2164597" cy="276999"/>
          </a:xfrm>
          <a:prstGeom prst="rect">
            <a:avLst/>
          </a:prstGeom>
        </p:spPr>
        <p:txBody>
          <a:bodyPr wrap="square">
            <a:spAutoFit/>
          </a:bodyPr>
          <a:lstStyle/>
          <a:p>
            <a:r>
              <a:rPr lang="en-US" sz="1200" dirty="0"/>
              <a:t>https://github.com/siagianp</a:t>
            </a:r>
          </a:p>
        </p:txBody>
      </p:sp>
      <p:sp>
        <p:nvSpPr>
          <p:cNvPr id="2" name="Rectangle 1"/>
          <p:cNvSpPr/>
          <p:nvPr/>
        </p:nvSpPr>
        <p:spPr>
          <a:xfrm>
            <a:off x="7609668" y="5965717"/>
            <a:ext cx="4889592" cy="276999"/>
          </a:xfrm>
          <a:prstGeom prst="rect">
            <a:avLst/>
          </a:prstGeom>
        </p:spPr>
        <p:txBody>
          <a:bodyPr wrap="square">
            <a:spAutoFit/>
          </a:bodyPr>
          <a:lstStyle/>
          <a:p>
            <a:r>
              <a:rPr lang="en-US" sz="1200" dirty="0"/>
              <a:t>https</a:t>
            </a:r>
            <a:r>
              <a:rPr lang="en-US" sz="1200" dirty="0" smtClean="0"/>
              <a:t>://github.com/amelcharolinesgn2/IoT_simulator-mqtt-NodeRed</a:t>
            </a:r>
            <a:endParaRPr lang="en-US" sz="1200" dirty="0"/>
          </a:p>
        </p:txBody>
      </p:sp>
      <p:pic>
        <p:nvPicPr>
          <p:cNvPr id="4" name="Picture 3"/>
          <p:cNvPicPr>
            <a:picLocks noChangeAspect="1"/>
          </p:cNvPicPr>
          <p:nvPr/>
        </p:nvPicPr>
        <p:blipFill>
          <a:blip r:embed="rId5"/>
          <a:stretch>
            <a:fillRect/>
          </a:stretch>
        </p:blipFill>
        <p:spPr>
          <a:xfrm>
            <a:off x="2611743" y="2639596"/>
            <a:ext cx="446086" cy="635863"/>
          </a:xfrm>
          <a:prstGeom prst="rect">
            <a:avLst/>
          </a:prstGeom>
        </p:spPr>
      </p:pic>
      <p:pic>
        <p:nvPicPr>
          <p:cNvPr id="5" name="Picture 4"/>
          <p:cNvPicPr>
            <a:picLocks noChangeAspect="1"/>
          </p:cNvPicPr>
          <p:nvPr/>
        </p:nvPicPr>
        <p:blipFill>
          <a:blip r:embed="rId6"/>
          <a:stretch>
            <a:fillRect/>
          </a:stretch>
        </p:blipFill>
        <p:spPr>
          <a:xfrm>
            <a:off x="1914363" y="2655435"/>
            <a:ext cx="613391" cy="582721"/>
          </a:xfrm>
          <a:prstGeom prst="rect">
            <a:avLst/>
          </a:prstGeom>
        </p:spPr>
      </p:pic>
      <p:pic>
        <p:nvPicPr>
          <p:cNvPr id="6" name="Picture 5"/>
          <p:cNvPicPr>
            <a:picLocks noChangeAspect="1"/>
          </p:cNvPicPr>
          <p:nvPr/>
        </p:nvPicPr>
        <p:blipFill>
          <a:blip r:embed="rId7"/>
          <a:stretch>
            <a:fillRect/>
          </a:stretch>
        </p:blipFill>
        <p:spPr>
          <a:xfrm>
            <a:off x="1053045" y="2639596"/>
            <a:ext cx="599662" cy="577554"/>
          </a:xfrm>
          <a:prstGeom prst="rect">
            <a:avLst/>
          </a:prstGeom>
        </p:spPr>
      </p:pic>
      <p:sp>
        <p:nvSpPr>
          <p:cNvPr id="26" name="Subtitle 2"/>
          <p:cNvSpPr txBox="1">
            <a:spLocks/>
          </p:cNvSpPr>
          <p:nvPr/>
        </p:nvSpPr>
        <p:spPr>
          <a:xfrm>
            <a:off x="2570754" y="3629722"/>
            <a:ext cx="9024615" cy="5210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400" dirty="0"/>
              <a:t>Machine Learning Model with Docker and Kubernetes on </a:t>
            </a:r>
            <a:r>
              <a:rPr lang="en-US" sz="4400" dirty="0">
                <a:solidFill>
                  <a:srgbClr val="0070C0"/>
                </a:solidFill>
              </a:rPr>
              <a:t>Google Cloud Platform</a:t>
            </a:r>
            <a:endParaRPr lang="en-US" sz="4400" dirty="0" smtClean="0">
              <a:solidFill>
                <a:srgbClr val="0070C0"/>
              </a:solidFill>
            </a:endParaRPr>
          </a:p>
        </p:txBody>
      </p:sp>
      <p:sp>
        <p:nvSpPr>
          <p:cNvPr id="27" name="Title 1"/>
          <p:cNvSpPr txBox="1">
            <a:spLocks/>
          </p:cNvSpPr>
          <p:nvPr/>
        </p:nvSpPr>
        <p:spPr>
          <a:xfrm>
            <a:off x="2570755" y="4728743"/>
            <a:ext cx="8567391" cy="670761"/>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smtClean="0">
                <a:solidFill>
                  <a:srgbClr val="0070C0"/>
                </a:solidFill>
              </a:rPr>
              <a:t>.</a:t>
            </a:r>
            <a:endParaRPr lang="en-US" sz="4400" b="1" dirty="0"/>
          </a:p>
        </p:txBody>
      </p:sp>
      <p:sp>
        <p:nvSpPr>
          <p:cNvPr id="3" name="Rectangle 2"/>
          <p:cNvSpPr/>
          <p:nvPr/>
        </p:nvSpPr>
        <p:spPr>
          <a:xfrm>
            <a:off x="8203920" y="6150383"/>
            <a:ext cx="3988079" cy="276999"/>
          </a:xfrm>
          <a:prstGeom prst="rect">
            <a:avLst/>
          </a:prstGeom>
        </p:spPr>
        <p:txBody>
          <a:bodyPr wrap="none">
            <a:spAutoFit/>
          </a:bodyPr>
          <a:lstStyle/>
          <a:p>
            <a:r>
              <a:rPr lang="en-US" sz="1200" dirty="0"/>
              <a:t>https://github.com/amelcharolinesgn2/Cloud-Infrastructures</a:t>
            </a:r>
          </a:p>
        </p:txBody>
      </p:sp>
      <p:sp>
        <p:nvSpPr>
          <p:cNvPr id="24" name="Rectangle 23"/>
          <p:cNvSpPr/>
          <p:nvPr/>
        </p:nvSpPr>
        <p:spPr>
          <a:xfrm>
            <a:off x="7494493" y="6367868"/>
            <a:ext cx="4697506" cy="276999"/>
          </a:xfrm>
          <a:prstGeom prst="rect">
            <a:avLst/>
          </a:prstGeom>
        </p:spPr>
        <p:txBody>
          <a:bodyPr wrap="square">
            <a:spAutoFit/>
          </a:bodyPr>
          <a:lstStyle/>
          <a:p>
            <a:r>
              <a:rPr lang="en-US" sz="1200" dirty="0"/>
              <a:t>https://github.com/amelcharolinesgn2/ClouD-Infrastructure-SISKA-2025</a:t>
            </a:r>
          </a:p>
        </p:txBody>
      </p:sp>
    </p:spTree>
    <p:extLst>
      <p:ext uri="{BB962C8B-B14F-4D97-AF65-F5344CB8AC3E}">
        <p14:creationId xmlns:p14="http://schemas.microsoft.com/office/powerpoint/2010/main" val="39263489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1262" y="375406"/>
            <a:ext cx="5614737" cy="4185761"/>
          </a:xfrm>
          <a:prstGeom prst="rect">
            <a:avLst/>
          </a:prstGeom>
        </p:spPr>
        <p:txBody>
          <a:bodyPr wrap="square">
            <a:spAutoFit/>
          </a:bodyPr>
          <a:lstStyle/>
          <a:p>
            <a:pPr algn="just"/>
            <a:r>
              <a:rPr lang="en-US" sz="1400" dirty="0"/>
              <a:t>Availability policy</a:t>
            </a:r>
          </a:p>
          <a:p>
            <a:pPr algn="just"/>
            <a:endParaRPr lang="en-US" sz="1400" dirty="0"/>
          </a:p>
          <a:p>
            <a:pPr algn="just"/>
            <a:r>
              <a:rPr lang="en-US" sz="1400" dirty="0" err="1"/>
              <a:t>Preemptibility</a:t>
            </a:r>
            <a:r>
              <a:rPr lang="en-US" sz="1400" dirty="0"/>
              <a:t> – A </a:t>
            </a:r>
            <a:r>
              <a:rPr lang="en-US" sz="1400" dirty="0" err="1"/>
              <a:t>preemptible</a:t>
            </a:r>
            <a:r>
              <a:rPr lang="en-US" sz="1400" dirty="0"/>
              <a:t> VM is an instance that you can create and run at a much lower price than normal instances. However, Compute Engine might stop (preempt) these instances if it requires access to those resources for other tasks. You can set ON or OFF of this flag to your VM. Usually, a </a:t>
            </a:r>
            <a:r>
              <a:rPr lang="en-US" sz="1400" dirty="0" err="1"/>
              <a:t>preemptible</a:t>
            </a:r>
            <a:r>
              <a:rPr lang="en-US" sz="1400" dirty="0"/>
              <a:t> VM can be set to off after 24 hrs. By default, the settings will be OFF.</a:t>
            </a:r>
          </a:p>
          <a:p>
            <a:pPr algn="just"/>
            <a:endParaRPr lang="en-US" sz="1400" dirty="0"/>
          </a:p>
          <a:p>
            <a:pPr algn="just"/>
            <a:r>
              <a:rPr lang="en-US" sz="1400" dirty="0"/>
              <a:t>On host maintenance – By default, when Compute Engine performs periodic infrastructure maintenance, it can migrate your VM instances to other hardware without downtime automatically. Here you have the option to terminate the VM too at the time of the maintenance window. It is recommended to choose the option “ Migrate VM Instance”</a:t>
            </a:r>
          </a:p>
          <a:p>
            <a:pPr algn="just"/>
            <a:endParaRPr lang="en-US" sz="1400" dirty="0"/>
          </a:p>
          <a:p>
            <a:pPr algn="just"/>
            <a:r>
              <a:rPr lang="en-US" sz="1400" dirty="0"/>
              <a:t>Automatic restart – Compute Engine can automatically restart VM instances if they are terminated for non-user-initiated reasons (maintenance event, hardware failure, software failure, and so on). You can choose either ON or OFF state. ON state is recommended.</a:t>
            </a:r>
          </a:p>
        </p:txBody>
      </p:sp>
      <p:pic>
        <p:nvPicPr>
          <p:cNvPr id="6" name="Picture 5"/>
          <p:cNvPicPr>
            <a:picLocks noChangeAspect="1"/>
          </p:cNvPicPr>
          <p:nvPr/>
        </p:nvPicPr>
        <p:blipFill>
          <a:blip r:embed="rId2"/>
          <a:stretch>
            <a:fillRect/>
          </a:stretch>
        </p:blipFill>
        <p:spPr>
          <a:xfrm>
            <a:off x="6240379" y="866275"/>
            <a:ext cx="5737307" cy="4242384"/>
          </a:xfrm>
          <a:prstGeom prst="rect">
            <a:avLst/>
          </a:prstGeom>
        </p:spPr>
      </p:pic>
    </p:spTree>
    <p:extLst>
      <p:ext uri="{BB962C8B-B14F-4D97-AF65-F5344CB8AC3E}">
        <p14:creationId xmlns:p14="http://schemas.microsoft.com/office/powerpoint/2010/main" val="23942661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0841" y="359364"/>
            <a:ext cx="5614737" cy="5478423"/>
          </a:xfrm>
          <a:prstGeom prst="rect">
            <a:avLst/>
          </a:prstGeom>
        </p:spPr>
        <p:txBody>
          <a:bodyPr wrap="square">
            <a:spAutoFit/>
          </a:bodyPr>
          <a:lstStyle/>
          <a:p>
            <a:pPr algn="just"/>
            <a:r>
              <a:rPr lang="en-US" sz="1400" dirty="0"/>
              <a:t>2) Security configurations</a:t>
            </a:r>
          </a:p>
          <a:p>
            <a:pPr algn="just"/>
            <a:endParaRPr lang="en-US" sz="1400" dirty="0"/>
          </a:p>
          <a:p>
            <a:pPr algn="just"/>
            <a:r>
              <a:rPr lang="en-US" sz="1400" dirty="0"/>
              <a:t>Shielded VM – Shielded VM features include trusted UEFI firmware and come with options for Secure Boot, </a:t>
            </a:r>
            <a:r>
              <a:rPr lang="en-US" sz="1400" dirty="0" err="1"/>
              <a:t>vTPM</a:t>
            </a:r>
            <a:r>
              <a:rPr lang="en-US" sz="1400" dirty="0"/>
              <a:t>, and Integrity Monitoring.</a:t>
            </a:r>
          </a:p>
          <a:p>
            <a:pPr algn="just"/>
            <a:endParaRPr lang="en-US" sz="1400" dirty="0"/>
          </a:p>
          <a:p>
            <a:pPr algn="just"/>
            <a:r>
              <a:rPr lang="en-US" sz="1400" dirty="0"/>
              <a:t>Turn ON secure boot – Secure boot helps protect your VM instances against boot-level and kernel-level malware and rootkits.</a:t>
            </a:r>
          </a:p>
          <a:p>
            <a:pPr algn="just"/>
            <a:endParaRPr lang="en-US" sz="1400" dirty="0"/>
          </a:p>
          <a:p>
            <a:pPr algn="just"/>
            <a:r>
              <a:rPr lang="en-US" sz="1400" dirty="0"/>
              <a:t>Turn on </a:t>
            </a:r>
            <a:r>
              <a:rPr lang="en-US" sz="1400" dirty="0" err="1"/>
              <a:t>vTPM</a:t>
            </a:r>
            <a:r>
              <a:rPr lang="en-US" sz="1400" dirty="0"/>
              <a:t> – Virtual Trusted Platform Module (</a:t>
            </a:r>
            <a:r>
              <a:rPr lang="en-US" sz="1400" dirty="0" err="1"/>
              <a:t>vTPM</a:t>
            </a:r>
            <a:r>
              <a:rPr lang="en-US" sz="1400" dirty="0"/>
              <a:t>) validates your guest VM pre-boot and boot integrity and offers key generation and protection</a:t>
            </a:r>
          </a:p>
          <a:p>
            <a:pPr algn="just"/>
            <a:endParaRPr lang="en-US" sz="1400" dirty="0"/>
          </a:p>
          <a:p>
            <a:pPr algn="just"/>
            <a:r>
              <a:rPr lang="en-US" sz="1400" dirty="0"/>
              <a:t>Turn on Integrity monitoring – Integrity monitoring lets you monitor and verify the runtime boot integrity of your shielded VM instances using </a:t>
            </a:r>
            <a:r>
              <a:rPr lang="en-US" sz="1400" dirty="0" err="1"/>
              <a:t>Stackdriver</a:t>
            </a:r>
            <a:r>
              <a:rPr lang="en-US" sz="1400" dirty="0"/>
              <a:t> reports.</a:t>
            </a:r>
          </a:p>
          <a:p>
            <a:pPr algn="just"/>
            <a:r>
              <a:rPr lang="en-US" sz="1400" dirty="0"/>
              <a:t>Note: requires </a:t>
            </a:r>
            <a:r>
              <a:rPr lang="en-US" sz="1400" dirty="0" err="1"/>
              <a:t>vTPM</a:t>
            </a:r>
            <a:r>
              <a:rPr lang="en-US" sz="1400" dirty="0"/>
              <a:t> to be enabled.</a:t>
            </a:r>
          </a:p>
          <a:p>
            <a:pPr algn="just"/>
            <a:endParaRPr lang="en-US" sz="1400" dirty="0"/>
          </a:p>
          <a:p>
            <a:pPr algn="just"/>
            <a:r>
              <a:rPr lang="en-US" sz="1400" dirty="0"/>
              <a:t>SSH Keys – These keys allow access only to this instance you created. Also, you can enable the option “Block project – wide SSH Keys”. By creating and managing SSH keys, you can let users access a Linux instance through third-party tools also. If a user presents their private SSH key, they can use a third-party tool to connect to any instance that is configured with the matching public SSH key file, even if they aren’t a member of your Google Cloud project. Therefore, you can control which instances a user can access by changing the public SSH key metadata for one or more instances.</a:t>
            </a:r>
          </a:p>
        </p:txBody>
      </p:sp>
      <p:pic>
        <p:nvPicPr>
          <p:cNvPr id="3" name="Picture 2"/>
          <p:cNvPicPr>
            <a:picLocks noChangeAspect="1"/>
          </p:cNvPicPr>
          <p:nvPr/>
        </p:nvPicPr>
        <p:blipFill>
          <a:blip r:embed="rId2"/>
          <a:stretch>
            <a:fillRect/>
          </a:stretch>
        </p:blipFill>
        <p:spPr>
          <a:xfrm>
            <a:off x="5935578" y="1101581"/>
            <a:ext cx="6039351" cy="3993987"/>
          </a:xfrm>
          <a:prstGeom prst="rect">
            <a:avLst/>
          </a:prstGeom>
        </p:spPr>
      </p:pic>
    </p:spTree>
    <p:extLst>
      <p:ext uri="{BB962C8B-B14F-4D97-AF65-F5344CB8AC3E}">
        <p14:creationId xmlns:p14="http://schemas.microsoft.com/office/powerpoint/2010/main" val="32172161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1262" y="375406"/>
            <a:ext cx="5614737" cy="6124754"/>
          </a:xfrm>
          <a:prstGeom prst="rect">
            <a:avLst/>
          </a:prstGeom>
        </p:spPr>
        <p:txBody>
          <a:bodyPr wrap="square">
            <a:spAutoFit/>
          </a:bodyPr>
          <a:lstStyle/>
          <a:p>
            <a:pPr algn="just"/>
            <a:r>
              <a:rPr lang="en-US" sz="1400" dirty="0"/>
              <a:t>3) Disk configurations</a:t>
            </a:r>
          </a:p>
          <a:p>
            <a:pPr algn="just"/>
            <a:endParaRPr lang="en-US" sz="1400" dirty="0"/>
          </a:p>
          <a:p>
            <a:pPr algn="just"/>
            <a:r>
              <a:rPr lang="en-US" sz="1400" dirty="0"/>
              <a:t>Boot disk configurations</a:t>
            </a:r>
          </a:p>
          <a:p>
            <a:pPr algn="just"/>
            <a:endParaRPr lang="en-US" sz="1400" dirty="0"/>
          </a:p>
          <a:p>
            <a:pPr algn="just"/>
            <a:r>
              <a:rPr lang="en-US" sz="1400" dirty="0"/>
              <a:t>Deletion rule – You can enable or disable the option “Delete boot disk when the instance is deleted”. If it is disabled, you can retain the boot disk and create images for the new VM creation.</a:t>
            </a:r>
          </a:p>
          <a:p>
            <a:pPr algn="just"/>
            <a:endParaRPr lang="en-US" sz="1400" dirty="0"/>
          </a:p>
          <a:p>
            <a:pPr algn="just"/>
            <a:r>
              <a:rPr lang="en-US" sz="1400" dirty="0"/>
              <a:t>Encryption – Data is encrypted automatically by using the encryption key selected by the user. Available encryption keys are :</a:t>
            </a:r>
          </a:p>
          <a:p>
            <a:pPr algn="just"/>
            <a:endParaRPr lang="en-US" sz="1400" dirty="0"/>
          </a:p>
          <a:p>
            <a:pPr algn="just"/>
            <a:r>
              <a:rPr lang="en-US" sz="1400" dirty="0"/>
              <a:t>Google managed keys – No configuration required. Google assigns the keys to encrypt your data</a:t>
            </a:r>
          </a:p>
          <a:p>
            <a:pPr algn="just"/>
            <a:r>
              <a:rPr lang="en-US" sz="1400" dirty="0"/>
              <a:t>Customer-managed keys – Manage via Google Cloud Key Management Service. The end-user has to provide a custom key in the Cloud key management service</a:t>
            </a:r>
          </a:p>
          <a:p>
            <a:pPr algn="just"/>
            <a:r>
              <a:rPr lang="en-US" sz="1400" dirty="0"/>
              <a:t>Customer supplied keys – Here to Customer provides the details of the custom keys through a third-party solution available outside of the Google Cloud</a:t>
            </a:r>
          </a:p>
          <a:p>
            <a:pPr algn="just"/>
            <a:r>
              <a:rPr lang="en-US" sz="1400" dirty="0"/>
              <a:t>Device Name – You can use this name to reference the device for mounting, resizing, and so on, from within the instance. You can select to generate the device name based on the instance name or put a custom name. Based on instance name is the default option.</a:t>
            </a:r>
          </a:p>
          <a:p>
            <a:pPr algn="just"/>
            <a:endParaRPr lang="en-US" sz="1400" dirty="0"/>
          </a:p>
          <a:p>
            <a:pPr algn="just"/>
            <a:r>
              <a:rPr lang="en-US" sz="1400" dirty="0"/>
              <a:t>Additional Disks – Additional disks provide persistent and local SSD storage for the instance. You can add a new disk by clicking on the button “Add new disk” or can attach your existing disk by clicking on the button “Attach existing disk”</a:t>
            </a:r>
          </a:p>
        </p:txBody>
      </p:sp>
      <p:pic>
        <p:nvPicPr>
          <p:cNvPr id="2" name="Picture 1"/>
          <p:cNvPicPr>
            <a:picLocks noChangeAspect="1"/>
          </p:cNvPicPr>
          <p:nvPr/>
        </p:nvPicPr>
        <p:blipFill>
          <a:blip r:embed="rId2"/>
          <a:stretch>
            <a:fillRect/>
          </a:stretch>
        </p:blipFill>
        <p:spPr>
          <a:xfrm>
            <a:off x="6240380" y="1625782"/>
            <a:ext cx="5455318" cy="3255780"/>
          </a:xfrm>
          <a:prstGeom prst="rect">
            <a:avLst/>
          </a:prstGeom>
        </p:spPr>
      </p:pic>
    </p:spTree>
    <p:extLst>
      <p:ext uri="{BB962C8B-B14F-4D97-AF65-F5344CB8AC3E}">
        <p14:creationId xmlns:p14="http://schemas.microsoft.com/office/powerpoint/2010/main" val="31158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1262" y="375406"/>
            <a:ext cx="5614737" cy="6278642"/>
          </a:xfrm>
          <a:prstGeom prst="rect">
            <a:avLst/>
          </a:prstGeom>
        </p:spPr>
        <p:txBody>
          <a:bodyPr wrap="square">
            <a:spAutoFit/>
          </a:bodyPr>
          <a:lstStyle/>
          <a:p>
            <a:pPr algn="just"/>
            <a:r>
              <a:rPr lang="en-US" sz="1400" dirty="0"/>
              <a:t>4) Networking configuration</a:t>
            </a:r>
          </a:p>
          <a:p>
            <a:pPr algn="just"/>
            <a:endParaRPr lang="en-US" sz="1400" dirty="0"/>
          </a:p>
          <a:p>
            <a:pPr algn="just"/>
            <a:r>
              <a:rPr lang="en-US" sz="1400" dirty="0"/>
              <a:t>Network Tags – A tag is simply a character string added to a tags field in a resource, such as Compute Engine virtual machine (VM) instances or instance templates. You can assign network tags to new VMs at creation time, or you can edit the set of assigned tags at any time later. You can edit network tags without stopping a VM.</a:t>
            </a:r>
          </a:p>
          <a:p>
            <a:pPr algn="just"/>
            <a:endParaRPr lang="en-US" sz="1400" dirty="0"/>
          </a:p>
          <a:p>
            <a:pPr algn="just"/>
            <a:r>
              <a:rPr lang="en-US" sz="1400" dirty="0" err="1"/>
              <a:t>HostName</a:t>
            </a:r>
            <a:r>
              <a:rPr lang="en-US" sz="1400" dirty="0"/>
              <a:t> – When you create a virtual machine (VM) instance, Google Cloud creates an internal DNS name from the VM name. Unless you specify a custom hostname, Google Cloud uses the automatically created internal DNS name as the hostname it provides to the VM. You can create a VM with a custom hostname by specifying any fully qualified DNS name in the provided box.</a:t>
            </a:r>
          </a:p>
          <a:p>
            <a:pPr algn="just"/>
            <a:endParaRPr lang="en-US" sz="1400" dirty="0"/>
          </a:p>
          <a:p>
            <a:pPr algn="just"/>
            <a:r>
              <a:rPr lang="en-US" sz="1400" dirty="0"/>
              <a:t>Network Interfaces – Each VM has a minimum of one Network Interface to connect outside the network or internet depending on your firewall configuration. By default, while creating a VM Google’s compute environment provides a single Network Interface to it. To create another network interface you need to have a new network first and can add Network Interface and IP to it</a:t>
            </a:r>
            <a:r>
              <a:rPr lang="en-US" sz="1400" dirty="0" smtClean="0"/>
              <a:t>.</a:t>
            </a:r>
          </a:p>
          <a:p>
            <a:pPr algn="just"/>
            <a:r>
              <a:rPr lang="en-US" dirty="0"/>
              <a:t>Now we mostly covered all the configuration options for creating a VM in the Google Cloud Platform console. Also, note that all the above configurations can also be achieved by generating REST requests or can use command-line tools. Finally, click create button to create the new VM.</a:t>
            </a:r>
            <a:endParaRPr lang="en-US" sz="1400" dirty="0"/>
          </a:p>
        </p:txBody>
      </p:sp>
      <p:pic>
        <p:nvPicPr>
          <p:cNvPr id="5" name="Picture 4"/>
          <p:cNvPicPr>
            <a:picLocks noChangeAspect="1"/>
          </p:cNvPicPr>
          <p:nvPr/>
        </p:nvPicPr>
        <p:blipFill>
          <a:blip r:embed="rId2"/>
          <a:stretch>
            <a:fillRect/>
          </a:stretch>
        </p:blipFill>
        <p:spPr>
          <a:xfrm>
            <a:off x="6385572" y="882315"/>
            <a:ext cx="5772151" cy="3657601"/>
          </a:xfrm>
          <a:prstGeom prst="rect">
            <a:avLst/>
          </a:prstGeom>
        </p:spPr>
      </p:pic>
    </p:spTree>
    <p:extLst>
      <p:ext uri="{BB962C8B-B14F-4D97-AF65-F5344CB8AC3E}">
        <p14:creationId xmlns:p14="http://schemas.microsoft.com/office/powerpoint/2010/main" val="1636550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965" y="404881"/>
            <a:ext cx="3418885" cy="369332"/>
          </a:xfrm>
          <a:prstGeom prst="rect">
            <a:avLst/>
          </a:prstGeom>
        </p:spPr>
        <p:txBody>
          <a:bodyPr wrap="none">
            <a:spAutoFit/>
          </a:bodyPr>
          <a:lstStyle/>
          <a:p>
            <a:r>
              <a:rPr lang="en-US" b="1" dirty="0"/>
              <a:t>Connecting the newly created VM</a:t>
            </a:r>
          </a:p>
        </p:txBody>
      </p:sp>
      <p:sp>
        <p:nvSpPr>
          <p:cNvPr id="6" name="Rectangle 5"/>
          <p:cNvSpPr/>
          <p:nvPr/>
        </p:nvSpPr>
        <p:spPr>
          <a:xfrm>
            <a:off x="6304547" y="519785"/>
            <a:ext cx="5614737" cy="3016210"/>
          </a:xfrm>
          <a:prstGeom prst="rect">
            <a:avLst/>
          </a:prstGeom>
        </p:spPr>
        <p:txBody>
          <a:bodyPr wrap="square">
            <a:spAutoFit/>
          </a:bodyPr>
          <a:lstStyle/>
          <a:p>
            <a:pPr algn="just"/>
            <a:r>
              <a:rPr lang="en-US" dirty="0"/>
              <a:t>On double-clicking the Instance name available in VM Instances → Instances, you will get a full detailed description of the VM as shown in the below screenshot</a:t>
            </a:r>
            <a:r>
              <a:rPr lang="en-US" dirty="0" smtClean="0"/>
              <a:t>.</a:t>
            </a:r>
            <a:r>
              <a:rPr lang="en-US" sz="1400" dirty="0" smtClean="0"/>
              <a:t>.</a:t>
            </a:r>
          </a:p>
          <a:p>
            <a:pPr algn="just"/>
            <a:endParaRPr lang="en-US" sz="1400" dirty="0"/>
          </a:p>
          <a:p>
            <a:pPr algn="just"/>
            <a:r>
              <a:rPr lang="en-US" dirty="0"/>
              <a:t>On the Remote access section, you can see various methods to connect your VM. Since the created machine is a Linux-based VM, configured SSH on the default port and configured Google managed SSH Keys, we can select the option “Open in a browser window” opens a new browser window as </a:t>
            </a:r>
            <a:r>
              <a:rPr lang="en-US" dirty="0" smtClean="0"/>
              <a:t>soon.</a:t>
            </a:r>
            <a:endParaRPr lang="en-US" sz="1400" dirty="0"/>
          </a:p>
          <a:p>
            <a:pPr algn="just"/>
            <a:endParaRPr lang="en-US" sz="1400" dirty="0"/>
          </a:p>
        </p:txBody>
      </p:sp>
      <p:pic>
        <p:nvPicPr>
          <p:cNvPr id="4098" name="Picture 2" descr="gc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65" y="1089171"/>
            <a:ext cx="5931203" cy="44634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6460707" y="3320914"/>
            <a:ext cx="5410450" cy="2887164"/>
          </a:xfrm>
          <a:prstGeom prst="rect">
            <a:avLst/>
          </a:prstGeom>
        </p:spPr>
      </p:pic>
    </p:spTree>
    <p:extLst>
      <p:ext uri="{BB962C8B-B14F-4D97-AF65-F5344CB8AC3E}">
        <p14:creationId xmlns:p14="http://schemas.microsoft.com/office/powerpoint/2010/main" val="10211802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1262" y="375406"/>
            <a:ext cx="5614737" cy="5293757"/>
          </a:xfrm>
          <a:prstGeom prst="rect">
            <a:avLst/>
          </a:prstGeom>
        </p:spPr>
        <p:txBody>
          <a:bodyPr wrap="square">
            <a:spAutoFit/>
          </a:bodyPr>
          <a:lstStyle/>
          <a:p>
            <a:r>
              <a:rPr lang="en-US" b="1" dirty="0"/>
              <a:t>Creating a machine Image from the running VM</a:t>
            </a:r>
          </a:p>
          <a:p>
            <a:pPr algn="just"/>
            <a:endParaRPr lang="en-US" sz="1400" dirty="0"/>
          </a:p>
          <a:p>
            <a:pPr algn="just"/>
            <a:r>
              <a:rPr lang="en-US" dirty="0"/>
              <a:t>Use a machine image to store all the configuration, metadata, permissions, applications, and data from one or more disks for a VM instance running on Compute Engine. The VM instance that you use to create a machine image is referred to as a source instance. Using source instances you can create multiple instances easily.</a:t>
            </a:r>
          </a:p>
          <a:p>
            <a:pPr algn="just"/>
            <a:r>
              <a:rPr lang="en-US" dirty="0"/>
              <a:t>Select the particular instance in GCP, Choose the button “Create Machine Image” on top.</a:t>
            </a:r>
          </a:p>
          <a:p>
            <a:pPr algn="just"/>
            <a:r>
              <a:rPr lang="en-US" dirty="0"/>
              <a:t>Provide a name for the image</a:t>
            </a:r>
          </a:p>
          <a:p>
            <a:pPr algn="just"/>
            <a:r>
              <a:rPr lang="en-US" dirty="0"/>
              <a:t>Provide a brief description for the image created</a:t>
            </a:r>
          </a:p>
          <a:p>
            <a:pPr algn="just"/>
            <a:r>
              <a:rPr lang="en-US" dirty="0"/>
              <a:t>Provide the name of the source instance</a:t>
            </a:r>
          </a:p>
          <a:p>
            <a:pPr algn="just"/>
            <a:r>
              <a:rPr lang="en-US" dirty="0"/>
              <a:t>Choose the location where you want to create the image. By default, the image will be created in the same region where the VM is running. You can choose other regions also</a:t>
            </a:r>
          </a:p>
          <a:p>
            <a:pPr algn="just"/>
            <a:r>
              <a:rPr lang="en-US" dirty="0"/>
              <a:t>Choose the encryption method, you want to use and then click “CREATE”</a:t>
            </a:r>
          </a:p>
        </p:txBody>
      </p:sp>
      <p:pic>
        <p:nvPicPr>
          <p:cNvPr id="2" name="Picture 1"/>
          <p:cNvPicPr>
            <a:picLocks noChangeAspect="1"/>
          </p:cNvPicPr>
          <p:nvPr/>
        </p:nvPicPr>
        <p:blipFill>
          <a:blip r:embed="rId2"/>
          <a:stretch>
            <a:fillRect/>
          </a:stretch>
        </p:blipFill>
        <p:spPr>
          <a:xfrm>
            <a:off x="6336631" y="1075345"/>
            <a:ext cx="5593932" cy="3893877"/>
          </a:xfrm>
          <a:prstGeom prst="rect">
            <a:avLst/>
          </a:prstGeom>
        </p:spPr>
      </p:pic>
    </p:spTree>
    <p:extLst>
      <p:ext uri="{BB962C8B-B14F-4D97-AF65-F5344CB8AC3E}">
        <p14:creationId xmlns:p14="http://schemas.microsoft.com/office/powerpoint/2010/main" val="24599792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GCP Compute VM Instant</a:t>
            </a:r>
            <a:endParaRPr lang="en-US" dirty="0"/>
          </a:p>
        </p:txBody>
      </p:sp>
      <p:pic>
        <p:nvPicPr>
          <p:cNvPr id="1026" name="Picture 2" descr="What is Compute Engine? Use cases, security, pricing and more ..."/>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99807" y="1472699"/>
            <a:ext cx="7735712"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94255" y="6115871"/>
            <a:ext cx="4288290" cy="369332"/>
          </a:xfrm>
          <a:prstGeom prst="rect">
            <a:avLst/>
          </a:prstGeom>
        </p:spPr>
        <p:txBody>
          <a:bodyPr wrap="none">
            <a:spAutoFit/>
          </a:bodyPr>
          <a:lstStyle/>
          <a:p>
            <a:r>
              <a:rPr lang="en-US" dirty="0"/>
              <a:t>Create and start a Compute Engine instance</a:t>
            </a:r>
          </a:p>
        </p:txBody>
      </p:sp>
    </p:spTree>
    <p:extLst>
      <p:ext uri="{BB962C8B-B14F-4D97-AF65-F5344CB8AC3E}">
        <p14:creationId xmlns:p14="http://schemas.microsoft.com/office/powerpoint/2010/main" val="3128350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solidFill>
                  <a:srgbClr val="0070C0"/>
                </a:solidFill>
              </a:rPr>
              <a:t>Compute Engine instances</a:t>
            </a:r>
            <a:r>
              <a:rPr lang="en-US" dirty="0"/>
              <a:t/>
            </a:r>
            <a:br>
              <a:rPr lang="en-US" dirty="0"/>
            </a:b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07907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GCP </a:t>
            </a:r>
            <a:r>
              <a:rPr lang="en-US" dirty="0" smtClean="0"/>
              <a:t>Storage </a:t>
            </a:r>
            <a:r>
              <a:rPr lang="en-US" dirty="0"/>
              <a:t>VM Instant</a:t>
            </a:r>
            <a:endParaRPr lang="en-ID" dirty="0"/>
          </a:p>
        </p:txBody>
      </p:sp>
      <p:pic>
        <p:nvPicPr>
          <p:cNvPr id="2050" name="Picture 2" descr="googlecloud · GitHub Topics · GitHub"/>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4031" y="1690688"/>
            <a:ext cx="870267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8846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Kubernetes For AI </a:t>
            </a:r>
            <a:r>
              <a:rPr lang="en-US" dirty="0" err="1" smtClean="0"/>
              <a:t>Hyperparameter</a:t>
            </a:r>
            <a:r>
              <a:rPr lang="en-US" dirty="0" smtClean="0"/>
              <a:t> Search Experiments | </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8559374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400" dirty="0"/>
              <a:t>Creating a Google Cloud Platform (GCP) Compute Engine Virtual Machine (VM) instance involves several steps to configure its </a:t>
            </a:r>
            <a:r>
              <a:rPr lang="en-US" sz="2400" b="1" dirty="0">
                <a:solidFill>
                  <a:srgbClr val="0070C0"/>
                </a:solidFill>
              </a:rPr>
              <a:t>compute</a:t>
            </a:r>
            <a:r>
              <a:rPr lang="en-US" sz="2400" dirty="0"/>
              <a:t>, </a:t>
            </a:r>
            <a:r>
              <a:rPr lang="en-US" sz="2400" dirty="0">
                <a:solidFill>
                  <a:srgbClr val="FF0000"/>
                </a:solidFill>
              </a:rPr>
              <a:t>storage</a:t>
            </a:r>
            <a:r>
              <a:rPr lang="en-US" sz="2400" dirty="0"/>
              <a:t>, and </a:t>
            </a:r>
            <a:r>
              <a:rPr lang="en-US" sz="2400" dirty="0">
                <a:solidFill>
                  <a:srgbClr val="0070C0"/>
                </a:solidFill>
              </a:rPr>
              <a:t>networking </a:t>
            </a:r>
            <a:r>
              <a:rPr lang="en-US" sz="2400" dirty="0"/>
              <a:t>aspects.</a:t>
            </a:r>
            <a:endParaRPr lang="en-US" sz="2400" dirty="0"/>
          </a:p>
        </p:txBody>
      </p:sp>
      <p:sp>
        <p:nvSpPr>
          <p:cNvPr id="3" name="Content Placeholder 2"/>
          <p:cNvSpPr>
            <a:spLocks noGrp="1"/>
          </p:cNvSpPr>
          <p:nvPr>
            <p:ph idx="1"/>
          </p:nvPr>
        </p:nvSpPr>
        <p:spPr/>
        <p:txBody>
          <a:bodyPr/>
          <a:lstStyle/>
          <a:p>
            <a:r>
              <a:rPr lang="en-US" dirty="0">
                <a:solidFill>
                  <a:srgbClr val="7030A0"/>
                </a:solidFill>
              </a:rPr>
              <a:t>Create a Virtual </a:t>
            </a:r>
            <a:r>
              <a:rPr lang="en-US" dirty="0" smtClean="0">
                <a:solidFill>
                  <a:srgbClr val="7030A0"/>
                </a:solidFill>
              </a:rPr>
              <a:t>Machine GCP</a:t>
            </a:r>
          </a:p>
          <a:p>
            <a:pPr lvl="1"/>
            <a:r>
              <a:rPr lang="en-US" dirty="0">
                <a:hlinkClick r:id="rId2"/>
              </a:rPr>
              <a:t>Create a virtual machine - Compute Engine VM instances</a:t>
            </a:r>
          </a:p>
          <a:p>
            <a:pPr lvl="1"/>
            <a:r>
              <a:rPr lang="en-US" dirty="0" smtClean="0"/>
              <a:t>Setting-up </a:t>
            </a:r>
            <a:r>
              <a:rPr lang="en-US" dirty="0"/>
              <a:t>an instance on Google Cloud Platform (GCP)</a:t>
            </a:r>
          </a:p>
          <a:p>
            <a:endParaRPr lang="en-US" dirty="0"/>
          </a:p>
        </p:txBody>
      </p:sp>
    </p:spTree>
    <p:extLst>
      <p:ext uri="{BB962C8B-B14F-4D97-AF65-F5344CB8AC3E}">
        <p14:creationId xmlns:p14="http://schemas.microsoft.com/office/powerpoint/2010/main" val="42664304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err="1" smtClean="0"/>
              <a:t>Github</a:t>
            </a:r>
            <a:r>
              <a:rPr lang="en-ID" dirty="0" smtClean="0"/>
              <a:t> </a:t>
            </a:r>
            <a:endParaRPr lang="en-ID" dirty="0"/>
          </a:p>
        </p:txBody>
      </p:sp>
      <p:sp>
        <p:nvSpPr>
          <p:cNvPr id="9" name="Rectangle 8"/>
          <p:cNvSpPr/>
          <p:nvPr/>
        </p:nvSpPr>
        <p:spPr>
          <a:xfrm>
            <a:off x="773540" y="253737"/>
            <a:ext cx="4887428" cy="369332"/>
          </a:xfrm>
          <a:prstGeom prst="rect">
            <a:avLst/>
          </a:prstGeom>
        </p:spPr>
        <p:txBody>
          <a:bodyPr wrap="none">
            <a:spAutoFit/>
          </a:bodyPr>
          <a:lstStyle/>
          <a:p>
            <a:r>
              <a:rPr lang="en-US" dirty="0"/>
              <a:t>Automate provisioning in the self-service platform</a:t>
            </a:r>
          </a:p>
        </p:txBody>
      </p:sp>
    </p:spTree>
    <p:extLst>
      <p:ext uri="{BB962C8B-B14F-4D97-AF65-F5344CB8AC3E}">
        <p14:creationId xmlns:p14="http://schemas.microsoft.com/office/powerpoint/2010/main" val="3316937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 Virtual Machine Instance in Google Cloud Platform (GCP)</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Table of Contents</a:t>
            </a:r>
          </a:p>
          <a:p>
            <a:pPr lvl="1"/>
            <a:r>
              <a:rPr lang="en-US" dirty="0">
                <a:solidFill>
                  <a:schemeClr val="accent1">
                    <a:lumMod val="75000"/>
                  </a:schemeClr>
                </a:solidFill>
              </a:rPr>
              <a:t>What is a Compute Engine in GCP?</a:t>
            </a:r>
          </a:p>
          <a:p>
            <a:pPr lvl="1"/>
            <a:r>
              <a:rPr lang="en-US" dirty="0">
                <a:solidFill>
                  <a:schemeClr val="accent1">
                    <a:lumMod val="75000"/>
                  </a:schemeClr>
                </a:solidFill>
              </a:rPr>
              <a:t>Prerequisites for creating a VM on GCP</a:t>
            </a:r>
          </a:p>
          <a:p>
            <a:pPr lvl="1"/>
            <a:r>
              <a:rPr lang="en-US" dirty="0">
                <a:solidFill>
                  <a:schemeClr val="accent1">
                    <a:lumMod val="75000"/>
                  </a:schemeClr>
                </a:solidFill>
              </a:rPr>
              <a:t>Enabling Compute Engine in GCP</a:t>
            </a:r>
          </a:p>
          <a:p>
            <a:pPr lvl="1"/>
            <a:r>
              <a:rPr lang="en-US" dirty="0">
                <a:solidFill>
                  <a:schemeClr val="accent1">
                    <a:lumMod val="75000"/>
                  </a:schemeClr>
                </a:solidFill>
              </a:rPr>
              <a:t>Creating an Instance in GCP</a:t>
            </a:r>
          </a:p>
          <a:p>
            <a:pPr lvl="1"/>
            <a:r>
              <a:rPr lang="en-US" dirty="0">
                <a:solidFill>
                  <a:schemeClr val="accent1">
                    <a:lumMod val="75000"/>
                  </a:schemeClr>
                </a:solidFill>
              </a:rPr>
              <a:t>Name &amp; Machine configuration</a:t>
            </a:r>
          </a:p>
          <a:p>
            <a:pPr lvl="1"/>
            <a:r>
              <a:rPr lang="en-US" dirty="0">
                <a:solidFill>
                  <a:schemeClr val="accent1">
                    <a:lumMod val="75000"/>
                  </a:schemeClr>
                </a:solidFill>
              </a:rPr>
              <a:t>Advanced Configuration</a:t>
            </a:r>
          </a:p>
          <a:p>
            <a:pPr lvl="1"/>
            <a:r>
              <a:rPr lang="en-US" dirty="0">
                <a:solidFill>
                  <a:schemeClr val="accent1">
                    <a:lumMod val="75000"/>
                  </a:schemeClr>
                </a:solidFill>
              </a:rPr>
              <a:t>Connecting the newly created VM</a:t>
            </a:r>
          </a:p>
          <a:p>
            <a:pPr lvl="1"/>
            <a:r>
              <a:rPr lang="en-US" dirty="0">
                <a:solidFill>
                  <a:schemeClr val="accent1">
                    <a:lumMod val="75000"/>
                  </a:schemeClr>
                </a:solidFill>
              </a:rPr>
              <a:t>Creating a machine Image from the running VM</a:t>
            </a:r>
          </a:p>
        </p:txBody>
      </p:sp>
    </p:spTree>
    <p:extLst>
      <p:ext uri="{BB962C8B-B14F-4D97-AF65-F5344CB8AC3E}">
        <p14:creationId xmlns:p14="http://schemas.microsoft.com/office/powerpoint/2010/main" val="3302441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474" y="188663"/>
            <a:ext cx="5001126" cy="693654"/>
          </a:xfrm>
        </p:spPr>
        <p:txBody>
          <a:bodyPr>
            <a:normAutofit/>
          </a:bodyPr>
          <a:lstStyle/>
          <a:p>
            <a:r>
              <a:rPr lang="en-US" sz="2000" b="1" dirty="0"/>
              <a:t>What is a Compute Engine in GCP?</a:t>
            </a:r>
            <a:br>
              <a:rPr lang="en-US" sz="2000" b="1" dirty="0"/>
            </a:br>
            <a:endParaRPr lang="en-US" sz="2000" dirty="0"/>
          </a:p>
        </p:txBody>
      </p:sp>
      <p:sp>
        <p:nvSpPr>
          <p:cNvPr id="4" name="Rectangle 3"/>
          <p:cNvSpPr/>
          <p:nvPr/>
        </p:nvSpPr>
        <p:spPr>
          <a:xfrm>
            <a:off x="180474" y="666344"/>
            <a:ext cx="5370094" cy="3416320"/>
          </a:xfrm>
          <a:prstGeom prst="rect">
            <a:avLst/>
          </a:prstGeom>
        </p:spPr>
        <p:txBody>
          <a:bodyPr wrap="square">
            <a:spAutoFit/>
          </a:bodyPr>
          <a:lstStyle/>
          <a:p>
            <a:pPr algn="just"/>
            <a:r>
              <a:rPr lang="en-US" dirty="0"/>
              <a:t>Compute Engine is a secure and customizable compute service that lets you create and run virtual machines on Google’s cloud infrastructure called GCP. Google Compute Engine is the Infrastructure as a Service component of Google Cloud Platform. Compute Engine provides tools to help you bring your existing applications to the cloud infrastructure. You can have your applications running on Compute Engine within minutes while your data migrates transparently in the background. Also, you can migrate your applications with its OS running on physical servers, VMware vSphere, Amazon EC2, or Azure VMs</a:t>
            </a:r>
          </a:p>
        </p:txBody>
      </p:sp>
      <p:sp>
        <p:nvSpPr>
          <p:cNvPr id="5" name="Title 1"/>
          <p:cNvSpPr txBox="1">
            <a:spLocks/>
          </p:cNvSpPr>
          <p:nvPr/>
        </p:nvSpPr>
        <p:spPr>
          <a:xfrm>
            <a:off x="5947610" y="188663"/>
            <a:ext cx="5001126" cy="693654"/>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Prerequisites</a:t>
            </a:r>
            <a:r>
              <a:rPr lang="en-US" b="1" dirty="0"/>
              <a:t> for creating a VM on GCP</a:t>
            </a:r>
          </a:p>
        </p:txBody>
      </p:sp>
      <p:sp>
        <p:nvSpPr>
          <p:cNvPr id="6" name="Rectangle 5"/>
          <p:cNvSpPr/>
          <p:nvPr/>
        </p:nvSpPr>
        <p:spPr>
          <a:xfrm>
            <a:off x="5947610" y="666344"/>
            <a:ext cx="5370094" cy="3970318"/>
          </a:xfrm>
          <a:prstGeom prst="rect">
            <a:avLst/>
          </a:prstGeom>
        </p:spPr>
        <p:txBody>
          <a:bodyPr wrap="square">
            <a:spAutoFit/>
          </a:bodyPr>
          <a:lstStyle/>
          <a:p>
            <a:pPr marL="285750" indent="-285750" algn="just">
              <a:buFont typeface="Arial" panose="020B0604020202020204" pitchFamily="34" charset="0"/>
              <a:buChar char="•"/>
            </a:pPr>
            <a:r>
              <a:rPr lang="en-US" dirty="0"/>
              <a:t>As the system administrator or DevOps administrator, the user should be able to create a virtual machine and have enough permission to working with it on the GCP console</a:t>
            </a:r>
          </a:p>
          <a:p>
            <a:pPr marL="285750" indent="-285750" algn="just">
              <a:buFont typeface="Arial" panose="020B0604020202020204" pitchFamily="34" charset="0"/>
              <a:buChar char="•"/>
            </a:pPr>
            <a:r>
              <a:rPr lang="en-US" dirty="0"/>
              <a:t>The Google Cloud Platform uses projects to manage resources. To use Google Compute Engine, you should have an existing project or can create a new one</a:t>
            </a:r>
          </a:p>
          <a:p>
            <a:pPr marL="285750" indent="-285750" algn="just">
              <a:buFont typeface="Arial" panose="020B0604020202020204" pitchFamily="34" charset="0"/>
              <a:buChar char="•"/>
            </a:pPr>
            <a:r>
              <a:rPr lang="en-US" dirty="0"/>
              <a:t>Google Compute Engine requires billing to be enabled for the project you use. The user has to set up by creating a new billing account</a:t>
            </a:r>
          </a:p>
          <a:p>
            <a:pPr marL="285750" indent="-285750" algn="just">
              <a:buFont typeface="Arial" panose="020B0604020202020204" pitchFamily="34" charset="0"/>
              <a:buChar char="•"/>
            </a:pPr>
            <a:r>
              <a:rPr lang="en-US" dirty="0"/>
              <a:t>The user has to set up his billing profile, by setting up his company profile, payment method and enable the billing profile</a:t>
            </a:r>
          </a:p>
        </p:txBody>
      </p:sp>
    </p:spTree>
    <p:extLst>
      <p:ext uri="{BB962C8B-B14F-4D97-AF65-F5344CB8AC3E}">
        <p14:creationId xmlns:p14="http://schemas.microsoft.com/office/powerpoint/2010/main" val="4287954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474" y="188663"/>
            <a:ext cx="5001126" cy="693654"/>
          </a:xfrm>
        </p:spPr>
        <p:txBody>
          <a:bodyPr>
            <a:normAutofit/>
          </a:bodyPr>
          <a:lstStyle/>
          <a:p>
            <a:r>
              <a:rPr lang="en-US" sz="2000" b="1" dirty="0"/>
              <a:t>Enabling Compute Engine in GCP</a:t>
            </a:r>
          </a:p>
        </p:txBody>
      </p:sp>
      <p:sp>
        <p:nvSpPr>
          <p:cNvPr id="4" name="Rectangle 3"/>
          <p:cNvSpPr/>
          <p:nvPr/>
        </p:nvSpPr>
        <p:spPr>
          <a:xfrm>
            <a:off x="180474" y="666344"/>
            <a:ext cx="5370094" cy="2308324"/>
          </a:xfrm>
          <a:prstGeom prst="rect">
            <a:avLst/>
          </a:prstGeom>
        </p:spPr>
        <p:txBody>
          <a:bodyPr wrap="square">
            <a:spAutoFit/>
          </a:bodyPr>
          <a:lstStyle/>
          <a:p>
            <a:r>
              <a:rPr lang="en-US" dirty="0"/>
              <a:t>Choose the project, where you want to create the VM, and Enable compute engine API</a:t>
            </a:r>
          </a:p>
          <a:p>
            <a:r>
              <a:rPr lang="en-US" dirty="0"/>
              <a:t>Before creating your VM on your specified project in GCP, you need to enable the compute engine API on your GCP console as shown in the screenshot below. Alternatively, you can enable this API by choosing API and services → Library → Compute → Compute Engine API → Enable API</a:t>
            </a:r>
          </a:p>
        </p:txBody>
      </p:sp>
      <p:sp>
        <p:nvSpPr>
          <p:cNvPr id="5" name="Title 1"/>
          <p:cNvSpPr txBox="1">
            <a:spLocks/>
          </p:cNvSpPr>
          <p:nvPr/>
        </p:nvSpPr>
        <p:spPr>
          <a:xfrm>
            <a:off x="5947610" y="188663"/>
            <a:ext cx="5001126" cy="6936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Creating an Instance in GCP</a:t>
            </a:r>
          </a:p>
        </p:txBody>
      </p:sp>
      <p:sp>
        <p:nvSpPr>
          <p:cNvPr id="6" name="Rectangle 5"/>
          <p:cNvSpPr/>
          <p:nvPr/>
        </p:nvSpPr>
        <p:spPr>
          <a:xfrm>
            <a:off x="5947610" y="666344"/>
            <a:ext cx="5370094" cy="646331"/>
          </a:xfrm>
          <a:prstGeom prst="rect">
            <a:avLst/>
          </a:prstGeom>
        </p:spPr>
        <p:txBody>
          <a:bodyPr wrap="square">
            <a:spAutoFit/>
          </a:bodyPr>
          <a:lstStyle/>
          <a:p>
            <a:pPr algn="just"/>
            <a:r>
              <a:rPr lang="en-US" dirty="0"/>
              <a:t>Login to GCP Console. Choose Compute Engine → VM instances → Create Instance</a:t>
            </a:r>
          </a:p>
        </p:txBody>
      </p:sp>
      <p:pic>
        <p:nvPicPr>
          <p:cNvPr id="3" name="Picture 2"/>
          <p:cNvPicPr>
            <a:picLocks noChangeAspect="1"/>
          </p:cNvPicPr>
          <p:nvPr/>
        </p:nvPicPr>
        <p:blipFill>
          <a:blip r:embed="rId2"/>
          <a:stretch>
            <a:fillRect/>
          </a:stretch>
        </p:blipFill>
        <p:spPr>
          <a:xfrm>
            <a:off x="893595" y="3452349"/>
            <a:ext cx="3943851" cy="2609779"/>
          </a:xfrm>
          <a:prstGeom prst="rect">
            <a:avLst/>
          </a:prstGeom>
        </p:spPr>
      </p:pic>
      <p:pic>
        <p:nvPicPr>
          <p:cNvPr id="7" name="Picture 6"/>
          <p:cNvPicPr>
            <a:picLocks noChangeAspect="1"/>
          </p:cNvPicPr>
          <p:nvPr/>
        </p:nvPicPr>
        <p:blipFill>
          <a:blip r:embed="rId3"/>
          <a:stretch>
            <a:fillRect/>
          </a:stretch>
        </p:blipFill>
        <p:spPr>
          <a:xfrm>
            <a:off x="6063915" y="1359998"/>
            <a:ext cx="5576637" cy="3666990"/>
          </a:xfrm>
          <a:prstGeom prst="rect">
            <a:avLst/>
          </a:prstGeom>
        </p:spPr>
      </p:pic>
    </p:spTree>
    <p:extLst>
      <p:ext uri="{BB962C8B-B14F-4D97-AF65-F5344CB8AC3E}">
        <p14:creationId xmlns:p14="http://schemas.microsoft.com/office/powerpoint/2010/main" val="2719962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474" y="188663"/>
            <a:ext cx="5001126" cy="693654"/>
          </a:xfrm>
        </p:spPr>
        <p:txBody>
          <a:bodyPr>
            <a:normAutofit/>
          </a:bodyPr>
          <a:lstStyle/>
          <a:p>
            <a:pPr algn="just"/>
            <a:r>
              <a:rPr lang="en-US" sz="1400" b="1" dirty="0"/>
              <a:t>On clicking the CREATE INSTANCE button, you will be directed to a VM instance creation page. Here you have 4 options or 4 ways of creating a VM. They </a:t>
            </a:r>
            <a:r>
              <a:rPr lang="en-US" sz="1400" b="1" dirty="0" smtClean="0"/>
              <a:t>are :</a:t>
            </a:r>
            <a:endParaRPr lang="en-US" sz="1400" b="1" dirty="0"/>
          </a:p>
        </p:txBody>
      </p:sp>
      <p:sp>
        <p:nvSpPr>
          <p:cNvPr id="4" name="Rectangle 3"/>
          <p:cNvSpPr/>
          <p:nvPr/>
        </p:nvSpPr>
        <p:spPr>
          <a:xfrm>
            <a:off x="208548" y="882317"/>
            <a:ext cx="5370094" cy="3970318"/>
          </a:xfrm>
          <a:prstGeom prst="rect">
            <a:avLst/>
          </a:prstGeom>
        </p:spPr>
        <p:txBody>
          <a:bodyPr wrap="square">
            <a:spAutoFit/>
          </a:bodyPr>
          <a:lstStyle/>
          <a:p>
            <a:pPr algn="just"/>
            <a:r>
              <a:rPr lang="en-US" sz="1400" dirty="0"/>
              <a:t>New VM Instance – Creating a single VM instance from scratch</a:t>
            </a:r>
          </a:p>
          <a:p>
            <a:pPr algn="just"/>
            <a:r>
              <a:rPr lang="en-US" sz="1400" dirty="0"/>
              <a:t>New VM Instance from template – Creating a new instance from the existing template</a:t>
            </a:r>
          </a:p>
          <a:p>
            <a:pPr algn="just"/>
            <a:r>
              <a:rPr lang="en-US" sz="1400" dirty="0"/>
              <a:t>New VM instance from machine image – Creating a new instance from the existing machine image. A machine image lets you store the configuration, metadata, and data disks required to create a VM instance</a:t>
            </a:r>
          </a:p>
          <a:p>
            <a:pPr algn="just"/>
            <a:r>
              <a:rPr lang="en-US" sz="1400" dirty="0"/>
              <a:t>New VM Instance from the </a:t>
            </a:r>
            <a:r>
              <a:rPr lang="en-US" sz="1400" dirty="0" err="1"/>
              <a:t>MarketPlace</a:t>
            </a:r>
            <a:r>
              <a:rPr lang="en-US" sz="1400" dirty="0"/>
              <a:t> – Deploy a new instance from the Market Place area where you can choose the image with applications you want to run on the instance</a:t>
            </a:r>
          </a:p>
          <a:p>
            <a:pPr algn="just"/>
            <a:r>
              <a:rPr lang="en-US" sz="1400" dirty="0"/>
              <a:t>In our blog, we are going to create a New VM instance to explore all available options to create a VM instance. So we are choosing the option New VM Instance.</a:t>
            </a:r>
          </a:p>
          <a:p>
            <a:pPr algn="just"/>
            <a:endParaRPr lang="en-US" sz="1400" dirty="0"/>
          </a:p>
          <a:p>
            <a:pPr algn="just"/>
            <a:r>
              <a:rPr lang="en-US" sz="1400" dirty="0"/>
              <a:t>On expanding the New VM Instance page, you will be asked to provide Name, Machine Configuration, CPU configuration, Firewall, Security, Disk, and Storage configuration. These details are covered in the following steps.</a:t>
            </a:r>
          </a:p>
        </p:txBody>
      </p:sp>
      <p:sp>
        <p:nvSpPr>
          <p:cNvPr id="6" name="Rectangle 5"/>
          <p:cNvSpPr/>
          <p:nvPr/>
        </p:nvSpPr>
        <p:spPr>
          <a:xfrm>
            <a:off x="5947610" y="666344"/>
            <a:ext cx="5370094" cy="5478423"/>
          </a:xfrm>
          <a:prstGeom prst="rect">
            <a:avLst/>
          </a:prstGeom>
        </p:spPr>
        <p:txBody>
          <a:bodyPr wrap="square">
            <a:spAutoFit/>
          </a:bodyPr>
          <a:lstStyle/>
          <a:p>
            <a:pPr marL="285750" indent="-285750" algn="just">
              <a:buFont typeface="Arial" panose="020B0604020202020204" pitchFamily="34" charset="0"/>
              <a:buChar char="•"/>
            </a:pPr>
            <a:r>
              <a:rPr lang="en-US" sz="1400" dirty="0"/>
              <a:t>Name &amp; Machine configuration</a:t>
            </a:r>
          </a:p>
          <a:p>
            <a:pPr marL="285750" indent="-285750" algn="just">
              <a:buFont typeface="Arial" panose="020B0604020202020204" pitchFamily="34" charset="0"/>
              <a:buChar char="•"/>
            </a:pPr>
            <a:r>
              <a:rPr lang="en-US" sz="1400" dirty="0"/>
              <a:t>In this section, you will be asked to provide the name of the virtual machine you created. Names must start with a lowercase letter followed by up to 62 lowercase letters, numbers or hyphens, and cannot end with a hyphen.</a:t>
            </a:r>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r>
              <a:rPr lang="en-US" sz="1400" dirty="0"/>
              <a:t>Region – A region is a specific geographical location where you can run your resources. You can choose the region from the available list, which is nearer to your geographic region.</a:t>
            </a:r>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r>
              <a:rPr lang="en-US" sz="1400" dirty="0"/>
              <a:t>Zone – A zone is an isolated location within a region. The zone determines what computing resources are available and where your data is stored and used. You can choose the available zone from the available list. Each region has three or four zones.</a:t>
            </a:r>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r>
              <a:rPr lang="en-US" sz="1400" dirty="0"/>
              <a:t>Machine Family – Based on your requirements, you can choose either General Purpose or Memory Optimized machine types. Each family has its series of CPU platforms either be a First Generation ( N1 ) families or Second Generation ( E2 ) families</a:t>
            </a:r>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r>
              <a:rPr lang="en-US" sz="1400" dirty="0"/>
              <a:t>Machine Type – Based on vCPU and Memory GCP classified machine types into various categories like shared core, standard, high CPU, and higher categories. You can choose the machine type depending on the workload and memory consumption of your application running on the VM.</a:t>
            </a:r>
            <a:endParaRPr lang="en-US" sz="1400" dirty="0"/>
          </a:p>
        </p:txBody>
      </p:sp>
    </p:spTree>
    <p:extLst>
      <p:ext uri="{BB962C8B-B14F-4D97-AF65-F5344CB8AC3E}">
        <p14:creationId xmlns:p14="http://schemas.microsoft.com/office/powerpoint/2010/main" val="3282252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965" y="925543"/>
            <a:ext cx="5899119" cy="4592942"/>
          </a:xfrm>
          <a:prstGeom prst="rect">
            <a:avLst/>
          </a:prstGeom>
        </p:spPr>
      </p:pic>
      <p:sp>
        <p:nvSpPr>
          <p:cNvPr id="5" name="Rectangle 4"/>
          <p:cNvSpPr/>
          <p:nvPr/>
        </p:nvSpPr>
        <p:spPr>
          <a:xfrm>
            <a:off x="228965" y="404881"/>
            <a:ext cx="5143780" cy="369332"/>
          </a:xfrm>
          <a:prstGeom prst="rect">
            <a:avLst/>
          </a:prstGeom>
        </p:spPr>
        <p:txBody>
          <a:bodyPr wrap="none">
            <a:spAutoFit/>
          </a:bodyPr>
          <a:lstStyle/>
          <a:p>
            <a:r>
              <a:rPr lang="en-US" b="1" dirty="0"/>
              <a:t>Based on vCPU and Memory GCP classified machine</a:t>
            </a:r>
          </a:p>
        </p:txBody>
      </p:sp>
      <p:sp>
        <p:nvSpPr>
          <p:cNvPr id="6" name="Rectangle 5"/>
          <p:cNvSpPr/>
          <p:nvPr/>
        </p:nvSpPr>
        <p:spPr>
          <a:xfrm>
            <a:off x="6304547" y="519785"/>
            <a:ext cx="5614737" cy="5262979"/>
          </a:xfrm>
          <a:prstGeom prst="rect">
            <a:avLst/>
          </a:prstGeom>
        </p:spPr>
        <p:txBody>
          <a:bodyPr wrap="square">
            <a:spAutoFit/>
          </a:bodyPr>
          <a:lstStyle/>
          <a:p>
            <a:pPr algn="just"/>
            <a:r>
              <a:rPr lang="en-US" sz="1400" dirty="0"/>
              <a:t>CPU Platform – The microarchitecture of your VM instance. Select ‘Automatic’ unless you have a specific need.</a:t>
            </a:r>
          </a:p>
          <a:p>
            <a:pPr algn="just"/>
            <a:endParaRPr lang="en-US" sz="1400" dirty="0"/>
          </a:p>
          <a:p>
            <a:pPr algn="just"/>
            <a:r>
              <a:rPr lang="en-US" sz="1400" dirty="0"/>
              <a:t>Display Device – You can turn ON or OFF the display device setting. You can turn on a display device if you want to use screen capturing and recording tools, else it could be OFF</a:t>
            </a:r>
          </a:p>
          <a:p>
            <a:pPr algn="just"/>
            <a:endParaRPr lang="en-US" sz="1400" dirty="0"/>
          </a:p>
          <a:p>
            <a:pPr algn="just"/>
            <a:r>
              <a:rPr lang="en-US" sz="1400" dirty="0"/>
              <a:t>Confidential VM service – This service adds protection to your data in use by keeping the memory of this VM encrypted with keys that Google doesn’t have access to. This service is bound to a particular series of machine types, regions, and zones.</a:t>
            </a:r>
          </a:p>
          <a:p>
            <a:pPr algn="just"/>
            <a:endParaRPr lang="en-US" sz="1400" dirty="0"/>
          </a:p>
          <a:p>
            <a:pPr algn="just"/>
            <a:r>
              <a:rPr lang="en-US" sz="1400" dirty="0"/>
              <a:t>Container – You can deploy a container to this VM instance by using a container-optimized OS image. By deploying containers on Compute Engine, you can simplify app deployment while controlling your VM infrastructure. Alternatively, you could use the Google Kubernetes Engine. For a simple VM launch, you don’t need to enable this option.</a:t>
            </a:r>
          </a:p>
          <a:p>
            <a:pPr algn="just"/>
            <a:endParaRPr lang="en-US" sz="1400" dirty="0"/>
          </a:p>
          <a:p>
            <a:pPr algn="just"/>
            <a:r>
              <a:rPr lang="en-US" sz="1400" dirty="0"/>
              <a:t>Boot disk – Each instance requires a disk to boot from. Select an image or snapshot to create a new boot disk or attach an existing disk to the instance. Generally, this boot disk selection will choose the OS you want to run on the VM. If you want to change the OS, click change and choose the OS from the list of OSes which contains CentOS, Fedora, </a:t>
            </a:r>
            <a:r>
              <a:rPr lang="en-US" sz="1400" dirty="0" err="1"/>
              <a:t>Debian</a:t>
            </a:r>
            <a:r>
              <a:rPr lang="en-US" sz="1400" dirty="0"/>
              <a:t>, RHEL, </a:t>
            </a:r>
            <a:r>
              <a:rPr lang="en-US" sz="1400" dirty="0" err="1"/>
              <a:t>SuSE</a:t>
            </a:r>
            <a:r>
              <a:rPr lang="en-US" sz="1400" dirty="0"/>
              <a:t> Enterprise Linux, Ubuntu, and Windows Server</a:t>
            </a:r>
          </a:p>
        </p:txBody>
      </p:sp>
    </p:spTree>
    <p:extLst>
      <p:ext uri="{BB962C8B-B14F-4D97-AF65-F5344CB8AC3E}">
        <p14:creationId xmlns:p14="http://schemas.microsoft.com/office/powerpoint/2010/main" val="2897695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965" y="335119"/>
            <a:ext cx="2378664" cy="369332"/>
          </a:xfrm>
          <a:prstGeom prst="rect">
            <a:avLst/>
          </a:prstGeom>
        </p:spPr>
        <p:txBody>
          <a:bodyPr wrap="none">
            <a:spAutoFit/>
          </a:bodyPr>
          <a:lstStyle/>
          <a:p>
            <a:r>
              <a:rPr lang="en-US" b="1" dirty="0"/>
              <a:t>Identity and API access</a:t>
            </a:r>
            <a:endParaRPr lang="en-US" b="1" dirty="0"/>
          </a:p>
        </p:txBody>
      </p:sp>
      <p:sp>
        <p:nvSpPr>
          <p:cNvPr id="6" name="Rectangle 5"/>
          <p:cNvSpPr/>
          <p:nvPr/>
        </p:nvSpPr>
        <p:spPr>
          <a:xfrm>
            <a:off x="6304547" y="519785"/>
            <a:ext cx="5614737" cy="5078313"/>
          </a:xfrm>
          <a:prstGeom prst="rect">
            <a:avLst/>
          </a:prstGeom>
        </p:spPr>
        <p:txBody>
          <a:bodyPr wrap="square">
            <a:spAutoFit/>
          </a:bodyPr>
          <a:lstStyle/>
          <a:p>
            <a:pPr algn="just"/>
            <a:r>
              <a:rPr lang="en-US" dirty="0"/>
              <a:t>Identity and API access – This section allows applications running on the VM to use the service account to call Google Cloud APIs. You can select the service account that you want to use and the level of API access that you want to allow. Applications running on the VM use the service account to call Google Cloud APIs. Use Permissions on the console menu to create a service account or use the default service account if available.</a:t>
            </a:r>
          </a:p>
          <a:p>
            <a:pPr algn="just"/>
            <a:r>
              <a:rPr lang="en-US" dirty="0"/>
              <a:t>Access scopes – Select the type and level of API access to grant the VM. There are three types of access scopes available, you can choose any one of them.</a:t>
            </a:r>
          </a:p>
          <a:p>
            <a:pPr algn="just"/>
            <a:r>
              <a:rPr lang="en-US" dirty="0"/>
              <a:t>Allow default access</a:t>
            </a:r>
          </a:p>
          <a:p>
            <a:pPr algn="just"/>
            <a:r>
              <a:rPr lang="en-US" dirty="0"/>
              <a:t>Allow full access to all Cloud APIs</a:t>
            </a:r>
          </a:p>
          <a:p>
            <a:pPr algn="just"/>
            <a:r>
              <a:rPr lang="en-US" dirty="0"/>
              <a:t>Set access for each API</a:t>
            </a:r>
          </a:p>
          <a:p>
            <a:pPr algn="just"/>
            <a:r>
              <a:rPr lang="en-US" dirty="0"/>
              <a:t>Default access will grant → read-only access to Storage and Service Management, write access to </a:t>
            </a:r>
            <a:r>
              <a:rPr lang="en-US" dirty="0" err="1"/>
              <a:t>Stackdriver</a:t>
            </a:r>
            <a:r>
              <a:rPr lang="en-US" dirty="0"/>
              <a:t> Logging and Monitoring, read/write access to Service Control</a:t>
            </a:r>
          </a:p>
        </p:txBody>
      </p:sp>
      <p:pic>
        <p:nvPicPr>
          <p:cNvPr id="3074" name="Picture 2" descr="gc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65" y="933086"/>
            <a:ext cx="5353688" cy="4436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3245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965" y="404881"/>
            <a:ext cx="935064" cy="369332"/>
          </a:xfrm>
          <a:prstGeom prst="rect">
            <a:avLst/>
          </a:prstGeom>
        </p:spPr>
        <p:txBody>
          <a:bodyPr wrap="none">
            <a:spAutoFit/>
          </a:bodyPr>
          <a:lstStyle/>
          <a:p>
            <a:r>
              <a:rPr lang="en-US" b="1" dirty="0" smtClean="0"/>
              <a:t>Firewall</a:t>
            </a:r>
            <a:endParaRPr lang="en-US" b="1" dirty="0"/>
          </a:p>
        </p:txBody>
      </p:sp>
      <p:sp>
        <p:nvSpPr>
          <p:cNvPr id="6" name="Rectangle 5"/>
          <p:cNvSpPr/>
          <p:nvPr/>
        </p:nvSpPr>
        <p:spPr>
          <a:xfrm>
            <a:off x="6304547" y="519785"/>
            <a:ext cx="5614737" cy="6124754"/>
          </a:xfrm>
          <a:prstGeom prst="rect">
            <a:avLst/>
          </a:prstGeom>
        </p:spPr>
        <p:txBody>
          <a:bodyPr wrap="square">
            <a:spAutoFit/>
          </a:bodyPr>
          <a:lstStyle/>
          <a:p>
            <a:pPr algn="just"/>
            <a:r>
              <a:rPr lang="en-US" sz="1400" dirty="0"/>
              <a:t>Firewall – By default, all incoming traffic from outside a network is blocked. Select the type of network traffic that you want to allow. You can enable or disable HTTP or HTTPS traffic depending on your policy or requirement</a:t>
            </a:r>
            <a:r>
              <a:rPr lang="en-US" sz="1400" dirty="0" smtClean="0"/>
              <a:t>.</a:t>
            </a:r>
          </a:p>
          <a:p>
            <a:pPr algn="just"/>
            <a:endParaRPr lang="en-US" sz="1400" dirty="0"/>
          </a:p>
          <a:p>
            <a:pPr algn="just"/>
            <a:r>
              <a:rPr lang="en-US" sz="1400" b="1" dirty="0"/>
              <a:t>Advanced Configuration</a:t>
            </a:r>
          </a:p>
          <a:p>
            <a:pPr algn="just"/>
            <a:r>
              <a:rPr lang="en-US" sz="1400" dirty="0"/>
              <a:t>You have advanced configuration tabs on the next step, namely Management, Security, Disks, Networking, and Sole Tenancy. In this section, we will describe most of the useful settings required to configure a VM.</a:t>
            </a:r>
          </a:p>
          <a:p>
            <a:pPr algn="just"/>
            <a:r>
              <a:rPr lang="en-US" sz="1400" b="1" dirty="0"/>
              <a:t>1) Management Configurations</a:t>
            </a:r>
            <a:endParaRPr lang="en-US" sz="1400" dirty="0"/>
          </a:p>
          <a:p>
            <a:pPr algn="just"/>
            <a:r>
              <a:rPr lang="en-US" sz="1400" dirty="0"/>
              <a:t>Deletion protection – You can enable or disable this deletion protection option. When deletion protection is enabled, instances cannot be deleted. By enabling </a:t>
            </a:r>
            <a:r>
              <a:rPr lang="en-US" sz="1400" dirty="0" err="1"/>
              <a:t>deletionProtection</a:t>
            </a:r>
            <a:r>
              <a:rPr lang="en-US" sz="1400" dirty="0"/>
              <a:t>, a VM instance can be protected from accidental deletion. If a user attempts to delete a VM instance for which you have enabled the </a:t>
            </a:r>
            <a:r>
              <a:rPr lang="en-US" sz="1400" dirty="0" err="1"/>
              <a:t>deletionProtection</a:t>
            </a:r>
            <a:r>
              <a:rPr lang="en-US" sz="1400" dirty="0"/>
              <a:t>, the request fails. Only a user that has been granted a role with computing instance creation permission can disable the option to allow the resource to be deleted.</a:t>
            </a:r>
          </a:p>
          <a:p>
            <a:pPr algn="just"/>
            <a:r>
              <a:rPr lang="en-US" sz="1400" dirty="0"/>
              <a:t>Automation – This is an optional configuration, here you can set up startup script and metadata to be processed at the booting time of the VM. You can choose to specify a startup script that will run when your instance boots up or restarts. Startup scripts can be used to install software and updates and ensure that services are running within the virtual machine. You can set custom metadata for an instance or project outside of the server-defined metadata. This is useful for passing arbitrary values to your project or instance that can be queried by your code on the instance. You can add the metadata as a new item by inputting the Key and value of the metadata.</a:t>
            </a:r>
          </a:p>
          <a:p>
            <a:pPr algn="just"/>
            <a:endParaRPr lang="en-US" sz="1400" dirty="0"/>
          </a:p>
        </p:txBody>
      </p:sp>
      <p:pic>
        <p:nvPicPr>
          <p:cNvPr id="2" name="Picture 1"/>
          <p:cNvPicPr>
            <a:picLocks noChangeAspect="1"/>
          </p:cNvPicPr>
          <p:nvPr/>
        </p:nvPicPr>
        <p:blipFill>
          <a:blip r:embed="rId2"/>
          <a:stretch>
            <a:fillRect/>
          </a:stretch>
        </p:blipFill>
        <p:spPr>
          <a:xfrm>
            <a:off x="228965" y="889117"/>
            <a:ext cx="5883077" cy="3457575"/>
          </a:xfrm>
          <a:prstGeom prst="rect">
            <a:avLst/>
          </a:prstGeom>
        </p:spPr>
      </p:pic>
    </p:spTree>
    <p:extLst>
      <p:ext uri="{BB962C8B-B14F-4D97-AF65-F5344CB8AC3E}">
        <p14:creationId xmlns:p14="http://schemas.microsoft.com/office/powerpoint/2010/main" val="2829668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671</TotalTime>
  <Words>2833</Words>
  <Application>Microsoft Office PowerPoint</Application>
  <PresentationFormat>Widescreen</PresentationFormat>
  <Paragraphs>149</Paragraphs>
  <Slides>20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맑은 고딕</vt:lpstr>
      <vt:lpstr>Arial</vt:lpstr>
      <vt:lpstr>Calibri</vt:lpstr>
      <vt:lpstr>Calibri Light</vt:lpstr>
      <vt:lpstr>Office Theme</vt:lpstr>
      <vt:lpstr>PowerPoint Presentation</vt:lpstr>
      <vt:lpstr>Creating a Google Cloud Platform (GCP) Compute Engine Virtual Machine (VM) instance involves several steps to configure its compute, storage, and networking aspects.</vt:lpstr>
      <vt:lpstr>Creating a Virtual Machine Instance in Google Cloud Platform (GCP) </vt:lpstr>
      <vt:lpstr>What is a Compute Engine in GCP? </vt:lpstr>
      <vt:lpstr>Enabling Compute Engine in GCP</vt:lpstr>
      <vt:lpstr>On clicking the CREATE INSTANCE button, you will be directed to a VM instance creation page. Here you have 4 options or 4 ways of creating a VM. They are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GCP Compute VM Instant</vt:lpstr>
      <vt:lpstr> Compute Engine instances </vt:lpstr>
      <vt:lpstr>GCP Storage VM Instant</vt:lpstr>
      <vt:lpstr>Kubernetes For AI Hyperparameter Search Experiments | </vt:lpstr>
      <vt:lpstr>Github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Providers Cloud Platforms</dc:title>
  <dc:creator>pds</dc:creator>
  <cp:lastModifiedBy>Gde</cp:lastModifiedBy>
  <cp:revision>51</cp:revision>
  <dcterms:created xsi:type="dcterms:W3CDTF">2024-09-24T03:49:55Z</dcterms:created>
  <dcterms:modified xsi:type="dcterms:W3CDTF">2025-09-02T07:35:40Z</dcterms:modified>
</cp:coreProperties>
</file>