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91" r:id="rId2"/>
    <p:sldId id="257" r:id="rId3"/>
    <p:sldId id="258" r:id="rId4"/>
    <p:sldId id="275" r:id="rId5"/>
    <p:sldId id="259" r:id="rId6"/>
    <p:sldId id="260" r:id="rId7"/>
    <p:sldId id="276" r:id="rId8"/>
    <p:sldId id="277" r:id="rId9"/>
    <p:sldId id="261" r:id="rId10"/>
    <p:sldId id="278" r:id="rId11"/>
    <p:sldId id="279" r:id="rId12"/>
    <p:sldId id="280" r:id="rId13"/>
    <p:sldId id="281" r:id="rId14"/>
    <p:sldId id="282" r:id="rId15"/>
    <p:sldId id="285" r:id="rId16"/>
    <p:sldId id="284" r:id="rId17"/>
    <p:sldId id="286" r:id="rId18"/>
    <p:sldId id="287" r:id="rId19"/>
    <p:sldId id="288" r:id="rId20"/>
    <p:sldId id="289" r:id="rId21"/>
    <p:sldId id="290"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D0A"/>
    <a:srgbClr val="054772"/>
    <a:srgbClr val="DAF3FE"/>
    <a:srgbClr val="0EB2F9"/>
    <a:srgbClr val="032C52"/>
    <a:srgbClr val="0214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42" d="100"/>
          <a:sy n="142" d="100"/>
        </p:scale>
        <p:origin x="184" y="4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A80F9D-892C-4941-B29F-8BD0B50287AB}" type="datetimeFigureOut">
              <a:rPr lang="en-US" smtClean="0"/>
              <a:t>9/22/20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7A0E9-4491-41B4-AB20-D835C7C86100}" type="slidenum">
              <a:rPr lang="en-US" smtClean="0"/>
              <a:t>‹#›</a:t>
            </a:fld>
            <a:endParaRPr lang="en-US"/>
          </a:p>
        </p:txBody>
      </p:sp>
    </p:spTree>
    <p:extLst>
      <p:ext uri="{BB962C8B-B14F-4D97-AF65-F5344CB8AC3E}">
        <p14:creationId xmlns:p14="http://schemas.microsoft.com/office/powerpoint/2010/main" val="1362812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2</a:t>
            </a:fld>
            <a:endParaRPr lang="en-US"/>
          </a:p>
        </p:txBody>
      </p:sp>
    </p:spTree>
    <p:extLst>
      <p:ext uri="{BB962C8B-B14F-4D97-AF65-F5344CB8AC3E}">
        <p14:creationId xmlns:p14="http://schemas.microsoft.com/office/powerpoint/2010/main" val="398008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3</a:t>
            </a:fld>
            <a:endParaRPr lang="en-US"/>
          </a:p>
        </p:txBody>
      </p:sp>
    </p:spTree>
    <p:extLst>
      <p:ext uri="{BB962C8B-B14F-4D97-AF65-F5344CB8AC3E}">
        <p14:creationId xmlns:p14="http://schemas.microsoft.com/office/powerpoint/2010/main" val="2182634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07A0E9-4491-41B4-AB20-D835C7C86100}" type="slidenum">
              <a:rPr lang="en-US" smtClean="0"/>
              <a:t>4</a:t>
            </a:fld>
            <a:endParaRPr lang="en-US"/>
          </a:p>
        </p:txBody>
      </p:sp>
    </p:spTree>
    <p:extLst>
      <p:ext uri="{BB962C8B-B14F-4D97-AF65-F5344CB8AC3E}">
        <p14:creationId xmlns:p14="http://schemas.microsoft.com/office/powerpoint/2010/main" val="3269057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with Caption">
    <p:spTree>
      <p:nvGrpSpPr>
        <p:cNvPr id="1" name=""/>
        <p:cNvGrpSpPr/>
        <p:nvPr/>
      </p:nvGrpSpPr>
      <p:grpSpPr>
        <a:xfrm>
          <a:off x="0" y="0"/>
          <a:ext cx="0" cy="0"/>
          <a:chOff x="0" y="0"/>
          <a:chExt cx="0" cy="0"/>
        </a:xfrm>
      </p:grpSpPr>
      <p:pic>
        <p:nvPicPr>
          <p:cNvPr id="8" name="Picture 3" descr="globe_blue.pn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09468" y="-623888"/>
            <a:ext cx="5171017"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6"/>
          <p:cNvSpPr>
            <a:spLocks noGrp="1"/>
          </p:cNvSpPr>
          <p:nvPr>
            <p:ph type="body" sz="quarter" idx="10" hasCustomPrompt="1"/>
          </p:nvPr>
        </p:nvSpPr>
        <p:spPr>
          <a:xfrm>
            <a:off x="1016000" y="2057400"/>
            <a:ext cx="7213600" cy="2057400"/>
          </a:xfrm>
        </p:spPr>
        <p:txBody>
          <a:bodyPr>
            <a:normAutofit/>
          </a:bodyPr>
          <a:lstStyle>
            <a:lvl1pPr marL="0" indent="0">
              <a:buNone/>
              <a:defRPr sz="3000" baseline="0">
                <a:solidFill>
                  <a:schemeClr val="tx2"/>
                </a:solidFill>
              </a:defRPr>
            </a:lvl1pPr>
          </a:lstStyle>
          <a:p>
            <a:pPr lvl="0"/>
            <a:r>
              <a:rPr lang="en-US" dirty="0"/>
              <a:t>“This is an example of a call out slide. This could feature a pull quote, statistic or fact that adds to the presentation.”</a:t>
            </a:r>
          </a:p>
        </p:txBody>
      </p:sp>
      <p:sp>
        <p:nvSpPr>
          <p:cNvPr id="10" name="Text Placeholder 8"/>
          <p:cNvSpPr>
            <a:spLocks noGrp="1"/>
          </p:cNvSpPr>
          <p:nvPr>
            <p:ph type="body" sz="quarter" idx="11" hasCustomPrompt="1"/>
          </p:nvPr>
        </p:nvSpPr>
        <p:spPr>
          <a:xfrm>
            <a:off x="1016000" y="4648200"/>
            <a:ext cx="6604000" cy="381000"/>
          </a:xfrm>
        </p:spPr>
        <p:txBody>
          <a:bodyPr>
            <a:normAutofit/>
          </a:bodyPr>
          <a:lstStyle>
            <a:lvl1pPr marL="0" indent="0">
              <a:buNone/>
              <a:defRPr sz="1400">
                <a:solidFill>
                  <a:schemeClr val="tx2"/>
                </a:solidFill>
              </a:defRPr>
            </a:lvl1pPr>
          </a:lstStyle>
          <a:p>
            <a:pPr lvl="0"/>
            <a:r>
              <a:rPr lang="en-US" dirty="0"/>
              <a:t>- John Doe, VP Product management, ViaWest</a:t>
            </a:r>
          </a:p>
        </p:txBody>
      </p:sp>
    </p:spTree>
    <p:extLst>
      <p:ext uri="{BB962C8B-B14F-4D97-AF65-F5344CB8AC3E}">
        <p14:creationId xmlns:p14="http://schemas.microsoft.com/office/powerpoint/2010/main" val="2497381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9/22/20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16452" y="3782943"/>
            <a:ext cx="1917031" cy="2709404"/>
          </a:xfrm>
          <a:prstGeom prst="rect">
            <a:avLst/>
          </a:prstGeom>
        </p:spPr>
      </p:pic>
      <p:sp>
        <p:nvSpPr>
          <p:cNvPr id="6" name="TextBox 5"/>
          <p:cNvSpPr txBox="1"/>
          <p:nvPr/>
        </p:nvSpPr>
        <p:spPr>
          <a:xfrm>
            <a:off x="747863" y="662142"/>
            <a:ext cx="6908800" cy="923330"/>
          </a:xfrm>
          <a:prstGeom prst="rect">
            <a:avLst/>
          </a:prstGeom>
          <a:noFill/>
        </p:spPr>
        <p:txBody>
          <a:bodyPr wrap="square" rtlCol="0">
            <a:spAutoFit/>
          </a:bodyPr>
          <a:lstStyle/>
          <a:p>
            <a:r>
              <a:rPr lang="en-US" sz="5400" dirty="0">
                <a:solidFill>
                  <a:schemeClr val="accent2"/>
                </a:solidFill>
                <a:latin typeface="Arial" panose="020B0604020202020204" pitchFamily="34" charset="0"/>
                <a:cs typeface="Arial" panose="020B0604020202020204" pitchFamily="34" charset="0"/>
              </a:rPr>
              <a:t>Chapter 2</a:t>
            </a:r>
          </a:p>
        </p:txBody>
      </p:sp>
      <p:sp>
        <p:nvSpPr>
          <p:cNvPr id="7" name="TextBox 6"/>
          <p:cNvSpPr txBox="1"/>
          <p:nvPr/>
        </p:nvSpPr>
        <p:spPr>
          <a:xfrm>
            <a:off x="747863" y="3075057"/>
            <a:ext cx="6908800" cy="707886"/>
          </a:xfrm>
          <a:prstGeom prst="rect">
            <a:avLst/>
          </a:prstGeom>
          <a:noFill/>
        </p:spPr>
        <p:txBody>
          <a:bodyPr wrap="square" rtlCol="0">
            <a:spAutoFit/>
          </a:bodyPr>
          <a:lstStyle/>
          <a:p>
            <a:r>
              <a:rPr lang="en-US" sz="4000" dirty="0">
                <a:solidFill>
                  <a:srgbClr val="054772"/>
                </a:solidFill>
                <a:latin typeface="Arial" panose="020B0604020202020204" pitchFamily="34" charset="0"/>
                <a:cs typeface="Arial" panose="020B0604020202020204" pitchFamily="34" charset="0"/>
              </a:rPr>
              <a:t>Concepts &amp; Technologies</a:t>
            </a:r>
          </a:p>
        </p:txBody>
      </p:sp>
    </p:spTree>
    <p:extLst>
      <p:ext uri="{BB962C8B-B14F-4D97-AF65-F5344CB8AC3E}">
        <p14:creationId xmlns:p14="http://schemas.microsoft.com/office/powerpoint/2010/main" val="1613542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Scaling Approaches</a:t>
            </a:r>
          </a:p>
        </p:txBody>
      </p:sp>
      <p:sp>
        <p:nvSpPr>
          <p:cNvPr id="3" name="Content Placeholder 2"/>
          <p:cNvSpPr>
            <a:spLocks noGrp="1"/>
          </p:cNvSpPr>
          <p:nvPr>
            <p:ph idx="1"/>
          </p:nvPr>
        </p:nvSpPr>
        <p:spPr>
          <a:xfrm>
            <a:off x="838200" y="1825625"/>
            <a:ext cx="10687050" cy="4351338"/>
          </a:xfrm>
        </p:spPr>
        <p:txBody>
          <a:bodyPr>
            <a:noAutofit/>
          </a:bodyPr>
          <a:lstStyle/>
          <a:p>
            <a:r>
              <a:rPr lang="en-US" sz="2200" dirty="0"/>
              <a:t>Vertical Scaling/Scaling up:</a:t>
            </a:r>
          </a:p>
          <a:p>
            <a:pPr lvl="1"/>
            <a:r>
              <a:rPr lang="en-US" sz="2200" dirty="0"/>
              <a:t>Involves upgrading the hardware resources (adding additional computing, memory, storage or network resources).  </a:t>
            </a:r>
          </a:p>
          <a:p>
            <a:endParaRPr lang="en-US" sz="2200" dirty="0"/>
          </a:p>
          <a:p>
            <a:r>
              <a:rPr lang="en-US" sz="2200" dirty="0"/>
              <a:t>Horizontal Scaling/Scaling out</a:t>
            </a:r>
          </a:p>
          <a:p>
            <a:pPr lvl="1"/>
            <a:r>
              <a:rPr lang="en-US" sz="2200" dirty="0"/>
              <a:t>Involves addition of more resources of the same type. </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084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Deployment</a:t>
            </a:r>
          </a:p>
        </p:txBody>
      </p:sp>
      <p:sp>
        <p:nvSpPr>
          <p:cNvPr id="3" name="Content Placeholder 2"/>
          <p:cNvSpPr>
            <a:spLocks noGrp="1"/>
          </p:cNvSpPr>
          <p:nvPr>
            <p:ph idx="1"/>
          </p:nvPr>
        </p:nvSpPr>
        <p:spPr>
          <a:xfrm>
            <a:off x="838200" y="1825625"/>
            <a:ext cx="10515600" cy="4351338"/>
          </a:xfrm>
        </p:spPr>
        <p:txBody>
          <a:bodyPr>
            <a:noAutofit/>
          </a:bodyPr>
          <a:lstStyle/>
          <a:p>
            <a:r>
              <a:rPr lang="en-US" sz="2400" dirty="0"/>
              <a:t>Cloud application deployment design is an iterative process that involves:</a:t>
            </a:r>
          </a:p>
          <a:p>
            <a:pPr lvl="1"/>
            <a:r>
              <a:rPr lang="en-US" sz="2000" dirty="0"/>
              <a:t>Deployment Design</a:t>
            </a:r>
          </a:p>
          <a:p>
            <a:pPr lvl="2"/>
            <a:r>
              <a:rPr lang="en-US" sz="1600" dirty="0"/>
              <a:t>The variables in this step include the number of servers in each tier, computing, memory and storage capacities of severs, server interconnection, load balancing and replication strategies. </a:t>
            </a:r>
          </a:p>
          <a:p>
            <a:pPr lvl="1"/>
            <a:r>
              <a:rPr lang="en-US" sz="2000" dirty="0"/>
              <a:t>Performance Evaluation</a:t>
            </a:r>
          </a:p>
          <a:p>
            <a:pPr lvl="2"/>
            <a:r>
              <a:rPr lang="en-US" sz="1600" dirty="0"/>
              <a:t>To verify whether the application meets the performance requirements with the deployment. </a:t>
            </a:r>
          </a:p>
          <a:p>
            <a:pPr lvl="2"/>
            <a:r>
              <a:rPr lang="en-US" sz="1600" dirty="0"/>
              <a:t>Involves monitoring the workload on the application and measuring various workload parameters such as response time and throughput. </a:t>
            </a:r>
          </a:p>
          <a:p>
            <a:pPr lvl="2"/>
            <a:r>
              <a:rPr lang="en-US" sz="1600" dirty="0"/>
              <a:t>Utilization of servers (CPU, memory, disk, I/O, etc.) in each tier is also monitored.</a:t>
            </a:r>
          </a:p>
          <a:p>
            <a:pPr lvl="1"/>
            <a:r>
              <a:rPr lang="en-US" sz="2000" dirty="0"/>
              <a:t>Deployment Refinement</a:t>
            </a:r>
          </a:p>
          <a:p>
            <a:pPr lvl="2"/>
            <a:r>
              <a:rPr lang="en-US" sz="1600" dirty="0"/>
              <a:t>Various alternatives can exist in this step such as vertical scaling (or scaling up), horizontal scaling (or scaling out), alternative server interconnections, alternative load balancing and replication strategies, for instance.</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9226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Replication</a:t>
            </a:r>
          </a:p>
        </p:txBody>
      </p:sp>
      <p:sp>
        <p:nvSpPr>
          <p:cNvPr id="3" name="Content Placeholder 2"/>
          <p:cNvSpPr>
            <a:spLocks noGrp="1"/>
          </p:cNvSpPr>
          <p:nvPr>
            <p:ph idx="1"/>
          </p:nvPr>
        </p:nvSpPr>
        <p:spPr>
          <a:xfrm>
            <a:off x="838200" y="1825625"/>
            <a:ext cx="10725150" cy="3213100"/>
          </a:xfrm>
        </p:spPr>
        <p:txBody>
          <a:bodyPr>
            <a:noAutofit/>
          </a:bodyPr>
          <a:lstStyle/>
          <a:p>
            <a:r>
              <a:rPr lang="en-US" sz="2200" dirty="0"/>
              <a:t>Replication is used to create and maintain multiple copies of the data in the cloud.</a:t>
            </a:r>
          </a:p>
          <a:p>
            <a:r>
              <a:rPr lang="en-US" sz="2200" dirty="0"/>
              <a:t>Cloud enables rapid implementation of replication solutions for disaster recovery for organizations. </a:t>
            </a:r>
          </a:p>
          <a:p>
            <a:r>
              <a:rPr lang="en-US" sz="2200" dirty="0"/>
              <a:t>With cloud-based data replication organizations can plan for disaster recovery without making any capital expenditures on purchasing, configuring and managing secondary site locations.</a:t>
            </a:r>
          </a:p>
          <a:p>
            <a:r>
              <a:rPr lang="en-US" sz="2200" dirty="0"/>
              <a:t>Types:</a:t>
            </a:r>
          </a:p>
          <a:p>
            <a:pPr lvl="1"/>
            <a:r>
              <a:rPr lang="en-US" sz="1800" dirty="0"/>
              <a:t>Array-based Replication</a:t>
            </a:r>
          </a:p>
          <a:p>
            <a:pPr lvl="1"/>
            <a:r>
              <a:rPr lang="en-US" sz="1800" dirty="0"/>
              <a:t>Network-based Replication</a:t>
            </a:r>
          </a:p>
          <a:p>
            <a:pPr lvl="1"/>
            <a:r>
              <a:rPr lang="en-US" sz="1800" dirty="0"/>
              <a:t>Host-based Replication</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6200775" y="4210077"/>
            <a:ext cx="4705384" cy="1590687"/>
          </a:xfrm>
          <a:prstGeom prst="rect">
            <a:avLst/>
          </a:prstGeom>
        </p:spPr>
      </p:pic>
      <p:sp>
        <p:nvSpPr>
          <p:cNvPr id="10" name="Rectangle 9"/>
          <p:cNvSpPr/>
          <p:nvPr/>
        </p:nvSpPr>
        <p:spPr>
          <a:xfrm>
            <a:off x="7733476" y="5800764"/>
            <a:ext cx="1664045" cy="276999"/>
          </a:xfrm>
          <a:prstGeom prst="rect">
            <a:avLst/>
          </a:prstGeom>
        </p:spPr>
        <p:txBody>
          <a:bodyPr wrap="none">
            <a:spAutoFit/>
          </a:bodyPr>
          <a:lstStyle/>
          <a:p>
            <a:r>
              <a:rPr lang="en-US" sz="1200" dirty="0"/>
              <a:t>Array-based Replication</a:t>
            </a:r>
          </a:p>
        </p:txBody>
      </p:sp>
    </p:spTree>
    <p:extLst>
      <p:ext uri="{BB962C8B-B14F-4D97-AF65-F5344CB8AC3E}">
        <p14:creationId xmlns:p14="http://schemas.microsoft.com/office/powerpoint/2010/main" val="227024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Monitoring</a:t>
            </a:r>
          </a:p>
        </p:txBody>
      </p:sp>
      <p:sp>
        <p:nvSpPr>
          <p:cNvPr id="3" name="Content Placeholder 2"/>
          <p:cNvSpPr>
            <a:spLocks noGrp="1"/>
          </p:cNvSpPr>
          <p:nvPr>
            <p:ph idx="1"/>
          </p:nvPr>
        </p:nvSpPr>
        <p:spPr>
          <a:xfrm>
            <a:off x="838200" y="1825625"/>
            <a:ext cx="4638675" cy="4351338"/>
          </a:xfrm>
        </p:spPr>
        <p:txBody>
          <a:bodyPr>
            <a:noAutofit/>
          </a:bodyPr>
          <a:lstStyle/>
          <a:p>
            <a:r>
              <a:rPr lang="en-US" sz="2000" dirty="0"/>
              <a:t>Monitoring services allow cloud users to collect and analyze the data on various monitoring metrics. </a:t>
            </a:r>
          </a:p>
          <a:p>
            <a:endParaRPr lang="en-US" sz="2000" dirty="0"/>
          </a:p>
          <a:p>
            <a:r>
              <a:rPr lang="en-US" sz="2000" dirty="0"/>
              <a:t>A monitoring service collects data on various system and application metrics from the cloud computing instances.</a:t>
            </a:r>
          </a:p>
          <a:p>
            <a:endParaRPr lang="en-US" sz="2000" dirty="0"/>
          </a:p>
          <a:p>
            <a:r>
              <a:rPr lang="en-US" sz="2000" dirty="0"/>
              <a:t> Monitoring of cloud resources is important because it allows the users to keep track of the health of applications and services deployed in the cloud.</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2521495133"/>
              </p:ext>
            </p:extLst>
          </p:nvPr>
        </p:nvGraphicFramePr>
        <p:xfrm>
          <a:off x="6124574" y="2635250"/>
          <a:ext cx="5546726" cy="2665095"/>
        </p:xfrm>
        <a:graphic>
          <a:graphicData uri="http://schemas.openxmlformats.org/drawingml/2006/table">
            <a:tbl>
              <a:tblPr firstRow="1" bandRow="1">
                <a:tableStyleId>{5C22544A-7EE6-4342-B048-85BDC9FD1C3A}</a:tableStyleId>
              </a:tblPr>
              <a:tblGrid>
                <a:gridCol w="1333502">
                  <a:extLst>
                    <a:ext uri="{9D8B030D-6E8A-4147-A177-3AD203B41FA5}">
                      <a16:colId xmlns:a16="http://schemas.microsoft.com/office/drawing/2014/main" val="20000"/>
                    </a:ext>
                  </a:extLst>
                </a:gridCol>
                <a:gridCol w="4213224">
                  <a:extLst>
                    <a:ext uri="{9D8B030D-6E8A-4147-A177-3AD203B41FA5}">
                      <a16:colId xmlns:a16="http://schemas.microsoft.com/office/drawing/2014/main" val="20001"/>
                    </a:ext>
                  </a:extLst>
                </a:gridCol>
              </a:tblGrid>
              <a:tr h="370205">
                <a:tc>
                  <a:txBody>
                    <a:bodyPr/>
                    <a:lstStyle/>
                    <a:p>
                      <a:r>
                        <a:rPr lang="en-US" dirty="0"/>
                        <a:t>Type</a:t>
                      </a:r>
                    </a:p>
                  </a:txBody>
                  <a:tcPr/>
                </a:tc>
                <a:tc>
                  <a:txBody>
                    <a:bodyPr/>
                    <a:lstStyle/>
                    <a:p>
                      <a:r>
                        <a:rPr lang="en-US" dirty="0"/>
                        <a:t>Metrics</a:t>
                      </a:r>
                    </a:p>
                  </a:txBody>
                  <a:tcPr/>
                </a:tc>
                <a:extLst>
                  <a:ext uri="{0D108BD9-81ED-4DB2-BD59-A6C34878D82A}">
                    <a16:rowId xmlns:a16="http://schemas.microsoft.com/office/drawing/2014/main" val="10000"/>
                  </a:ext>
                </a:extLst>
              </a:tr>
              <a:tr h="3702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CPU</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CPU-Usage, CPU-Idle</a:t>
                      </a:r>
                    </a:p>
                  </a:txBody>
                  <a:tcPr/>
                </a:tc>
                <a:extLst>
                  <a:ext uri="{0D108BD9-81ED-4DB2-BD59-A6C34878D82A}">
                    <a16:rowId xmlns:a16="http://schemas.microsoft.com/office/drawing/2014/main" val="10001"/>
                  </a:ext>
                </a:extLst>
              </a:tr>
              <a:tr h="370205">
                <a:tc>
                  <a:txBody>
                    <a:bodyPr/>
                    <a:lstStyle/>
                    <a:p>
                      <a:r>
                        <a:rPr lang="en-US" dirty="0"/>
                        <a:t>Disk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Disk-Usage, Bytes/sec (read/write), Operations/sec</a:t>
                      </a:r>
                    </a:p>
                  </a:txBody>
                  <a:tcPr/>
                </a:tc>
                <a:extLst>
                  <a:ext uri="{0D108BD9-81ED-4DB2-BD59-A6C34878D82A}">
                    <a16:rowId xmlns:a16="http://schemas.microsoft.com/office/drawing/2014/main" val="10002"/>
                  </a:ext>
                </a:extLst>
              </a:tr>
              <a:tr h="370205">
                <a:tc>
                  <a:txBody>
                    <a:bodyPr/>
                    <a:lstStyle/>
                    <a:p>
                      <a:r>
                        <a:rPr lang="en-US" dirty="0"/>
                        <a:t>Memory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Memory-Used, Memory-Free, Page-Cache</a:t>
                      </a:r>
                    </a:p>
                  </a:txBody>
                  <a:tcPr/>
                </a:tc>
                <a:extLst>
                  <a:ext uri="{0D108BD9-81ED-4DB2-BD59-A6C34878D82A}">
                    <a16:rowId xmlns:a16="http://schemas.microsoft.com/office/drawing/2014/main" val="10003"/>
                  </a:ext>
                </a:extLst>
              </a:tr>
              <a:tr h="370205">
                <a:tc>
                  <a:txBody>
                    <a:bodyPr/>
                    <a:lstStyle/>
                    <a:p>
                      <a:r>
                        <a:rPr lang="en-US" dirty="0"/>
                        <a:t>Interface</a:t>
                      </a:r>
                    </a:p>
                  </a:txBody>
                  <a:tcPr/>
                </a:tc>
                <a:tc>
                  <a:txBody>
                    <a:bodyPr/>
                    <a:lstStyle/>
                    <a:p>
                      <a:r>
                        <a:rPr lang="en-US" dirty="0"/>
                        <a:t>Packets/sec (incoming/outgoing),</a:t>
                      </a:r>
                    </a:p>
                    <a:p>
                      <a:r>
                        <a:rPr lang="en-US" dirty="0"/>
                        <a:t>Octets/sec(incoming/outgoing)</a:t>
                      </a:r>
                    </a:p>
                    <a:p>
                      <a:endParaRPr lang="en-US" dirty="0"/>
                    </a:p>
                  </a:txBody>
                  <a:tcPr/>
                </a:tc>
                <a:extLst>
                  <a:ext uri="{0D108BD9-81ED-4DB2-BD59-A6C34878D82A}">
                    <a16:rowId xmlns:a16="http://schemas.microsoft.com/office/drawing/2014/main" val="10004"/>
                  </a:ext>
                </a:extLst>
              </a:tr>
            </a:tbl>
          </a:graphicData>
        </a:graphic>
      </p:graphicFrame>
      <p:sp>
        <p:nvSpPr>
          <p:cNvPr id="10" name="Rectangle 9"/>
          <p:cNvSpPr/>
          <p:nvPr/>
        </p:nvSpPr>
        <p:spPr>
          <a:xfrm>
            <a:off x="7225193" y="2187059"/>
            <a:ext cx="3233962" cy="369332"/>
          </a:xfrm>
          <a:prstGeom prst="rect">
            <a:avLst/>
          </a:prstGeom>
        </p:spPr>
        <p:txBody>
          <a:bodyPr wrap="none">
            <a:spAutoFit/>
          </a:bodyPr>
          <a:lstStyle/>
          <a:p>
            <a:r>
              <a:rPr lang="en-US" dirty="0"/>
              <a:t> Examples of Monitoring Metrics</a:t>
            </a:r>
          </a:p>
        </p:txBody>
      </p:sp>
    </p:spTree>
    <p:extLst>
      <p:ext uri="{BB962C8B-B14F-4D97-AF65-F5344CB8AC3E}">
        <p14:creationId xmlns:p14="http://schemas.microsoft.com/office/powerpoint/2010/main" val="178403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Software Deﬁned Networking</a:t>
            </a:r>
          </a:p>
        </p:txBody>
      </p:sp>
      <p:sp>
        <p:nvSpPr>
          <p:cNvPr id="3" name="Content Placeholder 2"/>
          <p:cNvSpPr>
            <a:spLocks noGrp="1"/>
          </p:cNvSpPr>
          <p:nvPr>
            <p:ph idx="1"/>
          </p:nvPr>
        </p:nvSpPr>
        <p:spPr>
          <a:xfrm>
            <a:off x="838200" y="1825625"/>
            <a:ext cx="10687050" cy="4351338"/>
          </a:xfrm>
        </p:spPr>
        <p:txBody>
          <a:bodyPr>
            <a:noAutofit/>
          </a:bodyPr>
          <a:lstStyle/>
          <a:p>
            <a:r>
              <a:rPr lang="en-US" sz="2200" dirty="0"/>
              <a:t>Software-Defined Networking (SDN) is a networking architecture that separates the control plane from the data plane and centralizes the network controller. </a:t>
            </a:r>
          </a:p>
          <a:p>
            <a:r>
              <a:rPr lang="en-US" sz="2200" dirty="0"/>
              <a:t>Conventional network architecture </a:t>
            </a:r>
          </a:p>
          <a:p>
            <a:pPr lvl="1"/>
            <a:r>
              <a:rPr lang="en-US" sz="1800" dirty="0"/>
              <a:t>The control plane and data plane are coupled. Control plane is the part of the network that carries the signaling and routing message traffic while the data plane is the part of the network that carries the payload data traffic.</a:t>
            </a:r>
          </a:p>
          <a:p>
            <a:r>
              <a:rPr lang="en-US" sz="2200" dirty="0"/>
              <a:t>SDN Architecture </a:t>
            </a:r>
          </a:p>
          <a:p>
            <a:pPr lvl="1"/>
            <a:r>
              <a:rPr lang="en-US" sz="1800" dirty="0"/>
              <a:t>The control and data planes are decoupled and the network controller is centralized.</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529925" y="4634363"/>
            <a:ext cx="5867596" cy="1725221"/>
          </a:xfrm>
          <a:prstGeom prst="rect">
            <a:avLst/>
          </a:prstGeom>
        </p:spPr>
      </p:pic>
    </p:spTree>
    <p:extLst>
      <p:ext uri="{BB962C8B-B14F-4D97-AF65-F5344CB8AC3E}">
        <p14:creationId xmlns:p14="http://schemas.microsoft.com/office/powerpoint/2010/main" val="530925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SDN - Key Elements</a:t>
            </a:r>
          </a:p>
        </p:txBody>
      </p:sp>
      <p:sp>
        <p:nvSpPr>
          <p:cNvPr id="3" name="Content Placeholder 2"/>
          <p:cNvSpPr>
            <a:spLocks noGrp="1"/>
          </p:cNvSpPr>
          <p:nvPr>
            <p:ph idx="1"/>
          </p:nvPr>
        </p:nvSpPr>
        <p:spPr>
          <a:xfrm>
            <a:off x="838200" y="1825625"/>
            <a:ext cx="10687050" cy="4351338"/>
          </a:xfrm>
        </p:spPr>
        <p:txBody>
          <a:bodyPr>
            <a:noAutofit/>
          </a:bodyPr>
          <a:lstStyle/>
          <a:p>
            <a:r>
              <a:rPr lang="en-US" sz="2200" dirty="0"/>
              <a:t>Centralized Network Controller</a:t>
            </a:r>
          </a:p>
          <a:p>
            <a:pPr lvl="1"/>
            <a:r>
              <a:rPr lang="en-US" sz="1800" dirty="0"/>
              <a:t>With decoupled the control and data planes and centralized network controller, the network administrators can rapidly configure the network.</a:t>
            </a:r>
          </a:p>
          <a:p>
            <a:pPr lvl="1"/>
            <a:endParaRPr lang="en-US" sz="1800" dirty="0"/>
          </a:p>
          <a:p>
            <a:r>
              <a:rPr lang="en-US" sz="1800" dirty="0"/>
              <a:t>Programmable Open APIs</a:t>
            </a:r>
          </a:p>
          <a:p>
            <a:pPr lvl="1"/>
            <a:r>
              <a:rPr lang="en-US" sz="1800" dirty="0"/>
              <a:t>SDN architecture supports programmable open APIs for interface between the SDN application and control layers (Northbound interface). These open APIs that allow implementing various network services such as routing, quality of service (</a:t>
            </a:r>
            <a:r>
              <a:rPr lang="en-US" sz="1800" dirty="0" err="1"/>
              <a:t>QoS</a:t>
            </a:r>
            <a:r>
              <a:rPr lang="en-US" sz="1800" dirty="0"/>
              <a:t>), access control, etc.</a:t>
            </a:r>
          </a:p>
          <a:p>
            <a:pPr lvl="1"/>
            <a:endParaRPr lang="en-US" sz="1800" dirty="0"/>
          </a:p>
          <a:p>
            <a:r>
              <a:rPr lang="en-US" sz="2200" dirty="0"/>
              <a:t>Standard Communication Interface (</a:t>
            </a:r>
            <a:r>
              <a:rPr lang="en-US" sz="2200" dirty="0" err="1"/>
              <a:t>OpenFlow</a:t>
            </a:r>
            <a:r>
              <a:rPr lang="en-US" sz="2200" dirty="0"/>
              <a:t>)</a:t>
            </a:r>
          </a:p>
          <a:p>
            <a:pPr lvl="1"/>
            <a:r>
              <a:rPr lang="en-US" sz="1800" dirty="0"/>
              <a:t>SDN architecture uses a standard communication interface between the control and infrastructure layers (Southbound interface). </a:t>
            </a:r>
            <a:r>
              <a:rPr lang="en-US" sz="1800" dirty="0" err="1"/>
              <a:t>OpenFlow</a:t>
            </a:r>
            <a:r>
              <a:rPr lang="en-US" sz="1800" dirty="0"/>
              <a:t>, which is defined by the Open Networking Foundation (ONF) is the broadly accepted SDN protocol for the Southbound interface. </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674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a:latin typeface="+mn-lt"/>
              </a:rPr>
              <a:t>OpenFlow</a:t>
            </a:r>
            <a:endParaRPr lang="en-US" dirty="0">
              <a:latin typeface="+mn-lt"/>
            </a:endParaRPr>
          </a:p>
        </p:txBody>
      </p:sp>
      <p:sp>
        <p:nvSpPr>
          <p:cNvPr id="3" name="Content Placeholder 2"/>
          <p:cNvSpPr>
            <a:spLocks noGrp="1"/>
          </p:cNvSpPr>
          <p:nvPr>
            <p:ph idx="1"/>
          </p:nvPr>
        </p:nvSpPr>
        <p:spPr>
          <a:xfrm>
            <a:off x="838200" y="1825625"/>
            <a:ext cx="8296275" cy="4351338"/>
          </a:xfrm>
        </p:spPr>
        <p:txBody>
          <a:bodyPr>
            <a:noAutofit/>
          </a:bodyPr>
          <a:lstStyle/>
          <a:p>
            <a:r>
              <a:rPr lang="en-US" sz="2200" dirty="0" err="1"/>
              <a:t>OpenFlow</a:t>
            </a:r>
            <a:r>
              <a:rPr lang="en-US" sz="2200" dirty="0"/>
              <a:t> is the broadly accepted SDN protocol for the Southbound interface.</a:t>
            </a:r>
          </a:p>
          <a:p>
            <a:r>
              <a:rPr lang="en-US" sz="2200" dirty="0"/>
              <a:t>With </a:t>
            </a:r>
            <a:r>
              <a:rPr lang="en-US" sz="2200" dirty="0" err="1"/>
              <a:t>OpenFlow</a:t>
            </a:r>
            <a:r>
              <a:rPr lang="en-US" sz="2200" dirty="0"/>
              <a:t>, the forwarding plane of the network devices can be directly accessed and manipulated. </a:t>
            </a:r>
          </a:p>
          <a:p>
            <a:r>
              <a:rPr lang="en-US" sz="2200" dirty="0" err="1"/>
              <a:t>OpenFlow</a:t>
            </a:r>
            <a:r>
              <a:rPr lang="en-US" sz="2200" dirty="0"/>
              <a:t> uses the concept of flows to identify network traffic based on pre-defined match rules. </a:t>
            </a:r>
          </a:p>
          <a:p>
            <a:r>
              <a:rPr lang="en-US" sz="2200" dirty="0"/>
              <a:t>Flows can be programmed statically or dynamically by the SDN control software. </a:t>
            </a:r>
          </a:p>
          <a:p>
            <a:r>
              <a:rPr lang="en-US" sz="2200" dirty="0" err="1"/>
              <a:t>OpenFlow</a:t>
            </a:r>
            <a:r>
              <a:rPr lang="en-US" sz="2200" dirty="0"/>
              <a:t> protocol is implemented on both sides of the interface between the controller and the network devices. </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9134475" y="1667546"/>
            <a:ext cx="2401144" cy="2863934"/>
          </a:xfrm>
          <a:prstGeom prst="rect">
            <a:avLst/>
          </a:prstGeom>
        </p:spPr>
      </p:pic>
      <p:sp>
        <p:nvSpPr>
          <p:cNvPr id="9" name="Rectangle 8"/>
          <p:cNvSpPr/>
          <p:nvPr/>
        </p:nvSpPr>
        <p:spPr>
          <a:xfrm>
            <a:off x="9134475" y="4531479"/>
            <a:ext cx="2536825" cy="1815882"/>
          </a:xfrm>
          <a:prstGeom prst="rect">
            <a:avLst/>
          </a:prstGeom>
        </p:spPr>
        <p:txBody>
          <a:bodyPr wrap="square">
            <a:spAutoFit/>
          </a:bodyPr>
          <a:lstStyle/>
          <a:p>
            <a:r>
              <a:rPr lang="en-US" sz="1600" dirty="0" err="1"/>
              <a:t>OpenFlow</a:t>
            </a:r>
            <a:r>
              <a:rPr lang="en-US" sz="1600" dirty="0"/>
              <a:t> switch comprising of one or more flow tables and a group table, which perform packet lookups and forwarding, and </a:t>
            </a:r>
            <a:r>
              <a:rPr lang="en-US" sz="1600" dirty="0" err="1"/>
              <a:t>OpenFlow</a:t>
            </a:r>
            <a:r>
              <a:rPr lang="en-US" sz="1600" dirty="0"/>
              <a:t> channel to an external controller. </a:t>
            </a:r>
          </a:p>
        </p:txBody>
      </p:sp>
    </p:spTree>
    <p:extLst>
      <p:ext uri="{BB962C8B-B14F-4D97-AF65-F5344CB8AC3E}">
        <p14:creationId xmlns:p14="http://schemas.microsoft.com/office/powerpoint/2010/main" val="107283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Network Function Virtualization</a:t>
            </a:r>
          </a:p>
        </p:txBody>
      </p:sp>
      <p:sp>
        <p:nvSpPr>
          <p:cNvPr id="3" name="Content Placeholder 2"/>
          <p:cNvSpPr>
            <a:spLocks noGrp="1"/>
          </p:cNvSpPr>
          <p:nvPr>
            <p:ph idx="1"/>
          </p:nvPr>
        </p:nvSpPr>
        <p:spPr>
          <a:xfrm>
            <a:off x="838200" y="1825625"/>
            <a:ext cx="10833100" cy="4351338"/>
          </a:xfrm>
        </p:spPr>
        <p:txBody>
          <a:bodyPr>
            <a:noAutofit/>
          </a:bodyPr>
          <a:lstStyle/>
          <a:p>
            <a:r>
              <a:rPr lang="en-US" sz="2200" dirty="0"/>
              <a:t>Network Function Virtualization (NFV) is a technology that leverages virtualization to consolidate the heterogeneous network devices onto industry standard high volume servers, switches and storage. </a:t>
            </a:r>
          </a:p>
          <a:p>
            <a:endParaRPr lang="en-US" sz="2200" dirty="0"/>
          </a:p>
          <a:p>
            <a:r>
              <a:rPr lang="en-US" sz="2200" dirty="0"/>
              <a:t>Relationship to SDN</a:t>
            </a:r>
          </a:p>
          <a:p>
            <a:pPr lvl="1"/>
            <a:r>
              <a:rPr lang="en-US" sz="1800" dirty="0"/>
              <a:t>NFV is complementary to SDN as NFV can provide the infrastructure on which SDN can run. </a:t>
            </a:r>
          </a:p>
          <a:p>
            <a:pPr lvl="1"/>
            <a:r>
              <a:rPr lang="en-US" sz="1800" dirty="0"/>
              <a:t>NFV and SDN are mutually beneficial to each other but not dependent. </a:t>
            </a:r>
          </a:p>
          <a:p>
            <a:pPr lvl="1"/>
            <a:r>
              <a:rPr lang="en-US" sz="1800" dirty="0"/>
              <a:t>Network functions can be virtualized without SDN, similarly, SDN can run without NFV.</a:t>
            </a:r>
          </a:p>
          <a:p>
            <a:pPr lvl="1"/>
            <a:endParaRPr lang="en-US" sz="1800" dirty="0"/>
          </a:p>
          <a:p>
            <a:r>
              <a:rPr lang="en-US" sz="1800" dirty="0"/>
              <a:t>NFV comprises of network functions implemented in software that run on virtualized resources in the cloud. </a:t>
            </a:r>
          </a:p>
          <a:p>
            <a:r>
              <a:rPr lang="en-US" sz="1800" dirty="0"/>
              <a:t>NFV enables a separation the network functions which are implemented in software from the underlying hardware.</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4235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NFV Architecture</a:t>
            </a:r>
          </a:p>
        </p:txBody>
      </p:sp>
      <p:sp>
        <p:nvSpPr>
          <p:cNvPr id="3" name="Content Placeholder 2"/>
          <p:cNvSpPr>
            <a:spLocks noGrp="1"/>
          </p:cNvSpPr>
          <p:nvPr>
            <p:ph idx="1"/>
          </p:nvPr>
        </p:nvSpPr>
        <p:spPr>
          <a:xfrm>
            <a:off x="838200" y="1825625"/>
            <a:ext cx="5800725" cy="4351338"/>
          </a:xfrm>
        </p:spPr>
        <p:txBody>
          <a:bodyPr>
            <a:noAutofit/>
          </a:bodyPr>
          <a:lstStyle/>
          <a:p>
            <a:r>
              <a:rPr lang="en-US" sz="2200" dirty="0"/>
              <a:t>Key elements of the NFV architecture are</a:t>
            </a:r>
          </a:p>
          <a:p>
            <a:pPr lvl="1"/>
            <a:r>
              <a:rPr lang="en-US" sz="1800" dirty="0"/>
              <a:t>Virtualized Network Function (VNF): VNF is a software implementation of a network function which is capable of running over the NFV Infrastructure (NFVI).</a:t>
            </a:r>
          </a:p>
          <a:p>
            <a:pPr lvl="1"/>
            <a:endParaRPr lang="en-US" sz="1800" dirty="0"/>
          </a:p>
          <a:p>
            <a:pPr lvl="1"/>
            <a:r>
              <a:rPr lang="en-US" sz="1800" dirty="0"/>
              <a:t>NFV Infrastructure (NFVI): NFVI includes compute, network and storage resources that are virtualized.</a:t>
            </a:r>
          </a:p>
          <a:p>
            <a:pPr lvl="1"/>
            <a:endParaRPr lang="en-US" sz="1800" dirty="0"/>
          </a:p>
          <a:p>
            <a:pPr lvl="1"/>
            <a:r>
              <a:rPr lang="en-US" sz="1800" dirty="0"/>
              <a:t>NFV Management and Orchestration: NFV Management and Orchestration focuses on all virtualization-specific management tasks and covers the orchestration and lifecycle management of physical and/or software resources that support the infrastructure virtualization, and the lifecycle management of VNFs.</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286625" y="1825625"/>
            <a:ext cx="4515827" cy="2286049"/>
          </a:xfrm>
          <a:prstGeom prst="rect">
            <a:avLst/>
          </a:prstGeom>
        </p:spPr>
      </p:pic>
    </p:spTree>
    <p:extLst>
      <p:ext uri="{BB962C8B-B14F-4D97-AF65-F5344CB8AC3E}">
        <p14:creationId xmlns:p14="http://schemas.microsoft.com/office/powerpoint/2010/main" val="178104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err="1">
                <a:latin typeface="+mn-lt"/>
              </a:rPr>
              <a:t>MapReduce</a:t>
            </a:r>
            <a:endParaRPr lang="en-US" dirty="0">
              <a:latin typeface="+mn-lt"/>
            </a:endParaRPr>
          </a:p>
        </p:txBody>
      </p:sp>
      <p:sp>
        <p:nvSpPr>
          <p:cNvPr id="3" name="Content Placeholder 2"/>
          <p:cNvSpPr>
            <a:spLocks noGrp="1"/>
          </p:cNvSpPr>
          <p:nvPr>
            <p:ph idx="1"/>
          </p:nvPr>
        </p:nvSpPr>
        <p:spPr>
          <a:xfrm>
            <a:off x="838200" y="1825625"/>
            <a:ext cx="5800725" cy="4351338"/>
          </a:xfrm>
        </p:spPr>
        <p:txBody>
          <a:bodyPr>
            <a:noAutofit/>
          </a:bodyPr>
          <a:lstStyle/>
          <a:p>
            <a:r>
              <a:rPr lang="en-US" sz="2000" dirty="0" err="1"/>
              <a:t>MapReduce</a:t>
            </a:r>
            <a:r>
              <a:rPr lang="en-US" sz="2000" dirty="0"/>
              <a:t> is a parallel data processing model for processing and analysis of massive scale data. </a:t>
            </a:r>
          </a:p>
          <a:p>
            <a:r>
              <a:rPr lang="en-US" sz="2000" dirty="0" err="1"/>
              <a:t>MapReduce</a:t>
            </a:r>
            <a:r>
              <a:rPr lang="en-US" sz="2000" dirty="0"/>
              <a:t> phases:</a:t>
            </a:r>
          </a:p>
          <a:p>
            <a:pPr lvl="1"/>
            <a:r>
              <a:rPr lang="en-US" sz="1600" b="1" dirty="0"/>
              <a:t>Map Phase</a:t>
            </a:r>
            <a:r>
              <a:rPr lang="en-US" sz="1600" dirty="0"/>
              <a:t>: In the Map phase, data is read from a distributed file system, partitioned among a set of computing nodes in the cluster, and sent to the nodes as a set of key-value pairs. </a:t>
            </a:r>
          </a:p>
          <a:p>
            <a:pPr lvl="1"/>
            <a:r>
              <a:rPr lang="en-US" sz="1600" dirty="0"/>
              <a:t>The Map tasks process the input records independently of each other and produce intermediate results as key-value pairs. </a:t>
            </a:r>
          </a:p>
          <a:p>
            <a:pPr lvl="1"/>
            <a:r>
              <a:rPr lang="en-US" sz="1600" dirty="0"/>
              <a:t>The intermediate results are stored on the local disk of the node running the Map task. </a:t>
            </a:r>
            <a:endParaRPr lang="en-US" sz="2000" dirty="0"/>
          </a:p>
          <a:p>
            <a:pPr lvl="1"/>
            <a:r>
              <a:rPr lang="en-US" sz="1600" b="1" dirty="0"/>
              <a:t>Reduce Phase</a:t>
            </a:r>
            <a:r>
              <a:rPr lang="en-US" sz="1600" dirty="0"/>
              <a:t>: When all the Map tasks are completed, the Reduce phase begins in which the intermediate data with the same key is aggregated. </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stretch>
            <a:fillRect/>
          </a:stretch>
        </p:blipFill>
        <p:spPr>
          <a:xfrm>
            <a:off x="7594247" y="1819107"/>
            <a:ext cx="4077053" cy="2171888"/>
          </a:xfrm>
          <a:prstGeom prst="rect">
            <a:avLst/>
          </a:prstGeom>
        </p:spPr>
      </p:pic>
    </p:spTree>
    <p:extLst>
      <p:ext uri="{BB962C8B-B14F-4D97-AF65-F5344CB8AC3E}">
        <p14:creationId xmlns:p14="http://schemas.microsoft.com/office/powerpoint/2010/main" val="120899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Outline</a:t>
            </a:r>
          </a:p>
        </p:txBody>
      </p:sp>
      <p:sp>
        <p:nvSpPr>
          <p:cNvPr id="3" name="Content Placeholder 2"/>
          <p:cNvSpPr>
            <a:spLocks noGrp="1"/>
          </p:cNvSpPr>
          <p:nvPr>
            <p:ph idx="1"/>
          </p:nvPr>
        </p:nvSpPr>
        <p:spPr/>
        <p:txBody>
          <a:bodyPr>
            <a:normAutofit lnSpcReduction="10000"/>
          </a:bodyPr>
          <a:lstStyle/>
          <a:p>
            <a:r>
              <a:rPr lang="en-US" dirty="0"/>
              <a:t>Concepts and enabling technologies of cloud computing</a:t>
            </a:r>
          </a:p>
          <a:p>
            <a:pPr lvl="1"/>
            <a:r>
              <a:rPr lang="en-US" dirty="0"/>
              <a:t>Virtualization</a:t>
            </a:r>
          </a:p>
          <a:p>
            <a:pPr lvl="1"/>
            <a:r>
              <a:rPr lang="en-US" dirty="0"/>
              <a:t>Load balancing</a:t>
            </a:r>
          </a:p>
          <a:p>
            <a:pPr lvl="1"/>
            <a:r>
              <a:rPr lang="en-US" dirty="0"/>
              <a:t>Scalability &amp; Elasticity</a:t>
            </a:r>
          </a:p>
          <a:p>
            <a:pPr lvl="1"/>
            <a:r>
              <a:rPr lang="en-US" dirty="0"/>
              <a:t>Deployment</a:t>
            </a:r>
          </a:p>
          <a:p>
            <a:pPr lvl="1"/>
            <a:r>
              <a:rPr lang="en-US" dirty="0"/>
              <a:t>Replication</a:t>
            </a:r>
          </a:p>
          <a:p>
            <a:pPr lvl="1"/>
            <a:r>
              <a:rPr lang="en-US" dirty="0"/>
              <a:t>Monitoring</a:t>
            </a:r>
          </a:p>
          <a:p>
            <a:pPr lvl="1"/>
            <a:r>
              <a:rPr lang="en-US" dirty="0" err="1"/>
              <a:t>MapReduce</a:t>
            </a:r>
            <a:endParaRPr lang="en-US" dirty="0"/>
          </a:p>
          <a:p>
            <a:pPr lvl="1"/>
            <a:r>
              <a:rPr lang="en-US" dirty="0"/>
              <a:t>Identity and Access Management</a:t>
            </a:r>
          </a:p>
          <a:p>
            <a:pPr lvl="1"/>
            <a:r>
              <a:rPr lang="en-US" dirty="0"/>
              <a:t>Service Level Agreements</a:t>
            </a:r>
          </a:p>
          <a:p>
            <a:pPr lvl="1"/>
            <a:r>
              <a:rPr lang="en-US" dirty="0"/>
              <a:t>Billing</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1623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Identity and Access Management</a:t>
            </a:r>
          </a:p>
        </p:txBody>
      </p:sp>
      <p:sp>
        <p:nvSpPr>
          <p:cNvPr id="3" name="Content Placeholder 2"/>
          <p:cNvSpPr>
            <a:spLocks noGrp="1"/>
          </p:cNvSpPr>
          <p:nvPr>
            <p:ph idx="1"/>
          </p:nvPr>
        </p:nvSpPr>
        <p:spPr>
          <a:xfrm>
            <a:off x="838200" y="1825625"/>
            <a:ext cx="10515600" cy="4351338"/>
          </a:xfrm>
        </p:spPr>
        <p:txBody>
          <a:bodyPr>
            <a:noAutofit/>
          </a:bodyPr>
          <a:lstStyle/>
          <a:p>
            <a:r>
              <a:rPr lang="en-US" sz="2000" dirty="0"/>
              <a:t>Identity and Access Management (IDAM) for cloud describes the authentication and authorization of users to provide secure access to cloud resources. </a:t>
            </a:r>
          </a:p>
          <a:p>
            <a:r>
              <a:rPr lang="en-US" sz="2000" dirty="0"/>
              <a:t>Organizations with multiple users can use IDAM services provided by the cloud service provider for management of user identifiers and user permissions. </a:t>
            </a:r>
          </a:p>
          <a:p>
            <a:r>
              <a:rPr lang="en-US" sz="2000" dirty="0"/>
              <a:t>IDAM services allow organizations to centrally manage users, access permissions, security credentials and access keys. </a:t>
            </a:r>
          </a:p>
          <a:p>
            <a:r>
              <a:rPr lang="en-US" sz="2000" dirty="0"/>
              <a:t>Organizations can enable role-based access control to cloud resources and applications using the IDAM services. </a:t>
            </a:r>
          </a:p>
          <a:p>
            <a:r>
              <a:rPr lang="en-US" sz="2000" dirty="0"/>
              <a:t>IDAM services allow creation of user groups where all the users in a group have the same access permissions. </a:t>
            </a:r>
          </a:p>
          <a:p>
            <a:r>
              <a:rPr lang="en-US" sz="2000" dirty="0"/>
              <a:t>Identity and Access Management is enabled by a number of technologies such as </a:t>
            </a:r>
            <a:r>
              <a:rPr lang="en-US" sz="2000" dirty="0" err="1"/>
              <a:t>OpenAuth</a:t>
            </a:r>
            <a:r>
              <a:rPr lang="en-US" sz="2000" dirty="0"/>
              <a:t>, Role-based Access Control (RBAC), Digital Identities, Security Tokens, Identity Providers, etc.</a:t>
            </a:r>
            <a:endParaRPr lang="en-US" sz="1600" dirty="0"/>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4375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Billing</a:t>
            </a:r>
          </a:p>
        </p:txBody>
      </p:sp>
      <p:sp>
        <p:nvSpPr>
          <p:cNvPr id="3" name="Content Placeholder 2"/>
          <p:cNvSpPr>
            <a:spLocks noGrp="1"/>
          </p:cNvSpPr>
          <p:nvPr>
            <p:ph idx="1"/>
          </p:nvPr>
        </p:nvSpPr>
        <p:spPr>
          <a:xfrm>
            <a:off x="838200" y="1825625"/>
            <a:ext cx="10515600" cy="4351338"/>
          </a:xfrm>
        </p:spPr>
        <p:txBody>
          <a:bodyPr>
            <a:noAutofit/>
          </a:bodyPr>
          <a:lstStyle/>
          <a:p>
            <a:pPr marL="0" indent="0">
              <a:buNone/>
            </a:pPr>
            <a:r>
              <a:rPr lang="en-US" sz="2000" dirty="0"/>
              <a:t>Cloud service providers offer a number of billing models described as follows:</a:t>
            </a:r>
          </a:p>
          <a:p>
            <a:r>
              <a:rPr lang="en-US" sz="2000" dirty="0"/>
              <a:t>Elastic Pricing</a:t>
            </a:r>
          </a:p>
          <a:p>
            <a:pPr lvl="1"/>
            <a:r>
              <a:rPr lang="en-US" sz="1600" dirty="0"/>
              <a:t>In elastic pricing or pay-as-you-use pricing model, the customers are charged based on the usage of cloud resources.  </a:t>
            </a:r>
          </a:p>
          <a:p>
            <a:r>
              <a:rPr lang="en-US" sz="2000" dirty="0"/>
              <a:t>Fixed Pricing</a:t>
            </a:r>
          </a:p>
          <a:p>
            <a:pPr lvl="1"/>
            <a:r>
              <a:rPr lang="en-US" sz="1600" dirty="0"/>
              <a:t>In fixed pricing models, customers are charged a fixed amount per month for the cloud resources. </a:t>
            </a:r>
          </a:p>
          <a:p>
            <a:r>
              <a:rPr lang="en-US" sz="2000" dirty="0"/>
              <a:t>Spot Pricing</a:t>
            </a:r>
          </a:p>
          <a:p>
            <a:pPr lvl="1"/>
            <a:r>
              <a:rPr lang="en-US" sz="1600" dirty="0"/>
              <a:t>Spot pricing models offer variable pricing for cloud resources which is driven by market demand.</a:t>
            </a:r>
            <a:endParaRPr lang="en-US" sz="1200" dirty="0"/>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625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Further Reading</a:t>
            </a:r>
          </a:p>
        </p:txBody>
      </p:sp>
      <p:sp>
        <p:nvSpPr>
          <p:cNvPr id="3" name="Content Placeholder 2"/>
          <p:cNvSpPr>
            <a:spLocks noGrp="1"/>
          </p:cNvSpPr>
          <p:nvPr>
            <p:ph idx="1"/>
          </p:nvPr>
        </p:nvSpPr>
        <p:spPr/>
        <p:txBody>
          <a:bodyPr>
            <a:normAutofit/>
          </a:bodyPr>
          <a:lstStyle/>
          <a:p>
            <a:r>
              <a:rPr lang="en-US" sz="2000" dirty="0"/>
              <a:t>Network Functions Virtualization, http://www.etsi.org/technologies-clusters/technologies/nfv, Retrieved 2013.</a:t>
            </a:r>
          </a:p>
          <a:p>
            <a:r>
              <a:rPr lang="en-US" sz="2000" dirty="0" err="1"/>
              <a:t>OpenFlow</a:t>
            </a:r>
            <a:r>
              <a:rPr lang="en-US" sz="2000" dirty="0"/>
              <a:t> Switch Specification, https://www.opennetworking.org, Retrieved 2013.</a:t>
            </a:r>
          </a:p>
          <a:p>
            <a:r>
              <a:rPr lang="en-US" sz="2000" dirty="0"/>
              <a:t>J. Dean, S. </a:t>
            </a:r>
            <a:r>
              <a:rPr lang="en-US" sz="2000" dirty="0" err="1"/>
              <a:t>Ghemawat</a:t>
            </a:r>
            <a:r>
              <a:rPr lang="en-US" sz="2000" dirty="0"/>
              <a:t>, </a:t>
            </a:r>
            <a:r>
              <a:rPr lang="en-US" sz="2000" dirty="0" err="1"/>
              <a:t>MapReduce</a:t>
            </a:r>
            <a:r>
              <a:rPr lang="en-US" sz="2000" dirty="0"/>
              <a:t>: Simplified Data Processing on Large Clusters, OSDI 2004.</a:t>
            </a:r>
          </a:p>
          <a:p>
            <a:r>
              <a:rPr lang="en-US" sz="2000" dirty="0"/>
              <a:t>VMware, Understanding Full Virtualization, </a:t>
            </a:r>
            <a:r>
              <a:rPr lang="en-US" sz="2000" dirty="0" err="1"/>
              <a:t>Paravirtualization</a:t>
            </a:r>
            <a:r>
              <a:rPr lang="en-US" sz="2000" dirty="0"/>
              <a:t>, and Hardware Assist, 2007.</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956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Virtualization</a:t>
            </a:r>
          </a:p>
        </p:txBody>
      </p:sp>
      <p:sp>
        <p:nvSpPr>
          <p:cNvPr id="3" name="Content Placeholder 2"/>
          <p:cNvSpPr>
            <a:spLocks noGrp="1"/>
          </p:cNvSpPr>
          <p:nvPr>
            <p:ph idx="1"/>
          </p:nvPr>
        </p:nvSpPr>
        <p:spPr>
          <a:xfrm>
            <a:off x="838199" y="1825625"/>
            <a:ext cx="6696075" cy="4351338"/>
          </a:xfrm>
        </p:spPr>
        <p:txBody>
          <a:bodyPr>
            <a:normAutofit lnSpcReduction="10000"/>
          </a:bodyPr>
          <a:lstStyle/>
          <a:p>
            <a:r>
              <a:rPr lang="en-US" dirty="0"/>
              <a:t>Virtualization refers to the partitioning the resources of a physical system (such as computing, storage, network and memory) into multiple virtual resources.  </a:t>
            </a:r>
          </a:p>
          <a:p>
            <a:endParaRPr lang="en-US" dirty="0"/>
          </a:p>
          <a:p>
            <a:r>
              <a:rPr lang="en-US" dirty="0"/>
              <a:t>Key enabling technology of cloud computing that allow pooling of resources. </a:t>
            </a:r>
          </a:p>
          <a:p>
            <a:endParaRPr lang="en-US" dirty="0"/>
          </a:p>
          <a:p>
            <a:r>
              <a:rPr lang="en-US" dirty="0"/>
              <a:t>In cloud computing, resources are pooled to serve multiple users using multi-tenancy. </a:t>
            </a:r>
          </a:p>
          <a:p>
            <a:pPr marL="0" indent="0">
              <a:buNone/>
            </a:pPr>
            <a:endParaRPr lang="en-US" dirty="0"/>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7620000" y="1825625"/>
            <a:ext cx="4294248" cy="3898798"/>
          </a:xfrm>
          <a:prstGeom prst="rect">
            <a:avLst/>
          </a:prstGeom>
        </p:spPr>
      </p:pic>
    </p:spTree>
    <p:extLst>
      <p:ext uri="{BB962C8B-B14F-4D97-AF65-F5344CB8AC3E}">
        <p14:creationId xmlns:p14="http://schemas.microsoft.com/office/powerpoint/2010/main" val="2975051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Hypervisor</a:t>
            </a:r>
          </a:p>
        </p:txBody>
      </p:sp>
      <p:sp>
        <p:nvSpPr>
          <p:cNvPr id="3" name="Content Placeholder 2"/>
          <p:cNvSpPr>
            <a:spLocks noGrp="1"/>
          </p:cNvSpPr>
          <p:nvPr>
            <p:ph idx="1"/>
          </p:nvPr>
        </p:nvSpPr>
        <p:spPr>
          <a:xfrm>
            <a:off x="838199" y="1825625"/>
            <a:ext cx="6696075" cy="4351338"/>
          </a:xfrm>
        </p:spPr>
        <p:txBody>
          <a:bodyPr>
            <a:normAutofit fontScale="77500" lnSpcReduction="20000"/>
          </a:bodyPr>
          <a:lstStyle/>
          <a:p>
            <a:r>
              <a:rPr lang="en-US" dirty="0"/>
              <a:t>The virtualization layer consists of a hypervisor or a virtual machine monitor (VMM). </a:t>
            </a:r>
          </a:p>
          <a:p>
            <a:endParaRPr lang="en-US" dirty="0"/>
          </a:p>
          <a:p>
            <a:r>
              <a:rPr lang="en-US" dirty="0"/>
              <a:t>Hypervisor presents a virtual operating platform to a guest operating system (OS). </a:t>
            </a:r>
          </a:p>
          <a:p>
            <a:endParaRPr lang="en-US" dirty="0"/>
          </a:p>
          <a:p>
            <a:r>
              <a:rPr lang="en-US" dirty="0"/>
              <a:t>Type-1 Hypervisor</a:t>
            </a:r>
          </a:p>
          <a:p>
            <a:pPr lvl="1"/>
            <a:r>
              <a:rPr lang="en-US" dirty="0"/>
              <a:t>Type-I or the native hypervisors run directly on the host hardware and control the hardware and monitor the guest operating systems. </a:t>
            </a:r>
          </a:p>
          <a:p>
            <a:endParaRPr lang="en-US" dirty="0"/>
          </a:p>
          <a:p>
            <a:r>
              <a:rPr lang="en-US" dirty="0"/>
              <a:t>Type-2 Hypervisor</a:t>
            </a:r>
          </a:p>
          <a:p>
            <a:pPr lvl="1"/>
            <a:r>
              <a:rPr lang="en-US" dirty="0"/>
              <a:t>Type 2 hypervisors or hosted hypervisors run on top of a conventional (main/host) operating system and monitor the guest operating systems.</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8808499" y="1744918"/>
            <a:ext cx="2545301" cy="1425063"/>
          </a:xfrm>
          <a:prstGeom prst="rect">
            <a:avLst/>
          </a:prstGeom>
        </p:spPr>
      </p:pic>
      <p:pic>
        <p:nvPicPr>
          <p:cNvPr id="10" name="Picture 9"/>
          <p:cNvPicPr>
            <a:picLocks noChangeAspect="1"/>
          </p:cNvPicPr>
          <p:nvPr/>
        </p:nvPicPr>
        <p:blipFill>
          <a:blip r:embed="rId4"/>
          <a:stretch>
            <a:fillRect/>
          </a:stretch>
        </p:blipFill>
        <p:spPr>
          <a:xfrm>
            <a:off x="8808499" y="3753765"/>
            <a:ext cx="2545301" cy="1775614"/>
          </a:xfrm>
          <a:prstGeom prst="rect">
            <a:avLst/>
          </a:prstGeom>
        </p:spPr>
      </p:pic>
      <p:sp>
        <p:nvSpPr>
          <p:cNvPr id="11" name="Rectangle 10"/>
          <p:cNvSpPr/>
          <p:nvPr/>
        </p:nvSpPr>
        <p:spPr>
          <a:xfrm>
            <a:off x="9168238" y="3270887"/>
            <a:ext cx="1885131" cy="369332"/>
          </a:xfrm>
          <a:prstGeom prst="rect">
            <a:avLst/>
          </a:prstGeom>
        </p:spPr>
        <p:txBody>
          <a:bodyPr wrap="none">
            <a:spAutoFit/>
          </a:bodyPr>
          <a:lstStyle/>
          <a:p>
            <a:r>
              <a:rPr lang="en-US" dirty="0"/>
              <a:t>Type-1 Hypervisor</a:t>
            </a:r>
          </a:p>
        </p:txBody>
      </p:sp>
      <p:sp>
        <p:nvSpPr>
          <p:cNvPr id="12" name="Rectangle 11"/>
          <p:cNvSpPr/>
          <p:nvPr/>
        </p:nvSpPr>
        <p:spPr>
          <a:xfrm>
            <a:off x="9168238" y="5561766"/>
            <a:ext cx="1885131" cy="369332"/>
          </a:xfrm>
          <a:prstGeom prst="rect">
            <a:avLst/>
          </a:prstGeom>
        </p:spPr>
        <p:txBody>
          <a:bodyPr wrap="none">
            <a:spAutoFit/>
          </a:bodyPr>
          <a:lstStyle/>
          <a:p>
            <a:r>
              <a:rPr lang="en-US" dirty="0"/>
              <a:t>Type-2 Hypervisor</a:t>
            </a:r>
          </a:p>
        </p:txBody>
      </p:sp>
    </p:spTree>
    <p:extLst>
      <p:ext uri="{BB962C8B-B14F-4D97-AF65-F5344CB8AC3E}">
        <p14:creationId xmlns:p14="http://schemas.microsoft.com/office/powerpoint/2010/main" val="203573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Types of Virtualization</a:t>
            </a:r>
          </a:p>
        </p:txBody>
      </p:sp>
      <p:sp>
        <p:nvSpPr>
          <p:cNvPr id="3" name="Content Placeholder 2"/>
          <p:cNvSpPr>
            <a:spLocks noGrp="1"/>
          </p:cNvSpPr>
          <p:nvPr>
            <p:ph idx="1"/>
          </p:nvPr>
        </p:nvSpPr>
        <p:spPr/>
        <p:txBody>
          <a:bodyPr>
            <a:normAutofit fontScale="77500" lnSpcReduction="20000"/>
          </a:bodyPr>
          <a:lstStyle/>
          <a:p>
            <a:r>
              <a:rPr lang="en-US" dirty="0"/>
              <a:t>Full Virtualization</a:t>
            </a:r>
          </a:p>
          <a:p>
            <a:pPr lvl="1"/>
            <a:r>
              <a:rPr lang="en-US" dirty="0"/>
              <a:t>In full virtualization, the virtualization layer completely decouples the guest OS from the underlying hardware. The guest OS requires no modification and is not aware that it is being virtualized.  Full virtualization is enabled by direct execution of user requests and binary translation of OS requests.</a:t>
            </a:r>
          </a:p>
          <a:p>
            <a:endParaRPr lang="en-US" dirty="0"/>
          </a:p>
          <a:p>
            <a:r>
              <a:rPr lang="en-US" dirty="0"/>
              <a:t>Para-Virtualization</a:t>
            </a:r>
          </a:p>
          <a:p>
            <a:pPr lvl="1"/>
            <a:r>
              <a:rPr lang="en-US" dirty="0"/>
              <a:t>In para-virtualization, the guest OS is modified to enable communication with the hypervisor to improve performance and efficiency.  The guest OS kernel is modified to replace non-</a:t>
            </a:r>
            <a:r>
              <a:rPr lang="en-US" dirty="0" err="1"/>
              <a:t>virtualizable</a:t>
            </a:r>
            <a:r>
              <a:rPr lang="en-US" dirty="0"/>
              <a:t> instructions with hyper-calls that communicate directly with the virtualization layer hypervisor. </a:t>
            </a:r>
          </a:p>
          <a:p>
            <a:endParaRPr lang="en-US" dirty="0"/>
          </a:p>
          <a:p>
            <a:r>
              <a:rPr lang="en-US" dirty="0"/>
              <a:t>Hardware Virtualization</a:t>
            </a:r>
          </a:p>
          <a:p>
            <a:pPr lvl="1"/>
            <a:r>
              <a:rPr lang="en-US" dirty="0"/>
              <a:t>Hardware assisted virtualization is enabled by hardware features such as Intel’s Virtualization Technology (VT-x) and AMD’s AMD-V. In hardware assisted virtualization, privileged and sensitive calls are set to automatically trap to the hypervisor. Thus, there is no need for either binary translation or para-virtualization.</a:t>
            </a:r>
            <a:endParaRPr lang="en-US" sz="1800" dirty="0"/>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173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Load Balancing</a:t>
            </a:r>
          </a:p>
        </p:txBody>
      </p:sp>
      <p:sp>
        <p:nvSpPr>
          <p:cNvPr id="3" name="Content Placeholder 2"/>
          <p:cNvSpPr>
            <a:spLocks noGrp="1"/>
          </p:cNvSpPr>
          <p:nvPr>
            <p:ph idx="1"/>
          </p:nvPr>
        </p:nvSpPr>
        <p:spPr>
          <a:xfrm>
            <a:off x="838200" y="1825625"/>
            <a:ext cx="7715250" cy="4351338"/>
          </a:xfrm>
        </p:spPr>
        <p:txBody>
          <a:bodyPr>
            <a:normAutofit fontScale="92500" lnSpcReduction="10000"/>
          </a:bodyPr>
          <a:lstStyle/>
          <a:p>
            <a:r>
              <a:rPr lang="en-US" dirty="0"/>
              <a:t>Cloud computing resources can be scaled up on demand to meet the performance requirements of applications.</a:t>
            </a:r>
          </a:p>
          <a:p>
            <a:pPr marL="0" indent="0">
              <a:buNone/>
            </a:pPr>
            <a:r>
              <a:rPr lang="en-US" dirty="0"/>
              <a:t> </a:t>
            </a:r>
          </a:p>
          <a:p>
            <a:r>
              <a:rPr lang="en-US" dirty="0"/>
              <a:t>Load balancing distributes workloads across multiple servers to meet the application workloads.</a:t>
            </a:r>
          </a:p>
          <a:p>
            <a:endParaRPr lang="en-US" dirty="0"/>
          </a:p>
          <a:p>
            <a:r>
              <a:rPr lang="en-US" dirty="0"/>
              <a:t>The goals of load balancing techniques include:</a:t>
            </a:r>
          </a:p>
          <a:p>
            <a:pPr lvl="1"/>
            <a:r>
              <a:rPr lang="en-US" dirty="0"/>
              <a:t>Achieve maximum utilization of resources</a:t>
            </a:r>
          </a:p>
          <a:p>
            <a:pPr lvl="1"/>
            <a:r>
              <a:rPr lang="en-US" dirty="0"/>
              <a:t>Minimizing the response times</a:t>
            </a:r>
          </a:p>
          <a:p>
            <a:pPr lvl="1"/>
            <a:r>
              <a:rPr lang="en-US" dirty="0"/>
              <a:t>Maximizing throughput</a:t>
            </a:r>
            <a:endParaRPr lang="en-US" sz="1800" dirty="0"/>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8372474" y="1825625"/>
            <a:ext cx="3516777" cy="4003714"/>
          </a:xfrm>
          <a:prstGeom prst="rect">
            <a:avLst/>
          </a:prstGeom>
        </p:spPr>
      </p:pic>
    </p:spTree>
    <p:extLst>
      <p:ext uri="{BB962C8B-B14F-4D97-AF65-F5344CB8AC3E}">
        <p14:creationId xmlns:p14="http://schemas.microsoft.com/office/powerpoint/2010/main" val="3359574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Load Balancing Algorithms</a:t>
            </a:r>
          </a:p>
        </p:txBody>
      </p:sp>
      <p:sp>
        <p:nvSpPr>
          <p:cNvPr id="3" name="Content Placeholder 2"/>
          <p:cNvSpPr>
            <a:spLocks noGrp="1"/>
          </p:cNvSpPr>
          <p:nvPr>
            <p:ph idx="1"/>
          </p:nvPr>
        </p:nvSpPr>
        <p:spPr/>
        <p:txBody>
          <a:bodyPr>
            <a:normAutofit/>
          </a:bodyPr>
          <a:lstStyle/>
          <a:p>
            <a:r>
              <a:rPr lang="en-US" dirty="0"/>
              <a:t>Round Robin load balancing</a:t>
            </a:r>
          </a:p>
          <a:p>
            <a:r>
              <a:rPr lang="en-US" dirty="0"/>
              <a:t>Weighted Round Robin load balancing</a:t>
            </a:r>
          </a:p>
          <a:p>
            <a:r>
              <a:rPr lang="en-US" dirty="0"/>
              <a:t>Low Latency load balancing</a:t>
            </a:r>
          </a:p>
          <a:p>
            <a:r>
              <a:rPr lang="en-US" dirty="0"/>
              <a:t>Least Connections load balancing</a:t>
            </a:r>
          </a:p>
          <a:p>
            <a:r>
              <a:rPr lang="en-US" dirty="0"/>
              <a:t>Priority load balancing</a:t>
            </a:r>
          </a:p>
          <a:p>
            <a:r>
              <a:rPr lang="en-US" dirty="0"/>
              <a:t>Overflow load balancing</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433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Load Balancing  - Persistence Approaches</a:t>
            </a:r>
          </a:p>
        </p:txBody>
      </p:sp>
      <p:sp>
        <p:nvSpPr>
          <p:cNvPr id="3" name="Content Placeholder 2"/>
          <p:cNvSpPr>
            <a:spLocks noGrp="1"/>
          </p:cNvSpPr>
          <p:nvPr>
            <p:ph idx="1"/>
          </p:nvPr>
        </p:nvSpPr>
        <p:spPr/>
        <p:txBody>
          <a:bodyPr>
            <a:normAutofit/>
          </a:bodyPr>
          <a:lstStyle/>
          <a:p>
            <a:r>
              <a:rPr lang="en-US" dirty="0"/>
              <a:t>Since load balancing can route successive requests from a user session to different servers, maintaining the state or the information of the session is important. </a:t>
            </a:r>
          </a:p>
          <a:p>
            <a:endParaRPr lang="en-US" dirty="0"/>
          </a:p>
          <a:p>
            <a:r>
              <a:rPr lang="en-US" dirty="0"/>
              <a:t>Persistence Approaches</a:t>
            </a:r>
          </a:p>
          <a:p>
            <a:pPr lvl="1"/>
            <a:r>
              <a:rPr lang="en-US" dirty="0"/>
              <a:t>Sticky sessions</a:t>
            </a:r>
          </a:p>
          <a:p>
            <a:pPr lvl="1"/>
            <a:r>
              <a:rPr lang="en-US" dirty="0"/>
              <a:t>Session Database</a:t>
            </a:r>
          </a:p>
          <a:p>
            <a:pPr lvl="1"/>
            <a:r>
              <a:rPr lang="en-US" dirty="0"/>
              <a:t>Browser cookies</a:t>
            </a:r>
          </a:p>
          <a:p>
            <a:pPr lvl="1"/>
            <a:r>
              <a:rPr lang="en-US" dirty="0"/>
              <a:t>URL re-writing</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280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1419186"/>
          </a:xfrm>
          <a:prstGeom prst="rect">
            <a:avLst/>
          </a:prstGeom>
          <a:solidFill>
            <a:srgbClr val="DA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87325"/>
            <a:ext cx="10515600" cy="1082675"/>
          </a:xfrm>
        </p:spPr>
        <p:txBody>
          <a:bodyPr/>
          <a:lstStyle/>
          <a:p>
            <a:r>
              <a:rPr lang="en-US" dirty="0">
                <a:latin typeface="+mn-lt"/>
              </a:rPr>
              <a:t> Scalability &amp; Elasticity</a:t>
            </a:r>
          </a:p>
        </p:txBody>
      </p:sp>
      <p:sp>
        <p:nvSpPr>
          <p:cNvPr id="3" name="Content Placeholder 2"/>
          <p:cNvSpPr>
            <a:spLocks noGrp="1"/>
          </p:cNvSpPr>
          <p:nvPr>
            <p:ph idx="1"/>
          </p:nvPr>
        </p:nvSpPr>
        <p:spPr>
          <a:xfrm>
            <a:off x="838200" y="1825625"/>
            <a:ext cx="5514975" cy="4351338"/>
          </a:xfrm>
        </p:spPr>
        <p:txBody>
          <a:bodyPr>
            <a:noAutofit/>
          </a:bodyPr>
          <a:lstStyle/>
          <a:p>
            <a:r>
              <a:rPr lang="en-US" sz="2200" dirty="0"/>
              <a:t>Multi-tier applications such as e-Commerce, social networking, business-to-business, etc. can experience rapid changes in their traffic.</a:t>
            </a:r>
          </a:p>
          <a:p>
            <a:endParaRPr lang="en-US" sz="2200" dirty="0"/>
          </a:p>
          <a:p>
            <a:r>
              <a:rPr lang="en-US" sz="2200" dirty="0"/>
              <a:t>Capacity planning involves determining the right sizing of each tier of the deployment of an application in terms of the number of resources and the capacity of each resource.</a:t>
            </a:r>
          </a:p>
          <a:p>
            <a:pPr marL="0" indent="0">
              <a:buNone/>
            </a:pPr>
            <a:r>
              <a:rPr lang="en-US" sz="2200" dirty="0"/>
              <a:t> </a:t>
            </a:r>
          </a:p>
          <a:p>
            <a:r>
              <a:rPr lang="en-US" sz="2200" dirty="0"/>
              <a:t>Capacity planning may be for computing, storage, memory or network resources.</a:t>
            </a:r>
          </a:p>
        </p:txBody>
      </p:sp>
      <p:sp>
        <p:nvSpPr>
          <p:cNvPr id="5" name="TextBox 4"/>
          <p:cNvSpPr txBox="1"/>
          <p:nvPr/>
        </p:nvSpPr>
        <p:spPr>
          <a:xfrm>
            <a:off x="9397521" y="6583402"/>
            <a:ext cx="2273779" cy="276999"/>
          </a:xfrm>
          <a:prstGeom prst="rect">
            <a:avLst/>
          </a:prstGeom>
          <a:noFill/>
        </p:spPr>
        <p:txBody>
          <a:bodyPr wrap="square" rtlCol="0">
            <a:spAutoFit/>
          </a:bodyPr>
          <a:lstStyle/>
          <a:p>
            <a:r>
              <a:rPr lang="en-US" sz="1200" dirty="0" err="1">
                <a:solidFill>
                  <a:schemeClr val="tx1">
                    <a:lumMod val="50000"/>
                    <a:lumOff val="50000"/>
                  </a:schemeClr>
                </a:solidFill>
                <a:latin typeface="Arial" panose="020B0604020202020204" pitchFamily="34" charset="0"/>
                <a:cs typeface="Arial" panose="020B0604020202020204" pitchFamily="34" charset="0"/>
              </a:rPr>
              <a:t>Bahga</a:t>
            </a:r>
            <a:r>
              <a:rPr lang="en-US" sz="1200" dirty="0">
                <a:solidFill>
                  <a:schemeClr val="tx1">
                    <a:lumMod val="50000"/>
                    <a:lumOff val="50000"/>
                  </a:schemeClr>
                </a:solidFill>
                <a:latin typeface="Arial" panose="020B0604020202020204" pitchFamily="34" charset="0"/>
                <a:cs typeface="Arial" panose="020B0604020202020204" pitchFamily="34" charset="0"/>
              </a:rPr>
              <a:t> &amp; </a:t>
            </a:r>
            <a:r>
              <a:rPr lang="en-US" sz="1200" dirty="0" err="1">
                <a:solidFill>
                  <a:schemeClr val="tx1">
                    <a:lumMod val="50000"/>
                    <a:lumOff val="50000"/>
                  </a:schemeClr>
                </a:solidFill>
                <a:latin typeface="Arial" panose="020B0604020202020204" pitchFamily="34" charset="0"/>
                <a:cs typeface="Arial" panose="020B0604020202020204" pitchFamily="34" charset="0"/>
              </a:rPr>
              <a:t>Madisetti</a:t>
            </a:r>
            <a:r>
              <a:rPr lang="en-US" sz="1200" dirty="0">
                <a:solidFill>
                  <a:schemeClr val="tx1">
                    <a:lumMod val="50000"/>
                    <a:lumOff val="50000"/>
                  </a:schemeClr>
                </a:solidFill>
                <a:latin typeface="Arial" panose="020B0604020202020204" pitchFamily="34" charset="0"/>
                <a:cs typeface="Arial" panose="020B0604020202020204" pitchFamily="34" charset="0"/>
              </a:rPr>
              <a:t>, © 2014</a:t>
            </a:r>
          </a:p>
        </p:txBody>
      </p:sp>
      <p:sp>
        <p:nvSpPr>
          <p:cNvPr id="6" name="TextBox 5"/>
          <p:cNvSpPr txBox="1"/>
          <p:nvPr/>
        </p:nvSpPr>
        <p:spPr>
          <a:xfrm>
            <a:off x="838200" y="6562804"/>
            <a:ext cx="3529642" cy="276999"/>
          </a:xfrm>
          <a:prstGeom prst="rect">
            <a:avLst/>
          </a:prstGeom>
          <a:noFill/>
        </p:spPr>
        <p:txBody>
          <a:bodyPr wrap="square" rtlCol="0">
            <a:spAutoFit/>
          </a:bodyPr>
          <a:lstStyle/>
          <a:p>
            <a:r>
              <a:rPr lang="en-US" sz="1200" dirty="0">
                <a:solidFill>
                  <a:schemeClr val="tx1">
                    <a:lumMod val="50000"/>
                    <a:lumOff val="50000"/>
                  </a:schemeClr>
                </a:solidFill>
                <a:latin typeface="Arial" panose="020B0604020202020204" pitchFamily="34" charset="0"/>
                <a:cs typeface="Arial" panose="020B0604020202020204" pitchFamily="34" charset="0"/>
              </a:rPr>
              <a:t>Book website: www.cloudcomputingbook.info</a:t>
            </a:r>
          </a:p>
        </p:txBody>
      </p:sp>
      <p:sp>
        <p:nvSpPr>
          <p:cNvPr id="7" name="Rectangle 6"/>
          <p:cNvSpPr/>
          <p:nvPr/>
        </p:nvSpPr>
        <p:spPr>
          <a:xfrm>
            <a:off x="-13179" y="0"/>
            <a:ext cx="203679" cy="6858000"/>
          </a:xfrm>
          <a:prstGeom prst="rect">
            <a:avLst/>
          </a:prstGeom>
          <a:solidFill>
            <a:srgbClr val="FEBD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7274996" y="2458237"/>
            <a:ext cx="4595258" cy="3360711"/>
          </a:xfrm>
          <a:prstGeom prst="rect">
            <a:avLst/>
          </a:prstGeom>
        </p:spPr>
      </p:pic>
    </p:spTree>
    <p:extLst>
      <p:ext uri="{BB962C8B-B14F-4D97-AF65-F5344CB8AC3E}">
        <p14:creationId xmlns:p14="http://schemas.microsoft.com/office/powerpoint/2010/main" val="6374558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211</TotalTime>
  <Words>2099</Words>
  <Application>Microsoft Macintosh PowerPoint</Application>
  <PresentationFormat>Widescreen</PresentationFormat>
  <Paragraphs>225</Paragraphs>
  <Slides>22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Outline</vt:lpstr>
      <vt:lpstr>Virtualization</vt:lpstr>
      <vt:lpstr>Hypervisor</vt:lpstr>
      <vt:lpstr>Types of Virtualization</vt:lpstr>
      <vt:lpstr> Load Balancing</vt:lpstr>
      <vt:lpstr> Load Balancing Algorithms</vt:lpstr>
      <vt:lpstr> Load Balancing  - Persistence Approaches</vt:lpstr>
      <vt:lpstr> Scalability &amp; Elasticity</vt:lpstr>
      <vt:lpstr> Scaling Approaches</vt:lpstr>
      <vt:lpstr>Deployment</vt:lpstr>
      <vt:lpstr>Replication</vt:lpstr>
      <vt:lpstr>Monitoring</vt:lpstr>
      <vt:lpstr>Software Deﬁned Networking</vt:lpstr>
      <vt:lpstr>SDN - Key Elements</vt:lpstr>
      <vt:lpstr>OpenFlow</vt:lpstr>
      <vt:lpstr>Network Function Virtualization</vt:lpstr>
      <vt:lpstr>NFV Architecture</vt:lpstr>
      <vt:lpstr>MapReduce</vt:lpstr>
      <vt:lpstr>Identity and Access Management</vt:lpstr>
      <vt:lpstr>Billing</vt:lpstr>
      <vt:lpstr>Further Reading</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arshdeep</dc:creator>
  <cp:lastModifiedBy>Marojahan Sigiro</cp:lastModifiedBy>
  <cp:revision>57</cp:revision>
  <dcterms:created xsi:type="dcterms:W3CDTF">2013-12-30T11:09:22Z</dcterms:created>
  <dcterms:modified xsi:type="dcterms:W3CDTF">2020-09-22T15:23:48Z</dcterms:modified>
</cp:coreProperties>
</file>