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6" r:id="rId13"/>
    <p:sldId id="269" r:id="rId14"/>
    <p:sldId id="267" r:id="rId15"/>
    <p:sldId id="270" r:id="rId16"/>
    <p:sldId id="268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D0A"/>
    <a:srgbClr val="054772"/>
    <a:srgbClr val="DAF3FE"/>
    <a:srgbClr val="0EB2F9"/>
    <a:srgbClr val="032C52"/>
    <a:srgbClr val="021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1672A-4492-4674-B017-4439ECA258A5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549724E-41F9-4303-B295-F366F631BDA6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Benefits</a:t>
          </a:r>
        </a:p>
        <a:p>
          <a:pPr algn="l"/>
          <a:r>
            <a:rPr lang="en-US" sz="1600" b="0" dirty="0" smtClean="0"/>
            <a:t>- Lower costs</a:t>
          </a:r>
        </a:p>
        <a:p>
          <a:pPr algn="l"/>
          <a:r>
            <a:rPr lang="en-US" sz="1600" dirty="0" smtClean="0"/>
            <a:t>- No infrastructure required</a:t>
          </a:r>
        </a:p>
        <a:p>
          <a:pPr algn="l"/>
          <a:r>
            <a:rPr lang="en-US" sz="1600" dirty="0" smtClean="0"/>
            <a:t>- Seamless upgrades</a:t>
          </a:r>
        </a:p>
        <a:p>
          <a:pPr algn="l"/>
          <a:r>
            <a:rPr lang="en-US" sz="1600" dirty="0" smtClean="0"/>
            <a:t>- Guaranteed performance</a:t>
          </a:r>
        </a:p>
        <a:p>
          <a:pPr algn="l"/>
          <a:r>
            <a:rPr lang="en-US" sz="1600" dirty="0" smtClean="0"/>
            <a:t>- Automated backups</a:t>
          </a:r>
        </a:p>
        <a:p>
          <a:pPr algn="l"/>
          <a:r>
            <a:rPr lang="en-US" sz="1600" dirty="0" smtClean="0"/>
            <a:t>- Easy data recovery</a:t>
          </a:r>
        </a:p>
        <a:p>
          <a:pPr algn="l"/>
          <a:r>
            <a:rPr lang="en-US" sz="1600" dirty="0" smtClean="0"/>
            <a:t>- Secure</a:t>
          </a:r>
        </a:p>
        <a:p>
          <a:pPr algn="l"/>
          <a:r>
            <a:rPr lang="en-US" sz="1600" dirty="0" smtClean="0"/>
            <a:t>- High adoption</a:t>
          </a:r>
        </a:p>
        <a:p>
          <a:pPr algn="l"/>
          <a:r>
            <a:rPr lang="en-US" sz="1600" dirty="0" smtClean="0"/>
            <a:t>- On-the move access</a:t>
          </a:r>
          <a:endParaRPr lang="en-US" sz="1600" dirty="0"/>
        </a:p>
      </dgm:t>
    </dgm:pt>
    <dgm:pt modelId="{B48132C9-03D5-4D6A-98B0-2785DCCDB568}" type="parTrans" cxnId="{8EFAD1B0-837A-4BA2-BCBA-3918A6D337F5}">
      <dgm:prSet/>
      <dgm:spPr/>
      <dgm:t>
        <a:bodyPr/>
        <a:lstStyle/>
        <a:p>
          <a:endParaRPr lang="en-US" sz="2000"/>
        </a:p>
      </dgm:t>
    </dgm:pt>
    <dgm:pt modelId="{B91C31F0-CA87-4482-9521-953CD517E299}" type="sibTrans" cxnId="{8EFAD1B0-837A-4BA2-BCBA-3918A6D337F5}">
      <dgm:prSet/>
      <dgm:spPr/>
      <dgm:t>
        <a:bodyPr/>
        <a:lstStyle/>
        <a:p>
          <a:endParaRPr lang="en-US" sz="2000"/>
        </a:p>
      </dgm:t>
    </dgm:pt>
    <dgm:pt modelId="{5E890040-C2F3-4DFB-A355-9EB37C4EAD3D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Characteristics</a:t>
          </a:r>
        </a:p>
        <a:p>
          <a:pPr algn="l"/>
          <a:r>
            <a:rPr lang="en-US" sz="1600" dirty="0" smtClean="0"/>
            <a:t>- Multi-tenancy</a:t>
          </a:r>
        </a:p>
        <a:p>
          <a:pPr algn="l"/>
          <a:r>
            <a:rPr lang="en-US" sz="1600" dirty="0" smtClean="0"/>
            <a:t>- On-demand software</a:t>
          </a:r>
        </a:p>
        <a:p>
          <a:pPr algn="l"/>
          <a:r>
            <a:rPr lang="en-US" sz="1600" dirty="0" smtClean="0"/>
            <a:t>- Open integration protocols</a:t>
          </a:r>
        </a:p>
        <a:p>
          <a:pPr algn="l"/>
          <a:r>
            <a:rPr lang="en-US" sz="1600" dirty="0" smtClean="0"/>
            <a:t>- Social network integration</a:t>
          </a:r>
        </a:p>
      </dgm:t>
    </dgm:pt>
    <dgm:pt modelId="{D90D7E6D-457F-484E-9F70-F87F36A30446}" type="parTrans" cxnId="{572F4513-8D5A-44A7-BB2E-EF2E2655A246}">
      <dgm:prSet/>
      <dgm:spPr/>
      <dgm:t>
        <a:bodyPr/>
        <a:lstStyle/>
        <a:p>
          <a:endParaRPr lang="en-US" sz="2000"/>
        </a:p>
      </dgm:t>
    </dgm:pt>
    <dgm:pt modelId="{D5E3F193-DFEF-416E-936C-48EEB4A4DB85}" type="sibTrans" cxnId="{572F4513-8D5A-44A7-BB2E-EF2E2655A246}">
      <dgm:prSet/>
      <dgm:spPr/>
      <dgm:t>
        <a:bodyPr/>
        <a:lstStyle/>
        <a:p>
          <a:endParaRPr lang="en-US" sz="2000"/>
        </a:p>
      </dgm:t>
    </dgm:pt>
    <dgm:pt modelId="{9EE3B2B4-F0F6-4C90-ADA8-CA8E1F8C31B8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Adoption</a:t>
          </a:r>
        </a:p>
        <a:p>
          <a:pPr algn="l"/>
          <a:r>
            <a:rPr lang="en-US" sz="1600" dirty="0" smtClean="0"/>
            <a:t>- Individual users: High</a:t>
          </a:r>
          <a:br>
            <a:rPr lang="en-US" sz="1600" dirty="0" smtClean="0"/>
          </a:br>
          <a:r>
            <a:rPr lang="en-US" sz="1600" dirty="0" smtClean="0"/>
            <a:t>- Small &amp; medium enterprises: High</a:t>
          </a:r>
          <a:br>
            <a:rPr lang="en-US" sz="1600" dirty="0" smtClean="0"/>
          </a:br>
          <a:r>
            <a:rPr lang="en-US" sz="1600" dirty="0" smtClean="0"/>
            <a:t>- Large organizations: High</a:t>
          </a:r>
        </a:p>
        <a:p>
          <a:pPr algn="l"/>
          <a:r>
            <a:rPr lang="en-US" sz="1600" dirty="0" smtClean="0"/>
            <a:t>- Government: Medium</a:t>
          </a:r>
          <a:endParaRPr lang="en-US" sz="1600" dirty="0"/>
        </a:p>
      </dgm:t>
    </dgm:pt>
    <dgm:pt modelId="{8B1B2876-4641-478E-8A83-D845D0EFF855}" type="parTrans" cxnId="{773DD72E-C2CE-42F0-B9BE-0169F12C5C1B}">
      <dgm:prSet/>
      <dgm:spPr/>
      <dgm:t>
        <a:bodyPr/>
        <a:lstStyle/>
        <a:p>
          <a:endParaRPr lang="en-US" sz="2000"/>
        </a:p>
      </dgm:t>
    </dgm:pt>
    <dgm:pt modelId="{0DF6AF62-3765-4F28-BD23-23092778CD20}" type="sibTrans" cxnId="{773DD72E-C2CE-42F0-B9BE-0169F12C5C1B}">
      <dgm:prSet/>
      <dgm:spPr/>
      <dgm:t>
        <a:bodyPr/>
        <a:lstStyle/>
        <a:p>
          <a:endParaRPr lang="en-US" sz="2000"/>
        </a:p>
      </dgm:t>
    </dgm:pt>
    <dgm:pt modelId="{8DC9079D-74EA-4D64-914A-A555A7604313}">
      <dgm:prSet custT="1"/>
      <dgm:spPr>
        <a:solidFill>
          <a:schemeClr val="accent6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Examples</a:t>
          </a:r>
        </a:p>
        <a:p>
          <a:pPr algn="l"/>
          <a:r>
            <a:rPr lang="en-US" sz="1600" b="0" dirty="0" smtClean="0"/>
            <a:t>- Google Apps</a:t>
          </a:r>
        </a:p>
        <a:p>
          <a:pPr algn="l"/>
          <a:r>
            <a:rPr lang="en-US" sz="1600" b="0" dirty="0" smtClean="0"/>
            <a:t>- Salesforce.com</a:t>
          </a:r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Facebook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Zoho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Dropbox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Taleo</a:t>
          </a:r>
          <a:r>
            <a:rPr lang="en-US" sz="1600" b="0" dirty="0" smtClean="0"/>
            <a:t> </a:t>
          </a:r>
        </a:p>
        <a:p>
          <a:pPr algn="l"/>
          <a:r>
            <a:rPr lang="en-US" sz="1600" b="0" dirty="0" smtClean="0"/>
            <a:t>- Microsoft Office 365</a:t>
          </a:r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Linkedin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Slideshare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CareCloud</a:t>
          </a:r>
          <a:endParaRPr lang="en-US" sz="1600" b="0" dirty="0"/>
        </a:p>
      </dgm:t>
    </dgm:pt>
    <dgm:pt modelId="{EF3871ED-8F41-4B4F-9FC6-696CD253D856}" type="parTrans" cxnId="{515C4CAF-6792-40C4-B6DB-F0A92C747A7E}">
      <dgm:prSet/>
      <dgm:spPr/>
      <dgm:t>
        <a:bodyPr/>
        <a:lstStyle/>
        <a:p>
          <a:endParaRPr lang="en-US"/>
        </a:p>
      </dgm:t>
    </dgm:pt>
    <dgm:pt modelId="{11493CC2-82F9-4A88-BD84-E7CAF1A0DB65}" type="sibTrans" cxnId="{515C4CAF-6792-40C4-B6DB-F0A92C747A7E}">
      <dgm:prSet/>
      <dgm:spPr/>
      <dgm:t>
        <a:bodyPr/>
        <a:lstStyle/>
        <a:p>
          <a:endParaRPr lang="en-US"/>
        </a:p>
      </dgm:t>
    </dgm:pt>
    <dgm:pt modelId="{CA0BE381-23AC-4E8D-BAEF-BE1FB850B96A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2400" b="1" dirty="0" err="1" smtClean="0"/>
            <a:t>SaaS</a:t>
          </a:r>
          <a:endParaRPr lang="en-US" sz="2400" b="1" dirty="0"/>
        </a:p>
      </dgm:t>
    </dgm:pt>
    <dgm:pt modelId="{C80F2AC2-42E7-4D62-A8D1-257AC008DAF9}" type="sibTrans" cxnId="{2035C0D4-4D27-4FC7-94EB-FB281C763B39}">
      <dgm:prSet/>
      <dgm:spPr/>
      <dgm:t>
        <a:bodyPr/>
        <a:lstStyle/>
        <a:p>
          <a:endParaRPr lang="en-US" sz="2000"/>
        </a:p>
      </dgm:t>
    </dgm:pt>
    <dgm:pt modelId="{90A0A818-398F-49BA-A531-5CE3B4E7ADDA}" type="parTrans" cxnId="{2035C0D4-4D27-4FC7-94EB-FB281C763B39}">
      <dgm:prSet/>
      <dgm:spPr/>
      <dgm:t>
        <a:bodyPr/>
        <a:lstStyle/>
        <a:p>
          <a:endParaRPr lang="en-US" sz="2000"/>
        </a:p>
      </dgm:t>
    </dgm:pt>
    <dgm:pt modelId="{F5FB4FDC-1EB1-4258-820E-E4EF5023457B}" type="pres">
      <dgm:prSet presAssocID="{59F1672A-4492-4674-B017-4439ECA258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5D6038-5AF9-47D0-B956-055ECD7FEE09}" type="pres">
      <dgm:prSet presAssocID="{CA0BE381-23AC-4E8D-BAEF-BE1FB850B96A}" presName="vertOne" presStyleCnt="0"/>
      <dgm:spPr/>
      <dgm:t>
        <a:bodyPr/>
        <a:lstStyle/>
        <a:p>
          <a:endParaRPr lang="en-US"/>
        </a:p>
      </dgm:t>
    </dgm:pt>
    <dgm:pt modelId="{2437CD35-8B4B-474A-B0D5-53A241D0FE13}" type="pres">
      <dgm:prSet presAssocID="{CA0BE381-23AC-4E8D-BAEF-BE1FB850B96A}" presName="txOne" presStyleLbl="node0" presStyleIdx="0" presStyleCnt="1" custScaleX="96238" custScaleY="32477" custLinFactNeighborX="-1405" custLinFactNeighborY="61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7F62D-4784-4E49-9D59-8263BB4D35A1}" type="pres">
      <dgm:prSet presAssocID="{CA0BE381-23AC-4E8D-BAEF-BE1FB850B96A}" presName="parTransOne" presStyleCnt="0"/>
      <dgm:spPr/>
      <dgm:t>
        <a:bodyPr/>
        <a:lstStyle/>
        <a:p>
          <a:endParaRPr lang="en-US"/>
        </a:p>
      </dgm:t>
    </dgm:pt>
    <dgm:pt modelId="{800D9CAC-0EE4-4A8F-B3F1-7AB6EC9E37D7}" type="pres">
      <dgm:prSet presAssocID="{CA0BE381-23AC-4E8D-BAEF-BE1FB850B96A}" presName="horzOne" presStyleCnt="0"/>
      <dgm:spPr/>
      <dgm:t>
        <a:bodyPr/>
        <a:lstStyle/>
        <a:p>
          <a:endParaRPr lang="en-US"/>
        </a:p>
      </dgm:t>
    </dgm:pt>
    <dgm:pt modelId="{4588409E-CA6B-4CF8-979A-27BEA8CF6B14}" type="pres">
      <dgm:prSet presAssocID="{6549724E-41F9-4303-B295-F366F631BDA6}" presName="vertTwo" presStyleCnt="0"/>
      <dgm:spPr/>
      <dgm:t>
        <a:bodyPr/>
        <a:lstStyle/>
        <a:p>
          <a:endParaRPr lang="en-US"/>
        </a:p>
      </dgm:t>
    </dgm:pt>
    <dgm:pt modelId="{2521C7F6-AB20-4129-8546-02A50CC8ECE5}" type="pres">
      <dgm:prSet presAssocID="{6549724E-41F9-4303-B295-F366F631BDA6}" presName="txTwo" presStyleLbl="node2" presStyleIdx="0" presStyleCnt="3" custScaleX="99924" custScaleY="222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6F060-B485-4FEA-93AF-0CD9C3A6A10A}" type="pres">
      <dgm:prSet presAssocID="{6549724E-41F9-4303-B295-F366F631BDA6}" presName="horzTwo" presStyleCnt="0"/>
      <dgm:spPr/>
      <dgm:t>
        <a:bodyPr/>
        <a:lstStyle/>
        <a:p>
          <a:endParaRPr lang="en-US"/>
        </a:p>
      </dgm:t>
    </dgm:pt>
    <dgm:pt modelId="{C0328D75-9FB5-4B6D-ACA0-DED2FEDE7BC2}" type="pres">
      <dgm:prSet presAssocID="{B91C31F0-CA87-4482-9521-953CD517E299}" presName="sibSpaceTwo" presStyleCnt="0"/>
      <dgm:spPr/>
      <dgm:t>
        <a:bodyPr/>
        <a:lstStyle/>
        <a:p>
          <a:endParaRPr lang="en-US"/>
        </a:p>
      </dgm:t>
    </dgm:pt>
    <dgm:pt modelId="{A5E3E3BA-4260-4B60-B17F-F4B862D88497}" type="pres">
      <dgm:prSet presAssocID="{5E890040-C2F3-4DFB-A355-9EB37C4EAD3D}" presName="vertTwo" presStyleCnt="0"/>
      <dgm:spPr/>
      <dgm:t>
        <a:bodyPr/>
        <a:lstStyle/>
        <a:p>
          <a:endParaRPr lang="en-US"/>
        </a:p>
      </dgm:t>
    </dgm:pt>
    <dgm:pt modelId="{667D01DA-A841-462A-A64F-5FDD889B9F5B}" type="pres">
      <dgm:prSet presAssocID="{5E890040-C2F3-4DFB-A355-9EB37C4EAD3D}" presName="txTwo" presStyleLbl="node2" presStyleIdx="1" presStyleCnt="3" custScaleY="107452" custLinFactNeighborX="-3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2F09E-B665-4473-BC77-15B47262FDA8}" type="pres">
      <dgm:prSet presAssocID="{5E890040-C2F3-4DFB-A355-9EB37C4EAD3D}" presName="parTransTwo" presStyleCnt="0"/>
      <dgm:spPr/>
      <dgm:t>
        <a:bodyPr/>
        <a:lstStyle/>
        <a:p>
          <a:endParaRPr lang="en-US"/>
        </a:p>
      </dgm:t>
    </dgm:pt>
    <dgm:pt modelId="{64A5BCC1-BECA-44AE-8B6F-F21E622EC548}" type="pres">
      <dgm:prSet presAssocID="{5E890040-C2F3-4DFB-A355-9EB37C4EAD3D}" presName="horzTwo" presStyleCnt="0"/>
      <dgm:spPr/>
      <dgm:t>
        <a:bodyPr/>
        <a:lstStyle/>
        <a:p>
          <a:endParaRPr lang="en-US"/>
        </a:p>
      </dgm:t>
    </dgm:pt>
    <dgm:pt modelId="{08735ABD-2E2F-47C2-8515-4E60C2912A21}" type="pres">
      <dgm:prSet presAssocID="{9EE3B2B4-F0F6-4C90-ADA8-CA8E1F8C31B8}" presName="vertThree" presStyleCnt="0"/>
      <dgm:spPr/>
      <dgm:t>
        <a:bodyPr/>
        <a:lstStyle/>
        <a:p>
          <a:endParaRPr lang="en-US"/>
        </a:p>
      </dgm:t>
    </dgm:pt>
    <dgm:pt modelId="{998EEF86-E238-4B08-86C1-493775D5A121}" type="pres">
      <dgm:prSet presAssocID="{9EE3B2B4-F0F6-4C90-ADA8-CA8E1F8C31B8}" presName="txThree" presStyleLbl="node3" presStyleIdx="0" presStyleCnt="1" custScaleX="127293" custScaleY="109946" custLinFactNeighborX="-5277" custLinFactNeighborY="-6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96DED-0F80-4222-A5B7-E5DA79B06025}" type="pres">
      <dgm:prSet presAssocID="{9EE3B2B4-F0F6-4C90-ADA8-CA8E1F8C31B8}" presName="horzThree" presStyleCnt="0"/>
      <dgm:spPr/>
      <dgm:t>
        <a:bodyPr/>
        <a:lstStyle/>
        <a:p>
          <a:endParaRPr lang="en-US"/>
        </a:p>
      </dgm:t>
    </dgm:pt>
    <dgm:pt modelId="{31EA5570-FED0-487E-9A1B-28C7F3D49151}" type="pres">
      <dgm:prSet presAssocID="{D5E3F193-DFEF-416E-936C-48EEB4A4DB85}" presName="sibSpaceTwo" presStyleCnt="0"/>
      <dgm:spPr/>
      <dgm:t>
        <a:bodyPr/>
        <a:lstStyle/>
        <a:p>
          <a:endParaRPr lang="en-US"/>
        </a:p>
      </dgm:t>
    </dgm:pt>
    <dgm:pt modelId="{6438298A-01F8-4987-AC32-96290BD348D9}" type="pres">
      <dgm:prSet presAssocID="{8DC9079D-74EA-4D64-914A-A555A7604313}" presName="vertTwo" presStyleCnt="0"/>
      <dgm:spPr/>
      <dgm:t>
        <a:bodyPr/>
        <a:lstStyle/>
        <a:p>
          <a:endParaRPr lang="en-US"/>
        </a:p>
      </dgm:t>
    </dgm:pt>
    <dgm:pt modelId="{D1CBE13E-76BF-4868-8A1D-C05AB2E45802}" type="pres">
      <dgm:prSet presAssocID="{8DC9079D-74EA-4D64-914A-A555A7604313}" presName="txTwo" presStyleLbl="node2" presStyleIdx="2" presStyleCnt="3" custScaleY="218585" custLinFactNeighborX="-10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58CF5-5DDF-4DE4-B937-1EA102365C4F}" type="pres">
      <dgm:prSet presAssocID="{8DC9079D-74EA-4D64-914A-A555A7604313}" presName="horzTwo" presStyleCnt="0"/>
      <dgm:spPr/>
      <dgm:t>
        <a:bodyPr/>
        <a:lstStyle/>
        <a:p>
          <a:endParaRPr lang="en-US"/>
        </a:p>
      </dgm:t>
    </dgm:pt>
  </dgm:ptLst>
  <dgm:cxnLst>
    <dgm:cxn modelId="{515C4CAF-6792-40C4-B6DB-F0A92C747A7E}" srcId="{CA0BE381-23AC-4E8D-BAEF-BE1FB850B96A}" destId="{8DC9079D-74EA-4D64-914A-A555A7604313}" srcOrd="2" destOrd="0" parTransId="{EF3871ED-8F41-4B4F-9FC6-696CD253D856}" sibTransId="{11493CC2-82F9-4A88-BD84-E7CAF1A0DB65}"/>
    <dgm:cxn modelId="{8EC83940-F40C-46F7-8EF8-4FFF9DDAED2D}" type="presOf" srcId="{59F1672A-4492-4674-B017-4439ECA258A5}" destId="{F5FB4FDC-1EB1-4258-820E-E4EF5023457B}" srcOrd="0" destOrd="0" presId="urn:microsoft.com/office/officeart/2005/8/layout/hierarchy4"/>
    <dgm:cxn modelId="{9B2EF3A7-36D3-44A0-8665-42D6EBF802B5}" type="presOf" srcId="{6549724E-41F9-4303-B295-F366F631BDA6}" destId="{2521C7F6-AB20-4129-8546-02A50CC8ECE5}" srcOrd="0" destOrd="0" presId="urn:microsoft.com/office/officeart/2005/8/layout/hierarchy4"/>
    <dgm:cxn modelId="{BD91D521-8E9E-4281-B529-47B6508EF7F4}" type="presOf" srcId="{CA0BE381-23AC-4E8D-BAEF-BE1FB850B96A}" destId="{2437CD35-8B4B-474A-B0D5-53A241D0FE13}" srcOrd="0" destOrd="0" presId="urn:microsoft.com/office/officeart/2005/8/layout/hierarchy4"/>
    <dgm:cxn modelId="{8EFAD1B0-837A-4BA2-BCBA-3918A6D337F5}" srcId="{CA0BE381-23AC-4E8D-BAEF-BE1FB850B96A}" destId="{6549724E-41F9-4303-B295-F366F631BDA6}" srcOrd="0" destOrd="0" parTransId="{B48132C9-03D5-4D6A-98B0-2785DCCDB568}" sibTransId="{B91C31F0-CA87-4482-9521-953CD517E299}"/>
    <dgm:cxn modelId="{572F4513-8D5A-44A7-BB2E-EF2E2655A246}" srcId="{CA0BE381-23AC-4E8D-BAEF-BE1FB850B96A}" destId="{5E890040-C2F3-4DFB-A355-9EB37C4EAD3D}" srcOrd="1" destOrd="0" parTransId="{D90D7E6D-457F-484E-9F70-F87F36A30446}" sibTransId="{D5E3F193-DFEF-416E-936C-48EEB4A4DB85}"/>
    <dgm:cxn modelId="{773DD72E-C2CE-42F0-B9BE-0169F12C5C1B}" srcId="{5E890040-C2F3-4DFB-A355-9EB37C4EAD3D}" destId="{9EE3B2B4-F0F6-4C90-ADA8-CA8E1F8C31B8}" srcOrd="0" destOrd="0" parTransId="{8B1B2876-4641-478E-8A83-D845D0EFF855}" sibTransId="{0DF6AF62-3765-4F28-BD23-23092778CD20}"/>
    <dgm:cxn modelId="{87039211-6EFE-4124-BC61-D11F6D57C2B6}" type="presOf" srcId="{8DC9079D-74EA-4D64-914A-A555A7604313}" destId="{D1CBE13E-76BF-4868-8A1D-C05AB2E45802}" srcOrd="0" destOrd="0" presId="urn:microsoft.com/office/officeart/2005/8/layout/hierarchy4"/>
    <dgm:cxn modelId="{A7003B47-45B0-4EFC-8936-1AECEC78B801}" type="presOf" srcId="{9EE3B2B4-F0F6-4C90-ADA8-CA8E1F8C31B8}" destId="{998EEF86-E238-4B08-86C1-493775D5A121}" srcOrd="0" destOrd="0" presId="urn:microsoft.com/office/officeart/2005/8/layout/hierarchy4"/>
    <dgm:cxn modelId="{F2E20609-D5B5-4B62-9967-0AEEDEBA8556}" type="presOf" srcId="{5E890040-C2F3-4DFB-A355-9EB37C4EAD3D}" destId="{667D01DA-A841-462A-A64F-5FDD889B9F5B}" srcOrd="0" destOrd="0" presId="urn:microsoft.com/office/officeart/2005/8/layout/hierarchy4"/>
    <dgm:cxn modelId="{2035C0D4-4D27-4FC7-94EB-FB281C763B39}" srcId="{59F1672A-4492-4674-B017-4439ECA258A5}" destId="{CA0BE381-23AC-4E8D-BAEF-BE1FB850B96A}" srcOrd="0" destOrd="0" parTransId="{90A0A818-398F-49BA-A531-5CE3B4E7ADDA}" sibTransId="{C80F2AC2-42E7-4D62-A8D1-257AC008DAF9}"/>
    <dgm:cxn modelId="{CA43449B-CFA2-4FCC-8AE7-1403C82F6385}" type="presParOf" srcId="{F5FB4FDC-1EB1-4258-820E-E4EF5023457B}" destId="{4A5D6038-5AF9-47D0-B956-055ECD7FEE09}" srcOrd="0" destOrd="0" presId="urn:microsoft.com/office/officeart/2005/8/layout/hierarchy4"/>
    <dgm:cxn modelId="{7508B42B-B738-45F8-889F-D11BC7786B60}" type="presParOf" srcId="{4A5D6038-5AF9-47D0-B956-055ECD7FEE09}" destId="{2437CD35-8B4B-474A-B0D5-53A241D0FE13}" srcOrd="0" destOrd="0" presId="urn:microsoft.com/office/officeart/2005/8/layout/hierarchy4"/>
    <dgm:cxn modelId="{92223E53-F0E5-4791-9D37-510ED71457C7}" type="presParOf" srcId="{4A5D6038-5AF9-47D0-B956-055ECD7FEE09}" destId="{4EF7F62D-4784-4E49-9D59-8263BB4D35A1}" srcOrd="1" destOrd="0" presId="urn:microsoft.com/office/officeart/2005/8/layout/hierarchy4"/>
    <dgm:cxn modelId="{B7325F21-9D50-412C-B603-7C996BEF1B46}" type="presParOf" srcId="{4A5D6038-5AF9-47D0-B956-055ECD7FEE09}" destId="{800D9CAC-0EE4-4A8F-B3F1-7AB6EC9E37D7}" srcOrd="2" destOrd="0" presId="urn:microsoft.com/office/officeart/2005/8/layout/hierarchy4"/>
    <dgm:cxn modelId="{3A869978-5991-49EA-A225-E5AACE93F20C}" type="presParOf" srcId="{800D9CAC-0EE4-4A8F-B3F1-7AB6EC9E37D7}" destId="{4588409E-CA6B-4CF8-979A-27BEA8CF6B14}" srcOrd="0" destOrd="0" presId="urn:microsoft.com/office/officeart/2005/8/layout/hierarchy4"/>
    <dgm:cxn modelId="{81F3BF0E-3951-441C-A796-44C7F05C1B57}" type="presParOf" srcId="{4588409E-CA6B-4CF8-979A-27BEA8CF6B14}" destId="{2521C7F6-AB20-4129-8546-02A50CC8ECE5}" srcOrd="0" destOrd="0" presId="urn:microsoft.com/office/officeart/2005/8/layout/hierarchy4"/>
    <dgm:cxn modelId="{CCE81F7B-85D1-4F74-B334-322B30EF2851}" type="presParOf" srcId="{4588409E-CA6B-4CF8-979A-27BEA8CF6B14}" destId="{F8F6F060-B485-4FEA-93AF-0CD9C3A6A10A}" srcOrd="1" destOrd="0" presId="urn:microsoft.com/office/officeart/2005/8/layout/hierarchy4"/>
    <dgm:cxn modelId="{8BE00C42-82D5-4D9B-9CF1-9B8E9D534604}" type="presParOf" srcId="{800D9CAC-0EE4-4A8F-B3F1-7AB6EC9E37D7}" destId="{C0328D75-9FB5-4B6D-ACA0-DED2FEDE7BC2}" srcOrd="1" destOrd="0" presId="urn:microsoft.com/office/officeart/2005/8/layout/hierarchy4"/>
    <dgm:cxn modelId="{2B2D9CAA-69DE-4DCA-A601-3EAF39C60776}" type="presParOf" srcId="{800D9CAC-0EE4-4A8F-B3F1-7AB6EC9E37D7}" destId="{A5E3E3BA-4260-4B60-B17F-F4B862D88497}" srcOrd="2" destOrd="0" presId="urn:microsoft.com/office/officeart/2005/8/layout/hierarchy4"/>
    <dgm:cxn modelId="{72680121-4762-4DB1-BC05-D79C82B6C7A5}" type="presParOf" srcId="{A5E3E3BA-4260-4B60-B17F-F4B862D88497}" destId="{667D01DA-A841-462A-A64F-5FDD889B9F5B}" srcOrd="0" destOrd="0" presId="urn:microsoft.com/office/officeart/2005/8/layout/hierarchy4"/>
    <dgm:cxn modelId="{22D57DD7-A44D-406E-BF24-938BF9E35EC5}" type="presParOf" srcId="{A5E3E3BA-4260-4B60-B17F-F4B862D88497}" destId="{A782F09E-B665-4473-BC77-15B47262FDA8}" srcOrd="1" destOrd="0" presId="urn:microsoft.com/office/officeart/2005/8/layout/hierarchy4"/>
    <dgm:cxn modelId="{390AEABE-B653-447A-884C-C431940A518A}" type="presParOf" srcId="{A5E3E3BA-4260-4B60-B17F-F4B862D88497}" destId="{64A5BCC1-BECA-44AE-8B6F-F21E622EC548}" srcOrd="2" destOrd="0" presId="urn:microsoft.com/office/officeart/2005/8/layout/hierarchy4"/>
    <dgm:cxn modelId="{08598B85-42A9-41F6-9D7C-77A5424B8624}" type="presParOf" srcId="{64A5BCC1-BECA-44AE-8B6F-F21E622EC548}" destId="{08735ABD-2E2F-47C2-8515-4E60C2912A21}" srcOrd="0" destOrd="0" presId="urn:microsoft.com/office/officeart/2005/8/layout/hierarchy4"/>
    <dgm:cxn modelId="{EF59686A-3ADD-43BB-A528-101309016B77}" type="presParOf" srcId="{08735ABD-2E2F-47C2-8515-4E60C2912A21}" destId="{998EEF86-E238-4B08-86C1-493775D5A121}" srcOrd="0" destOrd="0" presId="urn:microsoft.com/office/officeart/2005/8/layout/hierarchy4"/>
    <dgm:cxn modelId="{57D56989-1F00-40E1-A82C-761B6844A3EB}" type="presParOf" srcId="{08735ABD-2E2F-47C2-8515-4E60C2912A21}" destId="{10B96DED-0F80-4222-A5B7-E5DA79B06025}" srcOrd="1" destOrd="0" presId="urn:microsoft.com/office/officeart/2005/8/layout/hierarchy4"/>
    <dgm:cxn modelId="{28DE09A5-8541-43AE-9340-9367E9D8339F}" type="presParOf" srcId="{800D9CAC-0EE4-4A8F-B3F1-7AB6EC9E37D7}" destId="{31EA5570-FED0-487E-9A1B-28C7F3D49151}" srcOrd="3" destOrd="0" presId="urn:microsoft.com/office/officeart/2005/8/layout/hierarchy4"/>
    <dgm:cxn modelId="{87186691-2420-42F7-9EFC-776389EDC49C}" type="presParOf" srcId="{800D9CAC-0EE4-4A8F-B3F1-7AB6EC9E37D7}" destId="{6438298A-01F8-4987-AC32-96290BD348D9}" srcOrd="4" destOrd="0" presId="urn:microsoft.com/office/officeart/2005/8/layout/hierarchy4"/>
    <dgm:cxn modelId="{8FA26B9E-9739-4760-9C72-EB3DD453F884}" type="presParOf" srcId="{6438298A-01F8-4987-AC32-96290BD348D9}" destId="{D1CBE13E-76BF-4868-8A1D-C05AB2E45802}" srcOrd="0" destOrd="0" presId="urn:microsoft.com/office/officeart/2005/8/layout/hierarchy4"/>
    <dgm:cxn modelId="{C90EA70C-66D3-4A6B-B472-8BD3FCD089D7}" type="presParOf" srcId="{6438298A-01F8-4987-AC32-96290BD348D9}" destId="{F1758CF5-5DDF-4DE4-B937-1EA102365C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1672A-4492-4674-B017-4439ECA258A5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549724E-41F9-4303-B295-F366F631BDA6}">
      <dgm:prSet custT="1"/>
      <dgm:spPr>
        <a:solidFill>
          <a:schemeClr val="accent5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Benefits</a:t>
          </a:r>
        </a:p>
        <a:p>
          <a:pPr algn="l"/>
          <a:r>
            <a:rPr lang="en-US" sz="1600" b="0" dirty="0" smtClean="0"/>
            <a:t>- Lower upfront &amp; operations costs</a:t>
          </a:r>
        </a:p>
        <a:p>
          <a:pPr algn="l"/>
          <a:r>
            <a:rPr lang="en-US" sz="1600" b="0" dirty="0" smtClean="0"/>
            <a:t>- No IT infrastructure management costs</a:t>
          </a:r>
        </a:p>
        <a:p>
          <a:pPr algn="l"/>
          <a:r>
            <a:rPr lang="en-US" sz="1600" b="0" dirty="0" smtClean="0"/>
            <a:t>- Improved scalability</a:t>
          </a:r>
        </a:p>
        <a:p>
          <a:pPr algn="l"/>
          <a:r>
            <a:rPr lang="en-US" sz="1600" dirty="0" smtClean="0"/>
            <a:t>- Higher performance</a:t>
          </a:r>
        </a:p>
        <a:p>
          <a:pPr algn="l"/>
          <a:r>
            <a:rPr lang="en-US" sz="1600" dirty="0" smtClean="0"/>
            <a:t>- Secured access</a:t>
          </a:r>
        </a:p>
        <a:p>
          <a:pPr algn="l"/>
          <a:r>
            <a:rPr lang="en-US" sz="1600" dirty="0" smtClean="0"/>
            <a:t>- Quick &amp; easy development</a:t>
          </a:r>
        </a:p>
        <a:p>
          <a:pPr algn="l"/>
          <a:r>
            <a:rPr lang="en-US" sz="1600" dirty="0" smtClean="0"/>
            <a:t>- Seamless integration</a:t>
          </a:r>
          <a:endParaRPr lang="en-US" sz="1600" dirty="0"/>
        </a:p>
      </dgm:t>
    </dgm:pt>
    <dgm:pt modelId="{B48132C9-03D5-4D6A-98B0-2785DCCDB568}" type="parTrans" cxnId="{8EFAD1B0-837A-4BA2-BCBA-3918A6D337F5}">
      <dgm:prSet/>
      <dgm:spPr/>
      <dgm:t>
        <a:bodyPr/>
        <a:lstStyle/>
        <a:p>
          <a:endParaRPr lang="en-US" sz="1600"/>
        </a:p>
      </dgm:t>
    </dgm:pt>
    <dgm:pt modelId="{B91C31F0-CA87-4482-9521-953CD517E299}" type="sibTrans" cxnId="{8EFAD1B0-837A-4BA2-BCBA-3918A6D337F5}">
      <dgm:prSet/>
      <dgm:spPr/>
      <dgm:t>
        <a:bodyPr/>
        <a:lstStyle/>
        <a:p>
          <a:endParaRPr lang="en-US" sz="1600"/>
        </a:p>
      </dgm:t>
    </dgm:pt>
    <dgm:pt modelId="{5E890040-C2F3-4DFB-A355-9EB37C4EAD3D}">
      <dgm:prSet custT="1"/>
      <dgm:spPr>
        <a:solidFill>
          <a:schemeClr val="accent5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Characteristics</a:t>
          </a:r>
        </a:p>
        <a:p>
          <a:pPr algn="l"/>
          <a:r>
            <a:rPr lang="en-US" sz="1600" dirty="0" smtClean="0"/>
            <a:t>- Multi-tenancy</a:t>
          </a:r>
        </a:p>
        <a:p>
          <a:pPr algn="l"/>
          <a:r>
            <a:rPr lang="en-US" sz="1600" dirty="0" smtClean="0"/>
            <a:t>- Open integration protocols</a:t>
          </a:r>
        </a:p>
        <a:p>
          <a:pPr algn="l"/>
          <a:r>
            <a:rPr lang="en-US" sz="1600" dirty="0" smtClean="0"/>
            <a:t>- App development tools  &amp; SDKs</a:t>
          </a:r>
        </a:p>
        <a:p>
          <a:pPr algn="l"/>
          <a:r>
            <a:rPr lang="en-US" sz="1600" dirty="0" smtClean="0"/>
            <a:t>- Analytics</a:t>
          </a:r>
        </a:p>
      </dgm:t>
    </dgm:pt>
    <dgm:pt modelId="{D90D7E6D-457F-484E-9F70-F87F36A30446}" type="parTrans" cxnId="{572F4513-8D5A-44A7-BB2E-EF2E2655A246}">
      <dgm:prSet/>
      <dgm:spPr/>
      <dgm:t>
        <a:bodyPr/>
        <a:lstStyle/>
        <a:p>
          <a:endParaRPr lang="en-US" sz="1600"/>
        </a:p>
      </dgm:t>
    </dgm:pt>
    <dgm:pt modelId="{D5E3F193-DFEF-416E-936C-48EEB4A4DB85}" type="sibTrans" cxnId="{572F4513-8D5A-44A7-BB2E-EF2E2655A246}">
      <dgm:prSet/>
      <dgm:spPr/>
      <dgm:t>
        <a:bodyPr/>
        <a:lstStyle/>
        <a:p>
          <a:endParaRPr lang="en-US" sz="1600"/>
        </a:p>
      </dgm:t>
    </dgm:pt>
    <dgm:pt modelId="{9EE3B2B4-F0F6-4C90-ADA8-CA8E1F8C31B8}">
      <dgm:prSet custT="1"/>
      <dgm:spPr>
        <a:solidFill>
          <a:schemeClr val="accent5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Adoption</a:t>
          </a:r>
        </a:p>
        <a:p>
          <a:pPr algn="l"/>
          <a:r>
            <a:rPr lang="en-US" sz="1600" dirty="0" smtClean="0"/>
            <a:t>- Individual users: Low</a:t>
          </a:r>
          <a:br>
            <a:rPr lang="en-US" sz="1600" dirty="0" smtClean="0"/>
          </a:br>
          <a:r>
            <a:rPr lang="en-US" sz="1600" dirty="0" smtClean="0"/>
            <a:t>- Small &amp; medium enterprises: Medium</a:t>
          </a:r>
          <a:br>
            <a:rPr lang="en-US" sz="1600" dirty="0" smtClean="0"/>
          </a:br>
          <a:r>
            <a:rPr lang="en-US" sz="1600" dirty="0" smtClean="0"/>
            <a:t>- Large organizations: High</a:t>
          </a:r>
        </a:p>
        <a:p>
          <a:pPr algn="l"/>
          <a:r>
            <a:rPr lang="en-US" sz="1600" dirty="0" smtClean="0"/>
            <a:t>- Government: Medium</a:t>
          </a:r>
          <a:endParaRPr lang="en-US" sz="1600" dirty="0"/>
        </a:p>
      </dgm:t>
    </dgm:pt>
    <dgm:pt modelId="{8B1B2876-4641-478E-8A83-D845D0EFF855}" type="parTrans" cxnId="{773DD72E-C2CE-42F0-B9BE-0169F12C5C1B}">
      <dgm:prSet/>
      <dgm:spPr/>
      <dgm:t>
        <a:bodyPr/>
        <a:lstStyle/>
        <a:p>
          <a:endParaRPr lang="en-US" sz="1600"/>
        </a:p>
      </dgm:t>
    </dgm:pt>
    <dgm:pt modelId="{0DF6AF62-3765-4F28-BD23-23092778CD20}" type="sibTrans" cxnId="{773DD72E-C2CE-42F0-B9BE-0169F12C5C1B}">
      <dgm:prSet/>
      <dgm:spPr/>
      <dgm:t>
        <a:bodyPr/>
        <a:lstStyle/>
        <a:p>
          <a:endParaRPr lang="en-US" sz="1600"/>
        </a:p>
      </dgm:t>
    </dgm:pt>
    <dgm:pt modelId="{8DC9079D-74EA-4D64-914A-A555A7604313}">
      <dgm:prSet custT="1"/>
      <dgm:spPr>
        <a:solidFill>
          <a:schemeClr val="accent5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Examples</a:t>
          </a:r>
        </a:p>
        <a:p>
          <a:pPr algn="l"/>
          <a:r>
            <a:rPr lang="en-US" sz="1600" b="0" dirty="0" smtClean="0"/>
            <a:t>- Google App Engine</a:t>
          </a:r>
        </a:p>
        <a:p>
          <a:pPr algn="l"/>
          <a:r>
            <a:rPr lang="en-US" sz="1600" b="0" dirty="0" smtClean="0"/>
            <a:t>- Windows Azure Platform</a:t>
          </a:r>
        </a:p>
        <a:p>
          <a:pPr algn="l"/>
          <a:r>
            <a:rPr lang="en-US" sz="1600" b="0" dirty="0" smtClean="0"/>
            <a:t>- Force.com</a:t>
          </a:r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RightScale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Heroku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Github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Gigaspaces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AppScale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OpenStack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LongJump</a:t>
          </a:r>
          <a:endParaRPr lang="en-US" sz="1600" b="0" dirty="0"/>
        </a:p>
      </dgm:t>
    </dgm:pt>
    <dgm:pt modelId="{EF3871ED-8F41-4B4F-9FC6-696CD253D856}" type="parTrans" cxnId="{515C4CAF-6792-40C4-B6DB-F0A92C747A7E}">
      <dgm:prSet/>
      <dgm:spPr/>
      <dgm:t>
        <a:bodyPr/>
        <a:lstStyle/>
        <a:p>
          <a:endParaRPr lang="en-US" sz="1600"/>
        </a:p>
      </dgm:t>
    </dgm:pt>
    <dgm:pt modelId="{11493CC2-82F9-4A88-BD84-E7CAF1A0DB65}" type="sibTrans" cxnId="{515C4CAF-6792-40C4-B6DB-F0A92C747A7E}">
      <dgm:prSet/>
      <dgm:spPr/>
      <dgm:t>
        <a:bodyPr/>
        <a:lstStyle/>
        <a:p>
          <a:endParaRPr lang="en-US" sz="1600"/>
        </a:p>
      </dgm:t>
    </dgm:pt>
    <dgm:pt modelId="{CA0BE381-23AC-4E8D-BAEF-BE1FB850B96A}">
      <dgm:prSet custT="1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 err="1" smtClean="0"/>
            <a:t>PaaS</a:t>
          </a:r>
          <a:endParaRPr lang="en-US" sz="1600" b="1" dirty="0"/>
        </a:p>
      </dgm:t>
    </dgm:pt>
    <dgm:pt modelId="{C80F2AC2-42E7-4D62-A8D1-257AC008DAF9}" type="sibTrans" cxnId="{2035C0D4-4D27-4FC7-94EB-FB281C763B39}">
      <dgm:prSet/>
      <dgm:spPr/>
      <dgm:t>
        <a:bodyPr/>
        <a:lstStyle/>
        <a:p>
          <a:endParaRPr lang="en-US" sz="1600"/>
        </a:p>
      </dgm:t>
    </dgm:pt>
    <dgm:pt modelId="{90A0A818-398F-49BA-A531-5CE3B4E7ADDA}" type="parTrans" cxnId="{2035C0D4-4D27-4FC7-94EB-FB281C763B39}">
      <dgm:prSet/>
      <dgm:spPr/>
      <dgm:t>
        <a:bodyPr/>
        <a:lstStyle/>
        <a:p>
          <a:endParaRPr lang="en-US" sz="1600"/>
        </a:p>
      </dgm:t>
    </dgm:pt>
    <dgm:pt modelId="{F5FB4FDC-1EB1-4258-820E-E4EF5023457B}" type="pres">
      <dgm:prSet presAssocID="{59F1672A-4492-4674-B017-4439ECA258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5D6038-5AF9-47D0-B956-055ECD7FEE09}" type="pres">
      <dgm:prSet presAssocID="{CA0BE381-23AC-4E8D-BAEF-BE1FB850B96A}" presName="vertOne" presStyleCnt="0"/>
      <dgm:spPr/>
      <dgm:t>
        <a:bodyPr/>
        <a:lstStyle/>
        <a:p>
          <a:endParaRPr lang="en-US"/>
        </a:p>
      </dgm:t>
    </dgm:pt>
    <dgm:pt modelId="{2437CD35-8B4B-474A-B0D5-53A241D0FE13}" type="pres">
      <dgm:prSet presAssocID="{CA0BE381-23AC-4E8D-BAEF-BE1FB850B96A}" presName="txOne" presStyleLbl="node0" presStyleIdx="0" presStyleCnt="1" custScaleX="96238" custScaleY="32477" custLinFactNeighborX="-1405" custLinFactNeighborY="61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7F62D-4784-4E49-9D59-8263BB4D35A1}" type="pres">
      <dgm:prSet presAssocID="{CA0BE381-23AC-4E8D-BAEF-BE1FB850B96A}" presName="parTransOne" presStyleCnt="0"/>
      <dgm:spPr/>
      <dgm:t>
        <a:bodyPr/>
        <a:lstStyle/>
        <a:p>
          <a:endParaRPr lang="en-US"/>
        </a:p>
      </dgm:t>
    </dgm:pt>
    <dgm:pt modelId="{800D9CAC-0EE4-4A8F-B3F1-7AB6EC9E37D7}" type="pres">
      <dgm:prSet presAssocID="{CA0BE381-23AC-4E8D-BAEF-BE1FB850B96A}" presName="horzOne" presStyleCnt="0"/>
      <dgm:spPr/>
      <dgm:t>
        <a:bodyPr/>
        <a:lstStyle/>
        <a:p>
          <a:endParaRPr lang="en-US"/>
        </a:p>
      </dgm:t>
    </dgm:pt>
    <dgm:pt modelId="{4588409E-CA6B-4CF8-979A-27BEA8CF6B14}" type="pres">
      <dgm:prSet presAssocID="{6549724E-41F9-4303-B295-F366F631BDA6}" presName="vertTwo" presStyleCnt="0"/>
      <dgm:spPr/>
      <dgm:t>
        <a:bodyPr/>
        <a:lstStyle/>
        <a:p>
          <a:endParaRPr lang="en-US"/>
        </a:p>
      </dgm:t>
    </dgm:pt>
    <dgm:pt modelId="{2521C7F6-AB20-4129-8546-02A50CC8ECE5}" type="pres">
      <dgm:prSet presAssocID="{6549724E-41F9-4303-B295-F366F631BDA6}" presName="txTwo" presStyleLbl="node2" presStyleIdx="0" presStyleCnt="3" custScaleX="99924" custScaleY="222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6F060-B485-4FEA-93AF-0CD9C3A6A10A}" type="pres">
      <dgm:prSet presAssocID="{6549724E-41F9-4303-B295-F366F631BDA6}" presName="horzTwo" presStyleCnt="0"/>
      <dgm:spPr/>
      <dgm:t>
        <a:bodyPr/>
        <a:lstStyle/>
        <a:p>
          <a:endParaRPr lang="en-US"/>
        </a:p>
      </dgm:t>
    </dgm:pt>
    <dgm:pt modelId="{C0328D75-9FB5-4B6D-ACA0-DED2FEDE7BC2}" type="pres">
      <dgm:prSet presAssocID="{B91C31F0-CA87-4482-9521-953CD517E299}" presName="sibSpaceTwo" presStyleCnt="0"/>
      <dgm:spPr/>
      <dgm:t>
        <a:bodyPr/>
        <a:lstStyle/>
        <a:p>
          <a:endParaRPr lang="en-US"/>
        </a:p>
      </dgm:t>
    </dgm:pt>
    <dgm:pt modelId="{A5E3E3BA-4260-4B60-B17F-F4B862D88497}" type="pres">
      <dgm:prSet presAssocID="{5E890040-C2F3-4DFB-A355-9EB37C4EAD3D}" presName="vertTwo" presStyleCnt="0"/>
      <dgm:spPr/>
      <dgm:t>
        <a:bodyPr/>
        <a:lstStyle/>
        <a:p>
          <a:endParaRPr lang="en-US"/>
        </a:p>
      </dgm:t>
    </dgm:pt>
    <dgm:pt modelId="{667D01DA-A841-462A-A64F-5FDD889B9F5B}" type="pres">
      <dgm:prSet presAssocID="{5E890040-C2F3-4DFB-A355-9EB37C4EAD3D}" presName="txTwo" presStyleLbl="node2" presStyleIdx="1" presStyleCnt="3" custScaleY="107452" custLinFactNeighborX="-3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2F09E-B665-4473-BC77-15B47262FDA8}" type="pres">
      <dgm:prSet presAssocID="{5E890040-C2F3-4DFB-A355-9EB37C4EAD3D}" presName="parTransTwo" presStyleCnt="0"/>
      <dgm:spPr/>
      <dgm:t>
        <a:bodyPr/>
        <a:lstStyle/>
        <a:p>
          <a:endParaRPr lang="en-US"/>
        </a:p>
      </dgm:t>
    </dgm:pt>
    <dgm:pt modelId="{64A5BCC1-BECA-44AE-8B6F-F21E622EC548}" type="pres">
      <dgm:prSet presAssocID="{5E890040-C2F3-4DFB-A355-9EB37C4EAD3D}" presName="horzTwo" presStyleCnt="0"/>
      <dgm:spPr/>
      <dgm:t>
        <a:bodyPr/>
        <a:lstStyle/>
        <a:p>
          <a:endParaRPr lang="en-US"/>
        </a:p>
      </dgm:t>
    </dgm:pt>
    <dgm:pt modelId="{08735ABD-2E2F-47C2-8515-4E60C2912A21}" type="pres">
      <dgm:prSet presAssocID="{9EE3B2B4-F0F6-4C90-ADA8-CA8E1F8C31B8}" presName="vertThree" presStyleCnt="0"/>
      <dgm:spPr/>
      <dgm:t>
        <a:bodyPr/>
        <a:lstStyle/>
        <a:p>
          <a:endParaRPr lang="en-US"/>
        </a:p>
      </dgm:t>
    </dgm:pt>
    <dgm:pt modelId="{998EEF86-E238-4B08-86C1-493775D5A121}" type="pres">
      <dgm:prSet presAssocID="{9EE3B2B4-F0F6-4C90-ADA8-CA8E1F8C31B8}" presName="txThree" presStyleLbl="node3" presStyleIdx="0" presStyleCnt="1" custScaleX="127293" custScaleY="109946" custLinFactNeighborX="-5277" custLinFactNeighborY="-6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96DED-0F80-4222-A5B7-E5DA79B06025}" type="pres">
      <dgm:prSet presAssocID="{9EE3B2B4-F0F6-4C90-ADA8-CA8E1F8C31B8}" presName="horzThree" presStyleCnt="0"/>
      <dgm:spPr/>
      <dgm:t>
        <a:bodyPr/>
        <a:lstStyle/>
        <a:p>
          <a:endParaRPr lang="en-US"/>
        </a:p>
      </dgm:t>
    </dgm:pt>
    <dgm:pt modelId="{31EA5570-FED0-487E-9A1B-28C7F3D49151}" type="pres">
      <dgm:prSet presAssocID="{D5E3F193-DFEF-416E-936C-48EEB4A4DB85}" presName="sibSpaceTwo" presStyleCnt="0"/>
      <dgm:spPr/>
      <dgm:t>
        <a:bodyPr/>
        <a:lstStyle/>
        <a:p>
          <a:endParaRPr lang="en-US"/>
        </a:p>
      </dgm:t>
    </dgm:pt>
    <dgm:pt modelId="{6438298A-01F8-4987-AC32-96290BD348D9}" type="pres">
      <dgm:prSet presAssocID="{8DC9079D-74EA-4D64-914A-A555A7604313}" presName="vertTwo" presStyleCnt="0"/>
      <dgm:spPr/>
      <dgm:t>
        <a:bodyPr/>
        <a:lstStyle/>
        <a:p>
          <a:endParaRPr lang="en-US"/>
        </a:p>
      </dgm:t>
    </dgm:pt>
    <dgm:pt modelId="{D1CBE13E-76BF-4868-8A1D-C05AB2E45802}" type="pres">
      <dgm:prSet presAssocID="{8DC9079D-74EA-4D64-914A-A555A7604313}" presName="txTwo" presStyleLbl="node2" presStyleIdx="2" presStyleCnt="3" custScaleY="218585" custLinFactNeighborX="-10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58CF5-5DDF-4DE4-B937-1EA102365C4F}" type="pres">
      <dgm:prSet presAssocID="{8DC9079D-74EA-4D64-914A-A555A7604313}" presName="horzTwo" presStyleCnt="0"/>
      <dgm:spPr/>
      <dgm:t>
        <a:bodyPr/>
        <a:lstStyle/>
        <a:p>
          <a:endParaRPr lang="en-US"/>
        </a:p>
      </dgm:t>
    </dgm:pt>
  </dgm:ptLst>
  <dgm:cxnLst>
    <dgm:cxn modelId="{515C4CAF-6792-40C4-B6DB-F0A92C747A7E}" srcId="{CA0BE381-23AC-4E8D-BAEF-BE1FB850B96A}" destId="{8DC9079D-74EA-4D64-914A-A555A7604313}" srcOrd="2" destOrd="0" parTransId="{EF3871ED-8F41-4B4F-9FC6-696CD253D856}" sibTransId="{11493CC2-82F9-4A88-BD84-E7CAF1A0DB65}"/>
    <dgm:cxn modelId="{BCFEE051-C04E-4A55-8E4D-24E03F8A60C7}" type="presOf" srcId="{59F1672A-4492-4674-B017-4439ECA258A5}" destId="{F5FB4FDC-1EB1-4258-820E-E4EF5023457B}" srcOrd="0" destOrd="0" presId="urn:microsoft.com/office/officeart/2005/8/layout/hierarchy4"/>
    <dgm:cxn modelId="{8EFAD1B0-837A-4BA2-BCBA-3918A6D337F5}" srcId="{CA0BE381-23AC-4E8D-BAEF-BE1FB850B96A}" destId="{6549724E-41F9-4303-B295-F366F631BDA6}" srcOrd="0" destOrd="0" parTransId="{B48132C9-03D5-4D6A-98B0-2785DCCDB568}" sibTransId="{B91C31F0-CA87-4482-9521-953CD517E299}"/>
    <dgm:cxn modelId="{0C252C8A-40D5-4BD9-A4F6-F6346BC4C603}" type="presOf" srcId="{9EE3B2B4-F0F6-4C90-ADA8-CA8E1F8C31B8}" destId="{998EEF86-E238-4B08-86C1-493775D5A121}" srcOrd="0" destOrd="0" presId="urn:microsoft.com/office/officeart/2005/8/layout/hierarchy4"/>
    <dgm:cxn modelId="{572F4513-8D5A-44A7-BB2E-EF2E2655A246}" srcId="{CA0BE381-23AC-4E8D-BAEF-BE1FB850B96A}" destId="{5E890040-C2F3-4DFB-A355-9EB37C4EAD3D}" srcOrd="1" destOrd="0" parTransId="{D90D7E6D-457F-484E-9F70-F87F36A30446}" sibTransId="{D5E3F193-DFEF-416E-936C-48EEB4A4DB85}"/>
    <dgm:cxn modelId="{773DD72E-C2CE-42F0-B9BE-0169F12C5C1B}" srcId="{5E890040-C2F3-4DFB-A355-9EB37C4EAD3D}" destId="{9EE3B2B4-F0F6-4C90-ADA8-CA8E1F8C31B8}" srcOrd="0" destOrd="0" parTransId="{8B1B2876-4641-478E-8A83-D845D0EFF855}" sibTransId="{0DF6AF62-3765-4F28-BD23-23092778CD20}"/>
    <dgm:cxn modelId="{B5A0EC40-7B65-48B3-83A2-A2C1C1AFC456}" type="presOf" srcId="{5E890040-C2F3-4DFB-A355-9EB37C4EAD3D}" destId="{667D01DA-A841-462A-A64F-5FDD889B9F5B}" srcOrd="0" destOrd="0" presId="urn:microsoft.com/office/officeart/2005/8/layout/hierarchy4"/>
    <dgm:cxn modelId="{CEF75CBD-7F2A-4783-9D62-9E6F5193D98F}" type="presOf" srcId="{CA0BE381-23AC-4E8D-BAEF-BE1FB850B96A}" destId="{2437CD35-8B4B-474A-B0D5-53A241D0FE13}" srcOrd="0" destOrd="0" presId="urn:microsoft.com/office/officeart/2005/8/layout/hierarchy4"/>
    <dgm:cxn modelId="{C69BD991-209C-49F9-B172-468726AFC8A3}" type="presOf" srcId="{8DC9079D-74EA-4D64-914A-A555A7604313}" destId="{D1CBE13E-76BF-4868-8A1D-C05AB2E45802}" srcOrd="0" destOrd="0" presId="urn:microsoft.com/office/officeart/2005/8/layout/hierarchy4"/>
    <dgm:cxn modelId="{C91487F6-F8B8-4EEE-81B9-2D5439F4FE66}" type="presOf" srcId="{6549724E-41F9-4303-B295-F366F631BDA6}" destId="{2521C7F6-AB20-4129-8546-02A50CC8ECE5}" srcOrd="0" destOrd="0" presId="urn:microsoft.com/office/officeart/2005/8/layout/hierarchy4"/>
    <dgm:cxn modelId="{2035C0D4-4D27-4FC7-94EB-FB281C763B39}" srcId="{59F1672A-4492-4674-B017-4439ECA258A5}" destId="{CA0BE381-23AC-4E8D-BAEF-BE1FB850B96A}" srcOrd="0" destOrd="0" parTransId="{90A0A818-398F-49BA-A531-5CE3B4E7ADDA}" sibTransId="{C80F2AC2-42E7-4D62-A8D1-257AC008DAF9}"/>
    <dgm:cxn modelId="{50F30082-67DB-41AD-89EB-4DFA210E38B0}" type="presParOf" srcId="{F5FB4FDC-1EB1-4258-820E-E4EF5023457B}" destId="{4A5D6038-5AF9-47D0-B956-055ECD7FEE09}" srcOrd="0" destOrd="0" presId="urn:microsoft.com/office/officeart/2005/8/layout/hierarchy4"/>
    <dgm:cxn modelId="{7A8738A6-645A-466D-80A6-8F8C475B88E5}" type="presParOf" srcId="{4A5D6038-5AF9-47D0-B956-055ECD7FEE09}" destId="{2437CD35-8B4B-474A-B0D5-53A241D0FE13}" srcOrd="0" destOrd="0" presId="urn:microsoft.com/office/officeart/2005/8/layout/hierarchy4"/>
    <dgm:cxn modelId="{DF4B0E71-BDB2-46B6-AD7B-D2A22F7AFF35}" type="presParOf" srcId="{4A5D6038-5AF9-47D0-B956-055ECD7FEE09}" destId="{4EF7F62D-4784-4E49-9D59-8263BB4D35A1}" srcOrd="1" destOrd="0" presId="urn:microsoft.com/office/officeart/2005/8/layout/hierarchy4"/>
    <dgm:cxn modelId="{CE560B25-E9B8-4BCC-AABB-6783C627EFD7}" type="presParOf" srcId="{4A5D6038-5AF9-47D0-B956-055ECD7FEE09}" destId="{800D9CAC-0EE4-4A8F-B3F1-7AB6EC9E37D7}" srcOrd="2" destOrd="0" presId="urn:microsoft.com/office/officeart/2005/8/layout/hierarchy4"/>
    <dgm:cxn modelId="{A78E1F32-5B3D-4158-8ACE-B6B82DD9E98D}" type="presParOf" srcId="{800D9CAC-0EE4-4A8F-B3F1-7AB6EC9E37D7}" destId="{4588409E-CA6B-4CF8-979A-27BEA8CF6B14}" srcOrd="0" destOrd="0" presId="urn:microsoft.com/office/officeart/2005/8/layout/hierarchy4"/>
    <dgm:cxn modelId="{6772CD21-41BD-4335-A968-D2120DF9D255}" type="presParOf" srcId="{4588409E-CA6B-4CF8-979A-27BEA8CF6B14}" destId="{2521C7F6-AB20-4129-8546-02A50CC8ECE5}" srcOrd="0" destOrd="0" presId="urn:microsoft.com/office/officeart/2005/8/layout/hierarchy4"/>
    <dgm:cxn modelId="{020E709E-5AEA-4AF0-9E9E-C50025297AA3}" type="presParOf" srcId="{4588409E-CA6B-4CF8-979A-27BEA8CF6B14}" destId="{F8F6F060-B485-4FEA-93AF-0CD9C3A6A10A}" srcOrd="1" destOrd="0" presId="urn:microsoft.com/office/officeart/2005/8/layout/hierarchy4"/>
    <dgm:cxn modelId="{4EF5FD7B-A115-4E85-B517-989C2279CDC5}" type="presParOf" srcId="{800D9CAC-0EE4-4A8F-B3F1-7AB6EC9E37D7}" destId="{C0328D75-9FB5-4B6D-ACA0-DED2FEDE7BC2}" srcOrd="1" destOrd="0" presId="urn:microsoft.com/office/officeart/2005/8/layout/hierarchy4"/>
    <dgm:cxn modelId="{4A91079E-452D-41FC-937D-C4E6C0885EF4}" type="presParOf" srcId="{800D9CAC-0EE4-4A8F-B3F1-7AB6EC9E37D7}" destId="{A5E3E3BA-4260-4B60-B17F-F4B862D88497}" srcOrd="2" destOrd="0" presId="urn:microsoft.com/office/officeart/2005/8/layout/hierarchy4"/>
    <dgm:cxn modelId="{7E32DB57-F129-4356-BB71-3E7574D97922}" type="presParOf" srcId="{A5E3E3BA-4260-4B60-B17F-F4B862D88497}" destId="{667D01DA-A841-462A-A64F-5FDD889B9F5B}" srcOrd="0" destOrd="0" presId="urn:microsoft.com/office/officeart/2005/8/layout/hierarchy4"/>
    <dgm:cxn modelId="{E760225D-77E0-41CE-AE0C-A56BC6FBB8DA}" type="presParOf" srcId="{A5E3E3BA-4260-4B60-B17F-F4B862D88497}" destId="{A782F09E-B665-4473-BC77-15B47262FDA8}" srcOrd="1" destOrd="0" presId="urn:microsoft.com/office/officeart/2005/8/layout/hierarchy4"/>
    <dgm:cxn modelId="{3519E5D1-ECB0-446D-A454-711966BFD5F0}" type="presParOf" srcId="{A5E3E3BA-4260-4B60-B17F-F4B862D88497}" destId="{64A5BCC1-BECA-44AE-8B6F-F21E622EC548}" srcOrd="2" destOrd="0" presId="urn:microsoft.com/office/officeart/2005/8/layout/hierarchy4"/>
    <dgm:cxn modelId="{FCF5F481-CD6E-4140-BA87-C4AED5A2B33F}" type="presParOf" srcId="{64A5BCC1-BECA-44AE-8B6F-F21E622EC548}" destId="{08735ABD-2E2F-47C2-8515-4E60C2912A21}" srcOrd="0" destOrd="0" presId="urn:microsoft.com/office/officeart/2005/8/layout/hierarchy4"/>
    <dgm:cxn modelId="{2F75C323-10F9-421F-B159-28DBD64CD514}" type="presParOf" srcId="{08735ABD-2E2F-47C2-8515-4E60C2912A21}" destId="{998EEF86-E238-4B08-86C1-493775D5A121}" srcOrd="0" destOrd="0" presId="urn:microsoft.com/office/officeart/2005/8/layout/hierarchy4"/>
    <dgm:cxn modelId="{6412B8F9-60D1-4145-BAED-F25E70D91530}" type="presParOf" srcId="{08735ABD-2E2F-47C2-8515-4E60C2912A21}" destId="{10B96DED-0F80-4222-A5B7-E5DA79B06025}" srcOrd="1" destOrd="0" presId="urn:microsoft.com/office/officeart/2005/8/layout/hierarchy4"/>
    <dgm:cxn modelId="{1BF3E76F-F284-49AA-987E-22126009B856}" type="presParOf" srcId="{800D9CAC-0EE4-4A8F-B3F1-7AB6EC9E37D7}" destId="{31EA5570-FED0-487E-9A1B-28C7F3D49151}" srcOrd="3" destOrd="0" presId="urn:microsoft.com/office/officeart/2005/8/layout/hierarchy4"/>
    <dgm:cxn modelId="{19367D18-66BF-44DE-ADA2-9393D69C8900}" type="presParOf" srcId="{800D9CAC-0EE4-4A8F-B3F1-7AB6EC9E37D7}" destId="{6438298A-01F8-4987-AC32-96290BD348D9}" srcOrd="4" destOrd="0" presId="urn:microsoft.com/office/officeart/2005/8/layout/hierarchy4"/>
    <dgm:cxn modelId="{3E94C8ED-EFCA-4084-A41D-A60D1F17717A}" type="presParOf" srcId="{6438298A-01F8-4987-AC32-96290BD348D9}" destId="{D1CBE13E-76BF-4868-8A1D-C05AB2E45802}" srcOrd="0" destOrd="0" presId="urn:microsoft.com/office/officeart/2005/8/layout/hierarchy4"/>
    <dgm:cxn modelId="{24B68914-C99F-4580-A026-5992B26F97C0}" type="presParOf" srcId="{6438298A-01F8-4987-AC32-96290BD348D9}" destId="{F1758CF5-5DDF-4DE4-B937-1EA102365C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1672A-4492-4674-B017-4439ECA258A5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0BE381-23AC-4E8D-BAEF-BE1FB850B96A}">
      <dgm:prSet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 err="1" smtClean="0"/>
            <a:t>IaaS</a:t>
          </a:r>
          <a:endParaRPr lang="en-US" sz="1600" b="1" dirty="0"/>
        </a:p>
      </dgm:t>
    </dgm:pt>
    <dgm:pt modelId="{90A0A818-398F-49BA-A531-5CE3B4E7ADDA}" type="parTrans" cxnId="{2035C0D4-4D27-4FC7-94EB-FB281C763B39}">
      <dgm:prSet/>
      <dgm:spPr/>
      <dgm:t>
        <a:bodyPr/>
        <a:lstStyle/>
        <a:p>
          <a:endParaRPr lang="en-US" sz="1600"/>
        </a:p>
      </dgm:t>
    </dgm:pt>
    <dgm:pt modelId="{C80F2AC2-42E7-4D62-A8D1-257AC008DAF9}" type="sibTrans" cxnId="{2035C0D4-4D27-4FC7-94EB-FB281C763B39}">
      <dgm:prSet/>
      <dgm:spPr/>
      <dgm:t>
        <a:bodyPr/>
        <a:lstStyle/>
        <a:p>
          <a:endParaRPr lang="en-US" sz="1600"/>
        </a:p>
      </dgm:t>
    </dgm:pt>
    <dgm:pt modelId="{6549724E-41F9-4303-B295-F366F631BDA6}">
      <dgm:prSet custT="1"/>
      <dgm:spPr>
        <a:solidFill>
          <a:schemeClr val="accent3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Benefits</a:t>
          </a:r>
        </a:p>
        <a:p>
          <a:pPr algn="l"/>
          <a:r>
            <a:rPr lang="en-US" sz="1600" b="0" dirty="0" smtClean="0"/>
            <a:t>- Shift focus from IT management to core activities</a:t>
          </a:r>
        </a:p>
        <a:p>
          <a:pPr algn="l"/>
          <a:r>
            <a:rPr lang="en-US" sz="1600" dirty="0" smtClean="0"/>
            <a:t>- No IT infrastructure management costs</a:t>
          </a:r>
        </a:p>
        <a:p>
          <a:pPr algn="l"/>
          <a:r>
            <a:rPr lang="en-US" sz="1600" dirty="0" smtClean="0"/>
            <a:t>- Pay-per-use/pay-per-go pricing</a:t>
          </a:r>
        </a:p>
        <a:p>
          <a:pPr algn="l"/>
          <a:r>
            <a:rPr lang="en-US" sz="1600" dirty="0" smtClean="0"/>
            <a:t>- Guaranteed performance</a:t>
          </a:r>
        </a:p>
        <a:p>
          <a:pPr algn="l"/>
          <a:r>
            <a:rPr lang="en-US" sz="1600" dirty="0" smtClean="0"/>
            <a:t>- Dynamic scaling</a:t>
          </a:r>
        </a:p>
        <a:p>
          <a:pPr algn="l"/>
          <a:r>
            <a:rPr lang="en-US" sz="1600" dirty="0" smtClean="0"/>
            <a:t>- Secure access</a:t>
          </a:r>
        </a:p>
        <a:p>
          <a:pPr algn="l"/>
          <a:r>
            <a:rPr lang="en-US" sz="1600" dirty="0" smtClean="0"/>
            <a:t>- Enterprise grade infrastructure</a:t>
          </a:r>
        </a:p>
        <a:p>
          <a:pPr algn="l"/>
          <a:r>
            <a:rPr lang="en-US" sz="1600" dirty="0" smtClean="0"/>
            <a:t>- Green IT adoption</a:t>
          </a:r>
          <a:endParaRPr lang="en-US" sz="1600" dirty="0"/>
        </a:p>
      </dgm:t>
    </dgm:pt>
    <dgm:pt modelId="{B48132C9-03D5-4D6A-98B0-2785DCCDB568}" type="parTrans" cxnId="{8EFAD1B0-837A-4BA2-BCBA-3918A6D337F5}">
      <dgm:prSet/>
      <dgm:spPr/>
      <dgm:t>
        <a:bodyPr/>
        <a:lstStyle/>
        <a:p>
          <a:endParaRPr lang="en-US" sz="1600"/>
        </a:p>
      </dgm:t>
    </dgm:pt>
    <dgm:pt modelId="{B91C31F0-CA87-4482-9521-953CD517E299}" type="sibTrans" cxnId="{8EFAD1B0-837A-4BA2-BCBA-3918A6D337F5}">
      <dgm:prSet/>
      <dgm:spPr/>
      <dgm:t>
        <a:bodyPr/>
        <a:lstStyle/>
        <a:p>
          <a:endParaRPr lang="en-US" sz="1600"/>
        </a:p>
      </dgm:t>
    </dgm:pt>
    <dgm:pt modelId="{5E890040-C2F3-4DFB-A355-9EB37C4EAD3D}">
      <dgm:prSet custT="1"/>
      <dgm:spPr>
        <a:solidFill>
          <a:schemeClr val="accent3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Characteristics</a:t>
          </a:r>
        </a:p>
        <a:p>
          <a:pPr algn="l"/>
          <a:r>
            <a:rPr lang="en-US" sz="1600" dirty="0" smtClean="0"/>
            <a:t>- Multi-tenancy</a:t>
          </a:r>
        </a:p>
        <a:p>
          <a:pPr algn="l"/>
          <a:r>
            <a:rPr lang="en-US" sz="1600" dirty="0" smtClean="0"/>
            <a:t>- Virtualized hardware</a:t>
          </a:r>
        </a:p>
        <a:p>
          <a:pPr algn="l"/>
          <a:r>
            <a:rPr lang="en-US" sz="1600" dirty="0" smtClean="0"/>
            <a:t>- Management &amp; monitoring tools</a:t>
          </a:r>
        </a:p>
        <a:p>
          <a:pPr algn="l"/>
          <a:r>
            <a:rPr lang="en-US" sz="1600" dirty="0" smtClean="0"/>
            <a:t>- Disaster recovery</a:t>
          </a:r>
        </a:p>
        <a:p>
          <a:pPr algn="l"/>
          <a:endParaRPr lang="en-US" sz="1600" dirty="0" smtClean="0"/>
        </a:p>
        <a:p>
          <a:pPr algn="l"/>
          <a:endParaRPr lang="en-US" sz="1600" dirty="0" smtClean="0"/>
        </a:p>
      </dgm:t>
    </dgm:pt>
    <dgm:pt modelId="{D90D7E6D-457F-484E-9F70-F87F36A30446}" type="parTrans" cxnId="{572F4513-8D5A-44A7-BB2E-EF2E2655A246}">
      <dgm:prSet/>
      <dgm:spPr/>
      <dgm:t>
        <a:bodyPr/>
        <a:lstStyle/>
        <a:p>
          <a:endParaRPr lang="en-US" sz="1600"/>
        </a:p>
      </dgm:t>
    </dgm:pt>
    <dgm:pt modelId="{D5E3F193-DFEF-416E-936C-48EEB4A4DB85}" type="sibTrans" cxnId="{572F4513-8D5A-44A7-BB2E-EF2E2655A246}">
      <dgm:prSet/>
      <dgm:spPr/>
      <dgm:t>
        <a:bodyPr/>
        <a:lstStyle/>
        <a:p>
          <a:endParaRPr lang="en-US" sz="1600"/>
        </a:p>
      </dgm:t>
    </dgm:pt>
    <dgm:pt modelId="{9EE3B2B4-F0F6-4C90-ADA8-CA8E1F8C31B8}">
      <dgm:prSet custT="1"/>
      <dgm:spPr>
        <a:solidFill>
          <a:schemeClr val="accent3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Adoption</a:t>
          </a:r>
        </a:p>
        <a:p>
          <a:pPr algn="l"/>
          <a:r>
            <a:rPr lang="en-US" sz="1600" dirty="0" smtClean="0"/>
            <a:t>- Individual users: Low</a:t>
          </a:r>
          <a:br>
            <a:rPr lang="en-US" sz="1600" dirty="0" smtClean="0"/>
          </a:br>
          <a:r>
            <a:rPr lang="en-US" sz="1600" dirty="0" smtClean="0"/>
            <a:t>- Small &amp; medium enterprises: Medium</a:t>
          </a:r>
          <a:br>
            <a:rPr lang="en-US" sz="1600" dirty="0" smtClean="0"/>
          </a:br>
          <a:r>
            <a:rPr lang="en-US" sz="1600" dirty="0" smtClean="0"/>
            <a:t>- Large organizations: High</a:t>
          </a:r>
        </a:p>
        <a:p>
          <a:pPr algn="l"/>
          <a:r>
            <a:rPr lang="en-US" sz="1600" dirty="0" smtClean="0"/>
            <a:t>- Government: High</a:t>
          </a:r>
          <a:endParaRPr lang="en-US" sz="1600" dirty="0"/>
        </a:p>
      </dgm:t>
    </dgm:pt>
    <dgm:pt modelId="{8B1B2876-4641-478E-8A83-D845D0EFF855}" type="parTrans" cxnId="{773DD72E-C2CE-42F0-B9BE-0169F12C5C1B}">
      <dgm:prSet/>
      <dgm:spPr/>
      <dgm:t>
        <a:bodyPr/>
        <a:lstStyle/>
        <a:p>
          <a:endParaRPr lang="en-US" sz="1600"/>
        </a:p>
      </dgm:t>
    </dgm:pt>
    <dgm:pt modelId="{0DF6AF62-3765-4F28-BD23-23092778CD20}" type="sibTrans" cxnId="{773DD72E-C2CE-42F0-B9BE-0169F12C5C1B}">
      <dgm:prSet/>
      <dgm:spPr/>
      <dgm:t>
        <a:bodyPr/>
        <a:lstStyle/>
        <a:p>
          <a:endParaRPr lang="en-US" sz="1600"/>
        </a:p>
      </dgm:t>
    </dgm:pt>
    <dgm:pt modelId="{8DC9079D-74EA-4D64-914A-A555A7604313}">
      <dgm:prSet custT="1"/>
      <dgm:spPr>
        <a:solidFill>
          <a:schemeClr val="accent3">
            <a:lumMod val="20000"/>
            <a:lumOff val="80000"/>
          </a:schemeClr>
        </a:solidFill>
      </dgm:spPr>
      <dgm:t>
        <a:bodyPr anchor="t"/>
        <a:lstStyle/>
        <a:p>
          <a:pPr algn="ctr"/>
          <a:r>
            <a:rPr lang="en-US" sz="1600" b="1" dirty="0" smtClean="0"/>
            <a:t>Examples</a:t>
          </a:r>
        </a:p>
        <a:p>
          <a:pPr algn="l"/>
          <a:r>
            <a:rPr lang="en-US" sz="1600" b="0" dirty="0" smtClean="0"/>
            <a:t>- Amazon Elastic Compute Cloud (EC2)</a:t>
          </a:r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RackSpace</a:t>
          </a:r>
          <a:r>
            <a:rPr lang="en-US" sz="1600" b="0" dirty="0" smtClean="0"/>
            <a:t> </a:t>
          </a:r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GoGrid</a:t>
          </a:r>
          <a:endParaRPr lang="en-US" sz="1600" b="0" dirty="0" smtClean="0"/>
        </a:p>
        <a:p>
          <a:pPr algn="l"/>
          <a:r>
            <a:rPr lang="en-US" sz="1600" b="0" dirty="0" smtClean="0"/>
            <a:t>- Eucalyptus</a:t>
          </a:r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Joyent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Terremark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OpSource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Savvis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Nimbula</a:t>
          </a:r>
          <a:endParaRPr lang="en-US" sz="1600" b="0" dirty="0" smtClean="0"/>
        </a:p>
        <a:p>
          <a:pPr algn="l"/>
          <a:r>
            <a:rPr lang="en-US" sz="1600" b="0" dirty="0" smtClean="0"/>
            <a:t>- </a:t>
          </a:r>
          <a:r>
            <a:rPr lang="en-US" sz="1600" b="0" dirty="0" err="1" smtClean="0"/>
            <a:t>Enamoly</a:t>
          </a:r>
          <a:endParaRPr lang="en-US" sz="1600" b="0" dirty="0" smtClean="0"/>
        </a:p>
        <a:p>
          <a:pPr algn="l"/>
          <a:endParaRPr lang="en-US" sz="1600" b="0" dirty="0" smtClean="0"/>
        </a:p>
        <a:p>
          <a:pPr algn="l"/>
          <a:endParaRPr lang="en-US" sz="1600" b="0" dirty="0"/>
        </a:p>
      </dgm:t>
    </dgm:pt>
    <dgm:pt modelId="{EF3871ED-8F41-4B4F-9FC6-696CD253D856}" type="parTrans" cxnId="{515C4CAF-6792-40C4-B6DB-F0A92C747A7E}">
      <dgm:prSet/>
      <dgm:spPr/>
      <dgm:t>
        <a:bodyPr/>
        <a:lstStyle/>
        <a:p>
          <a:endParaRPr lang="en-US" sz="1600"/>
        </a:p>
      </dgm:t>
    </dgm:pt>
    <dgm:pt modelId="{11493CC2-82F9-4A88-BD84-E7CAF1A0DB65}" type="sibTrans" cxnId="{515C4CAF-6792-40C4-B6DB-F0A92C747A7E}">
      <dgm:prSet/>
      <dgm:spPr/>
      <dgm:t>
        <a:bodyPr/>
        <a:lstStyle/>
        <a:p>
          <a:endParaRPr lang="en-US" sz="1600"/>
        </a:p>
      </dgm:t>
    </dgm:pt>
    <dgm:pt modelId="{F5FB4FDC-1EB1-4258-820E-E4EF5023457B}" type="pres">
      <dgm:prSet presAssocID="{59F1672A-4492-4674-B017-4439ECA258A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A5D6038-5AF9-47D0-B956-055ECD7FEE09}" type="pres">
      <dgm:prSet presAssocID="{CA0BE381-23AC-4E8D-BAEF-BE1FB850B96A}" presName="vertOne" presStyleCnt="0"/>
      <dgm:spPr/>
      <dgm:t>
        <a:bodyPr/>
        <a:lstStyle/>
        <a:p>
          <a:endParaRPr lang="en-US"/>
        </a:p>
      </dgm:t>
    </dgm:pt>
    <dgm:pt modelId="{2437CD35-8B4B-474A-B0D5-53A241D0FE13}" type="pres">
      <dgm:prSet presAssocID="{CA0BE381-23AC-4E8D-BAEF-BE1FB850B96A}" presName="txOne" presStyleLbl="node0" presStyleIdx="0" presStyleCnt="1" custScaleX="96238" custScaleY="32477" custLinFactNeighborX="-1405" custLinFactNeighborY="616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7F62D-4784-4E49-9D59-8263BB4D35A1}" type="pres">
      <dgm:prSet presAssocID="{CA0BE381-23AC-4E8D-BAEF-BE1FB850B96A}" presName="parTransOne" presStyleCnt="0"/>
      <dgm:spPr/>
      <dgm:t>
        <a:bodyPr/>
        <a:lstStyle/>
        <a:p>
          <a:endParaRPr lang="en-US"/>
        </a:p>
      </dgm:t>
    </dgm:pt>
    <dgm:pt modelId="{800D9CAC-0EE4-4A8F-B3F1-7AB6EC9E37D7}" type="pres">
      <dgm:prSet presAssocID="{CA0BE381-23AC-4E8D-BAEF-BE1FB850B96A}" presName="horzOne" presStyleCnt="0"/>
      <dgm:spPr/>
      <dgm:t>
        <a:bodyPr/>
        <a:lstStyle/>
        <a:p>
          <a:endParaRPr lang="en-US"/>
        </a:p>
      </dgm:t>
    </dgm:pt>
    <dgm:pt modelId="{4588409E-CA6B-4CF8-979A-27BEA8CF6B14}" type="pres">
      <dgm:prSet presAssocID="{6549724E-41F9-4303-B295-F366F631BDA6}" presName="vertTwo" presStyleCnt="0"/>
      <dgm:spPr/>
      <dgm:t>
        <a:bodyPr/>
        <a:lstStyle/>
        <a:p>
          <a:endParaRPr lang="en-US"/>
        </a:p>
      </dgm:t>
    </dgm:pt>
    <dgm:pt modelId="{2521C7F6-AB20-4129-8546-02A50CC8ECE5}" type="pres">
      <dgm:prSet presAssocID="{6549724E-41F9-4303-B295-F366F631BDA6}" presName="txTwo" presStyleLbl="node2" presStyleIdx="0" presStyleCnt="3" custScaleX="99924" custScaleY="222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F6F060-B485-4FEA-93AF-0CD9C3A6A10A}" type="pres">
      <dgm:prSet presAssocID="{6549724E-41F9-4303-B295-F366F631BDA6}" presName="horzTwo" presStyleCnt="0"/>
      <dgm:spPr/>
      <dgm:t>
        <a:bodyPr/>
        <a:lstStyle/>
        <a:p>
          <a:endParaRPr lang="en-US"/>
        </a:p>
      </dgm:t>
    </dgm:pt>
    <dgm:pt modelId="{C0328D75-9FB5-4B6D-ACA0-DED2FEDE7BC2}" type="pres">
      <dgm:prSet presAssocID="{B91C31F0-CA87-4482-9521-953CD517E299}" presName="sibSpaceTwo" presStyleCnt="0"/>
      <dgm:spPr/>
      <dgm:t>
        <a:bodyPr/>
        <a:lstStyle/>
        <a:p>
          <a:endParaRPr lang="en-US"/>
        </a:p>
      </dgm:t>
    </dgm:pt>
    <dgm:pt modelId="{A5E3E3BA-4260-4B60-B17F-F4B862D88497}" type="pres">
      <dgm:prSet presAssocID="{5E890040-C2F3-4DFB-A355-9EB37C4EAD3D}" presName="vertTwo" presStyleCnt="0"/>
      <dgm:spPr/>
      <dgm:t>
        <a:bodyPr/>
        <a:lstStyle/>
        <a:p>
          <a:endParaRPr lang="en-US"/>
        </a:p>
      </dgm:t>
    </dgm:pt>
    <dgm:pt modelId="{667D01DA-A841-462A-A64F-5FDD889B9F5B}" type="pres">
      <dgm:prSet presAssocID="{5E890040-C2F3-4DFB-A355-9EB37C4EAD3D}" presName="txTwo" presStyleLbl="node2" presStyleIdx="1" presStyleCnt="3" custScaleY="107452" custLinFactNeighborX="-39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2F09E-B665-4473-BC77-15B47262FDA8}" type="pres">
      <dgm:prSet presAssocID="{5E890040-C2F3-4DFB-A355-9EB37C4EAD3D}" presName="parTransTwo" presStyleCnt="0"/>
      <dgm:spPr/>
      <dgm:t>
        <a:bodyPr/>
        <a:lstStyle/>
        <a:p>
          <a:endParaRPr lang="en-US"/>
        </a:p>
      </dgm:t>
    </dgm:pt>
    <dgm:pt modelId="{64A5BCC1-BECA-44AE-8B6F-F21E622EC548}" type="pres">
      <dgm:prSet presAssocID="{5E890040-C2F3-4DFB-A355-9EB37C4EAD3D}" presName="horzTwo" presStyleCnt="0"/>
      <dgm:spPr/>
      <dgm:t>
        <a:bodyPr/>
        <a:lstStyle/>
        <a:p>
          <a:endParaRPr lang="en-US"/>
        </a:p>
      </dgm:t>
    </dgm:pt>
    <dgm:pt modelId="{08735ABD-2E2F-47C2-8515-4E60C2912A21}" type="pres">
      <dgm:prSet presAssocID="{9EE3B2B4-F0F6-4C90-ADA8-CA8E1F8C31B8}" presName="vertThree" presStyleCnt="0"/>
      <dgm:spPr/>
      <dgm:t>
        <a:bodyPr/>
        <a:lstStyle/>
        <a:p>
          <a:endParaRPr lang="en-US"/>
        </a:p>
      </dgm:t>
    </dgm:pt>
    <dgm:pt modelId="{998EEF86-E238-4B08-86C1-493775D5A121}" type="pres">
      <dgm:prSet presAssocID="{9EE3B2B4-F0F6-4C90-ADA8-CA8E1F8C31B8}" presName="txThree" presStyleLbl="node3" presStyleIdx="0" presStyleCnt="1" custScaleX="127293" custScaleY="109946" custLinFactNeighborX="-5277" custLinFactNeighborY="-6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96DED-0F80-4222-A5B7-E5DA79B06025}" type="pres">
      <dgm:prSet presAssocID="{9EE3B2B4-F0F6-4C90-ADA8-CA8E1F8C31B8}" presName="horzThree" presStyleCnt="0"/>
      <dgm:spPr/>
      <dgm:t>
        <a:bodyPr/>
        <a:lstStyle/>
        <a:p>
          <a:endParaRPr lang="en-US"/>
        </a:p>
      </dgm:t>
    </dgm:pt>
    <dgm:pt modelId="{31EA5570-FED0-487E-9A1B-28C7F3D49151}" type="pres">
      <dgm:prSet presAssocID="{D5E3F193-DFEF-416E-936C-48EEB4A4DB85}" presName="sibSpaceTwo" presStyleCnt="0"/>
      <dgm:spPr/>
      <dgm:t>
        <a:bodyPr/>
        <a:lstStyle/>
        <a:p>
          <a:endParaRPr lang="en-US"/>
        </a:p>
      </dgm:t>
    </dgm:pt>
    <dgm:pt modelId="{6438298A-01F8-4987-AC32-96290BD348D9}" type="pres">
      <dgm:prSet presAssocID="{8DC9079D-74EA-4D64-914A-A555A7604313}" presName="vertTwo" presStyleCnt="0"/>
      <dgm:spPr/>
      <dgm:t>
        <a:bodyPr/>
        <a:lstStyle/>
        <a:p>
          <a:endParaRPr lang="en-US"/>
        </a:p>
      </dgm:t>
    </dgm:pt>
    <dgm:pt modelId="{D1CBE13E-76BF-4868-8A1D-C05AB2E45802}" type="pres">
      <dgm:prSet presAssocID="{8DC9079D-74EA-4D64-914A-A555A7604313}" presName="txTwo" presStyleLbl="node2" presStyleIdx="2" presStyleCnt="3" custScaleY="218585" custLinFactNeighborX="-104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58CF5-5DDF-4DE4-B937-1EA102365C4F}" type="pres">
      <dgm:prSet presAssocID="{8DC9079D-74EA-4D64-914A-A555A7604313}" presName="horzTwo" presStyleCnt="0"/>
      <dgm:spPr/>
      <dgm:t>
        <a:bodyPr/>
        <a:lstStyle/>
        <a:p>
          <a:endParaRPr lang="en-US"/>
        </a:p>
      </dgm:t>
    </dgm:pt>
  </dgm:ptLst>
  <dgm:cxnLst>
    <dgm:cxn modelId="{515C4CAF-6792-40C4-B6DB-F0A92C747A7E}" srcId="{CA0BE381-23AC-4E8D-BAEF-BE1FB850B96A}" destId="{8DC9079D-74EA-4D64-914A-A555A7604313}" srcOrd="2" destOrd="0" parTransId="{EF3871ED-8F41-4B4F-9FC6-696CD253D856}" sibTransId="{11493CC2-82F9-4A88-BD84-E7CAF1A0DB65}"/>
    <dgm:cxn modelId="{43C48FD4-6C4A-48D0-9A1D-11E0B532720D}" type="presOf" srcId="{CA0BE381-23AC-4E8D-BAEF-BE1FB850B96A}" destId="{2437CD35-8B4B-474A-B0D5-53A241D0FE13}" srcOrd="0" destOrd="0" presId="urn:microsoft.com/office/officeart/2005/8/layout/hierarchy4"/>
    <dgm:cxn modelId="{CF39F21C-10C0-44EF-A41A-4FE3C8A3B743}" type="presOf" srcId="{6549724E-41F9-4303-B295-F366F631BDA6}" destId="{2521C7F6-AB20-4129-8546-02A50CC8ECE5}" srcOrd="0" destOrd="0" presId="urn:microsoft.com/office/officeart/2005/8/layout/hierarchy4"/>
    <dgm:cxn modelId="{8EFAD1B0-837A-4BA2-BCBA-3918A6D337F5}" srcId="{CA0BE381-23AC-4E8D-BAEF-BE1FB850B96A}" destId="{6549724E-41F9-4303-B295-F366F631BDA6}" srcOrd="0" destOrd="0" parTransId="{B48132C9-03D5-4D6A-98B0-2785DCCDB568}" sibTransId="{B91C31F0-CA87-4482-9521-953CD517E299}"/>
    <dgm:cxn modelId="{3AAF852E-E1F2-4FF4-87D3-F2B63478FA12}" type="presOf" srcId="{8DC9079D-74EA-4D64-914A-A555A7604313}" destId="{D1CBE13E-76BF-4868-8A1D-C05AB2E45802}" srcOrd="0" destOrd="0" presId="urn:microsoft.com/office/officeart/2005/8/layout/hierarchy4"/>
    <dgm:cxn modelId="{572F4513-8D5A-44A7-BB2E-EF2E2655A246}" srcId="{CA0BE381-23AC-4E8D-BAEF-BE1FB850B96A}" destId="{5E890040-C2F3-4DFB-A355-9EB37C4EAD3D}" srcOrd="1" destOrd="0" parTransId="{D90D7E6D-457F-484E-9F70-F87F36A30446}" sibTransId="{D5E3F193-DFEF-416E-936C-48EEB4A4DB85}"/>
    <dgm:cxn modelId="{1BA315E4-2645-4AFD-AA91-DB15CDAD186D}" type="presOf" srcId="{5E890040-C2F3-4DFB-A355-9EB37C4EAD3D}" destId="{667D01DA-A841-462A-A64F-5FDD889B9F5B}" srcOrd="0" destOrd="0" presId="urn:microsoft.com/office/officeart/2005/8/layout/hierarchy4"/>
    <dgm:cxn modelId="{773DD72E-C2CE-42F0-B9BE-0169F12C5C1B}" srcId="{5E890040-C2F3-4DFB-A355-9EB37C4EAD3D}" destId="{9EE3B2B4-F0F6-4C90-ADA8-CA8E1F8C31B8}" srcOrd="0" destOrd="0" parTransId="{8B1B2876-4641-478E-8A83-D845D0EFF855}" sibTransId="{0DF6AF62-3765-4F28-BD23-23092778CD20}"/>
    <dgm:cxn modelId="{425C9460-D87F-47D1-A764-095CBFFA86E9}" type="presOf" srcId="{9EE3B2B4-F0F6-4C90-ADA8-CA8E1F8C31B8}" destId="{998EEF86-E238-4B08-86C1-493775D5A121}" srcOrd="0" destOrd="0" presId="urn:microsoft.com/office/officeart/2005/8/layout/hierarchy4"/>
    <dgm:cxn modelId="{7A7CD7CF-5E63-425F-864D-A7354C979577}" type="presOf" srcId="{59F1672A-4492-4674-B017-4439ECA258A5}" destId="{F5FB4FDC-1EB1-4258-820E-E4EF5023457B}" srcOrd="0" destOrd="0" presId="urn:microsoft.com/office/officeart/2005/8/layout/hierarchy4"/>
    <dgm:cxn modelId="{2035C0D4-4D27-4FC7-94EB-FB281C763B39}" srcId="{59F1672A-4492-4674-B017-4439ECA258A5}" destId="{CA0BE381-23AC-4E8D-BAEF-BE1FB850B96A}" srcOrd="0" destOrd="0" parTransId="{90A0A818-398F-49BA-A531-5CE3B4E7ADDA}" sibTransId="{C80F2AC2-42E7-4D62-A8D1-257AC008DAF9}"/>
    <dgm:cxn modelId="{C0540FDA-9E88-413A-9537-BBF6E92421F4}" type="presParOf" srcId="{F5FB4FDC-1EB1-4258-820E-E4EF5023457B}" destId="{4A5D6038-5AF9-47D0-B956-055ECD7FEE09}" srcOrd="0" destOrd="0" presId="urn:microsoft.com/office/officeart/2005/8/layout/hierarchy4"/>
    <dgm:cxn modelId="{00F61AEA-76AC-4AC6-9702-D7993CD6A237}" type="presParOf" srcId="{4A5D6038-5AF9-47D0-B956-055ECD7FEE09}" destId="{2437CD35-8B4B-474A-B0D5-53A241D0FE13}" srcOrd="0" destOrd="0" presId="urn:microsoft.com/office/officeart/2005/8/layout/hierarchy4"/>
    <dgm:cxn modelId="{E14BC279-16ED-4973-AD9F-6855A3110300}" type="presParOf" srcId="{4A5D6038-5AF9-47D0-B956-055ECD7FEE09}" destId="{4EF7F62D-4784-4E49-9D59-8263BB4D35A1}" srcOrd="1" destOrd="0" presId="urn:microsoft.com/office/officeart/2005/8/layout/hierarchy4"/>
    <dgm:cxn modelId="{25C76EF8-CED9-4789-BE28-A1058F30E5D5}" type="presParOf" srcId="{4A5D6038-5AF9-47D0-B956-055ECD7FEE09}" destId="{800D9CAC-0EE4-4A8F-B3F1-7AB6EC9E37D7}" srcOrd="2" destOrd="0" presId="urn:microsoft.com/office/officeart/2005/8/layout/hierarchy4"/>
    <dgm:cxn modelId="{B0B20FAE-A9C3-41B2-91E9-1B42803694A6}" type="presParOf" srcId="{800D9CAC-0EE4-4A8F-B3F1-7AB6EC9E37D7}" destId="{4588409E-CA6B-4CF8-979A-27BEA8CF6B14}" srcOrd="0" destOrd="0" presId="urn:microsoft.com/office/officeart/2005/8/layout/hierarchy4"/>
    <dgm:cxn modelId="{D81791DB-64BF-4F20-A3AE-8ECCC98FA4DA}" type="presParOf" srcId="{4588409E-CA6B-4CF8-979A-27BEA8CF6B14}" destId="{2521C7F6-AB20-4129-8546-02A50CC8ECE5}" srcOrd="0" destOrd="0" presId="urn:microsoft.com/office/officeart/2005/8/layout/hierarchy4"/>
    <dgm:cxn modelId="{2322F740-1628-49E7-A146-60F76F0F340A}" type="presParOf" srcId="{4588409E-CA6B-4CF8-979A-27BEA8CF6B14}" destId="{F8F6F060-B485-4FEA-93AF-0CD9C3A6A10A}" srcOrd="1" destOrd="0" presId="urn:microsoft.com/office/officeart/2005/8/layout/hierarchy4"/>
    <dgm:cxn modelId="{A8A69F72-9500-40FE-9FB8-431CD5B2E660}" type="presParOf" srcId="{800D9CAC-0EE4-4A8F-B3F1-7AB6EC9E37D7}" destId="{C0328D75-9FB5-4B6D-ACA0-DED2FEDE7BC2}" srcOrd="1" destOrd="0" presId="urn:microsoft.com/office/officeart/2005/8/layout/hierarchy4"/>
    <dgm:cxn modelId="{00E523AF-5F81-41B2-A538-3FED0A90E0F6}" type="presParOf" srcId="{800D9CAC-0EE4-4A8F-B3F1-7AB6EC9E37D7}" destId="{A5E3E3BA-4260-4B60-B17F-F4B862D88497}" srcOrd="2" destOrd="0" presId="urn:microsoft.com/office/officeart/2005/8/layout/hierarchy4"/>
    <dgm:cxn modelId="{8132133E-6201-413C-A796-21059739DB99}" type="presParOf" srcId="{A5E3E3BA-4260-4B60-B17F-F4B862D88497}" destId="{667D01DA-A841-462A-A64F-5FDD889B9F5B}" srcOrd="0" destOrd="0" presId="urn:microsoft.com/office/officeart/2005/8/layout/hierarchy4"/>
    <dgm:cxn modelId="{63FC2ECB-4D2E-4D3C-8499-D4E7F0925F57}" type="presParOf" srcId="{A5E3E3BA-4260-4B60-B17F-F4B862D88497}" destId="{A782F09E-B665-4473-BC77-15B47262FDA8}" srcOrd="1" destOrd="0" presId="urn:microsoft.com/office/officeart/2005/8/layout/hierarchy4"/>
    <dgm:cxn modelId="{5C7F7162-F934-471F-A61D-CABD04B94426}" type="presParOf" srcId="{A5E3E3BA-4260-4B60-B17F-F4B862D88497}" destId="{64A5BCC1-BECA-44AE-8B6F-F21E622EC548}" srcOrd="2" destOrd="0" presId="urn:microsoft.com/office/officeart/2005/8/layout/hierarchy4"/>
    <dgm:cxn modelId="{EF39BBBD-6F8F-41E5-BEAB-852BA5B5BF13}" type="presParOf" srcId="{64A5BCC1-BECA-44AE-8B6F-F21E622EC548}" destId="{08735ABD-2E2F-47C2-8515-4E60C2912A21}" srcOrd="0" destOrd="0" presId="urn:microsoft.com/office/officeart/2005/8/layout/hierarchy4"/>
    <dgm:cxn modelId="{D7242CA3-58CC-449D-8F6C-120C44B442C5}" type="presParOf" srcId="{08735ABD-2E2F-47C2-8515-4E60C2912A21}" destId="{998EEF86-E238-4B08-86C1-493775D5A121}" srcOrd="0" destOrd="0" presId="urn:microsoft.com/office/officeart/2005/8/layout/hierarchy4"/>
    <dgm:cxn modelId="{2D2CFA8F-D644-43DE-8F64-045571EDD7AD}" type="presParOf" srcId="{08735ABD-2E2F-47C2-8515-4E60C2912A21}" destId="{10B96DED-0F80-4222-A5B7-E5DA79B06025}" srcOrd="1" destOrd="0" presId="urn:microsoft.com/office/officeart/2005/8/layout/hierarchy4"/>
    <dgm:cxn modelId="{17799686-4C4B-41BF-842C-C727AE4001A2}" type="presParOf" srcId="{800D9CAC-0EE4-4A8F-B3F1-7AB6EC9E37D7}" destId="{31EA5570-FED0-487E-9A1B-28C7F3D49151}" srcOrd="3" destOrd="0" presId="urn:microsoft.com/office/officeart/2005/8/layout/hierarchy4"/>
    <dgm:cxn modelId="{8A99D1B8-9878-4B5F-8AB1-83BC129850DD}" type="presParOf" srcId="{800D9CAC-0EE4-4A8F-B3F1-7AB6EC9E37D7}" destId="{6438298A-01F8-4987-AC32-96290BD348D9}" srcOrd="4" destOrd="0" presId="urn:microsoft.com/office/officeart/2005/8/layout/hierarchy4"/>
    <dgm:cxn modelId="{09D53099-7E7A-4B63-AFD9-35E1DBF608C6}" type="presParOf" srcId="{6438298A-01F8-4987-AC32-96290BD348D9}" destId="{D1CBE13E-76BF-4868-8A1D-C05AB2E45802}" srcOrd="0" destOrd="0" presId="urn:microsoft.com/office/officeart/2005/8/layout/hierarchy4"/>
    <dgm:cxn modelId="{E98481B6-F785-4A77-8E5E-3CA774B948BD}" type="presParOf" srcId="{6438298A-01F8-4987-AC32-96290BD348D9}" destId="{F1758CF5-5DDF-4DE4-B937-1EA102365C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CD35-8B4B-474A-B0D5-53A241D0FE13}">
      <dsp:nvSpPr>
        <dsp:cNvPr id="0" name=""/>
        <dsp:cNvSpPr/>
      </dsp:nvSpPr>
      <dsp:spPr>
        <a:xfrm>
          <a:off x="53678" y="135010"/>
          <a:ext cx="10273376" cy="51920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/>
            <a:t>SaaS</a:t>
          </a:r>
          <a:endParaRPr lang="en-US" sz="2400" b="1" kern="1200" dirty="0"/>
        </a:p>
      </dsp:txBody>
      <dsp:txXfrm>
        <a:off x="68885" y="150217"/>
        <a:ext cx="10242962" cy="488794"/>
      </dsp:txXfrm>
    </dsp:sp>
    <dsp:sp modelId="{2521C7F6-AB20-4129-8546-02A50CC8ECE5}">
      <dsp:nvSpPr>
        <dsp:cNvPr id="0" name=""/>
        <dsp:cNvSpPr/>
      </dsp:nvSpPr>
      <dsp:spPr>
        <a:xfrm>
          <a:off x="13285" y="737080"/>
          <a:ext cx="3094624" cy="3554347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Benefits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Lower costs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No infrastructure required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Seamless upgrades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Guaranteed performance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Automated backups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Easy data recovery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Secure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High adoption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On-the move access</a:t>
          </a:r>
          <a:endParaRPr lang="en-US" sz="1600" kern="1200" dirty="0"/>
        </a:p>
      </dsp:txBody>
      <dsp:txXfrm>
        <a:off x="103923" y="827718"/>
        <a:ext cx="2913348" cy="3373071"/>
      </dsp:txXfrm>
    </dsp:sp>
    <dsp:sp modelId="{667D01DA-A841-462A-A64F-5FDD889B9F5B}">
      <dsp:nvSpPr>
        <dsp:cNvPr id="0" name=""/>
        <dsp:cNvSpPr/>
      </dsp:nvSpPr>
      <dsp:spPr>
        <a:xfrm>
          <a:off x="3210602" y="737080"/>
          <a:ext cx="3942235" cy="171783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Characteristics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Multi-tenancy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On-demand software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Open integration protocols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Social network integration</a:t>
          </a:r>
        </a:p>
      </dsp:txBody>
      <dsp:txXfrm>
        <a:off x="3260916" y="787394"/>
        <a:ext cx="3841607" cy="1617202"/>
      </dsp:txXfrm>
    </dsp:sp>
    <dsp:sp modelId="{998EEF86-E238-4B08-86C1-493775D5A121}">
      <dsp:nvSpPr>
        <dsp:cNvPr id="0" name=""/>
        <dsp:cNvSpPr/>
      </dsp:nvSpPr>
      <dsp:spPr>
        <a:xfrm>
          <a:off x="3212953" y="2561081"/>
          <a:ext cx="3926859" cy="175770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Adoption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Individual users: High</a:t>
          </a:r>
          <a:br>
            <a:rPr lang="en-US" sz="1600" kern="1200" dirty="0" smtClean="0"/>
          </a:br>
          <a:r>
            <a:rPr lang="en-US" sz="1600" kern="1200" dirty="0" smtClean="0"/>
            <a:t>- Small &amp; medium enterprises: High</a:t>
          </a:r>
          <a:br>
            <a:rPr lang="en-US" sz="1600" kern="1200" dirty="0" smtClean="0"/>
          </a:br>
          <a:r>
            <a:rPr lang="en-US" sz="1600" kern="1200" dirty="0" smtClean="0"/>
            <a:t>- Large organizations: High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Government: Medium</a:t>
          </a:r>
          <a:endParaRPr lang="en-US" sz="1600" kern="1200" dirty="0"/>
        </a:p>
      </dsp:txBody>
      <dsp:txXfrm>
        <a:off x="3264434" y="2612562"/>
        <a:ext cx="3823897" cy="1654739"/>
      </dsp:txXfrm>
    </dsp:sp>
    <dsp:sp modelId="{D1CBE13E-76BF-4868-8A1D-C05AB2E45802}">
      <dsp:nvSpPr>
        <dsp:cNvPr id="0" name=""/>
        <dsp:cNvSpPr/>
      </dsp:nvSpPr>
      <dsp:spPr>
        <a:xfrm>
          <a:off x="7246834" y="737080"/>
          <a:ext cx="3096977" cy="3494508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Examples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Google Apps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Salesforce.com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Facebook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Zoho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Dropbox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Taleo</a:t>
          </a:r>
          <a:r>
            <a:rPr lang="en-US" sz="1600" b="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Microsoft Office 365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Linkedin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Slideshare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CareCloud</a:t>
          </a:r>
          <a:endParaRPr lang="en-US" sz="1600" b="0" kern="1200" dirty="0"/>
        </a:p>
      </dsp:txBody>
      <dsp:txXfrm>
        <a:off x="7337541" y="827787"/>
        <a:ext cx="2915563" cy="3313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CD35-8B4B-474A-B0D5-53A241D0FE13}">
      <dsp:nvSpPr>
        <dsp:cNvPr id="0" name=""/>
        <dsp:cNvSpPr/>
      </dsp:nvSpPr>
      <dsp:spPr>
        <a:xfrm>
          <a:off x="53678" y="135343"/>
          <a:ext cx="10273376" cy="54313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PaaS</a:t>
          </a:r>
          <a:endParaRPr lang="en-US" sz="1600" b="1" kern="1200" dirty="0"/>
        </a:p>
      </dsp:txBody>
      <dsp:txXfrm>
        <a:off x="69586" y="151251"/>
        <a:ext cx="10241560" cy="511315"/>
      </dsp:txXfrm>
    </dsp:sp>
    <dsp:sp modelId="{2521C7F6-AB20-4129-8546-02A50CC8ECE5}">
      <dsp:nvSpPr>
        <dsp:cNvPr id="0" name=""/>
        <dsp:cNvSpPr/>
      </dsp:nvSpPr>
      <dsp:spPr>
        <a:xfrm>
          <a:off x="13285" y="761673"/>
          <a:ext cx="3094624" cy="3718119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Benefits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Lower upfront &amp; operations costs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No IT infrastructure management costs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Improved scalability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Higher performance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Secured access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Quick &amp; easy development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Seamless integration</a:t>
          </a:r>
          <a:endParaRPr lang="en-US" sz="1600" kern="1200" dirty="0"/>
        </a:p>
      </dsp:txBody>
      <dsp:txXfrm>
        <a:off x="103923" y="852311"/>
        <a:ext cx="2913348" cy="3536843"/>
      </dsp:txXfrm>
    </dsp:sp>
    <dsp:sp modelId="{667D01DA-A841-462A-A64F-5FDD889B9F5B}">
      <dsp:nvSpPr>
        <dsp:cNvPr id="0" name=""/>
        <dsp:cNvSpPr/>
      </dsp:nvSpPr>
      <dsp:spPr>
        <a:xfrm>
          <a:off x="3210602" y="761673"/>
          <a:ext cx="3942235" cy="1796981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Characteristics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Multi-tenancy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Open integration protocols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App development tools  &amp; SDKs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Analytics</a:t>
          </a:r>
        </a:p>
      </dsp:txBody>
      <dsp:txXfrm>
        <a:off x="3263234" y="814305"/>
        <a:ext cx="3836971" cy="1691717"/>
      </dsp:txXfrm>
    </dsp:sp>
    <dsp:sp modelId="{998EEF86-E238-4B08-86C1-493775D5A121}">
      <dsp:nvSpPr>
        <dsp:cNvPr id="0" name=""/>
        <dsp:cNvSpPr/>
      </dsp:nvSpPr>
      <dsp:spPr>
        <a:xfrm>
          <a:off x="3212953" y="2660649"/>
          <a:ext cx="3926859" cy="1838690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Adoption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Individual users: Low</a:t>
          </a:r>
          <a:br>
            <a:rPr lang="en-US" sz="1600" kern="1200" dirty="0" smtClean="0"/>
          </a:br>
          <a:r>
            <a:rPr lang="en-US" sz="1600" kern="1200" dirty="0" smtClean="0"/>
            <a:t>- Small &amp; medium enterprises: Medium</a:t>
          </a:r>
          <a:br>
            <a:rPr lang="en-US" sz="1600" kern="1200" dirty="0" smtClean="0"/>
          </a:br>
          <a:r>
            <a:rPr lang="en-US" sz="1600" kern="1200" dirty="0" smtClean="0"/>
            <a:t>- Large organizations: High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Government: Medium</a:t>
          </a:r>
          <a:endParaRPr lang="en-US" sz="1600" kern="1200" dirty="0"/>
        </a:p>
      </dsp:txBody>
      <dsp:txXfrm>
        <a:off x="3266806" y="2714502"/>
        <a:ext cx="3819153" cy="1730984"/>
      </dsp:txXfrm>
    </dsp:sp>
    <dsp:sp modelId="{D1CBE13E-76BF-4868-8A1D-C05AB2E45802}">
      <dsp:nvSpPr>
        <dsp:cNvPr id="0" name=""/>
        <dsp:cNvSpPr/>
      </dsp:nvSpPr>
      <dsp:spPr>
        <a:xfrm>
          <a:off x="7246834" y="761673"/>
          <a:ext cx="3096977" cy="3655523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Examples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Google App Engine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Windows Azure Platform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Force.com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RightScale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Heroku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Github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Gigaspaces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AppScale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OpenStack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LongJump</a:t>
          </a:r>
          <a:endParaRPr lang="en-US" sz="1600" b="0" kern="1200" dirty="0"/>
        </a:p>
      </dsp:txBody>
      <dsp:txXfrm>
        <a:off x="7337541" y="852380"/>
        <a:ext cx="2915563" cy="3474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7CD35-8B4B-474A-B0D5-53A241D0FE13}">
      <dsp:nvSpPr>
        <dsp:cNvPr id="0" name=""/>
        <dsp:cNvSpPr/>
      </dsp:nvSpPr>
      <dsp:spPr>
        <a:xfrm>
          <a:off x="53678" y="136836"/>
          <a:ext cx="10273376" cy="563391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IaaS</a:t>
          </a:r>
          <a:endParaRPr lang="en-US" sz="1600" b="1" kern="1200" dirty="0"/>
        </a:p>
      </dsp:txBody>
      <dsp:txXfrm>
        <a:off x="70179" y="153337"/>
        <a:ext cx="10240374" cy="530389"/>
      </dsp:txXfrm>
    </dsp:sp>
    <dsp:sp modelId="{2521C7F6-AB20-4129-8546-02A50CC8ECE5}">
      <dsp:nvSpPr>
        <dsp:cNvPr id="0" name=""/>
        <dsp:cNvSpPr/>
      </dsp:nvSpPr>
      <dsp:spPr>
        <a:xfrm>
          <a:off x="13285" y="783650"/>
          <a:ext cx="3094624" cy="3856814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Benefits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Shift focus from IT management to core activities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No IT infrastructure management costs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Pay-per-use/pay-per-go pricing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Guaranteed performance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Dynamic scaling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Secure access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Enterprise grade infrastructure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Green IT adoption</a:t>
          </a:r>
          <a:endParaRPr lang="en-US" sz="1600" kern="1200" dirty="0"/>
        </a:p>
      </dsp:txBody>
      <dsp:txXfrm>
        <a:off x="103923" y="874288"/>
        <a:ext cx="2913348" cy="3675538"/>
      </dsp:txXfrm>
    </dsp:sp>
    <dsp:sp modelId="{667D01DA-A841-462A-A64F-5FDD889B9F5B}">
      <dsp:nvSpPr>
        <dsp:cNvPr id="0" name=""/>
        <dsp:cNvSpPr/>
      </dsp:nvSpPr>
      <dsp:spPr>
        <a:xfrm>
          <a:off x="3210602" y="783650"/>
          <a:ext cx="3942235" cy="1864013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Characteristics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Multi-tenancy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Virtualized hardware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Management &amp; monitoring tools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Disaster recovery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</dsp:txBody>
      <dsp:txXfrm>
        <a:off x="3265197" y="838245"/>
        <a:ext cx="3833045" cy="1754823"/>
      </dsp:txXfrm>
    </dsp:sp>
    <dsp:sp modelId="{998EEF86-E238-4B08-86C1-493775D5A121}">
      <dsp:nvSpPr>
        <dsp:cNvPr id="0" name=""/>
        <dsp:cNvSpPr/>
      </dsp:nvSpPr>
      <dsp:spPr>
        <a:xfrm>
          <a:off x="3212953" y="2745963"/>
          <a:ext cx="3926859" cy="190727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Adoption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Individual users: Low</a:t>
          </a:r>
          <a:br>
            <a:rPr lang="en-US" sz="1600" kern="1200" dirty="0" smtClean="0"/>
          </a:br>
          <a:r>
            <a:rPr lang="en-US" sz="1600" kern="1200" dirty="0" smtClean="0"/>
            <a:t>- Small &amp; medium enterprises: Medium</a:t>
          </a:r>
          <a:br>
            <a:rPr lang="en-US" sz="1600" kern="1200" dirty="0" smtClean="0"/>
          </a:br>
          <a:r>
            <a:rPr lang="en-US" sz="1600" kern="1200" dirty="0" smtClean="0"/>
            <a:t>- Large organizations: High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- Government: High</a:t>
          </a:r>
          <a:endParaRPr lang="en-US" sz="1600" kern="1200" dirty="0"/>
        </a:p>
      </dsp:txBody>
      <dsp:txXfrm>
        <a:off x="3268815" y="2801825"/>
        <a:ext cx="3815135" cy="1795553"/>
      </dsp:txXfrm>
    </dsp:sp>
    <dsp:sp modelId="{D1CBE13E-76BF-4868-8A1D-C05AB2E45802}">
      <dsp:nvSpPr>
        <dsp:cNvPr id="0" name=""/>
        <dsp:cNvSpPr/>
      </dsp:nvSpPr>
      <dsp:spPr>
        <a:xfrm>
          <a:off x="7246834" y="783650"/>
          <a:ext cx="3096977" cy="3791882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Examples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Amazon Elastic Compute Cloud (EC2)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RackSpace</a:t>
          </a:r>
          <a:r>
            <a:rPr lang="en-US" sz="1600" b="0" kern="1200" dirty="0" smtClean="0"/>
            <a:t> 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GoGrid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Eucalyptus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Joyent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Terremark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OpSource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Savvis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Nimbula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- </a:t>
          </a:r>
          <a:r>
            <a:rPr lang="en-US" sz="1600" b="0" kern="1200" dirty="0" err="1" smtClean="0"/>
            <a:t>Enamoly</a:t>
          </a: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0" kern="1200" dirty="0"/>
        </a:p>
      </dsp:txBody>
      <dsp:txXfrm>
        <a:off x="7337541" y="874357"/>
        <a:ext cx="2915563" cy="361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0F9D-892C-4941-B29F-8BD0B50287AB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A0E9-4491-41B4-AB20-D835C7C86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A0E9-4491-41B4-AB20-D835C7C861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A0E9-4491-41B4-AB20-D835C7C861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3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514600"/>
            <a:ext cx="7339642" cy="1968500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7863" y="662142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  <a:endParaRPr lang="en-US" sz="5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863" y="3075057"/>
            <a:ext cx="690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&amp; Concepts</a:t>
            </a:r>
            <a:endParaRPr lang="en-US" sz="4000" dirty="0">
              <a:solidFill>
                <a:srgbClr val="054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3179" y="0"/>
            <a:ext cx="444021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7863" y="6581001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Cloud </a:t>
            </a:r>
            <a:r>
              <a:rPr lang="en-US" dirty="0" smtClean="0">
                <a:latin typeface="+mn-lt"/>
              </a:rPr>
              <a:t>Service </a:t>
            </a:r>
            <a:r>
              <a:rPr lang="en-US" dirty="0">
                <a:latin typeface="+mn-lt"/>
              </a:rPr>
              <a:t>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403221"/>
            <a:ext cx="8202168" cy="5159716"/>
          </a:xfrm>
        </p:spPr>
      </p:pic>
    </p:spTree>
    <p:extLst>
      <p:ext uri="{BB962C8B-B14F-4D97-AF65-F5344CB8AC3E}">
        <p14:creationId xmlns:p14="http://schemas.microsoft.com/office/powerpoint/2010/main" val="19069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Software-as-a-Service (SaaS)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Software/Interface</a:t>
            </a:r>
          </a:p>
          <a:p>
            <a:pPr lvl="1"/>
            <a:r>
              <a:rPr lang="en-US" dirty="0" smtClean="0"/>
              <a:t>SaaS provides the users a complete software application or the user interface to the application itself. </a:t>
            </a:r>
          </a:p>
          <a:p>
            <a:r>
              <a:rPr lang="en-US" dirty="0" smtClean="0"/>
              <a:t>Outsourced Management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cloud service provider manages the underlying cloud </a:t>
            </a:r>
            <a:r>
              <a:rPr lang="en-US" dirty="0" smtClean="0"/>
              <a:t>infrastructure including </a:t>
            </a:r>
            <a:r>
              <a:rPr lang="en-US" dirty="0"/>
              <a:t>servers, network, operating systems, storage and application software, and the </a:t>
            </a:r>
            <a:r>
              <a:rPr lang="en-US" dirty="0" smtClean="0"/>
              <a:t>user is </a:t>
            </a:r>
            <a:r>
              <a:rPr lang="en-US" dirty="0"/>
              <a:t>unaware of the underlying architecture of the cloud. </a:t>
            </a:r>
            <a:endParaRPr lang="en-US" dirty="0" smtClean="0"/>
          </a:p>
          <a:p>
            <a:r>
              <a:rPr lang="en-US" dirty="0" smtClean="0"/>
              <a:t>Thin </a:t>
            </a:r>
            <a:r>
              <a:rPr lang="en-US" dirty="0"/>
              <a:t>client </a:t>
            </a:r>
            <a:r>
              <a:rPr lang="en-US" dirty="0" smtClean="0"/>
              <a:t>interfaces 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provided to the </a:t>
            </a:r>
            <a:r>
              <a:rPr lang="en-US" dirty="0" smtClean="0"/>
              <a:t>user through </a:t>
            </a:r>
            <a:r>
              <a:rPr lang="en-US" dirty="0"/>
              <a:t>a thin client interface (e.g., a browser). SaaS applications are platform </a:t>
            </a:r>
            <a:r>
              <a:rPr lang="en-US" dirty="0" smtClean="0"/>
              <a:t>independent and </a:t>
            </a:r>
            <a:r>
              <a:rPr lang="en-US" dirty="0"/>
              <a:t>can be accessed from various client devices such as workstations, laptop, tablets </a:t>
            </a:r>
            <a:r>
              <a:rPr lang="en-US" dirty="0" smtClean="0"/>
              <a:t>and smartphones</a:t>
            </a:r>
            <a:r>
              <a:rPr lang="en-US" dirty="0"/>
              <a:t>, running different operating systems. </a:t>
            </a:r>
            <a:endParaRPr lang="en-US" dirty="0" smtClean="0"/>
          </a:p>
          <a:p>
            <a:r>
              <a:rPr lang="en-US" dirty="0" smtClean="0"/>
              <a:t>Ubiquitous Access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cloud service provider </a:t>
            </a:r>
            <a:r>
              <a:rPr lang="en-US" dirty="0" smtClean="0"/>
              <a:t>manages both </a:t>
            </a:r>
            <a:r>
              <a:rPr lang="en-US" dirty="0"/>
              <a:t>the application and data, the users are able to access the applications from anywhere.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Software-as-a-Service (SaaS)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50360882"/>
              </p:ext>
            </p:extLst>
          </p:nvPr>
        </p:nvGraphicFramePr>
        <p:xfrm>
          <a:off x="990600" y="1664478"/>
          <a:ext cx="10680700" cy="443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10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Platform-as-a-Service (</a:t>
            </a:r>
            <a:r>
              <a:rPr lang="en-US" dirty="0" err="1">
                <a:latin typeface="+mn-lt"/>
              </a:rPr>
              <a:t>PaaS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&amp; Deployment:</a:t>
            </a:r>
          </a:p>
          <a:p>
            <a:pPr lvl="1"/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/>
              <a:t>provides the users the capability to develop and deploy application in the cloud </a:t>
            </a:r>
            <a:r>
              <a:rPr lang="en-US" dirty="0" smtClean="0"/>
              <a:t>using the </a:t>
            </a:r>
            <a:r>
              <a:rPr lang="en-US" dirty="0"/>
              <a:t>development tools, application programming interfaces (APIs), software libraries </a:t>
            </a:r>
            <a:r>
              <a:rPr lang="en-US" dirty="0" smtClean="0"/>
              <a:t>and services </a:t>
            </a:r>
            <a:r>
              <a:rPr lang="en-US" dirty="0"/>
              <a:t>provided by the cloud service provider. </a:t>
            </a:r>
            <a:endParaRPr lang="en-US" dirty="0" smtClean="0"/>
          </a:p>
          <a:p>
            <a:r>
              <a:rPr lang="en-US" dirty="0" smtClean="0"/>
              <a:t>Provider Manages Infrastructure: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cloud service provider manages </a:t>
            </a:r>
            <a:r>
              <a:rPr lang="en-US" dirty="0" smtClean="0"/>
              <a:t>the underlying </a:t>
            </a:r>
            <a:r>
              <a:rPr lang="en-US" dirty="0"/>
              <a:t>cloud infrastructure including servers, network, operating systems and storage.</a:t>
            </a:r>
          </a:p>
          <a:p>
            <a:r>
              <a:rPr lang="en-US" dirty="0" smtClean="0"/>
              <a:t>User Manages Application: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users, themselves, are responsible for developing, deploying, conﬁguring and </a:t>
            </a:r>
            <a:r>
              <a:rPr lang="en-US" dirty="0" smtClean="0"/>
              <a:t>managing applications </a:t>
            </a:r>
            <a:r>
              <a:rPr lang="en-US" dirty="0"/>
              <a:t>on the cloud infrastructure.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Platform-as-a-Service </a:t>
            </a:r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PaaS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915376715"/>
              </p:ext>
            </p:extLst>
          </p:nvPr>
        </p:nvGraphicFramePr>
        <p:xfrm>
          <a:off x="990600" y="1632512"/>
          <a:ext cx="10680700" cy="461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Infrastructure-as-a-Service </a:t>
            </a:r>
            <a:r>
              <a:rPr lang="en-US" dirty="0" smtClean="0">
                <a:latin typeface="+mn-lt"/>
              </a:rPr>
              <a:t>(</a:t>
            </a:r>
            <a:r>
              <a:rPr lang="en-US" dirty="0" err="1" smtClean="0">
                <a:latin typeface="+mn-lt"/>
              </a:rPr>
              <a:t>IaaS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Provisioning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the users the capability to provision computing and storage resources. </a:t>
            </a:r>
          </a:p>
          <a:p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These resources </a:t>
            </a:r>
            <a:r>
              <a:rPr lang="en-US" dirty="0"/>
              <a:t>are provided to the users as virtual machine instances and virtual storage. Users </a:t>
            </a:r>
            <a:r>
              <a:rPr lang="en-US" dirty="0" smtClean="0"/>
              <a:t>can start</a:t>
            </a:r>
            <a:r>
              <a:rPr lang="en-US" dirty="0"/>
              <a:t>, stop, conﬁgure and manage the virtual machine instances and virtual storage. </a:t>
            </a:r>
          </a:p>
          <a:p>
            <a:r>
              <a:rPr lang="en-US" dirty="0" smtClean="0"/>
              <a:t>Provider Managers Infrastructure: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cloud service provider manages the underlying infrastructure.  </a:t>
            </a:r>
            <a:endParaRPr lang="en-US" dirty="0" smtClean="0"/>
          </a:p>
          <a:p>
            <a:r>
              <a:rPr lang="en-US" dirty="0" smtClean="0"/>
              <a:t>Pay-per-use/Pay-as-you-go:</a:t>
            </a:r>
          </a:p>
          <a:p>
            <a:pPr lvl="1"/>
            <a:r>
              <a:rPr lang="en-US" dirty="0" smtClean="0"/>
              <a:t>Virtual resources </a:t>
            </a:r>
            <a:r>
              <a:rPr lang="en-US" dirty="0"/>
              <a:t>provisioned by the users are billed based on a </a:t>
            </a:r>
            <a:r>
              <a:rPr lang="en-US" dirty="0" smtClean="0"/>
              <a:t>pay-per-use/pay-as-you-go </a:t>
            </a:r>
            <a:r>
              <a:rPr lang="en-US" dirty="0"/>
              <a:t>paradigm.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Infrastructure-as-a-Service (</a:t>
            </a:r>
            <a:r>
              <a:rPr lang="en-US" dirty="0" err="1" smtClean="0">
                <a:latin typeface="+mn-lt"/>
              </a:rPr>
              <a:t>IaaS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19513847"/>
              </p:ext>
            </p:extLst>
          </p:nvPr>
        </p:nvGraphicFramePr>
        <p:xfrm>
          <a:off x="990600" y="1651000"/>
          <a:ext cx="106807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Cloud Deployment </a:t>
            </a:r>
            <a:r>
              <a:rPr lang="en-US" dirty="0">
                <a:latin typeface="+mn-lt"/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Cloud</a:t>
            </a:r>
          </a:p>
          <a:p>
            <a:pPr lvl="1"/>
            <a:r>
              <a:rPr lang="en-US" dirty="0"/>
              <a:t>Available for public use or </a:t>
            </a:r>
            <a:r>
              <a:rPr lang="en-US" dirty="0" smtClean="0"/>
              <a:t>a large </a:t>
            </a:r>
            <a:r>
              <a:rPr lang="en-US" dirty="0"/>
              <a:t>industry group</a:t>
            </a:r>
          </a:p>
          <a:p>
            <a:r>
              <a:rPr lang="en-US" dirty="0"/>
              <a:t>Private Cloud</a:t>
            </a:r>
          </a:p>
          <a:p>
            <a:pPr lvl="1"/>
            <a:r>
              <a:rPr lang="en-US" dirty="0"/>
              <a:t>Operated for exclusive use of </a:t>
            </a:r>
            <a:r>
              <a:rPr lang="en-US" dirty="0" smtClean="0"/>
              <a:t>a single </a:t>
            </a:r>
            <a:r>
              <a:rPr lang="en-US" dirty="0"/>
              <a:t>organization</a:t>
            </a:r>
          </a:p>
          <a:p>
            <a:r>
              <a:rPr lang="en-US" dirty="0"/>
              <a:t>Community Cloud</a:t>
            </a:r>
          </a:p>
          <a:p>
            <a:pPr lvl="1"/>
            <a:r>
              <a:rPr lang="en-US" dirty="0"/>
              <a:t>Available for shared use </a:t>
            </a:r>
            <a:r>
              <a:rPr lang="en-US" dirty="0" smtClean="0"/>
              <a:t>of several </a:t>
            </a:r>
            <a:r>
              <a:rPr lang="en-US" dirty="0"/>
              <a:t>organizations </a:t>
            </a:r>
            <a:r>
              <a:rPr lang="en-US" dirty="0" smtClean="0"/>
              <a:t>supporting a </a:t>
            </a:r>
            <a:r>
              <a:rPr lang="en-US" dirty="0"/>
              <a:t>speciﬁc community</a:t>
            </a:r>
          </a:p>
          <a:p>
            <a:r>
              <a:rPr lang="en-US" dirty="0"/>
              <a:t>Hybrid Cloud</a:t>
            </a:r>
          </a:p>
          <a:p>
            <a:pPr lvl="1"/>
            <a:r>
              <a:rPr lang="en-US" dirty="0"/>
              <a:t>Combines multiple </a:t>
            </a:r>
            <a:r>
              <a:rPr lang="en-US" dirty="0" smtClean="0"/>
              <a:t>clouds (</a:t>
            </a:r>
            <a:r>
              <a:rPr lang="en-US" dirty="0"/>
              <a:t>public and private) that </a:t>
            </a:r>
            <a:r>
              <a:rPr lang="en-US" dirty="0" smtClean="0"/>
              <a:t>remain unique </a:t>
            </a:r>
            <a:r>
              <a:rPr lang="en-US" dirty="0"/>
              <a:t>but bound </a:t>
            </a:r>
            <a:r>
              <a:rPr lang="en-US" dirty="0" smtClean="0"/>
              <a:t>together to oﬀer </a:t>
            </a:r>
            <a:r>
              <a:rPr lang="en-US" dirty="0"/>
              <a:t>application and </a:t>
            </a:r>
            <a:r>
              <a:rPr lang="en-US" dirty="0" smtClean="0"/>
              <a:t>data portability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Cloud Service Examples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IaaS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Amazon EC2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Compute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Windows Azure VMs</a:t>
            </a:r>
          </a:p>
          <a:p>
            <a:r>
              <a:rPr lang="en-US" dirty="0"/>
              <a:t> </a:t>
            </a:r>
            <a:r>
              <a:rPr lang="en-US" dirty="0" err="1"/>
              <a:t>PaaS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Google </a:t>
            </a:r>
            <a:r>
              <a:rPr lang="en-US" dirty="0"/>
              <a:t>App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Huawei Cloud</a:t>
            </a:r>
            <a:endParaRPr lang="en-US" dirty="0" smtClean="0"/>
          </a:p>
          <a:p>
            <a:r>
              <a:rPr lang="en-US" dirty="0" smtClean="0"/>
              <a:t>SaaS: </a:t>
            </a:r>
          </a:p>
          <a:p>
            <a:pPr lvl="1"/>
            <a:r>
              <a:rPr lang="en-US" dirty="0" smtClean="0"/>
              <a:t>Salesforce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Cloud Computing Applications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Banking &amp; Financial Apps</a:t>
            </a:r>
          </a:p>
          <a:p>
            <a:r>
              <a:rPr lang="en-US" dirty="0" smtClean="0"/>
              <a:t>E-Commerce Apps</a:t>
            </a:r>
          </a:p>
          <a:p>
            <a:r>
              <a:rPr lang="en-US" dirty="0" smtClean="0"/>
              <a:t>Social Networking </a:t>
            </a:r>
          </a:p>
          <a:p>
            <a:r>
              <a:rPr lang="en-US" dirty="0" smtClean="0"/>
              <a:t>Healthcare Systems</a:t>
            </a:r>
          </a:p>
          <a:p>
            <a:r>
              <a:rPr lang="en-US" dirty="0" smtClean="0"/>
              <a:t>Energy Systems</a:t>
            </a:r>
          </a:p>
          <a:p>
            <a:r>
              <a:rPr lang="en-US" dirty="0" smtClean="0"/>
              <a:t>Intelligent Transportation Systems</a:t>
            </a:r>
          </a:p>
          <a:p>
            <a:r>
              <a:rPr lang="en-US" dirty="0" smtClean="0"/>
              <a:t>E-Governance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Mobile Communications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Computing definition</a:t>
            </a:r>
          </a:p>
          <a:p>
            <a:r>
              <a:rPr lang="en-US" dirty="0" smtClean="0"/>
              <a:t>Characteristics </a:t>
            </a:r>
            <a:r>
              <a:rPr lang="en-US" dirty="0"/>
              <a:t>of cloud </a:t>
            </a:r>
            <a:r>
              <a:rPr lang="en-US" dirty="0" smtClean="0"/>
              <a:t>computing</a:t>
            </a:r>
          </a:p>
          <a:p>
            <a:r>
              <a:rPr lang="en-US" dirty="0" smtClean="0"/>
              <a:t>Cloud </a:t>
            </a:r>
            <a:r>
              <a:rPr lang="en-US" dirty="0"/>
              <a:t>deployment models </a:t>
            </a:r>
            <a:endParaRPr lang="en-US" dirty="0" smtClean="0"/>
          </a:p>
          <a:p>
            <a:r>
              <a:rPr lang="en-US" dirty="0" smtClean="0"/>
              <a:t>Cloud </a:t>
            </a:r>
            <a:r>
              <a:rPr lang="en-US" dirty="0"/>
              <a:t>service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Cloud Services</a:t>
            </a:r>
          </a:p>
          <a:p>
            <a:r>
              <a:rPr lang="en-US" dirty="0" smtClean="0"/>
              <a:t>Cloud 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Further Reading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Peter </a:t>
            </a:r>
            <a:r>
              <a:rPr lang="en-US" dirty="0" err="1"/>
              <a:t>Mell</a:t>
            </a:r>
            <a:r>
              <a:rPr lang="en-US" dirty="0"/>
              <a:t>, Timothy </a:t>
            </a:r>
            <a:r>
              <a:rPr lang="en-US" dirty="0" err="1"/>
              <a:t>Grance</a:t>
            </a:r>
            <a:r>
              <a:rPr lang="en-US" dirty="0"/>
              <a:t>, The NIST </a:t>
            </a:r>
            <a:r>
              <a:rPr lang="en-US" dirty="0" smtClean="0"/>
              <a:t>Definition of </a:t>
            </a:r>
            <a:r>
              <a:rPr lang="en-US" dirty="0"/>
              <a:t>Cloud Computing, NIST Special Publication 800-145, Sep 2011.</a:t>
            </a:r>
          </a:p>
          <a:p>
            <a:r>
              <a:rPr lang="en-US" dirty="0" smtClean="0"/>
              <a:t>VMware</a:t>
            </a:r>
            <a:r>
              <a:rPr lang="en-US" dirty="0"/>
              <a:t>, Understanding Full Virtualization, </a:t>
            </a:r>
            <a:r>
              <a:rPr lang="en-US" dirty="0" err="1"/>
              <a:t>Paravirtualization</a:t>
            </a:r>
            <a:r>
              <a:rPr lang="en-US" dirty="0"/>
              <a:t>, and Hardware Assist, 2007.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Bahga</a:t>
            </a:r>
            <a:r>
              <a:rPr lang="en-US" dirty="0"/>
              <a:t>, V. </a:t>
            </a:r>
            <a:r>
              <a:rPr lang="en-US" dirty="0" err="1"/>
              <a:t>Madisetti</a:t>
            </a:r>
            <a:r>
              <a:rPr lang="en-US" dirty="0"/>
              <a:t>, Analyzing Massive Machine Maintenance Data in a Computing Cloud, IEEE Transactions on Parallel &amp; Distributed Systems, Vol. 23, </a:t>
            </a:r>
            <a:r>
              <a:rPr lang="en-US" dirty="0" err="1"/>
              <a:t>Iss</a:t>
            </a:r>
            <a:r>
              <a:rPr lang="en-US" dirty="0"/>
              <a:t>. 10, Oct 2012.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Bahga</a:t>
            </a:r>
            <a:r>
              <a:rPr lang="en-US" dirty="0"/>
              <a:t>, V. </a:t>
            </a:r>
            <a:r>
              <a:rPr lang="en-US" dirty="0" err="1"/>
              <a:t>Madisetti</a:t>
            </a:r>
            <a:r>
              <a:rPr lang="en-US" dirty="0"/>
              <a:t>, On a Cloud-Based Information Technology Framework for Data Driven Intelligent Transportation Systems, Journal of Transportation Technologies, Vol. 3, No. 2, April 2013.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Bahga</a:t>
            </a:r>
            <a:r>
              <a:rPr lang="en-US" dirty="0"/>
              <a:t>, V. </a:t>
            </a:r>
            <a:r>
              <a:rPr lang="en-US" dirty="0" err="1"/>
              <a:t>Madisetti</a:t>
            </a:r>
            <a:r>
              <a:rPr lang="en-US" dirty="0"/>
              <a:t>, A Cloud-Based Approach to Interoperable Electronic Health Records (EHRs), IEEE Journal of Biomedical and Health Informatics, Vol. 17, </a:t>
            </a:r>
            <a:r>
              <a:rPr lang="en-US" dirty="0" err="1"/>
              <a:t>Iss</a:t>
            </a:r>
            <a:r>
              <a:rPr lang="en-US" dirty="0"/>
              <a:t>. 5, Sep 2013.</a:t>
            </a:r>
          </a:p>
          <a:p>
            <a:r>
              <a:rPr lang="en-US" dirty="0" smtClean="0"/>
              <a:t>Network Functions </a:t>
            </a:r>
            <a:r>
              <a:rPr lang="en-US" dirty="0"/>
              <a:t>Virtualization, http://www.etsi.org/technologies-clusters/technologies/nfv, Retrieved 2013</a:t>
            </a:r>
            <a:r>
              <a:rPr lang="en-US" dirty="0" smtClean="0"/>
              <a:t>.</a:t>
            </a:r>
          </a:p>
          <a:p>
            <a:r>
              <a:rPr lang="en-US" dirty="0"/>
              <a:t>Amazon Elastic Compute Cloud, http://aws.amazom.com/ec2, 2012.</a:t>
            </a:r>
          </a:p>
          <a:p>
            <a:r>
              <a:rPr lang="en-US" dirty="0"/>
              <a:t>Google Compute Engine, https://developers.google.com/compute/, Retrieved 2013.</a:t>
            </a:r>
          </a:p>
          <a:p>
            <a:r>
              <a:rPr lang="en-US" dirty="0"/>
              <a:t>Windows Azure, http://www.windowsazure.com/, Retrieved 2013.</a:t>
            </a:r>
          </a:p>
          <a:p>
            <a:r>
              <a:rPr lang="en-US" dirty="0"/>
              <a:t>Google App Engine, http://appengine.google.com, 2012.</a:t>
            </a:r>
          </a:p>
          <a:p>
            <a:r>
              <a:rPr lang="en-US" dirty="0"/>
              <a:t>Salesforce, http://salesforce.com, 2012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Deﬁnition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U.S. National Institute of Standards and Technology (NIST) deﬁnes cloud </a:t>
            </a:r>
            <a:r>
              <a:rPr lang="en-US" dirty="0" smtClean="0"/>
              <a:t>computing as: </a:t>
            </a:r>
          </a:p>
          <a:p>
            <a:pPr lvl="1"/>
            <a:r>
              <a:rPr lang="en-US" dirty="0" smtClean="0"/>
              <a:t>Cloud </a:t>
            </a:r>
            <a:r>
              <a:rPr lang="en-US" dirty="0"/>
              <a:t>computing is a model for enabling ubiquitous, convenient, </a:t>
            </a:r>
            <a:r>
              <a:rPr lang="en-US" dirty="0" smtClean="0"/>
              <a:t>on-demand network </a:t>
            </a:r>
            <a:r>
              <a:rPr lang="en-US" dirty="0"/>
              <a:t>access to a shared pool of conﬁgurable computing resources (e.g., networks</a:t>
            </a:r>
            <a:r>
              <a:rPr lang="en-US" dirty="0" smtClean="0"/>
              <a:t>, servers</a:t>
            </a:r>
            <a:r>
              <a:rPr lang="en-US" dirty="0"/>
              <a:t>, storage, applications, and services) that can be rapidly provisioned and </a:t>
            </a:r>
            <a:r>
              <a:rPr lang="en-US" dirty="0" smtClean="0"/>
              <a:t>released with </a:t>
            </a:r>
            <a:r>
              <a:rPr lang="en-US" dirty="0"/>
              <a:t>minimal management effort or service provider interaction.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self </a:t>
            </a:r>
            <a:r>
              <a:rPr lang="en-US" dirty="0" smtClean="0"/>
              <a:t>service:</a:t>
            </a:r>
          </a:p>
          <a:p>
            <a:pPr lvl="1"/>
            <a:r>
              <a:rPr lang="en-US" dirty="0"/>
              <a:t>Cloud computing resources can be provisioned on-demand by the users, without </a:t>
            </a:r>
            <a:r>
              <a:rPr lang="en-US" dirty="0" smtClean="0"/>
              <a:t>requiring interactions </a:t>
            </a:r>
            <a:r>
              <a:rPr lang="en-US" dirty="0"/>
              <a:t>with the cloud service provider.   The process of provisioning resources </a:t>
            </a:r>
            <a:r>
              <a:rPr lang="en-US" dirty="0" smtClean="0"/>
              <a:t>is automated.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600" dirty="0"/>
              <a:t>Broad network </a:t>
            </a:r>
            <a:r>
              <a:rPr lang="en-US" sz="2600" dirty="0" smtClean="0"/>
              <a:t>access:</a:t>
            </a:r>
          </a:p>
          <a:p>
            <a:pPr lvl="1"/>
            <a:r>
              <a:rPr lang="en-US" sz="2200" dirty="0"/>
              <a:t>Cloud computing resources can be accessed over the network using standard access </a:t>
            </a:r>
            <a:r>
              <a:rPr lang="en-US" sz="2200" dirty="0" smtClean="0"/>
              <a:t>mechanisms </a:t>
            </a:r>
            <a:r>
              <a:rPr lang="en-US" sz="2200" dirty="0"/>
              <a:t>that provide platform-independent access through the use of heterogeneous </a:t>
            </a:r>
            <a:r>
              <a:rPr lang="en-US" sz="2200" dirty="0" smtClean="0"/>
              <a:t>client platforms </a:t>
            </a:r>
            <a:r>
              <a:rPr lang="en-US" sz="2200" dirty="0"/>
              <a:t>such as workstations, laptops, tablets and </a:t>
            </a:r>
            <a:r>
              <a:rPr lang="en-US" sz="2200" dirty="0" smtClean="0"/>
              <a:t>smartphones</a:t>
            </a:r>
            <a:r>
              <a:rPr lang="en-US" sz="2200" dirty="0"/>
              <a:t>.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pooling:</a:t>
            </a:r>
            <a:endParaRPr lang="en-US" dirty="0" smtClean="0"/>
          </a:p>
          <a:p>
            <a:pPr lvl="1"/>
            <a:r>
              <a:rPr lang="en-US" dirty="0"/>
              <a:t>The computing and storage resources provided by cloud service providers are pooled to </a:t>
            </a:r>
            <a:r>
              <a:rPr lang="en-US" dirty="0" smtClean="0"/>
              <a:t>serve multiple </a:t>
            </a:r>
            <a:r>
              <a:rPr lang="en-US" dirty="0"/>
              <a:t>users using multi-tenancy. Multi-tenant aspects of the cloud allow multiple </a:t>
            </a:r>
            <a:r>
              <a:rPr lang="en-US" dirty="0" smtClean="0"/>
              <a:t>users to </a:t>
            </a:r>
            <a:r>
              <a:rPr lang="en-US" dirty="0"/>
              <a:t>be served by the same physical hardware.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600" dirty="0"/>
              <a:t>Rapid elasticity:</a:t>
            </a:r>
            <a:endParaRPr lang="en-US" sz="2600" dirty="0" smtClean="0"/>
          </a:p>
          <a:p>
            <a:pPr lvl="1"/>
            <a:r>
              <a:rPr lang="en-US" sz="2200" dirty="0"/>
              <a:t>Cloud computing resources can be provisioned rapidly and elastically. Cloud resources </a:t>
            </a:r>
            <a:r>
              <a:rPr lang="en-US" sz="2200" dirty="0" smtClean="0"/>
              <a:t>can be </a:t>
            </a:r>
            <a:r>
              <a:rPr lang="en-US" sz="2200" dirty="0"/>
              <a:t>rapidly scaled up or down based on demand.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Measured service:</a:t>
            </a:r>
            <a:endParaRPr lang="en-US" dirty="0" smtClean="0"/>
          </a:p>
          <a:p>
            <a:pPr lvl="1"/>
            <a:r>
              <a:rPr lang="en-US" dirty="0"/>
              <a:t>Cloud computing resources are provided to users on a pay-per-use model. The usage of </a:t>
            </a:r>
            <a:r>
              <a:rPr lang="en-US" dirty="0" smtClean="0"/>
              <a:t>the cloud </a:t>
            </a:r>
            <a:r>
              <a:rPr lang="en-US" dirty="0"/>
              <a:t>resources is measured and the user is charged based on some speciﬁc metric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600" dirty="0"/>
              <a:t>Performance:</a:t>
            </a:r>
            <a:endParaRPr lang="en-US" sz="2600" dirty="0" smtClean="0"/>
          </a:p>
          <a:p>
            <a:pPr lvl="1"/>
            <a:r>
              <a:rPr lang="en-US" sz="2200" dirty="0"/>
              <a:t>Cloud computing provides improved performance for applications since the resources </a:t>
            </a:r>
            <a:r>
              <a:rPr lang="en-US" sz="2200" dirty="0" smtClean="0"/>
              <a:t>available </a:t>
            </a:r>
            <a:r>
              <a:rPr lang="en-US" sz="2200" dirty="0"/>
              <a:t>to the applications can be scaled up or down based on the dynamic application workloads.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397521" y="6583402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costs:</a:t>
            </a:r>
            <a:endParaRPr lang="en-US" dirty="0" smtClean="0"/>
          </a:p>
          <a:p>
            <a:pPr lvl="1"/>
            <a:r>
              <a:rPr lang="en-US" dirty="0"/>
              <a:t>Cloud computing provides cost beneﬁts for applications as only as much computing </a:t>
            </a:r>
            <a:r>
              <a:rPr lang="en-US" dirty="0" smtClean="0"/>
              <a:t>and storage </a:t>
            </a:r>
            <a:r>
              <a:rPr lang="en-US" dirty="0"/>
              <a:t>resources as required can be provisioned dynamically, and upfront investment </a:t>
            </a:r>
            <a:r>
              <a:rPr lang="en-US" dirty="0" smtClean="0"/>
              <a:t>in purchase </a:t>
            </a:r>
            <a:r>
              <a:rPr lang="en-US" dirty="0"/>
              <a:t>of computing assets to cover worst case requirements is avoid.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600" dirty="0"/>
              <a:t>Outsourced Management:</a:t>
            </a:r>
            <a:endParaRPr lang="en-US" sz="2600" dirty="0" smtClean="0"/>
          </a:p>
          <a:p>
            <a:pPr lvl="1"/>
            <a:r>
              <a:rPr lang="en-US" sz="2200" dirty="0"/>
              <a:t>Cloud computing allows the users (individuals, large organizations, small and </a:t>
            </a:r>
            <a:r>
              <a:rPr lang="en-US" sz="2200" dirty="0" smtClean="0"/>
              <a:t>medium enterprises </a:t>
            </a:r>
            <a:r>
              <a:rPr lang="en-US" sz="2200" dirty="0"/>
              <a:t>and governments) to outsource the IT infrastructure requirements to </a:t>
            </a:r>
            <a:r>
              <a:rPr lang="en-US" sz="2200" dirty="0" smtClean="0"/>
              <a:t>external cloud </a:t>
            </a:r>
            <a:r>
              <a:rPr lang="en-US" sz="2200" dirty="0"/>
              <a:t>providers. 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397521" y="6583402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2014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 Characteristics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Reliability:</a:t>
            </a:r>
            <a:endParaRPr lang="en-US" dirty="0" smtClean="0"/>
          </a:p>
          <a:p>
            <a:pPr lvl="1"/>
            <a:r>
              <a:rPr lang="en-US" dirty="0"/>
              <a:t>Applications deployed in cloud computing environments generally have a higher </a:t>
            </a:r>
            <a:r>
              <a:rPr lang="en-US" dirty="0" smtClean="0"/>
              <a:t>reliability since </a:t>
            </a:r>
            <a:r>
              <a:rPr lang="en-US" dirty="0"/>
              <a:t>the underlying IT infrastructure is professionally managed by the cloud service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sz="2600" dirty="0"/>
              <a:t>Multi-tenancy:</a:t>
            </a:r>
            <a:endParaRPr lang="en-US" sz="2600" dirty="0" smtClean="0"/>
          </a:p>
          <a:p>
            <a:pPr lvl="1"/>
            <a:r>
              <a:rPr lang="en-US" sz="2200" dirty="0"/>
              <a:t>The multi-tenanted approach of the cloud allows multiple users to make use of the same </a:t>
            </a:r>
            <a:r>
              <a:rPr lang="en-US" sz="2200" dirty="0" smtClean="0"/>
              <a:t>shared resources</a:t>
            </a:r>
            <a:r>
              <a:rPr lang="en-US" sz="2200" dirty="0"/>
              <a:t>. </a:t>
            </a:r>
            <a:endParaRPr lang="en-US" sz="2200" dirty="0" smtClean="0"/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virtual multi-tenancy, computing and storage resources </a:t>
            </a:r>
            <a:r>
              <a:rPr lang="en-US" sz="2200" dirty="0" smtClean="0"/>
              <a:t>are shared </a:t>
            </a:r>
            <a:r>
              <a:rPr lang="en-US" sz="2200" dirty="0"/>
              <a:t>among multiple users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organic multi-tenancy every component in the </a:t>
            </a:r>
            <a:r>
              <a:rPr lang="en-US" sz="2200" dirty="0" smtClean="0"/>
              <a:t>system architecture </a:t>
            </a:r>
            <a:r>
              <a:rPr lang="en-US" sz="2200" dirty="0"/>
              <a:t>is shared among multiple tenants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>
                <a:latin typeface="+mn-lt"/>
              </a:rPr>
              <a:t>Cloud </a:t>
            </a:r>
            <a:r>
              <a:rPr lang="en-US" dirty="0" smtClean="0">
                <a:latin typeface="+mn-lt"/>
              </a:rPr>
              <a:t>Service </a:t>
            </a:r>
            <a:r>
              <a:rPr lang="en-US" dirty="0">
                <a:latin typeface="+mn-lt"/>
              </a:rP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as a Service (SaaS)</a:t>
            </a:r>
          </a:p>
          <a:p>
            <a:pPr lvl="1"/>
            <a:r>
              <a:rPr lang="en-US" dirty="0"/>
              <a:t>Applications, management and user </a:t>
            </a:r>
            <a:r>
              <a:rPr lang="en-US" dirty="0" smtClean="0"/>
              <a:t>interfaces provided </a:t>
            </a:r>
            <a:r>
              <a:rPr lang="en-US" dirty="0"/>
              <a:t>over a </a:t>
            </a:r>
            <a:r>
              <a:rPr lang="en-US" dirty="0" smtClean="0"/>
              <a:t>network</a:t>
            </a:r>
          </a:p>
          <a:p>
            <a:pPr lvl="1"/>
            <a:endParaRPr lang="en-US" dirty="0"/>
          </a:p>
          <a:p>
            <a:r>
              <a:rPr lang="en-US" dirty="0"/>
              <a:t>Platform as a Service (</a:t>
            </a:r>
            <a:r>
              <a:rPr lang="en-US" dirty="0" err="1"/>
              <a:t>PaaS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development frameworks, </a:t>
            </a:r>
            <a:r>
              <a:rPr lang="en-US" dirty="0" smtClean="0"/>
              <a:t>operating systems </a:t>
            </a:r>
            <a:r>
              <a:rPr lang="en-US" dirty="0"/>
              <a:t>and deployment </a:t>
            </a:r>
            <a:r>
              <a:rPr lang="en-US" dirty="0" smtClean="0"/>
              <a:t>frameworks</a:t>
            </a:r>
          </a:p>
          <a:p>
            <a:pPr lvl="1"/>
            <a:endParaRPr lang="en-US" dirty="0"/>
          </a:p>
          <a:p>
            <a:r>
              <a:rPr lang="en-US" dirty="0"/>
              <a:t>Infrastructure as a Service (</a:t>
            </a:r>
            <a:r>
              <a:rPr lang="en-US" dirty="0" err="1"/>
              <a:t>IaaS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computing, storage and network </a:t>
            </a:r>
            <a:r>
              <a:rPr lang="en-US" dirty="0" smtClean="0"/>
              <a:t>resource that </a:t>
            </a:r>
            <a:r>
              <a:rPr lang="en-US" dirty="0"/>
              <a:t>can be provisioned on demand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6562804"/>
            <a:ext cx="3529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www.cloudcomputingbook.info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1543</Words>
  <Application>Microsoft Office PowerPoint</Application>
  <PresentationFormat>Widescreen</PresentationFormat>
  <Paragraphs>234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Outline</vt:lpstr>
      <vt:lpstr> Deﬁnition of Cloud Computing</vt:lpstr>
      <vt:lpstr> Characteristics of Cloud Computing</vt:lpstr>
      <vt:lpstr> Characteristics of Cloud Computing</vt:lpstr>
      <vt:lpstr> Characteristics of Cloud Computing</vt:lpstr>
      <vt:lpstr> Characteristics of Cloud Computing</vt:lpstr>
      <vt:lpstr> Characteristics of Cloud Computing</vt:lpstr>
      <vt:lpstr>Cloud Service Models</vt:lpstr>
      <vt:lpstr>Cloud Service Models</vt:lpstr>
      <vt:lpstr>Software-as-a-Service (SaaS)</vt:lpstr>
      <vt:lpstr>Software-as-a-Service (SaaS)</vt:lpstr>
      <vt:lpstr>Platform-as-a-Service (PaaS)</vt:lpstr>
      <vt:lpstr>Platform-as-a-Service (PaaS)</vt:lpstr>
      <vt:lpstr>Infrastructure-as-a-Service (IaaS)</vt:lpstr>
      <vt:lpstr>Infrastructure-as-a-Service (IaaS)</vt:lpstr>
      <vt:lpstr>Cloud Deployment Models</vt:lpstr>
      <vt:lpstr>Cloud Service Examples</vt:lpstr>
      <vt:lpstr>Cloud Computing Applications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arshdeep</dc:creator>
  <cp:lastModifiedBy>User</cp:lastModifiedBy>
  <cp:revision>32</cp:revision>
  <dcterms:created xsi:type="dcterms:W3CDTF">2013-12-30T11:09:22Z</dcterms:created>
  <dcterms:modified xsi:type="dcterms:W3CDTF">2023-09-04T03:20:06Z</dcterms:modified>
</cp:coreProperties>
</file>