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97" r:id="rId1"/>
  </p:sldMasterIdLst>
  <p:notesMasterIdLst>
    <p:notesMasterId r:id="rId16"/>
  </p:notesMasterIdLst>
  <p:sldIdLst>
    <p:sldId id="370" r:id="rId2"/>
    <p:sldId id="378" r:id="rId3"/>
    <p:sldId id="375" r:id="rId4"/>
    <p:sldId id="376" r:id="rId5"/>
    <p:sldId id="377" r:id="rId6"/>
    <p:sldId id="371" r:id="rId7"/>
    <p:sldId id="373" r:id="rId8"/>
    <p:sldId id="374" r:id="rId9"/>
    <p:sldId id="372" r:id="rId10"/>
    <p:sldId id="379" r:id="rId11"/>
    <p:sldId id="380" r:id="rId12"/>
    <p:sldId id="381" r:id="rId13"/>
    <p:sldId id="382" r:id="rId14"/>
    <p:sldId id="38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1A9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0943" autoAdjust="0"/>
  </p:normalViewPr>
  <p:slideViewPr>
    <p:cSldViewPr snapToGrid="0">
      <p:cViewPr varScale="1">
        <p:scale>
          <a:sx n="49" d="100"/>
          <a:sy n="49"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AAD89A-DE75-490E-B3B8-DA645685EB5B}" type="datetimeFigureOut">
              <a:rPr lang="en-US" smtClean="0"/>
              <a:t>8/25/2025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A2648F-4152-4278-B136-F77E8E2B334A}" type="slidenum">
              <a:rPr lang="en-US" smtClean="0"/>
              <a:t>‹#›</a:t>
            </a:fld>
            <a:endParaRPr lang="en-US"/>
          </a:p>
        </p:txBody>
      </p:sp>
    </p:spTree>
    <p:extLst>
      <p:ext uri="{BB962C8B-B14F-4D97-AF65-F5344CB8AC3E}">
        <p14:creationId xmlns:p14="http://schemas.microsoft.com/office/powerpoint/2010/main" val="2594728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docker.com/"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opentofu.org/docs/"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https://docs.openstack.org/liberty/install-guide-rdo/overview.html</a:t>
            </a:r>
            <a:endParaRPr lang="en-US" dirty="0"/>
          </a:p>
        </p:txBody>
      </p:sp>
      <p:sp>
        <p:nvSpPr>
          <p:cNvPr id="4" name="Slide Number Placeholder 3"/>
          <p:cNvSpPr>
            <a:spLocks noGrp="1"/>
          </p:cNvSpPr>
          <p:nvPr>
            <p:ph type="sldNum" sz="quarter" idx="10"/>
          </p:nvPr>
        </p:nvSpPr>
        <p:spPr/>
        <p:txBody>
          <a:bodyPr/>
          <a:lstStyle/>
          <a:p>
            <a:fld id="{CDC773BF-E5C9-44BF-B19B-39EF1F90376E}" type="slidenum">
              <a:rPr lang="en-US" smtClean="0"/>
              <a:t>1</a:t>
            </a:fld>
            <a:endParaRPr lang="en-US"/>
          </a:p>
        </p:txBody>
      </p:sp>
    </p:spTree>
    <p:extLst>
      <p:ext uri="{BB962C8B-B14F-4D97-AF65-F5344CB8AC3E}">
        <p14:creationId xmlns:p14="http://schemas.microsoft.com/office/powerpoint/2010/main" val="3778828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https://www.openstack.org/software/</a:t>
            </a:r>
          </a:p>
          <a:p>
            <a:r>
              <a:rPr lang="en-US" dirty="0" smtClean="0"/>
              <a:t>https://docs.openstack.org/liberty/install-guide-rdo/overview.html</a:t>
            </a:r>
            <a:endParaRPr lang="en-US" dirty="0"/>
          </a:p>
        </p:txBody>
      </p:sp>
      <p:sp>
        <p:nvSpPr>
          <p:cNvPr id="4" name="Slide Number Placeholder 3"/>
          <p:cNvSpPr>
            <a:spLocks noGrp="1"/>
          </p:cNvSpPr>
          <p:nvPr>
            <p:ph type="sldNum" sz="quarter" idx="10"/>
          </p:nvPr>
        </p:nvSpPr>
        <p:spPr/>
        <p:txBody>
          <a:bodyPr/>
          <a:lstStyle/>
          <a:p>
            <a:fld id="{F4A2648F-4152-4278-B136-F77E8E2B334A}" type="slidenum">
              <a:rPr lang="en-US" smtClean="0"/>
              <a:t>2</a:t>
            </a:fld>
            <a:endParaRPr lang="en-US"/>
          </a:p>
        </p:txBody>
      </p:sp>
    </p:spTree>
    <p:extLst>
      <p:ext uri="{BB962C8B-B14F-4D97-AF65-F5344CB8AC3E}">
        <p14:creationId xmlns:p14="http://schemas.microsoft.com/office/powerpoint/2010/main" val="3384881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https://docs.openstack.org/liberty/install-guide-rdo/overview.html</a:t>
            </a:r>
          </a:p>
          <a:p>
            <a:r>
              <a:rPr lang="en-US" dirty="0" smtClean="0"/>
              <a:t>https://docs.openstack.org/liberty/install-guide-rdo/overview.html</a:t>
            </a:r>
            <a:endParaRPr lang="en-US" dirty="0"/>
          </a:p>
        </p:txBody>
      </p:sp>
      <p:sp>
        <p:nvSpPr>
          <p:cNvPr id="4" name="Slide Number Placeholder 3"/>
          <p:cNvSpPr>
            <a:spLocks noGrp="1"/>
          </p:cNvSpPr>
          <p:nvPr>
            <p:ph type="sldNum" sz="quarter" idx="10"/>
          </p:nvPr>
        </p:nvSpPr>
        <p:spPr/>
        <p:txBody>
          <a:bodyPr/>
          <a:lstStyle/>
          <a:p>
            <a:fld id="{F4A2648F-4152-4278-B136-F77E8E2B334A}" type="slidenum">
              <a:rPr lang="en-US" smtClean="0"/>
              <a:t>3</a:t>
            </a:fld>
            <a:endParaRPr lang="en-US"/>
          </a:p>
        </p:txBody>
      </p:sp>
    </p:spTree>
    <p:extLst>
      <p:ext uri="{BB962C8B-B14F-4D97-AF65-F5344CB8AC3E}">
        <p14:creationId xmlns:p14="http://schemas.microsoft.com/office/powerpoint/2010/main" val="1686290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https://docs.openstack.org/liberty/install-guide-rdo/overview.html</a:t>
            </a:r>
            <a:endParaRPr lang="en-US" dirty="0"/>
          </a:p>
        </p:txBody>
      </p:sp>
      <p:sp>
        <p:nvSpPr>
          <p:cNvPr id="4" name="Slide Number Placeholder 3"/>
          <p:cNvSpPr>
            <a:spLocks noGrp="1"/>
          </p:cNvSpPr>
          <p:nvPr>
            <p:ph type="sldNum" sz="quarter" idx="10"/>
          </p:nvPr>
        </p:nvSpPr>
        <p:spPr/>
        <p:txBody>
          <a:bodyPr/>
          <a:lstStyle/>
          <a:p>
            <a:fld id="{F4A2648F-4152-4278-B136-F77E8E2B334A}" type="slidenum">
              <a:rPr lang="en-US" smtClean="0"/>
              <a:t>4</a:t>
            </a:fld>
            <a:endParaRPr lang="en-US"/>
          </a:p>
        </p:txBody>
      </p:sp>
    </p:spTree>
    <p:extLst>
      <p:ext uri="{BB962C8B-B14F-4D97-AF65-F5344CB8AC3E}">
        <p14:creationId xmlns:p14="http://schemas.microsoft.com/office/powerpoint/2010/main" val="897518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https://docs.openstack.org/neutron/pike/install/environment-networking-ubuntu.html</a:t>
            </a:r>
          </a:p>
          <a:p>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https://docs.openstack.org/neutron/train/admin/intro-os-networking.html</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https://docs.redhat.com/en/documentation/red_hat_openstack_platform/10/html/networking_guide/openstack_networking_and_sdn#openstack_networking_and_sdn</a:t>
            </a:r>
          </a:p>
          <a:p>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https://docs.openstack.org/neutron/pike/install/environment-networking-ubuntu.html</a:t>
            </a:r>
          </a:p>
          <a:p>
            <a:r>
              <a:rPr lang="en-US" sz="1200" b="1" i="0" kern="1200" dirty="0" smtClean="0">
                <a:solidFill>
                  <a:schemeClr val="tx1"/>
                </a:solidFill>
                <a:effectLst/>
                <a:latin typeface="+mn-lt"/>
                <a:ea typeface="+mn-ea"/>
                <a:cs typeface="+mn-cs"/>
              </a:rPr>
              <a:t>https://docs.openstack.org/neutron/latest/install/controller-install-option2-ubuntu.html</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https://docs.redhat.com/en/documentation/red_hat_openstack_platform/10/html/networking_guide/openstack_networking_and_sdn#topics_covered_in_this_book</a:t>
            </a:r>
          </a:p>
          <a:p>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7. Handbook and Reference</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Utama</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Zaigham</a:t>
            </a:r>
            <a:r>
              <a:rPr lang="en-US" sz="1200" b="0" i="0" kern="1200" dirty="0" smtClean="0">
                <a:solidFill>
                  <a:schemeClr val="tx1"/>
                </a:solidFill>
                <a:effectLst/>
                <a:latin typeface="+mn-lt"/>
                <a:ea typeface="+mn-ea"/>
                <a:cs typeface="+mn-cs"/>
              </a:rPr>
              <a:t> Mahmood, Ricardo </a:t>
            </a:r>
            <a:r>
              <a:rPr lang="en-US" sz="1200" b="0" i="0" kern="1200" dirty="0" err="1" smtClean="0">
                <a:solidFill>
                  <a:schemeClr val="tx1"/>
                </a:solidFill>
                <a:effectLst/>
                <a:latin typeface="+mn-lt"/>
                <a:ea typeface="+mn-ea"/>
                <a:cs typeface="+mn-cs"/>
              </a:rPr>
              <a:t>Puttini</a:t>
            </a:r>
            <a:r>
              <a:rPr lang="en-US" sz="1200" b="0" i="0" kern="1200" dirty="0" smtClean="0">
                <a:solidFill>
                  <a:schemeClr val="tx1"/>
                </a:solidFill>
                <a:effectLst/>
                <a:latin typeface="+mn-lt"/>
                <a:ea typeface="+mn-ea"/>
                <a:cs typeface="+mn-cs"/>
              </a:rPr>
              <a:t>, and Thomas </a:t>
            </a:r>
            <a:r>
              <a:rPr lang="en-US" sz="1200" b="0" i="0" kern="1200" dirty="0" err="1" smtClean="0">
                <a:solidFill>
                  <a:schemeClr val="tx1"/>
                </a:solidFill>
                <a:effectLst/>
                <a:latin typeface="+mn-lt"/>
                <a:ea typeface="+mn-ea"/>
                <a:cs typeface="+mn-cs"/>
              </a:rPr>
              <a:t>Erl</a:t>
            </a:r>
            <a:r>
              <a:rPr lang="en-US" sz="1200" b="0" i="0" kern="1200" dirty="0" smtClean="0">
                <a:solidFill>
                  <a:schemeClr val="tx1"/>
                </a:solidFill>
                <a:effectLst/>
                <a:latin typeface="+mn-lt"/>
                <a:ea typeface="+mn-ea"/>
                <a:cs typeface="+mn-cs"/>
              </a:rPr>
              <a:t>. Cloud Computing: Concepts, Technology &amp; Architecture. Pearson, 2013</a:t>
            </a:r>
          </a:p>
          <a:p>
            <a:r>
              <a:rPr lang="en-US" sz="1200" b="0" i="0" kern="1200" dirty="0" err="1" smtClean="0">
                <a:solidFill>
                  <a:schemeClr val="tx1"/>
                </a:solidFill>
                <a:effectLst/>
                <a:latin typeface="+mn-lt"/>
                <a:ea typeface="+mn-ea"/>
                <a:cs typeface="+mn-cs"/>
              </a:rPr>
              <a:t>Lizhe</a:t>
            </a:r>
            <a:r>
              <a:rPr lang="en-US" sz="1200" b="0" i="0" kern="1200" dirty="0" smtClean="0">
                <a:solidFill>
                  <a:schemeClr val="tx1"/>
                </a:solidFill>
                <a:effectLst/>
                <a:latin typeface="+mn-lt"/>
                <a:ea typeface="+mn-ea"/>
                <a:cs typeface="+mn-cs"/>
              </a:rPr>
              <a:t> Wang, Rajiv </a:t>
            </a:r>
            <a:r>
              <a:rPr lang="en-US" sz="1200" b="0" i="0" kern="1200" dirty="0" err="1" smtClean="0">
                <a:solidFill>
                  <a:schemeClr val="tx1"/>
                </a:solidFill>
                <a:effectLst/>
                <a:latin typeface="+mn-lt"/>
                <a:ea typeface="+mn-ea"/>
                <a:cs typeface="+mn-cs"/>
              </a:rPr>
              <a:t>Ranjan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Jinjun</a:t>
            </a:r>
            <a:r>
              <a:rPr lang="en-US" sz="1200" b="0" i="0" kern="1200" dirty="0" smtClean="0">
                <a:solidFill>
                  <a:schemeClr val="tx1"/>
                </a:solidFill>
                <a:effectLst/>
                <a:latin typeface="+mn-lt"/>
                <a:ea typeface="+mn-ea"/>
                <a:cs typeface="+mn-cs"/>
              </a:rPr>
              <a:t> Chen, and </a:t>
            </a:r>
            <a:r>
              <a:rPr lang="en-US" sz="1200" b="0" i="0" kern="1200" dirty="0" err="1" smtClean="0">
                <a:solidFill>
                  <a:schemeClr val="tx1"/>
                </a:solidFill>
                <a:effectLst/>
                <a:latin typeface="+mn-lt"/>
                <a:ea typeface="+mn-ea"/>
                <a:cs typeface="+mn-cs"/>
              </a:rPr>
              <a:t>Boualem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Benatallah</a:t>
            </a:r>
            <a:r>
              <a:rPr lang="en-US" sz="1200" b="0" i="0" kern="1200" dirty="0" smtClean="0">
                <a:solidFill>
                  <a:schemeClr val="tx1"/>
                </a:solidFill>
                <a:effectLst/>
                <a:latin typeface="+mn-lt"/>
                <a:ea typeface="+mn-ea"/>
                <a:cs typeface="+mn-cs"/>
              </a:rPr>
              <a:t>. Cloud Computing: Methodology, Systems, and Application. CRC Press, 2017</a:t>
            </a:r>
          </a:p>
          <a:p>
            <a:r>
              <a:rPr lang="en-US" sz="1200" b="0" i="0" kern="1200" dirty="0" err="1" smtClean="0">
                <a:solidFill>
                  <a:schemeClr val="tx1"/>
                </a:solidFill>
                <a:effectLst/>
                <a:latin typeface="+mn-lt"/>
                <a:ea typeface="+mn-ea"/>
                <a:cs typeface="+mn-cs"/>
              </a:rPr>
              <a:t>Pendukung</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Kief</a:t>
            </a:r>
            <a:r>
              <a:rPr lang="en-US" sz="1200" b="0" i="0" kern="1200" dirty="0" smtClean="0">
                <a:solidFill>
                  <a:schemeClr val="tx1"/>
                </a:solidFill>
                <a:effectLst/>
                <a:latin typeface="+mn-lt"/>
                <a:ea typeface="+mn-ea"/>
                <a:cs typeface="+mn-cs"/>
              </a:rPr>
              <a:t> Morris. Infrastructure as a Code: Dynamic System for the Cloud Age, 2</a:t>
            </a:r>
            <a:r>
              <a:rPr lang="en-US" sz="1200" b="0" i="0" kern="1200" baseline="30000" dirty="0" smtClean="0">
                <a:solidFill>
                  <a:schemeClr val="tx1"/>
                </a:solidFill>
                <a:effectLst/>
                <a:latin typeface="+mn-lt"/>
                <a:ea typeface="+mn-ea"/>
                <a:cs typeface="+mn-cs"/>
              </a:rPr>
              <a:t>nd</a:t>
            </a:r>
            <a:r>
              <a:rPr lang="en-US" sz="1200" b="0" i="0" kern="1200" dirty="0" smtClean="0">
                <a:solidFill>
                  <a:schemeClr val="tx1"/>
                </a:solidFill>
                <a:effectLst/>
                <a:latin typeface="+mn-lt"/>
                <a:ea typeface="+mn-ea"/>
                <a:cs typeface="+mn-cs"/>
              </a:rPr>
              <a:t> Edition. O’Reilly, 2021</a:t>
            </a:r>
          </a:p>
          <a:p>
            <a:r>
              <a:rPr lang="en-US" sz="1200" b="0" i="0" kern="1200" dirty="0" smtClean="0">
                <a:solidFill>
                  <a:schemeClr val="tx1"/>
                </a:solidFill>
                <a:effectLst/>
                <a:latin typeface="+mn-lt"/>
                <a:ea typeface="+mn-ea"/>
                <a:cs typeface="+mn-cs"/>
              </a:rPr>
              <a:t>Stephen Baron. AWS: The Complete Beginner’s Guide. 2020</a:t>
            </a:r>
          </a:p>
          <a:p>
            <a:r>
              <a:rPr lang="en-US" sz="1200" b="0" i="0" kern="1200" dirty="0" err="1" smtClean="0">
                <a:solidFill>
                  <a:schemeClr val="tx1"/>
                </a:solidFill>
                <a:effectLst/>
                <a:latin typeface="+mn-lt"/>
                <a:ea typeface="+mn-ea"/>
                <a:cs typeface="+mn-cs"/>
              </a:rPr>
              <a:t>Adney</a:t>
            </a:r>
            <a:r>
              <a:rPr lang="en-US" sz="1200" b="0" i="0" kern="1200" dirty="0" smtClean="0">
                <a:solidFill>
                  <a:schemeClr val="tx1"/>
                </a:solidFill>
                <a:effectLst/>
                <a:latin typeface="+mn-lt"/>
                <a:ea typeface="+mn-ea"/>
                <a:cs typeface="+mn-cs"/>
              </a:rPr>
              <a:t> Ainsley. Google Cloud Platform. 2020</a:t>
            </a:r>
          </a:p>
          <a:p>
            <a:r>
              <a:rPr lang="en-US" sz="1200" b="0" i="0" u="none" strike="noStrike" kern="1200" dirty="0" smtClean="0">
                <a:solidFill>
                  <a:schemeClr val="tx1"/>
                </a:solidFill>
                <a:effectLst/>
                <a:latin typeface="+mn-lt"/>
                <a:ea typeface="+mn-ea"/>
                <a:cs typeface="+mn-cs"/>
                <a:hlinkClick r:id="rId3"/>
              </a:rPr>
              <a:t>https://docs.docker.com/</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3"/>
              </a:rPr>
              <a:t>https://kubernetes.io/docs/home/</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4"/>
              </a:rPr>
              <a:t>https://opentofu.org/docs/</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8. Tools</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VirtualBox</a:t>
            </a:r>
            <a:r>
              <a:rPr lang="en-US" sz="1200" b="0" i="0" kern="1200" dirty="0" smtClean="0">
                <a:solidFill>
                  <a:schemeClr val="tx1"/>
                </a:solidFill>
                <a:effectLst/>
                <a:latin typeface="+mn-lt"/>
                <a:ea typeface="+mn-ea"/>
                <a:cs typeface="+mn-cs"/>
              </a:rPr>
              <a:t> / VMWare</a:t>
            </a:r>
          </a:p>
          <a:p>
            <a:r>
              <a:rPr lang="en-US" sz="1200" b="0" i="0" kern="1200" dirty="0" smtClean="0">
                <a:solidFill>
                  <a:schemeClr val="tx1"/>
                </a:solidFill>
                <a:effectLst/>
                <a:latin typeface="+mn-lt"/>
                <a:ea typeface="+mn-ea"/>
                <a:cs typeface="+mn-cs"/>
              </a:rPr>
              <a:t>Docker</a:t>
            </a:r>
          </a:p>
          <a:p>
            <a:r>
              <a:rPr lang="en-US" sz="1200" b="0" i="0" kern="1200" dirty="0" smtClean="0">
                <a:solidFill>
                  <a:schemeClr val="tx1"/>
                </a:solidFill>
                <a:effectLst/>
                <a:latin typeface="+mn-lt"/>
                <a:ea typeface="+mn-ea"/>
                <a:cs typeface="+mn-cs"/>
              </a:rPr>
              <a:t>Kubernetes</a:t>
            </a:r>
          </a:p>
          <a:p>
            <a:r>
              <a:rPr lang="en-US" sz="1200" b="0" i="0" kern="1200" dirty="0" err="1" smtClean="0">
                <a:solidFill>
                  <a:schemeClr val="tx1"/>
                </a:solidFill>
                <a:effectLst/>
                <a:latin typeface="+mn-lt"/>
                <a:ea typeface="+mn-ea"/>
                <a:cs typeface="+mn-cs"/>
              </a:rPr>
              <a:t>openTofu</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Prometheus</a:t>
            </a:r>
          </a:p>
          <a:p>
            <a:r>
              <a:rPr lang="en-US" sz="1200" b="0" i="0" kern="1200" dirty="0" err="1" smtClean="0">
                <a:solidFill>
                  <a:schemeClr val="tx1"/>
                </a:solidFill>
                <a:effectLst/>
                <a:latin typeface="+mn-lt"/>
                <a:ea typeface="+mn-ea"/>
                <a:cs typeface="+mn-cs"/>
              </a:rPr>
              <a:t>Grafana</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Sealed Secrets</a:t>
            </a:r>
          </a:p>
          <a:p>
            <a:endParaRPr lang="en-US" dirty="0"/>
          </a:p>
        </p:txBody>
      </p:sp>
      <p:sp>
        <p:nvSpPr>
          <p:cNvPr id="4" name="Slide Number Placeholder 3"/>
          <p:cNvSpPr>
            <a:spLocks noGrp="1"/>
          </p:cNvSpPr>
          <p:nvPr>
            <p:ph type="sldNum" sz="quarter" idx="10"/>
          </p:nvPr>
        </p:nvSpPr>
        <p:spPr/>
        <p:txBody>
          <a:bodyPr/>
          <a:lstStyle/>
          <a:p>
            <a:fld id="{F4A2648F-4152-4278-B136-F77E8E2B334A}" type="slidenum">
              <a:rPr lang="en-US" smtClean="0"/>
              <a:t>6</a:t>
            </a:fld>
            <a:endParaRPr lang="en-US"/>
          </a:p>
        </p:txBody>
      </p:sp>
    </p:spTree>
    <p:extLst>
      <p:ext uri="{BB962C8B-B14F-4D97-AF65-F5344CB8AC3E}">
        <p14:creationId xmlns:p14="http://schemas.microsoft.com/office/powerpoint/2010/main" val="3524287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https://github.com/OrhanKupusoglu/openstack-newton</a:t>
            </a:r>
            <a:endParaRPr lang="en-US" dirty="0"/>
          </a:p>
        </p:txBody>
      </p:sp>
      <p:sp>
        <p:nvSpPr>
          <p:cNvPr id="4" name="Slide Number Placeholder 3"/>
          <p:cNvSpPr>
            <a:spLocks noGrp="1"/>
          </p:cNvSpPr>
          <p:nvPr>
            <p:ph type="sldNum" sz="quarter" idx="10"/>
          </p:nvPr>
        </p:nvSpPr>
        <p:spPr/>
        <p:txBody>
          <a:bodyPr/>
          <a:lstStyle/>
          <a:p>
            <a:fld id="{F4A2648F-4152-4278-B136-F77E8E2B334A}" type="slidenum">
              <a:rPr lang="en-US" smtClean="0"/>
              <a:t>7</a:t>
            </a:fld>
            <a:endParaRPr lang="en-US"/>
          </a:p>
        </p:txBody>
      </p:sp>
    </p:spTree>
    <p:extLst>
      <p:ext uri="{BB962C8B-B14F-4D97-AF65-F5344CB8AC3E}">
        <p14:creationId xmlns:p14="http://schemas.microsoft.com/office/powerpoint/2010/main" val="3456505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https://platform9.com/docs/openstack-docs/openstack/preparing-ubuntu-preparing-ubuntu-server-for-neutron</a:t>
            </a:r>
          </a:p>
          <a:p>
            <a:r>
              <a:rPr lang="en-US" dirty="0" smtClean="0"/>
              <a:t>https://platform9.com/docs/openstack-docs/openstack/virtual-machines-instances</a:t>
            </a:r>
            <a:endParaRPr lang="en-US" dirty="0"/>
          </a:p>
        </p:txBody>
      </p:sp>
      <p:sp>
        <p:nvSpPr>
          <p:cNvPr id="4" name="Slide Number Placeholder 3"/>
          <p:cNvSpPr>
            <a:spLocks noGrp="1"/>
          </p:cNvSpPr>
          <p:nvPr>
            <p:ph type="sldNum" sz="quarter" idx="10"/>
          </p:nvPr>
        </p:nvSpPr>
        <p:spPr/>
        <p:txBody>
          <a:bodyPr/>
          <a:lstStyle/>
          <a:p>
            <a:fld id="{F4A2648F-4152-4278-B136-F77E8E2B334A}" type="slidenum">
              <a:rPr lang="en-US" smtClean="0"/>
              <a:t>9</a:t>
            </a:fld>
            <a:endParaRPr lang="en-US"/>
          </a:p>
        </p:txBody>
      </p:sp>
    </p:spTree>
    <p:extLst>
      <p:ext uri="{BB962C8B-B14F-4D97-AF65-F5344CB8AC3E}">
        <p14:creationId xmlns:p14="http://schemas.microsoft.com/office/powerpoint/2010/main" val="2929930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https://www.redbooks.ibm.com/redpapers/pdfs/redp5331.pdf</a:t>
            </a:r>
            <a:endParaRPr lang="en-US" dirty="0"/>
          </a:p>
        </p:txBody>
      </p:sp>
      <p:sp>
        <p:nvSpPr>
          <p:cNvPr id="4" name="Slide Number Placeholder 3"/>
          <p:cNvSpPr>
            <a:spLocks noGrp="1"/>
          </p:cNvSpPr>
          <p:nvPr>
            <p:ph type="sldNum" sz="quarter" idx="10"/>
          </p:nvPr>
        </p:nvSpPr>
        <p:spPr/>
        <p:txBody>
          <a:bodyPr/>
          <a:lstStyle/>
          <a:p>
            <a:fld id="{F4A2648F-4152-4278-B136-F77E8E2B334A}" type="slidenum">
              <a:rPr lang="en-US" smtClean="0"/>
              <a:t>10</a:t>
            </a:fld>
            <a:endParaRPr lang="en-US"/>
          </a:p>
        </p:txBody>
      </p:sp>
    </p:spTree>
    <p:extLst>
      <p:ext uri="{BB962C8B-B14F-4D97-AF65-F5344CB8AC3E}">
        <p14:creationId xmlns:p14="http://schemas.microsoft.com/office/powerpoint/2010/main" val="1010241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https://www.tmit.bme.hu/sites/default/files/CloudNet_EN_2017_05_OpenStack.pdf</a:t>
            </a:r>
          </a:p>
          <a:p>
            <a:r>
              <a:rPr lang="en-US" dirty="0" smtClean="0"/>
              <a:t>https://docs.openstack.org/kolla-ansible/train/reference/storage/manila-guide.html</a:t>
            </a:r>
            <a:endParaRPr lang="en-US" dirty="0"/>
          </a:p>
        </p:txBody>
      </p:sp>
      <p:sp>
        <p:nvSpPr>
          <p:cNvPr id="4" name="Slide Number Placeholder 3"/>
          <p:cNvSpPr>
            <a:spLocks noGrp="1"/>
          </p:cNvSpPr>
          <p:nvPr>
            <p:ph type="sldNum" sz="quarter" idx="10"/>
          </p:nvPr>
        </p:nvSpPr>
        <p:spPr/>
        <p:txBody>
          <a:bodyPr/>
          <a:lstStyle/>
          <a:p>
            <a:fld id="{F4A2648F-4152-4278-B136-F77E8E2B334A}" type="slidenum">
              <a:rPr lang="en-US" smtClean="0"/>
              <a:t>11</a:t>
            </a:fld>
            <a:endParaRPr lang="en-US"/>
          </a:p>
        </p:txBody>
      </p:sp>
    </p:spTree>
    <p:extLst>
      <p:ext uri="{BB962C8B-B14F-4D97-AF65-F5344CB8AC3E}">
        <p14:creationId xmlns:p14="http://schemas.microsoft.com/office/powerpoint/2010/main" val="1761011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D41BCC-AD73-4203-A5A6-E62EB28B0FE6}" type="datetimeFigureOut">
              <a:rPr lang="en-US" smtClean="0"/>
              <a:t>8/25/2025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642591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D41BCC-AD73-4203-A5A6-E62EB28B0FE6}" type="datetimeFigureOut">
              <a:rPr lang="en-US" smtClean="0"/>
              <a:t>8/25/2025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4060920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D41BCC-AD73-4203-A5A6-E62EB28B0FE6}" type="datetimeFigureOut">
              <a:rPr lang="en-US" smtClean="0"/>
              <a:t>8/25/2025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440342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D41BCC-AD73-4203-A5A6-E62EB28B0FE6}" type="datetimeFigureOut">
              <a:rPr lang="en-US" smtClean="0"/>
              <a:t>8/25/2025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541384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D41BCC-AD73-4203-A5A6-E62EB28B0FE6}" type="datetimeFigureOut">
              <a:rPr lang="en-US" smtClean="0"/>
              <a:t>8/25/2025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682307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D41BCC-AD73-4203-A5A6-E62EB28B0FE6}" type="datetimeFigureOut">
              <a:rPr lang="en-US" smtClean="0"/>
              <a:t>8/25/2025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4101473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D41BCC-AD73-4203-A5A6-E62EB28B0FE6}" type="datetimeFigureOut">
              <a:rPr lang="en-US" smtClean="0"/>
              <a:t>8/25/2025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017328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D41BCC-AD73-4203-A5A6-E62EB28B0FE6}" type="datetimeFigureOut">
              <a:rPr lang="en-US" smtClean="0"/>
              <a:t>8/25/2025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815687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D41BCC-AD73-4203-A5A6-E62EB28B0FE6}" type="datetimeFigureOut">
              <a:rPr lang="en-US" smtClean="0"/>
              <a:t>8/25/2025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972406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D41BCC-AD73-4203-A5A6-E62EB28B0FE6}" type="datetimeFigureOut">
              <a:rPr lang="en-US" smtClean="0"/>
              <a:t>8/25/2025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414349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D41BCC-AD73-4203-A5A6-E62EB28B0FE6}" type="datetimeFigureOut">
              <a:rPr lang="en-US" smtClean="0"/>
              <a:t>8/25/2025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535635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D41BCC-AD73-4203-A5A6-E62EB28B0FE6}" type="datetimeFigureOut">
              <a:rPr lang="en-US" smtClean="0"/>
              <a:pPr/>
              <a:t>8/25/2025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37F8FC-4B86-4690-8888-22AB2F781BEF}" type="slidenum">
              <a:rPr lang="en-US" smtClean="0"/>
              <a:pPr/>
              <a:t>‹#›</a:t>
            </a:fld>
            <a:endParaRPr lang="en-US"/>
          </a:p>
        </p:txBody>
      </p:sp>
    </p:spTree>
    <p:extLst>
      <p:ext uri="{BB962C8B-B14F-4D97-AF65-F5344CB8AC3E}">
        <p14:creationId xmlns:p14="http://schemas.microsoft.com/office/powerpoint/2010/main" val="870605483"/>
      </p:ext>
    </p:extLst>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cybermnemosyne/cits5503"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compas.cs.stonybrook.edu/cse356-v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hyperlink" Target="http://docs.openstack.org/developer/neutron/" TargetMode="External"/><Relationship Id="rId13" Type="http://schemas.openxmlformats.org/officeDocument/2006/relationships/hyperlink" Target="http://docs.openstack.org/developer/cinder/" TargetMode="External"/><Relationship Id="rId18" Type="http://schemas.openxmlformats.org/officeDocument/2006/relationships/hyperlink" Target="http://www.openstack.org/software/releases/liberty/components/ceilometer" TargetMode="External"/><Relationship Id="rId3" Type="http://schemas.openxmlformats.org/officeDocument/2006/relationships/hyperlink" Target="http://www.openstack.org/software/releases/liberty/components/horizon" TargetMode="External"/><Relationship Id="rId21" Type="http://schemas.openxmlformats.org/officeDocument/2006/relationships/hyperlink" Target="http://docs.openstack.org/developer/heat/" TargetMode="External"/><Relationship Id="rId7" Type="http://schemas.openxmlformats.org/officeDocument/2006/relationships/hyperlink" Target="http://www.openstack.org/software/releases/liberty/components/neutron" TargetMode="External"/><Relationship Id="rId12" Type="http://schemas.openxmlformats.org/officeDocument/2006/relationships/hyperlink" Target="http://www.openstack.org/software/releases/liberty/components/cinder" TargetMode="External"/><Relationship Id="rId17" Type="http://schemas.openxmlformats.org/officeDocument/2006/relationships/hyperlink" Target="http://docs.openstack.org/developer/glance/" TargetMode="External"/><Relationship Id="rId2" Type="http://schemas.openxmlformats.org/officeDocument/2006/relationships/notesSlide" Target="../notesSlides/notesSlide3.xml"/><Relationship Id="rId16" Type="http://schemas.openxmlformats.org/officeDocument/2006/relationships/hyperlink" Target="http://www.openstack.org/software/releases/liberty/components/glance" TargetMode="External"/><Relationship Id="rId20" Type="http://schemas.openxmlformats.org/officeDocument/2006/relationships/hyperlink" Target="http://www.openstack.org/software/releases/liberty/components/heat" TargetMode="External"/><Relationship Id="rId1" Type="http://schemas.openxmlformats.org/officeDocument/2006/relationships/slideLayout" Target="../slideLayouts/slideLayout2.xml"/><Relationship Id="rId6" Type="http://schemas.openxmlformats.org/officeDocument/2006/relationships/hyperlink" Target="http://docs.openstack.org/developer/nova/" TargetMode="External"/><Relationship Id="rId11" Type="http://schemas.openxmlformats.org/officeDocument/2006/relationships/hyperlink" Target="https://docs.openstack.org/liberty/install-guide-rdo/common/glossary.html#term-restful" TargetMode="External"/><Relationship Id="rId5" Type="http://schemas.openxmlformats.org/officeDocument/2006/relationships/hyperlink" Target="http://www.openstack.org/software/releases/liberty/components/nova" TargetMode="External"/><Relationship Id="rId15" Type="http://schemas.openxmlformats.org/officeDocument/2006/relationships/hyperlink" Target="http://docs.openstack.org/developer/keystone/" TargetMode="External"/><Relationship Id="rId10" Type="http://schemas.openxmlformats.org/officeDocument/2006/relationships/hyperlink" Target="http://docs.openstack.org/developer/swift/" TargetMode="External"/><Relationship Id="rId19" Type="http://schemas.openxmlformats.org/officeDocument/2006/relationships/hyperlink" Target="http://docs.openstack.org/developer/ceilometer/" TargetMode="External"/><Relationship Id="rId4" Type="http://schemas.openxmlformats.org/officeDocument/2006/relationships/hyperlink" Target="http://docs.openstack.org/developer/horizon/" TargetMode="External"/><Relationship Id="rId9" Type="http://schemas.openxmlformats.org/officeDocument/2006/relationships/hyperlink" Target="http://www.openstack.org/software/releases/liberty/components/swift" TargetMode="External"/><Relationship Id="rId14" Type="http://schemas.openxmlformats.org/officeDocument/2006/relationships/hyperlink" Target="http://www.openstack.org/software/releases/liberty/components/keystone" TargetMode="External"/><Relationship Id="rId22" Type="http://schemas.openxmlformats.org/officeDocument/2006/relationships/hyperlink" Target="https://docs.openstack.org/liberty/install-guide-rdo/common/glossary.html#term-heat-orchestration-template-ho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3"/>
          <a:stretch>
            <a:fillRect/>
          </a:stretch>
        </p:blipFill>
        <p:spPr>
          <a:xfrm>
            <a:off x="119891" y="0"/>
            <a:ext cx="5305425" cy="3381375"/>
          </a:xfrm>
          <a:prstGeom prst="rect">
            <a:avLst/>
          </a:prstGeom>
        </p:spPr>
      </p:pic>
      <p:grpSp>
        <p:nvGrpSpPr>
          <p:cNvPr id="9" name="Group 8"/>
          <p:cNvGrpSpPr/>
          <p:nvPr/>
        </p:nvGrpSpPr>
        <p:grpSpPr>
          <a:xfrm>
            <a:off x="370421" y="1795824"/>
            <a:ext cx="4804363" cy="1929688"/>
            <a:chOff x="89638" y="359621"/>
            <a:chExt cx="4804363" cy="1929688"/>
          </a:xfrm>
        </p:grpSpPr>
        <p:pic>
          <p:nvPicPr>
            <p:cNvPr id="10" name="Picture 9"/>
            <p:cNvPicPr>
              <a:picLocks noChangeAspect="1"/>
            </p:cNvPicPr>
            <p:nvPr/>
          </p:nvPicPr>
          <p:blipFill>
            <a:blip r:embed="rId4"/>
            <a:stretch>
              <a:fillRect/>
            </a:stretch>
          </p:blipFill>
          <p:spPr>
            <a:xfrm>
              <a:off x="235105" y="1881965"/>
              <a:ext cx="3104181" cy="263526"/>
            </a:xfrm>
            <a:prstGeom prst="rect">
              <a:avLst/>
            </a:prstGeom>
          </p:spPr>
        </p:pic>
        <p:sp>
          <p:nvSpPr>
            <p:cNvPr id="11" name="Title 4">
              <a:extLst>
                <a:ext uri="{FF2B5EF4-FFF2-40B4-BE49-F238E27FC236}">
                  <a16:creationId xmlns:a16="http://schemas.microsoft.com/office/drawing/2014/main" id="{27228BAE-048B-681E-DD8D-BD96B22560E0}"/>
                </a:ext>
              </a:extLst>
            </p:cNvPr>
            <p:cNvSpPr txBox="1">
              <a:spLocks/>
            </p:cNvSpPr>
            <p:nvPr/>
          </p:nvSpPr>
          <p:spPr>
            <a:xfrm>
              <a:off x="89638" y="1389204"/>
              <a:ext cx="4804363" cy="90010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4000" dirty="0" smtClean="0">
                  <a:solidFill>
                    <a:schemeClr val="accent1">
                      <a:lumMod val="75000"/>
                    </a:schemeClr>
                  </a:solidFill>
                </a:rPr>
                <a:t>Computer </a:t>
              </a:r>
              <a:r>
                <a:rPr lang="en-US" sz="4000" dirty="0" smtClean="0">
                  <a:solidFill>
                    <a:srgbClr val="00B0F0"/>
                  </a:solidFill>
                </a:rPr>
                <a:t>Vision</a:t>
              </a:r>
              <a:endParaRPr lang="en-US" sz="4000" dirty="0">
                <a:solidFill>
                  <a:srgbClr val="00B0F0"/>
                </a:solidFill>
              </a:endParaRPr>
            </a:p>
          </p:txBody>
        </p:sp>
        <p:grpSp>
          <p:nvGrpSpPr>
            <p:cNvPr id="12" name="Group 11">
              <a:extLst>
                <a:ext uri="{FF2B5EF4-FFF2-40B4-BE49-F238E27FC236}">
                  <a16:creationId xmlns:a16="http://schemas.microsoft.com/office/drawing/2014/main" id="{2AABCB87-2ECC-4C03-B5BB-6EE11C8A4485}"/>
                </a:ext>
              </a:extLst>
            </p:cNvPr>
            <p:cNvGrpSpPr/>
            <p:nvPr/>
          </p:nvGrpSpPr>
          <p:grpSpPr>
            <a:xfrm>
              <a:off x="89638" y="359621"/>
              <a:ext cx="3064025" cy="1516520"/>
              <a:chOff x="4853562" y="1589418"/>
              <a:chExt cx="2609520" cy="1291565"/>
            </a:xfrm>
          </p:grpSpPr>
          <p:sp>
            <p:nvSpPr>
              <p:cNvPr id="19" name="Freeform 18">
                <a:extLst>
                  <a:ext uri="{FF2B5EF4-FFF2-40B4-BE49-F238E27FC236}">
                    <a16:creationId xmlns:a16="http://schemas.microsoft.com/office/drawing/2014/main" id="{03546B24-FABC-4B2A-A80F-B03654D56A7D}"/>
                  </a:ext>
                </a:extLst>
              </p:cNvPr>
              <p:cNvSpPr>
                <a:spLocks noChangeAspect="1"/>
              </p:cNvSpPr>
              <p:nvPr/>
            </p:nvSpPr>
            <p:spPr>
              <a:xfrm flipH="1">
                <a:off x="4853562" y="1589418"/>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a:solidFill>
                    <a:schemeClr val="tx1"/>
                  </a:solidFill>
                </a:endParaRPr>
              </a:p>
            </p:txBody>
          </p:sp>
          <p:sp>
            <p:nvSpPr>
              <p:cNvPr id="20" name="Freeform 19">
                <a:extLst>
                  <a:ext uri="{FF2B5EF4-FFF2-40B4-BE49-F238E27FC236}">
                    <a16:creationId xmlns:a16="http://schemas.microsoft.com/office/drawing/2014/main" id="{02E1A011-CDEA-4BBC-B725-C88AF5464891}"/>
                  </a:ext>
                </a:extLst>
              </p:cNvPr>
              <p:cNvSpPr>
                <a:spLocks noChangeAspect="1"/>
              </p:cNvSpPr>
              <p:nvPr/>
            </p:nvSpPr>
            <p:spPr>
              <a:xfrm flipH="1">
                <a:off x="5230834" y="1678285"/>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dirty="0">
                  <a:solidFill>
                    <a:schemeClr val="tx1"/>
                  </a:solidFill>
                </a:endParaRPr>
              </a:p>
            </p:txBody>
          </p:sp>
        </p:grpSp>
        <p:grpSp>
          <p:nvGrpSpPr>
            <p:cNvPr id="13" name="Group 12">
              <a:extLst>
                <a:ext uri="{FF2B5EF4-FFF2-40B4-BE49-F238E27FC236}">
                  <a16:creationId xmlns:a16="http://schemas.microsoft.com/office/drawing/2014/main" id="{AB8BC7BC-BF58-402E-9A69-AA9226DE7CAA}"/>
                </a:ext>
              </a:extLst>
            </p:cNvPr>
            <p:cNvGrpSpPr/>
            <p:nvPr/>
          </p:nvGrpSpPr>
          <p:grpSpPr>
            <a:xfrm>
              <a:off x="1176068" y="503243"/>
              <a:ext cx="1334145" cy="620384"/>
              <a:chOff x="7439031" y="1585639"/>
              <a:chExt cx="2143740" cy="996849"/>
            </a:xfrm>
            <a:solidFill>
              <a:schemeClr val="accent6"/>
            </a:solidFill>
          </p:grpSpPr>
          <p:sp>
            <p:nvSpPr>
              <p:cNvPr id="17" name="Freeform: Shape 66">
                <a:extLst>
                  <a:ext uri="{FF2B5EF4-FFF2-40B4-BE49-F238E27FC236}">
                    <a16:creationId xmlns:a16="http://schemas.microsoft.com/office/drawing/2014/main" id="{2A081543-B9FF-49B1-8EEF-ABDF5438EDCD}"/>
                  </a:ext>
                </a:extLst>
              </p:cNvPr>
              <p:cNvSpPr/>
              <p:nvPr/>
            </p:nvSpPr>
            <p:spPr>
              <a:xfrm>
                <a:off x="7439031" y="1585639"/>
                <a:ext cx="2143740" cy="996849"/>
              </a:xfrm>
              <a:custGeom>
                <a:avLst/>
                <a:gdLst/>
                <a:ahLst/>
                <a:cxnLst/>
                <a:rect l="l" t="t" r="r" b="b"/>
                <a:pathLst>
                  <a:path w="1862733" h="866179">
                    <a:moveTo>
                      <a:pt x="794147" y="204787"/>
                    </a:moveTo>
                    <a:cubicBezTo>
                      <a:pt x="745605" y="204787"/>
                      <a:pt x="701637" y="218416"/>
                      <a:pt x="662244" y="245673"/>
                    </a:cubicBezTo>
                    <a:cubicBezTo>
                      <a:pt x="622851" y="272930"/>
                      <a:pt x="594798" y="309240"/>
                      <a:pt x="578086" y="354601"/>
                    </a:cubicBezTo>
                    <a:cubicBezTo>
                      <a:pt x="568536" y="380467"/>
                      <a:pt x="563761" y="406729"/>
                      <a:pt x="563761" y="433387"/>
                    </a:cubicBezTo>
                    <a:cubicBezTo>
                      <a:pt x="563761" y="488299"/>
                      <a:pt x="582064" y="537440"/>
                      <a:pt x="618670" y="580811"/>
                    </a:cubicBezTo>
                    <a:cubicBezTo>
                      <a:pt x="664031" y="634532"/>
                      <a:pt x="722524" y="661392"/>
                      <a:pt x="794147" y="661392"/>
                    </a:cubicBezTo>
                    <a:cubicBezTo>
                      <a:pt x="865771" y="661392"/>
                      <a:pt x="924462" y="634733"/>
                      <a:pt x="970220" y="581415"/>
                    </a:cubicBezTo>
                    <a:cubicBezTo>
                      <a:pt x="1006826" y="538838"/>
                      <a:pt x="1025128" y="489496"/>
                      <a:pt x="1025128" y="433387"/>
                    </a:cubicBezTo>
                    <a:cubicBezTo>
                      <a:pt x="1025128" y="376088"/>
                      <a:pt x="1006826" y="326547"/>
                      <a:pt x="970220" y="284764"/>
                    </a:cubicBezTo>
                    <a:cubicBezTo>
                      <a:pt x="923265" y="231446"/>
                      <a:pt x="864574" y="204787"/>
                      <a:pt x="794147" y="204787"/>
                    </a:cubicBezTo>
                    <a:close/>
                    <a:moveTo>
                      <a:pt x="1304330" y="24408"/>
                    </a:moveTo>
                    <a:lnTo>
                      <a:pt x="1862733" y="24408"/>
                    </a:lnTo>
                    <a:lnTo>
                      <a:pt x="1862733" y="200620"/>
                    </a:lnTo>
                    <a:lnTo>
                      <a:pt x="1687711" y="200620"/>
                    </a:lnTo>
                    <a:lnTo>
                      <a:pt x="1687711" y="837009"/>
                    </a:lnTo>
                    <a:lnTo>
                      <a:pt x="1476375" y="837009"/>
                    </a:lnTo>
                    <a:lnTo>
                      <a:pt x="1476375" y="200620"/>
                    </a:lnTo>
                    <a:lnTo>
                      <a:pt x="1304330" y="200620"/>
                    </a:lnTo>
                    <a:close/>
                    <a:moveTo>
                      <a:pt x="0" y="24408"/>
                    </a:moveTo>
                    <a:lnTo>
                      <a:pt x="211336" y="24408"/>
                    </a:lnTo>
                    <a:lnTo>
                      <a:pt x="211336" y="837009"/>
                    </a:lnTo>
                    <a:lnTo>
                      <a:pt x="0" y="837009"/>
                    </a:lnTo>
                    <a:close/>
                    <a:moveTo>
                      <a:pt x="794147" y="0"/>
                    </a:moveTo>
                    <a:cubicBezTo>
                      <a:pt x="937022" y="0"/>
                      <a:pt x="1050330" y="47426"/>
                      <a:pt x="1134071" y="142280"/>
                    </a:cubicBezTo>
                    <a:cubicBezTo>
                      <a:pt x="1207493" y="225623"/>
                      <a:pt x="1244204" y="322659"/>
                      <a:pt x="1244204" y="433387"/>
                    </a:cubicBezTo>
                    <a:cubicBezTo>
                      <a:pt x="1244204" y="543719"/>
                      <a:pt x="1207493" y="640556"/>
                      <a:pt x="1134071" y="723900"/>
                    </a:cubicBezTo>
                    <a:cubicBezTo>
                      <a:pt x="1050330" y="818753"/>
                      <a:pt x="937022" y="866179"/>
                      <a:pt x="794147" y="866179"/>
                    </a:cubicBezTo>
                    <a:cubicBezTo>
                      <a:pt x="651669" y="866179"/>
                      <a:pt x="538560" y="818753"/>
                      <a:pt x="454819" y="723900"/>
                    </a:cubicBezTo>
                    <a:cubicBezTo>
                      <a:pt x="381397" y="640556"/>
                      <a:pt x="344686" y="543719"/>
                      <a:pt x="344686" y="433387"/>
                    </a:cubicBezTo>
                    <a:cubicBezTo>
                      <a:pt x="344686" y="382984"/>
                      <a:pt x="354608" y="331291"/>
                      <a:pt x="374452" y="278308"/>
                    </a:cubicBezTo>
                    <a:cubicBezTo>
                      <a:pt x="394296" y="225326"/>
                      <a:pt x="420886" y="179983"/>
                      <a:pt x="454224" y="142280"/>
                    </a:cubicBezTo>
                    <a:cubicBezTo>
                      <a:pt x="537964" y="47426"/>
                      <a:pt x="651272" y="0"/>
                      <a:pt x="794147" y="0"/>
                    </a:cubicBezTo>
                    <a:close/>
                  </a:path>
                </a:pathLst>
              </a:cu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dirty="0"/>
              </a:p>
            </p:txBody>
          </p:sp>
          <p:sp>
            <p:nvSpPr>
              <p:cNvPr id="18" name="Freeform: Shape 67">
                <a:extLst>
                  <a:ext uri="{FF2B5EF4-FFF2-40B4-BE49-F238E27FC236}">
                    <a16:creationId xmlns:a16="http://schemas.microsoft.com/office/drawing/2014/main" id="{275D1FAA-C13F-4A6B-BA37-7704CFB7ADCD}"/>
                  </a:ext>
                </a:extLst>
              </p:cNvPr>
              <p:cNvSpPr/>
              <p:nvPr/>
            </p:nvSpPr>
            <p:spPr>
              <a:xfrm>
                <a:off x="8174174" y="1963600"/>
                <a:ext cx="443936" cy="326799"/>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4" name="Subtitle 2">
              <a:extLst>
                <a:ext uri="{FF2B5EF4-FFF2-40B4-BE49-F238E27FC236}">
                  <a16:creationId xmlns:a16="http://schemas.microsoft.com/office/drawing/2014/main" id="{53858C97-DA2F-8866-47CC-CDF4077BBF9D}"/>
                </a:ext>
              </a:extLst>
            </p:cNvPr>
            <p:cNvSpPr txBox="1">
              <a:spLocks/>
            </p:cNvSpPr>
            <p:nvPr/>
          </p:nvSpPr>
          <p:spPr>
            <a:xfrm>
              <a:off x="1560697" y="757061"/>
              <a:ext cx="729275" cy="20338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smtClean="0">
                  <a:solidFill>
                    <a:srgbClr val="7030A0"/>
                  </a:solidFill>
                </a:rPr>
                <a:t>PDS</a:t>
              </a:r>
              <a:endParaRPr lang="en-US" sz="1600" dirty="0">
                <a:solidFill>
                  <a:srgbClr val="7030A0"/>
                </a:solidFill>
              </a:endParaRPr>
            </a:p>
          </p:txBody>
        </p:sp>
      </p:grpSp>
      <p:sp>
        <p:nvSpPr>
          <p:cNvPr id="22" name="Rectangle 21"/>
          <p:cNvSpPr/>
          <p:nvPr/>
        </p:nvSpPr>
        <p:spPr>
          <a:xfrm>
            <a:off x="8911525" y="5781051"/>
            <a:ext cx="3485015" cy="276999"/>
          </a:xfrm>
          <a:prstGeom prst="rect">
            <a:avLst/>
          </a:prstGeom>
        </p:spPr>
        <p:txBody>
          <a:bodyPr wrap="square">
            <a:spAutoFit/>
          </a:bodyPr>
          <a:lstStyle/>
          <a:p>
            <a:r>
              <a:rPr lang="en-US" sz="1200" dirty="0"/>
              <a:t>https://www.youtube.com/@AmelOline/videos</a:t>
            </a:r>
          </a:p>
        </p:txBody>
      </p:sp>
      <p:sp>
        <p:nvSpPr>
          <p:cNvPr id="23" name="Rectangle 22"/>
          <p:cNvSpPr/>
          <p:nvPr/>
        </p:nvSpPr>
        <p:spPr>
          <a:xfrm>
            <a:off x="10027402" y="5596385"/>
            <a:ext cx="2164597" cy="276999"/>
          </a:xfrm>
          <a:prstGeom prst="rect">
            <a:avLst/>
          </a:prstGeom>
        </p:spPr>
        <p:txBody>
          <a:bodyPr wrap="square">
            <a:spAutoFit/>
          </a:bodyPr>
          <a:lstStyle/>
          <a:p>
            <a:r>
              <a:rPr lang="en-US" sz="1200" dirty="0"/>
              <a:t>https://github.com/siagianp</a:t>
            </a:r>
          </a:p>
        </p:txBody>
      </p:sp>
      <p:sp>
        <p:nvSpPr>
          <p:cNvPr id="2" name="Rectangle 1"/>
          <p:cNvSpPr/>
          <p:nvPr/>
        </p:nvSpPr>
        <p:spPr>
          <a:xfrm>
            <a:off x="7609668" y="5965717"/>
            <a:ext cx="4889592" cy="276999"/>
          </a:xfrm>
          <a:prstGeom prst="rect">
            <a:avLst/>
          </a:prstGeom>
        </p:spPr>
        <p:txBody>
          <a:bodyPr wrap="square">
            <a:spAutoFit/>
          </a:bodyPr>
          <a:lstStyle/>
          <a:p>
            <a:r>
              <a:rPr lang="en-US" sz="1200" dirty="0"/>
              <a:t>https</a:t>
            </a:r>
            <a:r>
              <a:rPr lang="en-US" sz="1200" dirty="0" smtClean="0"/>
              <a:t>://github.com/amelcharolinesgn2/IoT_simulator-mqtt-NodeRed</a:t>
            </a:r>
            <a:endParaRPr lang="en-US" sz="1200" dirty="0"/>
          </a:p>
        </p:txBody>
      </p:sp>
      <p:pic>
        <p:nvPicPr>
          <p:cNvPr id="4" name="Picture 3"/>
          <p:cNvPicPr>
            <a:picLocks noChangeAspect="1"/>
          </p:cNvPicPr>
          <p:nvPr/>
        </p:nvPicPr>
        <p:blipFill>
          <a:blip r:embed="rId5"/>
          <a:stretch>
            <a:fillRect/>
          </a:stretch>
        </p:blipFill>
        <p:spPr>
          <a:xfrm>
            <a:off x="2611743" y="2639596"/>
            <a:ext cx="446086" cy="635863"/>
          </a:xfrm>
          <a:prstGeom prst="rect">
            <a:avLst/>
          </a:prstGeom>
        </p:spPr>
      </p:pic>
      <p:pic>
        <p:nvPicPr>
          <p:cNvPr id="5" name="Picture 4"/>
          <p:cNvPicPr>
            <a:picLocks noChangeAspect="1"/>
          </p:cNvPicPr>
          <p:nvPr/>
        </p:nvPicPr>
        <p:blipFill>
          <a:blip r:embed="rId6"/>
          <a:stretch>
            <a:fillRect/>
          </a:stretch>
        </p:blipFill>
        <p:spPr>
          <a:xfrm>
            <a:off x="1914363" y="2655435"/>
            <a:ext cx="613391" cy="582721"/>
          </a:xfrm>
          <a:prstGeom prst="rect">
            <a:avLst/>
          </a:prstGeom>
        </p:spPr>
      </p:pic>
      <p:pic>
        <p:nvPicPr>
          <p:cNvPr id="6" name="Picture 5"/>
          <p:cNvPicPr>
            <a:picLocks noChangeAspect="1"/>
          </p:cNvPicPr>
          <p:nvPr/>
        </p:nvPicPr>
        <p:blipFill>
          <a:blip r:embed="rId7"/>
          <a:stretch>
            <a:fillRect/>
          </a:stretch>
        </p:blipFill>
        <p:spPr>
          <a:xfrm>
            <a:off x="1053045" y="2639596"/>
            <a:ext cx="599662" cy="577554"/>
          </a:xfrm>
          <a:prstGeom prst="rect">
            <a:avLst/>
          </a:prstGeom>
        </p:spPr>
      </p:pic>
      <p:sp>
        <p:nvSpPr>
          <p:cNvPr id="26" name="Subtitle 2"/>
          <p:cNvSpPr txBox="1">
            <a:spLocks/>
          </p:cNvSpPr>
          <p:nvPr/>
        </p:nvSpPr>
        <p:spPr>
          <a:xfrm>
            <a:off x="3138827" y="3783967"/>
            <a:ext cx="5287688" cy="5210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err="1" smtClean="0">
                <a:solidFill>
                  <a:srgbClr val="002060"/>
                </a:solidFill>
              </a:rPr>
              <a:t>Openstack</a:t>
            </a:r>
            <a:endParaRPr lang="en-US" dirty="0">
              <a:solidFill>
                <a:srgbClr val="00B0F0"/>
              </a:solidFill>
            </a:endParaRPr>
          </a:p>
        </p:txBody>
      </p:sp>
      <p:sp>
        <p:nvSpPr>
          <p:cNvPr id="27" name="Title 1"/>
          <p:cNvSpPr txBox="1">
            <a:spLocks/>
          </p:cNvSpPr>
          <p:nvPr/>
        </p:nvSpPr>
        <p:spPr>
          <a:xfrm>
            <a:off x="2206117" y="4028116"/>
            <a:ext cx="8567391" cy="670761"/>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2" algn="just"/>
            <a:r>
              <a:rPr lang="en-US" sz="2800" dirty="0" smtClean="0">
                <a:solidFill>
                  <a:srgbClr val="00B0F0"/>
                </a:solidFill>
              </a:rPr>
              <a:t>Cloud Infrastructure</a:t>
            </a:r>
            <a:endParaRPr lang="en-US" sz="2800" dirty="0">
              <a:solidFill>
                <a:srgbClr val="00B0F0"/>
              </a:solidFill>
            </a:endParaRPr>
          </a:p>
        </p:txBody>
      </p:sp>
      <p:sp>
        <p:nvSpPr>
          <p:cNvPr id="3" name="Rectangle 2"/>
          <p:cNvSpPr/>
          <p:nvPr/>
        </p:nvSpPr>
        <p:spPr>
          <a:xfrm>
            <a:off x="8203920" y="6150383"/>
            <a:ext cx="3988079" cy="276999"/>
          </a:xfrm>
          <a:prstGeom prst="rect">
            <a:avLst/>
          </a:prstGeom>
        </p:spPr>
        <p:txBody>
          <a:bodyPr wrap="none">
            <a:spAutoFit/>
          </a:bodyPr>
          <a:lstStyle/>
          <a:p>
            <a:r>
              <a:rPr lang="en-US" sz="1200" dirty="0"/>
              <a:t>https://github.com/amelcharolinesgn2/Cloud-Infrastructures</a:t>
            </a:r>
          </a:p>
        </p:txBody>
      </p:sp>
    </p:spTree>
    <p:extLst>
      <p:ext uri="{BB962C8B-B14F-4D97-AF65-F5344CB8AC3E}">
        <p14:creationId xmlns:p14="http://schemas.microsoft.com/office/powerpoint/2010/main" val="11149584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stretch>
            <a:fillRect/>
          </a:stretch>
        </p:blipFill>
        <p:spPr>
          <a:xfrm>
            <a:off x="425713" y="1690688"/>
            <a:ext cx="5296234" cy="4351338"/>
          </a:xfrm>
          <a:prstGeom prst="rect">
            <a:avLst/>
          </a:prstGeom>
        </p:spPr>
      </p:pic>
      <p:pic>
        <p:nvPicPr>
          <p:cNvPr id="5" name="Picture 4"/>
          <p:cNvPicPr>
            <a:picLocks noChangeAspect="1"/>
          </p:cNvPicPr>
          <p:nvPr/>
        </p:nvPicPr>
        <p:blipFill>
          <a:blip r:embed="rId4"/>
          <a:stretch>
            <a:fillRect/>
          </a:stretch>
        </p:blipFill>
        <p:spPr>
          <a:xfrm>
            <a:off x="6096000" y="1803138"/>
            <a:ext cx="5810411" cy="4420965"/>
          </a:xfrm>
          <a:prstGeom prst="rect">
            <a:avLst/>
          </a:prstGeom>
        </p:spPr>
      </p:pic>
    </p:spTree>
    <p:extLst>
      <p:ext uri="{BB962C8B-B14F-4D97-AF65-F5344CB8AC3E}">
        <p14:creationId xmlns:p14="http://schemas.microsoft.com/office/powerpoint/2010/main" val="17346269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stretch>
            <a:fillRect/>
          </a:stretch>
        </p:blipFill>
        <p:spPr>
          <a:xfrm>
            <a:off x="2105201" y="1825625"/>
            <a:ext cx="7981597" cy="4351338"/>
          </a:xfrm>
          <a:prstGeom prst="rect">
            <a:avLst/>
          </a:prstGeom>
        </p:spPr>
      </p:pic>
    </p:spTree>
    <p:extLst>
      <p:ext uri="{BB962C8B-B14F-4D97-AF65-F5344CB8AC3E}">
        <p14:creationId xmlns:p14="http://schemas.microsoft.com/office/powerpoint/2010/main" val="26099555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Ref</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github.com/cybermnemosyne/cits5503</a:t>
            </a:r>
            <a:endParaRPr lang="en-US" dirty="0" smtClean="0"/>
          </a:p>
          <a:p>
            <a:pPr marL="0" indent="0">
              <a:buNone/>
            </a:pPr>
            <a:r>
              <a:rPr lang="en-US" b="1" dirty="0"/>
              <a:t>AWS</a:t>
            </a:r>
          </a:p>
          <a:p>
            <a:pPr marL="0" indent="0">
              <a:buNone/>
            </a:pPr>
            <a:r>
              <a:rPr lang="en-US" dirty="0"/>
              <a:t>https://www.tmit.bme.hu/sites/default/files/</a:t>
            </a:r>
          </a:p>
        </p:txBody>
      </p:sp>
    </p:spTree>
    <p:extLst>
      <p:ext uri="{BB962C8B-B14F-4D97-AF65-F5344CB8AC3E}">
        <p14:creationId xmlns:p14="http://schemas.microsoft.com/office/powerpoint/2010/main" val="11520703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https://github.com/cybermnemosyne/cits5503</a:t>
            </a:r>
          </a:p>
        </p:txBody>
      </p:sp>
      <p:sp>
        <p:nvSpPr>
          <p:cNvPr id="4" name="Rectangle 3"/>
          <p:cNvSpPr/>
          <p:nvPr/>
        </p:nvSpPr>
        <p:spPr>
          <a:xfrm>
            <a:off x="3048000" y="-32627024"/>
            <a:ext cx="6096000" cy="72112049"/>
          </a:xfrm>
          <a:prstGeom prst="rect">
            <a:avLst/>
          </a:prstGeom>
        </p:spPr>
        <p:txBody>
          <a:bodyPr>
            <a:spAutoFit/>
          </a:bodyPr>
          <a:lstStyle/>
          <a:p>
            <a:r>
              <a:rPr lang="en-US" dirty="0"/>
              <a:t>CITS5503 Cloud Computing</a:t>
            </a:r>
          </a:p>
          <a:p>
            <a:r>
              <a:rPr lang="en-US" dirty="0"/>
              <a:t>This unit introduces cloud computing as the provision of computing resources. Students are exposed to modern systems architectures and software development kits that, together, provide cloud computing frameworks. Students will learn about different aspects of the design, development, provisioning and management of cloud-based applications.</a:t>
            </a:r>
          </a:p>
          <a:p>
            <a:endParaRPr lang="en-US" dirty="0"/>
          </a:p>
          <a:p>
            <a:r>
              <a:rPr lang="en-US" dirty="0"/>
              <a:t>Students will gain a sound understanding of cloud-based computing and the opportunities that it provides for a diverse range of computing applications. Special attention will be made to security of cloud based applications and the different strategies that are available in these deployments.</a:t>
            </a:r>
          </a:p>
          <a:p>
            <a:endParaRPr lang="en-US" dirty="0"/>
          </a:p>
          <a:p>
            <a:r>
              <a:rPr lang="en-US" dirty="0"/>
              <a:t>An overarching goal of the unit is to provide students with an opportunity to undertake problem identification, analysis and solution and to apply these skills to the field of Cloud Computing.</a:t>
            </a:r>
          </a:p>
          <a:p>
            <a:endParaRPr lang="en-US" dirty="0"/>
          </a:p>
          <a:p>
            <a:r>
              <a:rPr lang="en-US" dirty="0"/>
              <a:t>Note on the use of AWS</a:t>
            </a:r>
          </a:p>
          <a:p>
            <a:r>
              <a:rPr lang="en-US" dirty="0"/>
              <a:t>The course is based on the cloud services of Amazon Web Services and a range of open source and other products. It is not possible in a course such as this to cover all of the products that these cloud services provide. The theme has been to concentrate on the most common use cases of [a] using AWS to deploy web applications </a:t>
            </a:r>
            <a:r>
              <a:rPr lang="en-US" dirty="0" err="1"/>
              <a:t>utilising</a:t>
            </a:r>
            <a:r>
              <a:rPr lang="en-US" dirty="0"/>
              <a:t> data sources such as databases and [b] data analytics and machine learning.</a:t>
            </a:r>
          </a:p>
          <a:p>
            <a:endParaRPr lang="en-US" dirty="0"/>
          </a:p>
          <a:p>
            <a:r>
              <a:rPr lang="en-US" dirty="0"/>
              <a:t>Learning Outcomes</a:t>
            </a:r>
          </a:p>
          <a:p>
            <a:r>
              <a:rPr lang="en-US" dirty="0"/>
              <a:t>Students are able to</a:t>
            </a:r>
          </a:p>
          <a:p>
            <a:endParaRPr lang="en-US" dirty="0"/>
          </a:p>
          <a:p>
            <a:r>
              <a:rPr lang="en-US" dirty="0"/>
              <a:t>Understand cloud services, there motivation, design and implementation</a:t>
            </a:r>
          </a:p>
          <a:p>
            <a:r>
              <a:rPr lang="en-US" dirty="0"/>
              <a:t>Understand the basics of </a:t>
            </a:r>
            <a:r>
              <a:rPr lang="en-US" dirty="0" err="1"/>
              <a:t>virtualisation</a:t>
            </a:r>
            <a:r>
              <a:rPr lang="en-US" dirty="0"/>
              <a:t> of hardware, networks and security</a:t>
            </a:r>
          </a:p>
          <a:p>
            <a:r>
              <a:rPr lang="en-US" dirty="0"/>
              <a:t>Understand application architectures and how they meet specific requirements and needs</a:t>
            </a:r>
          </a:p>
          <a:p>
            <a:r>
              <a:rPr lang="en-US" dirty="0"/>
              <a:t>Understand how to achieve scalability and security in a cloud-based architecture</a:t>
            </a:r>
          </a:p>
          <a:p>
            <a:r>
              <a:rPr lang="en-US" dirty="0"/>
              <a:t>Use DevOps to deploy and manage the creation and updating of software environments</a:t>
            </a:r>
          </a:p>
          <a:p>
            <a:r>
              <a:rPr lang="en-US" dirty="0"/>
              <a:t>Use cloud services to carry out specific use cases such as data analytics, machine learning and other artificial intelligence tasks</a:t>
            </a:r>
          </a:p>
          <a:p>
            <a:r>
              <a:rPr lang="en-US" dirty="0"/>
              <a:t>Write code in Python using a variety of SDKs to achieve the above where appropriate</a:t>
            </a:r>
          </a:p>
          <a:p>
            <a:r>
              <a:rPr lang="en-US" dirty="0"/>
              <a:t>Contents and Assessments</a:t>
            </a:r>
          </a:p>
          <a:p>
            <a:r>
              <a:rPr lang="en-US" dirty="0"/>
              <a:t>The course consists of 12 weeks of lectures and 10 weeks of practical lab classes (2 points each). Assessment is through a </a:t>
            </a:r>
            <a:r>
              <a:rPr lang="en-US" dirty="0" err="1"/>
              <a:t>midsem</a:t>
            </a:r>
            <a:r>
              <a:rPr lang="en-US" dirty="0"/>
              <a:t> exam and a final exam.</a:t>
            </a:r>
          </a:p>
          <a:p>
            <a:endParaRPr lang="en-US" dirty="0"/>
          </a:p>
          <a:p>
            <a:r>
              <a:rPr lang="en-US" dirty="0"/>
              <a:t>20% Labs</a:t>
            </a:r>
          </a:p>
          <a:p>
            <a:r>
              <a:rPr lang="en-US" dirty="0"/>
              <a:t>30% </a:t>
            </a:r>
            <a:r>
              <a:rPr lang="en-US" dirty="0" err="1"/>
              <a:t>MidSem</a:t>
            </a:r>
            <a:r>
              <a:rPr lang="en-US" dirty="0"/>
              <a:t> Exam</a:t>
            </a:r>
          </a:p>
          <a:p>
            <a:r>
              <a:rPr lang="en-US" dirty="0"/>
              <a:t>50% Final Exam</a:t>
            </a:r>
          </a:p>
          <a:p>
            <a:r>
              <a:rPr lang="en-US" dirty="0"/>
              <a:t>Reading List</a:t>
            </a:r>
          </a:p>
          <a:p>
            <a:endParaRPr lang="en-US" dirty="0"/>
          </a:p>
          <a:p>
            <a:r>
              <a:rPr lang="en-US" dirty="0"/>
              <a:t>Lectures</a:t>
            </a:r>
          </a:p>
          <a:p>
            <a:r>
              <a:rPr lang="en-US" dirty="0"/>
              <a:t>For Labs </a:t>
            </a:r>
            <a:r>
              <a:rPr lang="en-US" dirty="0" err="1"/>
              <a:t>cilck</a:t>
            </a:r>
            <a:r>
              <a:rPr lang="en-US" dirty="0"/>
              <a:t> here.</a:t>
            </a:r>
          </a:p>
          <a:p>
            <a:endParaRPr lang="en-US" dirty="0"/>
          </a:p>
          <a:p>
            <a:r>
              <a:rPr lang="en-US" dirty="0"/>
              <a:t>Introduction to Cloud Computing - CITS5503</a:t>
            </a:r>
          </a:p>
          <a:p>
            <a:r>
              <a:rPr lang="en-US" dirty="0"/>
              <a:t>Intro to Cloud Computing (Week 1)</a:t>
            </a:r>
          </a:p>
          <a:p>
            <a:r>
              <a:rPr lang="en-US" dirty="0"/>
              <a:t>Week 1</a:t>
            </a:r>
          </a:p>
          <a:p>
            <a:r>
              <a:rPr lang="en-US" dirty="0"/>
              <a:t>Motivation for cloud computing, introduction to cloud computing</a:t>
            </a:r>
          </a:p>
          <a:p>
            <a:endParaRPr lang="en-US" dirty="0"/>
          </a:p>
          <a:p>
            <a:r>
              <a:rPr lang="en-US" dirty="0"/>
              <a:t>Content</a:t>
            </a:r>
          </a:p>
          <a:p>
            <a:r>
              <a:rPr lang="en-US" dirty="0" err="1"/>
              <a:t>CloudComputingIntro</a:t>
            </a:r>
            <a:r>
              <a:rPr lang="en-US" dirty="0"/>
              <a:t> (</a:t>
            </a:r>
            <a:r>
              <a:rPr lang="en-US" dirty="0" err="1"/>
              <a:t>pptx</a:t>
            </a:r>
            <a:r>
              <a:rPr lang="en-US" dirty="0"/>
              <a:t>)</a:t>
            </a:r>
          </a:p>
          <a:p>
            <a:r>
              <a:rPr lang="en-US" dirty="0"/>
              <a:t>Previous Lecture Recording (2019): Video</a:t>
            </a:r>
          </a:p>
          <a:p>
            <a:r>
              <a:rPr lang="en-US" dirty="0" err="1"/>
              <a:t>WhatIsTheCloud</a:t>
            </a:r>
            <a:r>
              <a:rPr lang="en-US" dirty="0"/>
              <a:t> (</a:t>
            </a:r>
            <a:r>
              <a:rPr lang="en-US" dirty="0" err="1"/>
              <a:t>pptx</a:t>
            </a:r>
            <a:r>
              <a:rPr lang="en-US" dirty="0"/>
              <a:t>)</a:t>
            </a:r>
          </a:p>
          <a:p>
            <a:r>
              <a:rPr lang="en-US" dirty="0"/>
              <a:t>Previous Lecture Recordings:</a:t>
            </a:r>
          </a:p>
          <a:p>
            <a:r>
              <a:rPr lang="en-US" dirty="0"/>
              <a:t>2019 - part 1: Video</a:t>
            </a:r>
          </a:p>
          <a:p>
            <a:r>
              <a:rPr lang="en-US" dirty="0"/>
              <a:t>2019 - part 2: Video</a:t>
            </a:r>
          </a:p>
          <a:p>
            <a:r>
              <a:rPr lang="en-US" dirty="0"/>
              <a:t>Assignments (</a:t>
            </a:r>
            <a:r>
              <a:rPr lang="en-US" dirty="0" err="1"/>
              <a:t>MidSem</a:t>
            </a:r>
            <a:r>
              <a:rPr lang="en-US" dirty="0"/>
              <a:t> Exam)</a:t>
            </a:r>
          </a:p>
          <a:p>
            <a:r>
              <a:rPr lang="en-US" dirty="0"/>
              <a:t>Week 1: 4 Questions</a:t>
            </a:r>
          </a:p>
          <a:p>
            <a:r>
              <a:rPr lang="en-US" dirty="0"/>
              <a:t>Week 2</a:t>
            </a:r>
          </a:p>
          <a:p>
            <a:r>
              <a:rPr lang="en-US" dirty="0"/>
              <a:t>Cloud Computing and AWS: Introduction to AWS platform and services, </a:t>
            </a:r>
            <a:r>
              <a:rPr lang="en-US" dirty="0" err="1"/>
              <a:t>awscli</a:t>
            </a:r>
            <a:r>
              <a:rPr lang="en-US" dirty="0"/>
              <a:t> command line and python </a:t>
            </a:r>
            <a:r>
              <a:rPr lang="en-US" dirty="0" err="1"/>
              <a:t>boto</a:t>
            </a:r>
            <a:r>
              <a:rPr lang="en-US" dirty="0"/>
              <a:t> programming interfaces</a:t>
            </a:r>
          </a:p>
          <a:p>
            <a:endParaRPr lang="en-US" dirty="0"/>
          </a:p>
          <a:p>
            <a:r>
              <a:rPr lang="en-US" dirty="0"/>
              <a:t>Content</a:t>
            </a:r>
          </a:p>
          <a:p>
            <a:r>
              <a:rPr lang="en-US" dirty="0"/>
              <a:t>Lecture Recording 2021 Week 2</a:t>
            </a:r>
          </a:p>
          <a:p>
            <a:r>
              <a:rPr lang="en-US" dirty="0" err="1"/>
              <a:t>AWSIntro</a:t>
            </a:r>
            <a:r>
              <a:rPr lang="en-US" dirty="0"/>
              <a:t> (</a:t>
            </a:r>
            <a:r>
              <a:rPr lang="en-US" dirty="0" err="1"/>
              <a:t>pptx</a:t>
            </a:r>
            <a:r>
              <a:rPr lang="en-US" dirty="0"/>
              <a:t>) </a:t>
            </a:r>
          </a:p>
          <a:p>
            <a:r>
              <a:rPr lang="en-US" dirty="0"/>
              <a:t>Previous Lecture Recording (2019): Video</a:t>
            </a:r>
          </a:p>
          <a:p>
            <a:r>
              <a:rPr lang="en-US" dirty="0"/>
              <a:t>AWS Guest Lecturer (2020): Video</a:t>
            </a:r>
          </a:p>
          <a:p>
            <a:r>
              <a:rPr lang="en-US" dirty="0" err="1"/>
              <a:t>Boto</a:t>
            </a:r>
            <a:r>
              <a:rPr lang="en-US" dirty="0"/>
              <a:t> (</a:t>
            </a:r>
            <a:r>
              <a:rPr lang="en-US" dirty="0" err="1"/>
              <a:t>pptx</a:t>
            </a:r>
            <a:r>
              <a:rPr lang="en-US" dirty="0"/>
              <a:t>)</a:t>
            </a:r>
          </a:p>
          <a:p>
            <a:r>
              <a:rPr lang="en-US" dirty="0"/>
              <a:t>Assignments (</a:t>
            </a:r>
            <a:r>
              <a:rPr lang="en-US" dirty="0" err="1"/>
              <a:t>MidSem</a:t>
            </a:r>
            <a:r>
              <a:rPr lang="en-US" dirty="0"/>
              <a:t> Exam)</a:t>
            </a:r>
          </a:p>
          <a:p>
            <a:r>
              <a:rPr lang="en-US" dirty="0"/>
              <a:t>Week 2: 2 Questions</a:t>
            </a:r>
          </a:p>
          <a:p>
            <a:r>
              <a:rPr lang="en-US" dirty="0"/>
              <a:t>Week 3</a:t>
            </a:r>
          </a:p>
          <a:p>
            <a:r>
              <a:rPr lang="en-US" dirty="0"/>
              <a:t>Computer </a:t>
            </a:r>
            <a:r>
              <a:rPr lang="en-US" dirty="0" err="1"/>
              <a:t>virtualisation</a:t>
            </a:r>
            <a:r>
              <a:rPr lang="en-US" dirty="0"/>
              <a:t>. Background and different approaches. Containers and Docker</a:t>
            </a:r>
          </a:p>
          <a:p>
            <a:endParaRPr lang="en-US" dirty="0"/>
          </a:p>
          <a:p>
            <a:r>
              <a:rPr lang="en-US" dirty="0"/>
              <a:t>Content</a:t>
            </a:r>
          </a:p>
          <a:p>
            <a:r>
              <a:rPr lang="en-US" dirty="0"/>
              <a:t>Lecture Video 2021 - Week 3</a:t>
            </a:r>
          </a:p>
          <a:p>
            <a:r>
              <a:rPr lang="en-US" dirty="0"/>
              <a:t>Assignments for week 3 Available</a:t>
            </a:r>
          </a:p>
          <a:p>
            <a:r>
              <a:rPr lang="en-US" dirty="0" err="1"/>
              <a:t>Virtualisation</a:t>
            </a:r>
            <a:r>
              <a:rPr lang="en-US" dirty="0"/>
              <a:t> (</a:t>
            </a:r>
            <a:r>
              <a:rPr lang="en-US" dirty="0" err="1"/>
              <a:t>pptx</a:t>
            </a:r>
            <a:r>
              <a:rPr lang="en-US" dirty="0"/>
              <a:t>)</a:t>
            </a:r>
          </a:p>
          <a:p>
            <a:r>
              <a:rPr lang="en-US" dirty="0"/>
              <a:t>Previous Lecture Recordings:</a:t>
            </a:r>
          </a:p>
          <a:p>
            <a:r>
              <a:rPr lang="en-US" dirty="0"/>
              <a:t>2020: Video</a:t>
            </a:r>
          </a:p>
          <a:p>
            <a:r>
              <a:rPr lang="en-US" dirty="0"/>
              <a:t>2019: Video</a:t>
            </a:r>
          </a:p>
          <a:p>
            <a:r>
              <a:rPr lang="en-US" dirty="0"/>
              <a:t>Lab 2 Recording 2021- EC2, Boto3, Docker</a:t>
            </a:r>
          </a:p>
          <a:p>
            <a:r>
              <a:rPr lang="en-US" dirty="0"/>
              <a:t>Assignments (</a:t>
            </a:r>
            <a:r>
              <a:rPr lang="en-US" dirty="0" err="1"/>
              <a:t>MidSem</a:t>
            </a:r>
            <a:r>
              <a:rPr lang="en-US" dirty="0"/>
              <a:t> Exam)</a:t>
            </a:r>
          </a:p>
          <a:p>
            <a:r>
              <a:rPr lang="en-US" dirty="0"/>
              <a:t>Week 3: 2 Questions</a:t>
            </a:r>
          </a:p>
          <a:p>
            <a:r>
              <a:rPr lang="en-US" dirty="0"/>
              <a:t>Week 4</a:t>
            </a:r>
          </a:p>
          <a:p>
            <a:r>
              <a:rPr lang="en-US" dirty="0"/>
              <a:t>AWS storage EBS, S3, </a:t>
            </a:r>
            <a:r>
              <a:rPr lang="en-US" dirty="0" err="1"/>
              <a:t>DynamoDB</a:t>
            </a:r>
            <a:endParaRPr lang="en-US" dirty="0"/>
          </a:p>
          <a:p>
            <a:endParaRPr lang="en-US" dirty="0"/>
          </a:p>
          <a:p>
            <a:r>
              <a:rPr lang="en-US" dirty="0"/>
              <a:t>Content</a:t>
            </a:r>
          </a:p>
          <a:p>
            <a:r>
              <a:rPr lang="en-US" dirty="0"/>
              <a:t>AWS Storage (</a:t>
            </a:r>
            <a:r>
              <a:rPr lang="en-US" dirty="0" err="1"/>
              <a:t>pptx</a:t>
            </a:r>
            <a:r>
              <a:rPr lang="en-US" dirty="0"/>
              <a:t>)</a:t>
            </a:r>
          </a:p>
          <a:p>
            <a:r>
              <a:rPr lang="en-US" dirty="0"/>
              <a:t>Previous Lecture Recordings:</a:t>
            </a:r>
          </a:p>
          <a:p>
            <a:r>
              <a:rPr lang="en-US" dirty="0"/>
              <a:t>S3 (2019): Video</a:t>
            </a:r>
          </a:p>
          <a:p>
            <a:r>
              <a:rPr lang="en-US" dirty="0" err="1"/>
              <a:t>DynamoDB</a:t>
            </a:r>
            <a:r>
              <a:rPr lang="en-US" dirty="0"/>
              <a:t> (2019): Video</a:t>
            </a:r>
          </a:p>
          <a:p>
            <a:r>
              <a:rPr lang="en-US" dirty="0"/>
              <a:t>2020: Video</a:t>
            </a:r>
          </a:p>
          <a:p>
            <a:r>
              <a:rPr lang="en-US" dirty="0"/>
              <a:t>Lab 3 Recording - S3 and </a:t>
            </a:r>
            <a:r>
              <a:rPr lang="en-US" dirty="0" err="1"/>
              <a:t>DynamoDB</a:t>
            </a:r>
            <a:endParaRPr lang="en-US" dirty="0"/>
          </a:p>
          <a:p>
            <a:r>
              <a:rPr lang="en-US" dirty="0"/>
              <a:t>Assignments (</a:t>
            </a:r>
            <a:r>
              <a:rPr lang="en-US" dirty="0" err="1"/>
              <a:t>MidSem</a:t>
            </a:r>
            <a:r>
              <a:rPr lang="en-US" dirty="0"/>
              <a:t> Exam)</a:t>
            </a:r>
          </a:p>
          <a:p>
            <a:r>
              <a:rPr lang="en-US" dirty="0"/>
              <a:t>Week 4: 4 Questions</a:t>
            </a:r>
          </a:p>
          <a:p>
            <a:r>
              <a:rPr lang="en-US" dirty="0"/>
              <a:t>Week 5</a:t>
            </a:r>
          </a:p>
          <a:p>
            <a:r>
              <a:rPr lang="en-US" dirty="0"/>
              <a:t>AWS security and identity management</a:t>
            </a:r>
          </a:p>
          <a:p>
            <a:endParaRPr lang="en-US" dirty="0"/>
          </a:p>
          <a:p>
            <a:r>
              <a:rPr lang="en-US" dirty="0"/>
              <a:t>Content</a:t>
            </a:r>
          </a:p>
          <a:p>
            <a:r>
              <a:rPr lang="en-US" dirty="0"/>
              <a:t>Lecture Video 2021 - Week 5</a:t>
            </a:r>
          </a:p>
          <a:p>
            <a:r>
              <a:rPr lang="en-US" dirty="0"/>
              <a:t>IAM (Identity Access Management) (</a:t>
            </a:r>
            <a:r>
              <a:rPr lang="en-US" dirty="0" err="1"/>
              <a:t>pptx</a:t>
            </a:r>
            <a:r>
              <a:rPr lang="en-US" dirty="0"/>
              <a:t>)</a:t>
            </a:r>
          </a:p>
          <a:p>
            <a:r>
              <a:rPr lang="en-US" dirty="0"/>
              <a:t>Previous Lecture Recording:</a:t>
            </a:r>
          </a:p>
          <a:p>
            <a:r>
              <a:rPr lang="en-US" dirty="0"/>
              <a:t>2019: Video</a:t>
            </a:r>
          </a:p>
          <a:p>
            <a:r>
              <a:rPr lang="en-US" dirty="0"/>
              <a:t>2020: Video</a:t>
            </a:r>
          </a:p>
          <a:p>
            <a:r>
              <a:rPr lang="en-US" dirty="0"/>
              <a:t>Lab 4 Recording - Policies and KMS</a:t>
            </a:r>
          </a:p>
          <a:p>
            <a:r>
              <a:rPr lang="en-US" dirty="0"/>
              <a:t>Assignments (</a:t>
            </a:r>
            <a:r>
              <a:rPr lang="en-US" dirty="0" err="1"/>
              <a:t>MidSem</a:t>
            </a:r>
            <a:r>
              <a:rPr lang="en-US" dirty="0"/>
              <a:t> Exam)</a:t>
            </a:r>
          </a:p>
          <a:p>
            <a:r>
              <a:rPr lang="en-US" dirty="0"/>
              <a:t>Week 5: 3 Questions</a:t>
            </a:r>
          </a:p>
          <a:p>
            <a:r>
              <a:rPr lang="en-US" dirty="0"/>
              <a:t>Week 6</a:t>
            </a:r>
          </a:p>
          <a:p>
            <a:r>
              <a:rPr lang="en-US" dirty="0"/>
              <a:t>Networking, IP addressing, subnets, routing virtual private clouds</a:t>
            </a:r>
          </a:p>
          <a:p>
            <a:endParaRPr lang="en-US" dirty="0"/>
          </a:p>
          <a:p>
            <a:r>
              <a:rPr lang="en-US" dirty="0"/>
              <a:t>Content</a:t>
            </a:r>
          </a:p>
          <a:p>
            <a:r>
              <a:rPr lang="en-US" dirty="0"/>
              <a:t>Networking (</a:t>
            </a:r>
            <a:r>
              <a:rPr lang="en-US" dirty="0" err="1"/>
              <a:t>pptx</a:t>
            </a:r>
            <a:r>
              <a:rPr lang="en-US" dirty="0"/>
              <a:t>)</a:t>
            </a:r>
          </a:p>
          <a:p>
            <a:r>
              <a:rPr lang="en-US" dirty="0"/>
              <a:t>Previous Lecture Recording (2018):</a:t>
            </a:r>
          </a:p>
          <a:p>
            <a:r>
              <a:rPr lang="en-US" dirty="0"/>
              <a:t>Networking Fundamentals: Video</a:t>
            </a:r>
          </a:p>
          <a:p>
            <a:r>
              <a:rPr lang="en-US" dirty="0"/>
              <a:t>NAT (Network Address Translation): Video</a:t>
            </a:r>
          </a:p>
          <a:p>
            <a:r>
              <a:rPr lang="en-US" dirty="0"/>
              <a:t>ELB (Elastic Load Balancing): Video</a:t>
            </a:r>
          </a:p>
          <a:p>
            <a:r>
              <a:rPr lang="en-US" dirty="0"/>
              <a:t>Lab 5 Recording - Load balancers</a:t>
            </a:r>
          </a:p>
          <a:p>
            <a:r>
              <a:rPr lang="en-US" dirty="0"/>
              <a:t>Assignments (</a:t>
            </a:r>
            <a:r>
              <a:rPr lang="en-US" dirty="0" err="1"/>
              <a:t>MidSem</a:t>
            </a:r>
            <a:r>
              <a:rPr lang="en-US" dirty="0"/>
              <a:t> Exam)</a:t>
            </a:r>
          </a:p>
          <a:p>
            <a:r>
              <a:rPr lang="en-US" dirty="0"/>
              <a:t>Week 6: 2 Questions</a:t>
            </a:r>
          </a:p>
          <a:p>
            <a:r>
              <a:rPr lang="en-US" dirty="0"/>
              <a:t>Week 7: Study Time Week</a:t>
            </a:r>
          </a:p>
          <a:p>
            <a:r>
              <a:rPr lang="en-US" dirty="0"/>
              <a:t>There will be no scheduled labs or content for lectures and the time can be used for completing the pending labs.</a:t>
            </a:r>
          </a:p>
          <a:p>
            <a:endParaRPr lang="en-US" dirty="0"/>
          </a:p>
          <a:p>
            <a:r>
              <a:rPr lang="en-US" dirty="0"/>
              <a:t>Week 8</a:t>
            </a:r>
          </a:p>
          <a:p>
            <a:r>
              <a:rPr lang="en-US" dirty="0"/>
              <a:t>Web architectures using python as a model with RDBMS</a:t>
            </a:r>
          </a:p>
          <a:p>
            <a:endParaRPr lang="en-US" dirty="0"/>
          </a:p>
          <a:p>
            <a:r>
              <a:rPr lang="en-US" dirty="0"/>
              <a:t>Content</a:t>
            </a:r>
          </a:p>
          <a:p>
            <a:r>
              <a:rPr lang="en-US" dirty="0" err="1"/>
              <a:t>WebArchitecture</a:t>
            </a:r>
            <a:r>
              <a:rPr lang="en-US" dirty="0"/>
              <a:t> (</a:t>
            </a:r>
            <a:r>
              <a:rPr lang="en-US" dirty="0" err="1"/>
              <a:t>pptx</a:t>
            </a:r>
            <a:r>
              <a:rPr lang="en-US" dirty="0"/>
              <a:t>)</a:t>
            </a:r>
          </a:p>
          <a:p>
            <a:r>
              <a:rPr lang="en-US" dirty="0"/>
              <a:t>Previous Lecture Recordings:</a:t>
            </a:r>
          </a:p>
          <a:p>
            <a:r>
              <a:rPr lang="en-US" dirty="0"/>
              <a:t>2018:</a:t>
            </a:r>
          </a:p>
          <a:p>
            <a:r>
              <a:rPr lang="en-US" dirty="0"/>
              <a:t>Web Architecture: Video</a:t>
            </a:r>
          </a:p>
          <a:p>
            <a:r>
              <a:rPr lang="en-US" dirty="0"/>
              <a:t>Django Demo: Video</a:t>
            </a:r>
          </a:p>
          <a:p>
            <a:r>
              <a:rPr lang="en-US" dirty="0"/>
              <a:t>SQS Video: Video</a:t>
            </a:r>
          </a:p>
          <a:p>
            <a:r>
              <a:rPr lang="en-US" dirty="0"/>
              <a:t>2020: Video</a:t>
            </a:r>
          </a:p>
          <a:p>
            <a:r>
              <a:rPr lang="en-US" dirty="0"/>
              <a:t>2021: Video (Apologies for the audio issues in the first 20 minutes)</a:t>
            </a:r>
          </a:p>
          <a:p>
            <a:r>
              <a:rPr lang="en-US" dirty="0"/>
              <a:t>Lab 6</a:t>
            </a:r>
          </a:p>
          <a:p>
            <a:r>
              <a:rPr lang="en-US" dirty="0"/>
              <a:t>Assignments (</a:t>
            </a:r>
            <a:r>
              <a:rPr lang="en-US" dirty="0" err="1"/>
              <a:t>MidSem</a:t>
            </a:r>
            <a:r>
              <a:rPr lang="en-US" dirty="0"/>
              <a:t> Exam)</a:t>
            </a:r>
          </a:p>
          <a:p>
            <a:r>
              <a:rPr lang="en-US" dirty="0"/>
              <a:t>Week 8: 2 Questions</a:t>
            </a:r>
          </a:p>
          <a:p>
            <a:r>
              <a:rPr lang="en-US" dirty="0"/>
              <a:t>Week 9</a:t>
            </a:r>
          </a:p>
          <a:p>
            <a:r>
              <a:rPr lang="en-US" dirty="0"/>
              <a:t>Software controlled deployment of services and software using Chef</a:t>
            </a:r>
          </a:p>
          <a:p>
            <a:endParaRPr lang="en-US" dirty="0"/>
          </a:p>
          <a:p>
            <a:r>
              <a:rPr lang="en-US" dirty="0"/>
              <a:t>Content</a:t>
            </a:r>
          </a:p>
          <a:p>
            <a:r>
              <a:rPr lang="en-US" dirty="0"/>
              <a:t>DevOps (</a:t>
            </a:r>
            <a:r>
              <a:rPr lang="en-US" dirty="0" err="1"/>
              <a:t>pptx</a:t>
            </a:r>
            <a:r>
              <a:rPr lang="en-US" dirty="0"/>
              <a:t>)</a:t>
            </a:r>
          </a:p>
          <a:p>
            <a:r>
              <a:rPr lang="en-US" dirty="0"/>
              <a:t>Previous Lecture Recordings:</a:t>
            </a:r>
          </a:p>
          <a:p>
            <a:r>
              <a:rPr lang="en-US" dirty="0"/>
              <a:t>2018:</a:t>
            </a:r>
          </a:p>
          <a:p>
            <a:r>
              <a:rPr lang="en-US" dirty="0" err="1"/>
              <a:t>OpsWorks</a:t>
            </a:r>
            <a:r>
              <a:rPr lang="en-US" dirty="0"/>
              <a:t> Chef: Video</a:t>
            </a:r>
          </a:p>
          <a:p>
            <a:r>
              <a:rPr lang="en-US" dirty="0"/>
              <a:t>DevOps Intro Fabric: Video</a:t>
            </a:r>
          </a:p>
          <a:p>
            <a:r>
              <a:rPr lang="en-US" dirty="0"/>
              <a:t>Code Build Demo: Video</a:t>
            </a:r>
          </a:p>
          <a:p>
            <a:r>
              <a:rPr lang="en-US" dirty="0"/>
              <a:t>2020: Video</a:t>
            </a:r>
          </a:p>
          <a:p>
            <a:r>
              <a:rPr lang="en-US" dirty="0"/>
              <a:t>Lab 7</a:t>
            </a:r>
          </a:p>
          <a:p>
            <a:r>
              <a:rPr lang="en-US" dirty="0"/>
              <a:t>Assignments (</a:t>
            </a:r>
            <a:r>
              <a:rPr lang="en-US" dirty="0" err="1"/>
              <a:t>MidSem</a:t>
            </a:r>
            <a:r>
              <a:rPr lang="en-US" dirty="0"/>
              <a:t> Exam)</a:t>
            </a:r>
          </a:p>
          <a:p>
            <a:r>
              <a:rPr lang="en-US" dirty="0"/>
              <a:t>Week 9: 2 Questions</a:t>
            </a:r>
          </a:p>
          <a:p>
            <a:r>
              <a:rPr lang="en-US" dirty="0"/>
              <a:t>Week 10</a:t>
            </a:r>
          </a:p>
          <a:p>
            <a:r>
              <a:rPr lang="en-US" dirty="0"/>
              <a:t>Machine learning using classification and </a:t>
            </a:r>
            <a:r>
              <a:rPr lang="en-US" dirty="0" err="1"/>
              <a:t>categorisation</a:t>
            </a:r>
            <a:r>
              <a:rPr lang="en-US" dirty="0"/>
              <a:t> services</a:t>
            </a:r>
          </a:p>
          <a:p>
            <a:endParaRPr lang="en-US" dirty="0"/>
          </a:p>
          <a:p>
            <a:r>
              <a:rPr lang="en-US" dirty="0"/>
              <a:t>Content</a:t>
            </a:r>
          </a:p>
          <a:p>
            <a:r>
              <a:rPr lang="en-US" dirty="0"/>
              <a:t>AI (</a:t>
            </a:r>
            <a:r>
              <a:rPr lang="en-US" dirty="0" err="1"/>
              <a:t>pptx</a:t>
            </a:r>
            <a:r>
              <a:rPr lang="en-US" dirty="0"/>
              <a:t>)</a:t>
            </a:r>
          </a:p>
          <a:p>
            <a:r>
              <a:rPr lang="en-US" dirty="0"/>
              <a:t>Previous Lecture Recordings:</a:t>
            </a:r>
          </a:p>
          <a:p>
            <a:r>
              <a:rPr lang="en-US" dirty="0"/>
              <a:t>2018:</a:t>
            </a:r>
          </a:p>
          <a:p>
            <a:r>
              <a:rPr lang="en-US" dirty="0"/>
              <a:t>AI: Video</a:t>
            </a:r>
          </a:p>
          <a:p>
            <a:r>
              <a:rPr lang="en-US" dirty="0"/>
              <a:t>AI + ML Demo: Video</a:t>
            </a:r>
          </a:p>
          <a:p>
            <a:r>
              <a:rPr lang="en-US" dirty="0"/>
              <a:t>2020: Video</a:t>
            </a:r>
          </a:p>
          <a:p>
            <a:r>
              <a:rPr lang="en-US" dirty="0"/>
              <a:t>Lab 8</a:t>
            </a:r>
          </a:p>
          <a:p>
            <a:r>
              <a:rPr lang="en-US" dirty="0"/>
              <a:t>Assignments (</a:t>
            </a:r>
            <a:r>
              <a:rPr lang="en-US" dirty="0" err="1"/>
              <a:t>MidSem</a:t>
            </a:r>
            <a:r>
              <a:rPr lang="en-US" dirty="0"/>
              <a:t> Exam)</a:t>
            </a:r>
          </a:p>
          <a:p>
            <a:r>
              <a:rPr lang="en-US" dirty="0"/>
              <a:t>Week 10 (final): 1 Question</a:t>
            </a:r>
          </a:p>
          <a:p>
            <a:r>
              <a:rPr lang="en-US" dirty="0"/>
              <a:t>Week 11</a:t>
            </a:r>
          </a:p>
          <a:p>
            <a:r>
              <a:rPr lang="en-US" dirty="0"/>
              <a:t>More AI services including text analysis, image analysis, </a:t>
            </a:r>
            <a:r>
              <a:rPr lang="en-US" dirty="0" err="1"/>
              <a:t>chatbots</a:t>
            </a:r>
            <a:r>
              <a:rPr lang="en-US" dirty="0"/>
              <a:t> and data analysis using </a:t>
            </a:r>
            <a:r>
              <a:rPr lang="en-US" dirty="0" err="1"/>
              <a:t>Jupyter</a:t>
            </a:r>
            <a:r>
              <a:rPr lang="en-US" dirty="0"/>
              <a:t> and </a:t>
            </a:r>
            <a:r>
              <a:rPr lang="en-US" dirty="0" err="1"/>
              <a:t>SageMaker</a:t>
            </a:r>
            <a:endParaRPr lang="en-US" dirty="0"/>
          </a:p>
          <a:p>
            <a:endParaRPr lang="en-US" dirty="0"/>
          </a:p>
          <a:p>
            <a:r>
              <a:rPr lang="en-US" dirty="0"/>
              <a:t>Content</a:t>
            </a:r>
          </a:p>
          <a:p>
            <a:r>
              <a:rPr lang="en-US" dirty="0" err="1"/>
              <a:t>MoreAI</a:t>
            </a:r>
            <a:r>
              <a:rPr lang="en-US" dirty="0"/>
              <a:t> (</a:t>
            </a:r>
            <a:r>
              <a:rPr lang="en-US" dirty="0" err="1"/>
              <a:t>pptx</a:t>
            </a:r>
            <a:r>
              <a:rPr lang="en-US" dirty="0"/>
              <a:t>)</a:t>
            </a:r>
          </a:p>
          <a:p>
            <a:r>
              <a:rPr lang="en-US" dirty="0"/>
              <a:t>Previous Lecture Recordings:</a:t>
            </a:r>
          </a:p>
          <a:p>
            <a:r>
              <a:rPr lang="en-US" dirty="0"/>
              <a:t>2018:</a:t>
            </a:r>
          </a:p>
          <a:p>
            <a:r>
              <a:rPr lang="en-US" dirty="0"/>
              <a:t>More AI Intro Video</a:t>
            </a:r>
          </a:p>
          <a:p>
            <a:r>
              <a:rPr lang="en-US" dirty="0" err="1"/>
              <a:t>Chatbots</a:t>
            </a:r>
            <a:r>
              <a:rPr lang="en-US" dirty="0"/>
              <a:t> Video</a:t>
            </a:r>
          </a:p>
          <a:p>
            <a:r>
              <a:rPr lang="en-US" dirty="0" err="1"/>
              <a:t>SageMaker</a:t>
            </a:r>
            <a:r>
              <a:rPr lang="en-US" dirty="0"/>
              <a:t> Video</a:t>
            </a:r>
          </a:p>
          <a:p>
            <a:r>
              <a:rPr lang="en-US" dirty="0" err="1"/>
              <a:t>SageMaker</a:t>
            </a:r>
            <a:r>
              <a:rPr lang="en-US" dirty="0"/>
              <a:t> Demo Video</a:t>
            </a:r>
          </a:p>
          <a:p>
            <a:r>
              <a:rPr lang="en-US" dirty="0"/>
              <a:t>2020: Video</a:t>
            </a:r>
          </a:p>
          <a:p>
            <a:r>
              <a:rPr lang="en-US" dirty="0"/>
              <a:t>Lecture AI 2021</a:t>
            </a:r>
          </a:p>
          <a:p>
            <a:endParaRPr lang="en-US" dirty="0"/>
          </a:p>
          <a:p>
            <a:r>
              <a:rPr lang="en-US" dirty="0"/>
              <a:t>Lab 9</a:t>
            </a:r>
          </a:p>
          <a:p>
            <a:r>
              <a:rPr lang="en-US" dirty="0"/>
              <a:t>Week 12</a:t>
            </a:r>
          </a:p>
          <a:p>
            <a:r>
              <a:rPr lang="en-US" dirty="0"/>
              <a:t>Mobile application integration and services and </a:t>
            </a:r>
            <a:r>
              <a:rPr lang="en-US" dirty="0" err="1"/>
              <a:t>IoT</a:t>
            </a:r>
            <a:r>
              <a:rPr lang="en-US" dirty="0"/>
              <a:t> integration using cloud services</a:t>
            </a:r>
          </a:p>
          <a:p>
            <a:endParaRPr lang="en-US" dirty="0"/>
          </a:p>
          <a:p>
            <a:r>
              <a:rPr lang="en-US" dirty="0"/>
              <a:t>Content</a:t>
            </a:r>
          </a:p>
          <a:p>
            <a:r>
              <a:rPr lang="en-US" dirty="0" err="1"/>
              <a:t>MobileIntegration</a:t>
            </a:r>
            <a:r>
              <a:rPr lang="en-US" dirty="0"/>
              <a:t> (</a:t>
            </a:r>
            <a:r>
              <a:rPr lang="en-US" dirty="0" err="1"/>
              <a:t>pptx</a:t>
            </a:r>
            <a:r>
              <a:rPr lang="en-US" dirty="0"/>
              <a:t>)</a:t>
            </a:r>
          </a:p>
          <a:p>
            <a:r>
              <a:rPr lang="en-US" dirty="0"/>
              <a:t>Previous Lecture Recording (2018):</a:t>
            </a:r>
          </a:p>
          <a:p>
            <a:r>
              <a:rPr lang="en-US" dirty="0"/>
              <a:t>Mobile: Video</a:t>
            </a:r>
          </a:p>
          <a:p>
            <a:r>
              <a:rPr lang="en-US" dirty="0"/>
              <a:t>Mobile Demo: Video</a:t>
            </a:r>
          </a:p>
          <a:p>
            <a:r>
              <a:rPr lang="en-US" dirty="0"/>
              <a:t>Lecture Final Exam</a:t>
            </a:r>
          </a:p>
          <a:p>
            <a:endParaRPr lang="en-US" dirty="0"/>
          </a:p>
          <a:p>
            <a:r>
              <a:rPr lang="en-US" dirty="0"/>
              <a:t>Labs</a:t>
            </a:r>
          </a:p>
          <a:p>
            <a:r>
              <a:rPr lang="en-US" dirty="0"/>
              <a:t>For Lectures </a:t>
            </a:r>
            <a:r>
              <a:rPr lang="en-US" dirty="0" err="1"/>
              <a:t>cilck</a:t>
            </a:r>
            <a:r>
              <a:rPr lang="en-US" dirty="0"/>
              <a:t> here.</a:t>
            </a:r>
          </a:p>
          <a:p>
            <a:endParaRPr lang="en-US" dirty="0"/>
          </a:p>
          <a:p>
            <a:r>
              <a:rPr lang="en-US" dirty="0"/>
              <a:t>This semester all labs will be assessed as "Lab notes". You should follow all steps in each lab and include your own comments. In addition, include screenshots showing the output for every </a:t>
            </a:r>
            <a:r>
              <a:rPr lang="en-US" dirty="0" err="1"/>
              <a:t>commandline</a:t>
            </a:r>
            <a:r>
              <a:rPr lang="en-US" dirty="0"/>
              <a:t> instruction that you execute in the terminal and any other relevant screenshots that demonstrate you followed the steps from the corresponding lab. Please also include any bash or python script that you create and the corresponding output you get when executing it. Please submit a single PDF file. The formatting is up to you but a well </a:t>
            </a:r>
            <a:r>
              <a:rPr lang="en-US" dirty="0" err="1"/>
              <a:t>organised</a:t>
            </a:r>
            <a:r>
              <a:rPr lang="en-US" dirty="0"/>
              <a:t> structure of your notes is appreciated.</a:t>
            </a:r>
          </a:p>
          <a:p>
            <a:endParaRPr lang="en-US" dirty="0"/>
          </a:p>
          <a:p>
            <a:r>
              <a:rPr lang="en-US" dirty="0"/>
              <a:t>Week 1</a:t>
            </a:r>
          </a:p>
          <a:p>
            <a:r>
              <a:rPr lang="en-US" dirty="0"/>
              <a:t>No Labs for Week 1.</a:t>
            </a:r>
          </a:p>
          <a:p>
            <a:r>
              <a:rPr lang="en-US" dirty="0"/>
              <a:t>Week 2 (Lab 1)</a:t>
            </a:r>
          </a:p>
          <a:p>
            <a:r>
              <a:rPr lang="en-US" dirty="0"/>
              <a:t>Instructions: Lab1 Intro and setup of environment</a:t>
            </a:r>
          </a:p>
          <a:p>
            <a:r>
              <a:rPr lang="en-US" dirty="0"/>
              <a:t>Week 3 (Lab 2)</a:t>
            </a:r>
          </a:p>
          <a:p>
            <a:r>
              <a:rPr lang="en-US" dirty="0"/>
              <a:t>Instructions: Lab2 EC2 and </a:t>
            </a:r>
            <a:r>
              <a:rPr lang="en-US" dirty="0" err="1"/>
              <a:t>docker</a:t>
            </a:r>
            <a:endParaRPr lang="en-US" dirty="0"/>
          </a:p>
          <a:p>
            <a:r>
              <a:rPr lang="en-US" dirty="0"/>
              <a:t>Week 4 (Lab 3)</a:t>
            </a:r>
          </a:p>
          <a:p>
            <a:r>
              <a:rPr lang="en-US" dirty="0"/>
              <a:t>Instructions: Lab3 S3 and </a:t>
            </a:r>
            <a:r>
              <a:rPr lang="en-US" dirty="0" err="1"/>
              <a:t>DynamoDB</a:t>
            </a:r>
            <a:r>
              <a:rPr lang="en-US" dirty="0"/>
              <a:t> Creating </a:t>
            </a:r>
            <a:r>
              <a:rPr lang="en-US" dirty="0" err="1"/>
              <a:t>CloudStorage</a:t>
            </a:r>
            <a:r>
              <a:rPr lang="en-US" dirty="0"/>
              <a:t> application</a:t>
            </a:r>
          </a:p>
          <a:p>
            <a:r>
              <a:rPr lang="en-US" dirty="0"/>
              <a:t>Week 5 (Lab 4)</a:t>
            </a:r>
          </a:p>
          <a:p>
            <a:r>
              <a:rPr lang="en-US" dirty="0"/>
              <a:t>Instructions: Lab4 IAM, KMS and AES encryption</a:t>
            </a:r>
          </a:p>
          <a:p>
            <a:r>
              <a:rPr lang="en-US" dirty="0"/>
              <a:t>Previous Recordings (2020): Lab Video</a:t>
            </a:r>
          </a:p>
          <a:p>
            <a:r>
              <a:rPr lang="en-US" dirty="0"/>
              <a:t>Week 6 (Lab 5)</a:t>
            </a:r>
          </a:p>
          <a:p>
            <a:r>
              <a:rPr lang="en-US" dirty="0"/>
              <a:t>Instructions: Lab 5 Networks and VPC</a:t>
            </a:r>
          </a:p>
          <a:p>
            <a:r>
              <a:rPr lang="en-US" dirty="0"/>
              <a:t>Previous Recordings (2020): Lab Video</a:t>
            </a:r>
          </a:p>
          <a:p>
            <a:r>
              <a:rPr lang="en-US" dirty="0"/>
              <a:t>Week 7</a:t>
            </a:r>
          </a:p>
          <a:p>
            <a:r>
              <a:rPr lang="en-US" dirty="0"/>
              <a:t>No labs this week to make up for the assignment</a:t>
            </a:r>
          </a:p>
          <a:p>
            <a:r>
              <a:rPr lang="en-US" dirty="0"/>
              <a:t>Week 8 (Lab 6)</a:t>
            </a:r>
          </a:p>
          <a:p>
            <a:r>
              <a:rPr lang="en-US" dirty="0"/>
              <a:t>Instructions: Lab 6 Web applications, Django and ELB</a:t>
            </a:r>
          </a:p>
          <a:p>
            <a:r>
              <a:rPr lang="en-US" dirty="0"/>
              <a:t>Previous Recordings (2020): Lab Video</a:t>
            </a:r>
          </a:p>
          <a:p>
            <a:r>
              <a:rPr lang="en-US" dirty="0"/>
              <a:t>Week 9 (Lab 7)</a:t>
            </a:r>
          </a:p>
          <a:p>
            <a:r>
              <a:rPr lang="en-US" dirty="0"/>
              <a:t>Instructions: Lab 7 DevOps</a:t>
            </a:r>
          </a:p>
          <a:p>
            <a:r>
              <a:rPr lang="en-US" dirty="0"/>
              <a:t>Previous Recordings (2020): Lab Video</a:t>
            </a:r>
          </a:p>
          <a:p>
            <a:r>
              <a:rPr lang="en-US" dirty="0"/>
              <a:t>Week 10 (Lab 8)</a:t>
            </a:r>
          </a:p>
          <a:p>
            <a:r>
              <a:rPr lang="en-US" dirty="0"/>
              <a:t>New Lab 8 (2021 version - </a:t>
            </a:r>
            <a:r>
              <a:rPr lang="en-US" dirty="0" err="1"/>
              <a:t>SageMaker</a:t>
            </a:r>
            <a:r>
              <a:rPr lang="en-US" dirty="0"/>
              <a:t>)Lab Instructions</a:t>
            </a:r>
          </a:p>
          <a:p>
            <a:r>
              <a:rPr lang="en-US" dirty="0"/>
              <a:t>Lab 8 (Old - AWS ML Deprecated): Lab 8 Machine learning using classification and </a:t>
            </a:r>
            <a:r>
              <a:rPr lang="en-US" dirty="0" err="1"/>
              <a:t>categorisation</a:t>
            </a:r>
            <a:r>
              <a:rPr lang="en-US" dirty="0"/>
              <a:t> services</a:t>
            </a:r>
          </a:p>
          <a:p>
            <a:r>
              <a:rPr lang="en-US" dirty="0"/>
              <a:t>Previous Recordings (2020): Lab Video</a:t>
            </a:r>
          </a:p>
          <a:p>
            <a:r>
              <a:rPr lang="en-US" dirty="0"/>
              <a:t>Week 11 (Lab 9)</a:t>
            </a:r>
          </a:p>
          <a:p>
            <a:r>
              <a:rPr lang="en-US" dirty="0"/>
              <a:t>Instructions: Lab 9 More AI: Text analysis, image analysis, </a:t>
            </a:r>
            <a:r>
              <a:rPr lang="en-US" dirty="0" err="1"/>
              <a:t>chatbots</a:t>
            </a:r>
            <a:endParaRPr lang="en-US" dirty="0"/>
          </a:p>
          <a:p>
            <a:r>
              <a:rPr lang="en-US" dirty="0"/>
              <a:t>Previous Recordings (2020): Lab Video</a:t>
            </a:r>
          </a:p>
        </p:txBody>
      </p:sp>
    </p:spTree>
    <p:extLst>
      <p:ext uri="{BB962C8B-B14F-4D97-AF65-F5344CB8AC3E}">
        <p14:creationId xmlns:p14="http://schemas.microsoft.com/office/powerpoint/2010/main" val="39312832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compas.cs.stonybrook.edu/cse356-v3</a:t>
            </a:r>
            <a:endParaRPr lang="en-US" dirty="0" smtClean="0"/>
          </a:p>
          <a:p>
            <a:r>
              <a:rPr lang="en-US" dirty="0"/>
              <a:t>https://compas.cs.stonybrook.edu/~mferdman/#teaching</a:t>
            </a:r>
          </a:p>
        </p:txBody>
      </p:sp>
    </p:spTree>
    <p:extLst>
      <p:ext uri="{BB962C8B-B14F-4D97-AF65-F5344CB8AC3E}">
        <p14:creationId xmlns:p14="http://schemas.microsoft.com/office/powerpoint/2010/main" val="39395579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OpenStack?</a:t>
            </a:r>
          </a:p>
        </p:txBody>
      </p:sp>
      <p:sp>
        <p:nvSpPr>
          <p:cNvPr id="4" name="AutoShape 2" descr="OpenStack Cloud Software"/>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AutoShape 4" descr="OpenStack Cloud Softwa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3"/>
          <a:stretch>
            <a:fillRect/>
          </a:stretch>
        </p:blipFill>
        <p:spPr>
          <a:xfrm>
            <a:off x="3936570" y="1545326"/>
            <a:ext cx="7922809" cy="4456580"/>
          </a:xfrm>
          <a:prstGeom prst="rect">
            <a:avLst/>
          </a:prstGeom>
        </p:spPr>
      </p:pic>
      <p:pic>
        <p:nvPicPr>
          <p:cNvPr id="7" name="Picture 6"/>
          <p:cNvPicPr>
            <a:picLocks noChangeAspect="1"/>
          </p:cNvPicPr>
          <p:nvPr/>
        </p:nvPicPr>
        <p:blipFill>
          <a:blip r:embed="rId4"/>
          <a:stretch>
            <a:fillRect/>
          </a:stretch>
        </p:blipFill>
        <p:spPr>
          <a:xfrm>
            <a:off x="590550" y="1593418"/>
            <a:ext cx="5505450" cy="4543425"/>
          </a:xfrm>
          <a:prstGeom prst="rect">
            <a:avLst/>
          </a:prstGeom>
        </p:spPr>
      </p:pic>
    </p:spTree>
    <p:extLst>
      <p:ext uri="{BB962C8B-B14F-4D97-AF65-F5344CB8AC3E}">
        <p14:creationId xmlns:p14="http://schemas.microsoft.com/office/powerpoint/2010/main" val="21581421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735" y="0"/>
            <a:ext cx="10515600" cy="1325563"/>
          </a:xfrm>
        </p:spPr>
        <p:txBody>
          <a:bodyPr/>
          <a:lstStyle/>
          <a:p>
            <a:r>
              <a:rPr lang="en-US" dirty="0"/>
              <a:t>lab cloud infrastructure (compute, network, storages, neutron </a:t>
            </a:r>
            <a:r>
              <a:rPr lang="en-US" dirty="0" err="1"/>
              <a:t>swift,Heat</a:t>
            </a:r>
            <a:r>
              <a:rPr lang="en-US" dirty="0"/>
              <a:t>)</a:t>
            </a:r>
          </a:p>
        </p:txBody>
      </p:sp>
      <p:sp>
        <p:nvSpPr>
          <p:cNvPr id="3" name="Content Placeholder 2"/>
          <p:cNvSpPr>
            <a:spLocks noGrp="1"/>
          </p:cNvSpPr>
          <p:nvPr>
            <p:ph idx="1"/>
          </p:nvPr>
        </p:nvSpPr>
        <p:spPr>
          <a:xfrm>
            <a:off x="187272" y="1252188"/>
            <a:ext cx="10515600" cy="4351338"/>
          </a:xfrm>
        </p:spPr>
        <p:txBody>
          <a:bodyPr>
            <a:normAutofit/>
          </a:bodyPr>
          <a:lstStyle/>
          <a:p>
            <a:r>
              <a:rPr lang="en-US" sz="1100" dirty="0"/>
              <a:t>Compute (Nova) · Storage (Cinder, Swift, Manila) · Networking (Neutron) · Identity </a:t>
            </a:r>
            <a:r>
              <a:rPr lang="en-US" sz="1100" dirty="0" smtClean="0"/>
              <a:t>Management (Keystone)</a:t>
            </a:r>
            <a:endParaRPr lang="en-US" sz="1100" dirty="0"/>
          </a:p>
        </p:txBody>
      </p:sp>
      <p:graphicFrame>
        <p:nvGraphicFramePr>
          <p:cNvPr id="4" name="Table 3"/>
          <p:cNvGraphicFramePr>
            <a:graphicFrameLocks noGrp="1"/>
          </p:cNvGraphicFramePr>
          <p:nvPr>
            <p:extLst>
              <p:ext uri="{D42A27DB-BD31-4B8C-83A1-F6EECF244321}">
                <p14:modId xmlns:p14="http://schemas.microsoft.com/office/powerpoint/2010/main" val="19711329"/>
              </p:ext>
            </p:extLst>
          </p:nvPr>
        </p:nvGraphicFramePr>
        <p:xfrm>
          <a:off x="2312197" y="1857510"/>
          <a:ext cx="4746914" cy="4351341"/>
        </p:xfrm>
        <a:graphic>
          <a:graphicData uri="http://schemas.openxmlformats.org/drawingml/2006/table">
            <a:tbl>
              <a:tblPr/>
              <a:tblGrid>
                <a:gridCol w="901914">
                  <a:extLst>
                    <a:ext uri="{9D8B030D-6E8A-4147-A177-3AD203B41FA5}">
                      <a16:colId xmlns:a16="http://schemas.microsoft.com/office/drawing/2014/main" val="449414700"/>
                    </a:ext>
                  </a:extLst>
                </a:gridCol>
                <a:gridCol w="664568">
                  <a:extLst>
                    <a:ext uri="{9D8B030D-6E8A-4147-A177-3AD203B41FA5}">
                      <a16:colId xmlns:a16="http://schemas.microsoft.com/office/drawing/2014/main" val="387263818"/>
                    </a:ext>
                  </a:extLst>
                </a:gridCol>
                <a:gridCol w="3180432">
                  <a:extLst>
                    <a:ext uri="{9D8B030D-6E8A-4147-A177-3AD203B41FA5}">
                      <a16:colId xmlns:a16="http://schemas.microsoft.com/office/drawing/2014/main" val="4065735071"/>
                    </a:ext>
                  </a:extLst>
                </a:gridCol>
              </a:tblGrid>
              <a:tr h="165110">
                <a:tc gridSpan="3">
                  <a:txBody>
                    <a:bodyPr/>
                    <a:lstStyle/>
                    <a:p>
                      <a:r>
                        <a:rPr lang="en-US" sz="800"/>
                        <a:t>OpenStack services</a:t>
                      </a:r>
                    </a:p>
                  </a:txBody>
                  <a:tcPr marL="41278" marR="41278" marT="20639" marB="20639" anchor="c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53172104"/>
                  </a:ext>
                </a:extLst>
              </a:tr>
              <a:tr h="141032">
                <a:tc>
                  <a:txBody>
                    <a:bodyPr/>
                    <a:lstStyle/>
                    <a:p>
                      <a:pPr algn="l"/>
                      <a:r>
                        <a:rPr lang="en-US" sz="800">
                          <a:effectLst/>
                        </a:rPr>
                        <a:t>Service</a:t>
                      </a:r>
                    </a:p>
                  </a:txBody>
                  <a:tcPr marL="8599" marR="8599" marT="8599" marB="8599" anchor="ctr">
                    <a:lnL>
                      <a:noFill/>
                    </a:lnL>
                    <a:lnR>
                      <a:noFill/>
                    </a:lnR>
                    <a:lnB>
                      <a:noFill/>
                    </a:lnB>
                    <a:solidFill>
                      <a:srgbClr val="FFFFFF"/>
                    </a:solidFill>
                  </a:tcPr>
                </a:tc>
                <a:tc>
                  <a:txBody>
                    <a:bodyPr/>
                    <a:lstStyle/>
                    <a:p>
                      <a:pPr algn="l"/>
                      <a:r>
                        <a:rPr lang="en-US" sz="800">
                          <a:effectLst/>
                        </a:rPr>
                        <a:t>Project name</a:t>
                      </a:r>
                    </a:p>
                  </a:txBody>
                  <a:tcPr marL="8599" marR="8599" marT="8599" marB="8599" anchor="ctr">
                    <a:lnL>
                      <a:noFill/>
                    </a:lnL>
                    <a:lnR>
                      <a:noFill/>
                    </a:lnR>
                    <a:lnT>
                      <a:noFill/>
                    </a:lnT>
                    <a:lnB>
                      <a:noFill/>
                    </a:lnB>
                    <a:solidFill>
                      <a:srgbClr val="FFFFFF"/>
                    </a:solidFill>
                  </a:tcPr>
                </a:tc>
                <a:tc>
                  <a:txBody>
                    <a:bodyPr/>
                    <a:lstStyle/>
                    <a:p>
                      <a:pPr algn="l"/>
                      <a:r>
                        <a:rPr lang="en-US" sz="800">
                          <a:effectLst/>
                        </a:rPr>
                        <a:t>Description</a:t>
                      </a:r>
                    </a:p>
                  </a:txBody>
                  <a:tcPr marL="8599" marR="8599" marT="8599" marB="8599" anchor="ctr">
                    <a:lnL>
                      <a:noFill/>
                    </a:lnL>
                    <a:lnR>
                      <a:noFill/>
                    </a:lnR>
                    <a:lnT>
                      <a:noFill/>
                    </a:lnT>
                    <a:lnB>
                      <a:noFill/>
                    </a:lnB>
                    <a:solidFill>
                      <a:srgbClr val="FFFFFF"/>
                    </a:solidFill>
                  </a:tcPr>
                </a:tc>
                <a:extLst>
                  <a:ext uri="{0D108BD9-81ED-4DB2-BD59-A6C34878D82A}">
                    <a16:rowId xmlns:a16="http://schemas.microsoft.com/office/drawing/2014/main" val="125117379"/>
                  </a:ext>
                </a:extLst>
              </a:tr>
              <a:tr h="388697">
                <a:tc>
                  <a:txBody>
                    <a:bodyPr/>
                    <a:lstStyle/>
                    <a:p>
                      <a:r>
                        <a:rPr lang="en-US" sz="800" u="sng">
                          <a:solidFill>
                            <a:srgbClr val="30739C"/>
                          </a:solidFill>
                          <a:effectLst/>
                          <a:hlinkClick r:id="rId3"/>
                        </a:rPr>
                        <a:t>Dashboard</a:t>
                      </a:r>
                      <a:endParaRPr lang="en-US" sz="800">
                        <a:effectLst/>
                      </a:endParaRPr>
                    </a:p>
                  </a:txBody>
                  <a:tcPr marL="8599" marR="8599" marT="8599" marB="8599" anchor="ctr">
                    <a:lnL>
                      <a:noFill/>
                    </a:lnL>
                    <a:lnR>
                      <a:noFill/>
                    </a:lnR>
                    <a:lnT>
                      <a:noFill/>
                    </a:lnT>
                    <a:lnB>
                      <a:noFill/>
                    </a:lnB>
                    <a:solidFill>
                      <a:srgbClr val="FFFFFF"/>
                    </a:solidFill>
                  </a:tcPr>
                </a:tc>
                <a:tc>
                  <a:txBody>
                    <a:bodyPr/>
                    <a:lstStyle/>
                    <a:p>
                      <a:r>
                        <a:rPr lang="en-US" sz="800" u="sng">
                          <a:solidFill>
                            <a:srgbClr val="30739C"/>
                          </a:solidFill>
                          <a:effectLst/>
                          <a:hlinkClick r:id="rId4"/>
                        </a:rPr>
                        <a:t>Horizon</a:t>
                      </a:r>
                      <a:endParaRPr lang="en-US" sz="800">
                        <a:effectLst/>
                      </a:endParaRPr>
                    </a:p>
                  </a:txBody>
                  <a:tcPr marL="8599" marR="8599" marT="8599" marB="8599" anchor="ctr">
                    <a:lnL>
                      <a:noFill/>
                    </a:lnL>
                    <a:lnR>
                      <a:noFill/>
                    </a:lnR>
                    <a:lnT>
                      <a:noFill/>
                    </a:lnT>
                    <a:lnB>
                      <a:noFill/>
                    </a:lnB>
                    <a:solidFill>
                      <a:srgbClr val="FFFFFF"/>
                    </a:solidFill>
                  </a:tcPr>
                </a:tc>
                <a:tc>
                  <a:txBody>
                    <a:bodyPr/>
                    <a:lstStyle/>
                    <a:p>
                      <a:r>
                        <a:rPr lang="en-US" sz="800">
                          <a:effectLst/>
                        </a:rPr>
                        <a:t>Provides a web-based self-service portal to interact with underlying OpenStack services, such as launching an instance, assigning IP addresses and configuring access controls.</a:t>
                      </a:r>
                    </a:p>
                  </a:txBody>
                  <a:tcPr marL="8599" marR="8599" marT="8599" marB="8599" anchor="ctr">
                    <a:lnL>
                      <a:noFill/>
                    </a:lnL>
                    <a:lnR>
                      <a:noFill/>
                    </a:lnR>
                    <a:lnT>
                      <a:noFill/>
                    </a:lnT>
                    <a:lnB>
                      <a:noFill/>
                    </a:lnB>
                    <a:solidFill>
                      <a:srgbClr val="FFFFFF"/>
                    </a:solidFill>
                  </a:tcPr>
                </a:tc>
                <a:extLst>
                  <a:ext uri="{0D108BD9-81ED-4DB2-BD59-A6C34878D82A}">
                    <a16:rowId xmlns:a16="http://schemas.microsoft.com/office/drawing/2014/main" val="344908366"/>
                  </a:ext>
                </a:extLst>
              </a:tr>
              <a:tr h="388697">
                <a:tc>
                  <a:txBody>
                    <a:bodyPr/>
                    <a:lstStyle/>
                    <a:p>
                      <a:r>
                        <a:rPr lang="en-US" sz="800" u="sng">
                          <a:solidFill>
                            <a:srgbClr val="30739C"/>
                          </a:solidFill>
                          <a:effectLst/>
                          <a:hlinkClick r:id="rId5"/>
                        </a:rPr>
                        <a:t>Compute</a:t>
                      </a:r>
                      <a:endParaRPr lang="en-US" sz="800">
                        <a:effectLst/>
                      </a:endParaRPr>
                    </a:p>
                  </a:txBody>
                  <a:tcPr marL="8599" marR="8599" marT="8599" marB="8599" anchor="ctr">
                    <a:lnL>
                      <a:noFill/>
                    </a:lnL>
                    <a:lnR>
                      <a:noFill/>
                    </a:lnR>
                    <a:lnT>
                      <a:noFill/>
                    </a:lnT>
                    <a:lnB>
                      <a:noFill/>
                    </a:lnB>
                    <a:solidFill>
                      <a:srgbClr val="FFFFFF"/>
                    </a:solidFill>
                  </a:tcPr>
                </a:tc>
                <a:tc>
                  <a:txBody>
                    <a:bodyPr/>
                    <a:lstStyle/>
                    <a:p>
                      <a:r>
                        <a:rPr lang="en-US" sz="800" u="sng">
                          <a:solidFill>
                            <a:srgbClr val="30739C"/>
                          </a:solidFill>
                          <a:effectLst/>
                          <a:hlinkClick r:id="rId6"/>
                        </a:rPr>
                        <a:t>Nova</a:t>
                      </a:r>
                      <a:endParaRPr lang="en-US" sz="800">
                        <a:effectLst/>
                      </a:endParaRPr>
                    </a:p>
                  </a:txBody>
                  <a:tcPr marL="8599" marR="8599" marT="8599" marB="8599" anchor="ctr">
                    <a:lnL>
                      <a:noFill/>
                    </a:lnL>
                    <a:lnR>
                      <a:noFill/>
                    </a:lnR>
                    <a:lnT>
                      <a:noFill/>
                    </a:lnT>
                    <a:lnB>
                      <a:noFill/>
                    </a:lnB>
                    <a:solidFill>
                      <a:srgbClr val="FFFFFF"/>
                    </a:solidFill>
                  </a:tcPr>
                </a:tc>
                <a:tc>
                  <a:txBody>
                    <a:bodyPr/>
                    <a:lstStyle/>
                    <a:p>
                      <a:r>
                        <a:rPr lang="en-US" sz="800">
                          <a:effectLst/>
                        </a:rPr>
                        <a:t>Manages the lifecycle of compute instances in an OpenStack environment. Responsibilities include spawning, scheduling and decommissioning of virtual machines on demand.</a:t>
                      </a:r>
                    </a:p>
                  </a:txBody>
                  <a:tcPr marL="8599" marR="8599" marT="8599" marB="8599" anchor="ctr">
                    <a:lnL>
                      <a:noFill/>
                    </a:lnL>
                    <a:lnR>
                      <a:noFill/>
                    </a:lnR>
                    <a:lnT>
                      <a:noFill/>
                    </a:lnT>
                    <a:lnB>
                      <a:noFill/>
                    </a:lnB>
                    <a:solidFill>
                      <a:srgbClr val="FFFFFF"/>
                    </a:solidFill>
                  </a:tcPr>
                </a:tc>
                <a:extLst>
                  <a:ext uri="{0D108BD9-81ED-4DB2-BD59-A6C34878D82A}">
                    <a16:rowId xmlns:a16="http://schemas.microsoft.com/office/drawing/2014/main" val="697257673"/>
                  </a:ext>
                </a:extLst>
              </a:tr>
              <a:tr h="512529">
                <a:tc>
                  <a:txBody>
                    <a:bodyPr/>
                    <a:lstStyle/>
                    <a:p>
                      <a:r>
                        <a:rPr lang="en-US" sz="800" u="sng">
                          <a:solidFill>
                            <a:srgbClr val="30739C"/>
                          </a:solidFill>
                          <a:effectLst/>
                          <a:hlinkClick r:id="rId7"/>
                        </a:rPr>
                        <a:t>Networking</a:t>
                      </a:r>
                      <a:endParaRPr lang="en-US" sz="800">
                        <a:effectLst/>
                      </a:endParaRPr>
                    </a:p>
                  </a:txBody>
                  <a:tcPr marL="8599" marR="8599" marT="8599" marB="8599" anchor="ctr">
                    <a:lnL>
                      <a:noFill/>
                    </a:lnL>
                    <a:lnR>
                      <a:noFill/>
                    </a:lnR>
                    <a:lnT>
                      <a:noFill/>
                    </a:lnT>
                    <a:lnB>
                      <a:noFill/>
                    </a:lnB>
                    <a:solidFill>
                      <a:srgbClr val="FFFFFF"/>
                    </a:solidFill>
                  </a:tcPr>
                </a:tc>
                <a:tc>
                  <a:txBody>
                    <a:bodyPr/>
                    <a:lstStyle/>
                    <a:p>
                      <a:r>
                        <a:rPr lang="en-US" sz="800" u="sng">
                          <a:solidFill>
                            <a:srgbClr val="30739C"/>
                          </a:solidFill>
                          <a:effectLst/>
                          <a:hlinkClick r:id="rId8"/>
                        </a:rPr>
                        <a:t>Neutron</a:t>
                      </a:r>
                      <a:endParaRPr lang="en-US" sz="800">
                        <a:effectLst/>
                      </a:endParaRPr>
                    </a:p>
                  </a:txBody>
                  <a:tcPr marL="8599" marR="8599" marT="8599" marB="8599" anchor="ctr">
                    <a:lnL>
                      <a:noFill/>
                    </a:lnL>
                    <a:lnR>
                      <a:noFill/>
                    </a:lnR>
                    <a:lnT>
                      <a:noFill/>
                    </a:lnT>
                    <a:lnB>
                      <a:noFill/>
                    </a:lnB>
                    <a:solidFill>
                      <a:srgbClr val="FFFFFF"/>
                    </a:solidFill>
                  </a:tcPr>
                </a:tc>
                <a:tc>
                  <a:txBody>
                    <a:bodyPr/>
                    <a:lstStyle/>
                    <a:p>
                      <a:r>
                        <a:rPr lang="en-US" sz="800">
                          <a:effectLst/>
                        </a:rPr>
                        <a:t>Enables Network-Connectivity-as-a-Service for other OpenStack services, such as OpenStack Compute. Provides an API for users to define networks and the attachments into them. Has a pluggable architecture that supports many popular networking vendors and technologies.</a:t>
                      </a:r>
                    </a:p>
                  </a:txBody>
                  <a:tcPr marL="8599" marR="8599" marT="8599" marB="8599" anchor="ctr">
                    <a:lnL>
                      <a:noFill/>
                    </a:lnL>
                    <a:lnR>
                      <a:noFill/>
                    </a:lnR>
                    <a:lnT>
                      <a:noFill/>
                    </a:lnT>
                    <a:lnB>
                      <a:noFill/>
                    </a:lnB>
                    <a:solidFill>
                      <a:srgbClr val="FFFFFF"/>
                    </a:solidFill>
                  </a:tcPr>
                </a:tc>
                <a:extLst>
                  <a:ext uri="{0D108BD9-81ED-4DB2-BD59-A6C34878D82A}">
                    <a16:rowId xmlns:a16="http://schemas.microsoft.com/office/drawing/2014/main" val="4052183248"/>
                  </a:ext>
                </a:extLst>
              </a:tr>
              <a:tr h="141032">
                <a:tc>
                  <a:txBody>
                    <a:bodyPr/>
                    <a:lstStyle/>
                    <a:p>
                      <a:r>
                        <a:rPr lang="en-US" sz="800">
                          <a:effectLst/>
                        </a:rPr>
                        <a:t> </a:t>
                      </a:r>
                    </a:p>
                  </a:txBody>
                  <a:tcPr marL="8599" marR="8599" marT="8599" marB="8599" anchor="ctr">
                    <a:lnL>
                      <a:noFill/>
                    </a:lnL>
                    <a:lnR>
                      <a:noFill/>
                    </a:lnR>
                    <a:lnT>
                      <a:noFill/>
                    </a:lnT>
                    <a:lnB>
                      <a:noFill/>
                    </a:lnB>
                    <a:solidFill>
                      <a:srgbClr val="FFFFFF"/>
                    </a:solidFill>
                  </a:tcPr>
                </a:tc>
                <a:tc>
                  <a:txBody>
                    <a:bodyPr/>
                    <a:lstStyle/>
                    <a:p>
                      <a:r>
                        <a:rPr lang="en-US" sz="800">
                          <a:effectLst/>
                        </a:rPr>
                        <a:t> </a:t>
                      </a:r>
                    </a:p>
                  </a:txBody>
                  <a:tcPr marL="8599" marR="8599" marT="8599" marB="8599" anchor="ctr">
                    <a:lnL>
                      <a:noFill/>
                    </a:lnL>
                    <a:lnR>
                      <a:noFill/>
                    </a:lnR>
                    <a:lnT>
                      <a:noFill/>
                    </a:lnT>
                    <a:lnB>
                      <a:noFill/>
                    </a:lnB>
                    <a:solidFill>
                      <a:srgbClr val="FFFFFF"/>
                    </a:solidFill>
                  </a:tcPr>
                </a:tc>
                <a:tc>
                  <a:txBody>
                    <a:bodyPr/>
                    <a:lstStyle/>
                    <a:p>
                      <a:r>
                        <a:rPr lang="en-US" sz="800" b="1">
                          <a:effectLst/>
                        </a:rPr>
                        <a:t>Storage</a:t>
                      </a:r>
                      <a:endParaRPr lang="en-US" sz="800">
                        <a:effectLst/>
                      </a:endParaRPr>
                    </a:p>
                  </a:txBody>
                  <a:tcPr marL="8599" marR="8599" marT="8599" marB="8599" anchor="ctr">
                    <a:lnL>
                      <a:noFill/>
                    </a:lnL>
                    <a:lnR>
                      <a:noFill/>
                    </a:lnR>
                    <a:lnT>
                      <a:noFill/>
                    </a:lnT>
                    <a:lnB>
                      <a:noFill/>
                    </a:lnB>
                    <a:solidFill>
                      <a:srgbClr val="FFFFFF"/>
                    </a:solidFill>
                  </a:tcPr>
                </a:tc>
                <a:extLst>
                  <a:ext uri="{0D108BD9-81ED-4DB2-BD59-A6C34878D82A}">
                    <a16:rowId xmlns:a16="http://schemas.microsoft.com/office/drawing/2014/main" val="379454171"/>
                  </a:ext>
                </a:extLst>
              </a:tr>
              <a:tr h="636362">
                <a:tc>
                  <a:txBody>
                    <a:bodyPr/>
                    <a:lstStyle/>
                    <a:p>
                      <a:r>
                        <a:rPr lang="en-US" sz="800" u="sng">
                          <a:solidFill>
                            <a:srgbClr val="30739C"/>
                          </a:solidFill>
                          <a:effectLst/>
                          <a:hlinkClick r:id="rId9"/>
                        </a:rPr>
                        <a:t>Object Storage</a:t>
                      </a:r>
                      <a:endParaRPr lang="en-US" sz="800">
                        <a:effectLst/>
                      </a:endParaRPr>
                    </a:p>
                  </a:txBody>
                  <a:tcPr marL="8599" marR="8599" marT="8599" marB="8599" anchor="ctr">
                    <a:lnL>
                      <a:noFill/>
                    </a:lnL>
                    <a:lnR>
                      <a:noFill/>
                    </a:lnR>
                    <a:lnT>
                      <a:noFill/>
                    </a:lnT>
                    <a:lnB>
                      <a:noFill/>
                    </a:lnB>
                    <a:solidFill>
                      <a:srgbClr val="FFFFFF"/>
                    </a:solidFill>
                  </a:tcPr>
                </a:tc>
                <a:tc>
                  <a:txBody>
                    <a:bodyPr/>
                    <a:lstStyle/>
                    <a:p>
                      <a:r>
                        <a:rPr lang="en-US" sz="800" u="sng">
                          <a:solidFill>
                            <a:srgbClr val="30739C"/>
                          </a:solidFill>
                          <a:effectLst/>
                          <a:hlinkClick r:id="rId10"/>
                        </a:rPr>
                        <a:t>Swift</a:t>
                      </a:r>
                      <a:endParaRPr lang="en-US" sz="800">
                        <a:effectLst/>
                      </a:endParaRPr>
                    </a:p>
                  </a:txBody>
                  <a:tcPr marL="8599" marR="8599" marT="8599" marB="8599" anchor="ctr">
                    <a:lnL>
                      <a:noFill/>
                    </a:lnL>
                    <a:lnR>
                      <a:noFill/>
                    </a:lnR>
                    <a:lnT>
                      <a:noFill/>
                    </a:lnT>
                    <a:lnB>
                      <a:noFill/>
                    </a:lnB>
                    <a:solidFill>
                      <a:srgbClr val="FFFFFF"/>
                    </a:solidFill>
                  </a:tcPr>
                </a:tc>
                <a:tc>
                  <a:txBody>
                    <a:bodyPr/>
                    <a:lstStyle/>
                    <a:p>
                      <a:r>
                        <a:rPr lang="en-US" sz="800">
                          <a:effectLst/>
                        </a:rPr>
                        <a:t>Stores and retrieves arbitrary unstructured data objects via a </a:t>
                      </a:r>
                      <a:r>
                        <a:rPr lang="en-US" sz="800" i="1" u="sng">
                          <a:solidFill>
                            <a:srgbClr val="30739C"/>
                          </a:solidFill>
                          <a:effectLst/>
                          <a:hlinkClick r:id="rId11"/>
                        </a:rPr>
                        <a:t>RESTful</a:t>
                      </a:r>
                      <a:r>
                        <a:rPr lang="en-US" sz="800">
                          <a:effectLst/>
                        </a:rPr>
                        <a:t>, HTTP based API. It is highly fault tolerant with its data replication and scale-out architecture. Its implementation is not like a file server with mountable directories. In this case, it writes objects and files to multiple drives, ensuring the data is replicated across a server cluster.</a:t>
                      </a:r>
                    </a:p>
                  </a:txBody>
                  <a:tcPr marL="8599" marR="8599" marT="8599" marB="8599" anchor="ctr">
                    <a:lnL>
                      <a:noFill/>
                    </a:lnL>
                    <a:lnR>
                      <a:noFill/>
                    </a:lnR>
                    <a:lnT>
                      <a:noFill/>
                    </a:lnT>
                    <a:lnB>
                      <a:noFill/>
                    </a:lnB>
                    <a:solidFill>
                      <a:srgbClr val="FFFFFF"/>
                    </a:solidFill>
                  </a:tcPr>
                </a:tc>
                <a:extLst>
                  <a:ext uri="{0D108BD9-81ED-4DB2-BD59-A6C34878D82A}">
                    <a16:rowId xmlns:a16="http://schemas.microsoft.com/office/drawing/2014/main" val="2766199190"/>
                  </a:ext>
                </a:extLst>
              </a:tr>
              <a:tr h="388697">
                <a:tc>
                  <a:txBody>
                    <a:bodyPr/>
                    <a:lstStyle/>
                    <a:p>
                      <a:r>
                        <a:rPr lang="en-US" sz="800" u="sng">
                          <a:solidFill>
                            <a:srgbClr val="30739C"/>
                          </a:solidFill>
                          <a:effectLst/>
                          <a:hlinkClick r:id="rId12"/>
                        </a:rPr>
                        <a:t>Block Storage</a:t>
                      </a:r>
                      <a:endParaRPr lang="en-US" sz="800">
                        <a:effectLst/>
                      </a:endParaRPr>
                    </a:p>
                  </a:txBody>
                  <a:tcPr marL="8599" marR="8599" marT="8599" marB="8599" anchor="ctr">
                    <a:lnL>
                      <a:noFill/>
                    </a:lnL>
                    <a:lnR>
                      <a:noFill/>
                    </a:lnR>
                    <a:lnT>
                      <a:noFill/>
                    </a:lnT>
                    <a:lnB>
                      <a:noFill/>
                    </a:lnB>
                    <a:solidFill>
                      <a:srgbClr val="FFFFFF"/>
                    </a:solidFill>
                  </a:tcPr>
                </a:tc>
                <a:tc>
                  <a:txBody>
                    <a:bodyPr/>
                    <a:lstStyle/>
                    <a:p>
                      <a:r>
                        <a:rPr lang="en-US" sz="800" u="sng">
                          <a:solidFill>
                            <a:srgbClr val="30739C"/>
                          </a:solidFill>
                          <a:effectLst/>
                          <a:hlinkClick r:id="rId13"/>
                        </a:rPr>
                        <a:t>Cinder</a:t>
                      </a:r>
                      <a:endParaRPr lang="en-US" sz="800">
                        <a:effectLst/>
                      </a:endParaRPr>
                    </a:p>
                  </a:txBody>
                  <a:tcPr marL="8599" marR="8599" marT="8599" marB="8599" anchor="ctr">
                    <a:lnL>
                      <a:noFill/>
                    </a:lnL>
                    <a:lnR>
                      <a:noFill/>
                    </a:lnR>
                    <a:lnT>
                      <a:noFill/>
                    </a:lnT>
                    <a:lnB>
                      <a:noFill/>
                    </a:lnB>
                    <a:solidFill>
                      <a:srgbClr val="FFFFFF"/>
                    </a:solidFill>
                  </a:tcPr>
                </a:tc>
                <a:tc>
                  <a:txBody>
                    <a:bodyPr/>
                    <a:lstStyle/>
                    <a:p>
                      <a:r>
                        <a:rPr lang="en-US" sz="800">
                          <a:effectLst/>
                        </a:rPr>
                        <a:t>Provides persistent block storage to running instances. Its pluggable driver architecture facilitates the creation and management of block storage devices.</a:t>
                      </a:r>
                    </a:p>
                  </a:txBody>
                  <a:tcPr marL="8599" marR="8599" marT="8599" marB="8599" anchor="ctr">
                    <a:lnL>
                      <a:noFill/>
                    </a:lnL>
                    <a:lnR>
                      <a:noFill/>
                    </a:lnR>
                    <a:lnT>
                      <a:noFill/>
                    </a:lnT>
                    <a:lnB>
                      <a:noFill/>
                    </a:lnB>
                    <a:solidFill>
                      <a:srgbClr val="FFFFFF"/>
                    </a:solidFill>
                  </a:tcPr>
                </a:tc>
                <a:extLst>
                  <a:ext uri="{0D108BD9-81ED-4DB2-BD59-A6C34878D82A}">
                    <a16:rowId xmlns:a16="http://schemas.microsoft.com/office/drawing/2014/main" val="424418262"/>
                  </a:ext>
                </a:extLst>
              </a:tr>
              <a:tr h="141032">
                <a:tc>
                  <a:txBody>
                    <a:bodyPr/>
                    <a:lstStyle/>
                    <a:p>
                      <a:r>
                        <a:rPr lang="en-US" sz="800">
                          <a:effectLst/>
                        </a:rPr>
                        <a:t> </a:t>
                      </a:r>
                    </a:p>
                  </a:txBody>
                  <a:tcPr marL="8599" marR="8599" marT="8599" marB="8599" anchor="ctr">
                    <a:lnL>
                      <a:noFill/>
                    </a:lnL>
                    <a:lnR>
                      <a:noFill/>
                    </a:lnR>
                    <a:lnT>
                      <a:noFill/>
                    </a:lnT>
                    <a:lnB>
                      <a:noFill/>
                    </a:lnB>
                    <a:solidFill>
                      <a:srgbClr val="FFFFFF"/>
                    </a:solidFill>
                  </a:tcPr>
                </a:tc>
                <a:tc>
                  <a:txBody>
                    <a:bodyPr/>
                    <a:lstStyle/>
                    <a:p>
                      <a:r>
                        <a:rPr lang="en-US" sz="800">
                          <a:effectLst/>
                        </a:rPr>
                        <a:t> </a:t>
                      </a:r>
                    </a:p>
                  </a:txBody>
                  <a:tcPr marL="8599" marR="8599" marT="8599" marB="8599" anchor="ctr">
                    <a:lnL>
                      <a:noFill/>
                    </a:lnL>
                    <a:lnR>
                      <a:noFill/>
                    </a:lnR>
                    <a:lnT>
                      <a:noFill/>
                    </a:lnT>
                    <a:lnB>
                      <a:noFill/>
                    </a:lnB>
                    <a:solidFill>
                      <a:srgbClr val="FFFFFF"/>
                    </a:solidFill>
                  </a:tcPr>
                </a:tc>
                <a:tc>
                  <a:txBody>
                    <a:bodyPr/>
                    <a:lstStyle/>
                    <a:p>
                      <a:r>
                        <a:rPr lang="en-US" sz="800" b="1">
                          <a:effectLst/>
                        </a:rPr>
                        <a:t>Shared services</a:t>
                      </a:r>
                      <a:endParaRPr lang="en-US" sz="800">
                        <a:effectLst/>
                      </a:endParaRPr>
                    </a:p>
                  </a:txBody>
                  <a:tcPr marL="8599" marR="8599" marT="8599" marB="8599" anchor="ctr">
                    <a:lnL>
                      <a:noFill/>
                    </a:lnL>
                    <a:lnR>
                      <a:noFill/>
                    </a:lnR>
                    <a:lnT>
                      <a:noFill/>
                    </a:lnT>
                    <a:lnB>
                      <a:noFill/>
                    </a:lnB>
                    <a:solidFill>
                      <a:srgbClr val="FFFFFF"/>
                    </a:solidFill>
                  </a:tcPr>
                </a:tc>
                <a:extLst>
                  <a:ext uri="{0D108BD9-81ED-4DB2-BD59-A6C34878D82A}">
                    <a16:rowId xmlns:a16="http://schemas.microsoft.com/office/drawing/2014/main" val="548292922"/>
                  </a:ext>
                </a:extLst>
              </a:tr>
              <a:tr h="264864">
                <a:tc>
                  <a:txBody>
                    <a:bodyPr/>
                    <a:lstStyle/>
                    <a:p>
                      <a:r>
                        <a:rPr lang="en-US" sz="800" u="sng">
                          <a:solidFill>
                            <a:srgbClr val="30739C"/>
                          </a:solidFill>
                          <a:effectLst/>
                          <a:hlinkClick r:id="rId14"/>
                        </a:rPr>
                        <a:t>Identity service</a:t>
                      </a:r>
                      <a:endParaRPr lang="en-US" sz="800">
                        <a:effectLst/>
                      </a:endParaRPr>
                    </a:p>
                  </a:txBody>
                  <a:tcPr marL="8599" marR="8599" marT="8599" marB="8599" anchor="ctr">
                    <a:lnL>
                      <a:noFill/>
                    </a:lnL>
                    <a:lnR>
                      <a:noFill/>
                    </a:lnR>
                    <a:lnT>
                      <a:noFill/>
                    </a:lnT>
                    <a:lnB>
                      <a:noFill/>
                    </a:lnB>
                    <a:solidFill>
                      <a:srgbClr val="FFFFFF"/>
                    </a:solidFill>
                  </a:tcPr>
                </a:tc>
                <a:tc>
                  <a:txBody>
                    <a:bodyPr/>
                    <a:lstStyle/>
                    <a:p>
                      <a:r>
                        <a:rPr lang="en-US" sz="800" u="sng">
                          <a:solidFill>
                            <a:srgbClr val="30739C"/>
                          </a:solidFill>
                          <a:effectLst/>
                          <a:hlinkClick r:id="rId15"/>
                        </a:rPr>
                        <a:t>Keystone</a:t>
                      </a:r>
                      <a:endParaRPr lang="en-US" sz="800">
                        <a:effectLst/>
                      </a:endParaRPr>
                    </a:p>
                  </a:txBody>
                  <a:tcPr marL="8599" marR="8599" marT="8599" marB="8599" anchor="ctr">
                    <a:lnL>
                      <a:noFill/>
                    </a:lnL>
                    <a:lnR>
                      <a:noFill/>
                    </a:lnR>
                    <a:lnT>
                      <a:noFill/>
                    </a:lnT>
                    <a:lnB>
                      <a:noFill/>
                    </a:lnB>
                    <a:solidFill>
                      <a:srgbClr val="FFFFFF"/>
                    </a:solidFill>
                  </a:tcPr>
                </a:tc>
                <a:tc>
                  <a:txBody>
                    <a:bodyPr/>
                    <a:lstStyle/>
                    <a:p>
                      <a:r>
                        <a:rPr lang="en-US" sz="800">
                          <a:effectLst/>
                        </a:rPr>
                        <a:t>Provides an authentication and authorization service for other OpenStack services. Provides a catalog of endpoints for all OpenStack services.</a:t>
                      </a:r>
                    </a:p>
                  </a:txBody>
                  <a:tcPr marL="8599" marR="8599" marT="8599" marB="8599" anchor="ctr">
                    <a:lnL>
                      <a:noFill/>
                    </a:lnL>
                    <a:lnR>
                      <a:noFill/>
                    </a:lnR>
                    <a:lnT>
                      <a:noFill/>
                    </a:lnT>
                    <a:lnB>
                      <a:noFill/>
                    </a:lnB>
                    <a:solidFill>
                      <a:srgbClr val="FFFFFF"/>
                    </a:solidFill>
                  </a:tcPr>
                </a:tc>
                <a:extLst>
                  <a:ext uri="{0D108BD9-81ED-4DB2-BD59-A6C34878D82A}">
                    <a16:rowId xmlns:a16="http://schemas.microsoft.com/office/drawing/2014/main" val="1404731904"/>
                  </a:ext>
                </a:extLst>
              </a:tr>
              <a:tr h="264864">
                <a:tc>
                  <a:txBody>
                    <a:bodyPr/>
                    <a:lstStyle/>
                    <a:p>
                      <a:r>
                        <a:rPr lang="en-US" sz="800" u="sng">
                          <a:solidFill>
                            <a:srgbClr val="30739C"/>
                          </a:solidFill>
                          <a:effectLst/>
                          <a:hlinkClick r:id="rId16"/>
                        </a:rPr>
                        <a:t>Image service</a:t>
                      </a:r>
                      <a:endParaRPr lang="en-US" sz="800">
                        <a:effectLst/>
                      </a:endParaRPr>
                    </a:p>
                  </a:txBody>
                  <a:tcPr marL="8599" marR="8599" marT="8599" marB="8599" anchor="ctr">
                    <a:lnL>
                      <a:noFill/>
                    </a:lnL>
                    <a:lnR>
                      <a:noFill/>
                    </a:lnR>
                    <a:lnT>
                      <a:noFill/>
                    </a:lnT>
                    <a:lnB>
                      <a:noFill/>
                    </a:lnB>
                    <a:solidFill>
                      <a:srgbClr val="FFFFFF"/>
                    </a:solidFill>
                  </a:tcPr>
                </a:tc>
                <a:tc>
                  <a:txBody>
                    <a:bodyPr/>
                    <a:lstStyle/>
                    <a:p>
                      <a:r>
                        <a:rPr lang="en-US" sz="800" u="sng">
                          <a:solidFill>
                            <a:srgbClr val="30739C"/>
                          </a:solidFill>
                          <a:effectLst/>
                          <a:hlinkClick r:id="rId17"/>
                        </a:rPr>
                        <a:t>Glance</a:t>
                      </a:r>
                      <a:endParaRPr lang="en-US" sz="800">
                        <a:effectLst/>
                      </a:endParaRPr>
                    </a:p>
                  </a:txBody>
                  <a:tcPr marL="8599" marR="8599" marT="8599" marB="8599" anchor="ctr">
                    <a:lnL>
                      <a:noFill/>
                    </a:lnL>
                    <a:lnR>
                      <a:noFill/>
                    </a:lnR>
                    <a:lnT>
                      <a:noFill/>
                    </a:lnT>
                    <a:lnB>
                      <a:noFill/>
                    </a:lnB>
                    <a:solidFill>
                      <a:srgbClr val="FFFFFF"/>
                    </a:solidFill>
                  </a:tcPr>
                </a:tc>
                <a:tc>
                  <a:txBody>
                    <a:bodyPr/>
                    <a:lstStyle/>
                    <a:p>
                      <a:r>
                        <a:rPr lang="en-US" sz="800">
                          <a:effectLst/>
                        </a:rPr>
                        <a:t>Stores and retrieves virtual machine disk images. OpenStack Compute makes use of this during instance provisioning.</a:t>
                      </a:r>
                    </a:p>
                  </a:txBody>
                  <a:tcPr marL="8599" marR="8599" marT="8599" marB="8599" anchor="ctr">
                    <a:lnL>
                      <a:noFill/>
                    </a:lnL>
                    <a:lnR>
                      <a:noFill/>
                    </a:lnR>
                    <a:lnT>
                      <a:noFill/>
                    </a:lnT>
                    <a:lnB>
                      <a:noFill/>
                    </a:lnB>
                    <a:solidFill>
                      <a:srgbClr val="FFFFFF"/>
                    </a:solidFill>
                  </a:tcPr>
                </a:tc>
                <a:extLst>
                  <a:ext uri="{0D108BD9-81ED-4DB2-BD59-A6C34878D82A}">
                    <a16:rowId xmlns:a16="http://schemas.microsoft.com/office/drawing/2014/main" val="1223549725"/>
                  </a:ext>
                </a:extLst>
              </a:tr>
              <a:tr h="264864">
                <a:tc>
                  <a:txBody>
                    <a:bodyPr/>
                    <a:lstStyle/>
                    <a:p>
                      <a:r>
                        <a:rPr lang="en-US" sz="800" u="sng">
                          <a:solidFill>
                            <a:srgbClr val="30739C"/>
                          </a:solidFill>
                          <a:effectLst/>
                          <a:hlinkClick r:id="rId18"/>
                        </a:rPr>
                        <a:t>Telemetry</a:t>
                      </a:r>
                      <a:endParaRPr lang="en-US" sz="800">
                        <a:effectLst/>
                      </a:endParaRPr>
                    </a:p>
                  </a:txBody>
                  <a:tcPr marL="8599" marR="8599" marT="8599" marB="8599" anchor="ctr">
                    <a:lnL>
                      <a:noFill/>
                    </a:lnL>
                    <a:lnR>
                      <a:noFill/>
                    </a:lnR>
                    <a:lnT>
                      <a:noFill/>
                    </a:lnT>
                    <a:lnB>
                      <a:noFill/>
                    </a:lnB>
                    <a:solidFill>
                      <a:srgbClr val="FFFFFF"/>
                    </a:solidFill>
                  </a:tcPr>
                </a:tc>
                <a:tc>
                  <a:txBody>
                    <a:bodyPr/>
                    <a:lstStyle/>
                    <a:p>
                      <a:r>
                        <a:rPr lang="en-US" sz="800" u="sng">
                          <a:solidFill>
                            <a:srgbClr val="30739C"/>
                          </a:solidFill>
                          <a:effectLst/>
                          <a:hlinkClick r:id="rId19"/>
                        </a:rPr>
                        <a:t>Ceilometer</a:t>
                      </a:r>
                      <a:endParaRPr lang="en-US" sz="800">
                        <a:effectLst/>
                      </a:endParaRPr>
                    </a:p>
                  </a:txBody>
                  <a:tcPr marL="8599" marR="8599" marT="8599" marB="8599" anchor="ctr">
                    <a:lnL>
                      <a:noFill/>
                    </a:lnL>
                    <a:lnR>
                      <a:noFill/>
                    </a:lnR>
                    <a:lnT>
                      <a:noFill/>
                    </a:lnT>
                    <a:lnB>
                      <a:noFill/>
                    </a:lnB>
                    <a:solidFill>
                      <a:srgbClr val="FFFFFF"/>
                    </a:solidFill>
                  </a:tcPr>
                </a:tc>
                <a:tc>
                  <a:txBody>
                    <a:bodyPr/>
                    <a:lstStyle/>
                    <a:p>
                      <a:r>
                        <a:rPr lang="en-US" sz="800">
                          <a:effectLst/>
                        </a:rPr>
                        <a:t>Monitors and meters the OpenStack cloud for billing, benchmarking, scalability, and statistical purposes.</a:t>
                      </a:r>
                    </a:p>
                  </a:txBody>
                  <a:tcPr marL="8599" marR="8599" marT="8599" marB="8599" anchor="ctr">
                    <a:lnL>
                      <a:noFill/>
                    </a:lnL>
                    <a:lnR>
                      <a:noFill/>
                    </a:lnR>
                    <a:lnT>
                      <a:noFill/>
                    </a:lnT>
                    <a:lnB>
                      <a:noFill/>
                    </a:lnB>
                    <a:solidFill>
                      <a:srgbClr val="FFFFFF"/>
                    </a:solidFill>
                  </a:tcPr>
                </a:tc>
                <a:extLst>
                  <a:ext uri="{0D108BD9-81ED-4DB2-BD59-A6C34878D82A}">
                    <a16:rowId xmlns:a16="http://schemas.microsoft.com/office/drawing/2014/main" val="3050808407"/>
                  </a:ext>
                </a:extLst>
              </a:tr>
              <a:tr h="141032">
                <a:tc>
                  <a:txBody>
                    <a:bodyPr/>
                    <a:lstStyle/>
                    <a:p>
                      <a:r>
                        <a:rPr lang="en-US" sz="800">
                          <a:effectLst/>
                        </a:rPr>
                        <a:t> </a:t>
                      </a:r>
                    </a:p>
                  </a:txBody>
                  <a:tcPr marL="8599" marR="8599" marT="8599" marB="8599" anchor="ctr">
                    <a:lnL>
                      <a:noFill/>
                    </a:lnL>
                    <a:lnR>
                      <a:noFill/>
                    </a:lnR>
                    <a:lnT>
                      <a:noFill/>
                    </a:lnT>
                    <a:lnB>
                      <a:noFill/>
                    </a:lnB>
                    <a:solidFill>
                      <a:srgbClr val="FFFFFF"/>
                    </a:solidFill>
                  </a:tcPr>
                </a:tc>
                <a:tc>
                  <a:txBody>
                    <a:bodyPr/>
                    <a:lstStyle/>
                    <a:p>
                      <a:r>
                        <a:rPr lang="en-US" sz="800">
                          <a:effectLst/>
                        </a:rPr>
                        <a:t> </a:t>
                      </a:r>
                    </a:p>
                  </a:txBody>
                  <a:tcPr marL="8599" marR="8599" marT="8599" marB="8599" anchor="ctr">
                    <a:lnL>
                      <a:noFill/>
                    </a:lnL>
                    <a:lnR>
                      <a:noFill/>
                    </a:lnR>
                    <a:lnT>
                      <a:noFill/>
                    </a:lnT>
                    <a:lnB>
                      <a:noFill/>
                    </a:lnB>
                    <a:solidFill>
                      <a:srgbClr val="FFFFFF"/>
                    </a:solidFill>
                  </a:tcPr>
                </a:tc>
                <a:tc>
                  <a:txBody>
                    <a:bodyPr/>
                    <a:lstStyle/>
                    <a:p>
                      <a:r>
                        <a:rPr lang="en-US" sz="800" b="1">
                          <a:effectLst/>
                        </a:rPr>
                        <a:t>Higher-level services</a:t>
                      </a:r>
                      <a:endParaRPr lang="en-US" sz="800">
                        <a:effectLst/>
                      </a:endParaRPr>
                    </a:p>
                  </a:txBody>
                  <a:tcPr marL="8599" marR="8599" marT="8599" marB="8599" anchor="ctr">
                    <a:lnL>
                      <a:noFill/>
                    </a:lnL>
                    <a:lnR>
                      <a:noFill/>
                    </a:lnR>
                    <a:lnT>
                      <a:noFill/>
                    </a:lnT>
                    <a:lnB>
                      <a:noFill/>
                    </a:lnB>
                    <a:solidFill>
                      <a:srgbClr val="FFFFFF"/>
                    </a:solidFill>
                  </a:tcPr>
                </a:tc>
                <a:extLst>
                  <a:ext uri="{0D108BD9-81ED-4DB2-BD59-A6C34878D82A}">
                    <a16:rowId xmlns:a16="http://schemas.microsoft.com/office/drawing/2014/main" val="2743988684"/>
                  </a:ext>
                </a:extLst>
              </a:tr>
              <a:tr h="512529">
                <a:tc>
                  <a:txBody>
                    <a:bodyPr/>
                    <a:lstStyle/>
                    <a:p>
                      <a:r>
                        <a:rPr lang="en-US" sz="800" u="sng">
                          <a:solidFill>
                            <a:srgbClr val="30739C"/>
                          </a:solidFill>
                          <a:effectLst/>
                          <a:hlinkClick r:id="rId20"/>
                        </a:rPr>
                        <a:t>Orchestration</a:t>
                      </a:r>
                      <a:endParaRPr lang="en-US" sz="800">
                        <a:effectLst/>
                      </a:endParaRPr>
                    </a:p>
                  </a:txBody>
                  <a:tcPr marL="8599" marR="8599" marT="8599" marB="8599" anchor="ctr">
                    <a:lnL>
                      <a:noFill/>
                    </a:lnL>
                    <a:lnR>
                      <a:noFill/>
                    </a:lnR>
                    <a:lnT>
                      <a:noFill/>
                    </a:lnT>
                    <a:lnB>
                      <a:noFill/>
                    </a:lnB>
                    <a:solidFill>
                      <a:srgbClr val="FFFFFF"/>
                    </a:solidFill>
                  </a:tcPr>
                </a:tc>
                <a:tc>
                  <a:txBody>
                    <a:bodyPr/>
                    <a:lstStyle/>
                    <a:p>
                      <a:r>
                        <a:rPr lang="en-US" sz="800" u="sng">
                          <a:solidFill>
                            <a:srgbClr val="30739C"/>
                          </a:solidFill>
                          <a:effectLst/>
                          <a:hlinkClick r:id="rId21"/>
                        </a:rPr>
                        <a:t>Heat</a:t>
                      </a:r>
                      <a:endParaRPr lang="en-US" sz="800">
                        <a:effectLst/>
                      </a:endParaRPr>
                    </a:p>
                  </a:txBody>
                  <a:tcPr marL="8599" marR="8599" marT="8599" marB="8599" anchor="ctr">
                    <a:lnL>
                      <a:noFill/>
                    </a:lnL>
                    <a:lnR>
                      <a:noFill/>
                    </a:lnR>
                    <a:lnT>
                      <a:noFill/>
                    </a:lnT>
                    <a:lnB>
                      <a:noFill/>
                    </a:lnB>
                    <a:solidFill>
                      <a:srgbClr val="FFFFFF"/>
                    </a:solidFill>
                  </a:tcPr>
                </a:tc>
                <a:tc>
                  <a:txBody>
                    <a:bodyPr/>
                    <a:lstStyle/>
                    <a:p>
                      <a:r>
                        <a:rPr lang="en-US" sz="800" dirty="0">
                          <a:effectLst/>
                        </a:rPr>
                        <a:t>Orchestrates multiple composite cloud applications by using either the native </a:t>
                      </a:r>
                      <a:r>
                        <a:rPr lang="en-US" sz="800" i="1" u="sng" dirty="0">
                          <a:solidFill>
                            <a:srgbClr val="30739C"/>
                          </a:solidFill>
                          <a:effectLst/>
                          <a:hlinkClick r:id="rId22"/>
                        </a:rPr>
                        <a:t>HOT</a:t>
                      </a:r>
                      <a:r>
                        <a:rPr lang="en-US" sz="800" dirty="0">
                          <a:effectLst/>
                        </a:rPr>
                        <a:t> template format or the AWS </a:t>
                      </a:r>
                      <a:r>
                        <a:rPr lang="en-US" sz="800" dirty="0" err="1">
                          <a:effectLst/>
                        </a:rPr>
                        <a:t>CloudFormation</a:t>
                      </a:r>
                      <a:r>
                        <a:rPr lang="en-US" sz="800" dirty="0">
                          <a:effectLst/>
                        </a:rPr>
                        <a:t> template format, through both an OpenStack-native REST API and a </a:t>
                      </a:r>
                      <a:r>
                        <a:rPr lang="en-US" sz="800" dirty="0" err="1">
                          <a:effectLst/>
                        </a:rPr>
                        <a:t>CloudFormation</a:t>
                      </a:r>
                      <a:r>
                        <a:rPr lang="en-US" sz="800" dirty="0">
                          <a:effectLst/>
                        </a:rPr>
                        <a:t>-compatible Query API.</a:t>
                      </a:r>
                    </a:p>
                  </a:txBody>
                  <a:tcPr marL="8599" marR="8599" marT="8599" marB="8599" anchor="ctr">
                    <a:lnL>
                      <a:noFill/>
                    </a:lnL>
                    <a:lnR>
                      <a:noFill/>
                    </a:lnR>
                    <a:lnT>
                      <a:noFill/>
                    </a:lnT>
                    <a:lnB>
                      <a:noFill/>
                    </a:lnB>
                    <a:solidFill>
                      <a:srgbClr val="FFFFFF"/>
                    </a:solidFill>
                  </a:tcPr>
                </a:tc>
                <a:extLst>
                  <a:ext uri="{0D108BD9-81ED-4DB2-BD59-A6C34878D82A}">
                    <a16:rowId xmlns:a16="http://schemas.microsoft.com/office/drawing/2014/main" val="4161820960"/>
                  </a:ext>
                </a:extLst>
              </a:tr>
            </a:tbl>
          </a:graphicData>
        </a:graphic>
      </p:graphicFrame>
    </p:spTree>
    <p:extLst>
      <p:ext uri="{BB962C8B-B14F-4D97-AF65-F5344CB8AC3E}">
        <p14:creationId xmlns:p14="http://schemas.microsoft.com/office/powerpoint/2010/main" val="22404228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stretch>
            <a:fillRect/>
          </a:stretch>
        </p:blipFill>
        <p:spPr>
          <a:xfrm>
            <a:off x="560582" y="1856622"/>
            <a:ext cx="4933506" cy="4351338"/>
          </a:xfrm>
          <a:prstGeom prst="rect">
            <a:avLst/>
          </a:prstGeom>
        </p:spPr>
      </p:pic>
      <p:pic>
        <p:nvPicPr>
          <p:cNvPr id="5" name="Picture 4"/>
          <p:cNvPicPr>
            <a:picLocks noChangeAspect="1"/>
          </p:cNvPicPr>
          <p:nvPr/>
        </p:nvPicPr>
        <p:blipFill>
          <a:blip r:embed="rId4"/>
          <a:stretch>
            <a:fillRect/>
          </a:stretch>
        </p:blipFill>
        <p:spPr>
          <a:xfrm>
            <a:off x="4931044" y="1178033"/>
            <a:ext cx="7010400" cy="5276850"/>
          </a:xfrm>
          <a:prstGeom prst="rect">
            <a:avLst/>
          </a:prstGeom>
        </p:spPr>
      </p:pic>
    </p:spTree>
    <p:extLst>
      <p:ext uri="{BB962C8B-B14F-4D97-AF65-F5344CB8AC3E}">
        <p14:creationId xmlns:p14="http://schemas.microsoft.com/office/powerpoint/2010/main" val="41723445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579531" y="1562154"/>
            <a:ext cx="5391556" cy="4351338"/>
          </a:xfrm>
          <a:prstGeom prst="rect">
            <a:avLst/>
          </a:prstGeom>
        </p:spPr>
      </p:pic>
    </p:spTree>
    <p:extLst>
      <p:ext uri="{BB962C8B-B14F-4D97-AF65-F5344CB8AC3E}">
        <p14:creationId xmlns:p14="http://schemas.microsoft.com/office/powerpoint/2010/main" val="21976484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Openstack</a:t>
            </a:r>
            <a:endParaRPr lang="en-US" dirty="0"/>
          </a:p>
        </p:txBody>
      </p:sp>
      <p:sp>
        <p:nvSpPr>
          <p:cNvPr id="4" name="Rectangle 3"/>
          <p:cNvSpPr/>
          <p:nvPr/>
        </p:nvSpPr>
        <p:spPr>
          <a:xfrm>
            <a:off x="838199" y="6211669"/>
            <a:ext cx="9886627" cy="369332"/>
          </a:xfrm>
          <a:prstGeom prst="rect">
            <a:avLst/>
          </a:prstGeom>
        </p:spPr>
        <p:txBody>
          <a:bodyPr wrap="square">
            <a:spAutoFit/>
          </a:bodyPr>
          <a:lstStyle/>
          <a:p>
            <a:r>
              <a:rPr lang="en-US" dirty="0"/>
              <a:t>https://docs.openstack.org/neutron/pike/install/environment-networking-ubuntu.html</a:t>
            </a:r>
          </a:p>
        </p:txBody>
      </p:sp>
      <p:pic>
        <p:nvPicPr>
          <p:cNvPr id="7170" name="Picture 2" descr="Network layout"/>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57120" y="1391672"/>
            <a:ext cx="5318302"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38199" y="6858000"/>
            <a:ext cx="6096000" cy="646331"/>
          </a:xfrm>
          <a:prstGeom prst="rect">
            <a:avLst/>
          </a:prstGeom>
        </p:spPr>
        <p:txBody>
          <a:bodyPr>
            <a:spAutoFit/>
          </a:bodyPr>
          <a:lstStyle/>
          <a:p>
            <a:r>
              <a:rPr lang="en-US" dirty="0"/>
              <a:t>https://docs.openstack.org/neutron/train/admin/intro-os-networking.html</a:t>
            </a:r>
          </a:p>
        </p:txBody>
      </p:sp>
      <p:pic>
        <p:nvPicPr>
          <p:cNvPr id="6" name="Picture 5"/>
          <p:cNvPicPr>
            <a:picLocks noChangeAspect="1"/>
          </p:cNvPicPr>
          <p:nvPr/>
        </p:nvPicPr>
        <p:blipFill>
          <a:blip r:embed="rId4"/>
          <a:stretch>
            <a:fillRect/>
          </a:stretch>
        </p:blipFill>
        <p:spPr>
          <a:xfrm>
            <a:off x="7144719" y="2159347"/>
            <a:ext cx="4582332" cy="2499454"/>
          </a:xfrm>
          <a:prstGeom prst="rect">
            <a:avLst/>
          </a:prstGeom>
        </p:spPr>
      </p:pic>
    </p:spTree>
    <p:extLst>
      <p:ext uri="{BB962C8B-B14F-4D97-AF65-F5344CB8AC3E}">
        <p14:creationId xmlns:p14="http://schemas.microsoft.com/office/powerpoint/2010/main" val="12682838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OpenStack Installation Tutorial for Ubuntu</a:t>
            </a:r>
            <a:br>
              <a:rPr lang="en-US" b="1" dirty="0"/>
            </a:br>
            <a:endParaRPr lang="en-US" dirty="0"/>
          </a:p>
        </p:txBody>
      </p:sp>
      <p:sp>
        <p:nvSpPr>
          <p:cNvPr id="4" name="Rectangle 3"/>
          <p:cNvSpPr/>
          <p:nvPr/>
        </p:nvSpPr>
        <p:spPr>
          <a:xfrm>
            <a:off x="838200" y="6311900"/>
            <a:ext cx="5452647" cy="369332"/>
          </a:xfrm>
          <a:prstGeom prst="rect">
            <a:avLst/>
          </a:prstGeom>
        </p:spPr>
        <p:txBody>
          <a:bodyPr wrap="none">
            <a:spAutoFit/>
          </a:bodyPr>
          <a:lstStyle/>
          <a:p>
            <a:r>
              <a:rPr lang="en-US" dirty="0"/>
              <a:t>https://github.com/OrhanKupusoglu/openstack-newton</a:t>
            </a:r>
          </a:p>
        </p:txBody>
      </p:sp>
      <p:sp>
        <p:nvSpPr>
          <p:cNvPr id="7" name="Rectangle 6"/>
          <p:cNvSpPr/>
          <p:nvPr/>
        </p:nvSpPr>
        <p:spPr>
          <a:xfrm>
            <a:off x="2567553" y="1027906"/>
            <a:ext cx="6096000" cy="4832092"/>
          </a:xfrm>
          <a:prstGeom prst="rect">
            <a:avLst/>
          </a:prstGeom>
        </p:spPr>
        <p:txBody>
          <a:bodyPr>
            <a:spAutoFit/>
          </a:bodyPr>
          <a:lstStyle/>
          <a:p>
            <a:endParaRPr lang="en-US" sz="1100" dirty="0"/>
          </a:p>
          <a:p>
            <a:endParaRPr lang="en-US" sz="1100" dirty="0"/>
          </a:p>
          <a:p>
            <a:r>
              <a:rPr lang="en-US" sz="1100" dirty="0"/>
              <a:t>    +=============================+</a:t>
            </a:r>
          </a:p>
          <a:p>
            <a:r>
              <a:rPr lang="en-US" sz="1100" dirty="0"/>
              <a:t>    |                             |</a:t>
            </a:r>
          </a:p>
          <a:p>
            <a:r>
              <a:rPr lang="en-US" sz="1100" dirty="0"/>
              <a:t>    |          COMPUTE-1          |</a:t>
            </a:r>
          </a:p>
          <a:p>
            <a:r>
              <a:rPr lang="en-US" sz="1100" dirty="0"/>
              <a:t>    |      public: 10.10.10.101   +-------+</a:t>
            </a:r>
          </a:p>
          <a:p>
            <a:r>
              <a:rPr lang="en-US" sz="1100" dirty="0"/>
              <a:t>    |     private: 10.10.11.101   +-----+ |</a:t>
            </a:r>
          </a:p>
          <a:p>
            <a:r>
              <a:rPr lang="en-US" sz="1100" dirty="0"/>
              <a:t>    |  management: 10.10.12.101   +---+ | |</a:t>
            </a:r>
          </a:p>
          <a:p>
            <a:r>
              <a:rPr lang="en-US" sz="1100" dirty="0"/>
              <a:t>    |     LVM - cinder-volumes    |   | | |</a:t>
            </a:r>
          </a:p>
          <a:p>
            <a:r>
              <a:rPr lang="en-US" sz="1100" dirty="0"/>
              <a:t>    |                             |   | | |</a:t>
            </a:r>
          </a:p>
          <a:p>
            <a:r>
              <a:rPr lang="en-US" sz="1100" dirty="0"/>
              <a:t>    +=============================+   | | |          +===+            +=============================+</a:t>
            </a:r>
          </a:p>
          <a:p>
            <a:r>
              <a:rPr lang="en-US" sz="1100" dirty="0"/>
              <a:t>                                      | | +----------+   |            |                             |</a:t>
            </a:r>
          </a:p>
          <a:p>
            <a:r>
              <a:rPr lang="en-US" sz="1100" dirty="0"/>
              <a:t>                                      | +------------+ s |            |          CONTROLLER         |</a:t>
            </a:r>
          </a:p>
          <a:p>
            <a:r>
              <a:rPr lang="en-US" sz="1100" dirty="0"/>
              <a:t>                                      +--------------+ w +------------+      public: 10.10.10.103   |</a:t>
            </a:r>
          </a:p>
          <a:p>
            <a:r>
              <a:rPr lang="en-US" sz="1100" dirty="0"/>
              <a:t>                                                     | </a:t>
            </a:r>
            <a:r>
              <a:rPr lang="en-US" sz="1100" dirty="0" err="1"/>
              <a:t>i</a:t>
            </a:r>
            <a:r>
              <a:rPr lang="en-US" sz="1100" dirty="0"/>
              <a:t> +------------+     private: 10.10.11.103   |</a:t>
            </a:r>
          </a:p>
          <a:p>
            <a:r>
              <a:rPr lang="en-US" sz="1100" dirty="0"/>
              <a:t>                                                     | t +------------+  management: 10.10.12.103   |</a:t>
            </a:r>
          </a:p>
          <a:p>
            <a:r>
              <a:rPr lang="en-US" sz="1100" dirty="0"/>
              <a:t>                                      +--------------+ c |            |      </a:t>
            </a:r>
            <a:r>
              <a:rPr lang="en-US" sz="1100" dirty="0" err="1"/>
              <a:t>MariaDB</a:t>
            </a:r>
            <a:r>
              <a:rPr lang="en-US" sz="1100" dirty="0"/>
              <a:t> + </a:t>
            </a:r>
            <a:r>
              <a:rPr lang="en-US" sz="1100" dirty="0" err="1"/>
              <a:t>RabbitMQ</a:t>
            </a:r>
            <a:r>
              <a:rPr lang="en-US" sz="1100" dirty="0"/>
              <a:t>     |</a:t>
            </a:r>
          </a:p>
          <a:p>
            <a:r>
              <a:rPr lang="en-US" sz="1100" dirty="0"/>
              <a:t>                                      | +------------+ h |            |         Open </a:t>
            </a:r>
            <a:r>
              <a:rPr lang="en-US" sz="1100" dirty="0" err="1"/>
              <a:t>vSwitch</a:t>
            </a:r>
            <a:r>
              <a:rPr lang="en-US" sz="1100" dirty="0"/>
              <a:t>        |</a:t>
            </a:r>
          </a:p>
          <a:p>
            <a:r>
              <a:rPr lang="en-US" sz="1100" dirty="0"/>
              <a:t>                                      | | +----------+   |            |                             |</a:t>
            </a:r>
          </a:p>
          <a:p>
            <a:r>
              <a:rPr lang="en-US" sz="1100" dirty="0"/>
              <a:t>    +=============================+   | | |          +===+            +=============================+</a:t>
            </a:r>
          </a:p>
          <a:p>
            <a:r>
              <a:rPr lang="en-US" sz="1100" dirty="0"/>
              <a:t>    |                             |   | | |</a:t>
            </a:r>
          </a:p>
          <a:p>
            <a:r>
              <a:rPr lang="en-US" sz="1100" dirty="0"/>
              <a:t>    |          COMPUTE-2          |   | | |</a:t>
            </a:r>
          </a:p>
          <a:p>
            <a:r>
              <a:rPr lang="en-US" sz="1100" dirty="0"/>
              <a:t>    |      public: 10.10.10.102   +---+ | |</a:t>
            </a:r>
          </a:p>
          <a:p>
            <a:r>
              <a:rPr lang="en-US" sz="1100" dirty="0"/>
              <a:t>    |     private: 10.10.11.102   +-----+ |</a:t>
            </a:r>
          </a:p>
          <a:p>
            <a:r>
              <a:rPr lang="en-US" sz="1100" dirty="0"/>
              <a:t>    |  management: 10.10.12.102   +-------+</a:t>
            </a:r>
          </a:p>
          <a:p>
            <a:r>
              <a:rPr lang="en-US" sz="1100" dirty="0"/>
              <a:t>    |     LVM - cinder-volumes    |</a:t>
            </a:r>
          </a:p>
          <a:p>
            <a:r>
              <a:rPr lang="en-US" sz="1100" dirty="0"/>
              <a:t>    |                             |</a:t>
            </a:r>
          </a:p>
          <a:p>
            <a:r>
              <a:rPr lang="en-US" sz="1100" dirty="0"/>
              <a:t>    +=============================+</a:t>
            </a:r>
          </a:p>
        </p:txBody>
      </p:sp>
    </p:spTree>
    <p:extLst>
      <p:ext uri="{BB962C8B-B14F-4D97-AF65-F5344CB8AC3E}">
        <p14:creationId xmlns:p14="http://schemas.microsoft.com/office/powerpoint/2010/main" val="35872694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3497451" y="2270445"/>
            <a:ext cx="6096000" cy="3416320"/>
          </a:xfrm>
          <a:prstGeom prst="rect">
            <a:avLst/>
          </a:prstGeom>
        </p:spPr>
        <p:txBody>
          <a:bodyPr>
            <a:spAutoFit/>
          </a:bodyPr>
          <a:lstStyle/>
          <a:p>
            <a:endParaRPr lang="en-US" sz="800" dirty="0"/>
          </a:p>
          <a:p>
            <a:r>
              <a:rPr lang="en-US" sz="800" dirty="0"/>
              <a:t>    +=============================+</a:t>
            </a:r>
          </a:p>
          <a:p>
            <a:r>
              <a:rPr lang="en-US" sz="800" dirty="0"/>
              <a:t>    |                             |</a:t>
            </a:r>
          </a:p>
          <a:p>
            <a:r>
              <a:rPr lang="en-US" sz="800" dirty="0"/>
              <a:t>    |          COMPUTE-1          |</a:t>
            </a:r>
          </a:p>
          <a:p>
            <a:r>
              <a:rPr lang="en-US" sz="800" dirty="0"/>
              <a:t>    |      public: 10.10.10.101   +-------+</a:t>
            </a:r>
          </a:p>
          <a:p>
            <a:r>
              <a:rPr lang="en-US" sz="800" dirty="0"/>
              <a:t>    |     private: 10.10.11.101   +-----+ |</a:t>
            </a:r>
          </a:p>
          <a:p>
            <a:r>
              <a:rPr lang="en-US" sz="800" dirty="0"/>
              <a:t>    |  management: 10.10.12.101   +---+ | |</a:t>
            </a:r>
          </a:p>
          <a:p>
            <a:r>
              <a:rPr lang="en-US" sz="800" dirty="0"/>
              <a:t>    |     LVM - cinder-volumes    |   | | |</a:t>
            </a:r>
          </a:p>
          <a:p>
            <a:r>
              <a:rPr lang="en-US" sz="800" dirty="0"/>
              <a:t>    |                             |   | | |</a:t>
            </a:r>
          </a:p>
          <a:p>
            <a:r>
              <a:rPr lang="en-US" sz="800" dirty="0"/>
              <a:t>    +=============================+   | | |          +===+            +=============================+</a:t>
            </a:r>
          </a:p>
          <a:p>
            <a:r>
              <a:rPr lang="en-US" sz="800" dirty="0"/>
              <a:t>                                      | | +----------+   |            |                             |</a:t>
            </a:r>
          </a:p>
          <a:p>
            <a:r>
              <a:rPr lang="en-US" sz="800" dirty="0"/>
              <a:t>                                      | +------------+ s |            |          CONTROLLER         |</a:t>
            </a:r>
          </a:p>
          <a:p>
            <a:r>
              <a:rPr lang="en-US" sz="800" dirty="0"/>
              <a:t>                                      +--------------+ w +------------+      public: 10.10.10.103   |</a:t>
            </a:r>
          </a:p>
          <a:p>
            <a:r>
              <a:rPr lang="en-US" sz="800" dirty="0"/>
              <a:t>                                                     | </a:t>
            </a:r>
            <a:r>
              <a:rPr lang="en-US" sz="800" dirty="0" err="1"/>
              <a:t>i</a:t>
            </a:r>
            <a:r>
              <a:rPr lang="en-US" sz="800" dirty="0"/>
              <a:t> +------------+     private: 10.10.11.103   |</a:t>
            </a:r>
          </a:p>
          <a:p>
            <a:r>
              <a:rPr lang="en-US" sz="800" dirty="0"/>
              <a:t>                                                     | t +------------+  management: 10.10.12.103   |</a:t>
            </a:r>
          </a:p>
          <a:p>
            <a:r>
              <a:rPr lang="en-US" sz="800" dirty="0"/>
              <a:t>                                      +--------------+ c |            |      </a:t>
            </a:r>
            <a:r>
              <a:rPr lang="en-US" sz="800" dirty="0" err="1"/>
              <a:t>MariaDB</a:t>
            </a:r>
            <a:r>
              <a:rPr lang="en-US" sz="800" dirty="0"/>
              <a:t> + </a:t>
            </a:r>
            <a:r>
              <a:rPr lang="en-US" sz="800" dirty="0" err="1"/>
              <a:t>RabbitMQ</a:t>
            </a:r>
            <a:r>
              <a:rPr lang="en-US" sz="800" dirty="0"/>
              <a:t>     |</a:t>
            </a:r>
          </a:p>
          <a:p>
            <a:r>
              <a:rPr lang="en-US" sz="800" dirty="0"/>
              <a:t>                                      | +------------+ h |            |         Open </a:t>
            </a:r>
            <a:r>
              <a:rPr lang="en-US" sz="800" dirty="0" err="1"/>
              <a:t>vSwitch</a:t>
            </a:r>
            <a:r>
              <a:rPr lang="en-US" sz="800" dirty="0"/>
              <a:t>        |</a:t>
            </a:r>
          </a:p>
          <a:p>
            <a:r>
              <a:rPr lang="en-US" sz="800" dirty="0"/>
              <a:t>                                      | | +----------+   |            |                             |</a:t>
            </a:r>
          </a:p>
          <a:p>
            <a:r>
              <a:rPr lang="en-US" sz="800" dirty="0"/>
              <a:t>    +=============================+   | | |          +===+            +=============================+</a:t>
            </a:r>
          </a:p>
          <a:p>
            <a:r>
              <a:rPr lang="en-US" sz="800" dirty="0"/>
              <a:t>    |                             |   | | |</a:t>
            </a:r>
          </a:p>
          <a:p>
            <a:r>
              <a:rPr lang="en-US" sz="800" dirty="0"/>
              <a:t>    |          COMPUTE-2          |   | | |</a:t>
            </a:r>
          </a:p>
          <a:p>
            <a:r>
              <a:rPr lang="en-US" sz="800" dirty="0"/>
              <a:t>    |      public: 10.10.10.102   +---+ | |</a:t>
            </a:r>
          </a:p>
          <a:p>
            <a:r>
              <a:rPr lang="en-US" sz="800" dirty="0"/>
              <a:t>    |     private: 10.10.11.102   +-----+ |</a:t>
            </a:r>
          </a:p>
          <a:p>
            <a:r>
              <a:rPr lang="en-US" sz="800" dirty="0"/>
              <a:t>    |  management: 10.10.12.102   +-------+</a:t>
            </a:r>
          </a:p>
          <a:p>
            <a:r>
              <a:rPr lang="en-US" sz="800" dirty="0"/>
              <a:t>    |     LVM - cinder-volumes    |</a:t>
            </a:r>
          </a:p>
          <a:p>
            <a:r>
              <a:rPr lang="en-US" sz="800" dirty="0"/>
              <a:t>    |                             |</a:t>
            </a:r>
          </a:p>
          <a:p>
            <a:r>
              <a:rPr lang="en-US" sz="800" dirty="0"/>
              <a:t>    +=============================+</a:t>
            </a:r>
          </a:p>
        </p:txBody>
      </p:sp>
    </p:spTree>
    <p:extLst>
      <p:ext uri="{BB962C8B-B14F-4D97-AF65-F5344CB8AC3E}">
        <p14:creationId xmlns:p14="http://schemas.microsoft.com/office/powerpoint/2010/main" val="34878749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a:t>
            </a:r>
            <a:endParaRPr lang="en-US" dirty="0"/>
          </a:p>
        </p:txBody>
      </p:sp>
      <p:sp>
        <p:nvSpPr>
          <p:cNvPr id="3" name="Content Placeholder 2"/>
          <p:cNvSpPr>
            <a:spLocks noGrp="1"/>
          </p:cNvSpPr>
          <p:nvPr>
            <p:ph idx="1"/>
          </p:nvPr>
        </p:nvSpPr>
        <p:spPr/>
        <p:txBody>
          <a:bodyPr>
            <a:normAutofit/>
          </a:bodyPr>
          <a:lstStyle/>
          <a:p>
            <a:r>
              <a:rPr lang="en-US" dirty="0" err="1" smtClean="0"/>
              <a:t>VSwitch</a:t>
            </a:r>
            <a:endParaRPr lang="en-US" dirty="0"/>
          </a:p>
        </p:txBody>
      </p:sp>
      <p:pic>
        <p:nvPicPr>
          <p:cNvPr id="4" name="Picture 3"/>
          <p:cNvPicPr>
            <a:picLocks noChangeAspect="1"/>
          </p:cNvPicPr>
          <p:nvPr/>
        </p:nvPicPr>
        <p:blipFill>
          <a:blip r:embed="rId3"/>
          <a:stretch>
            <a:fillRect/>
          </a:stretch>
        </p:blipFill>
        <p:spPr>
          <a:xfrm>
            <a:off x="2726305" y="1983782"/>
            <a:ext cx="6062363" cy="3441579"/>
          </a:xfrm>
          <a:prstGeom prst="rect">
            <a:avLst/>
          </a:prstGeom>
        </p:spPr>
      </p:pic>
      <p:sp>
        <p:nvSpPr>
          <p:cNvPr id="5" name="Rectangle 4"/>
          <p:cNvSpPr/>
          <p:nvPr/>
        </p:nvSpPr>
        <p:spPr>
          <a:xfrm>
            <a:off x="960895" y="5807631"/>
            <a:ext cx="12083511" cy="369332"/>
          </a:xfrm>
          <a:prstGeom prst="rect">
            <a:avLst/>
          </a:prstGeom>
        </p:spPr>
        <p:txBody>
          <a:bodyPr wrap="square">
            <a:spAutoFit/>
          </a:bodyPr>
          <a:lstStyle/>
          <a:p>
            <a:r>
              <a:rPr lang="en-US" dirty="0"/>
              <a:t>https://platform9.com/docs/openstack-docs/openstack/preparing-ubuntu-preparing-ubuntu-server-for-neutron</a:t>
            </a:r>
          </a:p>
        </p:txBody>
      </p:sp>
    </p:spTree>
    <p:extLst>
      <p:ext uri="{BB962C8B-B14F-4D97-AF65-F5344CB8AC3E}">
        <p14:creationId xmlns:p14="http://schemas.microsoft.com/office/powerpoint/2010/main" val="40896938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23686</TotalTime>
  <Words>2105</Words>
  <Application>Microsoft Office PowerPoint</Application>
  <PresentationFormat>Widescreen</PresentationFormat>
  <Paragraphs>397</Paragraphs>
  <Slides>14</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Malgun Gothic</vt:lpstr>
      <vt:lpstr>Arial</vt:lpstr>
      <vt:lpstr>Calibri</vt:lpstr>
      <vt:lpstr>Calibri Light</vt:lpstr>
      <vt:lpstr>Office Theme</vt:lpstr>
      <vt:lpstr>PowerPoint Presentation</vt:lpstr>
      <vt:lpstr>What is OpenStack?</vt:lpstr>
      <vt:lpstr>lab cloud infrastructure (compute, network, storages, neutron swift,Heat)</vt:lpstr>
      <vt:lpstr>PowerPoint Presentation</vt:lpstr>
      <vt:lpstr>PowerPoint Presentation</vt:lpstr>
      <vt:lpstr>Openstack</vt:lpstr>
      <vt:lpstr>OpenStack Installation Tutorial for Ubuntu </vt:lpstr>
      <vt:lpstr>PowerPoint Presentation</vt:lpstr>
      <vt:lpstr>Virtualization</vt:lpstr>
      <vt:lpstr>PowerPoint Presentation</vt:lpstr>
      <vt:lpstr>PowerPoint Presentation</vt:lpstr>
      <vt:lpstr>New Ref</vt:lpstr>
      <vt:lpstr>https://github.com/cybermnemosyne/cits5503</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pds</dc:title>
  <dc:creator>pds</dc:creator>
  <cp:lastModifiedBy>Gde</cp:lastModifiedBy>
  <cp:revision>163</cp:revision>
  <dcterms:created xsi:type="dcterms:W3CDTF">2024-07-11T17:06:45Z</dcterms:created>
  <dcterms:modified xsi:type="dcterms:W3CDTF">2025-08-25T01:36:41Z</dcterms:modified>
</cp:coreProperties>
</file>