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27"/>
  </p:notesMasterIdLst>
  <p:sldIdLst>
    <p:sldId id="370" r:id="rId2"/>
    <p:sldId id="384" r:id="rId3"/>
    <p:sldId id="385" r:id="rId4"/>
    <p:sldId id="386" r:id="rId5"/>
    <p:sldId id="387" r:id="rId6"/>
    <p:sldId id="388" r:id="rId7"/>
    <p:sldId id="389" r:id="rId8"/>
    <p:sldId id="390" r:id="rId9"/>
    <p:sldId id="391" r:id="rId10"/>
    <p:sldId id="392" r:id="rId11"/>
    <p:sldId id="393" r:id="rId12"/>
    <p:sldId id="394" r:id="rId13"/>
    <p:sldId id="395" r:id="rId14"/>
    <p:sldId id="406" r:id="rId15"/>
    <p:sldId id="396" r:id="rId16"/>
    <p:sldId id="397" r:id="rId17"/>
    <p:sldId id="398" r:id="rId18"/>
    <p:sldId id="399" r:id="rId19"/>
    <p:sldId id="400" r:id="rId20"/>
    <p:sldId id="401" r:id="rId21"/>
    <p:sldId id="402" r:id="rId22"/>
    <p:sldId id="403" r:id="rId23"/>
    <p:sldId id="404" r:id="rId24"/>
    <p:sldId id="405" r:id="rId25"/>
    <p:sldId id="38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943" autoAdjust="0"/>
  </p:normalViewPr>
  <p:slideViewPr>
    <p:cSldViewPr snapToGrid="0">
      <p:cViewPr varScale="1">
        <p:scale>
          <a:sx n="82" d="100"/>
          <a:sy n="82" d="100"/>
        </p:scale>
        <p:origin x="16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https://docs.openstack.org/liberty/install-guide-rdo/overview.html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dirty="0" smtClean="0"/>
              <a:t>docs.openstack.org/liberty/install-guide-rdo/overview.html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[08.57, 25/8/2025] Del Gerry </a:t>
            </a:r>
            <a:r>
              <a:rPr lang="en-US" dirty="0" err="1" smtClean="0"/>
              <a:t>Wowiling</a:t>
            </a:r>
            <a:r>
              <a:rPr lang="en-US" dirty="0" smtClean="0"/>
              <a:t>: </a:t>
            </a:r>
            <a:r>
              <a:rPr lang="en-US" dirty="0" err="1" smtClean="0"/>
              <a:t>Sistem</a:t>
            </a:r>
            <a:r>
              <a:rPr lang="en-US" dirty="0" smtClean="0"/>
              <a:t> </a:t>
            </a:r>
            <a:r>
              <a:rPr lang="en-US" dirty="0" err="1" smtClean="0"/>
              <a:t>Komputasi</a:t>
            </a:r>
            <a:r>
              <a:rPr lang="en-US" dirty="0" smtClean="0"/>
              <a:t> Awan </a:t>
            </a:r>
            <a:r>
              <a:rPr lang="en-US" dirty="0" err="1" smtClean="0"/>
              <a:t>ya</a:t>
            </a:r>
            <a:r>
              <a:rPr lang="en-US" dirty="0" smtClean="0"/>
              <a:t> pak1.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https</a:t>
            </a:r>
            <a:r>
              <a:rPr lang="en-US" smtClean="0"/>
              <a:t>://roadmap.sh/aws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2</a:t>
            </a:r>
            <a:r>
              <a:rPr lang="en-US" dirty="0" smtClean="0"/>
              <a:t>. https://aws.amazon.com/what-is-cloud-computing/[08.58, 25/8/2025]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Del Gerry </a:t>
            </a:r>
            <a:r>
              <a:rPr lang="en-US" dirty="0" err="1" smtClean="0"/>
              <a:t>Wowiling</a:t>
            </a: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3. https://www.ibm.com/topics/cloud-computing4. https://csrc.nist.gov/pubs/sp/800/145/final</a:t>
            </a:r>
            <a:endParaRPr lang="en-US" dirty="0" smtClean="0"/>
          </a:p>
          <a:p>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377882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7"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40817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1"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62647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5"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38837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79"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91368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03"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8713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7"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9869693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1"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18691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5"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50412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9"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964776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3"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04530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8915"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7307948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7"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6439764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
          <p:cNvSpPr>
            <a:spLocks noGrp="1" noRot="1" noChangeAspect="1" noChangeArrowheads="1" noTextEdit="1"/>
          </p:cNvSpPr>
          <p:nvPr>
            <p:ph type="sldImg"/>
          </p:nvPr>
        </p:nvSpPr>
        <p:spPr>
          <a:xfrm>
            <a:off x="492125" y="1027113"/>
            <a:ext cx="6573838" cy="3698875"/>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1"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7254627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9395"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40922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39"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129011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0963"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54361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987"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3360858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1"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8132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5"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32089484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9"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10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xfrm>
            <a:off x="490538" y="1027113"/>
            <a:ext cx="6578600" cy="3700462"/>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3" name="Rectangle 2"/>
          <p:cNvSpPr>
            <a:spLocks noGrp="1" noChangeArrowheads="1"/>
          </p:cNvSpPr>
          <p:nvPr>
            <p:ph type="body" idx="1"/>
          </p:nvPr>
        </p:nvSpPr>
        <p:spPr>
          <a:xfrm>
            <a:off x="1169988" y="5086350"/>
            <a:ext cx="5224462" cy="410686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5471075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8/25/2025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1.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hyperlink" Target="https://compas.cs.stonybrook.edu/cse356-v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2" name="Rectangle 21"/>
          <p:cNvSpPr/>
          <p:nvPr/>
        </p:nvSpPr>
        <p:spPr>
          <a:xfrm>
            <a:off x="8911525" y="5781051"/>
            <a:ext cx="3485015" cy="276999"/>
          </a:xfrm>
          <a:prstGeom prst="rect">
            <a:avLst/>
          </a:prstGeom>
        </p:spPr>
        <p:txBody>
          <a:bodyPr wrap="square">
            <a:spAutoFit/>
          </a:bodyPr>
          <a:lstStyle/>
          <a:p>
            <a:r>
              <a:rPr lang="en-US" sz="1200" dirty="0"/>
              <a:t>https://www.youtube.com/@AmelOline/videos</a:t>
            </a:r>
          </a:p>
        </p:txBody>
      </p:sp>
      <p:sp>
        <p:nvSpPr>
          <p:cNvPr id="23" name="Rectangle 22"/>
          <p:cNvSpPr/>
          <p:nvPr/>
        </p:nvSpPr>
        <p:spPr>
          <a:xfrm>
            <a:off x="10027402" y="5596385"/>
            <a:ext cx="2164597" cy="276999"/>
          </a:xfrm>
          <a:prstGeom prst="rect">
            <a:avLst/>
          </a:prstGeom>
        </p:spPr>
        <p:txBody>
          <a:bodyPr wrap="square">
            <a:spAutoFit/>
          </a:bodyPr>
          <a:lstStyle/>
          <a:p>
            <a:r>
              <a:rPr lang="en-US" sz="1200" dirty="0"/>
              <a:t>https://github.com/siagianp</a:t>
            </a:r>
          </a:p>
        </p:txBody>
      </p:sp>
      <p:sp>
        <p:nvSpPr>
          <p:cNvPr id="2" name="Rectangle 1"/>
          <p:cNvSpPr/>
          <p:nvPr/>
        </p:nvSpPr>
        <p:spPr>
          <a:xfrm>
            <a:off x="7609668" y="5965717"/>
            <a:ext cx="4889592" cy="276999"/>
          </a:xfrm>
          <a:prstGeom prst="rect">
            <a:avLst/>
          </a:prstGeom>
        </p:spPr>
        <p:txBody>
          <a:bodyPr wrap="square">
            <a:spAutoFit/>
          </a:bodyPr>
          <a:lstStyle/>
          <a:p>
            <a:r>
              <a:rPr lang="en-US" sz="1200" dirty="0"/>
              <a:t>https</a:t>
            </a:r>
            <a:r>
              <a:rPr lang="en-US" sz="1200" dirty="0" smtClean="0"/>
              <a:t>://github.com/amelcharolinesgn2/IoT_simulator-mqtt-NodeRed</a:t>
            </a:r>
            <a:endParaRPr lang="en-US" sz="1200" dirty="0"/>
          </a:p>
        </p:txBody>
      </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914363" y="2655435"/>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3294469" y="3781183"/>
            <a:ext cx="5287688" cy="5210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1" dirty="0" smtClean="0">
                <a:solidFill>
                  <a:srgbClr val="002060"/>
                </a:solidFill>
              </a:rPr>
              <a:t>Cloud</a:t>
            </a:r>
            <a:endParaRPr lang="en-US" sz="4000" dirty="0">
              <a:solidFill>
                <a:srgbClr val="00B0F0"/>
              </a:solidFill>
            </a:endParaRPr>
          </a:p>
        </p:txBody>
      </p:sp>
      <p:sp>
        <p:nvSpPr>
          <p:cNvPr id="27" name="Title 1"/>
          <p:cNvSpPr txBox="1">
            <a:spLocks/>
          </p:cNvSpPr>
          <p:nvPr/>
        </p:nvSpPr>
        <p:spPr>
          <a:xfrm>
            <a:off x="2381214" y="4302258"/>
            <a:ext cx="8567391" cy="67076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lvl="2" algn="just"/>
            <a:r>
              <a:rPr lang="en-US" sz="4400" dirty="0" smtClean="0">
                <a:solidFill>
                  <a:srgbClr val="00B0F0"/>
                </a:solidFill>
              </a:rPr>
              <a:t>Computing</a:t>
            </a:r>
            <a:endParaRPr lang="en-US" sz="4400" dirty="0">
              <a:solidFill>
                <a:srgbClr val="00B0F0"/>
              </a:solidFill>
            </a:endParaRPr>
          </a:p>
        </p:txBody>
      </p:sp>
      <p:sp>
        <p:nvSpPr>
          <p:cNvPr id="3" name="Rectangle 2"/>
          <p:cNvSpPr/>
          <p:nvPr/>
        </p:nvSpPr>
        <p:spPr>
          <a:xfrm>
            <a:off x="8203920" y="6150383"/>
            <a:ext cx="3988079" cy="276999"/>
          </a:xfrm>
          <a:prstGeom prst="rect">
            <a:avLst/>
          </a:prstGeom>
        </p:spPr>
        <p:txBody>
          <a:bodyPr wrap="none">
            <a:spAutoFit/>
          </a:bodyPr>
          <a:lstStyle/>
          <a:p>
            <a:r>
              <a:rPr lang="en-US" sz="1200" dirty="0"/>
              <a:t>https://github.com/amelcharolinesgn2/Cloud-Infrastructures</a:t>
            </a:r>
          </a:p>
        </p:txBody>
      </p:sp>
    </p:spTree>
    <p:extLst>
      <p:ext uri="{BB962C8B-B14F-4D97-AF65-F5344CB8AC3E}">
        <p14:creationId xmlns:p14="http://schemas.microsoft.com/office/powerpoint/2010/main" val="11149584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idx="4294967295"/>
          </p:nvPr>
        </p:nvSpPr>
        <p:spPr>
          <a:xfrm>
            <a:off x="332103" y="304762"/>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Key characteristics</a:t>
            </a:r>
          </a:p>
        </p:txBody>
      </p:sp>
      <p:sp>
        <p:nvSpPr>
          <p:cNvPr id="22531" name="Rectangle 2"/>
          <p:cNvSpPr>
            <a:spLocks noGrp="1" noChangeArrowheads="1"/>
          </p:cNvSpPr>
          <p:nvPr>
            <p:ph type="body" idx="4294967295"/>
          </p:nvPr>
        </p:nvSpPr>
        <p:spPr>
          <a:xfrm>
            <a:off x="574432" y="1906761"/>
            <a:ext cx="11113476" cy="4496152"/>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Agility improves with users' ability to rapidly and inexpensively re-provision technological infrastructure resources.</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Application Programming Interface (API) accessibility to software that enables machines to interact with cloud software in the same way the user interface facilitates interaction between humans and computers.</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Cost is claimed to be greatly reduced and in a public cloud delivery model capital expenditure is converted to operational expenditure. </a:t>
            </a:r>
          </a:p>
        </p:txBody>
      </p:sp>
    </p:spTree>
    <p:extLst>
      <p:ext uri="{BB962C8B-B14F-4D97-AF65-F5344CB8AC3E}">
        <p14:creationId xmlns:p14="http://schemas.microsoft.com/office/powerpoint/2010/main" val="1880953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Grp="1" noChangeArrowheads="1"/>
          </p:cNvSpPr>
          <p:nvPr>
            <p:ph type="title" idx="4294967295"/>
          </p:nvPr>
        </p:nvSpPr>
        <p:spPr>
          <a:xfrm>
            <a:off x="332103" y="421993"/>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Key characteristics</a:t>
            </a:r>
          </a:p>
        </p:txBody>
      </p:sp>
      <p:sp>
        <p:nvSpPr>
          <p:cNvPr id="23555" name="Rectangle 2"/>
          <p:cNvSpPr>
            <a:spLocks noGrp="1" noChangeArrowheads="1"/>
          </p:cNvSpPr>
          <p:nvPr>
            <p:ph type="body" idx="4294967295"/>
          </p:nvPr>
        </p:nvSpPr>
        <p:spPr>
          <a:xfrm>
            <a:off x="457200" y="1906761"/>
            <a:ext cx="11359662" cy="4321894"/>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Device and location independence enable users to access systems using a web browser regardless of their location or what device they are using</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Multi-tenancy enables sharing of resources and costs across a large pool of users thus allowing for:</a:t>
            </a:r>
          </a:p>
          <a:p>
            <a:pPr marL="782018" lvl="1">
              <a:buSzPct val="75000"/>
              <a:buFont typeface="Symbol" panose="05050102010706020507" pitchFamily="18"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Centralization of infrastructure in locations with lower costs</a:t>
            </a:r>
          </a:p>
          <a:p>
            <a:pPr marL="782018" lvl="1">
              <a:buSzPct val="75000"/>
              <a:buFont typeface="Symbol" panose="05050102010706020507" pitchFamily="18"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Peak-load capacity increases </a:t>
            </a:r>
          </a:p>
          <a:p>
            <a:pPr marL="782018" lvl="1">
              <a:buSzPct val="75000"/>
              <a:buFont typeface="Symbol" panose="05050102010706020507" pitchFamily="18"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Utilization and efficiency improvements for systems that are often only 10–20% utilized.</a:t>
            </a:r>
          </a:p>
        </p:txBody>
      </p:sp>
    </p:spTree>
    <p:extLst>
      <p:ext uri="{BB962C8B-B14F-4D97-AF65-F5344CB8AC3E}">
        <p14:creationId xmlns:p14="http://schemas.microsoft.com/office/powerpoint/2010/main" val="328372671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
          <p:cNvSpPr>
            <a:spLocks noGrp="1" noChangeArrowheads="1"/>
          </p:cNvSpPr>
          <p:nvPr>
            <p:ph type="title" idx="4294967295"/>
          </p:nvPr>
        </p:nvSpPr>
        <p:spPr>
          <a:xfrm>
            <a:off x="425887" y="351654"/>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Key characteristics</a:t>
            </a:r>
          </a:p>
        </p:txBody>
      </p:sp>
      <p:sp>
        <p:nvSpPr>
          <p:cNvPr id="24579" name="Rectangle 2"/>
          <p:cNvSpPr>
            <a:spLocks noGrp="1" noChangeArrowheads="1"/>
          </p:cNvSpPr>
          <p:nvPr>
            <p:ph type="body" idx="4294967295"/>
          </p:nvPr>
        </p:nvSpPr>
        <p:spPr>
          <a:xfrm>
            <a:off x="527538" y="1906761"/>
            <a:ext cx="11289324" cy="4321894"/>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Reliability is improved if multiple redundant sites are used, which makes cloud computing suitable for business continuity and disaster recovery.</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Scalability via dynamic "on-demand" provisioning of resources on a fine-grained, self-service basis near real-time.</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Performance is monitored, and consistent and loosely coupled architectures are constructed using web services as the system interface.</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Security could improve due to centralization of data.</a:t>
            </a:r>
          </a:p>
        </p:txBody>
      </p:sp>
    </p:spTree>
    <p:extLst>
      <p:ext uri="{BB962C8B-B14F-4D97-AF65-F5344CB8AC3E}">
        <p14:creationId xmlns:p14="http://schemas.microsoft.com/office/powerpoint/2010/main" val="393900521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idx="4294967295"/>
          </p:nvPr>
        </p:nvSpPr>
        <p:spPr>
          <a:xfrm>
            <a:off x="496226" y="457162"/>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Service Models</a:t>
            </a:r>
          </a:p>
        </p:txBody>
      </p:sp>
      <p:sp>
        <p:nvSpPr>
          <p:cNvPr id="25603" name="Rectangle 2"/>
          <p:cNvSpPr>
            <a:spLocks noGrp="1" noChangeArrowheads="1"/>
          </p:cNvSpPr>
          <p:nvPr>
            <p:ph type="body" idx="4294967295"/>
          </p:nvPr>
        </p:nvSpPr>
        <p:spPr>
          <a:xfrm>
            <a:off x="496226" y="1431451"/>
            <a:ext cx="11324493" cy="4319014"/>
          </a:xfrm>
        </p:spPr>
        <p:txBody>
          <a:bodyPr/>
          <a:lstStyle/>
          <a:p>
            <a:pPr marL="390289" indent="-293797">
              <a:tabLst>
                <a:tab pos="14402" algn="l"/>
                <a:tab pos="421973" algn="l"/>
                <a:tab pos="829544" algn="l"/>
                <a:tab pos="1237115" algn="l"/>
                <a:tab pos="1644686" algn="l"/>
                <a:tab pos="2052257" algn="l"/>
                <a:tab pos="2459827" algn="l"/>
                <a:tab pos="2867399" algn="l"/>
                <a:tab pos="3274969" algn="l"/>
                <a:tab pos="3682541" algn="l"/>
                <a:tab pos="4090111" algn="l"/>
                <a:tab pos="4497683" algn="l"/>
                <a:tab pos="4905253" algn="l"/>
                <a:tab pos="5312824" algn="l"/>
                <a:tab pos="5720395" algn="l"/>
                <a:tab pos="6127966" algn="l"/>
                <a:tab pos="6535537" algn="l"/>
                <a:tab pos="6943108" algn="l"/>
                <a:tab pos="7350679" algn="l"/>
                <a:tab pos="7758250" algn="l"/>
              </a:tabLst>
            </a:pPr>
            <a:r>
              <a:rPr lang="en-US" altLang="en-US" dirty="0" smtClean="0"/>
              <a:t>There are three types of the cloud:</a:t>
            </a:r>
          </a:p>
          <a:p>
            <a:pPr marL="390289" indent="-293797">
              <a:buClr>
                <a:srgbClr val="0E594D"/>
              </a:buClr>
              <a:buSzPct val="45000"/>
              <a:buFont typeface="Wingdings" panose="05000000000000000000" pitchFamily="2" charset="2"/>
              <a:buChar char=""/>
              <a:tabLst>
                <a:tab pos="14402" algn="l"/>
                <a:tab pos="421973" algn="l"/>
                <a:tab pos="829544" algn="l"/>
                <a:tab pos="1237115" algn="l"/>
                <a:tab pos="1644686" algn="l"/>
                <a:tab pos="2052257" algn="l"/>
                <a:tab pos="2459827" algn="l"/>
                <a:tab pos="2867399" algn="l"/>
                <a:tab pos="3274969" algn="l"/>
                <a:tab pos="3682541" algn="l"/>
                <a:tab pos="4090111" algn="l"/>
                <a:tab pos="4497683" algn="l"/>
                <a:tab pos="4905253" algn="l"/>
                <a:tab pos="5312824" algn="l"/>
                <a:tab pos="5720395" algn="l"/>
                <a:tab pos="6127966" algn="l"/>
                <a:tab pos="6535537" algn="l"/>
                <a:tab pos="6943108" algn="l"/>
                <a:tab pos="7350679" algn="l"/>
                <a:tab pos="7758250" algn="l"/>
              </a:tabLst>
            </a:pPr>
            <a:r>
              <a:rPr lang="en-US" altLang="en-US" sz="2540" dirty="0" smtClean="0"/>
              <a:t>Infrastructure </a:t>
            </a:r>
            <a:r>
              <a:rPr lang="en-US" altLang="en-US" sz="2540" dirty="0"/>
              <a:t>as a Service (IaaS)</a:t>
            </a:r>
          </a:p>
          <a:p>
            <a:pPr marL="390289" indent="-293797">
              <a:buClr>
                <a:srgbClr val="0E594D"/>
              </a:buClr>
              <a:buSzPct val="45000"/>
              <a:buFont typeface="Wingdings" panose="05000000000000000000" pitchFamily="2" charset="2"/>
              <a:buChar char=""/>
              <a:tabLst>
                <a:tab pos="14402" algn="l"/>
                <a:tab pos="421973" algn="l"/>
                <a:tab pos="829544" algn="l"/>
                <a:tab pos="1237115" algn="l"/>
                <a:tab pos="1644686" algn="l"/>
                <a:tab pos="2052257" algn="l"/>
                <a:tab pos="2459827" algn="l"/>
                <a:tab pos="2867399" algn="l"/>
                <a:tab pos="3274969" algn="l"/>
                <a:tab pos="3682541" algn="l"/>
                <a:tab pos="4090111" algn="l"/>
                <a:tab pos="4497683" algn="l"/>
                <a:tab pos="4905253" algn="l"/>
                <a:tab pos="5312824" algn="l"/>
                <a:tab pos="5720395" algn="l"/>
                <a:tab pos="6127966" algn="l"/>
                <a:tab pos="6535537" algn="l"/>
                <a:tab pos="6943108" algn="l"/>
                <a:tab pos="7350679" algn="l"/>
                <a:tab pos="7758250" algn="l"/>
              </a:tabLst>
            </a:pPr>
            <a:r>
              <a:rPr lang="en-US" altLang="en-US" sz="2540" dirty="0"/>
              <a:t>Platform as a Service (PaaS)</a:t>
            </a:r>
          </a:p>
          <a:p>
            <a:pPr marL="390289" indent="-293797">
              <a:buClr>
                <a:srgbClr val="0E594D"/>
              </a:buClr>
              <a:buSzPct val="45000"/>
              <a:buFont typeface="Wingdings" panose="05000000000000000000" pitchFamily="2" charset="2"/>
              <a:buChar char=""/>
              <a:tabLst>
                <a:tab pos="14402" algn="l"/>
                <a:tab pos="421973" algn="l"/>
                <a:tab pos="829544" algn="l"/>
                <a:tab pos="1237115" algn="l"/>
                <a:tab pos="1644686" algn="l"/>
                <a:tab pos="2052257" algn="l"/>
                <a:tab pos="2459827" algn="l"/>
                <a:tab pos="2867399" algn="l"/>
                <a:tab pos="3274969" algn="l"/>
                <a:tab pos="3682541" algn="l"/>
                <a:tab pos="4090111" algn="l"/>
                <a:tab pos="4497683" algn="l"/>
                <a:tab pos="4905253" algn="l"/>
                <a:tab pos="5312824" algn="l"/>
                <a:tab pos="5720395" algn="l"/>
                <a:tab pos="6127966" algn="l"/>
                <a:tab pos="6535537" algn="l"/>
                <a:tab pos="6943108" algn="l"/>
                <a:tab pos="7350679" algn="l"/>
                <a:tab pos="7758250" algn="l"/>
              </a:tabLst>
            </a:pPr>
            <a:r>
              <a:rPr lang="en-US" altLang="en-US" sz="2540" dirty="0"/>
              <a:t>Software as a Service (SaaS)</a:t>
            </a:r>
            <a:r>
              <a:rPr lang="en-US" altLang="en-US" dirty="0" smtClean="0"/>
              <a:t> </a:t>
            </a:r>
          </a:p>
        </p:txBody>
      </p:sp>
      <p:pic>
        <p:nvPicPr>
          <p:cNvPr id="3074" name="Picture 2" descr="Pengertian Cloud Computing, Cara Kerja dan Jenis Layanannya - P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093" y="845514"/>
            <a:ext cx="4467225" cy="34290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engenal Cloud Computing - IDS Digital Colle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6541" y="4797433"/>
            <a:ext cx="2854753" cy="1904098"/>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aaS (Software as a Servi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65915" y="4372596"/>
            <a:ext cx="3493403" cy="232893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aaS (Infrastructure as a Servic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 y="4797433"/>
            <a:ext cx="2857622" cy="190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22596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Service Models</a:t>
            </a:r>
            <a:endParaRPr lang="en-US" dirty="0"/>
          </a:p>
        </p:txBody>
      </p:sp>
      <p:pic>
        <p:nvPicPr>
          <p:cNvPr id="4" name="Picture 6" descr="The Different Types of Cloud Computing Services | M-Tech System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029619"/>
            <a:ext cx="9753600" cy="3943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7129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idx="4294967295"/>
          </p:nvPr>
        </p:nvSpPr>
        <p:spPr>
          <a:xfrm>
            <a:off x="590011" y="492331"/>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Layers</a:t>
            </a:r>
          </a:p>
        </p:txBody>
      </p:sp>
      <p:sp>
        <p:nvSpPr>
          <p:cNvPr id="26627" name="Rectangle 2"/>
          <p:cNvSpPr>
            <a:spLocks noGrp="1" noChangeArrowheads="1"/>
          </p:cNvSpPr>
          <p:nvPr>
            <p:ph type="body" idx="4294967295"/>
          </p:nvPr>
        </p:nvSpPr>
        <p:spPr>
          <a:xfrm>
            <a:off x="590012" y="1906761"/>
            <a:ext cx="9416000" cy="4321894"/>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Client</a:t>
            </a:r>
            <a:br>
              <a:rPr lang="en-GB" altLang="en-US" dirty="0" smtClean="0"/>
            </a:br>
            <a:endParaRPr lang="en-GB" altLang="en-US" dirty="0" smtClean="0"/>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Application</a:t>
            </a:r>
            <a:br>
              <a:rPr lang="en-GB" altLang="en-US" dirty="0" smtClean="0"/>
            </a:br>
            <a:endParaRPr lang="en-GB" altLang="en-US" dirty="0" smtClean="0"/>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Platform</a:t>
            </a:r>
            <a:br>
              <a:rPr lang="en-GB" altLang="en-US" dirty="0" smtClean="0"/>
            </a:br>
            <a:endParaRPr lang="en-GB" altLang="en-US" dirty="0" smtClean="0"/>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Infrastructure</a:t>
            </a:r>
            <a:br>
              <a:rPr lang="en-GB" altLang="en-US" dirty="0" smtClean="0"/>
            </a:br>
            <a:endParaRPr lang="en-GB" altLang="en-US" dirty="0" smtClean="0"/>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Server</a:t>
            </a:r>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3745" y="2266799"/>
            <a:ext cx="2887503" cy="359461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7429569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Grp="1" noChangeArrowheads="1"/>
          </p:cNvSpPr>
          <p:nvPr>
            <p:ph type="title" idx="4294967295"/>
          </p:nvPr>
        </p:nvSpPr>
        <p:spPr>
          <a:xfrm>
            <a:off x="590010" y="351654"/>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Deployment models</a:t>
            </a:r>
          </a:p>
        </p:txBody>
      </p:sp>
      <p:sp>
        <p:nvSpPr>
          <p:cNvPr id="27651" name="Rectangle 2"/>
          <p:cNvSpPr>
            <a:spLocks noGrp="1" noChangeArrowheads="1"/>
          </p:cNvSpPr>
          <p:nvPr>
            <p:ph type="body" idx="4294967295"/>
          </p:nvPr>
        </p:nvSpPr>
        <p:spPr>
          <a:xfrm>
            <a:off x="707241" y="1390946"/>
            <a:ext cx="7809939" cy="4321894"/>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Public cloud</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Community cloud</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Hybrid cloud and hybrid IT delivery</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Combined cloud</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dirty="0" smtClean="0"/>
              <a:t>Private cloud</a:t>
            </a:r>
          </a:p>
        </p:txBody>
      </p:sp>
      <p:pic>
        <p:nvPicPr>
          <p:cNvPr id="2765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8868" y="3197136"/>
            <a:ext cx="5478335" cy="324322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7969098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idx="4294967295"/>
          </p:nvPr>
        </p:nvSpPr>
        <p:spPr>
          <a:xfrm>
            <a:off x="378995" y="246147"/>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Why use cloud computing </a:t>
            </a:r>
          </a:p>
        </p:txBody>
      </p:sp>
      <p:sp>
        <p:nvSpPr>
          <p:cNvPr id="28675" name="Rectangle 2"/>
          <p:cNvSpPr>
            <a:spLocks noGrp="1" noChangeArrowheads="1"/>
          </p:cNvSpPr>
          <p:nvPr>
            <p:ph type="body" idx="4294967295"/>
          </p:nvPr>
        </p:nvSpPr>
        <p:spPr>
          <a:xfrm>
            <a:off x="378995" y="1906761"/>
            <a:ext cx="11133067" cy="4319014"/>
          </a:xfrm>
        </p:spPr>
        <p:txBody>
          <a:bodyPr>
            <a:normAutofit/>
          </a:bodyPr>
          <a:lstStyle/>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US" altLang="en-US" sz="2177" dirty="0"/>
              <a:t>Website traffic fluctuates.</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US" altLang="en-US" sz="2177" dirty="0"/>
              <a:t>Visitors expect steady, fast performance regardless.</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US" altLang="en-US" sz="2177" dirty="0"/>
              <a:t>An infrastructure able to handle peak traffic requires capital investment.</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US" altLang="en-US" sz="2177" dirty="0"/>
              <a:t>No matter how big you build it, it still may not be enough. </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US" altLang="en-US" sz="2177" dirty="0"/>
              <a:t>Having to choose between overspending or under-provisioning is a classic dilemma.</a:t>
            </a:r>
          </a:p>
          <a:p>
            <a:pPr marL="390289" indent="-293797">
              <a:buClr>
                <a:srgbClr val="0E594D"/>
              </a:buClr>
              <a:buSzPct val="45000"/>
              <a:buNone/>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endParaRPr lang="en-US" altLang="en-US" sz="2177" dirty="0"/>
          </a:p>
          <a:p>
            <a:pPr marL="390289" indent="-293797">
              <a:buNone/>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US" altLang="en-US" sz="2177" dirty="0"/>
              <a:t>By deploying your web application in the cloud, you can avoid this dilemma. You can eliminate the upfront fixed investment, and still gain access to compute resources to meet peak loads with on demand scalability, while still paying only for the compute time you actually use.</a:t>
            </a:r>
          </a:p>
        </p:txBody>
      </p:sp>
    </p:spTree>
    <p:extLst>
      <p:ext uri="{BB962C8B-B14F-4D97-AF65-F5344CB8AC3E}">
        <p14:creationId xmlns:p14="http://schemas.microsoft.com/office/powerpoint/2010/main" val="39967143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idx="4294967295"/>
          </p:nvPr>
        </p:nvSpPr>
        <p:spPr>
          <a:xfrm>
            <a:off x="414164" y="210977"/>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Why use cloud computing </a:t>
            </a:r>
          </a:p>
        </p:txBody>
      </p:sp>
      <p:pic>
        <p:nvPicPr>
          <p:cNvPr id="296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384" y="1725302"/>
            <a:ext cx="7382215" cy="401370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8834101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idx="4294967295"/>
          </p:nvPr>
        </p:nvSpPr>
        <p:spPr>
          <a:xfrm>
            <a:off x="590011" y="351654"/>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Why use cloud computing </a:t>
            </a:r>
          </a:p>
        </p:txBody>
      </p:sp>
      <p:pic>
        <p:nvPicPr>
          <p:cNvPr id="307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180" y="1719541"/>
            <a:ext cx="7261242" cy="429741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0312944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Cloud Computing</a:t>
            </a:r>
            <a:endParaRPr lang="en-US" dirty="0"/>
          </a:p>
        </p:txBody>
      </p:sp>
      <p:pic>
        <p:nvPicPr>
          <p:cNvPr id="4" name="Content Placeholder 3"/>
          <p:cNvPicPr>
            <a:picLocks noGrp="1" noChangeAspect="1"/>
          </p:cNvPicPr>
          <p:nvPr>
            <p:ph idx="1"/>
          </p:nvPr>
        </p:nvPicPr>
        <p:blipFill>
          <a:blip r:embed="rId2"/>
          <a:stretch>
            <a:fillRect/>
          </a:stretch>
        </p:blipFill>
        <p:spPr>
          <a:xfrm>
            <a:off x="2672704" y="1690688"/>
            <a:ext cx="6029467" cy="4291956"/>
          </a:xfrm>
          <a:prstGeom prst="rect">
            <a:avLst/>
          </a:prstGeom>
        </p:spPr>
      </p:pic>
    </p:spTree>
    <p:extLst>
      <p:ext uri="{BB962C8B-B14F-4D97-AF65-F5344CB8AC3E}">
        <p14:creationId xmlns:p14="http://schemas.microsoft.com/office/powerpoint/2010/main" val="534098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
          <p:cNvSpPr>
            <a:spLocks noGrp="1" noChangeArrowheads="1"/>
          </p:cNvSpPr>
          <p:nvPr>
            <p:ph type="title" idx="4294967295"/>
          </p:nvPr>
        </p:nvSpPr>
        <p:spPr>
          <a:xfrm>
            <a:off x="601734" y="363377"/>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Pros and Cons</a:t>
            </a:r>
          </a:p>
        </p:txBody>
      </p:sp>
      <p:pic>
        <p:nvPicPr>
          <p:cNvPr id="31747" name="Picture 2"/>
          <p:cNvPicPr>
            <a:picLocks noChangeAspect="1" noChangeArrowheads="1"/>
          </p:cNvPicPr>
          <p:nvPr/>
        </p:nvPicPr>
        <p:blipFill>
          <a:blip r:embed="rId3">
            <a:extLst>
              <a:ext uri="{28A0092B-C50C-407E-A947-70E740481C1C}">
                <a14:useLocalDpi xmlns:a14="http://schemas.microsoft.com/office/drawing/2010/main" val="0"/>
              </a:ext>
            </a:extLst>
          </a:blip>
          <a:srcRect t="6955" b="5046"/>
          <a:stretch>
            <a:fillRect/>
          </a:stretch>
        </p:blipFill>
        <p:spPr bwMode="auto">
          <a:xfrm>
            <a:off x="3300667" y="1591368"/>
            <a:ext cx="5852774" cy="4553758"/>
          </a:xfrm>
          <a:prstGeom prst="rect">
            <a:avLst/>
          </a:prstGeom>
          <a:noFill/>
          <a:ln>
            <a:noFill/>
          </a:ln>
          <a:effectLst/>
          <a:extLst>
            <a:ext uri="{909E8E84-426E-40DD-AFC4-6F175D3DCCD1}">
              <a14:hiddenFill xmlns:a14="http://schemas.microsoft.com/office/drawing/2010/main">
                <a:blipFill dpi="0" rotWithShape="0">
                  <a:blip/>
                  <a:srcRect t="6955" b="5046"/>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858029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
          <p:cNvSpPr>
            <a:spLocks noGrp="1" noChangeArrowheads="1"/>
          </p:cNvSpPr>
          <p:nvPr>
            <p:ph type="title" idx="4294967295"/>
          </p:nvPr>
        </p:nvSpPr>
        <p:spPr>
          <a:xfrm>
            <a:off x="296934" y="263024"/>
            <a:ext cx="7809939" cy="1147801"/>
          </a:xfrm>
        </p:spPr>
        <p:txBody>
          <a:bodyPr/>
          <a:lstStyle/>
          <a:p>
            <a:pPr eaLnBrk="1"/>
            <a:r>
              <a:rPr lang="en-US" altLang="en-US" dirty="0" smtClean="0"/>
              <a:t>CCAM</a:t>
            </a:r>
          </a:p>
        </p:txBody>
      </p:sp>
      <p:pic>
        <p:nvPicPr>
          <p:cNvPr id="327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5504" y="733038"/>
            <a:ext cx="8017322" cy="535448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81360892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Grp="1" noChangeArrowheads="1"/>
          </p:cNvSpPr>
          <p:nvPr>
            <p:ph type="title" idx="4294967295"/>
          </p:nvPr>
        </p:nvSpPr>
        <p:spPr>
          <a:xfrm>
            <a:off x="578288" y="421992"/>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Selection Factors</a:t>
            </a:r>
          </a:p>
        </p:txBody>
      </p:sp>
      <p:pic>
        <p:nvPicPr>
          <p:cNvPr id="3379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3778" y="1929803"/>
            <a:ext cx="7808500" cy="27838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1229693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ChangeArrowheads="1"/>
          </p:cNvSpPr>
          <p:nvPr>
            <p:ph type="title" idx="4294967295"/>
          </p:nvPr>
        </p:nvSpPr>
        <p:spPr>
          <a:xfrm>
            <a:off x="308657" y="480608"/>
            <a:ext cx="7808500" cy="1144921"/>
          </a:xfrm>
        </p:spPr>
        <p:txBody>
          <a:bodyPr/>
          <a:lstStyle/>
          <a:p>
            <a:pPr>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US" altLang="en-US" dirty="0" smtClean="0"/>
              <a:t>Main Concerns</a:t>
            </a:r>
          </a:p>
        </p:txBody>
      </p:sp>
      <p:pic>
        <p:nvPicPr>
          <p:cNvPr id="348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6982" y="1909642"/>
            <a:ext cx="7808500" cy="253322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9612516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1054" b="14159"/>
          <a:stretch/>
        </p:blipFill>
        <p:spPr bwMode="auto">
          <a:xfrm>
            <a:off x="371060" y="1397168"/>
            <a:ext cx="3234782" cy="389169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5842" name="Rectangle 1"/>
          <p:cNvSpPr>
            <a:spLocks noGrp="1" noChangeArrowheads="1"/>
          </p:cNvSpPr>
          <p:nvPr>
            <p:ph type="title" idx="4294967295"/>
          </p:nvPr>
        </p:nvSpPr>
        <p:spPr>
          <a:xfrm>
            <a:off x="1058934" y="140639"/>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Questions?</a:t>
            </a:r>
          </a:p>
        </p:txBody>
      </p:sp>
      <p:pic>
        <p:nvPicPr>
          <p:cNvPr id="4" name="Content Placeholder 7"/>
          <p:cNvPicPr>
            <a:picLocks noGrp="1" noChangeAspect="1"/>
          </p:cNvPicPr>
          <p:nvPr>
            <p:ph idx="1"/>
          </p:nvPr>
        </p:nvPicPr>
        <p:blipFill>
          <a:blip r:embed="rId4"/>
          <a:stretch>
            <a:fillRect/>
          </a:stretch>
        </p:blipFill>
        <p:spPr>
          <a:xfrm>
            <a:off x="3027214" y="1797318"/>
            <a:ext cx="5305425" cy="3381375"/>
          </a:xfrm>
          <a:prstGeom prst="rect">
            <a:avLst/>
          </a:prstGeom>
        </p:spPr>
      </p:pic>
      <p:grpSp>
        <p:nvGrpSpPr>
          <p:cNvPr id="5" name="Group 4"/>
          <p:cNvGrpSpPr/>
          <p:nvPr/>
        </p:nvGrpSpPr>
        <p:grpSpPr>
          <a:xfrm>
            <a:off x="3277744" y="3593142"/>
            <a:ext cx="4804363" cy="1929688"/>
            <a:chOff x="89638" y="359621"/>
            <a:chExt cx="4804363" cy="1929688"/>
          </a:xfrm>
        </p:grpSpPr>
        <p:pic>
          <p:nvPicPr>
            <p:cNvPr id="6" name="Picture 5"/>
            <p:cNvPicPr>
              <a:picLocks noChangeAspect="1"/>
            </p:cNvPicPr>
            <p:nvPr/>
          </p:nvPicPr>
          <p:blipFill>
            <a:blip r:embed="rId5"/>
            <a:stretch>
              <a:fillRect/>
            </a:stretch>
          </p:blipFill>
          <p:spPr>
            <a:xfrm>
              <a:off x="235105" y="1881965"/>
              <a:ext cx="3104181" cy="263526"/>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8" name="Group 7">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pic>
        <p:nvPicPr>
          <p:cNvPr id="15" name="Picture 14"/>
          <p:cNvPicPr>
            <a:picLocks noChangeAspect="1"/>
          </p:cNvPicPr>
          <p:nvPr/>
        </p:nvPicPr>
        <p:blipFill>
          <a:blip r:embed="rId6"/>
          <a:stretch>
            <a:fillRect/>
          </a:stretch>
        </p:blipFill>
        <p:spPr>
          <a:xfrm>
            <a:off x="5519066" y="4436914"/>
            <a:ext cx="446086" cy="635863"/>
          </a:xfrm>
          <a:prstGeom prst="rect">
            <a:avLst/>
          </a:prstGeom>
        </p:spPr>
      </p:pic>
      <p:pic>
        <p:nvPicPr>
          <p:cNvPr id="16" name="Picture 15"/>
          <p:cNvPicPr>
            <a:picLocks noChangeAspect="1"/>
          </p:cNvPicPr>
          <p:nvPr/>
        </p:nvPicPr>
        <p:blipFill>
          <a:blip r:embed="rId7"/>
          <a:stretch>
            <a:fillRect/>
          </a:stretch>
        </p:blipFill>
        <p:spPr>
          <a:xfrm>
            <a:off x="4821686" y="4452753"/>
            <a:ext cx="613391" cy="582721"/>
          </a:xfrm>
          <a:prstGeom prst="rect">
            <a:avLst/>
          </a:prstGeom>
        </p:spPr>
      </p:pic>
      <p:pic>
        <p:nvPicPr>
          <p:cNvPr id="17" name="Picture 16"/>
          <p:cNvPicPr>
            <a:picLocks noChangeAspect="1"/>
          </p:cNvPicPr>
          <p:nvPr/>
        </p:nvPicPr>
        <p:blipFill>
          <a:blip r:embed="rId8"/>
          <a:stretch>
            <a:fillRect/>
          </a:stretch>
        </p:blipFill>
        <p:spPr>
          <a:xfrm>
            <a:off x="3960368" y="4436914"/>
            <a:ext cx="599662" cy="577554"/>
          </a:xfrm>
          <a:prstGeom prst="rect">
            <a:avLst/>
          </a:prstGeom>
        </p:spPr>
      </p:pic>
      <p:pic>
        <p:nvPicPr>
          <p:cNvPr id="2" name="Picture 1"/>
          <p:cNvPicPr>
            <a:picLocks noChangeAspect="1"/>
          </p:cNvPicPr>
          <p:nvPr/>
        </p:nvPicPr>
        <p:blipFill>
          <a:blip r:embed="rId9"/>
          <a:stretch>
            <a:fillRect/>
          </a:stretch>
        </p:blipFill>
        <p:spPr>
          <a:xfrm>
            <a:off x="119692" y="1588324"/>
            <a:ext cx="9057044" cy="4578014"/>
          </a:xfrm>
          <a:prstGeom prst="rect">
            <a:avLst/>
          </a:prstGeom>
        </p:spPr>
      </p:pic>
    </p:spTree>
    <p:extLst>
      <p:ext uri="{BB962C8B-B14F-4D97-AF65-F5344CB8AC3E}">
        <p14:creationId xmlns:p14="http://schemas.microsoft.com/office/powerpoint/2010/main" val="402170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Referensi</a:t>
            </a:r>
            <a:endParaRPr lang="en-US" dirty="0"/>
          </a:p>
        </p:txBody>
      </p:sp>
      <p:sp>
        <p:nvSpPr>
          <p:cNvPr id="3" name="Content Placeholder 2"/>
          <p:cNvSpPr>
            <a:spLocks noGrp="1"/>
          </p:cNvSpPr>
          <p:nvPr>
            <p:ph idx="1"/>
          </p:nvPr>
        </p:nvSpPr>
        <p:spPr/>
        <p:txBody>
          <a:bodyPr/>
          <a:lstStyle/>
          <a:p>
            <a:r>
              <a:rPr lang="en-US" dirty="0"/>
              <a:t>https://docs.openstack.org/liberty/install-guide-rdo/overview.html</a:t>
            </a:r>
          </a:p>
          <a:p>
            <a:r>
              <a:rPr lang="en-US" dirty="0" smtClean="0">
                <a:hlinkClick r:id="rId2"/>
              </a:rPr>
              <a:t>https</a:t>
            </a:r>
            <a:r>
              <a:rPr lang="en-US" dirty="0">
                <a:hlinkClick r:id="rId2"/>
              </a:rPr>
              <a:t>://</a:t>
            </a:r>
            <a:r>
              <a:rPr lang="en-US" dirty="0" smtClean="0">
                <a:hlinkClick r:id="rId2"/>
              </a:rPr>
              <a:t>compas.cs.stonybrook.edu/cse356-v3</a:t>
            </a:r>
            <a:endParaRPr lang="en-US" dirty="0" smtClean="0"/>
          </a:p>
          <a:p>
            <a:r>
              <a:rPr lang="en-US" dirty="0"/>
              <a:t>https://compas.cs.stonybrook.edu/~mferdman/#teaching</a:t>
            </a:r>
          </a:p>
        </p:txBody>
      </p:sp>
    </p:spTree>
    <p:extLst>
      <p:ext uri="{BB962C8B-B14F-4D97-AF65-F5344CB8AC3E}">
        <p14:creationId xmlns:p14="http://schemas.microsoft.com/office/powerpoint/2010/main" val="39395579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
          <p:cNvSpPr>
            <a:spLocks noGrp="1" noChangeArrowheads="1"/>
          </p:cNvSpPr>
          <p:nvPr>
            <p:ph type="title" idx="4294967295"/>
          </p:nvPr>
        </p:nvSpPr>
        <p:spPr>
          <a:xfrm>
            <a:off x="836195" y="586116"/>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Definition</a:t>
            </a:r>
          </a:p>
        </p:txBody>
      </p:sp>
      <p:sp>
        <p:nvSpPr>
          <p:cNvPr id="15363" name="Rectangle 2"/>
          <p:cNvSpPr>
            <a:spLocks noGrp="1" noChangeArrowheads="1"/>
          </p:cNvSpPr>
          <p:nvPr>
            <p:ph type="body" idx="4294967295"/>
          </p:nvPr>
        </p:nvSpPr>
        <p:spPr>
          <a:xfrm>
            <a:off x="633046" y="1906761"/>
            <a:ext cx="10984523" cy="4359338"/>
          </a:xfrm>
        </p:spPr>
        <p:txBody>
          <a:bodyPr/>
          <a:lstStyle/>
          <a:p>
            <a:pPr marL="391729" indent="-292357">
              <a:lnSpc>
                <a:spcPct val="98000"/>
              </a:lnSpc>
              <a:buSzPct val="45000"/>
              <a:buNone/>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The National Institute of Standards and Technology (NIST) provides a concise and specific definition:</a:t>
            </a:r>
            <a:br>
              <a:rPr lang="en-GB" altLang="en-US" dirty="0" smtClean="0"/>
            </a:br>
            <a:endParaRPr lang="en-GB" altLang="en-US" dirty="0" smtClean="0"/>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p:txBody>
      </p:sp>
    </p:spTree>
    <p:extLst>
      <p:ext uri="{BB962C8B-B14F-4D97-AF65-F5344CB8AC3E}">
        <p14:creationId xmlns:p14="http://schemas.microsoft.com/office/powerpoint/2010/main" val="7786072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idx="4294967295"/>
          </p:nvPr>
        </p:nvSpPr>
        <p:spPr>
          <a:xfrm>
            <a:off x="507949" y="421992"/>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How it works</a:t>
            </a:r>
          </a:p>
        </p:txBody>
      </p:sp>
      <p:sp>
        <p:nvSpPr>
          <p:cNvPr id="16387" name="Rectangle 2"/>
          <p:cNvSpPr>
            <a:spLocks noGrp="1" noChangeArrowheads="1"/>
          </p:cNvSpPr>
          <p:nvPr>
            <p:ph type="body" idx="4294967295"/>
          </p:nvPr>
        </p:nvSpPr>
        <p:spPr>
          <a:xfrm>
            <a:off x="507949" y="1711570"/>
            <a:ext cx="11320635" cy="13911192"/>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Utilizes the network as a means to connect user  end point to resources that are centralized in a data </a:t>
            </a:r>
            <a:r>
              <a:rPr lang="en-GB" altLang="en-US" sz="2540" dirty="0" err="1"/>
              <a:t>center</a:t>
            </a:r>
            <a:r>
              <a:rPr lang="en-GB" altLang="en-US" sz="2540" dirty="0"/>
              <a:t>.</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The data </a:t>
            </a:r>
            <a:r>
              <a:rPr lang="en-GB" altLang="en-US" sz="2540" dirty="0" err="1"/>
              <a:t>center</a:t>
            </a:r>
            <a:r>
              <a:rPr lang="en-GB" altLang="en-US" sz="2540" dirty="0"/>
              <a:t> may by accessed via the internet or a company network, or both. </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Allows access from a variety of end points such as a mobile phone, a PC or a tablet. </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Cloud services may be designed to be vendor agnostic, working equally well with Linux, Mac and PC platforms. </a:t>
            </a:r>
          </a:p>
        </p:txBody>
      </p:sp>
    </p:spTree>
    <p:extLst>
      <p:ext uri="{BB962C8B-B14F-4D97-AF65-F5344CB8AC3E}">
        <p14:creationId xmlns:p14="http://schemas.microsoft.com/office/powerpoint/2010/main" val="228252600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Grp="1" noChangeArrowheads="1"/>
          </p:cNvSpPr>
          <p:nvPr>
            <p:ph type="title" idx="4294967295"/>
          </p:nvPr>
        </p:nvSpPr>
        <p:spPr>
          <a:xfrm>
            <a:off x="507949" y="304762"/>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How it works</a:t>
            </a:r>
          </a:p>
        </p:txBody>
      </p:sp>
      <p:sp>
        <p:nvSpPr>
          <p:cNvPr id="17411" name="Rectangle 2"/>
          <p:cNvSpPr>
            <a:spLocks noGrp="1" noChangeArrowheads="1"/>
          </p:cNvSpPr>
          <p:nvPr>
            <p:ph type="body" idx="4294967295"/>
          </p:nvPr>
        </p:nvSpPr>
        <p:spPr>
          <a:xfrm>
            <a:off x="597877" y="1992923"/>
            <a:ext cx="11254153" cy="13629838"/>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Allows access from any internet connected location, allowing Telecommuting, and Outsourcing.</a:t>
            </a:r>
          </a:p>
          <a:p>
            <a:pPr marL="390289" indent="-293797">
              <a:buClr>
                <a:srgbClr val="0E594D"/>
              </a:buClr>
              <a:buSzPct val="45000"/>
              <a:buNone/>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endParaRPr lang="en-GB" altLang="en-US" sz="2540" dirty="0"/>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A user endpoint with minimal software requirements may submit a task for processing. The service provider may pool the processing power of multiple remote computers in "the cloud" to achieve the task, such as data warehousing of hundreds of terabytes, managing and synchronizing multiple documents online, or computationally intensive work.</a:t>
            </a:r>
          </a:p>
        </p:txBody>
      </p:sp>
    </p:spTree>
    <p:extLst>
      <p:ext uri="{BB962C8B-B14F-4D97-AF65-F5344CB8AC3E}">
        <p14:creationId xmlns:p14="http://schemas.microsoft.com/office/powerpoint/2010/main" val="429463704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idx="4294967295"/>
          </p:nvPr>
        </p:nvSpPr>
        <p:spPr>
          <a:xfrm>
            <a:off x="613457" y="457162"/>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Comparison</a:t>
            </a:r>
          </a:p>
        </p:txBody>
      </p:sp>
      <p:sp>
        <p:nvSpPr>
          <p:cNvPr id="18435" name="Rectangle 2"/>
          <p:cNvSpPr>
            <a:spLocks noGrp="1" noChangeArrowheads="1"/>
          </p:cNvSpPr>
          <p:nvPr>
            <p:ph type="body" idx="4294967295"/>
          </p:nvPr>
        </p:nvSpPr>
        <p:spPr>
          <a:xfrm>
            <a:off x="613457" y="1906761"/>
            <a:ext cx="11004111" cy="4321894"/>
          </a:xfrm>
        </p:spPr>
        <p:txBody>
          <a:bodyPr/>
          <a:lstStyle/>
          <a:p>
            <a:pPr marL="391729" indent="-292357">
              <a:lnSpc>
                <a:spcPct val="98000"/>
              </a:lnSpc>
              <a:buSzPct val="45000"/>
              <a:buNone/>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Cloud computing shares characteristics with:</a:t>
            </a:r>
            <a:br>
              <a:rPr lang="en-GB" altLang="en-US" dirty="0" smtClean="0"/>
            </a:br>
            <a:endParaRPr lang="en-GB" altLang="en-US" dirty="0" smtClean="0"/>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Autonomic computing </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Client–server model </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Grid computing </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Mainframe computer</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Utility computing</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Peer-to-peer </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 Service-oriented computing</a:t>
            </a:r>
          </a:p>
        </p:txBody>
      </p:sp>
    </p:spTree>
    <p:extLst>
      <p:ext uri="{BB962C8B-B14F-4D97-AF65-F5344CB8AC3E}">
        <p14:creationId xmlns:p14="http://schemas.microsoft.com/office/powerpoint/2010/main" val="308349335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707242" y="421993"/>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Architecture</a:t>
            </a:r>
          </a:p>
        </p:txBody>
      </p:sp>
      <p:sp>
        <p:nvSpPr>
          <p:cNvPr id="19459" name="Rectangle 2"/>
          <p:cNvSpPr>
            <a:spLocks noGrp="1" noChangeArrowheads="1"/>
          </p:cNvSpPr>
          <p:nvPr>
            <p:ph type="body" idx="4294967295"/>
          </p:nvPr>
        </p:nvSpPr>
        <p:spPr>
          <a:xfrm>
            <a:off x="707242" y="1906761"/>
            <a:ext cx="10933773" cy="4321894"/>
          </a:xfrm>
        </p:spPr>
        <p:txBody>
          <a:bodyPr/>
          <a:lstStyle/>
          <a:p>
            <a:pPr marL="390289" indent="-293797">
              <a:lnSpc>
                <a:spcPct val="98000"/>
              </a:lnSpc>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Involves multiple components communicating with each other over application programming interfaces, usually web services and 3-tier architecture. </a:t>
            </a:r>
            <a:br>
              <a:rPr lang="en-GB" altLang="en-US" sz="2540" dirty="0"/>
            </a:br>
            <a:endParaRPr lang="en-GB" altLang="en-US" sz="2540" dirty="0"/>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Multiple programs each doing one thing well and working together over universal interfaces.</a:t>
            </a:r>
            <a:br>
              <a:rPr lang="en-GB" altLang="en-US" sz="2540" dirty="0"/>
            </a:br>
            <a:r>
              <a:rPr lang="en-GB" altLang="en-US" sz="2540" dirty="0"/>
              <a:t> </a:t>
            </a:r>
          </a:p>
          <a:p>
            <a:pPr marL="390289" indent="-293797">
              <a:buClr>
                <a:srgbClr val="0E594D"/>
              </a:buClr>
              <a:buSzPct val="45000"/>
              <a:buFont typeface="Wingdings" panose="05000000000000000000" pitchFamily="2" charset="2"/>
              <a:buChar char=""/>
              <a:tabLst>
                <a:tab pos="404691" algn="l"/>
                <a:tab pos="812262" algn="l"/>
                <a:tab pos="1219833" algn="l"/>
                <a:tab pos="1627403" algn="l"/>
                <a:tab pos="2034975" algn="l"/>
                <a:tab pos="2442545" algn="l"/>
                <a:tab pos="2850117" algn="l"/>
                <a:tab pos="3257687" algn="l"/>
                <a:tab pos="3665259" algn="l"/>
                <a:tab pos="4072829" algn="l"/>
                <a:tab pos="4480400" algn="l"/>
                <a:tab pos="4887971" algn="l"/>
                <a:tab pos="5295542" algn="l"/>
                <a:tab pos="5703113" algn="l"/>
                <a:tab pos="6110684" algn="l"/>
                <a:tab pos="6518255" algn="l"/>
                <a:tab pos="6925826" algn="l"/>
                <a:tab pos="7333397" algn="l"/>
                <a:tab pos="7740968" algn="l"/>
                <a:tab pos="8148538" algn="l"/>
              </a:tabLst>
            </a:pPr>
            <a:r>
              <a:rPr lang="en-GB" altLang="en-US" sz="2540" dirty="0"/>
              <a:t>Complexity is controlled and the resulting systems are more manageable than their monolithic counterparts.</a:t>
            </a:r>
          </a:p>
        </p:txBody>
      </p:sp>
    </p:spTree>
    <p:extLst>
      <p:ext uri="{BB962C8B-B14F-4D97-AF65-F5344CB8AC3E}">
        <p14:creationId xmlns:p14="http://schemas.microsoft.com/office/powerpoint/2010/main" val="10094514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p:cNvSpPr>
            <a:spLocks noGrp="1" noChangeArrowheads="1"/>
          </p:cNvSpPr>
          <p:nvPr>
            <p:ph type="title" idx="4294967295"/>
          </p:nvPr>
        </p:nvSpPr>
        <p:spPr>
          <a:xfrm>
            <a:off x="531395" y="398546"/>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Architecture</a:t>
            </a:r>
          </a:p>
        </p:txBody>
      </p:sp>
      <p:sp>
        <p:nvSpPr>
          <p:cNvPr id="20483" name="Rectangle 2"/>
          <p:cNvSpPr>
            <a:spLocks noGrp="1" noChangeArrowheads="1"/>
          </p:cNvSpPr>
          <p:nvPr>
            <p:ph type="body" idx="4294967295"/>
          </p:nvPr>
        </p:nvSpPr>
        <p:spPr>
          <a:xfrm>
            <a:off x="531395" y="1906761"/>
            <a:ext cx="11168235" cy="4717935"/>
          </a:xfrm>
        </p:spPr>
        <p:txBody>
          <a:bodyPr/>
          <a:lstStyle/>
          <a:p>
            <a:pPr marL="391729" indent="-292357">
              <a:lnSpc>
                <a:spcPct val="98000"/>
              </a:lnSpc>
              <a:buSzPct val="45000"/>
              <a:buNone/>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The two most significant components of cloud</a:t>
            </a:r>
            <a:br>
              <a:rPr lang="en-GB" altLang="en-US" dirty="0" smtClean="0"/>
            </a:br>
            <a:r>
              <a:rPr lang="en-GB" altLang="en-US" dirty="0" smtClean="0"/>
              <a:t>computing architecture are known as the front end and the back end. </a:t>
            </a:r>
          </a:p>
          <a:p>
            <a:pPr marL="391729" indent="-292357">
              <a:buSzPct val="45000"/>
              <a:buNone/>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endParaRPr lang="en-GB" altLang="en-US" dirty="0" smtClean="0"/>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The front end is the part seen by the client, i.e. the computer user. This includes the client’s network and applications used to access the cloud via a user interface such as a web browser. </a:t>
            </a:r>
          </a:p>
          <a:p>
            <a:pPr marL="391729" indent="-292357">
              <a:buClr>
                <a:srgbClr val="0E594D"/>
              </a:buClr>
              <a:buSzPct val="45000"/>
              <a:buFont typeface="Wingdings" panose="05000000000000000000" pitchFamily="2" charset="2"/>
              <a:buChar char=""/>
              <a:tabLst>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sz="2540" dirty="0"/>
              <a:t>The back end of the cloud computing architecture is the ‘cloud’ itself, comprising various computers, servers and data storage devices.</a:t>
            </a:r>
          </a:p>
        </p:txBody>
      </p:sp>
    </p:spTree>
    <p:extLst>
      <p:ext uri="{BB962C8B-B14F-4D97-AF65-F5344CB8AC3E}">
        <p14:creationId xmlns:p14="http://schemas.microsoft.com/office/powerpoint/2010/main" val="5605833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p:cNvSpPr>
            <a:spLocks noGrp="1" noChangeArrowheads="1"/>
          </p:cNvSpPr>
          <p:nvPr>
            <p:ph type="title" idx="4294967295"/>
          </p:nvPr>
        </p:nvSpPr>
        <p:spPr>
          <a:xfrm>
            <a:off x="519672" y="375100"/>
            <a:ext cx="7809939" cy="1146360"/>
          </a:xfrm>
        </p:spPr>
        <p:txBody>
          <a:bodyPr/>
          <a:lstStyle/>
          <a:p>
            <a:pPr>
              <a:lnSpc>
                <a:spcPct val="98000"/>
              </a:lnSpc>
              <a:buSzPct val="45000"/>
              <a:tabLst>
                <a:tab pos="0" algn="l"/>
                <a:tab pos="406131" algn="l"/>
                <a:tab pos="813702" algn="l"/>
                <a:tab pos="1221273" algn="l"/>
                <a:tab pos="1628844" algn="l"/>
                <a:tab pos="2036415" algn="l"/>
                <a:tab pos="2443986" algn="l"/>
                <a:tab pos="2851556" algn="l"/>
                <a:tab pos="3259128" algn="l"/>
                <a:tab pos="3666698" algn="l"/>
                <a:tab pos="4074270" algn="l"/>
                <a:tab pos="4481840" algn="l"/>
                <a:tab pos="4889412" algn="l"/>
                <a:tab pos="5296982" algn="l"/>
                <a:tab pos="5704553" algn="l"/>
                <a:tab pos="6112124" algn="l"/>
                <a:tab pos="6519695" algn="l"/>
                <a:tab pos="6927266" algn="l"/>
                <a:tab pos="7334837" algn="l"/>
                <a:tab pos="7742408" algn="l"/>
                <a:tab pos="8149979" algn="l"/>
              </a:tabLst>
            </a:pPr>
            <a:r>
              <a:rPr lang="en-GB" altLang="en-US" dirty="0" smtClean="0"/>
              <a:t>Architecture</a:t>
            </a:r>
          </a:p>
        </p:txBody>
      </p:sp>
      <p:pic>
        <p:nvPicPr>
          <p:cNvPr id="2150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1932" y="1316299"/>
            <a:ext cx="7447021" cy="507797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36039471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23905</TotalTime>
  <Words>679</Words>
  <Application>Microsoft Office PowerPoint</Application>
  <PresentationFormat>Widescreen</PresentationFormat>
  <Paragraphs>104</Paragraphs>
  <Slides>25</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맑은 고딕</vt:lpstr>
      <vt:lpstr>Arial</vt:lpstr>
      <vt:lpstr>Calibri</vt:lpstr>
      <vt:lpstr>Calibri Light</vt:lpstr>
      <vt:lpstr>Symbol</vt:lpstr>
      <vt:lpstr>Times New Roman</vt:lpstr>
      <vt:lpstr>Wingdings</vt:lpstr>
      <vt:lpstr>Office Theme</vt:lpstr>
      <vt:lpstr>PowerPoint Presentation</vt:lpstr>
      <vt:lpstr>Cloud Computing</vt:lpstr>
      <vt:lpstr>Definition</vt:lpstr>
      <vt:lpstr>How it works</vt:lpstr>
      <vt:lpstr>How it works</vt:lpstr>
      <vt:lpstr>Comparison</vt:lpstr>
      <vt:lpstr>Architecture</vt:lpstr>
      <vt:lpstr>Architecture</vt:lpstr>
      <vt:lpstr>Architecture</vt:lpstr>
      <vt:lpstr>Key characteristics</vt:lpstr>
      <vt:lpstr>Key characteristics</vt:lpstr>
      <vt:lpstr>Key characteristics</vt:lpstr>
      <vt:lpstr>Service Models</vt:lpstr>
      <vt:lpstr>Service Models</vt:lpstr>
      <vt:lpstr>Layers</vt:lpstr>
      <vt:lpstr>Deployment models</vt:lpstr>
      <vt:lpstr>Why use cloud computing </vt:lpstr>
      <vt:lpstr>Why use cloud computing </vt:lpstr>
      <vt:lpstr>Why use cloud computing </vt:lpstr>
      <vt:lpstr>Pros and Cons</vt:lpstr>
      <vt:lpstr>CCAM</vt:lpstr>
      <vt:lpstr>Selection Factors</vt:lpstr>
      <vt:lpstr>Main Concerns</vt:lpstr>
      <vt:lpstr>Questions?</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pds</dc:title>
  <dc:creator>pds</dc:creator>
  <cp:lastModifiedBy>Gde</cp:lastModifiedBy>
  <cp:revision>175</cp:revision>
  <dcterms:created xsi:type="dcterms:W3CDTF">2024-07-11T17:06:45Z</dcterms:created>
  <dcterms:modified xsi:type="dcterms:W3CDTF">2025-08-25T06:14:54Z</dcterms:modified>
</cp:coreProperties>
</file>