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9" r:id="rId1"/>
  </p:sldMasterIdLst>
  <p:notesMasterIdLst>
    <p:notesMasterId r:id="rId6"/>
  </p:notesMasterIdLst>
  <p:sldIdLst>
    <p:sldId id="348" r:id="rId2"/>
    <p:sldId id="349" r:id="rId3"/>
    <p:sldId id="351" r:id="rId4"/>
    <p:sldId id="350" r:id="rId5"/>
  </p:sldIdLst>
  <p:sldSz cx="9144000" cy="5143500" type="screen16x9"/>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eal Mueller" initials="" lastIdx="9" clrIdx="0"/>
  <p:cmAuthor id="1" name="Chuck Erickson" initials="" lastIdx="6" clrIdx="1"/>
  <p:cmAuthor id="2" name="Adam Glick"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7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57"/>
    <p:restoredTop sz="94218"/>
  </p:normalViewPr>
  <p:slideViewPr>
    <p:cSldViewPr snapToGrid="0" snapToObjects="1">
      <p:cViewPr>
        <p:scale>
          <a:sx n="70" d="100"/>
          <a:sy n="70" d="100"/>
        </p:scale>
        <p:origin x="1740" y="77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37839" cy="464818"/>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4" name="Shape 4"/>
          <p:cNvSpPr txBox="1">
            <a:spLocks noGrp="1"/>
          </p:cNvSpPr>
          <p:nvPr>
            <p:ph type="dt" idx="10"/>
          </p:nvPr>
        </p:nvSpPr>
        <p:spPr>
          <a:xfrm>
            <a:off x="3970937" y="0"/>
            <a:ext cx="3037839" cy="464818"/>
          </a:xfrm>
          <a:prstGeom prst="rect">
            <a:avLst/>
          </a:prstGeom>
          <a:noFill/>
          <a:ln>
            <a:noFill/>
          </a:ln>
        </p:spPr>
        <p:txBody>
          <a:bodyPr lIns="91425" tIns="91425" rIns="91425" bIns="91425" anchor="t" anchorCtr="0"/>
          <a:lstStyle>
            <a:lvl1pPr marL="0" marR="0" lvl="0" indent="0" algn="r"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407181" y="696912"/>
            <a:ext cx="6195899" cy="34862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701039" y="4415789"/>
            <a:ext cx="5608319" cy="4183379"/>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829967"/>
            <a:ext cx="3037839" cy="464818"/>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rgbClr val="000000"/>
              </a:buClr>
              <a:buFont typeface="Arial"/>
              <a:buNone/>
              <a:defRPr sz="1200" b="0" i="0" u="none" strike="noStrike" cap="none">
                <a:solidFill>
                  <a:srgbClr val="000000"/>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970937" y="8829967"/>
            <a:ext cx="3037839" cy="464818"/>
          </a:xfrm>
          <a:prstGeom prst="rect">
            <a:avLst/>
          </a:prstGeom>
          <a:noFill/>
          <a:ln>
            <a:noFill/>
          </a:ln>
        </p:spPr>
        <p:txBody>
          <a:bodyPr lIns="91425" tIns="91425" rIns="91425" bIns="91425" anchor="b" anchorCtr="0">
            <a:noAutofit/>
          </a:bodyPr>
          <a:lstStyle/>
          <a:p>
            <a:pPr marL="0" marR="0" lvl="0" indent="0" algn="r" rtl="0">
              <a:lnSpc>
                <a:spcPct val="100000"/>
              </a:lnSpc>
              <a:spcBef>
                <a:spcPts val="0"/>
              </a:spcBef>
              <a:spcAft>
                <a:spcPts val="0"/>
              </a:spcAft>
              <a:buClr>
                <a:srgbClr val="000000"/>
              </a:buClr>
              <a:buFont typeface="Arial"/>
              <a:buNone/>
            </a:pPr>
            <a:endParaRPr sz="1200" b="0" i="0" u="none" strike="noStrike" cap="none">
              <a:solidFill>
                <a:srgbClr val="000000"/>
              </a:solidFill>
              <a:latin typeface="Arial"/>
              <a:ea typeface="Arial"/>
              <a:cs typeface="Arial"/>
              <a:sym typeface="Arial"/>
            </a:endParaRPr>
          </a:p>
          <a:p>
            <a:pPr marL="0" marR="0" lvl="1"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2"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3"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4"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5"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6"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7"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a:p>
            <a:pPr marL="0" marR="0" lvl="8"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4141182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6013" cy="3486150"/>
          </a:xfrm>
        </p:spPr>
      </p:sp>
      <p:sp>
        <p:nvSpPr>
          <p:cNvPr id="3" name="Notes Placeholder 2"/>
          <p:cNvSpPr>
            <a:spLocks noGrp="1"/>
          </p:cNvSpPr>
          <p:nvPr>
            <p:ph type="body" idx="1"/>
          </p:nvPr>
        </p:nvSpPr>
        <p:spPr/>
        <p:txBody>
          <a:bodyPr/>
          <a:lstStyle/>
          <a:p>
            <a:r>
              <a:rPr lang="en-US" dirty="0" smtClean="0"/>
              <a:t>https://github.com/mikeroyal/Google-Cloud-Guide</a:t>
            </a:r>
            <a:endParaRPr lang="en-US" dirty="0"/>
          </a:p>
        </p:txBody>
      </p:sp>
      <p:sp>
        <p:nvSpPr>
          <p:cNvPr id="4" name="Slide Number Placeholder 3"/>
          <p:cNvSpPr>
            <a:spLocks noGrp="1"/>
          </p:cNvSpPr>
          <p:nvPr>
            <p:ph type="sldNum" sz="quarter" idx="10"/>
          </p:nvPr>
        </p:nvSpPr>
        <p:spPr/>
        <p:txBody>
          <a:bodyPr/>
          <a:lstStyle/>
          <a:p>
            <a:fld id="{CDC773BF-E5C9-44BF-B19B-39EF1F90376E}" type="slidenum">
              <a:rPr lang="en-US" smtClean="0"/>
              <a:t>1</a:t>
            </a:fld>
            <a:endParaRPr lang="en-US"/>
          </a:p>
        </p:txBody>
      </p:sp>
    </p:spTree>
    <p:extLst>
      <p:ext uri="{BB962C8B-B14F-4D97-AF65-F5344CB8AC3E}">
        <p14:creationId xmlns:p14="http://schemas.microsoft.com/office/powerpoint/2010/main" val="4143713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6013" cy="3486150"/>
          </a:xfrm>
        </p:spPr>
      </p:sp>
      <p:sp>
        <p:nvSpPr>
          <p:cNvPr id="3" name="Notes Placeholder 2"/>
          <p:cNvSpPr>
            <a:spLocks noGrp="1"/>
          </p:cNvSpPr>
          <p:nvPr>
            <p:ph type="body" idx="1"/>
          </p:nvPr>
        </p:nvSpPr>
        <p:spPr/>
        <p:txBody>
          <a:bodyPr/>
          <a:lstStyle/>
          <a:p>
            <a:r>
              <a:rPr lang="en-US" dirty="0" smtClean="0"/>
              <a:t>https://id.cloud-ace.com/resources/how-to-create-and-starting-a-vm-instance</a:t>
            </a:r>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Font typeface="Arial"/>
              <a:buNone/>
            </a:pPr>
            <a:endParaRPr lang="en-US" sz="1200" b="0" i="0" u="none" strike="noStrike" cap="none" smtClean="0">
              <a:solidFill>
                <a:srgbClr val="000000"/>
              </a:solidFill>
              <a:latin typeface="Arial"/>
              <a:ea typeface="Arial"/>
              <a:cs typeface="Arial"/>
              <a:sym typeface="Arial"/>
            </a:endParaRPr>
          </a:p>
          <a:p>
            <a:pPr marL="0" marR="0" lvl="1" indent="0" algn="l" rtl="0">
              <a:lnSpc>
                <a:spcPct val="100000"/>
              </a:lnSpc>
              <a:spcBef>
                <a:spcPts val="0"/>
              </a:spcBef>
              <a:spcAft>
                <a:spcPts val="0"/>
              </a:spcAft>
              <a:buClr>
                <a:srgbClr val="000000"/>
              </a:buClr>
              <a:buFont typeface="Arial"/>
              <a:buNone/>
            </a:pPr>
            <a:endParaRPr lang="en-US" sz="1400" b="0" i="0" u="none" strike="noStrike" cap="none" smtClean="0">
              <a:solidFill>
                <a:srgbClr val="000000"/>
              </a:solidFill>
              <a:latin typeface="Arial"/>
              <a:ea typeface="Arial"/>
              <a:cs typeface="Arial"/>
              <a:sym typeface="Arial"/>
            </a:endParaRPr>
          </a:p>
          <a:p>
            <a:pPr marL="0" marR="0" lvl="2" indent="0" algn="l" rtl="0">
              <a:lnSpc>
                <a:spcPct val="100000"/>
              </a:lnSpc>
              <a:spcBef>
                <a:spcPts val="0"/>
              </a:spcBef>
              <a:spcAft>
                <a:spcPts val="0"/>
              </a:spcAft>
              <a:buClr>
                <a:srgbClr val="000000"/>
              </a:buClr>
              <a:buFont typeface="Arial"/>
              <a:buNone/>
            </a:pPr>
            <a:endParaRPr lang="en-US" sz="1400" b="0" i="0" u="none" strike="noStrike" cap="none" smtClean="0">
              <a:solidFill>
                <a:srgbClr val="000000"/>
              </a:solidFill>
              <a:latin typeface="Arial"/>
              <a:ea typeface="Arial"/>
              <a:cs typeface="Arial"/>
              <a:sym typeface="Arial"/>
            </a:endParaRPr>
          </a:p>
          <a:p>
            <a:pPr marL="0" marR="0" lvl="3" indent="0" algn="l" rtl="0">
              <a:lnSpc>
                <a:spcPct val="100000"/>
              </a:lnSpc>
              <a:spcBef>
                <a:spcPts val="0"/>
              </a:spcBef>
              <a:spcAft>
                <a:spcPts val="0"/>
              </a:spcAft>
              <a:buClr>
                <a:srgbClr val="000000"/>
              </a:buClr>
              <a:buFont typeface="Arial"/>
              <a:buNone/>
            </a:pPr>
            <a:endParaRPr lang="en-US" sz="1400" b="0" i="0" u="none" strike="noStrike" cap="none" smtClean="0">
              <a:solidFill>
                <a:srgbClr val="000000"/>
              </a:solidFill>
              <a:latin typeface="Arial"/>
              <a:ea typeface="Arial"/>
              <a:cs typeface="Arial"/>
              <a:sym typeface="Arial"/>
            </a:endParaRPr>
          </a:p>
          <a:p>
            <a:pPr marL="0" marR="0" lvl="4" indent="0" algn="l" rtl="0">
              <a:lnSpc>
                <a:spcPct val="100000"/>
              </a:lnSpc>
              <a:spcBef>
                <a:spcPts val="0"/>
              </a:spcBef>
              <a:spcAft>
                <a:spcPts val="0"/>
              </a:spcAft>
              <a:buClr>
                <a:srgbClr val="000000"/>
              </a:buClr>
              <a:buFont typeface="Arial"/>
              <a:buNone/>
            </a:pPr>
            <a:endParaRPr lang="en-US" sz="1400" b="0" i="0" u="none" strike="noStrike" cap="none" smtClean="0">
              <a:solidFill>
                <a:srgbClr val="000000"/>
              </a:solidFill>
              <a:latin typeface="Arial"/>
              <a:ea typeface="Arial"/>
              <a:cs typeface="Arial"/>
              <a:sym typeface="Arial"/>
            </a:endParaRPr>
          </a:p>
          <a:p>
            <a:pPr marL="0" marR="0" lvl="5" indent="0" algn="l" rtl="0">
              <a:lnSpc>
                <a:spcPct val="100000"/>
              </a:lnSpc>
              <a:spcBef>
                <a:spcPts val="0"/>
              </a:spcBef>
              <a:spcAft>
                <a:spcPts val="0"/>
              </a:spcAft>
              <a:buClr>
                <a:srgbClr val="000000"/>
              </a:buClr>
              <a:buFont typeface="Arial"/>
              <a:buNone/>
            </a:pPr>
            <a:endParaRPr lang="en-US" sz="1400" b="0" i="0" u="none" strike="noStrike" cap="none" smtClean="0">
              <a:solidFill>
                <a:srgbClr val="000000"/>
              </a:solidFill>
              <a:latin typeface="Arial"/>
              <a:ea typeface="Arial"/>
              <a:cs typeface="Arial"/>
              <a:sym typeface="Arial"/>
            </a:endParaRPr>
          </a:p>
          <a:p>
            <a:pPr marL="0" marR="0" lvl="6" indent="0" algn="l" rtl="0">
              <a:lnSpc>
                <a:spcPct val="100000"/>
              </a:lnSpc>
              <a:spcBef>
                <a:spcPts val="0"/>
              </a:spcBef>
              <a:spcAft>
                <a:spcPts val="0"/>
              </a:spcAft>
              <a:buClr>
                <a:srgbClr val="000000"/>
              </a:buClr>
              <a:buFont typeface="Arial"/>
              <a:buNone/>
            </a:pPr>
            <a:endParaRPr lang="en-US" sz="1400" b="0" i="0" u="none" strike="noStrike" cap="none" smtClean="0">
              <a:solidFill>
                <a:srgbClr val="000000"/>
              </a:solidFill>
              <a:latin typeface="Arial"/>
              <a:ea typeface="Arial"/>
              <a:cs typeface="Arial"/>
              <a:sym typeface="Arial"/>
            </a:endParaRPr>
          </a:p>
          <a:p>
            <a:pPr marL="0" marR="0" lvl="7" indent="0" algn="l" rtl="0">
              <a:lnSpc>
                <a:spcPct val="100000"/>
              </a:lnSpc>
              <a:spcBef>
                <a:spcPts val="0"/>
              </a:spcBef>
              <a:spcAft>
                <a:spcPts val="0"/>
              </a:spcAft>
              <a:buClr>
                <a:srgbClr val="000000"/>
              </a:buClr>
              <a:buFont typeface="Arial"/>
              <a:buNone/>
            </a:pPr>
            <a:endParaRPr lang="en-US" sz="1400" b="0" i="0" u="none" strike="noStrike" cap="none" smtClean="0">
              <a:solidFill>
                <a:srgbClr val="000000"/>
              </a:solidFill>
              <a:latin typeface="Arial"/>
              <a:ea typeface="Arial"/>
              <a:cs typeface="Arial"/>
              <a:sym typeface="Arial"/>
            </a:endParaRPr>
          </a:p>
          <a:p>
            <a:pPr marL="0" marR="0" lvl="8" indent="0" algn="l"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825988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6013" cy="34861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Font typeface="Arial"/>
              <a:buNone/>
            </a:pPr>
            <a:endParaRPr lang="en-US" sz="1200" b="0" i="0" u="none" strike="noStrike" cap="none" smtClean="0">
              <a:solidFill>
                <a:srgbClr val="000000"/>
              </a:solidFill>
              <a:latin typeface="Arial"/>
              <a:ea typeface="Arial"/>
              <a:cs typeface="Arial"/>
              <a:sym typeface="Arial"/>
            </a:endParaRPr>
          </a:p>
          <a:p>
            <a:pPr marL="0" marR="0" lvl="1" indent="0" algn="l" rtl="0">
              <a:lnSpc>
                <a:spcPct val="100000"/>
              </a:lnSpc>
              <a:spcBef>
                <a:spcPts val="0"/>
              </a:spcBef>
              <a:spcAft>
                <a:spcPts val="0"/>
              </a:spcAft>
              <a:buClr>
                <a:srgbClr val="000000"/>
              </a:buClr>
              <a:buFont typeface="Arial"/>
              <a:buNone/>
            </a:pPr>
            <a:endParaRPr lang="en-US" sz="1400" b="0" i="0" u="none" strike="noStrike" cap="none" smtClean="0">
              <a:solidFill>
                <a:srgbClr val="000000"/>
              </a:solidFill>
              <a:latin typeface="Arial"/>
              <a:ea typeface="Arial"/>
              <a:cs typeface="Arial"/>
              <a:sym typeface="Arial"/>
            </a:endParaRPr>
          </a:p>
          <a:p>
            <a:pPr marL="0" marR="0" lvl="2" indent="0" algn="l" rtl="0">
              <a:lnSpc>
                <a:spcPct val="100000"/>
              </a:lnSpc>
              <a:spcBef>
                <a:spcPts val="0"/>
              </a:spcBef>
              <a:spcAft>
                <a:spcPts val="0"/>
              </a:spcAft>
              <a:buClr>
                <a:srgbClr val="000000"/>
              </a:buClr>
              <a:buFont typeface="Arial"/>
              <a:buNone/>
            </a:pPr>
            <a:endParaRPr lang="en-US" sz="1400" b="0" i="0" u="none" strike="noStrike" cap="none" smtClean="0">
              <a:solidFill>
                <a:srgbClr val="000000"/>
              </a:solidFill>
              <a:latin typeface="Arial"/>
              <a:ea typeface="Arial"/>
              <a:cs typeface="Arial"/>
              <a:sym typeface="Arial"/>
            </a:endParaRPr>
          </a:p>
          <a:p>
            <a:pPr marL="0" marR="0" lvl="3" indent="0" algn="l" rtl="0">
              <a:lnSpc>
                <a:spcPct val="100000"/>
              </a:lnSpc>
              <a:spcBef>
                <a:spcPts val="0"/>
              </a:spcBef>
              <a:spcAft>
                <a:spcPts val="0"/>
              </a:spcAft>
              <a:buClr>
                <a:srgbClr val="000000"/>
              </a:buClr>
              <a:buFont typeface="Arial"/>
              <a:buNone/>
            </a:pPr>
            <a:endParaRPr lang="en-US" sz="1400" b="0" i="0" u="none" strike="noStrike" cap="none" smtClean="0">
              <a:solidFill>
                <a:srgbClr val="000000"/>
              </a:solidFill>
              <a:latin typeface="Arial"/>
              <a:ea typeface="Arial"/>
              <a:cs typeface="Arial"/>
              <a:sym typeface="Arial"/>
            </a:endParaRPr>
          </a:p>
          <a:p>
            <a:pPr marL="0" marR="0" lvl="4" indent="0" algn="l" rtl="0">
              <a:lnSpc>
                <a:spcPct val="100000"/>
              </a:lnSpc>
              <a:spcBef>
                <a:spcPts val="0"/>
              </a:spcBef>
              <a:spcAft>
                <a:spcPts val="0"/>
              </a:spcAft>
              <a:buClr>
                <a:srgbClr val="000000"/>
              </a:buClr>
              <a:buFont typeface="Arial"/>
              <a:buNone/>
            </a:pPr>
            <a:endParaRPr lang="en-US" sz="1400" b="0" i="0" u="none" strike="noStrike" cap="none" smtClean="0">
              <a:solidFill>
                <a:srgbClr val="000000"/>
              </a:solidFill>
              <a:latin typeface="Arial"/>
              <a:ea typeface="Arial"/>
              <a:cs typeface="Arial"/>
              <a:sym typeface="Arial"/>
            </a:endParaRPr>
          </a:p>
          <a:p>
            <a:pPr marL="0" marR="0" lvl="5" indent="0" algn="l" rtl="0">
              <a:lnSpc>
                <a:spcPct val="100000"/>
              </a:lnSpc>
              <a:spcBef>
                <a:spcPts val="0"/>
              </a:spcBef>
              <a:spcAft>
                <a:spcPts val="0"/>
              </a:spcAft>
              <a:buClr>
                <a:srgbClr val="000000"/>
              </a:buClr>
              <a:buFont typeface="Arial"/>
              <a:buNone/>
            </a:pPr>
            <a:endParaRPr lang="en-US" sz="1400" b="0" i="0" u="none" strike="noStrike" cap="none" smtClean="0">
              <a:solidFill>
                <a:srgbClr val="000000"/>
              </a:solidFill>
              <a:latin typeface="Arial"/>
              <a:ea typeface="Arial"/>
              <a:cs typeface="Arial"/>
              <a:sym typeface="Arial"/>
            </a:endParaRPr>
          </a:p>
          <a:p>
            <a:pPr marL="0" marR="0" lvl="6" indent="0" algn="l" rtl="0">
              <a:lnSpc>
                <a:spcPct val="100000"/>
              </a:lnSpc>
              <a:spcBef>
                <a:spcPts val="0"/>
              </a:spcBef>
              <a:spcAft>
                <a:spcPts val="0"/>
              </a:spcAft>
              <a:buClr>
                <a:srgbClr val="000000"/>
              </a:buClr>
              <a:buFont typeface="Arial"/>
              <a:buNone/>
            </a:pPr>
            <a:endParaRPr lang="en-US" sz="1400" b="0" i="0" u="none" strike="noStrike" cap="none" smtClean="0">
              <a:solidFill>
                <a:srgbClr val="000000"/>
              </a:solidFill>
              <a:latin typeface="Arial"/>
              <a:ea typeface="Arial"/>
              <a:cs typeface="Arial"/>
              <a:sym typeface="Arial"/>
            </a:endParaRPr>
          </a:p>
          <a:p>
            <a:pPr marL="0" marR="0" lvl="7" indent="0" algn="l" rtl="0">
              <a:lnSpc>
                <a:spcPct val="100000"/>
              </a:lnSpc>
              <a:spcBef>
                <a:spcPts val="0"/>
              </a:spcBef>
              <a:spcAft>
                <a:spcPts val="0"/>
              </a:spcAft>
              <a:buClr>
                <a:srgbClr val="000000"/>
              </a:buClr>
              <a:buFont typeface="Arial"/>
              <a:buNone/>
            </a:pPr>
            <a:endParaRPr lang="en-US" sz="1400" b="0" i="0" u="none" strike="noStrike" cap="none" smtClean="0">
              <a:solidFill>
                <a:srgbClr val="000000"/>
              </a:solidFill>
              <a:latin typeface="Arial"/>
              <a:ea typeface="Arial"/>
              <a:cs typeface="Arial"/>
              <a:sym typeface="Arial"/>
            </a:endParaRPr>
          </a:p>
          <a:p>
            <a:pPr marL="0" marR="0" lvl="8" indent="0" algn="l" rtl="0">
              <a:lnSpc>
                <a:spcPct val="100000"/>
              </a:lnSpc>
              <a:spcBef>
                <a:spcPts val="0"/>
              </a:spcBef>
              <a:spcAft>
                <a:spcPts val="0"/>
              </a:spcAft>
              <a:buClr>
                <a:srgbClr val="000000"/>
              </a:buClr>
              <a:buFont typeface="Arial"/>
              <a:buNone/>
            </a:pPr>
            <a:endParaRPr 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27904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02337E-4703-49AB-8D81-EA2F8A6577FC}"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63887-955A-4111-8FF6-299906ED7E11}" type="slidenum">
              <a:rPr lang="en-US" smtClean="0"/>
              <a:t>‹#›</a:t>
            </a:fld>
            <a:endParaRPr lang="en-US"/>
          </a:p>
        </p:txBody>
      </p:sp>
    </p:spTree>
    <p:extLst>
      <p:ext uri="{BB962C8B-B14F-4D97-AF65-F5344CB8AC3E}">
        <p14:creationId xmlns:p14="http://schemas.microsoft.com/office/powerpoint/2010/main" val="240705498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02337E-4703-49AB-8D81-EA2F8A6577FC}"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63887-955A-4111-8FF6-299906ED7E11}" type="slidenum">
              <a:rPr lang="en-US" smtClean="0"/>
              <a:t>‹#›</a:t>
            </a:fld>
            <a:endParaRPr lang="en-US"/>
          </a:p>
        </p:txBody>
      </p:sp>
    </p:spTree>
    <p:extLst>
      <p:ext uri="{BB962C8B-B14F-4D97-AF65-F5344CB8AC3E}">
        <p14:creationId xmlns:p14="http://schemas.microsoft.com/office/powerpoint/2010/main" val="410284920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02337E-4703-49AB-8D81-EA2F8A6577FC}"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63887-955A-4111-8FF6-299906ED7E11}" type="slidenum">
              <a:rPr lang="en-US" smtClean="0"/>
              <a:t>‹#›</a:t>
            </a:fld>
            <a:endParaRPr lang="en-US"/>
          </a:p>
        </p:txBody>
      </p:sp>
    </p:spTree>
    <p:extLst>
      <p:ext uri="{BB962C8B-B14F-4D97-AF65-F5344CB8AC3E}">
        <p14:creationId xmlns:p14="http://schemas.microsoft.com/office/powerpoint/2010/main" val="247443086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2963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02337E-4703-49AB-8D81-EA2F8A6577FC}"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63887-955A-4111-8FF6-299906ED7E11}" type="slidenum">
              <a:rPr lang="en-US" smtClean="0"/>
              <a:t>‹#›</a:t>
            </a:fld>
            <a:endParaRPr lang="en-US"/>
          </a:p>
        </p:txBody>
      </p:sp>
    </p:spTree>
    <p:extLst>
      <p:ext uri="{BB962C8B-B14F-4D97-AF65-F5344CB8AC3E}">
        <p14:creationId xmlns:p14="http://schemas.microsoft.com/office/powerpoint/2010/main" val="128955239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02337E-4703-49AB-8D81-EA2F8A6577FC}"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63887-955A-4111-8FF6-299906ED7E11}" type="slidenum">
              <a:rPr lang="en-US" smtClean="0"/>
              <a:t>‹#›</a:t>
            </a:fld>
            <a:endParaRPr lang="en-US"/>
          </a:p>
        </p:txBody>
      </p:sp>
    </p:spTree>
    <p:extLst>
      <p:ext uri="{BB962C8B-B14F-4D97-AF65-F5344CB8AC3E}">
        <p14:creationId xmlns:p14="http://schemas.microsoft.com/office/powerpoint/2010/main" val="100628396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02337E-4703-49AB-8D81-EA2F8A6577FC}" type="datetimeFigureOut">
              <a:rPr lang="en-US" smtClean="0"/>
              <a:t>9/3/2025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63887-955A-4111-8FF6-299906ED7E11}" type="slidenum">
              <a:rPr lang="en-US" smtClean="0"/>
              <a:t>‹#›</a:t>
            </a:fld>
            <a:endParaRPr lang="en-US"/>
          </a:p>
        </p:txBody>
      </p:sp>
    </p:spTree>
    <p:extLst>
      <p:ext uri="{BB962C8B-B14F-4D97-AF65-F5344CB8AC3E}">
        <p14:creationId xmlns:p14="http://schemas.microsoft.com/office/powerpoint/2010/main" val="143020674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02337E-4703-49AB-8D81-EA2F8A6577FC}" type="datetimeFigureOut">
              <a:rPr lang="en-US" smtClean="0"/>
              <a:t>9/3/2025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63887-955A-4111-8FF6-299906ED7E11}" type="slidenum">
              <a:rPr lang="en-US" smtClean="0"/>
              <a:t>‹#›</a:t>
            </a:fld>
            <a:endParaRPr lang="en-US"/>
          </a:p>
        </p:txBody>
      </p:sp>
    </p:spTree>
    <p:extLst>
      <p:ext uri="{BB962C8B-B14F-4D97-AF65-F5344CB8AC3E}">
        <p14:creationId xmlns:p14="http://schemas.microsoft.com/office/powerpoint/2010/main" val="394664211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02337E-4703-49AB-8D81-EA2F8A6577FC}" type="datetimeFigureOut">
              <a:rPr lang="en-US" smtClean="0"/>
              <a:t>9/3/2025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63887-955A-4111-8FF6-299906ED7E11}" type="slidenum">
              <a:rPr lang="en-US" smtClean="0"/>
              <a:t>‹#›</a:t>
            </a:fld>
            <a:endParaRPr lang="en-US"/>
          </a:p>
        </p:txBody>
      </p:sp>
    </p:spTree>
    <p:extLst>
      <p:ext uri="{BB962C8B-B14F-4D97-AF65-F5344CB8AC3E}">
        <p14:creationId xmlns:p14="http://schemas.microsoft.com/office/powerpoint/2010/main" val="263187320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7A02337E-4703-49AB-8D81-EA2F8A6577FC}"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63887-955A-4111-8FF6-299906ED7E11}" type="slidenum">
              <a:rPr lang="en-US" smtClean="0"/>
              <a:t>‹#›</a:t>
            </a:fld>
            <a:endParaRPr lang="en-US"/>
          </a:p>
        </p:txBody>
      </p:sp>
    </p:spTree>
    <p:extLst>
      <p:ext uri="{BB962C8B-B14F-4D97-AF65-F5344CB8AC3E}">
        <p14:creationId xmlns:p14="http://schemas.microsoft.com/office/powerpoint/2010/main" val="31266132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7A02337E-4703-49AB-8D81-EA2F8A6577FC}"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63887-955A-4111-8FF6-299906ED7E11}" type="slidenum">
              <a:rPr lang="en-US" smtClean="0"/>
              <a:t>‹#›</a:t>
            </a:fld>
            <a:endParaRPr lang="en-US"/>
          </a:p>
        </p:txBody>
      </p:sp>
    </p:spTree>
    <p:extLst>
      <p:ext uri="{BB962C8B-B14F-4D97-AF65-F5344CB8AC3E}">
        <p14:creationId xmlns:p14="http://schemas.microsoft.com/office/powerpoint/2010/main" val="360610823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A02337E-4703-49AB-8D81-EA2F8A6577FC}" type="datetimeFigureOut">
              <a:rPr lang="en-US" smtClean="0"/>
              <a:t>9/3/2025</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5B63887-955A-4111-8FF6-299906ED7E11}" type="slidenum">
              <a:rPr lang="en-US" smtClean="0"/>
              <a:t>‹#›</a:t>
            </a:fld>
            <a:endParaRPr lang="en-US"/>
          </a:p>
        </p:txBody>
      </p:sp>
    </p:spTree>
    <p:extLst>
      <p:ext uri="{BB962C8B-B14F-4D97-AF65-F5344CB8AC3E}">
        <p14:creationId xmlns:p14="http://schemas.microsoft.com/office/powerpoint/2010/main" val="201664688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3" Type="http://schemas.openxmlformats.org/officeDocument/2006/relationships/hyperlink" Target="https://cloud.google.com/compute/docs/instances/reserving-zonal-resources" TargetMode="External"/><Relationship Id="rId18" Type="http://schemas.openxmlformats.org/officeDocument/2006/relationships/hyperlink" Target="https://cloud.google.com/compute/docs/instances/create-hpc-vm" TargetMode="External"/><Relationship Id="rId26" Type="http://schemas.openxmlformats.org/officeDocument/2006/relationships/hyperlink" Target="https://cloud.google.com/compute/docs/images/create-delete-deprecate-private-images" TargetMode="External"/><Relationship Id="rId39" Type="http://schemas.openxmlformats.org/officeDocument/2006/relationships/hyperlink" Target="https://cloud.google.com/compute/docs/naming-resources#resource-name-format" TargetMode="External"/><Relationship Id="rId21" Type="http://schemas.openxmlformats.org/officeDocument/2006/relationships/hyperlink" Target="https://cloud.google.com/compute/docs/instances/windows/bring-your-own-license/bringing-your-own-license-sole-tenant-nodes" TargetMode="External"/><Relationship Id="rId34" Type="http://schemas.openxmlformats.org/officeDocument/2006/relationships/hyperlink" Target="https://cloud.google.com/compute/docs/disks#localssds" TargetMode="External"/><Relationship Id="rId42" Type="http://schemas.openxmlformats.org/officeDocument/2006/relationships/hyperlink" Target="https://cloud.google.com/security/shielded-cloud/shielded-vm#integrity-monitoring" TargetMode="External"/><Relationship Id="rId47" Type="http://schemas.openxmlformats.org/officeDocument/2006/relationships/hyperlink" Target="https://console.cloud.google.com/compute/instancesAdd" TargetMode="External"/><Relationship Id="rId50" Type="http://schemas.openxmlformats.org/officeDocument/2006/relationships/hyperlink" Target="https://console.cloud.google.com/compute/disks" TargetMode="External"/><Relationship Id="rId55" Type="http://schemas.openxmlformats.org/officeDocument/2006/relationships/hyperlink" Target="https://cloud.google.com/compute/docs/access/create-enable-service-accounts-for-instances#using" TargetMode="External"/><Relationship Id="rId63" Type="http://schemas.openxmlformats.org/officeDocument/2006/relationships/hyperlink" Target="https://cloud.google.com/compute/docs/instances/connecting-to-instance" TargetMode="External"/><Relationship Id="rId7" Type="http://schemas.openxmlformats.org/officeDocument/2006/relationships/hyperlink" Target="https://cloud.google.com/vpc/docs/create-use-multiple-interfaces#creating_virtual_machine_instances_with_multiple_network_interfaces" TargetMode="External"/><Relationship Id="rId2" Type="http://schemas.openxmlformats.org/officeDocument/2006/relationships/notesSlide" Target="../notesSlides/notesSlide2.xml"/><Relationship Id="rId16" Type="http://schemas.openxmlformats.org/officeDocument/2006/relationships/hyperlink" Target="https://cloud.google.com/compute/docs/networking/configure-vm-with-high-bandwidth-configuration" TargetMode="External"/><Relationship Id="rId20" Type="http://schemas.openxmlformats.org/officeDocument/2006/relationships/hyperlink" Target="https://cloud.google.com/compute/docs/instances/schedule-instance-start-stop#attaching_to_a_new_VM" TargetMode="External"/><Relationship Id="rId29" Type="http://schemas.openxmlformats.org/officeDocument/2006/relationships/hyperlink" Target="https://cloud.google.com/compute/docs/instances/create-start-instance#gcloud" TargetMode="External"/><Relationship Id="rId41" Type="http://schemas.openxmlformats.org/officeDocument/2006/relationships/hyperlink" Target="https://cloud.google.com/security/shielded-cloud/shielded-vm#secure-boot" TargetMode="External"/><Relationship Id="rId54" Type="http://schemas.openxmlformats.org/officeDocument/2006/relationships/hyperlink" Target="https://cloud.google.com/compute/docs/access/create-enable-service-accounts-for-instances#createanewserviceaccount" TargetMode="External"/><Relationship Id="rId62" Type="http://schemas.openxmlformats.org/officeDocument/2006/relationships/hyperlink" Target="https://cloud.google.com/sdk/gcloud/reference/compute/instances/create" TargetMode="External"/><Relationship Id="rId1" Type="http://schemas.openxmlformats.org/officeDocument/2006/relationships/slideLayout" Target="../slideLayouts/slideLayout2.xml"/><Relationship Id="rId6" Type="http://schemas.openxmlformats.org/officeDocument/2006/relationships/hyperlink" Target="https://cloud.google.com/compute/docs/disks/add-persistent-disk" TargetMode="External"/><Relationship Id="rId11" Type="http://schemas.openxmlformats.org/officeDocument/2006/relationships/hyperlink" Target="https://cloud.google.com/compute/docs/nodes/create-nodes" TargetMode="External"/><Relationship Id="rId24" Type="http://schemas.openxmlformats.org/officeDocument/2006/relationships/hyperlink" Target="https://cloud.google.com/compute/docs/api/prereqs" TargetMode="External"/><Relationship Id="rId32" Type="http://schemas.openxmlformats.org/officeDocument/2006/relationships/hyperlink" Target="https://cloud.google.com/compute/docs/images#os-compute-support" TargetMode="External"/><Relationship Id="rId37" Type="http://schemas.openxmlformats.org/officeDocument/2006/relationships/hyperlink" Target="https://cloud.google.com/compute/docs/instances/create-start-instance#python" TargetMode="External"/><Relationship Id="rId40" Type="http://schemas.openxmlformats.org/officeDocument/2006/relationships/hyperlink" Target="https://cloud.google.com/vpc/docs/firewalls" TargetMode="External"/><Relationship Id="rId45" Type="http://schemas.openxmlformats.org/officeDocument/2006/relationships/hyperlink" Target="https://cloud.google.com/compute/docs/disks/add-persistent-disk#formatting" TargetMode="External"/><Relationship Id="rId53" Type="http://schemas.openxmlformats.org/officeDocument/2006/relationships/hyperlink" Target="https://cloud.google.com/compute/docs/containers/configuring-options-to-run-containers" TargetMode="External"/><Relationship Id="rId58" Type="http://schemas.openxmlformats.org/officeDocument/2006/relationships/hyperlink" Target="https://cloud.google.com/compute/docs/vpc/using-vpc#create-custom-network" TargetMode="External"/><Relationship Id="rId5" Type="http://schemas.openxmlformats.org/officeDocument/2006/relationships/hyperlink" Target="https://cloud.google.com/compute/docs/instances/modifying-shielded-vm" TargetMode="External"/><Relationship Id="rId15" Type="http://schemas.openxmlformats.org/officeDocument/2006/relationships/hyperlink" Target="https://cloud.google.com/compute/docs/instances/create-vm-with-gvnic" TargetMode="External"/><Relationship Id="rId23" Type="http://schemas.openxmlformats.org/officeDocument/2006/relationships/hyperlink" Target="https://cloud.google.com/compute/docs/gcloud-compute#set_default_zone_and_region_in_your_local_client" TargetMode="External"/><Relationship Id="rId28" Type="http://schemas.openxmlformats.org/officeDocument/2006/relationships/hyperlink" Target="https://cloud.google.com/compute/docs/instances/create-start-instance#console" TargetMode="External"/><Relationship Id="rId36" Type="http://schemas.openxmlformats.org/officeDocument/2006/relationships/hyperlink" Target="https://cloud.google.com/security/shielded-cloud/shielded-vm#vtpm" TargetMode="External"/><Relationship Id="rId49" Type="http://schemas.openxmlformats.org/officeDocument/2006/relationships/hyperlink" Target="https://cloud.google.com/compute/docs/instances/create-start-instance#creating_an_instance_from_a_custom_image" TargetMode="External"/><Relationship Id="rId57" Type="http://schemas.openxmlformats.org/officeDocument/2006/relationships/hyperlink" Target="https://cloud.google.com/compute/docs/vpc" TargetMode="External"/><Relationship Id="rId61" Type="http://schemas.openxmlformats.org/officeDocument/2006/relationships/hyperlink" Target="https://cloud.google.com/compute/docs/containers" TargetMode="External"/><Relationship Id="rId10" Type="http://schemas.openxmlformats.org/officeDocument/2006/relationships/hyperlink" Target="https://cloud.google.com/compute/docs/instances/sql-server/creating-sql-server-instances" TargetMode="External"/><Relationship Id="rId19" Type="http://schemas.openxmlformats.org/officeDocument/2006/relationships/hyperlink" Target="https://cloud.google.com/compute/docs/instances/using-bulk-api" TargetMode="External"/><Relationship Id="rId31" Type="http://schemas.openxmlformats.org/officeDocument/2006/relationships/hyperlink" Target="https://console.cloud.google.com/compute/images" TargetMode="External"/><Relationship Id="rId44" Type="http://schemas.openxmlformats.org/officeDocument/2006/relationships/hyperlink" Target="https://cloud.google.com/compute/docs/images/create-delete-deprecate-private-images#creating_a_custom_image" TargetMode="External"/><Relationship Id="rId52" Type="http://schemas.openxmlformats.org/officeDocument/2006/relationships/hyperlink" Target="https://cloud.google.com/compute/docs/containers/deploying-containers" TargetMode="External"/><Relationship Id="rId60" Type="http://schemas.openxmlformats.org/officeDocument/2006/relationships/hyperlink" Target="https://cloud.google.com/compute/docs/instances/checking-instance-status" TargetMode="External"/><Relationship Id="rId4" Type="http://schemas.openxmlformats.org/officeDocument/2006/relationships/hyperlink" Target="https://cloud.google.com/security/shielded-cloud/shielded-vm" TargetMode="External"/><Relationship Id="rId9" Type="http://schemas.openxmlformats.org/officeDocument/2006/relationships/hyperlink" Target="https://cloud.google.com/compute/docs/instances/windows/creating-managing-windows-instances" TargetMode="External"/><Relationship Id="rId14" Type="http://schemas.openxmlformats.org/officeDocument/2006/relationships/hyperlink" Target="https://cloud.google.com/compute/docs/instances/reserving-zonal-resources#consuming_reserved_instances" TargetMode="External"/><Relationship Id="rId22" Type="http://schemas.openxmlformats.org/officeDocument/2006/relationships/hyperlink" Target="https://cloud.google.com/compute/docs/gcloud-compute" TargetMode="External"/><Relationship Id="rId27" Type="http://schemas.openxmlformats.org/officeDocument/2006/relationships/hyperlink" Target="https://cloud.google.com/compute/docs/images/os-details" TargetMode="External"/><Relationship Id="rId30" Type="http://schemas.openxmlformats.org/officeDocument/2006/relationships/hyperlink" Target="https://cloud.google.com/compute/docs/instances/create-start-instance#api" TargetMode="External"/><Relationship Id="rId35" Type="http://schemas.openxmlformats.org/officeDocument/2006/relationships/hyperlink" Target="https://cloud.google.com/security/shielded-cloud/shielded-vm#integrity-%0Amonitoring" TargetMode="External"/><Relationship Id="rId43" Type="http://schemas.openxmlformats.org/officeDocument/2006/relationships/hyperlink" Target="https://cloud.google.com/security/shielded-cloud/shielded-vm#measured-boot" TargetMode="External"/><Relationship Id="rId48" Type="http://schemas.openxmlformats.org/officeDocument/2006/relationships/hyperlink" Target="https://cloud.google.com/compute/docs/disks/create-snapshots" TargetMode="External"/><Relationship Id="rId56" Type="http://schemas.openxmlformats.org/officeDocument/2006/relationships/hyperlink" Target="https://cloud.google.com/compute/docs/access/service-accounts" TargetMode="External"/><Relationship Id="rId8" Type="http://schemas.openxmlformats.org/officeDocument/2006/relationships/hyperlink" Target="https://cloud.google.com/nat/docs/overview" TargetMode="External"/><Relationship Id="rId51" Type="http://schemas.openxmlformats.org/officeDocument/2006/relationships/hyperlink" Target="https://cloud.google.com/container-optimized-os/docs" TargetMode="External"/><Relationship Id="rId3" Type="http://schemas.openxmlformats.org/officeDocument/2006/relationships/hyperlink" Target="https://cloud.google.com/compute/docs/images" TargetMode="External"/><Relationship Id="rId12" Type="http://schemas.openxmlformats.org/officeDocument/2006/relationships/hyperlink" Target="https://cloud.google.com/compute/docs/instances/custom-hostname-vm" TargetMode="External"/><Relationship Id="rId17" Type="http://schemas.openxmlformats.org/officeDocument/2006/relationships/hyperlink" Target="https://cloud.google.com/compute/docs/gpus/create-vm-with-gpus" TargetMode="External"/><Relationship Id="rId25" Type="http://schemas.openxmlformats.org/officeDocument/2006/relationships/hyperlink" Target="https://cloud.google.com/compute/quotas#requesting_additional_quota" TargetMode="External"/><Relationship Id="rId33" Type="http://schemas.openxmlformats.org/officeDocument/2006/relationships/hyperlink" Target="https://cloud.google.com/compute/docs/images/restricting-image-access" TargetMode="External"/><Relationship Id="rId38" Type="http://schemas.openxmlformats.org/officeDocument/2006/relationships/hyperlink" Target="https://console.cloud.google.com/compute/instances" TargetMode="External"/><Relationship Id="rId46" Type="http://schemas.openxmlformats.org/officeDocument/2006/relationships/hyperlink" Target="https://cloud.google.com/compute/docs/images/sharing-images-across-projects" TargetMode="External"/><Relationship Id="rId59" Type="http://schemas.openxmlformats.org/officeDocument/2006/relationships/hyperlink" Target="https://cloud.google.com/compute/docs/troubleshooting/troubleshooting-vm-creatio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stretch>
            <a:fillRect/>
          </a:stretch>
        </p:blipFill>
        <p:spPr>
          <a:xfrm>
            <a:off x="89919" y="1"/>
            <a:ext cx="3979069" cy="2536031"/>
          </a:xfrm>
          <a:prstGeom prst="rect">
            <a:avLst/>
          </a:prstGeom>
        </p:spPr>
      </p:pic>
      <p:grpSp>
        <p:nvGrpSpPr>
          <p:cNvPr id="9" name="Group 8"/>
          <p:cNvGrpSpPr/>
          <p:nvPr/>
        </p:nvGrpSpPr>
        <p:grpSpPr>
          <a:xfrm>
            <a:off x="277816" y="1346868"/>
            <a:ext cx="3603272" cy="1447266"/>
            <a:chOff x="89638" y="359621"/>
            <a:chExt cx="4804363" cy="1929688"/>
          </a:xfrm>
        </p:grpSpPr>
        <p:pic>
          <p:nvPicPr>
            <p:cNvPr id="10" name="Picture 9"/>
            <p:cNvPicPr>
              <a:picLocks noChangeAspect="1"/>
            </p:cNvPicPr>
            <p:nvPr/>
          </p:nvPicPr>
          <p:blipFill>
            <a:blip r:embed="rId4"/>
            <a:stretch>
              <a:fillRect/>
            </a:stretch>
          </p:blipFill>
          <p:spPr>
            <a:xfrm>
              <a:off x="235105" y="1881965"/>
              <a:ext cx="3104181" cy="263526"/>
            </a:xfrm>
            <a:prstGeom prst="rect">
              <a:avLst/>
            </a:prstGeom>
          </p:spPr>
        </p:pic>
        <p:sp>
          <p:nvSpPr>
            <p:cNvPr id="11" name="Title 4">
              <a:extLst>
                <a:ext uri="{FF2B5EF4-FFF2-40B4-BE49-F238E27FC236}">
                  <a16:creationId xmlns:a16="http://schemas.microsoft.com/office/drawing/2014/main" id="{27228BAE-048B-681E-DD8D-BD96B22560E0}"/>
                </a:ext>
              </a:extLst>
            </p:cNvPr>
            <p:cNvSpPr txBox="1">
              <a:spLocks/>
            </p:cNvSpPr>
            <p:nvPr/>
          </p:nvSpPr>
          <p:spPr>
            <a:xfrm>
              <a:off x="89638" y="1389204"/>
              <a:ext cx="4804363" cy="900105"/>
            </a:xfrm>
            <a:prstGeom prst="rect">
              <a:avLst/>
            </a:prstGeom>
          </p:spPr>
          <p:txBody>
            <a:bodyPr vert="horz" lIns="68580" tIns="34290" rIns="68580" bIns="3429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3000" dirty="0">
                  <a:solidFill>
                    <a:schemeClr val="accent1">
                      <a:lumMod val="75000"/>
                    </a:schemeClr>
                  </a:solidFill>
                </a:rPr>
                <a:t>Computer </a:t>
              </a:r>
              <a:r>
                <a:rPr lang="en-US" sz="3000" dirty="0">
                  <a:solidFill>
                    <a:srgbClr val="00B0F0"/>
                  </a:solidFill>
                </a:rPr>
                <a:t>Vision</a:t>
              </a:r>
              <a:endParaRPr lang="en-US" sz="3000" dirty="0">
                <a:solidFill>
                  <a:srgbClr val="00B0F0"/>
                </a:solidFill>
              </a:endParaRPr>
            </a:p>
          </p:txBody>
        </p:sp>
        <p:grpSp>
          <p:nvGrpSpPr>
            <p:cNvPr id="12" name="Group 11">
              <a:extLst>
                <a:ext uri="{FF2B5EF4-FFF2-40B4-BE49-F238E27FC236}">
                  <a16:creationId xmlns:a16="http://schemas.microsoft.com/office/drawing/2014/main" id="{2AABCB87-2ECC-4C03-B5BB-6EE11C8A4485}"/>
                </a:ext>
              </a:extLst>
            </p:cNvPr>
            <p:cNvGrpSpPr/>
            <p:nvPr/>
          </p:nvGrpSpPr>
          <p:grpSpPr>
            <a:xfrm>
              <a:off x="89638" y="359621"/>
              <a:ext cx="3064025" cy="1516520"/>
              <a:chOff x="4853562" y="1589418"/>
              <a:chExt cx="2609520" cy="1291565"/>
            </a:xfrm>
          </p:grpSpPr>
          <p:sp>
            <p:nvSpPr>
              <p:cNvPr id="19" name="Freeform 18">
                <a:extLst>
                  <a:ext uri="{FF2B5EF4-FFF2-40B4-BE49-F238E27FC236}">
                    <a16:creationId xmlns:a16="http://schemas.microsoft.com/office/drawing/2014/main" id="{03546B24-FABC-4B2A-A80F-B03654D56A7D}"/>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20" name="Freeform 19">
                <a:extLst>
                  <a:ext uri="{FF2B5EF4-FFF2-40B4-BE49-F238E27FC236}">
                    <a16:creationId xmlns:a16="http://schemas.microsoft.com/office/drawing/2014/main" id="{02E1A011-CDEA-4BBC-B725-C88AF5464891}"/>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solidFill>
                    <a:schemeClr val="tx1"/>
                  </a:solidFill>
                </a:endParaRPr>
              </a:p>
            </p:txBody>
          </p:sp>
        </p:grpSp>
        <p:grpSp>
          <p:nvGrpSpPr>
            <p:cNvPr id="13" name="Group 12">
              <a:extLst>
                <a:ext uri="{FF2B5EF4-FFF2-40B4-BE49-F238E27FC236}">
                  <a16:creationId xmlns:a16="http://schemas.microsoft.com/office/drawing/2014/main" id="{AB8BC7BC-BF58-402E-9A69-AA9226DE7CAA}"/>
                </a:ext>
              </a:extLst>
            </p:cNvPr>
            <p:cNvGrpSpPr/>
            <p:nvPr/>
          </p:nvGrpSpPr>
          <p:grpSpPr>
            <a:xfrm>
              <a:off x="1176068" y="503243"/>
              <a:ext cx="1334145" cy="620384"/>
              <a:chOff x="7439031" y="1585639"/>
              <a:chExt cx="2143740" cy="996849"/>
            </a:xfrm>
            <a:solidFill>
              <a:schemeClr val="accent6"/>
            </a:solidFill>
          </p:grpSpPr>
          <p:sp>
            <p:nvSpPr>
              <p:cNvPr id="17" name="Freeform: Shape 66">
                <a:extLst>
                  <a:ext uri="{FF2B5EF4-FFF2-40B4-BE49-F238E27FC236}">
                    <a16:creationId xmlns:a16="http://schemas.microsoft.com/office/drawing/2014/main" id="{2A081543-B9FF-49B1-8EEF-ABDF5438EDCD}"/>
                  </a:ext>
                </a:extLst>
              </p:cNvPr>
              <p:cNvSpPr/>
              <p:nvPr/>
            </p:nvSpPr>
            <p:spPr>
              <a:xfrm>
                <a:off x="7439031" y="1585639"/>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18" name="Freeform: Shape 67">
                <a:extLst>
                  <a:ext uri="{FF2B5EF4-FFF2-40B4-BE49-F238E27FC236}">
                    <a16:creationId xmlns:a16="http://schemas.microsoft.com/office/drawing/2014/main" id="{275D1FAA-C13F-4A6B-BA37-7704CFB7ADCD}"/>
                  </a:ext>
                </a:extLst>
              </p:cNvPr>
              <p:cNvSpPr/>
              <p:nvPr/>
            </p:nvSpPr>
            <p:spPr>
              <a:xfrm>
                <a:off x="8174174" y="1963600"/>
                <a:ext cx="443936" cy="326799"/>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4" name="Subtitle 2">
              <a:extLst>
                <a:ext uri="{FF2B5EF4-FFF2-40B4-BE49-F238E27FC236}">
                  <a16:creationId xmlns:a16="http://schemas.microsoft.com/office/drawing/2014/main" id="{53858C97-DA2F-8866-47CC-CDF4077BBF9D}"/>
                </a:ext>
              </a:extLst>
            </p:cNvPr>
            <p:cNvSpPr txBox="1">
              <a:spLocks/>
            </p:cNvSpPr>
            <p:nvPr/>
          </p:nvSpPr>
          <p:spPr>
            <a:xfrm>
              <a:off x="1560697" y="757061"/>
              <a:ext cx="729275" cy="203382"/>
            </a:xfrm>
            <a:prstGeom prst="rect">
              <a:avLst/>
            </a:prstGeom>
          </p:spPr>
          <p:txBody>
            <a:bodyPr vert="horz" lIns="68580" tIns="34290" rIns="68580" bIns="3429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solidFill>
                    <a:srgbClr val="7030A0"/>
                  </a:solidFill>
                </a:rPr>
                <a:t>PDS</a:t>
              </a:r>
              <a:endParaRPr lang="en-US" sz="1200" dirty="0">
                <a:solidFill>
                  <a:srgbClr val="7030A0"/>
                </a:solidFill>
              </a:endParaRPr>
            </a:p>
          </p:txBody>
        </p:sp>
      </p:grpSp>
      <p:sp>
        <p:nvSpPr>
          <p:cNvPr id="22" name="Rectangle 21"/>
          <p:cNvSpPr/>
          <p:nvPr/>
        </p:nvSpPr>
        <p:spPr>
          <a:xfrm>
            <a:off x="6683644" y="4335788"/>
            <a:ext cx="2613761" cy="230832"/>
          </a:xfrm>
          <a:prstGeom prst="rect">
            <a:avLst/>
          </a:prstGeom>
        </p:spPr>
        <p:txBody>
          <a:bodyPr wrap="square">
            <a:spAutoFit/>
          </a:bodyPr>
          <a:lstStyle/>
          <a:p>
            <a:r>
              <a:rPr lang="en-US" sz="900" dirty="0"/>
              <a:t>https://www.youtube.com/@AmelOline/videos</a:t>
            </a:r>
          </a:p>
        </p:txBody>
      </p:sp>
      <p:sp>
        <p:nvSpPr>
          <p:cNvPr id="23" name="Rectangle 22"/>
          <p:cNvSpPr/>
          <p:nvPr/>
        </p:nvSpPr>
        <p:spPr>
          <a:xfrm>
            <a:off x="7520552" y="4197289"/>
            <a:ext cx="1623448" cy="230832"/>
          </a:xfrm>
          <a:prstGeom prst="rect">
            <a:avLst/>
          </a:prstGeom>
        </p:spPr>
        <p:txBody>
          <a:bodyPr wrap="square">
            <a:spAutoFit/>
          </a:bodyPr>
          <a:lstStyle/>
          <a:p>
            <a:r>
              <a:rPr lang="en-US" sz="900" dirty="0"/>
              <a:t>https://github.com/siagianp</a:t>
            </a:r>
          </a:p>
        </p:txBody>
      </p:sp>
      <p:sp>
        <p:nvSpPr>
          <p:cNvPr id="2" name="Rectangle 1"/>
          <p:cNvSpPr/>
          <p:nvPr/>
        </p:nvSpPr>
        <p:spPr>
          <a:xfrm>
            <a:off x="5707251" y="4474288"/>
            <a:ext cx="3667194" cy="230832"/>
          </a:xfrm>
          <a:prstGeom prst="rect">
            <a:avLst/>
          </a:prstGeom>
        </p:spPr>
        <p:txBody>
          <a:bodyPr wrap="square">
            <a:spAutoFit/>
          </a:bodyPr>
          <a:lstStyle/>
          <a:p>
            <a:r>
              <a:rPr lang="en-US" sz="900" dirty="0"/>
              <a:t>https</a:t>
            </a:r>
            <a:r>
              <a:rPr lang="en-US" sz="900" dirty="0"/>
              <a:t>://github.com/amelcharolinesgn2/IoT_simulator-mqtt-NodeRed</a:t>
            </a:r>
            <a:endParaRPr lang="en-US" sz="900" dirty="0"/>
          </a:p>
        </p:txBody>
      </p:sp>
      <p:pic>
        <p:nvPicPr>
          <p:cNvPr id="4" name="Picture 3"/>
          <p:cNvPicPr>
            <a:picLocks noChangeAspect="1"/>
          </p:cNvPicPr>
          <p:nvPr/>
        </p:nvPicPr>
        <p:blipFill>
          <a:blip r:embed="rId5"/>
          <a:stretch>
            <a:fillRect/>
          </a:stretch>
        </p:blipFill>
        <p:spPr>
          <a:xfrm>
            <a:off x="1958807" y="1979698"/>
            <a:ext cx="334565" cy="476897"/>
          </a:xfrm>
          <a:prstGeom prst="rect">
            <a:avLst/>
          </a:prstGeom>
        </p:spPr>
      </p:pic>
      <p:pic>
        <p:nvPicPr>
          <p:cNvPr id="5" name="Picture 4"/>
          <p:cNvPicPr>
            <a:picLocks noChangeAspect="1"/>
          </p:cNvPicPr>
          <p:nvPr/>
        </p:nvPicPr>
        <p:blipFill>
          <a:blip r:embed="rId6"/>
          <a:stretch>
            <a:fillRect/>
          </a:stretch>
        </p:blipFill>
        <p:spPr>
          <a:xfrm>
            <a:off x="1435773" y="1991577"/>
            <a:ext cx="460043" cy="437041"/>
          </a:xfrm>
          <a:prstGeom prst="rect">
            <a:avLst/>
          </a:prstGeom>
        </p:spPr>
      </p:pic>
      <p:pic>
        <p:nvPicPr>
          <p:cNvPr id="6" name="Picture 5"/>
          <p:cNvPicPr>
            <a:picLocks noChangeAspect="1"/>
          </p:cNvPicPr>
          <p:nvPr/>
        </p:nvPicPr>
        <p:blipFill>
          <a:blip r:embed="rId7"/>
          <a:stretch>
            <a:fillRect/>
          </a:stretch>
        </p:blipFill>
        <p:spPr>
          <a:xfrm>
            <a:off x="789784" y="1979697"/>
            <a:ext cx="449747" cy="433166"/>
          </a:xfrm>
          <a:prstGeom prst="rect">
            <a:avLst/>
          </a:prstGeom>
        </p:spPr>
      </p:pic>
      <p:sp>
        <p:nvSpPr>
          <p:cNvPr id="26" name="Subtitle 2"/>
          <p:cNvSpPr txBox="1">
            <a:spLocks/>
          </p:cNvSpPr>
          <p:nvPr/>
        </p:nvSpPr>
        <p:spPr>
          <a:xfrm>
            <a:off x="1928066" y="2722292"/>
            <a:ext cx="6768461" cy="390806"/>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How to Create and Starting a VM Instance</a:t>
            </a:r>
          </a:p>
        </p:txBody>
      </p:sp>
      <p:sp>
        <p:nvSpPr>
          <p:cNvPr id="27" name="Title 1"/>
          <p:cNvSpPr txBox="1">
            <a:spLocks/>
          </p:cNvSpPr>
          <p:nvPr/>
        </p:nvSpPr>
        <p:spPr>
          <a:xfrm>
            <a:off x="1928067" y="3546558"/>
            <a:ext cx="6425543" cy="503071"/>
          </a:xfrm>
          <a:prstGeom prst="rect">
            <a:avLst/>
          </a:prstGeom>
        </p:spPr>
        <p:txBody>
          <a:bodyPr vert="horz" lIns="68580" tIns="34290" rIns="68580" bIns="3429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300" dirty="0">
                <a:solidFill>
                  <a:srgbClr val="0070C0"/>
                </a:solidFill>
              </a:rPr>
              <a:t>.</a:t>
            </a:r>
            <a:endParaRPr lang="en-US" sz="3300" b="1" dirty="0"/>
          </a:p>
        </p:txBody>
      </p:sp>
      <p:sp>
        <p:nvSpPr>
          <p:cNvPr id="3" name="Rectangle 2"/>
          <p:cNvSpPr/>
          <p:nvPr/>
        </p:nvSpPr>
        <p:spPr>
          <a:xfrm>
            <a:off x="6152941" y="4612787"/>
            <a:ext cx="3204723" cy="230832"/>
          </a:xfrm>
          <a:prstGeom prst="rect">
            <a:avLst/>
          </a:prstGeom>
        </p:spPr>
        <p:txBody>
          <a:bodyPr wrap="none">
            <a:spAutoFit/>
          </a:bodyPr>
          <a:lstStyle/>
          <a:p>
            <a:r>
              <a:rPr lang="en-US" sz="900" dirty="0"/>
              <a:t>https://github.com/amelcharolinesgn2/Cloud-Infrastructures</a:t>
            </a:r>
          </a:p>
        </p:txBody>
      </p:sp>
      <p:sp>
        <p:nvSpPr>
          <p:cNvPr id="24" name="Rectangle 23"/>
          <p:cNvSpPr/>
          <p:nvPr/>
        </p:nvSpPr>
        <p:spPr>
          <a:xfrm>
            <a:off x="5620344" y="4785911"/>
            <a:ext cx="3839513" cy="230832"/>
          </a:xfrm>
          <a:prstGeom prst="rect">
            <a:avLst/>
          </a:prstGeom>
        </p:spPr>
        <p:txBody>
          <a:bodyPr wrap="none">
            <a:spAutoFit/>
          </a:bodyPr>
          <a:lstStyle/>
          <a:p>
            <a:r>
              <a:rPr lang="en-US" sz="900" dirty="0"/>
              <a:t>https://github.com/amelcharolinesgn2/ClouD-Infrastructure-SISKA-2025</a:t>
            </a:r>
          </a:p>
        </p:txBody>
      </p:sp>
    </p:spTree>
    <p:extLst>
      <p:ext uri="{BB962C8B-B14F-4D97-AF65-F5344CB8AC3E}">
        <p14:creationId xmlns:p14="http://schemas.microsoft.com/office/powerpoint/2010/main" val="2864224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524" y="887174"/>
            <a:ext cx="7886700" cy="994172"/>
          </a:xfrm>
        </p:spPr>
        <p:txBody>
          <a:bodyPr>
            <a:normAutofit fontScale="90000"/>
          </a:bodyPr>
          <a:lstStyle/>
          <a:p>
            <a:r>
              <a:rPr lang="en-US" sz="2200" dirty="0" smtClean="0"/>
              <a:t>Cource_LAB_CloudAce_3_</a:t>
            </a:r>
            <a:r>
              <a:rPr lang="en-US" sz="2200" dirty="0"/>
              <a:t>How to Create and Starting a VM Instance</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1748457" y="2259072"/>
            <a:ext cx="6256500" cy="758567"/>
          </a:xfrm>
        </p:spPr>
        <p:txBody>
          <a:bodyPr/>
          <a:lstStyle/>
          <a:p>
            <a:pPr marL="0" indent="0">
              <a:buNone/>
            </a:pPr>
            <a:r>
              <a:rPr lang="en-US" dirty="0">
                <a:solidFill>
                  <a:srgbClr val="0070C0"/>
                </a:solidFill>
              </a:rPr>
              <a:t>How to Create and Starting a VM Instance</a:t>
            </a:r>
          </a:p>
        </p:txBody>
      </p:sp>
      <p:sp>
        <p:nvSpPr>
          <p:cNvPr id="4" name="Slide Number Placeholder 3"/>
          <p:cNvSpPr>
            <a:spLocks noGrp="1"/>
          </p:cNvSpPr>
          <p:nvPr>
            <p:ph type="sldNum" sz="quarter" idx="12"/>
          </p:nvPr>
        </p:nvSpPr>
        <p:spPr/>
        <p:txBody>
          <a:bodyPr/>
          <a:lstStyle/>
          <a:p>
            <a:fld id="{6D22F896-40B5-4ADD-8801-0D06FADFA095}" type="slidenum">
              <a:rPr lang="en-US" smtClean="0"/>
              <a:t>2</a:t>
            </a:fld>
            <a:endParaRPr lang="en-US" dirty="0"/>
          </a:p>
        </p:txBody>
      </p:sp>
      <p:sp>
        <p:nvSpPr>
          <p:cNvPr id="5" name="Rectangle 1"/>
          <p:cNvSpPr>
            <a:spLocks noChangeArrowheads="1"/>
          </p:cNvSpPr>
          <p:nvPr/>
        </p:nvSpPr>
        <p:spPr bwMode="auto">
          <a:xfrm>
            <a:off x="7902291" y="0"/>
            <a:ext cx="4748567" cy="1119845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5A6475"/>
                </a:solidFill>
                <a:effectLst/>
                <a:latin typeface="Roboto-Idcloud"/>
              </a:rPr>
              <a:t>This is explains how to create a virtual machine (VM) instance by using a boot disk image, a boot disk snapshot, or a container image. Some </a:t>
            </a:r>
            <a:r>
              <a:rPr kumimoji="0" lang="en-US" altLang="en-US" sz="1500" b="0" i="0" u="sng" strike="noStrike" cap="none" normalizeH="0" baseline="0" dirty="0" smtClean="0">
                <a:ln>
                  <a:noFill/>
                </a:ln>
                <a:solidFill>
                  <a:srgbClr val="0D6EFD"/>
                </a:solidFill>
                <a:effectLst/>
                <a:latin typeface="Roboto-Idcloud"/>
                <a:hlinkClick r:id="rId3"/>
              </a:rPr>
              <a:t>images</a:t>
            </a:r>
            <a:r>
              <a:rPr kumimoji="0" lang="en-US" altLang="en-US" sz="1500" b="0" i="0" u="none" strike="noStrike" cap="none" normalizeH="0" baseline="0" dirty="0" smtClean="0">
                <a:ln>
                  <a:noFill/>
                </a:ln>
                <a:solidFill>
                  <a:srgbClr val="5A6475"/>
                </a:solidFill>
                <a:effectLst/>
                <a:latin typeface="Roboto-Idcloud"/>
              </a:rPr>
              <a:t> support </a:t>
            </a:r>
            <a:r>
              <a:rPr kumimoji="0" lang="en-US" altLang="en-US" sz="1500" b="0" i="0" u="sng" strike="noStrike" cap="none" normalizeH="0" baseline="0" dirty="0" smtClean="0">
                <a:ln>
                  <a:noFill/>
                </a:ln>
                <a:solidFill>
                  <a:srgbClr val="0D6EFD"/>
                </a:solidFill>
                <a:effectLst/>
                <a:latin typeface="Roboto-Idcloud"/>
                <a:hlinkClick r:id="rId4"/>
              </a:rPr>
              <a:t>Shielded VM</a:t>
            </a:r>
            <a:r>
              <a:rPr kumimoji="0" lang="en-US" altLang="en-US" sz="1500" b="0" i="0" u="none" strike="noStrike" cap="none" normalizeH="0" baseline="0" dirty="0" smtClean="0">
                <a:ln>
                  <a:noFill/>
                </a:ln>
                <a:solidFill>
                  <a:srgbClr val="5A6475"/>
                </a:solidFill>
                <a:effectLst/>
                <a:latin typeface="Roboto-Idcloud"/>
              </a:rPr>
              <a:t> features, which offer security features such as UEFI-compliant firmware, Secure Boot, and </a:t>
            </a:r>
            <a:r>
              <a:rPr kumimoji="0" lang="en-US" altLang="en-US" sz="1500" b="0" i="0" u="none" strike="noStrike" cap="none" normalizeH="0" baseline="0" dirty="0" err="1" smtClean="0">
                <a:ln>
                  <a:noFill/>
                </a:ln>
                <a:solidFill>
                  <a:srgbClr val="5A6475"/>
                </a:solidFill>
                <a:effectLst/>
                <a:latin typeface="Roboto-Idcloud"/>
              </a:rPr>
              <a:t>vTPM</a:t>
            </a:r>
            <a:r>
              <a:rPr kumimoji="0" lang="en-US" altLang="en-US" sz="1500" b="0" i="0" u="none" strike="noStrike" cap="none" normalizeH="0" baseline="0" dirty="0" smtClean="0">
                <a:ln>
                  <a:noFill/>
                </a:ln>
                <a:solidFill>
                  <a:srgbClr val="5A6475"/>
                </a:solidFill>
                <a:effectLst/>
                <a:latin typeface="Roboto-Idcloud"/>
              </a:rPr>
              <a:t>-protected Measured Boot. On Shielded VMs, </a:t>
            </a:r>
            <a:r>
              <a:rPr kumimoji="0" lang="en-US" altLang="en-US" sz="1500" b="0" i="0" u="sng" strike="noStrike" cap="none" normalizeH="0" baseline="0" dirty="0" err="1" smtClean="0">
                <a:ln>
                  <a:noFill/>
                </a:ln>
                <a:solidFill>
                  <a:srgbClr val="0D6EFD"/>
                </a:solidFill>
                <a:effectLst/>
                <a:latin typeface="Roboto-Idcloud"/>
                <a:hlinkClick r:id="rId5"/>
              </a:rPr>
              <a:t>vTPM</a:t>
            </a:r>
            <a:r>
              <a:rPr kumimoji="0" lang="en-US" altLang="en-US" sz="1500" b="0" i="0" u="sng" strike="noStrike" cap="none" normalizeH="0" baseline="0" dirty="0" smtClean="0">
                <a:ln>
                  <a:noFill/>
                </a:ln>
                <a:solidFill>
                  <a:srgbClr val="0D6EFD"/>
                </a:solidFill>
                <a:effectLst/>
                <a:latin typeface="Roboto-Idcloud"/>
                <a:hlinkClick r:id="rId5"/>
              </a:rPr>
              <a:t> and integrity monitoring</a:t>
            </a:r>
            <a:r>
              <a:rPr kumimoji="0" lang="en-US" altLang="en-US" sz="1500" b="0" i="0" u="none" strike="noStrike" cap="none" normalizeH="0" baseline="0" dirty="0" smtClean="0">
                <a:ln>
                  <a:noFill/>
                </a:ln>
                <a:solidFill>
                  <a:srgbClr val="5A6475"/>
                </a:solidFill>
                <a:effectLst/>
                <a:latin typeface="Roboto-Idcloud"/>
              </a:rPr>
              <a:t> are enabled by default.</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5A6475"/>
                </a:solidFill>
                <a:effectLst/>
                <a:latin typeface="Roboto-Idcloud"/>
              </a:rPr>
              <a:t>While creating your VM, you can create one or more disks for it. You can also </a:t>
            </a:r>
            <a:r>
              <a:rPr kumimoji="0" lang="en-US" altLang="en-US" sz="1500" b="0" i="0" u="sng" strike="noStrike" cap="none" normalizeH="0" baseline="0" dirty="0" smtClean="0">
                <a:ln>
                  <a:noFill/>
                </a:ln>
                <a:solidFill>
                  <a:srgbClr val="0D6EFD"/>
                </a:solidFill>
                <a:effectLst/>
                <a:latin typeface="Roboto-Idcloud"/>
                <a:hlinkClick r:id="rId6"/>
              </a:rPr>
              <a:t>add more disks</a:t>
            </a:r>
            <a:r>
              <a:rPr kumimoji="0" lang="en-US" altLang="en-US" sz="1500" b="0" i="0" u="none" strike="noStrike" cap="none" normalizeH="0" baseline="0" dirty="0" smtClean="0">
                <a:ln>
                  <a:noFill/>
                </a:ln>
                <a:solidFill>
                  <a:srgbClr val="5A6475"/>
                </a:solidFill>
                <a:effectLst/>
                <a:latin typeface="Roboto-Idcloud"/>
              </a:rPr>
              <a:t> to the VM after it's created. Compute Engine automatically starts the VM instance after you create it.</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5A6475"/>
                </a:solidFill>
                <a:effectLst/>
                <a:latin typeface="Roboto-Idcloud"/>
              </a:rPr>
              <a:t>While creating a VM, you can also </a:t>
            </a:r>
            <a:r>
              <a:rPr kumimoji="0" lang="en-US" altLang="en-US" sz="1500" b="0" i="0" u="sng" strike="noStrike" cap="none" normalizeH="0" baseline="0" dirty="0" smtClean="0">
                <a:ln>
                  <a:noFill/>
                </a:ln>
                <a:solidFill>
                  <a:srgbClr val="0D6EFD"/>
                </a:solidFill>
                <a:effectLst/>
                <a:latin typeface="Roboto-Idcloud"/>
                <a:hlinkClick r:id="rId7"/>
              </a:rPr>
              <a:t>add multiple network interfaces</a:t>
            </a:r>
            <a:r>
              <a:rPr kumimoji="0" lang="en-US" altLang="en-US" sz="1500" b="0" i="0" u="none" strike="noStrike" cap="none" normalizeH="0" baseline="0" dirty="0" smtClean="0">
                <a:ln>
                  <a:noFill/>
                </a:ln>
                <a:solidFill>
                  <a:srgbClr val="5A6475"/>
                </a:solidFill>
                <a:effectLst/>
                <a:latin typeface="Roboto-Idcloud"/>
              </a:rPr>
              <a:t>. To mitigate your VM's exposure to threats on the internet, you can omit the external IP address when you add a network interface to the instance. In such cases, the VM is accessible only from other VMs in the same VPC network or a linked network unless you configure </a:t>
            </a:r>
            <a:r>
              <a:rPr kumimoji="0" lang="en-US" altLang="en-US" sz="1500" b="0" i="0" u="sng" strike="noStrike" cap="none" normalizeH="0" baseline="0" dirty="0" smtClean="0">
                <a:ln>
                  <a:noFill/>
                </a:ln>
                <a:solidFill>
                  <a:srgbClr val="0D6EFD"/>
                </a:solidFill>
                <a:effectLst/>
                <a:latin typeface="Roboto-Idcloud"/>
                <a:hlinkClick r:id="rId8"/>
              </a:rPr>
              <a:t>Cloud NAT</a:t>
            </a:r>
            <a:r>
              <a:rPr kumimoji="0" lang="en-US" altLang="en-US" sz="1500" b="0" i="0" u="none" strike="noStrike" cap="none" normalizeH="0" baseline="0" dirty="0" smtClean="0">
                <a:ln>
                  <a:noFill/>
                </a:ln>
                <a:solidFill>
                  <a:srgbClr val="5A6475"/>
                </a:solidFill>
                <a:effectLst/>
                <a:latin typeface="Roboto-Idcloud"/>
              </a:rPr>
              <a:t>.</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5A6475"/>
                </a:solidFill>
                <a:effectLst/>
                <a:latin typeface="Roboto-Idcloud"/>
              </a:rPr>
              <a:t>For more specific or complicated VM creation, see the following resources:</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sng" strike="noStrike" cap="none" normalizeH="0" baseline="0" dirty="0" smtClean="0">
                <a:ln>
                  <a:noFill/>
                </a:ln>
                <a:solidFill>
                  <a:srgbClr val="0D6EFD"/>
                </a:solidFill>
                <a:effectLst/>
                <a:latin typeface="Roboto-Idcloud"/>
                <a:hlinkClick r:id="rId9"/>
              </a:rPr>
              <a:t>Creating Windows Server instances</a:t>
            </a:r>
            <a:endParaRPr kumimoji="0" lang="en-US" altLang="en-US" sz="15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sng" strike="noStrike" cap="none" normalizeH="0" baseline="0" dirty="0" smtClean="0">
                <a:ln>
                  <a:noFill/>
                </a:ln>
                <a:solidFill>
                  <a:srgbClr val="0D6EFD"/>
                </a:solidFill>
                <a:effectLst/>
                <a:latin typeface="Roboto-Idcloud"/>
                <a:hlinkClick r:id="rId10"/>
              </a:rPr>
              <a:t>Creating SQL Server instances</a:t>
            </a:r>
            <a:endParaRPr kumimoji="0" lang="en-US" altLang="en-US" sz="15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sng" strike="noStrike" cap="none" normalizeH="0" baseline="0" dirty="0" smtClean="0">
                <a:ln>
                  <a:noFill/>
                </a:ln>
                <a:solidFill>
                  <a:srgbClr val="0D6EFD"/>
                </a:solidFill>
                <a:effectLst/>
                <a:latin typeface="Roboto-Idcloud"/>
                <a:hlinkClick r:id="rId11"/>
              </a:rPr>
              <a:t>Creating instances on sole-tenant nodes</a:t>
            </a:r>
            <a:endParaRPr kumimoji="0" lang="en-US" altLang="en-US" sz="15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sng" strike="noStrike" cap="none" normalizeH="0" baseline="0" dirty="0" smtClean="0">
                <a:ln>
                  <a:noFill/>
                </a:ln>
                <a:solidFill>
                  <a:srgbClr val="0D6EFD"/>
                </a:solidFill>
                <a:effectLst/>
                <a:latin typeface="Roboto-Idcloud"/>
                <a:hlinkClick r:id="rId12"/>
              </a:rPr>
              <a:t>Creating a VM instance with a custom hostname</a:t>
            </a:r>
            <a:endParaRPr kumimoji="0" lang="en-US" altLang="en-US" sz="15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sng" strike="noStrike" cap="none" normalizeH="0" baseline="0" dirty="0" smtClean="0">
                <a:ln>
                  <a:noFill/>
                </a:ln>
                <a:solidFill>
                  <a:srgbClr val="0D6EFD"/>
                </a:solidFill>
                <a:effectLst/>
                <a:latin typeface="Roboto-Idcloud"/>
                <a:hlinkClick r:id="rId13"/>
              </a:rPr>
              <a:t>Reserving instances</a:t>
            </a:r>
            <a:r>
              <a:rPr kumimoji="0" lang="en-US" altLang="en-US" sz="1500" b="0" i="0" u="none" strike="noStrike" cap="none" normalizeH="0" baseline="0" dirty="0" smtClean="0">
                <a:ln>
                  <a:noFill/>
                </a:ln>
                <a:solidFill>
                  <a:srgbClr val="5A6475"/>
                </a:solidFill>
                <a:effectLst/>
                <a:latin typeface="Roboto-Idcloud"/>
              </a:rPr>
              <a:t> and </a:t>
            </a:r>
            <a:r>
              <a:rPr kumimoji="0" lang="en-US" altLang="en-US" sz="1500" b="0" i="0" u="sng" strike="noStrike" cap="none" normalizeH="0" baseline="0" dirty="0" smtClean="0">
                <a:ln>
                  <a:noFill/>
                </a:ln>
                <a:solidFill>
                  <a:srgbClr val="0D6EFD"/>
                </a:solidFill>
                <a:effectLst/>
                <a:latin typeface="Roboto-Idcloud"/>
                <a:hlinkClick r:id="rId14"/>
              </a:rPr>
              <a:t>consuming reserved instances</a:t>
            </a:r>
            <a:endParaRPr kumimoji="0" lang="en-US" altLang="en-US" sz="15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sng" strike="noStrike" cap="none" normalizeH="0" baseline="0" dirty="0" smtClean="0">
                <a:ln>
                  <a:noFill/>
                </a:ln>
                <a:solidFill>
                  <a:srgbClr val="0D6EFD"/>
                </a:solidFill>
                <a:effectLst/>
                <a:latin typeface="Roboto-Idcloud"/>
                <a:hlinkClick r:id="rId15"/>
              </a:rPr>
              <a:t>Creating VM instances that use the </a:t>
            </a:r>
            <a:r>
              <a:rPr kumimoji="0" lang="en-US" altLang="en-US" sz="1500" b="0" i="0" u="sng" strike="noStrike" cap="none" normalizeH="0" baseline="0" dirty="0" err="1" smtClean="0">
                <a:ln>
                  <a:noFill/>
                </a:ln>
                <a:solidFill>
                  <a:srgbClr val="0D6EFD"/>
                </a:solidFill>
                <a:effectLst/>
                <a:latin typeface="Roboto-Idcloud"/>
                <a:hlinkClick r:id="rId15"/>
              </a:rPr>
              <a:t>gVNIC</a:t>
            </a:r>
            <a:r>
              <a:rPr kumimoji="0" lang="en-US" altLang="en-US" sz="1500" b="0" i="0" u="sng" strike="noStrike" cap="none" normalizeH="0" baseline="0" dirty="0" smtClean="0">
                <a:ln>
                  <a:noFill/>
                </a:ln>
                <a:solidFill>
                  <a:srgbClr val="0D6EFD"/>
                </a:solidFill>
                <a:effectLst/>
                <a:latin typeface="Roboto-Idcloud"/>
                <a:hlinkClick r:id="rId15"/>
              </a:rPr>
              <a:t> network interface</a:t>
            </a:r>
            <a:endParaRPr kumimoji="0" lang="en-US" altLang="en-US" sz="15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sng" strike="noStrike" cap="none" normalizeH="0" baseline="0" dirty="0" smtClean="0">
                <a:ln>
                  <a:noFill/>
                </a:ln>
                <a:solidFill>
                  <a:srgbClr val="0D6EFD"/>
                </a:solidFill>
                <a:effectLst/>
                <a:latin typeface="Roboto-Idcloud"/>
                <a:hlinkClick r:id="rId16"/>
              </a:rPr>
              <a:t>Configuring a VM instance with higher bandwidth</a:t>
            </a:r>
            <a:endParaRPr kumimoji="0" lang="en-US" altLang="en-US" sz="15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sng" strike="noStrike" cap="none" normalizeH="0" baseline="0" dirty="0" smtClean="0">
                <a:ln>
                  <a:noFill/>
                </a:ln>
                <a:solidFill>
                  <a:srgbClr val="0D6EFD"/>
                </a:solidFill>
                <a:effectLst/>
                <a:latin typeface="Roboto-Idcloud"/>
                <a:hlinkClick r:id="rId17"/>
              </a:rPr>
              <a:t>Creating a VM instance with attached GPUs</a:t>
            </a:r>
            <a:endParaRPr kumimoji="0" lang="en-US" altLang="en-US" sz="15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sng" strike="noStrike" cap="none" normalizeH="0" baseline="0" dirty="0" smtClean="0">
                <a:ln>
                  <a:noFill/>
                </a:ln>
                <a:solidFill>
                  <a:srgbClr val="0D6EFD"/>
                </a:solidFill>
                <a:effectLst/>
                <a:latin typeface="Roboto-Idcloud"/>
                <a:hlinkClick r:id="rId18"/>
              </a:rPr>
              <a:t>Creating a VM instance with a high-performance computing (HPC) image</a:t>
            </a:r>
            <a:endParaRPr kumimoji="0" lang="en-US" altLang="en-US" sz="15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sng" strike="noStrike" cap="none" normalizeH="0" baseline="0" dirty="0" smtClean="0">
                <a:ln>
                  <a:noFill/>
                </a:ln>
                <a:solidFill>
                  <a:srgbClr val="0D6EFD"/>
                </a:solidFill>
                <a:effectLst/>
                <a:latin typeface="Roboto-Idcloud"/>
                <a:hlinkClick r:id="rId19"/>
              </a:rPr>
              <a:t>Using the bulk instance API</a:t>
            </a:r>
            <a:endParaRPr kumimoji="0" lang="en-US" altLang="en-US" sz="15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sng" strike="noStrike" cap="none" normalizeH="0" baseline="0" dirty="0" smtClean="0">
                <a:ln>
                  <a:noFill/>
                </a:ln>
                <a:solidFill>
                  <a:srgbClr val="0D6EFD"/>
                </a:solidFill>
                <a:effectLst/>
                <a:latin typeface="Roboto-Idcloud"/>
                <a:hlinkClick r:id="rId20"/>
              </a:rPr>
              <a:t>Creating a VM instance with an attached instance schedule</a:t>
            </a:r>
            <a:endParaRPr kumimoji="0" lang="en-US" altLang="en-US" sz="15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5A6475"/>
                </a:solidFill>
                <a:effectLst/>
                <a:latin typeface="Roboto-Idcloud"/>
              </a:rPr>
              <a:t>If you are bringing an existing license, see </a:t>
            </a:r>
            <a:r>
              <a:rPr kumimoji="0" lang="en-US" altLang="en-US" sz="1500" b="0" i="0" u="sng" strike="noStrike" cap="none" normalizeH="0" baseline="0" dirty="0" smtClean="0">
                <a:ln>
                  <a:noFill/>
                </a:ln>
                <a:solidFill>
                  <a:srgbClr val="0D6EFD"/>
                </a:solidFill>
                <a:effectLst/>
                <a:latin typeface="Roboto-Idcloud"/>
                <a:hlinkClick r:id="rId21"/>
              </a:rPr>
              <a:t>Bringing your own license with sole-tenant nodes</a:t>
            </a:r>
            <a:r>
              <a:rPr kumimoji="0" lang="en-US" altLang="en-US" sz="1500" b="0" i="0" u="none" strike="noStrike" cap="none" normalizeH="0" baseline="0" dirty="0" smtClean="0">
                <a:ln>
                  <a:noFill/>
                </a:ln>
                <a:solidFill>
                  <a:srgbClr val="5A6475"/>
                </a:solidFill>
                <a:effectLst/>
                <a:latin typeface="Roboto-Idcloud"/>
              </a:rPr>
              <a:t>.</a:t>
            </a:r>
            <a:endParaRPr kumimoji="0" lang="en-US" altLang="en-US" sz="9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5A6475"/>
                </a:solidFill>
                <a:effectLst/>
                <a:latin typeface="Roboto-Idcloud"/>
              </a:rPr>
              <a:t>Before you begin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rgbClr val="5A6475"/>
                </a:solidFill>
                <a:effectLst/>
                <a:latin typeface="Roboto-Idcloud"/>
              </a:rPr>
              <a:t>If you want to use the command-line examples in this guide, do the following:</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dirty="0" smtClean="0">
                <a:ln>
                  <a:noFill/>
                </a:ln>
                <a:solidFill>
                  <a:srgbClr val="5A6475"/>
                </a:solidFill>
                <a:effectLst/>
                <a:latin typeface="Roboto-Idcloud"/>
              </a:rPr>
              <a:t>Install or update to the latest version of the </a:t>
            </a:r>
            <a:r>
              <a:rPr kumimoji="0" lang="en-US" altLang="en-US" sz="1500" b="0" i="0" u="sng" strike="noStrike" cap="none" normalizeH="0" baseline="0" dirty="0" err="1" smtClean="0">
                <a:ln>
                  <a:noFill/>
                </a:ln>
                <a:solidFill>
                  <a:srgbClr val="0D6EFD"/>
                </a:solidFill>
                <a:effectLst/>
                <a:latin typeface="Roboto-Idcloud"/>
                <a:hlinkClick r:id="rId22"/>
              </a:rPr>
              <a:t>gcloud</a:t>
            </a:r>
            <a:r>
              <a:rPr kumimoji="0" lang="en-US" altLang="en-US" sz="1500" b="0" i="0" u="sng" strike="noStrike" cap="none" normalizeH="0" baseline="0" dirty="0" smtClean="0">
                <a:ln>
                  <a:noFill/>
                </a:ln>
                <a:solidFill>
                  <a:srgbClr val="0D6EFD"/>
                </a:solidFill>
                <a:effectLst/>
                <a:latin typeface="Roboto-Idcloud"/>
                <a:hlinkClick r:id="rId22"/>
              </a:rPr>
              <a:t> command-line tool</a:t>
            </a:r>
            <a:r>
              <a:rPr kumimoji="0" lang="en-US" altLang="en-US" sz="1500" b="0" i="0" u="none" strike="noStrike" cap="none" normalizeH="0" baseline="0" dirty="0" smtClean="0">
                <a:ln>
                  <a:noFill/>
                </a:ln>
                <a:solidFill>
                  <a:srgbClr val="5A6475"/>
                </a:solidFill>
                <a:effectLst/>
                <a:latin typeface="Roboto-Idcloud"/>
              </a:rPr>
              <a:t>.</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0" i="0" u="sng" strike="noStrike" cap="none" normalizeH="0" baseline="0" dirty="0" smtClean="0">
                <a:ln>
                  <a:noFill/>
                </a:ln>
                <a:solidFill>
                  <a:srgbClr val="0D6EFD"/>
                </a:solidFill>
                <a:effectLst/>
                <a:latin typeface="Roboto-Idcloud"/>
                <a:hlinkClick r:id="rId23"/>
              </a:rPr>
              <a:t>Set a default region and zone</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rgbClr val="5A6475"/>
                </a:solidFill>
                <a:effectLst/>
                <a:latin typeface="Roboto-Idcloud"/>
              </a:rPr>
              <a:t>If you want to use the API examples in this guide, </a:t>
            </a:r>
            <a:r>
              <a:rPr kumimoji="0" lang="en-US" altLang="en-US" sz="1500" b="0" i="0" u="sng" strike="noStrike" cap="none" normalizeH="0" baseline="0" dirty="0" smtClean="0">
                <a:ln>
                  <a:noFill/>
                </a:ln>
                <a:solidFill>
                  <a:srgbClr val="0D6EFD"/>
                </a:solidFill>
                <a:effectLst/>
                <a:latin typeface="Roboto-Idcloud"/>
                <a:hlinkClick r:id="rId24"/>
              </a:rPr>
              <a:t>set up API access</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rgbClr val="5A6475"/>
                </a:solidFill>
                <a:effectLst/>
                <a:latin typeface="Roboto-Idcloud"/>
              </a:rPr>
              <a:t>When creating VMs from images or disks by using the </a:t>
            </a:r>
            <a:r>
              <a:rPr kumimoji="0" lang="en-US" altLang="en-US" b="0" i="0" u="none" strike="noStrike" cap="none" normalizeH="0" baseline="0" dirty="0" err="1" smtClean="0">
                <a:ln>
                  <a:noFill/>
                </a:ln>
                <a:solidFill>
                  <a:srgbClr val="D63384"/>
                </a:solidFill>
                <a:effectLst/>
                <a:latin typeface="SFMono-Regular"/>
              </a:rPr>
              <a:t>gcloud</a:t>
            </a:r>
            <a:r>
              <a:rPr kumimoji="0" lang="en-US" altLang="en-US" sz="1500" b="0" i="0" u="none" strike="noStrike" cap="none" normalizeH="0" baseline="0" dirty="0" smtClean="0">
                <a:ln>
                  <a:noFill/>
                </a:ln>
                <a:solidFill>
                  <a:srgbClr val="5A6475"/>
                </a:solidFill>
                <a:effectLst/>
                <a:latin typeface="Roboto-Idcloud"/>
              </a:rPr>
              <a:t> command-line tool or the Compute Engine API, there's a limit of 20 VM instances per second. If you need to create a higher number of VMs per second, </a:t>
            </a:r>
            <a:r>
              <a:rPr kumimoji="0" lang="en-US" altLang="en-US" sz="1500" b="0" i="0" u="sng" strike="noStrike" cap="none" normalizeH="0" baseline="0" dirty="0" smtClean="0">
                <a:ln>
                  <a:noFill/>
                </a:ln>
                <a:solidFill>
                  <a:srgbClr val="0D6EFD"/>
                </a:solidFill>
                <a:effectLst/>
                <a:latin typeface="Roboto-Idcloud"/>
                <a:hlinkClick r:id="rId25"/>
              </a:rPr>
              <a:t>request a higher quota limit</a:t>
            </a:r>
            <a:r>
              <a:rPr kumimoji="0" lang="en-US" altLang="en-US" sz="1500" b="0" i="0" u="none" strike="noStrike" cap="none" normalizeH="0" baseline="0" dirty="0" smtClean="0">
                <a:ln>
                  <a:noFill/>
                </a:ln>
                <a:solidFill>
                  <a:srgbClr val="5A6475"/>
                </a:solidFill>
                <a:effectLst/>
                <a:latin typeface="Roboto-Idcloud"/>
              </a:rPr>
              <a:t> for the </a:t>
            </a:r>
            <a:r>
              <a:rPr kumimoji="0" lang="en-US" altLang="en-US" sz="1500" b="1" i="0" u="none" strike="noStrike" cap="none" normalizeH="0" baseline="0" dirty="0" smtClean="0">
                <a:ln>
                  <a:noFill/>
                </a:ln>
                <a:solidFill>
                  <a:srgbClr val="5A6475"/>
                </a:solidFill>
                <a:effectLst/>
                <a:latin typeface="Roboto-Idcloud"/>
              </a:rPr>
              <a:t>Images</a:t>
            </a:r>
            <a:r>
              <a:rPr kumimoji="0" lang="en-US" altLang="en-US" sz="1500" b="0" i="0" u="none" strike="noStrike" cap="none" normalizeH="0" baseline="0" dirty="0" smtClean="0">
                <a:ln>
                  <a:noFill/>
                </a:ln>
                <a:solidFill>
                  <a:srgbClr val="5A6475"/>
                </a:solidFill>
                <a:effectLst/>
                <a:latin typeface="Roboto-Idcloud"/>
              </a:rPr>
              <a:t> resource.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5A6475"/>
                </a:solidFill>
                <a:effectLst/>
                <a:latin typeface="Roboto-Idcloud"/>
              </a:rPr>
              <a:t>Create a VM instance from an image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5A6475"/>
                </a:solidFill>
                <a:effectLst/>
                <a:latin typeface="Roboto-Idcloud"/>
              </a:rPr>
              <a:t>This section explains how to create a VM from a </a:t>
            </a:r>
            <a:r>
              <a:rPr kumimoji="0" lang="en-US" altLang="en-US" sz="1500" b="0" i="0" u="sng" strike="noStrike" cap="none" normalizeH="0" baseline="0" dirty="0" smtClean="0">
                <a:ln>
                  <a:noFill/>
                </a:ln>
                <a:solidFill>
                  <a:srgbClr val="0D6EFD"/>
                </a:solidFill>
                <a:effectLst/>
                <a:latin typeface="Roboto-Idcloud"/>
                <a:hlinkClick r:id="rId3"/>
              </a:rPr>
              <a:t>public OS image</a:t>
            </a:r>
            <a:r>
              <a:rPr kumimoji="0" lang="en-US" altLang="en-US" sz="1500" b="0" i="0" u="none" strike="noStrike" cap="none" normalizeH="0" baseline="0" dirty="0" smtClean="0">
                <a:ln>
                  <a:noFill/>
                </a:ln>
                <a:solidFill>
                  <a:srgbClr val="5A6475"/>
                </a:solidFill>
                <a:effectLst/>
                <a:latin typeface="Roboto-Idcloud"/>
              </a:rPr>
              <a:t> or a </a:t>
            </a:r>
            <a:r>
              <a:rPr kumimoji="0" lang="en-US" altLang="en-US" sz="1500" b="0" i="0" u="sng" strike="noStrike" cap="none" normalizeH="0" baseline="0" dirty="0" smtClean="0">
                <a:ln>
                  <a:noFill/>
                </a:ln>
                <a:solidFill>
                  <a:srgbClr val="0D6EFD"/>
                </a:solidFill>
                <a:effectLst/>
                <a:latin typeface="Roboto-Idcloud"/>
                <a:hlinkClick r:id="rId26"/>
              </a:rPr>
              <a:t>custom image</a:t>
            </a:r>
            <a:r>
              <a:rPr kumimoji="0" lang="en-US" altLang="en-US" sz="1500" b="0" i="0" u="none" strike="noStrike" cap="none" normalizeH="0" baseline="0" dirty="0" smtClean="0">
                <a:ln>
                  <a:noFill/>
                </a:ln>
                <a:solidFill>
                  <a:srgbClr val="5A6475"/>
                </a:solidFill>
                <a:effectLst/>
                <a:latin typeface="Roboto-Idcloud"/>
              </a:rPr>
              <a:t>. A VM contains a bootloader, a boot file system, and an OS image.</a:t>
            </a:r>
            <a:endParaRPr kumimoji="0" lang="en-US" altLang="en-US" sz="7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smtClean="0">
                <a:ln>
                  <a:noFill/>
                </a:ln>
                <a:solidFill>
                  <a:srgbClr val="5A6475"/>
                </a:solidFill>
                <a:effectLst/>
                <a:latin typeface="Roboto-Idcloud"/>
              </a:rPr>
              <a:t>View a list of public images available on Compute Engine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5A6475"/>
                </a:solidFill>
                <a:effectLst/>
                <a:latin typeface="Roboto-Idcloud"/>
              </a:rPr>
              <a:t>Before you create a VM by using a public image, review the list of public images that are available on Compute Engine.</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5A6475"/>
                </a:solidFill>
                <a:effectLst/>
                <a:latin typeface="Roboto-Idcloud"/>
              </a:rPr>
              <a:t>For more information about the features available with each public image, see </a:t>
            </a:r>
            <a:r>
              <a:rPr kumimoji="0" lang="en-US" altLang="en-US" sz="1500" b="0" i="0" u="sng" strike="noStrike" cap="none" normalizeH="0" baseline="0" dirty="0" smtClean="0">
                <a:ln>
                  <a:noFill/>
                </a:ln>
                <a:solidFill>
                  <a:srgbClr val="0D6EFD"/>
                </a:solidFill>
                <a:effectLst/>
                <a:latin typeface="Roboto-Idcloud"/>
                <a:hlinkClick r:id="rId27"/>
              </a:rPr>
              <a:t>Feature support by operating </a:t>
            </a:r>
            <a:r>
              <a:rPr kumimoji="0" lang="en-US" altLang="en-US" sz="1500" b="0" i="0" u="sng" strike="noStrike" cap="none" normalizeH="0" baseline="0" dirty="0" err="1" smtClean="0">
                <a:ln>
                  <a:noFill/>
                </a:ln>
                <a:solidFill>
                  <a:srgbClr val="0D6EFD"/>
                </a:solidFill>
                <a:effectLst/>
                <a:latin typeface="Roboto-Idcloud"/>
                <a:hlinkClick r:id="rId27"/>
              </a:rPr>
              <a:t>system</a:t>
            </a:r>
            <a:r>
              <a:rPr kumimoji="0" lang="en-US" altLang="en-US" sz="1500" b="0" i="0" u="none" strike="noStrike" cap="none" normalizeH="0" baseline="0" dirty="0" err="1" smtClean="0">
                <a:ln>
                  <a:noFill/>
                </a:ln>
                <a:solidFill>
                  <a:srgbClr val="5A6475"/>
                </a:solidFill>
                <a:effectLst/>
                <a:latin typeface="Roboto-Idcloud"/>
              </a:rPr>
              <a:t>.</a:t>
            </a:r>
            <a:r>
              <a:rPr kumimoji="0" lang="en-US" altLang="en-US" sz="1500" b="0" i="0" u="sng" strike="noStrike" cap="none" normalizeH="0" baseline="0" dirty="0" err="1" smtClean="0">
                <a:ln>
                  <a:noFill/>
                </a:ln>
                <a:solidFill>
                  <a:srgbClr val="0D6EFD"/>
                </a:solidFill>
                <a:effectLst/>
                <a:latin typeface="Roboto-Idcloud"/>
                <a:hlinkClick r:id="rId28"/>
              </a:rPr>
              <a:t>Console</a:t>
            </a:r>
            <a:r>
              <a:rPr kumimoji="0" lang="en-US" altLang="en-US" sz="1500" b="0" i="0" u="sng" strike="noStrike" cap="none" normalizeH="0" baseline="0" dirty="0" err="1" smtClean="0">
                <a:ln>
                  <a:noFill/>
                </a:ln>
                <a:solidFill>
                  <a:srgbClr val="0D6EFD"/>
                </a:solidFill>
                <a:effectLst/>
                <a:latin typeface="Roboto-Idcloud"/>
                <a:hlinkClick r:id="rId29"/>
              </a:rPr>
              <a:t>gcloud</a:t>
            </a:r>
            <a:r>
              <a:rPr kumimoji="0" lang="en-US" altLang="en-US" sz="1500" b="0" i="0" u="sng" strike="noStrike" cap="none" normalizeH="0" baseline="0" dirty="0" err="1" smtClean="0">
                <a:ln>
                  <a:noFill/>
                </a:ln>
                <a:solidFill>
                  <a:srgbClr val="0D6EFD"/>
                </a:solidFill>
                <a:effectLst/>
                <a:latin typeface="Roboto-Idcloud"/>
                <a:hlinkClick r:id="rId30"/>
              </a:rPr>
              <a:t>API</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dirty="0" smtClean="0">
                <a:ln>
                  <a:noFill/>
                </a:ln>
                <a:solidFill>
                  <a:srgbClr val="5A6475"/>
                </a:solidFill>
                <a:effectLst/>
                <a:latin typeface="Roboto-Idcloud"/>
              </a:rPr>
              <a:t>In the Google Cloud Console, go to the </a:t>
            </a:r>
            <a:r>
              <a:rPr kumimoji="0" lang="en-US" altLang="en-US" sz="1500" b="1" i="0" u="none" strike="noStrike" cap="none" normalizeH="0" baseline="0" dirty="0" smtClean="0">
                <a:ln>
                  <a:noFill/>
                </a:ln>
                <a:solidFill>
                  <a:srgbClr val="5A6475"/>
                </a:solidFill>
                <a:effectLst/>
                <a:latin typeface="Roboto-Idcloud"/>
              </a:rPr>
              <a:t>Images</a:t>
            </a:r>
            <a:r>
              <a:rPr kumimoji="0" lang="en-US" altLang="en-US" sz="1500" b="0" i="0" u="none" strike="noStrike" cap="none" normalizeH="0" baseline="0" dirty="0" smtClean="0">
                <a:ln>
                  <a:noFill/>
                </a:ln>
                <a:solidFill>
                  <a:srgbClr val="5A6475"/>
                </a:solidFill>
                <a:effectLst/>
                <a:latin typeface="Roboto-Idcloud"/>
              </a:rPr>
              <a:t> </a:t>
            </a:r>
            <a:r>
              <a:rPr kumimoji="0" lang="en-US" altLang="en-US" sz="1500" b="0" i="0" u="none" strike="noStrike" cap="none" normalizeH="0" baseline="0" dirty="0" err="1" smtClean="0">
                <a:ln>
                  <a:noFill/>
                </a:ln>
                <a:solidFill>
                  <a:srgbClr val="5A6475"/>
                </a:solidFill>
                <a:effectLst/>
                <a:latin typeface="Roboto-Idcloud"/>
              </a:rPr>
              <a:t>page.</a:t>
            </a:r>
            <a:r>
              <a:rPr kumimoji="0" lang="en-US" altLang="en-US" sz="1500" b="0" i="0" u="sng" strike="noStrike" cap="none" normalizeH="0" baseline="0" dirty="0" err="1" smtClean="0">
                <a:ln>
                  <a:noFill/>
                </a:ln>
                <a:solidFill>
                  <a:srgbClr val="0D6EFD"/>
                </a:solidFill>
                <a:effectLst/>
                <a:latin typeface="Roboto-Idcloud"/>
                <a:hlinkClick r:id="rId31"/>
              </a:rPr>
              <a:t>Go</a:t>
            </a:r>
            <a:r>
              <a:rPr kumimoji="0" lang="en-US" altLang="en-US" sz="1500" b="0" i="0" u="sng" strike="noStrike" cap="none" normalizeH="0" baseline="0" dirty="0" smtClean="0">
                <a:ln>
                  <a:noFill/>
                </a:ln>
                <a:solidFill>
                  <a:srgbClr val="0D6EFD"/>
                </a:solidFill>
                <a:effectLst/>
                <a:latin typeface="Roboto-Idcloud"/>
                <a:hlinkClick r:id="rId31"/>
              </a:rPr>
              <a:t> to Images</a:t>
            </a:r>
            <a:endParaRPr kumimoji="0" lang="en-US" altLang="en-US" sz="15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smtClean="0">
                <a:ln>
                  <a:noFill/>
                </a:ln>
                <a:solidFill>
                  <a:srgbClr val="5A6475"/>
                </a:solidFill>
                <a:effectLst/>
                <a:latin typeface="Roboto-Idcloud"/>
              </a:rPr>
              <a:t>Create a VM instance from a public image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5A6475"/>
                </a:solidFill>
                <a:effectLst/>
                <a:latin typeface="Roboto-Idcloud"/>
              </a:rPr>
              <a:t>Google, open source communities, and third-party vendors provide and maintain </a:t>
            </a:r>
            <a:r>
              <a:rPr kumimoji="0" lang="en-US" altLang="en-US" sz="1500" b="0" i="0" u="sng" strike="noStrike" cap="none" normalizeH="0" baseline="0" dirty="0" smtClean="0">
                <a:ln>
                  <a:noFill/>
                </a:ln>
                <a:solidFill>
                  <a:srgbClr val="0D6EFD"/>
                </a:solidFill>
                <a:effectLst/>
                <a:latin typeface="Roboto-Idcloud"/>
                <a:hlinkClick r:id="rId32"/>
              </a:rPr>
              <a:t>public OS images</a:t>
            </a:r>
            <a:r>
              <a:rPr kumimoji="0" lang="en-US" altLang="en-US" sz="1500" b="0" i="0" u="none" strike="noStrike" cap="none" normalizeH="0" baseline="0" dirty="0" smtClean="0">
                <a:ln>
                  <a:noFill/>
                </a:ln>
                <a:solidFill>
                  <a:srgbClr val="5A6475"/>
                </a:solidFill>
                <a:effectLst/>
                <a:latin typeface="Roboto-Idcloud"/>
              </a:rPr>
              <a:t>. By default, all Google Cloud projects can create VMs from public OS images. However, if your Cloud project has a defined list of </a:t>
            </a:r>
            <a:r>
              <a:rPr kumimoji="0" lang="en-US" altLang="en-US" sz="1500" b="0" i="0" u="sng" strike="noStrike" cap="none" normalizeH="0" baseline="0" dirty="0" smtClean="0">
                <a:ln>
                  <a:noFill/>
                </a:ln>
                <a:solidFill>
                  <a:srgbClr val="0D6EFD"/>
                </a:solidFill>
                <a:effectLst/>
                <a:latin typeface="Roboto-Idcloud"/>
                <a:hlinkClick r:id="rId33"/>
              </a:rPr>
              <a:t>trusted images</a:t>
            </a:r>
            <a:r>
              <a:rPr kumimoji="0" lang="en-US" altLang="en-US" sz="1500" b="0" i="0" u="none" strike="noStrike" cap="none" normalizeH="0" baseline="0" dirty="0" smtClean="0">
                <a:ln>
                  <a:noFill/>
                </a:ln>
                <a:solidFill>
                  <a:srgbClr val="5A6475"/>
                </a:solidFill>
                <a:effectLst/>
                <a:latin typeface="Roboto-Idcloud"/>
              </a:rPr>
              <a:t>, you can use only the images on that list to create a VM.</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5A6475"/>
                </a:solidFill>
                <a:effectLst/>
                <a:latin typeface="Roboto-Idcloud"/>
              </a:rPr>
              <a:t>If you create a </a:t>
            </a:r>
            <a:r>
              <a:rPr kumimoji="0" lang="en-US" altLang="en-US" sz="1500" b="0" i="0" u="sng" strike="noStrike" cap="none" normalizeH="0" baseline="0" dirty="0" smtClean="0">
                <a:ln>
                  <a:noFill/>
                </a:ln>
                <a:solidFill>
                  <a:srgbClr val="0D6EFD"/>
                </a:solidFill>
                <a:effectLst/>
                <a:latin typeface="Roboto-Idcloud"/>
                <a:hlinkClick r:id="rId4"/>
              </a:rPr>
              <a:t>Shielded VM</a:t>
            </a:r>
            <a:r>
              <a:rPr kumimoji="0" lang="en-US" altLang="en-US" sz="1500" b="0" i="0" u="none" strike="noStrike" cap="none" normalizeH="0" baseline="0" dirty="0" smtClean="0">
                <a:ln>
                  <a:noFill/>
                </a:ln>
                <a:solidFill>
                  <a:srgbClr val="5A6475"/>
                </a:solidFill>
                <a:effectLst/>
                <a:latin typeface="Roboto-Idcloud"/>
              </a:rPr>
              <a:t> image with a </a:t>
            </a:r>
            <a:r>
              <a:rPr kumimoji="0" lang="en-US" altLang="en-US" sz="1500" b="0" i="0" u="sng" strike="noStrike" cap="none" normalizeH="0" baseline="0" dirty="0" smtClean="0">
                <a:ln>
                  <a:noFill/>
                </a:ln>
                <a:solidFill>
                  <a:srgbClr val="0D6EFD"/>
                </a:solidFill>
                <a:effectLst/>
                <a:latin typeface="Roboto-Idcloud"/>
                <a:hlinkClick r:id="rId34"/>
              </a:rPr>
              <a:t>local SSD</a:t>
            </a:r>
            <a:r>
              <a:rPr kumimoji="0" lang="en-US" altLang="en-US" sz="1500" b="0" i="0" u="none" strike="noStrike" cap="none" normalizeH="0" baseline="0" dirty="0" smtClean="0">
                <a:ln>
                  <a:noFill/>
                </a:ln>
                <a:solidFill>
                  <a:srgbClr val="5A6475"/>
                </a:solidFill>
                <a:effectLst/>
                <a:latin typeface="Roboto-Idcloud"/>
              </a:rPr>
              <a:t>, you can't shield data with </a:t>
            </a:r>
            <a:r>
              <a:rPr kumimoji="0" lang="en-US" altLang="en-US" sz="1500" b="0" i="0" u="sng" strike="noStrike" cap="none" normalizeH="0" baseline="0" dirty="0" smtClean="0">
                <a:ln>
                  <a:noFill/>
                </a:ln>
                <a:solidFill>
                  <a:srgbClr val="0D6EFD"/>
                </a:solidFill>
                <a:effectLst/>
                <a:latin typeface="Roboto-Idcloud"/>
                <a:hlinkClick r:id="rId35"/>
              </a:rPr>
              <a:t>integrity monitoring</a:t>
            </a:r>
            <a:r>
              <a:rPr kumimoji="0" lang="en-US" altLang="en-US" sz="1500" b="0" i="0" u="none" strike="noStrike" cap="none" normalizeH="0" baseline="0" dirty="0" smtClean="0">
                <a:ln>
                  <a:noFill/>
                </a:ln>
                <a:solidFill>
                  <a:srgbClr val="5A6475"/>
                </a:solidFill>
                <a:effectLst/>
                <a:latin typeface="Roboto-Idcloud"/>
              </a:rPr>
              <a:t> or the </a:t>
            </a:r>
            <a:r>
              <a:rPr kumimoji="0" lang="en-US" altLang="en-US" sz="1500" b="0" i="0" u="sng" strike="noStrike" cap="none" normalizeH="0" baseline="0" dirty="0" smtClean="0">
                <a:ln>
                  <a:noFill/>
                </a:ln>
                <a:solidFill>
                  <a:srgbClr val="0D6EFD"/>
                </a:solidFill>
                <a:effectLst/>
                <a:latin typeface="Roboto-Idcloud"/>
                <a:hlinkClick r:id="rId36"/>
              </a:rPr>
              <a:t>virtual platform trusted module (</a:t>
            </a:r>
            <a:r>
              <a:rPr kumimoji="0" lang="en-US" altLang="en-US" sz="1500" b="0" i="0" u="sng" strike="noStrike" cap="none" normalizeH="0" baseline="0" dirty="0" err="1" smtClean="0">
                <a:ln>
                  <a:noFill/>
                </a:ln>
                <a:solidFill>
                  <a:srgbClr val="0D6EFD"/>
                </a:solidFill>
                <a:effectLst/>
                <a:latin typeface="Roboto-Idcloud"/>
                <a:hlinkClick r:id="rId36"/>
              </a:rPr>
              <a:t>vTPM</a:t>
            </a:r>
            <a:r>
              <a:rPr kumimoji="0" lang="en-US" altLang="en-US" sz="1500" b="0" i="0" u="sng" strike="noStrike" cap="none" normalizeH="0" baseline="0" dirty="0" smtClean="0">
                <a:ln>
                  <a:noFill/>
                </a:ln>
                <a:solidFill>
                  <a:srgbClr val="0D6EFD"/>
                </a:solidFill>
                <a:effectLst/>
                <a:latin typeface="Roboto-Idcloud"/>
                <a:hlinkClick r:id="rId36"/>
              </a:rPr>
              <a:t>)</a:t>
            </a:r>
            <a:r>
              <a:rPr kumimoji="0" lang="en-US" altLang="en-US" sz="1500" b="0" i="0" u="none" strike="noStrike" cap="none" normalizeH="0" baseline="0" dirty="0" smtClean="0">
                <a:ln>
                  <a:noFill/>
                </a:ln>
                <a:solidFill>
                  <a:srgbClr val="5A6475"/>
                </a:solidFill>
                <a:effectLst/>
                <a:latin typeface="Roboto-Idcloud"/>
              </a:rPr>
              <a:t>.Permissions required for this </a:t>
            </a:r>
            <a:r>
              <a:rPr kumimoji="0" lang="en-US" altLang="en-US" sz="1500" b="0" i="0" u="none" strike="noStrike" cap="none" normalizeH="0" baseline="0" dirty="0" err="1" smtClean="0">
                <a:ln>
                  <a:noFill/>
                </a:ln>
                <a:solidFill>
                  <a:srgbClr val="5A6475"/>
                </a:solidFill>
                <a:effectLst/>
                <a:latin typeface="Roboto-Idcloud"/>
              </a:rPr>
              <a:t>task</a:t>
            </a:r>
            <a:r>
              <a:rPr kumimoji="0" lang="en-US" altLang="en-US" sz="1500" b="0" i="0" u="sng" strike="noStrike" cap="none" normalizeH="0" baseline="0" dirty="0" err="1" smtClean="0">
                <a:ln>
                  <a:noFill/>
                </a:ln>
                <a:solidFill>
                  <a:srgbClr val="0D6EFD"/>
                </a:solidFill>
                <a:effectLst/>
                <a:latin typeface="Roboto-Idcloud"/>
                <a:hlinkClick r:id="rId28"/>
              </a:rPr>
              <a:t>Console</a:t>
            </a:r>
            <a:r>
              <a:rPr kumimoji="0" lang="en-US" altLang="en-US" sz="1500" b="0" i="0" u="sng" strike="noStrike" cap="none" normalizeH="0" baseline="0" dirty="0" err="1" smtClean="0">
                <a:ln>
                  <a:noFill/>
                </a:ln>
                <a:solidFill>
                  <a:srgbClr val="0D6EFD"/>
                </a:solidFill>
                <a:effectLst/>
                <a:latin typeface="Roboto-Idcloud"/>
                <a:hlinkClick r:id="rId29"/>
              </a:rPr>
              <a:t>gcloud</a:t>
            </a:r>
            <a:r>
              <a:rPr kumimoji="0" lang="en-US" altLang="en-US" sz="1500" b="0" i="0" u="sng" strike="noStrike" cap="none" normalizeH="0" baseline="0" dirty="0" err="1" smtClean="0">
                <a:ln>
                  <a:noFill/>
                </a:ln>
                <a:solidFill>
                  <a:srgbClr val="0D6EFD"/>
                </a:solidFill>
                <a:effectLst/>
                <a:latin typeface="Roboto-Idcloud"/>
                <a:hlinkClick r:id="rId30"/>
              </a:rPr>
              <a:t>API</a:t>
            </a:r>
            <a:r>
              <a:rPr kumimoji="0" lang="en-US" altLang="en-US" sz="1500" b="0" i="0" u="sng" strike="noStrike" cap="none" normalizeH="0" baseline="0" dirty="0" err="1" smtClean="0">
                <a:ln>
                  <a:noFill/>
                </a:ln>
                <a:solidFill>
                  <a:srgbClr val="0D6EFD"/>
                </a:solidFill>
                <a:effectLst/>
                <a:latin typeface="Roboto-Idcloud"/>
                <a:hlinkClick r:id="rId37"/>
              </a:rPr>
              <a:t>Python</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dirty="0" smtClean="0">
                <a:ln>
                  <a:noFill/>
                </a:ln>
                <a:solidFill>
                  <a:srgbClr val="5A6475"/>
                </a:solidFill>
                <a:effectLst/>
                <a:latin typeface="Roboto-Idcloud"/>
              </a:rPr>
              <a:t>In the Google Cloud Console, go to the </a:t>
            </a:r>
            <a:r>
              <a:rPr kumimoji="0" lang="en-US" altLang="en-US" sz="1500" b="1" i="0" u="none" strike="noStrike" cap="none" normalizeH="0" baseline="0" dirty="0" smtClean="0">
                <a:ln>
                  <a:noFill/>
                </a:ln>
                <a:solidFill>
                  <a:srgbClr val="5A6475"/>
                </a:solidFill>
                <a:effectLst/>
                <a:latin typeface="Roboto-Idcloud"/>
              </a:rPr>
              <a:t>VM instances</a:t>
            </a:r>
            <a:r>
              <a:rPr kumimoji="0" lang="en-US" altLang="en-US" sz="1500" b="0" i="0" u="none" strike="noStrike" cap="none" normalizeH="0" baseline="0" dirty="0" smtClean="0">
                <a:ln>
                  <a:noFill/>
                </a:ln>
                <a:solidFill>
                  <a:srgbClr val="5A6475"/>
                </a:solidFill>
                <a:effectLst/>
                <a:latin typeface="Roboto-Idcloud"/>
              </a:rPr>
              <a:t> </a:t>
            </a:r>
            <a:r>
              <a:rPr kumimoji="0" lang="en-US" altLang="en-US" sz="1500" b="0" i="0" u="none" strike="noStrike" cap="none" normalizeH="0" baseline="0" dirty="0" err="1" smtClean="0">
                <a:ln>
                  <a:noFill/>
                </a:ln>
                <a:solidFill>
                  <a:srgbClr val="5A6475"/>
                </a:solidFill>
                <a:effectLst/>
                <a:latin typeface="Roboto-Idcloud"/>
              </a:rPr>
              <a:t>page.</a:t>
            </a:r>
            <a:r>
              <a:rPr kumimoji="0" lang="en-US" altLang="en-US" sz="1500" b="0" i="0" u="sng" strike="noStrike" cap="none" normalizeH="0" baseline="0" dirty="0" err="1" smtClean="0">
                <a:ln>
                  <a:noFill/>
                </a:ln>
                <a:solidFill>
                  <a:srgbClr val="0D6EFD"/>
                </a:solidFill>
                <a:effectLst/>
                <a:latin typeface="Roboto-Idcloud"/>
                <a:hlinkClick r:id="rId38"/>
              </a:rPr>
              <a:t>Go</a:t>
            </a:r>
            <a:r>
              <a:rPr kumimoji="0" lang="en-US" altLang="en-US" sz="1500" b="0" i="0" u="sng" strike="noStrike" cap="none" normalizeH="0" baseline="0" dirty="0" smtClean="0">
                <a:ln>
                  <a:noFill/>
                </a:ln>
                <a:solidFill>
                  <a:srgbClr val="0D6EFD"/>
                </a:solidFill>
                <a:effectLst/>
                <a:latin typeface="Roboto-Idcloud"/>
                <a:hlinkClick r:id="rId38"/>
              </a:rPr>
              <a:t> to VM instances</a:t>
            </a:r>
            <a:endParaRPr kumimoji="0" lang="en-US" altLang="en-US" sz="15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0" i="0" u="none" strike="noStrike" cap="none" normalizeH="0" baseline="0" dirty="0" smtClean="0">
                <a:ln>
                  <a:noFill/>
                </a:ln>
                <a:solidFill>
                  <a:srgbClr val="5A6475"/>
                </a:solidFill>
                <a:effectLst/>
                <a:latin typeface="Roboto-Idcloud"/>
              </a:rPr>
              <a:t>Select your project and click </a:t>
            </a:r>
            <a:r>
              <a:rPr kumimoji="0" lang="en-US" altLang="en-US" sz="1500" b="1" i="0" u="none" strike="noStrike" cap="none" normalizeH="0" baseline="0" dirty="0" smtClean="0">
                <a:ln>
                  <a:noFill/>
                </a:ln>
                <a:solidFill>
                  <a:srgbClr val="5A6475"/>
                </a:solidFill>
                <a:effectLst/>
                <a:latin typeface="Roboto-Idcloud"/>
              </a:rPr>
              <a:t>Continue</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0" i="0" u="none" strike="noStrike" cap="none" normalizeH="0" baseline="0" dirty="0" smtClean="0">
                <a:ln>
                  <a:noFill/>
                </a:ln>
                <a:solidFill>
                  <a:srgbClr val="5A6475"/>
                </a:solidFill>
                <a:effectLst/>
                <a:latin typeface="Roboto-Idcloud"/>
              </a:rPr>
              <a:t>Click </a:t>
            </a:r>
            <a:r>
              <a:rPr kumimoji="0" lang="en-US" altLang="en-US" sz="1500" b="1" i="0" u="none" strike="noStrike" cap="none" normalizeH="0" baseline="0" dirty="0" smtClean="0">
                <a:ln>
                  <a:noFill/>
                </a:ln>
                <a:solidFill>
                  <a:srgbClr val="5A6475"/>
                </a:solidFill>
                <a:effectLst/>
                <a:latin typeface="Roboto-Idcloud"/>
              </a:rPr>
              <a:t>Create instance</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00" b="0" i="0" u="none" strike="noStrike" cap="none" normalizeH="0" baseline="0" dirty="0" smtClean="0">
                <a:ln>
                  <a:noFill/>
                </a:ln>
                <a:solidFill>
                  <a:srgbClr val="5A6475"/>
                </a:solidFill>
                <a:effectLst/>
                <a:latin typeface="Roboto-Idcloud"/>
              </a:rPr>
              <a:t>Specify a </a:t>
            </a:r>
            <a:r>
              <a:rPr kumimoji="0" lang="en-US" altLang="en-US" sz="1500" b="1" i="0" u="none" strike="noStrike" cap="none" normalizeH="0" baseline="0" dirty="0" smtClean="0">
                <a:ln>
                  <a:noFill/>
                </a:ln>
                <a:solidFill>
                  <a:srgbClr val="5A6475"/>
                </a:solidFill>
                <a:effectLst/>
                <a:latin typeface="Roboto-Idcloud"/>
              </a:rPr>
              <a:t>Name</a:t>
            </a:r>
            <a:r>
              <a:rPr kumimoji="0" lang="en-US" altLang="en-US" sz="1500" b="0" i="0" u="none" strike="noStrike" cap="none" normalizeH="0" baseline="0" dirty="0" smtClean="0">
                <a:ln>
                  <a:noFill/>
                </a:ln>
                <a:solidFill>
                  <a:srgbClr val="5A6475"/>
                </a:solidFill>
                <a:effectLst/>
                <a:latin typeface="Roboto-Idcloud"/>
              </a:rPr>
              <a:t> for your VM. For more information, see </a:t>
            </a:r>
            <a:r>
              <a:rPr kumimoji="0" lang="en-US" altLang="en-US" sz="1500" b="0" i="0" u="sng" strike="noStrike" cap="none" normalizeH="0" baseline="0" dirty="0" smtClean="0">
                <a:ln>
                  <a:noFill/>
                </a:ln>
                <a:solidFill>
                  <a:srgbClr val="0D6EFD"/>
                </a:solidFill>
                <a:effectLst/>
                <a:latin typeface="Roboto-Idcloud"/>
                <a:hlinkClick r:id="rId39"/>
              </a:rPr>
              <a:t>Resource naming convention</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500" b="0" i="0" u="none" strike="noStrike" cap="none" normalizeH="0" baseline="0" dirty="0" smtClean="0">
                <a:ln>
                  <a:noFill/>
                </a:ln>
                <a:solidFill>
                  <a:srgbClr val="5A6475"/>
                </a:solidFill>
                <a:effectLst/>
                <a:latin typeface="Roboto-Idcloud"/>
              </a:rPr>
              <a:t>Optional: Change the </a:t>
            </a:r>
            <a:r>
              <a:rPr kumimoji="0" lang="en-US" altLang="en-US" sz="1500" b="1" i="0" u="none" strike="noStrike" cap="none" normalizeH="0" baseline="0" dirty="0" smtClean="0">
                <a:ln>
                  <a:noFill/>
                </a:ln>
                <a:solidFill>
                  <a:srgbClr val="5A6475"/>
                </a:solidFill>
                <a:effectLst/>
                <a:latin typeface="Roboto-Idcloud"/>
              </a:rPr>
              <a:t>Zone</a:t>
            </a:r>
            <a:r>
              <a:rPr kumimoji="0" lang="en-US" altLang="en-US" sz="1500" b="0" i="0" u="none" strike="noStrike" cap="none" normalizeH="0" baseline="0" dirty="0" smtClean="0">
                <a:ln>
                  <a:noFill/>
                </a:ln>
                <a:solidFill>
                  <a:srgbClr val="5A6475"/>
                </a:solidFill>
                <a:effectLst/>
                <a:latin typeface="Roboto-Idcloud"/>
              </a:rPr>
              <a:t> for this VM. Compute Engine randomizes the list of zones within each region to encourage use across multiple zones.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500" b="0" i="0" u="none" strike="noStrike" cap="none" normalizeH="0" baseline="0" dirty="0" smtClean="0">
                <a:ln>
                  <a:noFill/>
                </a:ln>
                <a:solidFill>
                  <a:srgbClr val="5A6475"/>
                </a:solidFill>
                <a:effectLst/>
                <a:latin typeface="Roboto-Idcloud"/>
              </a:rPr>
              <a:t>Select a </a:t>
            </a:r>
            <a:r>
              <a:rPr kumimoji="0" lang="en-US" altLang="en-US" sz="1500" b="1" i="0" u="none" strike="noStrike" cap="none" normalizeH="0" baseline="0" dirty="0" smtClean="0">
                <a:ln>
                  <a:noFill/>
                </a:ln>
                <a:solidFill>
                  <a:srgbClr val="5A6475"/>
                </a:solidFill>
                <a:effectLst/>
                <a:latin typeface="Roboto-Idcloud"/>
              </a:rPr>
              <a:t>Machine configuration</a:t>
            </a:r>
            <a:r>
              <a:rPr kumimoji="0" lang="en-US" altLang="en-US" sz="1500" b="0" i="0" u="none" strike="noStrike" cap="none" normalizeH="0" baseline="0" dirty="0" smtClean="0">
                <a:ln>
                  <a:noFill/>
                </a:ln>
                <a:solidFill>
                  <a:srgbClr val="5A6475"/>
                </a:solidFill>
                <a:effectLst/>
                <a:latin typeface="Roboto-Idcloud"/>
              </a:rPr>
              <a:t> for your VM.</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500" b="0" i="0" u="none" strike="noStrike" cap="none" normalizeH="0" baseline="0" dirty="0" smtClean="0">
                <a:ln>
                  <a:noFill/>
                </a:ln>
                <a:solidFill>
                  <a:srgbClr val="5A6475"/>
                </a:solidFill>
                <a:effectLst/>
                <a:latin typeface="Roboto-Idcloud"/>
              </a:rPr>
              <a:t>In the </a:t>
            </a:r>
            <a:r>
              <a:rPr kumimoji="0" lang="en-US" altLang="en-US" sz="1500" b="1" i="0" u="none" strike="noStrike" cap="none" normalizeH="0" baseline="0" dirty="0" smtClean="0">
                <a:ln>
                  <a:noFill/>
                </a:ln>
                <a:solidFill>
                  <a:srgbClr val="5A6475"/>
                </a:solidFill>
                <a:effectLst/>
                <a:latin typeface="Roboto-Idcloud"/>
              </a:rPr>
              <a:t>Boot disk</a:t>
            </a:r>
            <a:r>
              <a:rPr kumimoji="0" lang="en-US" altLang="en-US" sz="1500" b="0" i="0" u="none" strike="noStrike" cap="none" normalizeH="0" baseline="0" dirty="0" smtClean="0">
                <a:ln>
                  <a:noFill/>
                </a:ln>
                <a:solidFill>
                  <a:srgbClr val="5A6475"/>
                </a:solidFill>
                <a:effectLst/>
                <a:latin typeface="Roboto-Idcloud"/>
              </a:rPr>
              <a:t> section, click </a:t>
            </a:r>
            <a:r>
              <a:rPr kumimoji="0" lang="en-US" altLang="en-US" sz="1500" b="1" i="0" u="none" strike="noStrike" cap="none" normalizeH="0" baseline="0" dirty="0" smtClean="0">
                <a:ln>
                  <a:noFill/>
                </a:ln>
                <a:solidFill>
                  <a:srgbClr val="5A6475"/>
                </a:solidFill>
                <a:effectLst/>
                <a:latin typeface="Roboto-Idcloud"/>
              </a:rPr>
              <a:t>Change</a:t>
            </a:r>
            <a:r>
              <a:rPr kumimoji="0" lang="en-US" altLang="en-US" sz="1500" b="0" i="0" u="none" strike="noStrike" cap="none" normalizeH="0" baseline="0" dirty="0" smtClean="0">
                <a:ln>
                  <a:noFill/>
                </a:ln>
                <a:solidFill>
                  <a:srgbClr val="5A6475"/>
                </a:solidFill>
                <a:effectLst/>
                <a:latin typeface="Roboto-Idcloud"/>
              </a:rPr>
              <a:t>, and then do the following:</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dirty="0" smtClean="0">
                <a:ln>
                  <a:noFill/>
                </a:ln>
                <a:solidFill>
                  <a:srgbClr val="5A6475"/>
                </a:solidFill>
                <a:effectLst/>
                <a:latin typeface="Roboto-Idcloud"/>
              </a:rPr>
              <a:t>On the </a:t>
            </a:r>
            <a:r>
              <a:rPr kumimoji="0" lang="en-US" altLang="en-US" sz="1500" b="1" i="0" u="none" strike="noStrike" cap="none" normalizeH="0" baseline="0" dirty="0" smtClean="0">
                <a:ln>
                  <a:noFill/>
                </a:ln>
                <a:solidFill>
                  <a:srgbClr val="5A6475"/>
                </a:solidFill>
                <a:effectLst/>
                <a:latin typeface="Roboto-Idcloud"/>
              </a:rPr>
              <a:t>Public images</a:t>
            </a:r>
            <a:r>
              <a:rPr kumimoji="0" lang="en-US" altLang="en-US" sz="1500" b="0" i="0" u="none" strike="noStrike" cap="none" normalizeH="0" baseline="0" dirty="0" smtClean="0">
                <a:ln>
                  <a:noFill/>
                </a:ln>
                <a:solidFill>
                  <a:srgbClr val="5A6475"/>
                </a:solidFill>
                <a:effectLst/>
                <a:latin typeface="Roboto-Idcloud"/>
              </a:rPr>
              <a:t> tab, choose the following:</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rgbClr val="5A6475"/>
                </a:solidFill>
                <a:effectLst/>
                <a:latin typeface="Roboto-Idcloud"/>
              </a:rPr>
              <a:t>Operating system</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rgbClr val="5A6475"/>
                </a:solidFill>
                <a:effectLst/>
                <a:latin typeface="Roboto-Idcloud"/>
              </a:rPr>
              <a:t>OS version</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rgbClr val="5A6475"/>
                </a:solidFill>
                <a:effectLst/>
                <a:latin typeface="Roboto-Idcloud"/>
              </a:rPr>
              <a:t>Boot disk type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rgbClr val="5A6475"/>
                </a:solidFill>
                <a:effectLst/>
                <a:latin typeface="Roboto-Idcloud"/>
              </a:rPr>
              <a:t>Boot disk size</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0" i="0" u="none" strike="noStrike" cap="none" normalizeH="0" baseline="0" dirty="0" smtClean="0">
                <a:ln>
                  <a:noFill/>
                </a:ln>
                <a:solidFill>
                  <a:srgbClr val="5A6475"/>
                </a:solidFill>
                <a:effectLst/>
                <a:latin typeface="Roboto-Idcloud"/>
              </a:rPr>
              <a:t>Optional: For advanced configuration options, click </a:t>
            </a:r>
            <a:r>
              <a:rPr kumimoji="0" lang="en-US" altLang="en-US" sz="1500" b="1" i="0" u="none" strike="noStrike" cap="none" normalizeH="0" baseline="0" dirty="0" smtClean="0">
                <a:ln>
                  <a:noFill/>
                </a:ln>
                <a:solidFill>
                  <a:srgbClr val="5A6475"/>
                </a:solidFill>
                <a:effectLst/>
                <a:latin typeface="Roboto-Idcloud"/>
              </a:rPr>
              <a:t>Show advanced configuration</a:t>
            </a:r>
            <a:r>
              <a:rPr kumimoji="0" lang="en-US" altLang="en-US" sz="1500" b="0" i="0" u="none" strike="noStrike" cap="none" normalizeH="0" baseline="0" dirty="0" smtClean="0">
                <a:ln>
                  <a:noFill/>
                </a:ln>
                <a:solidFill>
                  <a:srgbClr val="5A6475"/>
                </a:solidFill>
                <a:effectLst/>
                <a:latin typeface="Roboto-Idcloud"/>
              </a:rPr>
              <a:t>.</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0" i="0" u="none" strike="noStrike" cap="none" normalizeH="0" baseline="0" dirty="0" smtClean="0">
                <a:ln>
                  <a:noFill/>
                </a:ln>
                <a:solidFill>
                  <a:srgbClr val="5A6475"/>
                </a:solidFill>
                <a:effectLst/>
                <a:latin typeface="Roboto-Idcloud"/>
              </a:rPr>
              <a:t>To confirm your boot disk options, click </a:t>
            </a:r>
            <a:r>
              <a:rPr kumimoji="0" lang="en-US" altLang="en-US" sz="1500" b="1" i="0" u="none" strike="noStrike" cap="none" normalizeH="0" baseline="0" dirty="0" smtClean="0">
                <a:ln>
                  <a:noFill/>
                </a:ln>
                <a:solidFill>
                  <a:srgbClr val="5A6475"/>
                </a:solidFill>
                <a:effectLst/>
                <a:latin typeface="Roboto-Idcloud"/>
              </a:rPr>
              <a:t>Select</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5A6475"/>
                </a:solidFill>
                <a:effectLst/>
                <a:latin typeface="Roboto-Idcloud"/>
              </a:rPr>
              <a:t>Note:</a:t>
            </a:r>
            <a:r>
              <a:rPr kumimoji="0" lang="en-US" altLang="en-US" sz="1500" b="0" i="0" u="none" strike="noStrike" cap="none" normalizeH="0" baseline="0" dirty="0" smtClean="0">
                <a:ln>
                  <a:noFill/>
                </a:ln>
                <a:solidFill>
                  <a:srgbClr val="5A6475"/>
                </a:solidFill>
                <a:effectLst/>
                <a:latin typeface="Roboto-Idcloud"/>
              </a:rPr>
              <a:t> Unless you explicitly choose a different boot disk, if the name of the new VM matches the name of an existing persistent disk, then the existing persistent disk automatically attaches to the new VM as the boot disk.</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500" b="0" i="0" u="none" strike="noStrike" cap="none" normalizeH="0" baseline="0" dirty="0" smtClean="0">
                <a:ln>
                  <a:noFill/>
                </a:ln>
                <a:solidFill>
                  <a:srgbClr val="5A6475"/>
                </a:solidFill>
                <a:effectLst/>
                <a:latin typeface="Roboto-Idcloud"/>
              </a:rPr>
              <a:t>In the </a:t>
            </a:r>
            <a:r>
              <a:rPr kumimoji="0" lang="en-US" altLang="en-US" sz="1500" b="1" i="0" u="none" strike="noStrike" cap="none" normalizeH="0" baseline="0" dirty="0" smtClean="0">
                <a:ln>
                  <a:noFill/>
                </a:ln>
                <a:solidFill>
                  <a:srgbClr val="5A6475"/>
                </a:solidFill>
                <a:effectLst/>
                <a:latin typeface="Roboto-Idcloud"/>
              </a:rPr>
              <a:t>Firewall</a:t>
            </a:r>
            <a:r>
              <a:rPr kumimoji="0" lang="en-US" altLang="en-US" sz="1500" b="0" i="0" u="none" strike="noStrike" cap="none" normalizeH="0" baseline="0" dirty="0" smtClean="0">
                <a:ln>
                  <a:noFill/>
                </a:ln>
                <a:solidFill>
                  <a:srgbClr val="5A6475"/>
                </a:solidFill>
                <a:effectLst/>
                <a:latin typeface="Roboto-Idcloud"/>
              </a:rPr>
              <a:t> section, to permit HTTP or HTTPS traffic to the VM, select </a:t>
            </a:r>
            <a:r>
              <a:rPr kumimoji="0" lang="en-US" altLang="en-US" sz="1500" b="1" i="0" u="none" strike="noStrike" cap="none" normalizeH="0" baseline="0" dirty="0" smtClean="0">
                <a:ln>
                  <a:noFill/>
                </a:ln>
                <a:solidFill>
                  <a:srgbClr val="5A6475"/>
                </a:solidFill>
                <a:effectLst/>
                <a:latin typeface="Roboto-Idcloud"/>
              </a:rPr>
              <a:t>Allow HTTP traffic</a:t>
            </a:r>
            <a:r>
              <a:rPr kumimoji="0" lang="en-US" altLang="en-US" sz="1500" b="0" i="0" u="none" strike="noStrike" cap="none" normalizeH="0" baseline="0" dirty="0" smtClean="0">
                <a:ln>
                  <a:noFill/>
                </a:ln>
                <a:solidFill>
                  <a:srgbClr val="5A6475"/>
                </a:solidFill>
                <a:effectLst/>
                <a:latin typeface="Roboto-Idcloud"/>
              </a:rPr>
              <a:t> or </a:t>
            </a:r>
            <a:r>
              <a:rPr kumimoji="0" lang="en-US" altLang="en-US" sz="1500" b="1" i="0" u="none" strike="noStrike" cap="none" normalizeH="0" baseline="0" dirty="0" smtClean="0">
                <a:ln>
                  <a:noFill/>
                </a:ln>
                <a:solidFill>
                  <a:srgbClr val="5A6475"/>
                </a:solidFill>
                <a:effectLst/>
                <a:latin typeface="Roboto-Idcloud"/>
              </a:rPr>
              <a:t>Allow HTTPS traffic</a:t>
            </a:r>
            <a:r>
              <a:rPr kumimoji="0" lang="en-US" altLang="en-US" sz="1500" b="0" i="0" u="none" strike="noStrike" cap="none" normalizeH="0" baseline="0" dirty="0" smtClean="0">
                <a:ln>
                  <a:noFill/>
                </a:ln>
                <a:solidFill>
                  <a:srgbClr val="5A6475"/>
                </a:solidFill>
                <a:effectLst/>
                <a:latin typeface="Roboto-Idcloud"/>
              </a:rPr>
              <a:t>. When you select one of these, Compute Engine adds a network tag to your VM, which associates the firewall rule with the VM. Then, Compute Engine creates the corresponding ingress </a:t>
            </a:r>
            <a:r>
              <a:rPr kumimoji="0" lang="en-US" altLang="en-US" sz="1500" b="0" i="0" u="sng" strike="noStrike" cap="none" normalizeH="0" baseline="0" dirty="0" smtClean="0">
                <a:ln>
                  <a:noFill/>
                </a:ln>
                <a:solidFill>
                  <a:srgbClr val="0D6EFD"/>
                </a:solidFill>
                <a:effectLst/>
                <a:latin typeface="Roboto-Idcloud"/>
                <a:hlinkClick r:id="rId40"/>
              </a:rPr>
              <a:t>firewall rule</a:t>
            </a:r>
            <a:r>
              <a:rPr kumimoji="0" lang="en-US" altLang="en-US" sz="1500" b="0" i="0" u="none" strike="noStrike" cap="none" normalizeH="0" baseline="0" dirty="0" smtClean="0">
                <a:ln>
                  <a:noFill/>
                </a:ln>
                <a:solidFill>
                  <a:srgbClr val="5A6475"/>
                </a:solidFill>
                <a:effectLst/>
                <a:latin typeface="Roboto-Idcloud"/>
              </a:rPr>
              <a:t> that allows all incoming traffic on </a:t>
            </a:r>
            <a:r>
              <a:rPr kumimoji="0" lang="en-US" altLang="en-US" b="0" i="0" u="none" strike="noStrike" cap="none" normalizeH="0" baseline="0" dirty="0" smtClean="0">
                <a:ln>
                  <a:noFill/>
                </a:ln>
                <a:solidFill>
                  <a:srgbClr val="D63384"/>
                </a:solidFill>
                <a:effectLst/>
                <a:latin typeface="SFMono-Regular"/>
              </a:rPr>
              <a:t>tcp:80</a:t>
            </a:r>
            <a:r>
              <a:rPr kumimoji="0" lang="en-US" altLang="en-US" sz="1500" b="0" i="0" u="none" strike="noStrike" cap="none" normalizeH="0" baseline="0" dirty="0" smtClean="0">
                <a:ln>
                  <a:noFill/>
                </a:ln>
                <a:solidFill>
                  <a:srgbClr val="5A6475"/>
                </a:solidFill>
                <a:effectLst/>
                <a:latin typeface="Roboto-Idcloud"/>
              </a:rPr>
              <a:t> (HTTP) or </a:t>
            </a:r>
            <a:r>
              <a:rPr kumimoji="0" lang="en-US" altLang="en-US" b="0" i="0" u="none" strike="noStrike" cap="none" normalizeH="0" baseline="0" dirty="0" smtClean="0">
                <a:ln>
                  <a:noFill/>
                </a:ln>
                <a:solidFill>
                  <a:srgbClr val="D63384"/>
                </a:solidFill>
                <a:effectLst/>
                <a:latin typeface="SFMono-Regular"/>
              </a:rPr>
              <a:t>tcp:443</a:t>
            </a:r>
            <a:r>
              <a:rPr kumimoji="0" lang="en-US" altLang="en-US" sz="1500" b="0" i="0" u="none" strike="noStrike" cap="none" normalizeH="0" baseline="0" dirty="0" smtClean="0">
                <a:ln>
                  <a:noFill/>
                </a:ln>
                <a:solidFill>
                  <a:srgbClr val="5A6475"/>
                </a:solidFill>
                <a:effectLst/>
                <a:latin typeface="Roboto-Idcloud"/>
              </a:rPr>
              <a:t> (HTTPS).</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500" b="0" i="0" u="none" strike="noStrike" cap="none" normalizeH="0" baseline="0" dirty="0" smtClean="0">
                <a:ln>
                  <a:noFill/>
                </a:ln>
                <a:solidFill>
                  <a:srgbClr val="5A6475"/>
                </a:solidFill>
                <a:effectLst/>
                <a:latin typeface="Roboto-Idcloud"/>
              </a:rPr>
              <a:t>Optional: If you chose an OS image that supports Shielded VM features, you can modify the </a:t>
            </a:r>
            <a:r>
              <a:rPr kumimoji="0" lang="en-US" altLang="en-US" sz="1500" b="0" i="0" u="sng" strike="noStrike" cap="none" normalizeH="0" baseline="0" dirty="0" smtClean="0">
                <a:ln>
                  <a:noFill/>
                </a:ln>
                <a:solidFill>
                  <a:srgbClr val="0D6EFD"/>
                </a:solidFill>
                <a:effectLst/>
                <a:latin typeface="Roboto-Idcloud"/>
                <a:hlinkClick r:id="rId4"/>
              </a:rPr>
              <a:t>Shielded VM</a:t>
            </a:r>
            <a:r>
              <a:rPr kumimoji="0" lang="en-US" altLang="en-US" sz="1500" b="0" i="0" u="none" strike="noStrike" cap="none" normalizeH="0" baseline="0" dirty="0" smtClean="0">
                <a:ln>
                  <a:noFill/>
                </a:ln>
                <a:solidFill>
                  <a:srgbClr val="5A6475"/>
                </a:solidFill>
                <a:effectLst/>
                <a:latin typeface="Roboto-Idcloud"/>
              </a:rPr>
              <a:t> settings. To modify shielded VM settings, expand the </a:t>
            </a:r>
            <a:r>
              <a:rPr kumimoji="0" lang="en-US" altLang="en-US" sz="1500" b="1" i="0" u="none" strike="noStrike" cap="none" normalizeH="0" baseline="0" dirty="0" smtClean="0">
                <a:ln>
                  <a:noFill/>
                </a:ln>
                <a:solidFill>
                  <a:srgbClr val="5A6475"/>
                </a:solidFill>
                <a:effectLst/>
                <a:latin typeface="Roboto-Idcloud"/>
              </a:rPr>
              <a:t>Security</a:t>
            </a:r>
            <a:r>
              <a:rPr kumimoji="0" lang="en-US" altLang="en-US" sz="1500" b="0" i="0" u="none" strike="noStrike" cap="none" normalizeH="0" baseline="0" dirty="0" smtClean="0">
                <a:ln>
                  <a:noFill/>
                </a:ln>
                <a:solidFill>
                  <a:srgbClr val="5A6475"/>
                </a:solidFill>
                <a:effectLst/>
                <a:latin typeface="Roboto-Idcloud"/>
              </a:rPr>
              <a:t> section in the </a:t>
            </a:r>
            <a:r>
              <a:rPr kumimoji="0" lang="en-US" altLang="en-US" sz="1500" b="1" i="0" u="none" strike="noStrike" cap="none" normalizeH="0" baseline="0" dirty="0" smtClean="0">
                <a:ln>
                  <a:noFill/>
                </a:ln>
                <a:solidFill>
                  <a:srgbClr val="5A6475"/>
                </a:solidFill>
                <a:effectLst/>
                <a:latin typeface="Roboto-Idcloud"/>
              </a:rPr>
              <a:t>Networking, disks, security, management, sole tenancy</a:t>
            </a:r>
            <a:r>
              <a:rPr kumimoji="0" lang="en-US" altLang="en-US" sz="1500" b="0" i="0" u="none" strike="noStrike" cap="none" normalizeH="0" baseline="0" dirty="0" smtClean="0">
                <a:ln>
                  <a:noFill/>
                </a:ln>
                <a:solidFill>
                  <a:srgbClr val="5A6475"/>
                </a:solidFill>
                <a:effectLst/>
                <a:latin typeface="Roboto-Idcloud"/>
              </a:rPr>
              <a:t> section and do the following, as required: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rgbClr val="5A6475"/>
                </a:solidFill>
                <a:effectLst/>
                <a:latin typeface="Roboto-Idcloud"/>
              </a:rPr>
              <a:t>To turn on </a:t>
            </a:r>
            <a:r>
              <a:rPr kumimoji="0" lang="en-US" altLang="en-US" sz="1500" b="0" i="0" u="sng" strike="noStrike" cap="none" normalizeH="0" baseline="0" dirty="0" smtClean="0">
                <a:ln>
                  <a:noFill/>
                </a:ln>
                <a:solidFill>
                  <a:srgbClr val="0D6EFD"/>
                </a:solidFill>
                <a:effectLst/>
                <a:latin typeface="Roboto-Idcloud"/>
                <a:hlinkClick r:id="rId41"/>
              </a:rPr>
              <a:t>Secure Boot</a:t>
            </a:r>
            <a:r>
              <a:rPr kumimoji="0" lang="en-US" altLang="en-US" sz="1500" b="0" i="0" u="none" strike="noStrike" cap="none" normalizeH="0" baseline="0" dirty="0" smtClean="0">
                <a:ln>
                  <a:noFill/>
                </a:ln>
                <a:solidFill>
                  <a:srgbClr val="5A6475"/>
                </a:solidFill>
                <a:effectLst/>
                <a:latin typeface="Roboto-Idcloud"/>
              </a:rPr>
              <a:t>, select </a:t>
            </a:r>
            <a:r>
              <a:rPr kumimoji="0" lang="en-US" altLang="en-US" sz="1500" b="1" i="0" u="none" strike="noStrike" cap="none" normalizeH="0" baseline="0" dirty="0" smtClean="0">
                <a:ln>
                  <a:noFill/>
                </a:ln>
                <a:solidFill>
                  <a:srgbClr val="5A6475"/>
                </a:solidFill>
                <a:effectLst/>
                <a:latin typeface="Roboto-Idcloud"/>
              </a:rPr>
              <a:t>Turn on Secure Boot</a:t>
            </a:r>
            <a:r>
              <a:rPr kumimoji="0" lang="en-US" altLang="en-US" sz="1500" b="0" i="0" u="none" strike="noStrike" cap="none" normalizeH="0" baseline="0" dirty="0" smtClean="0">
                <a:ln>
                  <a:noFill/>
                </a:ln>
                <a:solidFill>
                  <a:srgbClr val="5A6475"/>
                </a:solidFill>
                <a:effectLst/>
                <a:latin typeface="Roboto-Idcloud"/>
              </a:rPr>
              <a:t>. Secure Boot is </a:t>
            </a:r>
            <a:r>
              <a:rPr kumimoji="0" lang="en-US" altLang="en-US" sz="1500" b="0" i="0" u="sng" strike="noStrike" cap="none" normalizeH="0" baseline="0" dirty="0" smtClean="0">
                <a:ln>
                  <a:noFill/>
                </a:ln>
                <a:solidFill>
                  <a:srgbClr val="0D6EFD"/>
                </a:solidFill>
                <a:effectLst/>
                <a:latin typeface="Roboto-Idcloud"/>
                <a:hlinkClick r:id="rId5"/>
              </a:rPr>
              <a:t>disabled by default</a:t>
            </a:r>
            <a:r>
              <a:rPr kumimoji="0" lang="en-US" altLang="en-US" sz="1500" b="0" i="0" u="none" strike="noStrike" cap="none" normalizeH="0" baseline="0" dirty="0" smtClean="0">
                <a:ln>
                  <a:noFill/>
                </a:ln>
                <a:solidFill>
                  <a:srgbClr val="5A6475"/>
                </a:solidFill>
                <a:effectLst/>
                <a:latin typeface="Roboto-Idcloud"/>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rgbClr val="5A6475"/>
                </a:solidFill>
                <a:effectLst/>
                <a:latin typeface="Roboto-Idcloud"/>
              </a:rPr>
              <a:t>To turn off </a:t>
            </a:r>
            <a:r>
              <a:rPr kumimoji="0" lang="en-US" altLang="en-US" sz="1500" b="0" i="0" u="sng" strike="noStrike" cap="none" normalizeH="0" baseline="0" dirty="0" err="1" smtClean="0">
                <a:ln>
                  <a:noFill/>
                </a:ln>
                <a:solidFill>
                  <a:srgbClr val="0D6EFD"/>
                </a:solidFill>
                <a:effectLst/>
                <a:latin typeface="Roboto-Idcloud"/>
                <a:hlinkClick r:id="rId36"/>
              </a:rPr>
              <a:t>vTPM</a:t>
            </a:r>
            <a:r>
              <a:rPr kumimoji="0" lang="en-US" altLang="en-US" sz="1500" b="0" i="0" u="none" strike="noStrike" cap="none" normalizeH="0" baseline="0" dirty="0" smtClean="0">
                <a:ln>
                  <a:noFill/>
                </a:ln>
                <a:solidFill>
                  <a:srgbClr val="5A6475"/>
                </a:solidFill>
                <a:effectLst/>
                <a:latin typeface="Roboto-Idcloud"/>
              </a:rPr>
              <a:t>, clear the </a:t>
            </a:r>
            <a:r>
              <a:rPr kumimoji="0" lang="en-US" altLang="en-US" sz="1500" b="1" i="0" u="none" strike="noStrike" cap="none" normalizeH="0" baseline="0" dirty="0" smtClean="0">
                <a:ln>
                  <a:noFill/>
                </a:ln>
                <a:solidFill>
                  <a:srgbClr val="5A6475"/>
                </a:solidFill>
                <a:effectLst/>
                <a:latin typeface="Roboto-Idcloud"/>
              </a:rPr>
              <a:t>Turn on </a:t>
            </a:r>
            <a:r>
              <a:rPr kumimoji="0" lang="en-US" altLang="en-US" sz="1500" b="1" i="0" u="none" strike="noStrike" cap="none" normalizeH="0" baseline="0" dirty="0" err="1" smtClean="0">
                <a:ln>
                  <a:noFill/>
                </a:ln>
                <a:solidFill>
                  <a:srgbClr val="5A6475"/>
                </a:solidFill>
                <a:effectLst/>
                <a:latin typeface="Roboto-Idcloud"/>
              </a:rPr>
              <a:t>vTPM</a:t>
            </a:r>
            <a:r>
              <a:rPr kumimoji="0" lang="en-US" altLang="en-US" sz="1500" b="0" i="0" u="none" strike="noStrike" cap="none" normalizeH="0" baseline="0" dirty="0" smtClean="0">
                <a:ln>
                  <a:noFill/>
                </a:ln>
                <a:solidFill>
                  <a:srgbClr val="5A6475"/>
                </a:solidFill>
                <a:effectLst/>
                <a:latin typeface="Roboto-Idcloud"/>
              </a:rPr>
              <a:t> checkbox. </a:t>
            </a:r>
            <a:r>
              <a:rPr kumimoji="0" lang="en-US" altLang="en-US" sz="1500" b="0" i="0" u="none" strike="noStrike" cap="none" normalizeH="0" baseline="0" dirty="0" err="1" smtClean="0">
                <a:ln>
                  <a:noFill/>
                </a:ln>
                <a:solidFill>
                  <a:srgbClr val="5A6475"/>
                </a:solidFill>
                <a:effectLst/>
                <a:latin typeface="Roboto-Idcloud"/>
              </a:rPr>
              <a:t>vTPM</a:t>
            </a:r>
            <a:r>
              <a:rPr kumimoji="0" lang="en-US" altLang="en-US" sz="1500" b="0" i="0" u="none" strike="noStrike" cap="none" normalizeH="0" baseline="0" dirty="0" smtClean="0">
                <a:ln>
                  <a:noFill/>
                </a:ln>
                <a:solidFill>
                  <a:srgbClr val="5A6475"/>
                </a:solidFill>
                <a:effectLst/>
                <a:latin typeface="Roboto-Idcloud"/>
              </a:rPr>
              <a:t> is </a:t>
            </a:r>
            <a:r>
              <a:rPr kumimoji="0" lang="en-US" altLang="en-US" sz="1500" b="0" i="0" u="sng" strike="noStrike" cap="none" normalizeH="0" baseline="0" dirty="0" smtClean="0">
                <a:ln>
                  <a:noFill/>
                </a:ln>
                <a:solidFill>
                  <a:srgbClr val="0D6EFD"/>
                </a:solidFill>
                <a:effectLst/>
                <a:latin typeface="Roboto-Idcloud"/>
                <a:hlinkClick r:id="rId5"/>
              </a:rPr>
              <a:t>enabled by default</a:t>
            </a:r>
            <a:r>
              <a:rPr kumimoji="0" lang="en-US" altLang="en-US" sz="1500" b="0" i="0" u="none" strike="noStrike" cap="none" normalizeH="0" baseline="0" dirty="0" smtClean="0">
                <a:ln>
                  <a:noFill/>
                </a:ln>
                <a:solidFill>
                  <a:srgbClr val="5A6475"/>
                </a:solidFill>
                <a:effectLst/>
                <a:latin typeface="Roboto-Idcloud"/>
              </a:rPr>
              <a:t>. Disabling </a:t>
            </a:r>
            <a:r>
              <a:rPr kumimoji="0" lang="en-US" altLang="en-US" sz="1500" b="0" i="0" u="none" strike="noStrike" cap="none" normalizeH="0" baseline="0" dirty="0" err="1" smtClean="0">
                <a:ln>
                  <a:noFill/>
                </a:ln>
                <a:solidFill>
                  <a:srgbClr val="5A6475"/>
                </a:solidFill>
                <a:effectLst/>
                <a:latin typeface="Roboto-Idcloud"/>
              </a:rPr>
              <a:t>vTPM</a:t>
            </a:r>
            <a:r>
              <a:rPr kumimoji="0" lang="en-US" altLang="en-US" sz="1500" b="0" i="0" u="none" strike="noStrike" cap="none" normalizeH="0" baseline="0" dirty="0" smtClean="0">
                <a:ln>
                  <a:noFill/>
                </a:ln>
                <a:solidFill>
                  <a:srgbClr val="5A6475"/>
                </a:solidFill>
                <a:effectLst/>
                <a:latin typeface="Roboto-Idcloud"/>
              </a:rPr>
              <a:t> also disables </a:t>
            </a:r>
            <a:r>
              <a:rPr kumimoji="0" lang="en-US" altLang="en-US" sz="1500" b="0" i="0" u="sng" strike="noStrike" cap="none" normalizeH="0" baseline="0" dirty="0" smtClean="0">
                <a:ln>
                  <a:noFill/>
                </a:ln>
                <a:solidFill>
                  <a:srgbClr val="0D6EFD"/>
                </a:solidFill>
                <a:effectLst/>
                <a:latin typeface="Roboto-Idcloud"/>
                <a:hlinkClick r:id="rId42"/>
              </a:rPr>
              <a:t>integrity monitoring</a:t>
            </a:r>
            <a:r>
              <a:rPr kumimoji="0" lang="en-US" altLang="en-US" sz="1500" b="0" i="0" u="none" strike="noStrike" cap="none" normalizeH="0" baseline="0" dirty="0" smtClean="0">
                <a:ln>
                  <a:noFill/>
                </a:ln>
                <a:solidFill>
                  <a:srgbClr val="5A6475"/>
                </a:solidFill>
                <a:effectLst/>
                <a:latin typeface="Roboto-Idcloud"/>
              </a:rPr>
              <a:t> because integrity monitoring relies on data gathered by </a:t>
            </a:r>
            <a:r>
              <a:rPr kumimoji="0" lang="en-US" altLang="en-US" sz="1500" b="0" i="0" u="sng" strike="noStrike" cap="none" normalizeH="0" baseline="0" dirty="0" smtClean="0">
                <a:ln>
                  <a:noFill/>
                </a:ln>
                <a:solidFill>
                  <a:srgbClr val="0D6EFD"/>
                </a:solidFill>
                <a:effectLst/>
                <a:latin typeface="Roboto-Idcloud"/>
                <a:hlinkClick r:id="rId43"/>
              </a:rPr>
              <a:t>Measured Boot</a:t>
            </a:r>
            <a:r>
              <a:rPr kumimoji="0" lang="en-US" altLang="en-US" sz="1500" b="0" i="0" u="none" strike="noStrike" cap="none" normalizeH="0" baseline="0" dirty="0" smtClean="0">
                <a:ln>
                  <a:noFill/>
                </a:ln>
                <a:solidFill>
                  <a:srgbClr val="5A6475"/>
                </a:solidFill>
                <a:effectLst/>
                <a:latin typeface="Roboto-Idcloud"/>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rgbClr val="5A6475"/>
                </a:solidFill>
                <a:effectLst/>
                <a:latin typeface="Roboto-Idcloud"/>
              </a:rPr>
              <a:t>To turn off </a:t>
            </a:r>
            <a:r>
              <a:rPr kumimoji="0" lang="en-US" altLang="en-US" sz="1500" b="0" i="0" u="sng" strike="noStrike" cap="none" normalizeH="0" baseline="0" dirty="0" smtClean="0">
                <a:ln>
                  <a:noFill/>
                </a:ln>
                <a:solidFill>
                  <a:srgbClr val="0D6EFD"/>
                </a:solidFill>
                <a:effectLst/>
                <a:latin typeface="Roboto-Idcloud"/>
                <a:hlinkClick r:id="rId42"/>
              </a:rPr>
              <a:t>integrity monitoring</a:t>
            </a:r>
            <a:r>
              <a:rPr kumimoji="0" lang="en-US" altLang="en-US" sz="1500" b="0" i="0" u="none" strike="noStrike" cap="none" normalizeH="0" baseline="0" dirty="0" smtClean="0">
                <a:ln>
                  <a:noFill/>
                </a:ln>
                <a:solidFill>
                  <a:srgbClr val="5A6475"/>
                </a:solidFill>
                <a:effectLst/>
                <a:latin typeface="Roboto-Idcloud"/>
              </a:rPr>
              <a:t>, clear the </a:t>
            </a:r>
            <a:r>
              <a:rPr kumimoji="0" lang="en-US" altLang="en-US" sz="1500" b="1" i="0" u="none" strike="noStrike" cap="none" normalizeH="0" baseline="0" dirty="0" smtClean="0">
                <a:ln>
                  <a:noFill/>
                </a:ln>
                <a:solidFill>
                  <a:srgbClr val="5A6475"/>
                </a:solidFill>
                <a:effectLst/>
                <a:latin typeface="Roboto-Idcloud"/>
              </a:rPr>
              <a:t>Turn on Integrity Monitoring</a:t>
            </a:r>
            <a:r>
              <a:rPr kumimoji="0" lang="en-US" altLang="en-US" sz="1500" b="0" i="0" u="none" strike="noStrike" cap="none" normalizeH="0" baseline="0" dirty="0" smtClean="0">
                <a:ln>
                  <a:noFill/>
                </a:ln>
                <a:solidFill>
                  <a:srgbClr val="5A6475"/>
                </a:solidFill>
                <a:effectLst/>
                <a:latin typeface="Roboto-Idcloud"/>
              </a:rPr>
              <a:t> checkbox. Integrity monitoring is </a:t>
            </a:r>
            <a:r>
              <a:rPr kumimoji="0" lang="en-US" altLang="en-US" sz="1500" b="0" i="0" u="sng" strike="noStrike" cap="none" normalizeH="0" baseline="0" dirty="0" smtClean="0">
                <a:ln>
                  <a:noFill/>
                </a:ln>
                <a:solidFill>
                  <a:srgbClr val="0D6EFD"/>
                </a:solidFill>
                <a:effectLst/>
                <a:latin typeface="Roboto-Idcloud"/>
                <a:hlinkClick r:id="rId5"/>
              </a:rPr>
              <a:t>enabled by default</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500" b="0" i="0" u="none" strike="noStrike" cap="none" normalizeH="0" baseline="0" dirty="0" smtClean="0">
                <a:ln>
                  <a:noFill/>
                </a:ln>
                <a:solidFill>
                  <a:srgbClr val="5A6475"/>
                </a:solidFill>
                <a:effectLst/>
                <a:latin typeface="Roboto-Idcloud"/>
              </a:rPr>
              <a:t>To create and start the VM, click </a:t>
            </a:r>
            <a:r>
              <a:rPr kumimoji="0" lang="en-US" altLang="en-US" sz="1500" b="1" i="0" u="none" strike="noStrike" cap="none" normalizeH="0" baseline="0" dirty="0" smtClean="0">
                <a:ln>
                  <a:noFill/>
                </a:ln>
                <a:solidFill>
                  <a:srgbClr val="5A6475"/>
                </a:solidFill>
                <a:effectLst/>
                <a:latin typeface="Roboto-Idcloud"/>
              </a:rPr>
              <a:t>Create</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smtClean="0">
                <a:ln>
                  <a:noFill/>
                </a:ln>
                <a:solidFill>
                  <a:srgbClr val="5A6475"/>
                </a:solidFill>
                <a:effectLst/>
                <a:latin typeface="Roboto-Idcloud"/>
              </a:rPr>
              <a:t>Create a VM from a custom image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5A6475"/>
                </a:solidFill>
                <a:effectLst/>
                <a:latin typeface="Roboto-Idcloud"/>
              </a:rPr>
              <a:t>A custom image belongs only to your project. To create a VM with a custom image, you must first </a:t>
            </a:r>
            <a:r>
              <a:rPr kumimoji="0" lang="en-US" altLang="en-US" sz="1500" b="0" i="0" u="sng" strike="noStrike" cap="none" normalizeH="0" baseline="0" dirty="0" smtClean="0">
                <a:ln>
                  <a:noFill/>
                </a:ln>
                <a:solidFill>
                  <a:srgbClr val="0D6EFD"/>
                </a:solidFill>
                <a:effectLst/>
                <a:latin typeface="Roboto-Idcloud"/>
                <a:hlinkClick r:id="rId44"/>
              </a:rPr>
              <a:t>create a custom image</a:t>
            </a:r>
            <a:r>
              <a:rPr kumimoji="0" lang="en-US" altLang="en-US" sz="1500" b="0" i="0" u="none" strike="noStrike" cap="none" normalizeH="0" baseline="0" dirty="0" smtClean="0">
                <a:ln>
                  <a:noFill/>
                </a:ln>
                <a:solidFill>
                  <a:srgbClr val="5A6475"/>
                </a:solidFill>
                <a:effectLst/>
                <a:latin typeface="Roboto-Idcloud"/>
              </a:rPr>
              <a:t> if you don't already have </a:t>
            </a:r>
            <a:r>
              <a:rPr kumimoji="0" lang="en-US" altLang="en-US" sz="1500" b="0" i="0" u="none" strike="noStrike" cap="none" normalizeH="0" baseline="0" dirty="0" err="1" smtClean="0">
                <a:ln>
                  <a:noFill/>
                </a:ln>
                <a:solidFill>
                  <a:srgbClr val="5A6475"/>
                </a:solidFill>
                <a:effectLst/>
                <a:latin typeface="Roboto-Idcloud"/>
              </a:rPr>
              <a:t>one.</a:t>
            </a:r>
            <a:r>
              <a:rPr kumimoji="0" lang="en-US" altLang="en-US" sz="1500" b="1" i="0" u="none" strike="noStrike" cap="none" normalizeH="0" baseline="0" dirty="0" err="1" smtClean="0">
                <a:ln>
                  <a:noFill/>
                </a:ln>
                <a:solidFill>
                  <a:srgbClr val="5A6475"/>
                </a:solidFill>
                <a:effectLst/>
                <a:latin typeface="Roboto-Idcloud"/>
              </a:rPr>
              <a:t>Note</a:t>
            </a:r>
            <a:r>
              <a:rPr kumimoji="0" lang="en-US" altLang="en-US" sz="1500" b="1" i="0" u="none" strike="noStrike" cap="none" normalizeH="0" baseline="0" dirty="0" smtClean="0">
                <a:ln>
                  <a:noFill/>
                </a:ln>
                <a:solidFill>
                  <a:srgbClr val="5A6475"/>
                </a:solidFill>
                <a:effectLst/>
                <a:latin typeface="Roboto-Idcloud"/>
              </a:rPr>
              <a:t>:</a:t>
            </a:r>
            <a:r>
              <a:rPr kumimoji="0" lang="en-US" altLang="en-US" sz="1500" b="0" i="0" u="none" strike="noStrike" cap="none" normalizeH="0" baseline="0" dirty="0" smtClean="0">
                <a:ln>
                  <a:noFill/>
                </a:ln>
                <a:solidFill>
                  <a:srgbClr val="5A6475"/>
                </a:solidFill>
                <a:effectLst/>
                <a:latin typeface="Roboto-Idcloud"/>
              </a:rPr>
              <a:t> You must have access to the custom image to use it when you create a VM. By default, you have access to all custom images in your project. However, if your project has a defined list of </a:t>
            </a:r>
            <a:r>
              <a:rPr kumimoji="0" lang="en-US" altLang="en-US" sz="1500" b="0" i="0" u="sng" strike="noStrike" cap="none" normalizeH="0" baseline="0" dirty="0" smtClean="0">
                <a:ln>
                  <a:noFill/>
                </a:ln>
                <a:solidFill>
                  <a:srgbClr val="0D6EFD"/>
                </a:solidFill>
                <a:effectLst/>
                <a:latin typeface="Roboto-Idcloud"/>
                <a:hlinkClick r:id="rId33"/>
              </a:rPr>
              <a:t>trusted images</a:t>
            </a:r>
            <a:r>
              <a:rPr kumimoji="0" lang="en-US" altLang="en-US" sz="1500" b="0" i="0" u="none" strike="noStrike" cap="none" normalizeH="0" baseline="0" dirty="0" smtClean="0">
                <a:ln>
                  <a:noFill/>
                </a:ln>
                <a:solidFill>
                  <a:srgbClr val="5A6475"/>
                </a:solidFill>
                <a:effectLst/>
                <a:latin typeface="Roboto-Idcloud"/>
              </a:rPr>
              <a:t>, you can use only the images on that list to create a </a:t>
            </a:r>
            <a:r>
              <a:rPr kumimoji="0" lang="en-US" altLang="en-US" sz="1500" b="0" i="0" u="none" strike="noStrike" cap="none" normalizeH="0" baseline="0" dirty="0" err="1" smtClean="0">
                <a:ln>
                  <a:noFill/>
                </a:ln>
                <a:solidFill>
                  <a:srgbClr val="5A6475"/>
                </a:solidFill>
                <a:effectLst/>
                <a:latin typeface="Roboto-Idcloud"/>
              </a:rPr>
              <a:t>VM.Permissions</a:t>
            </a:r>
            <a:r>
              <a:rPr kumimoji="0" lang="en-US" altLang="en-US" sz="1500" b="0" i="0" u="none" strike="noStrike" cap="none" normalizeH="0" baseline="0" dirty="0" smtClean="0">
                <a:ln>
                  <a:noFill/>
                </a:ln>
                <a:solidFill>
                  <a:srgbClr val="5A6475"/>
                </a:solidFill>
                <a:effectLst/>
                <a:latin typeface="Roboto-Idcloud"/>
              </a:rPr>
              <a:t> required for this </a:t>
            </a:r>
            <a:r>
              <a:rPr kumimoji="0" lang="en-US" altLang="en-US" sz="1500" b="0" i="0" u="none" strike="noStrike" cap="none" normalizeH="0" baseline="0" dirty="0" err="1" smtClean="0">
                <a:ln>
                  <a:noFill/>
                </a:ln>
                <a:solidFill>
                  <a:srgbClr val="5A6475"/>
                </a:solidFill>
                <a:effectLst/>
                <a:latin typeface="Roboto-Idcloud"/>
              </a:rPr>
              <a:t>task</a:t>
            </a:r>
            <a:r>
              <a:rPr kumimoji="0" lang="en-US" altLang="en-US" sz="1500" b="0" i="0" u="sng" strike="noStrike" cap="none" normalizeH="0" baseline="0" dirty="0" err="1" smtClean="0">
                <a:ln>
                  <a:noFill/>
                </a:ln>
                <a:solidFill>
                  <a:srgbClr val="0D6EFD"/>
                </a:solidFill>
                <a:effectLst/>
                <a:latin typeface="Roboto-Idcloud"/>
                <a:hlinkClick r:id="rId28"/>
              </a:rPr>
              <a:t>Console</a:t>
            </a:r>
            <a:r>
              <a:rPr kumimoji="0" lang="en-US" altLang="en-US" sz="1500" b="0" i="0" u="sng" strike="noStrike" cap="none" normalizeH="0" baseline="0" dirty="0" err="1" smtClean="0">
                <a:ln>
                  <a:noFill/>
                </a:ln>
                <a:solidFill>
                  <a:srgbClr val="0D6EFD"/>
                </a:solidFill>
                <a:effectLst/>
                <a:latin typeface="Roboto-Idcloud"/>
                <a:hlinkClick r:id="rId29"/>
              </a:rPr>
              <a:t>gcloud</a:t>
            </a:r>
            <a:r>
              <a:rPr kumimoji="0" lang="en-US" altLang="en-US" sz="1500" b="0" i="0" u="sng" strike="noStrike" cap="none" normalizeH="0" baseline="0" dirty="0" err="1" smtClean="0">
                <a:ln>
                  <a:noFill/>
                </a:ln>
                <a:solidFill>
                  <a:srgbClr val="0D6EFD"/>
                </a:solidFill>
                <a:effectLst/>
                <a:latin typeface="Roboto-Idcloud"/>
                <a:hlinkClick r:id="rId30"/>
              </a:rPr>
              <a:t>API</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dirty="0" smtClean="0">
                <a:ln>
                  <a:noFill/>
                </a:ln>
                <a:solidFill>
                  <a:srgbClr val="5A6475"/>
                </a:solidFill>
                <a:effectLst/>
                <a:latin typeface="Roboto-Idcloud"/>
              </a:rPr>
              <a:t>In the Google Cloud Console, go to the </a:t>
            </a:r>
            <a:r>
              <a:rPr kumimoji="0" lang="en-US" altLang="en-US" sz="1500" b="1" i="0" u="none" strike="noStrike" cap="none" normalizeH="0" baseline="0" dirty="0" smtClean="0">
                <a:ln>
                  <a:noFill/>
                </a:ln>
                <a:solidFill>
                  <a:srgbClr val="5A6475"/>
                </a:solidFill>
                <a:effectLst/>
                <a:latin typeface="Roboto-Idcloud"/>
              </a:rPr>
              <a:t>VM instances</a:t>
            </a:r>
            <a:r>
              <a:rPr kumimoji="0" lang="en-US" altLang="en-US" sz="1500" b="0" i="0" u="none" strike="noStrike" cap="none" normalizeH="0" baseline="0" dirty="0" smtClean="0">
                <a:ln>
                  <a:noFill/>
                </a:ln>
                <a:solidFill>
                  <a:srgbClr val="5A6475"/>
                </a:solidFill>
                <a:effectLst/>
                <a:latin typeface="Roboto-Idcloud"/>
              </a:rPr>
              <a:t> </a:t>
            </a:r>
            <a:r>
              <a:rPr kumimoji="0" lang="en-US" altLang="en-US" sz="1500" b="0" i="0" u="none" strike="noStrike" cap="none" normalizeH="0" baseline="0" dirty="0" err="1" smtClean="0">
                <a:ln>
                  <a:noFill/>
                </a:ln>
                <a:solidFill>
                  <a:srgbClr val="5A6475"/>
                </a:solidFill>
                <a:effectLst/>
                <a:latin typeface="Roboto-Idcloud"/>
              </a:rPr>
              <a:t>page.</a:t>
            </a:r>
            <a:r>
              <a:rPr kumimoji="0" lang="en-US" altLang="en-US" sz="1500" b="0" i="0" u="sng" strike="noStrike" cap="none" normalizeH="0" baseline="0" dirty="0" err="1" smtClean="0">
                <a:ln>
                  <a:noFill/>
                </a:ln>
                <a:solidFill>
                  <a:srgbClr val="0D6EFD"/>
                </a:solidFill>
                <a:effectLst/>
                <a:latin typeface="Roboto-Idcloud"/>
                <a:hlinkClick r:id="rId38"/>
              </a:rPr>
              <a:t>Go</a:t>
            </a:r>
            <a:r>
              <a:rPr kumimoji="0" lang="en-US" altLang="en-US" sz="1500" b="0" i="0" u="sng" strike="noStrike" cap="none" normalizeH="0" baseline="0" dirty="0" smtClean="0">
                <a:ln>
                  <a:noFill/>
                </a:ln>
                <a:solidFill>
                  <a:srgbClr val="0D6EFD"/>
                </a:solidFill>
                <a:effectLst/>
                <a:latin typeface="Roboto-Idcloud"/>
                <a:hlinkClick r:id="rId38"/>
              </a:rPr>
              <a:t> to VM instances</a:t>
            </a:r>
            <a:endParaRPr kumimoji="0" lang="en-US" altLang="en-US" sz="15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0" i="0" u="none" strike="noStrike" cap="none" normalizeH="0" baseline="0" dirty="0" smtClean="0">
                <a:ln>
                  <a:noFill/>
                </a:ln>
                <a:solidFill>
                  <a:srgbClr val="5A6475"/>
                </a:solidFill>
                <a:effectLst/>
                <a:latin typeface="Roboto-Idcloud"/>
              </a:rPr>
              <a:t>Select your project and click </a:t>
            </a:r>
            <a:r>
              <a:rPr kumimoji="0" lang="en-US" altLang="en-US" sz="1500" b="1" i="0" u="none" strike="noStrike" cap="none" normalizeH="0" baseline="0" dirty="0" smtClean="0">
                <a:ln>
                  <a:noFill/>
                </a:ln>
                <a:solidFill>
                  <a:srgbClr val="5A6475"/>
                </a:solidFill>
                <a:effectLst/>
                <a:latin typeface="Roboto-Idcloud"/>
              </a:rPr>
              <a:t>Continue</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0" i="0" u="none" strike="noStrike" cap="none" normalizeH="0" baseline="0" dirty="0" smtClean="0">
                <a:ln>
                  <a:noFill/>
                </a:ln>
                <a:solidFill>
                  <a:srgbClr val="5A6475"/>
                </a:solidFill>
                <a:effectLst/>
                <a:latin typeface="Roboto-Idcloud"/>
              </a:rPr>
              <a:t>Click </a:t>
            </a:r>
            <a:r>
              <a:rPr kumimoji="0" lang="en-US" altLang="en-US" sz="1500" b="1" i="0" u="none" strike="noStrike" cap="none" normalizeH="0" baseline="0" dirty="0" smtClean="0">
                <a:ln>
                  <a:noFill/>
                </a:ln>
                <a:solidFill>
                  <a:srgbClr val="5A6475"/>
                </a:solidFill>
                <a:effectLst/>
                <a:latin typeface="Roboto-Idcloud"/>
              </a:rPr>
              <a:t>Create instance</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00" b="0" i="0" u="none" strike="noStrike" cap="none" normalizeH="0" baseline="0" dirty="0" smtClean="0">
                <a:ln>
                  <a:noFill/>
                </a:ln>
                <a:solidFill>
                  <a:srgbClr val="5A6475"/>
                </a:solidFill>
                <a:effectLst/>
                <a:latin typeface="Roboto-Idcloud"/>
              </a:rPr>
              <a:t>Specify a </a:t>
            </a:r>
            <a:r>
              <a:rPr kumimoji="0" lang="en-US" altLang="en-US" sz="1500" b="1" i="0" u="none" strike="noStrike" cap="none" normalizeH="0" baseline="0" dirty="0" smtClean="0">
                <a:ln>
                  <a:noFill/>
                </a:ln>
                <a:solidFill>
                  <a:srgbClr val="5A6475"/>
                </a:solidFill>
                <a:effectLst/>
                <a:latin typeface="Roboto-Idcloud"/>
              </a:rPr>
              <a:t>Name</a:t>
            </a:r>
            <a:r>
              <a:rPr kumimoji="0" lang="en-US" altLang="en-US" sz="1500" b="0" i="0" u="none" strike="noStrike" cap="none" normalizeH="0" baseline="0" dirty="0" smtClean="0">
                <a:ln>
                  <a:noFill/>
                </a:ln>
                <a:solidFill>
                  <a:srgbClr val="5A6475"/>
                </a:solidFill>
                <a:effectLst/>
                <a:latin typeface="Roboto-Idcloud"/>
              </a:rPr>
              <a:t> for your VM. For more information, see </a:t>
            </a:r>
            <a:r>
              <a:rPr kumimoji="0" lang="en-US" altLang="en-US" sz="1500" b="0" i="0" u="sng" strike="noStrike" cap="none" normalizeH="0" baseline="0" dirty="0" smtClean="0">
                <a:ln>
                  <a:noFill/>
                </a:ln>
                <a:solidFill>
                  <a:srgbClr val="0D6EFD"/>
                </a:solidFill>
                <a:effectLst/>
                <a:latin typeface="Roboto-Idcloud"/>
                <a:hlinkClick r:id="rId39"/>
              </a:rPr>
              <a:t>Resource naming convention</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500" b="0" i="0" u="none" strike="noStrike" cap="none" normalizeH="0" baseline="0" dirty="0" smtClean="0">
                <a:ln>
                  <a:noFill/>
                </a:ln>
                <a:solidFill>
                  <a:srgbClr val="5A6475"/>
                </a:solidFill>
                <a:effectLst/>
                <a:latin typeface="Roboto-Idcloud"/>
              </a:rPr>
              <a:t>Optional: Change the </a:t>
            </a:r>
            <a:r>
              <a:rPr kumimoji="0" lang="en-US" altLang="en-US" sz="1500" b="1" i="0" u="none" strike="noStrike" cap="none" normalizeH="0" baseline="0" dirty="0" smtClean="0">
                <a:ln>
                  <a:noFill/>
                </a:ln>
                <a:solidFill>
                  <a:srgbClr val="5A6475"/>
                </a:solidFill>
                <a:effectLst/>
                <a:latin typeface="Roboto-Idcloud"/>
              </a:rPr>
              <a:t>Zone</a:t>
            </a:r>
            <a:r>
              <a:rPr kumimoji="0" lang="en-US" altLang="en-US" sz="1500" b="0" i="0" u="none" strike="noStrike" cap="none" normalizeH="0" baseline="0" dirty="0" smtClean="0">
                <a:ln>
                  <a:noFill/>
                </a:ln>
                <a:solidFill>
                  <a:srgbClr val="5A6475"/>
                </a:solidFill>
                <a:effectLst/>
                <a:latin typeface="Roboto-Idcloud"/>
              </a:rPr>
              <a:t> for this VM. Compute Engine randomizes the list of zones within each region to encourage use across multiple zones.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500" b="0" i="0" u="none" strike="noStrike" cap="none" normalizeH="0" baseline="0" dirty="0" smtClean="0">
                <a:ln>
                  <a:noFill/>
                </a:ln>
                <a:solidFill>
                  <a:srgbClr val="5A6475"/>
                </a:solidFill>
                <a:effectLst/>
                <a:latin typeface="Roboto-Idcloud"/>
              </a:rPr>
              <a:t>Select a </a:t>
            </a:r>
            <a:r>
              <a:rPr kumimoji="0" lang="en-US" altLang="en-US" sz="1500" b="1" i="0" u="none" strike="noStrike" cap="none" normalizeH="0" baseline="0" dirty="0" smtClean="0">
                <a:ln>
                  <a:noFill/>
                </a:ln>
                <a:solidFill>
                  <a:srgbClr val="5A6475"/>
                </a:solidFill>
                <a:effectLst/>
                <a:latin typeface="Roboto-Idcloud"/>
              </a:rPr>
              <a:t>Machine configuration</a:t>
            </a:r>
            <a:r>
              <a:rPr kumimoji="0" lang="en-US" altLang="en-US" sz="1500" b="0" i="0" u="none" strike="noStrike" cap="none" normalizeH="0" baseline="0" dirty="0" smtClean="0">
                <a:ln>
                  <a:noFill/>
                </a:ln>
                <a:solidFill>
                  <a:srgbClr val="5A6475"/>
                </a:solidFill>
                <a:effectLst/>
                <a:latin typeface="Roboto-Idcloud"/>
              </a:rPr>
              <a:t> for your VM.</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500" b="0" i="0" u="none" strike="noStrike" cap="none" normalizeH="0" baseline="0" dirty="0" smtClean="0">
                <a:ln>
                  <a:noFill/>
                </a:ln>
                <a:solidFill>
                  <a:srgbClr val="5A6475"/>
                </a:solidFill>
                <a:effectLst/>
                <a:latin typeface="Roboto-Idcloud"/>
              </a:rPr>
              <a:t>In the </a:t>
            </a:r>
            <a:r>
              <a:rPr kumimoji="0" lang="en-US" altLang="en-US" sz="1500" b="1" i="0" u="none" strike="noStrike" cap="none" normalizeH="0" baseline="0" dirty="0" smtClean="0">
                <a:ln>
                  <a:noFill/>
                </a:ln>
                <a:solidFill>
                  <a:srgbClr val="5A6475"/>
                </a:solidFill>
                <a:effectLst/>
                <a:latin typeface="Roboto-Idcloud"/>
              </a:rPr>
              <a:t>Boot disk</a:t>
            </a:r>
            <a:r>
              <a:rPr kumimoji="0" lang="en-US" altLang="en-US" sz="1500" b="0" i="0" u="none" strike="noStrike" cap="none" normalizeH="0" baseline="0" dirty="0" smtClean="0">
                <a:ln>
                  <a:noFill/>
                </a:ln>
                <a:solidFill>
                  <a:srgbClr val="5A6475"/>
                </a:solidFill>
                <a:effectLst/>
                <a:latin typeface="Roboto-Idcloud"/>
              </a:rPr>
              <a:t> section, click </a:t>
            </a:r>
            <a:r>
              <a:rPr kumimoji="0" lang="en-US" altLang="en-US" sz="1500" b="1" i="0" u="none" strike="noStrike" cap="none" normalizeH="0" baseline="0" dirty="0" smtClean="0">
                <a:ln>
                  <a:noFill/>
                </a:ln>
                <a:solidFill>
                  <a:srgbClr val="5A6475"/>
                </a:solidFill>
                <a:effectLst/>
                <a:latin typeface="Roboto-Idcloud"/>
              </a:rPr>
              <a:t>Change</a:t>
            </a:r>
            <a:r>
              <a:rPr kumimoji="0" lang="en-US" altLang="en-US" sz="1500" b="0" i="0" u="none" strike="noStrike" cap="none" normalizeH="0" baseline="0" dirty="0" smtClean="0">
                <a:ln>
                  <a:noFill/>
                </a:ln>
                <a:solidFill>
                  <a:srgbClr val="5A6475"/>
                </a:solidFill>
                <a:effectLst/>
                <a:latin typeface="Roboto-Idcloud"/>
              </a:rPr>
              <a:t>, and then do the following:</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dirty="0" smtClean="0">
                <a:ln>
                  <a:noFill/>
                </a:ln>
                <a:solidFill>
                  <a:srgbClr val="5A6475"/>
                </a:solidFill>
                <a:effectLst/>
                <a:latin typeface="Roboto-Idcloud"/>
              </a:rPr>
              <a:t>Select the </a:t>
            </a:r>
            <a:r>
              <a:rPr kumimoji="0" lang="en-US" altLang="en-US" sz="1500" b="1" i="0" u="none" strike="noStrike" cap="none" normalizeH="0" baseline="0" dirty="0" smtClean="0">
                <a:ln>
                  <a:noFill/>
                </a:ln>
                <a:solidFill>
                  <a:srgbClr val="5A6475"/>
                </a:solidFill>
                <a:effectLst/>
                <a:latin typeface="Roboto-Idcloud"/>
              </a:rPr>
              <a:t>Custom Images</a:t>
            </a:r>
            <a:r>
              <a:rPr kumimoji="0" lang="en-US" altLang="en-US" sz="1500" b="0" i="0" u="none" strike="noStrike" cap="none" normalizeH="0" baseline="0" dirty="0" smtClean="0">
                <a:ln>
                  <a:noFill/>
                </a:ln>
                <a:solidFill>
                  <a:srgbClr val="5A6475"/>
                </a:solidFill>
                <a:effectLst/>
                <a:latin typeface="Roboto-Idcloud"/>
              </a:rPr>
              <a:t> tab.</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0" i="0" u="none" strike="noStrike" cap="none" normalizeH="0" baseline="0" dirty="0" smtClean="0">
                <a:ln>
                  <a:noFill/>
                </a:ln>
                <a:solidFill>
                  <a:srgbClr val="5A6475"/>
                </a:solidFill>
                <a:effectLst/>
                <a:latin typeface="Roboto-Idcloud"/>
              </a:rPr>
              <a:t>To select the image project, click </a:t>
            </a:r>
            <a:r>
              <a:rPr kumimoji="0" lang="en-US" altLang="en-US" sz="1500" b="1" i="0" u="none" strike="noStrike" cap="none" normalizeH="0" baseline="0" dirty="0" smtClean="0">
                <a:ln>
                  <a:noFill/>
                </a:ln>
                <a:solidFill>
                  <a:srgbClr val="5A6475"/>
                </a:solidFill>
                <a:effectLst/>
                <a:latin typeface="Roboto-Idcloud"/>
              </a:rPr>
              <a:t>Select a project</a:t>
            </a:r>
            <a:r>
              <a:rPr kumimoji="0" lang="en-US" altLang="en-US" sz="1500" b="0" i="0" u="none" strike="noStrike" cap="none" normalizeH="0" baseline="0" dirty="0" smtClean="0">
                <a:ln>
                  <a:noFill/>
                </a:ln>
                <a:solidFill>
                  <a:srgbClr val="5A6475"/>
                </a:solidFill>
                <a:effectLst/>
                <a:latin typeface="Roboto-Idcloud"/>
              </a:rPr>
              <a:t>, and then do the following:</a:t>
            </a:r>
          </a:p>
          <a:p>
            <a:pPr marL="914400" marR="0" lvl="2"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dirty="0" smtClean="0">
                <a:ln>
                  <a:noFill/>
                </a:ln>
                <a:solidFill>
                  <a:srgbClr val="5A6475"/>
                </a:solidFill>
                <a:effectLst/>
                <a:latin typeface="Roboto-Idcloud"/>
              </a:rPr>
              <a:t>Select the project that contains the image.</a:t>
            </a:r>
          </a:p>
          <a:p>
            <a:pPr marL="914400" marR="0" lvl="2"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0" i="0" u="none" strike="noStrike" cap="none" normalizeH="0" baseline="0" dirty="0" smtClean="0">
                <a:ln>
                  <a:noFill/>
                </a:ln>
                <a:solidFill>
                  <a:srgbClr val="5A6475"/>
                </a:solidFill>
                <a:effectLst/>
                <a:latin typeface="Roboto-Idcloud"/>
              </a:rPr>
              <a:t>Click </a:t>
            </a:r>
            <a:r>
              <a:rPr kumimoji="0" lang="en-US" altLang="en-US" sz="1500" b="1" i="0" u="none" strike="noStrike" cap="none" normalizeH="0" baseline="0" dirty="0" smtClean="0">
                <a:ln>
                  <a:noFill/>
                </a:ln>
                <a:solidFill>
                  <a:srgbClr val="5A6475"/>
                </a:solidFill>
                <a:effectLst/>
                <a:latin typeface="Roboto-Idcloud"/>
              </a:rPr>
              <a:t>Open</a:t>
            </a:r>
            <a:r>
              <a:rPr kumimoji="0" lang="en-US" altLang="en-US" sz="1500" b="0" i="0" u="none" strike="noStrike" cap="none" normalizeH="0" baseline="0" dirty="0" smtClean="0">
                <a:ln>
                  <a:noFill/>
                </a:ln>
                <a:solidFill>
                  <a:srgbClr val="5A6475"/>
                </a:solidFill>
                <a:effectLst/>
                <a:latin typeface="Roboto-Idcloud"/>
              </a:rPr>
              <a:t>.</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0" i="0" u="none" strike="noStrike" cap="none" normalizeH="0" baseline="0" dirty="0" smtClean="0">
                <a:ln>
                  <a:noFill/>
                </a:ln>
                <a:solidFill>
                  <a:srgbClr val="5A6475"/>
                </a:solidFill>
                <a:effectLst/>
                <a:latin typeface="Roboto-Idcloud"/>
              </a:rPr>
              <a:t>In the </a:t>
            </a:r>
            <a:r>
              <a:rPr kumimoji="0" lang="en-US" altLang="en-US" sz="1500" b="1" i="0" u="none" strike="noStrike" cap="none" normalizeH="0" baseline="0" dirty="0" smtClean="0">
                <a:ln>
                  <a:noFill/>
                </a:ln>
                <a:solidFill>
                  <a:srgbClr val="5A6475"/>
                </a:solidFill>
                <a:effectLst/>
                <a:latin typeface="Roboto-Idcloud"/>
              </a:rPr>
              <a:t>Image</a:t>
            </a:r>
            <a:r>
              <a:rPr kumimoji="0" lang="en-US" altLang="en-US" sz="1500" b="0" i="0" u="none" strike="noStrike" cap="none" normalizeH="0" baseline="0" dirty="0" smtClean="0">
                <a:ln>
                  <a:noFill/>
                </a:ln>
                <a:solidFill>
                  <a:srgbClr val="5A6475"/>
                </a:solidFill>
                <a:effectLst/>
                <a:latin typeface="Roboto-Idcloud"/>
              </a:rPr>
              <a:t> list, click the image that you want to import.</a:t>
            </a:r>
          </a:p>
          <a:p>
            <a:pPr marL="457200" marR="0" lvl="1"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00" b="0" i="0" u="none" strike="noStrike" cap="none" normalizeH="0" baseline="0" dirty="0" smtClean="0">
                <a:ln>
                  <a:noFill/>
                </a:ln>
                <a:solidFill>
                  <a:srgbClr val="5A6475"/>
                </a:solidFill>
                <a:effectLst/>
                <a:latin typeface="Roboto-Idcloud"/>
              </a:rPr>
              <a:t>Select the type and size of your boot disk.</a:t>
            </a:r>
          </a:p>
          <a:p>
            <a:pPr marL="457200" marR="0" lvl="1"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500" b="0" i="0" u="none" strike="noStrike" cap="none" normalizeH="0" baseline="0" dirty="0" smtClean="0">
                <a:ln>
                  <a:noFill/>
                </a:ln>
                <a:solidFill>
                  <a:srgbClr val="5A6475"/>
                </a:solidFill>
                <a:effectLst/>
                <a:latin typeface="Roboto-Idcloud"/>
              </a:rPr>
              <a:t>Optional: For advanced configuration options, click </a:t>
            </a:r>
            <a:r>
              <a:rPr kumimoji="0" lang="en-US" altLang="en-US" sz="1500" b="1" i="0" u="none" strike="noStrike" cap="none" normalizeH="0" baseline="0" dirty="0" smtClean="0">
                <a:ln>
                  <a:noFill/>
                </a:ln>
                <a:solidFill>
                  <a:srgbClr val="5A6475"/>
                </a:solidFill>
                <a:effectLst/>
                <a:latin typeface="Roboto-Idcloud"/>
              </a:rPr>
              <a:t>Show advanced configuration</a:t>
            </a:r>
            <a:r>
              <a:rPr kumimoji="0" lang="en-US" altLang="en-US" sz="1500" b="0" i="0" u="none" strike="noStrike" cap="none" normalizeH="0" baseline="0" dirty="0" smtClean="0">
                <a:ln>
                  <a:noFill/>
                </a:ln>
                <a:solidFill>
                  <a:srgbClr val="5A6475"/>
                </a:solidFill>
                <a:effectLst/>
                <a:latin typeface="Roboto-Idcloud"/>
              </a:rPr>
              <a:t>.</a:t>
            </a:r>
          </a:p>
          <a:p>
            <a:pPr marL="457200" marR="0" lvl="1"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500" b="0" i="0" u="none" strike="noStrike" cap="none" normalizeH="0" baseline="0" dirty="0" smtClean="0">
                <a:ln>
                  <a:noFill/>
                </a:ln>
                <a:solidFill>
                  <a:srgbClr val="5A6475"/>
                </a:solidFill>
                <a:effectLst/>
                <a:latin typeface="Roboto-Idcloud"/>
              </a:rPr>
              <a:t>To confirm your boot disk options, click </a:t>
            </a:r>
            <a:r>
              <a:rPr kumimoji="0" lang="en-US" altLang="en-US" sz="1500" b="1" i="0" u="none" strike="noStrike" cap="none" normalizeH="0" baseline="0" dirty="0" smtClean="0">
                <a:ln>
                  <a:noFill/>
                </a:ln>
                <a:solidFill>
                  <a:srgbClr val="5A6475"/>
                </a:solidFill>
                <a:effectLst/>
                <a:latin typeface="Roboto-Idcloud"/>
              </a:rPr>
              <a:t>Select</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500" b="0" i="0" u="none" strike="noStrike" cap="none" normalizeH="0" baseline="0" dirty="0" smtClean="0">
                <a:ln>
                  <a:noFill/>
                </a:ln>
                <a:solidFill>
                  <a:srgbClr val="5A6475"/>
                </a:solidFill>
                <a:effectLst/>
                <a:latin typeface="Roboto-Idcloud"/>
              </a:rPr>
              <a:t>In the </a:t>
            </a:r>
            <a:r>
              <a:rPr kumimoji="0" lang="en-US" altLang="en-US" sz="1500" b="1" i="0" u="none" strike="noStrike" cap="none" normalizeH="0" baseline="0" dirty="0" smtClean="0">
                <a:ln>
                  <a:noFill/>
                </a:ln>
                <a:solidFill>
                  <a:srgbClr val="5A6475"/>
                </a:solidFill>
                <a:effectLst/>
                <a:latin typeface="Roboto-Idcloud"/>
              </a:rPr>
              <a:t>Firewall</a:t>
            </a:r>
            <a:r>
              <a:rPr kumimoji="0" lang="en-US" altLang="en-US" sz="1500" b="0" i="0" u="none" strike="noStrike" cap="none" normalizeH="0" baseline="0" dirty="0" smtClean="0">
                <a:ln>
                  <a:noFill/>
                </a:ln>
                <a:solidFill>
                  <a:srgbClr val="5A6475"/>
                </a:solidFill>
                <a:effectLst/>
                <a:latin typeface="Roboto-Idcloud"/>
              </a:rPr>
              <a:t> section, to permit HTTP or HTTPS traffic to the VM, select </a:t>
            </a:r>
            <a:r>
              <a:rPr kumimoji="0" lang="en-US" altLang="en-US" sz="1500" b="1" i="0" u="none" strike="noStrike" cap="none" normalizeH="0" baseline="0" dirty="0" smtClean="0">
                <a:ln>
                  <a:noFill/>
                </a:ln>
                <a:solidFill>
                  <a:srgbClr val="5A6475"/>
                </a:solidFill>
                <a:effectLst/>
                <a:latin typeface="Roboto-Idcloud"/>
              </a:rPr>
              <a:t>Allow HTTP traffic</a:t>
            </a:r>
            <a:r>
              <a:rPr kumimoji="0" lang="en-US" altLang="en-US" sz="1500" b="0" i="0" u="none" strike="noStrike" cap="none" normalizeH="0" baseline="0" dirty="0" smtClean="0">
                <a:ln>
                  <a:noFill/>
                </a:ln>
                <a:solidFill>
                  <a:srgbClr val="5A6475"/>
                </a:solidFill>
                <a:effectLst/>
                <a:latin typeface="Roboto-Idcloud"/>
              </a:rPr>
              <a:t> or </a:t>
            </a:r>
            <a:r>
              <a:rPr kumimoji="0" lang="en-US" altLang="en-US" sz="1500" b="1" i="0" u="none" strike="noStrike" cap="none" normalizeH="0" baseline="0" dirty="0" smtClean="0">
                <a:ln>
                  <a:noFill/>
                </a:ln>
                <a:solidFill>
                  <a:srgbClr val="5A6475"/>
                </a:solidFill>
                <a:effectLst/>
                <a:latin typeface="Roboto-Idcloud"/>
              </a:rPr>
              <a:t>Allow HTTPS </a:t>
            </a:r>
            <a:r>
              <a:rPr kumimoji="0" lang="en-US" altLang="en-US" sz="1500" b="1" i="0" u="none" strike="noStrike" cap="none" normalizeH="0" baseline="0" dirty="0" err="1" smtClean="0">
                <a:ln>
                  <a:noFill/>
                </a:ln>
                <a:solidFill>
                  <a:srgbClr val="5A6475"/>
                </a:solidFill>
                <a:effectLst/>
                <a:latin typeface="Roboto-Idcloud"/>
              </a:rPr>
              <a:t>traffic</a:t>
            </a:r>
            <a:r>
              <a:rPr kumimoji="0" lang="en-US" altLang="en-US" sz="1500" b="0" i="0" u="none" strike="noStrike" cap="none" normalizeH="0" baseline="0" dirty="0" err="1" smtClean="0">
                <a:ln>
                  <a:noFill/>
                </a:ln>
                <a:solidFill>
                  <a:srgbClr val="5A6475"/>
                </a:solidFill>
                <a:effectLst/>
                <a:latin typeface="Roboto-Idcloud"/>
              </a:rPr>
              <a:t>.The</a:t>
            </a:r>
            <a:r>
              <a:rPr kumimoji="0" lang="en-US" altLang="en-US" sz="1500" b="0" i="0" u="none" strike="noStrike" cap="none" normalizeH="0" baseline="0" dirty="0" smtClean="0">
                <a:ln>
                  <a:noFill/>
                </a:ln>
                <a:solidFill>
                  <a:srgbClr val="5A6475"/>
                </a:solidFill>
                <a:effectLst/>
                <a:latin typeface="Roboto-Idcloud"/>
              </a:rPr>
              <a:t> Cloud Console adds a network tag to your VM and creates the corresponding ingress firewall rule that allows all incoming traffic on </a:t>
            </a:r>
            <a:r>
              <a:rPr kumimoji="0" lang="en-US" altLang="en-US" b="0" i="0" u="none" strike="noStrike" cap="none" normalizeH="0" baseline="0" dirty="0" smtClean="0">
                <a:ln>
                  <a:noFill/>
                </a:ln>
                <a:solidFill>
                  <a:srgbClr val="D63384"/>
                </a:solidFill>
                <a:effectLst/>
                <a:latin typeface="SFMono-Regular"/>
              </a:rPr>
              <a:t>tcp:80</a:t>
            </a:r>
            <a:r>
              <a:rPr kumimoji="0" lang="en-US" altLang="en-US" sz="1500" b="0" i="0" u="none" strike="noStrike" cap="none" normalizeH="0" baseline="0" dirty="0" smtClean="0">
                <a:ln>
                  <a:noFill/>
                </a:ln>
                <a:solidFill>
                  <a:srgbClr val="5A6475"/>
                </a:solidFill>
                <a:effectLst/>
                <a:latin typeface="Roboto-Idcloud"/>
              </a:rPr>
              <a:t> (HTTP) or </a:t>
            </a:r>
            <a:r>
              <a:rPr kumimoji="0" lang="en-US" altLang="en-US" b="0" i="0" u="none" strike="noStrike" cap="none" normalizeH="0" baseline="0" dirty="0" smtClean="0">
                <a:ln>
                  <a:noFill/>
                </a:ln>
                <a:solidFill>
                  <a:srgbClr val="D63384"/>
                </a:solidFill>
                <a:effectLst/>
                <a:latin typeface="SFMono-Regular"/>
              </a:rPr>
              <a:t>tcp:443</a:t>
            </a:r>
            <a:r>
              <a:rPr kumimoji="0" lang="en-US" altLang="en-US" sz="1500" b="0" i="0" u="none" strike="noStrike" cap="none" normalizeH="0" baseline="0" dirty="0" smtClean="0">
                <a:ln>
                  <a:noFill/>
                </a:ln>
                <a:solidFill>
                  <a:srgbClr val="5A6475"/>
                </a:solidFill>
                <a:effectLst/>
                <a:latin typeface="Roboto-Idcloud"/>
              </a:rPr>
              <a:t> (HTTPS). The network tag associates the firewall rule with the VM. For more information, see </a:t>
            </a:r>
            <a:r>
              <a:rPr kumimoji="0" lang="en-US" altLang="en-US" sz="1500" b="0" i="0" u="sng" strike="noStrike" cap="none" normalizeH="0" baseline="0" dirty="0" smtClean="0">
                <a:ln>
                  <a:noFill/>
                </a:ln>
                <a:solidFill>
                  <a:srgbClr val="0D6EFD"/>
                </a:solidFill>
                <a:effectLst/>
                <a:latin typeface="Roboto-Idcloud"/>
                <a:hlinkClick r:id="rId40"/>
              </a:rPr>
              <a:t>Firewall rules overview</a:t>
            </a:r>
            <a:r>
              <a:rPr kumimoji="0" lang="en-US" altLang="en-US" sz="1500" b="0" i="0" u="none" strike="noStrike" cap="none" normalizeH="0" baseline="0" dirty="0" smtClean="0">
                <a:ln>
                  <a:noFill/>
                </a:ln>
                <a:solidFill>
                  <a:srgbClr val="5A6475"/>
                </a:solidFill>
                <a:effectLst/>
                <a:latin typeface="Roboto-Idcloud"/>
              </a:rPr>
              <a:t> in the Virtual Private Cloud documentation.</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500" b="0" i="0" u="none" strike="noStrike" cap="none" normalizeH="0" baseline="0" dirty="0" smtClean="0">
                <a:ln>
                  <a:noFill/>
                </a:ln>
                <a:solidFill>
                  <a:srgbClr val="5A6475"/>
                </a:solidFill>
                <a:effectLst/>
                <a:latin typeface="Roboto-Idcloud"/>
              </a:rPr>
              <a:t>To create and start the VM, click </a:t>
            </a:r>
            <a:r>
              <a:rPr kumimoji="0" lang="en-US" altLang="en-US" sz="1500" b="1" i="0" u="none" strike="noStrike" cap="none" normalizeH="0" baseline="0" dirty="0" smtClean="0">
                <a:ln>
                  <a:noFill/>
                </a:ln>
                <a:solidFill>
                  <a:srgbClr val="5A6475"/>
                </a:solidFill>
                <a:effectLst/>
                <a:latin typeface="Roboto-Idcloud"/>
              </a:rPr>
              <a:t>Create</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smtClean="0">
                <a:ln>
                  <a:noFill/>
                </a:ln>
                <a:solidFill>
                  <a:srgbClr val="5A6475"/>
                </a:solidFill>
                <a:effectLst/>
                <a:latin typeface="Roboto-Idcloud"/>
              </a:rPr>
              <a:t>Create a VM instance with additional non-boot disks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sng" strike="noStrike" cap="none" normalizeH="0" baseline="0" dirty="0" err="1" smtClean="0">
                <a:ln>
                  <a:noFill/>
                </a:ln>
                <a:solidFill>
                  <a:srgbClr val="0D6EFD"/>
                </a:solidFill>
                <a:effectLst/>
                <a:latin typeface="Roboto-Idcloud"/>
                <a:hlinkClick r:id="rId28"/>
              </a:rPr>
              <a:t>Console</a:t>
            </a:r>
            <a:r>
              <a:rPr kumimoji="0" lang="en-US" altLang="en-US" sz="1500" b="0" i="0" u="sng" strike="noStrike" cap="none" normalizeH="0" baseline="0" dirty="0" err="1" smtClean="0">
                <a:ln>
                  <a:noFill/>
                </a:ln>
                <a:solidFill>
                  <a:srgbClr val="0D6EFD"/>
                </a:solidFill>
                <a:effectLst/>
                <a:latin typeface="Roboto-Idcloud"/>
                <a:hlinkClick r:id="rId29"/>
              </a:rPr>
              <a:t>gcloud</a:t>
            </a:r>
            <a:r>
              <a:rPr kumimoji="0" lang="en-US" altLang="en-US" sz="1500" b="0" i="0" u="sng" strike="noStrike" cap="none" normalizeH="0" baseline="0" dirty="0" err="1" smtClean="0">
                <a:ln>
                  <a:noFill/>
                </a:ln>
                <a:solidFill>
                  <a:srgbClr val="0D6EFD"/>
                </a:solidFill>
                <a:effectLst/>
                <a:latin typeface="Roboto-Idcloud"/>
                <a:hlinkClick r:id="rId30"/>
              </a:rPr>
              <a:t>API</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dirty="0" smtClean="0">
                <a:ln>
                  <a:noFill/>
                </a:ln>
                <a:solidFill>
                  <a:srgbClr val="5A6475"/>
                </a:solidFill>
                <a:effectLst/>
                <a:latin typeface="Roboto-Idcloud"/>
              </a:rPr>
              <a:t>In the Google Cloud Console, go to the </a:t>
            </a:r>
            <a:r>
              <a:rPr kumimoji="0" lang="en-US" altLang="en-US" sz="1500" b="1" i="0" u="none" strike="noStrike" cap="none" normalizeH="0" baseline="0" dirty="0" smtClean="0">
                <a:ln>
                  <a:noFill/>
                </a:ln>
                <a:solidFill>
                  <a:srgbClr val="5A6475"/>
                </a:solidFill>
                <a:effectLst/>
                <a:latin typeface="Roboto-Idcloud"/>
              </a:rPr>
              <a:t>VM instances</a:t>
            </a:r>
            <a:r>
              <a:rPr kumimoji="0" lang="en-US" altLang="en-US" sz="1500" b="0" i="0" u="none" strike="noStrike" cap="none" normalizeH="0" baseline="0" dirty="0" smtClean="0">
                <a:ln>
                  <a:noFill/>
                </a:ln>
                <a:solidFill>
                  <a:srgbClr val="5A6475"/>
                </a:solidFill>
                <a:effectLst/>
                <a:latin typeface="Roboto-Idcloud"/>
              </a:rPr>
              <a:t> </a:t>
            </a:r>
            <a:r>
              <a:rPr kumimoji="0" lang="en-US" altLang="en-US" sz="1500" b="0" i="0" u="none" strike="noStrike" cap="none" normalizeH="0" baseline="0" dirty="0" err="1" smtClean="0">
                <a:ln>
                  <a:noFill/>
                </a:ln>
                <a:solidFill>
                  <a:srgbClr val="5A6475"/>
                </a:solidFill>
                <a:effectLst/>
                <a:latin typeface="Roboto-Idcloud"/>
              </a:rPr>
              <a:t>page.</a:t>
            </a:r>
            <a:r>
              <a:rPr kumimoji="0" lang="en-US" altLang="en-US" sz="1500" b="0" i="0" u="sng" strike="noStrike" cap="none" normalizeH="0" baseline="0" dirty="0" err="1" smtClean="0">
                <a:ln>
                  <a:noFill/>
                </a:ln>
                <a:solidFill>
                  <a:srgbClr val="0D6EFD"/>
                </a:solidFill>
                <a:effectLst/>
                <a:latin typeface="Roboto-Idcloud"/>
                <a:hlinkClick r:id="rId38"/>
              </a:rPr>
              <a:t>Go</a:t>
            </a:r>
            <a:r>
              <a:rPr kumimoji="0" lang="en-US" altLang="en-US" sz="1500" b="0" i="0" u="sng" strike="noStrike" cap="none" normalizeH="0" baseline="0" dirty="0" smtClean="0">
                <a:ln>
                  <a:noFill/>
                </a:ln>
                <a:solidFill>
                  <a:srgbClr val="0D6EFD"/>
                </a:solidFill>
                <a:effectLst/>
                <a:latin typeface="Roboto-Idcloud"/>
                <a:hlinkClick r:id="rId38"/>
              </a:rPr>
              <a:t> to VM instances</a:t>
            </a:r>
            <a:endParaRPr kumimoji="0" lang="en-US" altLang="en-US" sz="15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0" i="0" u="none" strike="noStrike" cap="none" normalizeH="0" baseline="0" dirty="0" smtClean="0">
                <a:ln>
                  <a:noFill/>
                </a:ln>
                <a:solidFill>
                  <a:srgbClr val="5A6475"/>
                </a:solidFill>
                <a:effectLst/>
                <a:latin typeface="Roboto-Idcloud"/>
              </a:rPr>
              <a:t>Select your project and click </a:t>
            </a:r>
            <a:r>
              <a:rPr kumimoji="0" lang="en-US" altLang="en-US" sz="1500" b="1" i="0" u="none" strike="noStrike" cap="none" normalizeH="0" baseline="0" dirty="0" smtClean="0">
                <a:ln>
                  <a:noFill/>
                </a:ln>
                <a:solidFill>
                  <a:srgbClr val="5A6475"/>
                </a:solidFill>
                <a:effectLst/>
                <a:latin typeface="Roboto-Idcloud"/>
              </a:rPr>
              <a:t>Continue</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0" i="0" u="none" strike="noStrike" cap="none" normalizeH="0" baseline="0" dirty="0" smtClean="0">
                <a:ln>
                  <a:noFill/>
                </a:ln>
                <a:solidFill>
                  <a:srgbClr val="5A6475"/>
                </a:solidFill>
                <a:effectLst/>
                <a:latin typeface="Roboto-Idcloud"/>
              </a:rPr>
              <a:t>Click </a:t>
            </a:r>
            <a:r>
              <a:rPr kumimoji="0" lang="en-US" altLang="en-US" sz="1500" b="1" i="0" u="none" strike="noStrike" cap="none" normalizeH="0" baseline="0" dirty="0" smtClean="0">
                <a:ln>
                  <a:noFill/>
                </a:ln>
                <a:solidFill>
                  <a:srgbClr val="5A6475"/>
                </a:solidFill>
                <a:effectLst/>
                <a:latin typeface="Roboto-Idcloud"/>
              </a:rPr>
              <a:t>Create instance</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00" b="0" i="0" u="none" strike="noStrike" cap="none" normalizeH="0" baseline="0" dirty="0" smtClean="0">
                <a:ln>
                  <a:noFill/>
                </a:ln>
                <a:solidFill>
                  <a:srgbClr val="5A6475"/>
                </a:solidFill>
                <a:effectLst/>
                <a:latin typeface="Roboto-Idcloud"/>
              </a:rPr>
              <a:t>Specify a </a:t>
            </a:r>
            <a:r>
              <a:rPr kumimoji="0" lang="en-US" altLang="en-US" sz="1500" b="1" i="0" u="none" strike="noStrike" cap="none" normalizeH="0" baseline="0" dirty="0" smtClean="0">
                <a:ln>
                  <a:noFill/>
                </a:ln>
                <a:solidFill>
                  <a:srgbClr val="5A6475"/>
                </a:solidFill>
                <a:effectLst/>
                <a:latin typeface="Roboto-Idcloud"/>
              </a:rPr>
              <a:t>Name</a:t>
            </a:r>
            <a:r>
              <a:rPr kumimoji="0" lang="en-US" altLang="en-US" sz="1500" b="0" i="0" u="none" strike="noStrike" cap="none" normalizeH="0" baseline="0" dirty="0" smtClean="0">
                <a:ln>
                  <a:noFill/>
                </a:ln>
                <a:solidFill>
                  <a:srgbClr val="5A6475"/>
                </a:solidFill>
                <a:effectLst/>
                <a:latin typeface="Roboto-Idcloud"/>
              </a:rPr>
              <a:t> for your VM. For more information, see </a:t>
            </a:r>
            <a:r>
              <a:rPr kumimoji="0" lang="en-US" altLang="en-US" sz="1500" b="0" i="0" u="sng" strike="noStrike" cap="none" normalizeH="0" baseline="0" dirty="0" smtClean="0">
                <a:ln>
                  <a:noFill/>
                </a:ln>
                <a:solidFill>
                  <a:srgbClr val="0D6EFD"/>
                </a:solidFill>
                <a:effectLst/>
                <a:latin typeface="Roboto-Idcloud"/>
                <a:hlinkClick r:id="rId39"/>
              </a:rPr>
              <a:t>Resource naming convention</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500" b="0" i="0" u="none" strike="noStrike" cap="none" normalizeH="0" baseline="0" dirty="0" smtClean="0">
                <a:ln>
                  <a:noFill/>
                </a:ln>
                <a:solidFill>
                  <a:srgbClr val="5A6475"/>
                </a:solidFill>
                <a:effectLst/>
                <a:latin typeface="Roboto-Idcloud"/>
              </a:rPr>
              <a:t>Optional: Change the </a:t>
            </a:r>
            <a:r>
              <a:rPr kumimoji="0" lang="en-US" altLang="en-US" sz="1500" b="1" i="0" u="none" strike="noStrike" cap="none" normalizeH="0" baseline="0" dirty="0" smtClean="0">
                <a:ln>
                  <a:noFill/>
                </a:ln>
                <a:solidFill>
                  <a:srgbClr val="5A6475"/>
                </a:solidFill>
                <a:effectLst/>
                <a:latin typeface="Roboto-Idcloud"/>
              </a:rPr>
              <a:t>Zone</a:t>
            </a:r>
            <a:r>
              <a:rPr kumimoji="0" lang="en-US" altLang="en-US" sz="1500" b="0" i="0" u="none" strike="noStrike" cap="none" normalizeH="0" baseline="0" dirty="0" smtClean="0">
                <a:ln>
                  <a:noFill/>
                </a:ln>
                <a:solidFill>
                  <a:srgbClr val="5A6475"/>
                </a:solidFill>
                <a:effectLst/>
                <a:latin typeface="Roboto-Idcloud"/>
              </a:rPr>
              <a:t> for this VM. Compute Engine randomizes the list of zones within each region to encourage use across multiple zones.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500" b="0" i="0" u="none" strike="noStrike" cap="none" normalizeH="0" baseline="0" dirty="0" smtClean="0">
                <a:ln>
                  <a:noFill/>
                </a:ln>
                <a:solidFill>
                  <a:srgbClr val="5A6475"/>
                </a:solidFill>
                <a:effectLst/>
                <a:latin typeface="Roboto-Idcloud"/>
              </a:rPr>
              <a:t>Select a </a:t>
            </a:r>
            <a:r>
              <a:rPr kumimoji="0" lang="en-US" altLang="en-US" sz="1500" b="1" i="0" u="none" strike="noStrike" cap="none" normalizeH="0" baseline="0" dirty="0" smtClean="0">
                <a:ln>
                  <a:noFill/>
                </a:ln>
                <a:solidFill>
                  <a:srgbClr val="5A6475"/>
                </a:solidFill>
                <a:effectLst/>
                <a:latin typeface="Roboto-Idcloud"/>
              </a:rPr>
              <a:t>Machine configuration</a:t>
            </a:r>
            <a:r>
              <a:rPr kumimoji="0" lang="en-US" altLang="en-US" sz="1500" b="0" i="0" u="none" strike="noStrike" cap="none" normalizeH="0" baseline="0" dirty="0" smtClean="0">
                <a:ln>
                  <a:noFill/>
                </a:ln>
                <a:solidFill>
                  <a:srgbClr val="5A6475"/>
                </a:solidFill>
                <a:effectLst/>
                <a:latin typeface="Roboto-Idcloud"/>
              </a:rPr>
              <a:t> for your VM.</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500" b="0" i="0" u="none" strike="noStrike" cap="none" normalizeH="0" baseline="0" dirty="0" smtClean="0">
                <a:ln>
                  <a:noFill/>
                </a:ln>
                <a:solidFill>
                  <a:srgbClr val="5A6475"/>
                </a:solidFill>
                <a:effectLst/>
                <a:latin typeface="Roboto-Idcloud"/>
              </a:rPr>
              <a:t>In the </a:t>
            </a:r>
            <a:r>
              <a:rPr kumimoji="0" lang="en-US" altLang="en-US" sz="1500" b="1" i="0" u="none" strike="noStrike" cap="none" normalizeH="0" baseline="0" dirty="0" smtClean="0">
                <a:ln>
                  <a:noFill/>
                </a:ln>
                <a:solidFill>
                  <a:srgbClr val="5A6475"/>
                </a:solidFill>
                <a:effectLst/>
                <a:latin typeface="Roboto-Idcloud"/>
              </a:rPr>
              <a:t>Boot disk</a:t>
            </a:r>
            <a:r>
              <a:rPr kumimoji="0" lang="en-US" altLang="en-US" sz="1500" b="0" i="0" u="none" strike="noStrike" cap="none" normalizeH="0" baseline="0" dirty="0" smtClean="0">
                <a:ln>
                  <a:noFill/>
                </a:ln>
                <a:solidFill>
                  <a:srgbClr val="5A6475"/>
                </a:solidFill>
                <a:effectLst/>
                <a:latin typeface="Roboto-Idcloud"/>
              </a:rPr>
              <a:t> section, click </a:t>
            </a:r>
            <a:r>
              <a:rPr kumimoji="0" lang="en-US" altLang="en-US" sz="1500" b="1" i="0" u="none" strike="noStrike" cap="none" normalizeH="0" baseline="0" dirty="0" smtClean="0">
                <a:ln>
                  <a:noFill/>
                </a:ln>
                <a:solidFill>
                  <a:srgbClr val="5A6475"/>
                </a:solidFill>
                <a:effectLst/>
                <a:latin typeface="Roboto-Idcloud"/>
              </a:rPr>
              <a:t>Change</a:t>
            </a:r>
            <a:r>
              <a:rPr kumimoji="0" lang="en-US" altLang="en-US" sz="1500" b="0" i="0" u="none" strike="noStrike" cap="none" normalizeH="0" baseline="0" dirty="0" smtClean="0">
                <a:ln>
                  <a:noFill/>
                </a:ln>
                <a:solidFill>
                  <a:srgbClr val="5A6475"/>
                </a:solidFill>
                <a:effectLst/>
                <a:latin typeface="Roboto-Idcloud"/>
              </a:rPr>
              <a:t>, and then do the following:</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dirty="0" smtClean="0">
                <a:ln>
                  <a:noFill/>
                </a:ln>
                <a:solidFill>
                  <a:srgbClr val="5A6475"/>
                </a:solidFill>
                <a:effectLst/>
                <a:latin typeface="Roboto-Idcloud"/>
              </a:rPr>
              <a:t>In the </a:t>
            </a:r>
            <a:r>
              <a:rPr kumimoji="0" lang="en-US" altLang="en-US" sz="1500" b="1" i="0" u="none" strike="noStrike" cap="none" normalizeH="0" baseline="0" dirty="0" smtClean="0">
                <a:ln>
                  <a:noFill/>
                </a:ln>
                <a:solidFill>
                  <a:srgbClr val="5A6475"/>
                </a:solidFill>
                <a:effectLst/>
                <a:latin typeface="Roboto-Idcloud"/>
              </a:rPr>
              <a:t>Public images</a:t>
            </a:r>
            <a:r>
              <a:rPr kumimoji="0" lang="en-US" altLang="en-US" sz="1500" b="0" i="0" u="none" strike="noStrike" cap="none" normalizeH="0" baseline="0" dirty="0" smtClean="0">
                <a:ln>
                  <a:noFill/>
                </a:ln>
                <a:solidFill>
                  <a:srgbClr val="5A6475"/>
                </a:solidFill>
                <a:effectLst/>
                <a:latin typeface="Roboto-Idcloud"/>
              </a:rPr>
              <a:t> tab, choose the following:</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rgbClr val="5A6475"/>
                </a:solidFill>
                <a:effectLst/>
                <a:latin typeface="Roboto-Idcloud"/>
              </a:rPr>
              <a:t>Operating system</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rgbClr val="5A6475"/>
                </a:solidFill>
                <a:effectLst/>
                <a:latin typeface="Roboto-Idcloud"/>
              </a:rPr>
              <a:t>OS version</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rgbClr val="5A6475"/>
                </a:solidFill>
                <a:effectLst/>
                <a:latin typeface="Roboto-Idcloud"/>
              </a:rPr>
              <a:t>Boot disk type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rgbClr val="5A6475"/>
                </a:solidFill>
                <a:effectLst/>
                <a:latin typeface="Roboto-Idcloud"/>
              </a:rPr>
              <a:t>Boot disk size</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0" i="0" u="none" strike="noStrike" cap="none" normalizeH="0" baseline="0" dirty="0" smtClean="0">
                <a:ln>
                  <a:noFill/>
                </a:ln>
                <a:solidFill>
                  <a:srgbClr val="5A6475"/>
                </a:solidFill>
                <a:effectLst/>
                <a:latin typeface="Roboto-Idcloud"/>
              </a:rPr>
              <a:t>Optional: For advanced configuration options, click </a:t>
            </a:r>
            <a:r>
              <a:rPr kumimoji="0" lang="en-US" altLang="en-US" sz="1500" b="1" i="0" u="none" strike="noStrike" cap="none" normalizeH="0" baseline="0" dirty="0" smtClean="0">
                <a:ln>
                  <a:noFill/>
                </a:ln>
                <a:solidFill>
                  <a:srgbClr val="5A6475"/>
                </a:solidFill>
                <a:effectLst/>
                <a:latin typeface="Roboto-Idcloud"/>
              </a:rPr>
              <a:t>Show advanced configuration</a:t>
            </a:r>
            <a:r>
              <a:rPr kumimoji="0" lang="en-US" altLang="en-US" sz="1500" b="0" i="0" u="none" strike="noStrike" cap="none" normalizeH="0" baseline="0" dirty="0" smtClean="0">
                <a:ln>
                  <a:noFill/>
                </a:ln>
                <a:solidFill>
                  <a:srgbClr val="5A6475"/>
                </a:solidFill>
                <a:effectLst/>
                <a:latin typeface="Roboto-Idcloud"/>
              </a:rPr>
              <a:t>.</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0" i="0" u="none" strike="noStrike" cap="none" normalizeH="0" baseline="0" dirty="0" smtClean="0">
                <a:ln>
                  <a:noFill/>
                </a:ln>
                <a:solidFill>
                  <a:srgbClr val="5A6475"/>
                </a:solidFill>
                <a:effectLst/>
                <a:latin typeface="Roboto-Idcloud"/>
              </a:rPr>
              <a:t>To confirm your boot disk options, click </a:t>
            </a:r>
            <a:r>
              <a:rPr kumimoji="0" lang="en-US" altLang="en-US" sz="1500" b="1" i="0" u="none" strike="noStrike" cap="none" normalizeH="0" baseline="0" dirty="0" smtClean="0">
                <a:ln>
                  <a:noFill/>
                </a:ln>
                <a:solidFill>
                  <a:srgbClr val="5A6475"/>
                </a:solidFill>
                <a:effectLst/>
                <a:latin typeface="Roboto-Idcloud"/>
              </a:rPr>
              <a:t>Select</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5A6475"/>
                </a:solidFill>
                <a:effectLst/>
                <a:latin typeface="Roboto-Idcloud"/>
              </a:rPr>
              <a:t>Note:</a:t>
            </a:r>
            <a:r>
              <a:rPr kumimoji="0" lang="en-US" altLang="en-US" sz="1500" b="0" i="0" u="none" strike="noStrike" cap="none" normalizeH="0" baseline="0" dirty="0" smtClean="0">
                <a:ln>
                  <a:noFill/>
                </a:ln>
                <a:solidFill>
                  <a:srgbClr val="5A6475"/>
                </a:solidFill>
                <a:effectLst/>
                <a:latin typeface="Roboto-Idcloud"/>
              </a:rPr>
              <a:t> Unless you explicitly choose a different boot disk, if the name of the new VM matches the name of an existing persistent disk, then the existing persistent disk automatically attaches to the new VM as the boot disk.</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500" b="0" i="0" u="none" strike="noStrike" cap="none" normalizeH="0" baseline="0" dirty="0" smtClean="0">
                <a:ln>
                  <a:noFill/>
                </a:ln>
                <a:solidFill>
                  <a:srgbClr val="5A6475"/>
                </a:solidFill>
                <a:effectLst/>
                <a:latin typeface="Roboto-Idcloud"/>
              </a:rPr>
              <a:t>In the </a:t>
            </a:r>
            <a:r>
              <a:rPr kumimoji="0" lang="en-US" altLang="en-US" sz="1500" b="1" i="0" u="none" strike="noStrike" cap="none" normalizeH="0" baseline="0" dirty="0" smtClean="0">
                <a:ln>
                  <a:noFill/>
                </a:ln>
                <a:solidFill>
                  <a:srgbClr val="5A6475"/>
                </a:solidFill>
                <a:effectLst/>
                <a:latin typeface="Roboto-Idcloud"/>
              </a:rPr>
              <a:t>Firewall</a:t>
            </a:r>
            <a:r>
              <a:rPr kumimoji="0" lang="en-US" altLang="en-US" sz="1500" b="0" i="0" u="none" strike="noStrike" cap="none" normalizeH="0" baseline="0" dirty="0" smtClean="0">
                <a:ln>
                  <a:noFill/>
                </a:ln>
                <a:solidFill>
                  <a:srgbClr val="5A6475"/>
                </a:solidFill>
                <a:effectLst/>
                <a:latin typeface="Roboto-Idcloud"/>
              </a:rPr>
              <a:t> section, to permit HTTP or HTTPS traffic to the VM, select </a:t>
            </a:r>
            <a:r>
              <a:rPr kumimoji="0" lang="en-US" altLang="en-US" sz="1500" b="1" i="0" u="none" strike="noStrike" cap="none" normalizeH="0" baseline="0" dirty="0" smtClean="0">
                <a:ln>
                  <a:noFill/>
                </a:ln>
                <a:solidFill>
                  <a:srgbClr val="5A6475"/>
                </a:solidFill>
                <a:effectLst/>
                <a:latin typeface="Roboto-Idcloud"/>
              </a:rPr>
              <a:t>Allow HTTP traffic</a:t>
            </a:r>
            <a:r>
              <a:rPr kumimoji="0" lang="en-US" altLang="en-US" sz="1500" b="0" i="0" u="none" strike="noStrike" cap="none" normalizeH="0" baseline="0" dirty="0" smtClean="0">
                <a:ln>
                  <a:noFill/>
                </a:ln>
                <a:solidFill>
                  <a:srgbClr val="5A6475"/>
                </a:solidFill>
                <a:effectLst/>
                <a:latin typeface="Roboto-Idcloud"/>
              </a:rPr>
              <a:t> or </a:t>
            </a:r>
            <a:r>
              <a:rPr kumimoji="0" lang="en-US" altLang="en-US" sz="1500" b="1" i="0" u="none" strike="noStrike" cap="none" normalizeH="0" baseline="0" dirty="0" smtClean="0">
                <a:ln>
                  <a:noFill/>
                </a:ln>
                <a:solidFill>
                  <a:srgbClr val="5A6475"/>
                </a:solidFill>
                <a:effectLst/>
                <a:latin typeface="Roboto-Idcloud"/>
              </a:rPr>
              <a:t>Allow HTTPS traffic</a:t>
            </a:r>
            <a:r>
              <a:rPr kumimoji="0" lang="en-US" altLang="en-US" sz="1500" b="0" i="0" u="none" strike="noStrike" cap="none" normalizeH="0" baseline="0" dirty="0" smtClean="0">
                <a:ln>
                  <a:noFill/>
                </a:ln>
                <a:solidFill>
                  <a:srgbClr val="5A6475"/>
                </a:solidFill>
                <a:effectLst/>
                <a:latin typeface="Roboto-Idcloud"/>
              </a:rPr>
              <a:t>. When you select one of these, Compute Engine adds a network tag to your VM, which associates the firewall rule with the VM. Then, Compute Engine creates the corresponding ingress </a:t>
            </a:r>
            <a:r>
              <a:rPr kumimoji="0" lang="en-US" altLang="en-US" sz="1500" b="0" i="0" u="sng" strike="noStrike" cap="none" normalizeH="0" baseline="0" dirty="0" smtClean="0">
                <a:ln>
                  <a:noFill/>
                </a:ln>
                <a:solidFill>
                  <a:srgbClr val="0D6EFD"/>
                </a:solidFill>
                <a:effectLst/>
                <a:latin typeface="Roboto-Idcloud"/>
                <a:hlinkClick r:id="rId40"/>
              </a:rPr>
              <a:t>firewall rule</a:t>
            </a:r>
            <a:r>
              <a:rPr kumimoji="0" lang="en-US" altLang="en-US" sz="1500" b="0" i="0" u="none" strike="noStrike" cap="none" normalizeH="0" baseline="0" dirty="0" smtClean="0">
                <a:ln>
                  <a:noFill/>
                </a:ln>
                <a:solidFill>
                  <a:srgbClr val="5A6475"/>
                </a:solidFill>
                <a:effectLst/>
                <a:latin typeface="Roboto-Idcloud"/>
              </a:rPr>
              <a:t> that allows all incoming traffic on </a:t>
            </a:r>
            <a:r>
              <a:rPr kumimoji="0" lang="en-US" altLang="en-US" b="0" i="0" u="none" strike="noStrike" cap="none" normalizeH="0" baseline="0" dirty="0" smtClean="0">
                <a:ln>
                  <a:noFill/>
                </a:ln>
                <a:solidFill>
                  <a:srgbClr val="D63384"/>
                </a:solidFill>
                <a:effectLst/>
                <a:latin typeface="SFMono-Regular"/>
              </a:rPr>
              <a:t>tcp:80</a:t>
            </a:r>
            <a:r>
              <a:rPr kumimoji="0" lang="en-US" altLang="en-US" sz="1500" b="0" i="0" u="none" strike="noStrike" cap="none" normalizeH="0" baseline="0" dirty="0" smtClean="0">
                <a:ln>
                  <a:noFill/>
                </a:ln>
                <a:solidFill>
                  <a:srgbClr val="5A6475"/>
                </a:solidFill>
                <a:effectLst/>
                <a:latin typeface="Roboto-Idcloud"/>
              </a:rPr>
              <a:t> (HTTP) or </a:t>
            </a:r>
            <a:r>
              <a:rPr kumimoji="0" lang="en-US" altLang="en-US" b="0" i="0" u="none" strike="noStrike" cap="none" normalizeH="0" baseline="0" dirty="0" smtClean="0">
                <a:ln>
                  <a:noFill/>
                </a:ln>
                <a:solidFill>
                  <a:srgbClr val="D63384"/>
                </a:solidFill>
                <a:effectLst/>
                <a:latin typeface="SFMono-Regular"/>
              </a:rPr>
              <a:t>tcp:443</a:t>
            </a:r>
            <a:r>
              <a:rPr kumimoji="0" lang="en-US" altLang="en-US" sz="1500" b="0" i="0" u="none" strike="noStrike" cap="none" normalizeH="0" baseline="0" dirty="0" smtClean="0">
                <a:ln>
                  <a:noFill/>
                </a:ln>
                <a:solidFill>
                  <a:srgbClr val="5A6475"/>
                </a:solidFill>
                <a:effectLst/>
                <a:latin typeface="Roboto-Idcloud"/>
              </a:rPr>
              <a:t> (HTTPS).</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500" b="0" i="0" u="none" strike="noStrike" cap="none" normalizeH="0" baseline="0" dirty="0" smtClean="0">
                <a:ln>
                  <a:noFill/>
                </a:ln>
                <a:solidFill>
                  <a:srgbClr val="5A6475"/>
                </a:solidFill>
                <a:effectLst/>
                <a:latin typeface="Roboto-Idcloud"/>
              </a:rPr>
              <a:t>To add non-boot disks to your VM, expand the </a:t>
            </a:r>
            <a:r>
              <a:rPr kumimoji="0" lang="en-US" altLang="en-US" sz="1500" b="1" i="0" u="none" strike="noStrike" cap="none" normalizeH="0" baseline="0" dirty="0" smtClean="0">
                <a:ln>
                  <a:noFill/>
                </a:ln>
                <a:solidFill>
                  <a:srgbClr val="5A6475"/>
                </a:solidFill>
                <a:effectLst/>
                <a:latin typeface="Roboto-Idcloud"/>
              </a:rPr>
              <a:t>Networking, disks, security, management, sole tenancy</a:t>
            </a:r>
            <a:r>
              <a:rPr kumimoji="0" lang="en-US" altLang="en-US" sz="1500" b="0" i="0" u="none" strike="noStrike" cap="none" normalizeH="0" baseline="0" dirty="0" smtClean="0">
                <a:ln>
                  <a:noFill/>
                </a:ln>
                <a:solidFill>
                  <a:srgbClr val="5A6475"/>
                </a:solidFill>
                <a:effectLst/>
                <a:latin typeface="Roboto-Idcloud"/>
              </a:rPr>
              <a:t> section, and then do the following:</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dirty="0" smtClean="0">
                <a:ln>
                  <a:noFill/>
                </a:ln>
                <a:solidFill>
                  <a:srgbClr val="5A6475"/>
                </a:solidFill>
                <a:effectLst/>
                <a:latin typeface="Roboto-Idcloud"/>
              </a:rPr>
              <a:t>Expand the </a:t>
            </a:r>
            <a:r>
              <a:rPr kumimoji="0" lang="en-US" altLang="en-US" sz="1500" b="1" i="0" u="none" strike="noStrike" cap="none" normalizeH="0" baseline="0" dirty="0" smtClean="0">
                <a:ln>
                  <a:noFill/>
                </a:ln>
                <a:solidFill>
                  <a:srgbClr val="5A6475"/>
                </a:solidFill>
                <a:effectLst/>
                <a:latin typeface="Roboto-Idcloud"/>
              </a:rPr>
              <a:t>Disks</a:t>
            </a:r>
            <a:r>
              <a:rPr kumimoji="0" lang="en-US" altLang="en-US" sz="1500" b="0" i="0" u="none" strike="noStrike" cap="none" normalizeH="0" baseline="0" dirty="0" smtClean="0">
                <a:ln>
                  <a:noFill/>
                </a:ln>
                <a:solidFill>
                  <a:srgbClr val="5A6475"/>
                </a:solidFill>
                <a:effectLst/>
                <a:latin typeface="Roboto-Idcloud"/>
              </a:rPr>
              <a:t> section.</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0" i="0" u="none" strike="noStrike" cap="none" normalizeH="0" baseline="0" dirty="0" smtClean="0">
                <a:ln>
                  <a:noFill/>
                </a:ln>
                <a:solidFill>
                  <a:srgbClr val="5A6475"/>
                </a:solidFill>
                <a:effectLst/>
                <a:latin typeface="Roboto-Idcloud"/>
              </a:rPr>
              <a:t>Click </a:t>
            </a:r>
            <a:r>
              <a:rPr kumimoji="0" lang="en-US" altLang="en-US" sz="1500" b="1" i="0" u="none" strike="noStrike" cap="none" normalizeH="0" baseline="0" dirty="0" smtClean="0">
                <a:ln>
                  <a:noFill/>
                </a:ln>
                <a:solidFill>
                  <a:srgbClr val="5A6475"/>
                </a:solidFill>
                <a:effectLst/>
                <a:latin typeface="Roboto-Idcloud"/>
              </a:rPr>
              <a:t>Add new disk</a:t>
            </a:r>
            <a:r>
              <a:rPr kumimoji="0" lang="en-US" altLang="en-US" sz="1500" b="0" i="0" u="none" strike="noStrike" cap="none" normalizeH="0" baseline="0" dirty="0" smtClean="0">
                <a:ln>
                  <a:noFill/>
                </a:ln>
                <a:solidFill>
                  <a:srgbClr val="5A6475"/>
                </a:solidFill>
                <a:effectLst/>
                <a:latin typeface="Roboto-Idcloud"/>
              </a:rPr>
              <a:t>, and then do the following:</a:t>
            </a:r>
          </a:p>
          <a:p>
            <a:pPr marL="914400" marR="0" lvl="2"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dirty="0" smtClean="0">
                <a:ln>
                  <a:noFill/>
                </a:ln>
                <a:solidFill>
                  <a:srgbClr val="5A6475"/>
                </a:solidFill>
                <a:effectLst/>
                <a:latin typeface="Roboto-Idcloud"/>
              </a:rPr>
              <a:t>Specify a disk </a:t>
            </a:r>
            <a:r>
              <a:rPr kumimoji="0" lang="en-US" altLang="en-US" sz="1500" b="1" i="0" u="none" strike="noStrike" cap="none" normalizeH="0" baseline="0" dirty="0" smtClean="0">
                <a:ln>
                  <a:noFill/>
                </a:ln>
                <a:solidFill>
                  <a:srgbClr val="5A6475"/>
                </a:solidFill>
                <a:effectLst/>
                <a:latin typeface="Roboto-Idcloud"/>
              </a:rPr>
              <a:t>Name</a:t>
            </a:r>
            <a:r>
              <a:rPr kumimoji="0" lang="en-US" altLang="en-US" sz="1500" b="0" i="0" u="none" strike="noStrike" cap="none" normalizeH="0" baseline="0" dirty="0" smtClean="0">
                <a:ln>
                  <a:noFill/>
                </a:ln>
                <a:solidFill>
                  <a:srgbClr val="5A6475"/>
                </a:solidFill>
                <a:effectLst/>
                <a:latin typeface="Roboto-Idcloud"/>
              </a:rPr>
              <a:t>, </a:t>
            </a:r>
            <a:r>
              <a:rPr kumimoji="0" lang="en-US" altLang="en-US" sz="1500" b="1" i="0" u="none" strike="noStrike" cap="none" normalizeH="0" baseline="0" dirty="0" smtClean="0">
                <a:ln>
                  <a:noFill/>
                </a:ln>
                <a:solidFill>
                  <a:srgbClr val="5A6475"/>
                </a:solidFill>
                <a:effectLst/>
                <a:latin typeface="Roboto-Idcloud"/>
              </a:rPr>
              <a:t>Type</a:t>
            </a:r>
            <a:r>
              <a:rPr kumimoji="0" lang="en-US" altLang="en-US" sz="1500" b="0" i="0" u="none" strike="noStrike" cap="none" normalizeH="0" baseline="0" dirty="0" smtClean="0">
                <a:ln>
                  <a:noFill/>
                </a:ln>
                <a:solidFill>
                  <a:srgbClr val="5A6475"/>
                </a:solidFill>
                <a:effectLst/>
                <a:latin typeface="Roboto-Idcloud"/>
              </a:rPr>
              <a:t>, </a:t>
            </a:r>
            <a:r>
              <a:rPr kumimoji="0" lang="en-US" altLang="en-US" sz="1500" b="1" i="0" u="none" strike="noStrike" cap="none" normalizeH="0" baseline="0" dirty="0" smtClean="0">
                <a:ln>
                  <a:noFill/>
                </a:ln>
                <a:solidFill>
                  <a:srgbClr val="5A6475"/>
                </a:solidFill>
                <a:effectLst/>
                <a:latin typeface="Roboto-Idcloud"/>
              </a:rPr>
              <a:t>Source type</a:t>
            </a:r>
            <a:r>
              <a:rPr kumimoji="0" lang="en-US" altLang="en-US" sz="1500" b="0" i="0" u="none" strike="noStrike" cap="none" normalizeH="0" baseline="0" dirty="0" smtClean="0">
                <a:ln>
                  <a:noFill/>
                </a:ln>
                <a:solidFill>
                  <a:srgbClr val="5A6475"/>
                </a:solidFill>
                <a:effectLst/>
                <a:latin typeface="Roboto-Idcloud"/>
              </a:rPr>
              <a:t>, and </a:t>
            </a:r>
            <a:r>
              <a:rPr kumimoji="0" lang="en-US" altLang="en-US" sz="1500" b="1" i="0" u="none" strike="noStrike" cap="none" normalizeH="0" baseline="0" dirty="0" smtClean="0">
                <a:ln>
                  <a:noFill/>
                </a:ln>
                <a:solidFill>
                  <a:srgbClr val="5A6475"/>
                </a:solidFill>
                <a:effectLst/>
                <a:latin typeface="Roboto-Idcloud"/>
              </a:rPr>
              <a:t>Size</a:t>
            </a:r>
            <a:r>
              <a:rPr kumimoji="0" lang="en-US" altLang="en-US" sz="1500" b="0" i="0" u="none" strike="noStrike" cap="none" normalizeH="0" baseline="0" dirty="0" smtClean="0">
                <a:ln>
                  <a:noFill/>
                </a:ln>
                <a:solidFill>
                  <a:srgbClr val="5A6475"/>
                </a:solidFill>
                <a:effectLst/>
                <a:latin typeface="Roboto-Idcloud"/>
              </a:rPr>
              <a:t>.</a:t>
            </a:r>
          </a:p>
          <a:p>
            <a:pPr marL="914400" marR="0" lvl="2"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0" i="0" u="none" strike="noStrike" cap="none" normalizeH="0" baseline="0" dirty="0" smtClean="0">
                <a:ln>
                  <a:noFill/>
                </a:ln>
                <a:solidFill>
                  <a:srgbClr val="5A6475"/>
                </a:solidFill>
                <a:effectLst/>
                <a:latin typeface="Roboto-Idcloud"/>
              </a:rPr>
              <a:t>In the </a:t>
            </a:r>
            <a:r>
              <a:rPr kumimoji="0" lang="en-US" altLang="en-US" sz="1500" b="1" i="0" u="none" strike="noStrike" cap="none" normalizeH="0" baseline="0" dirty="0" smtClean="0">
                <a:ln>
                  <a:noFill/>
                </a:ln>
                <a:solidFill>
                  <a:srgbClr val="5A6475"/>
                </a:solidFill>
                <a:effectLst/>
                <a:latin typeface="Roboto-Idcloud"/>
              </a:rPr>
              <a:t>Attachment settings</a:t>
            </a:r>
            <a:r>
              <a:rPr kumimoji="0" lang="en-US" altLang="en-US" sz="1500" b="0" i="0" u="none" strike="noStrike" cap="none" normalizeH="0" baseline="0" dirty="0" smtClean="0">
                <a:ln>
                  <a:noFill/>
                </a:ln>
                <a:solidFill>
                  <a:srgbClr val="5A6475"/>
                </a:solidFill>
                <a:effectLst/>
                <a:latin typeface="Roboto-Idcloud"/>
              </a:rPr>
              <a:t> section, select disk's attachment </a:t>
            </a:r>
            <a:r>
              <a:rPr kumimoji="0" lang="en-US" altLang="en-US" sz="1500" b="1" i="0" u="none" strike="noStrike" cap="none" normalizeH="0" baseline="0" dirty="0" smtClean="0">
                <a:ln>
                  <a:noFill/>
                </a:ln>
                <a:solidFill>
                  <a:srgbClr val="5A6475"/>
                </a:solidFill>
                <a:effectLst/>
                <a:latin typeface="Roboto-Idcloud"/>
              </a:rPr>
              <a:t>Mode</a:t>
            </a:r>
            <a:r>
              <a:rPr kumimoji="0" lang="en-US" altLang="en-US" sz="1500" b="0" i="0" u="none" strike="noStrike" cap="none" normalizeH="0" baseline="0" dirty="0" smtClean="0">
                <a:ln>
                  <a:noFill/>
                </a:ln>
                <a:solidFill>
                  <a:srgbClr val="5A6475"/>
                </a:solidFill>
                <a:effectLst/>
                <a:latin typeface="Roboto-Idcloud"/>
              </a:rPr>
              <a:t> and the </a:t>
            </a:r>
            <a:r>
              <a:rPr kumimoji="0" lang="en-US" altLang="en-US" sz="1500" b="1" i="0" u="none" strike="noStrike" cap="none" normalizeH="0" baseline="0" dirty="0" smtClean="0">
                <a:ln>
                  <a:noFill/>
                </a:ln>
                <a:solidFill>
                  <a:srgbClr val="5A6475"/>
                </a:solidFill>
                <a:effectLst/>
                <a:latin typeface="Roboto-Idcloud"/>
              </a:rPr>
              <a:t>Deletion rule</a:t>
            </a:r>
            <a:r>
              <a:rPr kumimoji="0" lang="en-US" altLang="en-US" sz="1500" b="0" i="0" u="none" strike="noStrike" cap="none" normalizeH="0" baseline="0" dirty="0" smtClean="0">
                <a:ln>
                  <a:noFill/>
                </a:ln>
                <a:solidFill>
                  <a:srgbClr val="5A6475"/>
                </a:solidFill>
                <a:effectLst/>
                <a:latin typeface="Roboto-Idcloud"/>
              </a:rPr>
              <a:t>. For more information about adding new disks, see </a:t>
            </a:r>
            <a:r>
              <a:rPr kumimoji="0" lang="en-US" altLang="en-US" sz="1500" b="0" i="0" u="sng" strike="noStrike" cap="none" normalizeH="0" baseline="0" dirty="0" smtClean="0">
                <a:ln>
                  <a:noFill/>
                </a:ln>
                <a:solidFill>
                  <a:srgbClr val="0D6EFD"/>
                </a:solidFill>
                <a:effectLst/>
                <a:latin typeface="Roboto-Idcloud"/>
                <a:hlinkClick r:id="rId6"/>
              </a:rPr>
              <a:t>Creating and attaching a disk</a:t>
            </a:r>
            <a:r>
              <a:rPr kumimoji="0" lang="en-US" altLang="en-US" sz="1500" b="0" i="0" u="none" strike="noStrike" cap="none" normalizeH="0" baseline="0" dirty="0" smtClean="0">
                <a:ln>
                  <a:noFill/>
                </a:ln>
                <a:solidFill>
                  <a:srgbClr val="5A6475"/>
                </a:solidFill>
                <a:effectLst/>
                <a:latin typeface="Roboto-Idcloud"/>
              </a:rPr>
              <a:t>.</a:t>
            </a:r>
          </a:p>
          <a:p>
            <a:pPr marL="914400" marR="0" lvl="2"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0" i="0" u="none" strike="noStrike" cap="none" normalizeH="0" baseline="0" dirty="0" smtClean="0">
                <a:ln>
                  <a:noFill/>
                </a:ln>
                <a:solidFill>
                  <a:srgbClr val="5A6475"/>
                </a:solidFill>
                <a:effectLst/>
                <a:latin typeface="Roboto-Idcloud"/>
              </a:rPr>
              <a:t>Click </a:t>
            </a:r>
            <a:r>
              <a:rPr kumimoji="0" lang="en-US" altLang="en-US" sz="1500" b="1" i="0" u="none" strike="noStrike" cap="none" normalizeH="0" baseline="0" dirty="0" smtClean="0">
                <a:ln>
                  <a:noFill/>
                </a:ln>
                <a:solidFill>
                  <a:srgbClr val="5A6475"/>
                </a:solidFill>
                <a:effectLst/>
                <a:latin typeface="Roboto-Idcloud"/>
              </a:rPr>
              <a:t>Save</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500" b="0" i="0" u="none" strike="noStrike" cap="none" normalizeH="0" baseline="0" dirty="0" smtClean="0">
                <a:ln>
                  <a:noFill/>
                </a:ln>
                <a:solidFill>
                  <a:srgbClr val="5A6475"/>
                </a:solidFill>
                <a:effectLst/>
                <a:latin typeface="Roboto-Idcloud"/>
              </a:rPr>
              <a:t>To create and start the VM, click </a:t>
            </a:r>
            <a:r>
              <a:rPr kumimoji="0" lang="en-US" altLang="en-US" sz="1500" b="1" i="0" u="none" strike="noStrike" cap="none" normalizeH="0" baseline="0" dirty="0" smtClean="0">
                <a:ln>
                  <a:noFill/>
                </a:ln>
                <a:solidFill>
                  <a:srgbClr val="5A6475"/>
                </a:solidFill>
                <a:effectLst/>
                <a:latin typeface="Roboto-Idcloud"/>
              </a:rPr>
              <a:t>Create</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sng" strike="noStrike" cap="none" normalizeH="0" baseline="0" dirty="0" smtClean="0">
                <a:ln>
                  <a:noFill/>
                </a:ln>
                <a:solidFill>
                  <a:srgbClr val="0D6EFD"/>
                </a:solidFill>
                <a:effectLst/>
                <a:latin typeface="Roboto-Idcloud"/>
                <a:hlinkClick r:id="rId45"/>
              </a:rPr>
              <a:t>Format and mount</a:t>
            </a:r>
            <a:r>
              <a:rPr kumimoji="0" lang="en-US" altLang="en-US" sz="1500" b="0" i="0" u="none" strike="noStrike" cap="none" normalizeH="0" baseline="0" dirty="0" smtClean="0">
                <a:ln>
                  <a:noFill/>
                </a:ln>
                <a:solidFill>
                  <a:srgbClr val="5A6475"/>
                </a:solidFill>
                <a:effectLst/>
                <a:latin typeface="Roboto-Idcloud"/>
              </a:rPr>
              <a:t> the disks before using them.</a:t>
            </a:r>
            <a:endParaRPr kumimoji="0" lang="en-US" altLang="en-US" sz="7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smtClean="0">
                <a:ln>
                  <a:noFill/>
                </a:ln>
                <a:solidFill>
                  <a:srgbClr val="5A6475"/>
                </a:solidFill>
                <a:effectLst/>
                <a:latin typeface="Roboto-Idcloud"/>
              </a:rPr>
              <a:t>Create a VM instance from a shared image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5A6475"/>
                </a:solidFill>
                <a:effectLst/>
                <a:latin typeface="Roboto-Idcloud"/>
              </a:rPr>
              <a:t>If another user has </a:t>
            </a:r>
            <a:r>
              <a:rPr kumimoji="0" lang="en-US" altLang="en-US" sz="1500" b="0" i="0" u="sng" strike="noStrike" cap="none" normalizeH="0" baseline="0" dirty="0" smtClean="0">
                <a:ln>
                  <a:noFill/>
                </a:ln>
                <a:solidFill>
                  <a:srgbClr val="0D6EFD"/>
                </a:solidFill>
                <a:effectLst/>
                <a:latin typeface="Roboto-Idcloud"/>
                <a:hlinkClick r:id="rId46"/>
              </a:rPr>
              <a:t>shared an image with you</a:t>
            </a:r>
            <a:r>
              <a:rPr kumimoji="0" lang="en-US" altLang="en-US" sz="1500" b="0" i="0" u="none" strike="noStrike" cap="none" normalizeH="0" baseline="0" dirty="0" smtClean="0">
                <a:ln>
                  <a:noFill/>
                </a:ln>
                <a:solidFill>
                  <a:srgbClr val="5A6475"/>
                </a:solidFill>
                <a:effectLst/>
                <a:latin typeface="Roboto-Idcloud"/>
              </a:rPr>
              <a:t>, you can use the image to create a </a:t>
            </a:r>
            <a:r>
              <a:rPr kumimoji="0" lang="en-US" altLang="en-US" sz="1500" b="0" i="0" u="none" strike="noStrike" cap="none" normalizeH="0" baseline="0" dirty="0" err="1" smtClean="0">
                <a:ln>
                  <a:noFill/>
                </a:ln>
                <a:solidFill>
                  <a:srgbClr val="5A6475"/>
                </a:solidFill>
                <a:effectLst/>
                <a:latin typeface="Roboto-Idcloud"/>
              </a:rPr>
              <a:t>VM.Permissions</a:t>
            </a:r>
            <a:r>
              <a:rPr kumimoji="0" lang="en-US" altLang="en-US" sz="1500" b="0" i="0" u="none" strike="noStrike" cap="none" normalizeH="0" baseline="0" dirty="0" smtClean="0">
                <a:ln>
                  <a:noFill/>
                </a:ln>
                <a:solidFill>
                  <a:srgbClr val="5A6475"/>
                </a:solidFill>
                <a:effectLst/>
                <a:latin typeface="Roboto-Idcloud"/>
              </a:rPr>
              <a:t> required for this </a:t>
            </a:r>
            <a:r>
              <a:rPr kumimoji="0" lang="en-US" altLang="en-US" sz="1500" b="0" i="0" u="none" strike="noStrike" cap="none" normalizeH="0" baseline="0" dirty="0" err="1" smtClean="0">
                <a:ln>
                  <a:noFill/>
                </a:ln>
                <a:solidFill>
                  <a:srgbClr val="5A6475"/>
                </a:solidFill>
                <a:effectLst/>
                <a:latin typeface="Roboto-Idcloud"/>
              </a:rPr>
              <a:t>task</a:t>
            </a:r>
            <a:r>
              <a:rPr kumimoji="0" lang="en-US" altLang="en-US" sz="1500" b="0" i="0" u="sng" strike="noStrike" cap="none" normalizeH="0" baseline="0" dirty="0" err="1" smtClean="0">
                <a:ln>
                  <a:noFill/>
                </a:ln>
                <a:solidFill>
                  <a:srgbClr val="0D6EFD"/>
                </a:solidFill>
                <a:effectLst/>
                <a:latin typeface="Roboto-Idcloud"/>
                <a:hlinkClick r:id="rId28"/>
              </a:rPr>
              <a:t>Console</a:t>
            </a:r>
            <a:r>
              <a:rPr kumimoji="0" lang="en-US" altLang="en-US" sz="1500" b="0" i="0" u="sng" strike="noStrike" cap="none" normalizeH="0" baseline="0" dirty="0" err="1" smtClean="0">
                <a:ln>
                  <a:noFill/>
                </a:ln>
                <a:solidFill>
                  <a:srgbClr val="0D6EFD"/>
                </a:solidFill>
                <a:effectLst/>
                <a:latin typeface="Roboto-Idcloud"/>
                <a:hlinkClick r:id="rId29"/>
              </a:rPr>
              <a:t>gcloud</a:t>
            </a:r>
            <a:r>
              <a:rPr kumimoji="0" lang="en-US" altLang="en-US" sz="1500" b="0" i="0" u="sng" strike="noStrike" cap="none" normalizeH="0" baseline="0" dirty="0" err="1" smtClean="0">
                <a:ln>
                  <a:noFill/>
                </a:ln>
                <a:solidFill>
                  <a:srgbClr val="0D6EFD"/>
                </a:solidFill>
                <a:effectLst/>
                <a:latin typeface="Roboto-Idcloud"/>
                <a:hlinkClick r:id="rId30"/>
              </a:rPr>
              <a:t>API</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dirty="0" smtClean="0">
                <a:ln>
                  <a:noFill/>
                </a:ln>
                <a:solidFill>
                  <a:srgbClr val="5A6475"/>
                </a:solidFill>
                <a:effectLst/>
                <a:latin typeface="Roboto-Idcloud"/>
              </a:rPr>
              <a:t>In the Google Cloud Console, go to the </a:t>
            </a:r>
            <a:r>
              <a:rPr kumimoji="0" lang="en-US" altLang="en-US" sz="1500" b="1" i="0" u="none" strike="noStrike" cap="none" normalizeH="0" baseline="0" dirty="0" smtClean="0">
                <a:ln>
                  <a:noFill/>
                </a:ln>
                <a:solidFill>
                  <a:srgbClr val="5A6475"/>
                </a:solidFill>
                <a:effectLst/>
                <a:latin typeface="Roboto-Idcloud"/>
              </a:rPr>
              <a:t>Create an instance</a:t>
            </a:r>
            <a:r>
              <a:rPr kumimoji="0" lang="en-US" altLang="en-US" sz="1500" b="0" i="0" u="none" strike="noStrike" cap="none" normalizeH="0" baseline="0" dirty="0" smtClean="0">
                <a:ln>
                  <a:noFill/>
                </a:ln>
                <a:solidFill>
                  <a:srgbClr val="5A6475"/>
                </a:solidFill>
                <a:effectLst/>
                <a:latin typeface="Roboto-Idcloud"/>
              </a:rPr>
              <a:t> </a:t>
            </a:r>
            <a:r>
              <a:rPr kumimoji="0" lang="en-US" altLang="en-US" sz="1500" b="0" i="0" u="none" strike="noStrike" cap="none" normalizeH="0" baseline="0" dirty="0" err="1" smtClean="0">
                <a:ln>
                  <a:noFill/>
                </a:ln>
                <a:solidFill>
                  <a:srgbClr val="5A6475"/>
                </a:solidFill>
                <a:effectLst/>
                <a:latin typeface="Roboto-Idcloud"/>
              </a:rPr>
              <a:t>page.</a:t>
            </a:r>
            <a:r>
              <a:rPr kumimoji="0" lang="en-US" altLang="en-US" sz="1500" b="0" i="0" u="sng" strike="noStrike" cap="none" normalizeH="0" baseline="0" dirty="0" err="1" smtClean="0">
                <a:ln>
                  <a:noFill/>
                </a:ln>
                <a:solidFill>
                  <a:srgbClr val="0D6EFD"/>
                </a:solidFill>
                <a:effectLst/>
                <a:latin typeface="Roboto-Idcloud"/>
                <a:hlinkClick r:id="rId47"/>
              </a:rPr>
              <a:t>Go</a:t>
            </a:r>
            <a:r>
              <a:rPr kumimoji="0" lang="en-US" altLang="en-US" sz="1500" b="0" i="0" u="sng" strike="noStrike" cap="none" normalizeH="0" baseline="0" dirty="0" smtClean="0">
                <a:ln>
                  <a:noFill/>
                </a:ln>
                <a:solidFill>
                  <a:srgbClr val="0D6EFD"/>
                </a:solidFill>
                <a:effectLst/>
                <a:latin typeface="Roboto-Idcloud"/>
                <a:hlinkClick r:id="rId47"/>
              </a:rPr>
              <a:t> to Create an instance</a:t>
            </a:r>
            <a:endParaRPr kumimoji="0" lang="en-US" altLang="en-US" sz="15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0" i="0" u="none" strike="noStrike" cap="none" normalizeH="0" baseline="0" dirty="0" smtClean="0">
                <a:ln>
                  <a:noFill/>
                </a:ln>
                <a:solidFill>
                  <a:srgbClr val="5A6475"/>
                </a:solidFill>
                <a:effectLst/>
                <a:latin typeface="Roboto-Idcloud"/>
              </a:rPr>
              <a:t>Specify a </a:t>
            </a:r>
            <a:r>
              <a:rPr kumimoji="0" lang="en-US" altLang="en-US" sz="1500" b="1" i="0" u="none" strike="noStrike" cap="none" normalizeH="0" baseline="0" dirty="0" smtClean="0">
                <a:ln>
                  <a:noFill/>
                </a:ln>
                <a:solidFill>
                  <a:srgbClr val="5A6475"/>
                </a:solidFill>
                <a:effectLst/>
                <a:latin typeface="Roboto-Idcloud"/>
              </a:rPr>
              <a:t>Name</a:t>
            </a:r>
            <a:r>
              <a:rPr kumimoji="0" lang="en-US" altLang="en-US" sz="1500" b="0" i="0" u="none" strike="noStrike" cap="none" normalizeH="0" baseline="0" dirty="0" smtClean="0">
                <a:ln>
                  <a:noFill/>
                </a:ln>
                <a:solidFill>
                  <a:srgbClr val="5A6475"/>
                </a:solidFill>
                <a:effectLst/>
                <a:latin typeface="Roboto-Idcloud"/>
              </a:rPr>
              <a:t> for your VM. For more information, see </a:t>
            </a:r>
            <a:r>
              <a:rPr kumimoji="0" lang="en-US" altLang="en-US" sz="1500" b="0" i="0" u="sng" strike="noStrike" cap="none" normalizeH="0" baseline="0" dirty="0" smtClean="0">
                <a:ln>
                  <a:noFill/>
                </a:ln>
                <a:solidFill>
                  <a:srgbClr val="0D6EFD"/>
                </a:solidFill>
                <a:effectLst/>
                <a:latin typeface="Roboto-Idcloud"/>
                <a:hlinkClick r:id="rId39"/>
              </a:rPr>
              <a:t>Resource naming convention</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0" i="0" u="none" strike="noStrike" cap="none" normalizeH="0" baseline="0" dirty="0" smtClean="0">
                <a:ln>
                  <a:noFill/>
                </a:ln>
                <a:solidFill>
                  <a:srgbClr val="5A6475"/>
                </a:solidFill>
                <a:effectLst/>
                <a:latin typeface="Roboto-Idcloud"/>
              </a:rPr>
              <a:t>Optional: Change the </a:t>
            </a:r>
            <a:r>
              <a:rPr kumimoji="0" lang="en-US" altLang="en-US" sz="1500" b="1" i="0" u="none" strike="noStrike" cap="none" normalizeH="0" baseline="0" dirty="0" smtClean="0">
                <a:ln>
                  <a:noFill/>
                </a:ln>
                <a:solidFill>
                  <a:srgbClr val="5A6475"/>
                </a:solidFill>
                <a:effectLst/>
                <a:latin typeface="Roboto-Idcloud"/>
              </a:rPr>
              <a:t>Zone</a:t>
            </a:r>
            <a:r>
              <a:rPr kumimoji="0" lang="en-US" altLang="en-US" sz="1500" b="0" i="0" u="none" strike="noStrike" cap="none" normalizeH="0" baseline="0" dirty="0" smtClean="0">
                <a:ln>
                  <a:noFill/>
                </a:ln>
                <a:solidFill>
                  <a:srgbClr val="5A6475"/>
                </a:solidFill>
                <a:effectLst/>
                <a:latin typeface="Roboto-Idcloud"/>
              </a:rPr>
              <a:t> for this VM. Compute Engine randomizes the list of zones within each region to encourage use across multiple zones.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00" b="0" i="0" u="none" strike="noStrike" cap="none" normalizeH="0" baseline="0" dirty="0" smtClean="0">
                <a:ln>
                  <a:noFill/>
                </a:ln>
                <a:solidFill>
                  <a:srgbClr val="5A6475"/>
                </a:solidFill>
                <a:effectLst/>
                <a:latin typeface="Roboto-Idcloud"/>
              </a:rPr>
              <a:t>Select a </a:t>
            </a:r>
            <a:r>
              <a:rPr kumimoji="0" lang="en-US" altLang="en-US" sz="1500" b="1" i="0" u="none" strike="noStrike" cap="none" normalizeH="0" baseline="0" dirty="0" smtClean="0">
                <a:ln>
                  <a:noFill/>
                </a:ln>
                <a:solidFill>
                  <a:srgbClr val="5A6475"/>
                </a:solidFill>
                <a:effectLst/>
                <a:latin typeface="Roboto-Idcloud"/>
              </a:rPr>
              <a:t>Machine configuration</a:t>
            </a:r>
            <a:r>
              <a:rPr kumimoji="0" lang="en-US" altLang="en-US" sz="1500" b="0" i="0" u="none" strike="noStrike" cap="none" normalizeH="0" baseline="0" dirty="0" smtClean="0">
                <a:ln>
                  <a:noFill/>
                </a:ln>
                <a:solidFill>
                  <a:srgbClr val="5A6475"/>
                </a:solidFill>
                <a:effectLst/>
                <a:latin typeface="Roboto-Idcloud"/>
              </a:rPr>
              <a:t> for your VM.</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500" b="0" i="0" u="none" strike="noStrike" cap="none" normalizeH="0" baseline="0" dirty="0" smtClean="0">
                <a:ln>
                  <a:noFill/>
                </a:ln>
                <a:solidFill>
                  <a:srgbClr val="5A6475"/>
                </a:solidFill>
                <a:effectLst/>
                <a:latin typeface="Roboto-Idcloud"/>
              </a:rPr>
              <a:t>In the </a:t>
            </a:r>
            <a:r>
              <a:rPr kumimoji="0" lang="en-US" altLang="en-US" sz="1500" b="1" i="0" u="none" strike="noStrike" cap="none" normalizeH="0" baseline="0" dirty="0" smtClean="0">
                <a:ln>
                  <a:noFill/>
                </a:ln>
                <a:solidFill>
                  <a:srgbClr val="5A6475"/>
                </a:solidFill>
                <a:effectLst/>
                <a:latin typeface="Roboto-Idcloud"/>
              </a:rPr>
              <a:t>Boot disk</a:t>
            </a:r>
            <a:r>
              <a:rPr kumimoji="0" lang="en-US" altLang="en-US" sz="1500" b="0" i="0" u="none" strike="noStrike" cap="none" normalizeH="0" baseline="0" dirty="0" smtClean="0">
                <a:ln>
                  <a:noFill/>
                </a:ln>
                <a:solidFill>
                  <a:srgbClr val="5A6475"/>
                </a:solidFill>
                <a:effectLst/>
                <a:latin typeface="Roboto-Idcloud"/>
              </a:rPr>
              <a:t> section, click </a:t>
            </a:r>
            <a:r>
              <a:rPr kumimoji="0" lang="en-US" altLang="en-US" sz="1500" b="1" i="0" u="none" strike="noStrike" cap="none" normalizeH="0" baseline="0" dirty="0" smtClean="0">
                <a:ln>
                  <a:noFill/>
                </a:ln>
                <a:solidFill>
                  <a:srgbClr val="5A6475"/>
                </a:solidFill>
                <a:effectLst/>
                <a:latin typeface="Roboto-Idcloud"/>
              </a:rPr>
              <a:t>Change</a:t>
            </a:r>
            <a:r>
              <a:rPr kumimoji="0" lang="en-US" altLang="en-US" sz="1500" b="0" i="0" u="none" strike="noStrike" cap="none" normalizeH="0" baseline="0" dirty="0" smtClean="0">
                <a:ln>
                  <a:noFill/>
                </a:ln>
                <a:solidFill>
                  <a:srgbClr val="5A6475"/>
                </a:solidFill>
                <a:effectLst/>
                <a:latin typeface="Roboto-Idcloud"/>
              </a:rPr>
              <a:t> to configure your boot disk, and then do the following:</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dirty="0" smtClean="0">
                <a:ln>
                  <a:noFill/>
                </a:ln>
                <a:solidFill>
                  <a:srgbClr val="5A6475"/>
                </a:solidFill>
                <a:effectLst/>
                <a:latin typeface="Roboto-Idcloud"/>
              </a:rPr>
              <a:t>Select the </a:t>
            </a:r>
            <a:r>
              <a:rPr kumimoji="0" lang="en-US" altLang="en-US" sz="1500" b="1" i="0" u="none" strike="noStrike" cap="none" normalizeH="0" baseline="0" dirty="0" smtClean="0">
                <a:ln>
                  <a:noFill/>
                </a:ln>
                <a:solidFill>
                  <a:srgbClr val="5A6475"/>
                </a:solidFill>
                <a:effectLst/>
                <a:latin typeface="Roboto-Idcloud"/>
              </a:rPr>
              <a:t>Custom Images</a:t>
            </a:r>
            <a:r>
              <a:rPr kumimoji="0" lang="en-US" altLang="en-US" sz="1500" b="0" i="0" u="none" strike="noStrike" cap="none" normalizeH="0" baseline="0" dirty="0" smtClean="0">
                <a:ln>
                  <a:noFill/>
                </a:ln>
                <a:solidFill>
                  <a:srgbClr val="5A6475"/>
                </a:solidFill>
                <a:effectLst/>
                <a:latin typeface="Roboto-Idcloud"/>
              </a:rPr>
              <a:t> tab.</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0" i="0" u="none" strike="noStrike" cap="none" normalizeH="0" baseline="0" dirty="0" smtClean="0">
                <a:ln>
                  <a:noFill/>
                </a:ln>
                <a:solidFill>
                  <a:srgbClr val="5A6475"/>
                </a:solidFill>
                <a:effectLst/>
                <a:latin typeface="Roboto-Idcloud"/>
              </a:rPr>
              <a:t>To select the image project, click </a:t>
            </a:r>
            <a:r>
              <a:rPr kumimoji="0" lang="en-US" altLang="en-US" sz="1500" b="1" i="0" u="none" strike="noStrike" cap="none" normalizeH="0" baseline="0" dirty="0" smtClean="0">
                <a:ln>
                  <a:noFill/>
                </a:ln>
                <a:solidFill>
                  <a:srgbClr val="5A6475"/>
                </a:solidFill>
                <a:effectLst/>
                <a:latin typeface="Roboto-Idcloud"/>
              </a:rPr>
              <a:t>Select a project</a:t>
            </a:r>
            <a:r>
              <a:rPr kumimoji="0" lang="en-US" altLang="en-US" sz="1500" b="0" i="0" u="none" strike="noStrike" cap="none" normalizeH="0" baseline="0" dirty="0" smtClean="0">
                <a:ln>
                  <a:noFill/>
                </a:ln>
                <a:solidFill>
                  <a:srgbClr val="5A6475"/>
                </a:solidFill>
                <a:effectLst/>
                <a:latin typeface="Roboto-Idcloud"/>
              </a:rPr>
              <a:t>, and then do the following:</a:t>
            </a:r>
          </a:p>
          <a:p>
            <a:pPr marL="914400" marR="0" lvl="2"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dirty="0" smtClean="0">
                <a:ln>
                  <a:noFill/>
                </a:ln>
                <a:solidFill>
                  <a:srgbClr val="5A6475"/>
                </a:solidFill>
                <a:effectLst/>
                <a:latin typeface="Roboto-Idcloud"/>
              </a:rPr>
              <a:t>Select the project that contains the image.</a:t>
            </a:r>
          </a:p>
          <a:p>
            <a:pPr marL="914400" marR="0" lvl="2"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0" i="0" u="none" strike="noStrike" cap="none" normalizeH="0" baseline="0" dirty="0" smtClean="0">
                <a:ln>
                  <a:noFill/>
                </a:ln>
                <a:solidFill>
                  <a:srgbClr val="5A6475"/>
                </a:solidFill>
                <a:effectLst/>
                <a:latin typeface="Roboto-Idcloud"/>
              </a:rPr>
              <a:t>Click </a:t>
            </a:r>
            <a:r>
              <a:rPr kumimoji="0" lang="en-US" altLang="en-US" sz="1500" b="1" i="0" u="none" strike="noStrike" cap="none" normalizeH="0" baseline="0" dirty="0" smtClean="0">
                <a:ln>
                  <a:noFill/>
                </a:ln>
                <a:solidFill>
                  <a:srgbClr val="5A6475"/>
                </a:solidFill>
                <a:effectLst/>
                <a:latin typeface="Roboto-Idcloud"/>
              </a:rPr>
              <a:t>Open</a:t>
            </a:r>
            <a:r>
              <a:rPr kumimoji="0" lang="en-US" altLang="en-US" sz="1500" b="0" i="0" u="none" strike="noStrike" cap="none" normalizeH="0" baseline="0" dirty="0" smtClean="0">
                <a:ln>
                  <a:noFill/>
                </a:ln>
                <a:solidFill>
                  <a:srgbClr val="5A6475"/>
                </a:solidFill>
                <a:effectLst/>
                <a:latin typeface="Roboto-Idcloud"/>
              </a:rPr>
              <a:t>.</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0" i="0" u="none" strike="noStrike" cap="none" normalizeH="0" baseline="0" dirty="0" smtClean="0">
                <a:ln>
                  <a:noFill/>
                </a:ln>
                <a:solidFill>
                  <a:srgbClr val="5A6475"/>
                </a:solidFill>
                <a:effectLst/>
                <a:latin typeface="Roboto-Idcloud"/>
              </a:rPr>
              <a:t>In the </a:t>
            </a:r>
            <a:r>
              <a:rPr kumimoji="0" lang="en-US" altLang="en-US" sz="1500" b="1" i="0" u="none" strike="noStrike" cap="none" normalizeH="0" baseline="0" dirty="0" smtClean="0">
                <a:ln>
                  <a:noFill/>
                </a:ln>
                <a:solidFill>
                  <a:srgbClr val="5A6475"/>
                </a:solidFill>
                <a:effectLst/>
                <a:latin typeface="Roboto-Idcloud"/>
              </a:rPr>
              <a:t>Image</a:t>
            </a:r>
            <a:r>
              <a:rPr kumimoji="0" lang="en-US" altLang="en-US" sz="1500" b="0" i="0" u="none" strike="noStrike" cap="none" normalizeH="0" baseline="0" dirty="0" smtClean="0">
                <a:ln>
                  <a:noFill/>
                </a:ln>
                <a:solidFill>
                  <a:srgbClr val="5A6475"/>
                </a:solidFill>
                <a:effectLst/>
                <a:latin typeface="Roboto-Idcloud"/>
              </a:rPr>
              <a:t> list, click the image that you want to import.</a:t>
            </a:r>
          </a:p>
          <a:p>
            <a:pPr marL="457200" marR="0" lvl="1"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00" b="0" i="0" u="none" strike="noStrike" cap="none" normalizeH="0" baseline="0" dirty="0" smtClean="0">
                <a:ln>
                  <a:noFill/>
                </a:ln>
                <a:solidFill>
                  <a:srgbClr val="5A6475"/>
                </a:solidFill>
                <a:effectLst/>
                <a:latin typeface="Roboto-Idcloud"/>
              </a:rPr>
              <a:t>Select the type and size of your boot disk.</a:t>
            </a:r>
          </a:p>
          <a:p>
            <a:pPr marL="457200" marR="0" lvl="1"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500" b="0" i="0" u="none" strike="noStrike" cap="none" normalizeH="0" baseline="0" dirty="0" smtClean="0">
                <a:ln>
                  <a:noFill/>
                </a:ln>
                <a:solidFill>
                  <a:srgbClr val="5A6475"/>
                </a:solidFill>
                <a:effectLst/>
                <a:latin typeface="Roboto-Idcloud"/>
              </a:rPr>
              <a:t>To confirm your boot disk options, click </a:t>
            </a:r>
            <a:r>
              <a:rPr kumimoji="0" lang="en-US" altLang="en-US" sz="1500" b="1" i="0" u="none" strike="noStrike" cap="none" normalizeH="0" baseline="0" dirty="0" smtClean="0">
                <a:ln>
                  <a:noFill/>
                </a:ln>
                <a:solidFill>
                  <a:srgbClr val="5A6475"/>
                </a:solidFill>
                <a:effectLst/>
                <a:latin typeface="Roboto-Idcloud"/>
              </a:rPr>
              <a:t>Select</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500" b="0" i="0" u="none" strike="noStrike" cap="none" normalizeH="0" baseline="0" dirty="0" smtClean="0">
                <a:ln>
                  <a:noFill/>
                </a:ln>
                <a:solidFill>
                  <a:srgbClr val="5A6475"/>
                </a:solidFill>
                <a:effectLst/>
                <a:latin typeface="Roboto-Idcloud"/>
              </a:rPr>
              <a:t>To permit HTTP or HTTPS traffic to the VM, in the </a:t>
            </a:r>
            <a:r>
              <a:rPr kumimoji="0" lang="en-US" altLang="en-US" sz="1500" b="1" i="0" u="none" strike="noStrike" cap="none" normalizeH="0" baseline="0" dirty="0" smtClean="0">
                <a:ln>
                  <a:noFill/>
                </a:ln>
                <a:solidFill>
                  <a:srgbClr val="5A6475"/>
                </a:solidFill>
                <a:effectLst/>
                <a:latin typeface="Roboto-Idcloud"/>
              </a:rPr>
              <a:t>Firewall</a:t>
            </a:r>
            <a:r>
              <a:rPr kumimoji="0" lang="en-US" altLang="en-US" sz="1500" b="0" i="0" u="none" strike="noStrike" cap="none" normalizeH="0" baseline="0" dirty="0" smtClean="0">
                <a:ln>
                  <a:noFill/>
                </a:ln>
                <a:solidFill>
                  <a:srgbClr val="5A6475"/>
                </a:solidFill>
                <a:effectLst/>
                <a:latin typeface="Roboto-Idcloud"/>
              </a:rPr>
              <a:t> section, select </a:t>
            </a:r>
            <a:r>
              <a:rPr kumimoji="0" lang="en-US" altLang="en-US" sz="1500" b="1" i="0" u="none" strike="noStrike" cap="none" normalizeH="0" baseline="0" dirty="0" smtClean="0">
                <a:ln>
                  <a:noFill/>
                </a:ln>
                <a:solidFill>
                  <a:srgbClr val="5A6475"/>
                </a:solidFill>
                <a:effectLst/>
                <a:latin typeface="Roboto-Idcloud"/>
              </a:rPr>
              <a:t>Allow HTTP traffic</a:t>
            </a:r>
            <a:r>
              <a:rPr kumimoji="0" lang="en-US" altLang="en-US" sz="1500" b="0" i="0" u="none" strike="noStrike" cap="none" normalizeH="0" baseline="0" dirty="0" smtClean="0">
                <a:ln>
                  <a:noFill/>
                </a:ln>
                <a:solidFill>
                  <a:srgbClr val="5A6475"/>
                </a:solidFill>
                <a:effectLst/>
                <a:latin typeface="Roboto-Idcloud"/>
              </a:rPr>
              <a:t> or </a:t>
            </a:r>
            <a:r>
              <a:rPr kumimoji="0" lang="en-US" altLang="en-US" sz="1500" b="1" i="0" u="none" strike="noStrike" cap="none" normalizeH="0" baseline="0" dirty="0" smtClean="0">
                <a:ln>
                  <a:noFill/>
                </a:ln>
                <a:solidFill>
                  <a:srgbClr val="5A6475"/>
                </a:solidFill>
                <a:effectLst/>
                <a:latin typeface="Roboto-Idcloud"/>
              </a:rPr>
              <a:t>Allow HTTPS </a:t>
            </a:r>
            <a:r>
              <a:rPr kumimoji="0" lang="en-US" altLang="en-US" sz="1500" b="1" i="0" u="none" strike="noStrike" cap="none" normalizeH="0" baseline="0" dirty="0" err="1" smtClean="0">
                <a:ln>
                  <a:noFill/>
                </a:ln>
                <a:solidFill>
                  <a:srgbClr val="5A6475"/>
                </a:solidFill>
                <a:effectLst/>
                <a:latin typeface="Roboto-Idcloud"/>
              </a:rPr>
              <a:t>traffic</a:t>
            </a:r>
            <a:r>
              <a:rPr kumimoji="0" lang="en-US" altLang="en-US" sz="1500" b="0" i="0" u="none" strike="noStrike" cap="none" normalizeH="0" baseline="0" dirty="0" err="1" smtClean="0">
                <a:ln>
                  <a:noFill/>
                </a:ln>
                <a:solidFill>
                  <a:srgbClr val="5A6475"/>
                </a:solidFill>
                <a:effectLst/>
                <a:latin typeface="Roboto-Idcloud"/>
              </a:rPr>
              <a:t>.The</a:t>
            </a:r>
            <a:r>
              <a:rPr kumimoji="0" lang="en-US" altLang="en-US" sz="1500" b="0" i="0" u="none" strike="noStrike" cap="none" normalizeH="0" baseline="0" dirty="0" smtClean="0">
                <a:ln>
                  <a:noFill/>
                </a:ln>
                <a:solidFill>
                  <a:srgbClr val="5A6475"/>
                </a:solidFill>
                <a:effectLst/>
                <a:latin typeface="Roboto-Idcloud"/>
              </a:rPr>
              <a:t> Cloud Console adds a network tag to your VM and creates the corresponding ingress firewall rule that allows all incoming traffic on </a:t>
            </a:r>
            <a:r>
              <a:rPr kumimoji="0" lang="en-US" altLang="en-US" b="0" i="0" u="none" strike="noStrike" cap="none" normalizeH="0" baseline="0" dirty="0" smtClean="0">
                <a:ln>
                  <a:noFill/>
                </a:ln>
                <a:solidFill>
                  <a:srgbClr val="D63384"/>
                </a:solidFill>
                <a:effectLst/>
                <a:latin typeface="SFMono-Regular"/>
              </a:rPr>
              <a:t>tcp:80</a:t>
            </a:r>
            <a:r>
              <a:rPr kumimoji="0" lang="en-US" altLang="en-US" sz="1500" b="0" i="0" u="none" strike="noStrike" cap="none" normalizeH="0" baseline="0" dirty="0" smtClean="0">
                <a:ln>
                  <a:noFill/>
                </a:ln>
                <a:solidFill>
                  <a:srgbClr val="5A6475"/>
                </a:solidFill>
                <a:effectLst/>
                <a:latin typeface="Roboto-Idcloud"/>
              </a:rPr>
              <a:t> (HTTP) or </a:t>
            </a:r>
            <a:r>
              <a:rPr kumimoji="0" lang="en-US" altLang="en-US" b="0" i="0" u="none" strike="noStrike" cap="none" normalizeH="0" baseline="0" dirty="0" smtClean="0">
                <a:ln>
                  <a:noFill/>
                </a:ln>
                <a:solidFill>
                  <a:srgbClr val="D63384"/>
                </a:solidFill>
                <a:effectLst/>
                <a:latin typeface="SFMono-Regular"/>
              </a:rPr>
              <a:t>tcp:443</a:t>
            </a:r>
            <a:r>
              <a:rPr kumimoji="0" lang="en-US" altLang="en-US" sz="1500" b="0" i="0" u="none" strike="noStrike" cap="none" normalizeH="0" baseline="0" dirty="0" smtClean="0">
                <a:ln>
                  <a:noFill/>
                </a:ln>
                <a:solidFill>
                  <a:srgbClr val="5A6475"/>
                </a:solidFill>
                <a:effectLst/>
                <a:latin typeface="Roboto-Idcloud"/>
              </a:rPr>
              <a:t> (HTTPS). The network tag associates the firewall rule with the VM. For more information, see </a:t>
            </a:r>
            <a:r>
              <a:rPr kumimoji="0" lang="en-US" altLang="en-US" sz="1500" b="0" i="0" u="sng" strike="noStrike" cap="none" normalizeH="0" baseline="0" dirty="0" smtClean="0">
                <a:ln>
                  <a:noFill/>
                </a:ln>
                <a:solidFill>
                  <a:srgbClr val="0D6EFD"/>
                </a:solidFill>
                <a:effectLst/>
                <a:latin typeface="Roboto-Idcloud"/>
                <a:hlinkClick r:id="rId40"/>
              </a:rPr>
              <a:t>Firewall rules overview</a:t>
            </a:r>
            <a:r>
              <a:rPr kumimoji="0" lang="en-US" altLang="en-US" sz="1500" b="0" i="0" u="none" strike="noStrike" cap="none" normalizeH="0" baseline="0" dirty="0" smtClean="0">
                <a:ln>
                  <a:noFill/>
                </a:ln>
                <a:solidFill>
                  <a:srgbClr val="5A6475"/>
                </a:solidFill>
                <a:effectLst/>
                <a:latin typeface="Roboto-Idcloud"/>
              </a:rPr>
              <a:t> in the Virtual Private Cloud documentation.</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500" b="0" i="0" u="none" strike="noStrike" cap="none" normalizeH="0" baseline="0" dirty="0" smtClean="0">
                <a:ln>
                  <a:noFill/>
                </a:ln>
                <a:solidFill>
                  <a:srgbClr val="5A6475"/>
                </a:solidFill>
                <a:effectLst/>
                <a:latin typeface="Roboto-Idcloud"/>
              </a:rPr>
              <a:t>To start and create a VM, click </a:t>
            </a:r>
            <a:r>
              <a:rPr kumimoji="0" lang="en-US" altLang="en-US" sz="1500" b="1" i="0" u="none" strike="noStrike" cap="none" normalizeH="0" baseline="0" dirty="0" smtClean="0">
                <a:ln>
                  <a:noFill/>
                </a:ln>
                <a:solidFill>
                  <a:srgbClr val="5A6475"/>
                </a:solidFill>
                <a:effectLst/>
                <a:latin typeface="Roboto-Idcloud"/>
              </a:rPr>
              <a:t>Create</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5A6475"/>
                </a:solidFill>
                <a:effectLst/>
                <a:latin typeface="Roboto-Idcloud"/>
              </a:rPr>
              <a:t>Create a VM instance from a snapshot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5A6475"/>
                </a:solidFill>
                <a:effectLst/>
                <a:latin typeface="Roboto-Idcloud"/>
              </a:rPr>
              <a:t>If you backed up a boot persistent disk with a </a:t>
            </a:r>
            <a:r>
              <a:rPr kumimoji="0" lang="en-US" altLang="en-US" sz="1500" b="0" i="0" u="sng" strike="noStrike" cap="none" normalizeH="0" baseline="0" dirty="0" smtClean="0">
                <a:ln>
                  <a:noFill/>
                </a:ln>
                <a:solidFill>
                  <a:srgbClr val="0D6EFD"/>
                </a:solidFill>
                <a:effectLst/>
                <a:latin typeface="Roboto-Idcloud"/>
                <a:hlinkClick r:id="rId48"/>
              </a:rPr>
              <a:t>snapshot</a:t>
            </a:r>
            <a:r>
              <a:rPr kumimoji="0" lang="en-US" altLang="en-US" sz="1500" b="0" i="0" u="none" strike="noStrike" cap="none" normalizeH="0" baseline="0" dirty="0" smtClean="0">
                <a:ln>
                  <a:noFill/>
                </a:ln>
                <a:solidFill>
                  <a:srgbClr val="5A6475"/>
                </a:solidFill>
                <a:effectLst/>
                <a:latin typeface="Roboto-Idcloud"/>
              </a:rPr>
              <a:t>, you can use that snapshot to create a VM.</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5A6475"/>
                </a:solidFill>
                <a:effectLst/>
                <a:latin typeface="Roboto-Idcloud"/>
              </a:rPr>
              <a:t>To quickly create more than one VM with the same boot disk, </a:t>
            </a:r>
            <a:r>
              <a:rPr kumimoji="0" lang="en-US" altLang="en-US" sz="1500" b="0" i="0" u="sng" strike="noStrike" cap="none" normalizeH="0" baseline="0" dirty="0" smtClean="0">
                <a:ln>
                  <a:noFill/>
                </a:ln>
                <a:solidFill>
                  <a:srgbClr val="0D6EFD"/>
                </a:solidFill>
                <a:effectLst/>
                <a:latin typeface="Roboto-Idcloud"/>
                <a:hlinkClick r:id="rId26"/>
              </a:rPr>
              <a:t>create a custom image</a:t>
            </a:r>
            <a:r>
              <a:rPr kumimoji="0" lang="en-US" altLang="en-US" sz="1500" b="0" i="0" u="none" strike="noStrike" cap="none" normalizeH="0" baseline="0" dirty="0" smtClean="0">
                <a:ln>
                  <a:noFill/>
                </a:ln>
                <a:solidFill>
                  <a:srgbClr val="5A6475"/>
                </a:solidFill>
                <a:effectLst/>
                <a:latin typeface="Roboto-Idcloud"/>
              </a:rPr>
              <a:t> and, then </a:t>
            </a:r>
            <a:r>
              <a:rPr kumimoji="0" lang="en-US" altLang="en-US" sz="1500" b="0" i="0" u="sng" strike="noStrike" cap="none" normalizeH="0" baseline="0" dirty="0" smtClean="0">
                <a:ln>
                  <a:noFill/>
                </a:ln>
                <a:solidFill>
                  <a:srgbClr val="0D6EFD"/>
                </a:solidFill>
                <a:effectLst/>
                <a:latin typeface="Roboto-Idcloud"/>
                <a:hlinkClick r:id="rId49"/>
              </a:rPr>
              <a:t>create VMs from that image</a:t>
            </a:r>
            <a:r>
              <a:rPr kumimoji="0" lang="en-US" altLang="en-US" sz="1500" b="0" i="0" u="none" strike="noStrike" cap="none" normalizeH="0" baseline="0" dirty="0" smtClean="0">
                <a:ln>
                  <a:noFill/>
                </a:ln>
                <a:solidFill>
                  <a:srgbClr val="5A6475"/>
                </a:solidFill>
                <a:effectLst/>
                <a:latin typeface="Roboto-Idcloud"/>
              </a:rPr>
              <a:t> rather than from the </a:t>
            </a:r>
            <a:r>
              <a:rPr kumimoji="0" lang="en-US" altLang="en-US" sz="1500" b="0" i="0" u="none" strike="noStrike" cap="none" normalizeH="0" baseline="0" dirty="0" err="1" smtClean="0">
                <a:ln>
                  <a:noFill/>
                </a:ln>
                <a:solidFill>
                  <a:srgbClr val="5A6475"/>
                </a:solidFill>
                <a:effectLst/>
                <a:latin typeface="Roboto-Idcloud"/>
              </a:rPr>
              <a:t>snapshot.</a:t>
            </a:r>
            <a:r>
              <a:rPr kumimoji="0" lang="en-US" altLang="en-US" sz="1500" b="1" i="0" u="none" strike="noStrike" cap="none" normalizeH="0" baseline="0" dirty="0" err="1" smtClean="0">
                <a:ln>
                  <a:noFill/>
                </a:ln>
                <a:solidFill>
                  <a:srgbClr val="5A6475"/>
                </a:solidFill>
                <a:effectLst/>
                <a:latin typeface="Roboto-Idcloud"/>
              </a:rPr>
              <a:t>Important</a:t>
            </a:r>
            <a:r>
              <a:rPr kumimoji="0" lang="en-US" altLang="en-US" sz="1500" b="1" i="0" u="none" strike="noStrike" cap="none" normalizeH="0" baseline="0" dirty="0" smtClean="0">
                <a:ln>
                  <a:noFill/>
                </a:ln>
                <a:solidFill>
                  <a:srgbClr val="5A6475"/>
                </a:solidFill>
                <a:effectLst/>
                <a:latin typeface="Roboto-Idcloud"/>
              </a:rPr>
              <a:t>:</a:t>
            </a:r>
            <a:r>
              <a:rPr kumimoji="0" lang="en-US" altLang="en-US" sz="1500" b="0" i="0" u="none" strike="noStrike" cap="none" normalizeH="0" baseline="0" dirty="0" smtClean="0">
                <a:ln>
                  <a:noFill/>
                </a:ln>
                <a:solidFill>
                  <a:srgbClr val="5A6475"/>
                </a:solidFill>
                <a:effectLst/>
                <a:latin typeface="Roboto-Idcloud"/>
              </a:rPr>
              <a:t> If you create a VM from a disk snapshot based on a </a:t>
            </a:r>
            <a:r>
              <a:rPr kumimoji="0" lang="en-US" altLang="en-US" sz="1500" b="0" i="0" u="sng" strike="noStrike" cap="none" normalizeH="0" baseline="0" dirty="0" smtClean="0">
                <a:ln>
                  <a:noFill/>
                </a:ln>
                <a:solidFill>
                  <a:srgbClr val="0D6EFD"/>
                </a:solidFill>
                <a:effectLst/>
                <a:latin typeface="Roboto-Idcloud"/>
                <a:hlinkClick r:id="rId4"/>
              </a:rPr>
              <a:t>Shielded VM</a:t>
            </a:r>
            <a:r>
              <a:rPr kumimoji="0" lang="en-US" altLang="en-US" sz="1500" b="0" i="0" u="none" strike="noStrike" cap="none" normalizeH="0" baseline="0" dirty="0" smtClean="0">
                <a:ln>
                  <a:noFill/>
                </a:ln>
                <a:solidFill>
                  <a:srgbClr val="5A6475"/>
                </a:solidFill>
                <a:effectLst/>
                <a:latin typeface="Roboto-Idcloud"/>
              </a:rPr>
              <a:t> image, the original integrity policy baseline is lost and the first set of boot sequence measurements on the new VM is used as the new baseline. Because this new set of measurements is not verified, you must validate the boot integrity of the VM after you restore from a snapshot. You can do this by manually examining the boot log and verifying that the proper keys are loaded into the </a:t>
            </a:r>
            <a:r>
              <a:rPr kumimoji="0" lang="en-US" altLang="en-US" sz="1500" b="0" i="0" u="none" strike="noStrike" cap="none" normalizeH="0" baseline="0" dirty="0" err="1" smtClean="0">
                <a:ln>
                  <a:noFill/>
                </a:ln>
                <a:solidFill>
                  <a:srgbClr val="5A6475"/>
                </a:solidFill>
                <a:effectLst/>
                <a:latin typeface="Roboto-Idcloud"/>
              </a:rPr>
              <a:t>SecureBoot</a:t>
            </a:r>
            <a:r>
              <a:rPr kumimoji="0" lang="en-US" altLang="en-US" sz="1500" b="0" i="0" u="none" strike="noStrike" cap="none" normalizeH="0" baseline="0" dirty="0" smtClean="0">
                <a:ln>
                  <a:noFill/>
                </a:ln>
                <a:solidFill>
                  <a:srgbClr val="5A6475"/>
                </a:solidFill>
                <a:effectLst/>
                <a:latin typeface="Roboto-Idcloud"/>
              </a:rPr>
              <a:t> database, and that the expected kernel version is running. Also, secrets saved in the </a:t>
            </a:r>
            <a:r>
              <a:rPr kumimoji="0" lang="en-US" altLang="en-US" sz="1500" b="0" i="0" u="none" strike="noStrike" cap="none" normalizeH="0" baseline="0" dirty="0" err="1" smtClean="0">
                <a:ln>
                  <a:noFill/>
                </a:ln>
                <a:solidFill>
                  <a:srgbClr val="5A6475"/>
                </a:solidFill>
                <a:effectLst/>
                <a:latin typeface="Roboto-Idcloud"/>
              </a:rPr>
              <a:t>vTPM</a:t>
            </a:r>
            <a:r>
              <a:rPr kumimoji="0" lang="en-US" altLang="en-US" sz="1500" b="0" i="0" u="none" strike="noStrike" cap="none" normalizeH="0" baseline="0" dirty="0" smtClean="0">
                <a:ln>
                  <a:noFill/>
                </a:ln>
                <a:solidFill>
                  <a:srgbClr val="5A6475"/>
                </a:solidFill>
                <a:effectLst/>
                <a:latin typeface="Roboto-Idcloud"/>
              </a:rPr>
              <a:t> on the originating VM are not accessible on VMs restored from a snapshot of that VM.</a:t>
            </a:r>
            <a:endParaRPr kumimoji="0" lang="en-US" altLang="en-US" sz="7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smtClean="0">
                <a:ln>
                  <a:noFill/>
                </a:ln>
                <a:solidFill>
                  <a:srgbClr val="5A6475"/>
                </a:solidFill>
                <a:effectLst/>
                <a:latin typeface="Roboto-Idcloud"/>
              </a:rPr>
              <a:t>Create a VM instance boot disk from a snapshot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5A6475"/>
                </a:solidFill>
                <a:effectLst/>
                <a:latin typeface="Roboto-Idcloud"/>
              </a:rPr>
              <a:t>You can restore a snapshot of a boot disk to a new boot disk when you create a </a:t>
            </a:r>
            <a:r>
              <a:rPr kumimoji="0" lang="en-US" altLang="en-US" sz="1500" b="0" i="0" u="none" strike="noStrike" cap="none" normalizeH="0" baseline="0" dirty="0" err="1" smtClean="0">
                <a:ln>
                  <a:noFill/>
                </a:ln>
                <a:solidFill>
                  <a:srgbClr val="5A6475"/>
                </a:solidFill>
                <a:effectLst/>
                <a:latin typeface="Roboto-Idcloud"/>
              </a:rPr>
              <a:t>VM.Permissions</a:t>
            </a:r>
            <a:r>
              <a:rPr kumimoji="0" lang="en-US" altLang="en-US" sz="1500" b="0" i="0" u="none" strike="noStrike" cap="none" normalizeH="0" baseline="0" dirty="0" smtClean="0">
                <a:ln>
                  <a:noFill/>
                </a:ln>
                <a:solidFill>
                  <a:srgbClr val="5A6475"/>
                </a:solidFill>
                <a:effectLst/>
                <a:latin typeface="Roboto-Idcloud"/>
              </a:rPr>
              <a:t> required for this </a:t>
            </a:r>
            <a:r>
              <a:rPr kumimoji="0" lang="en-US" altLang="en-US" sz="1500" b="0" i="0" u="none" strike="noStrike" cap="none" normalizeH="0" baseline="0" dirty="0" err="1" smtClean="0">
                <a:ln>
                  <a:noFill/>
                </a:ln>
                <a:solidFill>
                  <a:srgbClr val="5A6475"/>
                </a:solidFill>
                <a:effectLst/>
                <a:latin typeface="Roboto-Idcloud"/>
              </a:rPr>
              <a:t>task</a:t>
            </a:r>
            <a:r>
              <a:rPr kumimoji="0" lang="en-US" altLang="en-US" sz="1500" b="0" i="0" u="sng" strike="noStrike" cap="none" normalizeH="0" baseline="0" dirty="0" err="1" smtClean="0">
                <a:ln>
                  <a:noFill/>
                </a:ln>
                <a:solidFill>
                  <a:srgbClr val="0D6EFD"/>
                </a:solidFill>
                <a:effectLst/>
                <a:latin typeface="Roboto-Idcloud"/>
                <a:hlinkClick r:id="rId28"/>
              </a:rPr>
              <a:t>Console</a:t>
            </a:r>
            <a:r>
              <a:rPr kumimoji="0" lang="en-US" altLang="en-US" sz="1500" b="0" i="0" u="sng" strike="noStrike" cap="none" normalizeH="0" baseline="0" dirty="0" err="1" smtClean="0">
                <a:ln>
                  <a:noFill/>
                </a:ln>
                <a:solidFill>
                  <a:srgbClr val="0D6EFD"/>
                </a:solidFill>
                <a:effectLst/>
                <a:latin typeface="Roboto-Idcloud"/>
                <a:hlinkClick r:id="rId29"/>
              </a:rPr>
              <a:t>gcloud</a:t>
            </a:r>
            <a:r>
              <a:rPr kumimoji="0" lang="en-US" altLang="en-US" sz="1500" b="0" i="0" u="sng" strike="noStrike" cap="none" normalizeH="0" baseline="0" dirty="0" err="1" smtClean="0">
                <a:ln>
                  <a:noFill/>
                </a:ln>
                <a:solidFill>
                  <a:srgbClr val="0D6EFD"/>
                </a:solidFill>
                <a:effectLst/>
                <a:latin typeface="Roboto-Idcloud"/>
                <a:hlinkClick r:id="rId30"/>
              </a:rPr>
              <a:t>API</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dirty="0" smtClean="0">
                <a:ln>
                  <a:noFill/>
                </a:ln>
                <a:solidFill>
                  <a:srgbClr val="5A6475"/>
                </a:solidFill>
                <a:effectLst/>
                <a:latin typeface="Roboto-Idcloud"/>
              </a:rPr>
              <a:t>In the Google Cloud Console, go to the </a:t>
            </a:r>
            <a:r>
              <a:rPr kumimoji="0" lang="en-US" altLang="en-US" sz="1500" b="1" i="0" u="none" strike="noStrike" cap="none" normalizeH="0" baseline="0" dirty="0" smtClean="0">
                <a:ln>
                  <a:noFill/>
                </a:ln>
                <a:solidFill>
                  <a:srgbClr val="5A6475"/>
                </a:solidFill>
                <a:effectLst/>
                <a:latin typeface="Roboto-Idcloud"/>
              </a:rPr>
              <a:t>VM instances</a:t>
            </a:r>
            <a:r>
              <a:rPr kumimoji="0" lang="en-US" altLang="en-US" sz="1500" b="0" i="0" u="none" strike="noStrike" cap="none" normalizeH="0" baseline="0" dirty="0" smtClean="0">
                <a:ln>
                  <a:noFill/>
                </a:ln>
                <a:solidFill>
                  <a:srgbClr val="5A6475"/>
                </a:solidFill>
                <a:effectLst/>
                <a:latin typeface="Roboto-Idcloud"/>
              </a:rPr>
              <a:t> </a:t>
            </a:r>
            <a:r>
              <a:rPr kumimoji="0" lang="en-US" altLang="en-US" sz="1500" b="0" i="0" u="none" strike="noStrike" cap="none" normalizeH="0" baseline="0" dirty="0" err="1" smtClean="0">
                <a:ln>
                  <a:noFill/>
                </a:ln>
                <a:solidFill>
                  <a:srgbClr val="5A6475"/>
                </a:solidFill>
                <a:effectLst/>
                <a:latin typeface="Roboto-Idcloud"/>
              </a:rPr>
              <a:t>page.</a:t>
            </a:r>
            <a:r>
              <a:rPr kumimoji="0" lang="en-US" altLang="en-US" sz="1500" b="0" i="0" u="sng" strike="noStrike" cap="none" normalizeH="0" baseline="0" dirty="0" err="1" smtClean="0">
                <a:ln>
                  <a:noFill/>
                </a:ln>
                <a:solidFill>
                  <a:srgbClr val="0D6EFD"/>
                </a:solidFill>
                <a:effectLst/>
                <a:latin typeface="Roboto-Idcloud"/>
                <a:hlinkClick r:id="rId38"/>
              </a:rPr>
              <a:t>Go</a:t>
            </a:r>
            <a:r>
              <a:rPr kumimoji="0" lang="en-US" altLang="en-US" sz="1500" b="0" i="0" u="sng" strike="noStrike" cap="none" normalizeH="0" baseline="0" dirty="0" smtClean="0">
                <a:ln>
                  <a:noFill/>
                </a:ln>
                <a:solidFill>
                  <a:srgbClr val="0D6EFD"/>
                </a:solidFill>
                <a:effectLst/>
                <a:latin typeface="Roboto-Idcloud"/>
                <a:hlinkClick r:id="rId38"/>
              </a:rPr>
              <a:t> to VM instances</a:t>
            </a:r>
            <a:endParaRPr kumimoji="0" lang="en-US" altLang="en-US" sz="15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0" i="0" u="none" strike="noStrike" cap="none" normalizeH="0" baseline="0" dirty="0" smtClean="0">
                <a:ln>
                  <a:noFill/>
                </a:ln>
                <a:solidFill>
                  <a:srgbClr val="5A6475"/>
                </a:solidFill>
                <a:effectLst/>
                <a:latin typeface="Roboto-Idcloud"/>
              </a:rPr>
              <a:t>Select your project and click </a:t>
            </a:r>
            <a:r>
              <a:rPr kumimoji="0" lang="en-US" altLang="en-US" sz="1500" b="1" i="0" u="none" strike="noStrike" cap="none" normalizeH="0" baseline="0" dirty="0" smtClean="0">
                <a:ln>
                  <a:noFill/>
                </a:ln>
                <a:solidFill>
                  <a:srgbClr val="5A6475"/>
                </a:solidFill>
                <a:effectLst/>
                <a:latin typeface="Roboto-Idcloud"/>
              </a:rPr>
              <a:t>Continue</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0" i="0" u="none" strike="noStrike" cap="none" normalizeH="0" baseline="0" dirty="0" smtClean="0">
                <a:ln>
                  <a:noFill/>
                </a:ln>
                <a:solidFill>
                  <a:srgbClr val="5A6475"/>
                </a:solidFill>
                <a:effectLst/>
                <a:latin typeface="Roboto-Idcloud"/>
              </a:rPr>
              <a:t>Click </a:t>
            </a:r>
            <a:r>
              <a:rPr kumimoji="0" lang="en-US" altLang="en-US" sz="1500" b="1" i="0" u="none" strike="noStrike" cap="none" normalizeH="0" baseline="0" dirty="0" smtClean="0">
                <a:ln>
                  <a:noFill/>
                </a:ln>
                <a:solidFill>
                  <a:srgbClr val="5A6475"/>
                </a:solidFill>
                <a:effectLst/>
                <a:latin typeface="Roboto-Idcloud"/>
              </a:rPr>
              <a:t>Create instance</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00" b="0" i="0" u="none" strike="noStrike" cap="none" normalizeH="0" baseline="0" dirty="0" smtClean="0">
                <a:ln>
                  <a:noFill/>
                </a:ln>
                <a:solidFill>
                  <a:srgbClr val="5A6475"/>
                </a:solidFill>
                <a:effectLst/>
                <a:latin typeface="Roboto-Idcloud"/>
              </a:rPr>
              <a:t>Specify a </a:t>
            </a:r>
            <a:r>
              <a:rPr kumimoji="0" lang="en-US" altLang="en-US" sz="1500" b="1" i="0" u="none" strike="noStrike" cap="none" normalizeH="0" baseline="0" dirty="0" smtClean="0">
                <a:ln>
                  <a:noFill/>
                </a:ln>
                <a:solidFill>
                  <a:srgbClr val="5A6475"/>
                </a:solidFill>
                <a:effectLst/>
                <a:latin typeface="Roboto-Idcloud"/>
              </a:rPr>
              <a:t>Name</a:t>
            </a:r>
            <a:r>
              <a:rPr kumimoji="0" lang="en-US" altLang="en-US" sz="1500" b="0" i="0" u="none" strike="noStrike" cap="none" normalizeH="0" baseline="0" dirty="0" smtClean="0">
                <a:ln>
                  <a:noFill/>
                </a:ln>
                <a:solidFill>
                  <a:srgbClr val="5A6475"/>
                </a:solidFill>
                <a:effectLst/>
                <a:latin typeface="Roboto-Idcloud"/>
              </a:rPr>
              <a:t> for your VM. For more information, see </a:t>
            </a:r>
            <a:r>
              <a:rPr kumimoji="0" lang="en-US" altLang="en-US" sz="1500" b="0" i="0" u="sng" strike="noStrike" cap="none" normalizeH="0" baseline="0" dirty="0" smtClean="0">
                <a:ln>
                  <a:noFill/>
                </a:ln>
                <a:solidFill>
                  <a:srgbClr val="0D6EFD"/>
                </a:solidFill>
                <a:effectLst/>
                <a:latin typeface="Roboto-Idcloud"/>
                <a:hlinkClick r:id="rId39"/>
              </a:rPr>
              <a:t>Resource naming convention</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500" b="0" i="0" u="none" strike="noStrike" cap="none" normalizeH="0" baseline="0" dirty="0" smtClean="0">
                <a:ln>
                  <a:noFill/>
                </a:ln>
                <a:solidFill>
                  <a:srgbClr val="5A6475"/>
                </a:solidFill>
                <a:effectLst/>
                <a:latin typeface="Roboto-Idcloud"/>
              </a:rPr>
              <a:t>Optional: Change the </a:t>
            </a:r>
            <a:r>
              <a:rPr kumimoji="0" lang="en-US" altLang="en-US" sz="1500" b="1" i="0" u="none" strike="noStrike" cap="none" normalizeH="0" baseline="0" dirty="0" smtClean="0">
                <a:ln>
                  <a:noFill/>
                </a:ln>
                <a:solidFill>
                  <a:srgbClr val="5A6475"/>
                </a:solidFill>
                <a:effectLst/>
                <a:latin typeface="Roboto-Idcloud"/>
              </a:rPr>
              <a:t>Zone</a:t>
            </a:r>
            <a:r>
              <a:rPr kumimoji="0" lang="en-US" altLang="en-US" sz="1500" b="0" i="0" u="none" strike="noStrike" cap="none" normalizeH="0" baseline="0" dirty="0" smtClean="0">
                <a:ln>
                  <a:noFill/>
                </a:ln>
                <a:solidFill>
                  <a:srgbClr val="5A6475"/>
                </a:solidFill>
                <a:effectLst/>
                <a:latin typeface="Roboto-Idcloud"/>
              </a:rPr>
              <a:t> for this VM. Compute Engine randomizes the list of zones within each region to encourage use across multiple zones.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500" b="0" i="0" u="none" strike="noStrike" cap="none" normalizeH="0" baseline="0" dirty="0" smtClean="0">
                <a:ln>
                  <a:noFill/>
                </a:ln>
                <a:solidFill>
                  <a:srgbClr val="5A6475"/>
                </a:solidFill>
                <a:effectLst/>
                <a:latin typeface="Roboto-Idcloud"/>
              </a:rPr>
              <a:t>Select a </a:t>
            </a:r>
            <a:r>
              <a:rPr kumimoji="0" lang="en-US" altLang="en-US" sz="1500" b="1" i="0" u="none" strike="noStrike" cap="none" normalizeH="0" baseline="0" dirty="0" smtClean="0">
                <a:ln>
                  <a:noFill/>
                </a:ln>
                <a:solidFill>
                  <a:srgbClr val="5A6475"/>
                </a:solidFill>
                <a:effectLst/>
                <a:latin typeface="Roboto-Idcloud"/>
              </a:rPr>
              <a:t>Machine configuration</a:t>
            </a:r>
            <a:r>
              <a:rPr kumimoji="0" lang="en-US" altLang="en-US" sz="1500" b="0" i="0" u="none" strike="noStrike" cap="none" normalizeH="0" baseline="0" dirty="0" smtClean="0">
                <a:ln>
                  <a:noFill/>
                </a:ln>
                <a:solidFill>
                  <a:srgbClr val="5A6475"/>
                </a:solidFill>
                <a:effectLst/>
                <a:latin typeface="Roboto-Idcloud"/>
              </a:rPr>
              <a:t> for your VM.</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500" b="0" i="0" u="none" strike="noStrike" cap="none" normalizeH="0" baseline="0" dirty="0" smtClean="0">
                <a:ln>
                  <a:noFill/>
                </a:ln>
                <a:solidFill>
                  <a:srgbClr val="5A6475"/>
                </a:solidFill>
                <a:effectLst/>
                <a:latin typeface="Roboto-Idcloud"/>
              </a:rPr>
              <a:t>In the </a:t>
            </a:r>
            <a:r>
              <a:rPr kumimoji="0" lang="en-US" altLang="en-US" sz="1500" b="1" i="0" u="none" strike="noStrike" cap="none" normalizeH="0" baseline="0" dirty="0" smtClean="0">
                <a:ln>
                  <a:noFill/>
                </a:ln>
                <a:solidFill>
                  <a:srgbClr val="5A6475"/>
                </a:solidFill>
                <a:effectLst/>
                <a:latin typeface="Roboto-Idcloud"/>
              </a:rPr>
              <a:t>Boot disk</a:t>
            </a:r>
            <a:r>
              <a:rPr kumimoji="0" lang="en-US" altLang="en-US" sz="1500" b="0" i="0" u="none" strike="noStrike" cap="none" normalizeH="0" baseline="0" dirty="0" smtClean="0">
                <a:ln>
                  <a:noFill/>
                </a:ln>
                <a:solidFill>
                  <a:srgbClr val="5A6475"/>
                </a:solidFill>
                <a:effectLst/>
                <a:latin typeface="Roboto-Idcloud"/>
              </a:rPr>
              <a:t> section, click </a:t>
            </a:r>
            <a:r>
              <a:rPr kumimoji="0" lang="en-US" altLang="en-US" sz="1500" b="1" i="0" u="none" strike="noStrike" cap="none" normalizeH="0" baseline="0" dirty="0" smtClean="0">
                <a:ln>
                  <a:noFill/>
                </a:ln>
                <a:solidFill>
                  <a:srgbClr val="5A6475"/>
                </a:solidFill>
                <a:effectLst/>
                <a:latin typeface="Roboto-Idcloud"/>
              </a:rPr>
              <a:t>Change</a:t>
            </a:r>
            <a:r>
              <a:rPr kumimoji="0" lang="en-US" altLang="en-US" sz="1500" b="0" i="0" u="none" strike="noStrike" cap="none" normalizeH="0" baseline="0" dirty="0" smtClean="0">
                <a:ln>
                  <a:noFill/>
                </a:ln>
                <a:solidFill>
                  <a:srgbClr val="5A6475"/>
                </a:solidFill>
                <a:effectLst/>
                <a:latin typeface="Roboto-Idcloud"/>
              </a:rPr>
              <a:t>, and then do the following:</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dirty="0" smtClean="0">
                <a:ln>
                  <a:noFill/>
                </a:ln>
                <a:solidFill>
                  <a:srgbClr val="5A6475"/>
                </a:solidFill>
                <a:effectLst/>
                <a:latin typeface="Roboto-Idcloud"/>
              </a:rPr>
              <a:t>Click the </a:t>
            </a:r>
            <a:r>
              <a:rPr kumimoji="0" lang="en-US" altLang="en-US" sz="1500" b="1" i="0" u="none" strike="noStrike" cap="none" normalizeH="0" baseline="0" dirty="0" smtClean="0">
                <a:ln>
                  <a:noFill/>
                </a:ln>
                <a:solidFill>
                  <a:srgbClr val="5A6475"/>
                </a:solidFill>
                <a:effectLst/>
                <a:latin typeface="Roboto-Idcloud"/>
              </a:rPr>
              <a:t>Snapshots</a:t>
            </a:r>
            <a:r>
              <a:rPr kumimoji="0" lang="en-US" altLang="en-US" sz="1500" b="0" i="0" u="none" strike="noStrike" cap="none" normalizeH="0" baseline="0" dirty="0" smtClean="0">
                <a:ln>
                  <a:noFill/>
                </a:ln>
                <a:solidFill>
                  <a:srgbClr val="5A6475"/>
                </a:solidFill>
                <a:effectLst/>
                <a:latin typeface="Roboto-Idcloud"/>
              </a:rPr>
              <a:t> tab.</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0" i="0" u="none" strike="noStrike" cap="none" normalizeH="0" baseline="0" dirty="0" smtClean="0">
                <a:ln>
                  <a:noFill/>
                </a:ln>
                <a:solidFill>
                  <a:srgbClr val="5A6475"/>
                </a:solidFill>
                <a:effectLst/>
                <a:latin typeface="Roboto-Idcloud"/>
              </a:rPr>
              <a:t>In the </a:t>
            </a:r>
            <a:r>
              <a:rPr kumimoji="0" lang="en-US" altLang="en-US" sz="1500" b="1" i="0" u="none" strike="noStrike" cap="none" normalizeH="0" baseline="0" dirty="0" smtClean="0">
                <a:ln>
                  <a:noFill/>
                </a:ln>
                <a:solidFill>
                  <a:srgbClr val="5A6475"/>
                </a:solidFill>
                <a:effectLst/>
                <a:latin typeface="Roboto-Idcloud"/>
              </a:rPr>
              <a:t>Snapshot</a:t>
            </a:r>
            <a:r>
              <a:rPr kumimoji="0" lang="en-US" altLang="en-US" sz="1500" b="0" i="0" u="none" strike="noStrike" cap="none" normalizeH="0" baseline="0" dirty="0" smtClean="0">
                <a:ln>
                  <a:noFill/>
                </a:ln>
                <a:solidFill>
                  <a:srgbClr val="5A6475"/>
                </a:solidFill>
                <a:effectLst/>
                <a:latin typeface="Roboto-Idcloud"/>
              </a:rPr>
              <a:t> list, click a snapshot.</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0" i="0" u="none" strike="noStrike" cap="none" normalizeH="0" baseline="0" dirty="0" smtClean="0">
                <a:ln>
                  <a:noFill/>
                </a:ln>
                <a:solidFill>
                  <a:srgbClr val="5A6475"/>
                </a:solidFill>
                <a:effectLst/>
                <a:latin typeface="Roboto-Idcloud"/>
              </a:rPr>
              <a:t>Specify the boot disk type and size.</a:t>
            </a:r>
          </a:p>
          <a:p>
            <a:pPr marL="457200" marR="0" lvl="1"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00" b="0" i="0" u="none" strike="noStrike" cap="none" normalizeH="0" baseline="0" dirty="0" smtClean="0">
                <a:ln>
                  <a:noFill/>
                </a:ln>
                <a:solidFill>
                  <a:srgbClr val="5A6475"/>
                </a:solidFill>
                <a:effectLst/>
                <a:latin typeface="Roboto-Idcloud"/>
              </a:rPr>
              <a:t>Optional: For advanced configuration options, click </a:t>
            </a:r>
            <a:r>
              <a:rPr kumimoji="0" lang="en-US" altLang="en-US" sz="1500" b="1" i="0" u="none" strike="noStrike" cap="none" normalizeH="0" baseline="0" dirty="0" smtClean="0">
                <a:ln>
                  <a:noFill/>
                </a:ln>
                <a:solidFill>
                  <a:srgbClr val="5A6475"/>
                </a:solidFill>
                <a:effectLst/>
                <a:latin typeface="Roboto-Idcloud"/>
              </a:rPr>
              <a:t>Show advanced configurations</a:t>
            </a:r>
            <a:r>
              <a:rPr kumimoji="0" lang="en-US" altLang="en-US" sz="1500" b="0" i="0" u="none" strike="noStrike" cap="none" normalizeH="0" baseline="0" dirty="0" smtClean="0">
                <a:ln>
                  <a:noFill/>
                </a:ln>
                <a:solidFill>
                  <a:srgbClr val="5A6475"/>
                </a:solidFill>
                <a:effectLst/>
                <a:latin typeface="Roboto-Idcloud"/>
              </a:rPr>
              <a:t>.</a:t>
            </a:r>
          </a:p>
          <a:p>
            <a:pPr marL="457200" marR="0" lvl="1"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500" b="0" i="0" u="none" strike="noStrike" cap="none" normalizeH="0" baseline="0" dirty="0" smtClean="0">
                <a:ln>
                  <a:noFill/>
                </a:ln>
                <a:solidFill>
                  <a:srgbClr val="5A6475"/>
                </a:solidFill>
                <a:effectLst/>
                <a:latin typeface="Roboto-Idcloud"/>
              </a:rPr>
              <a:t>To confirm your boot disk options, click </a:t>
            </a:r>
            <a:r>
              <a:rPr kumimoji="0" lang="en-US" altLang="en-US" sz="1500" b="1" i="0" u="none" strike="noStrike" cap="none" normalizeH="0" baseline="0" dirty="0" smtClean="0">
                <a:ln>
                  <a:noFill/>
                </a:ln>
                <a:solidFill>
                  <a:srgbClr val="5A6475"/>
                </a:solidFill>
                <a:effectLst/>
                <a:latin typeface="Roboto-Idcloud"/>
              </a:rPr>
              <a:t>Select</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500" b="0" i="0" u="none" strike="noStrike" cap="none" normalizeH="0" baseline="0" dirty="0" smtClean="0">
                <a:ln>
                  <a:noFill/>
                </a:ln>
                <a:solidFill>
                  <a:srgbClr val="5A6475"/>
                </a:solidFill>
                <a:effectLst/>
                <a:latin typeface="Roboto-Idcloud"/>
              </a:rPr>
              <a:t>In the </a:t>
            </a:r>
            <a:r>
              <a:rPr kumimoji="0" lang="en-US" altLang="en-US" sz="1500" b="1" i="0" u="none" strike="noStrike" cap="none" normalizeH="0" baseline="0" dirty="0" smtClean="0">
                <a:ln>
                  <a:noFill/>
                </a:ln>
                <a:solidFill>
                  <a:srgbClr val="5A6475"/>
                </a:solidFill>
                <a:effectLst/>
                <a:latin typeface="Roboto-Idcloud"/>
              </a:rPr>
              <a:t>Firewall</a:t>
            </a:r>
            <a:r>
              <a:rPr kumimoji="0" lang="en-US" altLang="en-US" sz="1500" b="0" i="0" u="none" strike="noStrike" cap="none" normalizeH="0" baseline="0" dirty="0" smtClean="0">
                <a:ln>
                  <a:noFill/>
                </a:ln>
                <a:solidFill>
                  <a:srgbClr val="5A6475"/>
                </a:solidFill>
                <a:effectLst/>
                <a:latin typeface="Roboto-Idcloud"/>
              </a:rPr>
              <a:t> section, to permit HTTP or HTTPS traffic to the VM, select </a:t>
            </a:r>
            <a:r>
              <a:rPr kumimoji="0" lang="en-US" altLang="en-US" sz="1500" b="1" i="0" u="none" strike="noStrike" cap="none" normalizeH="0" baseline="0" dirty="0" smtClean="0">
                <a:ln>
                  <a:noFill/>
                </a:ln>
                <a:solidFill>
                  <a:srgbClr val="5A6475"/>
                </a:solidFill>
                <a:effectLst/>
                <a:latin typeface="Roboto-Idcloud"/>
              </a:rPr>
              <a:t>Allow HTTP traffic</a:t>
            </a:r>
            <a:r>
              <a:rPr kumimoji="0" lang="en-US" altLang="en-US" sz="1500" b="0" i="0" u="none" strike="noStrike" cap="none" normalizeH="0" baseline="0" dirty="0" smtClean="0">
                <a:ln>
                  <a:noFill/>
                </a:ln>
                <a:solidFill>
                  <a:srgbClr val="5A6475"/>
                </a:solidFill>
                <a:effectLst/>
                <a:latin typeface="Roboto-Idcloud"/>
              </a:rPr>
              <a:t> or </a:t>
            </a:r>
            <a:r>
              <a:rPr kumimoji="0" lang="en-US" altLang="en-US" sz="1500" b="1" i="0" u="none" strike="noStrike" cap="none" normalizeH="0" baseline="0" dirty="0" smtClean="0">
                <a:ln>
                  <a:noFill/>
                </a:ln>
                <a:solidFill>
                  <a:srgbClr val="5A6475"/>
                </a:solidFill>
                <a:effectLst/>
                <a:latin typeface="Roboto-Idcloud"/>
              </a:rPr>
              <a:t>Allow HTTPS </a:t>
            </a:r>
            <a:r>
              <a:rPr kumimoji="0" lang="en-US" altLang="en-US" sz="1500" b="1" i="0" u="none" strike="noStrike" cap="none" normalizeH="0" baseline="0" dirty="0" err="1" smtClean="0">
                <a:ln>
                  <a:noFill/>
                </a:ln>
                <a:solidFill>
                  <a:srgbClr val="5A6475"/>
                </a:solidFill>
                <a:effectLst/>
                <a:latin typeface="Roboto-Idcloud"/>
              </a:rPr>
              <a:t>traffic</a:t>
            </a:r>
            <a:r>
              <a:rPr kumimoji="0" lang="en-US" altLang="en-US" sz="1500" b="0" i="0" u="none" strike="noStrike" cap="none" normalizeH="0" baseline="0" dirty="0" err="1" smtClean="0">
                <a:ln>
                  <a:noFill/>
                </a:ln>
                <a:solidFill>
                  <a:srgbClr val="5A6475"/>
                </a:solidFill>
                <a:effectLst/>
                <a:latin typeface="Roboto-Idcloud"/>
              </a:rPr>
              <a:t>.The</a:t>
            </a:r>
            <a:r>
              <a:rPr kumimoji="0" lang="en-US" altLang="en-US" sz="1500" b="0" i="0" u="none" strike="noStrike" cap="none" normalizeH="0" baseline="0" dirty="0" smtClean="0">
                <a:ln>
                  <a:noFill/>
                </a:ln>
                <a:solidFill>
                  <a:srgbClr val="5A6475"/>
                </a:solidFill>
                <a:effectLst/>
                <a:latin typeface="Roboto-Idcloud"/>
              </a:rPr>
              <a:t> Cloud Console adds a network tag to your VM and creates the corresponding ingress firewall rule that allows all incoming traffic on </a:t>
            </a:r>
            <a:r>
              <a:rPr kumimoji="0" lang="en-US" altLang="en-US" b="0" i="0" u="none" strike="noStrike" cap="none" normalizeH="0" baseline="0" dirty="0" smtClean="0">
                <a:ln>
                  <a:noFill/>
                </a:ln>
                <a:solidFill>
                  <a:srgbClr val="D63384"/>
                </a:solidFill>
                <a:effectLst/>
                <a:latin typeface="SFMono-Regular"/>
              </a:rPr>
              <a:t>tcp:80</a:t>
            </a:r>
            <a:r>
              <a:rPr kumimoji="0" lang="en-US" altLang="en-US" sz="1500" b="0" i="0" u="none" strike="noStrike" cap="none" normalizeH="0" baseline="0" dirty="0" smtClean="0">
                <a:ln>
                  <a:noFill/>
                </a:ln>
                <a:solidFill>
                  <a:srgbClr val="5A6475"/>
                </a:solidFill>
                <a:effectLst/>
                <a:latin typeface="Roboto-Idcloud"/>
              </a:rPr>
              <a:t> (HTTP) or </a:t>
            </a:r>
            <a:r>
              <a:rPr kumimoji="0" lang="en-US" altLang="en-US" b="0" i="0" u="none" strike="noStrike" cap="none" normalizeH="0" baseline="0" dirty="0" smtClean="0">
                <a:ln>
                  <a:noFill/>
                </a:ln>
                <a:solidFill>
                  <a:srgbClr val="D63384"/>
                </a:solidFill>
                <a:effectLst/>
                <a:latin typeface="SFMono-Regular"/>
              </a:rPr>
              <a:t>tcp:443</a:t>
            </a:r>
            <a:r>
              <a:rPr kumimoji="0" lang="en-US" altLang="en-US" sz="1500" b="0" i="0" u="none" strike="noStrike" cap="none" normalizeH="0" baseline="0" dirty="0" smtClean="0">
                <a:ln>
                  <a:noFill/>
                </a:ln>
                <a:solidFill>
                  <a:srgbClr val="5A6475"/>
                </a:solidFill>
                <a:effectLst/>
                <a:latin typeface="Roboto-Idcloud"/>
              </a:rPr>
              <a:t> (HTTPS). The network tag associates the firewall rule with the VM. For more information, see </a:t>
            </a:r>
            <a:r>
              <a:rPr kumimoji="0" lang="en-US" altLang="en-US" sz="1500" b="0" i="0" u="sng" strike="noStrike" cap="none" normalizeH="0" baseline="0" dirty="0" smtClean="0">
                <a:ln>
                  <a:noFill/>
                </a:ln>
                <a:solidFill>
                  <a:srgbClr val="0D6EFD"/>
                </a:solidFill>
                <a:effectLst/>
                <a:latin typeface="Roboto-Idcloud"/>
                <a:hlinkClick r:id="rId40"/>
              </a:rPr>
              <a:t>Firewall rules overview</a:t>
            </a:r>
            <a:r>
              <a:rPr kumimoji="0" lang="en-US" altLang="en-US" sz="1500" b="0" i="0" u="none" strike="noStrike" cap="none" normalizeH="0" baseline="0" dirty="0" smtClean="0">
                <a:ln>
                  <a:noFill/>
                </a:ln>
                <a:solidFill>
                  <a:srgbClr val="5A6475"/>
                </a:solidFill>
                <a:effectLst/>
                <a:latin typeface="Roboto-Idcloud"/>
              </a:rPr>
              <a:t> in the Virtual Private Cloud documentation.</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500" b="0" i="0" u="none" strike="noStrike" cap="none" normalizeH="0" baseline="0" dirty="0" smtClean="0">
                <a:ln>
                  <a:noFill/>
                </a:ln>
                <a:solidFill>
                  <a:srgbClr val="5A6475"/>
                </a:solidFill>
                <a:effectLst/>
                <a:latin typeface="Roboto-Idcloud"/>
              </a:rPr>
              <a:t>To create and start the VM, click </a:t>
            </a:r>
            <a:r>
              <a:rPr kumimoji="0" lang="en-US" altLang="en-US" sz="1500" b="1" i="0" u="none" strike="noStrike" cap="none" normalizeH="0" baseline="0" dirty="0" smtClean="0">
                <a:ln>
                  <a:noFill/>
                </a:ln>
                <a:solidFill>
                  <a:srgbClr val="5A6475"/>
                </a:solidFill>
                <a:effectLst/>
                <a:latin typeface="Roboto-Idcloud"/>
              </a:rPr>
              <a:t>Create</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dirty="0" smtClean="0">
                <a:ln>
                  <a:noFill/>
                </a:ln>
                <a:solidFill>
                  <a:srgbClr val="5A6475"/>
                </a:solidFill>
                <a:effectLst/>
                <a:latin typeface="Roboto-Idcloud"/>
              </a:rPr>
              <a:t>Restore non-boot snapshots to a new VM instance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5A6475"/>
                </a:solidFill>
                <a:effectLst/>
                <a:latin typeface="Roboto-Idcloud"/>
              </a:rPr>
              <a:t>Non-boot snapshots are backups of secondary persistent disks that your VM uses only for data storage. You can restore non-boot snapshots to new disks whenever you create a VM. Alternatively, you can also restore non-boot snapshots to an existing VM.</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5A6475"/>
                </a:solidFill>
                <a:effectLst/>
                <a:latin typeface="Roboto-Idcloud"/>
              </a:rPr>
              <a:t>To restore non-boot snapshots to a new VM, follow these additional steps when you create a </a:t>
            </a:r>
            <a:r>
              <a:rPr kumimoji="0" lang="en-US" altLang="en-US" sz="1500" b="0" i="0" u="none" strike="noStrike" cap="none" normalizeH="0" baseline="0" dirty="0" err="1" smtClean="0">
                <a:ln>
                  <a:noFill/>
                </a:ln>
                <a:solidFill>
                  <a:srgbClr val="5A6475"/>
                </a:solidFill>
                <a:effectLst/>
                <a:latin typeface="Roboto-Idcloud"/>
              </a:rPr>
              <a:t>VM.Permissions</a:t>
            </a:r>
            <a:r>
              <a:rPr kumimoji="0" lang="en-US" altLang="en-US" sz="1500" b="0" i="0" u="none" strike="noStrike" cap="none" normalizeH="0" baseline="0" dirty="0" smtClean="0">
                <a:ln>
                  <a:noFill/>
                </a:ln>
                <a:solidFill>
                  <a:srgbClr val="5A6475"/>
                </a:solidFill>
                <a:effectLst/>
                <a:latin typeface="Roboto-Idcloud"/>
              </a:rPr>
              <a:t> required for this </a:t>
            </a:r>
            <a:r>
              <a:rPr kumimoji="0" lang="en-US" altLang="en-US" sz="1500" b="0" i="0" u="none" strike="noStrike" cap="none" normalizeH="0" baseline="0" dirty="0" err="1" smtClean="0">
                <a:ln>
                  <a:noFill/>
                </a:ln>
                <a:solidFill>
                  <a:srgbClr val="5A6475"/>
                </a:solidFill>
                <a:effectLst/>
                <a:latin typeface="Roboto-Idcloud"/>
              </a:rPr>
              <a:t>task</a:t>
            </a:r>
            <a:r>
              <a:rPr kumimoji="0" lang="en-US" altLang="en-US" sz="1500" b="0" i="0" u="sng" strike="noStrike" cap="none" normalizeH="0" baseline="0" dirty="0" err="1" smtClean="0">
                <a:ln>
                  <a:noFill/>
                </a:ln>
                <a:solidFill>
                  <a:srgbClr val="0D6EFD"/>
                </a:solidFill>
                <a:effectLst/>
                <a:latin typeface="Roboto-Idcloud"/>
                <a:hlinkClick r:id="rId28"/>
              </a:rPr>
              <a:t>Console</a:t>
            </a:r>
            <a:r>
              <a:rPr kumimoji="0" lang="en-US" altLang="en-US" sz="1500" b="0" i="0" u="sng" strike="noStrike" cap="none" normalizeH="0" baseline="0" dirty="0" err="1" smtClean="0">
                <a:ln>
                  <a:noFill/>
                </a:ln>
                <a:solidFill>
                  <a:srgbClr val="0D6EFD"/>
                </a:solidFill>
                <a:effectLst/>
                <a:latin typeface="Roboto-Idcloud"/>
                <a:hlinkClick r:id="rId29"/>
              </a:rPr>
              <a:t>gcloud</a:t>
            </a:r>
            <a:r>
              <a:rPr kumimoji="0" lang="en-US" altLang="en-US" sz="1500" b="0" i="0" u="sng" strike="noStrike" cap="none" normalizeH="0" baseline="0" dirty="0" err="1" smtClean="0">
                <a:ln>
                  <a:noFill/>
                </a:ln>
                <a:solidFill>
                  <a:srgbClr val="0D6EFD"/>
                </a:solidFill>
                <a:effectLst/>
                <a:latin typeface="Roboto-Idcloud"/>
                <a:hlinkClick r:id="rId30"/>
              </a:rPr>
              <a:t>API</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5A6475"/>
                </a:solidFill>
                <a:effectLst/>
                <a:latin typeface="Roboto-Idcloud"/>
              </a:rPr>
              <a:t>When restoring non-boot snapshots to a new VM from the console, first create a disk from each snapshot. Then, attach the new disks when you create the VM.</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dirty="0" smtClean="0">
                <a:ln>
                  <a:noFill/>
                </a:ln>
                <a:solidFill>
                  <a:srgbClr val="5A6475"/>
                </a:solidFill>
                <a:effectLst/>
                <a:latin typeface="Roboto-Idcloud"/>
              </a:rPr>
              <a:t>Restore each non-boot snapshot to a new disk.</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dirty="0" smtClean="0">
                <a:ln>
                  <a:noFill/>
                </a:ln>
                <a:solidFill>
                  <a:srgbClr val="5A6475"/>
                </a:solidFill>
                <a:effectLst/>
                <a:latin typeface="Roboto-Idcloud"/>
              </a:rPr>
              <a:t>In the Google Cloud Console, go to the </a:t>
            </a:r>
            <a:r>
              <a:rPr kumimoji="0" lang="en-US" altLang="en-US" sz="1500" b="1" i="0" u="none" strike="noStrike" cap="none" normalizeH="0" baseline="0" dirty="0" smtClean="0">
                <a:ln>
                  <a:noFill/>
                </a:ln>
                <a:solidFill>
                  <a:srgbClr val="5A6475"/>
                </a:solidFill>
                <a:effectLst/>
                <a:latin typeface="Roboto-Idcloud"/>
              </a:rPr>
              <a:t>Disks</a:t>
            </a:r>
            <a:r>
              <a:rPr kumimoji="0" lang="en-US" altLang="en-US" sz="1500" b="0" i="0" u="none" strike="noStrike" cap="none" normalizeH="0" baseline="0" dirty="0" smtClean="0">
                <a:ln>
                  <a:noFill/>
                </a:ln>
                <a:solidFill>
                  <a:srgbClr val="5A6475"/>
                </a:solidFill>
                <a:effectLst/>
                <a:latin typeface="Roboto-Idcloud"/>
              </a:rPr>
              <a:t> </a:t>
            </a:r>
            <a:r>
              <a:rPr kumimoji="0" lang="en-US" altLang="en-US" sz="1500" b="0" i="0" u="none" strike="noStrike" cap="none" normalizeH="0" baseline="0" dirty="0" err="1" smtClean="0">
                <a:ln>
                  <a:noFill/>
                </a:ln>
                <a:solidFill>
                  <a:srgbClr val="5A6475"/>
                </a:solidFill>
                <a:effectLst/>
                <a:latin typeface="Roboto-Idcloud"/>
              </a:rPr>
              <a:t>page.</a:t>
            </a:r>
            <a:r>
              <a:rPr kumimoji="0" lang="en-US" altLang="en-US" sz="1500" b="0" i="0" u="sng" strike="noStrike" cap="none" normalizeH="0" baseline="0" dirty="0" err="1" smtClean="0">
                <a:ln>
                  <a:noFill/>
                </a:ln>
                <a:solidFill>
                  <a:srgbClr val="0D6EFD"/>
                </a:solidFill>
                <a:effectLst/>
                <a:latin typeface="Roboto-Idcloud"/>
                <a:hlinkClick r:id="rId50"/>
              </a:rPr>
              <a:t>Go</a:t>
            </a:r>
            <a:r>
              <a:rPr kumimoji="0" lang="en-US" altLang="en-US" sz="1500" b="0" i="0" u="sng" strike="noStrike" cap="none" normalizeH="0" baseline="0" dirty="0" smtClean="0">
                <a:ln>
                  <a:noFill/>
                </a:ln>
                <a:solidFill>
                  <a:srgbClr val="0D6EFD"/>
                </a:solidFill>
                <a:effectLst/>
                <a:latin typeface="Roboto-Idcloud"/>
                <a:hlinkClick r:id="rId50"/>
              </a:rPr>
              <a:t> to Disks</a:t>
            </a:r>
            <a:endParaRPr kumimoji="0" lang="en-US" altLang="en-US" sz="1500" b="0" i="0" u="none" strike="noStrike" cap="none" normalizeH="0" baseline="0" dirty="0" smtClean="0">
              <a:ln>
                <a:noFill/>
              </a:ln>
              <a:solidFill>
                <a:srgbClr val="5A6475"/>
              </a:solidFill>
              <a:effectLst/>
              <a:latin typeface="Roboto-Idcloud"/>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0" i="0" u="none" strike="noStrike" cap="none" normalizeH="0" baseline="0" dirty="0" smtClean="0">
                <a:ln>
                  <a:noFill/>
                </a:ln>
                <a:solidFill>
                  <a:srgbClr val="5A6475"/>
                </a:solidFill>
                <a:effectLst/>
                <a:latin typeface="Roboto-Idcloud"/>
              </a:rPr>
              <a:t>Click </a:t>
            </a:r>
            <a:r>
              <a:rPr kumimoji="0" lang="en-US" altLang="en-US" sz="1500" b="1" i="0" u="none" strike="noStrike" cap="none" normalizeH="0" baseline="0" dirty="0" smtClean="0">
                <a:ln>
                  <a:noFill/>
                </a:ln>
                <a:solidFill>
                  <a:srgbClr val="5A6475"/>
                </a:solidFill>
                <a:effectLst/>
                <a:latin typeface="Roboto-Idcloud"/>
              </a:rPr>
              <a:t>Create disk</a:t>
            </a:r>
            <a:r>
              <a:rPr kumimoji="0" lang="en-US" altLang="en-US" sz="1500" b="0" i="0" u="none" strike="noStrike" cap="none" normalizeH="0" baseline="0" dirty="0" smtClean="0">
                <a:ln>
                  <a:noFill/>
                </a:ln>
                <a:solidFill>
                  <a:srgbClr val="5A6475"/>
                </a:solidFill>
                <a:effectLst/>
                <a:latin typeface="Roboto-Idcloud"/>
              </a:rPr>
              <a:t>.</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0" i="0" u="none" strike="noStrike" cap="none" normalizeH="0" baseline="0" dirty="0" smtClean="0">
                <a:ln>
                  <a:noFill/>
                </a:ln>
                <a:solidFill>
                  <a:srgbClr val="5A6475"/>
                </a:solidFill>
                <a:effectLst/>
                <a:latin typeface="Roboto-Idcloud"/>
              </a:rPr>
              <a:t>Specify a </a:t>
            </a:r>
            <a:r>
              <a:rPr kumimoji="0" lang="en-US" altLang="en-US" sz="1500" b="1" i="0" u="none" strike="noStrike" cap="none" normalizeH="0" baseline="0" dirty="0" smtClean="0">
                <a:ln>
                  <a:noFill/>
                </a:ln>
                <a:solidFill>
                  <a:srgbClr val="5A6475"/>
                </a:solidFill>
                <a:effectLst/>
                <a:latin typeface="Roboto-Idcloud"/>
              </a:rPr>
              <a:t>Name</a:t>
            </a:r>
            <a:r>
              <a:rPr kumimoji="0" lang="en-US" altLang="en-US" sz="1500" b="0" i="0" u="none" strike="noStrike" cap="none" normalizeH="0" baseline="0" dirty="0" smtClean="0">
                <a:ln>
                  <a:noFill/>
                </a:ln>
                <a:solidFill>
                  <a:srgbClr val="5A6475"/>
                </a:solidFill>
                <a:effectLst/>
                <a:latin typeface="Roboto-Idcloud"/>
              </a:rPr>
              <a:t> for your disk. For more information, see </a:t>
            </a:r>
            <a:r>
              <a:rPr kumimoji="0" lang="en-US" altLang="en-US" sz="1500" b="0" i="0" u="sng" strike="noStrike" cap="none" normalizeH="0" baseline="0" dirty="0" smtClean="0">
                <a:ln>
                  <a:noFill/>
                </a:ln>
                <a:solidFill>
                  <a:srgbClr val="0D6EFD"/>
                </a:solidFill>
                <a:effectLst/>
                <a:latin typeface="Roboto-Idcloud"/>
                <a:hlinkClick r:id="rId39"/>
              </a:rPr>
              <a:t>Resource naming convention</a:t>
            </a:r>
            <a:r>
              <a:rPr kumimoji="0" lang="en-US" altLang="en-US" sz="1500" b="0" i="0" u="none" strike="noStrike" cap="none" normalizeH="0" baseline="0" dirty="0" smtClean="0">
                <a:ln>
                  <a:noFill/>
                </a:ln>
                <a:solidFill>
                  <a:srgbClr val="5A6475"/>
                </a:solidFill>
                <a:effectLst/>
                <a:latin typeface="Roboto-Idcloud"/>
              </a:rPr>
              <a:t>.</a:t>
            </a:r>
          </a:p>
          <a:p>
            <a:pPr marL="457200" marR="0" lvl="1"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00" b="0" i="0" u="none" strike="noStrike" cap="none" normalizeH="0" baseline="0" dirty="0" smtClean="0">
                <a:ln>
                  <a:noFill/>
                </a:ln>
                <a:solidFill>
                  <a:srgbClr val="5A6475"/>
                </a:solidFill>
                <a:effectLst/>
                <a:latin typeface="Roboto-Idcloud"/>
              </a:rPr>
              <a:t>Select the </a:t>
            </a:r>
            <a:r>
              <a:rPr kumimoji="0" lang="en-US" altLang="en-US" sz="1500" b="1" i="0" u="none" strike="noStrike" cap="none" normalizeH="0" baseline="0" dirty="0" smtClean="0">
                <a:ln>
                  <a:noFill/>
                </a:ln>
                <a:solidFill>
                  <a:srgbClr val="5A6475"/>
                </a:solidFill>
                <a:effectLst/>
                <a:latin typeface="Roboto-Idcloud"/>
              </a:rPr>
              <a:t>Region</a:t>
            </a:r>
            <a:r>
              <a:rPr kumimoji="0" lang="en-US" altLang="en-US" sz="1500" b="0" i="0" u="none" strike="noStrike" cap="none" normalizeH="0" baseline="0" dirty="0" smtClean="0">
                <a:ln>
                  <a:noFill/>
                </a:ln>
                <a:solidFill>
                  <a:srgbClr val="5A6475"/>
                </a:solidFill>
                <a:effectLst/>
                <a:latin typeface="Roboto-Idcloud"/>
              </a:rPr>
              <a:t> and </a:t>
            </a:r>
            <a:r>
              <a:rPr kumimoji="0" lang="en-US" altLang="en-US" sz="1500" b="1" i="0" u="none" strike="noStrike" cap="none" normalizeH="0" baseline="0" dirty="0" smtClean="0">
                <a:ln>
                  <a:noFill/>
                </a:ln>
                <a:solidFill>
                  <a:srgbClr val="5A6475"/>
                </a:solidFill>
                <a:effectLst/>
                <a:latin typeface="Roboto-Idcloud"/>
              </a:rPr>
              <a:t>Zone</a:t>
            </a:r>
            <a:r>
              <a:rPr kumimoji="0" lang="en-US" altLang="en-US" sz="1500" b="0" i="0" u="none" strike="noStrike" cap="none" normalizeH="0" baseline="0" dirty="0" smtClean="0">
                <a:ln>
                  <a:noFill/>
                </a:ln>
                <a:solidFill>
                  <a:srgbClr val="5A6475"/>
                </a:solidFill>
                <a:effectLst/>
                <a:latin typeface="Roboto-Idcloud"/>
              </a:rPr>
              <a:t> for this disk. The disk and VM must be in the same zone.</a:t>
            </a:r>
          </a:p>
          <a:p>
            <a:pPr marL="457200" marR="0" lvl="1"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500" b="0" i="0" u="none" strike="noStrike" cap="none" normalizeH="0" baseline="0" dirty="0" smtClean="0">
                <a:ln>
                  <a:noFill/>
                </a:ln>
                <a:solidFill>
                  <a:srgbClr val="5A6475"/>
                </a:solidFill>
                <a:effectLst/>
                <a:latin typeface="Roboto-Idcloud"/>
              </a:rPr>
              <a:t>Select a disk </a:t>
            </a:r>
            <a:r>
              <a:rPr kumimoji="0" lang="en-US" altLang="en-US" sz="1500" b="1" i="0" u="none" strike="noStrike" cap="none" normalizeH="0" baseline="0" dirty="0" smtClean="0">
                <a:ln>
                  <a:noFill/>
                </a:ln>
                <a:solidFill>
                  <a:srgbClr val="5A6475"/>
                </a:solidFill>
                <a:effectLst/>
                <a:latin typeface="Roboto-Idcloud"/>
              </a:rPr>
              <a:t>Type</a:t>
            </a:r>
            <a:r>
              <a:rPr kumimoji="0" lang="en-US" altLang="en-US" sz="1500" b="0" i="0" u="none" strike="noStrike" cap="none" normalizeH="0" baseline="0" dirty="0" smtClean="0">
                <a:ln>
                  <a:noFill/>
                </a:ln>
                <a:solidFill>
                  <a:srgbClr val="5A6475"/>
                </a:solidFill>
                <a:effectLst/>
                <a:latin typeface="Roboto-Idcloud"/>
              </a:rPr>
              <a:t>.</a:t>
            </a:r>
          </a:p>
          <a:p>
            <a:pPr marL="457200" marR="0" lvl="1"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500" b="0" i="0" u="none" strike="noStrike" cap="none" normalizeH="0" baseline="0" dirty="0" smtClean="0">
                <a:ln>
                  <a:noFill/>
                </a:ln>
                <a:solidFill>
                  <a:srgbClr val="5A6475"/>
                </a:solidFill>
                <a:effectLst/>
                <a:latin typeface="Roboto-Idcloud"/>
              </a:rPr>
              <a:t>Under </a:t>
            </a:r>
            <a:r>
              <a:rPr kumimoji="0" lang="en-US" altLang="en-US" sz="1500" b="1" i="0" u="none" strike="noStrike" cap="none" normalizeH="0" baseline="0" dirty="0" smtClean="0">
                <a:ln>
                  <a:noFill/>
                </a:ln>
                <a:solidFill>
                  <a:srgbClr val="5A6475"/>
                </a:solidFill>
                <a:effectLst/>
                <a:latin typeface="Roboto-Idcloud"/>
              </a:rPr>
              <a:t>Source type</a:t>
            </a:r>
            <a:r>
              <a:rPr kumimoji="0" lang="en-US" altLang="en-US" sz="1500" b="0" i="0" u="none" strike="noStrike" cap="none" normalizeH="0" baseline="0" dirty="0" smtClean="0">
                <a:ln>
                  <a:noFill/>
                </a:ln>
                <a:solidFill>
                  <a:srgbClr val="5A6475"/>
                </a:solidFill>
                <a:effectLst/>
                <a:latin typeface="Roboto-Idcloud"/>
              </a:rPr>
              <a:t>, select </a:t>
            </a:r>
            <a:r>
              <a:rPr kumimoji="0" lang="en-US" altLang="en-US" sz="1500" b="1" i="0" u="none" strike="noStrike" cap="none" normalizeH="0" baseline="0" dirty="0" smtClean="0">
                <a:ln>
                  <a:noFill/>
                </a:ln>
                <a:solidFill>
                  <a:srgbClr val="5A6475"/>
                </a:solidFill>
                <a:effectLst/>
                <a:latin typeface="Roboto-Idcloud"/>
              </a:rPr>
              <a:t>Snapshot</a:t>
            </a:r>
            <a:r>
              <a:rPr kumimoji="0" lang="en-US" altLang="en-US" sz="1500" b="0" i="0" u="none" strike="noStrike" cap="none" normalizeH="0" baseline="0" dirty="0" smtClean="0">
                <a:ln>
                  <a:noFill/>
                </a:ln>
                <a:solidFill>
                  <a:srgbClr val="5A6475"/>
                </a:solidFill>
                <a:effectLst/>
                <a:latin typeface="Roboto-Idcloud"/>
              </a:rPr>
              <a:t>.</a:t>
            </a:r>
          </a:p>
          <a:p>
            <a:pPr marL="457200" marR="0" lvl="1"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500" b="0" i="0" u="none" strike="noStrike" cap="none" normalizeH="0" baseline="0" dirty="0" smtClean="0">
                <a:ln>
                  <a:noFill/>
                </a:ln>
                <a:solidFill>
                  <a:srgbClr val="5A6475"/>
                </a:solidFill>
                <a:effectLst/>
                <a:latin typeface="Roboto-Idcloud"/>
              </a:rPr>
              <a:t>Under the new </a:t>
            </a:r>
            <a:r>
              <a:rPr kumimoji="0" lang="en-US" altLang="en-US" sz="1500" b="1" i="0" u="none" strike="noStrike" cap="none" normalizeH="0" baseline="0" dirty="0" smtClean="0">
                <a:ln>
                  <a:noFill/>
                </a:ln>
                <a:solidFill>
                  <a:srgbClr val="5A6475"/>
                </a:solidFill>
                <a:effectLst/>
                <a:latin typeface="Roboto-Idcloud"/>
              </a:rPr>
              <a:t>Source snapshot</a:t>
            </a:r>
            <a:r>
              <a:rPr kumimoji="0" lang="en-US" altLang="en-US" sz="1500" b="0" i="0" u="none" strike="noStrike" cap="none" normalizeH="0" baseline="0" dirty="0" smtClean="0">
                <a:ln>
                  <a:noFill/>
                </a:ln>
                <a:solidFill>
                  <a:srgbClr val="5A6475"/>
                </a:solidFill>
                <a:effectLst/>
                <a:latin typeface="Roboto-Idcloud"/>
              </a:rPr>
              <a:t> field, select a non-boot snapshot that you want to restore to the new disk.</a:t>
            </a:r>
          </a:p>
          <a:p>
            <a:pPr marL="457200" marR="0" lvl="1"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500" b="0" i="0" u="none" strike="noStrike" cap="none" normalizeH="0" baseline="0" dirty="0" smtClean="0">
                <a:ln>
                  <a:noFill/>
                </a:ln>
                <a:solidFill>
                  <a:srgbClr val="5A6475"/>
                </a:solidFill>
                <a:effectLst/>
                <a:latin typeface="Roboto-Idcloud"/>
              </a:rPr>
              <a:t>To create the disk, click </a:t>
            </a:r>
            <a:r>
              <a:rPr kumimoji="0" lang="en-US" altLang="en-US" sz="1500" b="1" i="0" u="none" strike="noStrike" cap="none" normalizeH="0" baseline="0" dirty="0" smtClean="0">
                <a:ln>
                  <a:noFill/>
                </a:ln>
                <a:solidFill>
                  <a:srgbClr val="5A6475"/>
                </a:solidFill>
                <a:effectLst/>
                <a:latin typeface="Roboto-Idcloud"/>
              </a:rPr>
              <a:t>Create</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5A6475"/>
                </a:solidFill>
                <a:effectLst/>
                <a:latin typeface="Roboto-Idcloud"/>
              </a:rPr>
              <a:t>Repeat these steps to create a disk from each snapshot that you want to restore. When creating a VM, you can add up to 15 non-boot disks.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0" i="0" u="none" strike="noStrike" cap="none" normalizeH="0" baseline="0" dirty="0" smtClean="0">
                <a:ln>
                  <a:noFill/>
                </a:ln>
                <a:solidFill>
                  <a:srgbClr val="5A6475"/>
                </a:solidFill>
                <a:effectLst/>
                <a:latin typeface="Roboto-Idcloud"/>
              </a:rPr>
              <a:t>In the Google Cloud Console, go to the </a:t>
            </a:r>
            <a:r>
              <a:rPr kumimoji="0" lang="en-US" altLang="en-US" sz="1500" b="1" i="0" u="none" strike="noStrike" cap="none" normalizeH="0" baseline="0" dirty="0" smtClean="0">
                <a:ln>
                  <a:noFill/>
                </a:ln>
                <a:solidFill>
                  <a:srgbClr val="5A6475"/>
                </a:solidFill>
                <a:effectLst/>
                <a:latin typeface="Roboto-Idcloud"/>
              </a:rPr>
              <a:t>VM instances</a:t>
            </a:r>
            <a:r>
              <a:rPr kumimoji="0" lang="en-US" altLang="en-US" sz="1500" b="0" i="0" u="none" strike="noStrike" cap="none" normalizeH="0" baseline="0" dirty="0" smtClean="0">
                <a:ln>
                  <a:noFill/>
                </a:ln>
                <a:solidFill>
                  <a:srgbClr val="5A6475"/>
                </a:solidFill>
                <a:effectLst/>
                <a:latin typeface="Roboto-Idcloud"/>
              </a:rPr>
              <a:t> </a:t>
            </a:r>
            <a:r>
              <a:rPr kumimoji="0" lang="en-US" altLang="en-US" sz="1500" b="0" i="0" u="none" strike="noStrike" cap="none" normalizeH="0" baseline="0" dirty="0" err="1" smtClean="0">
                <a:ln>
                  <a:noFill/>
                </a:ln>
                <a:solidFill>
                  <a:srgbClr val="5A6475"/>
                </a:solidFill>
                <a:effectLst/>
                <a:latin typeface="Roboto-Idcloud"/>
              </a:rPr>
              <a:t>page.</a:t>
            </a:r>
            <a:r>
              <a:rPr kumimoji="0" lang="en-US" altLang="en-US" sz="1500" b="0" i="0" u="sng" strike="noStrike" cap="none" normalizeH="0" baseline="0" dirty="0" err="1" smtClean="0">
                <a:ln>
                  <a:noFill/>
                </a:ln>
                <a:solidFill>
                  <a:srgbClr val="0D6EFD"/>
                </a:solidFill>
                <a:effectLst/>
                <a:latin typeface="Roboto-Idcloud"/>
                <a:hlinkClick r:id="rId38"/>
              </a:rPr>
              <a:t>Go</a:t>
            </a:r>
            <a:r>
              <a:rPr kumimoji="0" lang="en-US" altLang="en-US" sz="1500" b="0" i="0" u="sng" strike="noStrike" cap="none" normalizeH="0" baseline="0" dirty="0" smtClean="0">
                <a:ln>
                  <a:noFill/>
                </a:ln>
                <a:solidFill>
                  <a:srgbClr val="0D6EFD"/>
                </a:solidFill>
                <a:effectLst/>
                <a:latin typeface="Roboto-Idcloud"/>
                <a:hlinkClick r:id="rId38"/>
              </a:rPr>
              <a:t> to VM instances</a:t>
            </a:r>
            <a:endParaRPr kumimoji="0" lang="en-US" altLang="en-US" sz="15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0" i="0" u="none" strike="noStrike" cap="none" normalizeH="0" baseline="0" dirty="0" smtClean="0">
                <a:ln>
                  <a:noFill/>
                </a:ln>
                <a:solidFill>
                  <a:srgbClr val="5A6475"/>
                </a:solidFill>
                <a:effectLst/>
                <a:latin typeface="Roboto-Idcloud"/>
              </a:rPr>
              <a:t>Select your project and click </a:t>
            </a:r>
            <a:r>
              <a:rPr kumimoji="0" lang="en-US" altLang="en-US" sz="1500" b="1" i="0" u="none" strike="noStrike" cap="none" normalizeH="0" baseline="0" dirty="0" smtClean="0">
                <a:ln>
                  <a:noFill/>
                </a:ln>
                <a:solidFill>
                  <a:srgbClr val="5A6475"/>
                </a:solidFill>
                <a:effectLst/>
                <a:latin typeface="Roboto-Idcloud"/>
              </a:rPr>
              <a:t>Continue</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00" b="0" i="0" u="none" strike="noStrike" cap="none" normalizeH="0" baseline="0" dirty="0" smtClean="0">
                <a:ln>
                  <a:noFill/>
                </a:ln>
                <a:solidFill>
                  <a:srgbClr val="5A6475"/>
                </a:solidFill>
                <a:effectLst/>
                <a:latin typeface="Roboto-Idcloud"/>
              </a:rPr>
              <a:t>Click </a:t>
            </a:r>
            <a:r>
              <a:rPr kumimoji="0" lang="en-US" altLang="en-US" sz="1500" b="1" i="0" u="none" strike="noStrike" cap="none" normalizeH="0" baseline="0" dirty="0" smtClean="0">
                <a:ln>
                  <a:noFill/>
                </a:ln>
                <a:solidFill>
                  <a:srgbClr val="5A6475"/>
                </a:solidFill>
                <a:effectLst/>
                <a:latin typeface="Roboto-Idcloud"/>
              </a:rPr>
              <a:t>Create instance</a:t>
            </a:r>
            <a:r>
              <a:rPr kumimoji="0" lang="en-US" altLang="en-US" sz="1500" b="0" i="0" u="none" strike="noStrike" cap="none" normalizeH="0" baseline="0" dirty="0" smtClean="0">
                <a:ln>
                  <a:noFill/>
                </a:ln>
                <a:solidFill>
                  <a:srgbClr val="5A6475"/>
                </a:solidFill>
                <a:effectLst/>
                <a:latin typeface="Roboto-Idcloud"/>
              </a:rPr>
              <a:t>.</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dirty="0" smtClean="0">
                <a:ln>
                  <a:noFill/>
                </a:ln>
                <a:solidFill>
                  <a:srgbClr val="5A6475"/>
                </a:solidFill>
                <a:effectLst/>
                <a:latin typeface="Roboto-Idcloud"/>
              </a:rPr>
              <a:t>Specify a </a:t>
            </a:r>
            <a:r>
              <a:rPr kumimoji="0" lang="en-US" altLang="en-US" sz="1500" b="1" i="0" u="none" strike="noStrike" cap="none" normalizeH="0" baseline="0" dirty="0" smtClean="0">
                <a:ln>
                  <a:noFill/>
                </a:ln>
                <a:solidFill>
                  <a:srgbClr val="5A6475"/>
                </a:solidFill>
                <a:effectLst/>
                <a:latin typeface="Roboto-Idcloud"/>
              </a:rPr>
              <a:t>Name</a:t>
            </a:r>
            <a:r>
              <a:rPr kumimoji="0" lang="en-US" altLang="en-US" sz="1500" b="0" i="0" u="none" strike="noStrike" cap="none" normalizeH="0" baseline="0" dirty="0" smtClean="0">
                <a:ln>
                  <a:noFill/>
                </a:ln>
                <a:solidFill>
                  <a:srgbClr val="5A6475"/>
                </a:solidFill>
                <a:effectLst/>
                <a:latin typeface="Roboto-Idcloud"/>
              </a:rPr>
              <a:t> for your VM. For more information, see </a:t>
            </a:r>
            <a:r>
              <a:rPr kumimoji="0" lang="en-US" altLang="en-US" sz="1500" b="0" i="0" u="sng" strike="noStrike" cap="none" normalizeH="0" baseline="0" dirty="0" smtClean="0">
                <a:ln>
                  <a:noFill/>
                </a:ln>
                <a:solidFill>
                  <a:srgbClr val="0D6EFD"/>
                </a:solidFill>
                <a:effectLst/>
                <a:latin typeface="Roboto-Idcloud"/>
                <a:hlinkClick r:id="rId39"/>
              </a:rPr>
              <a:t>Resource naming convention</a:t>
            </a:r>
            <a:r>
              <a:rPr kumimoji="0" lang="en-US" altLang="en-US" sz="1500" b="0" i="0" u="none" strike="noStrike" cap="none" normalizeH="0" baseline="0" dirty="0" smtClean="0">
                <a:ln>
                  <a:noFill/>
                </a:ln>
                <a:solidFill>
                  <a:srgbClr val="5A6475"/>
                </a:solidFill>
                <a:effectLst/>
                <a:latin typeface="Roboto-Idcloud"/>
              </a:rPr>
              <a:t>.</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0" i="0" u="none" strike="noStrike" cap="none" normalizeH="0" baseline="0" dirty="0" smtClean="0">
                <a:ln>
                  <a:noFill/>
                </a:ln>
                <a:solidFill>
                  <a:srgbClr val="5A6475"/>
                </a:solidFill>
                <a:effectLst/>
                <a:latin typeface="Roboto-Idcloud"/>
              </a:rPr>
              <a:t>Select the </a:t>
            </a:r>
            <a:r>
              <a:rPr kumimoji="0" lang="en-US" altLang="en-US" sz="1500" b="1" i="0" u="none" strike="noStrike" cap="none" normalizeH="0" baseline="0" dirty="0" smtClean="0">
                <a:ln>
                  <a:noFill/>
                </a:ln>
                <a:solidFill>
                  <a:srgbClr val="5A6475"/>
                </a:solidFill>
                <a:effectLst/>
                <a:latin typeface="Roboto-Idcloud"/>
              </a:rPr>
              <a:t>Region</a:t>
            </a:r>
            <a:r>
              <a:rPr kumimoji="0" lang="en-US" altLang="en-US" sz="1500" b="0" i="0" u="none" strike="noStrike" cap="none" normalizeH="0" baseline="0" dirty="0" smtClean="0">
                <a:ln>
                  <a:noFill/>
                </a:ln>
                <a:solidFill>
                  <a:srgbClr val="5A6475"/>
                </a:solidFill>
                <a:effectLst/>
                <a:latin typeface="Roboto-Idcloud"/>
              </a:rPr>
              <a:t> and </a:t>
            </a:r>
            <a:r>
              <a:rPr kumimoji="0" lang="en-US" altLang="en-US" sz="1500" b="1" i="0" u="none" strike="noStrike" cap="none" normalizeH="0" baseline="0" dirty="0" smtClean="0">
                <a:ln>
                  <a:noFill/>
                </a:ln>
                <a:solidFill>
                  <a:srgbClr val="5A6475"/>
                </a:solidFill>
                <a:effectLst/>
                <a:latin typeface="Roboto-Idcloud"/>
              </a:rPr>
              <a:t>Zone</a:t>
            </a:r>
            <a:r>
              <a:rPr kumimoji="0" lang="en-US" altLang="en-US" sz="1500" b="0" i="0" u="none" strike="noStrike" cap="none" normalizeH="0" baseline="0" dirty="0" smtClean="0">
                <a:ln>
                  <a:noFill/>
                </a:ln>
                <a:solidFill>
                  <a:srgbClr val="5A6475"/>
                </a:solidFill>
                <a:effectLst/>
                <a:latin typeface="Roboto-Idcloud"/>
              </a:rPr>
              <a:t> for this VM. The disk and VM must be in the same zone.</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0" i="0" u="none" strike="noStrike" cap="none" normalizeH="0" baseline="0" dirty="0" smtClean="0">
                <a:ln>
                  <a:noFill/>
                </a:ln>
                <a:solidFill>
                  <a:srgbClr val="5A6475"/>
                </a:solidFill>
                <a:effectLst/>
                <a:latin typeface="Roboto-Idcloud"/>
              </a:rPr>
              <a:t>Select a </a:t>
            </a:r>
            <a:r>
              <a:rPr kumimoji="0" lang="en-US" altLang="en-US" sz="1500" b="1" i="0" u="none" strike="noStrike" cap="none" normalizeH="0" baseline="0" dirty="0" smtClean="0">
                <a:ln>
                  <a:noFill/>
                </a:ln>
                <a:solidFill>
                  <a:srgbClr val="5A6475"/>
                </a:solidFill>
                <a:effectLst/>
                <a:latin typeface="Roboto-Idcloud"/>
              </a:rPr>
              <a:t>Machine type</a:t>
            </a:r>
            <a:r>
              <a:rPr kumimoji="0" lang="en-US" altLang="en-US" sz="1500" b="0" i="0" u="none" strike="noStrike" cap="none" normalizeH="0" baseline="0" dirty="0" smtClean="0">
                <a:ln>
                  <a:noFill/>
                </a:ln>
                <a:solidFill>
                  <a:srgbClr val="5A6475"/>
                </a:solidFill>
                <a:effectLst/>
                <a:latin typeface="Roboto-Idcloud"/>
              </a:rPr>
              <a:t> for your VM.</a:t>
            </a:r>
          </a:p>
          <a:p>
            <a:pPr marL="457200" marR="0" lvl="1"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00" b="0" i="0" u="none" strike="noStrike" cap="none" normalizeH="0" baseline="0" dirty="0" smtClean="0">
                <a:ln>
                  <a:noFill/>
                </a:ln>
                <a:solidFill>
                  <a:srgbClr val="5A6475"/>
                </a:solidFill>
                <a:effectLst/>
                <a:latin typeface="Roboto-Idcloud"/>
              </a:rPr>
              <a:t>If you want to allow incoming external traffic, change the </a:t>
            </a:r>
            <a:r>
              <a:rPr kumimoji="0" lang="en-US" altLang="en-US" sz="1500" b="1" i="0" u="none" strike="noStrike" cap="none" normalizeH="0" baseline="0" dirty="0" smtClean="0">
                <a:ln>
                  <a:noFill/>
                </a:ln>
                <a:solidFill>
                  <a:srgbClr val="5A6475"/>
                </a:solidFill>
                <a:effectLst/>
                <a:latin typeface="Roboto-Idcloud"/>
              </a:rPr>
              <a:t>Firewall</a:t>
            </a:r>
            <a:r>
              <a:rPr kumimoji="0" lang="en-US" altLang="en-US" sz="1500" b="0" i="0" u="none" strike="noStrike" cap="none" normalizeH="0" baseline="0" dirty="0" smtClean="0">
                <a:ln>
                  <a:noFill/>
                </a:ln>
                <a:solidFill>
                  <a:srgbClr val="5A6475"/>
                </a:solidFill>
                <a:effectLst/>
                <a:latin typeface="Roboto-Idcloud"/>
              </a:rPr>
              <a:t> rules for the VM.</a:t>
            </a:r>
          </a:p>
          <a:p>
            <a:pPr marL="457200" marR="0" lvl="1"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500" b="0" i="0" u="none" strike="noStrike" cap="none" normalizeH="0" baseline="0" dirty="0" smtClean="0">
                <a:ln>
                  <a:noFill/>
                </a:ln>
                <a:solidFill>
                  <a:srgbClr val="5A6475"/>
                </a:solidFill>
                <a:effectLst/>
                <a:latin typeface="Roboto-Idcloud"/>
              </a:rPr>
              <a:t>To attach disks to the VM, expand the </a:t>
            </a:r>
            <a:r>
              <a:rPr kumimoji="0" lang="en-US" altLang="en-US" sz="1500" b="1" i="0" u="none" strike="noStrike" cap="none" normalizeH="0" baseline="0" dirty="0" smtClean="0">
                <a:ln>
                  <a:noFill/>
                </a:ln>
                <a:solidFill>
                  <a:srgbClr val="5A6475"/>
                </a:solidFill>
                <a:effectLst/>
                <a:latin typeface="Roboto-Idcloud"/>
              </a:rPr>
              <a:t>Networking, disks, security, management, sole tenancy</a:t>
            </a:r>
            <a:r>
              <a:rPr kumimoji="0" lang="en-US" altLang="en-US" sz="1500" b="0" i="0" u="none" strike="noStrike" cap="none" normalizeH="0" baseline="0" dirty="0" smtClean="0">
                <a:ln>
                  <a:noFill/>
                </a:ln>
                <a:solidFill>
                  <a:srgbClr val="5A6475"/>
                </a:solidFill>
                <a:effectLst/>
                <a:latin typeface="Roboto-Idcloud"/>
              </a:rPr>
              <a:t> section, and then do the following:</a:t>
            </a:r>
          </a:p>
          <a:p>
            <a:pPr marL="914400" marR="0" lvl="2"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dirty="0" smtClean="0">
                <a:ln>
                  <a:noFill/>
                </a:ln>
                <a:solidFill>
                  <a:srgbClr val="5A6475"/>
                </a:solidFill>
                <a:effectLst/>
                <a:latin typeface="Roboto-Idcloud"/>
              </a:rPr>
              <a:t>Expand the </a:t>
            </a:r>
            <a:r>
              <a:rPr kumimoji="0" lang="en-US" altLang="en-US" sz="1500" b="1" i="0" u="none" strike="noStrike" cap="none" normalizeH="0" baseline="0" dirty="0" smtClean="0">
                <a:ln>
                  <a:noFill/>
                </a:ln>
                <a:solidFill>
                  <a:srgbClr val="5A6475"/>
                </a:solidFill>
                <a:effectLst/>
                <a:latin typeface="Roboto-Idcloud"/>
              </a:rPr>
              <a:t>Disks</a:t>
            </a:r>
            <a:r>
              <a:rPr kumimoji="0" lang="en-US" altLang="en-US" sz="1500" b="0" i="0" u="none" strike="noStrike" cap="none" normalizeH="0" baseline="0" dirty="0" smtClean="0">
                <a:ln>
                  <a:noFill/>
                </a:ln>
                <a:solidFill>
                  <a:srgbClr val="5A6475"/>
                </a:solidFill>
                <a:effectLst/>
                <a:latin typeface="Roboto-Idcloud"/>
              </a:rPr>
              <a:t> section.</a:t>
            </a:r>
          </a:p>
          <a:p>
            <a:pPr marL="914400" marR="0" lvl="2"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0" i="0" u="none" strike="noStrike" cap="none" normalizeH="0" baseline="0" dirty="0" smtClean="0">
                <a:ln>
                  <a:noFill/>
                </a:ln>
                <a:solidFill>
                  <a:srgbClr val="5A6475"/>
                </a:solidFill>
                <a:effectLst/>
                <a:latin typeface="Roboto-Idcloud"/>
              </a:rPr>
              <a:t>Click </a:t>
            </a:r>
            <a:r>
              <a:rPr kumimoji="0" lang="en-US" altLang="en-US" sz="1500" b="1" i="0" u="none" strike="noStrike" cap="none" normalizeH="0" baseline="0" dirty="0" smtClean="0">
                <a:ln>
                  <a:noFill/>
                </a:ln>
                <a:solidFill>
                  <a:srgbClr val="5A6475"/>
                </a:solidFill>
                <a:effectLst/>
                <a:latin typeface="Roboto-Idcloud"/>
              </a:rPr>
              <a:t>Attach existing disk</a:t>
            </a:r>
            <a:r>
              <a:rPr kumimoji="0" lang="en-US" altLang="en-US" sz="1500" b="0" i="0" u="none" strike="noStrike" cap="none" normalizeH="0" baseline="0" dirty="0" smtClean="0">
                <a:ln>
                  <a:noFill/>
                </a:ln>
                <a:solidFill>
                  <a:srgbClr val="5A6475"/>
                </a:solidFill>
                <a:effectLst/>
                <a:latin typeface="Roboto-Idcloud"/>
              </a:rPr>
              <a:t>.</a:t>
            </a:r>
          </a:p>
          <a:p>
            <a:pPr marL="1371600" marR="0" lvl="3"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dirty="0" smtClean="0">
                <a:ln>
                  <a:noFill/>
                </a:ln>
                <a:solidFill>
                  <a:srgbClr val="5A6475"/>
                </a:solidFill>
                <a:effectLst/>
                <a:latin typeface="Roboto-Idcloud"/>
              </a:rPr>
              <a:t>In the </a:t>
            </a:r>
            <a:r>
              <a:rPr kumimoji="0" lang="en-US" altLang="en-US" sz="1500" b="1" i="0" u="none" strike="noStrike" cap="none" normalizeH="0" baseline="0" dirty="0" smtClean="0">
                <a:ln>
                  <a:noFill/>
                </a:ln>
                <a:solidFill>
                  <a:srgbClr val="5A6475"/>
                </a:solidFill>
                <a:effectLst/>
                <a:latin typeface="Roboto-Idcloud"/>
              </a:rPr>
              <a:t>Disk</a:t>
            </a:r>
            <a:r>
              <a:rPr kumimoji="0" lang="en-US" altLang="en-US" sz="1500" b="0" i="0" u="none" strike="noStrike" cap="none" normalizeH="0" baseline="0" dirty="0" smtClean="0">
                <a:ln>
                  <a:noFill/>
                </a:ln>
                <a:solidFill>
                  <a:srgbClr val="5A6475"/>
                </a:solidFill>
                <a:effectLst/>
                <a:latin typeface="Roboto-Idcloud"/>
              </a:rPr>
              <a:t> list, select a disk to attach to this VM.</a:t>
            </a:r>
          </a:p>
          <a:p>
            <a:pPr marL="1371600" marR="0" lvl="3"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0" i="0" u="none" strike="noStrike" cap="none" normalizeH="0" baseline="0" dirty="0" smtClean="0">
                <a:ln>
                  <a:noFill/>
                </a:ln>
                <a:solidFill>
                  <a:srgbClr val="5A6475"/>
                </a:solidFill>
                <a:effectLst/>
                <a:latin typeface="Roboto-Idcloud"/>
              </a:rPr>
              <a:t>In the </a:t>
            </a:r>
            <a:r>
              <a:rPr kumimoji="0" lang="en-US" altLang="en-US" sz="1500" b="1" i="0" u="none" strike="noStrike" cap="none" normalizeH="0" baseline="0" dirty="0" smtClean="0">
                <a:ln>
                  <a:noFill/>
                </a:ln>
                <a:solidFill>
                  <a:srgbClr val="5A6475"/>
                </a:solidFill>
                <a:effectLst/>
                <a:latin typeface="Roboto-Idcloud"/>
              </a:rPr>
              <a:t>Attachment Setting</a:t>
            </a:r>
            <a:r>
              <a:rPr kumimoji="0" lang="en-US" altLang="en-US" sz="1500" b="0" i="0" u="none" strike="noStrike" cap="none" normalizeH="0" baseline="0" dirty="0" smtClean="0">
                <a:ln>
                  <a:noFill/>
                </a:ln>
                <a:solidFill>
                  <a:srgbClr val="5A6475"/>
                </a:solidFill>
                <a:effectLst/>
                <a:latin typeface="Roboto-Idcloud"/>
              </a:rPr>
              <a:t> section, select disk's attachment </a:t>
            </a:r>
            <a:r>
              <a:rPr kumimoji="0" lang="en-US" altLang="en-US" sz="1500" b="1" i="0" u="none" strike="noStrike" cap="none" normalizeH="0" baseline="0" dirty="0" smtClean="0">
                <a:ln>
                  <a:noFill/>
                </a:ln>
                <a:solidFill>
                  <a:srgbClr val="5A6475"/>
                </a:solidFill>
                <a:effectLst/>
                <a:latin typeface="Roboto-Idcloud"/>
              </a:rPr>
              <a:t>Mode</a:t>
            </a:r>
            <a:r>
              <a:rPr kumimoji="0" lang="en-US" altLang="en-US" sz="1500" b="0" i="0" u="none" strike="noStrike" cap="none" normalizeH="0" baseline="0" dirty="0" smtClean="0">
                <a:ln>
                  <a:noFill/>
                </a:ln>
                <a:solidFill>
                  <a:srgbClr val="5A6475"/>
                </a:solidFill>
                <a:effectLst/>
                <a:latin typeface="Roboto-Idcloud"/>
              </a:rPr>
              <a:t> and the </a:t>
            </a:r>
            <a:r>
              <a:rPr kumimoji="0" lang="en-US" altLang="en-US" sz="1500" b="1" i="0" u="none" strike="noStrike" cap="none" normalizeH="0" baseline="0" dirty="0" smtClean="0">
                <a:ln>
                  <a:noFill/>
                </a:ln>
                <a:solidFill>
                  <a:srgbClr val="5A6475"/>
                </a:solidFill>
                <a:effectLst/>
                <a:latin typeface="Roboto-Idcloud"/>
              </a:rPr>
              <a:t>Deletion rule</a:t>
            </a:r>
            <a:r>
              <a:rPr kumimoji="0" lang="en-US" altLang="en-US" sz="1500" b="0" i="0" u="none" strike="noStrike" cap="none" normalizeH="0" baseline="0" dirty="0" smtClean="0">
                <a:ln>
                  <a:noFill/>
                </a:ln>
                <a:solidFill>
                  <a:srgbClr val="5A6475"/>
                </a:solidFill>
                <a:effectLst/>
                <a:latin typeface="Roboto-Idcloud"/>
              </a:rPr>
              <a:t>. For more information about adding new disks, see </a:t>
            </a:r>
            <a:r>
              <a:rPr kumimoji="0" lang="en-US" altLang="en-US" sz="1500" b="0" i="0" u="sng" strike="noStrike" cap="none" normalizeH="0" baseline="0" dirty="0" smtClean="0">
                <a:ln>
                  <a:noFill/>
                </a:ln>
                <a:solidFill>
                  <a:srgbClr val="0D6EFD"/>
                </a:solidFill>
                <a:effectLst/>
                <a:latin typeface="Roboto-Idcloud"/>
                <a:hlinkClick r:id="rId6"/>
              </a:rPr>
              <a:t>Creating and attaching a disk</a:t>
            </a:r>
            <a:r>
              <a:rPr kumimoji="0" lang="en-US" altLang="en-US" sz="1500" b="0" i="0" u="none" strike="noStrike" cap="none" normalizeH="0" baseline="0" dirty="0" smtClean="0">
                <a:ln>
                  <a:noFill/>
                </a:ln>
                <a:solidFill>
                  <a:srgbClr val="5A6475"/>
                </a:solidFill>
                <a:effectLst/>
                <a:latin typeface="Roboto-Idcloud"/>
              </a:rPr>
              <a:t>.</a:t>
            </a:r>
          </a:p>
          <a:p>
            <a:pPr marL="914400" marR="0" lvl="2"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0" i="0" u="none" strike="noStrike" cap="none" normalizeH="0" baseline="0" dirty="0" smtClean="0">
                <a:ln>
                  <a:noFill/>
                </a:ln>
                <a:solidFill>
                  <a:srgbClr val="5A6475"/>
                </a:solidFill>
                <a:effectLst/>
                <a:latin typeface="Roboto-Idcloud"/>
              </a:rPr>
              <a:t>Click </a:t>
            </a:r>
            <a:r>
              <a:rPr kumimoji="0" lang="en-US" altLang="en-US" sz="1500" b="1" i="0" u="none" strike="noStrike" cap="none" normalizeH="0" baseline="0" dirty="0" smtClean="0">
                <a:ln>
                  <a:noFill/>
                </a:ln>
                <a:solidFill>
                  <a:srgbClr val="5A6475"/>
                </a:solidFill>
                <a:effectLst/>
                <a:latin typeface="Roboto-Idcloud"/>
              </a:rPr>
              <a:t>Save</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5A6475"/>
                </a:solidFill>
                <a:effectLst/>
                <a:latin typeface="Roboto-Idcloud"/>
              </a:rPr>
              <a:t>Repeat these steps for each disk that you want to attach. When creating a VM, you can add up to 15 non-boot disks.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500" b="0" i="0" u="none" strike="noStrike" cap="none" normalizeH="0" baseline="0" dirty="0" smtClean="0">
                <a:ln>
                  <a:noFill/>
                </a:ln>
                <a:solidFill>
                  <a:srgbClr val="5A6475"/>
                </a:solidFill>
                <a:effectLst/>
                <a:latin typeface="Roboto-Idcloud"/>
              </a:rPr>
              <a:t>To create and start the VM, click </a:t>
            </a:r>
            <a:r>
              <a:rPr kumimoji="0" lang="en-US" altLang="en-US" sz="1500" b="1" i="0" u="none" strike="noStrike" cap="none" normalizeH="0" baseline="0" dirty="0" smtClean="0">
                <a:ln>
                  <a:noFill/>
                </a:ln>
                <a:solidFill>
                  <a:srgbClr val="5A6475"/>
                </a:solidFill>
                <a:effectLst/>
                <a:latin typeface="Roboto-Idcloud"/>
              </a:rPr>
              <a:t>Create</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5A6475"/>
                </a:solidFill>
                <a:effectLst/>
                <a:latin typeface="Roboto-Idcloud"/>
              </a:rPr>
              <a:t>Create a VM instance from a container image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5A6475"/>
                </a:solidFill>
                <a:effectLst/>
                <a:latin typeface="Roboto-Idcloud"/>
              </a:rPr>
              <a:t>To deploy and launch a container on a Compute Engine VM, specify a container image name and optional configuration parameters when you create the VM. Compute Engine creates the VM by using the latest version of the </a:t>
            </a:r>
            <a:r>
              <a:rPr kumimoji="0" lang="en-US" altLang="en-US" sz="1500" b="0" i="0" u="sng" strike="noStrike" cap="none" normalizeH="0" baseline="0" dirty="0" smtClean="0">
                <a:ln>
                  <a:noFill/>
                </a:ln>
                <a:solidFill>
                  <a:srgbClr val="0D6EFD"/>
                </a:solidFill>
                <a:effectLst/>
                <a:latin typeface="Roboto-Idcloud"/>
                <a:hlinkClick r:id="rId51"/>
              </a:rPr>
              <a:t>Container-optimized OS public image</a:t>
            </a:r>
            <a:r>
              <a:rPr kumimoji="0" lang="en-US" altLang="en-US" sz="1500" b="0" i="0" u="none" strike="noStrike" cap="none" normalizeH="0" baseline="0" dirty="0" smtClean="0">
                <a:ln>
                  <a:noFill/>
                </a:ln>
                <a:solidFill>
                  <a:srgbClr val="5A6475"/>
                </a:solidFill>
                <a:effectLst/>
                <a:latin typeface="Roboto-Idcloud"/>
              </a:rPr>
              <a:t>, which has Docker installed. Then, Compute Engine launches the container when the VM starts. For more information, see </a:t>
            </a:r>
            <a:r>
              <a:rPr kumimoji="0" lang="en-US" altLang="en-US" sz="1500" b="0" i="0" u="sng" strike="noStrike" cap="none" normalizeH="0" baseline="0" dirty="0" smtClean="0">
                <a:ln>
                  <a:noFill/>
                </a:ln>
                <a:solidFill>
                  <a:srgbClr val="0D6EFD"/>
                </a:solidFill>
                <a:effectLst/>
                <a:latin typeface="Roboto-Idcloud"/>
                <a:hlinkClick r:id="rId52"/>
              </a:rPr>
              <a:t>Deploying containers on VMs</a:t>
            </a:r>
            <a:r>
              <a:rPr kumimoji="0" lang="en-US" altLang="en-US" sz="1500" b="0" i="0" u="none" strike="noStrike" cap="none" normalizeH="0" baseline="0" dirty="0" smtClean="0">
                <a:ln>
                  <a:noFill/>
                </a:ln>
                <a:solidFill>
                  <a:srgbClr val="5A6475"/>
                </a:solidFill>
                <a:effectLst/>
                <a:latin typeface="Roboto-Idcloud"/>
              </a:rPr>
              <a:t>.</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5A6475"/>
                </a:solidFill>
                <a:effectLst/>
                <a:latin typeface="Roboto-Idcloud"/>
              </a:rPr>
              <a:t>To create a VM from a container image, you must use the Cloud Console or </a:t>
            </a:r>
            <a:r>
              <a:rPr kumimoji="0" lang="en-US" altLang="en-US" b="0" i="0" u="none" strike="noStrike" cap="none" normalizeH="0" baseline="0" dirty="0" err="1" smtClean="0">
                <a:ln>
                  <a:noFill/>
                </a:ln>
                <a:solidFill>
                  <a:srgbClr val="D63384"/>
                </a:solidFill>
                <a:effectLst/>
                <a:latin typeface="SFMono-Regular"/>
              </a:rPr>
              <a:t>gcloud</a:t>
            </a:r>
            <a:r>
              <a:rPr kumimoji="0" lang="en-US" altLang="en-US" sz="1500" b="0" i="0" u="none" strike="noStrike" cap="none" normalizeH="0" baseline="0" dirty="0" err="1" smtClean="0">
                <a:ln>
                  <a:noFill/>
                </a:ln>
                <a:solidFill>
                  <a:srgbClr val="5A6475"/>
                </a:solidFill>
                <a:effectLst/>
                <a:latin typeface="Roboto-Idcloud"/>
              </a:rPr>
              <a:t>.Permissions</a:t>
            </a:r>
            <a:r>
              <a:rPr kumimoji="0" lang="en-US" altLang="en-US" sz="1500" b="0" i="0" u="none" strike="noStrike" cap="none" normalizeH="0" baseline="0" dirty="0" smtClean="0">
                <a:ln>
                  <a:noFill/>
                </a:ln>
                <a:solidFill>
                  <a:srgbClr val="5A6475"/>
                </a:solidFill>
                <a:effectLst/>
                <a:latin typeface="Roboto-Idcloud"/>
              </a:rPr>
              <a:t> required for this </a:t>
            </a:r>
            <a:r>
              <a:rPr kumimoji="0" lang="en-US" altLang="en-US" sz="1500" b="0" i="0" u="none" strike="noStrike" cap="none" normalizeH="0" baseline="0" dirty="0" err="1" smtClean="0">
                <a:ln>
                  <a:noFill/>
                </a:ln>
                <a:solidFill>
                  <a:srgbClr val="5A6475"/>
                </a:solidFill>
                <a:effectLst/>
                <a:latin typeface="Roboto-Idcloud"/>
              </a:rPr>
              <a:t>task</a:t>
            </a:r>
            <a:r>
              <a:rPr kumimoji="0" lang="en-US" altLang="en-US" sz="1500" b="0" i="0" u="sng" strike="noStrike" cap="none" normalizeH="0" baseline="0" dirty="0" err="1" smtClean="0">
                <a:ln>
                  <a:noFill/>
                </a:ln>
                <a:solidFill>
                  <a:srgbClr val="0D6EFD"/>
                </a:solidFill>
                <a:effectLst/>
                <a:latin typeface="Roboto-Idcloud"/>
                <a:hlinkClick r:id="rId28"/>
              </a:rPr>
              <a:t>Console</a:t>
            </a:r>
            <a:r>
              <a:rPr kumimoji="0" lang="en-US" altLang="en-US" sz="1500" b="0" i="0" u="sng" strike="noStrike" cap="none" normalizeH="0" baseline="0" dirty="0" err="1" smtClean="0">
                <a:ln>
                  <a:noFill/>
                </a:ln>
                <a:solidFill>
                  <a:srgbClr val="0D6EFD"/>
                </a:solidFill>
                <a:effectLst/>
                <a:latin typeface="Roboto-Idcloud"/>
                <a:hlinkClick r:id="rId29"/>
              </a:rPr>
              <a:t>gcloud</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dirty="0" smtClean="0">
                <a:ln>
                  <a:noFill/>
                </a:ln>
                <a:solidFill>
                  <a:srgbClr val="5A6475"/>
                </a:solidFill>
                <a:effectLst/>
                <a:latin typeface="Roboto-Idcloud"/>
              </a:rPr>
              <a:t>In the Google Cloud Console, go to the </a:t>
            </a:r>
            <a:r>
              <a:rPr kumimoji="0" lang="en-US" altLang="en-US" sz="1500" b="1" i="0" u="none" strike="noStrike" cap="none" normalizeH="0" baseline="0" dirty="0" smtClean="0">
                <a:ln>
                  <a:noFill/>
                </a:ln>
                <a:solidFill>
                  <a:srgbClr val="5A6475"/>
                </a:solidFill>
                <a:effectLst/>
                <a:latin typeface="Roboto-Idcloud"/>
              </a:rPr>
              <a:t>VM instances</a:t>
            </a:r>
            <a:r>
              <a:rPr kumimoji="0" lang="en-US" altLang="en-US" sz="1500" b="0" i="0" u="none" strike="noStrike" cap="none" normalizeH="0" baseline="0" dirty="0" smtClean="0">
                <a:ln>
                  <a:noFill/>
                </a:ln>
                <a:solidFill>
                  <a:srgbClr val="5A6475"/>
                </a:solidFill>
                <a:effectLst/>
                <a:latin typeface="Roboto-Idcloud"/>
              </a:rPr>
              <a:t> </a:t>
            </a:r>
            <a:r>
              <a:rPr kumimoji="0" lang="en-US" altLang="en-US" sz="1500" b="0" i="0" u="none" strike="noStrike" cap="none" normalizeH="0" baseline="0" dirty="0" err="1" smtClean="0">
                <a:ln>
                  <a:noFill/>
                </a:ln>
                <a:solidFill>
                  <a:srgbClr val="5A6475"/>
                </a:solidFill>
                <a:effectLst/>
                <a:latin typeface="Roboto-Idcloud"/>
              </a:rPr>
              <a:t>page.</a:t>
            </a:r>
            <a:r>
              <a:rPr kumimoji="0" lang="en-US" altLang="en-US" sz="1500" b="0" i="0" u="sng" strike="noStrike" cap="none" normalizeH="0" baseline="0" dirty="0" err="1" smtClean="0">
                <a:ln>
                  <a:noFill/>
                </a:ln>
                <a:solidFill>
                  <a:srgbClr val="0D6EFD"/>
                </a:solidFill>
                <a:effectLst/>
                <a:latin typeface="Roboto-Idcloud"/>
                <a:hlinkClick r:id="rId38"/>
              </a:rPr>
              <a:t>Go</a:t>
            </a:r>
            <a:r>
              <a:rPr kumimoji="0" lang="en-US" altLang="en-US" sz="1500" b="0" i="0" u="sng" strike="noStrike" cap="none" normalizeH="0" baseline="0" dirty="0" smtClean="0">
                <a:ln>
                  <a:noFill/>
                </a:ln>
                <a:solidFill>
                  <a:srgbClr val="0D6EFD"/>
                </a:solidFill>
                <a:effectLst/>
                <a:latin typeface="Roboto-Idcloud"/>
                <a:hlinkClick r:id="rId38"/>
              </a:rPr>
              <a:t> to VM instances</a:t>
            </a:r>
            <a:endParaRPr kumimoji="0" lang="en-US" altLang="en-US" sz="15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0" i="0" u="none" strike="noStrike" cap="none" normalizeH="0" baseline="0" dirty="0" smtClean="0">
                <a:ln>
                  <a:noFill/>
                </a:ln>
                <a:solidFill>
                  <a:srgbClr val="5A6475"/>
                </a:solidFill>
                <a:effectLst/>
                <a:latin typeface="Roboto-Idcloud"/>
              </a:rPr>
              <a:t>Select your project and click </a:t>
            </a:r>
            <a:r>
              <a:rPr kumimoji="0" lang="en-US" altLang="en-US" sz="1500" b="1" i="0" u="none" strike="noStrike" cap="none" normalizeH="0" baseline="0" dirty="0" smtClean="0">
                <a:ln>
                  <a:noFill/>
                </a:ln>
                <a:solidFill>
                  <a:srgbClr val="5A6475"/>
                </a:solidFill>
                <a:effectLst/>
                <a:latin typeface="Roboto-Idcloud"/>
              </a:rPr>
              <a:t>Continue</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0" i="0" u="none" strike="noStrike" cap="none" normalizeH="0" baseline="0" dirty="0" smtClean="0">
                <a:ln>
                  <a:noFill/>
                </a:ln>
                <a:solidFill>
                  <a:srgbClr val="5A6475"/>
                </a:solidFill>
                <a:effectLst/>
                <a:latin typeface="Roboto-Idcloud"/>
              </a:rPr>
              <a:t>Click </a:t>
            </a:r>
            <a:r>
              <a:rPr kumimoji="0" lang="en-US" altLang="en-US" sz="1500" b="1" i="0" u="none" strike="noStrike" cap="none" normalizeH="0" baseline="0" dirty="0" smtClean="0">
                <a:ln>
                  <a:noFill/>
                </a:ln>
                <a:solidFill>
                  <a:srgbClr val="5A6475"/>
                </a:solidFill>
                <a:effectLst/>
                <a:latin typeface="Roboto-Idcloud"/>
              </a:rPr>
              <a:t>Create instance</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00" b="0" i="0" u="none" strike="noStrike" cap="none" normalizeH="0" baseline="0" dirty="0" smtClean="0">
                <a:ln>
                  <a:noFill/>
                </a:ln>
                <a:solidFill>
                  <a:srgbClr val="5A6475"/>
                </a:solidFill>
                <a:effectLst/>
                <a:latin typeface="Roboto-Idcloud"/>
              </a:rPr>
              <a:t>Specify a </a:t>
            </a:r>
            <a:r>
              <a:rPr kumimoji="0" lang="en-US" altLang="en-US" sz="1500" b="1" i="0" u="none" strike="noStrike" cap="none" normalizeH="0" baseline="0" dirty="0" smtClean="0">
                <a:ln>
                  <a:noFill/>
                </a:ln>
                <a:solidFill>
                  <a:srgbClr val="5A6475"/>
                </a:solidFill>
                <a:effectLst/>
                <a:latin typeface="Roboto-Idcloud"/>
              </a:rPr>
              <a:t>Name</a:t>
            </a:r>
            <a:r>
              <a:rPr kumimoji="0" lang="en-US" altLang="en-US" sz="1500" b="0" i="0" u="none" strike="noStrike" cap="none" normalizeH="0" baseline="0" dirty="0" smtClean="0">
                <a:ln>
                  <a:noFill/>
                </a:ln>
                <a:solidFill>
                  <a:srgbClr val="5A6475"/>
                </a:solidFill>
                <a:effectLst/>
                <a:latin typeface="Roboto-Idcloud"/>
              </a:rPr>
              <a:t> for your VM. For more information, see </a:t>
            </a:r>
            <a:r>
              <a:rPr kumimoji="0" lang="en-US" altLang="en-US" sz="1500" b="0" i="0" u="sng" strike="noStrike" cap="none" normalizeH="0" baseline="0" dirty="0" smtClean="0">
                <a:ln>
                  <a:noFill/>
                </a:ln>
                <a:solidFill>
                  <a:srgbClr val="0D6EFD"/>
                </a:solidFill>
                <a:effectLst/>
                <a:latin typeface="Roboto-Idcloud"/>
                <a:hlinkClick r:id="rId39"/>
              </a:rPr>
              <a:t>Resource naming convention</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500" b="0" i="0" u="none" strike="noStrike" cap="none" normalizeH="0" baseline="0" dirty="0" smtClean="0">
                <a:ln>
                  <a:noFill/>
                </a:ln>
                <a:solidFill>
                  <a:srgbClr val="5A6475"/>
                </a:solidFill>
                <a:effectLst/>
                <a:latin typeface="Roboto-Idcloud"/>
              </a:rPr>
              <a:t>In the </a:t>
            </a:r>
            <a:r>
              <a:rPr kumimoji="0" lang="en-US" altLang="en-US" sz="1500" b="1" i="0" u="none" strike="noStrike" cap="none" normalizeH="0" baseline="0" dirty="0" smtClean="0">
                <a:ln>
                  <a:noFill/>
                </a:ln>
                <a:solidFill>
                  <a:srgbClr val="5A6475"/>
                </a:solidFill>
                <a:effectLst/>
                <a:latin typeface="Roboto-Idcloud"/>
              </a:rPr>
              <a:t>Container</a:t>
            </a:r>
            <a:r>
              <a:rPr kumimoji="0" lang="en-US" altLang="en-US" sz="1500" b="0" i="0" u="none" strike="noStrike" cap="none" normalizeH="0" baseline="0" dirty="0" smtClean="0">
                <a:ln>
                  <a:noFill/>
                </a:ln>
                <a:solidFill>
                  <a:srgbClr val="5A6475"/>
                </a:solidFill>
                <a:effectLst/>
                <a:latin typeface="Roboto-Idcloud"/>
              </a:rPr>
              <a:t> section, click </a:t>
            </a:r>
            <a:r>
              <a:rPr kumimoji="0" lang="en-US" altLang="en-US" sz="1500" b="1" i="0" u="none" strike="noStrike" cap="none" normalizeH="0" baseline="0" dirty="0" smtClean="0">
                <a:ln>
                  <a:noFill/>
                </a:ln>
                <a:solidFill>
                  <a:srgbClr val="5A6475"/>
                </a:solidFill>
                <a:effectLst/>
                <a:latin typeface="Roboto-Idcloud"/>
              </a:rPr>
              <a:t>Deploy container</a:t>
            </a:r>
            <a:r>
              <a:rPr kumimoji="0" lang="en-US" altLang="en-US" sz="1500" b="0" i="0" u="none" strike="noStrike" cap="none" normalizeH="0" baseline="0" dirty="0" smtClean="0">
                <a:ln>
                  <a:noFill/>
                </a:ln>
                <a:solidFill>
                  <a:srgbClr val="5A6475"/>
                </a:solidFill>
                <a:effectLst/>
                <a:latin typeface="Roboto-Idcloud"/>
              </a:rPr>
              <a:t>.</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dirty="0" smtClean="0">
                <a:ln>
                  <a:noFill/>
                </a:ln>
                <a:solidFill>
                  <a:srgbClr val="5A6475"/>
                </a:solidFill>
                <a:effectLst/>
                <a:latin typeface="Roboto-Idcloud"/>
              </a:rPr>
              <a:t>Specify the </a:t>
            </a:r>
            <a:r>
              <a:rPr kumimoji="0" lang="en-US" altLang="en-US" sz="1500" b="1" i="0" u="none" strike="noStrike" cap="none" normalizeH="0" baseline="0" dirty="0" smtClean="0">
                <a:ln>
                  <a:noFill/>
                </a:ln>
                <a:solidFill>
                  <a:srgbClr val="5A6475"/>
                </a:solidFill>
                <a:effectLst/>
                <a:latin typeface="Roboto-Idcloud"/>
              </a:rPr>
              <a:t>Container image</a:t>
            </a:r>
            <a:r>
              <a:rPr kumimoji="0" lang="en-US" altLang="en-US" sz="1500" b="0" i="0" u="none" strike="noStrike" cap="none" normalizeH="0" baseline="0" dirty="0" smtClean="0">
                <a:ln>
                  <a:noFill/>
                </a:ln>
                <a:solidFill>
                  <a:srgbClr val="5A6475"/>
                </a:solidFill>
                <a:effectLst/>
                <a:latin typeface="Roboto-Idcloud"/>
              </a:rPr>
              <a:t> to use. For example: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rgbClr val="5A6475"/>
                </a:solidFill>
                <a:effectLst/>
                <a:latin typeface="Roboto-Idcloud"/>
              </a:rPr>
              <a:t>To select an NGINX 1.12 container image from Cloud </a:t>
            </a:r>
            <a:r>
              <a:rPr kumimoji="0" lang="en-US" altLang="en-US" sz="1500" b="0" i="0" u="none" strike="noStrike" cap="none" normalizeH="0" baseline="0" dirty="0" err="1" smtClean="0">
                <a:ln>
                  <a:noFill/>
                </a:ln>
                <a:solidFill>
                  <a:srgbClr val="5A6475"/>
                </a:solidFill>
                <a:effectLst/>
                <a:latin typeface="Roboto-Idcloud"/>
              </a:rPr>
              <a:t>Launcher:</a:t>
            </a:r>
            <a:r>
              <a:rPr kumimoji="0" lang="en-US" altLang="en-US" b="0" i="0" u="none" strike="noStrike" cap="none" normalizeH="0" baseline="0" dirty="0" err="1" smtClean="0">
                <a:ln>
                  <a:noFill/>
                </a:ln>
                <a:solidFill>
                  <a:srgbClr val="D63384"/>
                </a:solidFill>
                <a:effectLst/>
                <a:latin typeface="SFMono-Regular"/>
              </a:rPr>
              <a:t>gcr.io</a:t>
            </a:r>
            <a:r>
              <a:rPr kumimoji="0" lang="en-US" altLang="en-US" b="0" i="0" u="none" strike="noStrike" cap="none" normalizeH="0" baseline="0" dirty="0" smtClean="0">
                <a:ln>
                  <a:noFill/>
                </a:ln>
                <a:solidFill>
                  <a:srgbClr val="D63384"/>
                </a:solidFill>
                <a:effectLst/>
                <a:latin typeface="SFMono-Regular"/>
              </a:rPr>
              <a:t>/cloud-marketplace/google/nginx1:1.12</a:t>
            </a:r>
            <a:endParaRPr kumimoji="0" lang="en-US" altLang="en-US" sz="1500" b="0" i="0" u="none" strike="noStrike" cap="none" normalizeH="0" baseline="0" dirty="0" smtClean="0">
              <a:ln>
                <a:noFill/>
              </a:ln>
              <a:solidFill>
                <a:srgbClr val="5A6475"/>
              </a:solidFill>
              <a:effectLst/>
              <a:latin typeface="Roboto-Idcloud"/>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rgbClr val="5A6475"/>
                </a:solidFill>
                <a:effectLst/>
                <a:latin typeface="Roboto-Idcloud"/>
              </a:rPr>
              <a:t>To deploy an Apache container image from Docker Hub, always specify the full Docker image </a:t>
            </a:r>
            <a:r>
              <a:rPr kumimoji="0" lang="en-US" altLang="en-US" sz="1500" b="0" i="0" u="none" strike="noStrike" cap="none" normalizeH="0" baseline="0" dirty="0" err="1" smtClean="0">
                <a:ln>
                  <a:noFill/>
                </a:ln>
                <a:solidFill>
                  <a:srgbClr val="5A6475"/>
                </a:solidFill>
                <a:effectLst/>
                <a:latin typeface="Roboto-Idcloud"/>
              </a:rPr>
              <a:t>name:</a:t>
            </a:r>
            <a:r>
              <a:rPr kumimoji="0" lang="en-US" altLang="en-US" b="0" i="0" u="none" strike="noStrike" cap="none" normalizeH="0" baseline="0" dirty="0" err="1" smtClean="0">
                <a:ln>
                  <a:noFill/>
                </a:ln>
                <a:solidFill>
                  <a:srgbClr val="D63384"/>
                </a:solidFill>
                <a:effectLst/>
                <a:latin typeface="SFMono-Regular"/>
              </a:rPr>
              <a:t>docker.io</a:t>
            </a:r>
            <a:r>
              <a:rPr kumimoji="0" lang="en-US" altLang="en-US" b="0" i="0" u="none" strike="noStrike" cap="none" normalizeH="0" baseline="0" dirty="0" smtClean="0">
                <a:ln>
                  <a:noFill/>
                </a:ln>
                <a:solidFill>
                  <a:srgbClr val="D63384"/>
                </a:solidFill>
                <a:effectLst/>
                <a:latin typeface="SFMono-Regular"/>
              </a:rPr>
              <a:t>/httpd:2.4</a:t>
            </a:r>
            <a:endParaRPr kumimoji="0" lang="en-US" altLang="en-US" sz="1500" b="0" i="0" u="none" strike="noStrike" cap="none" normalizeH="0" baseline="0" dirty="0" smtClean="0">
              <a:ln>
                <a:noFill/>
              </a:ln>
              <a:solidFill>
                <a:srgbClr val="5A6475"/>
              </a:solidFill>
              <a:effectLst/>
              <a:latin typeface="Roboto-Idcloud"/>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0" i="0" u="none" strike="noStrike" cap="none" normalizeH="0" baseline="0" dirty="0" smtClean="0">
                <a:ln>
                  <a:noFill/>
                </a:ln>
                <a:solidFill>
                  <a:srgbClr val="5A6475"/>
                </a:solidFill>
                <a:effectLst/>
                <a:latin typeface="Roboto-Idcloud"/>
              </a:rPr>
              <a:t>Optional: Click </a:t>
            </a:r>
            <a:r>
              <a:rPr kumimoji="0" lang="en-US" altLang="en-US" sz="1500" b="1" i="0" u="none" strike="noStrike" cap="none" normalizeH="0" baseline="0" dirty="0" smtClean="0">
                <a:ln>
                  <a:noFill/>
                </a:ln>
                <a:solidFill>
                  <a:srgbClr val="5A6475"/>
                </a:solidFill>
                <a:effectLst/>
                <a:latin typeface="Roboto-Idcloud"/>
              </a:rPr>
              <a:t>Advanced container options</a:t>
            </a:r>
            <a:r>
              <a:rPr kumimoji="0" lang="en-US" altLang="en-US" sz="1500" b="0" i="0" u="none" strike="noStrike" cap="none" normalizeH="0" baseline="0" dirty="0" smtClean="0">
                <a:ln>
                  <a:noFill/>
                </a:ln>
                <a:solidFill>
                  <a:srgbClr val="5A6475"/>
                </a:solidFill>
                <a:effectLst/>
                <a:latin typeface="Roboto-Idcloud"/>
              </a:rPr>
              <a:t>. For more information, see </a:t>
            </a:r>
            <a:r>
              <a:rPr kumimoji="0" lang="en-US" altLang="en-US" sz="1500" b="0" i="0" u="sng" strike="noStrike" cap="none" normalizeH="0" baseline="0" dirty="0" smtClean="0">
                <a:ln>
                  <a:noFill/>
                </a:ln>
                <a:solidFill>
                  <a:srgbClr val="0D6EFD"/>
                </a:solidFill>
                <a:effectLst/>
                <a:latin typeface="Roboto-Idcloud"/>
                <a:hlinkClick r:id="rId53"/>
              </a:rPr>
              <a:t>Configuring options to run your container</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500" b="0" i="0" u="none" strike="noStrike" cap="none" normalizeH="0" baseline="0" dirty="0" smtClean="0">
                <a:ln>
                  <a:noFill/>
                </a:ln>
                <a:solidFill>
                  <a:srgbClr val="5A6475"/>
                </a:solidFill>
                <a:effectLst/>
                <a:latin typeface="Roboto-Idcloud"/>
              </a:rPr>
              <a:t>To create the VM, boot the VM, and launch the container, click </a:t>
            </a:r>
            <a:r>
              <a:rPr kumimoji="0" lang="en-US" altLang="en-US" sz="1500" b="1" i="0" u="none" strike="noStrike" cap="none" normalizeH="0" baseline="0" dirty="0" smtClean="0">
                <a:ln>
                  <a:noFill/>
                </a:ln>
                <a:solidFill>
                  <a:srgbClr val="5A6475"/>
                </a:solidFill>
                <a:effectLst/>
                <a:latin typeface="Roboto-Idcloud"/>
              </a:rPr>
              <a:t>Create</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5A6475"/>
                </a:solidFill>
                <a:effectLst/>
                <a:latin typeface="Roboto-Idcloud"/>
              </a:rPr>
              <a:t>Create a VM instance with access to other Google Cloud Services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5A6475"/>
                </a:solidFill>
                <a:effectLst/>
                <a:latin typeface="Roboto-Idcloud"/>
              </a:rPr>
              <a:t>If you plan to run an application on your VM that needs access to other Google Cloud services, </a:t>
            </a:r>
            <a:r>
              <a:rPr kumimoji="0" lang="en-US" altLang="en-US" sz="1500" b="0" i="0" u="sng" strike="noStrike" cap="none" normalizeH="0" baseline="0" dirty="0" smtClean="0">
                <a:ln>
                  <a:noFill/>
                </a:ln>
                <a:solidFill>
                  <a:srgbClr val="0D6EFD"/>
                </a:solidFill>
                <a:effectLst/>
                <a:latin typeface="Roboto-Idcloud"/>
                <a:hlinkClick r:id="rId54"/>
              </a:rPr>
              <a:t>create a service account</a:t>
            </a:r>
            <a:r>
              <a:rPr kumimoji="0" lang="en-US" altLang="en-US" sz="1500" b="0" i="0" u="none" strike="noStrike" cap="none" normalizeH="0" baseline="0" dirty="0" smtClean="0">
                <a:ln>
                  <a:noFill/>
                </a:ln>
                <a:solidFill>
                  <a:srgbClr val="5A6475"/>
                </a:solidFill>
                <a:effectLst/>
                <a:latin typeface="Roboto-Idcloud"/>
              </a:rPr>
              <a:t> before creating the VM, and then </a:t>
            </a:r>
            <a:r>
              <a:rPr kumimoji="0" lang="en-US" altLang="en-US" sz="1500" b="0" i="0" u="sng" strike="noStrike" cap="none" normalizeH="0" baseline="0" dirty="0" smtClean="0">
                <a:ln>
                  <a:noFill/>
                </a:ln>
                <a:solidFill>
                  <a:srgbClr val="0D6EFD"/>
                </a:solidFill>
                <a:effectLst/>
                <a:latin typeface="Roboto-Idcloud"/>
                <a:hlinkClick r:id="rId55"/>
              </a:rPr>
              <a:t>set up the VM to run as a service account</a:t>
            </a:r>
            <a:r>
              <a:rPr kumimoji="0" lang="en-US" altLang="en-US" sz="1500" b="0" i="0" u="none" strike="noStrike" cap="none" normalizeH="0" baseline="0" dirty="0" smtClean="0">
                <a:ln>
                  <a:noFill/>
                </a:ln>
                <a:solidFill>
                  <a:srgbClr val="5A6475"/>
                </a:solidFill>
                <a:effectLst/>
                <a:latin typeface="Roboto-Idcloud"/>
              </a:rPr>
              <a:t>. A service account is a special account whose credentials you can use in your application code to access other Google Cloud services.</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5A6475"/>
                </a:solidFill>
                <a:effectLst/>
                <a:latin typeface="Roboto-Idcloud"/>
              </a:rPr>
              <a:t>For more information, see </a:t>
            </a:r>
            <a:r>
              <a:rPr kumimoji="0" lang="en-US" altLang="en-US" sz="1500" b="0" i="0" u="sng" strike="noStrike" cap="none" normalizeH="0" baseline="0" dirty="0" smtClean="0">
                <a:ln>
                  <a:noFill/>
                </a:ln>
                <a:solidFill>
                  <a:srgbClr val="0D6EFD"/>
                </a:solidFill>
                <a:effectLst/>
                <a:latin typeface="Roboto-Idcloud"/>
                <a:hlinkClick r:id="rId56"/>
              </a:rPr>
              <a:t>Service accounts</a:t>
            </a:r>
            <a:r>
              <a:rPr kumimoji="0" lang="en-US" altLang="en-US" sz="1500" b="0" i="0" u="none" strike="noStrike" cap="none" normalizeH="0" baseline="0" dirty="0" smtClean="0">
                <a:ln>
                  <a:noFill/>
                </a:ln>
                <a:solidFill>
                  <a:srgbClr val="5A6475"/>
                </a:solidFill>
                <a:effectLst/>
                <a:latin typeface="Roboto-Idcloud"/>
              </a:rPr>
              <a:t>.</a:t>
            </a:r>
            <a:endParaRPr kumimoji="0" lang="en-US" altLang="en-US" sz="9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5A6475"/>
                </a:solidFill>
                <a:effectLst/>
                <a:latin typeface="Roboto-Idcloud"/>
              </a:rPr>
              <a:t>Create a VM instance in a specific subnet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5A6475"/>
                </a:solidFill>
                <a:effectLst/>
                <a:latin typeface="Roboto-Idcloud"/>
              </a:rPr>
              <a:t>Permissions required for this task</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5A6475"/>
                </a:solidFill>
                <a:effectLst/>
                <a:latin typeface="Roboto-Idcloud"/>
              </a:rPr>
              <a:t>By default, Google Cloud creates an </a:t>
            </a:r>
            <a:r>
              <a:rPr kumimoji="0" lang="en-US" altLang="en-US" sz="1500" b="0" i="0" u="sng" strike="noStrike" cap="none" normalizeH="0" baseline="0" dirty="0" smtClean="0">
                <a:ln>
                  <a:noFill/>
                </a:ln>
                <a:solidFill>
                  <a:srgbClr val="0D6EFD"/>
                </a:solidFill>
                <a:effectLst/>
                <a:latin typeface="Roboto-Idcloud"/>
                <a:hlinkClick r:id="rId57"/>
              </a:rPr>
              <a:t>auto mode VPC network</a:t>
            </a:r>
            <a:r>
              <a:rPr kumimoji="0" lang="en-US" altLang="en-US" sz="1500" b="0" i="0" u="none" strike="noStrike" cap="none" normalizeH="0" baseline="0" dirty="0" smtClean="0">
                <a:ln>
                  <a:noFill/>
                </a:ln>
                <a:solidFill>
                  <a:srgbClr val="5A6475"/>
                </a:solidFill>
                <a:effectLst/>
                <a:latin typeface="Roboto-Idcloud"/>
              </a:rPr>
              <a:t> called </a:t>
            </a:r>
            <a:r>
              <a:rPr kumimoji="0" lang="en-US" altLang="en-US" b="0" i="0" u="none" strike="noStrike" cap="none" normalizeH="0" baseline="0" dirty="0" smtClean="0">
                <a:ln>
                  <a:noFill/>
                </a:ln>
                <a:solidFill>
                  <a:srgbClr val="D63384"/>
                </a:solidFill>
                <a:effectLst/>
                <a:latin typeface="SFMono-Regular"/>
              </a:rPr>
              <a:t>default</a:t>
            </a:r>
            <a:r>
              <a:rPr kumimoji="0" lang="en-US" altLang="en-US" sz="1500" b="0" i="0" u="none" strike="noStrike" cap="none" normalizeH="0" baseline="0" dirty="0" smtClean="0">
                <a:ln>
                  <a:noFill/>
                </a:ln>
                <a:solidFill>
                  <a:srgbClr val="5A6475"/>
                </a:solidFill>
                <a:effectLst/>
                <a:latin typeface="Roboto-Idcloud"/>
              </a:rPr>
              <a:t> for each project. To use a different network or a subnet that you manually created in an auto mode or custom mode VPC network, you must specify the subnet when you create the VM.</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5A6475"/>
                </a:solidFill>
                <a:effectLst/>
                <a:latin typeface="Roboto-Idcloud"/>
              </a:rPr>
              <a:t>While creating a VM in a subnet, consider these rules:</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rgbClr val="5A6475"/>
                </a:solidFill>
                <a:effectLst/>
                <a:latin typeface="Roboto-Idcloud"/>
              </a:rPr>
              <a:t>If you don't specify a network or subnet, Compute Engine uses the default VPC network and the auto subnet that's in the same region as the VM.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rgbClr val="5A6475"/>
                </a:solidFill>
                <a:effectLst/>
                <a:latin typeface="Roboto-Idcloud"/>
              </a:rPr>
              <a:t>If you don't specify a network, Compute Engine infers the network from the subnet specified.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rgbClr val="5A6475"/>
                </a:solidFill>
                <a:effectLst/>
                <a:latin typeface="Roboto-Idcloud"/>
              </a:rPr>
              <a:t>If you specify a network, you must specify a subnet and it must belong to the same network. Otherwise, VM creation fails.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smtClean="0">
                <a:ln>
                  <a:noFill/>
                </a:ln>
                <a:solidFill>
                  <a:srgbClr val="5A6475"/>
                </a:solidFill>
                <a:effectLst/>
                <a:latin typeface="Roboto-Idcloud"/>
              </a:rPr>
              <a:t>Note:</a:t>
            </a:r>
            <a:r>
              <a:rPr kumimoji="0" lang="en-US" altLang="en-US" sz="1500" b="0" i="0" u="none" strike="noStrike" cap="none" normalizeH="0" baseline="0" dirty="0" smtClean="0">
                <a:ln>
                  <a:noFill/>
                </a:ln>
                <a:solidFill>
                  <a:srgbClr val="5A6475"/>
                </a:solidFill>
                <a:effectLst/>
                <a:latin typeface="Roboto-Idcloud"/>
              </a:rPr>
              <a:t> You must create the subnet that you want to use before you create the VM. For more information, see </a:t>
            </a:r>
            <a:r>
              <a:rPr kumimoji="0" lang="en-US" altLang="en-US" sz="1500" b="0" i="0" u="sng" strike="noStrike" cap="none" normalizeH="0" baseline="0" dirty="0" smtClean="0">
                <a:ln>
                  <a:noFill/>
                </a:ln>
                <a:solidFill>
                  <a:srgbClr val="0D6EFD"/>
                </a:solidFill>
                <a:effectLst/>
                <a:latin typeface="Roboto-Idcloud"/>
                <a:hlinkClick r:id="rId58"/>
              </a:rPr>
              <a:t>Adding a new subnet to an existing VPC </a:t>
            </a:r>
            <a:r>
              <a:rPr kumimoji="0" lang="en-US" altLang="en-US" sz="1500" b="0" i="0" u="sng" strike="noStrike" cap="none" normalizeH="0" baseline="0" dirty="0" err="1" smtClean="0">
                <a:ln>
                  <a:noFill/>
                </a:ln>
                <a:solidFill>
                  <a:srgbClr val="0D6EFD"/>
                </a:solidFill>
                <a:effectLst/>
                <a:latin typeface="Roboto-Idcloud"/>
                <a:hlinkClick r:id="rId58"/>
              </a:rPr>
              <a:t>network</a:t>
            </a:r>
            <a:r>
              <a:rPr kumimoji="0" lang="en-US" altLang="en-US" sz="1500" b="0" i="0" u="none" strike="noStrike" cap="none" normalizeH="0" baseline="0" dirty="0" err="1" smtClean="0">
                <a:ln>
                  <a:noFill/>
                </a:ln>
                <a:solidFill>
                  <a:srgbClr val="5A6475"/>
                </a:solidFill>
                <a:effectLst/>
                <a:latin typeface="Roboto-Idcloud"/>
              </a:rPr>
              <a:t>.</a:t>
            </a:r>
            <a:r>
              <a:rPr kumimoji="0" lang="en-US" altLang="en-US" sz="1500" b="0" i="0" u="sng" strike="noStrike" cap="none" normalizeH="0" baseline="0" dirty="0" err="1" smtClean="0">
                <a:ln>
                  <a:noFill/>
                </a:ln>
                <a:solidFill>
                  <a:srgbClr val="0D6EFD"/>
                </a:solidFill>
                <a:effectLst/>
                <a:latin typeface="Roboto-Idcloud"/>
                <a:hlinkClick r:id="rId28"/>
              </a:rPr>
              <a:t>Console</a:t>
            </a:r>
            <a:r>
              <a:rPr kumimoji="0" lang="en-US" altLang="en-US" sz="1500" b="0" i="0" u="sng" strike="noStrike" cap="none" normalizeH="0" baseline="0" dirty="0" err="1" smtClean="0">
                <a:ln>
                  <a:noFill/>
                </a:ln>
                <a:solidFill>
                  <a:srgbClr val="0D6EFD"/>
                </a:solidFill>
                <a:effectLst/>
                <a:latin typeface="Roboto-Idcloud"/>
                <a:hlinkClick r:id="rId29"/>
              </a:rPr>
              <a:t>gcloud</a:t>
            </a:r>
            <a:r>
              <a:rPr kumimoji="0" lang="en-US" altLang="en-US" sz="1500" b="0" i="0" u="sng" strike="noStrike" cap="none" normalizeH="0" baseline="0" dirty="0" err="1" smtClean="0">
                <a:ln>
                  <a:noFill/>
                </a:ln>
                <a:solidFill>
                  <a:srgbClr val="0D6EFD"/>
                </a:solidFill>
                <a:effectLst/>
                <a:latin typeface="Roboto-Idcloud"/>
                <a:hlinkClick r:id="rId30"/>
              </a:rPr>
              <a:t>API</a:t>
            </a:r>
            <a:endParaRPr kumimoji="0" lang="en-US" altLang="en-US" sz="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dirty="0" smtClean="0">
                <a:ln>
                  <a:noFill/>
                </a:ln>
                <a:solidFill>
                  <a:srgbClr val="5A6475"/>
                </a:solidFill>
                <a:effectLst/>
                <a:latin typeface="Roboto-Idcloud"/>
              </a:rPr>
              <a:t>In the Google Cloud Console, go to the </a:t>
            </a:r>
            <a:r>
              <a:rPr kumimoji="0" lang="en-US" altLang="en-US" sz="1500" b="1" i="0" u="none" strike="noStrike" cap="none" normalizeH="0" baseline="0" dirty="0" smtClean="0">
                <a:ln>
                  <a:noFill/>
                </a:ln>
                <a:solidFill>
                  <a:srgbClr val="5A6475"/>
                </a:solidFill>
                <a:effectLst/>
                <a:latin typeface="Roboto-Idcloud"/>
              </a:rPr>
              <a:t>VM instances</a:t>
            </a:r>
            <a:r>
              <a:rPr kumimoji="0" lang="en-US" altLang="en-US" sz="1500" b="0" i="0" u="none" strike="noStrike" cap="none" normalizeH="0" baseline="0" dirty="0" smtClean="0">
                <a:ln>
                  <a:noFill/>
                </a:ln>
                <a:solidFill>
                  <a:srgbClr val="5A6475"/>
                </a:solidFill>
                <a:effectLst/>
                <a:latin typeface="Roboto-Idcloud"/>
              </a:rPr>
              <a:t> </a:t>
            </a:r>
            <a:r>
              <a:rPr kumimoji="0" lang="en-US" altLang="en-US" sz="1500" b="0" i="0" u="none" strike="noStrike" cap="none" normalizeH="0" baseline="0" dirty="0" err="1" smtClean="0">
                <a:ln>
                  <a:noFill/>
                </a:ln>
                <a:solidFill>
                  <a:srgbClr val="5A6475"/>
                </a:solidFill>
                <a:effectLst/>
                <a:latin typeface="Roboto-Idcloud"/>
              </a:rPr>
              <a:t>page.</a:t>
            </a:r>
            <a:r>
              <a:rPr kumimoji="0" lang="en-US" altLang="en-US" sz="1500" b="0" i="0" u="sng" strike="noStrike" cap="none" normalizeH="0" baseline="0" dirty="0" err="1" smtClean="0">
                <a:ln>
                  <a:noFill/>
                </a:ln>
                <a:solidFill>
                  <a:srgbClr val="0D6EFD"/>
                </a:solidFill>
                <a:effectLst/>
                <a:latin typeface="Roboto-Idcloud"/>
                <a:hlinkClick r:id="rId38"/>
              </a:rPr>
              <a:t>Go</a:t>
            </a:r>
            <a:r>
              <a:rPr kumimoji="0" lang="en-US" altLang="en-US" sz="1500" b="0" i="0" u="sng" strike="noStrike" cap="none" normalizeH="0" baseline="0" dirty="0" smtClean="0">
                <a:ln>
                  <a:noFill/>
                </a:ln>
                <a:solidFill>
                  <a:srgbClr val="0D6EFD"/>
                </a:solidFill>
                <a:effectLst/>
                <a:latin typeface="Roboto-Idcloud"/>
                <a:hlinkClick r:id="rId38"/>
              </a:rPr>
              <a:t> to VM instances</a:t>
            </a:r>
            <a:endParaRPr kumimoji="0" lang="en-US" altLang="en-US" sz="15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0" i="0" u="none" strike="noStrike" cap="none" normalizeH="0" baseline="0" dirty="0" smtClean="0">
                <a:ln>
                  <a:noFill/>
                </a:ln>
                <a:solidFill>
                  <a:srgbClr val="5A6475"/>
                </a:solidFill>
                <a:effectLst/>
                <a:latin typeface="Roboto-Idcloud"/>
              </a:rPr>
              <a:t>Select your project and click </a:t>
            </a:r>
            <a:r>
              <a:rPr kumimoji="0" lang="en-US" altLang="en-US" sz="1500" b="1" i="0" u="none" strike="noStrike" cap="none" normalizeH="0" baseline="0" dirty="0" smtClean="0">
                <a:ln>
                  <a:noFill/>
                </a:ln>
                <a:solidFill>
                  <a:srgbClr val="5A6475"/>
                </a:solidFill>
                <a:effectLst/>
                <a:latin typeface="Roboto-Idcloud"/>
              </a:rPr>
              <a:t>Continue</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0" i="0" u="none" strike="noStrike" cap="none" normalizeH="0" baseline="0" dirty="0" smtClean="0">
                <a:ln>
                  <a:noFill/>
                </a:ln>
                <a:solidFill>
                  <a:srgbClr val="5A6475"/>
                </a:solidFill>
                <a:effectLst/>
                <a:latin typeface="Roboto-Idcloud"/>
              </a:rPr>
              <a:t>Click </a:t>
            </a:r>
            <a:r>
              <a:rPr kumimoji="0" lang="en-US" altLang="en-US" sz="1500" b="1" i="0" u="none" strike="noStrike" cap="none" normalizeH="0" baseline="0" dirty="0" smtClean="0">
                <a:ln>
                  <a:noFill/>
                </a:ln>
                <a:solidFill>
                  <a:srgbClr val="5A6475"/>
                </a:solidFill>
                <a:effectLst/>
                <a:latin typeface="Roboto-Idcloud"/>
              </a:rPr>
              <a:t>Create instance</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500" b="0" i="0" u="none" strike="noStrike" cap="none" normalizeH="0" baseline="0" dirty="0" smtClean="0">
                <a:ln>
                  <a:noFill/>
                </a:ln>
                <a:solidFill>
                  <a:srgbClr val="5A6475"/>
                </a:solidFill>
                <a:effectLst/>
                <a:latin typeface="Roboto-Idcloud"/>
              </a:rPr>
              <a:t>Specify a </a:t>
            </a:r>
            <a:r>
              <a:rPr kumimoji="0" lang="en-US" altLang="en-US" sz="1500" b="1" i="0" u="none" strike="noStrike" cap="none" normalizeH="0" baseline="0" dirty="0" smtClean="0">
                <a:ln>
                  <a:noFill/>
                </a:ln>
                <a:solidFill>
                  <a:srgbClr val="5A6475"/>
                </a:solidFill>
                <a:effectLst/>
                <a:latin typeface="Roboto-Idcloud"/>
              </a:rPr>
              <a:t>Name</a:t>
            </a:r>
            <a:r>
              <a:rPr kumimoji="0" lang="en-US" altLang="en-US" sz="1500" b="0" i="0" u="none" strike="noStrike" cap="none" normalizeH="0" baseline="0" dirty="0" smtClean="0">
                <a:ln>
                  <a:noFill/>
                </a:ln>
                <a:solidFill>
                  <a:srgbClr val="5A6475"/>
                </a:solidFill>
                <a:effectLst/>
                <a:latin typeface="Roboto-Idcloud"/>
              </a:rPr>
              <a:t> for your VM. For more information, see </a:t>
            </a:r>
            <a:r>
              <a:rPr kumimoji="0" lang="en-US" altLang="en-US" sz="1500" b="0" i="0" u="sng" strike="noStrike" cap="none" normalizeH="0" baseline="0" dirty="0" smtClean="0">
                <a:ln>
                  <a:noFill/>
                </a:ln>
                <a:solidFill>
                  <a:srgbClr val="0D6EFD"/>
                </a:solidFill>
                <a:effectLst/>
                <a:latin typeface="Roboto-Idcloud"/>
                <a:hlinkClick r:id="rId39"/>
              </a:rPr>
              <a:t>Resource naming convention</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500" b="0" i="0" u="none" strike="noStrike" cap="none" normalizeH="0" baseline="0" dirty="0" smtClean="0">
                <a:ln>
                  <a:noFill/>
                </a:ln>
                <a:solidFill>
                  <a:srgbClr val="5A6475"/>
                </a:solidFill>
                <a:effectLst/>
                <a:latin typeface="Roboto-Idcloud"/>
              </a:rPr>
              <a:t>Optional: Change the </a:t>
            </a:r>
            <a:r>
              <a:rPr kumimoji="0" lang="en-US" altLang="en-US" sz="1500" b="1" i="0" u="none" strike="noStrike" cap="none" normalizeH="0" baseline="0" dirty="0" smtClean="0">
                <a:ln>
                  <a:noFill/>
                </a:ln>
                <a:solidFill>
                  <a:srgbClr val="5A6475"/>
                </a:solidFill>
                <a:effectLst/>
                <a:latin typeface="Roboto-Idcloud"/>
              </a:rPr>
              <a:t>Zone</a:t>
            </a:r>
            <a:r>
              <a:rPr kumimoji="0" lang="en-US" altLang="en-US" sz="1500" b="0" i="0" u="none" strike="noStrike" cap="none" normalizeH="0" baseline="0" dirty="0" smtClean="0">
                <a:ln>
                  <a:noFill/>
                </a:ln>
                <a:solidFill>
                  <a:srgbClr val="5A6475"/>
                </a:solidFill>
                <a:effectLst/>
                <a:latin typeface="Roboto-Idcloud"/>
              </a:rPr>
              <a:t> for this VM. Compute Engine randomizes the list of zones within each region to encourage use across multiple zones.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500" b="0" i="0" u="none" strike="noStrike" cap="none" normalizeH="0" baseline="0" dirty="0" smtClean="0">
                <a:ln>
                  <a:noFill/>
                </a:ln>
                <a:solidFill>
                  <a:srgbClr val="5A6475"/>
                </a:solidFill>
                <a:effectLst/>
                <a:latin typeface="Roboto-Idcloud"/>
              </a:rPr>
              <a:t>In the </a:t>
            </a:r>
            <a:r>
              <a:rPr kumimoji="0" lang="en-US" altLang="en-US" sz="1500" b="1" i="0" u="none" strike="noStrike" cap="none" normalizeH="0" baseline="0" dirty="0" smtClean="0">
                <a:ln>
                  <a:noFill/>
                </a:ln>
                <a:solidFill>
                  <a:srgbClr val="5A6475"/>
                </a:solidFill>
                <a:effectLst/>
                <a:latin typeface="Roboto-Idcloud"/>
              </a:rPr>
              <a:t>Firewall</a:t>
            </a:r>
            <a:r>
              <a:rPr kumimoji="0" lang="en-US" altLang="en-US" sz="1500" b="0" i="0" u="none" strike="noStrike" cap="none" normalizeH="0" baseline="0" dirty="0" smtClean="0">
                <a:ln>
                  <a:noFill/>
                </a:ln>
                <a:solidFill>
                  <a:srgbClr val="5A6475"/>
                </a:solidFill>
                <a:effectLst/>
                <a:latin typeface="Roboto-Idcloud"/>
              </a:rPr>
              <a:t> section, to permit HTTP or HTTPS traffic to the VM, select </a:t>
            </a:r>
            <a:r>
              <a:rPr kumimoji="0" lang="en-US" altLang="en-US" sz="1500" b="1" i="0" u="none" strike="noStrike" cap="none" normalizeH="0" baseline="0" dirty="0" smtClean="0">
                <a:ln>
                  <a:noFill/>
                </a:ln>
                <a:solidFill>
                  <a:srgbClr val="5A6475"/>
                </a:solidFill>
                <a:effectLst/>
                <a:latin typeface="Roboto-Idcloud"/>
              </a:rPr>
              <a:t>Allow HTTP traffic</a:t>
            </a:r>
            <a:r>
              <a:rPr kumimoji="0" lang="en-US" altLang="en-US" sz="1500" b="0" i="0" u="none" strike="noStrike" cap="none" normalizeH="0" baseline="0" dirty="0" smtClean="0">
                <a:ln>
                  <a:noFill/>
                </a:ln>
                <a:solidFill>
                  <a:srgbClr val="5A6475"/>
                </a:solidFill>
                <a:effectLst/>
                <a:latin typeface="Roboto-Idcloud"/>
              </a:rPr>
              <a:t> or </a:t>
            </a:r>
            <a:r>
              <a:rPr kumimoji="0" lang="en-US" altLang="en-US" sz="1500" b="1" i="0" u="none" strike="noStrike" cap="none" normalizeH="0" baseline="0" dirty="0" smtClean="0">
                <a:ln>
                  <a:noFill/>
                </a:ln>
                <a:solidFill>
                  <a:srgbClr val="5A6475"/>
                </a:solidFill>
                <a:effectLst/>
                <a:latin typeface="Roboto-Idcloud"/>
              </a:rPr>
              <a:t>Allow HTTPS </a:t>
            </a:r>
            <a:r>
              <a:rPr kumimoji="0" lang="en-US" altLang="en-US" sz="1500" b="1" i="0" u="none" strike="noStrike" cap="none" normalizeH="0" baseline="0" dirty="0" err="1" smtClean="0">
                <a:ln>
                  <a:noFill/>
                </a:ln>
                <a:solidFill>
                  <a:srgbClr val="5A6475"/>
                </a:solidFill>
                <a:effectLst/>
                <a:latin typeface="Roboto-Idcloud"/>
              </a:rPr>
              <a:t>traffic</a:t>
            </a:r>
            <a:r>
              <a:rPr kumimoji="0" lang="en-US" altLang="en-US" sz="1500" b="0" i="0" u="none" strike="noStrike" cap="none" normalizeH="0" baseline="0" dirty="0" err="1" smtClean="0">
                <a:ln>
                  <a:noFill/>
                </a:ln>
                <a:solidFill>
                  <a:srgbClr val="5A6475"/>
                </a:solidFill>
                <a:effectLst/>
                <a:latin typeface="Roboto-Idcloud"/>
              </a:rPr>
              <a:t>.The</a:t>
            </a:r>
            <a:r>
              <a:rPr kumimoji="0" lang="en-US" altLang="en-US" sz="1500" b="0" i="0" u="none" strike="noStrike" cap="none" normalizeH="0" baseline="0" dirty="0" smtClean="0">
                <a:ln>
                  <a:noFill/>
                </a:ln>
                <a:solidFill>
                  <a:srgbClr val="5A6475"/>
                </a:solidFill>
                <a:effectLst/>
                <a:latin typeface="Roboto-Idcloud"/>
              </a:rPr>
              <a:t> Cloud Console adds a network tag to your VM and creates the corresponding ingress firewall rule that allows all incoming traffic on </a:t>
            </a:r>
            <a:r>
              <a:rPr kumimoji="0" lang="en-US" altLang="en-US" b="0" i="0" u="none" strike="noStrike" cap="none" normalizeH="0" baseline="0" dirty="0" smtClean="0">
                <a:ln>
                  <a:noFill/>
                </a:ln>
                <a:solidFill>
                  <a:srgbClr val="D63384"/>
                </a:solidFill>
                <a:effectLst/>
                <a:latin typeface="SFMono-Regular"/>
              </a:rPr>
              <a:t>tcp:80</a:t>
            </a:r>
            <a:r>
              <a:rPr kumimoji="0" lang="en-US" altLang="en-US" sz="1500" b="0" i="0" u="none" strike="noStrike" cap="none" normalizeH="0" baseline="0" dirty="0" smtClean="0">
                <a:ln>
                  <a:noFill/>
                </a:ln>
                <a:solidFill>
                  <a:srgbClr val="5A6475"/>
                </a:solidFill>
                <a:effectLst/>
                <a:latin typeface="Roboto-Idcloud"/>
              </a:rPr>
              <a:t> (HTTP) or </a:t>
            </a:r>
            <a:r>
              <a:rPr kumimoji="0" lang="en-US" altLang="en-US" b="0" i="0" u="none" strike="noStrike" cap="none" normalizeH="0" baseline="0" dirty="0" smtClean="0">
                <a:ln>
                  <a:noFill/>
                </a:ln>
                <a:solidFill>
                  <a:srgbClr val="D63384"/>
                </a:solidFill>
                <a:effectLst/>
                <a:latin typeface="SFMono-Regular"/>
              </a:rPr>
              <a:t>tcp:443</a:t>
            </a:r>
            <a:r>
              <a:rPr kumimoji="0" lang="en-US" altLang="en-US" sz="1500" b="0" i="0" u="none" strike="noStrike" cap="none" normalizeH="0" baseline="0" dirty="0" smtClean="0">
                <a:ln>
                  <a:noFill/>
                </a:ln>
                <a:solidFill>
                  <a:srgbClr val="5A6475"/>
                </a:solidFill>
                <a:effectLst/>
                <a:latin typeface="Roboto-Idcloud"/>
              </a:rPr>
              <a:t> (HTTPS). The network tag associates the firewall rule with the VM. For more information, see </a:t>
            </a:r>
            <a:r>
              <a:rPr kumimoji="0" lang="en-US" altLang="en-US" sz="1500" b="0" i="0" u="sng" strike="noStrike" cap="none" normalizeH="0" baseline="0" dirty="0" smtClean="0">
                <a:ln>
                  <a:noFill/>
                </a:ln>
                <a:solidFill>
                  <a:srgbClr val="0D6EFD"/>
                </a:solidFill>
                <a:effectLst/>
                <a:latin typeface="Roboto-Idcloud"/>
                <a:hlinkClick r:id="rId40"/>
              </a:rPr>
              <a:t>Firewall rules overview</a:t>
            </a:r>
            <a:r>
              <a:rPr kumimoji="0" lang="en-US" altLang="en-US" sz="1500" b="0" i="0" u="none" strike="noStrike" cap="none" normalizeH="0" baseline="0" dirty="0" smtClean="0">
                <a:ln>
                  <a:noFill/>
                </a:ln>
                <a:solidFill>
                  <a:srgbClr val="5A6475"/>
                </a:solidFill>
                <a:effectLst/>
                <a:latin typeface="Roboto-Idcloud"/>
              </a:rPr>
              <a:t> in the Virtual Private Cloud documentation.</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500" b="0" i="0" u="none" strike="noStrike" cap="none" normalizeH="0" baseline="0" dirty="0" smtClean="0">
                <a:ln>
                  <a:noFill/>
                </a:ln>
                <a:solidFill>
                  <a:srgbClr val="5A6475"/>
                </a:solidFill>
                <a:effectLst/>
                <a:latin typeface="Roboto-Idcloud"/>
              </a:rPr>
              <a:t>Expand the </a:t>
            </a:r>
            <a:r>
              <a:rPr kumimoji="0" lang="en-US" altLang="en-US" sz="1500" b="1" i="0" u="none" strike="noStrike" cap="none" normalizeH="0" baseline="0" dirty="0" smtClean="0">
                <a:ln>
                  <a:noFill/>
                </a:ln>
                <a:solidFill>
                  <a:srgbClr val="5A6475"/>
                </a:solidFill>
                <a:effectLst/>
                <a:latin typeface="Roboto-Idcloud"/>
              </a:rPr>
              <a:t>Networking, disks, security, management, sole tenancy</a:t>
            </a:r>
            <a:r>
              <a:rPr kumimoji="0" lang="en-US" altLang="en-US" sz="1500" b="0" i="0" u="none" strike="noStrike" cap="none" normalizeH="0" baseline="0" dirty="0" smtClean="0">
                <a:ln>
                  <a:noFill/>
                </a:ln>
                <a:solidFill>
                  <a:srgbClr val="5A6475"/>
                </a:solidFill>
                <a:effectLst/>
                <a:latin typeface="Roboto-Idcloud"/>
              </a:rPr>
              <a:t> section.</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dirty="0" smtClean="0">
                <a:ln>
                  <a:noFill/>
                </a:ln>
                <a:solidFill>
                  <a:srgbClr val="5A6475"/>
                </a:solidFill>
                <a:effectLst/>
                <a:latin typeface="Roboto-Idcloud"/>
              </a:rPr>
              <a:t>Expand the </a:t>
            </a:r>
            <a:r>
              <a:rPr kumimoji="0" lang="en-US" altLang="en-US" sz="1500" b="1" i="0" u="none" strike="noStrike" cap="none" normalizeH="0" baseline="0" dirty="0" smtClean="0">
                <a:ln>
                  <a:noFill/>
                </a:ln>
                <a:solidFill>
                  <a:srgbClr val="5A6475"/>
                </a:solidFill>
                <a:effectLst/>
                <a:latin typeface="Roboto-Idcloud"/>
              </a:rPr>
              <a:t>Networking</a:t>
            </a:r>
            <a:r>
              <a:rPr kumimoji="0" lang="en-US" altLang="en-US" sz="1500" b="0" i="0" u="none" strike="noStrike" cap="none" normalizeH="0" baseline="0" dirty="0" smtClean="0">
                <a:ln>
                  <a:noFill/>
                </a:ln>
                <a:solidFill>
                  <a:srgbClr val="5A6475"/>
                </a:solidFill>
                <a:effectLst/>
                <a:latin typeface="Roboto-Idcloud"/>
              </a:rPr>
              <a:t> section.</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0" i="0" u="none" strike="noStrike" cap="none" normalizeH="0" baseline="0" dirty="0" smtClean="0">
                <a:ln>
                  <a:noFill/>
                </a:ln>
                <a:solidFill>
                  <a:srgbClr val="5A6475"/>
                </a:solidFill>
                <a:effectLst/>
                <a:latin typeface="Roboto-Idcloud"/>
              </a:rPr>
              <a:t>For </a:t>
            </a:r>
            <a:r>
              <a:rPr kumimoji="0" lang="en-US" altLang="en-US" sz="1500" b="1" i="0" u="none" strike="noStrike" cap="none" normalizeH="0" baseline="0" dirty="0" smtClean="0">
                <a:ln>
                  <a:noFill/>
                </a:ln>
                <a:solidFill>
                  <a:srgbClr val="5A6475"/>
                </a:solidFill>
                <a:effectLst/>
                <a:latin typeface="Roboto-Idcloud"/>
              </a:rPr>
              <a:t>Network interfaces</a:t>
            </a:r>
            <a:r>
              <a:rPr kumimoji="0" lang="en-US" altLang="en-US" sz="1500" b="0" i="0" u="none" strike="noStrike" cap="none" normalizeH="0" baseline="0" dirty="0" smtClean="0">
                <a:ln>
                  <a:noFill/>
                </a:ln>
                <a:solidFill>
                  <a:srgbClr val="5A6475"/>
                </a:solidFill>
                <a:effectLst/>
                <a:latin typeface="Roboto-Idcloud"/>
              </a:rPr>
              <a:t>, specify the network details:</a:t>
            </a:r>
          </a:p>
          <a:p>
            <a:pPr marL="914400" marR="0" lvl="2"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500" b="0" i="0" u="none" strike="noStrike" cap="none" normalizeH="0" baseline="0" dirty="0" smtClean="0">
                <a:ln>
                  <a:noFill/>
                </a:ln>
                <a:solidFill>
                  <a:srgbClr val="5A6475"/>
                </a:solidFill>
                <a:effectLst/>
                <a:latin typeface="Roboto-Idcloud"/>
              </a:rPr>
              <a:t>In the </a:t>
            </a:r>
            <a:r>
              <a:rPr kumimoji="0" lang="en-US" altLang="en-US" sz="1500" b="1" i="0" u="none" strike="noStrike" cap="none" normalizeH="0" baseline="0" dirty="0" smtClean="0">
                <a:ln>
                  <a:noFill/>
                </a:ln>
                <a:solidFill>
                  <a:srgbClr val="5A6475"/>
                </a:solidFill>
                <a:effectLst/>
                <a:latin typeface="Roboto-Idcloud"/>
              </a:rPr>
              <a:t>Network</a:t>
            </a:r>
            <a:r>
              <a:rPr kumimoji="0" lang="en-US" altLang="en-US" sz="1500" b="0" i="0" u="none" strike="noStrike" cap="none" normalizeH="0" baseline="0" dirty="0" smtClean="0">
                <a:ln>
                  <a:noFill/>
                </a:ln>
                <a:solidFill>
                  <a:srgbClr val="5A6475"/>
                </a:solidFill>
                <a:effectLst/>
                <a:latin typeface="Roboto-Idcloud"/>
              </a:rPr>
              <a:t> field, select the VPC network that contains the subnet you created.</a:t>
            </a:r>
          </a:p>
          <a:p>
            <a:pPr marL="914400" marR="0" lvl="2"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0" i="0" u="none" strike="noStrike" cap="none" normalizeH="0" baseline="0" dirty="0" smtClean="0">
                <a:ln>
                  <a:noFill/>
                </a:ln>
                <a:solidFill>
                  <a:srgbClr val="5A6475"/>
                </a:solidFill>
                <a:effectLst/>
                <a:latin typeface="Roboto-Idcloud"/>
              </a:rPr>
              <a:t>In the </a:t>
            </a:r>
            <a:r>
              <a:rPr kumimoji="0" lang="en-US" altLang="en-US" sz="1500" b="1" i="0" u="none" strike="noStrike" cap="none" normalizeH="0" baseline="0" dirty="0" smtClean="0">
                <a:ln>
                  <a:noFill/>
                </a:ln>
                <a:solidFill>
                  <a:srgbClr val="5A6475"/>
                </a:solidFill>
                <a:effectLst/>
                <a:latin typeface="Roboto-Idcloud"/>
              </a:rPr>
              <a:t>Subnet</a:t>
            </a:r>
            <a:r>
              <a:rPr kumimoji="0" lang="en-US" altLang="en-US" sz="1500" b="0" i="0" u="none" strike="noStrike" cap="none" normalizeH="0" baseline="0" dirty="0" smtClean="0">
                <a:ln>
                  <a:noFill/>
                </a:ln>
                <a:solidFill>
                  <a:srgbClr val="5A6475"/>
                </a:solidFill>
                <a:effectLst/>
                <a:latin typeface="Roboto-Idcloud"/>
              </a:rPr>
              <a:t> field, select the subnet for the VM to use.</a:t>
            </a:r>
          </a:p>
          <a:p>
            <a:pPr marL="914400" marR="0" lvl="2"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0" i="0" u="none" strike="noStrike" cap="none" normalizeH="0" baseline="0" dirty="0" smtClean="0">
                <a:ln>
                  <a:noFill/>
                </a:ln>
                <a:solidFill>
                  <a:srgbClr val="5A6475"/>
                </a:solidFill>
                <a:effectLst/>
                <a:latin typeface="Roboto-Idcloud"/>
              </a:rPr>
              <a:t>Click </a:t>
            </a:r>
            <a:r>
              <a:rPr kumimoji="0" lang="en-US" altLang="en-US" sz="1500" b="1" i="0" u="none" strike="noStrike" cap="none" normalizeH="0" baseline="0" dirty="0" smtClean="0">
                <a:ln>
                  <a:noFill/>
                </a:ln>
                <a:solidFill>
                  <a:srgbClr val="5A6475"/>
                </a:solidFill>
                <a:effectLst/>
                <a:latin typeface="Roboto-Idcloud"/>
              </a:rPr>
              <a:t>Done</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500" b="0" i="0" u="none" strike="noStrike" cap="none" normalizeH="0" baseline="0" dirty="0" smtClean="0">
                <a:ln>
                  <a:noFill/>
                </a:ln>
                <a:solidFill>
                  <a:srgbClr val="5A6475"/>
                </a:solidFill>
                <a:effectLst/>
                <a:latin typeface="Roboto-Idcloud"/>
              </a:rPr>
              <a:t>To create and start the VM, click </a:t>
            </a:r>
            <a:r>
              <a:rPr kumimoji="0" lang="en-US" altLang="en-US" sz="1500" b="1" i="0" u="none" strike="noStrike" cap="none" normalizeH="0" baseline="0" dirty="0" smtClean="0">
                <a:ln>
                  <a:noFill/>
                </a:ln>
                <a:solidFill>
                  <a:srgbClr val="5A6475"/>
                </a:solidFill>
                <a:effectLst/>
                <a:latin typeface="Roboto-Idcloud"/>
              </a:rPr>
              <a:t>Create</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5A6475"/>
                </a:solidFill>
                <a:effectLst/>
                <a:latin typeface="Roboto-Idcloud"/>
              </a:rPr>
              <a:t>Troubleshooting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5A6475"/>
                </a:solidFill>
                <a:effectLst/>
                <a:latin typeface="Roboto-Idcloud"/>
              </a:rPr>
              <a:t>To find methods for resolving common VM creation errors, see </a:t>
            </a:r>
            <a:r>
              <a:rPr kumimoji="0" lang="en-US" altLang="en-US" sz="1500" b="0" i="0" u="sng" strike="noStrike" cap="none" normalizeH="0" baseline="0" dirty="0" smtClean="0">
                <a:ln>
                  <a:noFill/>
                </a:ln>
                <a:solidFill>
                  <a:srgbClr val="0D6EFD"/>
                </a:solidFill>
                <a:effectLst/>
                <a:latin typeface="Roboto-Idcloud"/>
                <a:hlinkClick r:id="rId59"/>
              </a:rPr>
              <a:t>Troubleshooting VM creation</a:t>
            </a:r>
            <a:r>
              <a:rPr kumimoji="0" lang="en-US" altLang="en-US" sz="1500" b="0" i="0" u="none" strike="noStrike" cap="none" normalizeH="0" baseline="0" dirty="0" smtClean="0">
                <a:ln>
                  <a:noFill/>
                </a:ln>
                <a:solidFill>
                  <a:srgbClr val="5A6475"/>
                </a:solidFill>
                <a:effectLst/>
                <a:latin typeface="Roboto-Idcloud"/>
              </a:rPr>
              <a:t>.</a:t>
            </a:r>
            <a:endParaRPr kumimoji="0" lang="en-US" altLang="en-US" sz="900" b="0" i="0" u="none" strike="noStrike" cap="none" normalizeH="0" baseline="0" dirty="0" smtClean="0">
              <a:ln>
                <a:noFill/>
              </a:ln>
              <a:solidFill>
                <a:srgbClr val="5A6475"/>
              </a:solidFill>
              <a:effectLst/>
              <a:latin typeface="Roboto-Idclou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5A6475"/>
                </a:solidFill>
                <a:effectLst/>
                <a:latin typeface="Roboto-Idcloud"/>
              </a:rPr>
              <a:t>What's next?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rgbClr val="5A6475"/>
                </a:solidFill>
                <a:effectLst/>
                <a:latin typeface="Roboto-Idcloud"/>
              </a:rPr>
              <a:t>Check the </a:t>
            </a:r>
            <a:r>
              <a:rPr kumimoji="0" lang="en-US" altLang="en-US" sz="1500" b="0" i="0" u="sng" strike="noStrike" cap="none" normalizeH="0" baseline="0" dirty="0" smtClean="0">
                <a:ln>
                  <a:noFill/>
                </a:ln>
                <a:solidFill>
                  <a:srgbClr val="0D6EFD"/>
                </a:solidFill>
                <a:effectLst/>
                <a:latin typeface="Roboto-Idcloud"/>
                <a:hlinkClick r:id="rId60"/>
              </a:rPr>
              <a:t>status</a:t>
            </a:r>
            <a:r>
              <a:rPr kumimoji="0" lang="en-US" altLang="en-US" sz="1500" b="0" i="0" u="none" strike="noStrike" cap="none" normalizeH="0" baseline="0" dirty="0" smtClean="0">
                <a:ln>
                  <a:noFill/>
                </a:ln>
                <a:solidFill>
                  <a:srgbClr val="5A6475"/>
                </a:solidFill>
                <a:effectLst/>
                <a:latin typeface="Roboto-Idcloud"/>
              </a:rPr>
              <a:t> of the VM to see when it's ready to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rgbClr val="5A6475"/>
                </a:solidFill>
                <a:effectLst/>
                <a:latin typeface="Roboto-Idcloud"/>
              </a:rPr>
              <a:t>Learn how to use </a:t>
            </a:r>
            <a:r>
              <a:rPr kumimoji="0" lang="en-US" altLang="en-US" sz="1500" b="0" i="0" u="sng" strike="noStrike" cap="none" normalizeH="0" baseline="0" dirty="0" smtClean="0">
                <a:ln>
                  <a:noFill/>
                </a:ln>
                <a:solidFill>
                  <a:srgbClr val="0D6EFD"/>
                </a:solidFill>
                <a:effectLst/>
                <a:latin typeface="Roboto-Idcloud"/>
                <a:hlinkClick r:id="rId48"/>
              </a:rPr>
              <a:t>snapshots</a:t>
            </a:r>
            <a:r>
              <a:rPr kumimoji="0" lang="en-US" altLang="en-US" sz="1500" b="0" i="0" u="none" strike="noStrike" cap="none" normalizeH="0" baseline="0" dirty="0" smtClean="0">
                <a:ln>
                  <a:noFill/>
                </a:ln>
                <a:solidFill>
                  <a:srgbClr val="5A6475"/>
                </a:solidFill>
                <a:effectLst/>
                <a:latin typeface="Roboto-Idcloud"/>
              </a:rPr>
              <a:t> to back up your persistent disks.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rgbClr val="5A6475"/>
                </a:solidFill>
                <a:effectLst/>
                <a:latin typeface="Roboto-Idcloud"/>
              </a:rPr>
              <a:t>Learn more about </a:t>
            </a:r>
            <a:r>
              <a:rPr kumimoji="0" lang="en-US" altLang="en-US" sz="1500" b="0" i="0" u="sng" strike="noStrike" cap="none" normalizeH="0" baseline="0" dirty="0" smtClean="0">
                <a:ln>
                  <a:noFill/>
                </a:ln>
                <a:solidFill>
                  <a:srgbClr val="0D6EFD"/>
                </a:solidFill>
                <a:effectLst/>
                <a:latin typeface="Roboto-Idcloud"/>
                <a:hlinkClick r:id="rId3"/>
              </a:rPr>
              <a:t>images</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rgbClr val="5A6475"/>
                </a:solidFill>
                <a:effectLst/>
                <a:latin typeface="Roboto-Idcloud"/>
              </a:rPr>
              <a:t>Learn more about </a:t>
            </a:r>
            <a:r>
              <a:rPr kumimoji="0" lang="en-US" altLang="en-US" sz="1500" b="0" i="0" u="sng" strike="noStrike" cap="none" normalizeH="0" baseline="0" dirty="0" smtClean="0">
                <a:ln>
                  <a:noFill/>
                </a:ln>
                <a:solidFill>
                  <a:srgbClr val="0D6EFD"/>
                </a:solidFill>
                <a:effectLst/>
                <a:latin typeface="Roboto-Idcloud"/>
                <a:hlinkClick r:id="rId61"/>
              </a:rPr>
              <a:t>containers</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sng" strike="noStrike" cap="none" normalizeH="0" baseline="0" dirty="0" smtClean="0">
                <a:ln>
                  <a:noFill/>
                </a:ln>
                <a:solidFill>
                  <a:srgbClr val="0D6EFD"/>
                </a:solidFill>
                <a:effectLst/>
                <a:latin typeface="Roboto-Idcloud"/>
                <a:hlinkClick r:id="rId6"/>
              </a:rPr>
              <a:t>Create and attach a non-boot storage disk</a:t>
            </a:r>
            <a:r>
              <a:rPr kumimoji="0" lang="en-US" altLang="en-US" sz="1500" b="0" i="0" u="none" strike="noStrike" cap="none" normalizeH="0" baseline="0" dirty="0" smtClean="0">
                <a:ln>
                  <a:noFill/>
                </a:ln>
                <a:solidFill>
                  <a:srgbClr val="5A6475"/>
                </a:solidFill>
                <a:effectLst/>
                <a:latin typeface="Roboto-Idcloud"/>
              </a:rPr>
              <a:t> to your VM to store your data separately from the boot disk.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sng" strike="noStrike" cap="none" normalizeH="0" baseline="0" dirty="0" smtClean="0">
                <a:ln>
                  <a:noFill/>
                </a:ln>
                <a:solidFill>
                  <a:srgbClr val="0D6EFD"/>
                </a:solidFill>
                <a:effectLst/>
                <a:latin typeface="Roboto-Idcloud"/>
                <a:hlinkClick r:id="rId9"/>
              </a:rPr>
              <a:t>Create and start Windows Server or SQL Server instances</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rgbClr val="5A6475"/>
                </a:solidFill>
                <a:effectLst/>
                <a:latin typeface="Roboto-Idcloud"/>
              </a:rPr>
              <a:t>Refer to the </a:t>
            </a:r>
            <a:r>
              <a:rPr kumimoji="0" lang="en-US" altLang="en-US" b="0" i="0" u="sng" strike="noStrike" cap="none" normalizeH="0" baseline="0" dirty="0" err="1" smtClean="0">
                <a:ln>
                  <a:noFill/>
                </a:ln>
                <a:solidFill>
                  <a:srgbClr val="0D6EFD"/>
                </a:solidFill>
                <a:effectLst/>
                <a:latin typeface="SFMono-Regular"/>
                <a:hlinkClick r:id="rId62"/>
              </a:rPr>
              <a:t>gcloud</a:t>
            </a:r>
            <a:r>
              <a:rPr kumimoji="0" lang="en-US" altLang="en-US" b="0" i="0" u="sng" strike="noStrike" cap="none" normalizeH="0" baseline="0" dirty="0" smtClean="0">
                <a:ln>
                  <a:noFill/>
                </a:ln>
                <a:solidFill>
                  <a:srgbClr val="0D6EFD"/>
                </a:solidFill>
                <a:effectLst/>
                <a:latin typeface="SFMono-Regular"/>
                <a:hlinkClick r:id="rId62"/>
              </a:rPr>
              <a:t> compute instances create</a:t>
            </a:r>
            <a:r>
              <a:rPr kumimoji="0" lang="en-US" altLang="en-US" sz="1500" b="0" i="0" u="none" strike="noStrike" cap="none" normalizeH="0" baseline="0" dirty="0" smtClean="0">
                <a:ln>
                  <a:noFill/>
                </a:ln>
                <a:solidFill>
                  <a:srgbClr val="5A6475"/>
                </a:solidFill>
                <a:effectLst/>
                <a:latin typeface="Roboto-Idcloud"/>
              </a:rPr>
              <a:t> command.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smtClean="0">
                <a:ln>
                  <a:noFill/>
                </a:ln>
                <a:solidFill>
                  <a:srgbClr val="5A6475"/>
                </a:solidFill>
                <a:effectLst/>
                <a:latin typeface="Roboto-Idcloud"/>
              </a:rPr>
              <a:t>Learn how to </a:t>
            </a:r>
            <a:r>
              <a:rPr kumimoji="0" lang="en-US" altLang="en-US" sz="1500" b="0" i="0" u="sng" strike="noStrike" cap="none" normalizeH="0" baseline="0" dirty="0" smtClean="0">
                <a:ln>
                  <a:noFill/>
                </a:ln>
                <a:solidFill>
                  <a:srgbClr val="0D6EFD"/>
                </a:solidFill>
                <a:effectLst/>
                <a:latin typeface="Roboto-Idcloud"/>
                <a:hlinkClick r:id="rId13"/>
              </a:rPr>
              <a:t>reserve resources</a:t>
            </a:r>
            <a:r>
              <a:rPr kumimoji="0" lang="en-US" altLang="en-US" sz="1500" b="0" i="0" u="none" strike="noStrike" cap="none" normalizeH="0" baseline="0" dirty="0" smtClean="0">
                <a:ln>
                  <a:noFill/>
                </a:ln>
                <a:solidFill>
                  <a:srgbClr val="5A6475"/>
                </a:solidFill>
                <a:effectLst/>
                <a:latin typeface="Roboto-Idcloud"/>
              </a:rPr>
              <a:t> in a specific zone.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sng" strike="noStrike" cap="none" normalizeH="0" baseline="0" dirty="0" smtClean="0">
                <a:ln>
                  <a:noFill/>
                </a:ln>
                <a:solidFill>
                  <a:srgbClr val="0D6EFD"/>
                </a:solidFill>
                <a:effectLst/>
                <a:latin typeface="Roboto-Idcloud"/>
                <a:hlinkClick r:id="rId63"/>
              </a:rPr>
              <a:t>Connect to your VM instance</a:t>
            </a:r>
            <a:r>
              <a:rPr kumimoji="0" lang="en-US" altLang="en-US" sz="1500" b="0" i="0" u="none" strike="noStrike" cap="none" normalizeH="0" baseline="0" dirty="0" smtClean="0">
                <a:ln>
                  <a:noFill/>
                </a:ln>
                <a:solidFill>
                  <a:srgbClr val="5A6475"/>
                </a:solidFill>
                <a:effectLst/>
                <a:latin typeface="Roboto-Idcloud"/>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839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184" y="737593"/>
            <a:ext cx="7886700" cy="994172"/>
          </a:xfrm>
        </p:spPr>
        <p:txBody>
          <a:bodyPr>
            <a:normAutofit fontScale="90000"/>
          </a:bodyPr>
          <a:lstStyle/>
          <a:p>
            <a:r>
              <a:rPr lang="en-US" dirty="0"/>
              <a:t>Cloud Infrastructure for Virtual </a:t>
            </a:r>
            <a:r>
              <a:rPr lang="en-US" dirty="0" smtClean="0"/>
              <a:t>Machines</a:t>
            </a:r>
            <a:br>
              <a:rPr lang="en-US" dirty="0" smtClean="0"/>
            </a:br>
            <a:r>
              <a:rPr lang="en-US" dirty="0" smtClean="0"/>
              <a:t>compute, storage, network Infrastructure </a:t>
            </a:r>
            <a:r>
              <a:rPr lang="en-US" dirty="0"/>
              <a:t>for Virtual Machines</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656293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9619320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597</TotalTime>
  <Words>91</Words>
  <Application>Microsoft Office PowerPoint</Application>
  <PresentationFormat>On-screen Show (16:9)</PresentationFormat>
  <Paragraphs>251</Paragraphs>
  <Slides>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Malgun Gothic</vt:lpstr>
      <vt:lpstr>Arial</vt:lpstr>
      <vt:lpstr>Calibri</vt:lpstr>
      <vt:lpstr>Calibri Light</vt:lpstr>
      <vt:lpstr>Roboto-Idcloud</vt:lpstr>
      <vt:lpstr>SFMono-Regular</vt:lpstr>
      <vt:lpstr>Office Theme</vt:lpstr>
      <vt:lpstr>PowerPoint Presentation</vt:lpstr>
      <vt:lpstr>Cource_LAB_CloudAce_3_How to Create and Starting a VM Instance  </vt:lpstr>
      <vt:lpstr>Cloud Infrastructure for Virtual Machines compute, storage, network Infrastructure for Virtual Machines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Cource_LAB_CLoudAce_3_How to Create and Starting a VM Instance</dc:title>
  <dc:subject/>
  <dc:creator>pds</dc:creator>
  <cp:keywords/>
  <dc:description/>
  <cp:lastModifiedBy>Gde</cp:lastModifiedBy>
  <cp:revision>35</cp:revision>
  <dcterms:modified xsi:type="dcterms:W3CDTF">2025-09-03T07:39:55Z</dcterms:modified>
  <cp:category/>
</cp:coreProperties>
</file>