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8" r:id="rId3"/>
    <p:sldId id="291" r:id="rId4"/>
    <p:sldId id="259" r:id="rId5"/>
    <p:sldId id="301" r:id="rId6"/>
    <p:sldId id="292" r:id="rId7"/>
    <p:sldId id="257" r:id="rId8"/>
    <p:sldId id="293" r:id="rId9"/>
    <p:sldId id="260" r:id="rId10"/>
    <p:sldId id="294" r:id="rId11"/>
    <p:sldId id="297" r:id="rId12"/>
    <p:sldId id="302" r:id="rId13"/>
    <p:sldId id="303" r:id="rId14"/>
    <p:sldId id="295" r:id="rId15"/>
    <p:sldId id="296" r:id="rId16"/>
    <p:sldId id="298" r:id="rId17"/>
    <p:sldId id="299" r:id="rId18"/>
    <p:sldId id="300" r:id="rId19"/>
    <p:sldId id="304" r:id="rId20"/>
    <p:sldId id="305" r:id="rId21"/>
    <p:sldId id="2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82499-3DC3-479F-A08D-03DC5B10A24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EA2CC-FABD-466D-82E8-AC953C7E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84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Elektronika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terlepas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sebuah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partikel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bernama</a:t>
            </a:r>
            <a:r>
              <a:rPr lang="en-US" baseline="0" dirty="0" smtClean="0"/>
              <a:t> ELEKTRON</a:t>
            </a:r>
          </a:p>
          <a:p>
            <a:pPr marL="228600" indent="-228600">
              <a:buAutoNum type="arabicPeriod"/>
            </a:pP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Elektron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partikel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subatomik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muatan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(e-)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EA2CC-FABD-466D-82E8-AC953C7EC0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06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EA2CC-FABD-466D-82E8-AC953C7EC0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66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EA2CC-FABD-466D-82E8-AC953C7EC0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59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EA2CC-FABD-466D-82E8-AC953C7EC0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26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EA2CC-FABD-466D-82E8-AC953C7EC0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01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EA2CC-FABD-466D-82E8-AC953C7EC0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57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EA2CC-FABD-466D-82E8-AC953C7EC0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09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EA2CC-FABD-466D-82E8-AC953C7EC0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38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EA2CC-FABD-466D-82E8-AC953C7EC0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87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EA2CC-FABD-466D-82E8-AC953C7EC0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261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EA2CC-FABD-466D-82E8-AC953C7EC0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29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Elektronika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terlepas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sebuah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partikel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bernama</a:t>
            </a:r>
            <a:r>
              <a:rPr lang="en-US" baseline="0" dirty="0" smtClean="0"/>
              <a:t> ELEKTRON</a:t>
            </a:r>
          </a:p>
          <a:p>
            <a:pPr marL="228600" indent="-228600">
              <a:buAutoNum type="arabicPeriod"/>
            </a:pP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Elektron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partikel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subatomik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muatan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(e-)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EA2CC-FABD-466D-82E8-AC953C7EC0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92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Elektronika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terlepas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sebuah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partikel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bernama</a:t>
            </a:r>
            <a:r>
              <a:rPr lang="en-US" baseline="0" dirty="0" smtClean="0"/>
              <a:t> ELEKTRON</a:t>
            </a:r>
          </a:p>
          <a:p>
            <a:pPr marL="228600" indent="-228600">
              <a:buAutoNum type="arabicPeriod"/>
            </a:pP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Elektron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partikel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subatomik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muatan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(e-)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EA2CC-FABD-466D-82E8-AC953C7EC0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72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Elektronika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terlepas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sebuah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partikel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bernama</a:t>
            </a:r>
            <a:r>
              <a:rPr lang="en-US" baseline="0" dirty="0" smtClean="0"/>
              <a:t> ELEKTRON</a:t>
            </a:r>
          </a:p>
          <a:p>
            <a:pPr marL="228600" indent="-228600">
              <a:buAutoNum type="arabicPeriod"/>
            </a:pP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Elektron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partikel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subatomik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muatan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(e-)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EA2CC-FABD-466D-82E8-AC953C7EC0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61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EA2CC-FABD-466D-82E8-AC953C7EC0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44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EA2CC-FABD-466D-82E8-AC953C7EC0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91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EA2CC-FABD-466D-82E8-AC953C7EC0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89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EA2CC-FABD-466D-82E8-AC953C7EC0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59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EA2CC-FABD-466D-82E8-AC953C7EC0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5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628D-B986-4330-B181-CC800152CE0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EC0F-7C41-466B-A2EC-1F39CD694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0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628D-B986-4330-B181-CC800152CE0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EC0F-7C41-466B-A2EC-1F39CD694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0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628D-B986-4330-B181-CC800152CE0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EC0F-7C41-466B-A2EC-1F39CD694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9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628D-B986-4330-B181-CC800152CE0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EC0F-7C41-466B-A2EC-1F39CD694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1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628D-B986-4330-B181-CC800152CE0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EC0F-7C41-466B-A2EC-1F39CD694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4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628D-B986-4330-B181-CC800152CE0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EC0F-7C41-466B-A2EC-1F39CD694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628D-B986-4330-B181-CC800152CE0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EC0F-7C41-466B-A2EC-1F39CD694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0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628D-B986-4330-B181-CC800152CE0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EC0F-7C41-466B-A2EC-1F39CD694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628D-B986-4330-B181-CC800152CE0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EC0F-7C41-466B-A2EC-1F39CD694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8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628D-B986-4330-B181-CC800152CE0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EC0F-7C41-466B-A2EC-1F39CD694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2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628D-B986-4330-B181-CC800152CE0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EC0F-7C41-466B-A2EC-1F39CD694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5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5628D-B986-4330-B181-CC800152CE0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0EC0F-7C41-466B-A2EC-1F39CD694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3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6834" y="561702"/>
            <a:ext cx="10868297" cy="3170329"/>
          </a:xfrm>
        </p:spPr>
        <p:txBody>
          <a:bodyPr>
            <a:normAutofit fontScale="90000"/>
          </a:bodyPr>
          <a:lstStyle/>
          <a:p>
            <a:r>
              <a:rPr lang="en-ID" b="1" dirty="0" err="1"/>
              <a:t>Dasar</a:t>
            </a:r>
            <a:r>
              <a:rPr lang="en-ID" b="1" dirty="0"/>
              <a:t> </a:t>
            </a:r>
            <a:r>
              <a:rPr lang="en-ID" b="1" dirty="0" err="1" smtClean="0"/>
              <a:t>Elektronika</a:t>
            </a:r>
            <a:r>
              <a:rPr lang="en-ID" b="1" dirty="0" smtClean="0"/>
              <a:t> </a:t>
            </a:r>
            <a:r>
              <a:rPr lang="en-US" dirty="0" smtClean="0"/>
              <a:t>– </a:t>
            </a:r>
            <a:r>
              <a:rPr lang="en-ID" b="1" dirty="0" smtClean="0"/>
              <a:t>1332105</a:t>
            </a:r>
            <a:br>
              <a:rPr lang="en-ID" b="1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ID" sz="4900" b="1" dirty="0" smtClean="0"/>
              <a:t>“</a:t>
            </a:r>
            <a:r>
              <a:rPr lang="en-ID" sz="4900" b="1" u="sng" dirty="0" smtClean="0"/>
              <a:t>Semiconductor</a:t>
            </a:r>
            <a:r>
              <a:rPr lang="en-ID" sz="4900" b="1" dirty="0" smtClean="0"/>
              <a:t>”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7765" y="346585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Oleh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Frengki</a:t>
            </a:r>
            <a:r>
              <a:rPr lang="en-US" dirty="0" smtClean="0"/>
              <a:t> </a:t>
            </a:r>
            <a:r>
              <a:rPr lang="en-US" dirty="0" err="1" smtClean="0"/>
              <a:t>Simatupang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Sitoluama</a:t>
            </a:r>
            <a:r>
              <a:rPr lang="en-US" dirty="0" smtClean="0"/>
              <a:t>, 10 </a:t>
            </a:r>
            <a:r>
              <a:rPr lang="en-US" dirty="0" err="1" smtClean="0"/>
              <a:t>Agustus</a:t>
            </a:r>
            <a:r>
              <a:rPr lang="en-US" dirty="0" smtClean="0"/>
              <a:t> 2023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6858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98223" y="764223"/>
            <a:ext cx="909955" cy="112776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005" y="6150505"/>
            <a:ext cx="4407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Institut</a:t>
            </a:r>
            <a:r>
              <a:rPr lang="en-US" sz="28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800" i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Teknologi</a:t>
            </a:r>
            <a:r>
              <a:rPr lang="en-US" sz="28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Del</a:t>
            </a:r>
            <a:endParaRPr lang="en-US" sz="2800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 descr="C:\Users\HP\Desktop\Del_Institute_of_Technology_Logo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122" y="214584"/>
            <a:ext cx="1169035" cy="1169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555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6858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98223" y="764223"/>
            <a:ext cx="909955" cy="112776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005" y="6150505"/>
            <a:ext cx="4407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Institut</a:t>
            </a:r>
            <a:r>
              <a:rPr lang="en-US" sz="28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800" i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Teknologi</a:t>
            </a:r>
            <a:r>
              <a:rPr lang="en-US" sz="28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Del</a:t>
            </a:r>
            <a:endParaRPr lang="en-US" sz="2800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1177074" y="3817180"/>
            <a:ext cx="5178582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Tx/>
              <a:buChar char="-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5779364" y="104621"/>
            <a:ext cx="6412638" cy="5843425"/>
          </a:xfrm>
        </p:spPr>
        <p:txBody>
          <a:bodyPr>
            <a:noAutofit/>
          </a:bodyPr>
          <a:lstStyle/>
          <a:p>
            <a:pPr algn="l"/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Semikonduktor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Intrinsik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semikonduktor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murni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cacat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suhu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Rendah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(0 K):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ersifat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isolator (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pembawa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muatan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electron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ikatan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kovalen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electron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bebas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suhu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Ruangan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(25 C) →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bersifat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konduktor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semikonduktor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Agitasi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termal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menyebabkan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valensi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keluar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ikatan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kovalen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bebas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pembawa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muatan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Agitasi termal adalah gerakan </a:t>
            </a:r>
            <a:r>
              <a:rPr lang="sv-S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acak dan energi kinetik partikel (atom dan molekul) </a:t>
            </a:r>
            <a:r>
              <a:rPr lang="sv-SE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 </a:t>
            </a:r>
            <a:r>
              <a:rPr lang="sv-S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suatu sistem yang disebabkan oleh suhu </a:t>
            </a:r>
            <a:r>
              <a:rPr lang="sv-SE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Munculnya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bebas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diikuti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terbentuknya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hole (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lubang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pembawa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muatan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 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pembangkitan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137" y="174172"/>
            <a:ext cx="4694991" cy="30804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137" y="3414670"/>
            <a:ext cx="5541666" cy="234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6858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98223" y="764223"/>
            <a:ext cx="909955" cy="112776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005" y="6150505"/>
            <a:ext cx="4407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Institut</a:t>
            </a:r>
            <a:r>
              <a:rPr lang="en-US" sz="28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800" i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Teknologi</a:t>
            </a:r>
            <a:r>
              <a:rPr lang="en-US" sz="28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Del</a:t>
            </a:r>
            <a:endParaRPr lang="en-US" sz="2800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1177074" y="3817180"/>
            <a:ext cx="5178582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Tx/>
              <a:buChar char="-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399" y="1020932"/>
            <a:ext cx="5072304" cy="33279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123" y="14375"/>
            <a:ext cx="3944563" cy="30110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2123" y="2998788"/>
            <a:ext cx="4917734" cy="293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5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6858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98223" y="764223"/>
            <a:ext cx="909955" cy="112776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005" y="6150505"/>
            <a:ext cx="4407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Institut</a:t>
            </a:r>
            <a:r>
              <a:rPr lang="en-US" sz="28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800" i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Teknologi</a:t>
            </a:r>
            <a:r>
              <a:rPr lang="en-US" sz="28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Del</a:t>
            </a:r>
            <a:endParaRPr lang="en-US" sz="2800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399" y="1020932"/>
            <a:ext cx="4992863" cy="32758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0"/>
            <a:ext cx="5063233" cy="277044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986703" y="284015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of Free Electrons</a:t>
            </a:r>
          </a:p>
          <a:p>
            <a:pPr algn="just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Elektron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orbit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ujung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kristal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bermuatan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negatif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ditolak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of Holes</a:t>
            </a:r>
          </a:p>
          <a:p>
            <a:pPr algn="just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Lubang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menarik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menangkap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valensi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lubang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bergerak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berlawanan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sepanjang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A-B-C-D-E-F,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bertindak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muatan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68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6858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98223" y="764223"/>
            <a:ext cx="909955" cy="112776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005" y="6150505"/>
            <a:ext cx="4407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Institut</a:t>
            </a:r>
            <a:r>
              <a:rPr lang="en-US" sz="28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800" i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Teknologi</a:t>
            </a:r>
            <a:r>
              <a:rPr lang="en-US" sz="28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Del</a:t>
            </a:r>
            <a:endParaRPr lang="en-US" sz="2800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399" y="1020932"/>
            <a:ext cx="4992863" cy="327586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907262" y="354408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Doping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Semikonduktor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konduktivitas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semikonduktor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doping.</a:t>
            </a:r>
          </a:p>
          <a:p>
            <a:pPr marL="342900" indent="-342900" algn="just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pengotor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intrinsikkristal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mengubah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konduktivitas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listriknya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Bebas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Lubang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4861" y="2790139"/>
            <a:ext cx="2572109" cy="29245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4570" y="3429000"/>
            <a:ext cx="2362530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8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6858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98223" y="764223"/>
            <a:ext cx="909955" cy="112776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005" y="6150505"/>
            <a:ext cx="4407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Institut</a:t>
            </a:r>
            <a:r>
              <a:rPr lang="en-US" sz="28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800" i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Teknologi</a:t>
            </a:r>
            <a:r>
              <a:rPr lang="en-US" sz="28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Del</a:t>
            </a:r>
            <a:endParaRPr lang="en-US" sz="2800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1177074" y="3817180"/>
            <a:ext cx="5178582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Tx/>
              <a:buChar char="-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5121636" y="104621"/>
            <a:ext cx="7070366" cy="3783797"/>
          </a:xfrm>
        </p:spPr>
        <p:txBody>
          <a:bodyPr>
            <a:noAutofit/>
          </a:bodyPr>
          <a:lstStyle/>
          <a:p>
            <a:pPr marL="342900" indent="-342900" algn="l">
              <a:buFontTx/>
              <a:buChar char="-"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Semikonduktor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Ekstrinsik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semikonduktor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memperoleh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doping (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penyuntikan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atom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asing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Tx/>
              <a:buChar char="-"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Semikonduktor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Ekstrinsik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Semikonduktor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</a:t>
            </a:r>
          </a:p>
          <a:p>
            <a:pPr marL="342900" indent="-342900" algn="l">
              <a:buFontTx/>
              <a:buChar char="-"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Doping: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konduktivitas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semikonduktor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memperoleh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semikonduktor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pembawa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muatan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(electron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hole) </a:t>
            </a:r>
          </a:p>
          <a:p>
            <a:pPr marL="342900" indent="-342900" algn="l">
              <a:buFontTx/>
              <a:buChar char="-"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doping: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Tx/>
              <a:buChar char="-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Dopant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atom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pengotor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493" y="1422160"/>
            <a:ext cx="4835957" cy="30876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2400" t="10537" r="3583"/>
          <a:stretch/>
        </p:blipFill>
        <p:spPr>
          <a:xfrm>
            <a:off x="5691677" y="2923169"/>
            <a:ext cx="5930284" cy="89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6858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98223" y="764223"/>
            <a:ext cx="909955" cy="112776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005" y="6150505"/>
            <a:ext cx="4407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Institut</a:t>
            </a:r>
            <a:r>
              <a:rPr lang="en-US" sz="28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800" i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Teknologi</a:t>
            </a:r>
            <a:r>
              <a:rPr lang="en-US" sz="28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Del</a:t>
            </a:r>
            <a:endParaRPr lang="en-US" sz="2800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1177074" y="3817180"/>
            <a:ext cx="5178582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Tx/>
              <a:buChar char="-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5121636" y="52929"/>
            <a:ext cx="7070366" cy="3835489"/>
          </a:xfrm>
        </p:spPr>
        <p:txBody>
          <a:bodyPr>
            <a:noAutofit/>
          </a:bodyPr>
          <a:lstStyle/>
          <a:p>
            <a:pPr marL="342900" indent="-342900" algn="l">
              <a:buFontTx/>
              <a:buChar char="-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dopant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semikonduktor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trivalent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Akseptor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Boron (B),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Galium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(Ga), Indium (In)</a:t>
            </a:r>
          </a:p>
          <a:p>
            <a:pPr marL="342900" indent="-342900" algn="l">
              <a:buFontTx/>
              <a:buChar char="-"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Pembawa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Muatan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Semikonduktor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HOLE</a:t>
            </a:r>
          </a:p>
          <a:p>
            <a:pPr marL="342900" indent="-342900" algn="l">
              <a:buFontTx/>
              <a:buChar char="-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568" y="15413"/>
            <a:ext cx="4686101" cy="30598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/>
          <a:srcRect b="6388"/>
          <a:stretch/>
        </p:blipFill>
        <p:spPr>
          <a:xfrm>
            <a:off x="5805447" y="1610555"/>
            <a:ext cx="6266588" cy="42931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5770" y="3386463"/>
            <a:ext cx="2444495" cy="246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6858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98223" y="764223"/>
            <a:ext cx="909955" cy="112776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005" y="6150505"/>
            <a:ext cx="4407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Institut</a:t>
            </a:r>
            <a:r>
              <a:rPr lang="en-US" sz="28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800" i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Teknologi</a:t>
            </a:r>
            <a:r>
              <a:rPr lang="en-US" sz="28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Del</a:t>
            </a:r>
            <a:endParaRPr lang="en-US" sz="2800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1177074" y="3817180"/>
            <a:ext cx="5178582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Tx/>
              <a:buChar char="-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5121636" y="52929"/>
            <a:ext cx="7070366" cy="3835489"/>
          </a:xfrm>
        </p:spPr>
        <p:txBody>
          <a:bodyPr>
            <a:noAutofit/>
          </a:bodyPr>
          <a:lstStyle/>
          <a:p>
            <a:pPr marL="342900" indent="-342900" algn="l">
              <a:buFontTx/>
              <a:buChar char="-"/>
            </a:pPr>
            <a:r>
              <a:rPr lang="en-US" dirty="0" smtClean="0"/>
              <a:t>Doping </a:t>
            </a:r>
            <a:r>
              <a:rPr lang="en-US" dirty="0" err="1"/>
              <a:t>memberi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 smtClean="0"/>
              <a:t>akseptor</a:t>
            </a:r>
            <a:r>
              <a:rPr lang="en-US" dirty="0" smtClean="0"/>
              <a:t> </a:t>
            </a:r>
            <a:r>
              <a:rPr lang="en-US" dirty="0" err="1"/>
              <a:t>bermuatan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 smtClean="0"/>
              <a:t>lubang</a:t>
            </a:r>
            <a:r>
              <a:rPr lang="en-US" dirty="0" smtClean="0"/>
              <a:t> </a:t>
            </a:r>
            <a:r>
              <a:rPr lang="en-US" dirty="0" err="1"/>
              <a:t>bermuatan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 smtClean="0"/>
              <a:t>.</a:t>
            </a:r>
          </a:p>
          <a:p>
            <a:pPr marL="342900" indent="-342900" algn="l">
              <a:buFontTx/>
              <a:buChar char="-"/>
            </a:pPr>
            <a:r>
              <a:rPr lang="en-US" dirty="0" err="1"/>
              <a:t>Pasokan</a:t>
            </a:r>
            <a:r>
              <a:rPr lang="en-US" dirty="0"/>
              <a:t>/Supply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: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dirty="0" err="1" smtClean="0"/>
              <a:t>lubang</a:t>
            </a:r>
            <a:r>
              <a:rPr lang="en-US" dirty="0" smtClean="0"/>
              <a:t> </a:t>
            </a:r>
            <a:r>
              <a:rPr lang="en-US" dirty="0" err="1"/>
              <a:t>bermuatan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.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dirty="0" err="1" smtClean="0"/>
              <a:t>elektron</a:t>
            </a:r>
            <a:r>
              <a:rPr lang="en-US" dirty="0" smtClean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bermuatan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683" y="1421005"/>
            <a:ext cx="5147973" cy="33614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4894" y="2377136"/>
            <a:ext cx="5625459" cy="340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7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6858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98223" y="764223"/>
            <a:ext cx="909955" cy="112776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005" y="6150505"/>
            <a:ext cx="4407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Institut</a:t>
            </a:r>
            <a:r>
              <a:rPr lang="en-US" sz="28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800" i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Teknologi</a:t>
            </a:r>
            <a:r>
              <a:rPr lang="en-US" sz="28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Del</a:t>
            </a:r>
            <a:endParaRPr lang="en-US" sz="2800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1177074" y="3817180"/>
            <a:ext cx="5178582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Tx/>
              <a:buChar char="-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5121636" y="52930"/>
            <a:ext cx="7070366" cy="1977268"/>
          </a:xfrm>
        </p:spPr>
        <p:txBody>
          <a:bodyPr>
            <a:noAutofit/>
          </a:bodyPr>
          <a:lstStyle/>
          <a:p>
            <a:pPr marL="342900" indent="-342900" algn="l"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dopant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semikonduktor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pentavalent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Phosporus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(P),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Arsenik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(As),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Antimoni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(Sb)</a:t>
            </a:r>
          </a:p>
          <a:p>
            <a:pPr marL="342900" indent="-342900" algn="l">
              <a:buFontTx/>
              <a:buChar char="-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Pembawa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Muatan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Semikonduktor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635" y="0"/>
            <a:ext cx="4219397" cy="27808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9706" y="2023968"/>
            <a:ext cx="5582587" cy="39303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5084" y="2932515"/>
            <a:ext cx="2654913" cy="291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4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6858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98223" y="764223"/>
            <a:ext cx="909955" cy="112776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005" y="6150505"/>
            <a:ext cx="4407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Institut</a:t>
            </a:r>
            <a:r>
              <a:rPr lang="en-US" sz="28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800" i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Teknologi</a:t>
            </a:r>
            <a:r>
              <a:rPr lang="en-US" sz="28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Del</a:t>
            </a:r>
            <a:endParaRPr lang="en-US" sz="2800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1177074" y="3817180"/>
            <a:ext cx="5178582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Tx/>
              <a:buChar char="-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5121636" y="52929"/>
            <a:ext cx="7070366" cy="3835489"/>
          </a:xfrm>
        </p:spPr>
        <p:txBody>
          <a:bodyPr>
            <a:noAutofit/>
          </a:bodyPr>
          <a:lstStyle/>
          <a:p>
            <a:pPr marL="342900" indent="-342900" algn="l">
              <a:buFontTx/>
              <a:buChar char="-"/>
            </a:pPr>
            <a:r>
              <a:rPr lang="en-US" dirty="0" smtClean="0"/>
              <a:t>Doping </a:t>
            </a:r>
            <a:r>
              <a:rPr lang="en-US" dirty="0" err="1"/>
              <a:t>memberi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smtClean="0"/>
              <a:t>donor </a:t>
            </a:r>
            <a:r>
              <a:rPr lang="en-US" dirty="0"/>
              <a:t>yang </a:t>
            </a:r>
            <a:r>
              <a:rPr lang="en-US" dirty="0" err="1"/>
              <a:t>bermuatan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 smtClean="0"/>
              <a:t>elektron</a:t>
            </a:r>
            <a:r>
              <a:rPr lang="en-US" dirty="0" smtClean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bermuatan</a:t>
            </a:r>
            <a:r>
              <a:rPr lang="en-US" dirty="0"/>
              <a:t> </a:t>
            </a:r>
            <a:r>
              <a:rPr lang="en-US" dirty="0" err="1" smtClean="0"/>
              <a:t>negatif</a:t>
            </a:r>
            <a:r>
              <a:rPr lang="en-US" dirty="0" smtClean="0"/>
              <a:t>.</a:t>
            </a:r>
          </a:p>
          <a:p>
            <a:pPr marL="342900" indent="-342900" algn="l">
              <a:buFontTx/>
              <a:buChar char="-"/>
            </a:pPr>
            <a:r>
              <a:rPr lang="en-US" dirty="0" err="1" smtClean="0"/>
              <a:t>Pasokan</a:t>
            </a:r>
            <a:r>
              <a:rPr lang="en-US" dirty="0" smtClean="0"/>
              <a:t>/Supply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 smtClean="0"/>
              <a:t>elektron</a:t>
            </a:r>
            <a:r>
              <a:rPr lang="en-US" dirty="0" smtClean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bermuatan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 smtClean="0"/>
              <a:t>lubang</a:t>
            </a:r>
            <a:r>
              <a:rPr lang="en-US" dirty="0" smtClean="0"/>
              <a:t> </a:t>
            </a:r>
            <a:r>
              <a:rPr lang="en-US" dirty="0" err="1"/>
              <a:t>bermuatan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320" y="1582712"/>
            <a:ext cx="4219397" cy="27808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0391" y="2232844"/>
            <a:ext cx="6064228" cy="347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1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6858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98223" y="764223"/>
            <a:ext cx="909955" cy="112776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005" y="6150505"/>
            <a:ext cx="4407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Institut</a:t>
            </a:r>
            <a:r>
              <a:rPr lang="en-US" sz="28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800" i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Teknologi</a:t>
            </a:r>
            <a:r>
              <a:rPr lang="en-US" sz="28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Del</a:t>
            </a:r>
            <a:endParaRPr lang="en-US" sz="2800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1177074" y="3817180"/>
            <a:ext cx="5178582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Tx/>
              <a:buChar char="-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776840" y="79261"/>
            <a:ext cx="7070366" cy="525269"/>
          </a:xfrm>
        </p:spPr>
        <p:txBody>
          <a:bodyPr>
            <a:no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Komponen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Semikonduktor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2941" y="1749667"/>
            <a:ext cx="8235934" cy="4198379"/>
          </a:xfrm>
          <a:prstGeom prst="rect">
            <a:avLst/>
          </a:prstGeom>
        </p:spPr>
      </p:pic>
      <p:sp>
        <p:nvSpPr>
          <p:cNvPr id="11" name="Subtitle 7"/>
          <p:cNvSpPr txBox="1">
            <a:spLocks/>
          </p:cNvSpPr>
          <p:nvPr/>
        </p:nvSpPr>
        <p:spPr>
          <a:xfrm>
            <a:off x="914399" y="579447"/>
            <a:ext cx="10795248" cy="1089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Piranti</a:t>
            </a:r>
            <a:r>
              <a:rPr lang="en-US" dirty="0" smtClean="0"/>
              <a:t> </a:t>
            </a:r>
            <a:r>
              <a:rPr lang="en-US" dirty="0" err="1" smtClean="0"/>
              <a:t>semikonduktor</a:t>
            </a:r>
            <a:r>
              <a:rPr lang="en-US" dirty="0" smtClean="0"/>
              <a:t>: Diode p-n Junction, Transistor, SCR ( Silicon Controlled Rectifier), IC(Integrated Circuit), LED (</a:t>
            </a:r>
            <a:r>
              <a:rPr lang="en-US" b="1" dirty="0"/>
              <a:t>Light Emitting Diode</a:t>
            </a:r>
            <a:r>
              <a:rPr lang="en-US" dirty="0" smtClean="0"/>
              <a:t>), </a:t>
            </a:r>
            <a:r>
              <a:rPr lang="en-US" b="1" dirty="0" err="1" smtClean="0"/>
              <a:t>Thyristor</a:t>
            </a:r>
            <a:r>
              <a:rPr lang="en-US" b="1" dirty="0" smtClean="0"/>
              <a:t>, </a:t>
            </a:r>
            <a:r>
              <a:rPr lang="en-US" b="1" dirty="0"/>
              <a:t>Solar </a:t>
            </a:r>
            <a:r>
              <a:rPr lang="en-US" b="1" dirty="0" smtClean="0"/>
              <a:t>Cell, </a:t>
            </a:r>
            <a:r>
              <a:rPr lang="en-US" b="1" dirty="0"/>
              <a:t>Sensor </a:t>
            </a:r>
            <a:r>
              <a:rPr lang="en-US" b="1" dirty="0" err="1" smtClean="0"/>
              <a:t>Semikonduktor</a:t>
            </a:r>
            <a:r>
              <a:rPr lang="en-US" b="1" dirty="0" smtClean="0"/>
              <a:t>, </a:t>
            </a:r>
            <a:r>
              <a:rPr lang="en-US" b="1" dirty="0" err="1"/>
              <a:t>Mikroprosesor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562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005" y="973310"/>
            <a:ext cx="2674335" cy="82321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Outline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2508" y="1989281"/>
            <a:ext cx="6145038" cy="2849733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600" b="1" dirty="0" err="1" smtClean="0"/>
              <a:t>Definisi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Semikonduktor</a:t>
            </a:r>
            <a:endParaRPr lang="en-US" sz="2600" b="1" dirty="0" smtClean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600" b="1" dirty="0" err="1" smtClean="0"/>
              <a:t>Jenis-Jenis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Semikonduktor</a:t>
            </a:r>
            <a:endParaRPr lang="en-US" sz="2600" b="1" dirty="0" smtClean="0"/>
          </a:p>
          <a:p>
            <a:pPr algn="l"/>
            <a:r>
              <a:rPr lang="en-US" sz="2600" b="1" dirty="0" smtClean="0"/>
              <a:t>      - </a:t>
            </a:r>
            <a:r>
              <a:rPr lang="en-US" sz="2600" b="1" dirty="0" err="1" smtClean="0"/>
              <a:t>Semikonduktor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Murni</a:t>
            </a:r>
            <a:r>
              <a:rPr lang="en-US" sz="2600" b="1" dirty="0" smtClean="0"/>
              <a:t> (Intrinsic)</a:t>
            </a:r>
          </a:p>
          <a:p>
            <a:pPr algn="l"/>
            <a:r>
              <a:rPr lang="en-US" sz="2600" b="1" dirty="0"/>
              <a:t> </a:t>
            </a:r>
            <a:r>
              <a:rPr lang="en-US" sz="2600" b="1" dirty="0" smtClean="0"/>
              <a:t>     - </a:t>
            </a:r>
            <a:r>
              <a:rPr lang="en-US" sz="2600" b="1" dirty="0" err="1" smtClean="0"/>
              <a:t>Semikonduktor</a:t>
            </a:r>
            <a:r>
              <a:rPr lang="en-US" sz="2600" b="1" dirty="0" smtClean="0"/>
              <a:t> Doping (Extrinsic)</a:t>
            </a:r>
          </a:p>
          <a:p>
            <a:pPr algn="l"/>
            <a:r>
              <a:rPr lang="en-US" sz="2600" b="1" dirty="0" smtClean="0"/>
              <a:t>       	- </a:t>
            </a:r>
            <a:r>
              <a:rPr lang="en-US" sz="2600" b="1" dirty="0" err="1" smtClean="0"/>
              <a:t>Semikonduktor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Tipe</a:t>
            </a:r>
            <a:r>
              <a:rPr lang="en-US" sz="2600" b="1" dirty="0" smtClean="0"/>
              <a:t> P</a:t>
            </a:r>
          </a:p>
          <a:p>
            <a:pPr algn="l"/>
            <a:r>
              <a:rPr lang="en-US" sz="2600" b="1" dirty="0"/>
              <a:t>	</a:t>
            </a:r>
            <a:r>
              <a:rPr lang="en-US" sz="2600" b="1" dirty="0" smtClean="0"/>
              <a:t>- </a:t>
            </a:r>
            <a:r>
              <a:rPr lang="en-US" sz="2600" b="1" dirty="0" err="1" smtClean="0"/>
              <a:t>Semikonduktor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Tipe</a:t>
            </a:r>
            <a:r>
              <a:rPr lang="en-US" sz="2600" b="1" dirty="0" smtClean="0"/>
              <a:t> 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600" b="1" dirty="0" err="1" smtClean="0"/>
              <a:t>Contoh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Komponen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Semikonduktor</a:t>
            </a:r>
            <a:endParaRPr lang="en-US" sz="2600" b="1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6858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98223" y="764223"/>
            <a:ext cx="909955" cy="112776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005" y="6150505"/>
            <a:ext cx="4407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Institut</a:t>
            </a:r>
            <a:r>
              <a:rPr lang="en-US" sz="28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800" i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Teknologi</a:t>
            </a:r>
            <a:r>
              <a:rPr lang="en-US" sz="28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Del</a:t>
            </a:r>
            <a:endParaRPr lang="en-US" sz="2800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5788"/>
          <a:stretch/>
        </p:blipFill>
        <p:spPr>
          <a:xfrm>
            <a:off x="7050349" y="107396"/>
            <a:ext cx="4863483" cy="573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6858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98223" y="764223"/>
            <a:ext cx="909955" cy="112776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005" y="6150505"/>
            <a:ext cx="4407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Institut</a:t>
            </a:r>
            <a:r>
              <a:rPr lang="en-US" sz="28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800" i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Teknologi</a:t>
            </a:r>
            <a:r>
              <a:rPr lang="en-US" sz="28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Del</a:t>
            </a:r>
            <a:endParaRPr lang="en-US" sz="2800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1177074" y="3817180"/>
            <a:ext cx="5178582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Tx/>
              <a:buChar char="-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5165019" y="2528945"/>
            <a:ext cx="1928240" cy="525269"/>
          </a:xfrm>
        </p:spPr>
        <p:txBody>
          <a:bodyPr>
            <a:no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Tugas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!</a:t>
            </a:r>
          </a:p>
          <a:p>
            <a:pPr algn="l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ubtitle 7"/>
          <p:cNvSpPr txBox="1">
            <a:spLocks/>
          </p:cNvSpPr>
          <p:nvPr/>
        </p:nvSpPr>
        <p:spPr>
          <a:xfrm>
            <a:off x="2893364" y="3029131"/>
            <a:ext cx="6924584" cy="1373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 err="1" smtClean="0"/>
              <a:t>Sebutkan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Semikonduktor</a:t>
            </a:r>
            <a:endParaRPr lang="en-US" dirty="0" smtClean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 err="1" smtClean="0"/>
              <a:t>Sebutkan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Konduktor</a:t>
            </a:r>
            <a:endParaRPr lang="en-US" dirty="0" smtClean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 err="1" smtClean="0"/>
              <a:t>Sebutkan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Isolator</a:t>
            </a:r>
          </a:p>
        </p:txBody>
      </p:sp>
    </p:spTree>
    <p:extLst>
      <p:ext uri="{BB962C8B-B14F-4D97-AF65-F5344CB8AC3E}">
        <p14:creationId xmlns:p14="http://schemas.microsoft.com/office/powerpoint/2010/main" val="192957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6858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98223" y="764223"/>
            <a:ext cx="909955" cy="112776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005" y="6150505"/>
            <a:ext cx="4407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Institut</a:t>
            </a:r>
            <a:r>
              <a:rPr lang="en-US" sz="28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800" i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Teknologi</a:t>
            </a:r>
            <a:r>
              <a:rPr lang="en-US" sz="28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Del</a:t>
            </a:r>
            <a:endParaRPr lang="en-US" sz="2800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1104646" y="3817180"/>
            <a:ext cx="5178582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Tx/>
              <a:buChar char="-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7422" y="2112249"/>
            <a:ext cx="632352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Arial Black" panose="020B0A04020102020204" pitchFamily="34" charset="0"/>
              </a:rPr>
              <a:t>Thank You !!</a:t>
            </a:r>
          </a:p>
          <a:p>
            <a:pPr algn="ctr"/>
            <a:r>
              <a:rPr lang="en-US" sz="4000" dirty="0" smtClean="0">
                <a:latin typeface="Arial Black" panose="020B0A04020102020204" pitchFamily="34" charset="0"/>
              </a:rPr>
              <a:t> 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259547" y="4388963"/>
            <a:ext cx="4587306" cy="530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Components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4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6858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98223" y="764223"/>
            <a:ext cx="909955" cy="112776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005" y="6150505"/>
            <a:ext cx="4407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Institut</a:t>
            </a:r>
            <a:r>
              <a:rPr lang="en-US" sz="28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800" i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Teknologi</a:t>
            </a:r>
            <a:r>
              <a:rPr lang="en-US" sz="28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Del</a:t>
            </a:r>
            <a:endParaRPr lang="en-US" sz="2800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051" y="782164"/>
            <a:ext cx="2901026" cy="17808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00885" y="222327"/>
            <a:ext cx="3139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>
                <a:latin typeface="Arial Black" panose="020B0A04020102020204" pitchFamily="34" charset="0"/>
              </a:rPr>
              <a:t>Semikonduktor</a:t>
            </a:r>
            <a:endParaRPr lang="en-US" sz="2800" i="1" dirty="0">
              <a:latin typeface="Arial Black" panose="020B0A040201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70155" y="2604691"/>
            <a:ext cx="208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www.sharemaz.com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9" name="Subtitle 2"/>
          <p:cNvSpPr>
            <a:spLocks noGrp="1"/>
          </p:cNvSpPr>
          <p:nvPr>
            <p:ph type="subTitle" idx="1"/>
          </p:nvPr>
        </p:nvSpPr>
        <p:spPr>
          <a:xfrm>
            <a:off x="4923145" y="381740"/>
            <a:ext cx="7268857" cy="5504267"/>
          </a:xfrm>
        </p:spPr>
        <p:txBody>
          <a:bodyPr>
            <a:noAutofit/>
          </a:bodyPr>
          <a:lstStyle/>
          <a:p>
            <a:pPr marL="285750" indent="-285750" algn="just">
              <a:buFontTx/>
              <a:buChar char="-"/>
            </a:pPr>
            <a:r>
              <a:rPr lang="en-US" b="1" dirty="0" err="1">
                <a:solidFill>
                  <a:srgbClr val="FF0000"/>
                </a:solidFill>
              </a:rPr>
              <a:t>Semikonduktor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material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konduktor</a:t>
            </a:r>
            <a:r>
              <a:rPr lang="en-US" dirty="0"/>
              <a:t> (</a:t>
            </a:r>
            <a:r>
              <a:rPr lang="en-US" dirty="0" err="1"/>
              <a:t>penghantar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isolator</a:t>
            </a:r>
            <a:r>
              <a:rPr lang="en-US" dirty="0"/>
              <a:t> (</a:t>
            </a:r>
            <a:r>
              <a:rPr lang="en-US" dirty="0" err="1"/>
              <a:t>penghantar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yang </a:t>
            </a:r>
            <a:r>
              <a:rPr lang="en-US" dirty="0" err="1"/>
              <a:t>buruk</a:t>
            </a:r>
            <a:r>
              <a:rPr lang="en-US" dirty="0" smtClean="0"/>
              <a:t>).</a:t>
            </a:r>
          </a:p>
          <a:p>
            <a:pPr marL="285750" indent="-285750" algn="just">
              <a:buFontTx/>
              <a:buChar char="-"/>
            </a:pP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semikonduktor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bersifat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insulator</a:t>
            </a:r>
            <a:r>
              <a:rPr lang="en-US" dirty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temperatur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yang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sangat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rendah</a:t>
            </a:r>
            <a:r>
              <a:rPr lang="en-US" dirty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temperatur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ruangan</a:t>
            </a:r>
            <a:r>
              <a:rPr lang="en-US" dirty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bersifat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sebagai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konduktor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US" b="1" dirty="0" err="1">
                <a:solidFill>
                  <a:srgbClr val="FF0000"/>
                </a:solidFill>
              </a:rPr>
              <a:t>Semikonduktor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setengah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penghantar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listrik</a:t>
            </a:r>
            <a:r>
              <a:rPr lang="en-US" dirty="0"/>
              <a:t>. </a:t>
            </a:r>
            <a:r>
              <a:rPr lang="en-US" b="1" dirty="0" err="1">
                <a:solidFill>
                  <a:srgbClr val="FF0000"/>
                </a:solidFill>
              </a:rPr>
              <a:t>Semikonduktor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hambatan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jenis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10^-</a:t>
            </a:r>
            <a:r>
              <a:rPr lang="en-US" b="1" dirty="0">
                <a:solidFill>
                  <a:srgbClr val="FF0000"/>
                </a:solidFill>
              </a:rPr>
              <a:t>6 </a:t>
            </a:r>
            <a:r>
              <a:rPr lang="en-US" b="1" dirty="0" smtClean="0">
                <a:solidFill>
                  <a:srgbClr val="FF0000"/>
                </a:solidFill>
              </a:rPr>
              <a:t>s/d 10^4 </a:t>
            </a:r>
            <a:r>
              <a:rPr lang="el-GR" b="1" dirty="0">
                <a:solidFill>
                  <a:srgbClr val="FF0000"/>
                </a:solidFill>
              </a:rPr>
              <a:t>Ω</a:t>
            </a:r>
            <a:r>
              <a:rPr lang="en-US" b="1" dirty="0" smtClean="0">
                <a:solidFill>
                  <a:srgbClr val="FF0000"/>
                </a:solidFill>
              </a:rPr>
              <a:t>m</a:t>
            </a:r>
            <a:endParaRPr lang="en-US" dirty="0" smtClean="0"/>
          </a:p>
          <a:p>
            <a:pPr marL="285750" indent="-285750" algn="just">
              <a:buFontTx/>
              <a:buChar char="-"/>
            </a:pPr>
            <a:r>
              <a:rPr lang="en-US" b="1" dirty="0" err="1" smtClean="0">
                <a:solidFill>
                  <a:srgbClr val="FF0000"/>
                </a:solidFill>
              </a:rPr>
              <a:t>Sifat</a:t>
            </a:r>
            <a:r>
              <a:rPr lang="en-US" dirty="0" smtClean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material</a:t>
            </a:r>
            <a:r>
              <a:rPr lang="en-US" dirty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jumlah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elektron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shell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terluarnya</a:t>
            </a:r>
            <a:r>
              <a:rPr lang="en-US" dirty="0"/>
              <a:t>. </a:t>
            </a:r>
            <a:r>
              <a:rPr lang="en-US" b="1" dirty="0">
                <a:solidFill>
                  <a:srgbClr val="FF0000"/>
                </a:solidFill>
              </a:rPr>
              <a:t>Atom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semikonduktor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4 </a:t>
            </a:r>
            <a:r>
              <a:rPr lang="en-US" b="1" dirty="0" err="1">
                <a:solidFill>
                  <a:srgbClr val="FF0000"/>
                </a:solidFill>
              </a:rPr>
              <a:t>elektron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pada</a:t>
            </a:r>
            <a:r>
              <a:rPr lang="en-US" dirty="0"/>
              <a:t> shell </a:t>
            </a:r>
            <a:r>
              <a:rPr lang="en-US" dirty="0" err="1" smtClean="0"/>
              <a:t>terluarnya</a:t>
            </a:r>
            <a:endParaRPr lang="en-US" dirty="0" smtClean="0"/>
          </a:p>
          <a:p>
            <a:pPr marL="285750" indent="-285750" algn="just">
              <a:buFontTx/>
              <a:buChar char="-"/>
            </a:pPr>
            <a:r>
              <a:rPr lang="en-US" dirty="0"/>
              <a:t> </a:t>
            </a:r>
            <a:r>
              <a:rPr lang="en-US" dirty="0" err="1" smtClean="0"/>
              <a:t>Contoh</a:t>
            </a:r>
            <a:r>
              <a:rPr lang="en-US" dirty="0"/>
              <a:t>: </a:t>
            </a:r>
            <a:r>
              <a:rPr lang="en-US" b="1" dirty="0"/>
              <a:t>Transistor bipolar</a:t>
            </a:r>
            <a:r>
              <a:rPr lang="en-US" dirty="0"/>
              <a:t>, </a:t>
            </a:r>
            <a:r>
              <a:rPr lang="en-US" b="1" dirty="0" err="1"/>
              <a:t>Dioda</a:t>
            </a:r>
            <a:r>
              <a:rPr lang="en-US" dirty="0"/>
              <a:t>, </a:t>
            </a:r>
            <a:r>
              <a:rPr lang="en-US" b="1" dirty="0"/>
              <a:t>Transistor</a:t>
            </a:r>
            <a:r>
              <a:rPr lang="en-US" dirty="0"/>
              <a:t> </a:t>
            </a:r>
            <a:r>
              <a:rPr lang="en-US" b="1" dirty="0" err="1"/>
              <a:t>efek</a:t>
            </a:r>
            <a:r>
              <a:rPr lang="en-US" dirty="0"/>
              <a:t> </a:t>
            </a:r>
            <a:r>
              <a:rPr lang="en-US" b="1" dirty="0" err="1"/>
              <a:t>medan</a:t>
            </a:r>
            <a:r>
              <a:rPr lang="en-US" dirty="0"/>
              <a:t>, </a:t>
            </a:r>
            <a:r>
              <a:rPr lang="en-US" b="1" dirty="0"/>
              <a:t>Rectifier</a:t>
            </a:r>
            <a:r>
              <a:rPr lang="en-US" dirty="0"/>
              <a:t> yang </a:t>
            </a:r>
            <a:r>
              <a:rPr lang="en-US" dirty="0" err="1"/>
              <a:t>dikendalikan</a:t>
            </a:r>
            <a:r>
              <a:rPr lang="en-US" dirty="0"/>
              <a:t> </a:t>
            </a:r>
            <a:r>
              <a:rPr lang="en-US" dirty="0" err="1"/>
              <a:t>silikon</a:t>
            </a:r>
            <a:r>
              <a:rPr lang="en-US" dirty="0"/>
              <a:t>, </a:t>
            </a:r>
            <a:r>
              <a:rPr lang="en-US" b="1" dirty="0" err="1"/>
              <a:t>Thyristor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09736" y="5516675"/>
            <a:ext cx="222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www.sciencefacts.net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399" y="2973277"/>
            <a:ext cx="4094343" cy="23591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72057" y="5239871"/>
            <a:ext cx="298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Struktur</a:t>
            </a:r>
            <a:r>
              <a:rPr lang="en-US" dirty="0"/>
              <a:t> Atom </a:t>
            </a:r>
            <a:r>
              <a:rPr lang="en-US" dirty="0" err="1"/>
              <a:t>Semikonduktor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6858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98223" y="764223"/>
            <a:ext cx="909955" cy="112776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005" y="6150505"/>
            <a:ext cx="4407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Institut</a:t>
            </a:r>
            <a:r>
              <a:rPr lang="en-US" sz="28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800" i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Teknologi</a:t>
            </a:r>
            <a:r>
              <a:rPr lang="en-US" sz="28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Del</a:t>
            </a:r>
            <a:endParaRPr lang="en-US" sz="2800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465" y="690035"/>
            <a:ext cx="2901026" cy="17808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27621" y="171217"/>
            <a:ext cx="3139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>
                <a:latin typeface="Arial Black" panose="020B0A04020102020204" pitchFamily="34" charset="0"/>
              </a:rPr>
              <a:t>Semikonduktor</a:t>
            </a:r>
            <a:endParaRPr lang="en-US" sz="2800" i="1" dirty="0">
              <a:latin typeface="Arial Black" panose="020B0A040201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54623" y="2517654"/>
            <a:ext cx="208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www.sharemaz.com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9" name="Subtitle 2"/>
          <p:cNvSpPr>
            <a:spLocks noGrp="1"/>
          </p:cNvSpPr>
          <p:nvPr>
            <p:ph type="subTitle" idx="1"/>
          </p:nvPr>
        </p:nvSpPr>
        <p:spPr>
          <a:xfrm>
            <a:off x="4808123" y="473632"/>
            <a:ext cx="7292141" cy="3189723"/>
          </a:xfrm>
        </p:spPr>
        <p:txBody>
          <a:bodyPr>
            <a:noAutofit/>
          </a:bodyPr>
          <a:lstStyle/>
          <a:p>
            <a:pPr algn="l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dioda</a:t>
            </a:r>
            <a:r>
              <a:rPr lang="en-US" dirty="0"/>
              <a:t>, transistor,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sirkuit</a:t>
            </a:r>
            <a:r>
              <a:rPr lang="en-US" dirty="0"/>
              <a:t> </a:t>
            </a:r>
            <a:r>
              <a:rPr lang="en-US" dirty="0" err="1"/>
              <a:t>terintegrasi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, </a:t>
            </a:r>
            <a:r>
              <a:rPr lang="en-US" dirty="0" err="1"/>
              <a:t>pertama</a:t>
            </a:r>
            <a:r>
              <a:rPr lang="en-US" dirty="0"/>
              <a:t>-tama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 smtClean="0"/>
              <a:t>semikonduktor</a:t>
            </a:r>
            <a:r>
              <a:rPr lang="en-US" dirty="0" smtClean="0"/>
              <a:t>.</a:t>
            </a:r>
          </a:p>
          <a:p>
            <a:pPr algn="l"/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material </a:t>
            </a:r>
            <a:endParaRPr lang="en-US" dirty="0" smtClean="0"/>
          </a:p>
          <a:p>
            <a:pPr algn="l"/>
            <a:r>
              <a:rPr lang="en-US" dirty="0" smtClean="0"/>
              <a:t>• </a:t>
            </a:r>
            <a:r>
              <a:rPr lang="en-US" dirty="0" err="1"/>
              <a:t>Konduktor</a:t>
            </a:r>
            <a:r>
              <a:rPr lang="en-US" dirty="0"/>
              <a:t> (EV &lt;= 3</a:t>
            </a:r>
            <a:r>
              <a:rPr lang="en-US" dirty="0" smtClean="0"/>
              <a:t>)</a:t>
            </a:r>
          </a:p>
          <a:p>
            <a:pPr algn="l"/>
            <a:r>
              <a:rPr lang="en-US" dirty="0" smtClean="0"/>
              <a:t>• </a:t>
            </a:r>
            <a:r>
              <a:rPr lang="en-US" dirty="0" err="1"/>
              <a:t>Semikonduktor</a:t>
            </a:r>
            <a:r>
              <a:rPr lang="en-US" dirty="0"/>
              <a:t> (EV = 4) </a:t>
            </a:r>
            <a:endParaRPr lang="en-US" dirty="0" smtClean="0"/>
          </a:p>
          <a:p>
            <a:pPr algn="l"/>
            <a:r>
              <a:rPr lang="en-US" dirty="0" smtClean="0"/>
              <a:t>• </a:t>
            </a:r>
            <a:r>
              <a:rPr lang="en-US" dirty="0"/>
              <a:t>Isolator (EV &gt;= 5) </a:t>
            </a:r>
            <a:endParaRPr lang="en-US" dirty="0" smtClean="0"/>
          </a:p>
          <a:p>
            <a:pPr algn="l"/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Konduktor</a:t>
            </a:r>
            <a:r>
              <a:rPr lang="en-US" dirty="0"/>
              <a:t> </a:t>
            </a:r>
            <a:endParaRPr lang="en-US" dirty="0" smtClean="0"/>
          </a:p>
          <a:p>
            <a:pPr algn="l"/>
            <a:r>
              <a:rPr lang="en-US" dirty="0" err="1" smtClean="0"/>
              <a:t>Tembaga</a:t>
            </a:r>
            <a:r>
              <a:rPr lang="en-US" dirty="0" smtClean="0"/>
              <a:t> 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Konduktivitas</a:t>
            </a:r>
            <a:r>
              <a:rPr lang="en-US" dirty="0"/>
              <a:t> yang </a:t>
            </a:r>
            <a:r>
              <a:rPr lang="en-US" dirty="0" err="1"/>
              <a:t>baik</a:t>
            </a:r>
            <a:endParaRPr lang="en-US" dirty="0" smtClean="0"/>
          </a:p>
          <a:p>
            <a:pPr algn="l"/>
            <a:r>
              <a:rPr lang="en-US" dirty="0" err="1" smtClean="0"/>
              <a:t>Struktur</a:t>
            </a:r>
            <a:r>
              <a:rPr lang="en-US" dirty="0"/>
              <a:t>: 29 proton (+) </a:t>
            </a:r>
            <a:r>
              <a:rPr lang="en-US" dirty="0" err="1"/>
              <a:t>dan</a:t>
            </a:r>
            <a:r>
              <a:rPr lang="en-US" dirty="0"/>
              <a:t> 29 </a:t>
            </a:r>
            <a:r>
              <a:rPr lang="en-US" dirty="0" err="1"/>
              <a:t>elektron</a:t>
            </a:r>
            <a:r>
              <a:rPr lang="en-US" dirty="0"/>
              <a:t> </a:t>
            </a:r>
            <a:r>
              <a:rPr lang="en-US" dirty="0" smtClean="0"/>
              <a:t>(-), EV </a:t>
            </a:r>
            <a:r>
              <a:rPr lang="en-US" dirty="0"/>
              <a:t>= </a:t>
            </a:r>
            <a:r>
              <a:rPr lang="en-US" dirty="0" smtClean="0"/>
              <a:t>1</a:t>
            </a:r>
          </a:p>
          <a:p>
            <a:pPr algn="l"/>
            <a:r>
              <a:rPr lang="en-US" dirty="0" err="1"/>
              <a:t>Konduktor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EV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elektron</a:t>
            </a:r>
            <a:r>
              <a:rPr lang="en-US" dirty="0"/>
              <a:t> </a:t>
            </a:r>
            <a:r>
              <a:rPr lang="en-US" dirty="0" err="1"/>
              <a:t>valensi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di </a:t>
            </a:r>
            <a:r>
              <a:rPr lang="en-US" dirty="0" err="1"/>
              <a:t>sepanjang</a:t>
            </a:r>
            <a:r>
              <a:rPr lang="en-US" dirty="0"/>
              <a:t> </a:t>
            </a:r>
            <a:r>
              <a:rPr lang="en-US" dirty="0" err="1"/>
              <a:t>bahan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4492597" y="130650"/>
            <a:ext cx="7479046" cy="1018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465" y="3252801"/>
            <a:ext cx="3634048" cy="1837497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047303" y="5077416"/>
            <a:ext cx="372621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000000"/>
                </a:solidFill>
                <a:latin typeface="Söhne"/>
              </a:rPr>
              <a:t>E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lektron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Söhne"/>
              </a:rPr>
              <a:t>V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alensi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=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Söhne"/>
              </a:rPr>
              <a:t>E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lektron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Söhne"/>
              </a:rPr>
              <a:t>B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ebas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41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6858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98223" y="764223"/>
            <a:ext cx="909955" cy="112776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005" y="6150505"/>
            <a:ext cx="4407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Institut</a:t>
            </a:r>
            <a:r>
              <a:rPr lang="en-US" sz="28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800" i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Teknologi</a:t>
            </a:r>
            <a:r>
              <a:rPr lang="en-US" sz="28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Del</a:t>
            </a:r>
            <a:endParaRPr lang="en-US" sz="2800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995" y="518818"/>
            <a:ext cx="2901026" cy="17808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43151" y="0"/>
            <a:ext cx="3139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>
                <a:latin typeface="Arial Black" panose="020B0A04020102020204" pitchFamily="34" charset="0"/>
              </a:rPr>
              <a:t>Semikonduktor</a:t>
            </a:r>
            <a:endParaRPr lang="en-US" sz="2800" i="1" dirty="0">
              <a:latin typeface="Arial Black" panose="020B0A040201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70153" y="2346437"/>
            <a:ext cx="208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www.sharemaz.com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9" name="Subtitle 2"/>
          <p:cNvSpPr>
            <a:spLocks noGrp="1"/>
          </p:cNvSpPr>
          <p:nvPr>
            <p:ph type="subTitle" idx="1"/>
          </p:nvPr>
        </p:nvSpPr>
        <p:spPr>
          <a:xfrm>
            <a:off x="1010995" y="2758323"/>
            <a:ext cx="7479046" cy="3189723"/>
          </a:xfrm>
        </p:spPr>
        <p:txBody>
          <a:bodyPr>
            <a:noAutofit/>
          </a:bodyPr>
          <a:lstStyle/>
          <a:p>
            <a:pPr algn="l"/>
            <a:r>
              <a:rPr lang="en-US" b="1" dirty="0" err="1" smtClean="0"/>
              <a:t>Contoh</a:t>
            </a:r>
            <a:r>
              <a:rPr lang="en-US" b="1" dirty="0" smtClean="0"/>
              <a:t>:</a:t>
            </a:r>
          </a:p>
          <a:p>
            <a:pPr algn="just"/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Tiga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buah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bahan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Tembaga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silicon,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gelas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masing-masing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panjang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m, diameter 1 mm,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ujung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bahan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dipasang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tegangan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10V,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tentukan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besarnya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arus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lewat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masing-masing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bahan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285750" indent="-285750" algn="just">
              <a:buFontTx/>
              <a:buChar char="-"/>
            </a:pP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Hitung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rumus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Hitung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masing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masing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bahan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rumus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2314" y="961157"/>
            <a:ext cx="6325451" cy="2108483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4492597" y="130650"/>
            <a:ext cx="7479046" cy="1018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Perbandingan</a:t>
            </a:r>
            <a:r>
              <a:rPr lang="en-US" b="1" dirty="0" smtClean="0"/>
              <a:t> </a:t>
            </a:r>
            <a:r>
              <a:rPr lang="en-US" b="1" dirty="0" err="1" smtClean="0"/>
              <a:t>hambatan</a:t>
            </a:r>
            <a:r>
              <a:rPr lang="en-US" b="1" dirty="0" smtClean="0"/>
              <a:t> </a:t>
            </a:r>
          </a:p>
          <a:p>
            <a:r>
              <a:rPr lang="en-US" b="1" dirty="0" err="1" smtClean="0"/>
              <a:t>jenis</a:t>
            </a:r>
            <a:r>
              <a:rPr lang="en-US" b="1" dirty="0" smtClean="0"/>
              <a:t> </a:t>
            </a:r>
            <a:r>
              <a:rPr lang="en-US" b="1" dirty="0" err="1" smtClean="0"/>
              <a:t>konduktor</a:t>
            </a:r>
            <a:r>
              <a:rPr lang="en-US" b="1" dirty="0" smtClean="0"/>
              <a:t>, </a:t>
            </a:r>
            <a:r>
              <a:rPr lang="en-US" b="1" dirty="0" err="1" smtClean="0"/>
              <a:t>semikonduktor</a:t>
            </a:r>
            <a:r>
              <a:rPr lang="en-US" b="1" dirty="0" smtClean="0"/>
              <a:t>, isolator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1240" y="4325182"/>
            <a:ext cx="3285638" cy="69242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1316" y="4797240"/>
            <a:ext cx="1068309" cy="899629"/>
          </a:xfrm>
          <a:prstGeom prst="rect">
            <a:avLst/>
          </a:prstGeom>
          <a:ln w="28575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8907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6858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98223" y="764223"/>
            <a:ext cx="909955" cy="112776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005" y="6150505"/>
            <a:ext cx="4407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Institut</a:t>
            </a:r>
            <a:r>
              <a:rPr lang="en-US" sz="28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800" i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Teknologi</a:t>
            </a:r>
            <a:r>
              <a:rPr lang="en-US" sz="28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Del</a:t>
            </a:r>
            <a:endParaRPr lang="en-US" sz="2800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679" y="541527"/>
            <a:ext cx="2901026" cy="17808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43151" y="0"/>
            <a:ext cx="3139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>
                <a:latin typeface="Arial Black" panose="020B0A04020102020204" pitchFamily="34" charset="0"/>
              </a:rPr>
              <a:t>Semikonduktor</a:t>
            </a:r>
            <a:endParaRPr lang="en-US" sz="2800" i="1" dirty="0">
              <a:latin typeface="Arial Black" panose="020B0A040201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70153" y="2340732"/>
            <a:ext cx="208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www.sharemaz.com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3238" y="-1"/>
            <a:ext cx="6641370" cy="587701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8807050">
            <a:off x="3446024" y="3190017"/>
            <a:ext cx="1161154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7389" y="3683069"/>
            <a:ext cx="3705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Tugas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b="1" dirty="0" err="1" smtClean="0"/>
              <a:t>Berikan</a:t>
            </a:r>
            <a:r>
              <a:rPr lang="en-US" b="1" dirty="0" smtClean="0"/>
              <a:t> </a:t>
            </a:r>
            <a:r>
              <a:rPr lang="en-US" b="1" dirty="0" err="1" smtClean="0"/>
              <a:t>langkah</a:t>
            </a:r>
            <a:r>
              <a:rPr lang="en-US" b="1" dirty="0" smtClean="0"/>
              <a:t> </a:t>
            </a:r>
            <a:r>
              <a:rPr lang="en-US" b="1" dirty="0" err="1" smtClean="0"/>
              <a:t>perhitungan</a:t>
            </a:r>
            <a:r>
              <a:rPr lang="en-US" b="1" dirty="0" smtClean="0"/>
              <a:t> </a:t>
            </a:r>
          </a:p>
          <a:p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hasil</a:t>
            </a:r>
            <a:r>
              <a:rPr lang="en-US" b="1" dirty="0" smtClean="0"/>
              <a:t> </a:t>
            </a:r>
            <a:r>
              <a:rPr lang="en-US" b="1" dirty="0" err="1" smtClean="0"/>
              <a:t>berikut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54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6858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98223" y="764223"/>
            <a:ext cx="909955" cy="112776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005" y="6150505"/>
            <a:ext cx="4407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Institut</a:t>
            </a:r>
            <a:r>
              <a:rPr lang="en-US" sz="28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800" i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Teknologi</a:t>
            </a:r>
            <a:r>
              <a:rPr lang="en-US" sz="28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Del</a:t>
            </a:r>
            <a:endParaRPr lang="en-US" sz="2800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Subtitle 2"/>
          <p:cNvSpPr>
            <a:spLocks noGrp="1"/>
          </p:cNvSpPr>
          <p:nvPr>
            <p:ph type="subTitle" idx="1"/>
          </p:nvPr>
        </p:nvSpPr>
        <p:spPr>
          <a:xfrm>
            <a:off x="6136118" y="352489"/>
            <a:ext cx="5843288" cy="4292572"/>
          </a:xfrm>
        </p:spPr>
        <p:txBody>
          <a:bodyPr>
            <a:noAutofit/>
          </a:bodyPr>
          <a:lstStyle/>
          <a:p>
            <a:pPr marL="285750" indent="-285750" algn="just">
              <a:buFontTx/>
              <a:buChar char="-"/>
            </a:pPr>
            <a:r>
              <a:rPr lang="en-US" b="1" dirty="0" smtClean="0"/>
              <a:t>TRIVALENT: </a:t>
            </a:r>
            <a:r>
              <a:rPr lang="en-US" dirty="0" err="1" smtClean="0"/>
              <a:t>Logam-logam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b="1" dirty="0" smtClean="0"/>
              <a:t> atom-atom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err="1" smtClean="0"/>
              <a:t>jumlah</a:t>
            </a:r>
            <a:r>
              <a:rPr lang="en-US" dirty="0" smtClean="0"/>
              <a:t> </a:t>
            </a:r>
            <a:r>
              <a:rPr lang="en-US" b="1" dirty="0" smtClean="0"/>
              <a:t>electron</a:t>
            </a:r>
            <a:r>
              <a:rPr lang="en-US" dirty="0" smtClean="0"/>
              <a:t> </a:t>
            </a:r>
            <a:r>
              <a:rPr lang="en-US" b="1" dirty="0" err="1" smtClean="0"/>
              <a:t>terluar</a:t>
            </a:r>
            <a:r>
              <a:rPr lang="en-US" dirty="0" smtClean="0"/>
              <a:t> </a:t>
            </a:r>
            <a:r>
              <a:rPr lang="en-US" b="1" dirty="0" smtClean="0"/>
              <a:t>3 </a:t>
            </a:r>
            <a:r>
              <a:rPr lang="en-US" b="1" dirty="0" err="1" smtClean="0"/>
              <a:t>buah</a:t>
            </a:r>
            <a:endParaRPr lang="en-US" dirty="0"/>
          </a:p>
          <a:p>
            <a:pPr marL="285750" indent="-285750" algn="just">
              <a:buFontTx/>
              <a:buChar char="-"/>
            </a:pPr>
            <a:r>
              <a:rPr lang="en-US" b="1" dirty="0" smtClean="0"/>
              <a:t>TETRAVALENT: </a:t>
            </a:r>
            <a:r>
              <a:rPr lang="en-US" dirty="0" err="1" smtClean="0"/>
              <a:t>Logam-logam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b="1" dirty="0" smtClean="0"/>
              <a:t>atom-atom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err="1" smtClean="0"/>
              <a:t>jumlah</a:t>
            </a:r>
            <a:r>
              <a:rPr lang="en-US" b="1" dirty="0" smtClean="0"/>
              <a:t> Electron </a:t>
            </a:r>
            <a:r>
              <a:rPr lang="en-US" b="1" dirty="0" err="1" smtClean="0"/>
              <a:t>terluar</a:t>
            </a:r>
            <a:r>
              <a:rPr lang="en-US" b="1" dirty="0" smtClean="0"/>
              <a:t> 4 </a:t>
            </a:r>
            <a:r>
              <a:rPr lang="en-US" b="1" dirty="0" err="1" smtClean="0"/>
              <a:t>buah</a:t>
            </a:r>
            <a:r>
              <a:rPr lang="en-US" b="1" dirty="0" smtClean="0"/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b="1" dirty="0" smtClean="0"/>
              <a:t>PENTAVALENT</a:t>
            </a:r>
            <a:r>
              <a:rPr lang="en-US" b="1" dirty="0"/>
              <a:t>: </a:t>
            </a:r>
            <a:r>
              <a:rPr lang="en-US" dirty="0" err="1"/>
              <a:t>Logam-logam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b="1" dirty="0"/>
              <a:t> atom-atom </a:t>
            </a:r>
            <a:r>
              <a:rPr lang="en-US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jumlah</a:t>
            </a:r>
            <a:r>
              <a:rPr lang="en-US" b="1" dirty="0"/>
              <a:t> Electron </a:t>
            </a:r>
            <a:r>
              <a:rPr lang="en-US" b="1" dirty="0" err="1"/>
              <a:t>terluar</a:t>
            </a:r>
            <a:r>
              <a:rPr lang="en-US" b="1" dirty="0"/>
              <a:t> </a:t>
            </a:r>
            <a:r>
              <a:rPr lang="en-US" b="1" dirty="0" smtClean="0"/>
              <a:t>5 </a:t>
            </a:r>
            <a:r>
              <a:rPr lang="en-US" b="1" dirty="0" err="1"/>
              <a:t>buah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1104646" y="3817180"/>
            <a:ext cx="5178582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Tx/>
              <a:buChar char="-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9073" y="3645147"/>
            <a:ext cx="3584488" cy="206534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00885" y="222327"/>
            <a:ext cx="4614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>
                <a:latin typeface="Arial Black" panose="020B0A04020102020204" pitchFamily="34" charset="0"/>
              </a:rPr>
              <a:t>Bahan</a:t>
            </a:r>
            <a:r>
              <a:rPr lang="en-US" sz="2800" i="1" dirty="0" smtClean="0">
                <a:latin typeface="Arial Black" panose="020B0A04020102020204" pitchFamily="34" charset="0"/>
              </a:rPr>
              <a:t> </a:t>
            </a:r>
            <a:r>
              <a:rPr lang="en-US" sz="2800" i="1" dirty="0" err="1" smtClean="0">
                <a:latin typeface="Arial Black" panose="020B0A04020102020204" pitchFamily="34" charset="0"/>
              </a:rPr>
              <a:t>Semikonduktor</a:t>
            </a:r>
            <a:endParaRPr lang="en-US" sz="2800" i="1" dirty="0"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1880" y="712577"/>
            <a:ext cx="4664377" cy="472299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70245" y="5435574"/>
            <a:ext cx="295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Tabel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Periodik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</a:t>
            </a:r>
            <a:r>
              <a:rPr lang="en-US" dirty="0" err="1" smtClean="0">
                <a:solidFill>
                  <a:srgbClr val="0070C0"/>
                </a:solidFill>
              </a:rPr>
              <a:t>emikonduktor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94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6858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98223" y="764223"/>
            <a:ext cx="909955" cy="112776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005" y="6150505"/>
            <a:ext cx="4407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Institut</a:t>
            </a:r>
            <a:r>
              <a:rPr lang="en-US" sz="28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800" i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Teknologi</a:t>
            </a:r>
            <a:r>
              <a:rPr lang="en-US" sz="28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Del</a:t>
            </a:r>
            <a:endParaRPr lang="en-US" sz="2800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Subtitle 2"/>
          <p:cNvSpPr>
            <a:spLocks noGrp="1"/>
          </p:cNvSpPr>
          <p:nvPr>
            <p:ph type="subTitle" idx="1"/>
          </p:nvPr>
        </p:nvSpPr>
        <p:spPr>
          <a:xfrm>
            <a:off x="6292233" y="79187"/>
            <a:ext cx="5843288" cy="4292572"/>
          </a:xfrm>
        </p:spPr>
        <p:txBody>
          <a:bodyPr>
            <a:noAutofit/>
          </a:bodyPr>
          <a:lstStyle/>
          <a:p>
            <a:pPr marL="285750" indent="-285750" algn="just">
              <a:buFontTx/>
              <a:buChar char="-"/>
            </a:pPr>
            <a:r>
              <a:rPr lang="en-US" b="1" dirty="0" err="1" smtClean="0"/>
              <a:t>Bahan</a:t>
            </a:r>
            <a:r>
              <a:rPr lang="en-US" b="1" dirty="0" smtClean="0"/>
              <a:t> yang paling </a:t>
            </a:r>
            <a:r>
              <a:rPr lang="en-US" b="1" dirty="0" err="1" smtClean="0"/>
              <a:t>banyak</a:t>
            </a:r>
            <a:r>
              <a:rPr lang="en-US" b="1" dirty="0" smtClean="0"/>
              <a:t> </a:t>
            </a:r>
            <a:r>
              <a:rPr lang="en-US" b="1" dirty="0" err="1" smtClean="0"/>
              <a:t>digunakan</a:t>
            </a:r>
            <a:r>
              <a:rPr lang="en-US" b="1" dirty="0" smtClean="0"/>
              <a:t> </a:t>
            </a:r>
            <a:r>
              <a:rPr lang="en-US" b="1" dirty="0" err="1" smtClean="0"/>
              <a:t>adalah</a:t>
            </a:r>
            <a:r>
              <a:rPr lang="en-US" b="1" dirty="0" smtClean="0"/>
              <a:t> Si </a:t>
            </a:r>
            <a:r>
              <a:rPr lang="en-US" b="1" dirty="0" err="1" smtClean="0"/>
              <a:t>dan</a:t>
            </a:r>
            <a:r>
              <a:rPr lang="en-US" b="1" dirty="0" smtClean="0"/>
              <a:t> Ge</a:t>
            </a:r>
          </a:p>
          <a:p>
            <a:pPr marL="285750" indent="-285750" algn="just">
              <a:buFontTx/>
              <a:buChar char="-"/>
            </a:pPr>
            <a:r>
              <a:rPr lang="en-US" b="1" dirty="0" err="1" smtClean="0"/>
              <a:t>Jumlah</a:t>
            </a:r>
            <a:r>
              <a:rPr lang="en-US" b="1" dirty="0" smtClean="0"/>
              <a:t> Electron Si 14 </a:t>
            </a:r>
            <a:r>
              <a:rPr lang="en-US" b="1" dirty="0" err="1" smtClean="0"/>
              <a:t>buah</a:t>
            </a:r>
            <a:endParaRPr lang="en-US" b="1" dirty="0" smtClean="0"/>
          </a:p>
          <a:p>
            <a:pPr marL="285750" indent="-285750" algn="just">
              <a:buFontTx/>
              <a:buChar char="-"/>
            </a:pPr>
            <a:r>
              <a:rPr lang="en-US" b="1" dirty="0" err="1" smtClean="0"/>
              <a:t>Jumlah</a:t>
            </a:r>
            <a:r>
              <a:rPr lang="en-US" b="1" dirty="0" smtClean="0"/>
              <a:t> Electron Ge 32 </a:t>
            </a:r>
            <a:r>
              <a:rPr lang="en-US" b="1" dirty="0" err="1" smtClean="0"/>
              <a:t>buah</a:t>
            </a:r>
            <a:endParaRPr lang="en-US" b="1" dirty="0" smtClean="0"/>
          </a:p>
          <a:p>
            <a:pPr marL="285750" indent="-285750" algn="just">
              <a:buFontTx/>
              <a:buChar char="-"/>
            </a:pPr>
            <a:r>
              <a:rPr lang="en-US" b="1" dirty="0" err="1" smtClean="0"/>
              <a:t>Jumlah</a:t>
            </a:r>
            <a:r>
              <a:rPr lang="en-US" b="1" dirty="0" smtClean="0"/>
              <a:t> electron </a:t>
            </a:r>
            <a:r>
              <a:rPr lang="en-US" b="1" dirty="0" err="1" smtClean="0"/>
              <a:t>Valensi</a:t>
            </a:r>
            <a:r>
              <a:rPr lang="en-US" b="1" dirty="0" smtClean="0"/>
              <a:t> Si </a:t>
            </a:r>
            <a:r>
              <a:rPr lang="en-US" b="1" dirty="0" err="1" smtClean="0"/>
              <a:t>dan</a:t>
            </a:r>
            <a:r>
              <a:rPr lang="en-US" b="1" dirty="0" smtClean="0"/>
              <a:t> Ge 4 </a:t>
            </a:r>
            <a:r>
              <a:rPr lang="en-US" b="1" dirty="0" err="1" smtClean="0"/>
              <a:t>buah</a:t>
            </a:r>
            <a:endParaRPr lang="en-US" b="1" dirty="0" smtClean="0"/>
          </a:p>
          <a:p>
            <a:pPr marL="285750" indent="-285750" algn="just">
              <a:buFontTx/>
              <a:buChar char="-"/>
            </a:pPr>
            <a:endParaRPr lang="en-US" b="1" dirty="0"/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1104646" y="3817180"/>
            <a:ext cx="5178582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Tx/>
              <a:buChar char="-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3849" y="2140441"/>
            <a:ext cx="3584488" cy="206534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00885" y="222327"/>
            <a:ext cx="4614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>
                <a:latin typeface="Arial Black" panose="020B0A04020102020204" pitchFamily="34" charset="0"/>
              </a:rPr>
              <a:t>Bahan</a:t>
            </a:r>
            <a:r>
              <a:rPr lang="en-US" sz="2800" i="1" dirty="0" smtClean="0">
                <a:latin typeface="Arial Black" panose="020B0A04020102020204" pitchFamily="34" charset="0"/>
              </a:rPr>
              <a:t> </a:t>
            </a:r>
            <a:r>
              <a:rPr lang="en-US" sz="2800" i="1" dirty="0" err="1" smtClean="0">
                <a:latin typeface="Arial Black" panose="020B0A04020102020204" pitchFamily="34" charset="0"/>
              </a:rPr>
              <a:t>Semikonduktor</a:t>
            </a:r>
            <a:endParaRPr lang="en-US" sz="2800" i="1" dirty="0"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1880" y="712577"/>
            <a:ext cx="4664377" cy="472299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70245" y="5435574"/>
            <a:ext cx="295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Tabel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Periodik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</a:t>
            </a:r>
            <a:r>
              <a:rPr lang="en-US" dirty="0" err="1" smtClean="0">
                <a:solidFill>
                  <a:srgbClr val="0070C0"/>
                </a:solidFill>
              </a:rPr>
              <a:t>emikonduktor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6218" y="4134218"/>
            <a:ext cx="3672143" cy="1742258"/>
          </a:xfrm>
          <a:prstGeom prst="rect">
            <a:avLst/>
          </a:prstGeom>
        </p:spPr>
      </p:pic>
      <p:sp>
        <p:nvSpPr>
          <p:cNvPr id="3" name="Bent Arrow 2"/>
          <p:cNvSpPr/>
          <p:nvPr/>
        </p:nvSpPr>
        <p:spPr>
          <a:xfrm rot="10800000" flipH="1">
            <a:off x="7099295" y="4277357"/>
            <a:ext cx="1156923" cy="104036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65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6858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98223" y="764223"/>
            <a:ext cx="909955" cy="112776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005" y="6150505"/>
            <a:ext cx="4407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Institut</a:t>
            </a:r>
            <a:r>
              <a:rPr lang="en-US" sz="28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800" i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Teknologi</a:t>
            </a:r>
            <a:r>
              <a:rPr lang="en-US" sz="28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Del</a:t>
            </a:r>
            <a:endParaRPr lang="en-US" sz="2800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1177074" y="3817180"/>
            <a:ext cx="5178582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Tx/>
              <a:buChar char="-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62290" y="154344"/>
            <a:ext cx="4306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>
                <a:latin typeface="Arial Black" panose="020B0A04020102020204" pitchFamily="34" charset="0"/>
              </a:rPr>
              <a:t>Jenis</a:t>
            </a:r>
            <a:r>
              <a:rPr lang="en-US" sz="2800" i="1" dirty="0" smtClean="0">
                <a:latin typeface="Arial Black" panose="020B0A04020102020204" pitchFamily="34" charset="0"/>
              </a:rPr>
              <a:t> </a:t>
            </a:r>
            <a:r>
              <a:rPr lang="en-US" sz="2800" i="1" dirty="0" err="1" smtClean="0">
                <a:latin typeface="Arial Black" panose="020B0A04020102020204" pitchFamily="34" charset="0"/>
              </a:rPr>
              <a:t>Semikonduktor</a:t>
            </a:r>
            <a:endParaRPr lang="en-US" sz="2800" i="1" dirty="0">
              <a:latin typeface="Arial Black" panose="020B0A040201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0554" y="677564"/>
            <a:ext cx="7700596" cy="524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5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2365</TotalTime>
  <Words>843</Words>
  <Application>Microsoft Office PowerPoint</Application>
  <PresentationFormat>Widescreen</PresentationFormat>
  <Paragraphs>153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Söhne</vt:lpstr>
      <vt:lpstr>Times New Roman</vt:lpstr>
      <vt:lpstr>Wingdings</vt:lpstr>
      <vt:lpstr>Office Theme</vt:lpstr>
      <vt:lpstr>Dasar Elektronika – 1332105  “Semiconductor” 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pds</dc:title>
  <dc:creator>user</dc:creator>
  <cp:lastModifiedBy>Gde</cp:lastModifiedBy>
  <cp:revision>136</cp:revision>
  <dcterms:created xsi:type="dcterms:W3CDTF">2023-09-01T02:17:13Z</dcterms:created>
  <dcterms:modified xsi:type="dcterms:W3CDTF">2024-09-04T01:23:34Z</dcterms:modified>
</cp:coreProperties>
</file>