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27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/>
    <p:restoredTop sz="71694" autoAdjust="0"/>
  </p:normalViewPr>
  <p:slideViewPr>
    <p:cSldViewPr snapToGrid="0">
      <p:cViewPr varScale="1">
        <p:scale>
          <a:sx n="83" d="100"/>
          <a:sy n="83" d="100"/>
        </p:scale>
        <p:origin x="13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48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30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5FB884-0208-4E65-BBFF-F6D89B448D14}" type="slidenum">
              <a:rPr 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71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1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1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82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1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8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4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7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3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4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14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8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67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5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77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C830B-4F57-40E6-AF21-DB4EA04217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5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48.wmf"/><Relationship Id="rId4" Type="http://schemas.openxmlformats.org/officeDocument/2006/relationships/image" Target="../media/image52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5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1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0.png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4000" dirty="0">
                <a:latin typeface="Algerian" pitchFamily="82" charset="0"/>
              </a:rPr>
              <a:t>RECTIFIER </a:t>
            </a:r>
            <a:r>
              <a:rPr lang="en-US" sz="4000" dirty="0" smtClean="0">
                <a:latin typeface="Algerian" pitchFamily="82" charset="0"/>
              </a:rPr>
              <a:t/>
            </a:r>
            <a:br>
              <a:rPr lang="en-US" sz="4000" dirty="0" smtClean="0">
                <a:latin typeface="Algerian" pitchFamily="82" charset="0"/>
              </a:rPr>
            </a:br>
            <a:r>
              <a:rPr lang="en" sz="4000" dirty="0" smtClean="0"/>
              <a:t>Penyarah Gelombang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“center tap design”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endParaRPr lang="en-US" sz="1800" dirty="0"/>
          </a:p>
          <a:p>
            <a:pPr algn="just"/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 1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D1 (forward bias). </a:t>
            </a:r>
            <a:endParaRPr lang="en-US" sz="1800" dirty="0"/>
          </a:p>
          <a:p>
            <a:pPr algn="just"/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 2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negatif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ditahan</a:t>
            </a:r>
            <a:r>
              <a:rPr lang="en-US" sz="1800" dirty="0"/>
              <a:t> (blocking) </a:t>
            </a:r>
            <a:r>
              <a:rPr lang="en-US" sz="1800" dirty="0" err="1"/>
              <a:t>oleh</a:t>
            </a:r>
            <a:r>
              <a:rPr lang="en-US" sz="1800" dirty="0"/>
              <a:t> D2 (reverse bias)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,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3546092"/>
            <a:ext cx="4613931" cy="254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442074"/>
            <a:ext cx="2968625" cy="280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8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AC-source1 </a:t>
            </a:r>
            <a:r>
              <a:rPr lang="en-US" sz="1800" dirty="0" err="1"/>
              <a:t>bernilai</a:t>
            </a:r>
            <a:r>
              <a:rPr lang="en-US" sz="1800" dirty="0"/>
              <a:t> negative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ditahan</a:t>
            </a:r>
            <a:r>
              <a:rPr lang="en-US" sz="1800" dirty="0"/>
              <a:t> (blocking) </a:t>
            </a:r>
            <a:r>
              <a:rPr lang="en-US" sz="1800" dirty="0" err="1"/>
              <a:t>oleh</a:t>
            </a:r>
            <a:r>
              <a:rPr lang="en-US" sz="1800" dirty="0"/>
              <a:t> D1 (reverse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, </a:t>
            </a:r>
            <a:r>
              <a:rPr lang="en-US" sz="1800" dirty="0" err="1"/>
              <a:t>tetapi</a:t>
            </a:r>
            <a:r>
              <a:rPr lang="en-US" sz="1800" dirty="0"/>
              <a:t> </a:t>
            </a:r>
            <a:r>
              <a:rPr lang="en-US" sz="1800" dirty="0" err="1"/>
              <a:t>sebaliknya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AC-source2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(R-load) </a:t>
            </a:r>
            <a:r>
              <a:rPr lang="en-US" sz="1800" dirty="0" err="1"/>
              <a:t>melalui</a:t>
            </a:r>
            <a:r>
              <a:rPr lang="en-US" sz="1800" dirty="0"/>
              <a:t> D2 (forward bias).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AC </a:t>
            </a:r>
            <a:r>
              <a:rPr lang="en-US" sz="1800" dirty="0" err="1"/>
              <a:t>ke</a:t>
            </a:r>
            <a:r>
              <a:rPr lang="en-US" sz="1800" dirty="0"/>
              <a:t> DC,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5468714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276600"/>
            <a:ext cx="29686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19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4800"/>
            <a:ext cx="7790688" cy="5943600"/>
          </a:xfrm>
        </p:spPr>
        <p:txBody>
          <a:bodyPr>
            <a:normAutofit/>
          </a:bodyPr>
          <a:lstStyle/>
          <a:p>
            <a:pPr algn="just"/>
            <a:r>
              <a:rPr lang="id-ID" sz="1800" dirty="0"/>
              <a:t>Tegangan rata-rata DC pada penyearah sinyal gelombang penuh: </a:t>
            </a:r>
            <a:endParaRPr lang="en-US" sz="1800" dirty="0"/>
          </a:p>
          <a:p>
            <a:pPr algn="just"/>
            <a:endParaRPr lang="en-US" sz="1800" u="sng" dirty="0"/>
          </a:p>
          <a:p>
            <a:pPr marL="82296" indent="0" algn="just">
              <a:buNone/>
            </a:pPr>
            <a:endParaRPr lang="en-US" sz="1800" u="sng" dirty="0"/>
          </a:p>
          <a:p>
            <a:pPr algn="just"/>
            <a:r>
              <a:rPr lang="id-ID" sz="1800" dirty="0"/>
              <a:t>Frekuensi </a:t>
            </a:r>
            <a:r>
              <a:rPr lang="id-ID" sz="1800" dirty="0"/>
              <a:t>output: </a:t>
            </a: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ripple 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marL="82296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  <a:p>
            <a:pPr marL="82296" indent="0" algn="just">
              <a:buNone/>
            </a:pPr>
            <a:endParaRPr lang="en-US" sz="1800" dirty="0"/>
          </a:p>
          <a:p>
            <a:pPr algn="just"/>
            <a:r>
              <a:rPr lang="en-US" sz="1800" dirty="0" err="1"/>
              <a:t>Arus</a:t>
            </a:r>
            <a:r>
              <a:rPr lang="en-US" sz="1800" dirty="0"/>
              <a:t> DC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kali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yakni</a:t>
            </a:r>
            <a:r>
              <a:rPr lang="en-US" sz="1800" dirty="0"/>
              <a:t>: </a:t>
            </a:r>
          </a:p>
          <a:p>
            <a:pPr marL="82296" indent="0" algn="just">
              <a:buNone/>
            </a:pPr>
            <a:r>
              <a:rPr lang="en-US" sz="1800" dirty="0"/>
              <a:t> </a:t>
            </a:r>
            <a:r>
              <a:rPr lang="en-US" sz="1800" dirty="0"/>
              <a:t>     IAV=0,637.Imax</a:t>
            </a:r>
            <a:endParaRPr lang="en-US" sz="1800" dirty="0"/>
          </a:p>
          <a:p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230" y="663426"/>
            <a:ext cx="3886200" cy="69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56" y="3048000"/>
            <a:ext cx="49329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088407" y="1752600"/>
          <a:ext cx="17187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88407" y="1752600"/>
                        <a:ext cx="17187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76601" y="732251"/>
          <a:ext cx="991557" cy="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8" imgW="622080" imgH="393480" progId="Equation.DSMT4">
                  <p:embed/>
                </p:oleObj>
              </mc:Choice>
              <mc:Fallback>
                <p:oleObj name="Equation" r:id="rId8" imgW="62208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76601" y="732251"/>
                        <a:ext cx="991557" cy="62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2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145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u="sng" dirty="0" smtClean="0">
                <a:solidFill>
                  <a:schemeClr val="tx2">
                    <a:satMod val="130000"/>
                  </a:schemeClr>
                </a:solidFill>
                <a:latin typeface="Algerian" pitchFamily="82" charset="0"/>
              </a:rPr>
              <a:t>CATU DAYA TEREGULASI</a:t>
            </a:r>
            <a:endParaRPr lang="en-US" b="1" u="sng" dirty="0">
              <a:solidFill>
                <a:schemeClr val="tx2">
                  <a:satMod val="13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667000" y="990600"/>
            <a:ext cx="7790688" cy="5638800"/>
          </a:xfrm>
          <a:blipFill rotWithShape="1">
            <a:blip r:embed="rId3"/>
            <a:stretch>
              <a:fillRect t="-541" r="-626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125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7866888" cy="639762"/>
          </a:xfrm>
        </p:spPr>
        <p:txBody>
          <a:bodyPr>
            <a:normAutofit fontScale="90000"/>
          </a:bodyPr>
          <a:lstStyle/>
          <a:p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Contoh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filtering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pada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rangkaian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penyearah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setengah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b="1" u="sng" dirty="0" err="1">
                <a:latin typeface="Aharoni" pitchFamily="2" charset="-79"/>
                <a:cs typeface="Aharoni" pitchFamily="2" charset="-79"/>
              </a:rPr>
              <a:t>gelombang</a:t>
            </a:r>
            <a:r>
              <a:rPr lang="en-US" sz="2000" b="1" u="sng" dirty="0">
                <a:latin typeface="Aharoni" pitchFamily="2" charset="-79"/>
                <a:cs typeface="Aharoni" pitchFamily="2" charset="-79"/>
              </a:rPr>
              <a:t>.</a:t>
            </a:r>
            <a:endParaRPr lang="en-US" sz="20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7866888" cy="5715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sz="2100" dirty="0"/>
              <a:t>Cara </a:t>
            </a:r>
            <a:r>
              <a:rPr lang="en-US" sz="2100" dirty="0" err="1"/>
              <a:t>kerja</a:t>
            </a:r>
            <a:r>
              <a:rPr lang="en-US" sz="2100" dirty="0"/>
              <a:t> :</a:t>
            </a:r>
          </a:p>
          <a:p>
            <a:pPr algn="just"/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 err="1"/>
              <a:t>suatu</a:t>
            </a:r>
            <a:r>
              <a:rPr lang="en-US" sz="2100" dirty="0"/>
              <a:t> </a:t>
            </a:r>
            <a:r>
              <a:rPr lang="en-US" sz="2100" dirty="0" err="1"/>
              <a:t>capasitor</a:t>
            </a:r>
            <a:r>
              <a:rPr lang="en-US" sz="2100" dirty="0"/>
              <a:t> </a:t>
            </a:r>
            <a:r>
              <a:rPr lang="en-US" sz="2100" dirty="0" err="1"/>
              <a:t>ditambahkan</a:t>
            </a:r>
            <a:r>
              <a:rPr lang="en-US" sz="2100" dirty="0"/>
              <a:t> </a:t>
            </a:r>
            <a:r>
              <a:rPr lang="en-US" sz="2100" dirty="0" err="1"/>
              <a:t>pada</a:t>
            </a:r>
            <a:r>
              <a:rPr lang="en-US" sz="2100" dirty="0"/>
              <a:t> output </a:t>
            </a:r>
            <a:r>
              <a:rPr lang="en-US" sz="2100" dirty="0" err="1"/>
              <a:t>dioda</a:t>
            </a:r>
            <a:r>
              <a:rPr lang="en-US" sz="2100" dirty="0"/>
              <a:t>. </a:t>
            </a:r>
            <a:br>
              <a:rPr lang="en-US" sz="2100" dirty="0"/>
            </a:br>
            <a:r>
              <a:rPr lang="en-US" sz="2100" dirty="0" err="1"/>
              <a:t>Pada</a:t>
            </a:r>
            <a:r>
              <a:rPr lang="en-US" sz="2100" dirty="0"/>
              <a:t> </a:t>
            </a:r>
            <a:r>
              <a:rPr lang="en-US" sz="2100" dirty="0" err="1"/>
              <a:t>saat</a:t>
            </a:r>
            <a:r>
              <a:rPr lang="en-US" sz="2100" dirty="0"/>
              <a:t> </a:t>
            </a:r>
            <a:r>
              <a:rPr lang="en-US" sz="2100" dirty="0" err="1"/>
              <a:t>anoda</a:t>
            </a:r>
            <a:r>
              <a:rPr lang="en-US" sz="2100" dirty="0"/>
              <a:t> D1 </a:t>
            </a:r>
            <a:r>
              <a:rPr lang="en-US" sz="2100" dirty="0" err="1"/>
              <a:t>mendapat</a:t>
            </a:r>
            <a:r>
              <a:rPr lang="en-US" sz="2100" dirty="0"/>
              <a:t> </a:t>
            </a:r>
            <a:r>
              <a:rPr lang="en-US" sz="2100" dirty="0" err="1"/>
              <a:t>pulsa</a:t>
            </a:r>
            <a:r>
              <a:rPr lang="en-US" sz="2100" dirty="0"/>
              <a:t> </a:t>
            </a:r>
            <a:r>
              <a:rPr lang="en-US" sz="2100" dirty="0" err="1"/>
              <a:t>positip</a:t>
            </a:r>
            <a:r>
              <a:rPr lang="en-US" sz="2100" dirty="0"/>
              <a:t>, D1 </a:t>
            </a:r>
            <a:r>
              <a:rPr lang="en-US" sz="2100" dirty="0" err="1"/>
              <a:t>langsung</a:t>
            </a:r>
            <a:r>
              <a:rPr lang="en-US" sz="2100" dirty="0"/>
              <a:t> </a:t>
            </a:r>
            <a:r>
              <a:rPr lang="en-US" sz="2100" dirty="0" err="1"/>
              <a:t>konduksi</a:t>
            </a:r>
            <a:r>
              <a:rPr lang="en-US" sz="2100" dirty="0"/>
              <a:t> </a:t>
            </a:r>
            <a:r>
              <a:rPr lang="en-US" sz="2100" dirty="0" err="1"/>
              <a:t>dan</a:t>
            </a:r>
            <a:r>
              <a:rPr lang="en-US" sz="2100" dirty="0"/>
              <a:t> capacitor </a:t>
            </a:r>
            <a:r>
              <a:rPr lang="en-US" sz="2100" dirty="0" err="1"/>
              <a:t>mulai</a:t>
            </a:r>
            <a:r>
              <a:rPr lang="en-US" sz="2100" dirty="0"/>
              <a:t> </a:t>
            </a:r>
            <a:r>
              <a:rPr lang="en-US" sz="2100" dirty="0" err="1"/>
              <a:t>mengisi</a:t>
            </a:r>
            <a:r>
              <a:rPr lang="en-US" sz="2100" dirty="0"/>
              <a:t>.</a:t>
            </a:r>
          </a:p>
          <a:p>
            <a:pPr algn="just"/>
            <a:r>
              <a:rPr lang="en-US" sz="2100" dirty="0" err="1"/>
              <a:t>Ketika</a:t>
            </a:r>
            <a:r>
              <a:rPr lang="en-US" sz="2100" dirty="0"/>
              <a:t> </a:t>
            </a:r>
            <a:r>
              <a:rPr lang="en-US" sz="2100" dirty="0"/>
              <a:t>capacitor </a:t>
            </a:r>
            <a:r>
              <a:rPr lang="en-US" sz="2100" dirty="0" err="1"/>
              <a:t>telah</a:t>
            </a:r>
            <a:r>
              <a:rPr lang="en-US" sz="2100" dirty="0"/>
              <a:t> </a:t>
            </a:r>
            <a:r>
              <a:rPr lang="en-US" sz="2100" dirty="0" err="1"/>
              <a:t>mencapai</a:t>
            </a:r>
            <a:r>
              <a:rPr lang="en-US" sz="2100" dirty="0"/>
              <a:t> </a:t>
            </a:r>
            <a:r>
              <a:rPr lang="en-US" sz="2100" dirty="0" err="1"/>
              <a:t>tegangan</a:t>
            </a:r>
            <a:r>
              <a:rPr lang="en-US" sz="2100" dirty="0"/>
              <a:t> </a:t>
            </a:r>
            <a:r>
              <a:rPr lang="en-US" sz="2100" dirty="0" err="1"/>
              <a:t>puncak</a:t>
            </a:r>
            <a:r>
              <a:rPr lang="en-US" sz="2100" dirty="0"/>
              <a:t>, D1 </a:t>
            </a:r>
            <a:r>
              <a:rPr lang="en-US" sz="2100" dirty="0" err="1"/>
              <a:t>menyumbat</a:t>
            </a:r>
            <a:r>
              <a:rPr lang="en-US" sz="2100" dirty="0"/>
              <a:t> </a:t>
            </a:r>
            <a:r>
              <a:rPr lang="en-US" sz="2100" dirty="0" err="1"/>
              <a:t>karena</a:t>
            </a:r>
            <a:r>
              <a:rPr lang="en-US" sz="2100" dirty="0"/>
              <a:t> </a:t>
            </a:r>
            <a:r>
              <a:rPr lang="en-US" sz="2100" dirty="0" err="1"/>
              <a:t>katodanya</a:t>
            </a:r>
            <a:r>
              <a:rPr lang="en-US" sz="2100" dirty="0"/>
              <a:t> </a:t>
            </a:r>
            <a:r>
              <a:rPr lang="en-US" sz="2100" dirty="0" err="1"/>
              <a:t>lebih</a:t>
            </a:r>
            <a:r>
              <a:rPr lang="en-US" sz="2100" dirty="0"/>
              <a:t> </a:t>
            </a:r>
            <a:r>
              <a:rPr lang="en-US" sz="2100" dirty="0" err="1"/>
              <a:t>positip</a:t>
            </a:r>
            <a:r>
              <a:rPr lang="en-US" sz="2100" dirty="0"/>
              <a:t> </a:t>
            </a:r>
            <a:r>
              <a:rPr lang="en-US" sz="2100" dirty="0" err="1"/>
              <a:t>daripada</a:t>
            </a:r>
            <a:r>
              <a:rPr lang="en-US" sz="2100" dirty="0"/>
              <a:t> </a:t>
            </a:r>
            <a:r>
              <a:rPr lang="en-US" sz="2100" dirty="0" err="1"/>
              <a:t>anodanya</a:t>
            </a:r>
            <a:r>
              <a:rPr lang="en-US" sz="2100" dirty="0"/>
              <a:t>. </a:t>
            </a:r>
            <a:endParaRPr lang="en-US" sz="2100" dirty="0"/>
          </a:p>
          <a:p>
            <a:pPr algn="just"/>
            <a:r>
              <a:rPr lang="en-US" sz="2100" dirty="0"/>
              <a:t>Capacitor </a:t>
            </a:r>
            <a:r>
              <a:rPr lang="en-US" sz="2100" dirty="0" err="1"/>
              <a:t>harus</a:t>
            </a:r>
            <a:r>
              <a:rPr lang="en-US" sz="2100" dirty="0"/>
              <a:t> </a:t>
            </a:r>
            <a:r>
              <a:rPr lang="en-US" sz="2100" dirty="0" err="1"/>
              <a:t>membuang</a:t>
            </a:r>
            <a:r>
              <a:rPr lang="en-US" sz="2100" dirty="0"/>
              <a:t> (discharge) </a:t>
            </a:r>
            <a:r>
              <a:rPr lang="en-US" sz="2100" dirty="0" err="1"/>
              <a:t>muatannya</a:t>
            </a:r>
            <a:r>
              <a:rPr lang="en-US" sz="2100" dirty="0"/>
              <a:t> </a:t>
            </a:r>
            <a:r>
              <a:rPr lang="en-US" sz="2100" dirty="0" err="1"/>
              <a:t>melalui</a:t>
            </a:r>
            <a:r>
              <a:rPr lang="en-US" sz="2100" dirty="0"/>
              <a:t> </a:t>
            </a:r>
            <a:r>
              <a:rPr lang="en-US" sz="2100" dirty="0" err="1"/>
              <a:t>beban</a:t>
            </a:r>
            <a:r>
              <a:rPr lang="en-US" sz="2100" dirty="0"/>
              <a:t> yang </a:t>
            </a:r>
            <a:r>
              <a:rPr lang="en-US" sz="2100" dirty="0" err="1"/>
              <a:t>mempunyai</a:t>
            </a:r>
            <a:r>
              <a:rPr lang="en-US" sz="2100" dirty="0"/>
              <a:t> </a:t>
            </a:r>
            <a:r>
              <a:rPr lang="en-US" sz="2100" dirty="0" err="1"/>
              <a:t>resistan</a:t>
            </a:r>
            <a:r>
              <a:rPr lang="en-US" sz="2100" dirty="0"/>
              <a:t> </a:t>
            </a:r>
            <a:r>
              <a:rPr lang="en-US" sz="2100" dirty="0" err="1"/>
              <a:t>tertentu</a:t>
            </a:r>
            <a:r>
              <a:rPr lang="en-US" sz="2100" dirty="0"/>
              <a:t>. </a:t>
            </a:r>
            <a:endParaRPr lang="en-US" sz="2100" dirty="0"/>
          </a:p>
          <a:p>
            <a:pPr algn="just"/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karenanya</a:t>
            </a:r>
            <a:r>
              <a:rPr lang="en-US" sz="2100" dirty="0"/>
              <a:t> </a:t>
            </a:r>
            <a:r>
              <a:rPr lang="en-US" sz="2100" dirty="0" err="1"/>
              <a:t>waktu</a:t>
            </a:r>
            <a:r>
              <a:rPr lang="en-US" sz="2100" dirty="0"/>
              <a:t> discharge capacitor </a:t>
            </a:r>
            <a:r>
              <a:rPr lang="en-US" sz="2100" dirty="0" err="1"/>
              <a:t>lebih</a:t>
            </a:r>
            <a:r>
              <a:rPr lang="en-US" sz="2100" dirty="0"/>
              <a:t> lama </a:t>
            </a:r>
            <a:r>
              <a:rPr lang="en-US" sz="2100" dirty="0" err="1"/>
              <a:t>dibanding</a:t>
            </a:r>
            <a:r>
              <a:rPr lang="en-US" sz="2100" dirty="0"/>
              <a:t> </a:t>
            </a:r>
            <a:r>
              <a:rPr lang="en-US" sz="2100" dirty="0" err="1"/>
              <a:t>waktu</a:t>
            </a:r>
            <a:r>
              <a:rPr lang="en-US" sz="2100" dirty="0"/>
              <a:t> yang </a:t>
            </a:r>
            <a:r>
              <a:rPr lang="en-US" sz="2100" dirty="0" err="1"/>
              <a:t>dibutuhkan</a:t>
            </a:r>
            <a:r>
              <a:rPr lang="en-US" sz="2100" dirty="0"/>
              <a:t> AC </a:t>
            </a:r>
            <a:r>
              <a:rPr lang="en-US" sz="2100" dirty="0" err="1"/>
              <a:t>untuk</a:t>
            </a:r>
            <a:r>
              <a:rPr lang="en-US" sz="2100" dirty="0"/>
              <a:t> </a:t>
            </a:r>
            <a:r>
              <a:rPr lang="en-US" sz="2100" dirty="0" err="1"/>
              <a:t>melakukan</a:t>
            </a:r>
            <a:r>
              <a:rPr lang="en-US" sz="2100" dirty="0"/>
              <a:t> </a:t>
            </a:r>
            <a:r>
              <a:rPr lang="en-US" sz="2100" dirty="0" err="1"/>
              <a:t>satu</a:t>
            </a:r>
            <a:r>
              <a:rPr lang="en-US" sz="2100" dirty="0"/>
              <a:t> </a:t>
            </a:r>
            <a:r>
              <a:rPr lang="en-US" sz="2100" dirty="0" err="1"/>
              <a:t>periode</a:t>
            </a:r>
            <a:r>
              <a:rPr lang="en-US" sz="2100" dirty="0"/>
              <a:t> (cycle). </a:t>
            </a:r>
            <a:endParaRPr lang="en-US" sz="2100" dirty="0"/>
          </a:p>
          <a:p>
            <a:pPr algn="just"/>
            <a:r>
              <a:rPr lang="en-US" sz="2100" dirty="0" err="1"/>
              <a:t>Akibatnya</a:t>
            </a:r>
            <a:r>
              <a:rPr lang="en-US" sz="2100" dirty="0"/>
              <a:t> </a:t>
            </a:r>
            <a:r>
              <a:rPr lang="en-US" sz="2100" dirty="0" err="1"/>
              <a:t>sebelum</a:t>
            </a:r>
            <a:r>
              <a:rPr lang="en-US" sz="2100" dirty="0"/>
              <a:t> capacitor </a:t>
            </a:r>
            <a:r>
              <a:rPr lang="en-US" sz="2100" dirty="0" err="1"/>
              <a:t>mencapai</a:t>
            </a:r>
            <a:r>
              <a:rPr lang="en-US" sz="2100" dirty="0"/>
              <a:t> </a:t>
            </a:r>
            <a:r>
              <a:rPr lang="en-US" sz="2100" dirty="0" err="1"/>
              <a:t>nol</a:t>
            </a:r>
            <a:r>
              <a:rPr lang="en-US" sz="2100" dirty="0"/>
              <a:t> volt </a:t>
            </a:r>
            <a:r>
              <a:rPr lang="en-US" sz="2100" dirty="0" err="1"/>
              <a:t>diisi</a:t>
            </a:r>
            <a:r>
              <a:rPr lang="en-US" sz="2100" dirty="0"/>
              <a:t> </a:t>
            </a:r>
            <a:r>
              <a:rPr lang="en-US" sz="2100" dirty="0" err="1"/>
              <a:t>kembali</a:t>
            </a:r>
            <a:r>
              <a:rPr lang="en-US" sz="2100" dirty="0"/>
              <a:t> </a:t>
            </a:r>
            <a:r>
              <a:rPr lang="en-US" sz="2100" dirty="0" err="1"/>
              <a:t>oleh</a:t>
            </a:r>
            <a:r>
              <a:rPr lang="en-US" sz="2100" dirty="0"/>
              <a:t> </a:t>
            </a:r>
            <a:r>
              <a:rPr lang="en-US" sz="2100" dirty="0" err="1"/>
              <a:t>pulsa</a:t>
            </a:r>
            <a:r>
              <a:rPr lang="en-US" sz="2100" dirty="0"/>
              <a:t> </a:t>
            </a:r>
            <a:r>
              <a:rPr lang="en-US" sz="2100" dirty="0" err="1"/>
              <a:t>berikutnya</a:t>
            </a:r>
            <a:r>
              <a:rPr lang="en-US" sz="2100" dirty="0"/>
              <a:t>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786582"/>
            <a:ext cx="3581400" cy="124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61" y="786580"/>
            <a:ext cx="4028968" cy="241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80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28600"/>
            <a:ext cx="7866888" cy="6019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r>
              <a:rPr lang="en-US" sz="1800" dirty="0" err="1"/>
              <a:t>Tegangan</a:t>
            </a:r>
            <a:r>
              <a:rPr lang="en-US" sz="1800" dirty="0"/>
              <a:t> yang </a:t>
            </a:r>
            <a:r>
              <a:rPr lang="en-US" sz="1800" dirty="0" err="1"/>
              <a:t>keluar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berbentuk</a:t>
            </a:r>
            <a:r>
              <a:rPr lang="en-US" sz="1800" dirty="0"/>
              <a:t> </a:t>
            </a:r>
            <a:r>
              <a:rPr lang="en-US" sz="1800" dirty="0" err="1"/>
              <a:t>gigi</a:t>
            </a:r>
            <a:r>
              <a:rPr lang="en-US" sz="1800" dirty="0"/>
              <a:t> </a:t>
            </a:r>
            <a:r>
              <a:rPr lang="en-US" sz="1800" dirty="0" err="1"/>
              <a:t>gergaji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i="1" dirty="0"/>
              <a:t>ripple yang </a:t>
            </a:r>
            <a:r>
              <a:rPr lang="en-US" sz="1800" i="1" dirty="0" err="1"/>
              <a:t>besarnya</a:t>
            </a:r>
            <a:r>
              <a:rPr lang="en-US" sz="1800" i="1" dirty="0"/>
              <a:t> </a:t>
            </a:r>
            <a:r>
              <a:rPr lang="en-US" sz="1800" i="1" dirty="0" err="1"/>
              <a:t>adalah</a:t>
            </a:r>
            <a:r>
              <a:rPr lang="en-US" sz="1800" i="1" dirty="0"/>
              <a:t> : </a:t>
            </a:r>
            <a:endParaRPr lang="en-US" sz="1800" i="1" dirty="0"/>
          </a:p>
          <a:p>
            <a:pPr marL="82296" indent="0">
              <a:buNone/>
            </a:pPr>
            <a:endParaRPr lang="en-US" sz="1800" i="1" dirty="0"/>
          </a:p>
          <a:p>
            <a:pPr marL="82296" indent="0">
              <a:buNone/>
            </a:pPr>
            <a:r>
              <a:rPr lang="en-US" sz="1800" i="1" dirty="0"/>
              <a:t> 			………….(1)</a:t>
            </a:r>
            <a:endParaRPr lang="en-US" sz="1800" i="1" dirty="0"/>
          </a:p>
          <a:p>
            <a:pPr marL="82296" indent="0">
              <a:buNone/>
            </a:pPr>
            <a:endParaRPr lang="en-US" sz="1800" i="1" dirty="0"/>
          </a:p>
          <a:p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DC </a:t>
            </a:r>
            <a:r>
              <a:rPr lang="en-US" sz="1800" dirty="0" err="1"/>
              <a:t>adalah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8"/>
            <a:r>
              <a:rPr lang="en-US" dirty="0"/>
              <a:t>                    ……………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6781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0" y="3379685"/>
            <a:ext cx="1854328" cy="78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421" y="4717026"/>
            <a:ext cx="25192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72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008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yang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ripple yang paling </a:t>
            </a:r>
            <a:r>
              <a:rPr lang="en-US" sz="1800" dirty="0" err="1"/>
              <a:t>kecil</a:t>
            </a:r>
            <a:r>
              <a:rPr lang="en-US" sz="1800" dirty="0"/>
              <a:t>.</a:t>
            </a:r>
            <a:endParaRPr lang="en-US" sz="1800" dirty="0"/>
          </a:p>
          <a:p>
            <a:pPr algn="just"/>
            <a:r>
              <a:rPr lang="en-US" sz="1800" dirty="0"/>
              <a:t> </a:t>
            </a:r>
            <a:r>
              <a:rPr lang="en-US" sz="1800" dirty="0"/>
              <a:t>VL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i="1" dirty="0"/>
              <a:t>discharge </a:t>
            </a:r>
            <a:r>
              <a:rPr lang="en-US" sz="1800" i="1" dirty="0" err="1"/>
              <a:t>atau</a:t>
            </a:r>
            <a:r>
              <a:rPr lang="en-US" sz="1800" i="1" dirty="0"/>
              <a:t> </a:t>
            </a:r>
            <a:r>
              <a:rPr lang="en-US" sz="1800" i="1" dirty="0" err="1"/>
              <a:t>pengosongan</a:t>
            </a:r>
            <a:r>
              <a:rPr lang="en-US" sz="1800" i="1" dirty="0"/>
              <a:t> </a:t>
            </a:r>
            <a:r>
              <a:rPr lang="en-US" sz="1800" i="1" dirty="0" err="1"/>
              <a:t>kapasitor</a:t>
            </a:r>
            <a:r>
              <a:rPr lang="en-US" sz="1800" i="1" dirty="0"/>
              <a:t> C, </a:t>
            </a:r>
            <a:r>
              <a:rPr lang="en-US" sz="1800" i="1" dirty="0" err="1"/>
              <a:t>sehingga</a:t>
            </a:r>
            <a:r>
              <a:rPr lang="en-US" sz="1800" i="1" dirty="0"/>
              <a:t> </a:t>
            </a:r>
            <a:r>
              <a:rPr lang="en-US" sz="1800" i="1" dirty="0" err="1"/>
              <a:t>dapat</a:t>
            </a:r>
            <a:r>
              <a:rPr lang="en-US" sz="1800" i="1" dirty="0"/>
              <a:t> </a:t>
            </a:r>
            <a:r>
              <a:rPr lang="en-US" sz="1800" i="1" dirty="0" err="1"/>
              <a:t>ditulis</a:t>
            </a:r>
            <a:r>
              <a:rPr lang="en-US" sz="1800" i="1" dirty="0"/>
              <a:t> : </a:t>
            </a:r>
            <a:endParaRPr lang="en-US" sz="1800" i="1" dirty="0"/>
          </a:p>
          <a:p>
            <a:pPr algn="just"/>
            <a:endParaRPr lang="en-US" sz="1800" i="1" dirty="0"/>
          </a:p>
          <a:p>
            <a:pPr marL="2847975" lvl="8" indent="0" algn="just">
              <a:buNone/>
              <a:tabLst>
                <a:tab pos="7596188" algn="l"/>
              </a:tabLst>
            </a:pPr>
            <a:r>
              <a:rPr lang="en-US" i="1" dirty="0"/>
              <a:t> </a:t>
            </a:r>
            <a:r>
              <a:rPr lang="en-US" i="1" dirty="0"/>
              <a:t>                      ………….(3)</a:t>
            </a:r>
          </a:p>
          <a:p>
            <a:pPr algn="just"/>
            <a:endParaRPr lang="en-US" sz="1800" i="1" dirty="0"/>
          </a:p>
          <a:p>
            <a:pPr algn="just"/>
            <a:r>
              <a:rPr lang="fi-FI" sz="1800" dirty="0"/>
              <a:t>Jika persamaan (3) disubsitusi ke rumus (1), maka diperoleh : </a:t>
            </a:r>
            <a:endParaRPr lang="fi-FI" sz="1800" dirty="0"/>
          </a:p>
          <a:p>
            <a:pPr marL="82296" indent="0" algn="just">
              <a:buNone/>
            </a:pPr>
            <a:r>
              <a:rPr lang="en-US" sz="1800" i="1" dirty="0"/>
              <a:t>                                                             ………………(4)</a:t>
            </a:r>
          </a:p>
          <a:p>
            <a:pPr algn="just"/>
            <a:endParaRPr lang="en-US" sz="1800" dirty="0"/>
          </a:p>
          <a:p>
            <a:pPr algn="just"/>
            <a:r>
              <a:rPr lang="fr-FR" sz="1800" dirty="0" err="1"/>
              <a:t>Jika</a:t>
            </a:r>
            <a:r>
              <a:rPr lang="fr-FR" sz="1800" dirty="0"/>
              <a:t> T &lt;&lt; RC, </a:t>
            </a:r>
            <a:r>
              <a:rPr lang="fr-FR" sz="1800" dirty="0" err="1"/>
              <a:t>dapat</a:t>
            </a:r>
            <a:r>
              <a:rPr lang="fr-FR" sz="1800" dirty="0"/>
              <a:t> </a:t>
            </a:r>
            <a:r>
              <a:rPr lang="fr-FR" sz="1800" dirty="0" err="1"/>
              <a:t>ditulis</a:t>
            </a:r>
            <a:r>
              <a:rPr lang="fr-FR" sz="1800" dirty="0"/>
              <a:t> :  </a:t>
            </a:r>
            <a:endParaRPr lang="fr-FR" sz="1800" dirty="0"/>
          </a:p>
          <a:p>
            <a:pPr marL="82296" indent="0" algn="just">
              <a:buNone/>
            </a:pPr>
            <a:endParaRPr lang="fr-FR" sz="1800" dirty="0"/>
          </a:p>
          <a:p>
            <a:pPr marL="82296" indent="0" algn="just">
              <a:buNone/>
            </a:pPr>
            <a:r>
              <a:rPr lang="fr-FR" sz="1800" dirty="0"/>
              <a:t>	</a:t>
            </a:r>
            <a:r>
              <a:rPr lang="fr-FR" sz="1800" dirty="0"/>
              <a:t>                                                    …………….(5)</a:t>
            </a:r>
            <a:endParaRPr lang="fr-FR" sz="1800" dirty="0"/>
          </a:p>
          <a:p>
            <a:pPr algn="just"/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disubsitusi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rumus</a:t>
            </a:r>
            <a:r>
              <a:rPr lang="en-US" sz="1800" dirty="0"/>
              <a:t> (4)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yang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: </a:t>
            </a:r>
            <a:endParaRPr lang="en-US" sz="1800" dirty="0"/>
          </a:p>
          <a:p>
            <a:pPr marL="82296" indent="0" algn="just">
              <a:buNone/>
            </a:pPr>
            <a:r>
              <a:rPr lang="fr-FR" sz="1800" dirty="0"/>
              <a:t>  </a:t>
            </a:r>
          </a:p>
          <a:p>
            <a:pPr marL="82296" indent="0" algn="just">
              <a:buNone/>
            </a:pPr>
            <a:r>
              <a:rPr lang="fr-FR" sz="1800" dirty="0"/>
              <a:t> </a:t>
            </a:r>
            <a:r>
              <a:rPr lang="fr-FR" sz="1800" dirty="0"/>
              <a:t>                                                                         …...........(6)</a:t>
            </a:r>
            <a:endParaRPr lang="en-US" sz="1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124200" y="3962400"/>
          <a:ext cx="2967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143000" imgH="304560" progId="Equation.DSMT4">
                  <p:embed/>
                </p:oleObj>
              </mc:Choice>
              <mc:Fallback>
                <p:oleObj name="Equation" r:id="rId4" imgW="1143000" imgH="30456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962400"/>
                        <a:ext cx="2967375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00880" y="2895601"/>
          <a:ext cx="2614120" cy="691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104840" imgH="291960" progId="Equation.DSMT4">
                  <p:embed/>
                </p:oleObj>
              </mc:Choice>
              <mc:Fallback>
                <p:oleObj name="Equation" r:id="rId6" imgW="110484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0880" y="2895601"/>
                        <a:ext cx="2614120" cy="691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352800" y="1600200"/>
          <a:ext cx="2104370" cy="76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799920" imgH="291960" progId="Equation.DSMT4">
                  <p:embed/>
                </p:oleObj>
              </mc:Choice>
              <mc:Fallback>
                <p:oleObj name="Equation" r:id="rId8" imgW="79992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1600200"/>
                        <a:ext cx="2104370" cy="768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124201" y="5486401"/>
          <a:ext cx="2590801" cy="590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1002960" imgH="228600" progId="Equation.DSMT4">
                  <p:embed/>
                </p:oleObj>
              </mc:Choice>
              <mc:Fallback>
                <p:oleObj name="Equation" r:id="rId10" imgW="100296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1" y="5486401"/>
                        <a:ext cx="2590801" cy="590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00800"/>
          </a:xfrm>
        </p:spPr>
        <p:txBody>
          <a:bodyPr/>
          <a:lstStyle/>
          <a:p>
            <a:pPr algn="just"/>
            <a:r>
              <a:rPr lang="en-US" sz="1800" dirty="0" err="1"/>
              <a:t>Vm</a:t>
            </a:r>
            <a:r>
              <a:rPr lang="en-US" sz="1800" dirty="0"/>
              <a:t>/R </a:t>
            </a:r>
            <a:r>
              <a:rPr lang="en-US" sz="1800" dirty="0" err="1"/>
              <a:t>tidak</a:t>
            </a:r>
            <a:r>
              <a:rPr lang="en-US" sz="1800" dirty="0"/>
              <a:t> lain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I,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terlihat</a:t>
            </a:r>
            <a:r>
              <a:rPr lang="en-US" sz="1800" dirty="0"/>
              <a:t> </a:t>
            </a:r>
            <a:r>
              <a:rPr lang="en-US" sz="1800" dirty="0" err="1"/>
              <a:t>hubungan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I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kapasitor</a:t>
            </a:r>
            <a:r>
              <a:rPr lang="en-US" sz="1800" dirty="0"/>
              <a:t> C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i="1" dirty="0"/>
              <a:t>ripple </a:t>
            </a:r>
            <a:r>
              <a:rPr lang="en-US" sz="1800" i="1" dirty="0" err="1"/>
              <a:t>Vr</a:t>
            </a:r>
            <a:endParaRPr lang="en-US" sz="1800" i="1" dirty="0"/>
          </a:p>
          <a:p>
            <a:pPr algn="just"/>
            <a:r>
              <a:rPr lang="sv-SE" sz="1800" dirty="0"/>
              <a:t>Perhitungan </a:t>
            </a:r>
            <a:r>
              <a:rPr lang="sv-SE" sz="1800" dirty="0"/>
              <a:t>ini efektif untuk mendapatkan nilai tegangan ripple yang diinginkan. </a:t>
            </a:r>
            <a:endParaRPr lang="sv-SE" sz="1800" dirty="0"/>
          </a:p>
          <a:p>
            <a:pPr algn="just"/>
            <a:r>
              <a:rPr lang="sv-SE" sz="1800" dirty="0"/>
              <a:t>Sehingga: </a:t>
            </a:r>
          </a:p>
          <a:p>
            <a:pPr marL="82296" indent="0" algn="just">
              <a:buNone/>
            </a:pPr>
            <a:r>
              <a:rPr lang="sv-SE" sz="1800" dirty="0"/>
              <a:t> </a:t>
            </a:r>
            <a:r>
              <a:rPr lang="sv-SE" sz="1800" dirty="0"/>
              <a:t>                                             ............................(7)</a:t>
            </a:r>
          </a:p>
          <a:p>
            <a:pPr algn="just"/>
            <a:endParaRPr lang="sv-SE" sz="1800" dirty="0"/>
          </a:p>
          <a:p>
            <a:pPr algn="just"/>
            <a:r>
              <a:rPr lang="en-US" sz="1800" i="1" dirty="0" err="1"/>
              <a:t>Untuk</a:t>
            </a:r>
            <a:r>
              <a:rPr lang="en-US" sz="1800" i="1" dirty="0"/>
              <a:t> </a:t>
            </a:r>
            <a:r>
              <a:rPr lang="en-US" sz="1800" i="1" dirty="0" err="1"/>
              <a:t>penyederhanaan</a:t>
            </a:r>
            <a:r>
              <a:rPr lang="en-US" sz="1800" i="1" dirty="0"/>
              <a:t> </a:t>
            </a:r>
            <a:r>
              <a:rPr lang="en-US" sz="1800" i="1" dirty="0" err="1"/>
              <a:t>biasanya</a:t>
            </a:r>
            <a:r>
              <a:rPr lang="en-US" sz="1800" i="1" dirty="0"/>
              <a:t> </a:t>
            </a:r>
            <a:r>
              <a:rPr lang="en-US" sz="1800" i="1" dirty="0" err="1"/>
              <a:t>dianggap</a:t>
            </a:r>
            <a:r>
              <a:rPr lang="en-US" sz="1800" i="1" dirty="0"/>
              <a:t> T=</a:t>
            </a:r>
            <a:r>
              <a:rPr lang="en-US" sz="1800" i="1" dirty="0" err="1"/>
              <a:t>Tp</a:t>
            </a:r>
            <a:r>
              <a:rPr lang="en-US" sz="1800" i="1" dirty="0"/>
              <a:t>, </a:t>
            </a:r>
            <a:r>
              <a:rPr lang="en-US" sz="1800" i="1" dirty="0" err="1"/>
              <a:t>yaitu</a:t>
            </a:r>
            <a:r>
              <a:rPr lang="en-US" sz="1800" i="1" dirty="0"/>
              <a:t> </a:t>
            </a:r>
            <a:r>
              <a:rPr lang="en-US" sz="1800" i="1" dirty="0" err="1"/>
              <a:t>periode</a:t>
            </a:r>
            <a:r>
              <a:rPr lang="en-US" sz="1800" i="1" dirty="0"/>
              <a:t> </a:t>
            </a:r>
            <a:r>
              <a:rPr lang="en-US" sz="1800" i="1" dirty="0" err="1"/>
              <a:t>satu</a:t>
            </a:r>
            <a:r>
              <a:rPr lang="en-US" sz="1800" i="1" dirty="0"/>
              <a:t> </a:t>
            </a:r>
            <a:r>
              <a:rPr lang="en-US" sz="1800" i="1" dirty="0" err="1"/>
              <a:t>gelombang</a:t>
            </a:r>
            <a:r>
              <a:rPr lang="en-US" sz="1800" i="1" dirty="0"/>
              <a:t> sinus </a:t>
            </a:r>
            <a:r>
              <a:rPr lang="en-US" sz="1800" i="1" dirty="0" err="1"/>
              <a:t>dari</a:t>
            </a:r>
            <a:r>
              <a:rPr lang="en-US" sz="1800" i="1" dirty="0"/>
              <a:t> </a:t>
            </a:r>
            <a:r>
              <a:rPr lang="en-US" sz="1800" i="1" dirty="0" err="1"/>
              <a:t>jala-jala</a:t>
            </a:r>
            <a:r>
              <a:rPr lang="en-US" sz="1800" i="1" dirty="0"/>
              <a:t> </a:t>
            </a:r>
            <a:r>
              <a:rPr lang="en-US" sz="1800" i="1" dirty="0" err="1"/>
              <a:t>listrik</a:t>
            </a:r>
            <a:r>
              <a:rPr lang="en-US" sz="1800" i="1" dirty="0"/>
              <a:t> yang </a:t>
            </a:r>
            <a:r>
              <a:rPr lang="en-US" sz="1800" i="1" dirty="0" err="1"/>
              <a:t>frekuensinya</a:t>
            </a:r>
            <a:r>
              <a:rPr lang="en-US" sz="1800" i="1" dirty="0"/>
              <a:t> 50Hz </a:t>
            </a:r>
            <a:r>
              <a:rPr lang="en-US" sz="1800" i="1" dirty="0" err="1"/>
              <a:t>atau</a:t>
            </a:r>
            <a:r>
              <a:rPr lang="en-US" sz="1800" i="1" dirty="0"/>
              <a:t> 60Hz. </a:t>
            </a:r>
            <a:endParaRPr lang="en-US" sz="1800" i="1" dirty="0"/>
          </a:p>
          <a:p>
            <a:pPr algn="just"/>
            <a:r>
              <a:rPr lang="en-US" sz="1800" i="1" dirty="0" err="1"/>
              <a:t>Jika</a:t>
            </a:r>
            <a:r>
              <a:rPr lang="en-US" sz="1800" i="1" dirty="0"/>
              <a:t> </a:t>
            </a:r>
            <a:r>
              <a:rPr lang="en-US" sz="1800" i="1" dirty="0" err="1"/>
              <a:t>frekuensi</a:t>
            </a:r>
            <a:r>
              <a:rPr lang="en-US" sz="1800" i="1" dirty="0"/>
              <a:t> </a:t>
            </a:r>
            <a:r>
              <a:rPr lang="en-US" sz="1800" i="1" dirty="0" err="1"/>
              <a:t>jala-jala</a:t>
            </a:r>
            <a:r>
              <a:rPr lang="en-US" sz="1800" i="1" dirty="0"/>
              <a:t> </a:t>
            </a:r>
            <a:r>
              <a:rPr lang="en-US" sz="1800" i="1" dirty="0" err="1"/>
              <a:t>listrik</a:t>
            </a:r>
            <a:r>
              <a:rPr lang="en-US" sz="1800" i="1" dirty="0"/>
              <a:t> 50Hz, </a:t>
            </a:r>
            <a:r>
              <a:rPr lang="en-US" sz="1800" i="1" dirty="0" err="1"/>
              <a:t>maka</a:t>
            </a:r>
            <a:r>
              <a:rPr lang="en-US" sz="1800" i="1" dirty="0"/>
              <a:t> </a:t>
            </a:r>
            <a:r>
              <a:rPr lang="en-US" sz="1800" i="1" dirty="0" err="1"/>
              <a:t>pada</a:t>
            </a:r>
            <a:r>
              <a:rPr lang="en-US" sz="1800" i="1" dirty="0"/>
              <a:t> </a:t>
            </a:r>
            <a:r>
              <a:rPr lang="en-US" sz="1800" i="1" dirty="0" err="1"/>
              <a:t>penyearah</a:t>
            </a:r>
            <a:r>
              <a:rPr lang="en-US" sz="1800" i="1" dirty="0"/>
              <a:t> </a:t>
            </a:r>
            <a:r>
              <a:rPr lang="en-US" sz="1800" i="1" dirty="0" err="1"/>
              <a:t>setengah</a:t>
            </a:r>
            <a:r>
              <a:rPr lang="en-US" sz="1800" i="1" dirty="0"/>
              <a:t> </a:t>
            </a:r>
            <a:r>
              <a:rPr lang="en-US" sz="1800" i="1" dirty="0" err="1"/>
              <a:t>gelombang</a:t>
            </a:r>
            <a:r>
              <a:rPr lang="en-US" sz="1800" i="1" dirty="0"/>
              <a:t> </a:t>
            </a:r>
            <a:r>
              <a:rPr lang="en-US" sz="1800" i="1" dirty="0" err="1"/>
              <a:t>berlaku</a:t>
            </a:r>
            <a:r>
              <a:rPr lang="en-US" sz="1800" i="1" dirty="0"/>
              <a:t>: T </a:t>
            </a:r>
            <a:r>
              <a:rPr lang="en-US" sz="1800" i="1" dirty="0"/>
              <a:t>= </a:t>
            </a:r>
            <a:r>
              <a:rPr lang="en-US" sz="1800" i="1" dirty="0" err="1"/>
              <a:t>Tp</a:t>
            </a:r>
            <a:r>
              <a:rPr lang="en-US" sz="1800" i="1" dirty="0"/>
              <a:t> = 1/f = 1/50 = 0.02 det</a:t>
            </a:r>
            <a:r>
              <a:rPr lang="en-US" sz="1800" i="1" dirty="0"/>
              <a:t>..</a:t>
            </a:r>
          </a:p>
          <a:p>
            <a:pPr algn="just"/>
            <a:r>
              <a:rPr lang="en-US" sz="1800" i="1" dirty="0"/>
              <a:t> </a:t>
            </a:r>
            <a:r>
              <a:rPr lang="en-US" sz="1800" i="1" dirty="0" err="1"/>
              <a:t>Untuk</a:t>
            </a:r>
            <a:r>
              <a:rPr lang="en-US" sz="1800" i="1" dirty="0"/>
              <a:t> </a:t>
            </a:r>
            <a:r>
              <a:rPr lang="en-US" sz="1800" i="1" dirty="0" err="1"/>
              <a:t>penyearah</a:t>
            </a:r>
            <a:r>
              <a:rPr lang="en-US" sz="1800" i="1" dirty="0"/>
              <a:t> </a:t>
            </a:r>
            <a:r>
              <a:rPr lang="en-US" sz="1800" i="1" dirty="0" err="1"/>
              <a:t>gelombang</a:t>
            </a:r>
            <a:r>
              <a:rPr lang="en-US" sz="1800" i="1" dirty="0"/>
              <a:t> </a:t>
            </a:r>
            <a:r>
              <a:rPr lang="en-US" sz="1800" i="1" dirty="0" err="1"/>
              <a:t>penuh</a:t>
            </a:r>
            <a:r>
              <a:rPr lang="en-US" sz="1800" i="1" dirty="0"/>
              <a:t>, </a:t>
            </a:r>
            <a:r>
              <a:rPr lang="en-US" sz="1800" i="1" dirty="0" err="1"/>
              <a:t>tentu</a:t>
            </a:r>
            <a:r>
              <a:rPr lang="en-US" sz="1800" i="1" dirty="0"/>
              <a:t> </a:t>
            </a:r>
            <a:r>
              <a:rPr lang="en-US" sz="1800" i="1" dirty="0" err="1"/>
              <a:t>saja</a:t>
            </a:r>
            <a:r>
              <a:rPr lang="en-US" sz="1800" i="1" dirty="0"/>
              <a:t> </a:t>
            </a:r>
            <a:r>
              <a:rPr lang="en-US" sz="1800" i="1" dirty="0" err="1"/>
              <a:t>frekuensi</a:t>
            </a:r>
            <a:r>
              <a:rPr lang="en-US" sz="1800" i="1" dirty="0"/>
              <a:t> </a:t>
            </a:r>
            <a:r>
              <a:rPr lang="en-US" sz="1800" i="1" dirty="0" err="1"/>
              <a:t>gelombangnya</a:t>
            </a:r>
            <a:r>
              <a:rPr lang="en-US" sz="1800" i="1" dirty="0"/>
              <a:t> </a:t>
            </a:r>
            <a:r>
              <a:rPr lang="en-US" sz="1800" i="1" dirty="0" err="1"/>
              <a:t>dua</a:t>
            </a:r>
            <a:r>
              <a:rPr lang="en-US" sz="1800" i="1" dirty="0"/>
              <a:t> kali </a:t>
            </a:r>
            <a:r>
              <a:rPr lang="en-US" sz="1800" i="1" dirty="0" err="1"/>
              <a:t>lipat</a:t>
            </a:r>
            <a:r>
              <a:rPr lang="en-US" sz="1800" i="1" dirty="0"/>
              <a:t>, </a:t>
            </a:r>
            <a:r>
              <a:rPr lang="en-US" sz="1800" i="1" dirty="0" err="1"/>
              <a:t>sehingga</a:t>
            </a:r>
            <a:r>
              <a:rPr lang="en-US" sz="1800" i="1" dirty="0"/>
              <a:t> T = 1/2 </a:t>
            </a:r>
            <a:r>
              <a:rPr lang="en-US" sz="1800" i="1" dirty="0" err="1"/>
              <a:t>Tp</a:t>
            </a:r>
            <a:r>
              <a:rPr lang="en-US" sz="1800" i="1" dirty="0"/>
              <a:t> = </a:t>
            </a:r>
            <a:r>
              <a:rPr lang="en-US" sz="1800" i="1" dirty="0"/>
              <a:t>1/2f = 0.01 </a:t>
            </a:r>
            <a:r>
              <a:rPr lang="en-US" sz="1800" i="1" dirty="0"/>
              <a:t>det. </a:t>
            </a:r>
            <a:endParaRPr lang="sv-SE" sz="1800" dirty="0"/>
          </a:p>
          <a:p>
            <a:pPr algn="just"/>
            <a:endParaRPr lang="sv-SE" sz="1800" dirty="0"/>
          </a:p>
          <a:p>
            <a:pPr marL="82296" indent="0" algn="just">
              <a:buNone/>
            </a:pPr>
            <a:r>
              <a:rPr lang="sv-SE" sz="1800" dirty="0"/>
              <a:t> </a:t>
            </a:r>
            <a:endParaRPr lang="sv-SE" sz="1800" dirty="0"/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191000"/>
            <a:ext cx="4050156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89" y="4191001"/>
            <a:ext cx="3657600" cy="211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200401" y="1600200"/>
          <a:ext cx="216746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812520" imgH="228600" progId="Equation.DSMT4">
                  <p:embed/>
                </p:oleObj>
              </mc:Choice>
              <mc:Fallback>
                <p:oleObj name="Equation" r:id="rId6" imgW="812520" imgH="22860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1" y="1600200"/>
                        <a:ext cx="216746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65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00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82296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algn="just"/>
            <a:r>
              <a:rPr lang="en-US" sz="2200" dirty="0" err="1"/>
              <a:t>Sebagai</a:t>
            </a:r>
            <a:r>
              <a:rPr lang="en-US" sz="2200" dirty="0"/>
              <a:t> </a:t>
            </a:r>
            <a:r>
              <a:rPr lang="en-US" sz="2200" dirty="0" err="1"/>
              <a:t>contoh</a:t>
            </a:r>
            <a:r>
              <a:rPr lang="en-US" sz="2200" dirty="0"/>
              <a:t>, </a:t>
            </a:r>
            <a:r>
              <a:rPr lang="en-US" sz="2200" dirty="0" err="1"/>
              <a:t>anda</a:t>
            </a:r>
            <a:r>
              <a:rPr lang="en-US" sz="2200" dirty="0"/>
              <a:t> </a:t>
            </a:r>
            <a:r>
              <a:rPr lang="en-US" sz="2200" dirty="0" err="1"/>
              <a:t>mendisain</a:t>
            </a:r>
            <a:r>
              <a:rPr lang="en-US" sz="2200" dirty="0"/>
              <a:t> </a:t>
            </a:r>
            <a:r>
              <a:rPr lang="en-US" sz="2200" dirty="0" err="1"/>
              <a:t>rangkaian</a:t>
            </a:r>
            <a:r>
              <a:rPr lang="en-US" sz="2200" dirty="0"/>
              <a:t> </a:t>
            </a:r>
            <a:r>
              <a:rPr lang="en-US" sz="2200" dirty="0" err="1"/>
              <a:t>penyearah</a:t>
            </a:r>
            <a:r>
              <a:rPr lang="en-US" sz="2200" dirty="0"/>
              <a:t> </a:t>
            </a:r>
            <a:r>
              <a:rPr lang="en-US" sz="2200" dirty="0" err="1"/>
              <a:t>gelombang</a:t>
            </a:r>
            <a:r>
              <a:rPr lang="en-US" sz="2200" dirty="0"/>
              <a:t> </a:t>
            </a:r>
            <a:r>
              <a:rPr lang="en-US" sz="2200" dirty="0" err="1"/>
              <a:t>penuh</a:t>
            </a:r>
            <a:r>
              <a:rPr lang="en-US" sz="2200" dirty="0"/>
              <a:t> </a:t>
            </a:r>
            <a:r>
              <a:rPr lang="en-US" sz="2200" dirty="0" err="1"/>
              <a:t>dari</a:t>
            </a:r>
            <a:r>
              <a:rPr lang="en-US" sz="2200" dirty="0"/>
              <a:t> </a:t>
            </a:r>
            <a:r>
              <a:rPr lang="en-US" sz="2200" dirty="0" err="1"/>
              <a:t>catu</a:t>
            </a:r>
            <a:r>
              <a:rPr lang="en-US" sz="2200" dirty="0"/>
              <a:t> </a:t>
            </a:r>
            <a:r>
              <a:rPr lang="en-US" sz="2200" dirty="0" err="1"/>
              <a:t>jalajala</a:t>
            </a:r>
            <a:r>
              <a:rPr lang="en-US" sz="2200" dirty="0"/>
              <a:t> </a:t>
            </a:r>
            <a:r>
              <a:rPr lang="en-US" sz="2200" dirty="0" err="1"/>
              <a:t>listrik</a:t>
            </a:r>
            <a:r>
              <a:rPr lang="en-US" sz="2200" dirty="0"/>
              <a:t> 220V/50Hz </a:t>
            </a:r>
            <a:r>
              <a:rPr lang="en-US" sz="2200" dirty="0" err="1"/>
              <a:t>untuk</a:t>
            </a:r>
            <a:r>
              <a:rPr lang="en-US" sz="2200" dirty="0"/>
              <a:t> </a:t>
            </a:r>
            <a:r>
              <a:rPr lang="en-US" sz="2200" dirty="0" err="1"/>
              <a:t>mensuplai</a:t>
            </a:r>
            <a:r>
              <a:rPr lang="en-US" sz="2200" dirty="0"/>
              <a:t> </a:t>
            </a:r>
            <a:r>
              <a:rPr lang="en-US" sz="2200" dirty="0" err="1"/>
              <a:t>beban</a:t>
            </a:r>
            <a:r>
              <a:rPr lang="en-US" sz="2200" dirty="0"/>
              <a:t> </a:t>
            </a:r>
            <a:r>
              <a:rPr lang="en-US" sz="2200" dirty="0" err="1"/>
              <a:t>sebesar</a:t>
            </a:r>
            <a:r>
              <a:rPr lang="en-US" sz="2200" dirty="0"/>
              <a:t> 0.5 A. </a:t>
            </a:r>
            <a:r>
              <a:rPr lang="en-US" sz="2200" dirty="0" err="1"/>
              <a:t>Berapa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</a:t>
            </a:r>
            <a:r>
              <a:rPr lang="en-US" sz="2200" dirty="0" err="1"/>
              <a:t>kapasitor</a:t>
            </a:r>
            <a:r>
              <a:rPr lang="en-US" sz="2200" dirty="0"/>
              <a:t> yang </a:t>
            </a:r>
            <a:r>
              <a:rPr lang="en-US" sz="2200" dirty="0" err="1"/>
              <a:t>diperlukan</a:t>
            </a:r>
            <a:r>
              <a:rPr lang="en-US" sz="2200" dirty="0"/>
              <a:t> </a:t>
            </a:r>
            <a:r>
              <a:rPr lang="en-US" sz="2200" dirty="0" err="1"/>
              <a:t>sehingga</a:t>
            </a:r>
            <a:r>
              <a:rPr lang="en-US" sz="2200" dirty="0"/>
              <a:t> </a:t>
            </a:r>
            <a:r>
              <a:rPr lang="en-US" sz="2200" dirty="0" err="1"/>
              <a:t>rangkaian</a:t>
            </a:r>
            <a:r>
              <a:rPr lang="en-US" sz="2200" dirty="0"/>
              <a:t> </a:t>
            </a:r>
            <a:r>
              <a:rPr lang="en-US" sz="2200" dirty="0" err="1"/>
              <a:t>ini</a:t>
            </a:r>
            <a:r>
              <a:rPr lang="en-US" sz="2200" dirty="0"/>
              <a:t>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tegangan</a:t>
            </a:r>
            <a:r>
              <a:rPr lang="en-US" sz="2200" dirty="0"/>
              <a:t> </a:t>
            </a:r>
            <a:r>
              <a:rPr lang="en-US" sz="2200" i="1" dirty="0"/>
              <a:t>ripple yang </a:t>
            </a:r>
            <a:r>
              <a:rPr lang="en-US" sz="2200" i="1" dirty="0" err="1"/>
              <a:t>tidak</a:t>
            </a:r>
            <a:r>
              <a:rPr lang="en-US" sz="2200" i="1" dirty="0"/>
              <a:t> </a:t>
            </a:r>
            <a:r>
              <a:rPr lang="en-US" sz="2200" i="1" dirty="0" err="1"/>
              <a:t>lebih</a:t>
            </a:r>
            <a:r>
              <a:rPr lang="en-US" sz="2200" i="1" dirty="0"/>
              <a:t> </a:t>
            </a:r>
            <a:r>
              <a:rPr lang="en-US" sz="2200" i="1" dirty="0" err="1"/>
              <a:t>dari</a:t>
            </a:r>
            <a:r>
              <a:rPr lang="en-US" sz="2200" i="1" dirty="0"/>
              <a:t> 0.75 </a:t>
            </a:r>
            <a:r>
              <a:rPr lang="en-US" sz="2200" i="1" dirty="0" err="1"/>
              <a:t>Vpp</a:t>
            </a:r>
            <a:r>
              <a:rPr lang="en-US" sz="2200" i="1" dirty="0"/>
              <a:t>. </a:t>
            </a:r>
          </a:p>
          <a:p>
            <a:pPr algn="just"/>
            <a:endParaRPr lang="en-US" sz="2200" i="1" dirty="0"/>
          </a:p>
          <a:p>
            <a:pPr algn="just"/>
            <a:r>
              <a:rPr lang="en-US" sz="2200" i="1" dirty="0"/>
              <a:t> </a:t>
            </a:r>
            <a:r>
              <a:rPr lang="en-US" sz="2200" i="1" dirty="0"/>
              <a:t>C = </a:t>
            </a:r>
            <a:r>
              <a:rPr lang="en-US" sz="2200" i="1" dirty="0"/>
              <a:t>I.T/</a:t>
            </a:r>
            <a:r>
              <a:rPr lang="en-US" sz="2200" i="1" dirty="0" err="1"/>
              <a:t>Vr</a:t>
            </a:r>
            <a:r>
              <a:rPr lang="de-DE" sz="2200" dirty="0"/>
              <a:t> </a:t>
            </a:r>
            <a:r>
              <a:rPr lang="de-DE" sz="2200" dirty="0"/>
              <a:t>= (0.5) (0.01)/0.75 = 6600 uF.  </a:t>
            </a:r>
          </a:p>
          <a:p>
            <a:pPr marL="82296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"/>
            <a:ext cx="5181600" cy="17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662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Voltage regulator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7866888" cy="5486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Regulator Voltage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filter </a:t>
            </a:r>
            <a:r>
              <a:rPr lang="en-US" sz="1800" dirty="0" err="1"/>
              <a:t>tegangan</a:t>
            </a:r>
            <a:r>
              <a:rPr lang="en-US" sz="1800" dirty="0"/>
              <a:t> agar </a:t>
            </a:r>
            <a:r>
              <a:rPr lang="en-US" sz="1800" dirty="0" err="1"/>
              <a:t>sesuai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keinginan</a:t>
            </a:r>
            <a:r>
              <a:rPr lang="en-US" sz="1800" dirty="0"/>
              <a:t>. </a:t>
            </a:r>
            <a:endParaRPr lang="en-US" sz="1800" dirty="0"/>
          </a:p>
          <a:p>
            <a:pPr algn="just"/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biasanya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power supply </a:t>
            </a:r>
            <a:r>
              <a:rPr lang="en-US" sz="1800" dirty="0" err="1"/>
              <a:t>maka</a:t>
            </a:r>
            <a:r>
              <a:rPr lang="en-US" sz="1800" dirty="0"/>
              <a:t> IC Regulator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stabilnya</a:t>
            </a:r>
            <a:r>
              <a:rPr lang="en-US" sz="1800" dirty="0"/>
              <a:t> </a:t>
            </a:r>
            <a:r>
              <a:rPr lang="en-US" sz="1800" dirty="0" err="1"/>
              <a:t>outputan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. </a:t>
            </a:r>
            <a:endParaRPr lang="en-US" sz="1800" dirty="0"/>
          </a:p>
          <a:p>
            <a:pPr algn="just"/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susunan</a:t>
            </a:r>
            <a:r>
              <a:rPr lang="en-US" sz="1800" dirty="0"/>
              <a:t> kaki IC regulator </a:t>
            </a:r>
            <a:r>
              <a:rPr lang="en-US" sz="1800" dirty="0" err="1"/>
              <a:t>tersebut</a:t>
            </a:r>
            <a:r>
              <a:rPr lang="en-US" sz="1800" dirty="0"/>
              <a:t>.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59626"/>
            <a:ext cx="3505200" cy="3295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77000" y="3447872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Tipe</a:t>
            </a:r>
            <a:r>
              <a:rPr lang="en-US" dirty="0"/>
              <a:t> 78XX </a:t>
            </a:r>
            <a:r>
              <a:rPr lang="en-US" dirty="0" err="1"/>
              <a:t>untuk</a:t>
            </a:r>
            <a:r>
              <a:rPr lang="en-US" dirty="0"/>
              <a:t> regulator 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positif</a:t>
            </a: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err="1"/>
              <a:t>Tipe</a:t>
            </a:r>
            <a:r>
              <a:rPr lang="en-US" dirty="0"/>
              <a:t> 79XX </a:t>
            </a:r>
            <a:r>
              <a:rPr lang="en-US" dirty="0" err="1"/>
              <a:t>untuk</a:t>
            </a:r>
            <a:r>
              <a:rPr lang="en-US" dirty="0"/>
              <a:t> regulator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6397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itchFamily="82" charset="0"/>
              </a:rPr>
              <a:t>RANGKAIAN PENYEARAH (RECTIFIER)</a:t>
            </a:r>
            <a:endParaRPr lang="en-US" sz="32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90600"/>
            <a:ext cx="7790688" cy="5638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merubah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bolak-balik</a:t>
            </a:r>
            <a:r>
              <a:rPr lang="en-US" sz="1800" dirty="0"/>
              <a:t> (alternating current/AC)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searah</a:t>
            </a:r>
            <a:r>
              <a:rPr lang="en-US" sz="1800" dirty="0"/>
              <a:t> (</a:t>
            </a:r>
            <a:r>
              <a:rPr lang="en-US" sz="1800" dirty="0" err="1"/>
              <a:t>Dirrect</a:t>
            </a:r>
            <a:r>
              <a:rPr lang="en-US" sz="1800" dirty="0"/>
              <a:t> Current/DC). </a:t>
            </a:r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 err="1"/>
              <a:t>Komponen</a:t>
            </a:r>
            <a:r>
              <a:rPr lang="en-US" sz="1800" dirty="0"/>
              <a:t> </a:t>
            </a:r>
            <a:r>
              <a:rPr lang="en-US" sz="1800" dirty="0" err="1"/>
              <a:t>elektronika</a:t>
            </a:r>
            <a:r>
              <a:rPr lang="en-US" sz="1800" dirty="0"/>
              <a:t> yang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dioda</a:t>
            </a:r>
            <a:r>
              <a:rPr lang="en-US" sz="18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RANGKAIAN PENYEARAH TERBAGI ATAS:</a:t>
            </a:r>
          </a:p>
          <a:p>
            <a:pPr marL="425196" indent="-342900" algn="just">
              <a:lnSpc>
                <a:spcPct val="150000"/>
              </a:lnSpc>
              <a:buAutoNum type="arabicPeriod"/>
            </a:pPr>
            <a:r>
              <a:rPr lang="en-US" sz="1800" dirty="0"/>
              <a:t>RANGKAIAN PENYEARAH SETENGAH GELOMBANG</a:t>
            </a:r>
          </a:p>
          <a:p>
            <a:pPr marL="425196" indent="-342900" algn="just">
              <a:lnSpc>
                <a:spcPct val="150000"/>
              </a:lnSpc>
              <a:buAutoNum type="arabicPeriod"/>
            </a:pPr>
            <a:r>
              <a:rPr lang="en-US" sz="1800" dirty="0"/>
              <a:t>RANGKAIAN PENYEARAH GELOMBANG PENUH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1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7159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143000"/>
            <a:ext cx="7790688" cy="5105400"/>
          </a:xfrm>
        </p:spPr>
        <p:txBody>
          <a:bodyPr/>
          <a:lstStyle/>
          <a:p>
            <a:pPr algn="just"/>
            <a:r>
              <a:rPr lang="en-US" sz="2000" dirty="0" err="1"/>
              <a:t>Misalnya</a:t>
            </a:r>
            <a:r>
              <a:rPr lang="en-US" sz="2000" dirty="0"/>
              <a:t> 7805 </a:t>
            </a:r>
            <a:r>
              <a:rPr lang="en-US" sz="2000" dirty="0" err="1"/>
              <a:t>adalah</a:t>
            </a:r>
            <a:r>
              <a:rPr lang="en-US" sz="2000" dirty="0"/>
              <a:t> regulator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tegangan</a:t>
            </a:r>
            <a:r>
              <a:rPr lang="en-US" sz="2000" dirty="0"/>
              <a:t> 5 </a:t>
            </a:r>
            <a:r>
              <a:rPr lang="en-US" sz="2000" dirty="0"/>
              <a:t>volt </a:t>
            </a:r>
            <a:r>
              <a:rPr lang="en-US" sz="2000" dirty="0" err="1"/>
              <a:t>dan</a:t>
            </a:r>
            <a:r>
              <a:rPr lang="en-US" sz="2000" dirty="0"/>
              <a:t> 7812 </a:t>
            </a:r>
            <a:r>
              <a:rPr lang="en-US" sz="2000" dirty="0"/>
              <a:t>regulator </a:t>
            </a:r>
            <a:r>
              <a:rPr lang="en-US" sz="2000" dirty="0" err="1"/>
              <a:t>tegangan</a:t>
            </a:r>
            <a:r>
              <a:rPr lang="en-US" sz="2000" dirty="0"/>
              <a:t> 12 volt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seterusnya</a:t>
            </a:r>
            <a:r>
              <a:rPr lang="en-US" sz="2000" dirty="0"/>
              <a:t>. </a:t>
            </a:r>
            <a:endParaRPr lang="en-US" sz="2000" dirty="0"/>
          </a:p>
          <a:p>
            <a:pPr algn="just"/>
            <a:r>
              <a:rPr lang="en-US" sz="2000" dirty="0" err="1"/>
              <a:t>Sedangkan</a:t>
            </a:r>
            <a:r>
              <a:rPr lang="en-US" sz="2000" dirty="0"/>
              <a:t> </a:t>
            </a:r>
            <a:r>
              <a:rPr lang="en-US" sz="2000" dirty="0" err="1"/>
              <a:t>seri</a:t>
            </a:r>
            <a:r>
              <a:rPr lang="en-US" sz="2000" dirty="0"/>
              <a:t> 79XX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7905 </a:t>
            </a:r>
            <a:r>
              <a:rPr lang="en-US" sz="2000" dirty="0" err="1"/>
              <a:t>dan</a:t>
            </a:r>
            <a:r>
              <a:rPr lang="en-US" sz="2000" dirty="0"/>
              <a:t> 7912 yang </a:t>
            </a:r>
            <a:r>
              <a:rPr lang="en-US" sz="2000" dirty="0" err="1"/>
              <a:t>berturut-turut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regulator </a:t>
            </a:r>
            <a:r>
              <a:rPr lang="en-US" sz="2000" dirty="0" err="1"/>
              <a:t>tegangan</a:t>
            </a:r>
            <a:r>
              <a:rPr lang="en-US" sz="2000" dirty="0"/>
              <a:t> </a:t>
            </a:r>
            <a:r>
              <a:rPr lang="en-US" sz="2000" dirty="0" err="1"/>
              <a:t>negatif</a:t>
            </a:r>
            <a:r>
              <a:rPr lang="en-US" sz="2000" dirty="0"/>
              <a:t> 5 </a:t>
            </a:r>
            <a:r>
              <a:rPr lang="en-US" sz="2000" dirty="0" err="1"/>
              <a:t>dan</a:t>
            </a:r>
            <a:r>
              <a:rPr lang="en-US" sz="2000" dirty="0"/>
              <a:t> 12 volt. 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95600"/>
            <a:ext cx="5943600" cy="300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2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92162"/>
          </a:xfrm>
        </p:spPr>
        <p:txBody>
          <a:bodyPr/>
          <a:lstStyle/>
          <a:p>
            <a:r>
              <a:rPr lang="en-US" dirty="0" smtClean="0"/>
              <a:t>TRANSFORMATOR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0800" y="990600"/>
                <a:ext cx="7866888" cy="5562600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Transformator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atau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transformer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atau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trafo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adalah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komponen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elektromagnetik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yang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dapat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mengubah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taraf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suatu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tegangan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AC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ke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taraf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yang lain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2296" indent="0">
                  <a:buNone/>
                </a:pPr>
                <a:endPara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Hal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ini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berhubungan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jumlah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lilitan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primer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lilitan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sekunder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pada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trafo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Hubungan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antara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lilitan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primer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dan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sekunder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1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adalah</a:t>
                </a:r>
                <a:r>
                  <a:rPr lang="en-U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:</a:t>
                </a:r>
              </a:p>
              <a:p>
                <a:pPr marL="82296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𝑉𝑝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𝑉𝑠</m:t>
                        </m:r>
                      </m:den>
                    </m:f>
                    <m:r>
                      <a:rPr 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𝑁𝑝</m:t>
                        </m:r>
                      </m:num>
                      <m:den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/>
                          </a:rPr>
                          <m:t>𝑁𝑠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 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dengan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daya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pada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trafo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adalah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Ps</a:t>
                </a:r>
              </a:p>
              <a:p>
                <a:pPr marL="82296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Dimana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Vp.Ip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dan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Ps =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Vs.Is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82296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maka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Vp.Ip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Vs.Is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0" y="990600"/>
                <a:ext cx="7866888" cy="5562600"/>
              </a:xfrm>
              <a:blipFill>
                <a:blip r:embed="rId3"/>
                <a:stretch>
                  <a:fillRect l="-465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33" y="1752601"/>
            <a:ext cx="1992419" cy="180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74" y="1782097"/>
            <a:ext cx="23812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0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JENIS-JENIS TRAFO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7866888" cy="5486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 smtClean="0"/>
              <a:t>1. Step-Up</a:t>
            </a:r>
            <a:endParaRPr lang="en-US" b="1" dirty="0"/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</a:t>
            </a:r>
            <a:r>
              <a:rPr lang="en-US" sz="1800" dirty="0"/>
              <a:t>step-up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transformator</a:t>
            </a:r>
            <a:r>
              <a:rPr lang="en-US" sz="1800" dirty="0"/>
              <a:t>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</a:t>
            </a:r>
            <a:r>
              <a:rPr lang="en-US" sz="1800" dirty="0" err="1"/>
              <a:t>sekunder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banyak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primer,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penaik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. </a:t>
            </a:r>
            <a:endParaRPr lang="en-US" sz="1800" dirty="0"/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biasa</a:t>
            </a:r>
            <a:r>
              <a:rPr lang="en-US" sz="1800" dirty="0"/>
              <a:t> </a:t>
            </a:r>
            <a:r>
              <a:rPr lang="en-US" sz="1800" dirty="0" err="1"/>
              <a:t>ditemui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pembangkit</a:t>
            </a:r>
            <a:r>
              <a:rPr lang="en-US" sz="1800" dirty="0"/>
              <a:t> </a:t>
            </a:r>
            <a:r>
              <a:rPr lang="en-US" sz="1800" dirty="0" err="1"/>
              <a:t>tenaga</a:t>
            </a:r>
            <a:r>
              <a:rPr lang="en-US" sz="1800" dirty="0"/>
              <a:t> </a:t>
            </a:r>
            <a:r>
              <a:rPr lang="en-US" sz="1800" dirty="0" err="1"/>
              <a:t>listrik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penaik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/>
              <a:t>generator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</a:t>
            </a:r>
            <a:r>
              <a:rPr lang="en-US" sz="1800" dirty="0" err="1"/>
              <a:t>tinggi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transmisi</a:t>
            </a:r>
            <a:r>
              <a:rPr lang="en-US" sz="1800" dirty="0"/>
              <a:t> </a:t>
            </a:r>
            <a:r>
              <a:rPr lang="en-US" sz="1800" dirty="0" err="1"/>
              <a:t>jarak</a:t>
            </a:r>
            <a:r>
              <a:rPr lang="en-US" sz="1800" dirty="0"/>
              <a:t> </a:t>
            </a:r>
            <a:r>
              <a:rPr lang="en-US" sz="1800" dirty="0" err="1"/>
              <a:t>jauh</a:t>
            </a:r>
            <a:r>
              <a:rPr lang="en-US" sz="1800" dirty="0"/>
              <a:t>.</a:t>
            </a:r>
          </a:p>
          <a:p>
            <a:pPr algn="just"/>
            <a:r>
              <a:rPr lang="en-US" sz="1800" dirty="0" err="1"/>
              <a:t>lambang</a:t>
            </a:r>
            <a:r>
              <a:rPr lang="en-US" sz="1800" dirty="0"/>
              <a:t> </a:t>
            </a:r>
            <a:r>
              <a:rPr lang="en-US" sz="1800" dirty="0" err="1"/>
              <a:t>transformator</a:t>
            </a:r>
            <a:r>
              <a:rPr lang="en-US" sz="1800" dirty="0"/>
              <a:t> step-up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20597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9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JENIS-JENIS TRAFO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143000"/>
            <a:ext cx="7866888" cy="5486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Step-Down</a:t>
            </a:r>
            <a:endParaRPr lang="en-US" b="1" dirty="0"/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step-down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</a:t>
            </a:r>
            <a:r>
              <a:rPr lang="en-US" sz="1800" dirty="0" err="1"/>
              <a:t>sekunder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sedikit</a:t>
            </a:r>
            <a:r>
              <a:rPr lang="en-US" sz="1800" dirty="0"/>
              <a:t> </a:t>
            </a:r>
            <a:r>
              <a:rPr lang="en-US" sz="1800" dirty="0" err="1"/>
              <a:t>daripada</a:t>
            </a:r>
            <a:r>
              <a:rPr lang="en-US" sz="1800" dirty="0"/>
              <a:t> </a:t>
            </a:r>
            <a:r>
              <a:rPr lang="en-US" sz="1800" dirty="0" err="1"/>
              <a:t>lilitan</a:t>
            </a:r>
            <a:r>
              <a:rPr lang="en-US" sz="1800" dirty="0"/>
              <a:t> primer,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berfungsi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penurun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. </a:t>
            </a:r>
            <a:endParaRPr lang="en-US" sz="1800" dirty="0"/>
          </a:p>
          <a:p>
            <a:pPr algn="just"/>
            <a:r>
              <a:rPr lang="en-US" sz="1800" dirty="0" err="1"/>
              <a:t>Transformator</a:t>
            </a:r>
            <a:r>
              <a:rPr lang="en-US" sz="1800" dirty="0"/>
              <a:t> </a:t>
            </a:r>
            <a:r>
              <a:rPr lang="en-US" sz="1800" dirty="0" err="1"/>
              <a:t>jenis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</a:t>
            </a:r>
            <a:r>
              <a:rPr lang="en-US" sz="1800" dirty="0" err="1"/>
              <a:t>mudah</a:t>
            </a:r>
            <a:r>
              <a:rPr lang="en-US" sz="1800" dirty="0"/>
              <a:t> </a:t>
            </a:r>
            <a:r>
              <a:rPr lang="en-US" sz="1800" dirty="0" err="1"/>
              <a:t>ditemui</a:t>
            </a:r>
            <a:r>
              <a:rPr lang="en-US" sz="1800" dirty="0"/>
              <a:t>,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/>
              <a:t>adaptor AC-DC.</a:t>
            </a:r>
          </a:p>
          <a:p>
            <a:pPr algn="just"/>
            <a:r>
              <a:rPr lang="en-US" sz="1800" dirty="0" err="1"/>
              <a:t>lambang</a:t>
            </a:r>
            <a:r>
              <a:rPr lang="en-US" sz="1800" dirty="0"/>
              <a:t> </a:t>
            </a:r>
            <a:r>
              <a:rPr lang="en-US" sz="1800" dirty="0" err="1"/>
              <a:t>transformator</a:t>
            </a:r>
            <a:r>
              <a:rPr lang="en-US" sz="1800" dirty="0"/>
              <a:t> </a:t>
            </a:r>
            <a:r>
              <a:rPr lang="en-US" sz="1800" dirty="0"/>
              <a:t>step-down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70" y="3428206"/>
            <a:ext cx="2205730" cy="2205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622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228600"/>
            <a:ext cx="7790688" cy="6477000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,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lilitan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.</a:t>
            </a:r>
          </a:p>
          <a:p>
            <a:pPr marL="82296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:</a:t>
            </a:r>
            <a:endParaRPr lang="en-US" dirty="0"/>
          </a:p>
          <a:p>
            <a:pPr marL="82296" indent="0">
              <a:buNone/>
            </a:pPr>
            <a:r>
              <a:rPr lang="en-US" sz="2900" i="1" dirty="0" err="1"/>
              <a:t>Jika</a:t>
            </a:r>
            <a:r>
              <a:rPr lang="en-US" sz="2900" i="1" dirty="0"/>
              <a:t> </a:t>
            </a:r>
            <a:r>
              <a:rPr lang="en-US" sz="2900" i="1" dirty="0" err="1"/>
              <a:t>diketahui</a:t>
            </a:r>
            <a:r>
              <a:rPr lang="en-US" sz="2900" i="1" dirty="0"/>
              <a:t> : </a:t>
            </a:r>
            <a:endParaRPr lang="en-US" sz="2900" dirty="0"/>
          </a:p>
          <a:p>
            <a:pPr marL="82296" indent="0">
              <a:buNone/>
            </a:pPr>
            <a:r>
              <a:rPr lang="en-US" sz="2900" i="1" dirty="0"/>
              <a:t>V</a:t>
            </a:r>
            <a:r>
              <a:rPr lang="en-US" sz="2900" i="1" dirty="0"/>
              <a:t>P</a:t>
            </a:r>
            <a:r>
              <a:rPr lang="en-US" sz="2900" i="1" dirty="0"/>
              <a:t>	: 220 V</a:t>
            </a:r>
            <a:endParaRPr lang="en-US" sz="2900" dirty="0"/>
          </a:p>
          <a:p>
            <a:pPr marL="82296" indent="0">
              <a:buNone/>
            </a:pPr>
            <a:r>
              <a:rPr lang="en-US" sz="2900" i="1" dirty="0"/>
              <a:t>NP	: 734 </a:t>
            </a:r>
            <a:r>
              <a:rPr lang="en-US" sz="2900" i="1" dirty="0" err="1"/>
              <a:t>lilit</a:t>
            </a:r>
            <a:endParaRPr lang="en-US" sz="2900" dirty="0"/>
          </a:p>
          <a:p>
            <a:pPr marL="82296" indent="0">
              <a:buNone/>
            </a:pPr>
            <a:r>
              <a:rPr lang="en-US" sz="2900" i="1" dirty="0"/>
              <a:t>NS	: 80 </a:t>
            </a:r>
            <a:r>
              <a:rPr lang="en-US" sz="2900" i="1" dirty="0" err="1"/>
              <a:t>lilit</a:t>
            </a:r>
            <a:endParaRPr lang="en-US" sz="2900" i="1" dirty="0"/>
          </a:p>
          <a:p>
            <a:pPr marL="82296" indent="0">
              <a:buNone/>
            </a:pPr>
            <a:r>
              <a:rPr lang="en-US" sz="2900" i="1" dirty="0"/>
              <a:t>Is 	: 0,8 A</a:t>
            </a:r>
            <a:endParaRPr lang="en-US" sz="2900" dirty="0"/>
          </a:p>
          <a:p>
            <a:pPr marL="82296" indent="0">
              <a:buNone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 </a:t>
            </a:r>
            <a:r>
              <a:rPr lang="en-US" dirty="0" smtClean="0"/>
              <a:t>(VS</a:t>
            </a:r>
            <a:r>
              <a:rPr lang="en-US" dirty="0"/>
              <a:t>):</a:t>
            </a:r>
          </a:p>
          <a:p>
            <a:pPr marL="82296" indent="0">
              <a:buNone/>
            </a:pPr>
            <a:r>
              <a:rPr lang="en-US" dirty="0" err="1"/>
              <a:t>Jawab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 			 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/>
              <a:t>			 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trafo</a:t>
            </a:r>
            <a:r>
              <a:rPr lang="en-US" dirty="0"/>
              <a:t>:</a:t>
            </a:r>
          </a:p>
          <a:p>
            <a:pPr marL="82296" indent="0">
              <a:buNone/>
            </a:pPr>
            <a:r>
              <a:rPr lang="en-US" dirty="0"/>
              <a:t> </a:t>
            </a:r>
          </a:p>
          <a:p>
            <a:pPr marL="82296" indent="0">
              <a:buNone/>
            </a:pPr>
            <a:r>
              <a:rPr lang="en-US" dirty="0"/>
              <a:t>	 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507" y="3571876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4681229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6162676"/>
            <a:ext cx="7143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4852987" y="3150358"/>
          <a:ext cx="1201739" cy="88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583920" imgH="431640" progId="Equation.DSMT4">
                  <p:embed/>
                </p:oleObj>
              </mc:Choice>
              <mc:Fallback>
                <p:oleObj name="Equation" r:id="rId5" imgW="583920" imgH="4316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2987" y="3150358"/>
                        <a:ext cx="1201739" cy="888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7086601" y="3356572"/>
          <a:ext cx="3069127" cy="682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1942920" imgH="431640" progId="Equation.DSMT4">
                  <p:embed/>
                </p:oleObj>
              </mc:Choice>
              <mc:Fallback>
                <p:oleObj name="Equation" r:id="rId7" imgW="1942920" imgH="4316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86601" y="3356572"/>
                        <a:ext cx="3069127" cy="682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62262" y="4411353"/>
          <a:ext cx="1100138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9" imgW="533160" imgH="431640" progId="Equation.DSMT4">
                  <p:embed/>
                </p:oleObj>
              </mc:Choice>
              <mc:Fallback>
                <p:oleObj name="Equation" r:id="rId9" imgW="533160" imgH="4316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2262" y="4411353"/>
                        <a:ext cx="1100138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243819" y="4627253"/>
          <a:ext cx="3783282" cy="63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1" imgW="2590560" imgH="431640" progId="Equation.DSMT4">
                  <p:embed/>
                </p:oleObj>
              </mc:Choice>
              <mc:Fallback>
                <p:oleObj name="Equation" r:id="rId11" imgW="259056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43819" y="4627253"/>
                        <a:ext cx="3783282" cy="630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797278" y="5942749"/>
          <a:ext cx="2185987" cy="468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3" imgW="1066680" imgH="228600" progId="Equation.DSMT4">
                  <p:embed/>
                </p:oleObj>
              </mc:Choice>
              <mc:Fallback>
                <p:oleObj name="Equation" r:id="rId13" imgW="10666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97278" y="5942749"/>
                        <a:ext cx="2185987" cy="468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179880" y="6029325"/>
          <a:ext cx="3730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5" imgW="1904760" imgH="228600" progId="Equation.DSMT4">
                  <p:embed/>
                </p:oleObj>
              </mc:Choice>
              <mc:Fallback>
                <p:oleObj name="Equation" r:id="rId15" imgW="1904760" imgH="2286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79880" y="6029325"/>
                        <a:ext cx="3730625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2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639762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Algerian" pitchFamily="82" charset="0"/>
              </a:rPr>
              <a:t>1.RANGKAIAN PENYEARAH SETENGAH GELOMBANG</a:t>
            </a:r>
            <a:endParaRPr lang="en-US" sz="24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14400"/>
            <a:ext cx="7790688" cy="5334000"/>
          </a:xfrm>
        </p:spPr>
        <p:txBody>
          <a:bodyPr/>
          <a:lstStyle/>
          <a:p>
            <a:pPr algn="just"/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r>
              <a:rPr lang="en-US" sz="1800" dirty="0"/>
              <a:t> yang </a:t>
            </a:r>
            <a:r>
              <a:rPr lang="en-US" sz="1800" dirty="0" err="1"/>
              <a:t>hanya</a:t>
            </a:r>
            <a:r>
              <a:rPr lang="en-US" sz="1800" dirty="0"/>
              <a:t>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menggunakan</a:t>
            </a:r>
            <a:r>
              <a:rPr lang="en-US" sz="1800" dirty="0"/>
              <a:t> </a:t>
            </a:r>
            <a:r>
              <a:rPr lang="en-US" sz="1800" dirty="0" err="1"/>
              <a:t>satu</a:t>
            </a:r>
            <a:r>
              <a:rPr lang="en-US" sz="1800" dirty="0"/>
              <a:t> diode </a:t>
            </a:r>
            <a:r>
              <a:rPr lang="en-US" sz="1800" dirty="0" err="1"/>
              <a:t>saja</a:t>
            </a:r>
            <a:r>
              <a:rPr lang="en-US" sz="1800" dirty="0"/>
              <a:t>,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diilustrasikan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83" y="1676400"/>
            <a:ext cx="408193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79" y="4169568"/>
            <a:ext cx="4356998" cy="185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09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/>
              <a:t> :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(</a:t>
            </a:r>
            <a:r>
              <a:rPr lang="en-US" sz="1800" dirty="0" err="1"/>
              <a:t>puncak</a:t>
            </a:r>
            <a:r>
              <a:rPr lang="en-US" sz="1800" dirty="0"/>
              <a:t>) </a:t>
            </a:r>
            <a:r>
              <a:rPr lang="en-US" sz="1800" dirty="0" err="1"/>
              <a:t>melewati</a:t>
            </a:r>
            <a:r>
              <a:rPr lang="en-US" sz="1800" dirty="0"/>
              <a:t> diode yang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menyebabkan</a:t>
            </a:r>
            <a:r>
              <a:rPr lang="en-US" sz="1800" dirty="0"/>
              <a:t> diode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“forward bias”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</a:t>
            </a:r>
            <a:r>
              <a:rPr lang="en-US" sz="1800" dirty="0" err="1"/>
              <a:t>dioda</a:t>
            </a:r>
            <a:r>
              <a:rPr lang="en-US" sz="1800" dirty="0"/>
              <a:t>.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 (</a:t>
            </a:r>
            <a:r>
              <a:rPr lang="en-US" sz="1800" dirty="0" err="1"/>
              <a:t>lembah</a:t>
            </a:r>
            <a:r>
              <a:rPr lang="en-US" sz="1800" dirty="0"/>
              <a:t>) yang </a:t>
            </a:r>
            <a:r>
              <a:rPr lang="en-US" sz="1800" dirty="0" err="1"/>
              <a:t>bernilai</a:t>
            </a:r>
            <a:r>
              <a:rPr lang="en-US" sz="1800" dirty="0"/>
              <a:t> negative yang </a:t>
            </a:r>
            <a:r>
              <a:rPr lang="en-US" sz="1800" dirty="0" err="1"/>
              <a:t>meyebabkan</a:t>
            </a:r>
            <a:r>
              <a:rPr lang="en-US" sz="1800" dirty="0"/>
              <a:t> diode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“reverse bias” 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melewati</a:t>
            </a:r>
            <a:r>
              <a:rPr lang="en-US" sz="1800" dirty="0"/>
              <a:t> </a:t>
            </a:r>
            <a:r>
              <a:rPr lang="en-US" sz="1800" dirty="0" err="1"/>
              <a:t>dioda</a:t>
            </a:r>
            <a:r>
              <a:rPr lang="en-US" sz="1800" dirty="0"/>
              <a:t>.</a:t>
            </a:r>
          </a:p>
          <a:p>
            <a:pPr marL="425196" indent="-342900" algn="just">
              <a:buAutoNum type="arabicPeriod"/>
            </a:pP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keluaran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setengan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:</a:t>
            </a:r>
            <a:endParaRPr lang="en-US" sz="1800" dirty="0"/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758992"/>
            <a:ext cx="5410199" cy="260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82" y="4012933"/>
            <a:ext cx="4014031" cy="2097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10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304800"/>
            <a:ext cx="7790688" cy="6324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kelemahan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kualitas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DC yang </a:t>
            </a:r>
            <a:r>
              <a:rPr lang="en-US" sz="1800" dirty="0" err="1"/>
              <a:t>dihasilkan</a:t>
            </a:r>
            <a:r>
              <a:rPr lang="en-US" sz="1800" dirty="0"/>
              <a:t>. </a:t>
            </a:r>
            <a:endParaRPr lang="en-US" sz="1800" dirty="0"/>
          </a:p>
          <a:p>
            <a:pPr algn="just"/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/>
              <a:t>DC rata-rata yang </a:t>
            </a:r>
            <a:r>
              <a:rPr lang="en-US" sz="1800" dirty="0" err="1"/>
              <a:t>dihasilkan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hanya</a:t>
            </a:r>
            <a:r>
              <a:rPr lang="en-US" sz="1800" dirty="0"/>
              <a:t> 0,318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maksimumnya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tegangan</a:t>
            </a:r>
            <a:r>
              <a:rPr lang="en-US" sz="1800" dirty="0"/>
              <a:t> ripple: </a:t>
            </a:r>
          </a:p>
          <a:p>
            <a:pPr marL="82296" indent="0">
              <a:buNone/>
            </a:pPr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	</a:t>
            </a:r>
            <a:endParaRPr lang="en-US" sz="1800" dirty="0"/>
          </a:p>
          <a:p>
            <a:pPr marL="82296" indent="0">
              <a:buNone/>
            </a:pPr>
            <a:endParaRPr lang="en-US" sz="1800" dirty="0"/>
          </a:p>
          <a:p>
            <a:r>
              <a:rPr lang="en-US" sz="1800" dirty="0" err="1"/>
              <a:t>Tegangan</a:t>
            </a:r>
            <a:r>
              <a:rPr lang="en-US" sz="1800" dirty="0"/>
              <a:t> rata-rata DC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penyearah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: 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82296" indent="0">
              <a:buNone/>
            </a:pPr>
            <a:r>
              <a:rPr lang="en-US" sz="1800" dirty="0"/>
              <a:t>	</a:t>
            </a:r>
            <a:endParaRPr lang="en-US" sz="1800" dirty="0"/>
          </a:p>
          <a:p>
            <a:pPr marL="82296" indent="0">
              <a:buNone/>
            </a:pPr>
            <a:endParaRPr lang="en-US" sz="1800" dirty="0"/>
          </a:p>
          <a:p>
            <a:r>
              <a:rPr lang="en-US" sz="1800" dirty="0" err="1"/>
              <a:t>Frekuensi</a:t>
            </a:r>
            <a:r>
              <a:rPr lang="en-US" sz="1800" dirty="0"/>
              <a:t> output: </a:t>
            </a:r>
          </a:p>
          <a:p>
            <a:pPr marL="82296" indent="0">
              <a:buNone/>
            </a:pPr>
            <a:r>
              <a:rPr lang="en-US" sz="1800" dirty="0"/>
              <a:t>	</a:t>
            </a:r>
          </a:p>
          <a:p>
            <a:endParaRPr lang="en-US" sz="1800" dirty="0"/>
          </a:p>
          <a:p>
            <a:pPr algn="just"/>
            <a:endParaRPr 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466243"/>
            <a:ext cx="4267201" cy="79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26" y="2023150"/>
            <a:ext cx="5355329" cy="93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3297051" y="2035441"/>
          <a:ext cx="1311574" cy="865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634680" imgH="419040" progId="Equation.DSMT4">
                  <p:embed/>
                </p:oleObj>
              </mc:Choice>
              <mc:Fallback>
                <p:oleObj name="Equation" r:id="rId6" imgW="634680" imgH="419040" progId="Equation.DSMT4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97051" y="2035441"/>
                        <a:ext cx="1311574" cy="865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668425" y="3477562"/>
          <a:ext cx="2513175" cy="8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1193760" imgH="393480" progId="Equation.DSMT4">
                  <p:embed/>
                </p:oleObj>
              </mc:Choice>
              <mc:Fallback>
                <p:oleObj name="Equation" r:id="rId8" imgW="119376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68425" y="3477562"/>
                        <a:ext cx="2513175" cy="82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00400" y="5105400"/>
          <a:ext cx="242146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660240" imgH="228600" progId="Equation.DSMT4">
                  <p:embed/>
                </p:oleObj>
              </mc:Choice>
              <mc:Fallback>
                <p:oleObj name="Equation" r:id="rId10" imgW="660240" imgH="2286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00400" y="5105400"/>
                        <a:ext cx="2421467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028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7866888" cy="487362"/>
          </a:xfrm>
        </p:spPr>
        <p:txBody>
          <a:bodyPr>
            <a:normAutofit/>
          </a:bodyPr>
          <a:lstStyle/>
          <a:p>
            <a:pPr lvl="0"/>
            <a:r>
              <a:rPr lang="en-US" sz="2400" b="1" u="sng" dirty="0">
                <a:latin typeface="Algerian" pitchFamily="82" charset="0"/>
              </a:rPr>
              <a:t>2.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Rangkaian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penyearah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gelombang</a:t>
            </a:r>
            <a:r>
              <a:rPr lang="en-US" sz="2400" b="1" u="sng" dirty="0">
                <a:latin typeface="Algerian" pitchFamily="82" charset="0"/>
              </a:rPr>
              <a:t> </a:t>
            </a:r>
            <a:r>
              <a:rPr lang="en-US" sz="2400" b="1" u="sng" dirty="0" err="1">
                <a:latin typeface="Algerian" pitchFamily="82" charset="0"/>
              </a:rPr>
              <a:t>penuh</a:t>
            </a:r>
            <a:endParaRPr lang="en-US" sz="2400" b="1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38200"/>
            <a:ext cx="7866888" cy="5715000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penyearah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gelombang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dioda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bridge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diode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 paling popular </a:t>
            </a:r>
            <a:r>
              <a:rPr lang="en-US" sz="2000" dirty="0" err="1"/>
              <a:t>dan</a:t>
            </a:r>
            <a:r>
              <a:rPr lang="en-US" sz="2000" dirty="0"/>
              <a:t> paling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elektronika</a:t>
            </a:r>
            <a:r>
              <a:rPr lang="en-US" sz="2000" dirty="0"/>
              <a:t>.  </a:t>
            </a:r>
            <a:endParaRPr lang="en-US" sz="2000" dirty="0"/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/>
              <a:t>diode </a:t>
            </a:r>
            <a:r>
              <a:rPr lang="en-US" sz="2000" dirty="0" err="1"/>
              <a:t>jembatan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diode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penyearah-nya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pPr marL="82296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4800600" cy="292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3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/>
              <a:t>Prinsip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rangkaian</a:t>
            </a:r>
            <a:r>
              <a:rPr lang="en-US" sz="1800" dirty="0"/>
              <a:t> diode </a:t>
            </a:r>
            <a:r>
              <a:rPr lang="en-US" sz="1800" dirty="0" err="1"/>
              <a:t>jembatan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endParaRPr lang="en-US" sz="1800" dirty="0"/>
          </a:p>
          <a:p>
            <a:pPr marL="82296" indent="0" algn="just">
              <a:buNone/>
            </a:pPr>
            <a:r>
              <a:rPr lang="en-US" sz="1800" dirty="0"/>
              <a:t>1. 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 terminal AC-source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</a:t>
            </a:r>
            <a:r>
              <a:rPr lang="en-US" sz="1800" dirty="0"/>
              <a:t>)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/>
              <a:t>D2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/>
              <a:t>(forward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R-load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dikembalikan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AC-source </a:t>
            </a:r>
            <a:r>
              <a:rPr lang="en-US" sz="1800" dirty="0" err="1"/>
              <a:t>melalui</a:t>
            </a:r>
            <a:r>
              <a:rPr lang="en-US" sz="1800" dirty="0"/>
              <a:t> D3. </a:t>
            </a:r>
            <a:endParaRPr lang="en-US" sz="1800" dirty="0"/>
          </a:p>
          <a:p>
            <a:pPr algn="just"/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ilustrasi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jalur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</a:t>
            </a:r>
            <a:r>
              <a:rPr lang="en-US" sz="1800" dirty="0" err="1"/>
              <a:t>disearahkan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46" y="3411794"/>
            <a:ext cx="4817533" cy="230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3429000"/>
            <a:ext cx="286950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6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74638"/>
            <a:ext cx="7790688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Prinsip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066800"/>
            <a:ext cx="7790688" cy="5181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1800" dirty="0"/>
              <a:t>2. </a:t>
            </a:r>
            <a:r>
              <a:rPr lang="en-US" sz="1800" dirty="0" err="1"/>
              <a:t>Sedangkan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setengah</a:t>
            </a:r>
            <a:r>
              <a:rPr lang="en-US" sz="1800" dirty="0"/>
              <a:t> </a:t>
            </a:r>
            <a:r>
              <a:rPr lang="en-US" sz="1800" dirty="0" err="1"/>
              <a:t>gelombang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terminal AC-source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 yang </a:t>
            </a:r>
            <a:r>
              <a:rPr lang="en-US" sz="1800" dirty="0" err="1"/>
              <a:t>kini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 </a:t>
            </a:r>
            <a:r>
              <a:rPr lang="en-US" sz="1800" dirty="0" err="1"/>
              <a:t>positif</a:t>
            </a:r>
            <a:r>
              <a:rPr lang="en-US" sz="1800" dirty="0"/>
              <a:t>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</a:t>
            </a:r>
            <a:r>
              <a:rPr lang="en-US" sz="1800" dirty="0" err="1"/>
              <a:t>mengalir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beban</a:t>
            </a:r>
            <a:r>
              <a:rPr lang="en-US" sz="1800" dirty="0"/>
              <a:t> (R-load</a:t>
            </a:r>
            <a:r>
              <a:rPr lang="en-US" sz="1800" dirty="0"/>
              <a:t>) </a:t>
            </a:r>
            <a:r>
              <a:rPr lang="en-US" sz="1800" dirty="0" err="1"/>
              <a:t>melalui</a:t>
            </a:r>
            <a:r>
              <a:rPr lang="en-US" sz="1800" dirty="0"/>
              <a:t> D4 (forward bias)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R-load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dikembalikan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AC-source </a:t>
            </a:r>
            <a:r>
              <a:rPr lang="en-US" sz="1800" dirty="0" err="1"/>
              <a:t>melalui</a:t>
            </a:r>
            <a:r>
              <a:rPr lang="en-US" sz="1800" dirty="0"/>
              <a:t> D1. </a:t>
            </a:r>
            <a:endParaRPr lang="en-US" sz="1800" dirty="0"/>
          </a:p>
          <a:p>
            <a:pPr algn="just"/>
            <a:r>
              <a:rPr lang="en-US" sz="1800" dirty="0"/>
              <a:t>Hal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diperlihatkan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ilustrasi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</a:t>
            </a:r>
            <a:r>
              <a:rPr lang="en-US" sz="1800" dirty="0" err="1"/>
              <a:t>dibawah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</a:t>
            </a:r>
            <a:r>
              <a:rPr lang="en-US" sz="1800" dirty="0" err="1"/>
              <a:t>jlaur</a:t>
            </a:r>
            <a:r>
              <a:rPr lang="en-US" sz="1800" dirty="0"/>
              <a:t> </a:t>
            </a:r>
            <a:r>
              <a:rPr lang="en-US" sz="1800" dirty="0" err="1"/>
              <a:t>arus</a:t>
            </a:r>
            <a:r>
              <a:rPr lang="en-US" sz="1800" dirty="0"/>
              <a:t> yang di </a:t>
            </a:r>
            <a:r>
              <a:rPr lang="en-US" sz="1800" dirty="0" err="1"/>
              <a:t>searahkan</a:t>
            </a:r>
            <a:r>
              <a:rPr lang="en-US" sz="1800" dirty="0"/>
              <a:t> </a:t>
            </a:r>
            <a:r>
              <a:rPr lang="en-US" sz="1800" dirty="0" err="1"/>
              <a:t>diberi</a:t>
            </a:r>
            <a:r>
              <a:rPr lang="en-US" sz="1800" dirty="0"/>
              <a:t> </a:t>
            </a:r>
            <a:r>
              <a:rPr lang="en-US" sz="1800" dirty="0" err="1"/>
              <a:t>warna</a:t>
            </a:r>
            <a:r>
              <a:rPr lang="en-US" sz="1800" dirty="0"/>
              <a:t> </a:t>
            </a:r>
            <a:r>
              <a:rPr lang="en-US" sz="1800" dirty="0" err="1"/>
              <a:t>merah</a:t>
            </a:r>
            <a:r>
              <a:rPr lang="en-US" sz="1800" dirty="0"/>
              <a:t>.</a:t>
            </a:r>
          </a:p>
          <a:p>
            <a:pPr marL="82296" indent="0" algn="just">
              <a:buNone/>
            </a:pPr>
            <a:endParaRPr lang="en-US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3252020"/>
            <a:ext cx="4783685" cy="21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3239303"/>
            <a:ext cx="3170787" cy="232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0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28600"/>
            <a:ext cx="7866888" cy="6324600"/>
          </a:xfrm>
        </p:spPr>
        <p:txBody>
          <a:bodyPr>
            <a:normAutofit/>
          </a:bodyPr>
          <a:lstStyle/>
          <a:p>
            <a:pPr lvl="0"/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Rangkaian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penyearah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gelombang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penuh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dengan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center tap</a:t>
            </a:r>
          </a:p>
          <a:p>
            <a:pPr algn="just"/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</a:t>
            </a:r>
            <a:r>
              <a:rPr lang="en-US" sz="2000" dirty="0" err="1"/>
              <a:t>gelombang</a:t>
            </a:r>
            <a:r>
              <a:rPr lang="en-US" sz="2000" dirty="0"/>
              <a:t> </a:t>
            </a:r>
            <a:r>
              <a:rPr lang="en-US" sz="2000" dirty="0" err="1"/>
              <a:t>penuh</a:t>
            </a:r>
            <a:r>
              <a:rPr lang="en-US" sz="2000" dirty="0"/>
              <a:t> yang </a:t>
            </a:r>
            <a:r>
              <a:rPr lang="en-US" sz="2000" dirty="0" err="1"/>
              <a:t>menggunakan</a:t>
            </a:r>
            <a:r>
              <a:rPr lang="en-US" sz="2000" dirty="0"/>
              <a:t> “center tap design”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bolak-balik</a:t>
            </a:r>
            <a:r>
              <a:rPr lang="en-US" sz="2000" dirty="0"/>
              <a:t>(AC) yang </a:t>
            </a:r>
            <a:r>
              <a:rPr lang="en-US" sz="2000" dirty="0" err="1"/>
              <a:t>memiliki</a:t>
            </a:r>
            <a:r>
              <a:rPr lang="en-US" sz="2000" dirty="0"/>
              <a:t> “Center Tap (CT)” </a:t>
            </a: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transformator</a:t>
            </a:r>
            <a:r>
              <a:rPr lang="en-US" sz="2000" dirty="0"/>
              <a:t> CT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penyearah</a:t>
            </a:r>
            <a:r>
              <a:rPr lang="en-US" sz="2000" dirty="0"/>
              <a:t> “center tap design” </a:t>
            </a:r>
            <a:r>
              <a:rPr lang="en-US" sz="2000" dirty="0" err="1"/>
              <a:t>diperlihatkan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  <a:p>
            <a:pPr marL="82296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2971800" cy="231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29659"/>
            <a:ext cx="4200752" cy="2145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7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1161</Words>
  <Application>Microsoft Office PowerPoint</Application>
  <PresentationFormat>Widescreen</PresentationFormat>
  <Paragraphs>208</Paragraphs>
  <Slides>25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맑은 고딕</vt:lpstr>
      <vt:lpstr>Aharoni</vt:lpstr>
      <vt:lpstr>Algerian</vt:lpstr>
      <vt:lpstr>Arial</vt:lpstr>
      <vt:lpstr>Calibri</vt:lpstr>
      <vt:lpstr>Calibri Light</vt:lpstr>
      <vt:lpstr>Cambria Math</vt:lpstr>
      <vt:lpstr>Office Theme</vt:lpstr>
      <vt:lpstr>Equation</vt:lpstr>
      <vt:lpstr>RECTIFIER  Penyarah Gelombang</vt:lpstr>
      <vt:lpstr>RANGKAIAN PENYEARAH (RECTIFIER)</vt:lpstr>
      <vt:lpstr>1.RANGKAIAN PENYEARAH SETENGAH GELOMBANG</vt:lpstr>
      <vt:lpstr>Prinsip kerja </vt:lpstr>
      <vt:lpstr>PowerPoint Presentation</vt:lpstr>
      <vt:lpstr>2. Rangkaian penyearah gelombang penuh</vt:lpstr>
      <vt:lpstr>Prinsip kerja </vt:lpstr>
      <vt:lpstr>Prinsip kerja </vt:lpstr>
      <vt:lpstr>PowerPoint Presentation</vt:lpstr>
      <vt:lpstr>Prinsip kerja </vt:lpstr>
      <vt:lpstr>Prinsip kerja </vt:lpstr>
      <vt:lpstr>PowerPoint Presentation</vt:lpstr>
      <vt:lpstr>CATU DAYA TEREGULASI</vt:lpstr>
      <vt:lpstr>Contoh filtering pada rangkaian penyearah setengah gelombang.</vt:lpstr>
      <vt:lpstr>PowerPoint Presentation</vt:lpstr>
      <vt:lpstr>PowerPoint Presentation</vt:lpstr>
      <vt:lpstr>PowerPoint Presentation</vt:lpstr>
      <vt:lpstr>PowerPoint Presentation</vt:lpstr>
      <vt:lpstr>Voltage regulator</vt:lpstr>
      <vt:lpstr>PowerPoint Presentation</vt:lpstr>
      <vt:lpstr>TRANSFORMATOR</vt:lpstr>
      <vt:lpstr>JENIS-JENIS TRAFO</vt:lpstr>
      <vt:lpstr>JENIS-JENIS TRAFO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30</cp:revision>
  <dcterms:created xsi:type="dcterms:W3CDTF">2024-07-11T17:06:45Z</dcterms:created>
  <dcterms:modified xsi:type="dcterms:W3CDTF">2024-09-05T02:50:18Z</dcterms:modified>
</cp:coreProperties>
</file>