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31"/>
  </p:notes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/>
    <p:restoredTop sz="71694" autoAdjust="0"/>
  </p:normalViewPr>
  <p:slideViewPr>
    <p:cSldViewPr snapToGrid="0">
      <p:cViewPr varScale="1">
        <p:scale>
          <a:sx n="49" d="100"/>
          <a:sy n="49" d="100"/>
        </p:scale>
        <p:origin x="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01AEAA9-8C65-42A5-8C90-A2F54C0791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92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5157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BE6430B-D41A-4F4B-986B-D268072AE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6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180" y="3987071"/>
            <a:ext cx="5184061" cy="6816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sz="4000" dirty="0" smtClean="0"/>
              <a:t>OP - Amp</a:t>
            </a:r>
            <a:endParaRPr lang="en-US" sz="2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17" y="4619069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PDS</a:t>
            </a:r>
            <a:endParaRPr lang="en-US" sz="1600" dirty="0"/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61" y="330959"/>
            <a:ext cx="4640189" cy="32971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346874" y="2470551"/>
            <a:ext cx="3064025" cy="151652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518026" y="3132053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3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4" name="Rectangle 3"/>
          <p:cNvSpPr/>
          <p:nvPr/>
        </p:nvSpPr>
        <p:spPr>
          <a:xfrm>
            <a:off x="59633" y="6488668"/>
            <a:ext cx="395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https://www.youtube.com/@AmelOline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22695" y="6291845"/>
            <a:ext cx="4910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https://github.com/amelcharolinesgn2/DE/upload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49475" y="5801383"/>
            <a:ext cx="395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https://www.youtube.com/@AmelOline</a:t>
            </a:r>
          </a:p>
        </p:txBody>
      </p:sp>
    </p:spTree>
    <p:extLst>
      <p:ext uri="{BB962C8B-B14F-4D97-AF65-F5344CB8AC3E}">
        <p14:creationId xmlns:p14="http://schemas.microsoft.com/office/powerpoint/2010/main" val="32358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75" y="338960"/>
            <a:ext cx="10454072" cy="1609344"/>
          </a:xfrm>
        </p:spPr>
        <p:txBody>
          <a:bodyPr>
            <a:normAutofit/>
          </a:bodyPr>
          <a:lstStyle/>
          <a:p>
            <a:pPr algn="ctr"/>
            <a:r>
              <a:rPr lang="en-US" sz="4000" dirty="0" err="1" smtClean="0"/>
              <a:t>Penguat</a:t>
            </a:r>
            <a:r>
              <a:rPr lang="en-US" sz="4000" dirty="0" smtClean="0"/>
              <a:t> </a:t>
            </a:r>
            <a:r>
              <a:rPr lang="en-US" sz="4000" dirty="0" err="1" smtClean="0"/>
              <a:t>penjumlah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sz="4000" dirty="0" smtClean="0"/>
              <a:t>(</a:t>
            </a:r>
            <a:r>
              <a:rPr lang="en-US" sz="4000" i="1" dirty="0" err="1" smtClean="0"/>
              <a:t>tipe</a:t>
            </a:r>
            <a:r>
              <a:rPr lang="en-US" sz="4000" i="1" dirty="0" smtClean="0"/>
              <a:t> non inverting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175" y="2787244"/>
            <a:ext cx="4316279" cy="2652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680655" y="3698744"/>
                <a:ext cx="5674439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55" y="3698744"/>
                <a:ext cx="5674439" cy="829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>
            <a:stCxn id="10" idx="3"/>
            <a:endCxn id="6" idx="1"/>
          </p:cNvCxnSpPr>
          <p:nvPr/>
        </p:nvCxnSpPr>
        <p:spPr>
          <a:xfrm>
            <a:off x="4990454" y="4113666"/>
            <a:ext cx="6902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35227" y="4843299"/>
                <a:ext cx="407695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227" y="4843299"/>
                <a:ext cx="4076950" cy="8298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/>
          <p:cNvSpPr txBox="1">
            <a:spLocks/>
          </p:cNvSpPr>
          <p:nvPr/>
        </p:nvSpPr>
        <p:spPr>
          <a:xfrm>
            <a:off x="9767008" y="5093451"/>
            <a:ext cx="1869670" cy="41770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jika</a:t>
            </a:r>
            <a:r>
              <a:rPr lang="en-US" sz="1800" dirty="0" smtClean="0"/>
              <a:t> R1 = R2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745248" y="5258221"/>
            <a:ext cx="1878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9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92" y="419914"/>
            <a:ext cx="10058400" cy="76797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 5:</a:t>
            </a:r>
            <a:endParaRPr lang="en-US" sz="2800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57199" y="5181308"/>
            <a:ext cx="39624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800" dirty="0" err="1" smtClean="0"/>
              <a:t>Diketahui</a:t>
            </a:r>
            <a:r>
              <a:rPr lang="en-US" sz="1800" dirty="0" smtClean="0"/>
              <a:t>: 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2KΩ, </a:t>
            </a:r>
            <a:r>
              <a:rPr lang="en-US" sz="1800" dirty="0" err="1" smtClean="0"/>
              <a:t>R</a:t>
            </a:r>
            <a:r>
              <a:rPr lang="en-US" sz="1800" baseline="-25000" dirty="0" err="1" smtClean="0"/>
              <a:t>f</a:t>
            </a:r>
            <a:r>
              <a:rPr lang="en-US" sz="1800" dirty="0" smtClean="0"/>
              <a:t> = 10KΩ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V</a:t>
            </a:r>
            <a:r>
              <a:rPr lang="en-US" sz="1800" baseline="-25000" dirty="0" smtClean="0"/>
              <a:t>1 </a:t>
            </a:r>
            <a:r>
              <a:rPr lang="en-US" sz="1800" dirty="0" smtClean="0"/>
              <a:t>= 100 mV, V</a:t>
            </a:r>
            <a:r>
              <a:rPr lang="en-US" sz="1800" baseline="-25000" dirty="0" smtClean="0"/>
              <a:t>2 </a:t>
            </a:r>
            <a:r>
              <a:rPr lang="en-US" sz="1800" dirty="0" smtClean="0"/>
              <a:t>= 200 mV; </a:t>
            </a:r>
            <a:r>
              <a:rPr lang="en-US" sz="1800" dirty="0" err="1" smtClean="0"/>
              <a:t>Vout</a:t>
            </a:r>
            <a:r>
              <a:rPr lang="en-US" sz="1800" dirty="0" smtClean="0"/>
              <a:t> =…?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05968" y="1252603"/>
            <a:ext cx="5693080" cy="3972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77581" y="3352062"/>
                <a:ext cx="298261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581" y="3352062"/>
                <a:ext cx="2982611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90958" y="4353961"/>
                <a:ext cx="4011355" cy="553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(100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 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(200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58" y="4353961"/>
                <a:ext cx="4011355" cy="5532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28952" y="5043938"/>
                <a:ext cx="224856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150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=900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𝑚𝑉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52" y="5043938"/>
                <a:ext cx="2248564" cy="246221"/>
              </a:xfrm>
              <a:prstGeom prst="rect">
                <a:avLst/>
              </a:prstGeom>
              <a:blipFill rotWithShape="0">
                <a:blip r:embed="rId5"/>
                <a:stretch>
                  <a:fillRect r="-81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Notched Right Arrow 10"/>
          <p:cNvSpPr/>
          <p:nvPr/>
        </p:nvSpPr>
        <p:spPr>
          <a:xfrm>
            <a:off x="6099048" y="4167587"/>
            <a:ext cx="821802" cy="462988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2356" y="-73317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Integrator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839955" y="1418554"/>
            <a:ext cx="1021080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 smtClean="0"/>
              <a:t>rangkaian</a:t>
            </a:r>
            <a:r>
              <a:rPr lang="en-US" sz="2000" dirty="0" smtClean="0"/>
              <a:t> </a:t>
            </a:r>
            <a:r>
              <a:rPr lang="en-US" sz="2000" dirty="0"/>
              <a:t>integrator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pengubah</a:t>
            </a:r>
            <a:r>
              <a:rPr lang="en-US" sz="2000" dirty="0"/>
              <a:t> </a:t>
            </a:r>
            <a:r>
              <a:rPr lang="en-US" sz="2000" dirty="0" err="1"/>
              <a:t>tegangan</a:t>
            </a:r>
            <a:r>
              <a:rPr lang="en-US" sz="2000" dirty="0"/>
              <a:t> </a:t>
            </a:r>
            <a:r>
              <a:rPr lang="en-US" sz="2000" dirty="0" err="1"/>
              <a:t>kotak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tegangan</a:t>
            </a:r>
            <a:r>
              <a:rPr lang="en-US" sz="2000" dirty="0"/>
              <a:t> </a:t>
            </a:r>
            <a:r>
              <a:rPr lang="en-US" sz="2000" dirty="0" err="1" smtClean="0"/>
              <a:t>segitiga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err="1" smtClean="0"/>
              <a:t>Bisa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sebagai</a:t>
            </a:r>
            <a:r>
              <a:rPr lang="en-US" sz="2000" dirty="0" smtClean="0"/>
              <a:t> filter </a:t>
            </a:r>
            <a:r>
              <a:rPr lang="en-US" sz="2000" dirty="0" err="1" smtClean="0"/>
              <a:t>lolos</a:t>
            </a:r>
            <a:r>
              <a:rPr lang="en-US" sz="2000" dirty="0" smtClean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 (</a:t>
            </a:r>
            <a:r>
              <a:rPr lang="en-US" sz="2000" i="1" dirty="0" smtClean="0"/>
              <a:t>low pass filter</a:t>
            </a:r>
            <a:r>
              <a:rPr lang="en-US" sz="2000" dirty="0" smtClean="0"/>
              <a:t>)</a:t>
            </a:r>
            <a:r>
              <a:rPr lang="en-US" sz="2000" dirty="0"/>
              <a:t> </a:t>
            </a:r>
            <a:endParaRPr lang="en-US" sz="2000" dirty="0" smtClean="0"/>
          </a:p>
          <a:p>
            <a:pPr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56" y="2711216"/>
            <a:ext cx="5381205" cy="24960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461" y="3959256"/>
            <a:ext cx="2339100" cy="7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053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2356" y="147830"/>
            <a:ext cx="10058400" cy="1180760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Frekuensi</a:t>
            </a:r>
            <a:r>
              <a:rPr lang="en-US" sz="3600" dirty="0" smtClean="0"/>
              <a:t> </a:t>
            </a:r>
            <a:r>
              <a:rPr lang="en-US" sz="3600" dirty="0" err="1" smtClean="0"/>
              <a:t>kritis</a:t>
            </a:r>
            <a:r>
              <a:rPr lang="en-US" sz="3600" dirty="0" smtClean="0"/>
              <a:t> Integrator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45" y="2105306"/>
            <a:ext cx="4067634" cy="3045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756701" y="2126730"/>
                <a:ext cx="5411171" cy="2053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b="1" dirty="0" smtClean="0">
                    <a:solidFill>
                      <a:schemeClr val="accent2"/>
                    </a:solidFill>
                  </a:rPr>
                  <a:t>Note 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Nilai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tahanan</a:t>
                </a:r>
                <a:r>
                  <a:rPr lang="en-US" dirty="0" smtClean="0"/>
                  <a:t> feedback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berdampak </a:t>
                </a:r>
                <a:r>
                  <a:rPr lang="en-US" dirty="0" err="1" smtClean="0"/>
                  <a:t>meningkatkan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kestabilan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output.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input </a:t>
                </a:r>
                <a:r>
                  <a:rPr lang="en-US" dirty="0" err="1" smtClean="0"/>
                  <a:t>lebih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kritis</a:t>
                </a:r>
                <a:r>
                  <a:rPr lang="en-US" dirty="0" smtClean="0"/>
                  <a:t> integrator, </a:t>
                </a:r>
                <a:r>
                  <a:rPr lang="en-US" dirty="0" err="1" smtClean="0"/>
                  <a:t>maka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tidak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terjadi</a:t>
                </a:r>
                <a:r>
                  <a:rPr lang="en-US" dirty="0" smtClean="0"/>
                  <a:t> proses </a:t>
                </a:r>
                <a:r>
                  <a:rPr lang="en-US" dirty="0" err="1" smtClean="0"/>
                  <a:t>integrasi</a:t>
                </a:r>
                <a:endParaRPr lang="en-US" dirty="0" smtClean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US" dirty="0" smtClean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01" y="2126730"/>
                <a:ext cx="5411171" cy="2053575"/>
              </a:xfrm>
              <a:prstGeom prst="rect">
                <a:avLst/>
              </a:prstGeom>
              <a:blipFill>
                <a:blip r:embed="rId3"/>
                <a:stretch>
                  <a:fillRect l="-901" t="-1780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56701" y="4504302"/>
            <a:ext cx="52940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 smtClean="0">
                <a:solidFill>
                  <a:schemeClr val="accent2"/>
                </a:solidFill>
              </a:rPr>
              <a:t>Frekuensi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kritisnya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dinyatakan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sebesar</a:t>
            </a:r>
            <a:r>
              <a:rPr lang="en-US" b="1" dirty="0" smtClean="0">
                <a:solidFill>
                  <a:schemeClr val="accent2"/>
                </a:solidFill>
              </a:rPr>
              <a:t>:</a:t>
            </a:r>
            <a:r>
              <a:rPr lang="en-US" dirty="0">
                <a:solidFill>
                  <a:schemeClr val="accent2"/>
                </a:solidFill>
              </a:rPr>
              <a:t> </a:t>
            </a:r>
            <a:endParaRPr lang="en-US" dirty="0" smtClean="0">
              <a:solidFill>
                <a:schemeClr val="accent2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56" y="5233194"/>
            <a:ext cx="1627200" cy="7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645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2356" y="553453"/>
            <a:ext cx="10058400" cy="5343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 6: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2356" y="1087843"/>
            <a:ext cx="8869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integrator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46" y="2103496"/>
            <a:ext cx="4072934" cy="25975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003" y="2684719"/>
            <a:ext cx="2186550" cy="862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95" y="3547639"/>
            <a:ext cx="1322100" cy="545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353" y="4159930"/>
            <a:ext cx="3254400" cy="6471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131" y="4878527"/>
            <a:ext cx="1372950" cy="40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92356" y="553453"/>
            <a:ext cx="10058400" cy="53439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 7: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992356" y="1087843"/>
            <a:ext cx="8869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minimum (</a:t>
            </a:r>
            <a:r>
              <a:rPr lang="en-US" dirty="0" err="1" smtClean="0"/>
              <a:t>kritis</a:t>
            </a:r>
            <a:r>
              <a:rPr lang="en-US" dirty="0" smtClean="0"/>
              <a:t>) </a:t>
            </a:r>
            <a:r>
              <a:rPr lang="en-US" dirty="0" err="1" smtClean="0"/>
              <a:t>rangkaian</a:t>
            </a:r>
            <a:r>
              <a:rPr lang="en-US" dirty="0" smtClean="0"/>
              <a:t> integrator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356" y="2018366"/>
            <a:ext cx="4036844" cy="2860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556" y="2775876"/>
            <a:ext cx="1627200" cy="6725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769" y="3413639"/>
            <a:ext cx="2695050" cy="812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897" y="4317361"/>
            <a:ext cx="894335" cy="371980"/>
          </a:xfrm>
          <a:prstGeom prst="rect">
            <a:avLst/>
          </a:prstGeom>
        </p:spPr>
      </p:pic>
      <p:sp>
        <p:nvSpPr>
          <p:cNvPr id="10" name="Notched Right Arrow 9"/>
          <p:cNvSpPr/>
          <p:nvPr/>
        </p:nvSpPr>
        <p:spPr>
          <a:xfrm>
            <a:off x="5029200" y="3413639"/>
            <a:ext cx="821802" cy="462988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0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Differensiator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1AEAA9-8C65-42A5-8C90-A2F54C07919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4949" y="1585209"/>
            <a:ext cx="7379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(</a:t>
            </a:r>
            <a:r>
              <a:rPr lang="en-US" dirty="0" err="1"/>
              <a:t>kotak</a:t>
            </a:r>
            <a:r>
              <a:rPr lang="en-US" dirty="0" smtClean="0"/>
              <a:t>).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filter </a:t>
            </a:r>
            <a:r>
              <a:rPr lang="en-US" dirty="0" err="1" smtClean="0"/>
              <a:t>lolos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(high pass filter)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84" y="3437649"/>
            <a:ext cx="7011005" cy="20024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0125" y="4015254"/>
            <a:ext cx="1779750" cy="6218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342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5" name="Rectangle 7"/>
          <p:cNvSpPr>
            <a:spLocks noGrp="1" noRot="1" noChangeArrowheads="1"/>
          </p:cNvSpPr>
          <p:nvPr>
            <p:ph type="title"/>
          </p:nvPr>
        </p:nvSpPr>
        <p:spPr>
          <a:xfrm>
            <a:off x="609600" y="274638"/>
            <a:ext cx="6681537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 8: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1AEAA9-8C65-42A5-8C90-A2F54C07919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47" y="1417639"/>
            <a:ext cx="6952342" cy="2228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52" y="4124504"/>
            <a:ext cx="5603206" cy="1761666"/>
          </a:xfrm>
          <a:prstGeom prst="rect">
            <a:avLst/>
          </a:prstGeom>
        </p:spPr>
      </p:pic>
      <p:sp>
        <p:nvSpPr>
          <p:cNvPr id="8" name="Notched Right Arrow 7"/>
          <p:cNvSpPr/>
          <p:nvPr/>
        </p:nvSpPr>
        <p:spPr>
          <a:xfrm>
            <a:off x="4525701" y="4773843"/>
            <a:ext cx="821802" cy="462988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0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Komparator</a:t>
            </a:r>
            <a:r>
              <a:rPr lang="en-US" dirty="0" smtClean="0"/>
              <a:t> (</a:t>
            </a:r>
            <a:r>
              <a:rPr lang="en-US" i="1" dirty="0" smtClean="0"/>
              <a:t>Comparator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E6430B-D41A-4F4B-986B-D268072AE71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43920" y="1600202"/>
            <a:ext cx="6282522" cy="264612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Komparator</a:t>
            </a:r>
            <a:r>
              <a:rPr lang="en-US" dirty="0" smtClean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op amp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yang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input (+) </a:t>
            </a:r>
            <a:r>
              <a:rPr lang="en-US" dirty="0" err="1"/>
              <a:t>dan</a:t>
            </a:r>
            <a:r>
              <a:rPr lang="en-US" dirty="0"/>
              <a:t> input (-).</a:t>
            </a:r>
          </a:p>
          <a:p>
            <a:r>
              <a:rPr lang="en-US" dirty="0" err="1"/>
              <a:t>Jika</a:t>
            </a:r>
            <a:r>
              <a:rPr lang="en-US" dirty="0"/>
              <a:t> input (+)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(-) </a:t>
            </a:r>
            <a:r>
              <a:rPr lang="en-US" dirty="0" err="1"/>
              <a:t>maka</a:t>
            </a:r>
            <a:r>
              <a:rPr lang="en-US" dirty="0"/>
              <a:t> op amp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 smtClean="0"/>
              <a:t>positif</a:t>
            </a:r>
            <a:endParaRPr lang="en-US" dirty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/>
              <a:t>input (-)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input (+) </a:t>
            </a:r>
            <a:r>
              <a:rPr lang="en-US" dirty="0" err="1"/>
              <a:t>maka</a:t>
            </a:r>
            <a:r>
              <a:rPr lang="en-US" dirty="0"/>
              <a:t> op amp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930" y="2913129"/>
            <a:ext cx="1729216" cy="720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596" y="2799957"/>
            <a:ext cx="1918808" cy="94701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/>
          <p:cNvSpPr/>
          <p:nvPr/>
        </p:nvSpPr>
        <p:spPr>
          <a:xfrm>
            <a:off x="6761747" y="2877298"/>
            <a:ext cx="360948" cy="792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8978794" y="3041968"/>
            <a:ext cx="821802" cy="462988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Fungsi</a:t>
            </a:r>
            <a:r>
              <a:rPr lang="en-US" sz="3200" dirty="0" smtClean="0"/>
              <a:t> lain </a:t>
            </a:r>
            <a:r>
              <a:rPr lang="en-US" sz="3200" dirty="0" err="1" smtClean="0"/>
              <a:t>Komparator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E6430B-D41A-4F4B-986B-D268072AE71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695793" y="1768644"/>
            <a:ext cx="3755891" cy="433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Pembangkit</a:t>
            </a:r>
            <a:r>
              <a:rPr lang="en-US" b="1" dirty="0" smtClean="0"/>
              <a:t> </a:t>
            </a:r>
            <a:r>
              <a:rPr lang="en-US" b="1" dirty="0" err="1" smtClean="0"/>
              <a:t>sinyal</a:t>
            </a:r>
            <a:r>
              <a:rPr lang="en-US" b="1" dirty="0" smtClean="0"/>
              <a:t> </a:t>
            </a:r>
            <a:r>
              <a:rPr lang="en-US" b="1" dirty="0" err="1" smtClean="0"/>
              <a:t>kotak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79" y="2819136"/>
            <a:ext cx="7976356" cy="20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79327" y="540983"/>
            <a:ext cx="8218531" cy="787590"/>
          </a:xfrm>
        </p:spPr>
        <p:txBody>
          <a:bodyPr/>
          <a:lstStyle/>
          <a:p>
            <a:r>
              <a:rPr lang="en-US" dirty="0" err="1" smtClean="0"/>
              <a:t>Karakteristik</a:t>
            </a:r>
            <a:r>
              <a:rPr lang="en-US" dirty="0" smtClean="0"/>
              <a:t> ideal Op-Amp</a:t>
            </a:r>
            <a:endParaRPr lang="en-US" dirty="0"/>
          </a:p>
        </p:txBody>
      </p:sp>
      <p:graphicFrame>
        <p:nvGraphicFramePr>
          <p:cNvPr id="15432" name="Group 7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2323826"/>
              </p:ext>
            </p:extLst>
          </p:nvPr>
        </p:nvGraphicFramePr>
        <p:xfrm>
          <a:off x="1215190" y="2272543"/>
          <a:ext cx="9336504" cy="3803406"/>
        </p:xfrm>
        <a:graphic>
          <a:graphicData uri="http://schemas.openxmlformats.org/drawingml/2006/table">
            <a:tbl>
              <a:tblPr/>
              <a:tblGrid>
                <a:gridCol w="2995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4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4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2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Parameter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Ideal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LM741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LF347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LM318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Open-loop Gain (A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OL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Tak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hingga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2 . 10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2 . 10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Input Resistance (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R</a:t>
                      </a:r>
                      <a:r>
                        <a:rPr kumimoji="0" lang="en-US" sz="2000" b="1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in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Tak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hingga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2 M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Ω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l-GR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Ω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3 M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Ω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2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Output Resistance (R</a:t>
                      </a:r>
                      <a:r>
                        <a:rPr kumimoji="0" lang="en-US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o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Bernilai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nol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75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Ω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75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Ω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75 </a:t>
                      </a:r>
                      <a:r>
                        <a:rPr kumimoji="0" lang="el-G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Ω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Gain Bandwidth (GBW)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Tak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hingga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4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15 MHz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CMRR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Tak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hingga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90 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100 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Garamond" pitchFamily="18" charset="0"/>
                        </a:rPr>
                        <a:t>100 dB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04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E6430B-D41A-4F4B-986B-D268072AE71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767982" y="782054"/>
            <a:ext cx="3755891" cy="433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</a:t>
            </a:r>
            <a:r>
              <a:rPr lang="en-US" b="1" dirty="0" smtClean="0"/>
              <a:t>. </a:t>
            </a:r>
            <a:r>
              <a:rPr lang="en-US" b="1" dirty="0" err="1" smtClean="0"/>
              <a:t>Detektor</a:t>
            </a:r>
            <a:r>
              <a:rPr lang="en-US" b="1" dirty="0" smtClean="0"/>
              <a:t> Zero Crossing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94" y="1840415"/>
            <a:ext cx="8818169" cy="251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6" name="Object 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052904163"/>
              </p:ext>
            </p:extLst>
          </p:nvPr>
        </p:nvGraphicFramePr>
        <p:xfrm>
          <a:off x="3950198" y="5221507"/>
          <a:ext cx="2152974" cy="82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1130040" imgH="431640" progId="Equation.3">
                  <p:embed/>
                </p:oleObj>
              </mc:Choice>
              <mc:Fallback>
                <p:oleObj name="Equation" r:id="rId3" imgW="1130040" imgH="431640" progId="Equation.3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198" y="5221507"/>
                        <a:ext cx="2152974" cy="82235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E6430B-D41A-4F4B-986B-D268072AE71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767982" y="782054"/>
            <a:ext cx="3755891" cy="433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Detektor</a:t>
            </a:r>
            <a:r>
              <a:rPr lang="en-US" b="1" dirty="0" smtClean="0"/>
              <a:t>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73" y="1456864"/>
            <a:ext cx="3864600" cy="2931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414" y="782054"/>
            <a:ext cx="5218544" cy="362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8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7666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 9: (</a:t>
            </a:r>
            <a:r>
              <a:rPr lang="en-US" sz="2800" dirty="0" err="1" smtClean="0"/>
              <a:t>komparator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9848" y="1198879"/>
            <a:ext cx="10058400" cy="9405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sinus </a:t>
            </a:r>
            <a:r>
              <a:rPr lang="en-US" dirty="0" err="1"/>
              <a:t>diterapkan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komparator</a:t>
            </a:r>
            <a:r>
              <a:rPr lang="en-US" dirty="0"/>
              <a:t> yang </a:t>
            </a:r>
            <a:r>
              <a:rPr lang="en-US" dirty="0" err="1"/>
              <a:t>ditunjukan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level </a:t>
            </a:r>
            <a:r>
              <a:rPr lang="en-US" dirty="0" err="1"/>
              <a:t>maksimum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± 12 Volt,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gambarkan</a:t>
            </a:r>
            <a:r>
              <a:rPr lang="en-US" dirty="0"/>
              <a:t> </a:t>
            </a:r>
            <a:r>
              <a:rPr lang="en-US" dirty="0" err="1"/>
              <a:t>sketsa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keluarannya</a:t>
            </a:r>
            <a:r>
              <a:rPr lang="en-US" dirty="0"/>
              <a:t> 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2888580"/>
            <a:ext cx="4933910" cy="26339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823151" y="2358235"/>
            <a:ext cx="1601721" cy="4677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b="1" i="1" dirty="0" err="1"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Penyelesaian</a:t>
            </a:r>
            <a:r>
              <a:rPr lang="en-US" i="1" dirty="0">
                <a:latin typeface="Book Antiqua" panose="0204060205030503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76993" y="2960612"/>
                <a:ext cx="4139403" cy="647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𝑅𝐸𝐹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8,2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Ω+1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+15 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=1,63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993" y="2960612"/>
                <a:ext cx="4139403" cy="647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120" y="3827003"/>
            <a:ext cx="2811186" cy="28866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648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43127"/>
          </a:xfrm>
        </p:spPr>
        <p:txBody>
          <a:bodyPr/>
          <a:lstStyle/>
          <a:p>
            <a:r>
              <a:rPr lang="en-US" dirty="0" smtClean="0"/>
              <a:t>HW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684"/>
            <a:ext cx="10058400" cy="4050792"/>
          </a:xfrm>
        </p:spPr>
        <p:txBody>
          <a:bodyPr/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Vout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 </a:t>
            </a:r>
            <a:r>
              <a:rPr lang="en-US" dirty="0" err="1" smtClean="0"/>
              <a:t>diketahui</a:t>
            </a:r>
            <a:r>
              <a:rPr lang="en-US" dirty="0"/>
              <a:t>: R</a:t>
            </a:r>
            <a:r>
              <a:rPr lang="en-US" baseline="-25000" dirty="0"/>
              <a:t>1 </a:t>
            </a:r>
            <a:r>
              <a:rPr lang="en-US" dirty="0"/>
              <a:t>= R</a:t>
            </a:r>
            <a:r>
              <a:rPr lang="en-US" baseline="-25000" dirty="0"/>
              <a:t>3 </a:t>
            </a:r>
            <a:r>
              <a:rPr lang="en-US" dirty="0"/>
              <a:t>= 2KΩ </a:t>
            </a:r>
            <a:r>
              <a:rPr lang="en-US" dirty="0" smtClean="0"/>
              <a:t>;    </a:t>
            </a:r>
            <a:r>
              <a:rPr lang="en-US" dirty="0"/>
              <a:t>R</a:t>
            </a:r>
            <a:r>
              <a:rPr lang="en-US" baseline="-25000" dirty="0"/>
              <a:t>2</a:t>
            </a:r>
            <a:r>
              <a:rPr lang="en-US" dirty="0"/>
              <a:t> = R</a:t>
            </a:r>
            <a:r>
              <a:rPr lang="en-US" baseline="-25000" dirty="0"/>
              <a:t>4</a:t>
            </a:r>
            <a:r>
              <a:rPr lang="en-US" dirty="0"/>
              <a:t> = 4KΩ ; V</a:t>
            </a:r>
            <a:r>
              <a:rPr lang="en-US" baseline="-25000" dirty="0"/>
              <a:t>1</a:t>
            </a:r>
            <a:r>
              <a:rPr lang="en-US" dirty="0"/>
              <a:t>=6V ; V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 smtClean="0"/>
              <a:t>7V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43094" y="2229632"/>
            <a:ext cx="6125750" cy="42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684"/>
            <a:ext cx="10058400" cy="4050792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2. </a:t>
            </a:r>
            <a:r>
              <a:rPr lang="en-US" dirty="0" err="1" smtClean="0"/>
              <a:t>Carilah</a:t>
            </a:r>
            <a:r>
              <a:rPr lang="en-US" dirty="0" smtClean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Vout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, </a:t>
            </a:r>
            <a:r>
              <a:rPr lang="en-US" dirty="0" err="1" smtClean="0"/>
              <a:t>diketahui</a:t>
            </a:r>
            <a:r>
              <a:rPr lang="en-US" dirty="0" smtClean="0"/>
              <a:t> R</a:t>
            </a:r>
            <a:r>
              <a:rPr lang="en-US" baseline="-25000" dirty="0" smtClean="0"/>
              <a:t>1</a:t>
            </a:r>
            <a:r>
              <a:rPr lang="en-US" dirty="0" smtClean="0"/>
              <a:t>=R</a:t>
            </a:r>
            <a:r>
              <a:rPr lang="en-US" baseline="-25000" dirty="0" smtClean="0"/>
              <a:t>2</a:t>
            </a:r>
            <a:r>
              <a:rPr lang="en-US" dirty="0" smtClean="0"/>
              <a:t>=R</a:t>
            </a:r>
            <a:r>
              <a:rPr lang="en-US" baseline="-25000" dirty="0" smtClean="0"/>
              <a:t>3</a:t>
            </a:r>
            <a:r>
              <a:rPr lang="en-US" dirty="0" smtClean="0"/>
              <a:t>=R</a:t>
            </a:r>
            <a:r>
              <a:rPr lang="en-US" baseline="-25000" dirty="0" smtClean="0"/>
              <a:t>4</a:t>
            </a:r>
            <a:r>
              <a:rPr lang="en-US" dirty="0" smtClean="0"/>
              <a:t>=R</a:t>
            </a:r>
            <a:r>
              <a:rPr lang="en-US" baseline="-25000" dirty="0" smtClean="0"/>
              <a:t>5</a:t>
            </a:r>
            <a:r>
              <a:rPr lang="en-US" dirty="0" smtClean="0"/>
              <a:t>=R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2873570" y="2517875"/>
            <a:ext cx="6705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532684"/>
            <a:ext cx="10058400" cy="4050792"/>
          </a:xfrm>
        </p:spPr>
        <p:txBody>
          <a:bodyPr/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3.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Vout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22448" y="2199361"/>
            <a:ext cx="6553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98" y="543127"/>
            <a:ext cx="11406075" cy="545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Proteus 1</a:t>
            </a:r>
          </a:p>
          <a:p>
            <a:pPr marL="0" indent="0">
              <a:buNone/>
            </a:pPr>
            <a:r>
              <a:rPr lang="en-US" sz="1600" dirty="0" err="1" smtClean="0"/>
              <a:t>Simulasikan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rangkaian</a:t>
            </a:r>
            <a:r>
              <a:rPr lang="en-US" sz="1600" dirty="0" smtClean="0"/>
              <a:t> </a:t>
            </a:r>
            <a:r>
              <a:rPr lang="en-US" sz="1600" dirty="0" err="1" smtClean="0"/>
              <a:t>penguat</a:t>
            </a:r>
            <a:r>
              <a:rPr lang="en-US" sz="1600" dirty="0" smtClean="0"/>
              <a:t> </a:t>
            </a:r>
            <a:r>
              <a:rPr lang="en-US" sz="1600" dirty="0" err="1" smtClean="0"/>
              <a:t>opamp</a:t>
            </a:r>
            <a:r>
              <a:rPr lang="en-US" sz="1600" dirty="0" smtClean="0"/>
              <a:t> </a:t>
            </a:r>
            <a:r>
              <a:rPr lang="en-US" sz="1600" dirty="0" err="1" smtClean="0"/>
              <a:t>bertingkat</a:t>
            </a:r>
            <a:r>
              <a:rPr lang="en-US" sz="1600" dirty="0" smtClean="0"/>
              <a:t> </a:t>
            </a:r>
            <a:r>
              <a:rPr lang="en-US" sz="1600" dirty="0" err="1" smtClean="0"/>
              <a:t>diketahui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parameter R1= 4,3 k</a:t>
            </a:r>
            <a:r>
              <a:rPr lang="el-GR" sz="1600" dirty="0" smtClean="0"/>
              <a:t>Ω</a:t>
            </a:r>
            <a:r>
              <a:rPr lang="en-US" sz="1600" dirty="0" smtClean="0"/>
              <a:t>, R2= 33 k</a:t>
            </a:r>
            <a:r>
              <a:rPr lang="el-GR" sz="1600" dirty="0" smtClean="0"/>
              <a:t>Ω</a:t>
            </a:r>
            <a:r>
              <a:rPr lang="en-US" sz="1600" dirty="0" smtClean="0"/>
              <a:t>, R3=33 k</a:t>
            </a:r>
            <a:r>
              <a:rPr lang="el-GR" sz="1600" dirty="0" smtClean="0"/>
              <a:t>Ω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Rf</a:t>
            </a:r>
            <a:r>
              <a:rPr lang="en-US" sz="1600" dirty="0" smtClean="0"/>
              <a:t> = 470 k</a:t>
            </a:r>
            <a:r>
              <a:rPr lang="el-GR" sz="1600" dirty="0" smtClean="0"/>
              <a:t>Ω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tegangan</a:t>
            </a:r>
            <a:r>
              <a:rPr lang="en-US" sz="1600" dirty="0" smtClean="0"/>
              <a:t> </a:t>
            </a:r>
            <a:r>
              <a:rPr lang="en-US" sz="1600" dirty="0" err="1" smtClean="0"/>
              <a:t>masukannya</a:t>
            </a:r>
            <a:r>
              <a:rPr lang="en-US" sz="1600" dirty="0" smtClean="0"/>
              <a:t> </a:t>
            </a:r>
            <a:r>
              <a:rPr lang="en-US" sz="1600" dirty="0" err="1" smtClean="0"/>
              <a:t>sebesar</a:t>
            </a:r>
            <a:r>
              <a:rPr lang="en-US" sz="1600" dirty="0" smtClean="0"/>
              <a:t> 80</a:t>
            </a:r>
            <a:r>
              <a:rPr lang="el-GR" sz="1600" dirty="0" smtClean="0"/>
              <a:t>μ</a:t>
            </a:r>
            <a:r>
              <a:rPr lang="en-US" sz="1600" dirty="0" smtClean="0"/>
              <a:t>V. </a:t>
            </a:r>
            <a:r>
              <a:rPr lang="en-US" sz="1600" dirty="0" err="1" smtClean="0"/>
              <a:t>Tentukan</a:t>
            </a:r>
            <a:r>
              <a:rPr lang="en-US" sz="1600" dirty="0" smtClean="0"/>
              <a:t>:</a:t>
            </a:r>
          </a:p>
          <a:p>
            <a:pPr marL="457200" indent="-457200">
              <a:buAutoNum type="alphaLcPeriod"/>
            </a:pPr>
            <a:r>
              <a:rPr lang="en-US" sz="1600" dirty="0" err="1" smtClean="0"/>
              <a:t>Penguatan</a:t>
            </a:r>
            <a:r>
              <a:rPr lang="en-US" sz="1600" dirty="0" smtClean="0"/>
              <a:t> total </a:t>
            </a:r>
            <a:r>
              <a:rPr lang="en-US" sz="1600" dirty="0" err="1" smtClean="0"/>
              <a:t>rangkaian</a:t>
            </a:r>
            <a:endParaRPr lang="en-US" sz="1600" dirty="0" smtClean="0"/>
          </a:p>
          <a:p>
            <a:pPr marL="457200" indent="-457200">
              <a:buAutoNum type="alphaLcPeriod"/>
            </a:pPr>
            <a:r>
              <a:rPr lang="en-US" sz="1600" dirty="0" err="1" smtClean="0"/>
              <a:t>Tegangan</a:t>
            </a:r>
            <a:r>
              <a:rPr lang="en-US" sz="1600" dirty="0" smtClean="0"/>
              <a:t> </a:t>
            </a:r>
            <a:r>
              <a:rPr lang="en-US" sz="1600" dirty="0" err="1" smtClean="0"/>
              <a:t>keluarannya</a:t>
            </a:r>
            <a:endParaRPr lang="en-US" sz="1600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438" y="1926016"/>
            <a:ext cx="7640876" cy="208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98" y="543127"/>
            <a:ext cx="11406075" cy="545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Proteus </a:t>
            </a:r>
            <a:r>
              <a:rPr lang="en-US" b="1" dirty="0" smtClean="0"/>
              <a:t>2</a:t>
            </a:r>
            <a:endParaRPr lang="en-US" b="1" dirty="0"/>
          </a:p>
          <a:p>
            <a:pPr marL="0" indent="0">
              <a:buNone/>
            </a:pPr>
            <a:r>
              <a:rPr lang="en-US" sz="1600" dirty="0" err="1" smtClean="0"/>
              <a:t>Simulasikan</a:t>
            </a:r>
            <a:r>
              <a:rPr lang="en-US" sz="1600" dirty="0" smtClean="0"/>
              <a:t> </a:t>
            </a:r>
            <a:r>
              <a:rPr lang="en-US" sz="1600" dirty="0" err="1" smtClean="0"/>
              <a:t>rangkaian</a:t>
            </a:r>
            <a:r>
              <a:rPr lang="en-US" sz="1600" dirty="0" smtClean="0"/>
              <a:t> </a:t>
            </a:r>
            <a:r>
              <a:rPr lang="en-US" sz="1600" dirty="0" err="1" smtClean="0"/>
              <a:t>penguat</a:t>
            </a:r>
            <a:r>
              <a:rPr lang="en-US" sz="1600" dirty="0" smtClean="0"/>
              <a:t> </a:t>
            </a:r>
            <a:r>
              <a:rPr lang="en-US" sz="1600" dirty="0" err="1" smtClean="0"/>
              <a:t>penjumlah</a:t>
            </a:r>
            <a:r>
              <a:rPr lang="en-US" sz="1600" dirty="0" smtClean="0"/>
              <a:t> </a:t>
            </a:r>
            <a:r>
              <a:rPr lang="en-US" sz="1600" dirty="0" err="1" smtClean="0"/>
              <a:t>berikut</a:t>
            </a:r>
            <a:r>
              <a:rPr lang="en-US" sz="1600" dirty="0" smtClean="0"/>
              <a:t> </a:t>
            </a:r>
            <a:r>
              <a:rPr lang="en-US" sz="1600" dirty="0" err="1" smtClean="0"/>
              <a:t>ini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Uraikan</a:t>
            </a:r>
            <a:r>
              <a:rPr lang="en-US" sz="1600" dirty="0" smtClean="0"/>
              <a:t> </a:t>
            </a:r>
            <a:r>
              <a:rPr lang="en-US" sz="1600" dirty="0" err="1" smtClean="0"/>
              <a:t>penyelesaian</a:t>
            </a:r>
            <a:r>
              <a:rPr lang="en-US" sz="1600" dirty="0" smtClean="0"/>
              <a:t> </a:t>
            </a:r>
            <a:r>
              <a:rPr lang="en-US" sz="1600" dirty="0" err="1" smtClean="0"/>
              <a:t>untuk</a:t>
            </a:r>
            <a:r>
              <a:rPr lang="en-US" sz="1600" dirty="0" smtClean="0"/>
              <a:t> </a:t>
            </a:r>
            <a:r>
              <a:rPr lang="en-US" sz="1600" dirty="0" err="1" smtClean="0"/>
              <a:t>tentukan</a:t>
            </a:r>
            <a:r>
              <a:rPr lang="en-US" sz="1600" dirty="0" smtClean="0"/>
              <a:t> </a:t>
            </a:r>
            <a:r>
              <a:rPr lang="en-US" sz="1600" dirty="0" err="1" smtClean="0"/>
              <a:t>tegangan</a:t>
            </a:r>
            <a:r>
              <a:rPr lang="en-US" sz="1600" dirty="0" smtClean="0"/>
              <a:t> </a:t>
            </a:r>
            <a:r>
              <a:rPr lang="en-US" sz="1600" dirty="0" err="1" smtClean="0"/>
              <a:t>keluarannya</a:t>
            </a:r>
            <a:r>
              <a:rPr lang="en-US" sz="1600" dirty="0" smtClean="0"/>
              <a:t> !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311" y="2104517"/>
            <a:ext cx="5225962" cy="38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4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47601" y="304364"/>
            <a:ext cx="108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Proteus </a:t>
            </a:r>
            <a:r>
              <a:rPr lang="en-US" b="1" dirty="0" smtClean="0"/>
              <a:t> :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537" t="13408" r="15759" b="9001"/>
          <a:stretch/>
        </p:blipFill>
        <p:spPr>
          <a:xfrm>
            <a:off x="991564" y="902827"/>
            <a:ext cx="9425500" cy="50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3063" y="3669267"/>
            <a:ext cx="395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https://www.youtube.com/@AmelOline</a:t>
            </a:r>
          </a:p>
        </p:txBody>
      </p:sp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pengikut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i="1" dirty="0" err="1"/>
              <a:t>v</a:t>
            </a:r>
            <a:r>
              <a:rPr lang="en-US" i="1" dirty="0" err="1" smtClean="0"/>
              <a:t>oltege</a:t>
            </a:r>
            <a:r>
              <a:rPr lang="en-US" i="1" dirty="0" smtClean="0"/>
              <a:t> follower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123" y="2374350"/>
            <a:ext cx="6184232" cy="3289514"/>
          </a:xfrm>
        </p:spPr>
        <p:txBody>
          <a:bodyPr/>
          <a:lstStyle/>
          <a:p>
            <a:r>
              <a:rPr lang="en-US" dirty="0" smtClean="0"/>
              <a:t>Voltage follower </a:t>
            </a:r>
            <a:r>
              <a:rPr lang="en-US" dirty="0" err="1" smtClean="0"/>
              <a:t>disebut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chemeClr val="accent2"/>
                </a:solidFill>
              </a:rPr>
              <a:t>penguat</a:t>
            </a:r>
            <a:r>
              <a:rPr lang="en-US" b="1" dirty="0" smtClean="0">
                <a:solidFill>
                  <a:schemeClr val="accent2"/>
                </a:solidFill>
              </a:rPr>
              <a:t> buffer (</a:t>
            </a:r>
            <a:r>
              <a:rPr lang="en-US" b="1" dirty="0" err="1" smtClean="0">
                <a:solidFill>
                  <a:schemeClr val="accent2"/>
                </a:solidFill>
              </a:rPr>
              <a:t>penyangga</a:t>
            </a:r>
            <a:r>
              <a:rPr lang="en-US" b="1" dirty="0" smtClean="0">
                <a:solidFill>
                  <a:schemeClr val="accent2"/>
                </a:solidFill>
              </a:rPr>
              <a:t>)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dirty="0" err="1" smtClean="0"/>
              <a:t>Penguatannya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1 kali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1009" y="3108153"/>
            <a:ext cx="4199610" cy="22728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354" y="4105041"/>
            <a:ext cx="2898450" cy="761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87354" y="5397521"/>
                <a:ext cx="2013564" cy="6650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𝑆𝑙𝑒𝑤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354" y="5397521"/>
                <a:ext cx="2013564" cy="665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05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598" y="543127"/>
                <a:ext cx="11406075" cy="54568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Ex 1: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Dari </a:t>
                </a:r>
                <a:r>
                  <a:rPr lang="en-US" dirty="0" err="1" smtClean="0"/>
                  <a:t>rangkaian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penguat</a:t>
                </a:r>
                <a:r>
                  <a:rPr lang="en-US" dirty="0" smtClean="0"/>
                  <a:t> buffer di </a:t>
                </a:r>
                <a:r>
                  <a:rPr lang="en-US" dirty="0" err="1" smtClean="0"/>
                  <a:t>bawah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tentukan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penguatan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lingkar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tertutupnya</a:t>
                </a:r>
                <a:r>
                  <a:rPr lang="en-US" dirty="0" smtClean="0"/>
                  <a:t> &amp; </a:t>
                </a:r>
                <a:r>
                  <a:rPr lang="en-US" dirty="0" err="1" smtClean="0"/>
                  <a:t>maksimum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frekuensi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kerja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rangkaiannya</a:t>
                </a:r>
                <a:r>
                  <a:rPr lang="en-US" dirty="0"/>
                  <a:t> </a:t>
                </a:r>
                <a:r>
                  <a:rPr lang="en-US" dirty="0" err="1" smtClean="0"/>
                  <a:t>jika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slew rate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opamp-nya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accent2"/>
                    </a:solidFill>
                  </a:rPr>
                  <a:t>sebesar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 0,5 V/</a:t>
                </a:r>
                <a:r>
                  <a:rPr lang="el-GR" dirty="0" smtClean="0">
                    <a:solidFill>
                      <a:schemeClr val="accent2"/>
                    </a:solidFill>
                  </a:rPr>
                  <a:t>μ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S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tegangan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maksimumnya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sebesar</a:t>
                </a:r>
                <a:r>
                  <a:rPr lang="en-US" dirty="0" smtClean="0"/>
                  <a:t> 3 V!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	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:r>
                  <a:rPr lang="en-US" dirty="0" err="1" smtClean="0"/>
                  <a:t>Jawaban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	a. </a:t>
                </a:r>
                <a:r>
                  <a:rPr lang="en-US" dirty="0" err="1" smtClean="0"/>
                  <a:t>Acl</a:t>
                </a:r>
                <a:r>
                  <a:rPr lang="en-US" dirty="0" smtClean="0"/>
                  <a:t> = 1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                 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𝑆𝑙𝑒𝑤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𝑚𝑎𝑘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0,5 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𝑘𝐻𝑧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=26,53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98" y="543127"/>
                <a:ext cx="11406075" cy="5456840"/>
              </a:xfrm>
              <a:blipFill>
                <a:blip r:embed="rId2"/>
                <a:stretch>
                  <a:fillRect l="-1122" t="-2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99" y="2077513"/>
            <a:ext cx="3537764" cy="30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9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00596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 smtClean="0"/>
              <a:t>Penguat</a:t>
            </a:r>
            <a:r>
              <a:rPr lang="en-US" sz="4000" dirty="0" smtClean="0"/>
              <a:t> Op-Amp </a:t>
            </a:r>
            <a:r>
              <a:rPr lang="en-US" sz="4000" dirty="0" err="1" smtClean="0"/>
              <a:t>Bertingkat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(</a:t>
            </a:r>
            <a:r>
              <a:rPr lang="en-US" sz="4000" i="1" dirty="0" smtClean="0"/>
              <a:t>Multistage Amplifier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15" y="2261192"/>
            <a:ext cx="9160386" cy="2498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264" y="5530485"/>
            <a:ext cx="2357288" cy="5882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236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98" y="543127"/>
            <a:ext cx="11406075" cy="545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 2: </a:t>
            </a:r>
          </a:p>
          <a:p>
            <a:pPr marL="0" indent="0">
              <a:buNone/>
            </a:pPr>
            <a:r>
              <a:rPr lang="en-US" sz="1600" dirty="0" err="1" smtClean="0"/>
              <a:t>Sebuah</a:t>
            </a:r>
            <a:r>
              <a:rPr lang="en-US" sz="1600" dirty="0" smtClean="0"/>
              <a:t> </a:t>
            </a:r>
            <a:r>
              <a:rPr lang="en-US" sz="1600" dirty="0" err="1" smtClean="0"/>
              <a:t>rangkaian</a:t>
            </a:r>
            <a:r>
              <a:rPr lang="en-US" sz="1600" dirty="0" smtClean="0"/>
              <a:t> </a:t>
            </a:r>
            <a:r>
              <a:rPr lang="en-US" sz="1600" dirty="0" err="1" smtClean="0"/>
              <a:t>penguat</a:t>
            </a:r>
            <a:r>
              <a:rPr lang="en-US" sz="1600" dirty="0" smtClean="0"/>
              <a:t> </a:t>
            </a:r>
            <a:r>
              <a:rPr lang="en-US" sz="1600" dirty="0" err="1" smtClean="0"/>
              <a:t>opamp</a:t>
            </a:r>
            <a:r>
              <a:rPr lang="en-US" sz="1600" dirty="0" smtClean="0"/>
              <a:t> </a:t>
            </a:r>
            <a:r>
              <a:rPr lang="en-US" sz="1600" dirty="0" err="1" smtClean="0"/>
              <a:t>bertingkat</a:t>
            </a:r>
            <a:r>
              <a:rPr lang="en-US" sz="1600" dirty="0" smtClean="0"/>
              <a:t> </a:t>
            </a:r>
            <a:r>
              <a:rPr lang="en-US" sz="1600" dirty="0" err="1" smtClean="0"/>
              <a:t>diketahui</a:t>
            </a:r>
            <a:r>
              <a:rPr lang="en-US" sz="1600" dirty="0" smtClean="0"/>
              <a:t> </a:t>
            </a:r>
            <a:r>
              <a:rPr lang="en-US" sz="1600" dirty="0" err="1" smtClean="0"/>
              <a:t>memiliki</a:t>
            </a:r>
            <a:r>
              <a:rPr lang="en-US" sz="1600" dirty="0" smtClean="0"/>
              <a:t> parameter R1= 4,3 k</a:t>
            </a:r>
            <a:r>
              <a:rPr lang="el-GR" sz="1600" dirty="0" smtClean="0"/>
              <a:t>Ω</a:t>
            </a:r>
            <a:r>
              <a:rPr lang="en-US" sz="1600" dirty="0" smtClean="0"/>
              <a:t>, R2= 33 k</a:t>
            </a:r>
            <a:r>
              <a:rPr lang="el-GR" sz="1600" dirty="0" smtClean="0"/>
              <a:t>Ω</a:t>
            </a:r>
            <a:r>
              <a:rPr lang="en-US" sz="1600" dirty="0" smtClean="0"/>
              <a:t>, R3=33 k</a:t>
            </a:r>
            <a:r>
              <a:rPr lang="el-GR" sz="1600" dirty="0" smtClean="0"/>
              <a:t>Ω</a:t>
            </a:r>
            <a:r>
              <a:rPr lang="en-US" sz="1600" dirty="0" smtClean="0"/>
              <a:t> </a:t>
            </a:r>
            <a:r>
              <a:rPr lang="en-US" sz="1600" dirty="0" err="1" smtClean="0"/>
              <a:t>dan</a:t>
            </a:r>
            <a:r>
              <a:rPr lang="en-US" sz="1600" dirty="0" smtClean="0"/>
              <a:t> </a:t>
            </a:r>
            <a:r>
              <a:rPr lang="en-US" sz="1600" dirty="0" err="1" smtClean="0"/>
              <a:t>Rf</a:t>
            </a:r>
            <a:r>
              <a:rPr lang="en-US" sz="1600" dirty="0" smtClean="0"/>
              <a:t> = 470 k</a:t>
            </a:r>
            <a:r>
              <a:rPr lang="el-GR" sz="1600" dirty="0" smtClean="0"/>
              <a:t>Ω</a:t>
            </a:r>
            <a:r>
              <a:rPr lang="en-US" sz="1600" dirty="0" smtClean="0"/>
              <a:t> </a:t>
            </a:r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tegangan</a:t>
            </a:r>
            <a:r>
              <a:rPr lang="en-US" sz="1600" dirty="0" smtClean="0"/>
              <a:t> </a:t>
            </a:r>
            <a:r>
              <a:rPr lang="en-US" sz="1600" dirty="0" err="1" smtClean="0"/>
              <a:t>masukannya</a:t>
            </a:r>
            <a:r>
              <a:rPr lang="en-US" sz="1600" dirty="0" smtClean="0"/>
              <a:t> </a:t>
            </a:r>
            <a:r>
              <a:rPr lang="en-US" sz="1600" dirty="0" err="1" smtClean="0"/>
              <a:t>sebesar</a:t>
            </a:r>
            <a:r>
              <a:rPr lang="en-US" sz="1600" dirty="0" smtClean="0"/>
              <a:t> 80</a:t>
            </a:r>
            <a:r>
              <a:rPr lang="el-GR" sz="1600" dirty="0" smtClean="0"/>
              <a:t>μ</a:t>
            </a:r>
            <a:r>
              <a:rPr lang="en-US" sz="1600" dirty="0" smtClean="0"/>
              <a:t>V. </a:t>
            </a:r>
            <a:r>
              <a:rPr lang="en-US" sz="1600" dirty="0" err="1" smtClean="0"/>
              <a:t>Tentukan</a:t>
            </a:r>
            <a:r>
              <a:rPr lang="en-US" sz="1600" dirty="0" smtClean="0"/>
              <a:t>:</a:t>
            </a:r>
          </a:p>
          <a:p>
            <a:pPr marL="457200" indent="-457200">
              <a:buAutoNum type="alphaLcPeriod"/>
            </a:pPr>
            <a:r>
              <a:rPr lang="en-US" sz="1600" dirty="0" err="1" smtClean="0"/>
              <a:t>Penguatan</a:t>
            </a:r>
            <a:r>
              <a:rPr lang="en-US" sz="1600" dirty="0" smtClean="0"/>
              <a:t> total </a:t>
            </a:r>
            <a:r>
              <a:rPr lang="en-US" sz="1600" dirty="0" err="1" smtClean="0"/>
              <a:t>rangkaian</a:t>
            </a:r>
            <a:endParaRPr lang="en-US" sz="1600" dirty="0" smtClean="0"/>
          </a:p>
          <a:p>
            <a:pPr marL="457200" indent="-457200">
              <a:buAutoNum type="alphaLcPeriod"/>
            </a:pPr>
            <a:r>
              <a:rPr lang="en-US" sz="1600" dirty="0" err="1" smtClean="0"/>
              <a:t>Tegangan</a:t>
            </a:r>
            <a:r>
              <a:rPr lang="en-US" sz="1600" dirty="0" smtClean="0"/>
              <a:t> </a:t>
            </a:r>
            <a:r>
              <a:rPr lang="en-US" sz="1600" dirty="0" err="1" smtClean="0"/>
              <a:t>keluarannya</a:t>
            </a:r>
            <a:endParaRPr lang="en-US" sz="1600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sz="1600" dirty="0" smtClean="0"/>
              <a:t>	</a:t>
            </a:r>
            <a:r>
              <a:rPr lang="en-US" dirty="0" smtClean="0"/>
              <a:t>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6" y="4897795"/>
            <a:ext cx="1678050" cy="3299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6" y="5418503"/>
            <a:ext cx="1220400" cy="329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28" y="5870948"/>
            <a:ext cx="1220400" cy="368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070" y="5418503"/>
            <a:ext cx="1271250" cy="418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8342" y="5393123"/>
            <a:ext cx="1322100" cy="355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0438" y="1926016"/>
            <a:ext cx="7640876" cy="2084218"/>
          </a:xfrm>
          <a:prstGeom prst="rect">
            <a:avLst/>
          </a:prstGeom>
        </p:spPr>
      </p:pic>
      <p:sp>
        <p:nvSpPr>
          <p:cNvPr id="4" name="Chevron 3"/>
          <p:cNvSpPr/>
          <p:nvPr/>
        </p:nvSpPr>
        <p:spPr>
          <a:xfrm>
            <a:off x="2262816" y="4897795"/>
            <a:ext cx="1417933" cy="1503005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358799" y="4897795"/>
            <a:ext cx="1417933" cy="1503005"/>
          </a:xfrm>
          <a:prstGeom prst="chevro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233" y="370763"/>
            <a:ext cx="8543384" cy="10045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err="1" smtClean="0"/>
              <a:t>Penguat</a:t>
            </a:r>
            <a:r>
              <a:rPr lang="en-US" sz="4400" dirty="0" smtClean="0"/>
              <a:t> </a:t>
            </a:r>
            <a:r>
              <a:rPr lang="en-US" sz="4400" dirty="0" err="1" smtClean="0"/>
              <a:t>penjumlah</a:t>
            </a:r>
            <a:r>
              <a:rPr lang="en-US" sz="4400" dirty="0" smtClean="0"/>
              <a:t> </a:t>
            </a:r>
            <a:br>
              <a:rPr lang="en-US" sz="4400" dirty="0" smtClean="0"/>
            </a:br>
            <a:r>
              <a:rPr lang="en-US" sz="4400" dirty="0" smtClean="0"/>
              <a:t>(</a:t>
            </a:r>
            <a:r>
              <a:rPr lang="en-US" sz="4400" i="1" dirty="0" err="1" smtClean="0"/>
              <a:t>tipe</a:t>
            </a:r>
            <a:r>
              <a:rPr lang="en-US" sz="4400" i="1" dirty="0" smtClean="0"/>
              <a:t> inverting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253925" y="3452630"/>
            <a:ext cx="845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26" y="1870202"/>
            <a:ext cx="5237550" cy="25633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58" y="3157900"/>
            <a:ext cx="3487507" cy="1245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67030" y="5288613"/>
                <a:ext cx="2348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𝑗𝑖𝑘𝑎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030" y="5288613"/>
                <a:ext cx="234814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597" t="-2222" r="-1039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58" y="5109699"/>
            <a:ext cx="2745900" cy="65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6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98" y="543127"/>
            <a:ext cx="11406075" cy="545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 3: </a:t>
            </a:r>
          </a:p>
          <a:p>
            <a:pPr marL="0" indent="0">
              <a:buNone/>
            </a:pPr>
            <a:r>
              <a:rPr lang="en-US" dirty="0" err="1" smtClean="0"/>
              <a:t>Ditunjukan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 </a:t>
            </a:r>
            <a:r>
              <a:rPr lang="en-US" dirty="0" err="1" smtClean="0"/>
              <a:t>penguat</a:t>
            </a:r>
            <a:r>
              <a:rPr lang="en-US" dirty="0" smtClean="0"/>
              <a:t> </a:t>
            </a:r>
            <a:r>
              <a:rPr lang="en-US" dirty="0" err="1" smtClean="0"/>
              <a:t>penjumlah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keluarannya</a:t>
            </a:r>
            <a:r>
              <a:rPr lang="en-US" dirty="0" smtClean="0"/>
              <a:t> !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					</a:t>
            </a:r>
          </a:p>
          <a:p>
            <a:pPr marL="0" indent="0">
              <a:buNone/>
            </a:pPr>
            <a:r>
              <a:rPr lang="en-US" dirty="0" smtClean="0"/>
              <a:t>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68" y="2186552"/>
            <a:ext cx="5186700" cy="21699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35" y="3271547"/>
            <a:ext cx="5034150" cy="39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864" y="543127"/>
            <a:ext cx="11406075" cy="5456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 4: 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						</a:t>
            </a:r>
          </a:p>
          <a:p>
            <a:pPr marL="0" indent="0">
              <a:buNone/>
            </a:pPr>
            <a:r>
              <a:rPr lang="en-US" dirty="0" smtClean="0"/>
              <a:t>		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	</a:t>
            </a:r>
            <a:endParaRPr lang="en-US" dirty="0"/>
          </a:p>
        </p:txBody>
      </p:sp>
      <p:pic>
        <p:nvPicPr>
          <p:cNvPr id="5" name="Picture 4" descr="Summing Op-amp Circui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60" y="1324626"/>
            <a:ext cx="4039644" cy="22703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4"/>
          <p:cNvSpPr txBox="1">
            <a:spLocks/>
          </p:cNvSpPr>
          <p:nvPr/>
        </p:nvSpPr>
        <p:spPr>
          <a:xfrm>
            <a:off x="194154" y="3834529"/>
            <a:ext cx="5430034" cy="641959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1800" dirty="0" smtClean="0"/>
              <a:t>  </a:t>
            </a:r>
            <a:r>
              <a:rPr lang="en-US" sz="1800" dirty="0" err="1" smtClean="0"/>
              <a:t>Jika</a:t>
            </a:r>
            <a:r>
              <a:rPr lang="en-US" sz="1800" dirty="0" smtClean="0"/>
              <a:t> </a:t>
            </a:r>
            <a:r>
              <a:rPr lang="en-US" sz="1800" dirty="0" err="1" smtClean="0"/>
              <a:t>diketahui</a:t>
            </a:r>
            <a:r>
              <a:rPr lang="en-US" sz="1800" dirty="0" smtClean="0"/>
              <a:t> V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= 2mV, V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5mV, R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=1KΩ, R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= 2KΩ, R</a:t>
            </a:r>
            <a:r>
              <a:rPr lang="en-US" sz="1800" baseline="-25000" dirty="0" smtClean="0"/>
              <a:t>F</a:t>
            </a:r>
            <a:r>
              <a:rPr lang="en-US" sz="1800" dirty="0" smtClean="0"/>
              <a:t> = 10KΩ </a:t>
            </a:r>
            <a:r>
              <a:rPr lang="en-US" sz="1800" dirty="0" err="1" smtClean="0"/>
              <a:t>maka</a:t>
            </a:r>
            <a:r>
              <a:rPr lang="en-US" sz="1800" dirty="0" smtClean="0"/>
              <a:t> </a:t>
            </a:r>
            <a:r>
              <a:rPr lang="en-US" sz="1800" dirty="0" err="1" smtClean="0"/>
              <a:t>Vout</a:t>
            </a:r>
            <a:r>
              <a:rPr lang="en-US" sz="1800" dirty="0" smtClean="0"/>
              <a:t> =…?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6268" y="1324627"/>
            <a:ext cx="5297381" cy="3795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4" name="Notched Right Arrow 3"/>
          <p:cNvSpPr/>
          <p:nvPr/>
        </p:nvSpPr>
        <p:spPr>
          <a:xfrm>
            <a:off x="5312780" y="2662177"/>
            <a:ext cx="821802" cy="462988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4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623</Words>
  <Application>Microsoft Office PowerPoint</Application>
  <PresentationFormat>Widescreen</PresentationFormat>
  <Paragraphs>180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맑은 고딕</vt:lpstr>
      <vt:lpstr>Arial</vt:lpstr>
      <vt:lpstr>Book Antiqua</vt:lpstr>
      <vt:lpstr>Calibri</vt:lpstr>
      <vt:lpstr>Calibri Light</vt:lpstr>
      <vt:lpstr>Cambria Math</vt:lpstr>
      <vt:lpstr>Garamond</vt:lpstr>
      <vt:lpstr>Times New Roman</vt:lpstr>
      <vt:lpstr>Wingdings</vt:lpstr>
      <vt:lpstr>Office Theme</vt:lpstr>
      <vt:lpstr>Equation</vt:lpstr>
      <vt:lpstr>OP - Amp</vt:lpstr>
      <vt:lpstr>Karakteristik ideal Op-Amp</vt:lpstr>
      <vt:lpstr>Rangkaian pengikut tegangan (voltege follower)</vt:lpstr>
      <vt:lpstr>PowerPoint Presentation</vt:lpstr>
      <vt:lpstr>Penguat Op-Amp Bertingkat  (Multistage Amplifier)</vt:lpstr>
      <vt:lpstr>PowerPoint Presentation</vt:lpstr>
      <vt:lpstr>Penguat penjumlah  (tipe inverting)</vt:lpstr>
      <vt:lpstr>PowerPoint Presentation</vt:lpstr>
      <vt:lpstr>PowerPoint Presentation</vt:lpstr>
      <vt:lpstr>Penguat penjumlah  (tipe non inverting)</vt:lpstr>
      <vt:lpstr>Ex 5:</vt:lpstr>
      <vt:lpstr>Integrator</vt:lpstr>
      <vt:lpstr>Frekuensi kritis Integrator</vt:lpstr>
      <vt:lpstr>Ex 6:</vt:lpstr>
      <vt:lpstr>Ex 7:</vt:lpstr>
      <vt:lpstr>Differensiator</vt:lpstr>
      <vt:lpstr>Ex 8:</vt:lpstr>
      <vt:lpstr>Komparator (Comparator)</vt:lpstr>
      <vt:lpstr>Fungsi lain Komparator</vt:lpstr>
      <vt:lpstr>PowerPoint Presentation</vt:lpstr>
      <vt:lpstr>PowerPoint Presentation</vt:lpstr>
      <vt:lpstr>Ex 9: (komparator)</vt:lpstr>
      <vt:lpstr>HW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 Uncertainty Estimation in Medical Image Deep Learning w/ Dr. Brattain</dc:title>
  <dc:creator>pds</dc:creator>
  <cp:lastModifiedBy>Gde</cp:lastModifiedBy>
  <cp:revision>36</cp:revision>
  <dcterms:created xsi:type="dcterms:W3CDTF">2024-07-11T17:06:45Z</dcterms:created>
  <dcterms:modified xsi:type="dcterms:W3CDTF">2025-04-22T03:27:12Z</dcterms:modified>
</cp:coreProperties>
</file>