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7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27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/>
    <p:restoredTop sz="71694" autoAdjust="0"/>
  </p:normalViewPr>
  <p:slideViewPr>
    <p:cSldViewPr snapToGrid="0">
      <p:cViewPr varScale="1">
        <p:scale>
          <a:sx n="49" d="100"/>
          <a:sy n="49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0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6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0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6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3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2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5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0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0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18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9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4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FB884-0208-4E65-BBFF-F6D89B448D1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5679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34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4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5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4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78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5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9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7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71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4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6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6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8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28.wmf"/><Relationship Id="rId5" Type="http://schemas.openxmlformats.org/officeDocument/2006/relationships/image" Target="../media/image30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29.png"/><Relationship Id="rId9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6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6.png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10.png"/><Relationship Id="rId4" Type="http://schemas.openxmlformats.org/officeDocument/2006/relationships/image" Target="../media/image91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101.emf"/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84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emf"/><Relationship Id="rId4" Type="http://schemas.openxmlformats.org/officeDocument/2006/relationships/image" Target="../media/image10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7" Type="http://schemas.openxmlformats.org/officeDocument/2006/relationships/image" Target="../media/image490.png"/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117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24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4000" dirty="0">
                <a:latin typeface="Algerian" pitchFamily="82" charset="0"/>
              </a:rPr>
              <a:t>RECTIFIER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633" y="6488668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22695" y="6291845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https://github.com/amelcharolinesgn2/DE/upload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49475" y="5801383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“center tap design”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1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D1 (forward bias). </a:t>
            </a:r>
          </a:p>
          <a:p>
            <a:pPr algn="just"/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D2 (reverse bias)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1"/>
            <a:ext cx="5562600" cy="229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AC-source1 </a:t>
            </a:r>
            <a:r>
              <a:rPr lang="en-US" sz="1800" dirty="0" err="1"/>
              <a:t>bernilai</a:t>
            </a:r>
            <a:r>
              <a:rPr lang="en-US" sz="1800" dirty="0"/>
              <a:t> negative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D1 (reverse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sebaliknya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D2 (forward bias).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AC </a:t>
            </a:r>
            <a:r>
              <a:rPr lang="en-US" sz="1800" dirty="0" err="1"/>
              <a:t>ke</a:t>
            </a:r>
            <a:r>
              <a:rPr lang="en-US" sz="1800" dirty="0"/>
              <a:t> DC,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6018692" cy="259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10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5943600"/>
          </a:xfrm>
        </p:spPr>
        <p:txBody>
          <a:bodyPr>
            <a:normAutofit/>
          </a:bodyPr>
          <a:lstStyle/>
          <a:p>
            <a:pPr algn="just"/>
            <a:r>
              <a:rPr lang="id-ID" sz="1800" dirty="0"/>
              <a:t>Tegangan rata-rata DC pada penyearah sinyal gelombang penuh: </a:t>
            </a:r>
            <a:endParaRPr lang="en-US" sz="1800" dirty="0"/>
          </a:p>
          <a:p>
            <a:pPr algn="just"/>
            <a:endParaRPr lang="en-US" sz="1800" u="sng" dirty="0"/>
          </a:p>
          <a:p>
            <a:pPr marL="82296" indent="0" algn="just">
              <a:buNone/>
            </a:pPr>
            <a:endParaRPr lang="en-US" sz="1800" u="sng" dirty="0"/>
          </a:p>
          <a:p>
            <a:pPr algn="just"/>
            <a:r>
              <a:rPr lang="id-ID" sz="1800" dirty="0"/>
              <a:t>Frekuensi output: 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kali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: IAV=0,637.Imax</a:t>
            </a:r>
          </a:p>
          <a:p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708" y="668594"/>
            <a:ext cx="12157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22" y="1752600"/>
            <a:ext cx="1627909" cy="53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54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019800"/>
          </a:xfrm>
        </p:spPr>
        <p:txBody>
          <a:bodyPr>
            <a:normAutofit/>
          </a:bodyPr>
          <a:lstStyle/>
          <a:p>
            <a:pPr algn="just"/>
            <a:r>
              <a:rPr lang="en-US" sz="1900" dirty="0" err="1"/>
              <a:t>Apabila</a:t>
            </a:r>
            <a:r>
              <a:rPr lang="en-US" sz="1900" dirty="0"/>
              <a:t> </a:t>
            </a:r>
            <a:r>
              <a:rPr lang="en-US" sz="1900" dirty="0" err="1"/>
              <a:t>sumber</a:t>
            </a:r>
            <a:r>
              <a:rPr lang="en-US" sz="1900" dirty="0"/>
              <a:t> </a:t>
            </a:r>
            <a:r>
              <a:rPr lang="en-US" sz="1900" dirty="0" err="1"/>
              <a:t>arus</a:t>
            </a:r>
            <a:r>
              <a:rPr lang="en-US" sz="1900" dirty="0"/>
              <a:t> </a:t>
            </a:r>
            <a:r>
              <a:rPr lang="en-US" sz="1900" dirty="0" err="1"/>
              <a:t>bolak-balik</a:t>
            </a:r>
            <a:r>
              <a:rPr lang="en-US" sz="1900" dirty="0"/>
              <a:t>(AC) </a:t>
            </a:r>
            <a:r>
              <a:rPr lang="en-US" sz="1900" dirty="0" err="1"/>
              <a:t>dengan</a:t>
            </a:r>
            <a:r>
              <a:rPr lang="en-US" sz="1900" dirty="0"/>
              <a:t> CT di </a:t>
            </a:r>
            <a:r>
              <a:rPr lang="en-US" sz="1900" dirty="0" err="1"/>
              <a:t>searahkan</a:t>
            </a:r>
            <a:r>
              <a:rPr lang="en-US" sz="1900" dirty="0"/>
              <a:t> </a:t>
            </a:r>
            <a:r>
              <a:rPr lang="en-US" sz="1900" dirty="0" err="1"/>
              <a:t>oleh</a:t>
            </a:r>
            <a:r>
              <a:rPr lang="en-US" sz="1900" dirty="0"/>
              <a:t> </a:t>
            </a:r>
            <a:r>
              <a:rPr lang="en-US" sz="1900" dirty="0" err="1"/>
              <a:t>rangkaian</a:t>
            </a:r>
            <a:r>
              <a:rPr lang="en-US" sz="1900" dirty="0"/>
              <a:t> </a:t>
            </a:r>
            <a:r>
              <a:rPr lang="en-US" sz="1900" dirty="0" err="1"/>
              <a:t>penyearah</a:t>
            </a:r>
            <a:r>
              <a:rPr lang="en-US" sz="1900" dirty="0"/>
              <a:t> diode </a:t>
            </a:r>
            <a:r>
              <a:rPr lang="en-US" sz="1900" dirty="0" err="1"/>
              <a:t>jembatan</a:t>
            </a:r>
            <a:r>
              <a:rPr lang="en-US" sz="1900" dirty="0"/>
              <a:t>??? </a:t>
            </a:r>
            <a:r>
              <a:rPr lang="en-US" sz="1900" dirty="0" err="1"/>
              <a:t>Hasilnya</a:t>
            </a:r>
            <a:r>
              <a:rPr lang="en-US" sz="1900" dirty="0"/>
              <a:t>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diperoleh</a:t>
            </a:r>
            <a:r>
              <a:rPr lang="en-US" sz="1900" dirty="0"/>
              <a:t> </a:t>
            </a:r>
            <a:r>
              <a:rPr lang="en-US" sz="1900" dirty="0" err="1"/>
              <a:t>dua</a:t>
            </a:r>
            <a:r>
              <a:rPr lang="en-US" sz="1900" dirty="0"/>
              <a:t> </a:t>
            </a:r>
            <a:r>
              <a:rPr lang="en-US" sz="1900" dirty="0" err="1"/>
              <a:t>arus</a:t>
            </a:r>
            <a:r>
              <a:rPr lang="en-US" sz="1900" dirty="0"/>
              <a:t> </a:t>
            </a:r>
            <a:r>
              <a:rPr lang="en-US" sz="1900" dirty="0" err="1"/>
              <a:t>searah</a:t>
            </a:r>
            <a:r>
              <a:rPr lang="en-US" sz="1900" dirty="0"/>
              <a:t> (DC)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dua</a:t>
            </a:r>
            <a:r>
              <a:rPr lang="en-US" sz="1900" dirty="0"/>
              <a:t> </a:t>
            </a:r>
            <a:r>
              <a:rPr lang="en-US" sz="1900" dirty="0" err="1"/>
              <a:t>polaritas</a:t>
            </a:r>
            <a:r>
              <a:rPr lang="en-US" sz="1900" dirty="0"/>
              <a:t> </a:t>
            </a:r>
            <a:r>
              <a:rPr lang="en-US" sz="1900" dirty="0" err="1"/>
              <a:t>berbeda</a:t>
            </a:r>
            <a:r>
              <a:rPr lang="en-US" sz="1900" dirty="0"/>
              <a:t> </a:t>
            </a:r>
            <a:r>
              <a:rPr lang="en-US" sz="1900" dirty="0" err="1"/>
              <a:t>atau</a:t>
            </a:r>
            <a:r>
              <a:rPr lang="en-US" sz="1900" dirty="0"/>
              <a:t> </a:t>
            </a:r>
            <a:r>
              <a:rPr lang="en-US" sz="1900" dirty="0" err="1"/>
              <a:t>biasa</a:t>
            </a:r>
            <a:r>
              <a:rPr lang="en-US" sz="1900" dirty="0"/>
              <a:t> </a:t>
            </a:r>
            <a:r>
              <a:rPr lang="en-US" sz="1900" dirty="0" err="1"/>
              <a:t>disebut</a:t>
            </a:r>
            <a:r>
              <a:rPr lang="en-US" sz="1900" dirty="0"/>
              <a:t> </a:t>
            </a:r>
            <a:r>
              <a:rPr lang="en-US" sz="1900" dirty="0" err="1"/>
              <a:t>sebagai</a:t>
            </a:r>
            <a:r>
              <a:rPr lang="en-US" sz="1900" dirty="0"/>
              <a:t> </a:t>
            </a:r>
            <a:r>
              <a:rPr lang="en-US" sz="1900" dirty="0" err="1"/>
              <a:t>penyearah</a:t>
            </a:r>
            <a:r>
              <a:rPr lang="en-US" sz="1900" dirty="0"/>
              <a:t> </a:t>
            </a:r>
            <a:r>
              <a:rPr lang="en-US" sz="1900" dirty="0" err="1"/>
              <a:t>gelombang</a:t>
            </a:r>
            <a:r>
              <a:rPr lang="en-US" sz="1900" dirty="0"/>
              <a:t> </a:t>
            </a:r>
            <a:r>
              <a:rPr lang="en-US" sz="1900" dirty="0" err="1"/>
              <a:t>penuh</a:t>
            </a:r>
            <a:r>
              <a:rPr lang="en-US" sz="1900" dirty="0"/>
              <a:t> </a:t>
            </a:r>
            <a:r>
              <a:rPr lang="en-US" sz="1900" dirty="0" err="1"/>
              <a:t>polaritas</a:t>
            </a:r>
            <a:r>
              <a:rPr lang="en-US" sz="1900" dirty="0"/>
              <a:t> </a:t>
            </a:r>
            <a:r>
              <a:rPr lang="en-US" sz="1900" dirty="0" err="1"/>
              <a:t>ganda</a:t>
            </a:r>
            <a:r>
              <a:rPr lang="en-US" sz="1900" dirty="0"/>
              <a:t>.</a:t>
            </a:r>
          </a:p>
          <a:p>
            <a:pPr algn="just"/>
            <a:r>
              <a:rPr lang="en-US" sz="1900" dirty="0" err="1"/>
              <a:t>Rangkaian</a:t>
            </a:r>
            <a:r>
              <a:rPr lang="en-US" sz="1900" dirty="0"/>
              <a:t> </a:t>
            </a:r>
            <a:r>
              <a:rPr lang="en-US" sz="1900" dirty="0" err="1"/>
              <a:t>diatas</a:t>
            </a:r>
            <a:r>
              <a:rPr lang="en-US" sz="1900" dirty="0"/>
              <a:t> </a:t>
            </a:r>
            <a:r>
              <a:rPr lang="en-US" sz="1900" dirty="0" err="1"/>
              <a:t>dapat</a:t>
            </a:r>
            <a:r>
              <a:rPr lang="en-US" sz="1900" dirty="0"/>
              <a:t> </a:t>
            </a:r>
            <a:r>
              <a:rPr lang="en-US" sz="1900" dirty="0" err="1"/>
              <a:t>dihasilkan</a:t>
            </a:r>
            <a:r>
              <a:rPr lang="en-US" sz="1900" dirty="0"/>
              <a:t> </a:t>
            </a:r>
            <a:r>
              <a:rPr lang="en-US" sz="1900" dirty="0" err="1"/>
              <a:t>arus</a:t>
            </a:r>
            <a:r>
              <a:rPr lang="en-US" sz="1900" dirty="0"/>
              <a:t> </a:t>
            </a:r>
            <a:r>
              <a:rPr lang="en-US" sz="1900" dirty="0" err="1"/>
              <a:t>searah</a:t>
            </a:r>
            <a:r>
              <a:rPr lang="en-US" sz="1900" dirty="0"/>
              <a:t> (DC) </a:t>
            </a:r>
            <a:r>
              <a:rPr lang="en-US" sz="1900" dirty="0" err="1"/>
              <a:t>dengan</a:t>
            </a:r>
            <a:r>
              <a:rPr lang="en-US" sz="1900" dirty="0"/>
              <a:t> </a:t>
            </a:r>
            <a:r>
              <a:rPr lang="en-US" sz="1900" dirty="0" err="1"/>
              <a:t>dua</a:t>
            </a:r>
            <a:r>
              <a:rPr lang="en-US" sz="1900" dirty="0"/>
              <a:t> </a:t>
            </a:r>
            <a:r>
              <a:rPr lang="en-US" sz="1900" dirty="0" err="1"/>
              <a:t>polaritas</a:t>
            </a:r>
            <a:r>
              <a:rPr lang="en-US" sz="1900" dirty="0"/>
              <a:t> yang </a:t>
            </a:r>
            <a:r>
              <a:rPr lang="en-US" sz="1900" dirty="0" err="1"/>
              <a:t>berbeda</a:t>
            </a:r>
            <a:r>
              <a:rPr lang="en-US" sz="1900" dirty="0"/>
              <a:t> </a:t>
            </a:r>
            <a:r>
              <a:rPr lang="en-US" sz="1900" dirty="0" err="1"/>
              <a:t>yakni</a:t>
            </a:r>
            <a:r>
              <a:rPr lang="en-US" sz="1900" dirty="0"/>
              <a:t> (+) VDC </a:t>
            </a:r>
            <a:r>
              <a:rPr lang="en-US" sz="1900" dirty="0" err="1"/>
              <a:t>dan</a:t>
            </a:r>
            <a:r>
              <a:rPr lang="en-US" sz="1900" dirty="0"/>
              <a:t> (-)VDC. </a:t>
            </a:r>
          </a:p>
          <a:p>
            <a:pPr algn="just"/>
            <a:r>
              <a:rPr lang="en-US" sz="1900" dirty="0" err="1"/>
              <a:t>Penyearah</a:t>
            </a:r>
            <a:r>
              <a:rPr lang="en-US" sz="1900" dirty="0"/>
              <a:t> </a:t>
            </a:r>
            <a:r>
              <a:rPr lang="en-US" sz="1900" dirty="0" err="1"/>
              <a:t>jenis</a:t>
            </a:r>
            <a:r>
              <a:rPr lang="en-US" sz="1900" dirty="0"/>
              <a:t> </a:t>
            </a:r>
            <a:r>
              <a:rPr lang="en-US" sz="1900" dirty="0" err="1"/>
              <a:t>ini</a:t>
            </a:r>
            <a:r>
              <a:rPr lang="en-US" sz="1900" dirty="0"/>
              <a:t> </a:t>
            </a:r>
            <a:r>
              <a:rPr lang="en-US" sz="1900" dirty="0" err="1"/>
              <a:t>banyak</a:t>
            </a:r>
            <a:r>
              <a:rPr lang="en-US" sz="1900" dirty="0"/>
              <a:t> </a:t>
            </a:r>
            <a:r>
              <a:rPr lang="en-US" sz="1900" dirty="0" err="1"/>
              <a:t>digunakan</a:t>
            </a:r>
            <a:r>
              <a:rPr lang="en-US" sz="1900" dirty="0"/>
              <a:t> </a:t>
            </a:r>
            <a:r>
              <a:rPr lang="en-US" sz="1900" dirty="0" err="1"/>
              <a:t>pada</a:t>
            </a:r>
            <a:r>
              <a:rPr lang="en-US" sz="1900" dirty="0"/>
              <a:t> </a:t>
            </a:r>
            <a:r>
              <a:rPr lang="en-US" sz="1900" dirty="0" err="1"/>
              <a:t>rangkaian</a:t>
            </a:r>
            <a:r>
              <a:rPr lang="en-US" sz="1900" dirty="0"/>
              <a:t> </a:t>
            </a:r>
            <a:r>
              <a:rPr lang="en-US" sz="1900" dirty="0" err="1"/>
              <a:t>catu</a:t>
            </a:r>
            <a:r>
              <a:rPr lang="en-US" sz="1900" dirty="0"/>
              <a:t> </a:t>
            </a:r>
            <a:r>
              <a:rPr lang="en-US" sz="1900" dirty="0" err="1"/>
              <a:t>daya</a:t>
            </a:r>
            <a:r>
              <a:rPr lang="en-US" sz="1900" dirty="0"/>
              <a:t> </a:t>
            </a:r>
            <a:r>
              <a:rPr lang="en-US" sz="1900" dirty="0" err="1"/>
              <a:t>penguat</a:t>
            </a:r>
            <a:r>
              <a:rPr lang="en-US" sz="1900" dirty="0"/>
              <a:t> </a:t>
            </a:r>
            <a:r>
              <a:rPr lang="en-US" sz="1900" dirty="0" err="1"/>
              <a:t>suara</a:t>
            </a:r>
            <a:r>
              <a:rPr lang="en-US" sz="1900" dirty="0"/>
              <a:t> (audio amplifier)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4200"/>
            <a:ext cx="5410200" cy="252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31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T</a:t>
            </a:r>
            <a:r>
              <a:rPr lang="en-US" dirty="0" err="1" smtClean="0">
                <a:solidFill>
                  <a:srgbClr val="7030A0"/>
                </a:solidFill>
              </a:rPr>
              <a:t>ransformator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90600"/>
            <a:ext cx="7790688" cy="5562600"/>
          </a:xfrm>
        </p:spPr>
        <p:txBody>
          <a:bodyPr>
            <a:normAutofit/>
          </a:bodyPr>
          <a:lstStyle/>
          <a:p>
            <a:pPr lvl="0" algn="just"/>
            <a:r>
              <a:rPr lang="en-US" sz="1800" dirty="0" err="1"/>
              <a:t>Trafo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/ </a:t>
            </a:r>
            <a:r>
              <a:rPr lang="en-US" sz="1800" dirty="0" err="1"/>
              <a:t>trafo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 P5A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menyediakan</a:t>
            </a:r>
            <a:r>
              <a:rPr lang="en-US" sz="1800" dirty="0"/>
              <a:t> </a:t>
            </a:r>
            <a:r>
              <a:rPr lang="en-US" sz="1800" dirty="0" err="1"/>
              <a:t>macam</a:t>
            </a:r>
            <a:r>
              <a:rPr lang="en-US" sz="1800" dirty="0"/>
              <a:t> – </a:t>
            </a:r>
            <a:r>
              <a:rPr lang="en-US" sz="1800" dirty="0" err="1"/>
              <a:t>macam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Trafo</a:t>
            </a:r>
            <a:r>
              <a:rPr lang="en-US" sz="1800" dirty="0"/>
              <a:t> input.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primer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lillitan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.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mengunakan</a:t>
            </a:r>
            <a:r>
              <a:rPr lang="en-US" sz="1800" dirty="0"/>
              <a:t> </a:t>
            </a:r>
            <a:r>
              <a:rPr lang="en-US" sz="1800" dirty="0" err="1"/>
              <a:t>inti</a:t>
            </a:r>
            <a:r>
              <a:rPr lang="en-US" sz="1800" dirty="0"/>
              <a:t> </a:t>
            </a:r>
            <a:r>
              <a:rPr lang="en-US" sz="1800" dirty="0" err="1"/>
              <a:t>teras</a:t>
            </a:r>
            <a:r>
              <a:rPr lang="en-US" sz="1800" dirty="0"/>
              <a:t> / </a:t>
            </a:r>
            <a:r>
              <a:rPr lang="en-US" sz="1800" dirty="0" err="1"/>
              <a:t>besi</a:t>
            </a:r>
            <a:r>
              <a:rPr lang="en-US" sz="1800" dirty="0"/>
              <a:t>. </a:t>
            </a:r>
            <a:r>
              <a:rPr lang="en-US" sz="1800" dirty="0" err="1"/>
              <a:t>Lilitan</a:t>
            </a:r>
            <a:r>
              <a:rPr lang="en-US" sz="1800" dirty="0"/>
              <a:t> </a:t>
            </a:r>
            <a:r>
              <a:rPr lang="en-US" sz="1800" dirty="0" err="1"/>
              <a:t>sekundernya</a:t>
            </a:r>
            <a:r>
              <a:rPr lang="en-US" sz="1800" dirty="0"/>
              <a:t> </a:t>
            </a:r>
            <a:r>
              <a:rPr lang="en-US" sz="1800" dirty="0" err="1"/>
              <a:t>mempunyai</a:t>
            </a:r>
            <a:r>
              <a:rPr lang="en-US" sz="1800" dirty="0"/>
              <a:t> </a:t>
            </a:r>
            <a:r>
              <a:rPr lang="en-US" sz="1800" i="1" dirty="0"/>
              <a:t>center tap</a:t>
            </a:r>
            <a:r>
              <a:rPr lang="en-US" sz="1800" dirty="0"/>
              <a:t>,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penyesuai</a:t>
            </a:r>
            <a:r>
              <a:rPr lang="en-US" sz="1800" dirty="0"/>
              <a:t> </a:t>
            </a:r>
            <a:r>
              <a:rPr lang="en-US" sz="1800" dirty="0" err="1"/>
              <a:t>inpedansi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pembalik</a:t>
            </a:r>
            <a:r>
              <a:rPr lang="en-US" sz="1800" dirty="0"/>
              <a:t> </a:t>
            </a:r>
            <a:r>
              <a:rPr lang="en-US" sz="1800" dirty="0" err="1"/>
              <a:t>fasa</a:t>
            </a:r>
            <a:r>
              <a:rPr lang="en-US" sz="1800" dirty="0"/>
              <a:t>. </a:t>
            </a:r>
          </a:p>
          <a:p>
            <a:pPr lvl="0" algn="just"/>
            <a:r>
              <a:rPr lang="en-US" sz="1800" dirty="0" err="1"/>
              <a:t>Trafo</a:t>
            </a:r>
            <a:r>
              <a:rPr lang="en-US" sz="1800" dirty="0"/>
              <a:t> output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trafo</a:t>
            </a:r>
            <a:r>
              <a:rPr lang="en-US" sz="1800" dirty="0"/>
              <a:t> </a:t>
            </a:r>
            <a:r>
              <a:rPr lang="en-US" sz="1800" dirty="0" err="1"/>
              <a:t>penerima</a:t>
            </a:r>
            <a:r>
              <a:rPr lang="en-US" sz="1800" dirty="0"/>
              <a:t> </a:t>
            </a:r>
            <a:r>
              <a:rPr lang="en-US" sz="1800" dirty="0" err="1"/>
              <a:t>dipasang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penghubung</a:t>
            </a:r>
            <a:r>
              <a:rPr lang="en-US" sz="1800" dirty="0"/>
              <a:t> </a:t>
            </a:r>
            <a:r>
              <a:rPr lang="en-US" sz="1800" dirty="0" err="1"/>
              <a:t>rangakain</a:t>
            </a:r>
            <a:r>
              <a:rPr lang="en-US" sz="1800" dirty="0"/>
              <a:t> </a:t>
            </a:r>
            <a:r>
              <a:rPr lang="en-US" sz="1800" dirty="0" err="1"/>
              <a:t>penguat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i="1" dirty="0"/>
              <a:t>loud speaker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pula </a:t>
            </a:r>
            <a:r>
              <a:rPr lang="en-US" sz="1800" dirty="0" err="1"/>
              <a:t>menyesuaikan</a:t>
            </a:r>
            <a:r>
              <a:rPr lang="en-US" sz="1800" dirty="0"/>
              <a:t> </a:t>
            </a:r>
            <a:r>
              <a:rPr lang="en-US" sz="1800" dirty="0" err="1"/>
              <a:t>impedansi</a:t>
            </a:r>
            <a:r>
              <a:rPr lang="en-US" sz="1800" dirty="0"/>
              <a:t>  </a:t>
            </a:r>
            <a:r>
              <a:rPr lang="en-US" sz="1800" dirty="0" err="1"/>
              <a:t>penguat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impedansi</a:t>
            </a:r>
            <a:r>
              <a:rPr lang="en-US" sz="1800" dirty="0"/>
              <a:t> </a:t>
            </a:r>
            <a:r>
              <a:rPr lang="en-US" sz="1800" i="1" dirty="0"/>
              <a:t>speake</a:t>
            </a:r>
            <a:r>
              <a:rPr lang="en-US" sz="1800" dirty="0"/>
              <a:t>r yang </a:t>
            </a:r>
            <a:r>
              <a:rPr lang="en-US" sz="1800" dirty="0" err="1"/>
              <a:t>digunakan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Tfrao</a:t>
            </a:r>
            <a:r>
              <a:rPr lang="en-US" sz="1800" dirty="0"/>
              <a:t> </a:t>
            </a:r>
            <a:r>
              <a:rPr lang="en-US" sz="1800" dirty="0" err="1"/>
              <a:t>frekwensi</a:t>
            </a:r>
            <a:r>
              <a:rPr lang="en-US" sz="1800" dirty="0"/>
              <a:t> </a:t>
            </a:r>
            <a:r>
              <a:rPr lang="en-US" sz="1800" dirty="0" err="1"/>
              <a:t>menengah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Trfao</a:t>
            </a:r>
            <a:r>
              <a:rPr lang="en-US" sz="1800" dirty="0"/>
              <a:t> </a:t>
            </a:r>
            <a:r>
              <a:rPr lang="en-US" sz="1800" dirty="0" err="1"/>
              <a:t>MF,biasanya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melewatkan</a:t>
            </a:r>
            <a:r>
              <a:rPr lang="en-US" sz="1800" dirty="0"/>
              <a:t> </a:t>
            </a:r>
            <a:r>
              <a:rPr lang="en-US" sz="1800" dirty="0" err="1"/>
              <a:t>frekwensi</a:t>
            </a:r>
            <a:r>
              <a:rPr lang="en-US" sz="1800" dirty="0"/>
              <a:t> 455 KHz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peneriam</a:t>
            </a:r>
            <a:r>
              <a:rPr lang="en-US" sz="1800" dirty="0"/>
              <a:t> radio </a:t>
            </a:r>
            <a:r>
              <a:rPr lang="en-US" sz="1800" dirty="0" err="1"/>
              <a:t>AM,biasanya</a:t>
            </a:r>
            <a:r>
              <a:rPr lang="en-US" sz="1800" dirty="0"/>
              <a:t> </a:t>
            </a:r>
            <a:r>
              <a:rPr lang="en-US" sz="1800" dirty="0" err="1"/>
              <a:t>memakai</a:t>
            </a:r>
            <a:r>
              <a:rPr lang="en-US" sz="1800" dirty="0"/>
              <a:t> </a:t>
            </a:r>
            <a:r>
              <a:rPr lang="en-US" sz="1800" dirty="0" err="1"/>
              <a:t>inti</a:t>
            </a:r>
            <a:r>
              <a:rPr lang="en-US" sz="1800" dirty="0"/>
              <a:t> </a:t>
            </a:r>
            <a:r>
              <a:rPr lang="en-US" sz="1800" dirty="0" err="1"/>
              <a:t>ferit</a:t>
            </a:r>
            <a:r>
              <a:rPr lang="en-US" sz="1800" dirty="0"/>
              <a:t>.</a:t>
            </a:r>
          </a:p>
          <a:p>
            <a:pPr lvl="0" algn="just"/>
            <a:r>
              <a:rPr lang="en-US" sz="1800" dirty="0" err="1"/>
              <a:t>Trfao</a:t>
            </a:r>
            <a:r>
              <a:rPr lang="en-US" sz="1800" dirty="0"/>
              <a:t> </a:t>
            </a:r>
            <a:r>
              <a:rPr lang="en-US" sz="1800" dirty="0" err="1"/>
              <a:t>frekwensi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dirty="0" err="1"/>
              <a:t>juag</a:t>
            </a:r>
            <a:r>
              <a:rPr lang="en-US" sz="1800" dirty="0"/>
              <a:t> </a:t>
            </a:r>
            <a:r>
              <a:rPr lang="en-US" sz="1800" dirty="0" err="1"/>
              <a:t>trafo</a:t>
            </a:r>
            <a:r>
              <a:rPr lang="en-US" sz="1800" dirty="0"/>
              <a:t> HF, </a:t>
            </a:r>
            <a:r>
              <a:rPr lang="en-US" sz="1800" dirty="0" err="1"/>
              <a:t>intinya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serbuk</a:t>
            </a:r>
            <a:r>
              <a:rPr lang="en-US" sz="1800" dirty="0"/>
              <a:t> </a:t>
            </a:r>
            <a:r>
              <a:rPr lang="en-US" sz="1800" dirty="0" err="1"/>
              <a:t>besi</a:t>
            </a:r>
            <a:r>
              <a:rPr lang="en-US" sz="1800" dirty="0"/>
              <a:t> / </a:t>
            </a:r>
            <a:r>
              <a:rPr lang="en-US" sz="1800" dirty="0" err="1"/>
              <a:t>ferit</a:t>
            </a:r>
            <a:r>
              <a:rPr lang="en-US" sz="1800" dirty="0"/>
              <a:t>.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disebut</a:t>
            </a:r>
            <a:r>
              <a:rPr lang="en-US" sz="1800" dirty="0"/>
              <a:t> </a:t>
            </a:r>
            <a:r>
              <a:rPr lang="en-US" sz="1800" i="1" dirty="0"/>
              <a:t>spool</a:t>
            </a:r>
            <a:r>
              <a:rPr lang="en-US" sz="1800" dirty="0"/>
              <a:t> </a:t>
            </a:r>
            <a:r>
              <a:rPr lang="en-US" sz="1800" dirty="0" err="1"/>
              <a:t>antena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i="1" dirty="0"/>
              <a:t>spool</a:t>
            </a:r>
            <a:r>
              <a:rPr lang="en-US" sz="1800" dirty="0"/>
              <a:t> </a:t>
            </a:r>
            <a:r>
              <a:rPr lang="en-US" sz="1800" dirty="0" err="1"/>
              <a:t>osilator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radio </a:t>
            </a:r>
            <a:r>
              <a:rPr lang="en-US" sz="1800" dirty="0" err="1"/>
              <a:t>oenerima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penala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osillator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3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77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dirty="0" err="1" smtClean="0"/>
              <a:t>Menenentukan</a:t>
            </a:r>
            <a:r>
              <a:rPr lang="en-US" dirty="0" smtClean="0"/>
              <a:t> </a:t>
            </a:r>
            <a:r>
              <a:rPr lang="en-US" dirty="0" err="1"/>
              <a:t>tegangan</a:t>
            </a:r>
            <a:r>
              <a:rPr lang="en-US" dirty="0"/>
              <a:t> 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lilitan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.</a:t>
            </a:r>
          </a:p>
          <a:p>
            <a:pPr marL="82296" indent="0">
              <a:buNone/>
            </a:pPr>
            <a:r>
              <a:rPr lang="en-US" b="1" dirty="0" smtClean="0"/>
              <a:t>Ex: </a:t>
            </a:r>
          </a:p>
          <a:p>
            <a:pPr marL="82296" indent="0">
              <a:buNone/>
            </a:pPr>
            <a:r>
              <a:rPr lang="en-US" b="1" i="1" dirty="0" err="1"/>
              <a:t>D</a:t>
            </a:r>
            <a:r>
              <a:rPr lang="en-US" i="1" dirty="0" err="1" smtClean="0"/>
              <a:t>iketahui</a:t>
            </a:r>
            <a:r>
              <a:rPr lang="en-US" i="1" dirty="0" smtClean="0"/>
              <a:t> </a:t>
            </a:r>
            <a:r>
              <a:rPr lang="en-US" i="1" dirty="0"/>
              <a:t>: </a:t>
            </a:r>
            <a:endParaRPr lang="en-US" dirty="0"/>
          </a:p>
          <a:p>
            <a:pPr marL="82296" indent="0">
              <a:buNone/>
            </a:pPr>
            <a:r>
              <a:rPr lang="en-US" i="1" dirty="0"/>
              <a:t>UP	: 220 V</a:t>
            </a:r>
            <a:endParaRPr lang="en-US" dirty="0"/>
          </a:p>
          <a:p>
            <a:pPr marL="82296" indent="0">
              <a:buNone/>
            </a:pPr>
            <a:r>
              <a:rPr lang="en-US" i="1" dirty="0"/>
              <a:t>NP	: 734 </a:t>
            </a:r>
            <a:r>
              <a:rPr lang="en-US" i="1" dirty="0" err="1"/>
              <a:t>lilit</a:t>
            </a:r>
            <a:endParaRPr lang="en-US" dirty="0"/>
          </a:p>
          <a:p>
            <a:pPr marL="82296" indent="0">
              <a:buNone/>
            </a:pPr>
            <a:r>
              <a:rPr lang="en-US" i="1" dirty="0"/>
              <a:t>NS	: 80 </a:t>
            </a:r>
            <a:r>
              <a:rPr lang="en-US" i="1" dirty="0" err="1"/>
              <a:t>lilit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 (US):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 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429001"/>
            <a:ext cx="7905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3600450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58804"/>
            <a:ext cx="24384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72000"/>
            <a:ext cx="7048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33" y="4634835"/>
            <a:ext cx="23717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4681229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6172200"/>
            <a:ext cx="14287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246555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33" y="6198929"/>
            <a:ext cx="23907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9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itchFamily="82" charset="0"/>
              </a:rPr>
              <a:t>RANGKAIAN PENYEARAH (RECTIFIER)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90600"/>
            <a:ext cx="7790688" cy="563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Merubah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Bolak-balik</a:t>
            </a:r>
            <a:r>
              <a:rPr lang="en-US" sz="1800" dirty="0"/>
              <a:t> (Alternating Current/Ac)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Searah</a:t>
            </a:r>
            <a:r>
              <a:rPr lang="en-US" sz="1800" dirty="0"/>
              <a:t> (</a:t>
            </a:r>
            <a:r>
              <a:rPr lang="en-US" sz="1800" dirty="0" err="1"/>
              <a:t>Dirrect</a:t>
            </a:r>
            <a:r>
              <a:rPr lang="en-US" sz="1800" dirty="0"/>
              <a:t> Current/Dc). 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Elektronika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Terbagi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:</a:t>
            </a:r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endParaRPr lang="en-US" sz="1800" dirty="0"/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lgerian" pitchFamily="82" charset="0"/>
              </a:rPr>
              <a:t>1.RANGKAIAN PENYEARAH SETENGAH GELOMBANG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14400"/>
            <a:ext cx="7790688" cy="5334000"/>
          </a:xfrm>
        </p:spPr>
        <p:txBody>
          <a:bodyPr/>
          <a:lstStyle/>
          <a:p>
            <a:pPr algn="just"/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diode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83" y="1676400"/>
            <a:ext cx="408193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79" y="4169568"/>
            <a:ext cx="4356998" cy="185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 :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(</a:t>
            </a:r>
            <a:r>
              <a:rPr lang="en-US" sz="1800" dirty="0" err="1"/>
              <a:t>puncak</a:t>
            </a:r>
            <a:r>
              <a:rPr lang="en-US" sz="1800" dirty="0"/>
              <a:t>) </a:t>
            </a:r>
            <a:r>
              <a:rPr lang="en-US" sz="1800" dirty="0" err="1"/>
              <a:t>melewati</a:t>
            </a:r>
            <a:r>
              <a:rPr lang="en-US" sz="1800" dirty="0"/>
              <a:t> diode yang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“forward bias”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(</a:t>
            </a:r>
            <a:r>
              <a:rPr lang="en-US" sz="1800" dirty="0" err="1"/>
              <a:t>lembah</a:t>
            </a:r>
            <a:r>
              <a:rPr lang="en-US" sz="1800" dirty="0"/>
              <a:t>) yang </a:t>
            </a:r>
            <a:r>
              <a:rPr lang="en-US" sz="1800" dirty="0" err="1"/>
              <a:t>bernilai</a:t>
            </a:r>
            <a:r>
              <a:rPr lang="en-US" sz="1800" dirty="0"/>
              <a:t> negative yang </a:t>
            </a:r>
            <a:r>
              <a:rPr lang="en-US" sz="1800" dirty="0" err="1"/>
              <a:t>meyebabkan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“reverse bias” 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keluaran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setengan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758992"/>
            <a:ext cx="5410199" cy="260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2" y="4012933"/>
            <a:ext cx="4014031" cy="20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itchFamily="82" charset="0"/>
              </a:rPr>
              <a:t>RANGKAIAN PENYEARAH (RECTIFIER)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90600"/>
            <a:ext cx="7790688" cy="563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Merubah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Bolak-balik</a:t>
            </a:r>
            <a:r>
              <a:rPr lang="en-US" sz="1800" dirty="0"/>
              <a:t> (Alternating Current/Ac)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Searah</a:t>
            </a:r>
            <a:r>
              <a:rPr lang="en-US" sz="1800" dirty="0"/>
              <a:t> (</a:t>
            </a:r>
            <a:r>
              <a:rPr lang="en-US" sz="1800" dirty="0" err="1"/>
              <a:t>Dirrect</a:t>
            </a:r>
            <a:r>
              <a:rPr lang="en-US" sz="1800" dirty="0"/>
              <a:t> Current/Dc). 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Elektronika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Diode, </a:t>
            </a:r>
            <a:r>
              <a:rPr lang="en-US" sz="1800" dirty="0" err="1"/>
              <a:t>Karena</a:t>
            </a:r>
            <a:r>
              <a:rPr lang="en-US" sz="1800" dirty="0"/>
              <a:t> Diode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Sifat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Memperbolehkan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 Yang </a:t>
            </a:r>
            <a:r>
              <a:rPr lang="en-US" sz="1800" dirty="0" err="1"/>
              <a:t>Melewatinya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Terbagi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:</a:t>
            </a:r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endParaRPr lang="en-US" sz="1800" dirty="0"/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6324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DC yang </a:t>
            </a:r>
            <a:r>
              <a:rPr lang="en-US" sz="1800" dirty="0" err="1"/>
              <a:t>dihasilkan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0,318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maksimumnya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ripple: 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Tegangan</a:t>
            </a:r>
            <a:r>
              <a:rPr lang="en-US" sz="1800" dirty="0"/>
              <a:t> rata-rata DC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</a:t>
            </a:r>
          </a:p>
          <a:p>
            <a:endParaRPr lang="en-US" sz="1800" dirty="0"/>
          </a:p>
          <a:p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Frekuensi</a:t>
            </a:r>
            <a:r>
              <a:rPr lang="en-US" sz="1800" dirty="0"/>
              <a:t> output: </a:t>
            </a:r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66243"/>
            <a:ext cx="4267201" cy="7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26" y="2023150"/>
            <a:ext cx="5355329" cy="93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297051" y="2035441"/>
          <a:ext cx="1311574" cy="86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6" imgW="634680" imgH="419040" progId="Equation.DSMT4">
                  <p:embed/>
                </p:oleObj>
              </mc:Choice>
              <mc:Fallback>
                <p:oleObj name="Equation" r:id="rId6" imgW="634680" imgH="419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7051" y="2035441"/>
                        <a:ext cx="1311574" cy="86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68425" y="3477562"/>
          <a:ext cx="2513175" cy="8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8" imgW="1193760" imgH="393480" progId="Equation.DSMT4">
                  <p:embed/>
                </p:oleObj>
              </mc:Choice>
              <mc:Fallback>
                <p:oleObj name="Equation" r:id="rId8" imgW="119376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8425" y="3477562"/>
                        <a:ext cx="2513175" cy="82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00400" y="5105400"/>
          <a:ext cx="242146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0" imgW="660240" imgH="228600" progId="Equation.DSMT4">
                  <p:embed/>
                </p:oleObj>
              </mc:Choice>
              <mc:Fallback>
                <p:oleObj name="Equation" r:id="rId10" imgW="6602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0400" y="5105400"/>
                        <a:ext cx="242146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12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487362"/>
          </a:xfrm>
        </p:spPr>
        <p:txBody>
          <a:bodyPr>
            <a:normAutofit/>
          </a:bodyPr>
          <a:lstStyle/>
          <a:p>
            <a:pPr lvl="0"/>
            <a:r>
              <a:rPr lang="en-US" sz="2400" b="1" u="sng" dirty="0">
                <a:latin typeface="Algerian" pitchFamily="82" charset="0"/>
              </a:rPr>
              <a:t>2. </a:t>
            </a:r>
            <a:r>
              <a:rPr lang="en-US" sz="2400" b="1" u="sng" dirty="0" err="1">
                <a:latin typeface="Algerian" pitchFamily="82" charset="0"/>
              </a:rPr>
              <a:t>Rangkaian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penyearah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gelombang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penuh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7866888" cy="57150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dioda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bridge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 paling popular </a:t>
            </a:r>
            <a:r>
              <a:rPr lang="en-US" sz="2000" dirty="0" err="1"/>
              <a:t>dan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elektronika</a:t>
            </a:r>
            <a:r>
              <a:rPr lang="en-US" sz="2000" dirty="0"/>
              <a:t>.  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diode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penyearah-nya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4800600" cy="29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70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diode </a:t>
            </a:r>
            <a:r>
              <a:rPr lang="en-US" sz="1800" dirty="0" err="1"/>
              <a:t>jembatan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endParaRPr lang="en-US" sz="1800" dirty="0"/>
          </a:p>
          <a:p>
            <a:pPr marL="82296" indent="0" algn="just">
              <a:buNone/>
            </a:pPr>
            <a:r>
              <a:rPr lang="en-US" sz="1800" dirty="0"/>
              <a:t>1. 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D2 yang </a:t>
            </a:r>
            <a:r>
              <a:rPr lang="en-US" sz="1800" dirty="0" err="1"/>
              <a:t>bersifat</a:t>
            </a:r>
            <a:r>
              <a:rPr lang="en-US" sz="1800" dirty="0"/>
              <a:t> 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D3. </a:t>
            </a:r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disearahkan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46" y="3411794"/>
            <a:ext cx="4817533" cy="230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429000"/>
            <a:ext cx="286950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2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1800" dirty="0"/>
              <a:t>2.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yang </a:t>
            </a:r>
            <a:r>
              <a:rPr lang="en-US" sz="1800" dirty="0" err="1"/>
              <a:t>kini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D4 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D1. </a:t>
            </a:r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jlaur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di </a:t>
            </a:r>
            <a:r>
              <a:rPr lang="en-US" sz="1800" dirty="0" err="1"/>
              <a:t>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3252020"/>
            <a:ext cx="4783685" cy="21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239303"/>
            <a:ext cx="3170787" cy="232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5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"/>
            <a:ext cx="7866888" cy="63246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center tap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“center tap design”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bolak-balik</a:t>
            </a:r>
            <a:r>
              <a:rPr lang="en-US" sz="2000" dirty="0"/>
              <a:t>(AC) yang </a:t>
            </a:r>
            <a:r>
              <a:rPr lang="en-US" sz="2000" dirty="0" err="1"/>
              <a:t>memiliki</a:t>
            </a:r>
            <a:r>
              <a:rPr lang="en-US" sz="2000" dirty="0"/>
              <a:t> “Center Tap (CT)”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transformator</a:t>
            </a:r>
            <a:r>
              <a:rPr lang="en-US" sz="2000" dirty="0"/>
              <a:t> CT.</a:t>
            </a:r>
          </a:p>
          <a:p>
            <a:pPr algn="just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“center tap design” </a:t>
            </a:r>
            <a:r>
              <a:rPr lang="en-US" sz="2000" dirty="0" err="1"/>
              <a:t>diperlihatkan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971800" cy="231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29659"/>
            <a:ext cx="4200752" cy="21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7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“center tap design”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</a:p>
          <a:p>
            <a:pPr algn="just"/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1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D1 (forward bias). </a:t>
            </a:r>
          </a:p>
          <a:p>
            <a:pPr algn="just"/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D2 (reverse bias)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3546092"/>
            <a:ext cx="4613931" cy="254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442074"/>
            <a:ext cx="2968625" cy="280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34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AC-source1 </a:t>
            </a:r>
            <a:r>
              <a:rPr lang="en-US" sz="1800" dirty="0" err="1"/>
              <a:t>bernilai</a:t>
            </a:r>
            <a:r>
              <a:rPr lang="en-US" sz="1800" dirty="0"/>
              <a:t> negative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D1 (reverse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sebaliknya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D2 (forward bias).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AC </a:t>
            </a:r>
            <a:r>
              <a:rPr lang="en-US" sz="1800" dirty="0" err="1"/>
              <a:t>ke</a:t>
            </a:r>
            <a:r>
              <a:rPr lang="en-US" sz="1800" dirty="0"/>
              <a:t> DC,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546871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276600"/>
            <a:ext cx="29686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03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5943600"/>
          </a:xfrm>
        </p:spPr>
        <p:txBody>
          <a:bodyPr>
            <a:normAutofit/>
          </a:bodyPr>
          <a:lstStyle/>
          <a:p>
            <a:pPr algn="just"/>
            <a:r>
              <a:rPr lang="id-ID" sz="1800" dirty="0"/>
              <a:t>Tegangan rata-rata DC pada penyearah sinyal gelombang penuh: </a:t>
            </a:r>
            <a:endParaRPr lang="en-US" sz="1800" dirty="0"/>
          </a:p>
          <a:p>
            <a:pPr algn="just"/>
            <a:endParaRPr lang="en-US" sz="1800" u="sng" dirty="0"/>
          </a:p>
          <a:p>
            <a:pPr marL="82296" indent="0" algn="just">
              <a:buNone/>
            </a:pPr>
            <a:endParaRPr lang="en-US" sz="1800" u="sng" dirty="0"/>
          </a:p>
          <a:p>
            <a:pPr algn="just"/>
            <a:r>
              <a:rPr lang="id-ID" sz="1800" dirty="0"/>
              <a:t>Frekuensi output: 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 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82296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marL="82296" indent="0" algn="just">
              <a:buNone/>
            </a:pPr>
            <a:endParaRPr lang="en-US" sz="1800" dirty="0"/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kali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: </a:t>
            </a:r>
          </a:p>
          <a:p>
            <a:pPr marL="82296" indent="0" algn="just">
              <a:buNone/>
            </a:pPr>
            <a:r>
              <a:rPr lang="en-US" sz="1800" dirty="0"/>
              <a:t>      IAV=0,637.Imax</a:t>
            </a:r>
          </a:p>
          <a:p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0" y="663426"/>
            <a:ext cx="3886200" cy="6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56" y="3048000"/>
            <a:ext cx="49329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88407" y="1752600"/>
          <a:ext cx="17187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8407" y="1752600"/>
                        <a:ext cx="17187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1" y="732251"/>
          <a:ext cx="991557" cy="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8" imgW="622080" imgH="393480" progId="Equation.DSMT4">
                  <p:embed/>
                </p:oleObj>
              </mc:Choice>
              <mc:Fallback>
                <p:oleObj name="Equation" r:id="rId8" imgW="62208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1" y="732251"/>
                        <a:ext cx="991557" cy="62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6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145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solidFill>
                  <a:schemeClr val="tx2">
                    <a:satMod val="130000"/>
                  </a:schemeClr>
                </a:solidFill>
                <a:latin typeface="Algerian" pitchFamily="82" charset="0"/>
              </a:rPr>
              <a:t>CATU DAYA TEREGULASI</a:t>
            </a:r>
            <a:endParaRPr lang="en-US" b="1" u="sng" dirty="0">
              <a:solidFill>
                <a:schemeClr val="tx2">
                  <a:satMod val="13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667000" y="990600"/>
            <a:ext cx="7790688" cy="5638800"/>
          </a:xfrm>
          <a:blipFill rotWithShape="1">
            <a:blip r:embed="rId3"/>
            <a:stretch>
              <a:fillRect t="-541" r="-626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0988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866888" cy="639762"/>
          </a:xfrm>
        </p:spPr>
        <p:txBody>
          <a:bodyPr>
            <a:normAutofit fontScale="90000"/>
          </a:bodyPr>
          <a:lstStyle/>
          <a:p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Contoh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filtering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rangkaian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penyearah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setengah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gelombang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7866888" cy="5715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2100" dirty="0"/>
              <a:t>Cara </a:t>
            </a:r>
            <a:r>
              <a:rPr lang="en-US" sz="2100" dirty="0" err="1"/>
              <a:t>kerja</a:t>
            </a:r>
            <a:r>
              <a:rPr lang="en-US" sz="2100" dirty="0"/>
              <a:t> :</a:t>
            </a:r>
          </a:p>
          <a:p>
            <a:pPr algn="just"/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capasitor</a:t>
            </a:r>
            <a:r>
              <a:rPr lang="en-US" sz="2100" dirty="0"/>
              <a:t> </a:t>
            </a:r>
            <a:r>
              <a:rPr lang="en-US" sz="2100" dirty="0" err="1"/>
              <a:t>ditambahkan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output </a:t>
            </a:r>
            <a:r>
              <a:rPr lang="en-US" sz="2100" dirty="0" err="1"/>
              <a:t>dioda</a:t>
            </a:r>
            <a:r>
              <a:rPr lang="en-US" sz="2100" dirty="0"/>
              <a:t>. </a:t>
            </a:r>
            <a:br>
              <a:rPr lang="en-US" sz="2100" dirty="0"/>
            </a:b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saat</a:t>
            </a:r>
            <a:r>
              <a:rPr lang="en-US" sz="2100" dirty="0"/>
              <a:t> </a:t>
            </a:r>
            <a:r>
              <a:rPr lang="en-US" sz="2100" dirty="0" err="1"/>
              <a:t>anoda</a:t>
            </a:r>
            <a:r>
              <a:rPr lang="en-US" sz="2100" dirty="0"/>
              <a:t> D1 </a:t>
            </a:r>
            <a:r>
              <a:rPr lang="en-US" sz="2100" dirty="0" err="1"/>
              <a:t>mendapat</a:t>
            </a:r>
            <a:r>
              <a:rPr lang="en-US" sz="2100" dirty="0"/>
              <a:t> </a:t>
            </a:r>
            <a:r>
              <a:rPr lang="en-US" sz="2100" dirty="0" err="1"/>
              <a:t>pulsa</a:t>
            </a:r>
            <a:r>
              <a:rPr lang="en-US" sz="2100" dirty="0"/>
              <a:t> </a:t>
            </a:r>
            <a:r>
              <a:rPr lang="en-US" sz="2100" dirty="0" err="1"/>
              <a:t>positip</a:t>
            </a:r>
            <a:r>
              <a:rPr lang="en-US" sz="2100" dirty="0"/>
              <a:t>, D1 </a:t>
            </a:r>
            <a:r>
              <a:rPr lang="en-US" sz="2100" dirty="0" err="1"/>
              <a:t>langsung</a:t>
            </a:r>
            <a:r>
              <a:rPr lang="en-US" sz="2100" dirty="0"/>
              <a:t> </a:t>
            </a:r>
            <a:r>
              <a:rPr lang="en-US" sz="2100" dirty="0" err="1"/>
              <a:t>konduksi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capacitor </a:t>
            </a:r>
            <a:r>
              <a:rPr lang="en-US" sz="2100" dirty="0" err="1"/>
              <a:t>mulai</a:t>
            </a:r>
            <a:r>
              <a:rPr lang="en-US" sz="2100" dirty="0"/>
              <a:t> </a:t>
            </a:r>
            <a:r>
              <a:rPr lang="en-US" sz="2100" dirty="0" err="1"/>
              <a:t>mengisi</a:t>
            </a:r>
            <a:r>
              <a:rPr lang="en-US" sz="2100" dirty="0"/>
              <a:t>.</a:t>
            </a:r>
          </a:p>
          <a:p>
            <a:pPr algn="just"/>
            <a:r>
              <a:rPr lang="en-US" sz="2100" dirty="0" err="1"/>
              <a:t>Ketika</a:t>
            </a:r>
            <a:r>
              <a:rPr lang="en-US" sz="2100" dirty="0"/>
              <a:t> capacitor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dirty="0" err="1"/>
              <a:t>mencapai</a:t>
            </a:r>
            <a:r>
              <a:rPr lang="en-US" sz="2100" dirty="0"/>
              <a:t> </a:t>
            </a:r>
            <a:r>
              <a:rPr lang="en-US" sz="2100" dirty="0" err="1"/>
              <a:t>tegangan</a:t>
            </a:r>
            <a:r>
              <a:rPr lang="en-US" sz="2100" dirty="0"/>
              <a:t> </a:t>
            </a:r>
            <a:r>
              <a:rPr lang="en-US" sz="2100" dirty="0" err="1"/>
              <a:t>puncak</a:t>
            </a:r>
            <a:r>
              <a:rPr lang="en-US" sz="2100" dirty="0"/>
              <a:t>, D1 </a:t>
            </a:r>
            <a:r>
              <a:rPr lang="en-US" sz="2100" dirty="0" err="1"/>
              <a:t>menyumbat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katodanya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positip</a:t>
            </a:r>
            <a:r>
              <a:rPr lang="en-US" sz="2100" dirty="0"/>
              <a:t> </a:t>
            </a:r>
            <a:r>
              <a:rPr lang="en-US" sz="2100" dirty="0" err="1"/>
              <a:t>daripada</a:t>
            </a:r>
            <a:r>
              <a:rPr lang="en-US" sz="2100" dirty="0"/>
              <a:t> </a:t>
            </a:r>
            <a:r>
              <a:rPr lang="en-US" sz="2100" dirty="0" err="1"/>
              <a:t>anodanya</a:t>
            </a:r>
            <a:r>
              <a:rPr lang="en-US" sz="2100" dirty="0"/>
              <a:t>. </a:t>
            </a:r>
          </a:p>
          <a:p>
            <a:pPr algn="just"/>
            <a:r>
              <a:rPr lang="en-US" sz="2100" dirty="0"/>
              <a:t>Capacitor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membuang</a:t>
            </a:r>
            <a:r>
              <a:rPr lang="en-US" sz="2100" dirty="0"/>
              <a:t> (discharge) </a:t>
            </a:r>
            <a:r>
              <a:rPr lang="en-US" sz="2100" dirty="0" err="1"/>
              <a:t>muatannya</a:t>
            </a:r>
            <a:r>
              <a:rPr lang="en-US" sz="2100" dirty="0"/>
              <a:t> </a:t>
            </a:r>
            <a:r>
              <a:rPr lang="en-US" sz="2100" dirty="0" err="1"/>
              <a:t>melalui</a:t>
            </a:r>
            <a:r>
              <a:rPr lang="en-US" sz="2100" dirty="0"/>
              <a:t> </a:t>
            </a:r>
            <a:r>
              <a:rPr lang="en-US" sz="2100" dirty="0" err="1"/>
              <a:t>beban</a:t>
            </a:r>
            <a:r>
              <a:rPr lang="en-US" sz="2100" dirty="0"/>
              <a:t> yang </a:t>
            </a:r>
            <a:r>
              <a:rPr lang="en-US" sz="2100" dirty="0" err="1"/>
              <a:t>mempunyai</a:t>
            </a:r>
            <a:r>
              <a:rPr lang="en-US" sz="2100" dirty="0"/>
              <a:t> </a:t>
            </a:r>
            <a:r>
              <a:rPr lang="en-US" sz="2100" dirty="0" err="1"/>
              <a:t>resistan</a:t>
            </a:r>
            <a:r>
              <a:rPr lang="en-US" sz="2100" dirty="0"/>
              <a:t> </a:t>
            </a:r>
            <a:r>
              <a:rPr lang="en-US" sz="2100" dirty="0" err="1"/>
              <a:t>tertentu</a:t>
            </a:r>
            <a:r>
              <a:rPr lang="en-US" sz="2100" dirty="0"/>
              <a:t>. </a:t>
            </a:r>
          </a:p>
          <a:p>
            <a:pPr algn="just"/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karenanya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 discharge capacitor </a:t>
            </a:r>
            <a:r>
              <a:rPr lang="en-US" sz="2100" dirty="0" err="1"/>
              <a:t>lebih</a:t>
            </a:r>
            <a:r>
              <a:rPr lang="en-US" sz="2100" dirty="0"/>
              <a:t> lama </a:t>
            </a:r>
            <a:r>
              <a:rPr lang="en-US" sz="2100" dirty="0" err="1"/>
              <a:t>dibanding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AC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periode</a:t>
            </a:r>
            <a:r>
              <a:rPr lang="en-US" sz="2100" dirty="0"/>
              <a:t> (cycle). </a:t>
            </a:r>
          </a:p>
          <a:p>
            <a:pPr algn="just"/>
            <a:r>
              <a:rPr lang="en-US" sz="2100" dirty="0" err="1"/>
              <a:t>Akibatnya</a:t>
            </a:r>
            <a:r>
              <a:rPr lang="en-US" sz="2100" dirty="0"/>
              <a:t> </a:t>
            </a:r>
            <a:r>
              <a:rPr lang="en-US" sz="2100" dirty="0" err="1"/>
              <a:t>sebelum</a:t>
            </a:r>
            <a:r>
              <a:rPr lang="en-US" sz="2100" dirty="0"/>
              <a:t> capacitor </a:t>
            </a:r>
            <a:r>
              <a:rPr lang="en-US" sz="2100" dirty="0" err="1"/>
              <a:t>mencapai</a:t>
            </a:r>
            <a:r>
              <a:rPr lang="en-US" sz="2100" dirty="0"/>
              <a:t> </a:t>
            </a:r>
            <a:r>
              <a:rPr lang="en-US" sz="2100" dirty="0" err="1"/>
              <a:t>nol</a:t>
            </a:r>
            <a:r>
              <a:rPr lang="en-US" sz="2100" dirty="0"/>
              <a:t> volt </a:t>
            </a:r>
            <a:r>
              <a:rPr lang="en-US" sz="2100" dirty="0" err="1"/>
              <a:t>diisi</a:t>
            </a:r>
            <a:r>
              <a:rPr lang="en-US" sz="2100" dirty="0"/>
              <a:t> </a:t>
            </a:r>
            <a:r>
              <a:rPr lang="en-US" sz="2100" dirty="0" err="1"/>
              <a:t>kembali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pulsa</a:t>
            </a:r>
            <a:r>
              <a:rPr lang="en-US" sz="2100" dirty="0"/>
              <a:t> </a:t>
            </a:r>
            <a:r>
              <a:rPr lang="en-US" sz="2100" dirty="0" err="1"/>
              <a:t>berikutnya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86582"/>
            <a:ext cx="3581400" cy="124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61" y="786580"/>
            <a:ext cx="4028968" cy="24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3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lgerian" pitchFamily="82" charset="0"/>
              </a:rPr>
              <a:t>1.rangkaian </a:t>
            </a:r>
            <a:r>
              <a:rPr lang="en-US" sz="2400" b="1" u="sng" dirty="0" err="1">
                <a:latin typeface="Algerian" pitchFamily="82" charset="0"/>
              </a:rPr>
              <a:t>penyearah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setengah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gelombang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14400"/>
            <a:ext cx="7790688" cy="5334000"/>
          </a:xfrm>
        </p:spPr>
        <p:txBody>
          <a:bodyPr/>
          <a:lstStyle/>
          <a:p>
            <a:pPr algn="just"/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diode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09800"/>
            <a:ext cx="5406133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6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"/>
            <a:ext cx="7866888" cy="6019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sz="1800" dirty="0" err="1"/>
              <a:t>Tegangan</a:t>
            </a:r>
            <a:r>
              <a:rPr lang="en-US" sz="1800" dirty="0"/>
              <a:t> yang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gigi</a:t>
            </a:r>
            <a:r>
              <a:rPr lang="en-US" sz="1800" dirty="0"/>
              <a:t> </a:t>
            </a:r>
            <a:r>
              <a:rPr lang="en-US" sz="1800" dirty="0" err="1"/>
              <a:t>gergaji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ripple yang </a:t>
            </a:r>
            <a:r>
              <a:rPr lang="en-US" sz="1800" i="1" dirty="0" err="1"/>
              <a:t>besarnya</a:t>
            </a:r>
            <a:r>
              <a:rPr lang="en-US" sz="1800" i="1" dirty="0"/>
              <a:t> </a:t>
            </a:r>
            <a:r>
              <a:rPr lang="en-US" sz="1800" i="1" dirty="0" err="1"/>
              <a:t>adalah</a:t>
            </a:r>
            <a:r>
              <a:rPr lang="en-US" sz="1800" i="1" dirty="0"/>
              <a:t> : </a:t>
            </a:r>
          </a:p>
          <a:p>
            <a:pPr marL="82296" indent="0">
              <a:buNone/>
            </a:pPr>
            <a:endParaRPr lang="en-US" sz="1800" i="1" dirty="0"/>
          </a:p>
          <a:p>
            <a:pPr marL="82296" indent="0">
              <a:buNone/>
            </a:pPr>
            <a:r>
              <a:rPr lang="en-US" sz="1800" i="1" dirty="0"/>
              <a:t> 			………….(1)</a:t>
            </a:r>
          </a:p>
          <a:p>
            <a:pPr marL="82296" indent="0">
              <a:buNone/>
            </a:pPr>
            <a:endParaRPr lang="en-US" sz="1800" i="1" dirty="0"/>
          </a:p>
          <a:p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DC </a:t>
            </a:r>
            <a:r>
              <a:rPr lang="en-US" sz="1800" dirty="0" err="1"/>
              <a:t>adalah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8"/>
            <a:r>
              <a:rPr lang="en-US" dirty="0"/>
              <a:t>                    …………… (2)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6781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0" y="3379685"/>
            <a:ext cx="1854328" cy="7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1" y="4717026"/>
            <a:ext cx="25192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9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yang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 yang paling </a:t>
            </a:r>
            <a:r>
              <a:rPr lang="en-US" sz="1800" dirty="0" err="1"/>
              <a:t>kecil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/>
              <a:t> VL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discharge </a:t>
            </a:r>
            <a:r>
              <a:rPr lang="en-US" sz="1800" i="1" dirty="0" err="1"/>
              <a:t>atau</a:t>
            </a:r>
            <a:r>
              <a:rPr lang="en-US" sz="1800" i="1" dirty="0"/>
              <a:t> </a:t>
            </a:r>
            <a:r>
              <a:rPr lang="en-US" sz="1800" i="1" dirty="0" err="1"/>
              <a:t>pengosongan</a:t>
            </a:r>
            <a:r>
              <a:rPr lang="en-US" sz="1800" i="1" dirty="0"/>
              <a:t> </a:t>
            </a:r>
            <a:r>
              <a:rPr lang="en-US" sz="1800" i="1" dirty="0" err="1"/>
              <a:t>kapasitor</a:t>
            </a:r>
            <a:r>
              <a:rPr lang="en-US" sz="1800" i="1" dirty="0"/>
              <a:t> C, </a:t>
            </a:r>
            <a:r>
              <a:rPr lang="en-US" sz="1800" i="1" dirty="0" err="1"/>
              <a:t>sehingga</a:t>
            </a:r>
            <a:r>
              <a:rPr lang="en-US" sz="1800" i="1" dirty="0"/>
              <a:t> </a:t>
            </a:r>
            <a:r>
              <a:rPr lang="en-US" sz="1800" i="1" dirty="0" err="1"/>
              <a:t>dapat</a:t>
            </a:r>
            <a:r>
              <a:rPr lang="en-US" sz="1800" i="1" dirty="0"/>
              <a:t> </a:t>
            </a:r>
            <a:r>
              <a:rPr lang="en-US" sz="1800" i="1" dirty="0" err="1"/>
              <a:t>ditulis</a:t>
            </a:r>
            <a:r>
              <a:rPr lang="en-US" sz="1800" i="1" dirty="0"/>
              <a:t> : </a:t>
            </a:r>
          </a:p>
          <a:p>
            <a:pPr algn="just"/>
            <a:endParaRPr lang="en-US" sz="1800" i="1" dirty="0"/>
          </a:p>
          <a:p>
            <a:pPr marL="2847975" lvl="8" indent="0" algn="just">
              <a:buNone/>
              <a:tabLst>
                <a:tab pos="7596188" algn="l"/>
              </a:tabLst>
            </a:pPr>
            <a:r>
              <a:rPr lang="en-US" i="1" dirty="0"/>
              <a:t>                       ………….(3)</a:t>
            </a:r>
          </a:p>
          <a:p>
            <a:pPr algn="just"/>
            <a:endParaRPr lang="en-US" sz="1800" i="1" dirty="0"/>
          </a:p>
          <a:p>
            <a:pPr algn="just"/>
            <a:r>
              <a:rPr lang="fi-FI" sz="1800" dirty="0"/>
              <a:t>Jika persamaan (3) disubsitusi ke rumus (1), maka diperoleh : </a:t>
            </a:r>
          </a:p>
          <a:p>
            <a:pPr marL="82296" indent="0" algn="just">
              <a:buNone/>
            </a:pPr>
            <a:r>
              <a:rPr lang="en-US" sz="1800" i="1" dirty="0"/>
              <a:t>                                                             ………………(4)</a:t>
            </a:r>
          </a:p>
          <a:p>
            <a:pPr algn="just"/>
            <a:endParaRPr lang="en-US" sz="1800" dirty="0"/>
          </a:p>
          <a:p>
            <a:pPr algn="just"/>
            <a:r>
              <a:rPr lang="fr-FR" sz="1800" dirty="0" err="1"/>
              <a:t>Jika</a:t>
            </a:r>
            <a:r>
              <a:rPr lang="fr-FR" sz="1800" dirty="0"/>
              <a:t> T &lt;&lt; RC, </a:t>
            </a:r>
            <a:r>
              <a:rPr lang="fr-FR" sz="1800" dirty="0" err="1"/>
              <a:t>dapat</a:t>
            </a:r>
            <a:r>
              <a:rPr lang="fr-FR" sz="1800" dirty="0"/>
              <a:t> </a:t>
            </a:r>
            <a:r>
              <a:rPr lang="fr-FR" sz="1800" dirty="0" err="1"/>
              <a:t>ditulis</a:t>
            </a:r>
            <a:r>
              <a:rPr lang="fr-FR" sz="1800" dirty="0"/>
              <a:t> :  </a:t>
            </a:r>
          </a:p>
          <a:p>
            <a:pPr marL="82296" indent="0" algn="just">
              <a:buNone/>
            </a:pPr>
            <a:endParaRPr lang="fr-FR" sz="1800" dirty="0"/>
          </a:p>
          <a:p>
            <a:pPr marL="82296" indent="0" algn="just">
              <a:buNone/>
            </a:pPr>
            <a:r>
              <a:rPr lang="fr-FR" sz="1800" dirty="0"/>
              <a:t>	                                                    …………….(5)</a:t>
            </a:r>
          </a:p>
          <a:p>
            <a:pPr algn="just"/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disubsitusi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rumus</a:t>
            </a:r>
            <a:r>
              <a:rPr lang="en-US" sz="1800" dirty="0"/>
              <a:t> (4)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: </a:t>
            </a:r>
          </a:p>
          <a:p>
            <a:pPr marL="82296" indent="0" algn="just">
              <a:buNone/>
            </a:pPr>
            <a:r>
              <a:rPr lang="fr-FR" sz="1800" dirty="0"/>
              <a:t>  </a:t>
            </a:r>
          </a:p>
          <a:p>
            <a:pPr marL="82296" indent="0" algn="just">
              <a:buNone/>
            </a:pPr>
            <a:r>
              <a:rPr lang="fr-FR" sz="1800" dirty="0"/>
              <a:t>                                                                          …...........(6)</a:t>
            </a:r>
            <a:endParaRPr lang="en-US" sz="1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24200" y="3962400"/>
          <a:ext cx="2967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4" imgW="1143000" imgH="304560" progId="Equation.DSMT4">
                  <p:embed/>
                </p:oleObj>
              </mc:Choice>
              <mc:Fallback>
                <p:oleObj name="Equation" r:id="rId4" imgW="1143000" imgH="3045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9673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00880" y="2895601"/>
          <a:ext cx="2614120" cy="69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6" imgW="1104840" imgH="291960" progId="Equation.DSMT4">
                  <p:embed/>
                </p:oleObj>
              </mc:Choice>
              <mc:Fallback>
                <p:oleObj name="Equation" r:id="rId6" imgW="110484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0880" y="2895601"/>
                        <a:ext cx="2614120" cy="691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2800" y="1600200"/>
          <a:ext cx="2104370" cy="7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8" imgW="799920" imgH="291960" progId="Equation.DSMT4">
                  <p:embed/>
                </p:oleObj>
              </mc:Choice>
              <mc:Fallback>
                <p:oleObj name="Equation" r:id="rId8" imgW="79992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1600200"/>
                        <a:ext cx="2104370" cy="76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24201" y="5486401"/>
          <a:ext cx="2590801" cy="59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10" imgW="1002960" imgH="228600" progId="Equation.DSMT4">
                  <p:embed/>
                </p:oleObj>
              </mc:Choice>
              <mc:Fallback>
                <p:oleObj name="Equation" r:id="rId10" imgW="10029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1" y="5486401"/>
                        <a:ext cx="2590801" cy="590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/>
          <a:lstStyle/>
          <a:p>
            <a:pPr algn="just"/>
            <a:r>
              <a:rPr lang="en-US" sz="1800" dirty="0" err="1"/>
              <a:t>Vm</a:t>
            </a:r>
            <a:r>
              <a:rPr lang="en-US" sz="1800" dirty="0"/>
              <a:t>/R </a:t>
            </a:r>
            <a:r>
              <a:rPr lang="en-US" sz="1800" dirty="0" err="1"/>
              <a:t>tidak</a:t>
            </a:r>
            <a:r>
              <a:rPr lang="en-US" sz="1800" dirty="0"/>
              <a:t> lain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I,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I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kapasitor</a:t>
            </a:r>
            <a:r>
              <a:rPr lang="en-US" sz="1800" dirty="0"/>
              <a:t> C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ripple </a:t>
            </a:r>
            <a:r>
              <a:rPr lang="en-US" sz="1800" i="1" dirty="0" err="1"/>
              <a:t>Vr</a:t>
            </a:r>
            <a:endParaRPr lang="en-US" sz="1800" i="1" dirty="0"/>
          </a:p>
          <a:p>
            <a:pPr algn="just"/>
            <a:r>
              <a:rPr lang="sv-SE" sz="1800" dirty="0"/>
              <a:t>Perhitungan ini efektif untuk mendapatkan nilai tegangan ripple yang diinginkan. </a:t>
            </a:r>
          </a:p>
          <a:p>
            <a:pPr algn="just"/>
            <a:r>
              <a:rPr lang="sv-SE" sz="1800" dirty="0"/>
              <a:t>Sehingga: </a:t>
            </a:r>
          </a:p>
          <a:p>
            <a:pPr marL="82296" indent="0" algn="just">
              <a:buNone/>
            </a:pPr>
            <a:r>
              <a:rPr lang="sv-SE" sz="1800" dirty="0"/>
              <a:t>                                              ............................(7)</a:t>
            </a:r>
          </a:p>
          <a:p>
            <a:pPr algn="just"/>
            <a:endParaRPr lang="sv-SE" sz="1800" dirty="0"/>
          </a:p>
          <a:p>
            <a:pPr algn="just"/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penyederhanaan</a:t>
            </a:r>
            <a:r>
              <a:rPr lang="en-US" sz="1800" i="1" dirty="0"/>
              <a:t> </a:t>
            </a:r>
            <a:r>
              <a:rPr lang="en-US" sz="1800" i="1" dirty="0" err="1"/>
              <a:t>biasanya</a:t>
            </a:r>
            <a:r>
              <a:rPr lang="en-US" sz="1800" i="1" dirty="0"/>
              <a:t> </a:t>
            </a:r>
            <a:r>
              <a:rPr lang="en-US" sz="1800" i="1" dirty="0" err="1"/>
              <a:t>dianggap</a:t>
            </a:r>
            <a:r>
              <a:rPr lang="en-US" sz="1800" i="1" dirty="0"/>
              <a:t> T=</a:t>
            </a:r>
            <a:r>
              <a:rPr lang="en-US" sz="1800" i="1" dirty="0" err="1"/>
              <a:t>Tp</a:t>
            </a:r>
            <a:r>
              <a:rPr lang="en-US" sz="1800" i="1" dirty="0"/>
              <a:t>, </a:t>
            </a:r>
            <a:r>
              <a:rPr lang="en-US" sz="1800" i="1" dirty="0" err="1"/>
              <a:t>yaitu</a:t>
            </a:r>
            <a:r>
              <a:rPr lang="en-US" sz="1800" i="1" dirty="0"/>
              <a:t> </a:t>
            </a:r>
            <a:r>
              <a:rPr lang="en-US" sz="1800" i="1" dirty="0" err="1"/>
              <a:t>periode</a:t>
            </a:r>
            <a:r>
              <a:rPr lang="en-US" sz="1800" i="1" dirty="0"/>
              <a:t> </a:t>
            </a:r>
            <a:r>
              <a:rPr lang="en-US" sz="1800" i="1" dirty="0" err="1"/>
              <a:t>satu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sinus </a:t>
            </a:r>
            <a:r>
              <a:rPr lang="en-US" sz="1800" i="1" dirty="0" err="1"/>
              <a:t>dari</a:t>
            </a:r>
            <a:r>
              <a:rPr lang="en-US" sz="1800" i="1" dirty="0"/>
              <a:t> </a:t>
            </a:r>
            <a:r>
              <a:rPr lang="en-US" sz="1800" i="1" dirty="0" err="1"/>
              <a:t>jala-jala</a:t>
            </a:r>
            <a:r>
              <a:rPr lang="en-US" sz="1800" i="1" dirty="0"/>
              <a:t> </a:t>
            </a:r>
            <a:r>
              <a:rPr lang="en-US" sz="1800" i="1" dirty="0" err="1"/>
              <a:t>listrik</a:t>
            </a:r>
            <a:r>
              <a:rPr lang="en-US" sz="1800" i="1" dirty="0"/>
              <a:t> yang </a:t>
            </a:r>
            <a:r>
              <a:rPr lang="en-US" sz="1800" i="1" dirty="0" err="1"/>
              <a:t>frekuensinya</a:t>
            </a:r>
            <a:r>
              <a:rPr lang="en-US" sz="1800" i="1" dirty="0"/>
              <a:t> 50Hz </a:t>
            </a:r>
            <a:r>
              <a:rPr lang="en-US" sz="1800" i="1" dirty="0" err="1"/>
              <a:t>atau</a:t>
            </a:r>
            <a:r>
              <a:rPr lang="en-US" sz="1800" i="1" dirty="0"/>
              <a:t> 60Hz. </a:t>
            </a:r>
          </a:p>
          <a:p>
            <a:pPr algn="just"/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frekuensi</a:t>
            </a:r>
            <a:r>
              <a:rPr lang="en-US" sz="1800" i="1" dirty="0"/>
              <a:t> </a:t>
            </a:r>
            <a:r>
              <a:rPr lang="en-US" sz="1800" i="1" dirty="0" err="1"/>
              <a:t>jala-jala</a:t>
            </a:r>
            <a:r>
              <a:rPr lang="en-US" sz="1800" i="1" dirty="0"/>
              <a:t> </a:t>
            </a:r>
            <a:r>
              <a:rPr lang="en-US" sz="1800" i="1" dirty="0" err="1"/>
              <a:t>listrik</a:t>
            </a:r>
            <a:r>
              <a:rPr lang="en-US" sz="1800" i="1" dirty="0"/>
              <a:t> 50Hz, </a:t>
            </a:r>
            <a:r>
              <a:rPr lang="en-US" sz="1800" i="1" dirty="0" err="1"/>
              <a:t>maka</a:t>
            </a:r>
            <a:r>
              <a:rPr lang="en-US" sz="1800" i="1" dirty="0"/>
              <a:t> </a:t>
            </a:r>
            <a:r>
              <a:rPr lang="en-US" sz="1800" i="1" dirty="0" err="1"/>
              <a:t>pada</a:t>
            </a:r>
            <a:r>
              <a:rPr lang="en-US" sz="1800" i="1" dirty="0"/>
              <a:t> </a:t>
            </a:r>
            <a:r>
              <a:rPr lang="en-US" sz="1800" i="1" dirty="0" err="1"/>
              <a:t>penyearah</a:t>
            </a:r>
            <a:r>
              <a:rPr lang="en-US" sz="1800" i="1" dirty="0"/>
              <a:t> </a:t>
            </a:r>
            <a:r>
              <a:rPr lang="en-US" sz="1800" i="1" dirty="0" err="1"/>
              <a:t>setengah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</a:t>
            </a:r>
            <a:r>
              <a:rPr lang="en-US" sz="1800" i="1" dirty="0" err="1"/>
              <a:t>berlaku</a:t>
            </a:r>
            <a:r>
              <a:rPr lang="en-US" sz="1800" i="1" dirty="0"/>
              <a:t>: T = </a:t>
            </a:r>
            <a:r>
              <a:rPr lang="en-US" sz="1800" i="1" dirty="0" err="1"/>
              <a:t>Tp</a:t>
            </a:r>
            <a:r>
              <a:rPr lang="en-US" sz="1800" i="1" dirty="0"/>
              <a:t> = 1/f = 1/50 = 0.02 det..</a:t>
            </a:r>
          </a:p>
          <a:p>
            <a:pPr algn="just"/>
            <a:r>
              <a:rPr lang="en-US" sz="1800" i="1" dirty="0"/>
              <a:t> </a:t>
            </a:r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penyearah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</a:t>
            </a:r>
            <a:r>
              <a:rPr lang="en-US" sz="1800" i="1" dirty="0" err="1"/>
              <a:t>penuh</a:t>
            </a:r>
            <a:r>
              <a:rPr lang="en-US" sz="1800" i="1" dirty="0"/>
              <a:t>, </a:t>
            </a:r>
            <a:r>
              <a:rPr lang="en-US" sz="1800" i="1" dirty="0" err="1"/>
              <a:t>tentu</a:t>
            </a:r>
            <a:r>
              <a:rPr lang="en-US" sz="1800" i="1" dirty="0"/>
              <a:t> </a:t>
            </a:r>
            <a:r>
              <a:rPr lang="en-US" sz="1800" i="1" dirty="0" err="1"/>
              <a:t>saja</a:t>
            </a:r>
            <a:r>
              <a:rPr lang="en-US" sz="1800" i="1" dirty="0"/>
              <a:t> </a:t>
            </a:r>
            <a:r>
              <a:rPr lang="en-US" sz="1800" i="1" dirty="0" err="1"/>
              <a:t>frekuensi</a:t>
            </a:r>
            <a:r>
              <a:rPr lang="en-US" sz="1800" i="1" dirty="0"/>
              <a:t> </a:t>
            </a:r>
            <a:r>
              <a:rPr lang="en-US" sz="1800" i="1" dirty="0" err="1"/>
              <a:t>gelombangnya</a:t>
            </a:r>
            <a:r>
              <a:rPr lang="en-US" sz="1800" i="1" dirty="0"/>
              <a:t> </a:t>
            </a:r>
            <a:r>
              <a:rPr lang="en-US" sz="1800" i="1" dirty="0" err="1"/>
              <a:t>dua</a:t>
            </a:r>
            <a:r>
              <a:rPr lang="en-US" sz="1800" i="1" dirty="0"/>
              <a:t> kali </a:t>
            </a:r>
            <a:r>
              <a:rPr lang="en-US" sz="1800" i="1" dirty="0" err="1"/>
              <a:t>lipat</a:t>
            </a:r>
            <a:r>
              <a:rPr lang="en-US" sz="1800" i="1" dirty="0"/>
              <a:t>, </a:t>
            </a:r>
            <a:r>
              <a:rPr lang="en-US" sz="1800" i="1" dirty="0" err="1"/>
              <a:t>sehingga</a:t>
            </a:r>
            <a:r>
              <a:rPr lang="en-US" sz="1800" i="1" dirty="0"/>
              <a:t> T = 1/2 </a:t>
            </a:r>
            <a:r>
              <a:rPr lang="en-US" sz="1800" i="1" dirty="0" err="1"/>
              <a:t>Tp</a:t>
            </a:r>
            <a:r>
              <a:rPr lang="en-US" sz="1800" i="1" dirty="0"/>
              <a:t> = 1/2f = 0.01 det. </a:t>
            </a:r>
            <a:endParaRPr lang="sv-SE" sz="1800" dirty="0"/>
          </a:p>
          <a:p>
            <a:pPr algn="just"/>
            <a:endParaRPr lang="sv-SE" sz="1800" dirty="0"/>
          </a:p>
          <a:p>
            <a:pPr marL="82296" indent="0" algn="just">
              <a:buNone/>
            </a:pPr>
            <a:r>
              <a:rPr lang="sv-SE" sz="1800" dirty="0"/>
              <a:t> 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191000"/>
            <a:ext cx="405015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89" y="4191001"/>
            <a:ext cx="3657600" cy="211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200401" y="1600200"/>
          <a:ext cx="216746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1" y="1600200"/>
                        <a:ext cx="216746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7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just"/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,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mendisain</a:t>
            </a:r>
            <a:r>
              <a:rPr lang="en-US" sz="2200" dirty="0"/>
              <a:t> </a:t>
            </a:r>
            <a:r>
              <a:rPr lang="en-US" sz="2200" dirty="0" err="1"/>
              <a:t>rangkaian</a:t>
            </a:r>
            <a:r>
              <a:rPr lang="en-US" sz="2200" dirty="0"/>
              <a:t> </a:t>
            </a:r>
            <a:r>
              <a:rPr lang="en-US" sz="2200" dirty="0" err="1"/>
              <a:t>penyearah</a:t>
            </a:r>
            <a:r>
              <a:rPr lang="en-US" sz="2200" dirty="0"/>
              <a:t> </a:t>
            </a:r>
            <a:r>
              <a:rPr lang="en-US" sz="2200" dirty="0" err="1"/>
              <a:t>gelombang</a:t>
            </a:r>
            <a:r>
              <a:rPr lang="en-US" sz="2200" dirty="0"/>
              <a:t> </a:t>
            </a:r>
            <a:r>
              <a:rPr lang="en-US" sz="2200" dirty="0" err="1"/>
              <a:t>penuh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catu</a:t>
            </a:r>
            <a:r>
              <a:rPr lang="en-US" sz="2200" dirty="0"/>
              <a:t> </a:t>
            </a:r>
            <a:r>
              <a:rPr lang="en-US" sz="2200" dirty="0" err="1"/>
              <a:t>jalajala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220V/50Hz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mensuplai</a:t>
            </a:r>
            <a:r>
              <a:rPr lang="en-US" sz="2200" dirty="0"/>
              <a:t> </a:t>
            </a:r>
            <a:r>
              <a:rPr lang="en-US" sz="2200" dirty="0" err="1"/>
              <a:t>beban</a:t>
            </a:r>
            <a:r>
              <a:rPr lang="en-US" sz="2200" dirty="0"/>
              <a:t> </a:t>
            </a:r>
            <a:r>
              <a:rPr lang="en-US" sz="2200" dirty="0" err="1"/>
              <a:t>sebesar</a:t>
            </a:r>
            <a:r>
              <a:rPr lang="en-US" sz="2200" dirty="0"/>
              <a:t> 0.5 A. </a:t>
            </a: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kapasitor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rangkaian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i="1" dirty="0"/>
              <a:t>ripple yang </a:t>
            </a:r>
            <a:r>
              <a:rPr lang="en-US" sz="2200" i="1" dirty="0" err="1"/>
              <a:t>tidak</a:t>
            </a:r>
            <a:r>
              <a:rPr lang="en-US" sz="2200" i="1" dirty="0"/>
              <a:t> </a:t>
            </a:r>
            <a:r>
              <a:rPr lang="en-US" sz="2200" i="1" dirty="0" err="1"/>
              <a:t>lebih</a:t>
            </a:r>
            <a:r>
              <a:rPr lang="en-US" sz="2200" i="1" dirty="0"/>
              <a:t> </a:t>
            </a:r>
            <a:r>
              <a:rPr lang="en-US" sz="2200" i="1" dirty="0" err="1"/>
              <a:t>dari</a:t>
            </a:r>
            <a:r>
              <a:rPr lang="en-US" sz="2200" i="1" dirty="0"/>
              <a:t> 0.75 </a:t>
            </a:r>
            <a:r>
              <a:rPr lang="en-US" sz="2200" i="1" dirty="0" err="1"/>
              <a:t>Vpp</a:t>
            </a:r>
            <a:r>
              <a:rPr lang="en-US" sz="2200" i="1" dirty="0"/>
              <a:t>. </a:t>
            </a:r>
          </a:p>
          <a:p>
            <a:pPr algn="just"/>
            <a:endParaRPr lang="en-US" sz="2200" i="1" dirty="0"/>
          </a:p>
          <a:p>
            <a:pPr algn="just"/>
            <a:r>
              <a:rPr lang="en-US" sz="2200" i="1" dirty="0"/>
              <a:t> C = I.T/</a:t>
            </a:r>
            <a:r>
              <a:rPr lang="en-US" sz="2200" i="1" dirty="0" err="1"/>
              <a:t>Vr</a:t>
            </a:r>
            <a:r>
              <a:rPr lang="de-DE" sz="2200" dirty="0"/>
              <a:t> = (0.5) (0.01)/0.75 = 6600 uF.  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5181600" cy="17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Voltage regulator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Regulator Voltage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filter </a:t>
            </a:r>
            <a:r>
              <a:rPr lang="en-US" sz="1800" dirty="0" err="1"/>
              <a:t>tegangan</a:t>
            </a:r>
            <a:r>
              <a:rPr lang="en-US" sz="1800" dirty="0"/>
              <a:t> agar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keinginan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power supply </a:t>
            </a:r>
            <a:r>
              <a:rPr lang="en-US" sz="1800" dirty="0" err="1"/>
              <a:t>maka</a:t>
            </a:r>
            <a:r>
              <a:rPr lang="en-US" sz="1800" dirty="0"/>
              <a:t> IC Regulator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stabilnya</a:t>
            </a:r>
            <a:r>
              <a:rPr lang="en-US" sz="1800" dirty="0"/>
              <a:t> </a:t>
            </a:r>
            <a:r>
              <a:rPr lang="en-US" sz="1800" dirty="0" err="1"/>
              <a:t>outputan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susunan</a:t>
            </a:r>
            <a:r>
              <a:rPr lang="en-US" sz="1800" dirty="0"/>
              <a:t> kaki IC regulator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59626"/>
            <a:ext cx="3505200" cy="32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344787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Tipe</a:t>
            </a:r>
            <a:r>
              <a:rPr lang="en-US" dirty="0"/>
              <a:t> 78XX </a:t>
            </a:r>
            <a:r>
              <a:rPr lang="en-US" dirty="0" err="1"/>
              <a:t>untuk</a:t>
            </a:r>
            <a:r>
              <a:rPr lang="en-US" dirty="0"/>
              <a:t> regulator 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Tipe</a:t>
            </a:r>
            <a:r>
              <a:rPr lang="en-US" dirty="0"/>
              <a:t> 79XX </a:t>
            </a:r>
            <a:r>
              <a:rPr lang="en-US" dirty="0" err="1"/>
              <a:t>untuk</a:t>
            </a:r>
            <a:r>
              <a:rPr lang="en-US" dirty="0"/>
              <a:t> regulator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715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7790688" cy="5105400"/>
          </a:xfrm>
        </p:spPr>
        <p:txBody>
          <a:bodyPr/>
          <a:lstStyle/>
          <a:p>
            <a:pPr algn="just"/>
            <a:r>
              <a:rPr lang="en-US" sz="2000" dirty="0" err="1"/>
              <a:t>Misalnya</a:t>
            </a:r>
            <a:r>
              <a:rPr lang="en-US" sz="2000" dirty="0"/>
              <a:t> 7805 </a:t>
            </a:r>
            <a:r>
              <a:rPr lang="en-US" sz="2000" dirty="0" err="1"/>
              <a:t>adalah</a:t>
            </a:r>
            <a:r>
              <a:rPr lang="en-US" sz="2000" dirty="0"/>
              <a:t> regulator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tegangan</a:t>
            </a:r>
            <a:r>
              <a:rPr lang="en-US" sz="2000" dirty="0"/>
              <a:t> 5 volt </a:t>
            </a:r>
            <a:r>
              <a:rPr lang="en-US" sz="2000" dirty="0" err="1"/>
              <a:t>dan</a:t>
            </a:r>
            <a:r>
              <a:rPr lang="en-US" sz="2000" dirty="0"/>
              <a:t> 7812 regulator </a:t>
            </a:r>
            <a:r>
              <a:rPr lang="en-US" sz="2000" dirty="0" err="1"/>
              <a:t>tegangan</a:t>
            </a:r>
            <a:r>
              <a:rPr lang="en-US" sz="2000" dirty="0"/>
              <a:t> 12 volt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seterusnya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seri</a:t>
            </a:r>
            <a:r>
              <a:rPr lang="en-US" sz="2000" dirty="0"/>
              <a:t> 79XX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7905 </a:t>
            </a:r>
            <a:r>
              <a:rPr lang="en-US" sz="2000" dirty="0" err="1"/>
              <a:t>dan</a:t>
            </a:r>
            <a:r>
              <a:rPr lang="en-US" sz="2000" dirty="0"/>
              <a:t> 7912 yang </a:t>
            </a:r>
            <a:r>
              <a:rPr lang="en-US" sz="2000" dirty="0" err="1"/>
              <a:t>berturut-turut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regulator </a:t>
            </a:r>
            <a:r>
              <a:rPr lang="en-US" sz="2000" dirty="0" err="1"/>
              <a:t>tegangan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5 </a:t>
            </a:r>
            <a:r>
              <a:rPr lang="en-US" sz="2000" dirty="0" err="1"/>
              <a:t>dan</a:t>
            </a:r>
            <a:r>
              <a:rPr lang="en-US" sz="2000" dirty="0"/>
              <a:t> 12 volt. 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5943600" cy="300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2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92162"/>
          </a:xfrm>
        </p:spPr>
        <p:txBody>
          <a:bodyPr/>
          <a:lstStyle/>
          <a:p>
            <a:r>
              <a:rPr lang="en-US" dirty="0" smtClean="0"/>
              <a:t>TRANSFORMATOR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0800" y="990600"/>
                <a:ext cx="7866888" cy="5562600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Transformator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atau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transformer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atau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komponen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elektromagnetik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yang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dapat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mengubah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taraf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suatu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tegangan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AC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ke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taraf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yang lain.</a:t>
                </a: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2296" indent="0">
                  <a:buNone/>
                </a:pPr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Hal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ini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berhubungan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jumlah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primer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sekunder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pada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Hubungan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antara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primer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sekunder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:</a:t>
                </a:r>
              </a:p>
              <a:p>
                <a:pPr marL="82296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𝑉𝑝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𝑉𝑠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𝑁𝑝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𝑁𝑠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dengan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daya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pada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Ps</a:t>
                </a:r>
              </a:p>
              <a:p>
                <a:pPr marL="82296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Dimana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Vp.Ip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Ps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Vs.Is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2296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maka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Vp.Ip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Vs.Is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0" y="990600"/>
                <a:ext cx="7866888" cy="5562600"/>
              </a:xfrm>
              <a:blipFill>
                <a:blip r:embed="rId3"/>
                <a:stretch>
                  <a:fillRect l="-465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33" y="1752601"/>
            <a:ext cx="1992419" cy="180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74" y="1782097"/>
            <a:ext cx="23812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42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JENIS-JENIS TRAFO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/>
              <a:t>1. Step-Up</a:t>
            </a:r>
            <a:endParaRPr lang="en-US" b="1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step-up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primer,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penaik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ditemui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pembangkit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penaik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generator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lambang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step-up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2059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JENIS-JENIS TRAFO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Step-Down</a:t>
            </a:r>
            <a:endParaRPr lang="en-US" b="1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step-down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primer,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penurun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ditemui</a:t>
            </a:r>
            <a:r>
              <a:rPr lang="en-US" sz="1800" dirty="0"/>
              <a:t>,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adaptor AC-DC.</a:t>
            </a:r>
          </a:p>
          <a:p>
            <a:pPr algn="just"/>
            <a:r>
              <a:rPr lang="en-US" sz="1800" dirty="0" err="1"/>
              <a:t>lambang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step-down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70" y="3428206"/>
            <a:ext cx="2205730" cy="22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1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770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lilitan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.</a:t>
            </a:r>
          </a:p>
          <a:p>
            <a:pPr marL="82296" indent="0">
              <a:buNone/>
            </a:pPr>
            <a:r>
              <a:rPr lang="en-US" b="1" dirty="0" smtClean="0"/>
              <a:t>Ex </a:t>
            </a:r>
            <a:r>
              <a:rPr lang="en-US" b="1" dirty="0"/>
              <a:t>:</a:t>
            </a:r>
            <a:endParaRPr lang="en-US" dirty="0"/>
          </a:p>
          <a:p>
            <a:pPr marL="82296" indent="0">
              <a:buNone/>
            </a:pPr>
            <a:r>
              <a:rPr lang="en-US" sz="2900" i="1" dirty="0" err="1" smtClean="0"/>
              <a:t>Diketahui</a:t>
            </a:r>
            <a:r>
              <a:rPr lang="en-US" sz="2900" i="1" dirty="0" smtClean="0"/>
              <a:t> </a:t>
            </a:r>
            <a:r>
              <a:rPr lang="en-US" sz="2900" i="1" dirty="0"/>
              <a:t>: 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VP	: 220 V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NP	: 734 </a:t>
            </a:r>
            <a:r>
              <a:rPr lang="en-US" sz="2900" i="1" dirty="0" err="1"/>
              <a:t>lilit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NS	: 80 </a:t>
            </a:r>
            <a:r>
              <a:rPr lang="en-US" sz="2900" i="1" dirty="0" err="1"/>
              <a:t>lilit</a:t>
            </a:r>
            <a:endParaRPr lang="en-US" sz="2900" i="1" dirty="0"/>
          </a:p>
          <a:p>
            <a:pPr marL="82296" indent="0">
              <a:buNone/>
            </a:pPr>
            <a:r>
              <a:rPr lang="en-US" sz="2900" i="1" dirty="0"/>
              <a:t>Is 	: 0,8 A</a:t>
            </a:r>
            <a:endParaRPr lang="en-US" sz="2900" dirty="0"/>
          </a:p>
          <a:p>
            <a:pPr marL="82296" indent="0">
              <a:buNone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 </a:t>
            </a:r>
            <a:r>
              <a:rPr lang="en-US" dirty="0" smtClean="0"/>
              <a:t>(VS</a:t>
            </a:r>
            <a:r>
              <a:rPr lang="en-US" dirty="0"/>
              <a:t>):</a:t>
            </a:r>
          </a:p>
          <a:p>
            <a:pPr marL="82296" indent="0">
              <a:buNone/>
            </a:pPr>
            <a:r>
              <a:rPr lang="en-US" dirty="0" err="1"/>
              <a:t>Jawab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 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 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07" y="3571876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4681229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6162676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852987" y="3150358"/>
          <a:ext cx="1201739" cy="8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5" imgW="583920" imgH="431640" progId="Equation.DSMT4">
                  <p:embed/>
                </p:oleObj>
              </mc:Choice>
              <mc:Fallback>
                <p:oleObj name="Equation" r:id="rId5" imgW="583920" imgH="4316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2987" y="3150358"/>
                        <a:ext cx="1201739" cy="8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086601" y="3356572"/>
          <a:ext cx="3069127" cy="68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7" imgW="1942920" imgH="431640" progId="Equation.DSMT4">
                  <p:embed/>
                </p:oleObj>
              </mc:Choice>
              <mc:Fallback>
                <p:oleObj name="Equation" r:id="rId7" imgW="194292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1" y="3356572"/>
                        <a:ext cx="3069127" cy="682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62262" y="4411353"/>
          <a:ext cx="11001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9" imgW="533160" imgH="431640" progId="Equation.DSMT4">
                  <p:embed/>
                </p:oleObj>
              </mc:Choice>
              <mc:Fallback>
                <p:oleObj name="Equation" r:id="rId9" imgW="53316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2" y="4411353"/>
                        <a:ext cx="11001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243819" y="4627253"/>
          <a:ext cx="3783282" cy="63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11" imgW="2590560" imgH="431640" progId="Equation.DSMT4">
                  <p:embed/>
                </p:oleObj>
              </mc:Choice>
              <mc:Fallback>
                <p:oleObj name="Equation" r:id="rId11" imgW="259056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3819" y="4627253"/>
                        <a:ext cx="3783282" cy="63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97278" y="5942749"/>
          <a:ext cx="2185987" cy="46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13" imgW="1066680" imgH="228600" progId="Equation.DSMT4">
                  <p:embed/>
                </p:oleObj>
              </mc:Choice>
              <mc:Fallback>
                <p:oleObj name="Equation" r:id="rId13" imgW="10666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7278" y="5942749"/>
                        <a:ext cx="2185987" cy="46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179880" y="6029325"/>
          <a:ext cx="373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15" imgW="1904760" imgH="228600" progId="Equation.DSMT4">
                  <p:embed/>
                </p:oleObj>
              </mc:Choice>
              <mc:Fallback>
                <p:oleObj name="Equation" r:id="rId15" imgW="19047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79880" y="6029325"/>
                        <a:ext cx="3730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9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 :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(</a:t>
            </a:r>
            <a:r>
              <a:rPr lang="en-US" sz="1800" dirty="0" err="1"/>
              <a:t>puncak</a:t>
            </a:r>
            <a:r>
              <a:rPr lang="en-US" sz="1800" dirty="0"/>
              <a:t>) </a:t>
            </a:r>
            <a:r>
              <a:rPr lang="en-US" sz="1800" dirty="0" err="1"/>
              <a:t>melewati</a:t>
            </a:r>
            <a:r>
              <a:rPr lang="en-US" sz="1800" dirty="0"/>
              <a:t> diode yang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“forward bias”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diode.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(</a:t>
            </a:r>
            <a:r>
              <a:rPr lang="en-US" sz="1800" dirty="0" err="1"/>
              <a:t>lembah</a:t>
            </a:r>
            <a:r>
              <a:rPr lang="en-US" sz="1800" dirty="0"/>
              <a:t>) yang </a:t>
            </a:r>
            <a:r>
              <a:rPr lang="en-US" sz="1800" dirty="0" err="1"/>
              <a:t>bernilai</a:t>
            </a:r>
            <a:r>
              <a:rPr lang="en-US" sz="1800" dirty="0"/>
              <a:t> negative yang </a:t>
            </a:r>
            <a:r>
              <a:rPr lang="en-US" sz="1800" dirty="0" err="1"/>
              <a:t>meyebabkan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“reverse bias” 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diode.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keluaran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setengan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784600"/>
            <a:ext cx="5410199" cy="260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2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04" y="231712"/>
            <a:ext cx="9720072" cy="61794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1" y="1065500"/>
            <a:ext cx="9720071" cy="495701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rata-rata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FWR center tapped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2109637" y="1917267"/>
            <a:ext cx="3788303" cy="1850282"/>
          </a:xfrm>
          <a:prstGeom prst="rect">
            <a:avLst/>
          </a:prstGeom>
          <a:solidFill>
            <a:schemeClr val="accent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05457" y="2089921"/>
                <a:ext cx="4818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𝑐𝑜𝑏𝑎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𝑑𝑖𝑠𝑖𝑚𝑢𝑙𝑎𝑠𝑖𝑘𝑎𝑛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𝑚𝑒𝑛𝑔𝑔𝑢𝑛𝑎𝑘𝑎𝑛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𝑀𝑢𝑙𝑡𝑖𝑠𝑖𝑚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57" y="2089921"/>
                <a:ext cx="4818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t="-2222" r="-63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12000"/>
          </a:blip>
          <a:stretch>
            <a:fillRect/>
          </a:stretch>
        </p:blipFill>
        <p:spPr>
          <a:xfrm>
            <a:off x="3976548" y="4174594"/>
            <a:ext cx="3933395" cy="254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91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35117"/>
            <a:ext cx="9720071" cy="5174243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simulasi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dioda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18000"/>
          </a:blip>
          <a:stretch>
            <a:fillRect/>
          </a:stretch>
        </p:blipFill>
        <p:spPr>
          <a:xfrm>
            <a:off x="3934875" y="1956959"/>
            <a:ext cx="4322250" cy="29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08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70" y="1179095"/>
            <a:ext cx="9720071" cy="4023360"/>
          </a:xfrm>
        </p:spPr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ripple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mengasumsikan</a:t>
            </a:r>
            <a:r>
              <a:rPr lang="en-US" dirty="0" smtClean="0"/>
              <a:t> </a:t>
            </a:r>
            <a:r>
              <a:rPr lang="en-US" dirty="0" err="1" smtClean="0"/>
              <a:t>dioda</a:t>
            </a:r>
            <a:r>
              <a:rPr lang="en-US" dirty="0" smtClean="0"/>
              <a:t> ideal.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13000"/>
          </a:blip>
          <a:stretch>
            <a:fillRect/>
          </a:stretch>
        </p:blipFill>
        <p:spPr>
          <a:xfrm>
            <a:off x="1820052" y="2162633"/>
            <a:ext cx="7487489" cy="26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16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7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211" y="2286000"/>
            <a:ext cx="8758988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err="1" smtClean="0"/>
              <a:t>Rangkaian</a:t>
            </a:r>
            <a:r>
              <a:rPr lang="en-US" b="1" dirty="0" smtClean="0"/>
              <a:t> </a:t>
            </a:r>
            <a:r>
              <a:rPr lang="en-US" b="1" dirty="0" err="1" smtClean="0"/>
              <a:t>Penyearah</a:t>
            </a:r>
            <a:r>
              <a:rPr lang="en-US" b="1" dirty="0" smtClean="0"/>
              <a:t> (</a:t>
            </a:r>
            <a:r>
              <a:rPr lang="en-US" b="1" i="1" dirty="0" smtClean="0"/>
              <a:t>Rectifier Circuits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 smtClean="0"/>
              <a:t>Rangkaian</a:t>
            </a:r>
            <a:r>
              <a:rPr lang="en-US" b="1" dirty="0" smtClean="0"/>
              <a:t> Filter </a:t>
            </a:r>
            <a:r>
              <a:rPr lang="en-US" b="1" i="1" dirty="0" smtClean="0"/>
              <a:t>Power Supply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 smtClean="0"/>
              <a:t>Rangkaian</a:t>
            </a:r>
            <a:r>
              <a:rPr lang="en-US" b="1" dirty="0" smtClean="0"/>
              <a:t> </a:t>
            </a:r>
            <a:r>
              <a:rPr lang="en-US" b="1" dirty="0" err="1" smtClean="0"/>
              <a:t>Pemotong</a:t>
            </a:r>
            <a:r>
              <a:rPr lang="en-US" b="1" dirty="0" smtClean="0"/>
              <a:t> (</a:t>
            </a:r>
            <a:r>
              <a:rPr lang="en-US" b="1" i="1" dirty="0" smtClean="0"/>
              <a:t>Clipper</a:t>
            </a:r>
            <a:r>
              <a:rPr lang="en-US" b="1" dirty="0" smtClean="0"/>
              <a:t>) &amp; </a:t>
            </a:r>
            <a:r>
              <a:rPr lang="en-US" b="1" dirty="0" err="1" smtClean="0"/>
              <a:t>Pembatas</a:t>
            </a:r>
            <a:r>
              <a:rPr lang="en-US" b="1" dirty="0" smtClean="0"/>
              <a:t> (</a:t>
            </a:r>
            <a:r>
              <a:rPr lang="en-US" b="1" i="1" dirty="0" smtClean="0"/>
              <a:t>Limiter</a:t>
            </a:r>
            <a:r>
              <a:rPr lang="en-US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 smtClean="0"/>
              <a:t>Rangkaian</a:t>
            </a:r>
            <a:r>
              <a:rPr lang="en-US" b="1" dirty="0" smtClean="0"/>
              <a:t> </a:t>
            </a:r>
            <a:r>
              <a:rPr lang="en-US" b="1" i="1" dirty="0" smtClean="0"/>
              <a:t>Clamper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 err="1" smtClean="0"/>
              <a:t>Rangkaian</a:t>
            </a:r>
            <a:r>
              <a:rPr lang="en-US" b="1" dirty="0" smtClean="0"/>
              <a:t> </a:t>
            </a:r>
            <a:r>
              <a:rPr lang="en-US" b="1" dirty="0" err="1" smtClean="0"/>
              <a:t>Pengali</a:t>
            </a:r>
            <a:r>
              <a:rPr lang="en-US" b="1" dirty="0" smtClean="0"/>
              <a:t> </a:t>
            </a:r>
            <a:r>
              <a:rPr lang="en-US" b="1" dirty="0" err="1" smtClean="0"/>
              <a:t>Tegangan</a:t>
            </a:r>
            <a:r>
              <a:rPr lang="en-US" b="1" dirty="0" smtClean="0"/>
              <a:t> (</a:t>
            </a:r>
            <a:r>
              <a:rPr lang="en-US" b="1" i="1" dirty="0" smtClean="0"/>
              <a:t>Voltage Multipliers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9553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/>
              <a:t>Dioda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sebagai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penyearah</a:t>
            </a:r>
            <a:r>
              <a:rPr lang="en-US" sz="4000" b="1" dirty="0" smtClean="0"/>
              <a:t> </a:t>
            </a:r>
            <a:br>
              <a:rPr lang="en-US" sz="4000" b="1" dirty="0" smtClean="0"/>
            </a:br>
            <a:r>
              <a:rPr lang="en-US" sz="4000" b="1" dirty="0" smtClean="0"/>
              <a:t>(</a:t>
            </a:r>
            <a:r>
              <a:rPr lang="en-US" sz="4000" b="1" i="1" dirty="0" smtClean="0"/>
              <a:t>rectifier circuits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katagori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dioda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(</a:t>
            </a:r>
            <a:r>
              <a:rPr lang="en-US" i="1" dirty="0" smtClean="0"/>
              <a:t>Half Wave Rectifier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Transformator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penuh</a:t>
            </a:r>
            <a:r>
              <a:rPr lang="en-US" dirty="0" smtClean="0"/>
              <a:t> (</a:t>
            </a:r>
            <a:r>
              <a:rPr lang="en-US" i="1" dirty="0" smtClean="0"/>
              <a:t>Full Wave Rectifier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 (</a:t>
            </a:r>
            <a:r>
              <a:rPr lang="en-US" i="1" dirty="0" smtClean="0"/>
              <a:t>Bridge Rectifier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Penyearah</a:t>
            </a:r>
            <a:r>
              <a:rPr lang="en-US" b="1" dirty="0" smtClean="0"/>
              <a:t> </a:t>
            </a:r>
            <a:r>
              <a:rPr lang="en-US" b="1" dirty="0" err="1" smtClean="0"/>
              <a:t>setengah</a:t>
            </a:r>
            <a:r>
              <a:rPr lang="en-US" b="1" dirty="0" smtClean="0"/>
              <a:t> </a:t>
            </a:r>
            <a:r>
              <a:rPr lang="en-US" b="1" dirty="0" err="1" smtClean="0"/>
              <a:t>gelombang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/>
              <a:t>(</a:t>
            </a:r>
            <a:r>
              <a:rPr lang="en-US" b="1" i="1" dirty="0" smtClean="0"/>
              <a:t>Half </a:t>
            </a:r>
            <a:r>
              <a:rPr lang="en-US" b="1" i="1" dirty="0"/>
              <a:t>Wave </a:t>
            </a:r>
            <a:r>
              <a:rPr lang="en-US" b="1" i="1" dirty="0" smtClean="0"/>
              <a:t>Rectifier)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78" y="2234728"/>
            <a:ext cx="6040545" cy="37479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Gagasan</a:t>
            </a:r>
            <a:r>
              <a:rPr lang="en-US" dirty="0" smtClean="0"/>
              <a:t> ideal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setengah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53" y="3472830"/>
            <a:ext cx="2084850" cy="164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74" y="2609525"/>
            <a:ext cx="2034000" cy="158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274" y="4583520"/>
            <a:ext cx="2186550" cy="172584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488537" y="3675291"/>
            <a:ext cx="1196467" cy="1631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29" y="3663774"/>
            <a:ext cx="2085566" cy="10355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8164" y="3472830"/>
            <a:ext cx="2581666" cy="10099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3450" y="4861938"/>
            <a:ext cx="2717252" cy="106825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8479549" y="4297680"/>
            <a:ext cx="752498" cy="82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42543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Prinsip</a:t>
            </a:r>
            <a:r>
              <a:rPr lang="en-US" sz="3200" b="1" dirty="0" smtClean="0"/>
              <a:t> &amp; proses </a:t>
            </a:r>
            <a:r>
              <a:rPr lang="en-US" sz="3200" b="1" dirty="0" err="1" smtClean="0"/>
              <a:t>penyerahan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hwr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42" y="2392163"/>
            <a:ext cx="2834248" cy="14472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672" y="1591154"/>
            <a:ext cx="5636284" cy="16141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672" y="3553608"/>
            <a:ext cx="5636284" cy="155404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66153" y="2392163"/>
            <a:ext cx="1127772" cy="1951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496" y="5595386"/>
            <a:ext cx="3188704" cy="1262614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0292848" y="5107649"/>
            <a:ext cx="451352" cy="487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3995" y="5483341"/>
            <a:ext cx="2443274" cy="374797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maksimum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31282" y="6092377"/>
            <a:ext cx="2443274" cy="374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Tw Cen MT" panose="020B0602020104020603" pitchFamily="34" charset="0"/>
              <a:buNone/>
            </a:pPr>
            <a:r>
              <a:rPr lang="en-US" dirty="0" err="1" smtClean="0"/>
              <a:t>Tegangan</a:t>
            </a:r>
            <a:r>
              <a:rPr lang="en-US" dirty="0" smtClean="0"/>
              <a:t> rata-rata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319157" y="5719726"/>
            <a:ext cx="2237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319157" y="6226693"/>
            <a:ext cx="2266949" cy="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507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426067"/>
            <a:ext cx="9720072" cy="57631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Parameter </a:t>
            </a:r>
            <a:r>
              <a:rPr lang="en-US" sz="4000" dirty="0" err="1" smtClean="0"/>
              <a:t>hwr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75409"/>
            <a:ext cx="9720071" cy="49254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HWR: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(</a:t>
            </a:r>
            <a:r>
              <a:rPr lang="en-US" dirty="0" err="1" smtClean="0"/>
              <a:t>rms</a:t>
            </a:r>
            <a:r>
              <a:rPr lang="en-US" dirty="0" smtClean="0"/>
              <a:t>) HWR: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(</a:t>
            </a:r>
            <a:r>
              <a:rPr lang="en-US" dirty="0" err="1" smtClean="0"/>
              <a:t>pendekatan</a:t>
            </a:r>
            <a:r>
              <a:rPr lang="en-US" dirty="0" smtClean="0"/>
              <a:t> ideal &amp; </a:t>
            </a:r>
            <a:r>
              <a:rPr lang="en-US" dirty="0" err="1" smtClean="0"/>
              <a:t>tak</a:t>
            </a:r>
            <a:r>
              <a:rPr lang="en-US" dirty="0" smtClean="0"/>
              <a:t> ideal)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364" y="1580288"/>
            <a:ext cx="983449" cy="56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10000"/>
          </a:blip>
          <a:stretch>
            <a:fillRect/>
          </a:stretch>
        </p:blipFill>
        <p:spPr>
          <a:xfrm>
            <a:off x="3347364" y="3295691"/>
            <a:ext cx="1209132" cy="603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365" y="4769596"/>
            <a:ext cx="827594" cy="309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lum bright="11000"/>
          </a:blip>
          <a:stretch>
            <a:fillRect/>
          </a:stretch>
        </p:blipFill>
        <p:spPr>
          <a:xfrm>
            <a:off x="4330813" y="1820908"/>
            <a:ext cx="1083711" cy="318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991" y="6148889"/>
            <a:ext cx="1369015" cy="384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307" y="6100812"/>
            <a:ext cx="2065806" cy="3762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090984" y="6327765"/>
            <a:ext cx="111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049" y="2005526"/>
            <a:ext cx="4782399" cy="189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Tegangan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puncak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terbalik</a:t>
            </a:r>
            <a:r>
              <a:rPr lang="en-US" sz="2400" b="1" dirty="0" smtClean="0"/>
              <a:t> (</a:t>
            </a:r>
            <a:r>
              <a:rPr lang="en-US" sz="2400" b="1" i="1" dirty="0" smtClean="0"/>
              <a:t>peak invers </a:t>
            </a:r>
            <a:r>
              <a:rPr lang="en-US" sz="2400" b="1" i="1" dirty="0" err="1" smtClean="0"/>
              <a:t>voltage:piv</a:t>
            </a:r>
            <a:r>
              <a:rPr lang="en-US" sz="2400" b="1" i="1" dirty="0" smtClean="0"/>
              <a:t> 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5970"/>
            <a:ext cx="9720071" cy="46033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PIV </a:t>
            </a:r>
            <a:r>
              <a:rPr lang="en-US" dirty="0" err="1" smtClean="0"/>
              <a:t>menunjukan</a:t>
            </a:r>
            <a:r>
              <a:rPr lang="en-US" dirty="0" smtClean="0"/>
              <a:t> “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(reverse voltage)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menyearahkan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smtClean="0"/>
              <a:t>AC”.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penyearahan</a:t>
            </a:r>
            <a:r>
              <a:rPr lang="en-US" dirty="0"/>
              <a:t> </a:t>
            </a:r>
            <a:r>
              <a:rPr lang="en-US" dirty="0" smtClean="0"/>
              <a:t>HWR,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membias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, yang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251" y="2508736"/>
            <a:ext cx="4157484" cy="17949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49671" y="5513697"/>
                <a:ext cx="1951630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671" y="5513697"/>
                <a:ext cx="1951630" cy="303673"/>
              </a:xfrm>
              <a:prstGeom prst="rect">
                <a:avLst/>
              </a:prstGeom>
              <a:blipFill rotWithShape="0">
                <a:blip r:embed="rId3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55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6324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DC yang </a:t>
            </a:r>
            <a:r>
              <a:rPr lang="en-US" sz="1800" dirty="0" err="1"/>
              <a:t>dihasilkan</a:t>
            </a:r>
            <a:r>
              <a:rPr lang="en-US" sz="1800" dirty="0"/>
              <a:t>. </a:t>
            </a:r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0,318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maksimumnya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puncak</a:t>
            </a:r>
            <a:r>
              <a:rPr lang="en-US" sz="1800" dirty="0"/>
              <a:t> input </a:t>
            </a:r>
            <a:r>
              <a:rPr lang="en-US" sz="1800" dirty="0" err="1"/>
              <a:t>transformator</a:t>
            </a:r>
            <a:r>
              <a:rPr lang="en-US" sz="1800" dirty="0"/>
              <a:t>: 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Tegangan</a:t>
            </a:r>
            <a:r>
              <a:rPr lang="en-US" sz="1800" dirty="0"/>
              <a:t> rata-rata DC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</a:t>
            </a:r>
          </a:p>
          <a:p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Frekuensi</a:t>
            </a:r>
            <a:r>
              <a:rPr lang="en-US" sz="1800" dirty="0"/>
              <a:t> output: </a:t>
            </a:r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00258"/>
            <a:ext cx="11430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832" y="3573034"/>
            <a:ext cx="1981200" cy="55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558" y="4953000"/>
            <a:ext cx="11704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64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7530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Contoh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simulasi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perhitungan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503" y="4609505"/>
            <a:ext cx="4361935" cy="18125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Pertaanyaan</a:t>
            </a:r>
            <a:r>
              <a:rPr lang="en-US" b="1" dirty="0" smtClean="0"/>
              <a:t>:</a:t>
            </a:r>
          </a:p>
          <a:p>
            <a:r>
              <a:rPr lang="en-US" i="1" dirty="0" err="1" smtClean="0"/>
              <a:t>Bandingkan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simulsi</a:t>
            </a:r>
            <a:r>
              <a:rPr lang="en-US" i="1" dirty="0" smtClean="0"/>
              <a:t> </a:t>
            </a:r>
            <a:r>
              <a:rPr lang="en-US" i="1" dirty="0" err="1" smtClean="0"/>
              <a:t>tegangan</a:t>
            </a:r>
            <a:r>
              <a:rPr lang="en-US" i="1" dirty="0" smtClean="0"/>
              <a:t> </a:t>
            </a:r>
            <a:r>
              <a:rPr lang="en-US" i="1" dirty="0" err="1" smtClean="0"/>
              <a:t>beban</a:t>
            </a:r>
            <a:r>
              <a:rPr lang="en-US" i="1" dirty="0" smtClean="0"/>
              <a:t> DC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perhitungannya</a:t>
            </a:r>
            <a:r>
              <a:rPr lang="en-US" i="1" dirty="0" smtClean="0"/>
              <a:t> ! (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i="1" dirty="0" err="1" smtClean="0"/>
              <a:t>pendekatan</a:t>
            </a:r>
            <a:r>
              <a:rPr lang="en-US" i="1" dirty="0" smtClean="0"/>
              <a:t> ideal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tak</a:t>
            </a:r>
            <a:r>
              <a:rPr lang="en-US" i="1" dirty="0" smtClean="0"/>
              <a:t> ideal !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31" y="1576693"/>
            <a:ext cx="3981274" cy="2592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04" y="1439811"/>
            <a:ext cx="5629593" cy="2676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404" y="4282891"/>
            <a:ext cx="5629685" cy="246224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103341" y="2619632"/>
            <a:ext cx="630194" cy="72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8741"/>
          </a:xfrm>
        </p:spPr>
        <p:txBody>
          <a:bodyPr/>
          <a:lstStyle/>
          <a:p>
            <a:r>
              <a:rPr lang="en-US" dirty="0" err="1" smtClean="0"/>
              <a:t>Hwr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transformator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1665"/>
            <a:ext cx="9720071" cy="4727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kema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HWR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Transformator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lilitan</a:t>
            </a:r>
            <a:r>
              <a:rPr lang="en-US" dirty="0" smtClean="0"/>
              <a:t> primer </a:t>
            </a:r>
            <a:r>
              <a:rPr lang="en-US" dirty="0" err="1" smtClean="0"/>
              <a:t>dengn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(N</a:t>
            </a:r>
            <a:r>
              <a:rPr lang="en-US" sz="1600" dirty="0" smtClean="0"/>
              <a:t>1</a:t>
            </a:r>
            <a:r>
              <a:rPr lang="en-US" dirty="0" smtClean="0"/>
              <a:t>:N</a:t>
            </a:r>
            <a:r>
              <a:rPr lang="en-US" sz="1600" dirty="0" smtClean="0"/>
              <a:t>2</a:t>
            </a:r>
            <a:r>
              <a:rPr lang="en-US" dirty="0" smtClean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penentuan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</a:t>
            </a:r>
            <a:r>
              <a:rPr lang="en-US" dirty="0" err="1" smtClean="0"/>
              <a:t>beban</a:t>
            </a:r>
            <a:r>
              <a:rPr lang="en-US" dirty="0" smtClean="0"/>
              <a:t> (</a:t>
            </a:r>
            <a:r>
              <a:rPr lang="en-US" dirty="0" err="1" smtClean="0"/>
              <a:t>Vdc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34" y="2282960"/>
            <a:ext cx="3559500" cy="189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518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347939"/>
            <a:ext cx="9720071" cy="563576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lilitan</a:t>
            </a:r>
            <a:r>
              <a:rPr lang="en-US" dirty="0" smtClean="0"/>
              <a:t> </a:t>
            </a:r>
            <a:r>
              <a:rPr lang="en-US" dirty="0" err="1" smtClean="0"/>
              <a:t>transformator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primer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sekundernya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V</a:t>
            </a:r>
            <a:r>
              <a:rPr lang="en-US" sz="1600" dirty="0" smtClean="0"/>
              <a:t>2</a:t>
            </a:r>
            <a:r>
              <a:rPr lang="en-US" dirty="0" smtClean="0"/>
              <a:t> :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(</a:t>
            </a:r>
            <a:r>
              <a:rPr lang="en-US" dirty="0" err="1" smtClean="0"/>
              <a:t>rms</a:t>
            </a:r>
            <a:r>
              <a:rPr lang="en-US" dirty="0" smtClean="0"/>
              <a:t>) </a:t>
            </a:r>
            <a:r>
              <a:rPr lang="en-US" dirty="0" err="1" smtClean="0"/>
              <a:t>bagi</a:t>
            </a:r>
            <a:r>
              <a:rPr lang="en-US" dirty="0" smtClean="0"/>
              <a:t> input </a:t>
            </a:r>
            <a:r>
              <a:rPr lang="en-US" dirty="0" err="1" smtClean="0"/>
              <a:t>penyerah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di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sekunder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 smtClean="0"/>
              <a:t>pendekatan</a:t>
            </a:r>
            <a:r>
              <a:rPr lang="en-US" dirty="0" smtClean="0"/>
              <a:t> ideal &amp; </a:t>
            </a:r>
            <a:r>
              <a:rPr lang="en-US" dirty="0" err="1" smtClean="0"/>
              <a:t>tak</a:t>
            </a:r>
            <a:r>
              <a:rPr lang="en-US" dirty="0" smtClean="0"/>
              <a:t> ideal) :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di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Vdc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802" y="1531912"/>
            <a:ext cx="1104272" cy="5801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9445" y="4212103"/>
                <a:ext cx="1509158" cy="608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0,707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45" y="4212103"/>
                <a:ext cx="1509158" cy="6087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lum bright="11000"/>
          </a:blip>
          <a:stretch>
            <a:fillRect/>
          </a:stretch>
        </p:blipFill>
        <p:spPr>
          <a:xfrm>
            <a:off x="5110996" y="5721315"/>
            <a:ext cx="1013078" cy="52144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8434" y="4204288"/>
                <a:ext cx="2228862" cy="608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0,707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−0,7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434" y="4204288"/>
                <a:ext cx="2228862" cy="6087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040143" y="4377981"/>
                <a:ext cx="148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𝑑𝑖𝑜𝑑𝑎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143" y="4377981"/>
                <a:ext cx="148450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938" t="-2174" r="-4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59684" y="4358556"/>
                <a:ext cx="1888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𝑑𝑖𝑜𝑑𝑎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𝑖𝑑𝑒𝑎𝑙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684" y="4358556"/>
                <a:ext cx="188878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548" t="-2222" r="-354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909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Penyearah</a:t>
            </a:r>
            <a:r>
              <a:rPr lang="en-US" b="1" dirty="0" smtClean="0"/>
              <a:t> </a:t>
            </a:r>
            <a:r>
              <a:rPr lang="en-US" b="1" dirty="0" err="1" smtClean="0"/>
              <a:t>gelombang</a:t>
            </a:r>
            <a:r>
              <a:rPr lang="en-US" b="1" dirty="0" smtClean="0"/>
              <a:t> </a:t>
            </a:r>
            <a:r>
              <a:rPr lang="en-US" b="1" dirty="0" err="1" smtClean="0"/>
              <a:t>penuh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i="1" dirty="0" smtClean="0"/>
              <a:t>full wave rectifier 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556119"/>
            <a:ext cx="4066856" cy="44484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SKEMA KERJA RANGKAIAN FWR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" y="3317869"/>
            <a:ext cx="3732718" cy="2199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243" y="2361649"/>
            <a:ext cx="3683984" cy="205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15" y="4572058"/>
            <a:ext cx="3569945" cy="209509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02443" y="3472249"/>
            <a:ext cx="988541" cy="263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35993" y="2292919"/>
            <a:ext cx="1808207" cy="4448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829397" y="6232938"/>
            <a:ext cx="1808207" cy="44484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Siklus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993" y="3849791"/>
            <a:ext cx="3256007" cy="9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55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75972"/>
            <a:ext cx="9720072" cy="67937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Proses &amp; </a:t>
            </a:r>
            <a:r>
              <a:rPr lang="en-US" sz="2800" b="1" dirty="0" err="1" smtClean="0"/>
              <a:t>prinsip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penyearahan</a:t>
            </a:r>
            <a:r>
              <a:rPr lang="en-US" sz="2800" b="1" dirty="0" smtClean="0"/>
              <a:t> FWR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6221185"/>
            <a:ext cx="9720071" cy="39841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57" y="2359870"/>
            <a:ext cx="3465985" cy="1712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3" y="1461690"/>
            <a:ext cx="4414356" cy="1796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564" y="3591391"/>
            <a:ext cx="4406678" cy="16587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8266" y="2529888"/>
            <a:ext cx="1042850" cy="1745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84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49" y="587515"/>
            <a:ext cx="9720072" cy="295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Parameter </a:t>
            </a:r>
            <a:r>
              <a:rPr lang="en-US" sz="4000" dirty="0" err="1" smtClean="0"/>
              <a:t>fwr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44" y="1465181"/>
            <a:ext cx="9720071" cy="49254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Rata-rata FWR: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efektif</a:t>
            </a:r>
            <a:r>
              <a:rPr lang="en-US" dirty="0" smtClean="0"/>
              <a:t> (</a:t>
            </a:r>
            <a:r>
              <a:rPr lang="en-US" dirty="0" err="1" smtClean="0"/>
              <a:t>rms</a:t>
            </a:r>
            <a:r>
              <a:rPr lang="en-US" dirty="0" smtClean="0"/>
              <a:t>) FWR: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(</a:t>
            </a:r>
            <a:r>
              <a:rPr lang="en-US" dirty="0" err="1" smtClean="0"/>
              <a:t>pendekatan</a:t>
            </a:r>
            <a:r>
              <a:rPr lang="en-US" dirty="0" smtClean="0"/>
              <a:t> ideal &amp; </a:t>
            </a:r>
            <a:r>
              <a:rPr lang="en-US" dirty="0" err="1" smtClean="0"/>
              <a:t>tak</a:t>
            </a:r>
            <a:r>
              <a:rPr lang="en-US" dirty="0" smtClean="0"/>
              <a:t> ideal) 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lilitan</a:t>
            </a:r>
            <a:r>
              <a:rPr lang="en-US" dirty="0" smtClean="0"/>
              <a:t> </a:t>
            </a:r>
            <a:r>
              <a:rPr lang="en-US" dirty="0" err="1" smtClean="0"/>
              <a:t>transformator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diperoleh</a:t>
            </a:r>
            <a:r>
              <a:rPr lang="en-US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10000"/>
          </a:blip>
          <a:stretch>
            <a:fillRect/>
          </a:stretch>
        </p:blipFill>
        <p:spPr>
          <a:xfrm>
            <a:off x="1747498" y="2779145"/>
            <a:ext cx="1209132" cy="603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17" y="4789305"/>
            <a:ext cx="1536509" cy="431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88" y="4789305"/>
            <a:ext cx="2065806" cy="3762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135403" y="5001395"/>
            <a:ext cx="1112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264" y="1873878"/>
            <a:ext cx="1083540" cy="4807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587" y="3745256"/>
            <a:ext cx="1048644" cy="461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917" y="5776331"/>
            <a:ext cx="1858234" cy="7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79560"/>
          </a:xfrm>
        </p:spPr>
        <p:txBody>
          <a:bodyPr>
            <a:normAutofit/>
          </a:bodyPr>
          <a:lstStyle/>
          <a:p>
            <a:r>
              <a:rPr lang="en-US" sz="2400" b="1" dirty="0" err="1" smtClean="0"/>
              <a:t>Tegangan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puncak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terbalik</a:t>
            </a:r>
            <a:r>
              <a:rPr lang="en-US" sz="2400" b="1" dirty="0" smtClean="0"/>
              <a:t> (</a:t>
            </a:r>
            <a:r>
              <a:rPr lang="en-US" sz="2400" b="1" i="1" dirty="0" smtClean="0"/>
              <a:t>peak invers </a:t>
            </a:r>
            <a:r>
              <a:rPr lang="en-US" sz="2400" b="1" i="1" dirty="0" err="1" smtClean="0"/>
              <a:t>voltage:piv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5970"/>
            <a:ext cx="9720071" cy="460339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PIV </a:t>
            </a:r>
            <a:r>
              <a:rPr lang="en-US" dirty="0" err="1" smtClean="0"/>
              <a:t>menunjukan</a:t>
            </a:r>
            <a:r>
              <a:rPr lang="en-US" dirty="0" smtClean="0"/>
              <a:t> “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/>
              <a:t>puncak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(</a:t>
            </a:r>
            <a:r>
              <a:rPr lang="en-US" i="1" dirty="0"/>
              <a:t>reverse voltage</a:t>
            </a:r>
            <a:r>
              <a:rPr lang="en-US" dirty="0"/>
              <a:t>) yang </a:t>
            </a:r>
            <a:r>
              <a:rPr lang="en-US" dirty="0" err="1"/>
              <a:t>dihadapi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menyearahkan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smtClean="0"/>
              <a:t>AC”.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penyearahan</a:t>
            </a:r>
            <a:r>
              <a:rPr lang="en-US" dirty="0"/>
              <a:t> </a:t>
            </a:r>
            <a:r>
              <a:rPr lang="en-US" dirty="0" smtClean="0"/>
              <a:t>FWR,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terbalik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membias</a:t>
            </a:r>
            <a:r>
              <a:rPr lang="en-US" dirty="0"/>
              <a:t> </a:t>
            </a:r>
            <a:r>
              <a:rPr lang="en-US" dirty="0" err="1"/>
              <a:t>dioda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setengah</a:t>
            </a:r>
            <a:r>
              <a:rPr lang="en-US" dirty="0"/>
              <a:t> </a:t>
            </a:r>
            <a:r>
              <a:rPr lang="en-US" dirty="0" err="1"/>
              <a:t>putaran</a:t>
            </a:r>
            <a:r>
              <a:rPr lang="en-US" dirty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, yang </a:t>
            </a:r>
            <a:r>
              <a:rPr lang="en-US" dirty="0" err="1" smtClean="0"/>
              <a:t>besarnya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08348" y="5886676"/>
                <a:ext cx="1951630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348" y="5886676"/>
                <a:ext cx="1951630" cy="303673"/>
              </a:xfrm>
              <a:prstGeom prst="rect">
                <a:avLst/>
              </a:prstGeom>
              <a:blipFill rotWithShape="0">
                <a:blip r:embed="rId2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316" y="2514601"/>
            <a:ext cx="4874156" cy="23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54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8753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simulasi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perhitungan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503" y="4609505"/>
            <a:ext cx="4361935" cy="181258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Pertaanyaan</a:t>
            </a:r>
            <a:r>
              <a:rPr lang="en-US" b="1" dirty="0" smtClean="0"/>
              <a:t>:</a:t>
            </a:r>
          </a:p>
          <a:p>
            <a:r>
              <a:rPr lang="en-US" i="1" dirty="0" err="1" smtClean="0"/>
              <a:t>Bandingkan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simulsi</a:t>
            </a:r>
            <a:r>
              <a:rPr lang="en-US" i="1" dirty="0" smtClean="0"/>
              <a:t> </a:t>
            </a:r>
            <a:r>
              <a:rPr lang="en-US" i="1" dirty="0" err="1" smtClean="0"/>
              <a:t>tegangan</a:t>
            </a:r>
            <a:r>
              <a:rPr lang="en-US" i="1" dirty="0" smtClean="0"/>
              <a:t> </a:t>
            </a:r>
            <a:r>
              <a:rPr lang="en-US" i="1" dirty="0" err="1" smtClean="0"/>
              <a:t>beban</a:t>
            </a:r>
            <a:r>
              <a:rPr lang="en-US" i="1" dirty="0" smtClean="0"/>
              <a:t> DC </a:t>
            </a:r>
            <a:r>
              <a:rPr lang="en-US" i="1" dirty="0" err="1" smtClean="0"/>
              <a:t>ini</a:t>
            </a:r>
            <a:r>
              <a:rPr lang="en-US" i="1" dirty="0" smtClean="0"/>
              <a:t> </a:t>
            </a:r>
            <a:r>
              <a:rPr lang="en-US" i="1" dirty="0" err="1" smtClean="0"/>
              <a:t>dengan</a:t>
            </a:r>
            <a:r>
              <a:rPr lang="en-US" i="1" dirty="0" smtClean="0"/>
              <a:t> </a:t>
            </a:r>
            <a:r>
              <a:rPr lang="en-US" i="1" dirty="0" err="1" smtClean="0"/>
              <a:t>hasil</a:t>
            </a:r>
            <a:r>
              <a:rPr lang="en-US" i="1" dirty="0" smtClean="0"/>
              <a:t> </a:t>
            </a:r>
            <a:r>
              <a:rPr lang="en-US" i="1" dirty="0" err="1" smtClean="0"/>
              <a:t>perhitungannya</a:t>
            </a:r>
            <a:r>
              <a:rPr lang="en-US" i="1" dirty="0" smtClean="0"/>
              <a:t> ! (</a:t>
            </a:r>
            <a:r>
              <a:rPr lang="en-US" i="1" dirty="0" err="1" smtClean="0"/>
              <a:t>menggunakan</a:t>
            </a:r>
            <a:r>
              <a:rPr lang="en-US" i="1" dirty="0" smtClean="0"/>
              <a:t> </a:t>
            </a:r>
            <a:r>
              <a:rPr lang="en-US" i="1" dirty="0" err="1" smtClean="0"/>
              <a:t>pendekatan</a:t>
            </a:r>
            <a:r>
              <a:rPr lang="en-US" i="1" dirty="0" smtClean="0"/>
              <a:t> ideal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tak</a:t>
            </a:r>
            <a:r>
              <a:rPr lang="en-US" i="1" dirty="0" smtClean="0"/>
              <a:t> ideal !</a:t>
            </a:r>
            <a:endParaRPr lang="en-US" i="1" dirty="0"/>
          </a:p>
        </p:txBody>
      </p:sp>
      <p:sp>
        <p:nvSpPr>
          <p:cNvPr id="7" name="Right Arrow 6"/>
          <p:cNvSpPr/>
          <p:nvPr/>
        </p:nvSpPr>
        <p:spPr>
          <a:xfrm>
            <a:off x="4788244" y="2656702"/>
            <a:ext cx="630194" cy="7290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6" y="1770942"/>
            <a:ext cx="4091063" cy="25632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23" y="1770942"/>
            <a:ext cx="6253122" cy="292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257670"/>
            <a:ext cx="9720072" cy="1499616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Penyearah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dioda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jembatan</a:t>
            </a:r>
            <a:r>
              <a:rPr lang="en-US" sz="4800" b="1" dirty="0" smtClean="0"/>
              <a:t> </a:t>
            </a:r>
            <a:br>
              <a:rPr lang="en-US" sz="4800" b="1" dirty="0" smtClean="0"/>
            </a:br>
            <a:r>
              <a:rPr lang="en-US" sz="4800" b="1" dirty="0" smtClean="0"/>
              <a:t>(</a:t>
            </a:r>
            <a:r>
              <a:rPr lang="en-US" sz="4800" b="1" i="1" dirty="0" smtClean="0"/>
              <a:t>bridge rectifier </a:t>
            </a:r>
            <a:r>
              <a:rPr lang="en-US" sz="4800" b="1" dirty="0" smtClean="0"/>
              <a:t>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70" y="1978925"/>
            <a:ext cx="9952629" cy="45447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Proses </a:t>
            </a:r>
            <a:r>
              <a:rPr lang="en-US" dirty="0" err="1" smtClean="0"/>
              <a:t>tahapan</a:t>
            </a:r>
            <a:r>
              <a:rPr lang="en-US" dirty="0" smtClean="0"/>
              <a:t> </a:t>
            </a:r>
            <a:r>
              <a:rPr lang="en-US" dirty="0" err="1" smtClean="0"/>
              <a:t>penyearahan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AC </a:t>
            </a:r>
            <a:r>
              <a:rPr lang="en-US" dirty="0" err="1" smtClean="0"/>
              <a:t>ke</a:t>
            </a:r>
            <a:r>
              <a:rPr lang="en-US" dirty="0" smtClean="0"/>
              <a:t> DC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45" y="2832811"/>
            <a:ext cx="5295607" cy="2244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45" y="2832811"/>
            <a:ext cx="5323171" cy="224415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99644" y="3425588"/>
            <a:ext cx="906190" cy="13920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547" y="5772106"/>
            <a:ext cx="1067850" cy="6091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027806" y="4722125"/>
            <a:ext cx="899036" cy="104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07" y="5917939"/>
            <a:ext cx="1322100" cy="6979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331083" y="4722125"/>
            <a:ext cx="1228571" cy="120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040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068" y="813432"/>
            <a:ext cx="9720072" cy="506605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Tahapan</a:t>
            </a:r>
            <a:r>
              <a:rPr lang="en-US" sz="3200" dirty="0" smtClean="0"/>
              <a:t> </a:t>
            </a:r>
            <a:r>
              <a:rPr lang="en-US" sz="3200" dirty="0" err="1" smtClean="0"/>
              <a:t>lengkapnya</a:t>
            </a:r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537" y="5587261"/>
            <a:ext cx="3878951" cy="36849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r>
              <a:rPr lang="en-US" dirty="0" smtClean="0"/>
              <a:t> </a:t>
            </a:r>
            <a:r>
              <a:rPr lang="en-US" dirty="0" err="1" smtClean="0"/>
              <a:t>dioda</a:t>
            </a:r>
            <a:r>
              <a:rPr lang="en-US" dirty="0" smtClean="0"/>
              <a:t> </a:t>
            </a:r>
            <a:r>
              <a:rPr lang="en-US" dirty="0" err="1" smtClean="0"/>
              <a:t>jembatan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22" y="1994550"/>
            <a:ext cx="3536417" cy="151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57" y="1994550"/>
            <a:ext cx="3531559" cy="1504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258" y="1921441"/>
            <a:ext cx="3543335" cy="1538623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60839" y="2676390"/>
            <a:ext cx="364318" cy="27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856716" y="2690753"/>
            <a:ext cx="364318" cy="271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868" y="4097120"/>
            <a:ext cx="4118850" cy="129438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10085696" y="3098042"/>
            <a:ext cx="1282889" cy="1496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68219" y="3813416"/>
            <a:ext cx="6022828" cy="21423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</a:t>
            </a:r>
            <a:r>
              <a:rPr lang="en-US" dirty="0" err="1" smtClean="0"/>
              <a:t>puncak-nya</a:t>
            </a:r>
            <a:r>
              <a:rPr lang="en-US" dirty="0" smtClean="0"/>
              <a:t> </a:t>
            </a:r>
            <a:r>
              <a:rPr lang="en-US" dirty="0" err="1" smtClean="0"/>
              <a:t>dinyatakn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puncak</a:t>
            </a:r>
            <a:r>
              <a:rPr lang="en-US" dirty="0" smtClean="0"/>
              <a:t> </a:t>
            </a:r>
            <a:r>
              <a:rPr lang="en-US" dirty="0" err="1" smtClean="0"/>
              <a:t>terbalik</a:t>
            </a:r>
            <a:r>
              <a:rPr lang="en-US" dirty="0" smtClean="0"/>
              <a:t> (PIV)-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57306" y="4371083"/>
                <a:ext cx="2087751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−1,4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06" y="4371083"/>
                <a:ext cx="2087751" cy="303673"/>
              </a:xfrm>
              <a:prstGeom prst="rect">
                <a:avLst/>
              </a:prstGeom>
              <a:blipFill rotWithShape="0">
                <a:blip r:embed="rId6"/>
                <a:stretch>
                  <a:fillRect l="-3790" t="-24000" r="-58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87335" y="5468548"/>
                <a:ext cx="1406604" cy="303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335" y="5468548"/>
                <a:ext cx="1406604" cy="303673"/>
              </a:xfrm>
              <a:prstGeom prst="rect">
                <a:avLst/>
              </a:prstGeom>
              <a:blipFill rotWithShape="0">
                <a:blip r:embed="rId7"/>
                <a:stretch>
                  <a:fillRect l="-3463" r="-259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50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487362"/>
          </a:xfrm>
        </p:spPr>
        <p:txBody>
          <a:bodyPr>
            <a:normAutofit/>
          </a:bodyPr>
          <a:lstStyle/>
          <a:p>
            <a:pPr lvl="0"/>
            <a:r>
              <a:rPr lang="en-US" sz="2400" b="1" u="sng" dirty="0">
                <a:latin typeface="Algerian" pitchFamily="82" charset="0"/>
              </a:rPr>
              <a:t>2. </a:t>
            </a:r>
            <a:r>
              <a:rPr lang="en-US" sz="2400" b="1" u="sng" dirty="0" err="1">
                <a:latin typeface="Algerian" pitchFamily="82" charset="0"/>
              </a:rPr>
              <a:t>Rangkaian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penyearah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gelombang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penuh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7866888" cy="57150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dioda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bridge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 paling popular </a:t>
            </a:r>
            <a:r>
              <a:rPr lang="en-US" sz="2000" dirty="0" err="1"/>
              <a:t>dan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elektronika</a:t>
            </a:r>
            <a:r>
              <a:rPr lang="en-US" sz="2000" dirty="0"/>
              <a:t>.  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diode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penyearah-nya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4800600" cy="29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6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Contoh</a:t>
            </a:r>
            <a:r>
              <a:rPr lang="en-US" sz="3600" dirty="0" smtClean="0"/>
              <a:t> </a:t>
            </a:r>
            <a:r>
              <a:rPr lang="en-US" sz="3600" dirty="0" err="1" smtClean="0"/>
              <a:t>fisik</a:t>
            </a:r>
            <a:r>
              <a:rPr lang="en-US" sz="3600" dirty="0" smtClean="0"/>
              <a:t> </a:t>
            </a:r>
            <a:r>
              <a:rPr lang="en-US" sz="3600" dirty="0" err="1" smtClean="0"/>
              <a:t>dioda</a:t>
            </a:r>
            <a:r>
              <a:rPr lang="en-US" sz="3600" dirty="0" smtClean="0"/>
              <a:t> </a:t>
            </a:r>
            <a:r>
              <a:rPr lang="en-US" sz="3600" dirty="0" err="1" smtClean="0"/>
              <a:t>jembatan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32" y="1692322"/>
            <a:ext cx="7076467" cy="46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910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4277"/>
          </a:xfrm>
        </p:spPr>
        <p:txBody>
          <a:bodyPr/>
          <a:lstStyle/>
          <a:p>
            <a:r>
              <a:rPr lang="en-US" b="1" dirty="0" smtClean="0"/>
              <a:t>Filter power supply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7857"/>
            <a:ext cx="9720071" cy="45215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Penempatan</a:t>
            </a:r>
            <a:r>
              <a:rPr lang="en-US" dirty="0" smtClean="0"/>
              <a:t> &amp; </a:t>
            </a:r>
            <a:r>
              <a:rPr lang="en-US" dirty="0" err="1" smtClean="0"/>
              <a:t>fungsi</a:t>
            </a:r>
            <a:r>
              <a:rPr lang="en-US" dirty="0" smtClean="0"/>
              <a:t> Filter power supply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15" y="2310077"/>
            <a:ext cx="8339401" cy="34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1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97212"/>
            <a:ext cx="9720072" cy="54575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Filter input </a:t>
            </a:r>
            <a:r>
              <a:rPr lang="en-US" sz="3600" b="1" dirty="0" err="1" smtClean="0"/>
              <a:t>kapasitor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054" y="1636295"/>
                <a:ext cx="9962146" cy="501716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operasi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penyearah</a:t>
                </a:r>
                <a:r>
                  <a:rPr lang="en-US" dirty="0" smtClean="0"/>
                  <a:t> HWR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filter </a:t>
                </a:r>
                <a:r>
                  <a:rPr lang="en-US" dirty="0" err="1" smtClean="0"/>
                  <a:t>kapasitor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     (</a:t>
                </a:r>
                <a:r>
                  <a:rPr lang="en-US" sz="2000" dirty="0" err="1" smtClean="0"/>
                  <a:t>pengisian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kapasitor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mulai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s/d </a:t>
                </a:r>
                <a:r>
                  <a:rPr lang="en-US" sz="2000" dirty="0" err="1" smtClean="0"/>
                  <a:t>tegangan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puncak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054" y="1636295"/>
                <a:ext cx="9962146" cy="5017168"/>
              </a:xfrm>
              <a:blipFill rotWithShape="0">
                <a:blip r:embed="rId2"/>
                <a:stretch>
                  <a:fillRect l="-1101" t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86" y="2422957"/>
            <a:ext cx="8397482" cy="283976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220326" y="4463716"/>
            <a:ext cx="625642" cy="140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89748" y="3501189"/>
            <a:ext cx="4030578" cy="2370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5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4600" y="3138447"/>
                <a:ext cx="7399422" cy="61842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/>
                  <a:t>Proses </a:t>
                </a:r>
                <a:r>
                  <a:rPr lang="en-US" sz="2000" dirty="0" err="1" smtClean="0"/>
                  <a:t>pengosongan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kapasitor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mulai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s/d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(</a:t>
                </a:r>
                <a:r>
                  <a:rPr lang="en-US" sz="2000" dirty="0" err="1" smtClean="0"/>
                  <a:t>arus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mundur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dioda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00" y="3138447"/>
                <a:ext cx="7399422" cy="618423"/>
              </a:xfrm>
              <a:blipFill>
                <a:blip r:embed="rId2"/>
                <a:stretch>
                  <a:fillRect l="-742" t="-1386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13" y="534899"/>
            <a:ext cx="7520156" cy="22412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6545179" y="1961148"/>
            <a:ext cx="1130968" cy="117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994485" y="1985212"/>
            <a:ext cx="2550694" cy="115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457428"/>
            <a:ext cx="7259813" cy="2320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622884" y="6094685"/>
                <a:ext cx="7399422" cy="618423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 smtClean="0"/>
                  <a:t>Proses </a:t>
                </a:r>
                <a:r>
                  <a:rPr lang="en-US" sz="2000" dirty="0" err="1" smtClean="0"/>
                  <a:t>pengisian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kembali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kapasitor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mulai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(</a:t>
                </a:r>
                <a:r>
                  <a:rPr lang="en-US" sz="2000" dirty="0" err="1" smtClean="0"/>
                  <a:t>arus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maju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dioda</a:t>
                </a:r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884" y="6094685"/>
                <a:ext cx="7399422" cy="618423"/>
              </a:xfrm>
              <a:prstGeom prst="rect">
                <a:avLst/>
              </a:prstGeom>
              <a:blipFill rotWithShape="0">
                <a:blip r:embed="rId5"/>
                <a:stretch>
                  <a:fillRect l="-247" t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692316" y="4119165"/>
            <a:ext cx="1852863" cy="184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45179" y="4415589"/>
            <a:ext cx="2201779" cy="152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37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70395"/>
            <a:ext cx="9720072" cy="557784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Tegangan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riak</a:t>
            </a:r>
            <a:r>
              <a:rPr lang="en-US" sz="2800" b="1" dirty="0" smtClean="0"/>
              <a:t> (</a:t>
            </a:r>
            <a:r>
              <a:rPr lang="en-US" sz="2800" b="1" i="1" dirty="0" smtClean="0"/>
              <a:t>ripple voltage 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76137"/>
            <a:ext cx="9720071" cy="473322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Keluaran</a:t>
            </a:r>
            <a:r>
              <a:rPr lang="en-US" dirty="0" smtClean="0"/>
              <a:t> filter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AC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, </a:t>
            </a:r>
            <a:r>
              <a:rPr lang="en-US" dirty="0" err="1" smtClean="0"/>
              <a:t>tegangan</a:t>
            </a:r>
            <a:r>
              <a:rPr lang="en-US" dirty="0" smtClean="0"/>
              <a:t> AC </a:t>
            </a:r>
            <a:r>
              <a:rPr lang="en-US" dirty="0" err="1" smtClean="0"/>
              <a:t>keluaran</a:t>
            </a:r>
            <a:r>
              <a:rPr lang="en-US" dirty="0" smtClean="0"/>
              <a:t> filter </a:t>
            </a:r>
            <a:r>
              <a:rPr lang="en-US" dirty="0" err="1" smtClean="0"/>
              <a:t>kapastor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dinamakan</a:t>
            </a:r>
            <a:r>
              <a:rPr lang="en-US" dirty="0" smtClean="0"/>
              <a:t> “ </a:t>
            </a:r>
            <a:r>
              <a:rPr lang="en-US" dirty="0" err="1" smtClean="0">
                <a:solidFill>
                  <a:srgbClr val="FF0000"/>
                </a:solidFill>
              </a:rPr>
              <a:t>tegangan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riak</a:t>
            </a:r>
            <a:r>
              <a:rPr lang="en-US" dirty="0" smtClean="0"/>
              <a:t>”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ripple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ripple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efek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82" y="2381877"/>
            <a:ext cx="5796900" cy="31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34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0065" y="806117"/>
                <a:ext cx="9720071" cy="589547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ripple </a:t>
                </a:r>
                <a:r>
                  <a:rPr lang="en-US" dirty="0" err="1" smtClean="0"/>
                  <a:t>puncak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puncak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diestimasi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besarnya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melalui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</a:t>
                </a:r>
                <a:r>
                  <a:rPr lang="en-US" dirty="0" err="1" smtClean="0"/>
                  <a:t>dimana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𝑓𝑟𝑒𝑘𝑢𝑒𝑛𝑠𝑖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𝑟𝑖𝑝𝑝𝑙𝑒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𝑘𝑎𝑝𝑎𝑠𝑖𝑡𝑜𝑟</m:t>
                    </m:r>
                  </m:oMath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𝑎𝑟𝑢𝑠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𝑏𝑒𝑏𝑎𝑛</m:t>
                    </m:r>
                  </m:oMath>
                </a14:m>
                <a:endParaRPr lang="en-US" sz="1600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/>
                  <a:t>N</a:t>
                </a:r>
                <a:r>
                  <a:rPr lang="en-US" dirty="0" err="1" smtClean="0"/>
                  <a:t>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ripple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tergantung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jenis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penyearah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digunakan</a:t>
                </a:r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 err="1" smtClean="0"/>
                  <a:t>Faktor</a:t>
                </a:r>
                <a:r>
                  <a:rPr lang="en-US" dirty="0" smtClean="0"/>
                  <a:t> ripple (r)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dalam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persen</a:t>
                </a:r>
                <a:r>
                  <a:rPr lang="en-US" dirty="0" smtClean="0"/>
                  <a:t> (%), </a:t>
                </a:r>
                <a:r>
                  <a:rPr lang="en-US" dirty="0" err="1" smtClean="0"/>
                  <a:t>yaitu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sebesar</a:t>
                </a:r>
                <a:r>
                  <a:rPr lang="en-US" dirty="0" smtClean="0"/>
                  <a:t> 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065" y="806117"/>
                <a:ext cx="9720071" cy="5895472"/>
              </a:xfrm>
              <a:blipFill>
                <a:blip r:embed="rId2"/>
                <a:stretch>
                  <a:fillRect l="-1066" t="-2275" r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47012" y="1443789"/>
                <a:ext cx="1213088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012" y="1443789"/>
                <a:ext cx="1213088" cy="567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43099" y="4411464"/>
                <a:ext cx="1023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4411464"/>
                <a:ext cx="102361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143" t="-4444" r="-178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1584" y="4469111"/>
                <a:ext cx="79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84" y="4469111"/>
                <a:ext cx="79861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160" t="-2174" r="-992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43649" y="4411464"/>
                <a:ext cx="11518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49" y="4411464"/>
                <a:ext cx="1151854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6349" t="-4444" r="-15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27609" y="4440925"/>
                <a:ext cx="771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609" y="4440925"/>
                <a:ext cx="77136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524" t="-2174" r="-1031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092116" y="4607610"/>
            <a:ext cx="559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7403" y="4562528"/>
            <a:ext cx="559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80973" y="5979694"/>
                <a:ext cx="173207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x 100 %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973" y="5979694"/>
                <a:ext cx="1732077" cy="447045"/>
              </a:xfrm>
              <a:prstGeom prst="rect">
                <a:avLst/>
              </a:prstGeom>
              <a:blipFill rotWithShape="0">
                <a:blip r:embed="rId8"/>
                <a:stretch>
                  <a:fillRect l="-3521" t="-1370" r="-7746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3792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Filter </a:t>
            </a:r>
            <a:r>
              <a:rPr lang="en-US" sz="4400" dirty="0" err="1" smtClean="0"/>
              <a:t>Masukan</a:t>
            </a:r>
            <a:r>
              <a:rPr lang="en-US" sz="4400" dirty="0" smtClean="0"/>
              <a:t> “choke” (inductor-</a:t>
            </a:r>
            <a:r>
              <a:rPr lang="en-US" sz="4400" dirty="0" err="1" smtClean="0"/>
              <a:t>kapasitor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filter choke &amp;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ekivalen-nya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AC </a:t>
            </a:r>
            <a:r>
              <a:rPr lang="en-US" dirty="0" err="1" smtClean="0"/>
              <a:t>keluarannya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32" y="2976889"/>
            <a:ext cx="3742426" cy="1739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62" y="2977173"/>
            <a:ext cx="3692255" cy="173919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6015789" y="3597442"/>
            <a:ext cx="589548" cy="700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522" y="5774685"/>
            <a:ext cx="1312267" cy="575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4142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263316"/>
            <a:ext cx="9720071" cy="5046044"/>
          </a:xfrm>
        </p:spPr>
        <p:txBody>
          <a:bodyPr/>
          <a:lstStyle/>
          <a:p>
            <a:r>
              <a:rPr lang="en-US" b="1" dirty="0" err="1" smtClean="0"/>
              <a:t>Contoh</a:t>
            </a:r>
            <a:r>
              <a:rPr lang="en-US" b="1" dirty="0" smtClean="0"/>
              <a:t> </a:t>
            </a:r>
            <a:r>
              <a:rPr lang="en-US" b="1" dirty="0" err="1" smtClean="0"/>
              <a:t>Soal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, </a:t>
            </a:r>
            <a:r>
              <a:rPr lang="en-US" dirty="0" err="1" smtClean="0"/>
              <a:t>arus</a:t>
            </a:r>
            <a:r>
              <a:rPr lang="en-US" dirty="0" smtClean="0"/>
              <a:t> </a:t>
            </a:r>
            <a:r>
              <a:rPr lang="en-US" dirty="0" err="1" smtClean="0"/>
              <a:t>beban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ripple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penyearah</a:t>
            </a:r>
            <a:endParaRPr lang="en-US" dirty="0" smtClean="0"/>
          </a:p>
          <a:p>
            <a:r>
              <a:rPr lang="en-US" dirty="0" err="1"/>
              <a:t>s</a:t>
            </a:r>
            <a:r>
              <a:rPr lang="en-US" dirty="0" err="1" smtClean="0"/>
              <a:t>etengah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: (</a:t>
            </a:r>
            <a:r>
              <a:rPr lang="en-US" dirty="0" err="1" smtClean="0"/>
              <a:t>dioda</a:t>
            </a:r>
            <a:r>
              <a:rPr lang="en-US" dirty="0" smtClean="0"/>
              <a:t> </a:t>
            </a:r>
            <a:r>
              <a:rPr lang="en-US" dirty="0" err="1" smtClean="0"/>
              <a:t>diasumsikan</a:t>
            </a:r>
            <a:r>
              <a:rPr lang="en-US" dirty="0" smtClean="0"/>
              <a:t> silicon)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20000"/>
          </a:blip>
          <a:stretch>
            <a:fillRect/>
          </a:stretch>
        </p:blipFill>
        <p:spPr>
          <a:xfrm>
            <a:off x="2823434" y="2935705"/>
            <a:ext cx="6322526" cy="232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45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60399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Solusi</a:t>
            </a:r>
            <a:r>
              <a:rPr lang="en-US" sz="2800" dirty="0" smtClean="0"/>
              <a:t>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253745"/>
                <a:ext cx="9720071" cy="5459876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rms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sekunder</a:t>
                </a:r>
                <a:r>
                  <a:rPr lang="en-US" dirty="0" smtClean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kemudian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puncak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sekunder</a:t>
                </a:r>
                <a:r>
                  <a:rPr lang="en-US" dirty="0" smtClean="0"/>
                  <a:t> 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beban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sebesar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−0,7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=34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−0,7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=33,3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arus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beban-nya</a:t>
                </a:r>
                <a:r>
                  <a:rPr lang="en-US" dirty="0" smtClean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:r>
                  <a:rPr lang="en-US" dirty="0" err="1" smtClean="0"/>
                  <a:t>jadi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ripple: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253745"/>
                <a:ext cx="9720071" cy="5459876"/>
              </a:xfrm>
              <a:blipFill rotWithShape="0">
                <a:blip r:embed="rId2"/>
                <a:stretch>
                  <a:fillRect l="-1129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9000"/>
          </a:blip>
          <a:stretch>
            <a:fillRect/>
          </a:stretch>
        </p:blipFill>
        <p:spPr>
          <a:xfrm>
            <a:off x="4318991" y="1767305"/>
            <a:ext cx="1760364" cy="490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9000"/>
          </a:blip>
          <a:stretch>
            <a:fillRect/>
          </a:stretch>
        </p:blipFill>
        <p:spPr>
          <a:xfrm>
            <a:off x="4432833" y="2721598"/>
            <a:ext cx="1892431" cy="5438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4452" y="4823250"/>
                <a:ext cx="2730812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33,3 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52" y="4823250"/>
                <a:ext cx="2730812" cy="56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94452" y="5979695"/>
                <a:ext cx="3165354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6,6 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1,1 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52" y="5979695"/>
                <a:ext cx="3165354" cy="5695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3372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2040" y="3487402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diode </a:t>
            </a:r>
            <a:r>
              <a:rPr lang="en-US" sz="1800" dirty="0" err="1"/>
              <a:t>jembatan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D2 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D3. </a:t>
            </a:r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disearahkan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5716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0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yang </a:t>
            </a:r>
            <a:r>
              <a:rPr lang="en-US" sz="1800" dirty="0" err="1"/>
              <a:t>kini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D4 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D1. </a:t>
            </a:r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jlaur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di </a:t>
            </a:r>
            <a:r>
              <a:rPr lang="en-US" sz="1800" dirty="0" err="1"/>
              <a:t>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76600"/>
            <a:ext cx="661248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343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"/>
            <a:ext cx="7866888" cy="63246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center tap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“center tap design”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bolak-balik</a:t>
            </a:r>
            <a:r>
              <a:rPr lang="en-US" sz="2000" dirty="0"/>
              <a:t>(AC) yang </a:t>
            </a:r>
            <a:r>
              <a:rPr lang="en-US" sz="2000" dirty="0" err="1"/>
              <a:t>memiliki</a:t>
            </a:r>
            <a:r>
              <a:rPr lang="en-US" sz="2000" dirty="0"/>
              <a:t> “Center Tap (CT)”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transformator</a:t>
            </a:r>
            <a:r>
              <a:rPr lang="en-US" sz="2000" dirty="0"/>
              <a:t> CT.</a:t>
            </a:r>
          </a:p>
          <a:p>
            <a:pPr algn="just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“center tap design”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diode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penyearahnya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“center tap design” </a:t>
            </a:r>
            <a:r>
              <a:rPr lang="en-US" sz="2000" dirty="0" err="1"/>
              <a:t>diperlihatkan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3505200" cy="273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26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2733</Words>
  <Application>Microsoft Office PowerPoint</Application>
  <PresentationFormat>Widescreen</PresentationFormat>
  <Paragraphs>501</Paragraphs>
  <Slides>69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맑은 고딕</vt:lpstr>
      <vt:lpstr>Aharoni</vt:lpstr>
      <vt:lpstr>Algerian</vt:lpstr>
      <vt:lpstr>Arial</vt:lpstr>
      <vt:lpstr>Calibri</vt:lpstr>
      <vt:lpstr>Calibri Light</vt:lpstr>
      <vt:lpstr>Cambria Math</vt:lpstr>
      <vt:lpstr>Tw Cen MT</vt:lpstr>
      <vt:lpstr>Wingdings</vt:lpstr>
      <vt:lpstr>Office Theme</vt:lpstr>
      <vt:lpstr>Equation</vt:lpstr>
      <vt:lpstr>RECTIFIER</vt:lpstr>
      <vt:lpstr>RANGKAIAN PENYEARAH (RECTIFIER)</vt:lpstr>
      <vt:lpstr>1.rangkaian penyearah setengah gelombang</vt:lpstr>
      <vt:lpstr>PowerPoint Presentation</vt:lpstr>
      <vt:lpstr>PowerPoint Presentation</vt:lpstr>
      <vt:lpstr>2. Rangkaian penyearah gelombang penuh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Transformator</vt:lpstr>
      <vt:lpstr>PowerPoint Presentation</vt:lpstr>
      <vt:lpstr>PowerPoint Presentation</vt:lpstr>
      <vt:lpstr>RANGKAIAN PENYEARAH (RECTIFIER)</vt:lpstr>
      <vt:lpstr>1.RANGKAIAN PENYEARAH SETENGAH GELOMBANG</vt:lpstr>
      <vt:lpstr>Prinsip kerja </vt:lpstr>
      <vt:lpstr>PowerPoint Presentation</vt:lpstr>
      <vt:lpstr>2. Rangkaian penyearah gelombang penuh</vt:lpstr>
      <vt:lpstr>Prinsip kerja </vt:lpstr>
      <vt:lpstr>Prinsip kerja </vt:lpstr>
      <vt:lpstr>PowerPoint Presentation</vt:lpstr>
      <vt:lpstr>Prinsip kerja </vt:lpstr>
      <vt:lpstr>Prinsip kerja </vt:lpstr>
      <vt:lpstr>PowerPoint Presentation</vt:lpstr>
      <vt:lpstr>CATU DAYA TEREGULASI</vt:lpstr>
      <vt:lpstr>Contoh filtering pada rangkaian penyearah setengah gelombang.</vt:lpstr>
      <vt:lpstr>PowerPoint Presentation</vt:lpstr>
      <vt:lpstr>PowerPoint Presentation</vt:lpstr>
      <vt:lpstr>PowerPoint Presentation</vt:lpstr>
      <vt:lpstr>PowerPoint Presentation</vt:lpstr>
      <vt:lpstr>Voltage regulator</vt:lpstr>
      <vt:lpstr>PowerPoint Presentation</vt:lpstr>
      <vt:lpstr>TRANSFORMATOR</vt:lpstr>
      <vt:lpstr>JENIS-JENIS TRAFO</vt:lpstr>
      <vt:lpstr>JENIS-JENIS TRAFO</vt:lpstr>
      <vt:lpstr>PowerPoint Presentation</vt:lpstr>
      <vt:lpstr>HW</vt:lpstr>
      <vt:lpstr>PowerPoint Presentation</vt:lpstr>
      <vt:lpstr>PowerPoint Presentation</vt:lpstr>
      <vt:lpstr>Review</vt:lpstr>
      <vt:lpstr>OUTLINES</vt:lpstr>
      <vt:lpstr>Dioda sebagai penyearah  (rectifier circuits)</vt:lpstr>
      <vt:lpstr>Penyearah setengah gelombang (Half Wave Rectifier)</vt:lpstr>
      <vt:lpstr>Prinsip &amp; proses penyerahan hwr</vt:lpstr>
      <vt:lpstr>Parameter hwr</vt:lpstr>
      <vt:lpstr>Tegangan puncak terbalik (peak invers voltage:piv )</vt:lpstr>
      <vt:lpstr>Contoh simulasi vs perhitungan</vt:lpstr>
      <vt:lpstr>Hwr dengan transformator</vt:lpstr>
      <vt:lpstr>PowerPoint Presentation</vt:lpstr>
      <vt:lpstr>Penyearah gelombang penuh  (full wave rectifier )</vt:lpstr>
      <vt:lpstr>Proses &amp; prinsip penyearahan FWR</vt:lpstr>
      <vt:lpstr>Parameter fwr</vt:lpstr>
      <vt:lpstr>Tegangan puncak terbalik (peak invers voltage:piv)</vt:lpstr>
      <vt:lpstr>Contoh simulasi vs perhitungan</vt:lpstr>
      <vt:lpstr>Penyearah dioda jembatan  (bridge rectifier )</vt:lpstr>
      <vt:lpstr>Tahapan lengkapnya…</vt:lpstr>
      <vt:lpstr>Contoh fisik dioda jembatan</vt:lpstr>
      <vt:lpstr>Filter power supply</vt:lpstr>
      <vt:lpstr>Filter input kapasitor</vt:lpstr>
      <vt:lpstr>PowerPoint Presentation</vt:lpstr>
      <vt:lpstr>Tegangan riak (ripple voltage )</vt:lpstr>
      <vt:lpstr>PowerPoint Presentation</vt:lpstr>
      <vt:lpstr>Filter Masukan “choke” (inductor-kapasitor)</vt:lpstr>
      <vt:lpstr>PowerPoint Presentation</vt:lpstr>
      <vt:lpstr>Solusi: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39</cp:revision>
  <dcterms:created xsi:type="dcterms:W3CDTF">2024-07-11T17:06:45Z</dcterms:created>
  <dcterms:modified xsi:type="dcterms:W3CDTF">2025-04-22T03:27:25Z</dcterms:modified>
</cp:coreProperties>
</file>