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7" r:id="rId1"/>
  </p:sldMasterIdLst>
  <p:notesMasterIdLst>
    <p:notesMasterId r:id="rId37"/>
  </p:notesMasterIdLst>
  <p:sldIdLst>
    <p:sldId id="256"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27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1A9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331"/>
    <p:restoredTop sz="71694" autoAdjust="0"/>
  </p:normalViewPr>
  <p:slideViewPr>
    <p:cSldViewPr snapToGrid="0">
      <p:cViewPr varScale="1">
        <p:scale>
          <a:sx n="83" d="100"/>
          <a:sy n="83" d="100"/>
        </p:scale>
        <p:origin x="13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AAD89A-DE75-490E-B3B8-DA645685EB5B}" type="datetimeFigureOut">
              <a:rPr lang="en-US" smtClean="0"/>
              <a:t>9/5/2024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2648F-4152-4278-B136-F77E8E2B334A}" type="slidenum">
              <a:rPr lang="en-US" smtClean="0"/>
              <a:t>‹#›</a:t>
            </a:fld>
            <a:endParaRPr lang="en-US"/>
          </a:p>
        </p:txBody>
      </p:sp>
    </p:spTree>
    <p:extLst>
      <p:ext uri="{BB962C8B-B14F-4D97-AF65-F5344CB8AC3E}">
        <p14:creationId xmlns:p14="http://schemas.microsoft.com/office/powerpoint/2010/main" val="2594728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https://www.vturesource.com/vtu-syllabus/CS/2018/8/18CS81</a:t>
            </a:r>
          </a:p>
          <a:p>
            <a:r>
              <a:rPr lang="en-US" dirty="0"/>
              <a:t>AWS : IoT Device Simulator  https://aws.amazon.com/solutions/implementations/iot-device-simulator/?did=sl_card&amp;trk=sl_card</a:t>
            </a:r>
          </a:p>
          <a:p>
            <a:r>
              <a:rPr lang="en-US" dirty="0"/>
              <a:t>https://aws.amazon.com/s3/</a:t>
            </a:r>
          </a:p>
          <a:p>
            <a:endParaRPr lang="en-US" dirty="0"/>
          </a:p>
          <a:p>
            <a:r>
              <a:rPr lang="en-US" dirty="0"/>
              <a:t>https://www.vturesource.com/vtu-syllabus/CS/2018/8/18CS81</a:t>
            </a:r>
          </a:p>
          <a:p>
            <a:endParaRPr lang="en-US" dirty="0"/>
          </a:p>
          <a:p>
            <a:r>
              <a:rPr lang="en-US" dirty="0"/>
              <a:t>https://www.simplilearn.com/pgp-full-stack-web-development-certification-training-course?utm_campaign=Skillup-IOT-6mBO2vqLv38&amp;utm_medium=Comments&amp;utm_source=youtube</a:t>
            </a:r>
          </a:p>
        </p:txBody>
      </p:sp>
      <p:sp>
        <p:nvSpPr>
          <p:cNvPr id="4" name="Slide Number Placeholder 3"/>
          <p:cNvSpPr>
            <a:spLocks noGrp="1"/>
          </p:cNvSpPr>
          <p:nvPr>
            <p:ph type="sldNum" sz="quarter" idx="5"/>
          </p:nvPr>
        </p:nvSpPr>
        <p:spPr/>
        <p:txBody>
          <a:bodyPr/>
          <a:lstStyle/>
          <a:p>
            <a:fld id="{F4A2648F-4152-4278-B136-F77E8E2B334A}" type="slidenum">
              <a:rPr lang="en-US" smtClean="0"/>
              <a:t>1</a:t>
            </a:fld>
            <a:endParaRPr lang="en-US"/>
          </a:p>
        </p:txBody>
      </p:sp>
    </p:spTree>
    <p:extLst>
      <p:ext uri="{BB962C8B-B14F-4D97-AF65-F5344CB8AC3E}">
        <p14:creationId xmlns:p14="http://schemas.microsoft.com/office/powerpoint/2010/main" val="3224181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642591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060920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44034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54138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68230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D41BCC-AD73-4203-A5A6-E62EB28B0FE6}"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10147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D41BCC-AD73-4203-A5A6-E62EB28B0FE6}"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017328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D41BCC-AD73-4203-A5A6-E62EB28B0FE6}"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815687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41BCC-AD73-4203-A5A6-E62EB28B0FE6}"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97240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41434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53563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41BCC-AD73-4203-A5A6-E62EB28B0FE6}" type="datetimeFigureOut">
              <a:rPr lang="en-US" smtClean="0"/>
              <a:pPr/>
              <a:t>9/5/2024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870605483"/>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787E-D6B3-8B0D-9456-5D2BA79AB88B}"/>
              </a:ext>
            </a:extLst>
          </p:cNvPr>
          <p:cNvSpPr>
            <a:spLocks noGrp="1"/>
          </p:cNvSpPr>
          <p:nvPr>
            <p:ph type="ctrTitle"/>
          </p:nvPr>
        </p:nvSpPr>
        <p:spPr>
          <a:xfrm>
            <a:off x="4551180" y="3987071"/>
            <a:ext cx="5184061" cy="681673"/>
          </a:xfrm>
        </p:spPr>
        <p:txBody>
          <a:bodyPr>
            <a:normAutofit/>
          </a:bodyPr>
          <a:lstStyle/>
          <a:p>
            <a:pPr>
              <a:lnSpc>
                <a:spcPct val="90000"/>
              </a:lnSpc>
              <a:spcBef>
                <a:spcPts val="0"/>
              </a:spcBef>
              <a:spcAft>
                <a:spcPts val="1000"/>
              </a:spcAft>
            </a:pPr>
            <a:r>
              <a:rPr lang="en" sz="4000" dirty="0" smtClean="0"/>
              <a:t>Transformator</a:t>
            </a:r>
            <a:endParaRPr lang="en-US" sz="2200" b="0" dirty="0"/>
          </a:p>
        </p:txBody>
      </p:sp>
      <p:sp>
        <p:nvSpPr>
          <p:cNvPr id="3" name="Subtitle 2">
            <a:extLst>
              <a:ext uri="{FF2B5EF4-FFF2-40B4-BE49-F238E27FC236}">
                <a16:creationId xmlns:a16="http://schemas.microsoft.com/office/drawing/2014/main" id="{53858C97-DA2F-8866-47CC-CDF4077BBF9D}"/>
              </a:ext>
            </a:extLst>
          </p:cNvPr>
          <p:cNvSpPr>
            <a:spLocks noGrp="1"/>
          </p:cNvSpPr>
          <p:nvPr>
            <p:ph type="subTitle" idx="1"/>
          </p:nvPr>
        </p:nvSpPr>
        <p:spPr>
          <a:xfrm>
            <a:off x="4639717" y="4619069"/>
            <a:ext cx="5676901" cy="1061184"/>
          </a:xfrm>
        </p:spPr>
        <p:txBody>
          <a:bodyPr>
            <a:normAutofit/>
          </a:bodyPr>
          <a:lstStyle/>
          <a:p>
            <a:r>
              <a:rPr lang="en-US" sz="1600" dirty="0" smtClean="0"/>
              <a:t>PDS</a:t>
            </a:r>
            <a:endParaRPr lang="en-US" sz="1600" dirty="0"/>
          </a:p>
        </p:txBody>
      </p:sp>
      <p:pic>
        <p:nvPicPr>
          <p:cNvPr id="48" name="Picture 47" descr="White structure">
            <a:extLst>
              <a:ext uri="{FF2B5EF4-FFF2-40B4-BE49-F238E27FC236}">
                <a16:creationId xmlns:a16="http://schemas.microsoft.com/office/drawing/2014/main" id="{E0652CF5-4E0B-F89D-4D88-A13BE5A6A897}"/>
              </a:ext>
            </a:extLst>
          </p:cNvPr>
          <p:cNvPicPr>
            <a:picLocks noChangeAspect="1"/>
          </p:cNvPicPr>
          <p:nvPr/>
        </p:nvPicPr>
        <p:blipFill rotWithShape="1">
          <a:blip r:embed="rId3"/>
          <a:srcRect l="450" r="25990" b="3"/>
          <a:stretch/>
        </p:blipFill>
        <p:spPr>
          <a:xfrm>
            <a:off x="-1" y="1371600"/>
            <a:ext cx="4076699" cy="4114800"/>
          </a:xfrm>
          <a:prstGeom prst="rect">
            <a:avLst/>
          </a:prstGeom>
        </p:spPr>
      </p:pic>
      <p:pic>
        <p:nvPicPr>
          <p:cNvPr id="6" name="Picture 5">
            <a:extLst>
              <a:ext uri="{FF2B5EF4-FFF2-40B4-BE49-F238E27FC236}">
                <a16:creationId xmlns:a16="http://schemas.microsoft.com/office/drawing/2014/main" id="{9926FD42-6AB7-9431-FDD4-769D809858A9}"/>
              </a:ext>
            </a:extLst>
          </p:cNvPr>
          <p:cNvPicPr>
            <a:picLocks noChangeAspect="1"/>
          </p:cNvPicPr>
          <p:nvPr/>
        </p:nvPicPr>
        <p:blipFill>
          <a:blip r:embed="rId4"/>
          <a:stretch>
            <a:fillRect/>
          </a:stretch>
        </p:blipFill>
        <p:spPr>
          <a:xfrm>
            <a:off x="7364361" y="330959"/>
            <a:ext cx="4640189" cy="3297144"/>
          </a:xfrm>
          <a:prstGeom prst="rect">
            <a:avLst/>
          </a:prstGeom>
        </p:spPr>
      </p:pic>
      <p:grpSp>
        <p:nvGrpSpPr>
          <p:cNvPr id="9" name="Group 8">
            <a:extLst>
              <a:ext uri="{FF2B5EF4-FFF2-40B4-BE49-F238E27FC236}">
                <a16:creationId xmlns:a16="http://schemas.microsoft.com/office/drawing/2014/main" id="{2AABCB87-2ECC-4C03-B5BB-6EE11C8A4485}"/>
              </a:ext>
            </a:extLst>
          </p:cNvPr>
          <p:cNvGrpSpPr/>
          <p:nvPr/>
        </p:nvGrpSpPr>
        <p:grpSpPr>
          <a:xfrm>
            <a:off x="346874" y="2470551"/>
            <a:ext cx="3064025" cy="1516520"/>
            <a:chOff x="4853562" y="1589418"/>
            <a:chExt cx="2609520" cy="1291565"/>
          </a:xfrm>
        </p:grpSpPr>
        <p:sp>
          <p:nvSpPr>
            <p:cNvPr id="10" name="Freeform 7">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solidFill>
                  <a:schemeClr val="tx1"/>
                </a:solidFill>
              </a:endParaRPr>
            </a:p>
          </p:txBody>
        </p:sp>
        <p:sp>
          <p:nvSpPr>
            <p:cNvPr id="11" name="Freeform 7">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dirty="0">
                <a:solidFill>
                  <a:schemeClr val="tx1"/>
                </a:solidFill>
              </a:endParaRPr>
            </a:p>
          </p:txBody>
        </p:sp>
      </p:grpSp>
      <p:grpSp>
        <p:nvGrpSpPr>
          <p:cNvPr id="12" name="Group 11">
            <a:extLst>
              <a:ext uri="{FF2B5EF4-FFF2-40B4-BE49-F238E27FC236}">
                <a16:creationId xmlns:a16="http://schemas.microsoft.com/office/drawing/2014/main" id="{AB8BC7BC-BF58-402E-9A69-AA9226DE7CAA}"/>
              </a:ext>
            </a:extLst>
          </p:cNvPr>
          <p:cNvGrpSpPr/>
          <p:nvPr/>
        </p:nvGrpSpPr>
        <p:grpSpPr>
          <a:xfrm>
            <a:off x="1518026" y="3132053"/>
            <a:ext cx="1334145" cy="620384"/>
            <a:chOff x="7729280" y="2195997"/>
            <a:chExt cx="2143740" cy="996849"/>
          </a:xfrm>
          <a:solidFill>
            <a:schemeClr val="accent6"/>
          </a:solidFill>
        </p:grpSpPr>
        <p:sp>
          <p:nvSpPr>
            <p:cNvPr id="13" name="Freeform: Shape 66">
              <a:extLst>
                <a:ext uri="{FF2B5EF4-FFF2-40B4-BE49-F238E27FC236}">
                  <a16:creationId xmlns:a16="http://schemas.microsoft.com/office/drawing/2014/main" id="{2A081543-B9FF-49B1-8EEF-ABDF5438EDCD}"/>
                </a:ext>
              </a:extLst>
            </p:cNvPr>
            <p:cNvSpPr/>
            <p:nvPr/>
          </p:nvSpPr>
          <p:spPr>
            <a:xfrm>
              <a:off x="7729280" y="2195997"/>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4" name="Freeform: Shape 67">
              <a:extLst>
                <a:ext uri="{FF2B5EF4-FFF2-40B4-BE49-F238E27FC236}">
                  <a16:creationId xmlns:a16="http://schemas.microsoft.com/office/drawing/2014/main" id="{275D1FAA-C13F-4A6B-BA37-7704CFB7ADCD}"/>
                </a:ext>
              </a:extLst>
            </p:cNvPr>
            <p:cNvSpPr/>
            <p:nvPr/>
          </p:nvSpPr>
          <p:spPr>
            <a:xfrm>
              <a:off x="8421007" y="2543552"/>
              <a:ext cx="443936" cy="32680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235850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38200" y="712694"/>
            <a:ext cx="4970929" cy="55805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b="1" dirty="0" smtClean="0">
                <a:solidFill>
                  <a:srgbClr val="00B050"/>
                </a:solidFill>
              </a:rPr>
              <a:t>b. Transformator Distribusi</a:t>
            </a:r>
          </a:p>
          <a:p>
            <a:pPr marL="0" indent="0" algn="just">
              <a:buNone/>
            </a:pPr>
            <a:r>
              <a:rPr lang="id-ID" dirty="0"/>
              <a:t>Trafo Distribusi atau Distribution Transformer digunakan untuk mendistribusikan energi listrik dari pembangkit listrik ke daerah perumahan ataupun lokasi industri. Pada dasarnya, Trafo Distribusi ini mendistribusikan energi listrik pada tegangan rendah yang kurang dari 33 kilo Volt untuk keperluan rumah tangga ataupun industri yang berada dalam kisaran tegangan 220V hingga 440V.</a:t>
            </a:r>
          </a:p>
          <a:p>
            <a:pPr marL="0" indent="0" algn="just">
              <a:buFont typeface="Arial" panose="020B0604020202020204" pitchFamily="34" charset="0"/>
              <a:buNone/>
            </a:pPr>
            <a:endParaRPr lang="id-ID" dirty="0"/>
          </a:p>
        </p:txBody>
      </p:sp>
      <p:pic>
        <p:nvPicPr>
          <p:cNvPr id="5" name="Picture 4" descr="Gambar terka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3835" y="2767853"/>
            <a:ext cx="3069116" cy="30816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s://panduanteknisi.com/wp-content/uploads/2018/01/fungsi-trafo-listrik-PLN.jpg"/>
          <p:cNvPicPr>
            <a:picLocks noChangeAspect="1" noChangeArrowheads="1"/>
          </p:cNvPicPr>
          <p:nvPr/>
        </p:nvPicPr>
        <p:blipFill rotWithShape="1">
          <a:blip r:embed="rId3">
            <a:extLst>
              <a:ext uri="{28A0092B-C50C-407E-A947-70E740481C1C}">
                <a14:useLocalDpi xmlns:a14="http://schemas.microsoft.com/office/drawing/2010/main" val="0"/>
              </a:ext>
            </a:extLst>
          </a:blip>
          <a:srcRect l="60640" t="18089" r="2943" b="20383"/>
          <a:stretch/>
        </p:blipFill>
        <p:spPr bwMode="auto">
          <a:xfrm>
            <a:off x="6214782" y="313765"/>
            <a:ext cx="3319028" cy="314661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321751" y="5939118"/>
            <a:ext cx="5551200" cy="461665"/>
          </a:xfrm>
          <a:prstGeom prst="rect">
            <a:avLst/>
          </a:prstGeom>
        </p:spPr>
        <p:txBody>
          <a:bodyPr wrap="none">
            <a:spAutoFit/>
          </a:bodyPr>
          <a:lstStyle/>
          <a:p>
            <a:r>
              <a:rPr lang="id-ID" sz="2400" dirty="0" smtClean="0"/>
              <a:t>Gambar 5. Contoh Transformator Distribusi</a:t>
            </a:r>
            <a:endParaRPr lang="id-ID" sz="2400" dirty="0"/>
          </a:p>
        </p:txBody>
      </p:sp>
    </p:spTree>
    <p:extLst>
      <p:ext uri="{BB962C8B-B14F-4D97-AF65-F5344CB8AC3E}">
        <p14:creationId xmlns:p14="http://schemas.microsoft.com/office/powerpoint/2010/main" val="920638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38200" y="726141"/>
            <a:ext cx="5024718" cy="5082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b="1" dirty="0" smtClean="0">
                <a:solidFill>
                  <a:srgbClr val="00B050"/>
                </a:solidFill>
              </a:rPr>
              <a:t>c. Transformator Pengukuran</a:t>
            </a:r>
          </a:p>
          <a:p>
            <a:pPr marL="0" indent="0" algn="just">
              <a:buNone/>
            </a:pPr>
            <a:r>
              <a:rPr lang="id-ID" dirty="0"/>
              <a:t>Trafo Pengukuran atau dalam bahasa Inggris disebut dengan Measurement Transformer atau Instrument Transformer ini digunakan untuk mengukur kuantitas tegangan, arus listrik dan daya yang biasanya diklasifikasikan menjadi trafo tegangan dan trafo arus listrik dan lain-lainnya.</a:t>
            </a:r>
            <a:endParaRPr lang="id-ID" dirty="0">
              <a:solidFill>
                <a:srgbClr val="FF0000"/>
              </a:solidFill>
            </a:endParaRPr>
          </a:p>
          <a:p>
            <a:pPr marL="0" indent="0">
              <a:buFont typeface="Arial" panose="020B0604020202020204" pitchFamily="34" charset="0"/>
              <a:buNone/>
            </a:pPr>
            <a:endParaRPr lang="id-ID" dirty="0"/>
          </a:p>
        </p:txBody>
      </p:sp>
      <p:pic>
        <p:nvPicPr>
          <p:cNvPr id="5" name="Picture 2" descr="Gambar terkait"/>
          <p:cNvPicPr>
            <a:picLocks noChangeAspect="1" noChangeArrowheads="1"/>
          </p:cNvPicPr>
          <p:nvPr/>
        </p:nvPicPr>
        <p:blipFill rotWithShape="1">
          <a:blip r:embed="rId2">
            <a:extLst>
              <a:ext uri="{28A0092B-C50C-407E-A947-70E740481C1C}">
                <a14:useLocalDpi xmlns:a14="http://schemas.microsoft.com/office/drawing/2010/main" val="0"/>
              </a:ext>
            </a:extLst>
          </a:blip>
          <a:srcRect l="70904" t="47976" r="7478" b="8662"/>
          <a:stretch/>
        </p:blipFill>
        <p:spPr bwMode="auto">
          <a:xfrm>
            <a:off x="6602506" y="1021976"/>
            <a:ext cx="2436420" cy="21380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id.hyee-ct-vt.com/uploads/201815405/15kv-voltage-transformer21102809310.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38926" y="2921747"/>
            <a:ext cx="2388907" cy="238890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107867" y="5468471"/>
            <a:ext cx="5862118" cy="461665"/>
          </a:xfrm>
          <a:prstGeom prst="rect">
            <a:avLst/>
          </a:prstGeom>
        </p:spPr>
        <p:txBody>
          <a:bodyPr wrap="none">
            <a:spAutoFit/>
          </a:bodyPr>
          <a:lstStyle/>
          <a:p>
            <a:r>
              <a:rPr lang="id-ID" sz="2400" dirty="0" smtClean="0"/>
              <a:t>Gambar 6. Contoh Transformator Pengukuran</a:t>
            </a:r>
            <a:endParaRPr lang="id-ID" sz="2400" dirty="0"/>
          </a:p>
        </p:txBody>
      </p:sp>
    </p:spTree>
    <p:extLst>
      <p:ext uri="{BB962C8B-B14F-4D97-AF65-F5344CB8AC3E}">
        <p14:creationId xmlns:p14="http://schemas.microsoft.com/office/powerpoint/2010/main" val="2225534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549275"/>
          </a:xfrm>
        </p:spPr>
        <p:txBody>
          <a:bodyPr>
            <a:normAutofit fontScale="90000"/>
          </a:bodyPr>
          <a:lstStyle/>
          <a:p>
            <a:r>
              <a:rPr lang="id-ID" sz="3600" b="1" dirty="0" smtClean="0">
                <a:solidFill>
                  <a:srgbClr val="00B0F0"/>
                </a:solidFill>
              </a:rPr>
              <a:t>2.4. Transformator Berdasarkan Pengaturan Lilitannya</a:t>
            </a:r>
            <a:endParaRPr lang="id-ID" sz="3600" b="1" dirty="0">
              <a:solidFill>
                <a:srgbClr val="00B0F0"/>
              </a:solidFill>
            </a:endParaRPr>
          </a:p>
        </p:txBody>
      </p:sp>
      <p:sp>
        <p:nvSpPr>
          <p:cNvPr id="5" name="Content Placeholder 2"/>
          <p:cNvSpPr>
            <a:spLocks noGrp="1"/>
          </p:cNvSpPr>
          <p:nvPr>
            <p:ph idx="1"/>
          </p:nvPr>
        </p:nvSpPr>
        <p:spPr>
          <a:xfrm>
            <a:off x="968188" y="1223682"/>
            <a:ext cx="10385612" cy="5338483"/>
          </a:xfrm>
        </p:spPr>
        <p:txBody>
          <a:bodyPr>
            <a:normAutofit/>
          </a:bodyPr>
          <a:lstStyle/>
          <a:p>
            <a:r>
              <a:rPr lang="id-ID" b="1" dirty="0">
                <a:solidFill>
                  <a:srgbClr val="00B050"/>
                </a:solidFill>
              </a:rPr>
              <a:t>Trafo Otomatis (Auto Transformer</a:t>
            </a:r>
            <a:r>
              <a:rPr lang="id-ID" b="1" dirty="0" smtClean="0">
                <a:solidFill>
                  <a:srgbClr val="00B050"/>
                </a:solidFill>
              </a:rPr>
              <a:t>)</a:t>
            </a:r>
          </a:p>
          <a:p>
            <a:pPr marL="0" indent="0" algn="just">
              <a:buNone/>
            </a:pPr>
            <a:r>
              <a:rPr lang="id-ID" dirty="0"/>
              <a:t>Auto Transformer atau Trafo Otomatis adalah Trafo listrik yang hanya memiliki satu kumparan dimana kumparan primer dan kumparan sekundernya digabung dalam 1 rangkaian yang terhubung secara fisik dan magnetis. Pengaturan lilitan ini sangat berbeda dengan Trafo standar pada umumnya yang terdiri dari dua kumparan atau gulungan yang ditempatkan pada dua sisi berbeda yaitu  kumparan Primer dan kumparan sekunder.</a:t>
            </a:r>
            <a:endParaRPr lang="id-ID" dirty="0">
              <a:solidFill>
                <a:srgbClr val="FF0000"/>
              </a:solidFill>
            </a:endParaRPr>
          </a:p>
          <a:p>
            <a:pPr marL="0" indent="0" algn="just">
              <a:buNone/>
            </a:pPr>
            <a:r>
              <a:rPr lang="id-ID" dirty="0"/>
              <a:t>Trafo Otomatis ini sering digunakan sebagai trafo step up dan step down yang berfungsi untuk menaikan tegangan maupun menurun tegangan pada kisaran 100V-110V-120V dan kisaran 220V-230V-240V bahkan pada kisaran 110V hingga 220V.</a:t>
            </a:r>
          </a:p>
        </p:txBody>
      </p:sp>
    </p:spTree>
    <p:extLst>
      <p:ext uri="{BB962C8B-B14F-4D97-AF65-F5344CB8AC3E}">
        <p14:creationId xmlns:p14="http://schemas.microsoft.com/office/powerpoint/2010/main" val="1278623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716580" y="5468469"/>
            <a:ext cx="4146176" cy="699247"/>
          </a:xfrm>
        </p:spPr>
        <p:txBody>
          <a:bodyPr>
            <a:normAutofit fontScale="92500"/>
          </a:bodyPr>
          <a:lstStyle/>
          <a:p>
            <a:pPr marL="0" indent="0">
              <a:buNone/>
            </a:pPr>
            <a:r>
              <a:rPr lang="id-ID" dirty="0" smtClean="0"/>
              <a:t>Gambar 7. Auto </a:t>
            </a:r>
            <a:r>
              <a:rPr lang="id-ID" dirty="0"/>
              <a:t>Transformer</a:t>
            </a:r>
          </a:p>
        </p:txBody>
      </p:sp>
      <p:pic>
        <p:nvPicPr>
          <p:cNvPr id="5" name="Picture 2" descr="https://teknikelektronika.com/wp-content/uploads/2017/09/Transformator-Otomatis-Auto-Transformer.jpg?x27780"/>
          <p:cNvPicPr>
            <a:picLocks noChangeAspect="1" noChangeArrowheads="1"/>
          </p:cNvPicPr>
          <p:nvPr/>
        </p:nvPicPr>
        <p:blipFill rotWithShape="1">
          <a:blip r:embed="rId2">
            <a:extLst>
              <a:ext uri="{28A0092B-C50C-407E-A947-70E740481C1C}">
                <a14:useLocalDpi xmlns:a14="http://schemas.microsoft.com/office/drawing/2010/main" val="0"/>
              </a:ext>
            </a:extLst>
          </a:blip>
          <a:srcRect b="10250"/>
          <a:stretch/>
        </p:blipFill>
        <p:spPr bwMode="auto">
          <a:xfrm>
            <a:off x="1090629" y="1201271"/>
            <a:ext cx="9971820" cy="3915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762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268943"/>
            <a:ext cx="10833847" cy="981634"/>
          </a:xfrm>
        </p:spPr>
        <p:txBody>
          <a:bodyPr>
            <a:noAutofit/>
          </a:bodyPr>
          <a:lstStyle/>
          <a:p>
            <a:r>
              <a:rPr lang="id-ID" sz="3200" b="1" dirty="0" smtClean="0">
                <a:solidFill>
                  <a:srgbClr val="00B0F0"/>
                </a:solidFill>
              </a:rPr>
              <a:t>2.5. Transformator </a:t>
            </a:r>
            <a:r>
              <a:rPr lang="id-ID" sz="3200" b="1" dirty="0">
                <a:solidFill>
                  <a:srgbClr val="00B0F0"/>
                </a:solidFill>
              </a:rPr>
              <a:t>B</a:t>
            </a:r>
            <a:r>
              <a:rPr lang="id-ID" sz="3200" b="1" dirty="0" smtClean="0">
                <a:solidFill>
                  <a:srgbClr val="00B0F0"/>
                </a:solidFill>
              </a:rPr>
              <a:t>erdasarkan Bahan </a:t>
            </a:r>
            <a:r>
              <a:rPr lang="id-ID" sz="3200" b="1" dirty="0">
                <a:solidFill>
                  <a:srgbClr val="00B0F0"/>
                </a:solidFill>
              </a:rPr>
              <a:t>Inti </a:t>
            </a:r>
            <a:r>
              <a:rPr lang="id-ID" sz="3200" b="1" dirty="0" smtClean="0">
                <a:solidFill>
                  <a:srgbClr val="00B0F0"/>
                </a:solidFill>
              </a:rPr>
              <a:t>(core) Yang</a:t>
            </a:r>
            <a:r>
              <a:rPr lang="id-ID" sz="3200" b="1" dirty="0">
                <a:solidFill>
                  <a:srgbClr val="00B0F0"/>
                </a:solidFill>
              </a:rPr>
              <a:t> </a:t>
            </a:r>
            <a:r>
              <a:rPr lang="id-ID" sz="3200" b="1" dirty="0" smtClean="0">
                <a:solidFill>
                  <a:srgbClr val="00B0F0"/>
                </a:solidFill>
              </a:rPr>
              <a:t>Digunakan.</a:t>
            </a:r>
            <a:endParaRPr lang="id-ID" sz="3200" dirty="0"/>
          </a:p>
        </p:txBody>
      </p:sp>
      <p:sp>
        <p:nvSpPr>
          <p:cNvPr id="5" name="Content Placeholder 2"/>
          <p:cNvSpPr>
            <a:spLocks noGrp="1"/>
          </p:cNvSpPr>
          <p:nvPr>
            <p:ph idx="1"/>
          </p:nvPr>
        </p:nvSpPr>
        <p:spPr>
          <a:xfrm>
            <a:off x="838200" y="1250577"/>
            <a:ext cx="10515600" cy="1240304"/>
          </a:xfrm>
        </p:spPr>
        <p:txBody>
          <a:bodyPr>
            <a:normAutofit lnSpcReduction="10000"/>
          </a:bodyPr>
          <a:lstStyle/>
          <a:p>
            <a:pPr marL="0" indent="0" algn="just">
              <a:buNone/>
            </a:pPr>
            <a:r>
              <a:rPr lang="id-ID" dirty="0"/>
              <a:t>Berdasarkan media atau bahan Inti yang digunakan untuk lilitan primer dan lilitan sekunder, Trafo dapat dibedakan menjadi 2 jenis yaitu Trafo berinti Udara (Air Core) dan Trafo berinti Besi (Iron Core).</a:t>
            </a:r>
          </a:p>
        </p:txBody>
      </p:sp>
      <p:sp>
        <p:nvSpPr>
          <p:cNvPr id="6" name="Content Placeholder 2"/>
          <p:cNvSpPr txBox="1">
            <a:spLocks/>
          </p:cNvSpPr>
          <p:nvPr/>
        </p:nvSpPr>
        <p:spPr>
          <a:xfrm>
            <a:off x="838200" y="2926697"/>
            <a:ext cx="10515600" cy="368925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id-ID" b="1" dirty="0" smtClean="0">
                <a:solidFill>
                  <a:srgbClr val="00B050"/>
                </a:solidFill>
              </a:rPr>
              <a:t>a. Trafo </a:t>
            </a:r>
            <a:r>
              <a:rPr lang="id-ID" b="1" dirty="0">
                <a:solidFill>
                  <a:srgbClr val="00B050"/>
                </a:solidFill>
              </a:rPr>
              <a:t>berinti Udara (Air Core Transformer</a:t>
            </a:r>
            <a:r>
              <a:rPr lang="id-ID" b="1" dirty="0" smtClean="0">
                <a:solidFill>
                  <a:srgbClr val="00B050"/>
                </a:solidFill>
              </a:rPr>
              <a:t>)</a:t>
            </a:r>
          </a:p>
          <a:p>
            <a:pPr marL="0" indent="0" algn="just" fontAlgn="base">
              <a:buNone/>
            </a:pPr>
            <a:r>
              <a:rPr lang="id-ID" dirty="0" smtClean="0"/>
              <a:t>Trafo berinti Udara ini, </a:t>
            </a:r>
            <a:r>
              <a:rPr lang="id-ID" dirty="0"/>
              <a:t>Gulungan Primer dan Gulungan Sekunder dililitkan pada inti berbahan non-magnetik yang biasanya berbentuk tabung yang berongga. Bahan non-magnetik yang dimaksud tersebut dapat berupa bahan kertas ataupun karton. Ini artinya, hubungan hubungan fluks antara gulungan primer dan gulungan sekunder adalah melalui udara. Tingkat kopling atau induktansi mutual diantara lilitan-lilitan tersebut lebih kecil dibandingkan dengan Trafo yang berinti besi. Kerugian Histerisis dan kerugian arus eddy yang biasanya terjadi pada trafo inti besi dapat dikurangi atau bahkan dapat dihilangkan pada trafo yang yang berinti udara ini. Trafo inti udara ini biasanya digunakan pada rangkaian frekuensi tinggi.</a:t>
            </a:r>
            <a:endParaRPr lang="id-ID" dirty="0">
              <a:solidFill>
                <a:srgbClr val="FF0000"/>
              </a:solidFill>
            </a:endParaRPr>
          </a:p>
        </p:txBody>
      </p:sp>
    </p:spTree>
    <p:extLst>
      <p:ext uri="{BB962C8B-B14F-4D97-AF65-F5344CB8AC3E}">
        <p14:creationId xmlns:p14="http://schemas.microsoft.com/office/powerpoint/2010/main" val="1727878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74059" y="470368"/>
            <a:ext cx="10515600" cy="36892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id-ID" b="1" dirty="0" smtClean="0">
                <a:solidFill>
                  <a:srgbClr val="00B050"/>
                </a:solidFill>
              </a:rPr>
              <a:t>b. </a:t>
            </a:r>
            <a:r>
              <a:rPr lang="it-IT" b="1" dirty="0" smtClean="0">
                <a:solidFill>
                  <a:srgbClr val="00B050"/>
                </a:solidFill>
              </a:rPr>
              <a:t>Trafo </a:t>
            </a:r>
            <a:r>
              <a:rPr lang="it-IT" b="1" dirty="0">
                <a:solidFill>
                  <a:srgbClr val="00B050"/>
                </a:solidFill>
              </a:rPr>
              <a:t>berinti Besi (Iron Core Transformer</a:t>
            </a:r>
            <a:r>
              <a:rPr lang="it-IT" b="1" dirty="0" smtClean="0">
                <a:solidFill>
                  <a:srgbClr val="00B050"/>
                </a:solidFill>
              </a:rPr>
              <a:t>)</a:t>
            </a:r>
            <a:endParaRPr lang="id-ID" b="1" dirty="0" smtClean="0">
              <a:solidFill>
                <a:srgbClr val="00B050"/>
              </a:solidFill>
            </a:endParaRPr>
          </a:p>
          <a:p>
            <a:pPr marL="0" indent="0" algn="just" fontAlgn="base">
              <a:buNone/>
            </a:pPr>
            <a:r>
              <a:rPr lang="id-ID" dirty="0" smtClean="0"/>
              <a:t>Trafo </a:t>
            </a:r>
            <a:r>
              <a:rPr lang="id-ID" dirty="0"/>
              <a:t>berinti Besi, gulungan primer dan gulungan sekunder dililitkan pada inti lempengan-lempengan besi tipis yang dilaminasi. Trafo inti besi memiliki efisiensi yang lebih tinggi jika dibandingkan dengan trafo yang berinti udara. Hal ini dikarenakan bahan besi mengandung sifat magnetik dan juga konduktif sehingga  mempermudah jalannya fluks magnet yang ditimbulkan oleh arus listrik kumparan serta untuk mengurangi suhu panas yang ditimbulkan. Trafo yang berinti besi biasanya digunakan pada aplikasi frekuensi rendah.</a:t>
            </a:r>
            <a:endParaRPr lang="it-IT" dirty="0">
              <a:solidFill>
                <a:srgbClr val="FF0000"/>
              </a:solidFill>
            </a:endParaRPr>
          </a:p>
          <a:p>
            <a:pPr marL="0" indent="0" fontAlgn="base">
              <a:buNone/>
            </a:pPr>
            <a:endParaRPr lang="id-ID" dirty="0" smtClean="0">
              <a:solidFill>
                <a:srgbClr val="FF0000"/>
              </a:solidFill>
            </a:endParaRPr>
          </a:p>
        </p:txBody>
      </p:sp>
    </p:spTree>
    <p:extLst>
      <p:ext uri="{BB962C8B-B14F-4D97-AF65-F5344CB8AC3E}">
        <p14:creationId xmlns:p14="http://schemas.microsoft.com/office/powerpoint/2010/main" val="1848884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250577"/>
            <a:ext cx="10515600" cy="1684057"/>
          </a:xfrm>
        </p:spPr>
        <p:txBody>
          <a:bodyPr/>
          <a:lstStyle/>
          <a:p>
            <a:pPr marL="0" indent="0" algn="just">
              <a:buNone/>
            </a:pPr>
            <a:r>
              <a:rPr lang="id-ID" dirty="0"/>
              <a:t>Pengklasfikasian trafo jenis ini pada dasarnya tergantung pada rasio jumlah gulungan di kumparan Primer dengan jumlah kumparan Sekundernya. Jenis Trafo berdasarkan Level tegangan ini diantaranya adalah :</a:t>
            </a:r>
          </a:p>
          <a:p>
            <a:pPr marL="0" indent="0" algn="just">
              <a:buNone/>
            </a:pPr>
            <a:endParaRPr lang="id-ID" dirty="0"/>
          </a:p>
        </p:txBody>
      </p:sp>
      <p:sp>
        <p:nvSpPr>
          <p:cNvPr id="5" name="Title 1"/>
          <p:cNvSpPr>
            <a:spLocks noGrp="1"/>
          </p:cNvSpPr>
          <p:nvPr>
            <p:ph type="title"/>
          </p:nvPr>
        </p:nvSpPr>
        <p:spPr>
          <a:xfrm>
            <a:off x="838200" y="268943"/>
            <a:ext cx="10833847" cy="981634"/>
          </a:xfrm>
        </p:spPr>
        <p:txBody>
          <a:bodyPr>
            <a:noAutofit/>
          </a:bodyPr>
          <a:lstStyle/>
          <a:p>
            <a:r>
              <a:rPr lang="id-ID" sz="3200" b="1" dirty="0" smtClean="0">
                <a:solidFill>
                  <a:srgbClr val="00B0F0"/>
                </a:solidFill>
              </a:rPr>
              <a:t>2.6. Transformator </a:t>
            </a:r>
            <a:r>
              <a:rPr lang="id-ID" sz="3200" b="1" dirty="0">
                <a:solidFill>
                  <a:srgbClr val="00B0F0"/>
                </a:solidFill>
              </a:rPr>
              <a:t>B</a:t>
            </a:r>
            <a:r>
              <a:rPr lang="id-ID" sz="3200" b="1" dirty="0" smtClean="0">
                <a:solidFill>
                  <a:srgbClr val="00B0F0"/>
                </a:solidFill>
              </a:rPr>
              <a:t>erdasarkan Level Tegangan.</a:t>
            </a:r>
            <a:endParaRPr lang="id-ID" sz="3200" dirty="0"/>
          </a:p>
        </p:txBody>
      </p:sp>
      <p:sp>
        <p:nvSpPr>
          <p:cNvPr id="6" name="Content Placeholder 2"/>
          <p:cNvSpPr txBox="1">
            <a:spLocks/>
          </p:cNvSpPr>
          <p:nvPr/>
        </p:nvSpPr>
        <p:spPr>
          <a:xfrm>
            <a:off x="838200" y="3173505"/>
            <a:ext cx="8104093" cy="31600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d-ID" b="1" dirty="0" smtClean="0">
                <a:solidFill>
                  <a:srgbClr val="00B050"/>
                </a:solidFill>
              </a:rPr>
              <a:t>a. Trafo Step Up </a:t>
            </a:r>
          </a:p>
          <a:p>
            <a:pPr marL="0" indent="0" algn="just">
              <a:buFont typeface="Arial" panose="020B0604020202020204" pitchFamily="34" charset="0"/>
              <a:buNone/>
            </a:pPr>
            <a:r>
              <a:rPr lang="id-ID" dirty="0" smtClean="0"/>
              <a:t>Seperti namanya, Trafo Step Up adalah Trafo yang berfungsi untuk menaikan level tegangan AC dari rendah ke yang lebih tinggi. Tegangan Sekunder sebagai tegangan Output yang lebih tinggi dapat ditingkatkan dengan cara memperbanyak jumlah lilitan di kumparan sekundernya daripada jumlah lilitan di kumparan primernya. Pada pembangkit listrik, Trafo jenis ini digunakan sebagai penghubung trafo generator ke grid.</a:t>
            </a:r>
          </a:p>
          <a:p>
            <a:pPr marL="0" indent="0" algn="just">
              <a:buFont typeface="Arial" panose="020B0604020202020204" pitchFamily="34" charset="0"/>
              <a:buNone/>
            </a:pPr>
            <a:endParaRPr lang="id-ID" dirty="0" smtClean="0"/>
          </a:p>
          <a:p>
            <a:pPr marL="0" indent="0" algn="just">
              <a:buFont typeface="Arial" panose="020B0604020202020204" pitchFamily="34" charset="0"/>
              <a:buNone/>
            </a:pPr>
            <a:endParaRPr lang="id-ID" dirty="0" smtClean="0"/>
          </a:p>
          <a:p>
            <a:pPr marL="0" indent="0" algn="just">
              <a:buFont typeface="Arial" panose="020B0604020202020204" pitchFamily="34" charset="0"/>
              <a:buNone/>
            </a:pPr>
            <a:endParaRPr lang="id-ID" dirty="0" smtClean="0"/>
          </a:p>
          <a:p>
            <a:pPr marL="0" indent="0" algn="just">
              <a:buFont typeface="Arial" panose="020B0604020202020204" pitchFamily="34" charset="0"/>
              <a:buNone/>
            </a:pPr>
            <a:endParaRPr lang="id-ID" dirty="0" smtClean="0"/>
          </a:p>
        </p:txBody>
      </p:sp>
      <p:pic>
        <p:nvPicPr>
          <p:cNvPr id="7" name="Picture 2" descr="[50px-Transformer_Step-up_Iron_Cor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9235" y="3657601"/>
            <a:ext cx="2412812" cy="241281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0053508" y="6003177"/>
            <a:ext cx="824265" cy="369332"/>
          </a:xfrm>
          <a:prstGeom prst="rect">
            <a:avLst/>
          </a:prstGeom>
        </p:spPr>
        <p:txBody>
          <a:bodyPr wrap="none">
            <a:spAutoFit/>
          </a:bodyPr>
          <a:lstStyle/>
          <a:p>
            <a:r>
              <a:rPr lang="id-ID" dirty="0" smtClean="0"/>
              <a:t>Simbol</a:t>
            </a:r>
            <a:endParaRPr lang="id-ID" dirty="0"/>
          </a:p>
        </p:txBody>
      </p:sp>
    </p:spTree>
    <p:extLst>
      <p:ext uri="{BB962C8B-B14F-4D97-AF65-F5344CB8AC3E}">
        <p14:creationId xmlns:p14="http://schemas.microsoft.com/office/powerpoint/2010/main" val="3188807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744070"/>
            <a:ext cx="8763000" cy="6113930"/>
          </a:xfrm>
        </p:spPr>
        <p:txBody>
          <a:bodyPr/>
          <a:lstStyle/>
          <a:p>
            <a:pPr marL="0" indent="0">
              <a:buNone/>
            </a:pPr>
            <a:r>
              <a:rPr lang="id-ID" b="1" dirty="0" smtClean="0">
                <a:solidFill>
                  <a:srgbClr val="00B050"/>
                </a:solidFill>
              </a:rPr>
              <a:t>b. Trafo </a:t>
            </a:r>
            <a:r>
              <a:rPr lang="id-ID" b="1" dirty="0">
                <a:solidFill>
                  <a:srgbClr val="00B050"/>
                </a:solidFill>
              </a:rPr>
              <a:t>Step Down.</a:t>
            </a:r>
          </a:p>
          <a:p>
            <a:pPr marL="0" indent="0" algn="just">
              <a:buNone/>
            </a:pPr>
            <a:r>
              <a:rPr lang="id-ID" dirty="0"/>
              <a:t>Trafo Step Down adalah Trafo yang digunakan untuk menurunkan </a:t>
            </a:r>
            <a:r>
              <a:rPr lang="id-ID" dirty="0" smtClean="0"/>
              <a:t>level </a:t>
            </a:r>
            <a:r>
              <a:rPr lang="id-ID" dirty="0"/>
              <a:t>tegangan AC dari </a:t>
            </a:r>
            <a:r>
              <a:rPr lang="id-ID" dirty="0" smtClean="0"/>
              <a:t>level yang </a:t>
            </a:r>
            <a:r>
              <a:rPr lang="id-ID" dirty="0"/>
              <a:t>tinggi ke </a:t>
            </a:r>
            <a:r>
              <a:rPr lang="id-ID" dirty="0" smtClean="0"/>
              <a:t>level </a:t>
            </a:r>
            <a:r>
              <a:rPr lang="id-ID" dirty="0"/>
              <a:t>yang lebih rendah. Pada Trafo Step Down ini, Rasio jumlah lilitan pada kumparan primer lebih banyak jika dibandingkan dengan jumlah lilitan pada kumparan sekundernya. Di jaringan Distribusi, transformator atau trafo step down ini biasanya digunakan untuk mengubah tegangan grid yang tinggi menjadi tegangan rendah yang bisa digunakan untuk peralatan rumah tangga. Sedangkan di rumah tangga, kita sering menggunakannya untuk menurunkan taraf tegangan listrik yang berasal dari PLN (220V) menjadi taraf tegangan yang sesuai dengan peralatan elektronik kita.</a:t>
            </a:r>
          </a:p>
        </p:txBody>
      </p:sp>
      <p:pic>
        <p:nvPicPr>
          <p:cNvPr id="5" name="Picture 2" descr="http://1.bp.blogspot.com/_iP6sj9A0n48/Sz4FNKfg0sI/AAAAAAAAADQ/UQJI0ugHJhE/s400/50px-Transformer_Step-down_Iron_Cor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0221" y="2665879"/>
            <a:ext cx="2004920" cy="200492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360548" y="4806389"/>
            <a:ext cx="824265" cy="369332"/>
          </a:xfrm>
          <a:prstGeom prst="rect">
            <a:avLst/>
          </a:prstGeom>
        </p:spPr>
        <p:txBody>
          <a:bodyPr wrap="none">
            <a:spAutoFit/>
          </a:bodyPr>
          <a:lstStyle/>
          <a:p>
            <a:r>
              <a:rPr lang="id-ID" dirty="0" smtClean="0"/>
              <a:t>Simbol</a:t>
            </a:r>
            <a:endParaRPr lang="id-ID" dirty="0"/>
          </a:p>
        </p:txBody>
      </p:sp>
    </p:spTree>
    <p:extLst>
      <p:ext uri="{BB962C8B-B14F-4D97-AF65-F5344CB8AC3E}">
        <p14:creationId xmlns:p14="http://schemas.microsoft.com/office/powerpoint/2010/main" val="1780659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7529" y="365126"/>
            <a:ext cx="11331389" cy="724086"/>
          </a:xfrm>
        </p:spPr>
        <p:txBody>
          <a:bodyPr>
            <a:noAutofit/>
          </a:bodyPr>
          <a:lstStyle/>
          <a:p>
            <a:r>
              <a:rPr lang="id-ID" sz="3600" b="1" dirty="0" smtClean="0">
                <a:solidFill>
                  <a:srgbClr val="00B0F0"/>
                </a:solidFill>
              </a:rPr>
              <a:t>2.7. Transformator </a:t>
            </a:r>
            <a:r>
              <a:rPr lang="id-ID" sz="3600" b="1" dirty="0">
                <a:solidFill>
                  <a:srgbClr val="00B0F0"/>
                </a:solidFill>
              </a:rPr>
              <a:t>berdasarkan Tempat </a:t>
            </a:r>
            <a:r>
              <a:rPr lang="id-ID" sz="3600" b="1" dirty="0" smtClean="0">
                <a:solidFill>
                  <a:srgbClr val="00B0F0"/>
                </a:solidFill>
              </a:rPr>
              <a:t>Penggunaanya</a:t>
            </a:r>
            <a:r>
              <a:rPr lang="id-ID" sz="3600" b="1" dirty="0">
                <a:solidFill>
                  <a:srgbClr val="00B0F0"/>
                </a:solidFill>
              </a:rPr>
              <a:t>.</a:t>
            </a:r>
          </a:p>
        </p:txBody>
      </p:sp>
      <p:sp>
        <p:nvSpPr>
          <p:cNvPr id="5" name="Content Placeholder 2"/>
          <p:cNvSpPr>
            <a:spLocks noGrp="1"/>
          </p:cNvSpPr>
          <p:nvPr>
            <p:ph idx="1"/>
          </p:nvPr>
        </p:nvSpPr>
        <p:spPr>
          <a:xfrm>
            <a:off x="627529" y="1395319"/>
            <a:ext cx="10515600" cy="4351338"/>
          </a:xfrm>
        </p:spPr>
        <p:txBody>
          <a:bodyPr/>
          <a:lstStyle/>
          <a:p>
            <a:pPr marL="0" indent="0" algn="just" fontAlgn="base">
              <a:buNone/>
            </a:pPr>
            <a:r>
              <a:rPr lang="id-ID" dirty="0"/>
              <a:t>Penggolongan Trafo berdasarkan tempat penggunaannya ini biasanya terdiri dari trafo indoor (dalam ruangan) trafo outdoor (luar ruangan). Trafo Indoor adalah trafo yang harus diletakan di dalam ruangan yang ditutupi dengan atap seperti trafo-trafo yang digunakan pada industri-industri sedangkan trafo outdoor adalah trafo yang dapat ditempatkan diluar ruangan seperti trafo distribusi yang ditempatkan di gardu </a:t>
            </a:r>
            <a:r>
              <a:rPr lang="id-ID" dirty="0" smtClean="0"/>
              <a:t>induk.</a:t>
            </a:r>
          </a:p>
          <a:p>
            <a:pPr marL="0" indent="0" algn="just" fontAlgn="base">
              <a:buNone/>
            </a:pPr>
            <a:r>
              <a:rPr lang="id-ID" dirty="0"/>
              <a:t/>
            </a:r>
            <a:br>
              <a:rPr lang="id-ID" dirty="0"/>
            </a:br>
            <a:endParaRPr lang="id-ID" dirty="0"/>
          </a:p>
        </p:txBody>
      </p:sp>
    </p:spTree>
    <p:extLst>
      <p:ext uri="{BB962C8B-B14F-4D97-AF65-F5344CB8AC3E}">
        <p14:creationId xmlns:p14="http://schemas.microsoft.com/office/powerpoint/2010/main" val="620022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51329" y="293409"/>
            <a:ext cx="10515600" cy="567204"/>
          </a:xfrm>
        </p:spPr>
        <p:txBody>
          <a:bodyPr>
            <a:normAutofit fontScale="90000"/>
          </a:bodyPr>
          <a:lstStyle/>
          <a:p>
            <a:r>
              <a:rPr lang="id-ID" b="1" dirty="0">
                <a:solidFill>
                  <a:srgbClr val="FF0000"/>
                </a:solidFill>
              </a:rPr>
              <a:t>3. </a:t>
            </a:r>
            <a:r>
              <a:rPr lang="id-ID" b="1" dirty="0" smtClean="0">
                <a:solidFill>
                  <a:srgbClr val="FF0000"/>
                </a:solidFill>
              </a:rPr>
              <a:t>BAGIAN-BAGIAN </a:t>
            </a:r>
            <a:r>
              <a:rPr lang="id-ID" b="1" dirty="0">
                <a:solidFill>
                  <a:srgbClr val="FF0000"/>
                </a:solidFill>
              </a:rPr>
              <a:t>TRANSFORMATOR</a:t>
            </a:r>
            <a:endParaRPr lang="id-ID" dirty="0"/>
          </a:p>
        </p:txBody>
      </p:sp>
      <p:sp>
        <p:nvSpPr>
          <p:cNvPr id="7" name="Content Placeholder 2"/>
          <p:cNvSpPr txBox="1">
            <a:spLocks/>
          </p:cNvSpPr>
          <p:nvPr/>
        </p:nvSpPr>
        <p:spPr>
          <a:xfrm>
            <a:off x="699247" y="1080724"/>
            <a:ext cx="3594847" cy="5293473"/>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smtClean="0"/>
              <a:t>Keterangan :</a:t>
            </a:r>
          </a:p>
          <a:p>
            <a:pPr marL="514350" indent="-514350">
              <a:buFont typeface="Arial" panose="020B0604020202020204" pitchFamily="34" charset="0"/>
              <a:buAutoNum type="arabicPeriod"/>
            </a:pPr>
            <a:r>
              <a:rPr lang="id-ID" smtClean="0"/>
              <a:t>Tangki (tank)</a:t>
            </a:r>
          </a:p>
          <a:p>
            <a:pPr marL="514350" indent="-514350">
              <a:buFont typeface="Arial" panose="020B0604020202020204" pitchFamily="34" charset="0"/>
              <a:buAutoNum type="arabicPeriod"/>
            </a:pPr>
            <a:r>
              <a:rPr lang="id-ID" smtClean="0"/>
              <a:t>Sistem Pendingin (Radiator)</a:t>
            </a:r>
          </a:p>
          <a:p>
            <a:pPr marL="514350" indent="-514350">
              <a:buFont typeface="Arial" panose="020B0604020202020204" pitchFamily="34" charset="0"/>
              <a:buAutoNum type="arabicPeriod"/>
            </a:pPr>
            <a:r>
              <a:rPr lang="id-ID" smtClean="0"/>
              <a:t>Wheel base</a:t>
            </a:r>
          </a:p>
          <a:p>
            <a:pPr marL="514350" indent="-514350">
              <a:buFont typeface="Arial" panose="020B0604020202020204" pitchFamily="34" charset="0"/>
              <a:buAutoNum type="arabicPeriod"/>
            </a:pPr>
            <a:r>
              <a:rPr lang="id-ID" smtClean="0"/>
              <a:t>Tap-changer handier</a:t>
            </a:r>
          </a:p>
          <a:p>
            <a:pPr marL="514350" indent="-514350">
              <a:buFont typeface="Arial" panose="020B0604020202020204" pitchFamily="34" charset="0"/>
              <a:buAutoNum type="arabicPeriod"/>
            </a:pPr>
            <a:r>
              <a:rPr lang="id-ID" smtClean="0"/>
              <a:t>Litting lugs</a:t>
            </a:r>
          </a:p>
          <a:p>
            <a:pPr marL="514350" indent="-514350">
              <a:buFont typeface="Arial" panose="020B0604020202020204" pitchFamily="34" charset="0"/>
              <a:buAutoNum type="arabicPeriod"/>
            </a:pPr>
            <a:r>
              <a:rPr lang="id-ID" smtClean="0"/>
              <a:t>Oil drain valve</a:t>
            </a:r>
          </a:p>
          <a:p>
            <a:pPr marL="514350" indent="-514350">
              <a:buFont typeface="Arial" panose="020B0604020202020204" pitchFamily="34" charset="0"/>
              <a:buAutoNum type="arabicPeriod"/>
            </a:pPr>
            <a:r>
              <a:rPr lang="id-ID" smtClean="0"/>
              <a:t>HV bushing</a:t>
            </a:r>
          </a:p>
          <a:p>
            <a:pPr marL="514350" indent="-514350">
              <a:buFont typeface="Arial" panose="020B0604020202020204" pitchFamily="34" charset="0"/>
              <a:buAutoNum type="arabicPeriod"/>
            </a:pPr>
            <a:r>
              <a:rPr lang="id-ID" smtClean="0"/>
              <a:t>LV bushing</a:t>
            </a:r>
          </a:p>
          <a:p>
            <a:pPr marL="514350" indent="-514350">
              <a:buFont typeface="Arial" panose="020B0604020202020204" pitchFamily="34" charset="0"/>
              <a:buAutoNum type="arabicPeriod"/>
            </a:pPr>
            <a:r>
              <a:rPr lang="id-ID" smtClean="0"/>
              <a:t>Conservator</a:t>
            </a:r>
          </a:p>
          <a:p>
            <a:pPr marL="514350" indent="-514350">
              <a:buFont typeface="Arial" panose="020B0604020202020204" pitchFamily="34" charset="0"/>
              <a:buAutoNum type="arabicPeriod"/>
            </a:pPr>
            <a:r>
              <a:rPr lang="id-ID" smtClean="0"/>
              <a:t>Oil level indikator</a:t>
            </a:r>
          </a:p>
          <a:p>
            <a:pPr marL="514350" indent="-514350">
              <a:buFont typeface="Arial" panose="020B0604020202020204" pitchFamily="34" charset="0"/>
              <a:buAutoNum type="arabicPeriod"/>
            </a:pPr>
            <a:r>
              <a:rPr lang="id-ID" smtClean="0"/>
              <a:t>Safety valve</a:t>
            </a:r>
          </a:p>
          <a:p>
            <a:pPr marL="514350" indent="-514350">
              <a:buFont typeface="Arial" panose="020B0604020202020204" pitchFamily="34" charset="0"/>
              <a:buAutoNum type="arabicPeriod"/>
            </a:pPr>
            <a:r>
              <a:rPr lang="id-ID" smtClean="0"/>
              <a:t>Earthing terminal</a:t>
            </a:r>
          </a:p>
          <a:p>
            <a:pPr marL="514350" indent="-514350">
              <a:buFont typeface="Arial" panose="020B0604020202020204" pitchFamily="34" charset="0"/>
              <a:buAutoNum type="arabicPeriod"/>
            </a:pPr>
            <a:r>
              <a:rPr lang="id-ID" smtClean="0"/>
              <a:t>Rating Palte</a:t>
            </a:r>
          </a:p>
          <a:p>
            <a:pPr marL="514350" indent="-514350">
              <a:buFont typeface="Arial" panose="020B0604020202020204" pitchFamily="34" charset="0"/>
              <a:buAutoNum type="arabicPeriod"/>
            </a:pPr>
            <a:r>
              <a:rPr lang="id-ID" smtClean="0"/>
              <a:t>Brondmarking plate</a:t>
            </a:r>
            <a:endParaRPr lang="id-ID"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4326" y="860613"/>
            <a:ext cx="6086756" cy="5535722"/>
          </a:xfrm>
          <a:prstGeom prst="rect">
            <a:avLst/>
          </a:prstGeom>
        </p:spPr>
      </p:pic>
      <p:sp>
        <p:nvSpPr>
          <p:cNvPr id="9" name="Rectangle 8"/>
          <p:cNvSpPr/>
          <p:nvPr/>
        </p:nvSpPr>
        <p:spPr>
          <a:xfrm>
            <a:off x="5415471" y="6374197"/>
            <a:ext cx="5169428" cy="461665"/>
          </a:xfrm>
          <a:prstGeom prst="rect">
            <a:avLst/>
          </a:prstGeom>
        </p:spPr>
        <p:txBody>
          <a:bodyPr wrap="none">
            <a:spAutoFit/>
          </a:bodyPr>
          <a:lstStyle/>
          <a:p>
            <a:r>
              <a:rPr lang="id-ID" sz="2400" dirty="0" smtClean="0"/>
              <a:t>Gambar 8. Bagian-bagian Transformator</a:t>
            </a:r>
            <a:endParaRPr lang="id-ID" sz="2400" dirty="0"/>
          </a:p>
        </p:txBody>
      </p:sp>
    </p:spTree>
    <p:extLst>
      <p:ext uri="{BB962C8B-B14F-4D97-AF65-F5344CB8AC3E}">
        <p14:creationId xmlns:p14="http://schemas.microsoft.com/office/powerpoint/2010/main" val="179299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91671" y="233659"/>
            <a:ext cx="10515600" cy="668045"/>
          </a:xfrm>
        </p:spPr>
        <p:txBody>
          <a:bodyPr>
            <a:normAutofit fontScale="90000"/>
          </a:bodyPr>
          <a:lstStyle/>
          <a:p>
            <a:r>
              <a:rPr lang="id-ID" b="1" dirty="0" smtClean="0">
                <a:solidFill>
                  <a:srgbClr val="FF0000"/>
                </a:solidFill>
              </a:rPr>
              <a:t>1. PENGERTIAN TRANSFORMATOR</a:t>
            </a:r>
            <a:endParaRPr lang="id-ID" b="1" dirty="0">
              <a:solidFill>
                <a:srgbClr val="FF0000"/>
              </a:solidFill>
            </a:endParaRPr>
          </a:p>
        </p:txBody>
      </p:sp>
      <p:sp>
        <p:nvSpPr>
          <p:cNvPr id="6" name="Content Placeholder 2"/>
          <p:cNvSpPr>
            <a:spLocks noGrp="1"/>
          </p:cNvSpPr>
          <p:nvPr>
            <p:ph idx="1"/>
          </p:nvPr>
        </p:nvSpPr>
        <p:spPr>
          <a:xfrm>
            <a:off x="591671" y="968189"/>
            <a:ext cx="10954869" cy="5755340"/>
          </a:xfrm>
        </p:spPr>
        <p:txBody>
          <a:bodyPr/>
          <a:lstStyle/>
          <a:p>
            <a:pPr marL="0" indent="0" algn="just">
              <a:buNone/>
            </a:pPr>
            <a:r>
              <a:rPr lang="id-ID" sz="2800" dirty="0" smtClean="0"/>
              <a:t>Transformator </a:t>
            </a:r>
            <a:r>
              <a:rPr lang="id-ID" sz="2800" dirty="0"/>
              <a:t>merupakan suatu alat listrik yang termasuk ke dalam klasifikasi mesin listrik statis yang berfungsi menyalurkan tenaga/daya listrik dari tegangan tinggi ke tegangan rendah dan sebaliknya. Atau dapat juga diartikan mengubah tegangan arus bolak-balik dari satu tingkat ke tingkat yang lain melalui suatu gandengan magnet dan berdasarkan prinsip-prinsip induksi-elektromagnet.</a:t>
            </a:r>
          </a:p>
        </p:txBody>
      </p:sp>
      <p:pic>
        <p:nvPicPr>
          <p:cNvPr id="7" name="Picture 2" descr="Gambar terka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199" y="3584386"/>
            <a:ext cx="2912126" cy="29239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Gambar terka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865" y="3369234"/>
            <a:ext cx="3139141" cy="31391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Gambar terkai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96514" y="3845859"/>
            <a:ext cx="4132837" cy="231438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913739" y="6328349"/>
            <a:ext cx="4310732" cy="461665"/>
          </a:xfrm>
          <a:prstGeom prst="rect">
            <a:avLst/>
          </a:prstGeom>
        </p:spPr>
        <p:txBody>
          <a:bodyPr wrap="none">
            <a:spAutoFit/>
          </a:bodyPr>
          <a:lstStyle/>
          <a:p>
            <a:r>
              <a:rPr lang="id-ID" sz="2400" dirty="0" smtClean="0"/>
              <a:t>Gambar 1. Contoh Transformator</a:t>
            </a:r>
            <a:endParaRPr lang="id-ID" sz="2400" dirty="0"/>
          </a:p>
        </p:txBody>
      </p:sp>
    </p:spTree>
    <p:extLst>
      <p:ext uri="{BB962C8B-B14F-4D97-AF65-F5344CB8AC3E}">
        <p14:creationId xmlns:p14="http://schemas.microsoft.com/office/powerpoint/2010/main" val="4042994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69259" y="311337"/>
            <a:ext cx="10515600" cy="674781"/>
          </a:xfrm>
        </p:spPr>
        <p:txBody>
          <a:bodyPr>
            <a:normAutofit fontScale="90000"/>
          </a:bodyPr>
          <a:lstStyle/>
          <a:p>
            <a:r>
              <a:rPr lang="id-ID" b="1" dirty="0">
                <a:solidFill>
                  <a:srgbClr val="FF0000"/>
                </a:solidFill>
              </a:rPr>
              <a:t>4</a:t>
            </a:r>
            <a:r>
              <a:rPr lang="id-ID" b="1" dirty="0" smtClean="0">
                <a:solidFill>
                  <a:srgbClr val="FF0000"/>
                </a:solidFill>
              </a:rPr>
              <a:t>. KOMPONEN POKOK TRANSFORMATOR</a:t>
            </a:r>
            <a:endParaRPr lang="id-ID" dirty="0"/>
          </a:p>
        </p:txBody>
      </p:sp>
      <p:sp>
        <p:nvSpPr>
          <p:cNvPr id="5" name="Content Placeholder 2"/>
          <p:cNvSpPr>
            <a:spLocks noGrp="1"/>
          </p:cNvSpPr>
          <p:nvPr>
            <p:ph idx="1"/>
          </p:nvPr>
        </p:nvSpPr>
        <p:spPr>
          <a:xfrm>
            <a:off x="569259" y="1207807"/>
            <a:ext cx="10515600" cy="4886045"/>
          </a:xfrm>
        </p:spPr>
        <p:txBody>
          <a:bodyPr/>
          <a:lstStyle/>
          <a:p>
            <a:pPr marL="0" indent="0">
              <a:buNone/>
            </a:pPr>
            <a:r>
              <a:rPr lang="id-ID" dirty="0"/>
              <a:t>Transformator terdiri dari 3 komponen pokok yaitu</a:t>
            </a:r>
            <a:r>
              <a:rPr lang="id-ID" dirty="0" smtClean="0"/>
              <a:t>:</a:t>
            </a:r>
          </a:p>
          <a:p>
            <a:pPr marL="514350" indent="-514350">
              <a:buAutoNum type="arabicPeriod"/>
            </a:pPr>
            <a:r>
              <a:rPr lang="id-ID" dirty="0" smtClean="0"/>
              <a:t>Kumparan </a:t>
            </a:r>
            <a:r>
              <a:rPr lang="id-ID" dirty="0"/>
              <a:t>pertama </a:t>
            </a:r>
            <a:r>
              <a:rPr lang="id-ID" b="1" dirty="0"/>
              <a:t>(primer)</a:t>
            </a:r>
            <a:r>
              <a:rPr lang="id-ID" dirty="0"/>
              <a:t> yang sebagai </a:t>
            </a:r>
            <a:r>
              <a:rPr lang="id-ID" dirty="0" smtClean="0"/>
              <a:t>input.</a:t>
            </a:r>
          </a:p>
          <a:p>
            <a:pPr marL="514350" indent="-514350">
              <a:buAutoNum type="arabicPeriod"/>
            </a:pPr>
            <a:r>
              <a:rPr lang="id-ID" dirty="0" smtClean="0"/>
              <a:t>Kumparan </a:t>
            </a:r>
            <a:r>
              <a:rPr lang="id-ID" dirty="0"/>
              <a:t>kedua </a:t>
            </a:r>
            <a:r>
              <a:rPr lang="id-ID" b="1" dirty="0"/>
              <a:t>(skunder)</a:t>
            </a:r>
            <a:r>
              <a:rPr lang="id-ID" dirty="0"/>
              <a:t> yang sebagai </a:t>
            </a:r>
            <a:r>
              <a:rPr lang="id-ID" dirty="0" smtClean="0"/>
              <a:t>output.</a:t>
            </a:r>
          </a:p>
          <a:p>
            <a:pPr marL="514350" indent="-514350">
              <a:buAutoNum type="arabicPeriod"/>
            </a:pPr>
            <a:r>
              <a:rPr lang="id-ID" dirty="0" smtClean="0"/>
              <a:t>Inti </a:t>
            </a:r>
            <a:r>
              <a:rPr lang="id-ID" dirty="0"/>
              <a:t>besi yang berfungsi untuk memperkuat medan magnet yang dihasilkan.</a:t>
            </a:r>
          </a:p>
          <a:p>
            <a:pPr marL="0" indent="0">
              <a:buNone/>
            </a:pPr>
            <a:endParaRPr lang="id-ID" dirty="0"/>
          </a:p>
        </p:txBody>
      </p:sp>
      <p:pic>
        <p:nvPicPr>
          <p:cNvPr id="6" name="Picture 2" descr="http://1.bp.blogspot.com/-lb6Mzzw2jbI/UQj2Cf73HKI/AAAAAAAAAJM/3lfvIK-tbrc/s1600/Prinsip+Trafo+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447" y="3650830"/>
            <a:ext cx="4085191" cy="28754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655460" y="6488668"/>
            <a:ext cx="4480778" cy="369332"/>
          </a:xfrm>
          <a:prstGeom prst="rect">
            <a:avLst/>
          </a:prstGeom>
        </p:spPr>
        <p:txBody>
          <a:bodyPr wrap="none">
            <a:spAutoFit/>
          </a:bodyPr>
          <a:lstStyle/>
          <a:p>
            <a:r>
              <a:rPr lang="id-ID" dirty="0" smtClean="0">
                <a:solidFill>
                  <a:srgbClr val="555555"/>
                </a:solidFill>
                <a:latin typeface="Arial" panose="020B0604020202020204" pitchFamily="34" charset="0"/>
              </a:rPr>
              <a:t>Gambar 9. </a:t>
            </a:r>
            <a:r>
              <a:rPr lang="id-ID" dirty="0">
                <a:solidFill>
                  <a:srgbClr val="555555"/>
                </a:solidFill>
                <a:latin typeface="Arial" panose="020B0604020202020204" pitchFamily="34" charset="0"/>
              </a:rPr>
              <a:t>Bagian-Bagian Transformator</a:t>
            </a:r>
            <a:endParaRPr lang="id-ID" dirty="0"/>
          </a:p>
        </p:txBody>
      </p:sp>
      <p:pic>
        <p:nvPicPr>
          <p:cNvPr id="8" name="Picture 4" descr="http://4.bp.blogspot.com/-oG2fxXEXMqE/UQj2CxqpXNI/AAAAAAAAAJU/J9uYVZI1bOU/s1600/Prinsip+Trafo+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7543" y="4265239"/>
            <a:ext cx="4621404" cy="182861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7309872" y="6341578"/>
            <a:ext cx="3912225" cy="369332"/>
          </a:xfrm>
          <a:prstGeom prst="rect">
            <a:avLst/>
          </a:prstGeom>
        </p:spPr>
        <p:txBody>
          <a:bodyPr wrap="none">
            <a:spAutoFit/>
          </a:bodyPr>
          <a:lstStyle/>
          <a:p>
            <a:r>
              <a:rPr lang="id-ID" dirty="0" smtClean="0">
                <a:solidFill>
                  <a:srgbClr val="555555"/>
                </a:solidFill>
                <a:latin typeface="Arial" panose="020B0604020202020204" pitchFamily="34" charset="0"/>
              </a:rPr>
              <a:t>Gambar 10. </a:t>
            </a:r>
            <a:r>
              <a:rPr lang="id-ID" dirty="0">
                <a:solidFill>
                  <a:srgbClr val="555555"/>
                </a:solidFill>
                <a:latin typeface="Arial" panose="020B0604020202020204" pitchFamily="34" charset="0"/>
              </a:rPr>
              <a:t>Lambang Transformator</a:t>
            </a:r>
            <a:endParaRPr lang="id-ID" dirty="0"/>
          </a:p>
        </p:txBody>
      </p:sp>
    </p:spTree>
    <p:extLst>
      <p:ext uri="{BB962C8B-B14F-4D97-AF65-F5344CB8AC3E}">
        <p14:creationId xmlns:p14="http://schemas.microsoft.com/office/powerpoint/2010/main" val="3353169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15471" y="293408"/>
            <a:ext cx="10515600" cy="907863"/>
          </a:xfrm>
        </p:spPr>
        <p:txBody>
          <a:bodyPr/>
          <a:lstStyle/>
          <a:p>
            <a:r>
              <a:rPr lang="id-ID" b="1" dirty="0">
                <a:solidFill>
                  <a:srgbClr val="FF0000"/>
                </a:solidFill>
              </a:rPr>
              <a:t>5</a:t>
            </a:r>
            <a:r>
              <a:rPr lang="id-ID" b="1" dirty="0" smtClean="0">
                <a:solidFill>
                  <a:srgbClr val="FF0000"/>
                </a:solidFill>
              </a:rPr>
              <a:t>. PRINSIP KERJA TRANSFORMATOR</a:t>
            </a:r>
            <a:endParaRPr lang="id-ID" b="1" dirty="0">
              <a:solidFill>
                <a:srgbClr val="FF0000"/>
              </a:solidFill>
            </a:endParaRPr>
          </a:p>
        </p:txBody>
      </p:sp>
      <p:sp>
        <p:nvSpPr>
          <p:cNvPr id="5" name="Content Placeholder 2"/>
          <p:cNvSpPr>
            <a:spLocks noGrp="1"/>
          </p:cNvSpPr>
          <p:nvPr>
            <p:ph idx="1"/>
          </p:nvPr>
        </p:nvSpPr>
        <p:spPr>
          <a:xfrm>
            <a:off x="838200" y="1201272"/>
            <a:ext cx="10515600" cy="4975692"/>
          </a:xfrm>
        </p:spPr>
        <p:txBody>
          <a:bodyPr>
            <a:normAutofit/>
          </a:bodyPr>
          <a:lstStyle/>
          <a:p>
            <a:pPr marL="0" indent="0" algn="just">
              <a:buNone/>
            </a:pPr>
            <a:r>
              <a:rPr lang="id-ID" sz="2700" dirty="0"/>
              <a:t>Apabila kumparan pada sisi primer trafo dihubungkan dengan suatu sumber tegangan bolak-balik sinusoidal (V</a:t>
            </a:r>
            <a:r>
              <a:rPr lang="id-ID" sz="2700" baseline="-25000" dirty="0"/>
              <a:t>p</a:t>
            </a:r>
            <a:r>
              <a:rPr lang="id-ID" sz="2700" dirty="0"/>
              <a:t>), maka akan mengalir arus bolak-balik yang juga sinusoidal (I</a:t>
            </a:r>
            <a:r>
              <a:rPr lang="id-ID" sz="2700" baseline="-25000" dirty="0"/>
              <a:t>p</a:t>
            </a:r>
            <a:r>
              <a:rPr lang="id-ID" sz="2700" dirty="0"/>
              <a:t>) pada kumparan tersebut. Arus bolak-balik ini akan menimbulkan fluks magnetik (</a:t>
            </a:r>
            <a:r>
              <a:rPr lang="az-Cyrl-AZ" sz="2700" dirty="0"/>
              <a:t>Ф) </a:t>
            </a:r>
            <a:r>
              <a:rPr lang="id-ID" sz="2700" dirty="0"/>
              <a:t>yang sefasa dan juga sinusoidal di sekeliling kumparan. Akibat adanya inti trafo yang menghubungkan kumparan pada sisi primer dan kumparan pada sisi sekunder, maka fluks magnetik akan mengalir bersama pada inti trafo dari kumparan primer menuju kumparan sekunder sehingga akan membangkitkan tegangan induksi pada sisi sekunder trafo:</a:t>
            </a:r>
          </a:p>
        </p:txBody>
      </p:sp>
      <p:pic>
        <p:nvPicPr>
          <p:cNvPr id="6" name="Picture 2" descr="rumu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755446"/>
            <a:ext cx="2494102" cy="114435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295050" y="4886988"/>
            <a:ext cx="6874973" cy="1569660"/>
          </a:xfrm>
          <a:prstGeom prst="rect">
            <a:avLst/>
          </a:prstGeom>
        </p:spPr>
        <p:txBody>
          <a:bodyPr wrap="square">
            <a:spAutoFit/>
          </a:bodyPr>
          <a:lstStyle/>
          <a:p>
            <a:r>
              <a:rPr lang="sv-SE" sz="2400" dirty="0">
                <a:solidFill>
                  <a:srgbClr val="3C3C3C"/>
                </a:solidFill>
                <a:latin typeface="Arial" panose="020B0604020202020204" pitchFamily="34" charset="0"/>
              </a:rPr>
              <a:t>Dimana :</a:t>
            </a:r>
            <a:r>
              <a:rPr lang="sv-SE" sz="2400" dirty="0"/>
              <a:t/>
            </a:r>
            <a:br>
              <a:rPr lang="sv-SE" sz="2400" dirty="0"/>
            </a:br>
            <a:r>
              <a:rPr lang="sv-SE" sz="2400" dirty="0">
                <a:solidFill>
                  <a:srgbClr val="3C3C3C"/>
                </a:solidFill>
                <a:latin typeface="Arial" panose="020B0604020202020204" pitchFamily="34" charset="0"/>
              </a:rPr>
              <a:t>Vs </a:t>
            </a:r>
            <a:r>
              <a:rPr lang="id-ID" sz="2400" dirty="0" smtClean="0">
                <a:solidFill>
                  <a:srgbClr val="3C3C3C"/>
                </a:solidFill>
                <a:latin typeface="Arial" panose="020B0604020202020204" pitchFamily="34" charset="0"/>
              </a:rPr>
              <a:t>    </a:t>
            </a:r>
            <a:r>
              <a:rPr lang="sv-SE" sz="2400" dirty="0" smtClean="0">
                <a:solidFill>
                  <a:srgbClr val="3C3C3C"/>
                </a:solidFill>
                <a:latin typeface="Arial" panose="020B0604020202020204" pitchFamily="34" charset="0"/>
              </a:rPr>
              <a:t>= </a:t>
            </a:r>
            <a:r>
              <a:rPr lang="sv-SE" sz="2400" dirty="0">
                <a:solidFill>
                  <a:srgbClr val="3C3C3C"/>
                </a:solidFill>
                <a:latin typeface="Arial" panose="020B0604020202020204" pitchFamily="34" charset="0"/>
              </a:rPr>
              <a:t>tegangan induksi pada sisi sekunder</a:t>
            </a:r>
            <a:r>
              <a:rPr lang="sv-SE" sz="2400" dirty="0"/>
              <a:t/>
            </a:r>
            <a:br>
              <a:rPr lang="sv-SE" sz="2400" dirty="0"/>
            </a:br>
            <a:r>
              <a:rPr lang="sv-SE" sz="2400" dirty="0">
                <a:solidFill>
                  <a:srgbClr val="3C3C3C"/>
                </a:solidFill>
                <a:latin typeface="Arial" panose="020B0604020202020204" pitchFamily="34" charset="0"/>
              </a:rPr>
              <a:t>Ns </a:t>
            </a:r>
            <a:r>
              <a:rPr lang="id-ID" sz="2400" dirty="0" smtClean="0">
                <a:solidFill>
                  <a:srgbClr val="3C3C3C"/>
                </a:solidFill>
                <a:latin typeface="Arial" panose="020B0604020202020204" pitchFamily="34" charset="0"/>
              </a:rPr>
              <a:t>    </a:t>
            </a:r>
            <a:r>
              <a:rPr lang="sv-SE" sz="2400" dirty="0" smtClean="0">
                <a:solidFill>
                  <a:srgbClr val="3C3C3C"/>
                </a:solidFill>
                <a:latin typeface="Arial" panose="020B0604020202020204" pitchFamily="34" charset="0"/>
              </a:rPr>
              <a:t>= </a:t>
            </a:r>
            <a:r>
              <a:rPr lang="sv-SE" sz="2400" dirty="0">
                <a:solidFill>
                  <a:srgbClr val="3C3C3C"/>
                </a:solidFill>
                <a:latin typeface="Arial" panose="020B0604020202020204" pitchFamily="34" charset="0"/>
              </a:rPr>
              <a:t>jumlah belitan pada sisi sekunder</a:t>
            </a:r>
            <a:r>
              <a:rPr lang="sv-SE" sz="2400" dirty="0"/>
              <a:t/>
            </a:r>
            <a:br>
              <a:rPr lang="sv-SE" sz="2400" dirty="0"/>
            </a:br>
            <a:r>
              <a:rPr lang="sv-SE" sz="2400" dirty="0">
                <a:solidFill>
                  <a:srgbClr val="3C3C3C"/>
                </a:solidFill>
                <a:latin typeface="Arial" panose="020B0604020202020204" pitchFamily="34" charset="0"/>
              </a:rPr>
              <a:t>dФ/dt = perubahan fluks terhadap waktu</a:t>
            </a:r>
            <a:endParaRPr lang="id-ID" sz="2400" dirty="0"/>
          </a:p>
        </p:txBody>
      </p:sp>
    </p:spTree>
    <p:extLst>
      <p:ext uri="{BB962C8B-B14F-4D97-AF65-F5344CB8AC3E}">
        <p14:creationId xmlns:p14="http://schemas.microsoft.com/office/powerpoint/2010/main" val="129943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11" y="860611"/>
            <a:ext cx="11018965" cy="4664695"/>
          </a:xfrm>
          <a:prstGeom prst="rect">
            <a:avLst/>
          </a:prstGeom>
        </p:spPr>
      </p:pic>
      <p:sp>
        <p:nvSpPr>
          <p:cNvPr id="5" name="Rectangle 4"/>
          <p:cNvSpPr/>
          <p:nvPr/>
        </p:nvSpPr>
        <p:spPr>
          <a:xfrm>
            <a:off x="671010" y="5656747"/>
            <a:ext cx="10839671" cy="646331"/>
          </a:xfrm>
          <a:prstGeom prst="rect">
            <a:avLst/>
          </a:prstGeom>
        </p:spPr>
        <p:txBody>
          <a:bodyPr wrap="square">
            <a:spAutoFit/>
          </a:bodyPr>
          <a:lstStyle/>
          <a:p>
            <a:r>
              <a:rPr lang="id-ID" dirty="0">
                <a:solidFill>
                  <a:srgbClr val="3C3C3C"/>
                </a:solidFill>
                <a:latin typeface="Arial" panose="020B0604020202020204" pitchFamily="34" charset="0"/>
              </a:rPr>
              <a:t>Gambar </a:t>
            </a:r>
            <a:r>
              <a:rPr lang="id-ID" dirty="0" smtClean="0">
                <a:solidFill>
                  <a:srgbClr val="3C3C3C"/>
                </a:solidFill>
                <a:latin typeface="Arial" panose="020B0604020202020204" pitchFamily="34" charset="0"/>
              </a:rPr>
              <a:t>11. (a</a:t>
            </a:r>
            <a:r>
              <a:rPr lang="id-ID" dirty="0">
                <a:solidFill>
                  <a:srgbClr val="3C3C3C"/>
                </a:solidFill>
                <a:latin typeface="Arial" panose="020B0604020202020204" pitchFamily="34" charset="0"/>
              </a:rPr>
              <a:t>) timbulnya fluks magnetik pada sisi primer, (b) terbangkitnya tegangan induksi pada sisi sekunder akibat fluks bersama</a:t>
            </a:r>
            <a:endParaRPr lang="id-ID" dirty="0"/>
          </a:p>
        </p:txBody>
      </p:sp>
    </p:spTree>
    <p:extLst>
      <p:ext uri="{BB962C8B-B14F-4D97-AF65-F5344CB8AC3E}">
        <p14:creationId xmlns:p14="http://schemas.microsoft.com/office/powerpoint/2010/main" val="695582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09368"/>
            <a:ext cx="6830961" cy="4967595"/>
          </a:xfrm>
        </p:spPr>
        <p:txBody>
          <a:bodyPr/>
          <a:lstStyle/>
          <a:p>
            <a:pPr marL="0" indent="0">
              <a:buNone/>
            </a:pPr>
            <a:r>
              <a:rPr lang="id-ID" b="1" dirty="0" smtClean="0">
                <a:solidFill>
                  <a:srgbClr val="00B050"/>
                </a:solidFill>
              </a:rPr>
              <a:t>1. </a:t>
            </a:r>
            <a:r>
              <a:rPr lang="es-ES" b="1" dirty="0" err="1" smtClean="0">
                <a:solidFill>
                  <a:srgbClr val="00B050"/>
                </a:solidFill>
              </a:rPr>
              <a:t>Trafo</a:t>
            </a:r>
            <a:r>
              <a:rPr lang="es-ES" b="1" dirty="0" smtClean="0">
                <a:solidFill>
                  <a:srgbClr val="00B050"/>
                </a:solidFill>
              </a:rPr>
              <a:t> </a:t>
            </a:r>
            <a:r>
              <a:rPr lang="es-ES" b="1" dirty="0">
                <a:solidFill>
                  <a:srgbClr val="00B050"/>
                </a:solidFill>
              </a:rPr>
              <a:t>3 </a:t>
            </a:r>
            <a:r>
              <a:rPr lang="es-ES" b="1" dirty="0" err="1">
                <a:solidFill>
                  <a:srgbClr val="00B050"/>
                </a:solidFill>
              </a:rPr>
              <a:t>fasa</a:t>
            </a:r>
            <a:r>
              <a:rPr lang="es-ES" b="1" dirty="0">
                <a:solidFill>
                  <a:srgbClr val="00B050"/>
                </a:solidFill>
              </a:rPr>
              <a:t> </a:t>
            </a:r>
            <a:r>
              <a:rPr lang="es-ES" b="1" dirty="0" err="1">
                <a:solidFill>
                  <a:srgbClr val="00B050"/>
                </a:solidFill>
              </a:rPr>
              <a:t>Hubung</a:t>
            </a:r>
            <a:r>
              <a:rPr lang="es-ES" b="1" dirty="0">
                <a:solidFill>
                  <a:srgbClr val="00B050"/>
                </a:solidFill>
              </a:rPr>
              <a:t> </a:t>
            </a:r>
            <a:r>
              <a:rPr lang="es-ES" b="1" dirty="0" err="1">
                <a:solidFill>
                  <a:srgbClr val="00B050"/>
                </a:solidFill>
              </a:rPr>
              <a:t>Bintang</a:t>
            </a:r>
            <a:r>
              <a:rPr lang="es-ES" b="1" dirty="0">
                <a:solidFill>
                  <a:srgbClr val="00B050"/>
                </a:solidFill>
              </a:rPr>
              <a:t> </a:t>
            </a:r>
            <a:r>
              <a:rPr lang="es-ES" b="1" dirty="0" err="1">
                <a:solidFill>
                  <a:srgbClr val="00B050"/>
                </a:solidFill>
              </a:rPr>
              <a:t>Bintang</a:t>
            </a:r>
            <a:r>
              <a:rPr lang="es-ES" b="1" dirty="0">
                <a:solidFill>
                  <a:srgbClr val="00B050"/>
                </a:solidFill>
              </a:rPr>
              <a:t> (Y-Y</a:t>
            </a:r>
            <a:r>
              <a:rPr lang="es-ES" b="1" dirty="0" smtClean="0">
                <a:solidFill>
                  <a:srgbClr val="00B050"/>
                </a:solidFill>
              </a:rPr>
              <a:t>)</a:t>
            </a:r>
            <a:endParaRPr lang="id-ID" b="1" dirty="0" smtClean="0">
              <a:solidFill>
                <a:srgbClr val="00B050"/>
              </a:solidFill>
            </a:endParaRPr>
          </a:p>
          <a:p>
            <a:pPr marL="0" indent="0" algn="just">
              <a:buNone/>
            </a:pPr>
            <a:r>
              <a:rPr lang="id-ID" sz="3200" dirty="0"/>
              <a:t>Pada jenis ini ujung ujung pada masing masing terminal dihubungkan secara bintang. Titik netral dijadikan menjadi satu. Hubungan dari tipe ini lebih ekonomis untuk arus nominal yang kecil,pada transformator tegangan tinggi</a:t>
            </a:r>
            <a:endParaRPr lang="id-ID" sz="3200" dirty="0">
              <a:solidFill>
                <a:srgbClr val="00B050"/>
              </a:solidFill>
            </a:endParaRPr>
          </a:p>
        </p:txBody>
      </p:sp>
      <p:sp>
        <p:nvSpPr>
          <p:cNvPr id="4" name="Title 1"/>
          <p:cNvSpPr>
            <a:spLocks noGrp="1"/>
          </p:cNvSpPr>
          <p:nvPr>
            <p:ph type="title"/>
          </p:nvPr>
        </p:nvSpPr>
        <p:spPr>
          <a:xfrm>
            <a:off x="838199" y="257550"/>
            <a:ext cx="11116235" cy="697191"/>
          </a:xfrm>
        </p:spPr>
        <p:txBody>
          <a:bodyPr>
            <a:normAutofit fontScale="90000"/>
          </a:bodyPr>
          <a:lstStyle/>
          <a:p>
            <a:pPr algn="just"/>
            <a:r>
              <a:rPr lang="id-ID" sz="3400" b="1" dirty="0" smtClean="0">
                <a:solidFill>
                  <a:srgbClr val="00B0F0"/>
                </a:solidFill>
              </a:rPr>
              <a:t>5.1. Metode atau Cara Merangkain Kumparan di Sisi Primer dan </a:t>
            </a:r>
            <a:br>
              <a:rPr lang="id-ID" sz="3400" b="1" dirty="0" smtClean="0">
                <a:solidFill>
                  <a:srgbClr val="00B0F0"/>
                </a:solidFill>
              </a:rPr>
            </a:br>
            <a:r>
              <a:rPr lang="id-ID" sz="3400" b="1" dirty="0">
                <a:solidFill>
                  <a:srgbClr val="00B0F0"/>
                </a:solidFill>
              </a:rPr>
              <a:t> </a:t>
            </a:r>
            <a:r>
              <a:rPr lang="id-ID" sz="3400" b="1" dirty="0" smtClean="0">
                <a:solidFill>
                  <a:srgbClr val="00B0F0"/>
                </a:solidFill>
              </a:rPr>
              <a:t>        Skunder </a:t>
            </a:r>
            <a:r>
              <a:rPr lang="sv-SE" sz="3400" b="1" dirty="0" smtClean="0">
                <a:solidFill>
                  <a:srgbClr val="00B0F0"/>
                </a:solidFill>
              </a:rPr>
              <a:t>Transformator</a:t>
            </a:r>
            <a:endParaRPr lang="id-ID" sz="3600" dirty="0">
              <a:solidFill>
                <a:srgbClr val="00B0F0"/>
              </a:solidFill>
            </a:endParaRPr>
          </a:p>
        </p:txBody>
      </p:sp>
      <p:pic>
        <p:nvPicPr>
          <p:cNvPr id="1026" name="Picture 2" descr="http://3.bp.blogspot.com/-5OOb3t41Koc/UmQJFQEV1AI/AAAAAAAAB0M/hFvHBYU_BLo/s400/Belitan+Trafo+Hubungan+Bintang+Binta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4605" y="1218474"/>
            <a:ext cx="3384169" cy="49584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088717" y="6256030"/>
            <a:ext cx="4814203" cy="369332"/>
          </a:xfrm>
          <a:prstGeom prst="rect">
            <a:avLst/>
          </a:prstGeom>
        </p:spPr>
        <p:txBody>
          <a:bodyPr wrap="none">
            <a:spAutoFit/>
          </a:bodyPr>
          <a:lstStyle/>
          <a:p>
            <a:r>
              <a:rPr lang="sv-SE" dirty="0">
                <a:solidFill>
                  <a:srgbClr val="333333"/>
                </a:solidFill>
                <a:latin typeface="Arial" panose="020B0604020202020204" pitchFamily="34" charset="0"/>
              </a:rPr>
              <a:t>Gambar </a:t>
            </a:r>
            <a:r>
              <a:rPr lang="id-ID" dirty="0" smtClean="0">
                <a:solidFill>
                  <a:srgbClr val="333333"/>
                </a:solidFill>
                <a:latin typeface="Arial" panose="020B0604020202020204" pitchFamily="34" charset="0"/>
              </a:rPr>
              <a:t>12.</a:t>
            </a:r>
            <a:r>
              <a:rPr lang="sv-SE" dirty="0" smtClean="0">
                <a:solidFill>
                  <a:srgbClr val="333333"/>
                </a:solidFill>
                <a:latin typeface="Arial" panose="020B0604020202020204" pitchFamily="34" charset="0"/>
              </a:rPr>
              <a:t> </a:t>
            </a:r>
            <a:r>
              <a:rPr lang="sv-SE" dirty="0">
                <a:solidFill>
                  <a:srgbClr val="333333"/>
                </a:solidFill>
                <a:latin typeface="Arial" panose="020B0604020202020204" pitchFamily="34" charset="0"/>
              </a:rPr>
              <a:t>Trafo Hubungan Bintang Bintang</a:t>
            </a:r>
            <a:endParaRPr lang="id-ID" dirty="0"/>
          </a:p>
        </p:txBody>
      </p:sp>
    </p:spTree>
    <p:extLst>
      <p:ext uri="{BB962C8B-B14F-4D97-AF65-F5344CB8AC3E}">
        <p14:creationId xmlns:p14="http://schemas.microsoft.com/office/powerpoint/2010/main" val="920600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5968" y="513018"/>
            <a:ext cx="6093542" cy="4351338"/>
          </a:xfrm>
        </p:spPr>
        <p:txBody>
          <a:bodyPr>
            <a:normAutofit lnSpcReduction="10000"/>
          </a:bodyPr>
          <a:lstStyle/>
          <a:p>
            <a:pPr marL="0" indent="0">
              <a:buNone/>
            </a:pPr>
            <a:r>
              <a:rPr lang="id-ID" b="1" dirty="0" smtClean="0">
                <a:solidFill>
                  <a:srgbClr val="00B050"/>
                </a:solidFill>
              </a:rPr>
              <a:t>2. </a:t>
            </a:r>
            <a:r>
              <a:rPr lang="id-ID" b="1" dirty="0">
                <a:solidFill>
                  <a:srgbClr val="00B050"/>
                </a:solidFill>
              </a:rPr>
              <a:t>Trafo Hubung Segitiga-Segitiga (</a:t>
            </a:r>
            <a:r>
              <a:rPr lang="el-GR" b="1" dirty="0">
                <a:solidFill>
                  <a:srgbClr val="00B050"/>
                </a:solidFill>
              </a:rPr>
              <a:t>Δ - Δ</a:t>
            </a:r>
            <a:r>
              <a:rPr lang="el-GR" b="1" dirty="0" smtClean="0">
                <a:solidFill>
                  <a:srgbClr val="00B050"/>
                </a:solidFill>
              </a:rPr>
              <a:t>)</a:t>
            </a:r>
            <a:endParaRPr lang="id-ID" b="1" dirty="0" smtClean="0">
              <a:solidFill>
                <a:srgbClr val="00B050"/>
              </a:solidFill>
            </a:endParaRPr>
          </a:p>
          <a:p>
            <a:pPr marL="0" indent="0" algn="just">
              <a:buNone/>
            </a:pPr>
            <a:r>
              <a:rPr lang="id-ID" dirty="0"/>
              <a:t>Pada jenis ini ujung fasa dihubungkan dengan ujung netral kumparan lain yang secara keseluruhan akan terbentuk hubungan delta/ segitiga. Hubungan ini umumnya digunakan pada sistem yang menyalurkan arus besar pada tegangan rendah dan yang paling utama saat keberlangsungan dari pelayanan harus dipelihara meskipun salah satu fasa mengalami kegagalan</a:t>
            </a:r>
            <a:r>
              <a:rPr lang="id-ID" dirty="0" smtClean="0"/>
              <a:t>.</a:t>
            </a:r>
          </a:p>
        </p:txBody>
      </p:sp>
      <p:pic>
        <p:nvPicPr>
          <p:cNvPr id="3074" name="Picture 2" descr="http://2.bp.blogspot.com/-tKoEuw08_CU/UmQKxatG3JI/AAAAAAAAB0U/Fjc_9-qZQKM/s400/Belitan+Trafo+Hubungan+Delta+Del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3290" y="621454"/>
            <a:ext cx="3649510" cy="53472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866090" y="6061276"/>
            <a:ext cx="4326890" cy="369332"/>
          </a:xfrm>
          <a:prstGeom prst="rect">
            <a:avLst/>
          </a:prstGeom>
        </p:spPr>
        <p:txBody>
          <a:bodyPr wrap="none">
            <a:spAutoFit/>
          </a:bodyPr>
          <a:lstStyle/>
          <a:p>
            <a:r>
              <a:rPr lang="sv-SE" dirty="0">
                <a:solidFill>
                  <a:srgbClr val="333333"/>
                </a:solidFill>
                <a:latin typeface="Arial" panose="020B0604020202020204" pitchFamily="34" charset="0"/>
              </a:rPr>
              <a:t>Gambar </a:t>
            </a:r>
            <a:r>
              <a:rPr lang="id-ID" dirty="0" smtClean="0">
                <a:solidFill>
                  <a:srgbClr val="333333"/>
                </a:solidFill>
                <a:latin typeface="Arial" panose="020B0604020202020204" pitchFamily="34" charset="0"/>
              </a:rPr>
              <a:t>13.</a:t>
            </a:r>
            <a:r>
              <a:rPr lang="sv-SE" dirty="0" smtClean="0">
                <a:solidFill>
                  <a:srgbClr val="333333"/>
                </a:solidFill>
                <a:latin typeface="Arial" panose="020B0604020202020204" pitchFamily="34" charset="0"/>
              </a:rPr>
              <a:t> </a:t>
            </a:r>
            <a:r>
              <a:rPr lang="sv-SE" dirty="0">
                <a:solidFill>
                  <a:srgbClr val="333333"/>
                </a:solidFill>
                <a:latin typeface="Arial" panose="020B0604020202020204" pitchFamily="34" charset="0"/>
              </a:rPr>
              <a:t>Trafo Hubungan Delta Delta</a:t>
            </a:r>
            <a:endParaRPr lang="id-ID" dirty="0"/>
          </a:p>
        </p:txBody>
      </p:sp>
    </p:spTree>
    <p:extLst>
      <p:ext uri="{BB962C8B-B14F-4D97-AF65-F5344CB8AC3E}">
        <p14:creationId xmlns:p14="http://schemas.microsoft.com/office/powerpoint/2010/main" val="51767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9207" y="855406"/>
            <a:ext cx="6255774" cy="5026589"/>
          </a:xfrm>
        </p:spPr>
        <p:txBody>
          <a:bodyPr>
            <a:normAutofit/>
          </a:bodyPr>
          <a:lstStyle/>
          <a:p>
            <a:pPr marL="0" indent="0" algn="just">
              <a:buNone/>
            </a:pPr>
            <a:r>
              <a:rPr lang="id-ID" dirty="0" smtClean="0">
                <a:solidFill>
                  <a:srgbClr val="00B050"/>
                </a:solidFill>
              </a:rPr>
              <a:t>3. </a:t>
            </a:r>
            <a:r>
              <a:rPr lang="nn-NO" b="1" dirty="0">
                <a:solidFill>
                  <a:srgbClr val="00B050"/>
                </a:solidFill>
              </a:rPr>
              <a:t>Trafo Hubung Bintang Segi tiga ( Y - Δ</a:t>
            </a:r>
            <a:r>
              <a:rPr lang="nn-NO" b="1" dirty="0" smtClean="0">
                <a:solidFill>
                  <a:srgbClr val="00B050"/>
                </a:solidFill>
              </a:rPr>
              <a:t>)</a:t>
            </a:r>
            <a:endParaRPr lang="id-ID" b="1" dirty="0" smtClean="0">
              <a:solidFill>
                <a:srgbClr val="00B050"/>
              </a:solidFill>
            </a:endParaRPr>
          </a:p>
          <a:p>
            <a:pPr marL="0" indent="0" algn="just">
              <a:buNone/>
            </a:pPr>
            <a:r>
              <a:rPr lang="id-ID" dirty="0" smtClean="0"/>
              <a:t>Pada </a:t>
            </a:r>
            <a:r>
              <a:rPr lang="id-ID" dirty="0"/>
              <a:t>hubung ini, kumparan </a:t>
            </a:r>
            <a:r>
              <a:rPr lang="id-ID" dirty="0" smtClean="0"/>
              <a:t>pada </a:t>
            </a:r>
            <a:r>
              <a:rPr lang="id-ID" dirty="0"/>
              <a:t>sisi primer dirangkai secara bintang (wye) dan sisi sekundernya dirangkai delta. Umumnya digunakan pada trafo untuk jaringan transmisi dimana tegangan nantinya akan diturunkan (Step- Down</a:t>
            </a:r>
            <a:r>
              <a:rPr lang="id-ID" dirty="0" smtClean="0"/>
              <a:t>).</a:t>
            </a:r>
          </a:p>
          <a:p>
            <a:pPr marL="0" indent="0" algn="just">
              <a:buNone/>
            </a:pPr>
            <a:r>
              <a:rPr lang="id-ID" dirty="0" smtClean="0"/>
              <a:t>Perbandingan </a:t>
            </a:r>
            <a:r>
              <a:rPr lang="id-ID" dirty="0"/>
              <a:t>tegangan jala- jala 1/√3 kalinperbandingan lilitan transformator. Tegangan sekunder tertinggal 300 dari tegangan primer.</a:t>
            </a:r>
          </a:p>
        </p:txBody>
      </p:sp>
      <p:pic>
        <p:nvPicPr>
          <p:cNvPr id="4098" name="Picture 2" descr="http://1.bp.blogspot.com/-9RhEqXRUoro/UmQLmxP6WYI/AAAAAAAAB0Y/s_A_E2ItYAs/s400/Belitan+Trafo+Hubungan+Bintang+Del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3511" y="619435"/>
            <a:ext cx="3752747" cy="54985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290791" y="6282502"/>
            <a:ext cx="4570547" cy="369332"/>
          </a:xfrm>
          <a:prstGeom prst="rect">
            <a:avLst/>
          </a:prstGeom>
        </p:spPr>
        <p:txBody>
          <a:bodyPr wrap="none">
            <a:spAutoFit/>
          </a:bodyPr>
          <a:lstStyle/>
          <a:p>
            <a:r>
              <a:rPr lang="sv-SE" dirty="0">
                <a:solidFill>
                  <a:srgbClr val="333333"/>
                </a:solidFill>
                <a:latin typeface="Arial" panose="020B0604020202020204" pitchFamily="34" charset="0"/>
              </a:rPr>
              <a:t>Gambar </a:t>
            </a:r>
            <a:r>
              <a:rPr lang="id-ID" dirty="0" smtClean="0">
                <a:solidFill>
                  <a:srgbClr val="333333"/>
                </a:solidFill>
                <a:latin typeface="Arial" panose="020B0604020202020204" pitchFamily="34" charset="0"/>
              </a:rPr>
              <a:t>14.</a:t>
            </a:r>
            <a:r>
              <a:rPr lang="sv-SE" dirty="0" smtClean="0">
                <a:solidFill>
                  <a:srgbClr val="333333"/>
                </a:solidFill>
                <a:latin typeface="Arial" panose="020B0604020202020204" pitchFamily="34" charset="0"/>
              </a:rPr>
              <a:t> </a:t>
            </a:r>
            <a:r>
              <a:rPr lang="sv-SE" dirty="0">
                <a:solidFill>
                  <a:srgbClr val="333333"/>
                </a:solidFill>
                <a:latin typeface="Arial" panose="020B0604020202020204" pitchFamily="34" charset="0"/>
              </a:rPr>
              <a:t>Trafo Hubungan Bintang Delta</a:t>
            </a:r>
            <a:endParaRPr lang="id-ID" dirty="0"/>
          </a:p>
        </p:txBody>
      </p:sp>
    </p:spTree>
    <p:extLst>
      <p:ext uri="{BB962C8B-B14F-4D97-AF65-F5344CB8AC3E}">
        <p14:creationId xmlns:p14="http://schemas.microsoft.com/office/powerpoint/2010/main" val="2322324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7419"/>
            <a:ext cx="6712974" cy="5439544"/>
          </a:xfrm>
        </p:spPr>
        <p:txBody>
          <a:bodyPr>
            <a:normAutofit/>
          </a:bodyPr>
          <a:lstStyle/>
          <a:p>
            <a:pPr marL="0" indent="0" algn="just">
              <a:buNone/>
            </a:pPr>
            <a:r>
              <a:rPr lang="id-ID" dirty="0" smtClean="0">
                <a:solidFill>
                  <a:srgbClr val="00B050"/>
                </a:solidFill>
              </a:rPr>
              <a:t>4. </a:t>
            </a:r>
            <a:r>
              <a:rPr lang="id-ID" b="1" dirty="0">
                <a:solidFill>
                  <a:srgbClr val="00B050"/>
                </a:solidFill>
              </a:rPr>
              <a:t>Trafo Hubungan Segitiga Bintang (</a:t>
            </a:r>
            <a:r>
              <a:rPr lang="el-GR" b="1" dirty="0">
                <a:solidFill>
                  <a:srgbClr val="00B050"/>
                </a:solidFill>
              </a:rPr>
              <a:t>Δ - </a:t>
            </a:r>
            <a:r>
              <a:rPr lang="id-ID" b="1" dirty="0">
                <a:solidFill>
                  <a:srgbClr val="00B050"/>
                </a:solidFill>
              </a:rPr>
              <a:t>Y)</a:t>
            </a:r>
            <a:r>
              <a:rPr lang="id-ID" dirty="0" smtClean="0">
                <a:solidFill>
                  <a:srgbClr val="00B050"/>
                </a:solidFill>
              </a:rPr>
              <a:t> </a:t>
            </a:r>
          </a:p>
          <a:p>
            <a:pPr marL="0" indent="0" algn="just">
              <a:buNone/>
            </a:pPr>
            <a:r>
              <a:rPr lang="id-ID" dirty="0"/>
              <a:t>Pada hubung ini, sisi primer trafo dirangkai secara delta sedangkan pada sisi sekundernya merupakan rangkaian bintang sehingga pada sisi sekundernya terdapat titik netral. Biasanya digunakan untuk menaikkan tegangan (Step -up) pada awal sistem transmisi tegangan tinggi. Dalam hubungan ini perbandingan tegangan 3 kali perbandingan lilitan transformator dan tegangansekunder mendahului sebesar 30° dari tegangan primernya.</a:t>
            </a:r>
            <a:endParaRPr lang="id-ID" dirty="0">
              <a:solidFill>
                <a:srgbClr val="00B050"/>
              </a:solidFill>
            </a:endParaRPr>
          </a:p>
        </p:txBody>
      </p:sp>
      <p:pic>
        <p:nvPicPr>
          <p:cNvPr id="5122" name="Picture 2" descr="http://1.bp.blogspot.com/-Gopm_WYRMWw/UmQMuPAOTdI/AAAAAAAAB0k/WmB2q-bT7TY/s400/Belitan+Trafo+Hubungan+Delta+Binta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4233" y="937744"/>
            <a:ext cx="3575767" cy="52392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366387" y="6285722"/>
            <a:ext cx="6096000" cy="923330"/>
          </a:xfrm>
          <a:prstGeom prst="rect">
            <a:avLst/>
          </a:prstGeom>
        </p:spPr>
        <p:txBody>
          <a:bodyPr>
            <a:spAutoFit/>
          </a:bodyPr>
          <a:lstStyle/>
          <a:p>
            <a:pPr algn="ctr"/>
            <a:r>
              <a:rPr lang="sv-SE" dirty="0">
                <a:solidFill>
                  <a:srgbClr val="333333"/>
                </a:solidFill>
                <a:latin typeface="Arial" panose="020B0604020202020204" pitchFamily="34" charset="0"/>
              </a:rPr>
              <a:t>Gambar </a:t>
            </a:r>
            <a:r>
              <a:rPr lang="id-ID" dirty="0" smtClean="0">
                <a:solidFill>
                  <a:srgbClr val="333333"/>
                </a:solidFill>
                <a:latin typeface="Arial" panose="020B0604020202020204" pitchFamily="34" charset="0"/>
              </a:rPr>
              <a:t>15.</a:t>
            </a:r>
            <a:r>
              <a:rPr lang="sv-SE" dirty="0" smtClean="0">
                <a:solidFill>
                  <a:srgbClr val="333333"/>
                </a:solidFill>
                <a:latin typeface="Arial" panose="020B0604020202020204" pitchFamily="34" charset="0"/>
              </a:rPr>
              <a:t> </a:t>
            </a:r>
            <a:r>
              <a:rPr lang="sv-SE" dirty="0">
                <a:solidFill>
                  <a:srgbClr val="333333"/>
                </a:solidFill>
                <a:latin typeface="Arial" panose="020B0604020202020204" pitchFamily="34" charset="0"/>
              </a:rPr>
              <a:t>Trafo Hubungan Delta Bintang</a:t>
            </a:r>
            <a:endParaRPr lang="sv-SE" dirty="0">
              <a:solidFill>
                <a:srgbClr val="333333"/>
              </a:solidFill>
              <a:latin typeface="Tahoma" panose="020B0604030504040204" pitchFamily="34" charset="0"/>
            </a:endParaRPr>
          </a:p>
          <a:p>
            <a:r>
              <a:rPr lang="sv-SE" dirty="0"/>
              <a:t/>
            </a:r>
            <a:br>
              <a:rPr lang="sv-SE" dirty="0"/>
            </a:br>
            <a:endParaRPr lang="id-ID" dirty="0"/>
          </a:p>
        </p:txBody>
      </p:sp>
    </p:spTree>
    <p:extLst>
      <p:ext uri="{BB962C8B-B14F-4D97-AF65-F5344CB8AC3E}">
        <p14:creationId xmlns:p14="http://schemas.microsoft.com/office/powerpoint/2010/main" val="3177846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7922"/>
            <a:ext cx="10503310" cy="6386052"/>
          </a:xfrm>
        </p:spPr>
        <p:txBody>
          <a:bodyPr>
            <a:normAutofit fontScale="92500" lnSpcReduction="10000"/>
          </a:bodyPr>
          <a:lstStyle/>
          <a:p>
            <a:pPr marL="0" indent="0">
              <a:buNone/>
            </a:pPr>
            <a:r>
              <a:rPr lang="id-ID" sz="3000" dirty="0" smtClean="0">
                <a:solidFill>
                  <a:srgbClr val="00B050"/>
                </a:solidFill>
              </a:rPr>
              <a:t>5. </a:t>
            </a:r>
            <a:r>
              <a:rPr lang="id-ID" sz="3000" b="1" dirty="0">
                <a:solidFill>
                  <a:srgbClr val="00B050"/>
                </a:solidFill>
              </a:rPr>
              <a:t>Hubungan Zig </a:t>
            </a:r>
            <a:r>
              <a:rPr lang="id-ID" sz="3000" b="1" dirty="0" smtClean="0">
                <a:solidFill>
                  <a:srgbClr val="00B050"/>
                </a:solidFill>
              </a:rPr>
              <a:t>Zag</a:t>
            </a:r>
          </a:p>
          <a:p>
            <a:pPr marL="0" indent="0" algn="just">
              <a:buNone/>
            </a:pPr>
            <a:r>
              <a:rPr lang="id-ID" sz="3000" dirty="0"/>
              <a:t>Kebanyakan transformator distribusi selalu dihubungkan bintang, salah satu syarat yang harus dipenuhi oleh transformator tersebut adalah ketiga fasanya harus diusahakan seimbang. Apabila beban tidak seimbang akan menyebabkan timbulnya tegangan titik bintang yang tidak diinginkan, karena tegangan pada peralatan yang digunakan pemakai akan berbeda-beda.Untuk menghindari terjadinya tegangan titik bintang, diantaranya adalah dengan menghubungkan sisi sekunder dalam hubungan Zigzag. </a:t>
            </a:r>
            <a:endParaRPr lang="id-ID" sz="3000" dirty="0" smtClean="0"/>
          </a:p>
          <a:p>
            <a:pPr marL="0" indent="0" algn="just">
              <a:buNone/>
            </a:pPr>
            <a:r>
              <a:rPr lang="id-ID" sz="3000" dirty="0"/>
              <a:t>Dalam hubungan Zig-zag sisi sekunder terdiri atas enam kumparan yang dihubungkan secara khusus (lihat gambar</a:t>
            </a:r>
            <a:r>
              <a:rPr lang="id-ID" sz="3000" dirty="0" smtClean="0"/>
              <a:t>)</a:t>
            </a:r>
          </a:p>
          <a:p>
            <a:pPr marL="0" indent="0" algn="just">
              <a:buNone/>
            </a:pPr>
            <a:r>
              <a:rPr lang="id-ID" sz="3000" dirty="0"/>
              <a:t>Ujung-ujung dari kumparan sekunder disambungkan sedemikian rupa, supaya arah aliran arus didalam tiap-tiap kumparan menjadi bertentangan. Karena e1 tersambung secara berlawanan dengan gulungan e2, sehingga jumlah vektor dari kedua tegangan itu menjadi </a:t>
            </a:r>
            <a:r>
              <a:rPr lang="id-ID" sz="3000" dirty="0" smtClean="0"/>
              <a:t>:</a:t>
            </a:r>
          </a:p>
          <a:p>
            <a:pPr marL="0" indent="0" algn="just">
              <a:buNone/>
            </a:pPr>
            <a:r>
              <a:rPr lang="id-ID" dirty="0"/>
              <a:t/>
            </a:r>
            <a:br>
              <a:rPr lang="id-ID" dirty="0"/>
            </a:br>
            <a:endParaRPr lang="id-ID" dirty="0">
              <a:solidFill>
                <a:srgbClr val="00B050"/>
              </a:solidFill>
            </a:endParaRPr>
          </a:p>
        </p:txBody>
      </p:sp>
    </p:spTree>
    <p:extLst>
      <p:ext uri="{BB962C8B-B14F-4D97-AF65-F5344CB8AC3E}">
        <p14:creationId xmlns:p14="http://schemas.microsoft.com/office/powerpoint/2010/main" val="3834796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4.bp.blogspot.com/-yC6BYTFZMy0/UmQOas_llnI/AAAAAAAAB0o/LcYC5LBBIOQ/s400/Belitan+Trafo+Hubungan+Zig+Za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1444" y="884902"/>
            <a:ext cx="7329280" cy="45425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267918" y="5663069"/>
            <a:ext cx="3967817" cy="369332"/>
          </a:xfrm>
          <a:prstGeom prst="rect">
            <a:avLst/>
          </a:prstGeom>
        </p:spPr>
        <p:txBody>
          <a:bodyPr wrap="none">
            <a:spAutoFit/>
          </a:bodyPr>
          <a:lstStyle/>
          <a:p>
            <a:r>
              <a:rPr lang="id-ID" dirty="0">
                <a:solidFill>
                  <a:srgbClr val="333333"/>
                </a:solidFill>
                <a:latin typeface="Arial" panose="020B0604020202020204" pitchFamily="34" charset="0"/>
              </a:rPr>
              <a:t>Gambar </a:t>
            </a:r>
            <a:r>
              <a:rPr lang="id-ID" dirty="0" smtClean="0">
                <a:solidFill>
                  <a:srgbClr val="333333"/>
                </a:solidFill>
                <a:latin typeface="Arial" panose="020B0604020202020204" pitchFamily="34" charset="0"/>
              </a:rPr>
              <a:t>16. </a:t>
            </a:r>
            <a:r>
              <a:rPr lang="id-ID" dirty="0">
                <a:solidFill>
                  <a:srgbClr val="333333"/>
                </a:solidFill>
                <a:latin typeface="Arial" panose="020B0604020202020204" pitchFamily="34" charset="0"/>
              </a:rPr>
              <a:t>Trafo Hubungan Zig Zag</a:t>
            </a:r>
            <a:endParaRPr lang="id-ID" dirty="0"/>
          </a:p>
        </p:txBody>
      </p:sp>
      <p:sp>
        <p:nvSpPr>
          <p:cNvPr id="5" name="Rectangle 4"/>
          <p:cNvSpPr/>
          <p:nvPr/>
        </p:nvSpPr>
        <p:spPr>
          <a:xfrm>
            <a:off x="717755" y="1309752"/>
            <a:ext cx="3308555" cy="5355312"/>
          </a:xfrm>
          <a:prstGeom prst="rect">
            <a:avLst/>
          </a:prstGeom>
        </p:spPr>
        <p:txBody>
          <a:bodyPr wrap="square">
            <a:spAutoFit/>
          </a:bodyPr>
          <a:lstStyle/>
          <a:p>
            <a:r>
              <a:rPr lang="pt-BR" dirty="0">
                <a:solidFill>
                  <a:srgbClr val="333333"/>
                </a:solidFill>
                <a:latin typeface="Arial" panose="020B0604020202020204" pitchFamily="34" charset="0"/>
              </a:rPr>
              <a:t>eZ1 = e1 – e2</a:t>
            </a:r>
            <a:r>
              <a:rPr lang="pt-BR" dirty="0"/>
              <a:t/>
            </a:r>
            <a:br>
              <a:rPr lang="pt-BR" dirty="0"/>
            </a:br>
            <a:r>
              <a:rPr lang="pt-BR" dirty="0">
                <a:solidFill>
                  <a:srgbClr val="333333"/>
                </a:solidFill>
                <a:latin typeface="Arial" panose="020B0604020202020204" pitchFamily="34" charset="0"/>
              </a:rPr>
              <a:t>eZ2 = e2 – e3</a:t>
            </a:r>
            <a:r>
              <a:rPr lang="pt-BR" dirty="0"/>
              <a:t/>
            </a:r>
            <a:br>
              <a:rPr lang="pt-BR" dirty="0"/>
            </a:br>
            <a:r>
              <a:rPr lang="pt-BR" dirty="0">
                <a:solidFill>
                  <a:srgbClr val="333333"/>
                </a:solidFill>
                <a:latin typeface="Arial" panose="020B0604020202020204" pitchFamily="34" charset="0"/>
              </a:rPr>
              <a:t>eZ3 = e3 – e1</a:t>
            </a:r>
            <a:r>
              <a:rPr lang="pt-BR" dirty="0"/>
              <a:t/>
            </a:r>
            <a:br>
              <a:rPr lang="pt-BR" dirty="0"/>
            </a:br>
            <a:r>
              <a:rPr lang="pt-BR" dirty="0">
                <a:solidFill>
                  <a:srgbClr val="333333"/>
                </a:solidFill>
                <a:latin typeface="Arial" panose="020B0604020202020204" pitchFamily="34" charset="0"/>
              </a:rPr>
              <a:t>eZ1 + eZ2 + eZ3 = 0 = 3 </a:t>
            </a:r>
            <a:r>
              <a:rPr lang="pt-BR" dirty="0" smtClean="0">
                <a:solidFill>
                  <a:srgbClr val="333333"/>
                </a:solidFill>
                <a:latin typeface="Arial" panose="020B0604020202020204" pitchFamily="34" charset="0"/>
              </a:rPr>
              <a:t>eb</a:t>
            </a:r>
            <a:endParaRPr lang="id-ID" dirty="0" smtClean="0">
              <a:solidFill>
                <a:srgbClr val="333333"/>
              </a:solidFill>
              <a:latin typeface="Arial" panose="020B0604020202020204" pitchFamily="34" charset="0"/>
            </a:endParaRPr>
          </a:p>
          <a:p>
            <a:endParaRPr lang="id-ID" dirty="0">
              <a:solidFill>
                <a:srgbClr val="333333"/>
              </a:solidFill>
              <a:latin typeface="Arial" panose="020B0604020202020204" pitchFamily="34" charset="0"/>
            </a:endParaRPr>
          </a:p>
          <a:p>
            <a:r>
              <a:rPr lang="id-ID" dirty="0"/>
              <a:t>Tegangan Titik Bintang </a:t>
            </a:r>
            <a:br>
              <a:rPr lang="id-ID" dirty="0"/>
            </a:br>
            <a:r>
              <a:rPr lang="id-ID" dirty="0"/>
              <a:t>eb = 0</a:t>
            </a:r>
            <a:br>
              <a:rPr lang="id-ID" dirty="0"/>
            </a:br>
            <a:r>
              <a:rPr lang="id-ID" dirty="0"/>
              <a:t>e1 = e/2</a:t>
            </a:r>
            <a:br>
              <a:rPr lang="id-ID" dirty="0"/>
            </a:br>
            <a:r>
              <a:rPr lang="id-ID" dirty="0"/>
              <a:t>nilai tegangan fasa </a:t>
            </a:r>
            <a:br>
              <a:rPr lang="id-ID" dirty="0"/>
            </a:br>
            <a:r>
              <a:rPr lang="id-ID" dirty="0"/>
              <a:t>ez =  e/2 √3</a:t>
            </a:r>
            <a:br>
              <a:rPr lang="id-ID" dirty="0"/>
            </a:br>
            <a:r>
              <a:rPr lang="id-ID" dirty="0"/>
              <a:t>sedangkan tegangan jala jala</a:t>
            </a:r>
            <a:br>
              <a:rPr lang="id-ID" dirty="0"/>
            </a:br>
            <a:r>
              <a:rPr lang="id-ID" dirty="0"/>
              <a:t>Ez = ez √3 = e/2 √3</a:t>
            </a:r>
            <a:endParaRPr lang="id-ID" dirty="0" smtClean="0">
              <a:solidFill>
                <a:srgbClr val="333333"/>
              </a:solidFill>
              <a:latin typeface="Arial" panose="020B0604020202020204" pitchFamily="34" charset="0"/>
            </a:endParaRPr>
          </a:p>
          <a:p>
            <a:endParaRPr lang="id-ID" dirty="0">
              <a:solidFill>
                <a:srgbClr val="333333"/>
              </a:solidFill>
              <a:latin typeface="Arial" panose="020B0604020202020204" pitchFamily="34" charset="0"/>
            </a:endParaRPr>
          </a:p>
          <a:p>
            <a:endParaRPr lang="id-ID" dirty="0" smtClean="0">
              <a:solidFill>
                <a:srgbClr val="333333"/>
              </a:solidFill>
              <a:latin typeface="Arial" panose="020B0604020202020204" pitchFamily="34" charset="0"/>
            </a:endParaRPr>
          </a:p>
          <a:p>
            <a:endParaRPr lang="id-ID" dirty="0">
              <a:solidFill>
                <a:srgbClr val="333333"/>
              </a:solidFill>
              <a:latin typeface="Arial" panose="020B0604020202020204" pitchFamily="34" charset="0"/>
            </a:endParaRPr>
          </a:p>
          <a:p>
            <a:endParaRPr lang="id-ID" dirty="0" smtClean="0">
              <a:solidFill>
                <a:srgbClr val="333333"/>
              </a:solidFill>
              <a:latin typeface="Arial" panose="020B0604020202020204" pitchFamily="34" charset="0"/>
            </a:endParaRPr>
          </a:p>
          <a:p>
            <a:endParaRPr lang="id-ID" dirty="0">
              <a:solidFill>
                <a:srgbClr val="333333"/>
              </a:solidFill>
              <a:latin typeface="Arial" panose="020B0604020202020204" pitchFamily="34" charset="0"/>
            </a:endParaRPr>
          </a:p>
          <a:p>
            <a:endParaRPr lang="id-ID" dirty="0" smtClean="0">
              <a:solidFill>
                <a:srgbClr val="333333"/>
              </a:solidFill>
              <a:latin typeface="Arial" panose="020B0604020202020204" pitchFamily="34" charset="0"/>
            </a:endParaRPr>
          </a:p>
          <a:p>
            <a:endParaRPr lang="id-ID" dirty="0"/>
          </a:p>
        </p:txBody>
      </p:sp>
    </p:spTree>
    <p:extLst>
      <p:ext uri="{BB962C8B-B14F-4D97-AF65-F5344CB8AC3E}">
        <p14:creationId xmlns:p14="http://schemas.microsoft.com/office/powerpoint/2010/main" val="1171822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199" y="257550"/>
            <a:ext cx="11116235" cy="697191"/>
          </a:xfrm>
        </p:spPr>
        <p:txBody>
          <a:bodyPr>
            <a:normAutofit fontScale="90000"/>
          </a:bodyPr>
          <a:lstStyle/>
          <a:p>
            <a:r>
              <a:rPr lang="id-ID" sz="3400" b="1" dirty="0" smtClean="0">
                <a:solidFill>
                  <a:srgbClr val="00B0F0"/>
                </a:solidFill>
              </a:rPr>
              <a:t>5.2 H</a:t>
            </a:r>
            <a:r>
              <a:rPr lang="sv-SE" sz="3400" b="1" dirty="0" smtClean="0">
                <a:solidFill>
                  <a:srgbClr val="00B0F0"/>
                </a:solidFill>
              </a:rPr>
              <a:t>ubungan </a:t>
            </a:r>
            <a:r>
              <a:rPr lang="id-ID" sz="3400" b="1" dirty="0">
                <a:solidFill>
                  <a:srgbClr val="00B0F0"/>
                </a:solidFill>
              </a:rPr>
              <a:t>A</a:t>
            </a:r>
            <a:r>
              <a:rPr lang="sv-SE" sz="3400" b="1" dirty="0" smtClean="0">
                <a:solidFill>
                  <a:srgbClr val="00B0F0"/>
                </a:solidFill>
              </a:rPr>
              <a:t>ntara </a:t>
            </a:r>
            <a:r>
              <a:rPr lang="sv-SE" sz="3400" b="1" dirty="0">
                <a:solidFill>
                  <a:srgbClr val="00B0F0"/>
                </a:solidFill>
              </a:rPr>
              <a:t>Jumlah Lilitan dan </a:t>
            </a:r>
            <a:r>
              <a:rPr lang="sv-SE" sz="3400" b="1" dirty="0" smtClean="0">
                <a:solidFill>
                  <a:srgbClr val="00B0F0"/>
                </a:solidFill>
              </a:rPr>
              <a:t>Tegangan </a:t>
            </a:r>
            <a:r>
              <a:rPr lang="id-ID" sz="3400" b="1" dirty="0">
                <a:solidFill>
                  <a:srgbClr val="00B0F0"/>
                </a:solidFill>
              </a:rPr>
              <a:t>P</a:t>
            </a:r>
            <a:r>
              <a:rPr lang="sv-SE" sz="3400" b="1" dirty="0">
                <a:solidFill>
                  <a:srgbClr val="00B0F0"/>
                </a:solidFill>
              </a:rPr>
              <a:t>ada </a:t>
            </a:r>
            <a:r>
              <a:rPr lang="sv-SE" sz="3400" b="1" dirty="0" smtClean="0">
                <a:solidFill>
                  <a:srgbClr val="00B0F0"/>
                </a:solidFill>
              </a:rPr>
              <a:t>Transformator</a:t>
            </a:r>
            <a:endParaRPr lang="id-ID" sz="3600" dirty="0">
              <a:solidFill>
                <a:srgbClr val="00B0F0"/>
              </a:solidFill>
            </a:endParaRPr>
          </a:p>
        </p:txBody>
      </p:sp>
      <p:sp>
        <p:nvSpPr>
          <p:cNvPr id="5" name="Content Placeholder 2"/>
          <p:cNvSpPr>
            <a:spLocks noGrp="1"/>
          </p:cNvSpPr>
          <p:nvPr>
            <p:ph idx="1"/>
          </p:nvPr>
        </p:nvSpPr>
        <p:spPr>
          <a:xfrm>
            <a:off x="972670" y="1120590"/>
            <a:ext cx="10815918" cy="4921903"/>
          </a:xfrm>
        </p:spPr>
        <p:txBody>
          <a:bodyPr/>
          <a:lstStyle/>
          <a:p>
            <a:pPr marL="0" indent="0" algn="just">
              <a:buNone/>
            </a:pPr>
            <a:r>
              <a:rPr lang="id-ID" dirty="0" smtClean="0"/>
              <a:t>Jika </a:t>
            </a:r>
            <a:r>
              <a:rPr lang="id-ID" dirty="0"/>
              <a:t>transformator ideal, jumlah lilitan pada sisi primer dan jumlah lilitan pada sisi sekunder sebanding dengan tegangan pada sisi primer dan tegangan pada sisi sekunder. Hubungan antara jumlah lilitan dan tegangan pada sisi primer dan sisi sekunder ini dapat dituliskan dalam rumus sebagai berikut.</a:t>
            </a:r>
          </a:p>
        </p:txBody>
      </p:sp>
      <p:pic>
        <p:nvPicPr>
          <p:cNvPr id="6" name="Picture 2" descr="Rumus hubungan lilitan dan tegangan trafo"/>
          <p:cNvPicPr>
            <a:picLocks noChangeAspect="1" noChangeArrowheads="1"/>
          </p:cNvPicPr>
          <p:nvPr/>
        </p:nvPicPr>
        <p:blipFill rotWithShape="1">
          <a:blip r:embed="rId2">
            <a:extLst>
              <a:ext uri="{28A0092B-C50C-407E-A947-70E740481C1C}">
                <a14:useLocalDpi xmlns:a14="http://schemas.microsoft.com/office/drawing/2010/main" val="0"/>
              </a:ext>
            </a:extLst>
          </a:blip>
          <a:srcRect l="751" t="1746" r="1013" b="15555"/>
          <a:stretch/>
        </p:blipFill>
        <p:spPr bwMode="auto">
          <a:xfrm>
            <a:off x="2770094" y="3249989"/>
            <a:ext cx="7028330" cy="2958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03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603063"/>
          </a:xfrm>
        </p:spPr>
        <p:txBody>
          <a:bodyPr>
            <a:noAutofit/>
          </a:bodyPr>
          <a:lstStyle/>
          <a:p>
            <a:r>
              <a:rPr lang="id-ID" sz="4000" b="1" dirty="0" smtClean="0">
                <a:solidFill>
                  <a:srgbClr val="FF0000"/>
                </a:solidFill>
              </a:rPr>
              <a:t>2. PENGELOMPOKAN TRANSFORMATOR</a:t>
            </a:r>
            <a:endParaRPr lang="id-ID" sz="4000" b="1" dirty="0">
              <a:solidFill>
                <a:srgbClr val="FF0000"/>
              </a:solidFill>
            </a:endParaRPr>
          </a:p>
        </p:txBody>
      </p:sp>
      <p:sp>
        <p:nvSpPr>
          <p:cNvPr id="5" name="Content Placeholder 2"/>
          <p:cNvSpPr>
            <a:spLocks noGrp="1"/>
          </p:cNvSpPr>
          <p:nvPr>
            <p:ph idx="1"/>
          </p:nvPr>
        </p:nvSpPr>
        <p:spPr>
          <a:xfrm>
            <a:off x="838200" y="1613647"/>
            <a:ext cx="10515600" cy="4563316"/>
          </a:xfrm>
        </p:spPr>
        <p:txBody>
          <a:bodyPr/>
          <a:lstStyle/>
          <a:p>
            <a:pPr marL="0" indent="0">
              <a:buNone/>
            </a:pPr>
            <a:r>
              <a:rPr lang="id-ID" dirty="0" smtClean="0"/>
              <a:t>Berdasarkan penggunaanya transformator dapat dikelompokkan yaitu :</a:t>
            </a:r>
          </a:p>
          <a:p>
            <a:pPr marL="0" indent="0">
              <a:buNone/>
            </a:pPr>
            <a:endParaRPr lang="id-ID" sz="900" dirty="0" smtClean="0"/>
          </a:p>
          <a:p>
            <a:pPr marL="514350" indent="-514350">
              <a:buAutoNum type="arabicPeriod"/>
            </a:pPr>
            <a:r>
              <a:rPr lang="id-ID" dirty="0" smtClean="0"/>
              <a:t>Berdasarkan Fasanya.</a:t>
            </a:r>
          </a:p>
          <a:p>
            <a:pPr marL="514350" indent="-514350">
              <a:buAutoNum type="arabicPeriod"/>
            </a:pPr>
            <a:r>
              <a:rPr lang="id-ID" dirty="0" smtClean="0"/>
              <a:t>Berdasarkan Frekuensi Kerjanya.</a:t>
            </a:r>
          </a:p>
          <a:p>
            <a:pPr marL="514350" indent="-514350">
              <a:buAutoNum type="arabicPeriod"/>
            </a:pPr>
            <a:r>
              <a:rPr lang="id-ID" dirty="0" smtClean="0"/>
              <a:t>Berdasarkan Bidang Tenaga Listrik.</a:t>
            </a:r>
          </a:p>
          <a:p>
            <a:pPr marL="514350" indent="-514350">
              <a:buAutoNum type="arabicPeriod"/>
            </a:pPr>
            <a:r>
              <a:rPr lang="id-ID" dirty="0" smtClean="0"/>
              <a:t>Berdasarkan Pengaturan Lilitannya.</a:t>
            </a:r>
          </a:p>
          <a:p>
            <a:pPr marL="514350" indent="-514350">
              <a:buAutoNum type="arabicPeriod"/>
            </a:pPr>
            <a:r>
              <a:rPr lang="id-ID" dirty="0" smtClean="0"/>
              <a:t>Berdasarkan Bahan </a:t>
            </a:r>
            <a:r>
              <a:rPr lang="id-ID" dirty="0"/>
              <a:t>I</a:t>
            </a:r>
            <a:r>
              <a:rPr lang="id-ID" dirty="0" smtClean="0"/>
              <a:t>nti (core) Yang </a:t>
            </a:r>
            <a:r>
              <a:rPr lang="id-ID" dirty="0"/>
              <a:t>D</a:t>
            </a:r>
            <a:r>
              <a:rPr lang="id-ID" dirty="0" smtClean="0"/>
              <a:t>igunakan.</a:t>
            </a:r>
          </a:p>
          <a:p>
            <a:pPr marL="514350" indent="-514350">
              <a:buAutoNum type="arabicPeriod"/>
            </a:pPr>
            <a:r>
              <a:rPr lang="id-ID" dirty="0" smtClean="0"/>
              <a:t>Berdasarkan Tegangannya.</a:t>
            </a:r>
          </a:p>
          <a:p>
            <a:pPr marL="514350" indent="-514350">
              <a:buAutoNum type="arabicPeriod"/>
            </a:pPr>
            <a:r>
              <a:rPr lang="id-ID" dirty="0" smtClean="0"/>
              <a:t>Berdasarkan Tempat Penggunaannya.</a:t>
            </a:r>
          </a:p>
          <a:p>
            <a:pPr marL="514350" indent="-514350">
              <a:buAutoNum type="arabicPeriod"/>
            </a:pPr>
            <a:endParaRPr lang="id-ID" dirty="0" smtClean="0"/>
          </a:p>
          <a:p>
            <a:pPr marL="514350" indent="-514350">
              <a:buAutoNum type="arabicPeriod"/>
            </a:pPr>
            <a:endParaRPr lang="id-ID" dirty="0"/>
          </a:p>
        </p:txBody>
      </p:sp>
    </p:spTree>
    <p:extLst>
      <p:ext uri="{BB962C8B-B14F-4D97-AF65-F5344CB8AC3E}">
        <p14:creationId xmlns:p14="http://schemas.microsoft.com/office/powerpoint/2010/main" val="229634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183341"/>
            <a:ext cx="10515600" cy="2061883"/>
          </a:xfrm>
        </p:spPr>
        <p:txBody>
          <a:bodyPr/>
          <a:lstStyle/>
          <a:p>
            <a:pPr marL="0" indent="0" algn="just">
              <a:buNone/>
            </a:pPr>
            <a:r>
              <a:rPr lang="id-ID" dirty="0"/>
              <a:t>Pada transformator ideal, jumlah lilitan pada sisi primer dan jumlah lilitan pada sisi sekunder berbanding terbalik dengan kuat arus pada sisi primer dan kuat arus pada sisi sekunder. Hubungan antara jumlah lilitan dan kuat arus pada sisi primer dan sisi sekunder ini dapat dituliskan dalam rumus sebagai </a:t>
            </a:r>
            <a:r>
              <a:rPr lang="id-ID" dirty="0" smtClean="0"/>
              <a:t>berikut :</a:t>
            </a:r>
            <a:endParaRPr lang="id-ID" dirty="0"/>
          </a:p>
        </p:txBody>
      </p:sp>
      <p:sp>
        <p:nvSpPr>
          <p:cNvPr id="5" name="Title 1"/>
          <p:cNvSpPr>
            <a:spLocks noGrp="1"/>
          </p:cNvSpPr>
          <p:nvPr>
            <p:ph type="title"/>
          </p:nvPr>
        </p:nvSpPr>
        <p:spPr>
          <a:xfrm>
            <a:off x="838200" y="257550"/>
            <a:ext cx="10515600" cy="764426"/>
          </a:xfrm>
        </p:spPr>
        <p:txBody>
          <a:bodyPr>
            <a:normAutofit/>
          </a:bodyPr>
          <a:lstStyle/>
          <a:p>
            <a:r>
              <a:rPr lang="id-ID" sz="3100" b="1" dirty="0" smtClean="0">
                <a:solidFill>
                  <a:srgbClr val="00B0F0"/>
                </a:solidFill>
              </a:rPr>
              <a:t>5.3 </a:t>
            </a:r>
            <a:r>
              <a:rPr lang="id-ID" sz="3100" b="1" dirty="0">
                <a:solidFill>
                  <a:srgbClr val="00B0F0"/>
                </a:solidFill>
              </a:rPr>
              <a:t>Hubungan </a:t>
            </a:r>
            <a:r>
              <a:rPr lang="id-ID" sz="3100" b="1" dirty="0" smtClean="0">
                <a:solidFill>
                  <a:srgbClr val="00B0F0"/>
                </a:solidFill>
              </a:rPr>
              <a:t>Antara </a:t>
            </a:r>
            <a:r>
              <a:rPr lang="id-ID" sz="3100" b="1" dirty="0">
                <a:solidFill>
                  <a:srgbClr val="00B0F0"/>
                </a:solidFill>
              </a:rPr>
              <a:t>Jumlah Lilitan dan Arus </a:t>
            </a:r>
            <a:r>
              <a:rPr lang="id-ID" sz="3100" b="1" dirty="0" smtClean="0">
                <a:solidFill>
                  <a:srgbClr val="00B0F0"/>
                </a:solidFill>
              </a:rPr>
              <a:t>Pada </a:t>
            </a:r>
            <a:r>
              <a:rPr lang="id-ID" sz="3100" b="1" dirty="0">
                <a:solidFill>
                  <a:srgbClr val="00B0F0"/>
                </a:solidFill>
              </a:rPr>
              <a:t>Transformator</a:t>
            </a:r>
          </a:p>
        </p:txBody>
      </p:sp>
      <p:pic>
        <p:nvPicPr>
          <p:cNvPr id="6" name="Picture 2" descr="Rumus hubungan lilitan dan arus trafo"/>
          <p:cNvPicPr>
            <a:picLocks noChangeAspect="1" noChangeArrowheads="1"/>
          </p:cNvPicPr>
          <p:nvPr/>
        </p:nvPicPr>
        <p:blipFill rotWithShape="1">
          <a:blip r:embed="rId2">
            <a:extLst>
              <a:ext uri="{28A0092B-C50C-407E-A947-70E740481C1C}">
                <a14:useLocalDpi xmlns:a14="http://schemas.microsoft.com/office/drawing/2010/main" val="0"/>
              </a:ext>
            </a:extLst>
          </a:blip>
          <a:srcRect l="4213" t="2353" r="1375" b="15294"/>
          <a:stretch/>
        </p:blipFill>
        <p:spPr bwMode="auto">
          <a:xfrm>
            <a:off x="2599764" y="3245224"/>
            <a:ext cx="6988627"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76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896470"/>
            <a:ext cx="10515600" cy="5486401"/>
          </a:xfrm>
        </p:spPr>
        <p:txBody>
          <a:bodyPr/>
          <a:lstStyle/>
          <a:p>
            <a:pPr marL="0" indent="0">
              <a:buNone/>
            </a:pPr>
            <a:r>
              <a:rPr lang="id-ID" dirty="0"/>
              <a:t>Berdasarkan perbandingan antara jumlah lilitan primer dan jumlah lilitan skunder transformator ada dua jenis </a:t>
            </a:r>
            <a:r>
              <a:rPr lang="id-ID" dirty="0" smtClean="0"/>
              <a:t>yaitu:</a:t>
            </a:r>
          </a:p>
          <a:p>
            <a:pPr marL="514350" indent="-514350" algn="just">
              <a:buAutoNum type="arabicPeriod"/>
            </a:pPr>
            <a:r>
              <a:rPr lang="id-ID" dirty="0" smtClean="0"/>
              <a:t>Transformator </a:t>
            </a:r>
            <a:r>
              <a:rPr lang="id-ID" dirty="0"/>
              <a:t>step up yaitu transformator yang mengubah tegangan bolak-balik rendah menjadi tinggi, transformator ini  mempunyai jumlah lilitan kumparan sekunder lebih banyak dari pada jumlah lilitan primer</a:t>
            </a:r>
            <a:r>
              <a:rPr lang="id-ID" b="1" dirty="0"/>
              <a:t>(Ns &gt; Np</a:t>
            </a:r>
            <a:r>
              <a:rPr lang="id-ID" b="1" dirty="0" smtClean="0"/>
              <a:t>).</a:t>
            </a:r>
          </a:p>
          <a:p>
            <a:pPr marL="514350" indent="-514350" algn="just">
              <a:buAutoNum type="arabicPeriod"/>
            </a:pPr>
            <a:r>
              <a:rPr lang="id-ID" dirty="0" smtClean="0"/>
              <a:t>Transformator </a:t>
            </a:r>
            <a:r>
              <a:rPr lang="id-ID" dirty="0"/>
              <a:t>step down yaitu transformator yang mengubah tegangan bolak-balik tinggi menjadi rendah, transformator ini mempunyai jumlah lilitan kumparan primer lebih banyak dari pada jumlah lilitan sekunder </a:t>
            </a:r>
            <a:r>
              <a:rPr lang="id-ID" b="1" dirty="0"/>
              <a:t>(Np &gt; Ns).</a:t>
            </a:r>
            <a:endParaRPr lang="id-ID" dirty="0"/>
          </a:p>
          <a:p>
            <a:pPr marL="0" indent="0">
              <a:buNone/>
            </a:pPr>
            <a:r>
              <a:rPr lang="id-ID" dirty="0"/>
              <a:t>Pada transformator </a:t>
            </a:r>
            <a:r>
              <a:rPr lang="id-ID" b="1" dirty="0"/>
              <a:t>(trafo)</a:t>
            </a:r>
            <a:r>
              <a:rPr lang="id-ID" dirty="0"/>
              <a:t> besarnya tegangan yang dikeluarkan oleh kumparan sekunder adalah:</a:t>
            </a:r>
          </a:p>
        </p:txBody>
      </p:sp>
    </p:spTree>
    <p:extLst>
      <p:ext uri="{BB962C8B-B14F-4D97-AF65-F5344CB8AC3E}">
        <p14:creationId xmlns:p14="http://schemas.microsoft.com/office/powerpoint/2010/main" val="2915502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753035"/>
            <a:ext cx="10515600" cy="5423928"/>
          </a:xfrm>
        </p:spPr>
        <p:txBody>
          <a:bodyPr/>
          <a:lstStyle/>
          <a:p>
            <a:pPr marL="0" indent="0">
              <a:buNone/>
            </a:pPr>
            <a:r>
              <a:rPr lang="id-ID" dirty="0"/>
              <a:t>Pada transformator </a:t>
            </a:r>
            <a:r>
              <a:rPr lang="id-ID" b="1" dirty="0"/>
              <a:t>(trafo)</a:t>
            </a:r>
            <a:r>
              <a:rPr lang="id-ID" dirty="0"/>
              <a:t> besarnya tegangan yang dikeluarkan oleh kumparan sekunder adalah:</a:t>
            </a:r>
          </a:p>
          <a:p>
            <a:pPr marL="0" indent="0">
              <a:buNone/>
            </a:pPr>
            <a:r>
              <a:rPr lang="id-ID" dirty="0" smtClean="0"/>
              <a:t>1. Sebanding </a:t>
            </a:r>
            <a:r>
              <a:rPr lang="id-ID" dirty="0"/>
              <a:t>dengan banyaknya lilitan sekunder </a:t>
            </a:r>
            <a:r>
              <a:rPr lang="id-ID" b="1" dirty="0"/>
              <a:t>(Vs ~ Ns).</a:t>
            </a:r>
            <a:r>
              <a:rPr lang="id-ID" dirty="0"/>
              <a:t/>
            </a:r>
            <a:br>
              <a:rPr lang="id-ID" dirty="0"/>
            </a:br>
            <a:r>
              <a:rPr lang="id-ID" dirty="0"/>
              <a:t>2. Sebanding dengan besarnya tegangan primer </a:t>
            </a:r>
            <a:r>
              <a:rPr lang="id-ID" b="1" dirty="0"/>
              <a:t>( VS ~ VP).</a:t>
            </a:r>
            <a:r>
              <a:rPr lang="id-ID" dirty="0"/>
              <a:t/>
            </a:r>
            <a:br>
              <a:rPr lang="id-ID" dirty="0"/>
            </a:br>
            <a:r>
              <a:rPr lang="id-ID" dirty="0"/>
              <a:t>3. Berbanding terbalik dengan </a:t>
            </a:r>
            <a:r>
              <a:rPr lang="id-ID" dirty="0" smtClean="0"/>
              <a:t>banyaknya </a:t>
            </a:r>
            <a:r>
              <a:rPr lang="id-ID" dirty="0"/>
              <a:t>lilitan primer</a:t>
            </a:r>
            <a:r>
              <a:rPr lang="id-ID" dirty="0" smtClean="0"/>
              <a:t>,</a:t>
            </a:r>
          </a:p>
          <a:p>
            <a:pPr marL="0" indent="0">
              <a:buNone/>
            </a:pPr>
            <a:endParaRPr lang="id-ID" dirty="0" smtClean="0"/>
          </a:p>
          <a:p>
            <a:pPr marL="0" indent="0">
              <a:buNone/>
            </a:pPr>
            <a:endParaRPr lang="id-ID" dirty="0"/>
          </a:p>
        </p:txBody>
      </p:sp>
      <p:pic>
        <p:nvPicPr>
          <p:cNvPr id="5" name="Picture 4" descr="http://2.bp.blogspot.com/-1xzbl_bhJNs/UQj24TuSNLI/AAAAAAAAAJ4/e_pbiMnTxrM/s1600/rumus+trafo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8210" y="3250686"/>
            <a:ext cx="2605555" cy="131741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656358" y="3783274"/>
            <a:ext cx="6874973" cy="1938992"/>
          </a:xfrm>
          <a:prstGeom prst="rect">
            <a:avLst/>
          </a:prstGeom>
        </p:spPr>
        <p:txBody>
          <a:bodyPr wrap="square">
            <a:spAutoFit/>
          </a:bodyPr>
          <a:lstStyle/>
          <a:p>
            <a:r>
              <a:rPr lang="sv-SE" sz="2400" dirty="0">
                <a:solidFill>
                  <a:srgbClr val="3C3C3C"/>
                </a:solidFill>
                <a:latin typeface="Arial" panose="020B0604020202020204" pitchFamily="34" charset="0"/>
              </a:rPr>
              <a:t>Dimana :</a:t>
            </a:r>
            <a:r>
              <a:rPr lang="sv-SE" sz="2400" dirty="0"/>
              <a:t/>
            </a:r>
            <a:br>
              <a:rPr lang="sv-SE" sz="2400" dirty="0"/>
            </a:br>
            <a:r>
              <a:rPr lang="sv-SE" sz="2400" dirty="0">
                <a:solidFill>
                  <a:srgbClr val="3C3C3C"/>
                </a:solidFill>
                <a:latin typeface="Arial" panose="020B0604020202020204" pitchFamily="34" charset="0"/>
              </a:rPr>
              <a:t>Vs </a:t>
            </a:r>
            <a:r>
              <a:rPr lang="id-ID" sz="2400" dirty="0" smtClean="0">
                <a:solidFill>
                  <a:srgbClr val="3C3C3C"/>
                </a:solidFill>
                <a:latin typeface="Arial" panose="020B0604020202020204" pitchFamily="34" charset="0"/>
              </a:rPr>
              <a:t>    </a:t>
            </a:r>
            <a:r>
              <a:rPr lang="sv-SE" sz="2400" dirty="0" smtClean="0">
                <a:solidFill>
                  <a:srgbClr val="3C3C3C"/>
                </a:solidFill>
                <a:latin typeface="Arial" panose="020B0604020202020204" pitchFamily="34" charset="0"/>
              </a:rPr>
              <a:t>= </a:t>
            </a:r>
            <a:r>
              <a:rPr lang="sv-SE" sz="2400" dirty="0">
                <a:solidFill>
                  <a:srgbClr val="3C3C3C"/>
                </a:solidFill>
                <a:latin typeface="Arial" panose="020B0604020202020204" pitchFamily="34" charset="0"/>
              </a:rPr>
              <a:t>tegangan </a:t>
            </a:r>
            <a:r>
              <a:rPr lang="id-ID" sz="2400" dirty="0" smtClean="0">
                <a:solidFill>
                  <a:srgbClr val="3C3C3C"/>
                </a:solidFill>
                <a:latin typeface="Arial" panose="020B0604020202020204" pitchFamily="34" charset="0"/>
              </a:rPr>
              <a:t>atau </a:t>
            </a:r>
            <a:r>
              <a:rPr lang="sv-SE" sz="2400" dirty="0" smtClean="0">
                <a:solidFill>
                  <a:srgbClr val="3C3C3C"/>
                </a:solidFill>
                <a:latin typeface="Arial" panose="020B0604020202020204" pitchFamily="34" charset="0"/>
              </a:rPr>
              <a:t>induksi </a:t>
            </a:r>
            <a:r>
              <a:rPr lang="sv-SE" sz="2400" dirty="0">
                <a:solidFill>
                  <a:srgbClr val="3C3C3C"/>
                </a:solidFill>
                <a:latin typeface="Arial" panose="020B0604020202020204" pitchFamily="34" charset="0"/>
              </a:rPr>
              <a:t>pada sisi sekunder</a:t>
            </a:r>
            <a:r>
              <a:rPr lang="sv-SE" sz="2400" dirty="0"/>
              <a:t/>
            </a:r>
            <a:br>
              <a:rPr lang="sv-SE" sz="2400" dirty="0"/>
            </a:br>
            <a:r>
              <a:rPr lang="sv-SE" sz="2400" dirty="0">
                <a:solidFill>
                  <a:srgbClr val="3C3C3C"/>
                </a:solidFill>
                <a:latin typeface="Arial" panose="020B0604020202020204" pitchFamily="34" charset="0"/>
              </a:rPr>
              <a:t>Ns </a:t>
            </a:r>
            <a:r>
              <a:rPr lang="id-ID" sz="2400" dirty="0" smtClean="0">
                <a:solidFill>
                  <a:srgbClr val="3C3C3C"/>
                </a:solidFill>
                <a:latin typeface="Arial" panose="020B0604020202020204" pitchFamily="34" charset="0"/>
              </a:rPr>
              <a:t>    </a:t>
            </a:r>
            <a:r>
              <a:rPr lang="sv-SE" sz="2400" dirty="0" smtClean="0">
                <a:solidFill>
                  <a:srgbClr val="3C3C3C"/>
                </a:solidFill>
                <a:latin typeface="Arial" panose="020B0604020202020204" pitchFamily="34" charset="0"/>
              </a:rPr>
              <a:t>= </a:t>
            </a:r>
            <a:r>
              <a:rPr lang="sv-SE" sz="2400" dirty="0">
                <a:solidFill>
                  <a:srgbClr val="3C3C3C"/>
                </a:solidFill>
                <a:latin typeface="Arial" panose="020B0604020202020204" pitchFamily="34" charset="0"/>
              </a:rPr>
              <a:t>jumlah belitan pada sisi sekunder</a:t>
            </a:r>
            <a:r>
              <a:rPr lang="sv-SE" sz="2400" dirty="0"/>
              <a:t/>
            </a:r>
            <a:br>
              <a:rPr lang="sv-SE" sz="2400" dirty="0"/>
            </a:br>
            <a:r>
              <a:rPr lang="id-ID" sz="2400" dirty="0" smtClean="0">
                <a:solidFill>
                  <a:srgbClr val="3C3C3C"/>
                </a:solidFill>
                <a:latin typeface="Arial" panose="020B0604020202020204" pitchFamily="34" charset="0"/>
              </a:rPr>
              <a:t>Np     = jumlah belitan pada sisi primer</a:t>
            </a:r>
          </a:p>
          <a:p>
            <a:r>
              <a:rPr lang="id-ID" sz="2400" dirty="0" smtClean="0">
                <a:solidFill>
                  <a:srgbClr val="3C3C3C"/>
                </a:solidFill>
                <a:latin typeface="Arial" panose="020B0604020202020204" pitchFamily="34" charset="0"/>
              </a:rPr>
              <a:t>Vp     = tegangan pada primer</a:t>
            </a:r>
            <a:endParaRPr lang="id-ID" sz="2400" dirty="0"/>
          </a:p>
        </p:txBody>
      </p:sp>
    </p:spTree>
    <p:extLst>
      <p:ext uri="{BB962C8B-B14F-4D97-AF65-F5344CB8AC3E}">
        <p14:creationId xmlns:p14="http://schemas.microsoft.com/office/powerpoint/2010/main" val="3803541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222889"/>
            <a:ext cx="11120718" cy="1866247"/>
          </a:xfrm>
        </p:spPr>
        <p:txBody>
          <a:bodyPr>
            <a:normAutofit/>
          </a:bodyPr>
          <a:lstStyle/>
          <a:p>
            <a:pPr marL="0" indent="0">
              <a:buNone/>
            </a:pPr>
            <a:r>
              <a:rPr lang="id-ID" dirty="0"/>
              <a:t>Berkurangnya daya serta energi listrik yang ada pada </a:t>
            </a:r>
            <a:r>
              <a:rPr lang="id-ID" dirty="0" smtClean="0"/>
              <a:t>sebuah transformator </a:t>
            </a:r>
            <a:r>
              <a:rPr lang="id-ID" dirty="0"/>
              <a:t>ditentukan oleh besar kecilnya efisiensi trafo. Berikut adalah rumus yang dapat digunakan untuk mengukur efisiensi sebuah trafo atau transformator.</a:t>
            </a:r>
          </a:p>
        </p:txBody>
      </p:sp>
      <p:sp>
        <p:nvSpPr>
          <p:cNvPr id="5" name="Title 1"/>
          <p:cNvSpPr>
            <a:spLocks noGrp="1"/>
          </p:cNvSpPr>
          <p:nvPr>
            <p:ph type="title"/>
          </p:nvPr>
        </p:nvSpPr>
        <p:spPr>
          <a:xfrm>
            <a:off x="838200" y="257550"/>
            <a:ext cx="10515600" cy="764426"/>
          </a:xfrm>
        </p:spPr>
        <p:txBody>
          <a:bodyPr>
            <a:normAutofit/>
          </a:bodyPr>
          <a:lstStyle/>
          <a:p>
            <a:r>
              <a:rPr lang="id-ID" sz="3600" b="1" dirty="0" smtClean="0">
                <a:solidFill>
                  <a:srgbClr val="00B0F0"/>
                </a:solidFill>
              </a:rPr>
              <a:t>5.4. Besar Kecilnya </a:t>
            </a:r>
            <a:r>
              <a:rPr lang="id-ID" sz="3600" b="1" dirty="0">
                <a:solidFill>
                  <a:srgbClr val="00B0F0"/>
                </a:solidFill>
              </a:rPr>
              <a:t>E</a:t>
            </a:r>
            <a:r>
              <a:rPr lang="id-ID" sz="3600" b="1" dirty="0" smtClean="0">
                <a:solidFill>
                  <a:srgbClr val="00B0F0"/>
                </a:solidFill>
              </a:rPr>
              <a:t>fisiensi </a:t>
            </a:r>
            <a:r>
              <a:rPr lang="id-ID" sz="3600" b="1" dirty="0">
                <a:solidFill>
                  <a:srgbClr val="00B0F0"/>
                </a:solidFill>
              </a:rPr>
              <a:t>P</a:t>
            </a:r>
            <a:r>
              <a:rPr lang="id-ID" sz="3600" b="1" dirty="0" smtClean="0">
                <a:solidFill>
                  <a:srgbClr val="00B0F0"/>
                </a:solidFill>
              </a:rPr>
              <a:t>ada </a:t>
            </a:r>
            <a:r>
              <a:rPr lang="id-ID" sz="3600" b="1" dirty="0">
                <a:solidFill>
                  <a:srgbClr val="00B0F0"/>
                </a:solidFill>
              </a:rPr>
              <a:t>Transformator</a:t>
            </a:r>
          </a:p>
        </p:txBody>
      </p:sp>
      <p:pic>
        <p:nvPicPr>
          <p:cNvPr id="6" name="Picture 2" descr="efisiensi traf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933" y="2833640"/>
            <a:ext cx="5356124" cy="3096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029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8772"/>
          </a:xfrm>
        </p:spPr>
        <p:txBody>
          <a:bodyPr>
            <a:normAutofit fontScale="90000"/>
          </a:bodyPr>
          <a:lstStyle/>
          <a:p>
            <a:pPr algn="ctr"/>
            <a:r>
              <a:rPr lang="id-ID" b="1" dirty="0" smtClean="0">
                <a:solidFill>
                  <a:srgbClr val="FF0000"/>
                </a:solidFill>
              </a:rPr>
              <a:t>PUSTAKA</a:t>
            </a:r>
            <a:endParaRPr lang="id-ID" b="1" dirty="0">
              <a:solidFill>
                <a:srgbClr val="FF0000"/>
              </a:solidFill>
            </a:endParaRPr>
          </a:p>
        </p:txBody>
      </p:sp>
      <p:sp>
        <p:nvSpPr>
          <p:cNvPr id="4" name="Content Placeholder 2"/>
          <p:cNvSpPr>
            <a:spLocks noGrp="1"/>
          </p:cNvSpPr>
          <p:nvPr>
            <p:ph idx="1"/>
          </p:nvPr>
        </p:nvSpPr>
        <p:spPr>
          <a:xfrm>
            <a:off x="838200" y="943898"/>
            <a:ext cx="10515600" cy="5233065"/>
          </a:xfrm>
        </p:spPr>
        <p:txBody>
          <a:bodyPr>
            <a:normAutofit lnSpcReduction="10000"/>
          </a:bodyPr>
          <a:lstStyle/>
          <a:p>
            <a:pPr marL="514350" lvl="0" indent="-514350">
              <a:buAutoNum type="arabicPeriod"/>
            </a:pPr>
            <a:r>
              <a:rPr lang="en-US" dirty="0" smtClean="0"/>
              <a:t>Fitzgerald</a:t>
            </a:r>
            <a:r>
              <a:rPr lang="en-US" dirty="0"/>
              <a:t>, Charles Kingsley, Jr. </a:t>
            </a:r>
            <a:r>
              <a:rPr lang="en-US" i="1" dirty="0"/>
              <a:t>Electric Machinery six edition</a:t>
            </a:r>
            <a:r>
              <a:rPr lang="en-US" dirty="0"/>
              <a:t>, MC. </a:t>
            </a:r>
            <a:r>
              <a:rPr lang="en-US" dirty="0" err="1"/>
              <a:t>Graw</a:t>
            </a:r>
            <a:r>
              <a:rPr lang="en-US" dirty="0"/>
              <a:t> Hill, </a:t>
            </a:r>
            <a:r>
              <a:rPr lang="en-US" dirty="0" smtClean="0"/>
              <a:t>2003.</a:t>
            </a:r>
            <a:endParaRPr lang="id-ID" dirty="0"/>
          </a:p>
          <a:p>
            <a:pPr marL="514350" lvl="0" indent="-514350">
              <a:buAutoNum type="arabicPeriod"/>
            </a:pPr>
            <a:r>
              <a:rPr lang="en-US" dirty="0" smtClean="0"/>
              <a:t>Stephen</a:t>
            </a:r>
            <a:r>
              <a:rPr lang="en-US" dirty="0"/>
              <a:t>, J. Chapman, </a:t>
            </a:r>
            <a:r>
              <a:rPr lang="en-US" i="1" dirty="0"/>
              <a:t>Electric Machinery Fundamentals Four Edition</a:t>
            </a:r>
            <a:r>
              <a:rPr lang="en-US" dirty="0"/>
              <a:t>, MC. </a:t>
            </a:r>
            <a:r>
              <a:rPr lang="en-US" dirty="0" err="1"/>
              <a:t>Graw</a:t>
            </a:r>
            <a:r>
              <a:rPr lang="en-US" dirty="0"/>
              <a:t> Hill, </a:t>
            </a:r>
            <a:r>
              <a:rPr lang="en-US" dirty="0" smtClean="0"/>
              <a:t>2005.</a:t>
            </a:r>
            <a:endParaRPr lang="id-ID" dirty="0"/>
          </a:p>
          <a:p>
            <a:pPr marL="514350" lvl="0" indent="-514350">
              <a:buAutoNum type="arabicPeriod"/>
            </a:pPr>
            <a:r>
              <a:rPr lang="en-US" dirty="0" smtClean="0"/>
              <a:t>Austin </a:t>
            </a:r>
            <a:r>
              <a:rPr lang="en-US" dirty="0"/>
              <a:t>Hughes, </a:t>
            </a:r>
            <a:r>
              <a:rPr lang="en-US" i="1" dirty="0"/>
              <a:t>Electric Motor and Drives Third Edition</a:t>
            </a:r>
            <a:r>
              <a:rPr lang="en-US" dirty="0"/>
              <a:t>, </a:t>
            </a:r>
            <a:r>
              <a:rPr lang="en-US" dirty="0" err="1"/>
              <a:t>Newnes</a:t>
            </a:r>
            <a:r>
              <a:rPr lang="en-US" dirty="0"/>
              <a:t>, </a:t>
            </a:r>
            <a:r>
              <a:rPr lang="en-US" dirty="0" smtClean="0"/>
              <a:t>2006.</a:t>
            </a:r>
            <a:endParaRPr lang="id-ID" dirty="0"/>
          </a:p>
          <a:p>
            <a:pPr marL="514350" lvl="0" indent="-514350">
              <a:buAutoNum type="arabicPeriod"/>
            </a:pPr>
            <a:r>
              <a:rPr lang="en-US" dirty="0" err="1" smtClean="0"/>
              <a:t>Sulasno</a:t>
            </a:r>
            <a:r>
              <a:rPr lang="en-US" dirty="0"/>
              <a:t>. (2009). </a:t>
            </a:r>
            <a:r>
              <a:rPr lang="en-US" b="1" i="1" dirty="0" err="1"/>
              <a:t>Teknik</a:t>
            </a:r>
            <a:r>
              <a:rPr lang="en-US" b="1" i="1" dirty="0"/>
              <a:t> </a:t>
            </a:r>
            <a:r>
              <a:rPr lang="en-US" b="1" i="1" dirty="0" err="1"/>
              <a:t>Konversi</a:t>
            </a:r>
            <a:r>
              <a:rPr lang="en-US" b="1" i="1" dirty="0"/>
              <a:t> </a:t>
            </a:r>
            <a:r>
              <a:rPr lang="en-US" b="1" i="1" dirty="0" err="1"/>
              <a:t>Energi</a:t>
            </a:r>
            <a:r>
              <a:rPr lang="en-US" b="1" i="1" dirty="0"/>
              <a:t> </a:t>
            </a:r>
            <a:r>
              <a:rPr lang="en-US" b="1" i="1" dirty="0" err="1"/>
              <a:t>Listrik</a:t>
            </a:r>
            <a:r>
              <a:rPr lang="en-US" b="1" i="1" dirty="0"/>
              <a:t> </a:t>
            </a:r>
            <a:r>
              <a:rPr lang="en-US" b="1" i="1" dirty="0" err="1"/>
              <a:t>dan</a:t>
            </a:r>
            <a:r>
              <a:rPr lang="en-US" b="1" i="1" dirty="0"/>
              <a:t> </a:t>
            </a:r>
            <a:r>
              <a:rPr lang="en-US" b="1" i="1" dirty="0" err="1"/>
              <a:t>Sistem</a:t>
            </a:r>
            <a:r>
              <a:rPr lang="en-US" b="1" i="1" dirty="0"/>
              <a:t> </a:t>
            </a:r>
            <a:r>
              <a:rPr lang="en-US" b="1" i="1" dirty="0" err="1"/>
              <a:t>Pengaturan</a:t>
            </a:r>
            <a:r>
              <a:rPr lang="en-US" b="1" dirty="0"/>
              <a:t>.</a:t>
            </a:r>
            <a:r>
              <a:rPr lang="en-US" dirty="0"/>
              <a:t> Yogyakarta: </a:t>
            </a:r>
            <a:r>
              <a:rPr lang="en-US" dirty="0" err="1"/>
              <a:t>Graha</a:t>
            </a:r>
            <a:r>
              <a:rPr lang="en-US" dirty="0"/>
              <a:t> </a:t>
            </a:r>
            <a:r>
              <a:rPr lang="en-US" dirty="0" err="1" smtClean="0"/>
              <a:t>Ilmu</a:t>
            </a:r>
            <a:r>
              <a:rPr lang="en-US" dirty="0" smtClean="0"/>
              <a:t>.</a:t>
            </a:r>
            <a:endParaRPr lang="id-ID" dirty="0"/>
          </a:p>
          <a:p>
            <a:pPr marL="514350" lvl="0" indent="-514350">
              <a:buAutoNum type="arabicPeriod"/>
            </a:pPr>
            <a:r>
              <a:rPr lang="en-US" dirty="0" err="1" smtClean="0"/>
              <a:t>Zuhal</a:t>
            </a:r>
            <a:r>
              <a:rPr lang="en-US" dirty="0"/>
              <a:t>, </a:t>
            </a:r>
            <a:r>
              <a:rPr lang="en-US" i="1" dirty="0" err="1"/>
              <a:t>Dasar</a:t>
            </a:r>
            <a:r>
              <a:rPr lang="en-US" i="1" dirty="0"/>
              <a:t> </a:t>
            </a:r>
            <a:r>
              <a:rPr lang="en-US" i="1" dirty="0" err="1"/>
              <a:t>Teknik</a:t>
            </a:r>
            <a:r>
              <a:rPr lang="en-US" i="1" dirty="0"/>
              <a:t>  </a:t>
            </a:r>
            <a:r>
              <a:rPr lang="en-US" i="1" dirty="0" err="1"/>
              <a:t>Tenaga</a:t>
            </a:r>
            <a:r>
              <a:rPr lang="en-US" i="1" dirty="0"/>
              <a:t> </a:t>
            </a:r>
            <a:r>
              <a:rPr lang="en-US" i="1" dirty="0" err="1"/>
              <a:t>Listrik</a:t>
            </a:r>
            <a:r>
              <a:rPr lang="en-US" i="1" dirty="0"/>
              <a:t> </a:t>
            </a:r>
            <a:r>
              <a:rPr lang="en-US" i="1" dirty="0" err="1"/>
              <a:t>dan</a:t>
            </a:r>
            <a:r>
              <a:rPr lang="en-US" i="1" dirty="0"/>
              <a:t> </a:t>
            </a:r>
            <a:r>
              <a:rPr lang="en-US" i="1" dirty="0" err="1"/>
              <a:t>Elektronika</a:t>
            </a:r>
            <a:r>
              <a:rPr lang="en-US" i="1" dirty="0"/>
              <a:t> </a:t>
            </a:r>
            <a:r>
              <a:rPr lang="en-US" i="1" dirty="0" err="1"/>
              <a:t>Daya</a:t>
            </a:r>
            <a:r>
              <a:rPr lang="en-US" dirty="0"/>
              <a:t>, PT. </a:t>
            </a:r>
            <a:r>
              <a:rPr lang="en-US" dirty="0" err="1"/>
              <a:t>Gramedia</a:t>
            </a:r>
            <a:r>
              <a:rPr lang="en-US" dirty="0"/>
              <a:t> </a:t>
            </a:r>
            <a:r>
              <a:rPr lang="en-US" dirty="0" err="1"/>
              <a:t>Pustaka</a:t>
            </a:r>
            <a:r>
              <a:rPr lang="en-US" dirty="0"/>
              <a:t> </a:t>
            </a:r>
            <a:r>
              <a:rPr lang="en-US" dirty="0" err="1"/>
              <a:t>utama</a:t>
            </a:r>
            <a:r>
              <a:rPr lang="en-US" dirty="0"/>
              <a:t>, Jakarta, 1993</a:t>
            </a:r>
            <a:r>
              <a:rPr lang="en-US" dirty="0" smtClean="0"/>
              <a:t>.</a:t>
            </a:r>
          </a:p>
          <a:p>
            <a:pPr marL="514350" lvl="0" indent="-514350">
              <a:buAutoNum type="arabicPeriod"/>
            </a:pPr>
            <a:r>
              <a:rPr lang="id-ID" dirty="0"/>
              <a:t>https://www.allaboutcircuits.com/textbook/alternating-current/chpt-9/step-up-and-step-down-transformers/</a:t>
            </a:r>
            <a:endParaRPr lang="id-ID" dirty="0" smtClean="0"/>
          </a:p>
        </p:txBody>
      </p:sp>
    </p:spTree>
    <p:extLst>
      <p:ext uri="{BB962C8B-B14F-4D97-AF65-F5344CB8AC3E}">
        <p14:creationId xmlns:p14="http://schemas.microsoft.com/office/powerpoint/2010/main" val="1765263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B310-956B-4986-B649-6C84FE0800FB}"/>
              </a:ext>
            </a:extLst>
          </p:cNvPr>
          <p:cNvSpPr>
            <a:spLocks noGrp="1"/>
          </p:cNvSpPr>
          <p:nvPr>
            <p:ph type="title"/>
          </p:nvPr>
        </p:nvSpPr>
        <p:spPr>
          <a:xfrm>
            <a:off x="1086643" y="2286000"/>
            <a:ext cx="10018713" cy="1752599"/>
          </a:xfrm>
        </p:spPr>
        <p:txBody>
          <a:bodyPr>
            <a:normAutofit/>
          </a:bodyPr>
          <a:lstStyle/>
          <a:p>
            <a:r>
              <a:rPr lang="en-IN" sz="6600" dirty="0">
                <a:solidFill>
                  <a:schemeClr val="accent4"/>
                </a:solidFill>
              </a:rPr>
              <a:t>Thank You</a:t>
            </a:r>
          </a:p>
        </p:txBody>
      </p:sp>
    </p:spTree>
    <p:extLst>
      <p:ext uri="{BB962C8B-B14F-4D97-AF65-F5344CB8AC3E}">
        <p14:creationId xmlns:p14="http://schemas.microsoft.com/office/powerpoint/2010/main" val="4091008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739588" y="1102659"/>
            <a:ext cx="10614212" cy="5074304"/>
          </a:xfrm>
        </p:spPr>
        <p:txBody>
          <a:bodyPr>
            <a:normAutofit fontScale="92500" lnSpcReduction="20000"/>
          </a:bodyPr>
          <a:lstStyle/>
          <a:p>
            <a:pPr marL="0" indent="0">
              <a:buNone/>
            </a:pPr>
            <a:r>
              <a:rPr lang="id-ID" dirty="0" smtClean="0"/>
              <a:t>Berdasarkan urutan fasanya transformator umumnya terdiri dari :</a:t>
            </a:r>
          </a:p>
          <a:p>
            <a:pPr marL="0" indent="0">
              <a:buNone/>
            </a:pPr>
            <a:r>
              <a:rPr lang="id-ID" dirty="0" smtClean="0"/>
              <a:t>1. Transformator 1 fasa</a:t>
            </a:r>
          </a:p>
          <a:p>
            <a:pPr marL="322263" indent="0" algn="just">
              <a:buNone/>
            </a:pPr>
            <a:r>
              <a:rPr lang="id-ID" dirty="0" smtClean="0"/>
              <a:t>Dalam dunia </a:t>
            </a:r>
            <a:r>
              <a:rPr lang="id-ID" dirty="0"/>
              <a:t>elektrik, trafo fasa tunggal atau trafo 1 fasa menuju pada sistem </a:t>
            </a:r>
            <a:r>
              <a:rPr lang="id-ID" dirty="0" smtClean="0"/>
              <a:t>trafo </a:t>
            </a:r>
            <a:r>
              <a:rPr lang="id-ID" dirty="0"/>
              <a:t>arus bolak balik dengan menggunakan satu sistem di mana tegangan </a:t>
            </a:r>
            <a:r>
              <a:rPr lang="id-ID" dirty="0" smtClean="0"/>
              <a:t>trafo </a:t>
            </a:r>
            <a:r>
              <a:rPr lang="id-ID" dirty="0"/>
              <a:t>berubah secara serempak. Sistem ini digunakan apabila sebagia besar </a:t>
            </a:r>
            <a:r>
              <a:rPr lang="id-ID" dirty="0" smtClean="0"/>
              <a:t>bebannya </a:t>
            </a:r>
            <a:r>
              <a:rPr lang="id-ID" dirty="0"/>
              <a:t>adalah piranti penerangan </a:t>
            </a:r>
            <a:r>
              <a:rPr lang="id-ID" dirty="0" smtClean="0"/>
              <a:t>dan pemanas</a:t>
            </a:r>
            <a:r>
              <a:rPr lang="id-ID" dirty="0"/>
              <a:t>. Trafo jenis ini dapat </a:t>
            </a:r>
            <a:r>
              <a:rPr lang="id-ID" dirty="0" smtClean="0"/>
              <a:t>dimasuki </a:t>
            </a:r>
            <a:r>
              <a:rPr lang="id-ID" dirty="0"/>
              <a:t>tegangan 1 fasa. Trafo fasa tungal biasa trdapat di </a:t>
            </a:r>
            <a:r>
              <a:rPr lang="id-ID" dirty="0" smtClean="0"/>
              <a:t>pemukiman-pemukiman </a:t>
            </a:r>
            <a:r>
              <a:rPr lang="id-ID" dirty="0"/>
              <a:t>penduduk yang masih menggunakan listrik dengan skala kecil.</a:t>
            </a:r>
          </a:p>
          <a:p>
            <a:pPr marL="0" indent="0">
              <a:buNone/>
            </a:pPr>
            <a:r>
              <a:rPr lang="id-ID" dirty="0" smtClean="0"/>
              <a:t>2. Transformator 3 fasa</a:t>
            </a:r>
          </a:p>
          <a:p>
            <a:pPr marL="309563" indent="0" algn="just">
              <a:buNone/>
            </a:pPr>
            <a:r>
              <a:rPr lang="id-ID" dirty="0"/>
              <a:t>Transformator tiga fasa sebenarnya adalah tiga </a:t>
            </a:r>
            <a:r>
              <a:rPr lang="id-ID" dirty="0" smtClean="0"/>
              <a:t>transformator </a:t>
            </a:r>
            <a:r>
              <a:rPr lang="id-ID" dirty="0"/>
              <a:t>yang </a:t>
            </a:r>
            <a:r>
              <a:rPr lang="id-ID" dirty="0" smtClean="0"/>
              <a:t>dihubungkan </a:t>
            </a:r>
            <a:r>
              <a:rPr lang="id-ID" dirty="0"/>
              <a:t>secara khusus satu sama lain. Lilitan primer biasanya </a:t>
            </a:r>
            <a:r>
              <a:rPr lang="id-ID" dirty="0" smtClean="0"/>
              <a:t>dihubungkan </a:t>
            </a:r>
            <a:r>
              <a:rPr lang="id-ID" dirty="0"/>
              <a:t>secara bintang (Y) dan lilitan sekunder dihubungkan secara delta </a:t>
            </a:r>
            <a:r>
              <a:rPr lang="id-ID" dirty="0" smtClean="0"/>
              <a:t>(</a:t>
            </a:r>
            <a:r>
              <a:rPr lang="el-GR" dirty="0" smtClean="0"/>
              <a:t>Δ). </a:t>
            </a:r>
            <a:r>
              <a:rPr lang="id-ID" dirty="0"/>
              <a:t>Di dalam trafo ini terdapat tiga konduktor yang mengalirkan arus AC </a:t>
            </a:r>
            <a:r>
              <a:rPr lang="id-ID" dirty="0" smtClean="0"/>
              <a:t>(</a:t>
            </a:r>
            <a:r>
              <a:rPr lang="id-ID" dirty="0"/>
              <a:t>yang sama frekuensinya) yang </a:t>
            </a:r>
            <a:r>
              <a:rPr lang="id-ID" dirty="0" smtClean="0"/>
              <a:t>mencapai </a:t>
            </a:r>
            <a:r>
              <a:rPr lang="id-ID" dirty="0"/>
              <a:t>nilai maksimum pada saat yang </a:t>
            </a:r>
            <a:r>
              <a:rPr lang="id-ID" dirty="0" smtClean="0"/>
              <a:t>tidak </a:t>
            </a:r>
            <a:r>
              <a:rPr lang="id-ID" dirty="0"/>
              <a:t>bersamaan.</a:t>
            </a:r>
          </a:p>
          <a:p>
            <a:pPr marL="0" indent="0">
              <a:buNone/>
            </a:pPr>
            <a:endParaRPr lang="id-ID" dirty="0"/>
          </a:p>
        </p:txBody>
      </p:sp>
      <p:sp>
        <p:nvSpPr>
          <p:cNvPr id="5" name="Title 1"/>
          <p:cNvSpPr>
            <a:spLocks noGrp="1"/>
          </p:cNvSpPr>
          <p:nvPr>
            <p:ph type="title"/>
          </p:nvPr>
        </p:nvSpPr>
        <p:spPr>
          <a:xfrm>
            <a:off x="591671" y="132043"/>
            <a:ext cx="10515600" cy="674781"/>
          </a:xfrm>
        </p:spPr>
        <p:txBody>
          <a:bodyPr>
            <a:normAutofit/>
          </a:bodyPr>
          <a:lstStyle/>
          <a:p>
            <a:r>
              <a:rPr lang="id-ID" sz="3600" b="1" dirty="0" smtClean="0">
                <a:solidFill>
                  <a:srgbClr val="00B0F0"/>
                </a:solidFill>
              </a:rPr>
              <a:t>2.1. Transformator Berdasarkan Fasanya</a:t>
            </a:r>
            <a:endParaRPr lang="id-ID" sz="3600" b="1" dirty="0">
              <a:solidFill>
                <a:srgbClr val="00B0F0"/>
              </a:solidFill>
            </a:endParaRPr>
          </a:p>
        </p:txBody>
      </p:sp>
    </p:spTree>
    <p:extLst>
      <p:ext uri="{BB962C8B-B14F-4D97-AF65-F5344CB8AC3E}">
        <p14:creationId xmlns:p14="http://schemas.microsoft.com/office/powerpoint/2010/main" val="349560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bambangdjaja.com/images/css/img/product/pic1AB537D7DF4C59FBA277C83F46C73FC3.jpg&amp;wp=330&amp;hp=347&amp;far=1&amp;bg=F4F4F4&amp;aoe=1"/>
          <p:cNvPicPr>
            <a:picLocks noChangeAspect="1" noChangeArrowheads="1"/>
          </p:cNvPicPr>
          <p:nvPr/>
        </p:nvPicPr>
        <p:blipFill rotWithShape="1">
          <a:blip r:embed="rId2">
            <a:extLst>
              <a:ext uri="{28A0092B-C50C-407E-A947-70E740481C1C}">
                <a14:useLocalDpi xmlns:a14="http://schemas.microsoft.com/office/drawing/2010/main" val="0"/>
              </a:ext>
            </a:extLst>
          </a:blip>
          <a:srcRect l="17297" r="12116"/>
          <a:stretch/>
        </p:blipFill>
        <p:spPr bwMode="auto">
          <a:xfrm>
            <a:off x="981635" y="1522503"/>
            <a:ext cx="2338374" cy="34833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image1ws.indotrading.com/s3/productimages/co39066/p356866/w600-h600/4aaf4328-3354-4a53-872b-30fbcbe7fbc4w.jpg"/>
          <p:cNvPicPr>
            <a:picLocks noChangeAspect="1" noChangeArrowheads="1"/>
          </p:cNvPicPr>
          <p:nvPr/>
        </p:nvPicPr>
        <p:blipFill rotWithShape="1">
          <a:blip r:embed="rId3">
            <a:extLst>
              <a:ext uri="{28A0092B-C50C-407E-A947-70E740481C1C}">
                <a14:useLocalDpi xmlns:a14="http://schemas.microsoft.com/office/drawing/2010/main" val="0"/>
              </a:ext>
            </a:extLst>
          </a:blip>
          <a:srcRect l="15951" r="8372"/>
          <a:stretch/>
        </p:blipFill>
        <p:spPr bwMode="auto">
          <a:xfrm>
            <a:off x="3469341" y="1522503"/>
            <a:ext cx="2743200" cy="36249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s://upload.wikimedia.org/wikipedia/commons/thumb/7/7a/Transformer-hightolow_smaller.jpg/250px-Transformer-hightolow_small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3010" y="3130647"/>
            <a:ext cx="2074343" cy="187520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04868" y="5637910"/>
            <a:ext cx="6415346" cy="461665"/>
          </a:xfrm>
          <a:prstGeom prst="rect">
            <a:avLst/>
          </a:prstGeom>
        </p:spPr>
        <p:txBody>
          <a:bodyPr wrap="none">
            <a:spAutoFit/>
          </a:bodyPr>
          <a:lstStyle/>
          <a:p>
            <a:r>
              <a:rPr lang="id-ID" sz="2400" dirty="0" smtClean="0"/>
              <a:t>Gambar 2. Beberapa Contoh Transformator 1 Fasa</a:t>
            </a:r>
            <a:endParaRPr lang="id-ID" sz="2400" dirty="0"/>
          </a:p>
        </p:txBody>
      </p:sp>
      <p:pic>
        <p:nvPicPr>
          <p:cNvPr id="8" name="Picture 8" descr="Gambar terkait"/>
          <p:cNvPicPr>
            <a:picLocks noChangeAspect="1" noChangeArrowheads="1"/>
          </p:cNvPicPr>
          <p:nvPr/>
        </p:nvPicPr>
        <p:blipFill rotWithShape="1">
          <a:blip r:embed="rId5">
            <a:extLst>
              <a:ext uri="{28A0092B-C50C-407E-A947-70E740481C1C}">
                <a14:useLocalDpi xmlns:a14="http://schemas.microsoft.com/office/drawing/2010/main" val="0"/>
              </a:ext>
            </a:extLst>
          </a:blip>
          <a:srcRect l="24707" r="20529"/>
          <a:stretch/>
        </p:blipFill>
        <p:spPr bwMode="auto">
          <a:xfrm>
            <a:off x="6361873" y="1522503"/>
            <a:ext cx="1988751" cy="3615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446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ambar terkait"/>
          <p:cNvPicPr>
            <a:picLocks noChangeAspect="1" noChangeArrowheads="1"/>
          </p:cNvPicPr>
          <p:nvPr/>
        </p:nvPicPr>
        <p:blipFill rotWithShape="1">
          <a:blip r:embed="rId2">
            <a:extLst>
              <a:ext uri="{28A0092B-C50C-407E-A947-70E740481C1C}">
                <a14:useLocalDpi xmlns:a14="http://schemas.microsoft.com/office/drawing/2010/main" val="0"/>
              </a:ext>
            </a:extLst>
          </a:blip>
          <a:srcRect l="17105" r="14094"/>
          <a:stretch/>
        </p:blipFill>
        <p:spPr bwMode="auto">
          <a:xfrm>
            <a:off x="1075764" y="1478336"/>
            <a:ext cx="3106271" cy="33718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Gambar terkait"/>
          <p:cNvPicPr>
            <a:picLocks noChangeAspect="1" noChangeArrowheads="1"/>
          </p:cNvPicPr>
          <p:nvPr/>
        </p:nvPicPr>
        <p:blipFill rotWithShape="1">
          <a:blip r:embed="rId3">
            <a:extLst>
              <a:ext uri="{28A0092B-C50C-407E-A947-70E740481C1C}">
                <a14:useLocalDpi xmlns:a14="http://schemas.microsoft.com/office/drawing/2010/main" val="0"/>
              </a:ext>
            </a:extLst>
          </a:blip>
          <a:srcRect l="-174" r="23060"/>
          <a:stretch/>
        </p:blipFill>
        <p:spPr bwMode="auto">
          <a:xfrm>
            <a:off x="7676701" y="1585912"/>
            <a:ext cx="3523130" cy="34221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Gambar terka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6857" y="1585912"/>
            <a:ext cx="2000174" cy="342217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04868" y="5637910"/>
            <a:ext cx="6415346" cy="461665"/>
          </a:xfrm>
          <a:prstGeom prst="rect">
            <a:avLst/>
          </a:prstGeom>
        </p:spPr>
        <p:txBody>
          <a:bodyPr wrap="none">
            <a:spAutoFit/>
          </a:bodyPr>
          <a:lstStyle/>
          <a:p>
            <a:r>
              <a:rPr lang="id-ID" sz="2400" dirty="0" smtClean="0"/>
              <a:t>Gambar 3. Beberapa Contoh Transformator 3 Fasa</a:t>
            </a:r>
            <a:endParaRPr lang="id-ID" sz="2400" dirty="0"/>
          </a:p>
        </p:txBody>
      </p:sp>
    </p:spTree>
    <p:extLst>
      <p:ext uri="{BB962C8B-B14F-4D97-AF65-F5344CB8AC3E}">
        <p14:creationId xmlns:p14="http://schemas.microsoft.com/office/powerpoint/2010/main" val="102154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304365"/>
            <a:ext cx="10515600" cy="4872598"/>
          </a:xfrm>
        </p:spPr>
        <p:txBody>
          <a:bodyPr>
            <a:normAutofit/>
          </a:bodyPr>
          <a:lstStyle/>
          <a:p>
            <a:pPr marL="0" indent="0" algn="just">
              <a:buNone/>
            </a:pPr>
            <a:r>
              <a:rPr lang="id-ID" dirty="0" smtClean="0"/>
              <a:t>Berdasarkan frekuensi kerjanya transformator terdiri dari beberapa jenis yaitu :</a:t>
            </a:r>
          </a:p>
          <a:p>
            <a:pPr marL="0" indent="0">
              <a:buNone/>
            </a:pPr>
            <a:r>
              <a:rPr lang="id-ID" dirty="0" smtClean="0"/>
              <a:t>a. Transformator </a:t>
            </a:r>
            <a:r>
              <a:rPr lang="id-ID" dirty="0"/>
              <a:t>Daya : (</a:t>
            </a:r>
            <a:r>
              <a:rPr lang="id-ID" dirty="0" smtClean="0"/>
              <a:t>50-60</a:t>
            </a:r>
            <a:r>
              <a:rPr lang="id-ID" dirty="0"/>
              <a:t>) </a:t>
            </a:r>
            <a:r>
              <a:rPr lang="id-ID" dirty="0" smtClean="0"/>
              <a:t>Hz</a:t>
            </a:r>
          </a:p>
          <a:p>
            <a:pPr marL="0" indent="0">
              <a:buNone/>
            </a:pPr>
            <a:r>
              <a:rPr lang="id-ID" dirty="0" smtClean="0"/>
              <a:t>b. Transformator </a:t>
            </a:r>
            <a:r>
              <a:rPr lang="id-ID" dirty="0"/>
              <a:t>Pendengaran (</a:t>
            </a:r>
            <a:r>
              <a:rPr lang="id-ID" dirty="0" smtClean="0"/>
              <a:t>20Hz-20kHz</a:t>
            </a:r>
            <a:r>
              <a:rPr lang="id-ID" dirty="0"/>
              <a:t>)</a:t>
            </a:r>
          </a:p>
          <a:p>
            <a:pPr marL="0" indent="0">
              <a:buNone/>
            </a:pPr>
            <a:r>
              <a:rPr lang="id-ID" dirty="0" smtClean="0"/>
              <a:t>b. Transformator </a:t>
            </a:r>
            <a:r>
              <a:rPr lang="id-ID" dirty="0"/>
              <a:t>MF (455 kHz)</a:t>
            </a:r>
          </a:p>
          <a:p>
            <a:pPr marL="0" indent="0">
              <a:buNone/>
            </a:pPr>
            <a:r>
              <a:rPr lang="id-ID" dirty="0" smtClean="0"/>
              <a:t>c. Transformator </a:t>
            </a:r>
            <a:r>
              <a:rPr lang="id-ID" dirty="0"/>
              <a:t>RF (&gt;455 kHz)</a:t>
            </a:r>
          </a:p>
          <a:p>
            <a:pPr marL="514350" indent="-514350">
              <a:buAutoNum type="alphaLcPeriod"/>
            </a:pPr>
            <a:endParaRPr lang="id-ID" dirty="0"/>
          </a:p>
          <a:p>
            <a:pPr marL="0" indent="0" algn="just">
              <a:buNone/>
            </a:pPr>
            <a:endParaRPr lang="id-ID" dirty="0"/>
          </a:p>
        </p:txBody>
      </p:sp>
      <p:sp>
        <p:nvSpPr>
          <p:cNvPr id="5" name="Title 1"/>
          <p:cNvSpPr>
            <a:spLocks noGrp="1"/>
          </p:cNvSpPr>
          <p:nvPr>
            <p:ph type="title"/>
          </p:nvPr>
        </p:nvSpPr>
        <p:spPr>
          <a:xfrm>
            <a:off x="838200" y="365125"/>
            <a:ext cx="10515600" cy="549275"/>
          </a:xfrm>
        </p:spPr>
        <p:txBody>
          <a:bodyPr>
            <a:normAutofit fontScale="90000"/>
          </a:bodyPr>
          <a:lstStyle/>
          <a:p>
            <a:r>
              <a:rPr lang="id-ID" sz="3600" b="1" dirty="0" smtClean="0">
                <a:solidFill>
                  <a:srgbClr val="00B0F0"/>
                </a:solidFill>
              </a:rPr>
              <a:t>2.2. Transformator Berdasarkan Frekuensi Kerjanya</a:t>
            </a:r>
            <a:endParaRPr lang="id-ID" sz="3600" b="1" dirty="0">
              <a:solidFill>
                <a:srgbClr val="00B0F0"/>
              </a:solidFill>
            </a:endParaRPr>
          </a:p>
        </p:txBody>
      </p:sp>
    </p:spTree>
    <p:extLst>
      <p:ext uri="{BB962C8B-B14F-4D97-AF65-F5344CB8AC3E}">
        <p14:creationId xmlns:p14="http://schemas.microsoft.com/office/powerpoint/2010/main" val="245208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1156447"/>
            <a:ext cx="10515600" cy="2205318"/>
          </a:xfrm>
        </p:spPr>
        <p:txBody>
          <a:bodyPr/>
          <a:lstStyle/>
          <a:p>
            <a:pPr marL="0" indent="0">
              <a:buNone/>
            </a:pPr>
            <a:r>
              <a:rPr lang="id-ID" dirty="0" smtClean="0"/>
              <a:t>Berdasarkan bidang tenaga listrik transformator dibagi menjadi :</a:t>
            </a:r>
          </a:p>
          <a:p>
            <a:pPr marL="0" indent="0">
              <a:buNone/>
            </a:pPr>
            <a:r>
              <a:rPr lang="id-ID" dirty="0" smtClean="0"/>
              <a:t>a. Transformator </a:t>
            </a:r>
            <a:r>
              <a:rPr lang="id-ID" dirty="0"/>
              <a:t>Daya</a:t>
            </a:r>
          </a:p>
          <a:p>
            <a:pPr marL="0" indent="0">
              <a:buNone/>
            </a:pPr>
            <a:r>
              <a:rPr lang="id-ID" dirty="0" smtClean="0"/>
              <a:t>b. Transformator Distribusi</a:t>
            </a:r>
            <a:endParaRPr lang="id-ID" dirty="0"/>
          </a:p>
          <a:p>
            <a:pPr marL="0" indent="0">
              <a:buNone/>
            </a:pPr>
            <a:r>
              <a:rPr lang="id-ID" dirty="0" smtClean="0"/>
              <a:t>c. Transformator </a:t>
            </a:r>
            <a:r>
              <a:rPr lang="id-ID" dirty="0"/>
              <a:t>Pengukuran</a:t>
            </a:r>
          </a:p>
          <a:p>
            <a:pPr marL="0" indent="0">
              <a:buNone/>
            </a:pPr>
            <a:endParaRPr lang="id-ID" dirty="0"/>
          </a:p>
        </p:txBody>
      </p:sp>
      <p:sp>
        <p:nvSpPr>
          <p:cNvPr id="5" name="Title 1"/>
          <p:cNvSpPr>
            <a:spLocks noGrp="1"/>
          </p:cNvSpPr>
          <p:nvPr>
            <p:ph type="title"/>
          </p:nvPr>
        </p:nvSpPr>
        <p:spPr>
          <a:xfrm>
            <a:off x="838200" y="365125"/>
            <a:ext cx="10515600" cy="549275"/>
          </a:xfrm>
        </p:spPr>
        <p:txBody>
          <a:bodyPr>
            <a:normAutofit fontScale="90000"/>
          </a:bodyPr>
          <a:lstStyle/>
          <a:p>
            <a:r>
              <a:rPr lang="id-ID" sz="3600" b="1" dirty="0" smtClean="0">
                <a:solidFill>
                  <a:srgbClr val="00B0F0"/>
                </a:solidFill>
              </a:rPr>
              <a:t>2.3. Transformator Berdasarkan Bidang Tenaga Listrik</a:t>
            </a:r>
            <a:endParaRPr lang="id-ID" sz="3600" b="1" dirty="0">
              <a:solidFill>
                <a:srgbClr val="00B0F0"/>
              </a:solidFill>
            </a:endParaRPr>
          </a:p>
        </p:txBody>
      </p:sp>
      <p:sp>
        <p:nvSpPr>
          <p:cNvPr id="6" name="Content Placeholder 2"/>
          <p:cNvSpPr txBox="1">
            <a:spLocks/>
          </p:cNvSpPr>
          <p:nvPr/>
        </p:nvSpPr>
        <p:spPr>
          <a:xfrm>
            <a:off x="838200" y="3603811"/>
            <a:ext cx="10515600" cy="2635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d-ID" b="1" dirty="0" smtClean="0">
                <a:solidFill>
                  <a:srgbClr val="00B050"/>
                </a:solidFill>
              </a:rPr>
              <a:t>a. Transformator Daya</a:t>
            </a:r>
          </a:p>
          <a:p>
            <a:pPr marL="0" indent="0" algn="just">
              <a:buNone/>
            </a:pPr>
            <a:r>
              <a:rPr lang="id-ID" dirty="0"/>
              <a:t>Transformator Daya adalah jenis trafo yang berukuran besar dan digunakan untuk aplikasi transfer daya tinggi yang mencapai hingga 33 Kilo Volt. Trafo daya ini sering digunakan di stasiun pembangkit listrik dan gardu transmisi. Trafo Daya biasanya memiliki tingkat insulasi yang tinggi.</a:t>
            </a:r>
          </a:p>
          <a:p>
            <a:pPr marL="0" indent="0" algn="just">
              <a:buFont typeface="Arial" panose="020B0604020202020204" pitchFamily="34" charset="0"/>
              <a:buNone/>
            </a:pPr>
            <a:endParaRPr lang="id-ID" dirty="0"/>
          </a:p>
        </p:txBody>
      </p:sp>
    </p:spTree>
    <p:extLst>
      <p:ext uri="{BB962C8B-B14F-4D97-AF65-F5344CB8AC3E}">
        <p14:creationId xmlns:p14="http://schemas.microsoft.com/office/powerpoint/2010/main" val="939716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asil gambar untuk gambar Trafo daya"/>
          <p:cNvPicPr>
            <a:picLocks noChangeAspect="1" noChangeArrowheads="1"/>
          </p:cNvPicPr>
          <p:nvPr/>
        </p:nvPicPr>
        <p:blipFill rotWithShape="1">
          <a:blip r:embed="rId2">
            <a:extLst>
              <a:ext uri="{28A0092B-C50C-407E-A947-70E740481C1C}">
                <a14:useLocalDpi xmlns:a14="http://schemas.microsoft.com/office/drawing/2010/main" val="0"/>
              </a:ext>
            </a:extLst>
          </a:blip>
          <a:srcRect r="46928"/>
          <a:stretch/>
        </p:blipFill>
        <p:spPr bwMode="auto">
          <a:xfrm>
            <a:off x="827929" y="676972"/>
            <a:ext cx="4725707" cy="499651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75846" y="5673489"/>
            <a:ext cx="4992842" cy="461665"/>
          </a:xfrm>
          <a:prstGeom prst="rect">
            <a:avLst/>
          </a:prstGeom>
        </p:spPr>
        <p:txBody>
          <a:bodyPr wrap="none">
            <a:spAutoFit/>
          </a:bodyPr>
          <a:lstStyle/>
          <a:p>
            <a:r>
              <a:rPr lang="id-ID" sz="2400" dirty="0" smtClean="0"/>
              <a:t>Gambar 4. Contoh Transformator Daya</a:t>
            </a:r>
            <a:endParaRPr lang="id-ID" sz="2400" dirty="0"/>
          </a:p>
        </p:txBody>
      </p:sp>
      <p:sp>
        <p:nvSpPr>
          <p:cNvPr id="6" name="Rectangle 5"/>
          <p:cNvSpPr/>
          <p:nvPr/>
        </p:nvSpPr>
        <p:spPr>
          <a:xfrm>
            <a:off x="5847665" y="928462"/>
            <a:ext cx="5784041" cy="4493538"/>
          </a:xfrm>
          <a:prstGeom prst="rect">
            <a:avLst/>
          </a:prstGeom>
        </p:spPr>
        <p:txBody>
          <a:bodyPr wrap="square">
            <a:spAutoFit/>
          </a:bodyPr>
          <a:lstStyle/>
          <a:p>
            <a:pPr algn="just"/>
            <a:r>
              <a:rPr lang="id-ID" sz="2200" dirty="0">
                <a:solidFill>
                  <a:srgbClr val="333333"/>
                </a:solidFill>
                <a:latin typeface="Georgia" panose="02040502050405020303" pitchFamily="18" charset="0"/>
              </a:rPr>
              <a:t>Berdasarkan tegangan operasinya dapat dibedakan menjadi tranformator 500/150 kV dan 150/70 kV biasa disebut </a:t>
            </a:r>
            <a:r>
              <a:rPr lang="id-ID" sz="2200" i="1" dirty="0">
                <a:solidFill>
                  <a:srgbClr val="333333"/>
                </a:solidFill>
                <a:latin typeface="Georgia" panose="02040502050405020303" pitchFamily="18" charset="0"/>
              </a:rPr>
              <a:t>Interbus Transformator</a:t>
            </a:r>
            <a:r>
              <a:rPr lang="id-ID" sz="2200" dirty="0">
                <a:solidFill>
                  <a:srgbClr val="333333"/>
                </a:solidFill>
                <a:latin typeface="Georgia" panose="02040502050405020303" pitchFamily="18" charset="0"/>
              </a:rPr>
              <a:t> (IBT).Transformator 150/20 kV dan 70/20 kV disebut </a:t>
            </a:r>
            <a:r>
              <a:rPr lang="id-ID" sz="2200" dirty="0" smtClean="0">
                <a:solidFill>
                  <a:srgbClr val="333333"/>
                </a:solidFill>
                <a:latin typeface="Georgia" panose="02040502050405020303" pitchFamily="18" charset="0"/>
              </a:rPr>
              <a:t>juga trafo distribusi. Titik</a:t>
            </a:r>
            <a:r>
              <a:rPr lang="id-ID" sz="2200" dirty="0">
                <a:solidFill>
                  <a:srgbClr val="333333"/>
                </a:solidFill>
                <a:latin typeface="Georgia" panose="02040502050405020303" pitchFamily="18" charset="0"/>
              </a:rPr>
              <a:t> netral transformator ditanahkan sesuai dengan kebutuhan unutk system </a:t>
            </a:r>
            <a:r>
              <a:rPr lang="id-ID" sz="2200" dirty="0" smtClean="0">
                <a:solidFill>
                  <a:srgbClr val="333333"/>
                </a:solidFill>
                <a:latin typeface="Georgia" panose="02040502050405020303" pitchFamily="18" charset="0"/>
              </a:rPr>
              <a:t>pengamanan/proteksi,sebagai </a:t>
            </a:r>
            <a:r>
              <a:rPr lang="id-ID" sz="2200" dirty="0">
                <a:solidFill>
                  <a:srgbClr val="333333"/>
                </a:solidFill>
                <a:latin typeface="Georgia" panose="02040502050405020303" pitchFamily="18" charset="0"/>
              </a:rPr>
              <a:t>contoh transformator 150/70 kV ditanahkan secara langsung di sisi netral 150 kV dan transformator 70/20 kV ditanahkan dengan thanan rendah atau tahanan tinggi atau langsung disisi netral 20 kV nya.</a:t>
            </a:r>
            <a:endParaRPr lang="id-ID" sz="2200" dirty="0"/>
          </a:p>
        </p:txBody>
      </p:sp>
    </p:spTree>
    <p:extLst>
      <p:ext uri="{BB962C8B-B14F-4D97-AF65-F5344CB8AC3E}">
        <p14:creationId xmlns:p14="http://schemas.microsoft.com/office/powerpoint/2010/main" val="2385368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TotalTime>
  <Words>1945</Words>
  <Application>Microsoft Office PowerPoint</Application>
  <PresentationFormat>Widescreen</PresentationFormat>
  <Paragraphs>155</Paragraphs>
  <Slides>35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맑은 고딕</vt:lpstr>
      <vt:lpstr>Arial</vt:lpstr>
      <vt:lpstr>Calibri</vt:lpstr>
      <vt:lpstr>Calibri Light</vt:lpstr>
      <vt:lpstr>Georgia</vt:lpstr>
      <vt:lpstr>Tahoma</vt:lpstr>
      <vt:lpstr>Office Theme</vt:lpstr>
      <vt:lpstr>Transformator</vt:lpstr>
      <vt:lpstr>1. PENGERTIAN TRANSFORMATOR</vt:lpstr>
      <vt:lpstr>2. PENGELOMPOKAN TRANSFORMATOR</vt:lpstr>
      <vt:lpstr>2.1. Transformator Berdasarkan Fasanya</vt:lpstr>
      <vt:lpstr>PowerPoint Presentation</vt:lpstr>
      <vt:lpstr>PowerPoint Presentation</vt:lpstr>
      <vt:lpstr>2.2. Transformator Berdasarkan Frekuensi Kerjanya</vt:lpstr>
      <vt:lpstr>2.3. Transformator Berdasarkan Bidang Tenaga Listrik</vt:lpstr>
      <vt:lpstr>PowerPoint Presentation</vt:lpstr>
      <vt:lpstr>PowerPoint Presentation</vt:lpstr>
      <vt:lpstr>PowerPoint Presentation</vt:lpstr>
      <vt:lpstr>2.4. Transformator Berdasarkan Pengaturan Lilitannya</vt:lpstr>
      <vt:lpstr>PowerPoint Presentation</vt:lpstr>
      <vt:lpstr>2.5. Transformator Berdasarkan Bahan Inti (core) Yang Digunakan.</vt:lpstr>
      <vt:lpstr>PowerPoint Presentation</vt:lpstr>
      <vt:lpstr>2.6. Transformator Berdasarkan Level Tegangan.</vt:lpstr>
      <vt:lpstr>PowerPoint Presentation</vt:lpstr>
      <vt:lpstr>2.7. Transformator berdasarkan Tempat Penggunaanya.</vt:lpstr>
      <vt:lpstr>3. BAGIAN-BAGIAN TRANSFORMATOR</vt:lpstr>
      <vt:lpstr>4. KOMPONEN POKOK TRANSFORMATOR</vt:lpstr>
      <vt:lpstr>5. PRINSIP KERJA TRANSFORMATOR</vt:lpstr>
      <vt:lpstr>PowerPoint Presentation</vt:lpstr>
      <vt:lpstr>5.1. Metode atau Cara Merangkain Kumparan di Sisi Primer dan           Skunder Transformator</vt:lpstr>
      <vt:lpstr>PowerPoint Presentation</vt:lpstr>
      <vt:lpstr>PowerPoint Presentation</vt:lpstr>
      <vt:lpstr>PowerPoint Presentation</vt:lpstr>
      <vt:lpstr>PowerPoint Presentation</vt:lpstr>
      <vt:lpstr>PowerPoint Presentation</vt:lpstr>
      <vt:lpstr>5.2 Hubungan Antara Jumlah Lilitan dan Tegangan Pada Transformator</vt:lpstr>
      <vt:lpstr>5.3 Hubungan Antara Jumlah Lilitan dan Arus Pada Transformator</vt:lpstr>
      <vt:lpstr>PowerPoint Presentation</vt:lpstr>
      <vt:lpstr>PowerPoint Presentation</vt:lpstr>
      <vt:lpstr>5.4. Besar Kecilnya Efisiensi Pada Transformator</vt:lpstr>
      <vt:lpstr>PUSTAKA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  Uncertainty Estimation in Medical Image Deep Learning w/ Dr. Brattain</dc:title>
  <dc:creator>pds</dc:creator>
  <cp:lastModifiedBy>Gde</cp:lastModifiedBy>
  <cp:revision>29</cp:revision>
  <dcterms:created xsi:type="dcterms:W3CDTF">2024-07-11T17:06:45Z</dcterms:created>
  <dcterms:modified xsi:type="dcterms:W3CDTF">2024-09-05T02:48:29Z</dcterms:modified>
</cp:coreProperties>
</file>