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9"/>
  </p:notesMasterIdLst>
  <p:sldIdLst>
    <p:sldId id="339" r:id="rId2"/>
    <p:sldId id="381" r:id="rId3"/>
    <p:sldId id="382" r:id="rId4"/>
    <p:sldId id="383" r:id="rId5"/>
    <p:sldId id="384" r:id="rId6"/>
    <p:sldId id="385" r:id="rId7"/>
    <p:sldId id="386" r:id="rId8"/>
    <p:sldId id="387" r:id="rId9"/>
    <p:sldId id="388" r:id="rId10"/>
    <p:sldId id="389" r:id="rId11"/>
    <p:sldId id="354" r:id="rId12"/>
    <p:sldId id="355" r:id="rId13"/>
    <p:sldId id="356" r:id="rId14"/>
    <p:sldId id="357" r:id="rId15"/>
    <p:sldId id="358" r:id="rId16"/>
    <p:sldId id="359" r:id="rId17"/>
    <p:sldId id="360" r:id="rId18"/>
    <p:sldId id="361" r:id="rId19"/>
    <p:sldId id="362" r:id="rId20"/>
    <p:sldId id="363" r:id="rId21"/>
    <p:sldId id="364" r:id="rId22"/>
    <p:sldId id="365" r:id="rId23"/>
    <p:sldId id="366" r:id="rId24"/>
    <p:sldId id="367" r:id="rId25"/>
    <p:sldId id="368" r:id="rId26"/>
    <p:sldId id="369" r:id="rId27"/>
    <p:sldId id="370" r:id="rId28"/>
    <p:sldId id="371" r:id="rId29"/>
    <p:sldId id="372" r:id="rId30"/>
    <p:sldId id="373" r:id="rId31"/>
    <p:sldId id="374" r:id="rId32"/>
    <p:sldId id="375" r:id="rId33"/>
    <p:sldId id="376" r:id="rId34"/>
    <p:sldId id="377" r:id="rId35"/>
    <p:sldId id="378" r:id="rId36"/>
    <p:sldId id="379" r:id="rId37"/>
    <p:sldId id="380"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nuel Fradinho" initials="M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FDFF"/>
    <a:srgbClr val="00B2A5"/>
    <a:srgbClr val="00D9C7"/>
    <a:srgbClr val="73FDD6"/>
    <a:srgbClr val="A92C0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79922" autoAdjust="0"/>
  </p:normalViewPr>
  <p:slideViewPr>
    <p:cSldViewPr snapToGrid="0">
      <p:cViewPr varScale="1">
        <p:scale>
          <a:sx n="92" d="100"/>
          <a:sy n="92" d="100"/>
        </p:scale>
        <p:origin x="1794" y="9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AA3E45-57A9-44A4-8D02-ECC452318D6C}"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232A1-099D-4B50-B749-7C373A0D848E}" type="slidenum">
              <a:rPr lang="en-US" smtClean="0"/>
              <a:t>‹#›</a:t>
            </a:fld>
            <a:endParaRPr lang="en-US"/>
          </a:p>
        </p:txBody>
      </p:sp>
    </p:spTree>
    <p:extLst>
      <p:ext uri="{BB962C8B-B14F-4D97-AF65-F5344CB8AC3E}">
        <p14:creationId xmlns:p14="http://schemas.microsoft.com/office/powerpoint/2010/main" val="2638543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3891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D07BBE8-F33D-4FB7-BAEE-0B15D6F5B117}" type="slidenum">
              <a:rPr lang="en-US" altLang="en-US">
                <a:latin typeface="Calibri" panose="020F0502020204030204" pitchFamily="34" charset="0"/>
              </a:rPr>
              <a:pPr eaLnBrk="1" hangingPunct="1"/>
              <a:t>12</a:t>
            </a:fld>
            <a:endParaRPr lang="en-US" altLang="en-US">
              <a:latin typeface="Calibri" panose="020F0502020204030204" pitchFamily="34" charset="0"/>
            </a:endParaRPr>
          </a:p>
        </p:txBody>
      </p:sp>
    </p:spTree>
    <p:extLst>
      <p:ext uri="{BB962C8B-B14F-4D97-AF65-F5344CB8AC3E}">
        <p14:creationId xmlns:p14="http://schemas.microsoft.com/office/powerpoint/2010/main" val="1938751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1673555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8103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08497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TE - Standard Tex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40664" y="407209"/>
            <a:ext cx="10059452" cy="876300"/>
          </a:xfrm>
        </p:spPr>
        <p:txBody>
          <a:bodyPr>
            <a:noAutofit/>
          </a:bodyPr>
          <a:lstStyle>
            <a:lvl1pPr>
              <a:defRPr sz="3600" baseline="0"/>
            </a:lvl1pPr>
          </a:lstStyle>
          <a:p>
            <a:r>
              <a:rPr lang="en-US" dirty="0"/>
              <a:t>Click to edit Master title style</a:t>
            </a:r>
          </a:p>
        </p:txBody>
      </p:sp>
      <p:sp>
        <p:nvSpPr>
          <p:cNvPr id="12" name="Content Placeholder 2"/>
          <p:cNvSpPr>
            <a:spLocks noGrp="1"/>
          </p:cNvSpPr>
          <p:nvPr>
            <p:ph sz="half" idx="1" hasCustomPrompt="1"/>
          </p:nvPr>
        </p:nvSpPr>
        <p:spPr>
          <a:xfrm>
            <a:off x="740664" y="1420420"/>
            <a:ext cx="11055750" cy="4734318"/>
          </a:xfrm>
          <a:prstGeom prst="rect">
            <a:avLst/>
          </a:prstGeom>
        </p:spPr>
        <p:txBody>
          <a:bodyPr lIns="0" tIns="0" rIns="0" bIns="0">
            <a:noAutofit/>
          </a:bodyPr>
          <a:lstStyle>
            <a:lvl1pPr marL="0" indent="0">
              <a:lnSpc>
                <a:spcPct val="100000"/>
              </a:lnSpc>
              <a:spcBef>
                <a:spcPts val="1000"/>
              </a:spcBef>
              <a:buFontTx/>
              <a:buNone/>
              <a:defRPr sz="2600"/>
            </a:lvl1pPr>
            <a:lvl2pPr marL="342900" indent="-342900">
              <a:lnSpc>
                <a:spcPct val="100000"/>
              </a:lnSpc>
              <a:spcBef>
                <a:spcPts val="1000"/>
              </a:spcBef>
              <a:buClr>
                <a:schemeClr val="accent1"/>
              </a:buClr>
              <a:buFont typeface=".AppleSystemUIFont" charset="-120"/>
              <a:buChar char="&gt;"/>
              <a:tabLst/>
              <a:defRPr sz="2600"/>
            </a:lvl2pPr>
            <a:lvl3pPr marL="685800">
              <a:lnSpc>
                <a:spcPct val="100000"/>
              </a:lnSpc>
              <a:buClr>
                <a:schemeClr val="accent2"/>
              </a:buClr>
              <a:defRPr sz="2600"/>
            </a:lvl3pPr>
            <a:lvl4pPr marL="914400">
              <a:lnSpc>
                <a:spcPct val="100000"/>
              </a:lnSpc>
              <a:buClr>
                <a:schemeClr val="accent2"/>
              </a:buClr>
              <a:defRPr sz="2400"/>
            </a:lvl4pPr>
            <a:lvl5pPr marL="1143000">
              <a:lnSpc>
                <a:spcPct val="100000"/>
              </a:lnSpc>
              <a:buClr>
                <a:schemeClr val="accent2"/>
              </a:buClr>
              <a:defRPr sz="22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916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5806458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F28CD25-4015-481E-94C9-A931395C8E35}" type="datetimeFigureOut">
              <a:rPr lang="en-US" smtClean="0"/>
              <a:t>2/26/2025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25550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52555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F28CD25-4015-481E-94C9-A931395C8E35}" type="datetimeFigureOut">
              <a:rPr lang="en-US" smtClean="0"/>
              <a:t>2/26/2025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482625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F28CD25-4015-481E-94C9-A931395C8E35}" type="datetimeFigureOut">
              <a:rPr lang="en-US" smtClean="0"/>
              <a:t>2/26/2025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1635559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28CD25-4015-481E-94C9-A931395C8E35}" type="datetimeFigureOut">
              <a:rPr lang="en-US" smtClean="0"/>
              <a:t>2/26/2025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980506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34793117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F28CD25-4015-481E-94C9-A931395C8E35}" type="datetimeFigureOut">
              <a:rPr lang="en-US" smtClean="0"/>
              <a:t>2/26/2025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F35205-7406-4E96-85E9-F173CE5CBA86}" type="slidenum">
              <a:rPr lang="en-US" smtClean="0"/>
              <a:t>‹#›</a:t>
            </a:fld>
            <a:endParaRPr lang="en-US"/>
          </a:p>
        </p:txBody>
      </p:sp>
    </p:spTree>
    <p:extLst>
      <p:ext uri="{BB962C8B-B14F-4D97-AF65-F5344CB8AC3E}">
        <p14:creationId xmlns:p14="http://schemas.microsoft.com/office/powerpoint/2010/main" val="46661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28CD25-4015-481E-94C9-A931395C8E35}" type="datetimeFigureOut">
              <a:rPr lang="en-US" smtClean="0"/>
              <a:t>2/26/2025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F35205-7406-4E96-85E9-F173CE5CBA86}" type="slidenum">
              <a:rPr lang="en-US" smtClean="0"/>
              <a:t>‹#›</a:t>
            </a:fld>
            <a:endParaRPr lang="en-US"/>
          </a:p>
        </p:txBody>
      </p:sp>
    </p:spTree>
    <p:extLst>
      <p:ext uri="{BB962C8B-B14F-4D97-AF65-F5344CB8AC3E}">
        <p14:creationId xmlns:p14="http://schemas.microsoft.com/office/powerpoint/2010/main" val="33831171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wmf"/><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5.wmf"/><Relationship Id="rId5" Type="http://schemas.openxmlformats.org/officeDocument/2006/relationships/oleObject" Target="../embeddings/oleObject3.bin"/><Relationship Id="rId4" Type="http://schemas.openxmlformats.org/officeDocument/2006/relationships/image" Target="../media/image2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12.xml"/><Relationship Id="rId5" Type="http://schemas.openxmlformats.org/officeDocument/2006/relationships/image" Target="../media/image16.wmf"/><Relationship Id="rId4" Type="http://schemas.openxmlformats.org/officeDocument/2006/relationships/image" Target="../media/image15.wmf"/></Relationships>
</file>

<file path=ppt/slides/_rels/slide9.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p:cNvPicPr>
            <a:picLocks noGrp="1" noChangeAspect="1"/>
          </p:cNvPicPr>
          <p:nvPr>
            <p:ph idx="1"/>
          </p:nvPr>
        </p:nvPicPr>
        <p:blipFill>
          <a:blip r:embed="rId2"/>
          <a:stretch>
            <a:fillRect/>
          </a:stretch>
        </p:blipFill>
        <p:spPr>
          <a:xfrm>
            <a:off x="46290" y="549166"/>
            <a:ext cx="1980634" cy="1262343"/>
          </a:xfrm>
          <a:prstGeom prst="rect">
            <a:avLst/>
          </a:prstGeom>
        </p:spPr>
      </p:pic>
      <p:sp>
        <p:nvSpPr>
          <p:cNvPr id="15" name="Rectangle 14"/>
          <p:cNvSpPr/>
          <p:nvPr/>
        </p:nvSpPr>
        <p:spPr>
          <a:xfrm>
            <a:off x="9202455" y="6066229"/>
            <a:ext cx="2811352" cy="420756"/>
          </a:xfrm>
          <a:prstGeom prst="rect">
            <a:avLst/>
          </a:prstGeom>
        </p:spPr>
        <p:txBody>
          <a:bodyPr wrap="square">
            <a:spAutoFit/>
          </a:bodyPr>
          <a:lstStyle/>
          <a:p>
            <a:r>
              <a:rPr lang="en-US" sz="1067" dirty="0"/>
              <a:t>https://www.youtube.com/@AmelOline/videos</a:t>
            </a:r>
          </a:p>
        </p:txBody>
      </p:sp>
      <p:sp>
        <p:nvSpPr>
          <p:cNvPr id="16" name="Rectangle 15"/>
          <p:cNvSpPr/>
          <p:nvPr/>
        </p:nvSpPr>
        <p:spPr>
          <a:xfrm>
            <a:off x="10158153" y="5809684"/>
            <a:ext cx="1782399" cy="256545"/>
          </a:xfrm>
          <a:prstGeom prst="rect">
            <a:avLst/>
          </a:prstGeom>
        </p:spPr>
        <p:txBody>
          <a:bodyPr wrap="square">
            <a:spAutoFit/>
          </a:bodyPr>
          <a:lstStyle/>
          <a:p>
            <a:r>
              <a:rPr lang="en-US" sz="1067" dirty="0"/>
              <a:t>https://github.com/siagianp</a:t>
            </a:r>
          </a:p>
        </p:txBody>
      </p:sp>
      <p:sp>
        <p:nvSpPr>
          <p:cNvPr id="17" name="Rectangle 16"/>
          <p:cNvSpPr/>
          <p:nvPr/>
        </p:nvSpPr>
        <p:spPr>
          <a:xfrm>
            <a:off x="8085399" y="6276607"/>
            <a:ext cx="4023019" cy="256545"/>
          </a:xfrm>
          <a:prstGeom prst="rect">
            <a:avLst/>
          </a:prstGeom>
        </p:spPr>
        <p:txBody>
          <a:bodyPr wrap="square">
            <a:spAutoFit/>
          </a:bodyPr>
          <a:lstStyle/>
          <a:p>
            <a:r>
              <a:rPr lang="en-US" sz="1067" dirty="0"/>
              <a:t>https://github.com/amelcharolinesgn2/IoT_simulator-mqtt-NodeRed</a:t>
            </a:r>
          </a:p>
        </p:txBody>
      </p:sp>
      <p:pic>
        <p:nvPicPr>
          <p:cNvPr id="30" name="Picture 29"/>
          <p:cNvPicPr>
            <a:picLocks noChangeAspect="1"/>
          </p:cNvPicPr>
          <p:nvPr/>
        </p:nvPicPr>
        <p:blipFill rotWithShape="1">
          <a:blip r:embed="rId3"/>
          <a:srcRect l="8646" t="12924" r="16013" b="9596"/>
          <a:stretch/>
        </p:blipFill>
        <p:spPr>
          <a:xfrm>
            <a:off x="348892" y="2278144"/>
            <a:ext cx="1209868" cy="1244217"/>
          </a:xfrm>
          <a:prstGeom prst="rect">
            <a:avLst/>
          </a:prstGeom>
          <a:ln>
            <a:noFill/>
          </a:ln>
          <a:effectLst>
            <a:softEdge rad="112500"/>
          </a:effectLst>
        </p:spPr>
      </p:pic>
      <p:pic>
        <p:nvPicPr>
          <p:cNvPr id="31" name="Picture 30"/>
          <p:cNvPicPr>
            <a:picLocks noChangeAspect="1"/>
          </p:cNvPicPr>
          <p:nvPr/>
        </p:nvPicPr>
        <p:blipFill rotWithShape="1">
          <a:blip r:embed="rId4"/>
          <a:srcRect t="31519" b="32047"/>
          <a:stretch/>
        </p:blipFill>
        <p:spPr>
          <a:xfrm>
            <a:off x="478321" y="2904448"/>
            <a:ext cx="1018759" cy="323944"/>
          </a:xfrm>
          <a:prstGeom prst="rect">
            <a:avLst/>
          </a:prstGeom>
          <a:ln>
            <a:noFill/>
          </a:ln>
          <a:effectLst>
            <a:softEdge rad="112500"/>
          </a:effectLst>
        </p:spPr>
      </p:pic>
      <p:pic>
        <p:nvPicPr>
          <p:cNvPr id="6" name="Picture 5"/>
          <p:cNvPicPr>
            <a:picLocks noChangeAspect="1"/>
          </p:cNvPicPr>
          <p:nvPr/>
        </p:nvPicPr>
        <p:blipFill>
          <a:blip r:embed="rId5"/>
          <a:stretch>
            <a:fillRect/>
          </a:stretch>
        </p:blipFill>
        <p:spPr>
          <a:xfrm>
            <a:off x="306070" y="1596944"/>
            <a:ext cx="1896069" cy="213322"/>
          </a:xfrm>
          <a:prstGeom prst="rect">
            <a:avLst/>
          </a:prstGeom>
        </p:spPr>
      </p:pic>
      <p:grpSp>
        <p:nvGrpSpPr>
          <p:cNvPr id="8" name="Group 7">
            <a:extLst>
              <a:ext uri="{FF2B5EF4-FFF2-40B4-BE49-F238E27FC236}">
                <a16:creationId xmlns:a16="http://schemas.microsoft.com/office/drawing/2014/main" id="{2AABCB87-2ECC-4C03-B5BB-6EE11C8A4485}"/>
              </a:ext>
            </a:extLst>
          </p:cNvPr>
          <p:cNvGrpSpPr/>
          <p:nvPr/>
        </p:nvGrpSpPr>
        <p:grpSpPr>
          <a:xfrm>
            <a:off x="477502" y="1251268"/>
            <a:ext cx="976966" cy="369285"/>
            <a:chOff x="4853562" y="1589418"/>
            <a:chExt cx="2609520" cy="1291565"/>
          </a:xfrm>
        </p:grpSpPr>
        <p:sp>
          <p:nvSpPr>
            <p:cNvPr id="13" name="Freeform 12">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a:solidFill>
                  <a:schemeClr val="tx1"/>
                </a:solidFill>
              </a:endParaRPr>
            </a:p>
          </p:txBody>
        </p:sp>
        <p:sp>
          <p:nvSpPr>
            <p:cNvPr id="14" name="Freeform 13">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373" tIns="54187" rIns="108373" bIns="54187" numCol="1" spcCol="0" rtlCol="0" fromWordArt="0" anchor="ctr" anchorCtr="0" forceAA="0" compatLnSpc="1">
              <a:prstTxWarp prst="textNoShape">
                <a:avLst/>
              </a:prstTxWarp>
              <a:noAutofit/>
            </a:bodyPr>
            <a:lstStyle/>
            <a:p>
              <a:pPr algn="ctr"/>
              <a:endParaRPr lang="ko-KR" altLang="en-US" sz="3201" dirty="0">
                <a:solidFill>
                  <a:schemeClr val="tx1"/>
                </a:solidFill>
              </a:endParaRPr>
            </a:p>
          </p:txBody>
        </p:sp>
      </p:grpSp>
      <p:grpSp>
        <p:nvGrpSpPr>
          <p:cNvPr id="9" name="Group 8">
            <a:extLst>
              <a:ext uri="{FF2B5EF4-FFF2-40B4-BE49-F238E27FC236}">
                <a16:creationId xmlns:a16="http://schemas.microsoft.com/office/drawing/2014/main" id="{AB8BC7BC-BF58-402E-9A69-AA9226DE7CAA}"/>
              </a:ext>
            </a:extLst>
          </p:cNvPr>
          <p:cNvGrpSpPr/>
          <p:nvPr/>
        </p:nvGrpSpPr>
        <p:grpSpPr>
          <a:xfrm>
            <a:off x="431212" y="1225859"/>
            <a:ext cx="336493" cy="171515"/>
            <a:chOff x="7439031" y="1585639"/>
            <a:chExt cx="2143740" cy="996849"/>
          </a:xfrm>
          <a:solidFill>
            <a:schemeClr val="accent6"/>
          </a:solidFill>
        </p:grpSpPr>
        <p:sp>
          <p:nvSpPr>
            <p:cNvPr id="11"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133" dirty="0"/>
            </a:p>
          </p:txBody>
        </p:sp>
        <p:sp>
          <p:nvSpPr>
            <p:cNvPr id="12"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p>
          </p:txBody>
        </p:sp>
      </p:grpSp>
      <p:sp>
        <p:nvSpPr>
          <p:cNvPr id="10" name="Subtitle 2">
            <a:extLst>
              <a:ext uri="{FF2B5EF4-FFF2-40B4-BE49-F238E27FC236}">
                <a16:creationId xmlns:a16="http://schemas.microsoft.com/office/drawing/2014/main" id="{53858C97-DA2F-8866-47CC-CDF4077BBF9D}"/>
              </a:ext>
            </a:extLst>
          </p:cNvPr>
          <p:cNvSpPr txBox="1">
            <a:spLocks/>
          </p:cNvSpPr>
          <p:nvPr/>
        </p:nvSpPr>
        <p:spPr>
          <a:xfrm>
            <a:off x="469976" y="1256395"/>
            <a:ext cx="365801" cy="125217"/>
          </a:xfrm>
          <a:prstGeom prst="rect">
            <a:avLst/>
          </a:prstGeom>
        </p:spPr>
        <p:txBody>
          <a:bodyPr vert="horz" lIns="81280" tIns="40640" rIns="81280" bIns="4064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22" dirty="0">
                <a:solidFill>
                  <a:srgbClr val="7030A0"/>
                </a:solidFill>
              </a:rPr>
              <a:t>PDS</a:t>
            </a:r>
          </a:p>
        </p:txBody>
      </p:sp>
      <p:pic>
        <p:nvPicPr>
          <p:cNvPr id="18" name="Picture 17"/>
          <p:cNvPicPr>
            <a:picLocks noChangeAspect="1"/>
          </p:cNvPicPr>
          <p:nvPr/>
        </p:nvPicPr>
        <p:blipFill>
          <a:blip r:embed="rId6"/>
          <a:stretch>
            <a:fillRect/>
          </a:stretch>
        </p:blipFill>
        <p:spPr>
          <a:xfrm>
            <a:off x="1489692" y="1368919"/>
            <a:ext cx="195549" cy="278741"/>
          </a:xfrm>
          <a:prstGeom prst="rect">
            <a:avLst/>
          </a:prstGeom>
        </p:spPr>
      </p:pic>
      <p:pic>
        <p:nvPicPr>
          <p:cNvPr id="19" name="Picture 18"/>
          <p:cNvPicPr>
            <a:picLocks noChangeAspect="1"/>
          </p:cNvPicPr>
          <p:nvPr/>
        </p:nvPicPr>
        <p:blipFill>
          <a:blip r:embed="rId7"/>
          <a:stretch>
            <a:fillRect/>
          </a:stretch>
        </p:blipFill>
        <p:spPr>
          <a:xfrm>
            <a:off x="928964" y="1347118"/>
            <a:ext cx="268890" cy="255445"/>
          </a:xfrm>
          <a:prstGeom prst="rect">
            <a:avLst/>
          </a:prstGeom>
        </p:spPr>
      </p:pic>
      <p:pic>
        <p:nvPicPr>
          <p:cNvPr id="20" name="Picture 19"/>
          <p:cNvPicPr>
            <a:picLocks noChangeAspect="1"/>
          </p:cNvPicPr>
          <p:nvPr/>
        </p:nvPicPr>
        <p:blipFill>
          <a:blip r:embed="rId8"/>
          <a:stretch>
            <a:fillRect/>
          </a:stretch>
        </p:blipFill>
        <p:spPr>
          <a:xfrm>
            <a:off x="668583" y="1380076"/>
            <a:ext cx="262872" cy="253181"/>
          </a:xfrm>
          <a:prstGeom prst="rect">
            <a:avLst/>
          </a:prstGeom>
        </p:spPr>
      </p:pic>
      <p:sp>
        <p:nvSpPr>
          <p:cNvPr id="7" name="Title 4">
            <a:extLst>
              <a:ext uri="{FF2B5EF4-FFF2-40B4-BE49-F238E27FC236}">
                <a16:creationId xmlns:a16="http://schemas.microsoft.com/office/drawing/2014/main" id="{27228BAE-048B-681E-DD8D-BD96B22560E0}"/>
              </a:ext>
            </a:extLst>
          </p:cNvPr>
          <p:cNvSpPr txBox="1">
            <a:spLocks/>
          </p:cNvSpPr>
          <p:nvPr/>
        </p:nvSpPr>
        <p:spPr>
          <a:xfrm>
            <a:off x="258279" y="1456524"/>
            <a:ext cx="1837447" cy="261117"/>
          </a:xfrm>
          <a:prstGeom prst="rect">
            <a:avLst/>
          </a:prstGeom>
        </p:spPr>
        <p:txBody>
          <a:bodyPr vert="horz" lIns="81280" tIns="40640" rIns="81280" bIns="40640" rtlCol="0" anchor="b">
            <a:normAutofit fontScale="8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1867" dirty="0">
                <a:solidFill>
                  <a:schemeClr val="accent1">
                    <a:lumMod val="75000"/>
                  </a:schemeClr>
                </a:solidFill>
              </a:rPr>
              <a:t>Computer </a:t>
            </a:r>
            <a:r>
              <a:rPr lang="en-US" sz="1867" dirty="0">
                <a:solidFill>
                  <a:srgbClr val="00B0F0"/>
                </a:solidFill>
              </a:rPr>
              <a:t>Vision</a:t>
            </a:r>
          </a:p>
        </p:txBody>
      </p:sp>
      <p:sp>
        <p:nvSpPr>
          <p:cNvPr id="28" name="Title 1"/>
          <p:cNvSpPr txBox="1">
            <a:spLocks/>
          </p:cNvSpPr>
          <p:nvPr/>
        </p:nvSpPr>
        <p:spPr>
          <a:xfrm>
            <a:off x="-849474" y="3326448"/>
            <a:ext cx="3825765" cy="451201"/>
          </a:xfrm>
          <a:prstGeom prst="rect">
            <a:avLst/>
          </a:prstGeom>
        </p:spPr>
        <p:txBody>
          <a:bodyPr vert="horz" lIns="81280" tIns="40640" rIns="81280" bIns="4064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133" b="1" dirty="0">
                <a:solidFill>
                  <a:schemeClr val="bg1">
                    <a:lumMod val="75000"/>
                  </a:schemeClr>
                </a:solidFill>
              </a:rPr>
              <a:t>@ P. </a:t>
            </a:r>
            <a:r>
              <a:rPr lang="en-US" sz="2133" b="1" dirty="0" err="1">
                <a:solidFill>
                  <a:schemeClr val="bg1">
                    <a:lumMod val="75000"/>
                  </a:schemeClr>
                </a:solidFill>
              </a:rPr>
              <a:t>Siagian</a:t>
            </a:r>
            <a:endParaRPr lang="en-US" sz="2133" b="1" dirty="0">
              <a:solidFill>
                <a:schemeClr val="bg1">
                  <a:lumMod val="75000"/>
                </a:schemeClr>
              </a:solidFill>
            </a:endParaRPr>
          </a:p>
        </p:txBody>
      </p:sp>
      <p:sp>
        <p:nvSpPr>
          <p:cNvPr id="23" name="Title 1"/>
          <p:cNvSpPr txBox="1">
            <a:spLocks/>
          </p:cNvSpPr>
          <p:nvPr/>
        </p:nvSpPr>
        <p:spPr>
          <a:xfrm>
            <a:off x="2331567" y="2132736"/>
            <a:ext cx="9347200" cy="771712"/>
          </a:xfrm>
          <a:prstGeom prst="rect">
            <a:avLst/>
          </a:prstGeom>
        </p:spPr>
        <p:txBody>
          <a:bodyPr vert="horz" lIns="81280" tIns="40640" rIns="81280" bIns="40640" rtlCol="0" anchor="b">
            <a:normAutofit fontScale="90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b="1" dirty="0" smtClean="0"/>
          </a:p>
        </p:txBody>
      </p:sp>
      <p:sp>
        <p:nvSpPr>
          <p:cNvPr id="3" name="Rectangle 2"/>
          <p:cNvSpPr/>
          <p:nvPr/>
        </p:nvSpPr>
        <p:spPr>
          <a:xfrm>
            <a:off x="2427506" y="2046951"/>
            <a:ext cx="8781045" cy="646331"/>
          </a:xfrm>
          <a:prstGeom prst="rect">
            <a:avLst/>
          </a:prstGeom>
        </p:spPr>
        <p:txBody>
          <a:bodyPr wrap="square">
            <a:spAutoFit/>
          </a:bodyPr>
          <a:lstStyle/>
          <a:p>
            <a:r>
              <a:rPr lang="en-US" sz="3600" b="1" dirty="0" err="1" smtClean="0">
                <a:solidFill>
                  <a:srgbClr val="002060"/>
                </a:solidFill>
              </a:rPr>
              <a:t>Sistem</a:t>
            </a:r>
            <a:r>
              <a:rPr lang="en-US" sz="3600" b="1" dirty="0" smtClean="0">
                <a:solidFill>
                  <a:srgbClr val="002060"/>
                </a:solidFill>
              </a:rPr>
              <a:t> </a:t>
            </a:r>
            <a:r>
              <a:rPr lang="en-US" sz="3600" b="1" dirty="0" err="1" smtClean="0">
                <a:solidFill>
                  <a:srgbClr val="002060"/>
                </a:solidFill>
              </a:rPr>
              <a:t>Komunikasi</a:t>
            </a:r>
            <a:endParaRPr lang="en-US" sz="1000" b="1" dirty="0">
              <a:solidFill>
                <a:schemeClr val="bg1">
                  <a:lumMod val="85000"/>
                </a:schemeClr>
              </a:solidFill>
            </a:endParaRPr>
          </a:p>
        </p:txBody>
      </p:sp>
      <p:sp>
        <p:nvSpPr>
          <p:cNvPr id="5" name="Rectangle 4"/>
          <p:cNvSpPr/>
          <p:nvPr/>
        </p:nvSpPr>
        <p:spPr>
          <a:xfrm>
            <a:off x="8085399" y="6425847"/>
            <a:ext cx="3388876" cy="338554"/>
          </a:xfrm>
          <a:prstGeom prst="rect">
            <a:avLst/>
          </a:prstGeom>
        </p:spPr>
        <p:txBody>
          <a:bodyPr wrap="none">
            <a:spAutoFit/>
          </a:bodyPr>
          <a:lstStyle/>
          <a:p>
            <a:r>
              <a:rPr lang="en-US" sz="1600" dirty="0"/>
              <a:t>github.com/amelcharolinesgn2/ANJAR</a:t>
            </a:r>
          </a:p>
        </p:txBody>
      </p:sp>
    </p:spTree>
    <p:extLst>
      <p:ext uri="{BB962C8B-B14F-4D97-AF65-F5344CB8AC3E}">
        <p14:creationId xmlns:p14="http://schemas.microsoft.com/office/powerpoint/2010/main" val="3016832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D24-FAC5-447B-87F9-9404B3C01373}"/>
              </a:ext>
            </a:extLst>
          </p:cNvPr>
          <p:cNvSpPr>
            <a:spLocks noGrp="1"/>
          </p:cNvSpPr>
          <p:nvPr>
            <p:ph type="title"/>
          </p:nvPr>
        </p:nvSpPr>
        <p:spPr/>
        <p:txBody>
          <a:bodyPr/>
          <a:lstStyle/>
          <a:p>
            <a:r>
              <a:rPr lang="en-US" dirty="0"/>
              <a:t>Radio Stations Today</a:t>
            </a:r>
          </a:p>
        </p:txBody>
      </p:sp>
      <p:sp>
        <p:nvSpPr>
          <p:cNvPr id="3" name="Content Placeholder 2">
            <a:extLst>
              <a:ext uri="{FF2B5EF4-FFF2-40B4-BE49-F238E27FC236}">
                <a16:creationId xmlns:a16="http://schemas.microsoft.com/office/drawing/2014/main" id="{0E33FD41-2A54-4685-A266-87F75A6EE9A5}"/>
              </a:ext>
            </a:extLst>
          </p:cNvPr>
          <p:cNvSpPr>
            <a:spLocks noGrp="1"/>
          </p:cNvSpPr>
          <p:nvPr>
            <p:ph sz="half" idx="1"/>
          </p:nvPr>
        </p:nvSpPr>
        <p:spPr/>
        <p:txBody>
          <a:bodyPr/>
          <a:lstStyle/>
          <a:p>
            <a:pPr lvl="1"/>
            <a:r>
              <a:rPr lang="en-US" dirty="0"/>
              <a:t>HD Radio (digital signal embedded on the frequency of the radio station)</a:t>
            </a:r>
          </a:p>
          <a:p>
            <a:pPr lvl="1"/>
            <a:r>
              <a:rPr lang="en-US" dirty="0"/>
              <a:t>Internet Radio</a:t>
            </a:r>
          </a:p>
          <a:p>
            <a:pPr lvl="2"/>
            <a:r>
              <a:rPr lang="en-US" dirty="0"/>
              <a:t>Podcasts</a:t>
            </a:r>
          </a:p>
          <a:p>
            <a:pPr lvl="2"/>
            <a:r>
              <a:rPr lang="en-US" dirty="0"/>
              <a:t>Internet only radio stations</a:t>
            </a:r>
          </a:p>
          <a:p>
            <a:pPr lvl="2"/>
            <a:r>
              <a:rPr lang="en-US" dirty="0"/>
              <a:t>Satellite Radio</a:t>
            </a:r>
          </a:p>
          <a:p>
            <a:pPr lvl="2"/>
            <a:r>
              <a:rPr lang="en-US" dirty="0"/>
              <a:t>Radio on Cell Phones</a:t>
            </a:r>
          </a:p>
          <a:p>
            <a:pPr lvl="1"/>
            <a:endParaRPr lang="en-US" dirty="0"/>
          </a:p>
        </p:txBody>
      </p:sp>
      <p:pic>
        <p:nvPicPr>
          <p:cNvPr id="5" name="Picture 35" descr="C:\Users\Outlander\AppData\Local\Microsoft\Windows\Temporary Internet Files\Content.IE5\OMK7WZTA\MC900039284[1].wmf">
            <a:extLst>
              <a:ext uri="{FF2B5EF4-FFF2-40B4-BE49-F238E27FC236}">
                <a16:creationId xmlns:a16="http://schemas.microsoft.com/office/drawing/2014/main" id="{6C8C2162-16FC-4288-A000-0C873482894D}"/>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l="6658"/>
          <a:stretch/>
        </p:blipFill>
        <p:spPr bwMode="auto">
          <a:xfrm>
            <a:off x="9014881" y="2340728"/>
            <a:ext cx="2092656" cy="214864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8" descr="C:\Users\Outlander\AppData\Local\Microsoft\Windows\Temporary Internet Files\Content.IE5\7J298P96\MC900441329[1].png">
            <a:extLst>
              <a:ext uri="{FF2B5EF4-FFF2-40B4-BE49-F238E27FC236}">
                <a16:creationId xmlns:a16="http://schemas.microsoft.com/office/drawing/2014/main" id="{A1CF0472-3D86-4AC7-9F2D-B3621F875A0D}"/>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657475" y="3821979"/>
            <a:ext cx="2605475" cy="26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89233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1856221" y="810491"/>
            <a:ext cx="8153400" cy="4495800"/>
          </a:xfrm>
        </p:spPr>
        <p:txBody>
          <a:bodyPr/>
          <a:lstStyle/>
          <a:p>
            <a:pPr eaLnBrk="1" hangingPunct="1">
              <a:buFont typeface="Monotype Sorts"/>
              <a:buNone/>
            </a:pPr>
            <a:endParaRPr lang="en-US" altLang="en-US" sz="2400" dirty="0"/>
          </a:p>
          <a:p>
            <a:pPr eaLnBrk="1" hangingPunct="1">
              <a:buFont typeface="Monotype Sorts"/>
              <a:buNone/>
            </a:pPr>
            <a:r>
              <a:rPr lang="en-US" altLang="en-US" sz="2400" dirty="0"/>
              <a:t> </a:t>
            </a:r>
            <a:r>
              <a:rPr lang="en-US" altLang="en-US" sz="2400" b="1" dirty="0">
                <a:latin typeface="Arial Black" panose="020B0A04020102020204" pitchFamily="34" charset="0"/>
              </a:rPr>
              <a:t>Outlines</a:t>
            </a:r>
          </a:p>
          <a:p>
            <a:pPr eaLnBrk="1" hangingPunct="1"/>
            <a:r>
              <a:rPr lang="en-US" altLang="en-US" sz="2400" dirty="0" err="1"/>
              <a:t>Pengertian</a:t>
            </a:r>
            <a:r>
              <a:rPr lang="en-US" altLang="en-US" sz="2400" dirty="0"/>
              <a:t> Telekomunikasi</a:t>
            </a:r>
          </a:p>
          <a:p>
            <a:pPr eaLnBrk="1" hangingPunct="1"/>
            <a:r>
              <a:rPr lang="en-US" altLang="en-US" sz="2400" dirty="0" err="1"/>
              <a:t>Apakah</a:t>
            </a:r>
            <a:r>
              <a:rPr lang="en-US" altLang="en-US" sz="2400" dirty="0"/>
              <a:t> </a:t>
            </a:r>
            <a:r>
              <a:rPr lang="en-US" altLang="en-US" sz="2400" dirty="0" err="1"/>
              <a:t>sistem</a:t>
            </a:r>
            <a:r>
              <a:rPr lang="en-US" altLang="en-US" sz="2400" dirty="0"/>
              <a:t> </a:t>
            </a:r>
            <a:r>
              <a:rPr lang="en-US" altLang="en-US" sz="2400" dirty="0" err="1"/>
              <a:t>komunikasi</a:t>
            </a:r>
            <a:r>
              <a:rPr lang="en-US" altLang="en-US" sz="2400" dirty="0"/>
              <a:t>?</a:t>
            </a:r>
          </a:p>
          <a:p>
            <a:pPr eaLnBrk="1" hangingPunct="1"/>
            <a:r>
              <a:rPr lang="en-US" altLang="en-US" sz="2400" dirty="0" err="1"/>
              <a:t>Teknik</a:t>
            </a:r>
            <a:r>
              <a:rPr lang="en-US" altLang="en-US" sz="2400" dirty="0"/>
              <a:t> </a:t>
            </a:r>
            <a:r>
              <a:rPr lang="en-US" altLang="en-US" sz="2400" dirty="0" err="1"/>
              <a:t>Komunikasi</a:t>
            </a:r>
            <a:r>
              <a:rPr lang="en-US" altLang="en-US" sz="2400" dirty="0"/>
              <a:t> </a:t>
            </a:r>
          </a:p>
          <a:p>
            <a:pPr eaLnBrk="1" hangingPunct="1"/>
            <a:r>
              <a:rPr lang="en-US" altLang="en-US" sz="2400" dirty="0" err="1"/>
              <a:t>Perkembangan</a:t>
            </a:r>
            <a:r>
              <a:rPr lang="en-US" altLang="en-US" sz="2400" dirty="0"/>
              <a:t> </a:t>
            </a:r>
            <a:r>
              <a:rPr lang="en-US" altLang="en-US" sz="2400" dirty="0" err="1"/>
              <a:t>dunia</a:t>
            </a:r>
            <a:r>
              <a:rPr lang="en-US" altLang="en-US" sz="2400" dirty="0"/>
              <a:t> </a:t>
            </a:r>
            <a:r>
              <a:rPr lang="en-US" altLang="en-US" sz="2400" dirty="0" err="1"/>
              <a:t>telekomunikasi</a:t>
            </a:r>
            <a:endParaRPr lang="en-US" altLang="en-US" sz="2400" dirty="0"/>
          </a:p>
          <a:p>
            <a:pPr eaLnBrk="1" hangingPunct="1"/>
            <a:endParaRPr lang="en-US" altLang="en-US" sz="2400" dirty="0"/>
          </a:p>
        </p:txBody>
      </p:sp>
    </p:spTree>
    <p:extLst>
      <p:ext uri="{BB962C8B-B14F-4D97-AF65-F5344CB8AC3E}">
        <p14:creationId xmlns:p14="http://schemas.microsoft.com/office/powerpoint/2010/main" val="27484093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1905000" y="228600"/>
            <a:ext cx="8153400" cy="990600"/>
          </a:xfrm>
        </p:spPr>
        <p:txBody>
          <a:bodyPr/>
          <a:lstStyle/>
          <a:p>
            <a:pPr algn="ctr" eaLnBrk="1" hangingPunct="1"/>
            <a:r>
              <a:rPr lang="en-US" altLang="en-US" smtClean="0"/>
              <a:t>Pengertian Telekomunikasi</a:t>
            </a:r>
          </a:p>
        </p:txBody>
      </p:sp>
      <p:sp>
        <p:nvSpPr>
          <p:cNvPr id="14339" name="Content Placeholder 3"/>
          <p:cNvSpPr>
            <a:spLocks noGrp="1"/>
          </p:cNvSpPr>
          <p:nvPr>
            <p:ph sz="quarter" idx="1"/>
          </p:nvPr>
        </p:nvSpPr>
        <p:spPr>
          <a:xfrm>
            <a:off x="1978026" y="1981200"/>
            <a:ext cx="8232775" cy="4572000"/>
          </a:xfrm>
        </p:spPr>
        <p:txBody>
          <a:bodyPr/>
          <a:lstStyle/>
          <a:p>
            <a:pPr algn="ctr" eaLnBrk="1" hangingPunct="1">
              <a:buFont typeface="Wingdings" panose="05000000000000000000" pitchFamily="2" charset="2"/>
              <a:buNone/>
            </a:pPr>
            <a:r>
              <a:rPr lang="en-US" altLang="en-US" b="1" i="1">
                <a:latin typeface="Bodoni MT" panose="02070603080606020203" pitchFamily="18" charset="0"/>
              </a:rPr>
              <a:t>Tele</a:t>
            </a:r>
            <a:r>
              <a:rPr lang="en-US" altLang="en-US" b="1">
                <a:latin typeface="Bodoni MT" panose="02070603080606020203" pitchFamily="18" charset="0"/>
              </a:rPr>
              <a:t> :  </a:t>
            </a:r>
            <a:r>
              <a:rPr lang="en-US" altLang="en-US">
                <a:latin typeface="Bodoni MT" panose="02070603080606020203" pitchFamily="18" charset="0"/>
              </a:rPr>
              <a:t>Jauh</a:t>
            </a:r>
          </a:p>
          <a:p>
            <a:pPr algn="ctr" eaLnBrk="1" hangingPunct="1">
              <a:buFont typeface="Wingdings" panose="05000000000000000000" pitchFamily="2" charset="2"/>
              <a:buNone/>
            </a:pPr>
            <a:r>
              <a:rPr lang="en-US" altLang="en-US" b="1" i="1">
                <a:latin typeface="Bodoni MT" panose="02070603080606020203" pitchFamily="18" charset="0"/>
              </a:rPr>
              <a:t>Komunikasi</a:t>
            </a:r>
            <a:r>
              <a:rPr lang="en-US" altLang="en-US" b="1">
                <a:latin typeface="Bodoni MT" panose="02070603080606020203" pitchFamily="18" charset="0"/>
              </a:rPr>
              <a:t>: </a:t>
            </a:r>
            <a:r>
              <a:rPr lang="en-US" altLang="en-US">
                <a:latin typeface="Bodoni MT" panose="02070603080606020203" pitchFamily="18" charset="0"/>
              </a:rPr>
              <a:t>penyampaian informasi atau hubungan antara satu titik dengan titik yang lainnya.</a:t>
            </a:r>
            <a:endParaRPr lang="en-US" altLang="en-US" b="1">
              <a:latin typeface="Bodoni MT" panose="02070603080606020203" pitchFamily="18" charset="0"/>
            </a:endParaRPr>
          </a:p>
          <a:p>
            <a:pPr eaLnBrk="1" hangingPunct="1"/>
            <a:endParaRPr lang="en-US" altLang="en-US" smtClean="0"/>
          </a:p>
          <a:p>
            <a:pPr eaLnBrk="1" hangingPunct="1">
              <a:buFont typeface="Wingdings" panose="05000000000000000000" pitchFamily="2" charset="2"/>
              <a:buNone/>
            </a:pPr>
            <a:r>
              <a:rPr lang="en-US" altLang="en-US" b="1" smtClean="0">
                <a:latin typeface="Arial Unicode MS" pitchFamily="34" charset="-128"/>
                <a:ea typeface="Arial Unicode MS" pitchFamily="34" charset="-128"/>
              </a:rPr>
              <a:t>	</a:t>
            </a:r>
            <a:r>
              <a:rPr lang="en-US" altLang="en-US" b="1" u="sng" smtClean="0">
                <a:latin typeface="Arial Unicode MS" pitchFamily="34" charset="-128"/>
                <a:ea typeface="Arial Unicode MS" pitchFamily="34" charset="-128"/>
              </a:rPr>
              <a:t>Telekomunikasi</a:t>
            </a:r>
            <a:r>
              <a:rPr lang="en-US" altLang="en-US" b="1" smtClean="0">
                <a:latin typeface="Arial Unicode MS" pitchFamily="34" charset="-128"/>
                <a:ea typeface="Arial Unicode MS" pitchFamily="34" charset="-128"/>
              </a:rPr>
              <a:t>:   </a:t>
            </a:r>
            <a:r>
              <a:rPr lang="en-US" altLang="en-US" smtClean="0">
                <a:latin typeface="Arial Unicode MS" pitchFamily="34" charset="-128"/>
                <a:ea typeface="Arial Unicode MS" pitchFamily="34" charset="-128"/>
              </a:rPr>
              <a:t>penyampaian informasi atau hubungan antara satu titik dengan titik yang lainnya yang berjarak jauh.</a:t>
            </a:r>
          </a:p>
          <a:p>
            <a:pPr eaLnBrk="1" hangingPunct="1"/>
            <a:endParaRPr lang="en-US" altLang="en-US" smtClean="0"/>
          </a:p>
        </p:txBody>
      </p:sp>
    </p:spTree>
    <p:extLst>
      <p:ext uri="{BB962C8B-B14F-4D97-AF65-F5344CB8AC3E}">
        <p14:creationId xmlns:p14="http://schemas.microsoft.com/office/powerpoint/2010/main" val="9958029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136775" y="228600"/>
            <a:ext cx="8153400" cy="990600"/>
          </a:xfrm>
        </p:spPr>
        <p:txBody>
          <a:bodyPr/>
          <a:lstStyle/>
          <a:p>
            <a:pPr eaLnBrk="1" hangingPunct="1"/>
            <a:endParaRPr lang="en-US" altLang="en-US" smtClean="0"/>
          </a:p>
        </p:txBody>
      </p:sp>
      <p:sp>
        <p:nvSpPr>
          <p:cNvPr id="15363" name="Content Placeholder 2"/>
          <p:cNvSpPr>
            <a:spLocks noGrp="1"/>
          </p:cNvSpPr>
          <p:nvPr>
            <p:ph sz="quarter" idx="1"/>
          </p:nvPr>
        </p:nvSpPr>
        <p:spPr>
          <a:xfrm>
            <a:off x="1905000" y="1600200"/>
            <a:ext cx="8610600" cy="4495800"/>
          </a:xfrm>
        </p:spPr>
        <p:txBody>
          <a:bodyPr/>
          <a:lstStyle/>
          <a:p>
            <a:pPr eaLnBrk="1" hangingPunct="1">
              <a:buFont typeface="Wingdings" panose="05000000000000000000" pitchFamily="2" charset="2"/>
              <a:buNone/>
            </a:pPr>
            <a:r>
              <a:rPr lang="en-US" altLang="en-US" smtClean="0">
                <a:latin typeface="Arial Unicode MS" pitchFamily="34" charset="-128"/>
                <a:ea typeface="Arial Unicode MS" pitchFamily="34" charset="-128"/>
              </a:rPr>
              <a:t>	Sehingga  definisi sesungguhnya dari telekomunikasi adalah :</a:t>
            </a:r>
          </a:p>
          <a:p>
            <a:pPr eaLnBrk="1" hangingPunct="1">
              <a:buFont typeface="Wingdings" panose="05000000000000000000" pitchFamily="2" charset="2"/>
              <a:buNone/>
            </a:pPr>
            <a:endParaRPr lang="en-US" altLang="en-US" smtClean="0">
              <a:latin typeface="Arial Unicode MS" pitchFamily="34" charset="-128"/>
              <a:ea typeface="Arial Unicode MS" pitchFamily="34" charset="-128"/>
            </a:endParaRPr>
          </a:p>
          <a:p>
            <a:pPr eaLnBrk="1" hangingPunct="1">
              <a:buFont typeface="Wingdings" panose="05000000000000000000" pitchFamily="2" charset="2"/>
              <a:buNone/>
            </a:pPr>
            <a:r>
              <a:rPr lang="en-US" altLang="en-US" b="1" i="1" smtClean="0">
                <a:latin typeface="Arial Unicode MS" pitchFamily="34" charset="-128"/>
                <a:ea typeface="Arial Unicode MS" pitchFamily="34" charset="-128"/>
              </a:rPr>
              <a:t>	Telekomunikasi: </a:t>
            </a:r>
            <a:r>
              <a:rPr lang="en-US" altLang="en-US" i="1" smtClean="0">
                <a:latin typeface="Arial Unicode MS" pitchFamily="34" charset="-128"/>
                <a:ea typeface="Arial Unicode MS" pitchFamily="34" charset="-128"/>
              </a:rPr>
              <a:t> penyampaian informasi atau hubungan antara satu titik dengan titik yang lainnya dengan mempergunakan bantuan peralatan khusus.</a:t>
            </a:r>
            <a:endParaRPr lang="en-US" altLang="en-US" smtClean="0">
              <a:latin typeface="Arial Unicode MS" pitchFamily="34" charset="-128"/>
              <a:ea typeface="Arial Unicode MS" pitchFamily="34" charset="-128"/>
            </a:endParaRPr>
          </a:p>
          <a:p>
            <a:pPr eaLnBrk="1" hangingPunct="1">
              <a:buFont typeface="Wingdings" panose="05000000000000000000" pitchFamily="2" charset="2"/>
              <a:buNone/>
            </a:pPr>
            <a:endParaRPr lang="en-US" altLang="en-US" smtClean="0"/>
          </a:p>
        </p:txBody>
      </p:sp>
    </p:spTree>
    <p:extLst>
      <p:ext uri="{BB962C8B-B14F-4D97-AF65-F5344CB8AC3E}">
        <p14:creationId xmlns:p14="http://schemas.microsoft.com/office/powerpoint/2010/main" val="3166565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2136775" y="228600"/>
            <a:ext cx="8153400" cy="990600"/>
          </a:xfrm>
        </p:spPr>
        <p:txBody>
          <a:bodyPr/>
          <a:lstStyle/>
          <a:p>
            <a:pPr eaLnBrk="1" hangingPunct="1"/>
            <a:endParaRPr lang="en-US" altLang="en-US" smtClean="0"/>
          </a:p>
        </p:txBody>
      </p:sp>
      <p:sp>
        <p:nvSpPr>
          <p:cNvPr id="3" name="Content Placeholder 2"/>
          <p:cNvSpPr>
            <a:spLocks noGrp="1"/>
          </p:cNvSpPr>
          <p:nvPr>
            <p:ph sz="quarter" idx="1"/>
          </p:nvPr>
        </p:nvSpPr>
        <p:spPr>
          <a:xfrm>
            <a:off x="1905000" y="1828800"/>
            <a:ext cx="8382000" cy="4495800"/>
          </a:xfrm>
        </p:spPr>
        <p:txBody>
          <a:bodyPr>
            <a:normAutofit/>
          </a:bodyPr>
          <a:lstStyle/>
          <a:p>
            <a:pPr marL="320040" indent="-320040">
              <a:buFont typeface="Wingdings"/>
              <a:buChar char=""/>
              <a:defRPr/>
            </a:pPr>
            <a:r>
              <a:rPr lang="en-US" dirty="0" err="1" smtClean="0">
                <a:latin typeface="Arial Unicode MS" pitchFamily="34" charset="-128"/>
                <a:ea typeface="Arial Unicode MS" pitchFamily="34" charset="-128"/>
                <a:cs typeface="Arial Unicode MS" pitchFamily="34" charset="-128"/>
              </a:rPr>
              <a:t>Didalam</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telekomunikasi</a:t>
            </a:r>
            <a:r>
              <a:rPr lang="en-US" dirty="0" smtClean="0">
                <a:latin typeface="Arial Unicode MS" pitchFamily="34" charset="-128"/>
                <a:ea typeface="Arial Unicode MS" pitchFamily="34" charset="-128"/>
                <a:cs typeface="Arial Unicode MS" pitchFamily="34" charset="-128"/>
              </a:rPr>
              <a:t>, </a:t>
            </a:r>
            <a:r>
              <a:rPr lang="en-US" b="1" dirty="0" err="1" smtClean="0">
                <a:latin typeface="Arial Unicode MS" pitchFamily="34" charset="-128"/>
                <a:ea typeface="Arial Unicode MS" pitchFamily="34" charset="-128"/>
                <a:cs typeface="Arial Unicode MS" pitchFamily="34" charset="-128"/>
              </a:rPr>
              <a:t>Sistem</a:t>
            </a:r>
            <a:r>
              <a:rPr lang="en-US" b="1" dirty="0" smtClean="0">
                <a:latin typeface="Arial Unicode MS" pitchFamily="34" charset="-128"/>
                <a:ea typeface="Arial Unicode MS" pitchFamily="34" charset="-128"/>
                <a:cs typeface="Arial Unicode MS" pitchFamily="34" charset="-128"/>
              </a:rPr>
              <a:t> </a:t>
            </a:r>
            <a:r>
              <a:rPr lang="en-US" b="1" dirty="0" err="1" smtClean="0">
                <a:latin typeface="Arial Unicode MS" pitchFamily="34" charset="-128"/>
                <a:ea typeface="Arial Unicode MS" pitchFamily="34" charset="-128"/>
                <a:cs typeface="Arial Unicode MS" pitchFamily="34" charset="-128"/>
              </a:rPr>
              <a:t>Komunikasi</a:t>
            </a:r>
            <a:r>
              <a:rPr lang="en-US" b="1"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adalah</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penyampaian</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informasi</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dari</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pengirim</a:t>
            </a:r>
            <a:r>
              <a:rPr lang="en-US" dirty="0" smtClean="0">
                <a:latin typeface="Arial Unicode MS" pitchFamily="34" charset="-128"/>
                <a:ea typeface="Arial Unicode MS" pitchFamily="34" charset="-128"/>
                <a:cs typeface="Arial Unicode MS" pitchFamily="34" charset="-128"/>
              </a:rPr>
              <a:t> (transmitter) </a:t>
            </a:r>
            <a:r>
              <a:rPr lang="en-US" dirty="0" err="1" smtClean="0">
                <a:latin typeface="Arial Unicode MS" pitchFamily="34" charset="-128"/>
                <a:ea typeface="Arial Unicode MS" pitchFamily="34" charset="-128"/>
                <a:cs typeface="Arial Unicode MS" pitchFamily="34" charset="-128"/>
              </a:rPr>
              <a:t>di</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satu</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titik</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ke</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penerima</a:t>
            </a:r>
            <a:r>
              <a:rPr lang="en-US" dirty="0" smtClean="0">
                <a:latin typeface="Arial Unicode MS" pitchFamily="34" charset="-128"/>
                <a:ea typeface="Arial Unicode MS" pitchFamily="34" charset="-128"/>
                <a:cs typeface="Arial Unicode MS" pitchFamily="34" charset="-128"/>
              </a:rPr>
              <a:t> (receiver) </a:t>
            </a:r>
            <a:r>
              <a:rPr lang="en-US" dirty="0" err="1" smtClean="0">
                <a:latin typeface="Arial Unicode MS" pitchFamily="34" charset="-128"/>
                <a:ea typeface="Arial Unicode MS" pitchFamily="34" charset="-128"/>
                <a:cs typeface="Arial Unicode MS" pitchFamily="34" charset="-128"/>
              </a:rPr>
              <a:t>di</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titik</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lainnya</a:t>
            </a:r>
            <a:r>
              <a:rPr lang="en-US" dirty="0" smtClean="0">
                <a:latin typeface="Arial Unicode MS" pitchFamily="34" charset="-128"/>
                <a:ea typeface="Arial Unicode MS" pitchFamily="34" charset="-128"/>
                <a:cs typeface="Arial Unicode MS" pitchFamily="34" charset="-128"/>
              </a:rPr>
              <a:t>. </a:t>
            </a:r>
          </a:p>
          <a:p>
            <a:pPr marL="320040" indent="-320040">
              <a:buNone/>
              <a:defRPr/>
            </a:pPr>
            <a:endParaRPr lang="en-US" dirty="0" smtClean="0">
              <a:latin typeface="Arial Unicode MS" pitchFamily="34" charset="-128"/>
              <a:ea typeface="Arial Unicode MS" pitchFamily="34" charset="-128"/>
              <a:cs typeface="Arial Unicode MS" pitchFamily="34" charset="-128"/>
            </a:endParaRPr>
          </a:p>
          <a:p>
            <a:pPr marL="320040" indent="-320040">
              <a:buFont typeface="Wingdings"/>
              <a:buChar char=""/>
              <a:defRPr/>
            </a:pPr>
            <a:r>
              <a:rPr lang="en-US" dirty="0" err="1" smtClean="0">
                <a:latin typeface="Arial Unicode MS" pitchFamily="34" charset="-128"/>
                <a:ea typeface="Arial Unicode MS" pitchFamily="34" charset="-128"/>
                <a:cs typeface="Arial Unicode MS" pitchFamily="34" charset="-128"/>
              </a:rPr>
              <a:t>Informasi</a:t>
            </a:r>
            <a:r>
              <a:rPr lang="en-US" dirty="0" smtClean="0">
                <a:latin typeface="Arial Unicode MS" pitchFamily="34" charset="-128"/>
                <a:ea typeface="Arial Unicode MS" pitchFamily="34" charset="-128"/>
                <a:cs typeface="Arial Unicode MS" pitchFamily="34" charset="-128"/>
              </a:rPr>
              <a:t> yang </a:t>
            </a:r>
            <a:r>
              <a:rPr lang="en-US" dirty="0" err="1" smtClean="0">
                <a:latin typeface="Arial Unicode MS" pitchFamily="34" charset="-128"/>
                <a:ea typeface="Arial Unicode MS" pitchFamily="34" charset="-128"/>
                <a:cs typeface="Arial Unicode MS" pitchFamily="34" charset="-128"/>
              </a:rPr>
              <a:t>disampaikan</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bisa</a:t>
            </a:r>
            <a:r>
              <a:rPr lang="en-US" dirty="0" smtClean="0">
                <a:latin typeface="Arial Unicode MS" pitchFamily="34" charset="-128"/>
                <a:ea typeface="Arial Unicode MS" pitchFamily="34" charset="-128"/>
                <a:cs typeface="Arial Unicode MS" pitchFamily="34" charset="-128"/>
              </a:rPr>
              <a:t> </a:t>
            </a:r>
            <a:r>
              <a:rPr lang="en-US" dirty="0" err="1" smtClean="0">
                <a:latin typeface="Arial Unicode MS" pitchFamily="34" charset="-128"/>
                <a:ea typeface="Arial Unicode MS" pitchFamily="34" charset="-128"/>
                <a:cs typeface="Arial Unicode MS" pitchFamily="34" charset="-128"/>
              </a:rPr>
              <a:t>berupa</a:t>
            </a:r>
            <a:r>
              <a:rPr lang="en-US" dirty="0" smtClean="0">
                <a:latin typeface="Arial Unicode MS" pitchFamily="34" charset="-128"/>
                <a:ea typeface="Arial Unicode MS" pitchFamily="34" charset="-128"/>
                <a:cs typeface="Arial Unicode MS" pitchFamily="34" charset="-128"/>
              </a:rPr>
              <a:t>:</a:t>
            </a:r>
          </a:p>
          <a:p>
            <a:pPr marL="640080" lvl="1" indent="-274320">
              <a:buFont typeface="Wingdings 2"/>
              <a:buChar char=""/>
              <a:defRPr/>
            </a:pPr>
            <a:r>
              <a:rPr lang="en-US" dirty="0" err="1" smtClean="0">
                <a:latin typeface="Arial Unicode MS" pitchFamily="34" charset="-128"/>
                <a:ea typeface="Arial Unicode MS" pitchFamily="34" charset="-128"/>
                <a:cs typeface="Arial Unicode MS" pitchFamily="34" charset="-128"/>
              </a:rPr>
              <a:t>Suara</a:t>
            </a:r>
            <a:endParaRPr lang="en-US" dirty="0" smtClean="0">
              <a:latin typeface="Arial Unicode MS" pitchFamily="34" charset="-128"/>
              <a:ea typeface="Arial Unicode MS" pitchFamily="34" charset="-128"/>
              <a:cs typeface="Arial Unicode MS" pitchFamily="34" charset="-128"/>
            </a:endParaRPr>
          </a:p>
          <a:p>
            <a:pPr marL="640080" lvl="1" indent="-274320">
              <a:buFont typeface="Wingdings 2"/>
              <a:buChar char=""/>
              <a:defRPr/>
            </a:pPr>
            <a:r>
              <a:rPr lang="en-US" dirty="0" smtClean="0">
                <a:latin typeface="Arial Unicode MS" pitchFamily="34" charset="-128"/>
                <a:ea typeface="Arial Unicode MS" pitchFamily="34" charset="-128"/>
                <a:cs typeface="Arial Unicode MS" pitchFamily="34" charset="-128"/>
              </a:rPr>
              <a:t>Data</a:t>
            </a:r>
          </a:p>
          <a:p>
            <a:pPr marL="640080" lvl="1" indent="-274320">
              <a:buFont typeface="Wingdings 2"/>
              <a:buChar char=""/>
              <a:defRPr/>
            </a:pPr>
            <a:r>
              <a:rPr lang="en-US" dirty="0" err="1" smtClean="0">
                <a:latin typeface="Arial Unicode MS" pitchFamily="34" charset="-128"/>
                <a:ea typeface="Arial Unicode MS" pitchFamily="34" charset="-128"/>
                <a:cs typeface="Arial Unicode MS" pitchFamily="34" charset="-128"/>
              </a:rPr>
              <a:t>Gambar</a:t>
            </a:r>
            <a:endParaRPr lang="en-US" dirty="0" smtClean="0">
              <a:latin typeface="Arial Unicode MS" pitchFamily="34" charset="-128"/>
              <a:ea typeface="Arial Unicode MS" pitchFamily="34" charset="-128"/>
              <a:cs typeface="Arial Unicode MS" pitchFamily="34" charset="-128"/>
            </a:endParaRPr>
          </a:p>
          <a:p>
            <a:pPr marL="640080" lvl="1" indent="-274320">
              <a:buFont typeface="Wingdings 2"/>
              <a:buChar char=""/>
              <a:defRPr/>
            </a:pPr>
            <a:r>
              <a:rPr lang="en-US" dirty="0" smtClean="0">
                <a:latin typeface="Arial Unicode MS" pitchFamily="34" charset="-128"/>
                <a:ea typeface="Arial Unicode MS" pitchFamily="34" charset="-128"/>
                <a:cs typeface="Arial Unicode MS" pitchFamily="34" charset="-128"/>
              </a:rPr>
              <a:t>Video</a:t>
            </a:r>
          </a:p>
          <a:p>
            <a:pPr marL="640080" lvl="1" indent="-274320">
              <a:buFont typeface="Wingdings 2"/>
              <a:buChar char=""/>
              <a:defRPr/>
            </a:pPr>
            <a:r>
              <a:rPr lang="en-US" dirty="0" smtClean="0">
                <a:latin typeface="Arial Unicode MS" pitchFamily="34" charset="-128"/>
                <a:ea typeface="Arial Unicode MS" pitchFamily="34" charset="-128"/>
                <a:cs typeface="Arial Unicode MS" pitchFamily="34" charset="-128"/>
              </a:rPr>
              <a:t>Multimedia</a:t>
            </a:r>
            <a:endParaRPr lang="en-US" dirty="0">
              <a:latin typeface="Arial Unicode MS" pitchFamily="34" charset="-128"/>
              <a:ea typeface="Arial Unicode MS" pitchFamily="34" charset="-128"/>
              <a:cs typeface="Arial Unicode MS" pitchFamily="34" charset="-128"/>
            </a:endParaRPr>
          </a:p>
        </p:txBody>
      </p:sp>
    </p:spTree>
    <p:extLst>
      <p:ext uri="{BB962C8B-B14F-4D97-AF65-F5344CB8AC3E}">
        <p14:creationId xmlns:p14="http://schemas.microsoft.com/office/powerpoint/2010/main" val="21400184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4"/>
          <p:cNvSpPr>
            <a:spLocks noGrp="1"/>
          </p:cNvSpPr>
          <p:nvPr>
            <p:ph type="title"/>
          </p:nvPr>
        </p:nvSpPr>
        <p:spPr>
          <a:xfrm>
            <a:off x="2136775" y="228600"/>
            <a:ext cx="8153400" cy="990600"/>
          </a:xfrm>
        </p:spPr>
        <p:txBody>
          <a:bodyPr/>
          <a:lstStyle/>
          <a:p>
            <a:pPr algn="ctr" eaLnBrk="1" hangingPunct="1"/>
            <a:r>
              <a:rPr lang="en-US" altLang="en-US" smtClean="0"/>
              <a:t>Blok Diagram Sistem Komunikasi</a:t>
            </a:r>
          </a:p>
        </p:txBody>
      </p:sp>
      <p:grpSp>
        <p:nvGrpSpPr>
          <p:cNvPr id="17411" name="Group 6"/>
          <p:cNvGrpSpPr>
            <a:grpSpLocks/>
          </p:cNvGrpSpPr>
          <p:nvPr/>
        </p:nvGrpSpPr>
        <p:grpSpPr bwMode="auto">
          <a:xfrm>
            <a:off x="1660526" y="1905001"/>
            <a:ext cx="9002713" cy="3554413"/>
            <a:chOff x="136525" y="1371600"/>
            <a:chExt cx="9002713" cy="3554413"/>
          </a:xfrm>
        </p:grpSpPr>
        <p:sp>
          <p:nvSpPr>
            <p:cNvPr id="17414" name="Rectangle 2"/>
            <p:cNvSpPr>
              <a:spLocks noChangeArrowheads="1"/>
            </p:cNvSpPr>
            <p:nvPr/>
          </p:nvSpPr>
          <p:spPr bwMode="auto">
            <a:xfrm>
              <a:off x="457200" y="2286000"/>
              <a:ext cx="1219200" cy="762000"/>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latin typeface="Tahoma" panose="020B0604030504040204" pitchFamily="34" charset="0"/>
                </a:rPr>
                <a:t>Input </a:t>
              </a:r>
            </a:p>
            <a:p>
              <a:pPr algn="ctr" eaLnBrk="1" hangingPunct="1"/>
              <a:r>
                <a:rPr lang="en-US" altLang="en-US" b="1">
                  <a:latin typeface="Tahoma" panose="020B0604030504040204" pitchFamily="34" charset="0"/>
                </a:rPr>
                <a:t>Tranducer</a:t>
              </a:r>
            </a:p>
          </p:txBody>
        </p:sp>
        <p:sp>
          <p:nvSpPr>
            <p:cNvPr id="17415" name="Rectangle 3"/>
            <p:cNvSpPr>
              <a:spLocks noChangeArrowheads="1"/>
            </p:cNvSpPr>
            <p:nvPr/>
          </p:nvSpPr>
          <p:spPr bwMode="auto">
            <a:xfrm>
              <a:off x="2209800" y="2286000"/>
              <a:ext cx="1219200" cy="762000"/>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b="1">
                  <a:latin typeface="Tahoma" panose="020B0604030504040204" pitchFamily="34" charset="0"/>
                </a:rPr>
                <a:t>Transmitter</a:t>
              </a:r>
            </a:p>
          </p:txBody>
        </p:sp>
        <p:sp>
          <p:nvSpPr>
            <p:cNvPr id="17416" name="Rectangle 4"/>
            <p:cNvSpPr>
              <a:spLocks noChangeArrowheads="1"/>
            </p:cNvSpPr>
            <p:nvPr/>
          </p:nvSpPr>
          <p:spPr bwMode="auto">
            <a:xfrm>
              <a:off x="3962400" y="2286000"/>
              <a:ext cx="1219200" cy="762000"/>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latin typeface="Tahoma" panose="020B0604030504040204" pitchFamily="34" charset="0"/>
                </a:rPr>
                <a:t>Channel</a:t>
              </a:r>
            </a:p>
          </p:txBody>
        </p:sp>
        <p:sp>
          <p:nvSpPr>
            <p:cNvPr id="17417" name="Rectangle 5"/>
            <p:cNvSpPr>
              <a:spLocks noChangeArrowheads="1"/>
            </p:cNvSpPr>
            <p:nvPr/>
          </p:nvSpPr>
          <p:spPr bwMode="auto">
            <a:xfrm>
              <a:off x="5715000" y="2286000"/>
              <a:ext cx="1219200" cy="762000"/>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latin typeface="Tahoma" panose="020B0604030504040204" pitchFamily="34" charset="0"/>
                </a:rPr>
                <a:t>Receiver</a:t>
              </a:r>
            </a:p>
          </p:txBody>
        </p:sp>
        <p:sp>
          <p:nvSpPr>
            <p:cNvPr id="17418" name="Rectangle 6"/>
            <p:cNvSpPr>
              <a:spLocks noChangeArrowheads="1"/>
            </p:cNvSpPr>
            <p:nvPr/>
          </p:nvSpPr>
          <p:spPr bwMode="auto">
            <a:xfrm>
              <a:off x="7467600" y="2286000"/>
              <a:ext cx="1219200" cy="762000"/>
            </a:xfrm>
            <a:prstGeom prst="rect">
              <a:avLst/>
            </a:prstGeom>
            <a:solidFill>
              <a:srgbClr val="CCE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b="1">
                  <a:latin typeface="Tahoma" panose="020B0604030504040204" pitchFamily="34" charset="0"/>
                </a:rPr>
                <a:t>Output</a:t>
              </a:r>
            </a:p>
            <a:p>
              <a:pPr algn="ctr" eaLnBrk="1" hangingPunct="1"/>
              <a:r>
                <a:rPr lang="en-US" altLang="en-US" b="1">
                  <a:latin typeface="Tahoma" panose="020B0604030504040204" pitchFamily="34" charset="0"/>
                </a:rPr>
                <a:t>Tranducer</a:t>
              </a:r>
            </a:p>
          </p:txBody>
        </p:sp>
        <p:sp>
          <p:nvSpPr>
            <p:cNvPr id="17419" name="Line 7"/>
            <p:cNvSpPr>
              <a:spLocks noChangeShapeType="1"/>
            </p:cNvSpPr>
            <p:nvPr/>
          </p:nvSpPr>
          <p:spPr bwMode="auto">
            <a:xfrm>
              <a:off x="1676400" y="2667000"/>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0" name="Line 8"/>
            <p:cNvSpPr>
              <a:spLocks noChangeShapeType="1"/>
            </p:cNvSpPr>
            <p:nvPr/>
          </p:nvSpPr>
          <p:spPr bwMode="auto">
            <a:xfrm>
              <a:off x="6934200" y="2667000"/>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1" name="Line 9"/>
            <p:cNvSpPr>
              <a:spLocks noChangeShapeType="1"/>
            </p:cNvSpPr>
            <p:nvPr/>
          </p:nvSpPr>
          <p:spPr bwMode="auto">
            <a:xfrm>
              <a:off x="5181600" y="2667000"/>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2" name="Line 10"/>
            <p:cNvSpPr>
              <a:spLocks noChangeShapeType="1"/>
            </p:cNvSpPr>
            <p:nvPr/>
          </p:nvSpPr>
          <p:spPr bwMode="auto">
            <a:xfrm>
              <a:off x="3429000" y="2667000"/>
              <a:ext cx="5334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3" name="Line 11"/>
            <p:cNvSpPr>
              <a:spLocks noChangeShapeType="1"/>
            </p:cNvSpPr>
            <p:nvPr/>
          </p:nvSpPr>
          <p:spPr bwMode="auto">
            <a:xfrm>
              <a:off x="152400" y="2667000"/>
              <a:ext cx="3048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4" name="Line 12"/>
            <p:cNvSpPr>
              <a:spLocks noChangeShapeType="1"/>
            </p:cNvSpPr>
            <p:nvPr/>
          </p:nvSpPr>
          <p:spPr bwMode="auto">
            <a:xfrm>
              <a:off x="8686800" y="2590800"/>
              <a:ext cx="381000" cy="0"/>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25" name="Text Box 13"/>
            <p:cNvSpPr txBox="1">
              <a:spLocks noChangeArrowheads="1"/>
            </p:cNvSpPr>
            <p:nvPr/>
          </p:nvSpPr>
          <p:spPr bwMode="auto">
            <a:xfrm>
              <a:off x="136525" y="1433513"/>
              <a:ext cx="8969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latin typeface="Times New Roman" panose="02020603050405020304" pitchFamily="18" charset="0"/>
                </a:rPr>
                <a:t>Input  </a:t>
              </a:r>
            </a:p>
            <a:p>
              <a:pPr algn="ctr" eaLnBrk="1" hangingPunct="1"/>
              <a:r>
                <a:rPr lang="en-US" altLang="en-US" sz="1600">
                  <a:latin typeface="Times New Roman" panose="02020603050405020304" pitchFamily="18" charset="0"/>
                </a:rPr>
                <a:t>Message</a:t>
              </a:r>
            </a:p>
          </p:txBody>
        </p:sp>
        <p:sp>
          <p:nvSpPr>
            <p:cNvPr id="17426" name="Text Box 14"/>
            <p:cNvSpPr txBox="1">
              <a:spLocks noChangeArrowheads="1"/>
            </p:cNvSpPr>
            <p:nvPr/>
          </p:nvSpPr>
          <p:spPr bwMode="auto">
            <a:xfrm>
              <a:off x="1524000" y="1400175"/>
              <a:ext cx="8969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latin typeface="Times New Roman" panose="02020603050405020304" pitchFamily="18" charset="0"/>
                </a:rPr>
                <a:t>Message</a:t>
              </a:r>
            </a:p>
            <a:p>
              <a:pPr algn="ctr" eaLnBrk="1" hangingPunct="1"/>
              <a:r>
                <a:rPr lang="en-US" altLang="en-US" sz="1600">
                  <a:latin typeface="Times New Roman" panose="02020603050405020304" pitchFamily="18" charset="0"/>
                </a:rPr>
                <a:t>signal</a:t>
              </a:r>
            </a:p>
          </p:txBody>
        </p:sp>
        <p:sp>
          <p:nvSpPr>
            <p:cNvPr id="17427" name="Text Box 15"/>
            <p:cNvSpPr txBox="1">
              <a:spLocks noChangeArrowheads="1"/>
            </p:cNvSpPr>
            <p:nvPr/>
          </p:nvSpPr>
          <p:spPr bwMode="auto">
            <a:xfrm>
              <a:off x="3119438" y="1400175"/>
              <a:ext cx="12241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latin typeface="Times New Roman" panose="02020603050405020304" pitchFamily="18" charset="0"/>
                </a:rPr>
                <a:t>Transmitted </a:t>
              </a:r>
            </a:p>
            <a:p>
              <a:pPr algn="ctr" eaLnBrk="1" hangingPunct="1"/>
              <a:r>
                <a:rPr lang="en-US" altLang="en-US" sz="1600">
                  <a:latin typeface="Times New Roman" panose="02020603050405020304" pitchFamily="18" charset="0"/>
                </a:rPr>
                <a:t>Signal</a:t>
              </a:r>
            </a:p>
          </p:txBody>
        </p:sp>
        <p:sp>
          <p:nvSpPr>
            <p:cNvPr id="17428" name="Text Box 16"/>
            <p:cNvSpPr txBox="1">
              <a:spLocks noChangeArrowheads="1"/>
            </p:cNvSpPr>
            <p:nvPr/>
          </p:nvSpPr>
          <p:spPr bwMode="auto">
            <a:xfrm>
              <a:off x="4857750" y="1371600"/>
              <a:ext cx="9413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latin typeface="Times New Roman" panose="02020603050405020304" pitchFamily="18" charset="0"/>
                </a:rPr>
                <a:t>Received</a:t>
              </a:r>
            </a:p>
            <a:p>
              <a:pPr algn="ctr" eaLnBrk="1" hangingPunct="1"/>
              <a:r>
                <a:rPr lang="en-US" altLang="en-US" sz="1600">
                  <a:latin typeface="Times New Roman" panose="02020603050405020304" pitchFamily="18" charset="0"/>
                </a:rPr>
                <a:t>Signal</a:t>
              </a:r>
            </a:p>
          </p:txBody>
        </p:sp>
        <p:sp>
          <p:nvSpPr>
            <p:cNvPr id="17429" name="Text Box 17"/>
            <p:cNvSpPr txBox="1">
              <a:spLocks noChangeArrowheads="1"/>
            </p:cNvSpPr>
            <p:nvPr/>
          </p:nvSpPr>
          <p:spPr bwMode="auto">
            <a:xfrm>
              <a:off x="6819900" y="1371600"/>
              <a:ext cx="8001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a:latin typeface="Times New Roman" panose="02020603050405020304" pitchFamily="18" charset="0"/>
                </a:rPr>
                <a:t>Output </a:t>
              </a:r>
            </a:p>
            <a:p>
              <a:pPr algn="ctr" eaLnBrk="1" hangingPunct="1"/>
              <a:r>
                <a:rPr lang="en-US" altLang="en-US" sz="1600">
                  <a:latin typeface="Times New Roman" panose="02020603050405020304" pitchFamily="18" charset="0"/>
                </a:rPr>
                <a:t>Signal </a:t>
              </a:r>
            </a:p>
          </p:txBody>
        </p:sp>
        <p:sp>
          <p:nvSpPr>
            <p:cNvPr id="17430" name="Text Box 18"/>
            <p:cNvSpPr txBox="1">
              <a:spLocks noChangeArrowheads="1"/>
            </p:cNvSpPr>
            <p:nvPr/>
          </p:nvSpPr>
          <p:spPr bwMode="auto">
            <a:xfrm>
              <a:off x="8242300" y="1676400"/>
              <a:ext cx="8969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rPr>
                <a:t>Output</a:t>
              </a:r>
            </a:p>
            <a:p>
              <a:pPr eaLnBrk="1" hangingPunct="1"/>
              <a:r>
                <a:rPr lang="en-US" altLang="en-US" sz="1600">
                  <a:latin typeface="Times New Roman" panose="02020603050405020304" pitchFamily="18" charset="0"/>
                </a:rPr>
                <a:t>Message</a:t>
              </a:r>
            </a:p>
          </p:txBody>
        </p:sp>
        <p:sp>
          <p:nvSpPr>
            <p:cNvPr id="17431" name="Line 19"/>
            <p:cNvSpPr>
              <a:spLocks noChangeShapeType="1"/>
            </p:cNvSpPr>
            <p:nvPr/>
          </p:nvSpPr>
          <p:spPr bwMode="auto">
            <a:xfrm>
              <a:off x="304800" y="2057400"/>
              <a:ext cx="0" cy="4572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2" name="Line 20"/>
            <p:cNvSpPr>
              <a:spLocks noChangeShapeType="1"/>
            </p:cNvSpPr>
            <p:nvPr/>
          </p:nvSpPr>
          <p:spPr bwMode="auto">
            <a:xfrm>
              <a:off x="7162800" y="1981200"/>
              <a:ext cx="0" cy="4572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3" name="Line 21"/>
            <p:cNvSpPr>
              <a:spLocks noChangeShapeType="1"/>
            </p:cNvSpPr>
            <p:nvPr/>
          </p:nvSpPr>
          <p:spPr bwMode="auto">
            <a:xfrm>
              <a:off x="5410200" y="1981200"/>
              <a:ext cx="0" cy="4572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4" name="Line 22"/>
            <p:cNvSpPr>
              <a:spLocks noChangeShapeType="1"/>
            </p:cNvSpPr>
            <p:nvPr/>
          </p:nvSpPr>
          <p:spPr bwMode="auto">
            <a:xfrm>
              <a:off x="3657600" y="2057400"/>
              <a:ext cx="0" cy="4572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5" name="Line 23"/>
            <p:cNvSpPr>
              <a:spLocks noChangeShapeType="1"/>
            </p:cNvSpPr>
            <p:nvPr/>
          </p:nvSpPr>
          <p:spPr bwMode="auto">
            <a:xfrm>
              <a:off x="1905000" y="2057400"/>
              <a:ext cx="0" cy="4572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6" name="Line 24"/>
            <p:cNvSpPr>
              <a:spLocks noChangeShapeType="1"/>
            </p:cNvSpPr>
            <p:nvPr/>
          </p:nvSpPr>
          <p:spPr bwMode="auto">
            <a:xfrm>
              <a:off x="8915400" y="2209800"/>
              <a:ext cx="0" cy="2286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37" name="Text Box 26"/>
            <p:cNvSpPr txBox="1">
              <a:spLocks noChangeArrowheads="1"/>
            </p:cNvSpPr>
            <p:nvPr/>
          </p:nvSpPr>
          <p:spPr bwMode="auto">
            <a:xfrm>
              <a:off x="2286000" y="3336925"/>
              <a:ext cx="901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imes New Roman" panose="02020603050405020304" pitchFamily="18" charset="0"/>
                </a:rPr>
                <a:t>Carrier</a:t>
              </a:r>
            </a:p>
          </p:txBody>
        </p:sp>
        <p:sp>
          <p:nvSpPr>
            <p:cNvPr id="17438" name="Text Box 27"/>
            <p:cNvSpPr txBox="1">
              <a:spLocks noChangeArrowheads="1"/>
            </p:cNvSpPr>
            <p:nvPr/>
          </p:nvSpPr>
          <p:spPr bwMode="auto">
            <a:xfrm>
              <a:off x="3886200" y="3733800"/>
              <a:ext cx="2209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600">
                  <a:latin typeface="Times New Roman" panose="02020603050405020304" pitchFamily="18" charset="0"/>
                </a:rPr>
                <a:t>Tambahan Noise, Interferensi dan gangguan lainnya</a:t>
              </a:r>
            </a:p>
          </p:txBody>
        </p:sp>
        <p:sp>
          <p:nvSpPr>
            <p:cNvPr id="17439" name="Line 28"/>
            <p:cNvSpPr>
              <a:spLocks noChangeShapeType="1"/>
            </p:cNvSpPr>
            <p:nvPr/>
          </p:nvSpPr>
          <p:spPr bwMode="auto">
            <a:xfrm flipV="1">
              <a:off x="4495800" y="3124200"/>
              <a:ext cx="0" cy="4572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40" name="Line 29"/>
            <p:cNvSpPr>
              <a:spLocks noChangeShapeType="1"/>
            </p:cNvSpPr>
            <p:nvPr/>
          </p:nvSpPr>
          <p:spPr bwMode="auto">
            <a:xfrm flipV="1">
              <a:off x="2743200" y="3048000"/>
              <a:ext cx="0" cy="3048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41" name="Text Box 30"/>
            <p:cNvSpPr txBox="1">
              <a:spLocks noChangeArrowheads="1"/>
            </p:cNvSpPr>
            <p:nvPr/>
          </p:nvSpPr>
          <p:spPr bwMode="auto">
            <a:xfrm>
              <a:off x="1828800" y="3933825"/>
              <a:ext cx="1260281"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rPr>
                <a:t>Proses : </a:t>
              </a:r>
            </a:p>
            <a:p>
              <a:pPr eaLnBrk="1" hangingPunct="1"/>
              <a:r>
                <a:rPr lang="en-US" altLang="en-US" sz="1600">
                  <a:latin typeface="Times New Roman" panose="02020603050405020304" pitchFamily="18" charset="0"/>
                </a:rPr>
                <a:t>Modulation</a:t>
              </a:r>
            </a:p>
            <a:p>
              <a:pPr eaLnBrk="1" hangingPunct="1"/>
              <a:r>
                <a:rPr lang="en-US" altLang="en-US" sz="1600">
                  <a:latin typeface="Times New Roman" panose="02020603050405020304" pitchFamily="18" charset="0"/>
                </a:rPr>
                <a:t>Multiplexing</a:t>
              </a:r>
            </a:p>
          </p:txBody>
        </p:sp>
        <p:sp>
          <p:nvSpPr>
            <p:cNvPr id="17442" name="Text Box 31"/>
            <p:cNvSpPr txBox="1">
              <a:spLocks noChangeArrowheads="1"/>
            </p:cNvSpPr>
            <p:nvPr/>
          </p:nvSpPr>
          <p:spPr bwMode="auto">
            <a:xfrm>
              <a:off x="228600" y="3352800"/>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000">
                <a:latin typeface="Times New Roman" panose="02020603050405020304" pitchFamily="18" charset="0"/>
              </a:endParaRPr>
            </a:p>
          </p:txBody>
        </p:sp>
        <p:sp>
          <p:nvSpPr>
            <p:cNvPr id="17443" name="Text Box 32"/>
            <p:cNvSpPr txBox="1">
              <a:spLocks noChangeArrowheads="1"/>
            </p:cNvSpPr>
            <p:nvPr/>
          </p:nvSpPr>
          <p:spPr bwMode="auto">
            <a:xfrm>
              <a:off x="2214562" y="1628775"/>
              <a:ext cx="8334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rPr>
                <a:t>Analog </a:t>
              </a:r>
            </a:p>
            <a:p>
              <a:pPr eaLnBrk="1" hangingPunct="1"/>
              <a:r>
                <a:rPr lang="en-US" altLang="en-US" sz="1600">
                  <a:latin typeface="Times New Roman" panose="02020603050405020304" pitchFamily="18" charset="0"/>
                </a:rPr>
                <a:t>Digital</a:t>
              </a:r>
            </a:p>
          </p:txBody>
        </p:sp>
        <p:sp>
          <p:nvSpPr>
            <p:cNvPr id="17444" name="Line 33"/>
            <p:cNvSpPr>
              <a:spLocks noChangeShapeType="1"/>
            </p:cNvSpPr>
            <p:nvPr/>
          </p:nvSpPr>
          <p:spPr bwMode="auto">
            <a:xfrm flipV="1">
              <a:off x="2057400" y="2895600"/>
              <a:ext cx="381000" cy="6096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45" name="Line 34"/>
            <p:cNvSpPr>
              <a:spLocks noChangeShapeType="1"/>
            </p:cNvSpPr>
            <p:nvPr/>
          </p:nvSpPr>
          <p:spPr bwMode="auto">
            <a:xfrm>
              <a:off x="2057400" y="3505200"/>
              <a:ext cx="0" cy="457200"/>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7446" name="Line 35"/>
            <p:cNvSpPr>
              <a:spLocks noChangeShapeType="1"/>
            </p:cNvSpPr>
            <p:nvPr/>
          </p:nvSpPr>
          <p:spPr bwMode="auto">
            <a:xfrm flipV="1">
              <a:off x="325437" y="2819400"/>
              <a:ext cx="0" cy="6858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47" name="Text Box 36"/>
            <p:cNvSpPr txBox="1">
              <a:spLocks noChangeArrowheads="1"/>
            </p:cNvSpPr>
            <p:nvPr/>
          </p:nvSpPr>
          <p:spPr bwMode="auto">
            <a:xfrm>
              <a:off x="212725" y="4100513"/>
              <a:ext cx="121443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rPr>
                <a:t>Speech, </a:t>
              </a:r>
            </a:p>
            <a:p>
              <a:pPr eaLnBrk="1" hangingPunct="1"/>
              <a:r>
                <a:rPr lang="en-US" altLang="en-US" sz="1600">
                  <a:latin typeface="Times New Roman" panose="02020603050405020304" pitchFamily="18" charset="0"/>
                </a:rPr>
                <a:t>Music </a:t>
              </a:r>
            </a:p>
            <a:p>
              <a:pPr eaLnBrk="1" hangingPunct="1"/>
              <a:r>
                <a:rPr lang="en-US" altLang="en-US" sz="1600">
                  <a:latin typeface="Times New Roman" panose="02020603050405020304" pitchFamily="18" charset="0"/>
                </a:rPr>
                <a:t>Pressure etc.</a:t>
              </a:r>
            </a:p>
          </p:txBody>
        </p:sp>
        <p:sp>
          <p:nvSpPr>
            <p:cNvPr id="17448" name="Text Box 37"/>
            <p:cNvSpPr txBox="1">
              <a:spLocks noChangeArrowheads="1"/>
            </p:cNvSpPr>
            <p:nvPr/>
          </p:nvSpPr>
          <p:spPr bwMode="auto">
            <a:xfrm>
              <a:off x="6904038" y="4086225"/>
              <a:ext cx="1463675"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rPr>
                <a:t>Proses : </a:t>
              </a:r>
            </a:p>
            <a:p>
              <a:pPr eaLnBrk="1" hangingPunct="1"/>
              <a:r>
                <a:rPr lang="en-US" altLang="en-US" sz="1600">
                  <a:latin typeface="Times New Roman" panose="02020603050405020304" pitchFamily="18" charset="0"/>
                </a:rPr>
                <a:t>Demultiplexing</a:t>
              </a:r>
            </a:p>
            <a:p>
              <a:pPr eaLnBrk="1" hangingPunct="1"/>
              <a:r>
                <a:rPr lang="en-US" altLang="en-US" sz="1600">
                  <a:latin typeface="Times New Roman" panose="02020603050405020304" pitchFamily="18" charset="0"/>
                </a:rPr>
                <a:t>Demodulation</a:t>
              </a:r>
            </a:p>
          </p:txBody>
        </p:sp>
        <p:sp>
          <p:nvSpPr>
            <p:cNvPr id="17449" name="Line 38"/>
            <p:cNvSpPr>
              <a:spLocks noChangeShapeType="1"/>
            </p:cNvSpPr>
            <p:nvPr/>
          </p:nvSpPr>
          <p:spPr bwMode="auto">
            <a:xfrm flipV="1">
              <a:off x="7315200" y="3352800"/>
              <a:ext cx="0" cy="685800"/>
            </a:xfrm>
            <a:prstGeom prst="line">
              <a:avLst/>
            </a:prstGeom>
            <a:noFill/>
            <a:ln w="9525">
              <a:solidFill>
                <a:srgbClr val="FF0000"/>
              </a:solidFill>
              <a:miter lim="800000"/>
              <a:headEnd/>
              <a:tailEnd/>
            </a:ln>
            <a:extLst>
              <a:ext uri="{909E8E84-426E-40DD-AFC4-6F175D3DCCD1}">
                <a14:hiddenFill xmlns:a14="http://schemas.microsoft.com/office/drawing/2010/main">
                  <a:noFill/>
                </a14:hiddenFill>
              </a:ext>
            </a:extLst>
          </p:spPr>
          <p:txBody>
            <a:bodyPr wrap="none"/>
            <a:lstStyle/>
            <a:p>
              <a:endParaRPr lang="en-US"/>
            </a:p>
          </p:txBody>
        </p:sp>
        <p:sp>
          <p:nvSpPr>
            <p:cNvPr id="17450" name="Line 39"/>
            <p:cNvSpPr>
              <a:spLocks noChangeShapeType="1"/>
            </p:cNvSpPr>
            <p:nvPr/>
          </p:nvSpPr>
          <p:spPr bwMode="auto">
            <a:xfrm flipH="1" flipV="1">
              <a:off x="6705600" y="2895600"/>
              <a:ext cx="609600" cy="4572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17451" name="Text Box 40"/>
            <p:cNvSpPr txBox="1">
              <a:spLocks noChangeArrowheads="1"/>
            </p:cNvSpPr>
            <p:nvPr/>
          </p:nvSpPr>
          <p:spPr bwMode="auto">
            <a:xfrm>
              <a:off x="7772400" y="3338513"/>
              <a:ext cx="117852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rPr>
                <a:t>loudspeaker</a:t>
              </a:r>
            </a:p>
          </p:txBody>
        </p:sp>
        <p:sp>
          <p:nvSpPr>
            <p:cNvPr id="17452" name="Line 41"/>
            <p:cNvSpPr>
              <a:spLocks noChangeShapeType="1"/>
            </p:cNvSpPr>
            <p:nvPr/>
          </p:nvSpPr>
          <p:spPr bwMode="auto">
            <a:xfrm flipH="1" flipV="1">
              <a:off x="8229600" y="2971800"/>
              <a:ext cx="152400" cy="3810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grpSp>
      <p:sp>
        <p:nvSpPr>
          <p:cNvPr id="17412" name="Text Box 40"/>
          <p:cNvSpPr txBox="1">
            <a:spLocks noChangeArrowheads="1"/>
          </p:cNvSpPr>
          <p:nvPr/>
        </p:nvSpPr>
        <p:spPr bwMode="auto">
          <a:xfrm>
            <a:off x="1981201" y="3700464"/>
            <a:ext cx="11668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a:latin typeface="Times New Roman" panose="02020603050405020304" pitchFamily="18" charset="0"/>
              </a:rPr>
              <a:t>microphone</a:t>
            </a:r>
          </a:p>
        </p:txBody>
      </p:sp>
      <p:sp>
        <p:nvSpPr>
          <p:cNvPr id="17413" name="Line 41"/>
          <p:cNvSpPr>
            <a:spLocks noChangeShapeType="1"/>
          </p:cNvSpPr>
          <p:nvPr/>
        </p:nvSpPr>
        <p:spPr bwMode="auto">
          <a:xfrm flipV="1">
            <a:off x="2362200" y="3429000"/>
            <a:ext cx="228600" cy="381000"/>
          </a:xfrm>
          <a:prstGeom prst="line">
            <a:avLst/>
          </a:prstGeom>
          <a:noFill/>
          <a:ln w="9525">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383436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27"/>
          <p:cNvSpPr>
            <a:spLocks noGrp="1"/>
          </p:cNvSpPr>
          <p:nvPr>
            <p:ph type="title"/>
          </p:nvPr>
        </p:nvSpPr>
        <p:spPr/>
        <p:txBody>
          <a:bodyPr/>
          <a:lstStyle/>
          <a:p>
            <a:pPr eaLnBrk="1" hangingPunct="1"/>
            <a:r>
              <a:rPr lang="en-US" altLang="en-US" smtClean="0"/>
              <a:t>Analog dan Digital</a:t>
            </a:r>
          </a:p>
        </p:txBody>
      </p:sp>
      <p:sp>
        <p:nvSpPr>
          <p:cNvPr id="18435" name="Rectangle 6"/>
          <p:cNvSpPr txBox="1">
            <a:spLocks noChangeArrowheads="1"/>
          </p:cNvSpPr>
          <p:nvPr/>
        </p:nvSpPr>
        <p:spPr bwMode="auto">
          <a:xfrm>
            <a:off x="1905000" y="1646238"/>
            <a:ext cx="8229600" cy="513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19088" indent="-319088" eaLnBrk="0" hangingPunct="0">
              <a:defRPr>
                <a:solidFill>
                  <a:schemeClr val="tx1"/>
                </a:solidFill>
                <a:latin typeface="Arial" panose="020B0604020202020204" pitchFamily="34" charset="0"/>
              </a:defRPr>
            </a:lvl1pPr>
            <a:lvl2pPr marL="639763" indent="-273050" eaLnBrk="0" hangingPunct="0">
              <a:defRPr>
                <a:solidFill>
                  <a:schemeClr val="tx1"/>
                </a:solidFill>
                <a:latin typeface="Arial" panose="020B0604020202020204" pitchFamily="34" charset="0"/>
              </a:defRPr>
            </a:lvl2pPr>
            <a:lvl3pPr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ts val="700"/>
              </a:spcBef>
              <a:buClr>
                <a:schemeClr val="accent2"/>
              </a:buClr>
              <a:buSzPct val="60000"/>
              <a:buFont typeface="Wingdings" panose="05000000000000000000" pitchFamily="2" charset="2"/>
              <a:buChar char=""/>
            </a:pPr>
            <a:r>
              <a:rPr lang="en-US" altLang="en-US" sz="2400">
                <a:latin typeface="Tw Cen MT" panose="020B0602020104020603" pitchFamily="34" charset="0"/>
              </a:rPr>
              <a:t>Analog</a:t>
            </a:r>
            <a:endParaRPr lang="en-US" altLang="en-US" sz="2400" b="1">
              <a:latin typeface="Tw Cen MT" panose="020B0602020104020603" pitchFamily="34" charset="0"/>
            </a:endParaRPr>
          </a:p>
          <a:p>
            <a:pPr lvl="1" eaLnBrk="1" hangingPunct="1">
              <a:spcBef>
                <a:spcPts val="550"/>
              </a:spcBef>
              <a:buClr>
                <a:schemeClr val="accent1"/>
              </a:buClr>
              <a:buSzPct val="70000"/>
              <a:buFont typeface="Wingdings 2" panose="05020102010507070707" pitchFamily="18" charset="2"/>
              <a:buChar char=""/>
            </a:pPr>
            <a:r>
              <a:rPr lang="en-US" altLang="en-US" sz="2000" b="1">
                <a:latin typeface="Tw Cen MT" panose="020B0602020104020603" pitchFamily="34" charset="0"/>
              </a:rPr>
              <a:t>Berubah secara kontinyu</a:t>
            </a:r>
          </a:p>
          <a:p>
            <a:pPr lvl="1" eaLnBrk="1" hangingPunct="1">
              <a:spcBef>
                <a:spcPts val="550"/>
              </a:spcBef>
              <a:buClr>
                <a:schemeClr val="accent1"/>
              </a:buClr>
              <a:buSzPct val="70000"/>
              <a:buFont typeface="Wingdings 2" panose="05020102010507070707" pitchFamily="18" charset="2"/>
              <a:buChar char=""/>
            </a:pPr>
            <a:r>
              <a:rPr lang="en-US" altLang="en-US" sz="2000">
                <a:latin typeface="Tw Cen MT" panose="020B0602020104020603" pitchFamily="34" charset="0"/>
              </a:rPr>
              <a:t>Bandwidth </a:t>
            </a:r>
          </a:p>
          <a:p>
            <a:pPr lvl="2" eaLnBrk="1" hangingPunct="1">
              <a:spcBef>
                <a:spcPts val="500"/>
              </a:spcBef>
              <a:buClr>
                <a:schemeClr val="accent2"/>
              </a:buClr>
              <a:buSzPct val="75000"/>
              <a:buFont typeface="Wingdings" panose="05000000000000000000" pitchFamily="2" charset="2"/>
              <a:buChar char=""/>
            </a:pPr>
            <a:r>
              <a:rPr lang="en-US" altLang="en-US">
                <a:latin typeface="Tw Cen MT" panose="020B0602020104020603" pitchFamily="34" charset="0"/>
              </a:rPr>
              <a:t>suara (speech): 100Hz sd 7kHz</a:t>
            </a:r>
          </a:p>
          <a:p>
            <a:pPr lvl="2" eaLnBrk="1" hangingPunct="1">
              <a:spcBef>
                <a:spcPts val="500"/>
              </a:spcBef>
              <a:buClr>
                <a:schemeClr val="accent2"/>
              </a:buClr>
              <a:buSzPct val="75000"/>
              <a:buFont typeface="Wingdings" panose="05000000000000000000" pitchFamily="2" charset="2"/>
              <a:buChar char=""/>
            </a:pPr>
            <a:r>
              <a:rPr lang="en-US" altLang="en-US">
                <a:latin typeface="Tw Cen MT" panose="020B0602020104020603" pitchFamily="34" charset="0"/>
              </a:rPr>
              <a:t>telepon: 300Hz sd 3400Hz</a:t>
            </a:r>
          </a:p>
          <a:p>
            <a:pPr lvl="2" eaLnBrk="1" hangingPunct="1">
              <a:spcBef>
                <a:spcPts val="500"/>
              </a:spcBef>
              <a:buClr>
                <a:schemeClr val="accent2"/>
              </a:buClr>
              <a:buSzPct val="75000"/>
              <a:buFont typeface="Wingdings" panose="05000000000000000000" pitchFamily="2" charset="2"/>
              <a:buChar char=""/>
            </a:pPr>
            <a:r>
              <a:rPr lang="en-US" altLang="en-US">
                <a:latin typeface="Tw Cen MT" panose="020B0602020104020603" pitchFamily="34" charset="0"/>
              </a:rPr>
              <a:t>video: 4MHz</a:t>
            </a:r>
          </a:p>
          <a:p>
            <a:pPr eaLnBrk="1" hangingPunct="1">
              <a:spcBef>
                <a:spcPts val="700"/>
              </a:spcBef>
              <a:buClr>
                <a:schemeClr val="accent2"/>
              </a:buClr>
              <a:buSzPct val="60000"/>
              <a:buFont typeface="Wingdings" panose="05000000000000000000" pitchFamily="2" charset="2"/>
              <a:buChar char=""/>
            </a:pPr>
            <a:endParaRPr lang="en-US" altLang="en-US" sz="2400">
              <a:latin typeface="Tw Cen MT" panose="020B0602020104020603" pitchFamily="34" charset="0"/>
            </a:endParaRPr>
          </a:p>
          <a:p>
            <a:pPr eaLnBrk="1" hangingPunct="1">
              <a:spcBef>
                <a:spcPts val="700"/>
              </a:spcBef>
              <a:buClr>
                <a:schemeClr val="accent2"/>
              </a:buClr>
              <a:buSzPct val="60000"/>
              <a:buFont typeface="Wingdings" panose="05000000000000000000" pitchFamily="2" charset="2"/>
              <a:buChar char=""/>
            </a:pPr>
            <a:endParaRPr lang="en-US" altLang="en-US" sz="2400">
              <a:latin typeface="Tw Cen MT" panose="020B0602020104020603" pitchFamily="34" charset="0"/>
            </a:endParaRPr>
          </a:p>
          <a:p>
            <a:pPr eaLnBrk="1" hangingPunct="1">
              <a:spcBef>
                <a:spcPts val="700"/>
              </a:spcBef>
              <a:buClr>
                <a:schemeClr val="accent2"/>
              </a:buClr>
              <a:buSzPct val="60000"/>
              <a:buFont typeface="Wingdings" panose="05000000000000000000" pitchFamily="2" charset="2"/>
              <a:buChar char=""/>
            </a:pPr>
            <a:r>
              <a:rPr lang="en-US" altLang="en-US" sz="2400">
                <a:latin typeface="Tw Cen MT" panose="020B0602020104020603" pitchFamily="34" charset="0"/>
              </a:rPr>
              <a:t>Digital</a:t>
            </a:r>
          </a:p>
          <a:p>
            <a:pPr lvl="1" eaLnBrk="1" hangingPunct="1">
              <a:spcBef>
                <a:spcPts val="550"/>
              </a:spcBef>
              <a:buClr>
                <a:schemeClr val="accent1"/>
              </a:buClr>
              <a:buSzPct val="70000"/>
              <a:buFont typeface="Wingdings 2" panose="05020102010507070707" pitchFamily="18" charset="2"/>
              <a:buChar char=""/>
            </a:pPr>
            <a:r>
              <a:rPr lang="en-US" altLang="en-US" sz="2000">
                <a:latin typeface="Tw Cen MT" panose="020B0602020104020603" pitchFamily="34" charset="0"/>
              </a:rPr>
              <a:t>merepresentasikan dua kondisi yaitu “0” atau “1” (binary)</a:t>
            </a:r>
          </a:p>
        </p:txBody>
      </p:sp>
      <p:grpSp>
        <p:nvGrpSpPr>
          <p:cNvPr id="18436" name="Group 2053"/>
          <p:cNvGrpSpPr>
            <a:grpSpLocks/>
          </p:cNvGrpSpPr>
          <p:nvPr/>
        </p:nvGrpSpPr>
        <p:grpSpPr bwMode="auto">
          <a:xfrm>
            <a:off x="4572000" y="3932238"/>
            <a:ext cx="2878138" cy="469900"/>
            <a:chOff x="2359" y="1200"/>
            <a:chExt cx="3017" cy="297"/>
          </a:xfrm>
        </p:grpSpPr>
        <p:sp>
          <p:nvSpPr>
            <p:cNvPr id="18453" name="Freeform 2054"/>
            <p:cNvSpPr>
              <a:spLocks/>
            </p:cNvSpPr>
            <p:nvPr/>
          </p:nvSpPr>
          <p:spPr bwMode="auto">
            <a:xfrm>
              <a:off x="2359" y="1296"/>
              <a:ext cx="1001" cy="192"/>
            </a:xfrm>
            <a:custGeom>
              <a:avLst/>
              <a:gdLst>
                <a:gd name="T0" fmla="*/ 0 w 626"/>
                <a:gd name="T1" fmla="*/ 19146 h 89"/>
                <a:gd name="T2" fmla="*/ 1289 w 626"/>
                <a:gd name="T3" fmla="*/ 19146 h 89"/>
                <a:gd name="T4" fmla="*/ 4498 w 626"/>
                <a:gd name="T5" fmla="*/ 10463 h 89"/>
                <a:gd name="T6" fmla="*/ 7277 w 626"/>
                <a:gd name="T7" fmla="*/ 0 h 89"/>
                <a:gd name="T8" fmla="*/ 10295 w 626"/>
                <a:gd name="T9" fmla="*/ 0 h 89"/>
                <a:gd name="T10" fmla="*/ 12639 w 626"/>
                <a:gd name="T11" fmla="*/ 10463 h 89"/>
                <a:gd name="T12" fmla="*/ 14994 w 626"/>
                <a:gd name="T13" fmla="*/ 17437 h 89"/>
                <a:gd name="T14" fmla="*/ 16697 w 626"/>
                <a:gd name="T15" fmla="*/ 19146 h 89"/>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89"/>
                <a:gd name="T26" fmla="*/ 626 w 626"/>
                <a:gd name="T27" fmla="*/ 89 h 89"/>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89">
                  <a:moveTo>
                    <a:pt x="0" y="88"/>
                  </a:moveTo>
                  <a:lnTo>
                    <a:pt x="48" y="88"/>
                  </a:lnTo>
                  <a:lnTo>
                    <a:pt x="168" y="48"/>
                  </a:lnTo>
                  <a:lnTo>
                    <a:pt x="272" y="0"/>
                  </a:lnTo>
                  <a:lnTo>
                    <a:pt x="385" y="0"/>
                  </a:lnTo>
                  <a:lnTo>
                    <a:pt x="473" y="48"/>
                  </a:lnTo>
                  <a:lnTo>
                    <a:pt x="561" y="80"/>
                  </a:lnTo>
                  <a:lnTo>
                    <a:pt x="625" y="88"/>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sp>
          <p:nvSpPr>
            <p:cNvPr id="18454" name="Freeform 2055"/>
            <p:cNvSpPr>
              <a:spLocks/>
            </p:cNvSpPr>
            <p:nvPr/>
          </p:nvSpPr>
          <p:spPr bwMode="auto">
            <a:xfrm>
              <a:off x="3360" y="1392"/>
              <a:ext cx="672" cy="105"/>
            </a:xfrm>
            <a:custGeom>
              <a:avLst/>
              <a:gdLst>
                <a:gd name="T0" fmla="*/ 0 w 626"/>
                <a:gd name="T1" fmla="*/ 4031 h 57"/>
                <a:gd name="T2" fmla="*/ 79 w 626"/>
                <a:gd name="T3" fmla="*/ 4031 h 57"/>
                <a:gd name="T4" fmla="*/ 304 w 626"/>
                <a:gd name="T5" fmla="*/ 1129 h 57"/>
                <a:gd name="T6" fmla="*/ 472 w 626"/>
                <a:gd name="T7" fmla="*/ 0 h 57"/>
                <a:gd name="T8" fmla="*/ 632 w 626"/>
                <a:gd name="T9" fmla="*/ 0 h 57"/>
                <a:gd name="T10" fmla="*/ 790 w 626"/>
                <a:gd name="T11" fmla="*/ 1129 h 57"/>
                <a:gd name="T12" fmla="*/ 946 w 626"/>
                <a:gd name="T13" fmla="*/ 4031 h 57"/>
                <a:gd name="T14" fmla="*/ 1026 w 626"/>
                <a:gd name="T15" fmla="*/ 4031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sp>
          <p:nvSpPr>
            <p:cNvPr id="18455" name="Freeform 2056"/>
            <p:cNvSpPr>
              <a:spLocks/>
            </p:cNvSpPr>
            <p:nvPr/>
          </p:nvSpPr>
          <p:spPr bwMode="auto">
            <a:xfrm>
              <a:off x="4032" y="1200"/>
              <a:ext cx="96" cy="288"/>
            </a:xfrm>
            <a:custGeom>
              <a:avLst/>
              <a:gdLst>
                <a:gd name="T0" fmla="*/ 0 w 626"/>
                <a:gd name="T1" fmla="*/ 4708739 h 57"/>
                <a:gd name="T2" fmla="*/ 0 w 626"/>
                <a:gd name="T3" fmla="*/ 4708739 h 57"/>
                <a:gd name="T4" fmla="*/ 0 w 626"/>
                <a:gd name="T5" fmla="*/ 1347168 h 57"/>
                <a:gd name="T6" fmla="*/ 0 w 626"/>
                <a:gd name="T7" fmla="*/ 0 h 57"/>
                <a:gd name="T8" fmla="*/ 0 w 626"/>
                <a:gd name="T9" fmla="*/ 0 h 57"/>
                <a:gd name="T10" fmla="*/ 0 w 626"/>
                <a:gd name="T11" fmla="*/ 1347168 h 57"/>
                <a:gd name="T12" fmla="*/ 0 w 626"/>
                <a:gd name="T13" fmla="*/ 4708739 h 57"/>
                <a:gd name="T14" fmla="*/ 0 w 626"/>
                <a:gd name="T15" fmla="*/ 4708739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sp>
          <p:nvSpPr>
            <p:cNvPr id="18456" name="Freeform 2057"/>
            <p:cNvSpPr>
              <a:spLocks/>
            </p:cNvSpPr>
            <p:nvPr/>
          </p:nvSpPr>
          <p:spPr bwMode="auto">
            <a:xfrm>
              <a:off x="4128" y="1200"/>
              <a:ext cx="96" cy="288"/>
            </a:xfrm>
            <a:custGeom>
              <a:avLst/>
              <a:gdLst>
                <a:gd name="T0" fmla="*/ 0 w 626"/>
                <a:gd name="T1" fmla="*/ 4708739 h 57"/>
                <a:gd name="T2" fmla="*/ 0 w 626"/>
                <a:gd name="T3" fmla="*/ 4708739 h 57"/>
                <a:gd name="T4" fmla="*/ 0 w 626"/>
                <a:gd name="T5" fmla="*/ 1347168 h 57"/>
                <a:gd name="T6" fmla="*/ 0 w 626"/>
                <a:gd name="T7" fmla="*/ 0 h 57"/>
                <a:gd name="T8" fmla="*/ 0 w 626"/>
                <a:gd name="T9" fmla="*/ 0 h 57"/>
                <a:gd name="T10" fmla="*/ 0 w 626"/>
                <a:gd name="T11" fmla="*/ 1347168 h 57"/>
                <a:gd name="T12" fmla="*/ 0 w 626"/>
                <a:gd name="T13" fmla="*/ 4708739 h 57"/>
                <a:gd name="T14" fmla="*/ 0 w 626"/>
                <a:gd name="T15" fmla="*/ 4708739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sp>
          <p:nvSpPr>
            <p:cNvPr id="18457" name="Freeform 2058"/>
            <p:cNvSpPr>
              <a:spLocks/>
            </p:cNvSpPr>
            <p:nvPr/>
          </p:nvSpPr>
          <p:spPr bwMode="auto">
            <a:xfrm>
              <a:off x="4224" y="1392"/>
              <a:ext cx="384" cy="96"/>
            </a:xfrm>
            <a:custGeom>
              <a:avLst/>
              <a:gdLst>
                <a:gd name="T0" fmla="*/ 0 w 626"/>
                <a:gd name="T1" fmla="*/ 2142 h 57"/>
                <a:gd name="T2" fmla="*/ 1 w 626"/>
                <a:gd name="T3" fmla="*/ 2142 h 57"/>
                <a:gd name="T4" fmla="*/ 6 w 626"/>
                <a:gd name="T5" fmla="*/ 613 h 57"/>
                <a:gd name="T6" fmla="*/ 9 w 626"/>
                <a:gd name="T7" fmla="*/ 0 h 57"/>
                <a:gd name="T8" fmla="*/ 13 w 626"/>
                <a:gd name="T9" fmla="*/ 0 h 57"/>
                <a:gd name="T10" fmla="*/ 16 w 626"/>
                <a:gd name="T11" fmla="*/ 613 h 57"/>
                <a:gd name="T12" fmla="*/ 19 w 626"/>
                <a:gd name="T13" fmla="*/ 2142 h 57"/>
                <a:gd name="T14" fmla="*/ 20 w 626"/>
                <a:gd name="T15" fmla="*/ 2142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sp>
          <p:nvSpPr>
            <p:cNvPr id="18458" name="Freeform 2059"/>
            <p:cNvSpPr>
              <a:spLocks/>
            </p:cNvSpPr>
            <p:nvPr/>
          </p:nvSpPr>
          <p:spPr bwMode="auto">
            <a:xfrm>
              <a:off x="4608" y="1296"/>
              <a:ext cx="240" cy="192"/>
            </a:xfrm>
            <a:custGeom>
              <a:avLst/>
              <a:gdLst>
                <a:gd name="T0" fmla="*/ 0 w 626"/>
                <a:gd name="T1" fmla="*/ 276281 h 57"/>
                <a:gd name="T2" fmla="*/ 0 w 626"/>
                <a:gd name="T3" fmla="*/ 276281 h 57"/>
                <a:gd name="T4" fmla="*/ 0 w 626"/>
                <a:gd name="T5" fmla="*/ 78925 h 57"/>
                <a:gd name="T6" fmla="*/ 0 w 626"/>
                <a:gd name="T7" fmla="*/ 0 h 57"/>
                <a:gd name="T8" fmla="*/ 0 w 626"/>
                <a:gd name="T9" fmla="*/ 0 h 57"/>
                <a:gd name="T10" fmla="*/ 1 w 626"/>
                <a:gd name="T11" fmla="*/ 78925 h 57"/>
                <a:gd name="T12" fmla="*/ 1 w 626"/>
                <a:gd name="T13" fmla="*/ 276281 h 57"/>
                <a:gd name="T14" fmla="*/ 1 w 626"/>
                <a:gd name="T15" fmla="*/ 276281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sp>
          <p:nvSpPr>
            <p:cNvPr id="18459" name="Freeform 2060"/>
            <p:cNvSpPr>
              <a:spLocks/>
            </p:cNvSpPr>
            <p:nvPr/>
          </p:nvSpPr>
          <p:spPr bwMode="auto">
            <a:xfrm>
              <a:off x="4848" y="1200"/>
              <a:ext cx="528" cy="288"/>
            </a:xfrm>
            <a:custGeom>
              <a:avLst/>
              <a:gdLst>
                <a:gd name="T0" fmla="*/ 0 w 626"/>
                <a:gd name="T1" fmla="*/ 4708739 h 57"/>
                <a:gd name="T2" fmla="*/ 14 w 626"/>
                <a:gd name="T3" fmla="*/ 4708739 h 57"/>
                <a:gd name="T4" fmla="*/ 56 w 626"/>
                <a:gd name="T5" fmla="*/ 1347168 h 57"/>
                <a:gd name="T6" fmla="*/ 88 w 626"/>
                <a:gd name="T7" fmla="*/ 0 h 57"/>
                <a:gd name="T8" fmla="*/ 116 w 626"/>
                <a:gd name="T9" fmla="*/ 0 h 57"/>
                <a:gd name="T10" fmla="*/ 146 w 626"/>
                <a:gd name="T11" fmla="*/ 1347168 h 57"/>
                <a:gd name="T12" fmla="*/ 175 w 626"/>
                <a:gd name="T13" fmla="*/ 4708739 h 57"/>
                <a:gd name="T14" fmla="*/ 189 w 626"/>
                <a:gd name="T15" fmla="*/ 4708739 h 57"/>
                <a:gd name="T16" fmla="*/ 0 60000 65536"/>
                <a:gd name="T17" fmla="*/ 0 60000 65536"/>
                <a:gd name="T18" fmla="*/ 0 60000 65536"/>
                <a:gd name="T19" fmla="*/ 0 60000 65536"/>
                <a:gd name="T20" fmla="*/ 0 60000 65536"/>
                <a:gd name="T21" fmla="*/ 0 60000 65536"/>
                <a:gd name="T22" fmla="*/ 0 60000 65536"/>
                <a:gd name="T23" fmla="*/ 0 60000 65536"/>
                <a:gd name="T24" fmla="*/ 0 w 626"/>
                <a:gd name="T25" fmla="*/ 0 h 57"/>
                <a:gd name="T26" fmla="*/ 626 w 626"/>
                <a:gd name="T27" fmla="*/ 57 h 57"/>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626" h="57">
                  <a:moveTo>
                    <a:pt x="0" y="56"/>
                  </a:moveTo>
                  <a:lnTo>
                    <a:pt x="48" y="56"/>
                  </a:lnTo>
                  <a:lnTo>
                    <a:pt x="184" y="16"/>
                  </a:lnTo>
                  <a:lnTo>
                    <a:pt x="288" y="0"/>
                  </a:lnTo>
                  <a:lnTo>
                    <a:pt x="385" y="0"/>
                  </a:lnTo>
                  <a:lnTo>
                    <a:pt x="481" y="16"/>
                  </a:lnTo>
                  <a:lnTo>
                    <a:pt x="577" y="56"/>
                  </a:lnTo>
                  <a:lnTo>
                    <a:pt x="625" y="56"/>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grpSp>
      <p:grpSp>
        <p:nvGrpSpPr>
          <p:cNvPr id="18437" name="Group 2062"/>
          <p:cNvGrpSpPr>
            <a:grpSpLocks/>
          </p:cNvGrpSpPr>
          <p:nvPr/>
        </p:nvGrpSpPr>
        <p:grpSpPr bwMode="auto">
          <a:xfrm>
            <a:off x="5105400" y="5989639"/>
            <a:ext cx="3727450" cy="314325"/>
            <a:chOff x="2122" y="2016"/>
            <a:chExt cx="3072" cy="145"/>
          </a:xfrm>
        </p:grpSpPr>
        <p:sp>
          <p:nvSpPr>
            <p:cNvPr id="18448" name="Freeform 2063"/>
            <p:cNvSpPr>
              <a:spLocks/>
            </p:cNvSpPr>
            <p:nvPr/>
          </p:nvSpPr>
          <p:spPr bwMode="auto">
            <a:xfrm>
              <a:off x="2122" y="2016"/>
              <a:ext cx="626" cy="145"/>
            </a:xfrm>
            <a:custGeom>
              <a:avLst/>
              <a:gdLst>
                <a:gd name="T0" fmla="*/ 0 w 626"/>
                <a:gd name="T1" fmla="*/ 144 h 145"/>
                <a:gd name="T2" fmla="*/ 192 w 626"/>
                <a:gd name="T3" fmla="*/ 144 h 145"/>
                <a:gd name="T4" fmla="*/ 192 w 626"/>
                <a:gd name="T5" fmla="*/ 0 h 145"/>
                <a:gd name="T6" fmla="*/ 433 w 626"/>
                <a:gd name="T7" fmla="*/ 0 h 145"/>
                <a:gd name="T8" fmla="*/ 433 w 626"/>
                <a:gd name="T9" fmla="*/ 144 h 145"/>
                <a:gd name="T10" fmla="*/ 625 w 626"/>
                <a:gd name="T11" fmla="*/ 144 h 145"/>
                <a:gd name="T12" fmla="*/ 0 60000 65536"/>
                <a:gd name="T13" fmla="*/ 0 60000 65536"/>
                <a:gd name="T14" fmla="*/ 0 60000 65536"/>
                <a:gd name="T15" fmla="*/ 0 60000 65536"/>
                <a:gd name="T16" fmla="*/ 0 60000 65536"/>
                <a:gd name="T17" fmla="*/ 0 60000 65536"/>
                <a:gd name="T18" fmla="*/ 0 w 626"/>
                <a:gd name="T19" fmla="*/ 0 h 145"/>
                <a:gd name="T20" fmla="*/ 626 w 626"/>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626" h="145">
                  <a:moveTo>
                    <a:pt x="0" y="144"/>
                  </a:moveTo>
                  <a:lnTo>
                    <a:pt x="192" y="144"/>
                  </a:lnTo>
                  <a:lnTo>
                    <a:pt x="192" y="0"/>
                  </a:lnTo>
                  <a:lnTo>
                    <a:pt x="433" y="0"/>
                  </a:lnTo>
                  <a:lnTo>
                    <a:pt x="433" y="144"/>
                  </a:lnTo>
                  <a:lnTo>
                    <a:pt x="625" y="144"/>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sp>
          <p:nvSpPr>
            <p:cNvPr id="18449" name="Freeform 2064"/>
            <p:cNvSpPr>
              <a:spLocks/>
            </p:cNvSpPr>
            <p:nvPr/>
          </p:nvSpPr>
          <p:spPr bwMode="auto">
            <a:xfrm>
              <a:off x="2602" y="2016"/>
              <a:ext cx="626" cy="145"/>
            </a:xfrm>
            <a:custGeom>
              <a:avLst/>
              <a:gdLst>
                <a:gd name="T0" fmla="*/ 0 w 626"/>
                <a:gd name="T1" fmla="*/ 144 h 145"/>
                <a:gd name="T2" fmla="*/ 192 w 626"/>
                <a:gd name="T3" fmla="*/ 144 h 145"/>
                <a:gd name="T4" fmla="*/ 192 w 626"/>
                <a:gd name="T5" fmla="*/ 0 h 145"/>
                <a:gd name="T6" fmla="*/ 433 w 626"/>
                <a:gd name="T7" fmla="*/ 0 h 145"/>
                <a:gd name="T8" fmla="*/ 433 w 626"/>
                <a:gd name="T9" fmla="*/ 144 h 145"/>
                <a:gd name="T10" fmla="*/ 625 w 626"/>
                <a:gd name="T11" fmla="*/ 144 h 145"/>
                <a:gd name="T12" fmla="*/ 0 60000 65536"/>
                <a:gd name="T13" fmla="*/ 0 60000 65536"/>
                <a:gd name="T14" fmla="*/ 0 60000 65536"/>
                <a:gd name="T15" fmla="*/ 0 60000 65536"/>
                <a:gd name="T16" fmla="*/ 0 60000 65536"/>
                <a:gd name="T17" fmla="*/ 0 60000 65536"/>
                <a:gd name="T18" fmla="*/ 0 w 626"/>
                <a:gd name="T19" fmla="*/ 0 h 145"/>
                <a:gd name="T20" fmla="*/ 626 w 626"/>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626" h="145">
                  <a:moveTo>
                    <a:pt x="0" y="144"/>
                  </a:moveTo>
                  <a:lnTo>
                    <a:pt x="192" y="144"/>
                  </a:lnTo>
                  <a:lnTo>
                    <a:pt x="192" y="0"/>
                  </a:lnTo>
                  <a:lnTo>
                    <a:pt x="433" y="0"/>
                  </a:lnTo>
                  <a:lnTo>
                    <a:pt x="433" y="144"/>
                  </a:lnTo>
                  <a:lnTo>
                    <a:pt x="625" y="144"/>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sp>
          <p:nvSpPr>
            <p:cNvPr id="18450" name="Freeform 2065"/>
            <p:cNvSpPr>
              <a:spLocks/>
            </p:cNvSpPr>
            <p:nvPr/>
          </p:nvSpPr>
          <p:spPr bwMode="auto">
            <a:xfrm>
              <a:off x="3082" y="2017"/>
              <a:ext cx="914" cy="144"/>
            </a:xfrm>
            <a:custGeom>
              <a:avLst/>
              <a:gdLst>
                <a:gd name="T0" fmla="*/ 0 w 626"/>
                <a:gd name="T1" fmla="*/ 137 h 145"/>
                <a:gd name="T2" fmla="*/ 2714 w 626"/>
                <a:gd name="T3" fmla="*/ 137 h 145"/>
                <a:gd name="T4" fmla="*/ 2714 w 626"/>
                <a:gd name="T5" fmla="*/ 0 h 145"/>
                <a:gd name="T6" fmla="*/ 6125 w 626"/>
                <a:gd name="T7" fmla="*/ 0 h 145"/>
                <a:gd name="T8" fmla="*/ 6125 w 626"/>
                <a:gd name="T9" fmla="*/ 137 h 145"/>
                <a:gd name="T10" fmla="*/ 8842 w 626"/>
                <a:gd name="T11" fmla="*/ 137 h 145"/>
                <a:gd name="T12" fmla="*/ 0 60000 65536"/>
                <a:gd name="T13" fmla="*/ 0 60000 65536"/>
                <a:gd name="T14" fmla="*/ 0 60000 65536"/>
                <a:gd name="T15" fmla="*/ 0 60000 65536"/>
                <a:gd name="T16" fmla="*/ 0 60000 65536"/>
                <a:gd name="T17" fmla="*/ 0 60000 65536"/>
                <a:gd name="T18" fmla="*/ 0 w 626"/>
                <a:gd name="T19" fmla="*/ 0 h 145"/>
                <a:gd name="T20" fmla="*/ 626 w 626"/>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626" h="145">
                  <a:moveTo>
                    <a:pt x="0" y="144"/>
                  </a:moveTo>
                  <a:lnTo>
                    <a:pt x="192" y="144"/>
                  </a:lnTo>
                  <a:lnTo>
                    <a:pt x="192" y="0"/>
                  </a:lnTo>
                  <a:lnTo>
                    <a:pt x="433" y="0"/>
                  </a:lnTo>
                  <a:lnTo>
                    <a:pt x="433" y="144"/>
                  </a:lnTo>
                  <a:lnTo>
                    <a:pt x="625" y="144"/>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sp>
          <p:nvSpPr>
            <p:cNvPr id="18451" name="Freeform 2066"/>
            <p:cNvSpPr>
              <a:spLocks/>
            </p:cNvSpPr>
            <p:nvPr/>
          </p:nvSpPr>
          <p:spPr bwMode="auto">
            <a:xfrm>
              <a:off x="3898" y="2017"/>
              <a:ext cx="528" cy="144"/>
            </a:xfrm>
            <a:custGeom>
              <a:avLst/>
              <a:gdLst>
                <a:gd name="T0" fmla="*/ 0 w 626"/>
                <a:gd name="T1" fmla="*/ 137 h 145"/>
                <a:gd name="T2" fmla="*/ 59 w 626"/>
                <a:gd name="T3" fmla="*/ 137 h 145"/>
                <a:gd name="T4" fmla="*/ 59 w 626"/>
                <a:gd name="T5" fmla="*/ 0 h 145"/>
                <a:gd name="T6" fmla="*/ 132 w 626"/>
                <a:gd name="T7" fmla="*/ 0 h 145"/>
                <a:gd name="T8" fmla="*/ 132 w 626"/>
                <a:gd name="T9" fmla="*/ 137 h 145"/>
                <a:gd name="T10" fmla="*/ 189 w 626"/>
                <a:gd name="T11" fmla="*/ 137 h 145"/>
                <a:gd name="T12" fmla="*/ 0 60000 65536"/>
                <a:gd name="T13" fmla="*/ 0 60000 65536"/>
                <a:gd name="T14" fmla="*/ 0 60000 65536"/>
                <a:gd name="T15" fmla="*/ 0 60000 65536"/>
                <a:gd name="T16" fmla="*/ 0 60000 65536"/>
                <a:gd name="T17" fmla="*/ 0 60000 65536"/>
                <a:gd name="T18" fmla="*/ 0 w 626"/>
                <a:gd name="T19" fmla="*/ 0 h 145"/>
                <a:gd name="T20" fmla="*/ 626 w 626"/>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626" h="145">
                  <a:moveTo>
                    <a:pt x="0" y="144"/>
                  </a:moveTo>
                  <a:lnTo>
                    <a:pt x="192" y="144"/>
                  </a:lnTo>
                  <a:lnTo>
                    <a:pt x="192" y="0"/>
                  </a:lnTo>
                  <a:lnTo>
                    <a:pt x="433" y="0"/>
                  </a:lnTo>
                  <a:lnTo>
                    <a:pt x="433" y="144"/>
                  </a:lnTo>
                  <a:lnTo>
                    <a:pt x="625" y="144"/>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sp>
          <p:nvSpPr>
            <p:cNvPr id="18452" name="Freeform 2067"/>
            <p:cNvSpPr>
              <a:spLocks/>
            </p:cNvSpPr>
            <p:nvPr/>
          </p:nvSpPr>
          <p:spPr bwMode="auto">
            <a:xfrm>
              <a:off x="4426" y="2017"/>
              <a:ext cx="768" cy="144"/>
            </a:xfrm>
            <a:custGeom>
              <a:avLst/>
              <a:gdLst>
                <a:gd name="T0" fmla="*/ 0 w 626"/>
                <a:gd name="T1" fmla="*/ 137 h 145"/>
                <a:gd name="T2" fmla="*/ 807 w 626"/>
                <a:gd name="T3" fmla="*/ 137 h 145"/>
                <a:gd name="T4" fmla="*/ 807 w 626"/>
                <a:gd name="T5" fmla="*/ 0 h 145"/>
                <a:gd name="T6" fmla="*/ 1810 w 626"/>
                <a:gd name="T7" fmla="*/ 0 h 145"/>
                <a:gd name="T8" fmla="*/ 1810 w 626"/>
                <a:gd name="T9" fmla="*/ 137 h 145"/>
                <a:gd name="T10" fmla="*/ 2614 w 626"/>
                <a:gd name="T11" fmla="*/ 137 h 145"/>
                <a:gd name="T12" fmla="*/ 0 60000 65536"/>
                <a:gd name="T13" fmla="*/ 0 60000 65536"/>
                <a:gd name="T14" fmla="*/ 0 60000 65536"/>
                <a:gd name="T15" fmla="*/ 0 60000 65536"/>
                <a:gd name="T16" fmla="*/ 0 60000 65536"/>
                <a:gd name="T17" fmla="*/ 0 60000 65536"/>
                <a:gd name="T18" fmla="*/ 0 w 626"/>
                <a:gd name="T19" fmla="*/ 0 h 145"/>
                <a:gd name="T20" fmla="*/ 626 w 626"/>
                <a:gd name="T21" fmla="*/ 145 h 145"/>
              </a:gdLst>
              <a:ahLst/>
              <a:cxnLst>
                <a:cxn ang="T12">
                  <a:pos x="T0" y="T1"/>
                </a:cxn>
                <a:cxn ang="T13">
                  <a:pos x="T2" y="T3"/>
                </a:cxn>
                <a:cxn ang="T14">
                  <a:pos x="T4" y="T5"/>
                </a:cxn>
                <a:cxn ang="T15">
                  <a:pos x="T6" y="T7"/>
                </a:cxn>
                <a:cxn ang="T16">
                  <a:pos x="T8" y="T9"/>
                </a:cxn>
                <a:cxn ang="T17">
                  <a:pos x="T10" y="T11"/>
                </a:cxn>
              </a:cxnLst>
              <a:rect l="T18" t="T19" r="T20" b="T21"/>
              <a:pathLst>
                <a:path w="626" h="145">
                  <a:moveTo>
                    <a:pt x="0" y="144"/>
                  </a:moveTo>
                  <a:lnTo>
                    <a:pt x="192" y="144"/>
                  </a:lnTo>
                  <a:lnTo>
                    <a:pt x="192" y="0"/>
                  </a:lnTo>
                  <a:lnTo>
                    <a:pt x="433" y="0"/>
                  </a:lnTo>
                  <a:lnTo>
                    <a:pt x="433" y="144"/>
                  </a:lnTo>
                  <a:lnTo>
                    <a:pt x="625" y="144"/>
                  </a:lnTo>
                </a:path>
              </a:pathLst>
            </a:custGeom>
            <a:noFill/>
            <a:ln w="28575" cap="rnd">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id-ID" altLang="en-US">
                <a:latin typeface="Tw Cen MT" panose="020B0602020104020603" pitchFamily="34" charset="0"/>
              </a:endParaRPr>
            </a:p>
          </p:txBody>
        </p:sp>
      </p:grpSp>
      <p:cxnSp>
        <p:nvCxnSpPr>
          <p:cNvPr id="19" name="Straight Connector 18"/>
          <p:cNvCxnSpPr/>
          <p:nvPr/>
        </p:nvCxnSpPr>
        <p:spPr>
          <a:xfrm>
            <a:off x="5029200" y="6294439"/>
            <a:ext cx="4343400" cy="1587"/>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4686300" y="5978525"/>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070475" y="5983289"/>
            <a:ext cx="4343400" cy="1587"/>
          </a:xfrm>
          <a:prstGeom prst="line">
            <a:avLst/>
          </a:prstGeom>
          <a:ln>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441" name="TextBox 32"/>
          <p:cNvSpPr txBox="1">
            <a:spLocks noChangeArrowheads="1"/>
          </p:cNvSpPr>
          <p:nvPr/>
        </p:nvSpPr>
        <p:spPr bwMode="auto">
          <a:xfrm>
            <a:off x="4800601" y="6142039"/>
            <a:ext cx="284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w Cen MT" panose="020B0602020104020603" pitchFamily="34" charset="0"/>
              </a:rPr>
              <a:t>0</a:t>
            </a:r>
          </a:p>
        </p:txBody>
      </p:sp>
      <p:sp>
        <p:nvSpPr>
          <p:cNvPr id="18442" name="TextBox 33"/>
          <p:cNvSpPr txBox="1">
            <a:spLocks noChangeArrowheads="1"/>
          </p:cNvSpPr>
          <p:nvPr/>
        </p:nvSpPr>
        <p:spPr bwMode="auto">
          <a:xfrm>
            <a:off x="4794251" y="5843589"/>
            <a:ext cx="284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w Cen MT" panose="020B0602020104020603" pitchFamily="34" charset="0"/>
              </a:rPr>
              <a:t>1</a:t>
            </a:r>
          </a:p>
        </p:txBody>
      </p:sp>
      <p:sp>
        <p:nvSpPr>
          <p:cNvPr id="18443" name="TextBox 34"/>
          <p:cNvSpPr txBox="1">
            <a:spLocks noChangeArrowheads="1"/>
          </p:cNvSpPr>
          <p:nvPr/>
        </p:nvSpPr>
        <p:spPr bwMode="auto">
          <a:xfrm>
            <a:off x="9317038" y="6138864"/>
            <a:ext cx="2311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w Cen MT" panose="020B0602020104020603" pitchFamily="34" charset="0"/>
              </a:rPr>
              <a:t>t</a:t>
            </a:r>
          </a:p>
        </p:txBody>
      </p:sp>
      <p:cxnSp>
        <p:nvCxnSpPr>
          <p:cNvPr id="25" name="Straight Connector 24"/>
          <p:cNvCxnSpPr/>
          <p:nvPr/>
        </p:nvCxnSpPr>
        <p:spPr>
          <a:xfrm>
            <a:off x="4495800" y="4286250"/>
            <a:ext cx="4343400" cy="1588"/>
          </a:xfrm>
          <a:prstGeom prst="line">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16200000" flipH="1">
            <a:off x="4152900" y="4275138"/>
            <a:ext cx="6858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446" name="TextBox 37"/>
          <p:cNvSpPr txBox="1">
            <a:spLocks noChangeArrowheads="1"/>
          </p:cNvSpPr>
          <p:nvPr/>
        </p:nvSpPr>
        <p:spPr bwMode="auto">
          <a:xfrm>
            <a:off x="8789988" y="4125914"/>
            <a:ext cx="23115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400" b="1">
                <a:latin typeface="Tw Cen MT" panose="020B0602020104020603" pitchFamily="34" charset="0"/>
              </a:rPr>
              <a:t>t</a:t>
            </a:r>
          </a:p>
        </p:txBody>
      </p:sp>
    </p:spTree>
    <p:extLst>
      <p:ext uri="{BB962C8B-B14F-4D97-AF65-F5344CB8AC3E}">
        <p14:creationId xmlns:p14="http://schemas.microsoft.com/office/powerpoint/2010/main" val="1313311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2136775" y="228600"/>
            <a:ext cx="8153400" cy="990600"/>
          </a:xfrm>
        </p:spPr>
        <p:txBody>
          <a:bodyPr/>
          <a:lstStyle/>
          <a:p>
            <a:pPr algn="ctr" eaLnBrk="1" hangingPunct="1"/>
            <a:r>
              <a:rPr lang="en-US" altLang="en-US" smtClean="0"/>
              <a:t>Teknik Komunikasi</a:t>
            </a:r>
          </a:p>
        </p:txBody>
      </p:sp>
      <p:sp>
        <p:nvSpPr>
          <p:cNvPr id="19459" name="Content Placeholder 2"/>
          <p:cNvSpPr>
            <a:spLocks noGrp="1"/>
          </p:cNvSpPr>
          <p:nvPr>
            <p:ph sz="quarter" idx="1"/>
          </p:nvPr>
        </p:nvSpPr>
        <p:spPr>
          <a:xfrm>
            <a:off x="2047009" y="2133600"/>
            <a:ext cx="6792191" cy="3962400"/>
          </a:xfrm>
        </p:spPr>
        <p:txBody>
          <a:bodyPr/>
          <a:lstStyle/>
          <a:p>
            <a:pPr marL="514350" indent="-514350">
              <a:buFont typeface="Tw Cen MT" panose="020B0602020104020603" pitchFamily="34" charset="0"/>
              <a:buAutoNum type="arabicPeriod"/>
            </a:pPr>
            <a:r>
              <a:rPr lang="en-US" altLang="en-US" sz="4400" dirty="0"/>
              <a:t>Media </a:t>
            </a:r>
            <a:r>
              <a:rPr lang="en-US" altLang="en-US" sz="4400" dirty="0" err="1"/>
              <a:t>Transmisi</a:t>
            </a:r>
            <a:endParaRPr lang="en-US" altLang="en-US" sz="4400" dirty="0"/>
          </a:p>
          <a:p>
            <a:pPr marL="514350" indent="-514350">
              <a:buFont typeface="Tw Cen MT" panose="020B0602020104020603" pitchFamily="34" charset="0"/>
              <a:buAutoNum type="arabicPeriod"/>
            </a:pPr>
            <a:r>
              <a:rPr lang="en-US" altLang="en-US" sz="4400" dirty="0" err="1"/>
              <a:t>Modulasi</a:t>
            </a:r>
            <a:endParaRPr lang="en-US" altLang="en-US" sz="4400" dirty="0"/>
          </a:p>
          <a:p>
            <a:pPr marL="514350" indent="-514350">
              <a:buFont typeface="Tw Cen MT" panose="020B0602020104020603" pitchFamily="34" charset="0"/>
              <a:buAutoNum type="arabicPeriod"/>
            </a:pPr>
            <a:r>
              <a:rPr lang="en-US" altLang="en-US" sz="4400" dirty="0" err="1"/>
              <a:t>Transmisi</a:t>
            </a:r>
            <a:r>
              <a:rPr lang="en-US" altLang="en-US" sz="4400" dirty="0"/>
              <a:t> Data</a:t>
            </a:r>
          </a:p>
          <a:p>
            <a:pPr marL="514350" indent="-514350">
              <a:buFont typeface="Tw Cen MT" panose="020B0602020104020603" pitchFamily="34" charset="0"/>
              <a:buAutoNum type="arabicPeriod"/>
            </a:pPr>
            <a:r>
              <a:rPr lang="en-US" altLang="en-US" sz="4400" dirty="0"/>
              <a:t>Multiplexing</a:t>
            </a:r>
          </a:p>
          <a:p>
            <a:pPr marL="514350" indent="-514350">
              <a:buFont typeface="Tw Cen MT" panose="020B0602020104020603" pitchFamily="34" charset="0"/>
              <a:buAutoNum type="arabicPeriod"/>
            </a:pPr>
            <a:endParaRPr lang="en-US" altLang="en-US" sz="4400" dirty="0"/>
          </a:p>
        </p:txBody>
      </p:sp>
    </p:spTree>
    <p:extLst>
      <p:ext uri="{BB962C8B-B14F-4D97-AF65-F5344CB8AC3E}">
        <p14:creationId xmlns:p14="http://schemas.microsoft.com/office/powerpoint/2010/main" val="34847938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136775" y="228600"/>
            <a:ext cx="8153400" cy="990600"/>
          </a:xfrm>
        </p:spPr>
        <p:txBody>
          <a:bodyPr/>
          <a:lstStyle/>
          <a:p>
            <a:pPr eaLnBrk="1" hangingPunct="1"/>
            <a:r>
              <a:rPr lang="en-US" altLang="en-US" smtClean="0"/>
              <a:t>Media Transmisi</a:t>
            </a:r>
          </a:p>
        </p:txBody>
      </p:sp>
      <p:sp>
        <p:nvSpPr>
          <p:cNvPr id="3" name="Content Placeholder 2"/>
          <p:cNvSpPr>
            <a:spLocks noGrp="1"/>
          </p:cNvSpPr>
          <p:nvPr>
            <p:ph sz="quarter" idx="1"/>
          </p:nvPr>
        </p:nvSpPr>
        <p:spPr>
          <a:xfrm>
            <a:off x="2136775" y="1600200"/>
            <a:ext cx="8153400" cy="4495800"/>
          </a:xfrm>
        </p:spPr>
        <p:txBody>
          <a:bodyPr>
            <a:normAutofit/>
          </a:bodyPr>
          <a:lstStyle/>
          <a:p>
            <a:pPr marL="320040" indent="-320040">
              <a:buFont typeface="Wingdings"/>
              <a:buChar char=""/>
              <a:defRPr/>
            </a:pPr>
            <a:r>
              <a:rPr lang="en-US" dirty="0" smtClean="0"/>
              <a:t>Media </a:t>
            </a:r>
            <a:r>
              <a:rPr lang="en-US" dirty="0" err="1" smtClean="0"/>
              <a:t>transmisi</a:t>
            </a:r>
            <a:r>
              <a:rPr lang="en-US" dirty="0" smtClean="0"/>
              <a:t> </a:t>
            </a:r>
            <a:r>
              <a:rPr lang="en-US" dirty="0" err="1" smtClean="0"/>
              <a:t>dapat</a:t>
            </a:r>
            <a:r>
              <a:rPr lang="en-US" dirty="0" smtClean="0"/>
              <a:t> </a:t>
            </a:r>
            <a:r>
              <a:rPr lang="en-US" dirty="0" err="1" smtClean="0"/>
              <a:t>dibagi</a:t>
            </a:r>
            <a:r>
              <a:rPr lang="en-US" dirty="0" smtClean="0"/>
              <a:t> 2, </a:t>
            </a:r>
            <a:r>
              <a:rPr lang="en-US" dirty="0" err="1" smtClean="0"/>
              <a:t>yaitu</a:t>
            </a:r>
            <a:r>
              <a:rPr lang="en-US" dirty="0" smtClean="0"/>
              <a:t>:</a:t>
            </a:r>
          </a:p>
          <a:p>
            <a:pPr marL="640080" lvl="1" indent="-274320">
              <a:buFont typeface="Wingdings 2"/>
              <a:buChar char=""/>
              <a:defRPr/>
            </a:pPr>
            <a:r>
              <a:rPr lang="en-US" dirty="0" smtClean="0"/>
              <a:t>Media </a:t>
            </a:r>
            <a:r>
              <a:rPr lang="en-US" dirty="0" err="1" smtClean="0"/>
              <a:t>transmisi</a:t>
            </a:r>
            <a:r>
              <a:rPr lang="en-US" dirty="0" smtClean="0"/>
              <a:t> guided, </a:t>
            </a:r>
            <a:r>
              <a:rPr lang="en-US" dirty="0" err="1" smtClean="0"/>
              <a:t>dengan</a:t>
            </a:r>
            <a:r>
              <a:rPr lang="en-US" dirty="0" smtClean="0"/>
              <a:t> </a:t>
            </a:r>
            <a:r>
              <a:rPr lang="en-US" dirty="0" err="1" smtClean="0"/>
              <a:t>menggunakan</a:t>
            </a:r>
            <a:r>
              <a:rPr lang="en-US" dirty="0" smtClean="0"/>
              <a:t> </a:t>
            </a:r>
            <a:r>
              <a:rPr lang="en-US" dirty="0" err="1" smtClean="0"/>
              <a:t>kabel</a:t>
            </a:r>
            <a:r>
              <a:rPr lang="en-US" dirty="0" smtClean="0"/>
              <a:t>/ wave </a:t>
            </a:r>
            <a:r>
              <a:rPr lang="en-US" dirty="0" err="1" smtClean="0"/>
              <a:t>quide</a:t>
            </a:r>
            <a:endParaRPr lang="en-US" dirty="0" smtClean="0"/>
          </a:p>
          <a:p>
            <a:pPr lvl="2">
              <a:buFont typeface="Wingdings"/>
              <a:buChar char=""/>
              <a:defRPr/>
            </a:pPr>
            <a:r>
              <a:rPr lang="en-US" dirty="0" smtClean="0"/>
              <a:t>Twisted Pair </a:t>
            </a:r>
            <a:r>
              <a:rPr lang="en-US" dirty="0" err="1" smtClean="0"/>
              <a:t>seperti</a:t>
            </a:r>
            <a:r>
              <a:rPr lang="en-US" dirty="0" smtClean="0"/>
              <a:t>  </a:t>
            </a:r>
            <a:r>
              <a:rPr lang="en-US" dirty="0" err="1" smtClean="0"/>
              <a:t>Kabel</a:t>
            </a:r>
            <a:r>
              <a:rPr lang="en-US" dirty="0" smtClean="0"/>
              <a:t> </a:t>
            </a:r>
            <a:r>
              <a:rPr lang="en-US" dirty="0" err="1" smtClean="0"/>
              <a:t>telepon</a:t>
            </a:r>
            <a:endParaRPr lang="en-US" dirty="0" smtClean="0"/>
          </a:p>
          <a:p>
            <a:pPr lvl="2">
              <a:buFont typeface="Wingdings"/>
              <a:buChar char=""/>
              <a:defRPr/>
            </a:pPr>
            <a:r>
              <a:rPr lang="en-US" dirty="0" smtClean="0"/>
              <a:t>Coaxial</a:t>
            </a:r>
          </a:p>
          <a:p>
            <a:pPr lvl="2">
              <a:buFont typeface="Wingdings"/>
              <a:buChar char=""/>
              <a:defRPr/>
            </a:pPr>
            <a:r>
              <a:rPr lang="en-US" dirty="0" err="1" smtClean="0"/>
              <a:t>Serat</a:t>
            </a:r>
            <a:r>
              <a:rPr lang="en-US" dirty="0" smtClean="0"/>
              <a:t> </a:t>
            </a:r>
            <a:r>
              <a:rPr lang="en-US" dirty="0" err="1" smtClean="0"/>
              <a:t>Optik</a:t>
            </a:r>
            <a:r>
              <a:rPr lang="en-US" dirty="0" smtClean="0"/>
              <a:t> ( </a:t>
            </a:r>
            <a:r>
              <a:rPr lang="en-US" dirty="0" err="1" smtClean="0"/>
              <a:t>fibre</a:t>
            </a:r>
            <a:r>
              <a:rPr lang="en-US" dirty="0" smtClean="0"/>
              <a:t> optic)</a:t>
            </a:r>
          </a:p>
          <a:p>
            <a:pPr marL="640080" lvl="1" indent="-274320">
              <a:buFont typeface="Wingdings 2"/>
              <a:buChar char=""/>
              <a:defRPr/>
            </a:pPr>
            <a:r>
              <a:rPr lang="en-US" dirty="0" smtClean="0"/>
              <a:t>Free Space, </a:t>
            </a:r>
            <a:r>
              <a:rPr lang="en-US" dirty="0" err="1" smtClean="0"/>
              <a:t>Udara</a:t>
            </a:r>
            <a:r>
              <a:rPr lang="en-US" dirty="0" smtClean="0"/>
              <a:t> </a:t>
            </a:r>
            <a:r>
              <a:rPr lang="en-US" dirty="0" err="1" smtClean="0"/>
              <a:t>atau</a:t>
            </a:r>
            <a:r>
              <a:rPr lang="en-US" dirty="0" smtClean="0"/>
              <a:t> </a:t>
            </a:r>
            <a:r>
              <a:rPr lang="en-US" dirty="0" err="1" smtClean="0"/>
              <a:t>gelombang</a:t>
            </a:r>
            <a:r>
              <a:rPr lang="en-US" dirty="0" smtClean="0"/>
              <a:t> radio</a:t>
            </a:r>
          </a:p>
          <a:p>
            <a:pPr marL="320040" indent="-320040">
              <a:buFont typeface="Wingdings"/>
              <a:buChar char=""/>
              <a:defRPr/>
            </a:pPr>
            <a:r>
              <a:rPr lang="en-US" dirty="0" err="1" smtClean="0"/>
              <a:t>Sifat</a:t>
            </a:r>
            <a:r>
              <a:rPr lang="en-US" dirty="0" smtClean="0"/>
              <a:t> media </a:t>
            </a:r>
            <a:r>
              <a:rPr lang="en-US" dirty="0" err="1" smtClean="0"/>
              <a:t>transmisi</a:t>
            </a:r>
            <a:r>
              <a:rPr lang="en-US" dirty="0" smtClean="0"/>
              <a:t>:</a:t>
            </a:r>
          </a:p>
          <a:p>
            <a:pPr marL="640080" lvl="1" indent="-274320">
              <a:buFont typeface="Wingdings 2"/>
              <a:buChar char=""/>
              <a:defRPr/>
            </a:pPr>
            <a:r>
              <a:rPr lang="en-US" dirty="0" smtClean="0"/>
              <a:t>Noise</a:t>
            </a:r>
          </a:p>
          <a:p>
            <a:pPr marL="640080" lvl="1" indent="-274320">
              <a:buFont typeface="Wingdings 2"/>
              <a:buChar char=""/>
              <a:defRPr/>
            </a:pPr>
            <a:r>
              <a:rPr lang="en-US" dirty="0" err="1" smtClean="0"/>
              <a:t>Redaman</a:t>
            </a:r>
            <a:endParaRPr lang="en-US" dirty="0" smtClean="0"/>
          </a:p>
          <a:p>
            <a:pPr marL="640080" lvl="1" indent="-274320">
              <a:buFont typeface="Wingdings 2"/>
              <a:buChar char=""/>
              <a:defRPr/>
            </a:pPr>
            <a:r>
              <a:rPr lang="en-US" dirty="0" err="1" smtClean="0"/>
              <a:t>Distorsi</a:t>
            </a:r>
            <a:r>
              <a:rPr lang="en-US" dirty="0" smtClean="0"/>
              <a:t> non linier</a:t>
            </a:r>
            <a:endParaRPr lang="en-US" dirty="0"/>
          </a:p>
        </p:txBody>
      </p:sp>
    </p:spTree>
    <p:extLst>
      <p:ext uri="{BB962C8B-B14F-4D97-AF65-F5344CB8AC3E}">
        <p14:creationId xmlns:p14="http://schemas.microsoft.com/office/powerpoint/2010/main" val="4041587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981200" y="304800"/>
            <a:ext cx="8229600" cy="884238"/>
          </a:xfrm>
        </p:spPr>
        <p:txBody>
          <a:bodyPr/>
          <a:lstStyle/>
          <a:p>
            <a:pPr eaLnBrk="1" hangingPunct="1"/>
            <a:r>
              <a:rPr lang="en-US" altLang="en-US" smtClean="0"/>
              <a:t>Media transmisi</a:t>
            </a:r>
          </a:p>
        </p:txBody>
      </p:sp>
      <p:sp>
        <p:nvSpPr>
          <p:cNvPr id="21507" name="Content Placeholder 2"/>
          <p:cNvSpPr>
            <a:spLocks noGrp="1"/>
          </p:cNvSpPr>
          <p:nvPr>
            <p:ph sz="quarter" idx="1"/>
          </p:nvPr>
        </p:nvSpPr>
        <p:spPr>
          <a:xfrm>
            <a:off x="800100" y="1610591"/>
            <a:ext cx="9639300" cy="5486400"/>
          </a:xfrm>
        </p:spPr>
        <p:txBody>
          <a:bodyPr/>
          <a:lstStyle/>
          <a:p>
            <a:pPr marL="514350" indent="-514350">
              <a:buFont typeface="Tw Cen MT" panose="020B0602020104020603" pitchFamily="34" charset="0"/>
              <a:buAutoNum type="arabicPeriod"/>
            </a:pPr>
            <a:r>
              <a:rPr lang="en-US" altLang="en-US" sz="2200" dirty="0" err="1"/>
              <a:t>Sepasang</a:t>
            </a:r>
            <a:r>
              <a:rPr lang="en-US" altLang="en-US" sz="2200" dirty="0"/>
              <a:t> </a:t>
            </a:r>
            <a:r>
              <a:rPr lang="en-US" altLang="en-US" sz="2200" dirty="0" err="1"/>
              <a:t>kawat</a:t>
            </a:r>
            <a:r>
              <a:rPr lang="en-US" altLang="en-US" sz="2200" dirty="0"/>
              <a:t> (twisted pair) </a:t>
            </a:r>
            <a:r>
              <a:rPr lang="en-US" altLang="en-US" sz="2200" dirty="0" err="1"/>
              <a:t>tembaga</a:t>
            </a:r>
            <a:r>
              <a:rPr lang="en-US" altLang="en-US" sz="2200" dirty="0"/>
              <a:t> </a:t>
            </a:r>
            <a:r>
              <a:rPr lang="en-US" altLang="en-US" sz="2200" dirty="0" err="1"/>
              <a:t>dengan</a:t>
            </a:r>
            <a:r>
              <a:rPr lang="en-US" altLang="en-US" sz="2200" dirty="0"/>
              <a:t> </a:t>
            </a:r>
            <a:r>
              <a:rPr lang="en-US" altLang="en-US" sz="2200" dirty="0" err="1"/>
              <a:t>masing-masing</a:t>
            </a:r>
            <a:r>
              <a:rPr lang="en-US" altLang="en-US" sz="2200" dirty="0"/>
              <a:t> </a:t>
            </a:r>
            <a:r>
              <a:rPr lang="en-US" altLang="en-US" sz="2200" dirty="0" err="1"/>
              <a:t>pasangan</a:t>
            </a:r>
            <a:r>
              <a:rPr lang="en-US" altLang="en-US" sz="2200" dirty="0"/>
              <a:t> </a:t>
            </a:r>
            <a:r>
              <a:rPr lang="en-US" altLang="en-US" sz="2200" dirty="0" err="1"/>
              <a:t>membelit</a:t>
            </a:r>
            <a:r>
              <a:rPr lang="en-US" altLang="en-US" sz="2200" dirty="0"/>
              <a:t> </a:t>
            </a:r>
            <a:r>
              <a:rPr lang="en-US" altLang="en-US" sz="2200" dirty="0" err="1"/>
              <a:t>satu</a:t>
            </a:r>
            <a:r>
              <a:rPr lang="en-US" altLang="en-US" sz="2200" dirty="0"/>
              <a:t> </a:t>
            </a:r>
            <a:r>
              <a:rPr lang="en-US" altLang="en-US" sz="2200" dirty="0" err="1"/>
              <a:t>sama</a:t>
            </a:r>
            <a:r>
              <a:rPr lang="en-US" altLang="en-US" sz="2200" dirty="0"/>
              <a:t> lain. </a:t>
            </a:r>
            <a:r>
              <a:rPr lang="en-US" altLang="en-US" sz="2200" dirty="0" err="1"/>
              <a:t>Dengan</a:t>
            </a:r>
            <a:r>
              <a:rPr lang="en-US" altLang="en-US" sz="2200" dirty="0"/>
              <a:t> </a:t>
            </a:r>
            <a:r>
              <a:rPr lang="en-US" altLang="en-US" sz="2200" dirty="0" err="1"/>
              <a:t>membelit</a:t>
            </a:r>
            <a:r>
              <a:rPr lang="en-US" altLang="en-US" sz="2200" dirty="0"/>
              <a:t> </a:t>
            </a:r>
            <a:r>
              <a:rPr lang="en-US" altLang="en-US" sz="2200" dirty="0" err="1"/>
              <a:t>pasangan</a:t>
            </a:r>
            <a:r>
              <a:rPr lang="en-US" altLang="en-US" sz="2200" dirty="0"/>
              <a:t>, </a:t>
            </a:r>
            <a:r>
              <a:rPr lang="en-US" altLang="en-US" sz="2200" dirty="0" err="1"/>
              <a:t>hal</a:t>
            </a:r>
            <a:r>
              <a:rPr lang="en-US" altLang="en-US" sz="2200" dirty="0"/>
              <a:t> </a:t>
            </a:r>
            <a:r>
              <a:rPr lang="en-US" altLang="en-US" sz="2200" dirty="0" err="1"/>
              <a:t>itu</a:t>
            </a:r>
            <a:r>
              <a:rPr lang="en-US" altLang="en-US" sz="2200" dirty="0"/>
              <a:t> </a:t>
            </a:r>
            <a:r>
              <a:rPr lang="en-US" altLang="en-US" sz="2200" dirty="0" err="1"/>
              <a:t>akan</a:t>
            </a:r>
            <a:r>
              <a:rPr lang="en-US" altLang="en-US" sz="2200" dirty="0"/>
              <a:t> </a:t>
            </a:r>
            <a:r>
              <a:rPr lang="en-US" altLang="en-US" sz="2200" dirty="0" err="1"/>
              <a:t>meningkatkan</a:t>
            </a:r>
            <a:r>
              <a:rPr lang="en-US" altLang="en-US" sz="2200" dirty="0"/>
              <a:t> </a:t>
            </a:r>
            <a:r>
              <a:rPr lang="en-US" altLang="en-US" sz="2200" dirty="0" err="1"/>
              <a:t>mutu</a:t>
            </a:r>
            <a:r>
              <a:rPr lang="en-US" altLang="en-US" sz="2200" dirty="0"/>
              <a:t> </a:t>
            </a:r>
            <a:r>
              <a:rPr lang="en-US" altLang="en-US" sz="2200" dirty="0" err="1"/>
              <a:t>sinyal</a:t>
            </a:r>
            <a:r>
              <a:rPr lang="en-US" altLang="en-US" sz="2200" dirty="0"/>
              <a:t>. </a:t>
            </a:r>
            <a:r>
              <a:rPr lang="en-US" altLang="en-US" sz="2200" dirty="0" err="1"/>
              <a:t>Terdapat</a:t>
            </a:r>
            <a:r>
              <a:rPr lang="en-US" altLang="en-US" sz="2200" dirty="0"/>
              <a:t> </a:t>
            </a:r>
            <a:r>
              <a:rPr lang="en-US" altLang="en-US" sz="2200" dirty="0" err="1"/>
              <a:t>dua</a:t>
            </a:r>
            <a:r>
              <a:rPr lang="en-US" altLang="en-US" sz="2200" dirty="0"/>
              <a:t> </a:t>
            </a:r>
            <a:r>
              <a:rPr lang="en-US" altLang="en-US" sz="2200" dirty="0" err="1"/>
              <a:t>jenis</a:t>
            </a:r>
            <a:r>
              <a:rPr lang="en-US" altLang="en-US" sz="2200" dirty="0"/>
              <a:t> media </a:t>
            </a:r>
            <a:r>
              <a:rPr lang="en-US" altLang="en-US" sz="2200" dirty="0" err="1"/>
              <a:t>ini</a:t>
            </a:r>
            <a:r>
              <a:rPr lang="en-US" altLang="en-US" sz="2200" dirty="0"/>
              <a:t>, </a:t>
            </a:r>
            <a:r>
              <a:rPr lang="en-US" altLang="en-US" sz="2200" dirty="0" err="1"/>
              <a:t>yaitu</a:t>
            </a:r>
            <a:r>
              <a:rPr lang="en-US" altLang="en-US" sz="2200" dirty="0"/>
              <a:t>:</a:t>
            </a:r>
          </a:p>
          <a:p>
            <a:pPr marL="1062038" lvl="2" indent="-514350"/>
            <a:r>
              <a:rPr lang="en-US" altLang="en-US" sz="2200" dirty="0"/>
              <a:t>UTP—Unshielded Twisted Pair</a:t>
            </a:r>
          </a:p>
          <a:p>
            <a:pPr marL="1062038" lvl="2" indent="-514350"/>
            <a:r>
              <a:rPr lang="en-US" altLang="en-US" sz="2200" dirty="0"/>
              <a:t>STP—Shielded Twisted Pair</a:t>
            </a:r>
          </a:p>
          <a:p>
            <a:pPr marL="514350" indent="-514350">
              <a:buFont typeface="Tw Cen MT" panose="020B0602020104020603" pitchFamily="34" charset="0"/>
              <a:buAutoNum type="arabicPeriod"/>
            </a:pPr>
            <a:r>
              <a:rPr lang="en-US" altLang="en-US" sz="2200" dirty="0" err="1"/>
              <a:t>Kabel</a:t>
            </a:r>
            <a:r>
              <a:rPr lang="en-US" altLang="en-US" sz="2200" dirty="0"/>
              <a:t> </a:t>
            </a:r>
            <a:r>
              <a:rPr lang="en-US" altLang="en-US" sz="2200" dirty="0" err="1"/>
              <a:t>koaksial</a:t>
            </a:r>
            <a:r>
              <a:rPr lang="en-US" altLang="en-US" sz="2200" dirty="0"/>
              <a:t>: </a:t>
            </a:r>
            <a:r>
              <a:rPr lang="en-US" altLang="en-US" sz="2200" dirty="0" err="1"/>
              <a:t>sering</a:t>
            </a:r>
            <a:r>
              <a:rPr lang="en-US" altLang="en-US" sz="2200" dirty="0"/>
              <a:t> </a:t>
            </a:r>
            <a:r>
              <a:rPr lang="en-US" altLang="en-US" sz="2200" dirty="0" err="1"/>
              <a:t>digunakan</a:t>
            </a:r>
            <a:r>
              <a:rPr lang="en-US" altLang="en-US" sz="2200" dirty="0"/>
              <a:t> </a:t>
            </a:r>
            <a:r>
              <a:rPr lang="en-US" altLang="en-US" sz="2200" dirty="0" err="1"/>
              <a:t>sebagai</a:t>
            </a:r>
            <a:r>
              <a:rPr lang="en-US" altLang="en-US" sz="2200" dirty="0"/>
              <a:t> </a:t>
            </a:r>
            <a:r>
              <a:rPr lang="en-US" altLang="en-US" sz="2200" dirty="0" err="1"/>
              <a:t>kabel</a:t>
            </a:r>
            <a:r>
              <a:rPr lang="en-US" altLang="en-US" sz="2200" dirty="0"/>
              <a:t> </a:t>
            </a:r>
            <a:r>
              <a:rPr lang="en-US" altLang="en-US" sz="2200" dirty="0" err="1"/>
              <a:t>pengantar</a:t>
            </a:r>
            <a:r>
              <a:rPr lang="en-US" altLang="en-US" sz="2200" dirty="0"/>
              <a:t> </a:t>
            </a:r>
            <a:r>
              <a:rPr lang="en-US" altLang="en-US" sz="2200" dirty="0" err="1"/>
              <a:t>gelombang</a:t>
            </a:r>
            <a:r>
              <a:rPr lang="en-US" altLang="en-US" sz="2200" dirty="0"/>
              <a:t> analog </a:t>
            </a:r>
            <a:r>
              <a:rPr lang="en-US" altLang="en-US" sz="2200" dirty="0" err="1"/>
              <a:t>pada</a:t>
            </a:r>
            <a:r>
              <a:rPr lang="en-US" altLang="en-US" sz="2200" dirty="0"/>
              <a:t> TV. </a:t>
            </a:r>
          </a:p>
          <a:p>
            <a:pPr marL="514350" indent="-514350">
              <a:buFont typeface="Tw Cen MT" panose="020B0602020104020603" pitchFamily="34" charset="0"/>
              <a:buAutoNum type="arabicPeriod"/>
            </a:pPr>
            <a:r>
              <a:rPr lang="en-US" altLang="en-US" sz="2200" dirty="0" err="1"/>
              <a:t>Kabel</a:t>
            </a:r>
            <a:r>
              <a:rPr lang="en-US" altLang="en-US" sz="2200" dirty="0"/>
              <a:t> </a:t>
            </a:r>
            <a:r>
              <a:rPr lang="en-US" altLang="en-US" sz="2200" dirty="0" err="1"/>
              <a:t>serat</a:t>
            </a:r>
            <a:r>
              <a:rPr lang="en-US" altLang="en-US" sz="2200" dirty="0"/>
              <a:t> optic: </a:t>
            </a:r>
            <a:r>
              <a:rPr lang="en-US" altLang="en-US" sz="2200" dirty="0" err="1"/>
              <a:t>merupakan</a:t>
            </a:r>
            <a:r>
              <a:rPr lang="en-US" altLang="en-US" sz="2200" dirty="0"/>
              <a:t> media yang </a:t>
            </a:r>
            <a:r>
              <a:rPr lang="en-US" altLang="en-US" sz="2200" dirty="0" err="1"/>
              <a:t>memiliki</a:t>
            </a:r>
            <a:r>
              <a:rPr lang="en-US" altLang="en-US" sz="2200" dirty="0"/>
              <a:t> </a:t>
            </a:r>
            <a:r>
              <a:rPr lang="en-US" altLang="en-US" sz="2200" dirty="0" err="1"/>
              <a:t>kemampuan</a:t>
            </a:r>
            <a:r>
              <a:rPr lang="en-US" altLang="en-US" sz="2200" dirty="0"/>
              <a:t> transfer data </a:t>
            </a:r>
            <a:r>
              <a:rPr lang="en-US" altLang="en-US" sz="2200" dirty="0" err="1"/>
              <a:t>melebihi</a:t>
            </a:r>
            <a:r>
              <a:rPr lang="en-US" altLang="en-US" sz="2200" dirty="0"/>
              <a:t> media twisted pair </a:t>
            </a:r>
            <a:r>
              <a:rPr lang="en-US" altLang="en-US" sz="2200" dirty="0" err="1"/>
              <a:t>dan</a:t>
            </a:r>
            <a:r>
              <a:rPr lang="en-US" altLang="en-US" sz="2200" dirty="0"/>
              <a:t> </a:t>
            </a:r>
            <a:r>
              <a:rPr lang="en-US" altLang="en-US" sz="2200" dirty="0" err="1"/>
              <a:t>koaksial</a:t>
            </a:r>
            <a:r>
              <a:rPr lang="en-US" altLang="en-US" sz="2200" dirty="0"/>
              <a:t>. Media </a:t>
            </a:r>
            <a:r>
              <a:rPr lang="en-US" altLang="en-US" sz="2200" dirty="0" err="1"/>
              <a:t>transmisi</a:t>
            </a:r>
            <a:r>
              <a:rPr lang="en-US" altLang="en-US" sz="2200" dirty="0"/>
              <a:t> yang </a:t>
            </a:r>
            <a:r>
              <a:rPr lang="en-US" altLang="en-US" sz="2200" dirty="0" err="1"/>
              <a:t>digunakan</a:t>
            </a:r>
            <a:r>
              <a:rPr lang="en-US" altLang="en-US" sz="2200" dirty="0"/>
              <a:t> </a:t>
            </a:r>
            <a:r>
              <a:rPr lang="en-US" altLang="en-US" sz="2200" dirty="0" err="1"/>
              <a:t>adalah</a:t>
            </a:r>
            <a:r>
              <a:rPr lang="en-US" altLang="en-US" sz="2200" dirty="0"/>
              <a:t> </a:t>
            </a:r>
            <a:r>
              <a:rPr lang="en-US" altLang="en-US" sz="2200" dirty="0" err="1"/>
              <a:t>cahaya</a:t>
            </a:r>
            <a:r>
              <a:rPr lang="en-US" altLang="en-US" sz="2200" dirty="0"/>
              <a:t>.</a:t>
            </a:r>
          </a:p>
          <a:p>
            <a:pPr marL="514350" indent="-514350">
              <a:buFont typeface="Tw Cen MT" panose="020B0602020104020603" pitchFamily="34" charset="0"/>
              <a:buAutoNum type="arabicPeriod"/>
            </a:pPr>
            <a:r>
              <a:rPr lang="en-US" altLang="en-US" sz="2200" dirty="0"/>
              <a:t>Free space: </a:t>
            </a:r>
            <a:r>
              <a:rPr lang="en-US" altLang="en-US" sz="2200" dirty="0" err="1"/>
              <a:t>gelombang</a:t>
            </a:r>
            <a:r>
              <a:rPr lang="en-US" altLang="en-US" sz="2200" dirty="0"/>
              <a:t> </a:t>
            </a:r>
            <a:r>
              <a:rPr lang="en-US" altLang="en-US" sz="2200" dirty="0" err="1"/>
              <a:t>elektromagnetik</a:t>
            </a:r>
            <a:r>
              <a:rPr lang="en-US" altLang="en-US" sz="2200" dirty="0"/>
              <a:t> </a:t>
            </a:r>
            <a:r>
              <a:rPr lang="en-US" altLang="en-US" sz="2200" dirty="0" err="1"/>
              <a:t>dan</a:t>
            </a:r>
            <a:r>
              <a:rPr lang="en-US" altLang="en-US" sz="2200" dirty="0"/>
              <a:t> </a:t>
            </a:r>
            <a:r>
              <a:rPr lang="en-US" altLang="en-US" sz="2200" dirty="0" err="1"/>
              <a:t>gelombang</a:t>
            </a:r>
            <a:r>
              <a:rPr lang="en-US" altLang="en-US" sz="2200" dirty="0"/>
              <a:t> radio</a:t>
            </a:r>
          </a:p>
          <a:p>
            <a:pPr marL="514350" indent="-514350">
              <a:buFont typeface="Tw Cen MT" panose="020B0602020104020603" pitchFamily="34" charset="0"/>
              <a:buAutoNum type="arabicPeriod"/>
            </a:pPr>
            <a:endParaRPr lang="en-US" altLang="en-US" sz="2200" dirty="0"/>
          </a:p>
        </p:txBody>
      </p:sp>
    </p:spTree>
    <p:extLst>
      <p:ext uri="{BB962C8B-B14F-4D97-AF65-F5344CB8AC3E}">
        <p14:creationId xmlns:p14="http://schemas.microsoft.com/office/powerpoint/2010/main" val="30109702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D24-FAC5-447B-87F9-9404B3C01373}"/>
              </a:ext>
            </a:extLst>
          </p:cNvPr>
          <p:cNvSpPr>
            <a:spLocks noGrp="1"/>
          </p:cNvSpPr>
          <p:nvPr>
            <p:ph type="title"/>
          </p:nvPr>
        </p:nvSpPr>
        <p:spPr/>
        <p:txBody>
          <a:bodyPr/>
          <a:lstStyle/>
          <a:p>
            <a:r>
              <a:rPr lang="en-US" dirty="0"/>
              <a:t>1st Commercial Radio Station</a:t>
            </a:r>
          </a:p>
        </p:txBody>
      </p:sp>
      <p:sp>
        <p:nvSpPr>
          <p:cNvPr id="3" name="Content Placeholder 2">
            <a:extLst>
              <a:ext uri="{FF2B5EF4-FFF2-40B4-BE49-F238E27FC236}">
                <a16:creationId xmlns:a16="http://schemas.microsoft.com/office/drawing/2014/main" id="{0E33FD41-2A54-4685-A266-87F75A6EE9A5}"/>
              </a:ext>
            </a:extLst>
          </p:cNvPr>
          <p:cNvSpPr>
            <a:spLocks noGrp="1"/>
          </p:cNvSpPr>
          <p:nvPr>
            <p:ph sz="half" idx="1"/>
          </p:nvPr>
        </p:nvSpPr>
        <p:spPr/>
        <p:txBody>
          <a:bodyPr/>
          <a:lstStyle/>
          <a:p>
            <a:pPr lvl="1"/>
            <a:r>
              <a:rPr lang="en-US" dirty="0"/>
              <a:t>KDKA in Pennsylvania</a:t>
            </a:r>
          </a:p>
          <a:p>
            <a:pPr lvl="1"/>
            <a:r>
              <a:rPr lang="en-US" dirty="0"/>
              <a:t>November 2, 1920</a:t>
            </a:r>
          </a:p>
          <a:p>
            <a:pPr lvl="1"/>
            <a:r>
              <a:rPr lang="en-US" dirty="0"/>
              <a:t>Narrow-casting</a:t>
            </a:r>
          </a:p>
          <a:p>
            <a:pPr lvl="1"/>
            <a:r>
              <a:rPr lang="en-US" dirty="0"/>
              <a:t>Broadcasting</a:t>
            </a:r>
          </a:p>
          <a:p>
            <a:pPr lvl="1"/>
            <a:r>
              <a:rPr lang="en-US" dirty="0"/>
              <a:t>Henry Davis read the presidential election results</a:t>
            </a:r>
          </a:p>
          <a:p>
            <a:pPr lvl="1"/>
            <a:endParaRPr lang="en-US" dirty="0"/>
          </a:p>
        </p:txBody>
      </p:sp>
    </p:spTree>
    <p:extLst>
      <p:ext uri="{BB962C8B-B14F-4D97-AF65-F5344CB8AC3E}">
        <p14:creationId xmlns:p14="http://schemas.microsoft.com/office/powerpoint/2010/main" val="11013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2136775" y="228600"/>
            <a:ext cx="8153400" cy="990600"/>
          </a:xfrm>
        </p:spPr>
        <p:txBody>
          <a:bodyPr/>
          <a:lstStyle/>
          <a:p>
            <a:pPr eaLnBrk="1" hangingPunct="1"/>
            <a:r>
              <a:rPr lang="en-US" altLang="en-US" smtClean="0"/>
              <a:t>Modulasi</a:t>
            </a:r>
          </a:p>
        </p:txBody>
      </p:sp>
      <p:sp>
        <p:nvSpPr>
          <p:cNvPr id="22531" name="Content Placeholder 2"/>
          <p:cNvSpPr>
            <a:spLocks noGrp="1"/>
          </p:cNvSpPr>
          <p:nvPr>
            <p:ph sz="quarter" idx="1"/>
          </p:nvPr>
        </p:nvSpPr>
        <p:spPr>
          <a:xfrm>
            <a:off x="1905001" y="1676400"/>
            <a:ext cx="7997825" cy="2590800"/>
          </a:xfrm>
        </p:spPr>
        <p:txBody>
          <a:bodyPr/>
          <a:lstStyle/>
          <a:p>
            <a:pPr>
              <a:spcAft>
                <a:spcPct val="50000"/>
              </a:spcAft>
            </a:pPr>
            <a:r>
              <a:rPr lang="en-US" altLang="en-US" sz="2400">
                <a:latin typeface="Arial Unicode MS" pitchFamily="34" charset="-128"/>
                <a:ea typeface="Arial Unicode MS" pitchFamily="34" charset="-128"/>
              </a:rPr>
              <a:t>Modulasi adalah proses mixing sinyal yang akan dikirim dengan gelombang pembawa(carrier), sehingga memungkinkan/menyesuaikan sinyal tsb untuk ditransmisikan sesuai dengan karakteristik </a:t>
            </a:r>
            <a:r>
              <a:rPr lang="en-US" altLang="en-US" sz="2400" i="1">
                <a:latin typeface="Arial Unicode MS" pitchFamily="34" charset="-128"/>
                <a:ea typeface="Arial Unicode MS" pitchFamily="34" charset="-128"/>
              </a:rPr>
              <a:t>communication channel</a:t>
            </a:r>
            <a:r>
              <a:rPr lang="en-US" altLang="en-US" sz="2400">
                <a:latin typeface="Arial Unicode MS" pitchFamily="34" charset="-128"/>
                <a:ea typeface="Arial Unicode MS" pitchFamily="34" charset="-128"/>
              </a:rPr>
              <a:t>.</a:t>
            </a:r>
          </a:p>
        </p:txBody>
      </p:sp>
      <p:sp>
        <p:nvSpPr>
          <p:cNvPr id="5" name="Rectangle 4"/>
          <p:cNvSpPr/>
          <p:nvPr/>
        </p:nvSpPr>
        <p:spPr>
          <a:xfrm>
            <a:off x="2895600" y="4343400"/>
            <a:ext cx="14478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solidFill>
                  <a:schemeClr val="tx1"/>
                </a:solidFill>
              </a:rPr>
              <a:t>Sinyal</a:t>
            </a:r>
            <a:r>
              <a:rPr lang="en-US" sz="1600" b="1" dirty="0">
                <a:solidFill>
                  <a:schemeClr val="tx1"/>
                </a:solidFill>
              </a:rPr>
              <a:t> </a:t>
            </a:r>
            <a:r>
              <a:rPr lang="en-US" sz="1600" b="1" dirty="0" err="1">
                <a:solidFill>
                  <a:schemeClr val="tx1"/>
                </a:solidFill>
              </a:rPr>
              <a:t>informasi</a:t>
            </a:r>
            <a:endParaRPr lang="en-US" sz="1600" b="1" dirty="0">
              <a:solidFill>
                <a:schemeClr val="tx1"/>
              </a:solidFill>
            </a:endParaRPr>
          </a:p>
        </p:txBody>
      </p:sp>
      <p:sp>
        <p:nvSpPr>
          <p:cNvPr id="6" name="Rectangle 5"/>
          <p:cNvSpPr/>
          <p:nvPr/>
        </p:nvSpPr>
        <p:spPr>
          <a:xfrm>
            <a:off x="5486400" y="4343400"/>
            <a:ext cx="14478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solidFill>
                  <a:schemeClr val="tx1"/>
                </a:solidFill>
              </a:rPr>
              <a:t>Modulasi</a:t>
            </a:r>
            <a:endParaRPr lang="en-US" sz="1600" b="1" dirty="0">
              <a:solidFill>
                <a:schemeClr val="tx1"/>
              </a:solidFill>
            </a:endParaRPr>
          </a:p>
        </p:txBody>
      </p:sp>
      <p:sp>
        <p:nvSpPr>
          <p:cNvPr id="7" name="Rectangle 6"/>
          <p:cNvSpPr/>
          <p:nvPr/>
        </p:nvSpPr>
        <p:spPr>
          <a:xfrm>
            <a:off x="7924800" y="4343400"/>
            <a:ext cx="1447800" cy="457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err="1">
                <a:solidFill>
                  <a:schemeClr val="tx1"/>
                </a:solidFill>
              </a:rPr>
              <a:t>Sinyal</a:t>
            </a:r>
            <a:r>
              <a:rPr lang="en-US" sz="1600" b="1" dirty="0">
                <a:solidFill>
                  <a:schemeClr val="tx1"/>
                </a:solidFill>
              </a:rPr>
              <a:t> </a:t>
            </a:r>
            <a:r>
              <a:rPr lang="en-US" sz="1600" b="1" dirty="0" err="1">
                <a:solidFill>
                  <a:schemeClr val="tx1"/>
                </a:solidFill>
              </a:rPr>
              <a:t>termodulasi</a:t>
            </a:r>
            <a:endParaRPr lang="en-US" sz="1600" b="1" dirty="0">
              <a:solidFill>
                <a:schemeClr val="tx1"/>
              </a:solidFill>
            </a:endParaRPr>
          </a:p>
        </p:txBody>
      </p:sp>
      <p:sp>
        <p:nvSpPr>
          <p:cNvPr id="8" name="Rectangle 7"/>
          <p:cNvSpPr/>
          <p:nvPr/>
        </p:nvSpPr>
        <p:spPr>
          <a:xfrm>
            <a:off x="5486400" y="5410200"/>
            <a:ext cx="1447800" cy="8382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rPr>
              <a:t>Carrier / </a:t>
            </a:r>
            <a:r>
              <a:rPr lang="en-US" sz="1600" b="1" dirty="0" err="1">
                <a:solidFill>
                  <a:schemeClr val="tx1"/>
                </a:solidFill>
              </a:rPr>
              <a:t>gelombang</a:t>
            </a:r>
            <a:r>
              <a:rPr lang="en-US" sz="1600" b="1" dirty="0">
                <a:solidFill>
                  <a:schemeClr val="tx1"/>
                </a:solidFill>
              </a:rPr>
              <a:t> </a:t>
            </a:r>
            <a:r>
              <a:rPr lang="en-US" sz="1600" b="1" dirty="0" err="1">
                <a:solidFill>
                  <a:schemeClr val="tx1"/>
                </a:solidFill>
              </a:rPr>
              <a:t>pembawa</a:t>
            </a:r>
            <a:endParaRPr lang="en-US" sz="1600" b="1" dirty="0">
              <a:solidFill>
                <a:schemeClr val="tx1"/>
              </a:solidFill>
            </a:endParaRPr>
          </a:p>
        </p:txBody>
      </p:sp>
      <p:cxnSp>
        <p:nvCxnSpPr>
          <p:cNvPr id="12" name="Straight Arrow Connector 11"/>
          <p:cNvCxnSpPr>
            <a:stCxn id="6" idx="3"/>
            <a:endCxn id="7" idx="1"/>
          </p:cNvCxnSpPr>
          <p:nvPr/>
        </p:nvCxnSpPr>
        <p:spPr>
          <a:xfrm>
            <a:off x="6934200" y="4572000"/>
            <a:ext cx="990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0"/>
            <a:endCxn id="6" idx="2"/>
          </p:cNvCxnSpPr>
          <p:nvPr/>
        </p:nvCxnSpPr>
        <p:spPr>
          <a:xfrm rot="5400000" flipH="1" flipV="1">
            <a:off x="5905501" y="5105401"/>
            <a:ext cx="60960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5" idx="3"/>
            <a:endCxn id="6" idx="1"/>
          </p:cNvCxnSpPr>
          <p:nvPr/>
        </p:nvCxnSpPr>
        <p:spPr>
          <a:xfrm>
            <a:off x="4343400" y="4572000"/>
            <a:ext cx="1143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99872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136775" y="228600"/>
            <a:ext cx="8153400" cy="990600"/>
          </a:xfrm>
        </p:spPr>
        <p:txBody>
          <a:bodyPr/>
          <a:lstStyle/>
          <a:p>
            <a:pPr eaLnBrk="1" hangingPunct="1"/>
            <a:r>
              <a:rPr lang="en-US" altLang="en-US" smtClean="0"/>
              <a:t>Modulasi</a:t>
            </a:r>
          </a:p>
        </p:txBody>
      </p:sp>
      <p:sp>
        <p:nvSpPr>
          <p:cNvPr id="23555" name="Content Placeholder 2"/>
          <p:cNvSpPr>
            <a:spLocks noGrp="1"/>
          </p:cNvSpPr>
          <p:nvPr>
            <p:ph sz="quarter" idx="1"/>
          </p:nvPr>
        </p:nvSpPr>
        <p:spPr>
          <a:xfrm>
            <a:off x="2136775" y="1600200"/>
            <a:ext cx="8153400" cy="4495800"/>
          </a:xfrm>
        </p:spPr>
        <p:txBody>
          <a:bodyPr/>
          <a:lstStyle/>
          <a:p>
            <a:pPr eaLnBrk="1" hangingPunct="1"/>
            <a:r>
              <a:rPr lang="en-US" altLang="en-US" smtClean="0">
                <a:latin typeface="Arial Unicode MS" pitchFamily="34" charset="-128"/>
                <a:ea typeface="Arial Unicode MS" pitchFamily="34" charset="-128"/>
              </a:rPr>
              <a:t>Tujuan Modulasi:</a:t>
            </a:r>
          </a:p>
          <a:p>
            <a:pPr lvl="1" eaLnBrk="1" hangingPunct="1"/>
            <a:r>
              <a:rPr lang="en-US" altLang="en-US" smtClean="0">
                <a:latin typeface="Arial Unicode MS" pitchFamily="34" charset="-128"/>
                <a:ea typeface="Arial Unicode MS" pitchFamily="34" charset="-128"/>
              </a:rPr>
              <a:t>Untuk memperoleh pemancaran yang efisien</a:t>
            </a:r>
          </a:p>
          <a:p>
            <a:pPr lvl="1" eaLnBrk="1" hangingPunct="1"/>
            <a:r>
              <a:rPr lang="en-US" altLang="en-US" smtClean="0">
                <a:latin typeface="Arial Unicode MS" pitchFamily="34" charset="-128"/>
                <a:ea typeface="Arial Unicode MS" pitchFamily="34" charset="-128"/>
              </a:rPr>
              <a:t>Memenuhi alokasi frekuensi</a:t>
            </a:r>
          </a:p>
          <a:p>
            <a:pPr lvl="1" eaLnBrk="1" hangingPunct="1"/>
            <a:r>
              <a:rPr lang="en-US" altLang="en-US" smtClean="0">
                <a:latin typeface="Arial Unicode MS" pitchFamily="34" charset="-128"/>
                <a:ea typeface="Arial Unicode MS" pitchFamily="34" charset="-128"/>
              </a:rPr>
              <a:t>Untuk keperluan multiplexing</a:t>
            </a:r>
          </a:p>
          <a:p>
            <a:pPr lvl="1" eaLnBrk="1" hangingPunct="1"/>
            <a:r>
              <a:rPr lang="en-US" altLang="en-US" smtClean="0">
                <a:latin typeface="Arial Unicode MS" pitchFamily="34" charset="-128"/>
                <a:ea typeface="Arial Unicode MS" pitchFamily="34" charset="-128"/>
              </a:rPr>
              <a:t>Mengatasi masalah hardware</a:t>
            </a:r>
          </a:p>
          <a:p>
            <a:pPr lvl="1" eaLnBrk="1" hangingPunct="1"/>
            <a:r>
              <a:rPr lang="en-US" altLang="en-US" smtClean="0">
                <a:latin typeface="Arial Unicode MS" pitchFamily="34" charset="-128"/>
                <a:ea typeface="Arial Unicode MS" pitchFamily="34" charset="-128"/>
              </a:rPr>
              <a:t>Mengurangi derau dan interferensi</a:t>
            </a:r>
          </a:p>
          <a:p>
            <a:pPr lvl="1" eaLnBrk="1" hangingPunct="1"/>
            <a:endParaRPr lang="en-US" altLang="en-US" smtClean="0">
              <a:latin typeface="Arial Unicode MS" pitchFamily="34" charset="-128"/>
              <a:ea typeface="Arial Unicode MS" pitchFamily="34" charset="-128"/>
            </a:endParaRPr>
          </a:p>
        </p:txBody>
      </p:sp>
    </p:spTree>
    <p:extLst>
      <p:ext uri="{BB962C8B-B14F-4D97-AF65-F5344CB8AC3E}">
        <p14:creationId xmlns:p14="http://schemas.microsoft.com/office/powerpoint/2010/main" val="25009984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2136775" y="228600"/>
            <a:ext cx="8153400" cy="990600"/>
          </a:xfrm>
        </p:spPr>
        <p:txBody>
          <a:bodyPr/>
          <a:lstStyle/>
          <a:p>
            <a:pPr eaLnBrk="1" hangingPunct="1"/>
            <a:r>
              <a:rPr lang="en-US" altLang="en-US" b="1" smtClean="0"/>
              <a:t>Tujuan modulasi </a:t>
            </a:r>
            <a:r>
              <a:rPr lang="en-US" altLang="en-US" sz="2000" b="1"/>
              <a:t>- 1</a:t>
            </a:r>
            <a:endParaRPr lang="en-US" altLang="en-US" sz="2000"/>
          </a:p>
        </p:txBody>
      </p:sp>
      <p:graphicFrame>
        <p:nvGraphicFramePr>
          <p:cNvPr id="1026" name="Object 2"/>
          <p:cNvGraphicFramePr>
            <a:graphicFrameLocks noGrp="1" noChangeAspect="1"/>
          </p:cNvGraphicFramePr>
          <p:nvPr>
            <p:ph sz="quarter" idx="1"/>
          </p:nvPr>
        </p:nvGraphicFramePr>
        <p:xfrm>
          <a:off x="3270250" y="4413250"/>
          <a:ext cx="996950" cy="996950"/>
        </p:xfrm>
        <a:graphic>
          <a:graphicData uri="http://schemas.openxmlformats.org/presentationml/2006/ole">
            <mc:AlternateContent xmlns:mc="http://schemas.openxmlformats.org/markup-compatibility/2006">
              <mc:Choice xmlns:v="urn:schemas-microsoft-com:vml" Requires="v">
                <p:oleObj spid="_x0000_s1030" name="Equation" r:id="rId3" imgW="393480" imgH="393480" progId="Equation.3">
                  <p:embed/>
                </p:oleObj>
              </mc:Choice>
              <mc:Fallback>
                <p:oleObj name="Equation" r:id="rId3" imgW="393480" imgH="393480" progId="Equation.3">
                  <p:embed/>
                  <p:pic>
                    <p:nvPicPr>
                      <p:cNvPr id="102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250" y="4413250"/>
                        <a:ext cx="996950" cy="996950"/>
                      </a:xfrm>
                      <a:prstGeom prst="rect">
                        <a:avLst/>
                      </a:prstGeom>
                    </p:spPr>
                  </p:pic>
                </p:oleObj>
              </mc:Fallback>
            </mc:AlternateContent>
          </a:graphicData>
        </a:graphic>
      </p:graphicFrame>
      <p:sp>
        <p:nvSpPr>
          <p:cNvPr id="1028" name="Rectangle 3"/>
          <p:cNvSpPr>
            <a:spLocks noGrp="1" noChangeArrowheads="1"/>
          </p:cNvSpPr>
          <p:nvPr>
            <p:ph type="body" sz="half" idx="4294967295"/>
          </p:nvPr>
        </p:nvSpPr>
        <p:spPr>
          <a:xfrm>
            <a:off x="1981200" y="1752600"/>
            <a:ext cx="8382000" cy="3875088"/>
          </a:xfrm>
        </p:spPr>
        <p:txBody>
          <a:bodyPr>
            <a:normAutofit lnSpcReduction="10000"/>
          </a:bodyPr>
          <a:lstStyle/>
          <a:p>
            <a:pPr eaLnBrk="1" hangingPunct="1">
              <a:buFont typeface="Wingdings" panose="05000000000000000000" pitchFamily="2" charset="2"/>
              <a:buNone/>
            </a:pPr>
            <a:r>
              <a:rPr lang="en-US" altLang="en-US" sz="2000" b="1"/>
              <a:t>1.   Modulasi untuk efisiensi transmisi</a:t>
            </a:r>
          </a:p>
          <a:p>
            <a:pPr eaLnBrk="1" hangingPunct="1">
              <a:buFont typeface="Wingdings" panose="05000000000000000000" pitchFamily="2" charset="2"/>
              <a:buNone/>
            </a:pPr>
            <a:r>
              <a:rPr lang="en-US" altLang="en-US" sz="2000"/>
              <a:t>	Efisiensi </a:t>
            </a:r>
            <a:r>
              <a:rPr lang="en-US" altLang="en-US" sz="2000">
                <a:sym typeface="Wingdings" panose="05000000000000000000" pitchFamily="2" charset="2"/>
              </a:rPr>
              <a:t> tergantung pada frekuensi sinyal</a:t>
            </a:r>
            <a:endParaRPr lang="en-US" altLang="en-US" sz="2000"/>
          </a:p>
          <a:p>
            <a:pPr eaLnBrk="1" hangingPunct="1">
              <a:buFont typeface="Wingdings" panose="05000000000000000000" pitchFamily="2" charset="2"/>
              <a:buNone/>
            </a:pPr>
            <a:r>
              <a:rPr lang="en-US" altLang="en-US" sz="2000"/>
              <a:t>	efisien Line-of-Sight propagasi radio membutuhkan antena dengan dimensi fisik 1/10 dari panjang gelombang sinyal (signal wavelength).  </a:t>
            </a:r>
          </a:p>
          <a:p>
            <a:pPr eaLnBrk="1" hangingPunct="1">
              <a:buFont typeface="Wingdings" panose="05000000000000000000" pitchFamily="2" charset="2"/>
              <a:buNone/>
            </a:pPr>
            <a:r>
              <a:rPr lang="en-US" altLang="en-US" sz="2000"/>
              <a:t>	contoh : transmisi sinyal audio 100 Hz yang tdk dimodulasi membutuhkan antenna sepanjang 300 km, dan apabila sinyal dimodulasi pada gel carrier 100 MHz membutuhkan panjang antena sekitar 1 m. </a:t>
            </a:r>
          </a:p>
          <a:p>
            <a:pPr eaLnBrk="1" hangingPunct="1">
              <a:buFont typeface="Wingdings" panose="05000000000000000000" pitchFamily="2" charset="2"/>
              <a:buNone/>
            </a:pPr>
            <a:endParaRPr lang="en-US" altLang="en-US" sz="2000"/>
          </a:p>
          <a:p>
            <a:pPr eaLnBrk="1" hangingPunct="1">
              <a:buFont typeface="Wingdings" panose="05000000000000000000" pitchFamily="2" charset="2"/>
              <a:buNone/>
            </a:pPr>
            <a:r>
              <a:rPr lang="en-US" altLang="en-US" sz="2000"/>
              <a:t>					</a:t>
            </a:r>
            <a:r>
              <a:rPr lang="en-US" altLang="en-US" sz="2000">
                <a:sym typeface="Symbol" panose="05050102010706020507" pitchFamily="18" charset="2"/>
              </a:rPr>
              <a:t> </a:t>
            </a:r>
            <a:r>
              <a:rPr lang="en-US" altLang="en-US" sz="2000">
                <a:sym typeface="Wingdings" panose="05000000000000000000" pitchFamily="2" charset="2"/>
              </a:rPr>
              <a:t> panjang gelombang (m)</a:t>
            </a:r>
          </a:p>
          <a:p>
            <a:pPr eaLnBrk="1" hangingPunct="1">
              <a:buFont typeface="Wingdings" panose="05000000000000000000" pitchFamily="2" charset="2"/>
              <a:buNone/>
            </a:pPr>
            <a:r>
              <a:rPr lang="en-US" altLang="en-US" sz="2000"/>
              <a:t>					</a:t>
            </a:r>
            <a:r>
              <a:rPr lang="en-US" altLang="en-US" sz="2000" i="1"/>
              <a:t>f</a:t>
            </a:r>
            <a:r>
              <a:rPr lang="en-US" altLang="en-US" sz="2000"/>
              <a:t>  </a:t>
            </a:r>
            <a:r>
              <a:rPr lang="en-US" altLang="en-US" sz="2000">
                <a:sym typeface="Wingdings" panose="05000000000000000000" pitchFamily="2" charset="2"/>
              </a:rPr>
              <a:t> frekuensi (Hz)</a:t>
            </a:r>
            <a:endParaRPr lang="en-US" altLang="en-US" sz="2000"/>
          </a:p>
          <a:p>
            <a:pPr eaLnBrk="1" hangingPunct="1">
              <a:buFont typeface="Wingdings" panose="05000000000000000000" pitchFamily="2" charset="2"/>
              <a:buNone/>
            </a:pPr>
            <a:r>
              <a:rPr lang="en-US" altLang="en-US" sz="2000"/>
              <a:t>					</a:t>
            </a:r>
            <a:r>
              <a:rPr lang="en-US" altLang="en-US" sz="2000" i="1"/>
              <a:t>c </a:t>
            </a:r>
            <a:r>
              <a:rPr lang="en-US" altLang="en-US" sz="2000" i="1">
                <a:sym typeface="Wingdings" panose="05000000000000000000" pitchFamily="2" charset="2"/>
              </a:rPr>
              <a:t> </a:t>
            </a:r>
            <a:r>
              <a:rPr lang="en-US" altLang="en-US" sz="2000">
                <a:sym typeface="Wingdings" panose="05000000000000000000" pitchFamily="2" charset="2"/>
              </a:rPr>
              <a:t>cepat rambat gelombang (m/s)</a:t>
            </a:r>
          </a:p>
          <a:p>
            <a:pPr eaLnBrk="1" hangingPunct="1">
              <a:buFont typeface="Wingdings" panose="05000000000000000000" pitchFamily="2" charset="2"/>
              <a:buNone/>
            </a:pPr>
            <a:endParaRPr lang="en-US" altLang="en-US" sz="2000"/>
          </a:p>
        </p:txBody>
      </p:sp>
    </p:spTree>
    <p:extLst>
      <p:ext uri="{BB962C8B-B14F-4D97-AF65-F5344CB8AC3E}">
        <p14:creationId xmlns:p14="http://schemas.microsoft.com/office/powerpoint/2010/main" val="2582383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136775" y="228600"/>
            <a:ext cx="8153400" cy="990600"/>
          </a:xfrm>
        </p:spPr>
        <p:txBody>
          <a:bodyPr/>
          <a:lstStyle/>
          <a:p>
            <a:pPr eaLnBrk="1" hangingPunct="1"/>
            <a:r>
              <a:rPr lang="en-US" altLang="en-US" b="1" smtClean="0"/>
              <a:t>Tujuan modulasi </a:t>
            </a:r>
            <a:r>
              <a:rPr lang="en-US" altLang="en-US" sz="2000" b="1"/>
              <a:t>- 2</a:t>
            </a:r>
          </a:p>
        </p:txBody>
      </p:sp>
      <p:sp>
        <p:nvSpPr>
          <p:cNvPr id="24579" name="Rectangle 3"/>
          <p:cNvSpPr>
            <a:spLocks noGrp="1" noChangeArrowheads="1"/>
          </p:cNvSpPr>
          <p:nvPr>
            <p:ph sz="quarter" idx="1"/>
          </p:nvPr>
        </p:nvSpPr>
        <p:spPr>
          <a:xfrm>
            <a:off x="1828801" y="1600200"/>
            <a:ext cx="8378825" cy="5257800"/>
          </a:xfrm>
        </p:spPr>
        <p:txBody>
          <a:bodyPr/>
          <a:lstStyle/>
          <a:p>
            <a:pPr eaLnBrk="1" hangingPunct="1">
              <a:buFont typeface="Wingdings" panose="05000000000000000000" pitchFamily="2" charset="2"/>
              <a:buNone/>
            </a:pPr>
            <a:r>
              <a:rPr lang="en-US" altLang="en-US" sz="2000" b="1"/>
              <a:t>2. Modulasi untuk penunjukkan/alokasi frekuensi</a:t>
            </a:r>
          </a:p>
          <a:p>
            <a:pPr eaLnBrk="1" hangingPunct="1">
              <a:buFont typeface="Wingdings" panose="05000000000000000000" pitchFamily="2" charset="2"/>
              <a:buNone/>
            </a:pPr>
            <a:r>
              <a:rPr lang="en-US" altLang="en-US" sz="2000"/>
              <a:t>	Masing-masing stasiun radio/TV mempunyai alokasi frekuensi yang telah ditentukan oleh suatu badan/regulator yang mengatur alokasi frekuensi. Alokasi frekuensi juga menggunakan filtering. Frekuensi Radio dialokasikan sesuai dengan perjanjian dunia (WRC / world radio conference dibawah ITU / international telecommunication Union, utk Indonesia </a:t>
            </a:r>
            <a:r>
              <a:rPr lang="en-US" altLang="en-US" sz="2000">
                <a:sym typeface="Wingdings" panose="05000000000000000000" pitchFamily="2" charset="2"/>
              </a:rPr>
              <a:t> dept. postel)</a:t>
            </a:r>
            <a:endParaRPr lang="en-US" altLang="en-US" sz="2000"/>
          </a:p>
          <a:p>
            <a:pPr eaLnBrk="1" hangingPunct="1">
              <a:lnSpc>
                <a:spcPct val="80000"/>
              </a:lnSpc>
              <a:buFont typeface="Wingdings" panose="05000000000000000000" pitchFamily="2" charset="2"/>
              <a:buNone/>
            </a:pPr>
            <a:r>
              <a:rPr lang="en-US" altLang="en-US" sz="2000" b="1"/>
              <a:t>3. Multiplexing </a:t>
            </a:r>
          </a:p>
          <a:p>
            <a:pPr eaLnBrk="1" hangingPunct="1">
              <a:lnSpc>
                <a:spcPct val="80000"/>
              </a:lnSpc>
              <a:buFont typeface="Wingdings" panose="05000000000000000000" pitchFamily="2" charset="2"/>
              <a:buNone/>
            </a:pPr>
            <a:r>
              <a:rPr lang="en-US" altLang="en-US" sz="2000"/>
              <a:t>	penggabungan beberapa sinyal yang dilewatkan dalam satu kanal jika frek. Pembawa (carrier) berlainan (frequency division multiplexing/FDM).</a:t>
            </a:r>
          </a:p>
          <a:p>
            <a:pPr eaLnBrk="1" hangingPunct="1">
              <a:lnSpc>
                <a:spcPct val="80000"/>
              </a:lnSpc>
              <a:buFont typeface="Wingdings" panose="05000000000000000000" pitchFamily="2" charset="2"/>
              <a:buNone/>
            </a:pPr>
            <a:endParaRPr lang="en-US" altLang="en-US" sz="700"/>
          </a:p>
          <a:p>
            <a:pPr eaLnBrk="1" hangingPunct="1">
              <a:lnSpc>
                <a:spcPct val="80000"/>
              </a:lnSpc>
              <a:buFont typeface="Wingdings" panose="05000000000000000000" pitchFamily="2" charset="2"/>
              <a:buNone/>
            </a:pPr>
            <a:r>
              <a:rPr lang="en-US" altLang="en-US" sz="2000" b="1"/>
              <a:t>4. Modulasi juga bisa mengatasi keterbatasan hardware</a:t>
            </a:r>
          </a:p>
          <a:p>
            <a:pPr eaLnBrk="1" hangingPunct="1">
              <a:lnSpc>
                <a:spcPct val="80000"/>
              </a:lnSpc>
              <a:buFont typeface="Wingdings" panose="05000000000000000000" pitchFamily="2" charset="2"/>
              <a:buNone/>
            </a:pPr>
            <a:r>
              <a:rPr lang="en-US" altLang="en-US" sz="2000"/>
              <a:t>	Perancangan suatu sistem komunikasi memungkinkan dibatasi oleh biaya dan ketersediaan hardware, kinerja perangkat sering tergantung pada frekwensi yang terlibat. Modulasi memungkinkan perancangan sistem komunikasi menempatkan sinyal tertentu pada suatu range frekuensi untuk menghindari keterbatasan hardware.</a:t>
            </a:r>
          </a:p>
        </p:txBody>
      </p:sp>
    </p:spTree>
    <p:extLst>
      <p:ext uri="{BB962C8B-B14F-4D97-AF65-F5344CB8AC3E}">
        <p14:creationId xmlns:p14="http://schemas.microsoft.com/office/powerpoint/2010/main" val="6856454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7" descr="no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00201"/>
            <a:ext cx="6858000" cy="45561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5603" name="Text Box 9"/>
          <p:cNvSpPr txBox="1">
            <a:spLocks noChangeArrowheads="1"/>
          </p:cNvSpPr>
          <p:nvPr/>
        </p:nvSpPr>
        <p:spPr bwMode="auto">
          <a:xfrm>
            <a:off x="2514600" y="6261101"/>
            <a:ext cx="7391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1000" i="1">
                <a:latin typeface="Tw Cen MT" panose="020B0602020104020603" pitchFamily="34" charset="0"/>
              </a:rPr>
              <a:t>Above "light" frequencies used by optical communications comes ultra-violet, X-rays, and eventually cosmic rays. They're all electromagnet radiation, mathematically the same. Thank Maxwell for showing this.</a:t>
            </a:r>
            <a:r>
              <a:rPr lang="en-US" altLang="en-US" sz="1000">
                <a:latin typeface="Tw Cen MT" panose="020B0602020104020603" pitchFamily="34" charset="0"/>
              </a:rPr>
              <a:t> </a:t>
            </a:r>
          </a:p>
        </p:txBody>
      </p:sp>
      <p:sp>
        <p:nvSpPr>
          <p:cNvPr id="7" name="Title 6"/>
          <p:cNvSpPr>
            <a:spLocks noGrp="1"/>
          </p:cNvSpPr>
          <p:nvPr>
            <p:ph type="title"/>
          </p:nvPr>
        </p:nvSpPr>
        <p:spPr>
          <a:xfrm>
            <a:off x="2057400" y="304800"/>
            <a:ext cx="8153400" cy="685800"/>
          </a:xfrm>
        </p:spPr>
        <p:txBody>
          <a:bodyPr>
            <a:normAutofit fontScale="90000"/>
          </a:bodyPr>
          <a:lstStyle/>
          <a:p>
            <a:pPr>
              <a:defRPr/>
            </a:pPr>
            <a:r>
              <a:rPr lang="en-US" dirty="0" err="1" smtClean="0"/>
              <a:t>Spektrum</a:t>
            </a:r>
            <a:r>
              <a:rPr lang="en-US" dirty="0" smtClean="0"/>
              <a:t> </a:t>
            </a:r>
            <a:r>
              <a:rPr lang="en-US" dirty="0" err="1" smtClean="0"/>
              <a:t>Elektromagnetik</a:t>
            </a:r>
            <a:endParaRPr lang="en-US" b="1" dirty="0"/>
          </a:p>
        </p:txBody>
      </p:sp>
    </p:spTree>
    <p:extLst>
      <p:ext uri="{BB962C8B-B14F-4D97-AF65-F5344CB8AC3E}">
        <p14:creationId xmlns:p14="http://schemas.microsoft.com/office/powerpoint/2010/main" val="256142627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1828801" y="228600"/>
            <a:ext cx="8461375" cy="990600"/>
          </a:xfrm>
        </p:spPr>
        <p:txBody>
          <a:bodyPr/>
          <a:lstStyle/>
          <a:p>
            <a:pPr eaLnBrk="1" hangingPunct="1"/>
            <a:r>
              <a:rPr lang="en-US" altLang="en-US" sz="3600"/>
              <a:t>Tipe Modulasi Berdasarkan Sinyal Informasi</a:t>
            </a:r>
          </a:p>
        </p:txBody>
      </p:sp>
      <p:sp>
        <p:nvSpPr>
          <p:cNvPr id="26627" name="Content Placeholder 2"/>
          <p:cNvSpPr>
            <a:spLocks noGrp="1"/>
          </p:cNvSpPr>
          <p:nvPr>
            <p:ph sz="quarter" idx="1"/>
          </p:nvPr>
        </p:nvSpPr>
        <p:spPr>
          <a:xfrm>
            <a:off x="2136775" y="1600200"/>
            <a:ext cx="8153400" cy="4495800"/>
          </a:xfrm>
        </p:spPr>
        <p:txBody>
          <a:bodyPr/>
          <a:lstStyle/>
          <a:p>
            <a:pPr eaLnBrk="1" hangingPunct="1"/>
            <a:r>
              <a:rPr lang="en-US" altLang="en-US" sz="4000"/>
              <a:t>Modulasi Analog</a:t>
            </a:r>
          </a:p>
          <a:p>
            <a:pPr eaLnBrk="1" hangingPunct="1"/>
            <a:r>
              <a:rPr lang="en-US" altLang="en-US" sz="4000"/>
              <a:t>Modulasi Digital</a:t>
            </a: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r="25381" b="47340"/>
          <a:stretch>
            <a:fillRect/>
          </a:stretch>
        </p:blipFill>
        <p:spPr bwMode="auto">
          <a:xfrm>
            <a:off x="2209800" y="3657600"/>
            <a:ext cx="79248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2088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2362200" y="304800"/>
            <a:ext cx="8153400" cy="990600"/>
          </a:xfrm>
        </p:spPr>
        <p:txBody>
          <a:bodyPr/>
          <a:lstStyle/>
          <a:p>
            <a:pPr eaLnBrk="1" hangingPunct="1"/>
            <a:r>
              <a:rPr lang="en-US" altLang="en-US" smtClean="0"/>
              <a:t>Transmisi Data</a:t>
            </a:r>
          </a:p>
        </p:txBody>
      </p:sp>
      <p:sp>
        <p:nvSpPr>
          <p:cNvPr id="3" name="Content Placeholder 2"/>
          <p:cNvSpPr>
            <a:spLocks noGrp="1"/>
          </p:cNvSpPr>
          <p:nvPr>
            <p:ph sz="quarter" idx="1"/>
          </p:nvPr>
        </p:nvSpPr>
        <p:spPr>
          <a:xfrm>
            <a:off x="1752600" y="1752600"/>
            <a:ext cx="4724400" cy="4495800"/>
          </a:xfrm>
        </p:spPr>
        <p:txBody>
          <a:bodyPr>
            <a:normAutofit fontScale="92500" lnSpcReduction="10000"/>
          </a:bodyPr>
          <a:lstStyle/>
          <a:p>
            <a:pPr marL="320040" indent="-320040" algn="just">
              <a:buFont typeface="Wingdings"/>
              <a:buChar char=""/>
              <a:defRPr/>
            </a:pPr>
            <a:r>
              <a:rPr lang="en-US" dirty="0" err="1" smtClean="0"/>
              <a:t>Transmisi</a:t>
            </a:r>
            <a:r>
              <a:rPr lang="en-US" dirty="0" smtClean="0"/>
              <a:t> data </a:t>
            </a:r>
            <a:r>
              <a:rPr lang="en-US" dirty="0" err="1" smtClean="0"/>
              <a:t>dibagi</a:t>
            </a:r>
            <a:r>
              <a:rPr lang="en-US" dirty="0" smtClean="0"/>
              <a:t> </a:t>
            </a:r>
            <a:r>
              <a:rPr lang="en-US" dirty="0" err="1" smtClean="0"/>
              <a:t>menjadi</a:t>
            </a:r>
            <a:r>
              <a:rPr lang="en-US" dirty="0" smtClean="0"/>
              <a:t> </a:t>
            </a:r>
            <a:r>
              <a:rPr lang="en-US" dirty="0" err="1" smtClean="0"/>
              <a:t>dua</a:t>
            </a:r>
            <a:r>
              <a:rPr lang="en-US" dirty="0" smtClean="0"/>
              <a:t> </a:t>
            </a:r>
            <a:r>
              <a:rPr lang="en-US" dirty="0" err="1" smtClean="0"/>
              <a:t>yaitu</a:t>
            </a:r>
            <a:r>
              <a:rPr lang="en-US" dirty="0" smtClean="0"/>
              <a:t>, </a:t>
            </a:r>
            <a:r>
              <a:rPr lang="en-US" dirty="0" err="1" smtClean="0"/>
              <a:t>transmisi</a:t>
            </a:r>
            <a:r>
              <a:rPr lang="en-US" dirty="0" smtClean="0"/>
              <a:t> analog </a:t>
            </a:r>
            <a:r>
              <a:rPr lang="en-US" dirty="0" err="1" smtClean="0"/>
              <a:t>dan</a:t>
            </a:r>
            <a:r>
              <a:rPr lang="en-US" dirty="0" smtClean="0"/>
              <a:t> digital.</a:t>
            </a:r>
          </a:p>
          <a:p>
            <a:pPr marL="788670" lvl="1" indent="-514350" algn="just">
              <a:buFont typeface="+mj-lt"/>
              <a:buAutoNum type="arabicPeriod"/>
              <a:defRPr/>
            </a:pPr>
            <a:r>
              <a:rPr lang="en-US" dirty="0" err="1" smtClean="0"/>
              <a:t>Sinyal</a:t>
            </a:r>
            <a:r>
              <a:rPr lang="en-US" dirty="0" smtClean="0"/>
              <a:t> analog, </a:t>
            </a:r>
            <a:r>
              <a:rPr lang="en-US" dirty="0" err="1" smtClean="0"/>
              <a:t>adalah</a:t>
            </a:r>
            <a:r>
              <a:rPr lang="en-US" dirty="0" smtClean="0"/>
              <a:t> </a:t>
            </a:r>
            <a:r>
              <a:rPr lang="en-US" dirty="0" err="1" smtClean="0"/>
              <a:t>sinyal</a:t>
            </a:r>
            <a:r>
              <a:rPr lang="en-US" dirty="0" smtClean="0"/>
              <a:t> data </a:t>
            </a:r>
            <a:r>
              <a:rPr lang="en-US" dirty="0" err="1" smtClean="0"/>
              <a:t>dalam</a:t>
            </a:r>
            <a:r>
              <a:rPr lang="en-US" dirty="0" smtClean="0"/>
              <a:t> </a:t>
            </a:r>
            <a:r>
              <a:rPr lang="en-US" dirty="0" err="1" smtClean="0"/>
              <a:t>bentuk</a:t>
            </a:r>
            <a:r>
              <a:rPr lang="en-US" dirty="0" smtClean="0"/>
              <a:t> </a:t>
            </a:r>
            <a:r>
              <a:rPr lang="en-US" dirty="0" err="1" smtClean="0"/>
              <a:t>gelombang</a:t>
            </a:r>
            <a:r>
              <a:rPr lang="en-US" dirty="0" smtClean="0"/>
              <a:t> yang </a:t>
            </a:r>
            <a:r>
              <a:rPr lang="en-US" dirty="0" err="1" smtClean="0"/>
              <a:t>sambung-menyambung</a:t>
            </a:r>
            <a:r>
              <a:rPr lang="en-US" dirty="0" smtClean="0"/>
              <a:t> (</a:t>
            </a:r>
            <a:r>
              <a:rPr lang="en-US" dirty="0" err="1" smtClean="0"/>
              <a:t>kontinu</a:t>
            </a:r>
            <a:r>
              <a:rPr lang="en-US" dirty="0" smtClean="0"/>
              <a:t>), </a:t>
            </a:r>
            <a:r>
              <a:rPr lang="en-US" dirty="0" err="1" smtClean="0"/>
              <a:t>tidak</a:t>
            </a:r>
            <a:r>
              <a:rPr lang="en-US" dirty="0" smtClean="0"/>
              <a:t> </a:t>
            </a:r>
            <a:r>
              <a:rPr lang="en-US" dirty="0" err="1" smtClean="0"/>
              <a:t>ada</a:t>
            </a:r>
            <a:r>
              <a:rPr lang="en-US" dirty="0" smtClean="0"/>
              <a:t> </a:t>
            </a:r>
            <a:r>
              <a:rPr lang="en-US" dirty="0" err="1" smtClean="0"/>
              <a:t>perubahan</a:t>
            </a:r>
            <a:r>
              <a:rPr lang="en-US" dirty="0" smtClean="0"/>
              <a:t> </a:t>
            </a:r>
            <a:r>
              <a:rPr lang="en-US" dirty="0" err="1" smtClean="0"/>
              <a:t>tiba-tiba</a:t>
            </a:r>
            <a:r>
              <a:rPr lang="en-US" dirty="0" smtClean="0"/>
              <a:t> </a:t>
            </a:r>
            <a:r>
              <a:rPr lang="en-US" dirty="0" err="1" smtClean="0"/>
              <a:t>dan</a:t>
            </a:r>
            <a:r>
              <a:rPr lang="en-US" dirty="0" smtClean="0"/>
              <a:t> </a:t>
            </a:r>
            <a:r>
              <a:rPr lang="en-US" dirty="0" err="1" smtClean="0"/>
              <a:t>mempunyai</a:t>
            </a:r>
            <a:r>
              <a:rPr lang="en-US" dirty="0" smtClean="0"/>
              <a:t> </a:t>
            </a:r>
            <a:r>
              <a:rPr lang="en-US" dirty="0" err="1" smtClean="0"/>
              <a:t>besaran</a:t>
            </a:r>
            <a:r>
              <a:rPr lang="en-US" dirty="0" smtClean="0"/>
              <a:t>, </a:t>
            </a:r>
            <a:r>
              <a:rPr lang="en-US" dirty="0" err="1" smtClean="0"/>
              <a:t>yaitu</a:t>
            </a:r>
            <a:r>
              <a:rPr lang="en-US" dirty="0" smtClean="0"/>
              <a:t> </a:t>
            </a:r>
            <a:r>
              <a:rPr lang="en-US" dirty="0" err="1" smtClean="0"/>
              <a:t>amplitudo</a:t>
            </a:r>
            <a:r>
              <a:rPr lang="en-US" dirty="0" smtClean="0"/>
              <a:t> </a:t>
            </a:r>
            <a:r>
              <a:rPr lang="en-US" dirty="0" err="1" smtClean="0"/>
              <a:t>dan</a:t>
            </a:r>
            <a:r>
              <a:rPr lang="en-US" dirty="0" smtClean="0"/>
              <a:t> </a:t>
            </a:r>
            <a:r>
              <a:rPr lang="en-US" dirty="0" err="1" smtClean="0"/>
              <a:t>frekuensi</a:t>
            </a:r>
            <a:r>
              <a:rPr lang="en-US" dirty="0" smtClean="0"/>
              <a:t>.</a:t>
            </a:r>
          </a:p>
          <a:p>
            <a:pPr marL="788670" lvl="1" indent="-514350" algn="just">
              <a:buFont typeface="+mj-lt"/>
              <a:buAutoNum type="arabicPeriod"/>
              <a:defRPr/>
            </a:pPr>
            <a:r>
              <a:rPr lang="en-US" dirty="0" err="1" smtClean="0"/>
              <a:t>Sinyal</a:t>
            </a:r>
            <a:r>
              <a:rPr lang="en-US" dirty="0" smtClean="0"/>
              <a:t> Digital </a:t>
            </a:r>
            <a:r>
              <a:rPr lang="en-US" dirty="0" err="1" smtClean="0"/>
              <a:t>merupakan</a:t>
            </a:r>
            <a:r>
              <a:rPr lang="en-US" dirty="0" smtClean="0"/>
              <a:t> </a:t>
            </a:r>
            <a:r>
              <a:rPr lang="en-US" dirty="0" err="1" smtClean="0"/>
              <a:t>sinyal</a:t>
            </a:r>
            <a:r>
              <a:rPr lang="en-US" dirty="0" smtClean="0"/>
              <a:t> data </a:t>
            </a:r>
            <a:r>
              <a:rPr lang="en-US" dirty="0" err="1" smtClean="0"/>
              <a:t>dalam</a:t>
            </a:r>
            <a:r>
              <a:rPr lang="en-US" dirty="0" smtClean="0"/>
              <a:t> </a:t>
            </a:r>
            <a:r>
              <a:rPr lang="en-US" dirty="0" err="1" smtClean="0"/>
              <a:t>bentuk</a:t>
            </a:r>
            <a:r>
              <a:rPr lang="en-US" dirty="0" smtClean="0"/>
              <a:t> </a:t>
            </a:r>
            <a:r>
              <a:rPr lang="en-US" dirty="0" err="1" smtClean="0"/>
              <a:t>pulsa</a:t>
            </a:r>
            <a:r>
              <a:rPr lang="en-US" dirty="0" smtClean="0"/>
              <a:t> yang </a:t>
            </a:r>
            <a:r>
              <a:rPr lang="en-US" dirty="0" err="1" smtClean="0"/>
              <a:t>dapat</a:t>
            </a:r>
            <a:r>
              <a:rPr lang="en-US" dirty="0" smtClean="0"/>
              <a:t> </a:t>
            </a:r>
            <a:r>
              <a:rPr lang="en-US" dirty="0" err="1" smtClean="0"/>
              <a:t>mengalami</a:t>
            </a:r>
            <a:r>
              <a:rPr lang="en-US" dirty="0" smtClean="0"/>
              <a:t> </a:t>
            </a:r>
            <a:r>
              <a:rPr lang="en-US" dirty="0" err="1" smtClean="0"/>
              <a:t>perubahan</a:t>
            </a:r>
            <a:r>
              <a:rPr lang="en-US" dirty="0" smtClean="0"/>
              <a:t> yang </a:t>
            </a:r>
            <a:r>
              <a:rPr lang="en-US" dirty="0" err="1" smtClean="0"/>
              <a:t>tiba-tiba</a:t>
            </a:r>
            <a:r>
              <a:rPr lang="en-US" dirty="0" smtClean="0"/>
              <a:t> </a:t>
            </a:r>
            <a:r>
              <a:rPr lang="en-US" dirty="0" err="1" smtClean="0"/>
              <a:t>dan</a:t>
            </a:r>
            <a:r>
              <a:rPr lang="en-US" dirty="0" smtClean="0"/>
              <a:t> </a:t>
            </a:r>
            <a:r>
              <a:rPr lang="en-US" dirty="0" err="1" smtClean="0"/>
              <a:t>mempunyai</a:t>
            </a:r>
            <a:r>
              <a:rPr lang="en-US" dirty="0" smtClean="0"/>
              <a:t> </a:t>
            </a:r>
            <a:r>
              <a:rPr lang="en-US" dirty="0" err="1" smtClean="0"/>
              <a:t>besaran</a:t>
            </a:r>
            <a:r>
              <a:rPr lang="en-US" dirty="0" smtClean="0"/>
              <a:t> 0 </a:t>
            </a:r>
            <a:r>
              <a:rPr lang="en-US" dirty="0" err="1" smtClean="0"/>
              <a:t>dan</a:t>
            </a:r>
            <a:r>
              <a:rPr lang="en-US" dirty="0" smtClean="0"/>
              <a:t> 1.</a:t>
            </a:r>
          </a:p>
        </p:txBody>
      </p:sp>
      <p:pic>
        <p:nvPicPr>
          <p:cNvPr id="27652" name="Picture 3"/>
          <p:cNvPicPr>
            <a:picLocks noChangeAspect="1" noChangeArrowheads="1"/>
          </p:cNvPicPr>
          <p:nvPr/>
        </p:nvPicPr>
        <p:blipFill>
          <a:blip r:embed="rId2">
            <a:extLst>
              <a:ext uri="{28A0092B-C50C-407E-A947-70E740481C1C}">
                <a14:useLocalDpi xmlns:a14="http://schemas.microsoft.com/office/drawing/2010/main" val="0"/>
              </a:ext>
            </a:extLst>
          </a:blip>
          <a:srcRect b="9663"/>
          <a:stretch>
            <a:fillRect/>
          </a:stretch>
        </p:blipFill>
        <p:spPr bwMode="auto">
          <a:xfrm>
            <a:off x="6553200" y="1828800"/>
            <a:ext cx="37338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68826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752600" y="304800"/>
            <a:ext cx="8915400" cy="1143000"/>
          </a:xfrm>
        </p:spPr>
        <p:txBody>
          <a:bodyPr/>
          <a:lstStyle/>
          <a:p>
            <a:pPr eaLnBrk="1" hangingPunct="1"/>
            <a:r>
              <a:rPr lang="en-US" altLang="en-US" sz="3200"/>
              <a:t>Perbedaan antara dua tipe sinyal ini diantaranya:</a:t>
            </a:r>
          </a:p>
        </p:txBody>
      </p:sp>
      <p:graphicFrame>
        <p:nvGraphicFramePr>
          <p:cNvPr id="4" name="Content Placeholder 3"/>
          <p:cNvGraphicFramePr>
            <a:graphicFrameLocks noGrp="1"/>
          </p:cNvGraphicFramePr>
          <p:nvPr>
            <p:ph sz="quarter" idx="1"/>
          </p:nvPr>
        </p:nvGraphicFramePr>
        <p:xfrm>
          <a:off x="2438400" y="1676400"/>
          <a:ext cx="7772400" cy="4572000"/>
        </p:xfrm>
        <a:graphic>
          <a:graphicData uri="http://schemas.openxmlformats.org/drawingml/2006/table">
            <a:tbl>
              <a:tblPr firstRow="1" bandRow="1">
                <a:tableStyleId>{5C22544A-7EE6-4342-B048-85BDC9FD1C3A}</a:tableStyleId>
              </a:tblPr>
              <a:tblGrid>
                <a:gridCol w="3886200">
                  <a:extLst>
                    <a:ext uri="{9D8B030D-6E8A-4147-A177-3AD203B41FA5}">
                      <a16:colId xmlns:a16="http://schemas.microsoft.com/office/drawing/2014/main" val="20000"/>
                    </a:ext>
                  </a:extLst>
                </a:gridCol>
                <a:gridCol w="3886200">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lt1"/>
                          </a:solidFill>
                          <a:latin typeface="+mn-lt"/>
                          <a:ea typeface="+mn-ea"/>
                          <a:cs typeface="+mn-cs"/>
                        </a:rPr>
                        <a:t>Analog</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2400" b="1" kern="1200" dirty="0" smtClean="0">
                          <a:solidFill>
                            <a:schemeClr val="lt1"/>
                          </a:solidFill>
                          <a:latin typeface="+mn-lt"/>
                          <a:ea typeface="+mn-ea"/>
                          <a:cs typeface="+mn-cs"/>
                        </a:rPr>
                        <a:t>Digital</a:t>
                      </a:r>
                    </a:p>
                  </a:txBody>
                  <a:tcPr/>
                </a:tc>
                <a:extLst>
                  <a:ext uri="{0D108BD9-81ED-4DB2-BD59-A6C34878D82A}">
                    <a16:rowId xmlns:a16="http://schemas.microsoft.com/office/drawing/2014/main" val="10000"/>
                  </a:ext>
                </a:extLst>
              </a:tr>
              <a:tr h="370840">
                <a:tc>
                  <a:txBody>
                    <a:bodyPr/>
                    <a:lstStyle/>
                    <a:p>
                      <a:pPr marL="342900" lvl="0" indent="-342900">
                        <a:buFont typeface="Arial" pitchFamily="34" charset="0"/>
                        <a:buChar char="•"/>
                      </a:pPr>
                      <a:r>
                        <a:rPr kumimoji="0" lang="en-US" sz="2400" kern="1200" dirty="0" err="1" smtClean="0">
                          <a:solidFill>
                            <a:schemeClr val="dk1"/>
                          </a:solidFill>
                          <a:latin typeface="+mn-lt"/>
                          <a:ea typeface="+mn-ea"/>
                          <a:cs typeface="+mn-cs"/>
                        </a:rPr>
                        <a:t>Dirancang</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untuk</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suara</a:t>
                      </a:r>
                      <a:r>
                        <a:rPr kumimoji="0" lang="en-US" sz="2400" kern="1200" dirty="0" smtClean="0">
                          <a:solidFill>
                            <a:schemeClr val="dk1"/>
                          </a:solidFill>
                          <a:latin typeface="+mn-lt"/>
                          <a:ea typeface="+mn-ea"/>
                          <a:cs typeface="+mn-cs"/>
                        </a:rPr>
                        <a:t> (voice).</a:t>
                      </a:r>
                    </a:p>
                    <a:p>
                      <a:pPr marL="342900" lvl="0" indent="-342900">
                        <a:buFont typeface="Arial" pitchFamily="34" charset="0"/>
                        <a:buChar char="•"/>
                      </a:pPr>
                      <a:r>
                        <a:rPr kumimoji="0" lang="en-US" sz="2400" kern="1200" dirty="0" err="1" smtClean="0">
                          <a:solidFill>
                            <a:schemeClr val="dk1"/>
                          </a:solidFill>
                          <a:latin typeface="+mn-lt"/>
                          <a:ea typeface="+mn-ea"/>
                          <a:cs typeface="+mn-cs"/>
                        </a:rPr>
                        <a:t>Tidak</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efisien</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untuk</a:t>
                      </a:r>
                      <a:r>
                        <a:rPr kumimoji="0" lang="en-US" sz="2400" kern="1200" dirty="0" smtClean="0">
                          <a:solidFill>
                            <a:schemeClr val="dk1"/>
                          </a:solidFill>
                          <a:latin typeface="+mn-lt"/>
                          <a:ea typeface="+mn-ea"/>
                          <a:cs typeface="+mn-cs"/>
                        </a:rPr>
                        <a:t> data.</a:t>
                      </a:r>
                    </a:p>
                    <a:p>
                      <a:pPr marL="342900" lvl="0" indent="-342900">
                        <a:buFont typeface="Arial" pitchFamily="34" charset="0"/>
                        <a:buChar char="•"/>
                      </a:pPr>
                      <a:r>
                        <a:rPr kumimoji="0" lang="en-US" sz="2400" kern="1200" dirty="0" err="1" smtClean="0">
                          <a:solidFill>
                            <a:schemeClr val="dk1"/>
                          </a:solidFill>
                          <a:latin typeface="+mn-lt"/>
                          <a:ea typeface="+mn-ea"/>
                          <a:cs typeface="+mn-cs"/>
                        </a:rPr>
                        <a:t>Banyak</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terdapat</a:t>
                      </a:r>
                      <a:r>
                        <a:rPr kumimoji="0" lang="en-US" sz="2400" kern="1200" dirty="0" smtClean="0">
                          <a:solidFill>
                            <a:schemeClr val="dk1"/>
                          </a:solidFill>
                          <a:latin typeface="+mn-lt"/>
                          <a:ea typeface="+mn-ea"/>
                          <a:cs typeface="+mn-cs"/>
                        </a:rPr>
                        <a:t> noise </a:t>
                      </a:r>
                      <a:r>
                        <a:rPr kumimoji="0" lang="en-US" sz="2400" kern="1200" dirty="0" err="1" smtClean="0">
                          <a:solidFill>
                            <a:schemeClr val="dk1"/>
                          </a:solidFill>
                          <a:latin typeface="+mn-lt"/>
                          <a:ea typeface="+mn-ea"/>
                          <a:cs typeface="+mn-cs"/>
                        </a:rPr>
                        <a:t>dan</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rentan</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kesalahan</a:t>
                      </a:r>
                      <a:r>
                        <a:rPr kumimoji="0" lang="en-US" sz="2400" kern="1200" dirty="0" smtClean="0">
                          <a:solidFill>
                            <a:schemeClr val="dk1"/>
                          </a:solidFill>
                          <a:latin typeface="+mn-lt"/>
                          <a:ea typeface="+mn-ea"/>
                          <a:cs typeface="+mn-cs"/>
                        </a:rPr>
                        <a:t> (error).</a:t>
                      </a:r>
                    </a:p>
                    <a:p>
                      <a:pPr marL="342900" lvl="0" indent="-342900">
                        <a:buFont typeface="Arial" pitchFamily="34" charset="0"/>
                        <a:buChar char="•"/>
                      </a:pPr>
                      <a:r>
                        <a:rPr kumimoji="0" lang="en-US" sz="2400" kern="1200" dirty="0" err="1" smtClean="0">
                          <a:solidFill>
                            <a:schemeClr val="dk1"/>
                          </a:solidFill>
                          <a:latin typeface="+mn-lt"/>
                          <a:ea typeface="+mn-ea"/>
                          <a:cs typeface="+mn-cs"/>
                        </a:rPr>
                        <a:t>Kecepatan</a:t>
                      </a:r>
                      <a:r>
                        <a:rPr kumimoji="0" lang="en-US" sz="2400" kern="1200" dirty="0" smtClean="0">
                          <a:solidFill>
                            <a:schemeClr val="dk1"/>
                          </a:solidFill>
                          <a:latin typeface="+mn-lt"/>
                          <a:ea typeface="+mn-ea"/>
                          <a:cs typeface="+mn-cs"/>
                        </a:rPr>
                        <a:t> relative </a:t>
                      </a:r>
                      <a:r>
                        <a:rPr kumimoji="0" lang="en-US" sz="2400" kern="1200" dirty="0" err="1" smtClean="0">
                          <a:solidFill>
                            <a:schemeClr val="dk1"/>
                          </a:solidFill>
                          <a:latin typeface="+mn-lt"/>
                          <a:ea typeface="+mn-ea"/>
                          <a:cs typeface="+mn-cs"/>
                        </a:rPr>
                        <a:t>rendah</a:t>
                      </a:r>
                      <a:r>
                        <a:rPr kumimoji="0" lang="en-US" sz="2400" kern="1200" dirty="0" smtClean="0">
                          <a:solidFill>
                            <a:schemeClr val="dk1"/>
                          </a:solidFill>
                          <a:latin typeface="+mn-lt"/>
                          <a:ea typeface="+mn-ea"/>
                          <a:cs typeface="+mn-cs"/>
                        </a:rPr>
                        <a:t>.</a:t>
                      </a:r>
                    </a:p>
                    <a:p>
                      <a:pPr marL="342900" lvl="0" indent="-342900">
                        <a:buFont typeface="Arial" pitchFamily="34" charset="0"/>
                        <a:buChar char="•"/>
                      </a:pPr>
                      <a:r>
                        <a:rPr kumimoji="0" lang="en-US" sz="2400" i="1" kern="1200" dirty="0" smtClean="0">
                          <a:solidFill>
                            <a:schemeClr val="dk1"/>
                          </a:solidFill>
                          <a:latin typeface="+mn-lt"/>
                          <a:ea typeface="+mn-ea"/>
                          <a:cs typeface="+mn-cs"/>
                        </a:rPr>
                        <a:t>Overhead </a:t>
                      </a:r>
                      <a:r>
                        <a:rPr kumimoji="0" lang="en-US" sz="2400" kern="1200" dirty="0" err="1" smtClean="0">
                          <a:solidFill>
                            <a:schemeClr val="dk1"/>
                          </a:solidFill>
                          <a:latin typeface="+mn-lt"/>
                          <a:ea typeface="+mn-ea"/>
                          <a:cs typeface="+mn-cs"/>
                        </a:rPr>
                        <a:t>tinggi</a:t>
                      </a:r>
                      <a:r>
                        <a:rPr kumimoji="0" lang="en-US" sz="2400" kern="1200" dirty="0" smtClean="0">
                          <a:solidFill>
                            <a:schemeClr val="dk1"/>
                          </a:solidFill>
                          <a:latin typeface="+mn-lt"/>
                          <a:ea typeface="+mn-ea"/>
                          <a:cs typeface="+mn-cs"/>
                        </a:rPr>
                        <a:t>.</a:t>
                      </a:r>
                    </a:p>
                    <a:p>
                      <a:pPr marL="342900" lvl="0" indent="-342900">
                        <a:buFont typeface="Arial" pitchFamily="34" charset="0"/>
                        <a:buChar char="•"/>
                      </a:pPr>
                      <a:r>
                        <a:rPr kumimoji="0" lang="en-US" sz="2400" kern="1200" dirty="0" err="1" smtClean="0">
                          <a:solidFill>
                            <a:schemeClr val="dk1"/>
                          </a:solidFill>
                          <a:latin typeface="+mn-lt"/>
                          <a:ea typeface="+mn-ea"/>
                          <a:cs typeface="+mn-cs"/>
                        </a:rPr>
                        <a:t>Setiap</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sinyal</a:t>
                      </a:r>
                      <a:r>
                        <a:rPr kumimoji="0" lang="en-US" sz="2400" kern="1200" dirty="0" smtClean="0">
                          <a:solidFill>
                            <a:schemeClr val="dk1"/>
                          </a:solidFill>
                          <a:latin typeface="+mn-lt"/>
                          <a:ea typeface="+mn-ea"/>
                          <a:cs typeface="+mn-cs"/>
                        </a:rPr>
                        <a:t> analog </a:t>
                      </a:r>
                      <a:r>
                        <a:rPr kumimoji="0" lang="en-US" sz="2400" kern="1200" dirty="0" err="1" smtClean="0">
                          <a:solidFill>
                            <a:schemeClr val="dk1"/>
                          </a:solidFill>
                          <a:latin typeface="+mn-lt"/>
                          <a:ea typeface="+mn-ea"/>
                          <a:cs typeface="+mn-cs"/>
                        </a:rPr>
                        <a:t>dapat</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dikonversikan</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ke</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bentuk</a:t>
                      </a:r>
                      <a:r>
                        <a:rPr kumimoji="0" lang="en-US" sz="2400" kern="1200" dirty="0" smtClean="0">
                          <a:solidFill>
                            <a:schemeClr val="dk1"/>
                          </a:solidFill>
                          <a:latin typeface="+mn-lt"/>
                          <a:ea typeface="+mn-ea"/>
                          <a:cs typeface="+mn-cs"/>
                        </a:rPr>
                        <a:t> digital.</a:t>
                      </a:r>
                    </a:p>
                    <a:p>
                      <a:endParaRPr lang="en-US" sz="2400" dirty="0"/>
                    </a:p>
                  </a:txBody>
                  <a:tcPr/>
                </a:tc>
                <a:tc>
                  <a:txBody>
                    <a:bodyPr/>
                    <a:lstStyle/>
                    <a:p>
                      <a:pPr marL="342900" lvl="0" indent="-342900">
                        <a:buFont typeface="Arial" pitchFamily="34" charset="0"/>
                        <a:buChar char="•"/>
                      </a:pPr>
                      <a:r>
                        <a:rPr kumimoji="0" lang="en-US" sz="2400" kern="1200" dirty="0" err="1" smtClean="0">
                          <a:solidFill>
                            <a:schemeClr val="dk1"/>
                          </a:solidFill>
                          <a:latin typeface="+mn-lt"/>
                          <a:ea typeface="+mn-ea"/>
                          <a:cs typeface="+mn-cs"/>
                        </a:rPr>
                        <a:t>Dirancang</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untuk</a:t>
                      </a:r>
                      <a:r>
                        <a:rPr kumimoji="0" lang="en-US" sz="2400" kern="1200" dirty="0" smtClean="0">
                          <a:solidFill>
                            <a:schemeClr val="dk1"/>
                          </a:solidFill>
                          <a:latin typeface="+mn-lt"/>
                          <a:ea typeface="+mn-ea"/>
                          <a:cs typeface="+mn-cs"/>
                        </a:rPr>
                        <a:t> data </a:t>
                      </a:r>
                      <a:r>
                        <a:rPr kumimoji="0" lang="en-US" sz="2400" kern="1200" dirty="0" err="1" smtClean="0">
                          <a:solidFill>
                            <a:schemeClr val="dk1"/>
                          </a:solidFill>
                          <a:latin typeface="+mn-lt"/>
                          <a:ea typeface="+mn-ea"/>
                          <a:cs typeface="+mn-cs"/>
                        </a:rPr>
                        <a:t>dan</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suara</a:t>
                      </a:r>
                      <a:r>
                        <a:rPr kumimoji="0" lang="en-US" sz="2400" kern="1200" dirty="0" smtClean="0">
                          <a:solidFill>
                            <a:schemeClr val="dk1"/>
                          </a:solidFill>
                          <a:latin typeface="+mn-lt"/>
                          <a:ea typeface="+mn-ea"/>
                          <a:cs typeface="+mn-cs"/>
                        </a:rPr>
                        <a:t>.</a:t>
                      </a:r>
                    </a:p>
                    <a:p>
                      <a:pPr marL="342900" lvl="0" indent="-342900">
                        <a:buFont typeface="Arial" pitchFamily="34" charset="0"/>
                        <a:buChar char="•"/>
                      </a:pPr>
                      <a:r>
                        <a:rPr kumimoji="0" lang="en-US" sz="2400" kern="1200" dirty="0" err="1" smtClean="0">
                          <a:solidFill>
                            <a:schemeClr val="dk1"/>
                          </a:solidFill>
                          <a:latin typeface="+mn-lt"/>
                          <a:ea typeface="+mn-ea"/>
                          <a:cs typeface="+mn-cs"/>
                        </a:rPr>
                        <a:t>Informasi</a:t>
                      </a:r>
                      <a:r>
                        <a:rPr kumimoji="0" lang="en-US" sz="2400" kern="1200" dirty="0" smtClean="0">
                          <a:solidFill>
                            <a:schemeClr val="dk1"/>
                          </a:solidFill>
                          <a:latin typeface="+mn-lt"/>
                          <a:ea typeface="+mn-ea"/>
                          <a:cs typeface="+mn-cs"/>
                        </a:rPr>
                        <a:t> discrete-level.</a:t>
                      </a:r>
                    </a:p>
                    <a:p>
                      <a:pPr marL="342900" lvl="0" indent="-342900">
                        <a:buFont typeface="Arial" pitchFamily="34" charset="0"/>
                        <a:buChar char="•"/>
                      </a:pPr>
                      <a:r>
                        <a:rPr kumimoji="0" lang="en-US" sz="2400" kern="1200" dirty="0" smtClean="0">
                          <a:solidFill>
                            <a:schemeClr val="dk1"/>
                          </a:solidFill>
                          <a:latin typeface="+mn-lt"/>
                          <a:ea typeface="+mn-ea"/>
                          <a:cs typeface="+mn-cs"/>
                        </a:rPr>
                        <a:t>Overhead </a:t>
                      </a:r>
                      <a:r>
                        <a:rPr kumimoji="0" lang="en-US" sz="2400" kern="1200" dirty="0" err="1" smtClean="0">
                          <a:solidFill>
                            <a:schemeClr val="dk1"/>
                          </a:solidFill>
                          <a:latin typeface="+mn-lt"/>
                          <a:ea typeface="+mn-ea"/>
                          <a:cs typeface="+mn-cs"/>
                        </a:rPr>
                        <a:t>rendah</a:t>
                      </a:r>
                      <a:r>
                        <a:rPr kumimoji="0" lang="en-US" sz="2400" kern="1200" dirty="0" smtClean="0">
                          <a:solidFill>
                            <a:schemeClr val="dk1"/>
                          </a:solidFill>
                          <a:latin typeface="+mn-lt"/>
                          <a:ea typeface="+mn-ea"/>
                          <a:cs typeface="+mn-cs"/>
                        </a:rPr>
                        <a:t>.</a:t>
                      </a:r>
                    </a:p>
                    <a:p>
                      <a:pPr marL="342900" lvl="0" indent="-342900">
                        <a:buFont typeface="Arial" pitchFamily="34" charset="0"/>
                        <a:buChar char="•"/>
                      </a:pPr>
                      <a:r>
                        <a:rPr kumimoji="0" lang="en-US" sz="2400" kern="1200" dirty="0" err="1" smtClean="0">
                          <a:solidFill>
                            <a:schemeClr val="dk1"/>
                          </a:solidFill>
                          <a:latin typeface="+mn-lt"/>
                          <a:ea typeface="+mn-ea"/>
                          <a:cs typeface="+mn-cs"/>
                        </a:rPr>
                        <a:t>Setiap</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sinyal</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dapat</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dikonversikan</a:t>
                      </a:r>
                      <a:r>
                        <a:rPr kumimoji="0" lang="en-US" sz="2400" kern="1200" dirty="0" smtClean="0">
                          <a:solidFill>
                            <a:schemeClr val="dk1"/>
                          </a:solidFill>
                          <a:latin typeface="+mn-lt"/>
                          <a:ea typeface="+mn-ea"/>
                          <a:cs typeface="+mn-cs"/>
                        </a:rPr>
                        <a:t> </a:t>
                      </a:r>
                      <a:r>
                        <a:rPr kumimoji="0" lang="en-US" sz="2400" kern="1200" dirty="0" err="1" smtClean="0">
                          <a:solidFill>
                            <a:schemeClr val="dk1"/>
                          </a:solidFill>
                          <a:latin typeface="+mn-lt"/>
                          <a:ea typeface="+mn-ea"/>
                          <a:cs typeface="+mn-cs"/>
                        </a:rPr>
                        <a:t>ke</a:t>
                      </a:r>
                      <a:r>
                        <a:rPr kumimoji="0" lang="en-US" sz="2400" kern="1200" dirty="0" smtClean="0">
                          <a:solidFill>
                            <a:schemeClr val="dk1"/>
                          </a:solidFill>
                          <a:latin typeface="+mn-lt"/>
                          <a:ea typeface="+mn-ea"/>
                          <a:cs typeface="+mn-cs"/>
                        </a:rPr>
                        <a:t> analog.</a:t>
                      </a:r>
                    </a:p>
                    <a:p>
                      <a:endParaRPr lang="en-US" sz="2400"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087956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1752600" y="304800"/>
            <a:ext cx="8915400" cy="762000"/>
          </a:xfrm>
        </p:spPr>
        <p:txBody>
          <a:bodyPr/>
          <a:lstStyle/>
          <a:p>
            <a:pPr eaLnBrk="1" hangingPunct="1"/>
            <a:r>
              <a:rPr lang="en-US" altLang="en-US" sz="2800" b="1"/>
              <a:t>Permasalahan umum sinyal analog dan digital adalah:</a:t>
            </a:r>
            <a:endParaRPr lang="en-US" altLang="en-US" sz="2800"/>
          </a:p>
        </p:txBody>
      </p:sp>
      <p:sp>
        <p:nvSpPr>
          <p:cNvPr id="3" name="Content Placeholder 2"/>
          <p:cNvSpPr>
            <a:spLocks noGrp="1"/>
          </p:cNvSpPr>
          <p:nvPr>
            <p:ph sz="quarter" idx="1"/>
          </p:nvPr>
        </p:nvSpPr>
        <p:spPr>
          <a:xfrm>
            <a:off x="675409" y="1600200"/>
            <a:ext cx="9382991" cy="5105400"/>
          </a:xfrm>
        </p:spPr>
        <p:txBody>
          <a:bodyPr>
            <a:normAutofit fontScale="92500" lnSpcReduction="10000"/>
          </a:bodyPr>
          <a:lstStyle/>
          <a:p>
            <a:pPr marL="514350" indent="-514350">
              <a:buFont typeface="+mj-lt"/>
              <a:buAutoNum type="arabicPeriod"/>
              <a:defRPr/>
            </a:pPr>
            <a:r>
              <a:rPr lang="en-US" dirty="0" err="1" smtClean="0"/>
              <a:t>Atenuasi</a:t>
            </a:r>
            <a:r>
              <a:rPr lang="en-US" dirty="0" smtClean="0"/>
              <a:t> (Attenuation): </a:t>
            </a:r>
            <a:r>
              <a:rPr lang="en-US" dirty="0" err="1" smtClean="0"/>
              <a:t>pelemahan</a:t>
            </a:r>
            <a:r>
              <a:rPr lang="en-US" dirty="0" smtClean="0"/>
              <a:t> </a:t>
            </a:r>
            <a:r>
              <a:rPr lang="en-US" dirty="0" err="1" smtClean="0"/>
              <a:t>sinyal</a:t>
            </a:r>
            <a:r>
              <a:rPr lang="en-US" dirty="0" smtClean="0"/>
              <a:t> </a:t>
            </a:r>
            <a:r>
              <a:rPr lang="en-US" dirty="0" err="1" smtClean="0"/>
              <a:t>sesuai</a:t>
            </a:r>
            <a:r>
              <a:rPr lang="en-US" dirty="0" smtClean="0"/>
              <a:t> </a:t>
            </a:r>
            <a:r>
              <a:rPr lang="en-US" dirty="0" err="1" smtClean="0"/>
              <a:t>dengan</a:t>
            </a:r>
            <a:r>
              <a:rPr lang="en-US" dirty="0" smtClean="0"/>
              <a:t> </a:t>
            </a:r>
            <a:r>
              <a:rPr lang="en-US" dirty="0" err="1" smtClean="0"/>
              <a:t>fungsi</a:t>
            </a:r>
            <a:r>
              <a:rPr lang="en-US" dirty="0" smtClean="0"/>
              <a:t> </a:t>
            </a:r>
            <a:r>
              <a:rPr lang="en-US" dirty="0" err="1" smtClean="0"/>
              <a:t>jarak</a:t>
            </a:r>
            <a:r>
              <a:rPr lang="en-US" dirty="0" smtClean="0"/>
              <a:t>. </a:t>
            </a:r>
            <a:r>
              <a:rPr lang="en-US" dirty="0" err="1" smtClean="0"/>
              <a:t>Pengembalian</a:t>
            </a:r>
            <a:r>
              <a:rPr lang="en-US" dirty="0" smtClean="0"/>
              <a:t> </a:t>
            </a:r>
            <a:r>
              <a:rPr lang="en-US" dirty="0" err="1" smtClean="0"/>
              <a:t>kualitas</a:t>
            </a:r>
            <a:r>
              <a:rPr lang="en-US" dirty="0" smtClean="0"/>
              <a:t> </a:t>
            </a:r>
            <a:r>
              <a:rPr lang="en-US" dirty="0" err="1" smtClean="0"/>
              <a:t>sinyal</a:t>
            </a:r>
            <a:r>
              <a:rPr lang="en-US" dirty="0" smtClean="0"/>
              <a:t> </a:t>
            </a:r>
            <a:r>
              <a:rPr lang="en-US" dirty="0" err="1" smtClean="0"/>
              <a:t>dapat</a:t>
            </a:r>
            <a:r>
              <a:rPr lang="en-US" dirty="0" smtClean="0"/>
              <a:t> </a:t>
            </a:r>
            <a:r>
              <a:rPr lang="en-US" dirty="0" err="1" smtClean="0"/>
              <a:t>dilakukan</a:t>
            </a:r>
            <a:r>
              <a:rPr lang="en-US" dirty="0" smtClean="0"/>
              <a:t> </a:t>
            </a:r>
            <a:r>
              <a:rPr lang="en-US" dirty="0" err="1" smtClean="0"/>
              <a:t>dengan</a:t>
            </a:r>
            <a:r>
              <a:rPr lang="en-US" dirty="0" smtClean="0"/>
              <a:t> </a:t>
            </a:r>
            <a:r>
              <a:rPr lang="en-US" dirty="0" err="1" smtClean="0"/>
              <a:t>dua</a:t>
            </a:r>
            <a:r>
              <a:rPr lang="en-US" dirty="0" smtClean="0"/>
              <a:t> </a:t>
            </a:r>
            <a:r>
              <a:rPr lang="en-US" dirty="0" err="1" smtClean="0"/>
              <a:t>cara</a:t>
            </a:r>
            <a:r>
              <a:rPr lang="en-US" dirty="0" smtClean="0"/>
              <a:t>, </a:t>
            </a:r>
            <a:r>
              <a:rPr lang="en-US" dirty="0" err="1" smtClean="0"/>
              <a:t>yaitu</a:t>
            </a:r>
            <a:r>
              <a:rPr lang="en-US" dirty="0" smtClean="0"/>
              <a:t> </a:t>
            </a:r>
            <a:r>
              <a:rPr lang="en-US" dirty="0" err="1" smtClean="0"/>
              <a:t>dengan</a:t>
            </a:r>
            <a:r>
              <a:rPr lang="en-US" dirty="0" smtClean="0"/>
              <a:t> amplifier </a:t>
            </a:r>
            <a:r>
              <a:rPr lang="en-US" dirty="0" err="1" smtClean="0"/>
              <a:t>untuk</a:t>
            </a:r>
            <a:r>
              <a:rPr lang="en-US" dirty="0" smtClean="0"/>
              <a:t> </a:t>
            </a:r>
            <a:r>
              <a:rPr lang="en-US" dirty="0" err="1" smtClean="0"/>
              <a:t>sinyal</a:t>
            </a:r>
            <a:r>
              <a:rPr lang="en-US" dirty="0" smtClean="0"/>
              <a:t> analog </a:t>
            </a:r>
            <a:r>
              <a:rPr lang="en-US" dirty="0" err="1" smtClean="0"/>
              <a:t>dan</a:t>
            </a:r>
            <a:r>
              <a:rPr lang="en-US" dirty="0" smtClean="0"/>
              <a:t> repeater </a:t>
            </a:r>
            <a:r>
              <a:rPr lang="en-US" dirty="0" err="1" smtClean="0"/>
              <a:t>untuk</a:t>
            </a:r>
            <a:r>
              <a:rPr lang="en-US" dirty="0" smtClean="0"/>
              <a:t> </a:t>
            </a:r>
            <a:r>
              <a:rPr lang="en-US" dirty="0" err="1" smtClean="0"/>
              <a:t>sinyal</a:t>
            </a:r>
            <a:r>
              <a:rPr lang="en-US" dirty="0" smtClean="0"/>
              <a:t> digital.</a:t>
            </a:r>
          </a:p>
          <a:p>
            <a:pPr marL="514350" indent="-514350">
              <a:buFont typeface="+mj-lt"/>
              <a:buAutoNum type="arabicPeriod"/>
              <a:defRPr/>
            </a:pPr>
            <a:r>
              <a:rPr lang="en-US" i="1" dirty="0" smtClean="0"/>
              <a:t>Delay distortion</a:t>
            </a:r>
            <a:r>
              <a:rPr lang="en-US" dirty="0" smtClean="0"/>
              <a:t> </a:t>
            </a:r>
            <a:r>
              <a:rPr lang="en-US" dirty="0" err="1" smtClean="0"/>
              <a:t>terjadi</a:t>
            </a:r>
            <a:r>
              <a:rPr lang="en-US" dirty="0" smtClean="0"/>
              <a:t> </a:t>
            </a:r>
            <a:r>
              <a:rPr lang="en-US" dirty="0" err="1" smtClean="0"/>
              <a:t>ketika</a:t>
            </a:r>
            <a:r>
              <a:rPr lang="en-US" dirty="0" smtClean="0"/>
              <a:t> </a:t>
            </a:r>
            <a:r>
              <a:rPr lang="en-US" dirty="0" err="1" smtClean="0"/>
              <a:t>komponen</a:t>
            </a:r>
            <a:r>
              <a:rPr lang="en-US" dirty="0" smtClean="0"/>
              <a:t> </a:t>
            </a:r>
            <a:r>
              <a:rPr lang="en-US" dirty="0" err="1" smtClean="0"/>
              <a:t>frekuensi</a:t>
            </a:r>
            <a:r>
              <a:rPr lang="en-US" dirty="0" smtClean="0"/>
              <a:t> yang </a:t>
            </a:r>
            <a:r>
              <a:rPr lang="en-US" dirty="0" err="1" smtClean="0"/>
              <a:t>berbeda</a:t>
            </a:r>
            <a:r>
              <a:rPr lang="en-US" dirty="0" smtClean="0"/>
              <a:t> </a:t>
            </a:r>
            <a:r>
              <a:rPr lang="en-US" dirty="0" err="1" smtClean="0"/>
              <a:t>berjalan</a:t>
            </a:r>
            <a:r>
              <a:rPr lang="en-US" dirty="0" smtClean="0"/>
              <a:t> </a:t>
            </a:r>
            <a:r>
              <a:rPr lang="en-US" dirty="0" err="1" smtClean="0"/>
              <a:t>pada</a:t>
            </a:r>
            <a:r>
              <a:rPr lang="en-US" dirty="0" smtClean="0"/>
              <a:t> </a:t>
            </a:r>
            <a:r>
              <a:rPr lang="en-US" dirty="0" err="1" smtClean="0"/>
              <a:t>kecepatan</a:t>
            </a:r>
            <a:r>
              <a:rPr lang="en-US" dirty="0" smtClean="0"/>
              <a:t> yang </a:t>
            </a:r>
            <a:r>
              <a:rPr lang="en-US" dirty="0" err="1" smtClean="0"/>
              <a:t>berbeda</a:t>
            </a:r>
            <a:r>
              <a:rPr lang="en-US" dirty="0" smtClean="0"/>
              <a:t>.</a:t>
            </a:r>
          </a:p>
          <a:p>
            <a:pPr marL="514350" indent="-514350">
              <a:buFont typeface="+mj-lt"/>
              <a:buAutoNum type="arabicPeriod"/>
              <a:defRPr/>
            </a:pPr>
            <a:r>
              <a:rPr lang="en-US" dirty="0" err="1" smtClean="0"/>
              <a:t>Derau</a:t>
            </a:r>
            <a:r>
              <a:rPr lang="en-US" dirty="0" smtClean="0"/>
              <a:t>/ </a:t>
            </a:r>
            <a:r>
              <a:rPr lang="en-US" i="1" dirty="0" smtClean="0"/>
              <a:t>Noise</a:t>
            </a:r>
            <a:r>
              <a:rPr lang="en-US" dirty="0" smtClean="0"/>
              <a:t>: </a:t>
            </a:r>
            <a:endParaRPr lang="en-US" i="1" dirty="0" smtClean="0"/>
          </a:p>
          <a:p>
            <a:pPr marL="514350" indent="-514350">
              <a:buNone/>
              <a:defRPr/>
            </a:pPr>
            <a:r>
              <a:rPr lang="en-US" b="1" dirty="0" smtClean="0"/>
              <a:t>	Noise: </a:t>
            </a:r>
            <a:r>
              <a:rPr lang="en-US" dirty="0" err="1" smtClean="0"/>
              <a:t>tambahan</a:t>
            </a:r>
            <a:r>
              <a:rPr lang="en-US" dirty="0" smtClean="0"/>
              <a:t> </a:t>
            </a:r>
            <a:r>
              <a:rPr lang="en-US" dirty="0" err="1" smtClean="0"/>
              <a:t>sinyal</a:t>
            </a:r>
            <a:r>
              <a:rPr lang="en-US" dirty="0" smtClean="0"/>
              <a:t> yang </a:t>
            </a:r>
            <a:r>
              <a:rPr lang="en-US" dirty="0" err="1" smtClean="0"/>
              <a:t>tidak</a:t>
            </a:r>
            <a:r>
              <a:rPr lang="en-US" dirty="0" smtClean="0"/>
              <a:t> </a:t>
            </a:r>
            <a:r>
              <a:rPr lang="en-US" dirty="0" err="1" smtClean="0"/>
              <a:t>diinginkan</a:t>
            </a:r>
            <a:r>
              <a:rPr lang="en-US" dirty="0" smtClean="0"/>
              <a:t> </a:t>
            </a:r>
            <a:r>
              <a:rPr lang="en-US" dirty="0" err="1" smtClean="0"/>
              <a:t>masuk</a:t>
            </a:r>
            <a:r>
              <a:rPr lang="en-US" dirty="0" smtClean="0"/>
              <a:t> </a:t>
            </a:r>
            <a:r>
              <a:rPr lang="en-US" dirty="0" err="1" smtClean="0"/>
              <a:t>dimanapun</a:t>
            </a:r>
            <a:r>
              <a:rPr lang="en-US" dirty="0" smtClean="0"/>
              <a:t> </a:t>
            </a:r>
            <a:r>
              <a:rPr lang="en-US" dirty="0" err="1" smtClean="0"/>
              <a:t>di</a:t>
            </a:r>
            <a:r>
              <a:rPr lang="en-US" dirty="0" smtClean="0"/>
              <a:t> </a:t>
            </a:r>
            <a:r>
              <a:rPr lang="en-US" dirty="0" err="1" smtClean="0"/>
              <a:t>antara</a:t>
            </a:r>
            <a:r>
              <a:rPr lang="en-US" dirty="0" smtClean="0"/>
              <a:t> </a:t>
            </a:r>
            <a:r>
              <a:rPr lang="en-US" dirty="0" err="1" smtClean="0"/>
              <a:t>pengirim</a:t>
            </a:r>
            <a:r>
              <a:rPr lang="en-US" dirty="0" smtClean="0"/>
              <a:t> </a:t>
            </a:r>
            <a:r>
              <a:rPr lang="en-US" dirty="0" err="1" smtClean="0"/>
              <a:t>dan</a:t>
            </a:r>
            <a:r>
              <a:rPr lang="en-US" dirty="0" smtClean="0"/>
              <a:t> </a:t>
            </a:r>
            <a:r>
              <a:rPr lang="en-US" dirty="0" err="1" smtClean="0"/>
              <a:t>penerima</a:t>
            </a:r>
            <a:r>
              <a:rPr lang="en-US" dirty="0" smtClean="0"/>
              <a:t>.</a:t>
            </a:r>
          </a:p>
          <a:p>
            <a:pPr marL="1062990" lvl="2" indent="-514350">
              <a:buNone/>
              <a:defRPr/>
            </a:pPr>
            <a:r>
              <a:rPr lang="en-US" dirty="0" err="1" smtClean="0"/>
              <a:t>Derau</a:t>
            </a:r>
            <a:r>
              <a:rPr lang="en-US" dirty="0" smtClean="0"/>
              <a:t> </a:t>
            </a:r>
            <a:r>
              <a:rPr lang="en-US" dirty="0" err="1" smtClean="0"/>
              <a:t>dibagi</a:t>
            </a:r>
            <a:r>
              <a:rPr lang="en-US" dirty="0" smtClean="0"/>
              <a:t> </a:t>
            </a:r>
            <a:r>
              <a:rPr lang="en-US" dirty="0" err="1" smtClean="0"/>
              <a:t>menjadi</a:t>
            </a:r>
            <a:r>
              <a:rPr lang="en-US" dirty="0" smtClean="0"/>
              <a:t> </a:t>
            </a:r>
            <a:r>
              <a:rPr lang="en-US" dirty="0" err="1" smtClean="0"/>
              <a:t>empat</a:t>
            </a:r>
            <a:r>
              <a:rPr lang="en-US" dirty="0" smtClean="0"/>
              <a:t> </a:t>
            </a:r>
            <a:r>
              <a:rPr lang="en-US" dirty="0" err="1" smtClean="0"/>
              <a:t>kategori</a:t>
            </a:r>
            <a:r>
              <a:rPr lang="en-US" dirty="0" smtClean="0"/>
              <a:t>:</a:t>
            </a:r>
          </a:p>
          <a:p>
            <a:pPr marL="1062990" lvl="2" indent="-514350">
              <a:buFont typeface="Wingdings"/>
              <a:buChar char=""/>
              <a:defRPr/>
            </a:pPr>
            <a:r>
              <a:rPr lang="en-US" dirty="0" err="1" smtClean="0"/>
              <a:t>Derau</a:t>
            </a:r>
            <a:r>
              <a:rPr lang="en-US" dirty="0" smtClean="0"/>
              <a:t> </a:t>
            </a:r>
            <a:r>
              <a:rPr lang="en-US" dirty="0" err="1" smtClean="0"/>
              <a:t>suhu</a:t>
            </a:r>
            <a:endParaRPr lang="en-US" dirty="0" smtClean="0"/>
          </a:p>
          <a:p>
            <a:pPr marL="1062990" lvl="2" indent="-514350">
              <a:buFont typeface="Wingdings"/>
              <a:buChar char=""/>
              <a:defRPr/>
            </a:pPr>
            <a:r>
              <a:rPr lang="en-US" dirty="0" err="1" smtClean="0"/>
              <a:t>Derau</a:t>
            </a:r>
            <a:r>
              <a:rPr lang="en-US" dirty="0" smtClean="0"/>
              <a:t> </a:t>
            </a:r>
            <a:r>
              <a:rPr lang="en-US" dirty="0" err="1" smtClean="0"/>
              <a:t>intermodulasi</a:t>
            </a:r>
            <a:endParaRPr lang="en-US" dirty="0" smtClean="0"/>
          </a:p>
          <a:p>
            <a:pPr marL="1062990" lvl="2" indent="-514350">
              <a:buFont typeface="Wingdings"/>
              <a:buChar char=""/>
              <a:defRPr/>
            </a:pPr>
            <a:r>
              <a:rPr lang="en-US" dirty="0" smtClean="0"/>
              <a:t>Crosstalk</a:t>
            </a:r>
          </a:p>
          <a:p>
            <a:pPr marL="1062990" lvl="2" indent="-514350">
              <a:buFont typeface="Wingdings"/>
              <a:buChar char=""/>
              <a:defRPr/>
            </a:pPr>
            <a:r>
              <a:rPr lang="en-US" dirty="0" err="1" smtClean="0"/>
              <a:t>Derau</a:t>
            </a:r>
            <a:r>
              <a:rPr lang="en-US" dirty="0" smtClean="0"/>
              <a:t> </a:t>
            </a:r>
            <a:r>
              <a:rPr lang="en-US" dirty="0" err="1" smtClean="0"/>
              <a:t>impuls</a:t>
            </a:r>
            <a:endParaRPr lang="en-US" dirty="0"/>
          </a:p>
        </p:txBody>
      </p:sp>
    </p:spTree>
    <p:extLst>
      <p:ext uri="{BB962C8B-B14F-4D97-AF65-F5344CB8AC3E}">
        <p14:creationId xmlns:p14="http://schemas.microsoft.com/office/powerpoint/2010/main" val="8255569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752600" y="228600"/>
            <a:ext cx="8153400" cy="990600"/>
          </a:xfrm>
        </p:spPr>
        <p:txBody>
          <a:bodyPr/>
          <a:lstStyle/>
          <a:p>
            <a:pPr eaLnBrk="1" hangingPunct="1"/>
            <a:r>
              <a:rPr lang="en-US" altLang="en-US" smtClean="0"/>
              <a:t>1. Attenuation (Atenuasi)</a:t>
            </a:r>
          </a:p>
        </p:txBody>
      </p:sp>
      <p:sp>
        <p:nvSpPr>
          <p:cNvPr id="30723" name="Content Placeholder 2"/>
          <p:cNvSpPr>
            <a:spLocks noGrp="1"/>
          </p:cNvSpPr>
          <p:nvPr>
            <p:ph sz="quarter" idx="1"/>
          </p:nvPr>
        </p:nvSpPr>
        <p:spPr>
          <a:xfrm>
            <a:off x="633845" y="1600200"/>
            <a:ext cx="9805555" cy="4495800"/>
          </a:xfrm>
        </p:spPr>
        <p:txBody>
          <a:bodyPr/>
          <a:lstStyle/>
          <a:p>
            <a:pPr algn="just" eaLnBrk="1" hangingPunct="1"/>
            <a:r>
              <a:rPr lang="en-US" altLang="en-US" sz="2400" dirty="0" err="1"/>
              <a:t>Apabila</a:t>
            </a:r>
            <a:r>
              <a:rPr lang="en-US" altLang="en-US" sz="2400" dirty="0"/>
              <a:t> </a:t>
            </a:r>
            <a:r>
              <a:rPr lang="en-US" altLang="en-US" sz="2400" dirty="0" err="1"/>
              <a:t>sebuah</a:t>
            </a:r>
            <a:r>
              <a:rPr lang="en-US" altLang="en-US" sz="2400" dirty="0"/>
              <a:t> </a:t>
            </a:r>
            <a:r>
              <a:rPr lang="en-US" altLang="en-US" sz="2400" dirty="0" err="1"/>
              <a:t>sinyal</a:t>
            </a:r>
            <a:r>
              <a:rPr lang="en-US" altLang="en-US" sz="2400" dirty="0"/>
              <a:t> </a:t>
            </a:r>
            <a:r>
              <a:rPr lang="en-US" altLang="en-US" sz="2400" dirty="0" err="1"/>
              <a:t>dilewatkan</a:t>
            </a:r>
            <a:r>
              <a:rPr lang="en-US" altLang="en-US" sz="2400" dirty="0"/>
              <a:t> </a:t>
            </a:r>
            <a:r>
              <a:rPr lang="en-US" altLang="en-US" sz="2400" dirty="0" err="1"/>
              <a:t>suatu</a:t>
            </a:r>
            <a:r>
              <a:rPr lang="en-US" altLang="en-US" sz="2400" dirty="0"/>
              <a:t> medium </a:t>
            </a:r>
            <a:r>
              <a:rPr lang="en-US" altLang="en-US" sz="2400" dirty="0" err="1"/>
              <a:t>seringkali</a:t>
            </a:r>
            <a:r>
              <a:rPr lang="en-US" altLang="en-US" sz="2400" dirty="0"/>
              <a:t> </a:t>
            </a:r>
            <a:r>
              <a:rPr lang="en-US" altLang="en-US" sz="2400" dirty="0" err="1"/>
              <a:t>mengalami</a:t>
            </a:r>
            <a:r>
              <a:rPr lang="en-US" altLang="en-US" sz="2400" dirty="0"/>
              <a:t> </a:t>
            </a:r>
            <a:r>
              <a:rPr lang="en-US" altLang="en-US" sz="2400" dirty="0" err="1"/>
              <a:t>berbagai</a:t>
            </a:r>
            <a:r>
              <a:rPr lang="en-US" altLang="en-US" sz="2400" dirty="0"/>
              <a:t> </a:t>
            </a:r>
            <a:r>
              <a:rPr lang="en-US" altLang="en-US" sz="2400" dirty="0" err="1"/>
              <a:t>perlakuan</a:t>
            </a:r>
            <a:r>
              <a:rPr lang="en-US" altLang="en-US" sz="2400" dirty="0"/>
              <a:t> </a:t>
            </a:r>
            <a:r>
              <a:rPr lang="en-US" altLang="en-US" sz="2400" dirty="0" err="1"/>
              <a:t>dari</a:t>
            </a:r>
            <a:r>
              <a:rPr lang="en-US" altLang="en-US" sz="2400" dirty="0"/>
              <a:t> medium (</a:t>
            </a:r>
            <a:r>
              <a:rPr lang="en-US" altLang="en-US" sz="2400" dirty="0" err="1"/>
              <a:t>kanal</a:t>
            </a:r>
            <a:r>
              <a:rPr lang="en-US" altLang="en-US" sz="2400" dirty="0"/>
              <a:t>) yang </a:t>
            </a:r>
            <a:r>
              <a:rPr lang="en-US" altLang="en-US" sz="2400" dirty="0" err="1"/>
              <a:t>dilaluinya</a:t>
            </a:r>
            <a:r>
              <a:rPr lang="en-US" altLang="en-US" sz="2400" dirty="0"/>
              <a:t>. Ada </a:t>
            </a:r>
            <a:r>
              <a:rPr lang="en-US" altLang="en-US" sz="2400" dirty="0" err="1"/>
              <a:t>satu</a:t>
            </a:r>
            <a:r>
              <a:rPr lang="en-US" altLang="en-US" sz="2400" dirty="0"/>
              <a:t> </a:t>
            </a:r>
            <a:r>
              <a:rPr lang="en-US" altLang="en-US" sz="2400" dirty="0" err="1"/>
              <a:t>mekanisme</a:t>
            </a:r>
            <a:r>
              <a:rPr lang="en-US" altLang="en-US" sz="2400" dirty="0"/>
              <a:t> </a:t>
            </a:r>
            <a:r>
              <a:rPr lang="en-US" altLang="en-US" sz="2400" dirty="0" err="1"/>
              <a:t>dimana</a:t>
            </a:r>
            <a:r>
              <a:rPr lang="en-US" altLang="en-US" sz="2400" dirty="0"/>
              <a:t> </a:t>
            </a:r>
            <a:r>
              <a:rPr lang="en-US" altLang="en-US" sz="2400" dirty="0" err="1"/>
              <a:t>sinyal</a:t>
            </a:r>
            <a:r>
              <a:rPr lang="en-US" altLang="en-US" sz="2400" dirty="0"/>
              <a:t> yang </a:t>
            </a:r>
            <a:r>
              <a:rPr lang="en-US" altLang="en-US" sz="2400" dirty="0" err="1"/>
              <a:t>dilewati</a:t>
            </a:r>
            <a:r>
              <a:rPr lang="en-US" altLang="en-US" sz="2400" dirty="0"/>
              <a:t> </a:t>
            </a:r>
            <a:r>
              <a:rPr lang="en-US" altLang="en-US" sz="2400" dirty="0" err="1"/>
              <a:t>suatu</a:t>
            </a:r>
            <a:r>
              <a:rPr lang="en-US" altLang="en-US" sz="2400" dirty="0"/>
              <a:t> medium </a:t>
            </a:r>
            <a:r>
              <a:rPr lang="en-US" altLang="en-US" sz="2400" dirty="0" err="1"/>
              <a:t>mengalami</a:t>
            </a:r>
            <a:r>
              <a:rPr lang="en-US" altLang="en-US" sz="2400" dirty="0"/>
              <a:t> </a:t>
            </a:r>
            <a:r>
              <a:rPr lang="en-US" altLang="en-US" sz="2400" dirty="0" err="1"/>
              <a:t>pelemahan</a:t>
            </a:r>
            <a:r>
              <a:rPr lang="en-US" altLang="en-US" sz="2400" dirty="0"/>
              <a:t> </a:t>
            </a:r>
            <a:r>
              <a:rPr lang="en-US" altLang="en-US" sz="2400" dirty="0" err="1"/>
              <a:t>energi</a:t>
            </a:r>
            <a:r>
              <a:rPr lang="en-US" altLang="en-US" sz="2400" dirty="0"/>
              <a:t> yang </a:t>
            </a:r>
            <a:r>
              <a:rPr lang="en-US" altLang="en-US" sz="2400" dirty="0" err="1"/>
              <a:t>selanjutnya</a:t>
            </a:r>
            <a:r>
              <a:rPr lang="en-US" altLang="en-US" sz="2400" dirty="0"/>
              <a:t> </a:t>
            </a:r>
            <a:r>
              <a:rPr lang="en-US" altLang="en-US" sz="2400" dirty="0" err="1"/>
              <a:t>dikenal</a:t>
            </a:r>
            <a:r>
              <a:rPr lang="en-US" altLang="en-US" sz="2400" dirty="0"/>
              <a:t> </a:t>
            </a:r>
            <a:r>
              <a:rPr lang="en-US" altLang="en-US" sz="2400" dirty="0" err="1"/>
              <a:t>dengan</a:t>
            </a:r>
            <a:r>
              <a:rPr lang="en-US" altLang="en-US" sz="2400" dirty="0"/>
              <a:t> </a:t>
            </a:r>
            <a:r>
              <a:rPr lang="en-US" altLang="en-US" sz="2400" dirty="0" err="1"/>
              <a:t>atenuasi</a:t>
            </a:r>
            <a:r>
              <a:rPr lang="en-US" altLang="en-US" sz="2400" dirty="0"/>
              <a:t> (</a:t>
            </a:r>
            <a:r>
              <a:rPr lang="en-US" altLang="en-US" sz="2400" dirty="0" err="1"/>
              <a:t>pelemahan</a:t>
            </a:r>
            <a:r>
              <a:rPr lang="en-US" altLang="en-US" sz="2400" dirty="0"/>
              <a:t>/ </a:t>
            </a:r>
            <a:r>
              <a:rPr lang="en-US" altLang="en-US" sz="2400" dirty="0" err="1"/>
              <a:t>redaman</a:t>
            </a:r>
            <a:r>
              <a:rPr lang="en-US" altLang="en-US" sz="2400" dirty="0"/>
              <a:t>) </a:t>
            </a:r>
            <a:r>
              <a:rPr lang="en-US" altLang="en-US" sz="2400" dirty="0" err="1"/>
              <a:t>sinyal</a:t>
            </a:r>
            <a:r>
              <a:rPr lang="en-US" altLang="en-US" sz="2400" dirty="0"/>
              <a:t>. </a:t>
            </a:r>
          </a:p>
          <a:p>
            <a:pPr algn="just" eaLnBrk="1" hangingPunct="1"/>
            <a:r>
              <a:rPr lang="en-US" altLang="en-US" sz="2400" dirty="0" err="1"/>
              <a:t>Bentuk</a:t>
            </a:r>
            <a:r>
              <a:rPr lang="en-US" altLang="en-US" sz="2400" dirty="0"/>
              <a:t> diagram </a:t>
            </a:r>
            <a:r>
              <a:rPr lang="en-US" altLang="en-US" sz="2400" dirty="0" err="1"/>
              <a:t>blok</a:t>
            </a:r>
            <a:r>
              <a:rPr lang="en-US" altLang="en-US" sz="2400" dirty="0"/>
              <a:t> </a:t>
            </a:r>
            <a:r>
              <a:rPr lang="en-US" altLang="en-US" sz="2400" dirty="0" err="1"/>
              <a:t>dari</a:t>
            </a:r>
            <a:r>
              <a:rPr lang="en-US" altLang="en-US" sz="2400" dirty="0"/>
              <a:t> </a:t>
            </a:r>
            <a:r>
              <a:rPr lang="en-US" altLang="en-US" sz="2400" dirty="0" err="1"/>
              <a:t>sebuah</a:t>
            </a:r>
            <a:r>
              <a:rPr lang="en-US" altLang="en-US" sz="2400" dirty="0"/>
              <a:t> </a:t>
            </a:r>
            <a:r>
              <a:rPr lang="en-US" altLang="en-US" sz="2400" dirty="0" err="1"/>
              <a:t>operasi</a:t>
            </a:r>
            <a:r>
              <a:rPr lang="en-US" altLang="en-US" sz="2400" dirty="0"/>
              <a:t> </a:t>
            </a:r>
            <a:r>
              <a:rPr lang="en-US" altLang="en-US" sz="2400" dirty="0" err="1"/>
              <a:t>penurunan</a:t>
            </a:r>
            <a:r>
              <a:rPr lang="en-US" altLang="en-US" sz="2400" dirty="0"/>
              <a:t> </a:t>
            </a:r>
            <a:r>
              <a:rPr lang="en-US" altLang="en-US" sz="2400" dirty="0" err="1"/>
              <a:t>sinyal</a:t>
            </a:r>
            <a:r>
              <a:rPr lang="en-US" altLang="en-US" sz="2400" dirty="0"/>
              <a:t> </a:t>
            </a:r>
            <a:r>
              <a:rPr lang="en-US" altLang="en-US" sz="2400" dirty="0" err="1"/>
              <a:t>dapat</a:t>
            </a:r>
            <a:r>
              <a:rPr lang="en-US" altLang="en-US" sz="2400" dirty="0"/>
              <a:t> </a:t>
            </a:r>
            <a:r>
              <a:rPr lang="en-US" altLang="en-US" sz="2400" dirty="0" err="1"/>
              <a:t>diberikan</a:t>
            </a:r>
            <a:r>
              <a:rPr lang="en-US" altLang="en-US" sz="2400" dirty="0"/>
              <a:t> </a:t>
            </a:r>
            <a:r>
              <a:rPr lang="en-US" altLang="en-US" sz="2400" dirty="0" err="1"/>
              <a:t>pada</a:t>
            </a:r>
            <a:r>
              <a:rPr lang="en-US" altLang="en-US" sz="2400" dirty="0"/>
              <a:t> </a:t>
            </a:r>
            <a:r>
              <a:rPr lang="en-US" altLang="en-US" sz="2400" dirty="0" err="1"/>
              <a:t>gambar</a:t>
            </a:r>
            <a:r>
              <a:rPr lang="en-US" altLang="en-US" sz="2400" dirty="0"/>
              <a:t> </a:t>
            </a:r>
            <a:r>
              <a:rPr lang="en-US" altLang="en-US" sz="2400" dirty="0" err="1"/>
              <a:t>berikut</a:t>
            </a:r>
            <a:r>
              <a:rPr lang="en-US" altLang="en-US" sz="2400" dirty="0"/>
              <a:t>:</a:t>
            </a:r>
          </a:p>
          <a:p>
            <a:pPr algn="just" eaLnBrk="1" hangingPunct="1"/>
            <a:endParaRPr lang="en-US" altLang="en-US" sz="2400" dirty="0"/>
          </a:p>
        </p:txBody>
      </p:sp>
      <p:sp>
        <p:nvSpPr>
          <p:cNvPr id="4" name="Rectangle 3"/>
          <p:cNvSpPr/>
          <p:nvPr/>
        </p:nvSpPr>
        <p:spPr>
          <a:xfrm>
            <a:off x="3429000" y="4800600"/>
            <a:ext cx="1143000" cy="9144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Sinyal</a:t>
            </a:r>
            <a:r>
              <a:rPr lang="en-US" dirty="0">
                <a:solidFill>
                  <a:schemeClr val="tx1"/>
                </a:solidFill>
              </a:rPr>
              <a:t> </a:t>
            </a:r>
            <a:r>
              <a:rPr lang="en-US" dirty="0" err="1">
                <a:solidFill>
                  <a:schemeClr val="tx1"/>
                </a:solidFill>
              </a:rPr>
              <a:t>masuk</a:t>
            </a:r>
            <a:endParaRPr lang="en-US" dirty="0">
              <a:solidFill>
                <a:schemeClr val="tx1"/>
              </a:solidFill>
            </a:endParaRPr>
          </a:p>
        </p:txBody>
      </p:sp>
      <p:sp>
        <p:nvSpPr>
          <p:cNvPr id="5" name="Rectangle 4"/>
          <p:cNvSpPr/>
          <p:nvPr/>
        </p:nvSpPr>
        <p:spPr>
          <a:xfrm>
            <a:off x="5562600" y="4800600"/>
            <a:ext cx="1143000" cy="9144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Media </a:t>
            </a:r>
            <a:r>
              <a:rPr lang="en-US" dirty="0" err="1">
                <a:solidFill>
                  <a:schemeClr val="tx1"/>
                </a:solidFill>
              </a:rPr>
              <a:t>transmisi</a:t>
            </a:r>
            <a:endParaRPr lang="en-US" dirty="0">
              <a:solidFill>
                <a:schemeClr val="tx1"/>
              </a:solidFill>
            </a:endParaRPr>
          </a:p>
        </p:txBody>
      </p:sp>
      <p:sp>
        <p:nvSpPr>
          <p:cNvPr id="6" name="Rectangle 5"/>
          <p:cNvSpPr/>
          <p:nvPr/>
        </p:nvSpPr>
        <p:spPr>
          <a:xfrm>
            <a:off x="7696200" y="4800600"/>
            <a:ext cx="1143000" cy="914400"/>
          </a:xfrm>
          <a:prstGeom prst="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err="1">
                <a:solidFill>
                  <a:schemeClr val="tx1"/>
                </a:solidFill>
              </a:rPr>
              <a:t>Sinyal</a:t>
            </a:r>
            <a:r>
              <a:rPr lang="en-US" dirty="0">
                <a:solidFill>
                  <a:schemeClr val="tx1"/>
                </a:solidFill>
              </a:rPr>
              <a:t> </a:t>
            </a:r>
            <a:r>
              <a:rPr lang="en-US" dirty="0" err="1">
                <a:solidFill>
                  <a:schemeClr val="tx1"/>
                </a:solidFill>
              </a:rPr>
              <a:t>keluar</a:t>
            </a:r>
            <a:endParaRPr lang="en-US" dirty="0">
              <a:solidFill>
                <a:schemeClr val="tx1"/>
              </a:solidFill>
            </a:endParaRPr>
          </a:p>
        </p:txBody>
      </p:sp>
      <p:cxnSp>
        <p:nvCxnSpPr>
          <p:cNvPr id="10" name="Straight Arrow Connector 9"/>
          <p:cNvCxnSpPr>
            <a:stCxn id="4" idx="3"/>
            <a:endCxn id="5" idx="1"/>
          </p:cNvCxnSpPr>
          <p:nvPr/>
        </p:nvCxnSpPr>
        <p:spPr>
          <a:xfrm>
            <a:off x="4572000" y="5257800"/>
            <a:ext cx="990600" cy="1588"/>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5" idx="3"/>
            <a:endCxn id="6" idx="1"/>
          </p:cNvCxnSpPr>
          <p:nvPr/>
        </p:nvCxnSpPr>
        <p:spPr>
          <a:xfrm>
            <a:off x="6705600" y="5257800"/>
            <a:ext cx="990600" cy="1588"/>
          </a:xfrm>
          <a:prstGeom prst="straightConnector1">
            <a:avLst/>
          </a:prstGeom>
          <a:ln>
            <a:solidFill>
              <a:schemeClr val="tx2">
                <a:lumMod val="75000"/>
              </a:schemeClr>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77299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D24-FAC5-447B-87F9-9404B3C01373}"/>
              </a:ext>
            </a:extLst>
          </p:cNvPr>
          <p:cNvSpPr>
            <a:spLocks noGrp="1"/>
          </p:cNvSpPr>
          <p:nvPr>
            <p:ph type="title"/>
          </p:nvPr>
        </p:nvSpPr>
        <p:spPr/>
        <p:txBody>
          <a:bodyPr/>
          <a:lstStyle/>
          <a:p>
            <a:r>
              <a:rPr lang="en-US" dirty="0"/>
              <a:t>The FCC Regulates Radio</a:t>
            </a:r>
          </a:p>
        </p:txBody>
      </p:sp>
      <p:sp>
        <p:nvSpPr>
          <p:cNvPr id="3" name="Content Placeholder 2">
            <a:extLst>
              <a:ext uri="{FF2B5EF4-FFF2-40B4-BE49-F238E27FC236}">
                <a16:creationId xmlns:a16="http://schemas.microsoft.com/office/drawing/2014/main" id="{0E33FD41-2A54-4685-A266-87F75A6EE9A5}"/>
              </a:ext>
            </a:extLst>
          </p:cNvPr>
          <p:cNvSpPr>
            <a:spLocks noGrp="1"/>
          </p:cNvSpPr>
          <p:nvPr>
            <p:ph sz="half" idx="1"/>
          </p:nvPr>
        </p:nvSpPr>
        <p:spPr>
          <a:xfrm>
            <a:off x="740664" y="1420420"/>
            <a:ext cx="6398073" cy="4734318"/>
          </a:xfrm>
        </p:spPr>
        <p:txBody>
          <a:bodyPr/>
          <a:lstStyle/>
          <a:p>
            <a:pPr lvl="1"/>
            <a:r>
              <a:rPr lang="en-US" dirty="0"/>
              <a:t>The Federal Communication Commission (FCC) was needed to regulate the frequencies and power of radio stations</a:t>
            </a:r>
          </a:p>
          <a:p>
            <a:pPr lvl="1"/>
            <a:r>
              <a:rPr lang="en-US" dirty="0"/>
              <a:t>Radio stations have call signs</a:t>
            </a:r>
          </a:p>
          <a:p>
            <a:pPr lvl="2"/>
            <a:r>
              <a:rPr lang="en-US"/>
              <a:t>In the U.S., </a:t>
            </a:r>
            <a:r>
              <a:rPr lang="en-US" dirty="0"/>
              <a:t>station call sign letters start with K west of the Mississippi River and with W to the east of the Mississippi River</a:t>
            </a:r>
          </a:p>
          <a:p>
            <a:pPr lvl="2"/>
            <a:r>
              <a:rPr lang="en-US" dirty="0"/>
              <a:t>There are exceptions to this rule</a:t>
            </a:r>
          </a:p>
          <a:p>
            <a:pPr lvl="1"/>
            <a:endParaRPr lang="en-US" dirty="0"/>
          </a:p>
        </p:txBody>
      </p:sp>
      <p:pic>
        <p:nvPicPr>
          <p:cNvPr id="4" name="Picture 4" descr="http://transition.fcc.gov/files/logos/fcc-seal_rgb-large.png">
            <a:extLst>
              <a:ext uri="{FF2B5EF4-FFF2-40B4-BE49-F238E27FC236}">
                <a16:creationId xmlns:a16="http://schemas.microsoft.com/office/drawing/2014/main" id="{832BB3EA-6A72-4362-9461-6496E8232BEA}"/>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309897" y="2135327"/>
            <a:ext cx="3190652" cy="31906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6C423E-A304-4B07-B921-9DF9C2BC5147}"/>
              </a:ext>
            </a:extLst>
          </p:cNvPr>
          <p:cNvSpPr txBox="1"/>
          <p:nvPr/>
        </p:nvSpPr>
        <p:spPr>
          <a:xfrm>
            <a:off x="8457423" y="5325979"/>
            <a:ext cx="2895600" cy="261610"/>
          </a:xfrm>
          <a:prstGeom prst="rect">
            <a:avLst/>
          </a:prstGeom>
          <a:noFill/>
        </p:spPr>
        <p:txBody>
          <a:bodyPr wrap="square" rtlCol="0">
            <a:spAutoFit/>
          </a:bodyPr>
          <a:lstStyle/>
          <a:p>
            <a:pPr algn="ctr"/>
            <a:r>
              <a:rPr lang="en-US" sz="1100" dirty="0"/>
              <a:t>http://www.fcc.gov/logos</a:t>
            </a:r>
          </a:p>
        </p:txBody>
      </p:sp>
    </p:spTree>
    <p:extLst>
      <p:ext uri="{BB962C8B-B14F-4D97-AF65-F5344CB8AC3E}">
        <p14:creationId xmlns:p14="http://schemas.microsoft.com/office/powerpoint/2010/main" val="25670969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Title 1"/>
          <p:cNvSpPr>
            <a:spLocks noGrp="1"/>
          </p:cNvSpPr>
          <p:nvPr>
            <p:ph type="title"/>
          </p:nvPr>
        </p:nvSpPr>
        <p:spPr>
          <a:xfrm>
            <a:off x="2136775" y="238991"/>
            <a:ext cx="8153400" cy="990600"/>
          </a:xfrm>
        </p:spPr>
        <p:txBody>
          <a:bodyPr/>
          <a:lstStyle/>
          <a:p>
            <a:pPr eaLnBrk="1" hangingPunct="1"/>
            <a:endParaRPr lang="en-US" altLang="en-US" smtClean="0"/>
          </a:p>
        </p:txBody>
      </p:sp>
      <p:sp>
        <p:nvSpPr>
          <p:cNvPr id="2053" name="Content Placeholder 2"/>
          <p:cNvSpPr>
            <a:spLocks noGrp="1"/>
          </p:cNvSpPr>
          <p:nvPr>
            <p:ph sz="quarter" idx="1"/>
          </p:nvPr>
        </p:nvSpPr>
        <p:spPr>
          <a:xfrm>
            <a:off x="2136775" y="1600200"/>
            <a:ext cx="8153400" cy="4495800"/>
          </a:xfrm>
        </p:spPr>
        <p:txBody>
          <a:bodyPr/>
          <a:lstStyle/>
          <a:p>
            <a:pPr eaLnBrk="1" hangingPunct="1"/>
            <a:r>
              <a:rPr lang="en-US" altLang="en-US" smtClean="0"/>
              <a:t>Penguatan maupun penurunan sinyal seringkali dinyatakan dalam desibel , yang didefinisikan sebagai:</a:t>
            </a:r>
          </a:p>
          <a:p>
            <a:pPr eaLnBrk="1" hangingPunct="1"/>
            <a:endParaRPr lang="en-US" altLang="en-US" smtClean="0"/>
          </a:p>
          <a:p>
            <a:pPr eaLnBrk="1" hangingPunct="1"/>
            <a:endParaRPr lang="en-US" altLang="en-US" smtClean="0"/>
          </a:p>
          <a:p>
            <a:pPr eaLnBrk="1" hangingPunct="1"/>
            <a:r>
              <a:rPr lang="en-US" altLang="en-US" smtClean="0"/>
              <a:t>Contoh: </a:t>
            </a:r>
          </a:p>
          <a:p>
            <a:pPr eaLnBrk="1" hangingPunct="1">
              <a:buFont typeface="Wingdings" panose="05000000000000000000" pitchFamily="2" charset="2"/>
              <a:buNone/>
            </a:pPr>
            <a:r>
              <a:rPr lang="en-US" altLang="en-US" smtClean="0"/>
              <a:t>	</a:t>
            </a:r>
          </a:p>
        </p:txBody>
      </p:sp>
      <p:graphicFrame>
        <p:nvGraphicFramePr>
          <p:cNvPr id="2050" name="Object 2"/>
          <p:cNvGraphicFramePr>
            <a:graphicFrameLocks noChangeAspect="1"/>
          </p:cNvGraphicFramePr>
          <p:nvPr/>
        </p:nvGraphicFramePr>
        <p:xfrm>
          <a:off x="3490914" y="3276600"/>
          <a:ext cx="5127625" cy="482600"/>
        </p:xfrm>
        <a:graphic>
          <a:graphicData uri="http://schemas.openxmlformats.org/presentationml/2006/ole">
            <mc:AlternateContent xmlns:mc="http://schemas.openxmlformats.org/markup-compatibility/2006">
              <mc:Choice xmlns:v="urn:schemas-microsoft-com:vml" Requires="v">
                <p:oleObj spid="_x0000_s2058" name="Equation" r:id="rId3" imgW="2158920" imgH="203040" progId="Equation.3">
                  <p:embed/>
                </p:oleObj>
              </mc:Choice>
              <mc:Fallback>
                <p:oleObj name="Equation" r:id="rId3" imgW="2158920" imgH="203040" progId="Equation.3">
                  <p:embed/>
                  <p:pic>
                    <p:nvPicPr>
                      <p:cNvPr id="205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0914" y="3276600"/>
                        <a:ext cx="512762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Rectangle 4"/>
          <p:cNvSpPr/>
          <p:nvPr/>
        </p:nvSpPr>
        <p:spPr>
          <a:xfrm>
            <a:off x="5562600" y="4343400"/>
            <a:ext cx="12192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Amplified (3dB)</a:t>
            </a:r>
          </a:p>
        </p:txBody>
      </p:sp>
      <p:cxnSp>
        <p:nvCxnSpPr>
          <p:cNvPr id="7" name="Straight Arrow Connector 6"/>
          <p:cNvCxnSpPr>
            <a:endCxn id="5" idx="1"/>
          </p:cNvCxnSpPr>
          <p:nvPr/>
        </p:nvCxnSpPr>
        <p:spPr>
          <a:xfrm>
            <a:off x="4800600" y="46482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p:cNvCxnSpPr>
          <p:nvPr/>
        </p:nvCxnSpPr>
        <p:spPr>
          <a:xfrm>
            <a:off x="6781800" y="46482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57" name="TextBox 9"/>
          <p:cNvSpPr txBox="1">
            <a:spLocks noChangeArrowheads="1"/>
          </p:cNvSpPr>
          <p:nvPr/>
        </p:nvSpPr>
        <p:spPr bwMode="auto">
          <a:xfrm>
            <a:off x="5029200" y="4648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w Cen MT" panose="020B0602020104020603" pitchFamily="34" charset="0"/>
              </a:rPr>
              <a:t>1</a:t>
            </a:r>
          </a:p>
        </p:txBody>
      </p:sp>
      <p:sp>
        <p:nvSpPr>
          <p:cNvPr id="2058" name="TextBox 10"/>
          <p:cNvSpPr txBox="1">
            <a:spLocks noChangeArrowheads="1"/>
          </p:cNvSpPr>
          <p:nvPr/>
        </p:nvSpPr>
        <p:spPr bwMode="auto">
          <a:xfrm>
            <a:off x="7010400" y="4648200"/>
            <a:ext cx="533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w Cen MT" panose="020B0602020104020603" pitchFamily="34" charset="0"/>
              </a:rPr>
              <a:t>2</a:t>
            </a:r>
          </a:p>
        </p:txBody>
      </p:sp>
      <p:graphicFrame>
        <p:nvGraphicFramePr>
          <p:cNvPr id="2051" name="Object 3"/>
          <p:cNvGraphicFramePr>
            <a:graphicFrameLocks noChangeAspect="1"/>
          </p:cNvGraphicFramePr>
          <p:nvPr/>
        </p:nvGraphicFramePr>
        <p:xfrm>
          <a:off x="4800601" y="5410200"/>
          <a:ext cx="2809875" cy="1238250"/>
        </p:xfrm>
        <a:graphic>
          <a:graphicData uri="http://schemas.openxmlformats.org/presentationml/2006/ole">
            <mc:AlternateContent xmlns:mc="http://schemas.openxmlformats.org/markup-compatibility/2006">
              <mc:Choice xmlns:v="urn:schemas-microsoft-com:vml" Requires="v">
                <p:oleObj spid="_x0000_s2059" name="Equation" r:id="rId5" imgW="1498320" imgH="660240" progId="Equation.3">
                  <p:embed/>
                </p:oleObj>
              </mc:Choice>
              <mc:Fallback>
                <p:oleObj name="Equation" r:id="rId5" imgW="1498320" imgH="660240" progId="Equation.3">
                  <p:embed/>
                  <p:pic>
                    <p:nvPicPr>
                      <p:cNvPr id="205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1" y="5410200"/>
                        <a:ext cx="2809875" cy="1238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9" name="TextBox 12"/>
          <p:cNvSpPr txBox="1">
            <a:spLocks noChangeArrowheads="1"/>
          </p:cNvSpPr>
          <p:nvPr/>
        </p:nvSpPr>
        <p:spPr bwMode="auto">
          <a:xfrm>
            <a:off x="8229600" y="4800600"/>
            <a:ext cx="1905000" cy="16319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000">
                <a:latin typeface="Tw Cen MT" panose="020B0602020104020603" pitchFamily="34" charset="0"/>
              </a:rPr>
              <a:t>Artinya bahwa sinyal diperkuat dua kalinya atau sinyal diperkuat sebesar 3dB</a:t>
            </a:r>
          </a:p>
        </p:txBody>
      </p:sp>
    </p:spTree>
    <p:extLst>
      <p:ext uri="{BB962C8B-B14F-4D97-AF65-F5344CB8AC3E}">
        <p14:creationId xmlns:p14="http://schemas.microsoft.com/office/powerpoint/2010/main" val="3218998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136775" y="228600"/>
            <a:ext cx="8153400" cy="990600"/>
          </a:xfrm>
        </p:spPr>
        <p:txBody>
          <a:bodyPr/>
          <a:lstStyle/>
          <a:p>
            <a:pPr eaLnBrk="1" hangingPunct="1"/>
            <a:r>
              <a:rPr lang="en-US" altLang="en-US" smtClean="0"/>
              <a:t>2. Delay Distortion </a:t>
            </a:r>
          </a:p>
        </p:txBody>
      </p:sp>
      <p:sp>
        <p:nvSpPr>
          <p:cNvPr id="31747" name="Content Placeholder 2"/>
          <p:cNvSpPr>
            <a:spLocks noGrp="1"/>
          </p:cNvSpPr>
          <p:nvPr>
            <p:ph sz="quarter" idx="1"/>
          </p:nvPr>
        </p:nvSpPr>
        <p:spPr>
          <a:xfrm>
            <a:off x="2136775" y="1600200"/>
            <a:ext cx="8153400" cy="4495800"/>
          </a:xfrm>
        </p:spPr>
        <p:txBody>
          <a:bodyPr/>
          <a:lstStyle/>
          <a:p>
            <a:pPr eaLnBrk="1" hangingPunct="1"/>
            <a:r>
              <a:rPr lang="en-US" altLang="en-US" smtClean="0"/>
              <a:t>Terjadi akibat kecepatan sinyal yang melalui medium berbeda-beda sehingga tiba pada penerima dengan waktu yang berbeda. </a:t>
            </a:r>
          </a:p>
          <a:p>
            <a:pPr eaLnBrk="1" hangingPunct="1"/>
            <a:r>
              <a:rPr lang="en-US" altLang="en-US" smtClean="0"/>
              <a:t>Hal ini merupakan hal yang kritis bagi data digital yang dibentuk dari sinyal-sinyal dengan frekuensi –frekuensi yang berbeda beda sehingga menyebabkan </a:t>
            </a:r>
            <a:r>
              <a:rPr lang="en-US" altLang="en-US" i="1" smtClean="0"/>
              <a:t>intersymbol interference</a:t>
            </a:r>
          </a:p>
          <a:p>
            <a:pPr eaLnBrk="1" hangingPunct="1"/>
            <a:r>
              <a:rPr lang="en-US" altLang="en-US" smtClean="0"/>
              <a:t>Tidak begitu berpengaruh pada komunikasi voice tapi merugikan pada komunikasi data.</a:t>
            </a:r>
          </a:p>
        </p:txBody>
      </p:sp>
    </p:spTree>
    <p:extLst>
      <p:ext uri="{BB962C8B-B14F-4D97-AF65-F5344CB8AC3E}">
        <p14:creationId xmlns:p14="http://schemas.microsoft.com/office/powerpoint/2010/main" val="12656356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a:xfrm>
            <a:off x="640484" y="374073"/>
            <a:ext cx="8153400" cy="990600"/>
          </a:xfrm>
        </p:spPr>
        <p:txBody>
          <a:bodyPr/>
          <a:lstStyle/>
          <a:p>
            <a:pPr eaLnBrk="1" hangingPunct="1"/>
            <a:r>
              <a:rPr lang="en-US" altLang="en-US" dirty="0" smtClean="0"/>
              <a:t>3. Noise</a:t>
            </a:r>
          </a:p>
        </p:txBody>
      </p:sp>
      <p:sp>
        <p:nvSpPr>
          <p:cNvPr id="3" name="Content Placeholder 2"/>
          <p:cNvSpPr>
            <a:spLocks noGrp="1"/>
          </p:cNvSpPr>
          <p:nvPr>
            <p:ph sz="quarter" idx="1"/>
          </p:nvPr>
        </p:nvSpPr>
        <p:spPr>
          <a:xfrm>
            <a:off x="841664" y="1600200"/>
            <a:ext cx="9597737" cy="5029200"/>
          </a:xfrm>
        </p:spPr>
        <p:txBody>
          <a:bodyPr>
            <a:normAutofit/>
          </a:bodyPr>
          <a:lstStyle/>
          <a:p>
            <a:pPr marL="320040" indent="-320040">
              <a:buNone/>
              <a:defRPr/>
            </a:pPr>
            <a:r>
              <a:rPr lang="en-US" b="1" dirty="0" smtClean="0"/>
              <a:t>1. Thermal Noise</a:t>
            </a:r>
            <a:r>
              <a:rPr lang="en-US" dirty="0" smtClean="0"/>
              <a:t>, </a:t>
            </a:r>
          </a:p>
          <a:p>
            <a:pPr marL="640080" lvl="1" indent="-274320">
              <a:buFont typeface="Wingdings 2"/>
              <a:buChar char=""/>
              <a:defRPr/>
            </a:pPr>
            <a:r>
              <a:rPr lang="en-US" dirty="0" err="1" smtClean="0"/>
              <a:t>Disebabkan</a:t>
            </a:r>
            <a:r>
              <a:rPr lang="en-US" dirty="0" smtClean="0"/>
              <a:t> </a:t>
            </a:r>
            <a:r>
              <a:rPr lang="en-US" dirty="0" err="1" smtClean="0"/>
              <a:t>oleh</a:t>
            </a:r>
            <a:r>
              <a:rPr lang="en-US" dirty="0" smtClean="0"/>
              <a:t> </a:t>
            </a:r>
            <a:r>
              <a:rPr lang="en-US" dirty="0" err="1" smtClean="0"/>
              <a:t>agitasi</a:t>
            </a:r>
            <a:r>
              <a:rPr lang="en-US" dirty="0" smtClean="0"/>
              <a:t> </a:t>
            </a:r>
            <a:r>
              <a:rPr lang="en-US" dirty="0" err="1" smtClean="0"/>
              <a:t>termal</a:t>
            </a:r>
            <a:r>
              <a:rPr lang="en-US" dirty="0" smtClean="0"/>
              <a:t> electron </a:t>
            </a:r>
            <a:r>
              <a:rPr lang="en-US" dirty="0" err="1" smtClean="0"/>
              <a:t>dalam</a:t>
            </a:r>
            <a:r>
              <a:rPr lang="en-US" dirty="0" smtClean="0"/>
              <a:t> </a:t>
            </a:r>
            <a:r>
              <a:rPr lang="en-US" dirty="0" err="1" smtClean="0"/>
              <a:t>suatu</a:t>
            </a:r>
            <a:r>
              <a:rPr lang="en-US" dirty="0" smtClean="0"/>
              <a:t> </a:t>
            </a:r>
            <a:r>
              <a:rPr lang="en-US" dirty="0" err="1" smtClean="0"/>
              <a:t>konduktor</a:t>
            </a:r>
            <a:r>
              <a:rPr lang="en-US" dirty="0" smtClean="0"/>
              <a:t>.</a:t>
            </a:r>
          </a:p>
          <a:p>
            <a:pPr marL="640080" lvl="1" indent="-274320">
              <a:buFont typeface="Wingdings 2"/>
              <a:buChar char=""/>
              <a:defRPr/>
            </a:pPr>
            <a:r>
              <a:rPr lang="en-US" dirty="0" err="1" smtClean="0"/>
              <a:t>Sering</a:t>
            </a:r>
            <a:r>
              <a:rPr lang="en-US" dirty="0" smtClean="0"/>
              <a:t> </a:t>
            </a:r>
            <a:r>
              <a:rPr lang="en-US" dirty="0" err="1" smtClean="0"/>
              <a:t>dinyatakan</a:t>
            </a:r>
            <a:r>
              <a:rPr lang="en-US" dirty="0" smtClean="0"/>
              <a:t> </a:t>
            </a:r>
            <a:r>
              <a:rPr lang="en-US" dirty="0" err="1" smtClean="0"/>
              <a:t>sebagai</a:t>
            </a:r>
            <a:r>
              <a:rPr lang="en-US" dirty="0" smtClean="0"/>
              <a:t> </a:t>
            </a:r>
            <a:r>
              <a:rPr lang="en-US" i="1" dirty="0" smtClean="0"/>
              <a:t>white noise</a:t>
            </a:r>
            <a:r>
              <a:rPr lang="en-US" dirty="0" smtClean="0"/>
              <a:t>.</a:t>
            </a:r>
          </a:p>
          <a:p>
            <a:pPr marL="640080" lvl="1" indent="-274320">
              <a:buFont typeface="Wingdings 2"/>
              <a:buChar char=""/>
              <a:defRPr/>
            </a:pPr>
            <a:r>
              <a:rPr lang="en-US" dirty="0" err="1" smtClean="0"/>
              <a:t>Tidak</a:t>
            </a:r>
            <a:r>
              <a:rPr lang="en-US" dirty="0" smtClean="0"/>
              <a:t> </a:t>
            </a:r>
            <a:r>
              <a:rPr lang="en-US" dirty="0" err="1" smtClean="0"/>
              <a:t>dapat</a:t>
            </a:r>
            <a:r>
              <a:rPr lang="en-US" dirty="0" smtClean="0"/>
              <a:t> </a:t>
            </a:r>
            <a:r>
              <a:rPr lang="en-US" dirty="0" err="1" smtClean="0"/>
              <a:t>dilenyapkan</a:t>
            </a:r>
            <a:r>
              <a:rPr lang="en-US" dirty="0" smtClean="0"/>
              <a:t>.</a:t>
            </a:r>
          </a:p>
          <a:p>
            <a:pPr marL="640080" lvl="1" indent="-274320">
              <a:buFont typeface="Wingdings 2"/>
              <a:buChar char=""/>
              <a:defRPr/>
            </a:pPr>
            <a:r>
              <a:rPr lang="en-US" dirty="0" err="1" smtClean="0"/>
              <a:t>Besar</a:t>
            </a:r>
            <a:r>
              <a:rPr lang="en-US" dirty="0" smtClean="0"/>
              <a:t> thermal noise (</a:t>
            </a:r>
            <a:r>
              <a:rPr lang="en-US" dirty="0" err="1" smtClean="0"/>
              <a:t>dalam</a:t>
            </a:r>
            <a:r>
              <a:rPr lang="en-US" dirty="0" smtClean="0"/>
              <a:t> watt per 1 Hz Bandwidth)</a:t>
            </a:r>
          </a:p>
          <a:p>
            <a:pPr marL="640080" lvl="1" indent="-274320">
              <a:buFont typeface="Wingdings 2"/>
              <a:buChar char=""/>
              <a:defRPr/>
            </a:pPr>
            <a:r>
              <a:rPr lang="en-US" dirty="0" err="1" smtClean="0"/>
              <a:t>Dapat</a:t>
            </a:r>
            <a:r>
              <a:rPr lang="en-US" dirty="0" smtClean="0"/>
              <a:t> </a:t>
            </a:r>
            <a:r>
              <a:rPr lang="en-US" dirty="0" err="1" smtClean="0"/>
              <a:t>dinyatakan</a:t>
            </a:r>
            <a:r>
              <a:rPr lang="en-US" dirty="0" smtClean="0"/>
              <a:t> </a:t>
            </a:r>
            <a:r>
              <a:rPr lang="en-US" dirty="0" err="1" smtClean="0"/>
              <a:t>sebagai</a:t>
            </a:r>
            <a:r>
              <a:rPr lang="en-US" dirty="0" smtClean="0"/>
              <a:t>:</a:t>
            </a:r>
          </a:p>
          <a:p>
            <a:pPr marL="320040" indent="-320040">
              <a:buNone/>
              <a:defRPr/>
            </a:pPr>
            <a:r>
              <a:rPr lang="en-US" dirty="0" smtClean="0"/>
              <a:t>		N=</a:t>
            </a:r>
            <a:r>
              <a:rPr lang="en-US" dirty="0" err="1" smtClean="0"/>
              <a:t>k.T.B</a:t>
            </a:r>
            <a:endParaRPr lang="en-US" dirty="0" smtClean="0"/>
          </a:p>
          <a:p>
            <a:pPr marL="320040" indent="-320040">
              <a:buNone/>
              <a:defRPr/>
            </a:pPr>
            <a:endParaRPr lang="en-US" dirty="0" smtClean="0"/>
          </a:p>
          <a:p>
            <a:pPr marL="640080" lvl="1" indent="-274320">
              <a:buNone/>
              <a:defRPr/>
            </a:pPr>
            <a:r>
              <a:rPr lang="en-US" dirty="0" smtClean="0"/>
              <a:t>	</a:t>
            </a:r>
            <a:r>
              <a:rPr lang="en-US" sz="1900" dirty="0" err="1"/>
              <a:t>Dimana</a:t>
            </a:r>
            <a:r>
              <a:rPr lang="en-US" sz="1900" dirty="0"/>
              <a:t>:	</a:t>
            </a:r>
            <a:r>
              <a:rPr lang="en-US" sz="2200" dirty="0"/>
              <a:t>N=noise power density</a:t>
            </a:r>
          </a:p>
          <a:p>
            <a:pPr marL="320040" indent="-320040">
              <a:buNone/>
              <a:defRPr/>
            </a:pPr>
            <a:r>
              <a:rPr lang="en-US" sz="2200" dirty="0"/>
              <a:t>			K= </a:t>
            </a:r>
            <a:r>
              <a:rPr lang="en-US" sz="2200" dirty="0" err="1"/>
              <a:t>konstanta</a:t>
            </a:r>
            <a:r>
              <a:rPr lang="en-US" sz="2200" dirty="0"/>
              <a:t> </a:t>
            </a:r>
            <a:r>
              <a:rPr lang="en-US" sz="2200" dirty="0" err="1"/>
              <a:t>Boltzman</a:t>
            </a:r>
            <a:r>
              <a:rPr lang="en-US" sz="2200" dirty="0"/>
              <a:t> = 1.3803 x 10</a:t>
            </a:r>
            <a:r>
              <a:rPr lang="en-US" sz="2200" baseline="30000" dirty="0"/>
              <a:t>-23</a:t>
            </a:r>
            <a:r>
              <a:rPr lang="en-US" sz="2200" dirty="0"/>
              <a:t> j/˚K</a:t>
            </a:r>
          </a:p>
          <a:p>
            <a:pPr marL="320040" indent="-320040">
              <a:buNone/>
              <a:defRPr/>
            </a:pPr>
            <a:r>
              <a:rPr lang="en-US" sz="2200" dirty="0"/>
              <a:t>			T = </a:t>
            </a:r>
            <a:r>
              <a:rPr lang="en-US" sz="2200" dirty="0" err="1"/>
              <a:t>Temperatur</a:t>
            </a:r>
            <a:r>
              <a:rPr lang="en-US" sz="2200" dirty="0"/>
              <a:t> (˚K)</a:t>
            </a:r>
          </a:p>
        </p:txBody>
      </p:sp>
    </p:spTree>
    <p:extLst>
      <p:ext uri="{BB962C8B-B14F-4D97-AF65-F5344CB8AC3E}">
        <p14:creationId xmlns:p14="http://schemas.microsoft.com/office/powerpoint/2010/main" val="3658753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1981200" y="274638"/>
            <a:ext cx="8229600" cy="1143000"/>
          </a:xfrm>
        </p:spPr>
        <p:txBody>
          <a:bodyPr/>
          <a:lstStyle/>
          <a:p>
            <a:pPr eaLnBrk="1" hangingPunct="1"/>
            <a:endParaRPr lang="en-US" altLang="en-US" smtClean="0"/>
          </a:p>
        </p:txBody>
      </p:sp>
      <p:sp>
        <p:nvSpPr>
          <p:cNvPr id="3" name="Content Placeholder 2"/>
          <p:cNvSpPr>
            <a:spLocks noGrp="1"/>
          </p:cNvSpPr>
          <p:nvPr>
            <p:ph sz="quarter" idx="1"/>
          </p:nvPr>
        </p:nvSpPr>
        <p:spPr>
          <a:xfrm>
            <a:off x="1981200" y="1600200"/>
            <a:ext cx="8229600" cy="4876800"/>
          </a:xfrm>
        </p:spPr>
        <p:txBody>
          <a:bodyPr>
            <a:normAutofit lnSpcReduction="10000"/>
          </a:bodyPr>
          <a:lstStyle/>
          <a:p>
            <a:pPr marL="320040" indent="-320040">
              <a:buFont typeface="Wingdings"/>
              <a:buChar char=""/>
              <a:defRPr/>
            </a:pPr>
            <a:r>
              <a:rPr lang="en-US" dirty="0" err="1" smtClean="0"/>
              <a:t>Derau</a:t>
            </a:r>
            <a:r>
              <a:rPr lang="en-US" dirty="0" smtClean="0"/>
              <a:t> </a:t>
            </a:r>
            <a:r>
              <a:rPr lang="en-US" dirty="0" err="1" smtClean="0"/>
              <a:t>diasumsikan</a:t>
            </a:r>
            <a:r>
              <a:rPr lang="en-US" dirty="0" smtClean="0"/>
              <a:t> </a:t>
            </a:r>
            <a:r>
              <a:rPr lang="en-US" dirty="0" err="1" smtClean="0"/>
              <a:t>sebagai</a:t>
            </a:r>
            <a:r>
              <a:rPr lang="en-US" dirty="0" smtClean="0"/>
              <a:t> </a:t>
            </a:r>
            <a:r>
              <a:rPr lang="en-US" dirty="0" err="1" smtClean="0"/>
              <a:t>keleluasaan</a:t>
            </a:r>
            <a:r>
              <a:rPr lang="en-US" dirty="0" smtClean="0"/>
              <a:t> </a:t>
            </a:r>
            <a:r>
              <a:rPr lang="en-US" dirty="0" err="1" smtClean="0"/>
              <a:t>frekuensi</a:t>
            </a:r>
            <a:r>
              <a:rPr lang="en-US" dirty="0" smtClean="0"/>
              <a:t>, </a:t>
            </a:r>
            <a:r>
              <a:rPr lang="en-US" dirty="0" err="1" smtClean="0"/>
              <a:t>sehingga</a:t>
            </a:r>
            <a:r>
              <a:rPr lang="en-US" dirty="0" smtClean="0"/>
              <a:t> </a:t>
            </a:r>
            <a:r>
              <a:rPr lang="en-US" dirty="0" err="1" smtClean="0"/>
              <a:t>derau</a:t>
            </a:r>
            <a:r>
              <a:rPr lang="en-US" dirty="0" smtClean="0"/>
              <a:t> </a:t>
            </a:r>
            <a:r>
              <a:rPr lang="en-US" dirty="0" err="1" smtClean="0"/>
              <a:t>suhu</a:t>
            </a:r>
            <a:r>
              <a:rPr lang="en-US" dirty="0" smtClean="0"/>
              <a:t> </a:t>
            </a:r>
            <a:r>
              <a:rPr lang="en-US" dirty="0" err="1" smtClean="0"/>
              <a:t>dalam</a:t>
            </a:r>
            <a:r>
              <a:rPr lang="en-US" dirty="0" smtClean="0"/>
              <a:t> watt </a:t>
            </a:r>
            <a:r>
              <a:rPr lang="en-US" dirty="0" err="1" smtClean="0"/>
              <a:t>ditampilkan</a:t>
            </a:r>
            <a:r>
              <a:rPr lang="en-US" dirty="0" smtClean="0"/>
              <a:t> </a:t>
            </a:r>
            <a:r>
              <a:rPr lang="en-US" dirty="0" err="1" smtClean="0"/>
              <a:t>dalam</a:t>
            </a:r>
            <a:r>
              <a:rPr lang="en-US" dirty="0" smtClean="0"/>
              <a:t> </a:t>
            </a:r>
            <a:r>
              <a:rPr lang="en-US" dirty="0" err="1" smtClean="0"/>
              <a:t>suatu</a:t>
            </a:r>
            <a:r>
              <a:rPr lang="en-US" dirty="0" smtClean="0"/>
              <a:t> </a:t>
            </a:r>
            <a:r>
              <a:rPr lang="en-US" dirty="0" err="1" smtClean="0"/>
              <a:t>bandwith</a:t>
            </a:r>
            <a:r>
              <a:rPr lang="en-US" dirty="0" smtClean="0"/>
              <a:t> (B) Hertz </a:t>
            </a:r>
            <a:r>
              <a:rPr lang="en-US" dirty="0" err="1" smtClean="0"/>
              <a:t>dapat</a:t>
            </a:r>
            <a:r>
              <a:rPr lang="en-US" dirty="0" smtClean="0"/>
              <a:t> </a:t>
            </a:r>
            <a:r>
              <a:rPr lang="en-US" dirty="0" err="1" smtClean="0"/>
              <a:t>dinyatakan</a:t>
            </a:r>
            <a:r>
              <a:rPr lang="en-US" dirty="0" smtClean="0"/>
              <a:t> </a:t>
            </a:r>
            <a:r>
              <a:rPr lang="en-US" dirty="0" err="1" smtClean="0"/>
              <a:t>sebagai</a:t>
            </a:r>
            <a:r>
              <a:rPr lang="en-US" dirty="0" smtClean="0"/>
              <a:t>: N=</a:t>
            </a:r>
            <a:r>
              <a:rPr lang="en-US" dirty="0" err="1" smtClean="0"/>
              <a:t>k.T.B</a:t>
            </a:r>
            <a:r>
              <a:rPr lang="en-US" dirty="0" smtClean="0"/>
              <a:t> </a:t>
            </a:r>
          </a:p>
          <a:p>
            <a:pPr marL="320040" indent="-320040">
              <a:buNone/>
              <a:defRPr/>
            </a:pPr>
            <a:r>
              <a:rPr lang="en-US" dirty="0" smtClean="0"/>
              <a:t>	</a:t>
            </a:r>
            <a:r>
              <a:rPr lang="en-US" dirty="0" err="1" smtClean="0"/>
              <a:t>atau</a:t>
            </a:r>
            <a:r>
              <a:rPr lang="en-US" dirty="0" smtClean="0"/>
              <a:t> </a:t>
            </a:r>
            <a:r>
              <a:rPr lang="en-US" dirty="0" err="1" smtClean="0"/>
              <a:t>dalam</a:t>
            </a:r>
            <a:r>
              <a:rPr lang="en-US" dirty="0" smtClean="0"/>
              <a:t> </a:t>
            </a:r>
            <a:r>
              <a:rPr lang="en-US" dirty="0" err="1" smtClean="0"/>
              <a:t>desibel</a:t>
            </a:r>
            <a:r>
              <a:rPr lang="en-US" dirty="0" smtClean="0"/>
              <a:t> watt</a:t>
            </a:r>
          </a:p>
          <a:p>
            <a:pPr marL="320040" indent="-320040">
              <a:buNone/>
              <a:defRPr/>
            </a:pPr>
            <a:r>
              <a:rPr lang="en-US" dirty="0" smtClean="0"/>
              <a:t>	</a:t>
            </a:r>
            <a:r>
              <a:rPr lang="en-US" b="1" dirty="0" smtClean="0"/>
              <a:t>N = 10 log K + 10 log T + 10 log B</a:t>
            </a:r>
          </a:p>
          <a:p>
            <a:pPr marL="320040" indent="-320040">
              <a:buNone/>
              <a:defRPr/>
            </a:pPr>
            <a:r>
              <a:rPr lang="en-US" b="1" dirty="0" smtClean="0"/>
              <a:t>	10 log 1,38 x 10 </a:t>
            </a:r>
            <a:r>
              <a:rPr lang="en-US" b="1" baseline="30000" dirty="0" smtClean="0"/>
              <a:t>-23 </a:t>
            </a:r>
            <a:r>
              <a:rPr lang="en-US" b="1" dirty="0" smtClean="0"/>
              <a:t>J/</a:t>
            </a:r>
            <a:r>
              <a:rPr lang="en-US" b="1" dirty="0" smtClean="0">
                <a:latin typeface="Calibri"/>
              </a:rPr>
              <a:t>⁰</a:t>
            </a:r>
            <a:r>
              <a:rPr lang="en-US" b="1" dirty="0" smtClean="0"/>
              <a:t>K= -228.6</a:t>
            </a:r>
          </a:p>
          <a:p>
            <a:pPr marL="320040" indent="-320040">
              <a:buFont typeface="Wingdings"/>
              <a:buChar char=""/>
              <a:defRPr/>
            </a:pPr>
            <a:r>
              <a:rPr lang="en-US" dirty="0" err="1" smtClean="0"/>
              <a:t>Contoh</a:t>
            </a:r>
            <a:r>
              <a:rPr lang="en-US" dirty="0" smtClean="0"/>
              <a:t>:</a:t>
            </a:r>
          </a:p>
          <a:p>
            <a:pPr marL="320040" indent="-320040">
              <a:buNone/>
              <a:defRPr/>
            </a:pPr>
            <a:r>
              <a:rPr lang="en-US" dirty="0" smtClean="0"/>
              <a:t>	</a:t>
            </a:r>
            <a:r>
              <a:rPr lang="en-US" dirty="0" err="1" smtClean="0"/>
              <a:t>sebuah</a:t>
            </a:r>
            <a:r>
              <a:rPr lang="en-US" dirty="0" smtClean="0"/>
              <a:t> receiver </a:t>
            </a:r>
            <a:r>
              <a:rPr lang="en-US" dirty="0" err="1" smtClean="0"/>
              <a:t>tertentu</a:t>
            </a:r>
            <a:r>
              <a:rPr lang="en-US" dirty="0" smtClean="0"/>
              <a:t> </a:t>
            </a:r>
            <a:r>
              <a:rPr lang="en-US" dirty="0" err="1" smtClean="0"/>
              <a:t>dengan</a:t>
            </a:r>
            <a:r>
              <a:rPr lang="en-US" dirty="0" smtClean="0"/>
              <a:t> </a:t>
            </a:r>
            <a:r>
              <a:rPr lang="en-US" dirty="0" err="1" smtClean="0"/>
              <a:t>derau</a:t>
            </a:r>
            <a:r>
              <a:rPr lang="en-US" dirty="0" smtClean="0"/>
              <a:t> </a:t>
            </a:r>
            <a:r>
              <a:rPr lang="en-US" dirty="0" err="1" smtClean="0"/>
              <a:t>efektif</a:t>
            </a:r>
            <a:r>
              <a:rPr lang="en-US" dirty="0" smtClean="0"/>
              <a:t> </a:t>
            </a:r>
            <a:r>
              <a:rPr lang="en-US" dirty="0" err="1" smtClean="0"/>
              <a:t>sebesar</a:t>
            </a:r>
            <a:r>
              <a:rPr lang="en-US" dirty="0" smtClean="0"/>
              <a:t> 100ºK </a:t>
            </a:r>
            <a:r>
              <a:rPr lang="en-US" dirty="0" err="1" smtClean="0"/>
              <a:t>dan</a:t>
            </a:r>
            <a:r>
              <a:rPr lang="en-US" dirty="0" smtClean="0"/>
              <a:t> Bandwidth 10 MHz, </a:t>
            </a:r>
            <a:r>
              <a:rPr lang="en-US" dirty="0" err="1" smtClean="0"/>
              <a:t>tingkat</a:t>
            </a:r>
            <a:r>
              <a:rPr lang="en-US" dirty="0" smtClean="0"/>
              <a:t> </a:t>
            </a:r>
            <a:r>
              <a:rPr lang="en-US" dirty="0" err="1" smtClean="0"/>
              <a:t>derau</a:t>
            </a:r>
            <a:r>
              <a:rPr lang="en-US" dirty="0" smtClean="0"/>
              <a:t> </a:t>
            </a:r>
            <a:r>
              <a:rPr lang="en-US" dirty="0" err="1" smtClean="0"/>
              <a:t>suhu</a:t>
            </a:r>
            <a:r>
              <a:rPr lang="en-US" dirty="0" smtClean="0"/>
              <a:t> </a:t>
            </a:r>
            <a:r>
              <a:rPr lang="en-US" dirty="0" err="1" smtClean="0"/>
              <a:t>pada</a:t>
            </a:r>
            <a:r>
              <a:rPr lang="en-US" dirty="0" smtClean="0"/>
              <a:t> output receiver </a:t>
            </a:r>
            <a:r>
              <a:rPr lang="en-US" dirty="0" err="1" smtClean="0"/>
              <a:t>adalah</a:t>
            </a:r>
            <a:r>
              <a:rPr lang="en-US" dirty="0" smtClean="0"/>
              <a:t>……</a:t>
            </a:r>
          </a:p>
        </p:txBody>
      </p:sp>
    </p:spTree>
    <p:extLst>
      <p:ext uri="{BB962C8B-B14F-4D97-AF65-F5344CB8AC3E}">
        <p14:creationId xmlns:p14="http://schemas.microsoft.com/office/powerpoint/2010/main" val="22078738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2136775" y="228600"/>
            <a:ext cx="8153400" cy="990600"/>
          </a:xfrm>
        </p:spPr>
        <p:txBody>
          <a:bodyPr/>
          <a:lstStyle/>
          <a:p>
            <a:pPr eaLnBrk="1" hangingPunct="1"/>
            <a:endParaRPr lang="en-US" altLang="en-US" smtClean="0"/>
          </a:p>
        </p:txBody>
      </p:sp>
      <p:sp>
        <p:nvSpPr>
          <p:cNvPr id="34819" name="Content Placeholder 2"/>
          <p:cNvSpPr>
            <a:spLocks noGrp="1"/>
          </p:cNvSpPr>
          <p:nvPr>
            <p:ph sz="quarter" idx="1"/>
          </p:nvPr>
        </p:nvSpPr>
        <p:spPr>
          <a:xfrm>
            <a:off x="914400" y="1600200"/>
            <a:ext cx="9375775" cy="4495800"/>
          </a:xfrm>
        </p:spPr>
        <p:txBody>
          <a:bodyPr/>
          <a:lstStyle/>
          <a:p>
            <a:pPr eaLnBrk="1" hangingPunct="1">
              <a:buFont typeface="Wingdings" panose="05000000000000000000" pitchFamily="2" charset="2"/>
              <a:buNone/>
            </a:pPr>
            <a:r>
              <a:rPr lang="en-US" altLang="en-US" b="1" dirty="0" smtClean="0"/>
              <a:t>2. Intermodulation noise,</a:t>
            </a:r>
            <a:endParaRPr lang="en-US" altLang="en-US" dirty="0" smtClean="0"/>
          </a:p>
          <a:p>
            <a:pPr lvl="1" eaLnBrk="1" hangingPunct="1"/>
            <a:r>
              <a:rPr lang="en-US" altLang="en-US" dirty="0" err="1" smtClean="0"/>
              <a:t>Disebabkan</a:t>
            </a:r>
            <a:r>
              <a:rPr lang="en-US" altLang="en-US" dirty="0" smtClean="0"/>
              <a:t> </a:t>
            </a:r>
            <a:r>
              <a:rPr lang="en-US" altLang="en-US" dirty="0" err="1" smtClean="0"/>
              <a:t>sinyal</a:t>
            </a:r>
            <a:r>
              <a:rPr lang="en-US" altLang="en-US" dirty="0" smtClean="0"/>
              <a:t> </a:t>
            </a:r>
            <a:r>
              <a:rPr lang="en-US" altLang="en-US" dirty="0" err="1" smtClean="0"/>
              <a:t>pada</a:t>
            </a:r>
            <a:r>
              <a:rPr lang="en-US" altLang="en-US" dirty="0" smtClean="0"/>
              <a:t> </a:t>
            </a:r>
            <a:r>
              <a:rPr lang="en-US" altLang="en-US" dirty="0" err="1" smtClean="0"/>
              <a:t>frekuensi-frekuensi</a:t>
            </a:r>
            <a:r>
              <a:rPr lang="en-US" altLang="en-US" dirty="0" smtClean="0"/>
              <a:t> yang </a:t>
            </a:r>
            <a:r>
              <a:rPr lang="en-US" altLang="en-US" dirty="0" err="1" smtClean="0"/>
              <a:t>berbeda</a:t>
            </a:r>
            <a:r>
              <a:rPr lang="en-US" altLang="en-US" dirty="0" smtClean="0"/>
              <a:t> </a:t>
            </a:r>
            <a:r>
              <a:rPr lang="en-US" altLang="en-US" dirty="0" err="1" smtClean="0"/>
              <a:t>tersebar</a:t>
            </a:r>
            <a:r>
              <a:rPr lang="en-US" altLang="en-US" dirty="0" smtClean="0"/>
              <a:t> </a:t>
            </a:r>
            <a:r>
              <a:rPr lang="en-US" altLang="en-US" dirty="0" err="1" smtClean="0"/>
              <a:t>pada</a:t>
            </a:r>
            <a:r>
              <a:rPr lang="en-US" altLang="en-US" dirty="0" smtClean="0"/>
              <a:t> medium </a:t>
            </a:r>
            <a:r>
              <a:rPr lang="en-US" altLang="en-US" dirty="0" err="1" smtClean="0"/>
              <a:t>transmisi</a:t>
            </a:r>
            <a:r>
              <a:rPr lang="en-US" altLang="en-US" dirty="0" smtClean="0"/>
              <a:t> yang </a:t>
            </a:r>
            <a:r>
              <a:rPr lang="en-US" altLang="en-US" dirty="0" err="1" smtClean="0"/>
              <a:t>sama</a:t>
            </a:r>
            <a:r>
              <a:rPr lang="en-US" altLang="en-US" dirty="0" smtClean="0"/>
              <a:t> </a:t>
            </a:r>
            <a:r>
              <a:rPr lang="en-US" altLang="en-US" dirty="0" err="1" smtClean="0"/>
              <a:t>sehingga</a:t>
            </a:r>
            <a:r>
              <a:rPr lang="en-US" altLang="en-US" dirty="0" smtClean="0"/>
              <a:t> </a:t>
            </a:r>
            <a:r>
              <a:rPr lang="en-US" altLang="en-US" dirty="0" err="1" smtClean="0"/>
              <a:t>menghasilkan</a:t>
            </a:r>
            <a:r>
              <a:rPr lang="en-US" altLang="en-US" dirty="0" smtClean="0"/>
              <a:t> </a:t>
            </a:r>
            <a:r>
              <a:rPr lang="en-US" altLang="en-US" dirty="0" err="1" smtClean="0"/>
              <a:t>sinyal</a:t>
            </a:r>
            <a:r>
              <a:rPr lang="en-US" altLang="en-US" dirty="0" smtClean="0"/>
              <a:t> </a:t>
            </a:r>
            <a:r>
              <a:rPr lang="en-US" altLang="en-US" dirty="0" err="1" smtClean="0"/>
              <a:t>pada</a:t>
            </a:r>
            <a:r>
              <a:rPr lang="en-US" altLang="en-US" dirty="0" smtClean="0"/>
              <a:t> </a:t>
            </a:r>
            <a:r>
              <a:rPr lang="en-US" altLang="en-US" dirty="0" err="1" smtClean="0"/>
              <a:t>suatu</a:t>
            </a:r>
            <a:r>
              <a:rPr lang="en-US" altLang="en-US" dirty="0" smtClean="0"/>
              <a:t> </a:t>
            </a:r>
            <a:r>
              <a:rPr lang="en-US" altLang="en-US" dirty="0" err="1" smtClean="0"/>
              <a:t>frekuensi</a:t>
            </a:r>
            <a:r>
              <a:rPr lang="en-US" altLang="en-US" dirty="0" smtClean="0"/>
              <a:t> yang </a:t>
            </a:r>
            <a:r>
              <a:rPr lang="en-US" altLang="en-US" dirty="0" err="1" smtClean="0"/>
              <a:t>merupakan</a:t>
            </a:r>
            <a:r>
              <a:rPr lang="en-US" altLang="en-US" dirty="0" smtClean="0"/>
              <a:t> </a:t>
            </a:r>
            <a:r>
              <a:rPr lang="en-US" altLang="en-US" dirty="0" err="1" smtClean="0"/>
              <a:t>penjumlahan</a:t>
            </a:r>
            <a:r>
              <a:rPr lang="en-US" altLang="en-US" dirty="0" smtClean="0"/>
              <a:t> </a:t>
            </a:r>
            <a:r>
              <a:rPr lang="en-US" altLang="en-US" dirty="0" err="1" smtClean="0"/>
              <a:t>atau</a:t>
            </a:r>
            <a:r>
              <a:rPr lang="en-US" altLang="en-US" dirty="0" smtClean="0"/>
              <a:t> </a:t>
            </a:r>
            <a:r>
              <a:rPr lang="en-US" altLang="en-US" dirty="0" err="1" smtClean="0"/>
              <a:t>pengalian</a:t>
            </a:r>
            <a:r>
              <a:rPr lang="en-US" altLang="en-US" dirty="0" smtClean="0"/>
              <a:t> </a:t>
            </a:r>
            <a:r>
              <a:rPr lang="en-US" altLang="en-US" dirty="0" err="1" smtClean="0"/>
              <a:t>dari</a:t>
            </a:r>
            <a:r>
              <a:rPr lang="en-US" altLang="en-US" dirty="0" smtClean="0"/>
              <a:t> </a:t>
            </a:r>
            <a:r>
              <a:rPr lang="en-US" altLang="en-US" dirty="0" err="1" smtClean="0"/>
              <a:t>frekuensi-frekuensi</a:t>
            </a:r>
            <a:r>
              <a:rPr lang="en-US" altLang="en-US" dirty="0" smtClean="0"/>
              <a:t> </a:t>
            </a:r>
            <a:r>
              <a:rPr lang="en-US" altLang="en-US" dirty="0" err="1" smtClean="0"/>
              <a:t>asalnya</a:t>
            </a:r>
            <a:r>
              <a:rPr lang="en-US" altLang="en-US" dirty="0" smtClean="0"/>
              <a:t>. </a:t>
            </a:r>
          </a:p>
          <a:p>
            <a:pPr lvl="1" eaLnBrk="1" hangingPunct="1">
              <a:buFont typeface="Wingdings 2" panose="05020102010507070707" pitchFamily="18" charset="2"/>
              <a:buNone/>
            </a:pPr>
            <a:r>
              <a:rPr lang="en-US" altLang="en-US" dirty="0" smtClean="0"/>
              <a:t>	</a:t>
            </a:r>
            <a:r>
              <a:rPr lang="en-US" altLang="en-US" dirty="0" err="1" smtClean="0"/>
              <a:t>Misalnya</a:t>
            </a:r>
            <a:r>
              <a:rPr lang="en-US" altLang="en-US" dirty="0" smtClean="0"/>
              <a:t>, </a:t>
            </a:r>
            <a:r>
              <a:rPr lang="en-US" altLang="en-US" dirty="0" err="1" smtClean="0"/>
              <a:t>sinyal</a:t>
            </a:r>
            <a:r>
              <a:rPr lang="en-US" altLang="en-US" dirty="0" smtClean="0"/>
              <a:t> </a:t>
            </a:r>
            <a:r>
              <a:rPr lang="en-US" altLang="en-US" dirty="0" err="1" smtClean="0"/>
              <a:t>frekuensi</a:t>
            </a:r>
            <a:r>
              <a:rPr lang="en-US" altLang="en-US" dirty="0" smtClean="0"/>
              <a:t> f1 </a:t>
            </a:r>
            <a:r>
              <a:rPr lang="en-US" altLang="en-US" dirty="0" err="1" smtClean="0"/>
              <a:t>dan</a:t>
            </a:r>
            <a:r>
              <a:rPr lang="en-US" altLang="en-US" dirty="0" smtClean="0"/>
              <a:t> f2 </a:t>
            </a:r>
            <a:r>
              <a:rPr lang="en-US" altLang="en-US" dirty="0" err="1" smtClean="0"/>
              <a:t>maka</a:t>
            </a:r>
            <a:r>
              <a:rPr lang="en-US" altLang="en-US" dirty="0" smtClean="0"/>
              <a:t> </a:t>
            </a:r>
            <a:r>
              <a:rPr lang="en-US" altLang="en-US" dirty="0" err="1" smtClean="0"/>
              <a:t>akan</a:t>
            </a:r>
            <a:r>
              <a:rPr lang="en-US" altLang="en-US" dirty="0" smtClean="0"/>
              <a:t> </a:t>
            </a:r>
            <a:r>
              <a:rPr lang="en-US" altLang="en-US" dirty="0" err="1" smtClean="0"/>
              <a:t>mengganggu</a:t>
            </a:r>
            <a:r>
              <a:rPr lang="en-US" altLang="en-US" dirty="0" smtClean="0"/>
              <a:t> </a:t>
            </a:r>
            <a:r>
              <a:rPr lang="en-US" altLang="en-US" dirty="0" err="1" smtClean="0"/>
              <a:t>sinyal</a:t>
            </a:r>
            <a:r>
              <a:rPr lang="en-US" altLang="en-US" dirty="0" smtClean="0"/>
              <a:t> </a:t>
            </a:r>
            <a:r>
              <a:rPr lang="en-US" altLang="en-US" dirty="0" err="1" smtClean="0"/>
              <a:t>dengan</a:t>
            </a:r>
            <a:r>
              <a:rPr lang="en-US" altLang="en-US" dirty="0" smtClean="0"/>
              <a:t> </a:t>
            </a:r>
            <a:r>
              <a:rPr lang="en-US" altLang="en-US" dirty="0" err="1" smtClean="0"/>
              <a:t>frekuensi</a:t>
            </a:r>
            <a:r>
              <a:rPr lang="en-US" altLang="en-US" dirty="0" smtClean="0"/>
              <a:t> f1+f2</a:t>
            </a:r>
          </a:p>
          <a:p>
            <a:pPr lvl="1" eaLnBrk="1" hangingPunct="1"/>
            <a:r>
              <a:rPr lang="en-US" altLang="en-US" dirty="0" smtClean="0"/>
              <a:t>Hal </a:t>
            </a:r>
            <a:r>
              <a:rPr lang="en-US" altLang="en-US" dirty="0" err="1" smtClean="0"/>
              <a:t>ini</a:t>
            </a:r>
            <a:r>
              <a:rPr lang="en-US" altLang="en-US" dirty="0" smtClean="0"/>
              <a:t> </a:t>
            </a:r>
            <a:r>
              <a:rPr lang="en-US" altLang="en-US" dirty="0" err="1" smtClean="0"/>
              <a:t>timbul</a:t>
            </a:r>
            <a:r>
              <a:rPr lang="en-US" altLang="en-US" dirty="0" smtClean="0"/>
              <a:t> </a:t>
            </a:r>
            <a:r>
              <a:rPr lang="en-US" altLang="en-US" dirty="0" err="1" smtClean="0"/>
              <a:t>karena</a:t>
            </a:r>
            <a:r>
              <a:rPr lang="en-US" altLang="en-US" dirty="0" smtClean="0"/>
              <a:t> </a:t>
            </a:r>
            <a:r>
              <a:rPr lang="en-US" altLang="en-US" dirty="0" err="1" smtClean="0"/>
              <a:t>ketidak-linieran</a:t>
            </a:r>
            <a:r>
              <a:rPr lang="en-US" altLang="en-US" dirty="0" smtClean="0"/>
              <a:t> transmitter, receiver </a:t>
            </a:r>
            <a:r>
              <a:rPr lang="en-US" altLang="en-US" dirty="0" err="1" smtClean="0"/>
              <a:t>atau</a:t>
            </a:r>
            <a:r>
              <a:rPr lang="en-US" altLang="en-US" dirty="0" smtClean="0"/>
              <a:t> </a:t>
            </a:r>
            <a:r>
              <a:rPr lang="en-US" altLang="en-US" dirty="0" err="1" smtClean="0"/>
              <a:t>sistem</a:t>
            </a:r>
            <a:r>
              <a:rPr lang="en-US" altLang="en-US" dirty="0" smtClean="0"/>
              <a:t> </a:t>
            </a:r>
            <a:r>
              <a:rPr lang="en-US" altLang="en-US" dirty="0" err="1" smtClean="0"/>
              <a:t>transmisi</a:t>
            </a:r>
            <a:r>
              <a:rPr lang="en-US" altLang="en-US" dirty="0" smtClean="0"/>
              <a:t>.</a:t>
            </a:r>
          </a:p>
          <a:p>
            <a:pPr eaLnBrk="1" hangingPunct="1">
              <a:buFont typeface="Wingdings" panose="05000000000000000000" pitchFamily="2" charset="2"/>
              <a:buNone/>
            </a:pPr>
            <a:endParaRPr lang="en-US" altLang="en-US" dirty="0" smtClean="0"/>
          </a:p>
          <a:p>
            <a:pPr eaLnBrk="1" hangingPunct="1"/>
            <a:endParaRPr lang="en-US" altLang="en-US" dirty="0" smtClean="0"/>
          </a:p>
        </p:txBody>
      </p:sp>
    </p:spTree>
    <p:extLst>
      <p:ext uri="{BB962C8B-B14F-4D97-AF65-F5344CB8AC3E}">
        <p14:creationId xmlns:p14="http://schemas.microsoft.com/office/powerpoint/2010/main" val="5935539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2136775" y="228600"/>
            <a:ext cx="8153400" cy="990600"/>
          </a:xfrm>
        </p:spPr>
        <p:txBody>
          <a:bodyPr/>
          <a:lstStyle/>
          <a:p>
            <a:pPr eaLnBrk="1" hangingPunct="1"/>
            <a:endParaRPr lang="en-US" altLang="en-US" smtClean="0"/>
          </a:p>
        </p:txBody>
      </p:sp>
      <p:sp>
        <p:nvSpPr>
          <p:cNvPr id="3" name="Content Placeholder 2"/>
          <p:cNvSpPr>
            <a:spLocks noGrp="1"/>
          </p:cNvSpPr>
          <p:nvPr>
            <p:ph sz="quarter" idx="1"/>
          </p:nvPr>
        </p:nvSpPr>
        <p:spPr>
          <a:xfrm>
            <a:off x="2136776" y="1600200"/>
            <a:ext cx="8226425" cy="4953000"/>
          </a:xfrm>
        </p:spPr>
        <p:txBody>
          <a:bodyPr>
            <a:normAutofit lnSpcReduction="10000"/>
          </a:bodyPr>
          <a:lstStyle/>
          <a:p>
            <a:pPr marL="320040" indent="-320040">
              <a:buNone/>
              <a:defRPr/>
            </a:pPr>
            <a:r>
              <a:rPr lang="en-US" b="1" dirty="0" smtClean="0"/>
              <a:t>3. Crosstalk</a:t>
            </a:r>
            <a:endParaRPr lang="en-US" dirty="0" smtClean="0"/>
          </a:p>
          <a:p>
            <a:pPr marL="640080" lvl="1" indent="-274320">
              <a:buFont typeface="Wingdings 2"/>
              <a:buChar char=""/>
              <a:defRPr/>
            </a:pPr>
            <a:r>
              <a:rPr lang="en-US" dirty="0" err="1" smtClean="0"/>
              <a:t>Suatu</a:t>
            </a:r>
            <a:r>
              <a:rPr lang="en-US" dirty="0" smtClean="0"/>
              <a:t> </a:t>
            </a:r>
            <a:r>
              <a:rPr lang="en-US" dirty="0" err="1" smtClean="0"/>
              <a:t>penghubung</a:t>
            </a:r>
            <a:r>
              <a:rPr lang="en-US" dirty="0" smtClean="0"/>
              <a:t> </a:t>
            </a:r>
            <a:r>
              <a:rPr lang="en-US" dirty="0" err="1" smtClean="0"/>
              <a:t>antar</a:t>
            </a:r>
            <a:r>
              <a:rPr lang="en-US" dirty="0" smtClean="0"/>
              <a:t> </a:t>
            </a:r>
            <a:r>
              <a:rPr lang="en-US" dirty="0" err="1" smtClean="0"/>
              <a:t>sinyal</a:t>
            </a:r>
            <a:r>
              <a:rPr lang="en-US" dirty="0" smtClean="0"/>
              <a:t> yang </a:t>
            </a:r>
            <a:r>
              <a:rPr lang="en-US" dirty="0" err="1" smtClean="0"/>
              <a:t>tidak</a:t>
            </a:r>
            <a:r>
              <a:rPr lang="en-US" dirty="0" smtClean="0"/>
              <a:t> </a:t>
            </a:r>
            <a:r>
              <a:rPr lang="en-US" dirty="0" err="1" smtClean="0"/>
              <a:t>diinginkan</a:t>
            </a:r>
            <a:r>
              <a:rPr lang="en-US" dirty="0" smtClean="0"/>
              <a:t>.</a:t>
            </a:r>
          </a:p>
          <a:p>
            <a:pPr marL="640080" lvl="1" indent="-274320">
              <a:buFont typeface="Wingdings 2"/>
              <a:buChar char=""/>
              <a:defRPr/>
            </a:pPr>
            <a:r>
              <a:rPr lang="en-US" dirty="0" err="1" smtClean="0"/>
              <a:t>Dapat</a:t>
            </a:r>
            <a:r>
              <a:rPr lang="en-US" dirty="0" smtClean="0"/>
              <a:t> </a:t>
            </a:r>
            <a:r>
              <a:rPr lang="en-US" dirty="0" err="1" smtClean="0"/>
              <a:t>terjadi</a:t>
            </a:r>
            <a:r>
              <a:rPr lang="en-US" dirty="0" smtClean="0"/>
              <a:t> </a:t>
            </a:r>
            <a:r>
              <a:rPr lang="en-US" dirty="0" err="1" smtClean="0"/>
              <a:t>oleh</a:t>
            </a:r>
            <a:r>
              <a:rPr lang="en-US" dirty="0" smtClean="0"/>
              <a:t> </a:t>
            </a:r>
            <a:r>
              <a:rPr lang="en-US" dirty="0" err="1" smtClean="0"/>
              <a:t>hubungan</a:t>
            </a:r>
            <a:r>
              <a:rPr lang="en-US" dirty="0" smtClean="0"/>
              <a:t> </a:t>
            </a:r>
            <a:r>
              <a:rPr lang="en-US" dirty="0" err="1" smtClean="0"/>
              <a:t>elektrikal</a:t>
            </a:r>
            <a:r>
              <a:rPr lang="en-US" dirty="0" smtClean="0"/>
              <a:t> </a:t>
            </a:r>
            <a:r>
              <a:rPr lang="en-US" dirty="0" err="1" smtClean="0"/>
              <a:t>antara</a:t>
            </a:r>
            <a:r>
              <a:rPr lang="en-US" dirty="0" smtClean="0"/>
              <a:t> </a:t>
            </a:r>
            <a:r>
              <a:rPr lang="en-US" dirty="0" err="1" smtClean="0"/>
              <a:t>kabel</a:t>
            </a:r>
            <a:r>
              <a:rPr lang="en-US" dirty="0" smtClean="0"/>
              <a:t> yang </a:t>
            </a:r>
            <a:r>
              <a:rPr lang="en-US" dirty="0" err="1" smtClean="0"/>
              <a:t>berdekatan</a:t>
            </a:r>
            <a:r>
              <a:rPr lang="en-US" dirty="0" smtClean="0"/>
              <a:t> </a:t>
            </a:r>
            <a:r>
              <a:rPr lang="en-US" dirty="0" err="1" smtClean="0"/>
              <a:t>dan</a:t>
            </a:r>
            <a:r>
              <a:rPr lang="en-US" dirty="0" smtClean="0"/>
              <a:t> </a:t>
            </a:r>
            <a:r>
              <a:rPr lang="en-US" dirty="0" err="1" smtClean="0"/>
              <a:t>dapat</a:t>
            </a:r>
            <a:r>
              <a:rPr lang="en-US" dirty="0" smtClean="0"/>
              <a:t> pula </a:t>
            </a:r>
            <a:r>
              <a:rPr lang="en-US" dirty="0" err="1" smtClean="0"/>
              <a:t>karena</a:t>
            </a:r>
            <a:r>
              <a:rPr lang="en-US" dirty="0" smtClean="0"/>
              <a:t> </a:t>
            </a:r>
            <a:r>
              <a:rPr lang="en-US" dirty="0" err="1" smtClean="0"/>
              <a:t>energi</a:t>
            </a:r>
            <a:r>
              <a:rPr lang="en-US" dirty="0" smtClean="0"/>
              <a:t> </a:t>
            </a:r>
            <a:r>
              <a:rPr lang="en-US" dirty="0" err="1" smtClean="0"/>
              <a:t>dari</a:t>
            </a:r>
            <a:r>
              <a:rPr lang="en-US" dirty="0" smtClean="0"/>
              <a:t> </a:t>
            </a:r>
            <a:r>
              <a:rPr lang="en-US" dirty="0" err="1" smtClean="0"/>
              <a:t>gelombang</a:t>
            </a:r>
            <a:r>
              <a:rPr lang="en-US" dirty="0" smtClean="0"/>
              <a:t> </a:t>
            </a:r>
            <a:r>
              <a:rPr lang="en-US" dirty="0" err="1" smtClean="0"/>
              <a:t>mikro</a:t>
            </a:r>
            <a:r>
              <a:rPr lang="en-US" dirty="0" smtClean="0"/>
              <a:t>.</a:t>
            </a:r>
          </a:p>
          <a:p>
            <a:pPr marL="320040" indent="-320040">
              <a:buNone/>
              <a:defRPr/>
            </a:pPr>
            <a:r>
              <a:rPr lang="en-US" b="1" dirty="0" smtClean="0"/>
              <a:t>4. Impulse Noise</a:t>
            </a:r>
            <a:endParaRPr lang="en-US" dirty="0" smtClean="0"/>
          </a:p>
          <a:p>
            <a:pPr marL="640080" lvl="1" indent="-274320">
              <a:buFont typeface="Wingdings 2"/>
              <a:buChar char=""/>
              <a:defRPr/>
            </a:pPr>
            <a:r>
              <a:rPr lang="en-US" dirty="0" err="1" smtClean="0"/>
              <a:t>Terdiri</a:t>
            </a:r>
            <a:r>
              <a:rPr lang="en-US" dirty="0" smtClean="0"/>
              <a:t> </a:t>
            </a:r>
            <a:r>
              <a:rPr lang="en-US" dirty="0" err="1" smtClean="0"/>
              <a:t>dari</a:t>
            </a:r>
            <a:r>
              <a:rPr lang="en-US" dirty="0" smtClean="0"/>
              <a:t> </a:t>
            </a:r>
            <a:r>
              <a:rPr lang="en-US" dirty="0" err="1" smtClean="0"/>
              <a:t>pulsa-pulsa</a:t>
            </a:r>
            <a:r>
              <a:rPr lang="en-US" dirty="0" smtClean="0"/>
              <a:t> </a:t>
            </a:r>
            <a:r>
              <a:rPr lang="en-US" dirty="0" err="1" smtClean="0"/>
              <a:t>tak</a:t>
            </a:r>
            <a:r>
              <a:rPr lang="en-US" dirty="0" smtClean="0"/>
              <a:t> </a:t>
            </a:r>
            <a:r>
              <a:rPr lang="en-US" dirty="0" err="1" smtClean="0"/>
              <a:t>beraturan</a:t>
            </a:r>
            <a:r>
              <a:rPr lang="en-US" dirty="0" smtClean="0"/>
              <a:t> </a:t>
            </a:r>
            <a:r>
              <a:rPr lang="en-US" dirty="0" err="1" smtClean="0"/>
              <a:t>atau</a:t>
            </a:r>
            <a:r>
              <a:rPr lang="en-US" dirty="0" smtClean="0"/>
              <a:t> </a:t>
            </a:r>
            <a:r>
              <a:rPr lang="en-US" i="1" dirty="0" smtClean="0"/>
              <a:t>spike noise </a:t>
            </a:r>
            <a:r>
              <a:rPr lang="en-US" dirty="0" err="1" smtClean="0"/>
              <a:t>dengan</a:t>
            </a:r>
            <a:r>
              <a:rPr lang="en-US" dirty="0" smtClean="0"/>
              <a:t> </a:t>
            </a:r>
            <a:r>
              <a:rPr lang="en-US" dirty="0" err="1" smtClean="0"/>
              <a:t>durasi</a:t>
            </a:r>
            <a:r>
              <a:rPr lang="en-US" dirty="0" smtClean="0"/>
              <a:t> </a:t>
            </a:r>
            <a:r>
              <a:rPr lang="en-US" dirty="0" err="1" smtClean="0"/>
              <a:t>pendek</a:t>
            </a:r>
            <a:r>
              <a:rPr lang="en-US" dirty="0" smtClean="0"/>
              <a:t> </a:t>
            </a:r>
            <a:r>
              <a:rPr lang="en-US" dirty="0" err="1" smtClean="0"/>
              <a:t>dan</a:t>
            </a:r>
            <a:r>
              <a:rPr lang="en-US" dirty="0" smtClean="0"/>
              <a:t> </a:t>
            </a:r>
            <a:r>
              <a:rPr lang="en-US" dirty="0" err="1" smtClean="0"/>
              <a:t>dan</a:t>
            </a:r>
            <a:r>
              <a:rPr lang="en-US" dirty="0" smtClean="0"/>
              <a:t> </a:t>
            </a:r>
            <a:r>
              <a:rPr lang="en-US" dirty="0" err="1" smtClean="0"/>
              <a:t>amplituda</a:t>
            </a:r>
            <a:r>
              <a:rPr lang="en-US" dirty="0" smtClean="0"/>
              <a:t> yang relative </a:t>
            </a:r>
            <a:r>
              <a:rPr lang="en-US" dirty="0" err="1" smtClean="0"/>
              <a:t>tinggi</a:t>
            </a:r>
            <a:endParaRPr lang="en-US" dirty="0" smtClean="0"/>
          </a:p>
          <a:p>
            <a:pPr marL="640080" lvl="1" indent="-274320">
              <a:buFont typeface="Wingdings 2"/>
              <a:buChar char=""/>
              <a:defRPr/>
            </a:pPr>
            <a:r>
              <a:rPr lang="en-US" dirty="0" err="1" smtClean="0"/>
              <a:t>Dihasilkan</a:t>
            </a:r>
            <a:r>
              <a:rPr lang="en-US" dirty="0" smtClean="0"/>
              <a:t> </a:t>
            </a:r>
            <a:r>
              <a:rPr lang="en-US" dirty="0" err="1" smtClean="0"/>
              <a:t>oleh</a:t>
            </a:r>
            <a:r>
              <a:rPr lang="en-US" dirty="0" smtClean="0"/>
              <a:t> </a:t>
            </a:r>
            <a:r>
              <a:rPr lang="en-US" dirty="0" err="1" smtClean="0"/>
              <a:t>kilat</a:t>
            </a:r>
            <a:r>
              <a:rPr lang="en-US" dirty="0" smtClean="0"/>
              <a:t>, </a:t>
            </a:r>
            <a:r>
              <a:rPr lang="en-US" dirty="0" err="1" smtClean="0"/>
              <a:t>kesalahan</a:t>
            </a:r>
            <a:r>
              <a:rPr lang="en-US" dirty="0" smtClean="0"/>
              <a:t> </a:t>
            </a:r>
            <a:r>
              <a:rPr lang="en-US" dirty="0" err="1" smtClean="0"/>
              <a:t>dan</a:t>
            </a:r>
            <a:r>
              <a:rPr lang="en-US" dirty="0" smtClean="0"/>
              <a:t> </a:t>
            </a:r>
            <a:r>
              <a:rPr lang="en-US" dirty="0" err="1" smtClean="0"/>
              <a:t>cacat</a:t>
            </a:r>
            <a:r>
              <a:rPr lang="en-US" dirty="0" smtClean="0"/>
              <a:t> </a:t>
            </a:r>
            <a:r>
              <a:rPr lang="en-US" dirty="0" err="1" smtClean="0"/>
              <a:t>pada</a:t>
            </a:r>
            <a:r>
              <a:rPr lang="en-US" dirty="0" smtClean="0"/>
              <a:t> </a:t>
            </a:r>
            <a:r>
              <a:rPr lang="en-US" dirty="0" err="1" smtClean="0"/>
              <a:t>sistem</a:t>
            </a:r>
            <a:r>
              <a:rPr lang="en-US" dirty="0" smtClean="0"/>
              <a:t> </a:t>
            </a:r>
            <a:r>
              <a:rPr lang="en-US" dirty="0" err="1" smtClean="0"/>
              <a:t>komunikasi</a:t>
            </a:r>
            <a:endParaRPr lang="en-US" dirty="0" smtClean="0"/>
          </a:p>
          <a:p>
            <a:pPr marL="640080" lvl="1" indent="-274320">
              <a:buFont typeface="Wingdings 2"/>
              <a:buChar char=""/>
              <a:defRPr/>
            </a:pPr>
            <a:r>
              <a:rPr lang="en-US" dirty="0" smtClean="0"/>
              <a:t>Noise </a:t>
            </a:r>
            <a:r>
              <a:rPr lang="en-US" dirty="0" err="1" smtClean="0"/>
              <a:t>ini</a:t>
            </a:r>
            <a:r>
              <a:rPr lang="en-US" dirty="0" smtClean="0"/>
              <a:t> </a:t>
            </a:r>
            <a:r>
              <a:rPr lang="en-US" dirty="0" err="1" smtClean="0"/>
              <a:t>merupakan</a:t>
            </a:r>
            <a:r>
              <a:rPr lang="en-US" dirty="0" smtClean="0"/>
              <a:t> </a:t>
            </a:r>
            <a:r>
              <a:rPr lang="en-US" dirty="0" err="1" smtClean="0"/>
              <a:t>sumber</a:t>
            </a:r>
            <a:r>
              <a:rPr lang="en-US" dirty="0" smtClean="0"/>
              <a:t> </a:t>
            </a:r>
            <a:r>
              <a:rPr lang="en-US" dirty="0" err="1" smtClean="0"/>
              <a:t>utama</a:t>
            </a:r>
            <a:r>
              <a:rPr lang="en-US" dirty="0" smtClean="0"/>
              <a:t> </a:t>
            </a:r>
            <a:r>
              <a:rPr lang="en-US" dirty="0" err="1" smtClean="0"/>
              <a:t>kesalahan</a:t>
            </a:r>
            <a:r>
              <a:rPr lang="en-US" dirty="0" smtClean="0"/>
              <a:t> </a:t>
            </a:r>
            <a:r>
              <a:rPr lang="en-US" dirty="0" err="1" smtClean="0"/>
              <a:t>dalam</a:t>
            </a:r>
            <a:r>
              <a:rPr lang="en-US" dirty="0" smtClean="0"/>
              <a:t> </a:t>
            </a:r>
            <a:r>
              <a:rPr lang="en-US" dirty="0" err="1" smtClean="0"/>
              <a:t>komunikasi</a:t>
            </a:r>
            <a:r>
              <a:rPr lang="en-US" dirty="0" smtClean="0"/>
              <a:t> data digital </a:t>
            </a:r>
            <a:r>
              <a:rPr lang="en-US" dirty="0" err="1" smtClean="0"/>
              <a:t>dan</a:t>
            </a:r>
            <a:r>
              <a:rPr lang="en-US" dirty="0" smtClean="0"/>
              <a:t> </a:t>
            </a:r>
            <a:r>
              <a:rPr lang="en-US" dirty="0" err="1" smtClean="0"/>
              <a:t>hanya</a:t>
            </a:r>
            <a:r>
              <a:rPr lang="en-US" dirty="0" smtClean="0"/>
              <a:t> </a:t>
            </a:r>
            <a:r>
              <a:rPr lang="en-US" dirty="0" err="1" smtClean="0"/>
              <a:t>merupakan</a:t>
            </a:r>
            <a:r>
              <a:rPr lang="en-US" dirty="0" smtClean="0"/>
              <a:t> </a:t>
            </a:r>
            <a:r>
              <a:rPr lang="en-US" dirty="0" err="1" smtClean="0"/>
              <a:t>gangguan</a:t>
            </a:r>
            <a:r>
              <a:rPr lang="en-US" dirty="0" smtClean="0"/>
              <a:t> </a:t>
            </a:r>
            <a:r>
              <a:rPr lang="en-US" dirty="0" err="1" smtClean="0"/>
              <a:t>kecil</a:t>
            </a:r>
            <a:r>
              <a:rPr lang="en-US" dirty="0" smtClean="0"/>
              <a:t> </a:t>
            </a:r>
            <a:r>
              <a:rPr lang="en-US" dirty="0" err="1" smtClean="0"/>
              <a:t>bagi</a:t>
            </a:r>
            <a:r>
              <a:rPr lang="en-US" dirty="0" smtClean="0"/>
              <a:t> data analog.</a:t>
            </a:r>
          </a:p>
          <a:p>
            <a:pPr marL="320040" indent="-320040">
              <a:buNone/>
              <a:defRPr/>
            </a:pPr>
            <a:endParaRPr lang="en-US" dirty="0"/>
          </a:p>
        </p:txBody>
      </p:sp>
    </p:spTree>
    <p:extLst>
      <p:ext uri="{BB962C8B-B14F-4D97-AF65-F5344CB8AC3E}">
        <p14:creationId xmlns:p14="http://schemas.microsoft.com/office/powerpoint/2010/main" val="22556968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05691" y="357765"/>
            <a:ext cx="8686800" cy="1143000"/>
          </a:xfrm>
        </p:spPr>
        <p:txBody>
          <a:bodyPr/>
          <a:lstStyle/>
          <a:p>
            <a:pPr eaLnBrk="1" hangingPunct="1"/>
            <a:r>
              <a:rPr lang="en-US" altLang="en-US" sz="3600" b="1" dirty="0" err="1"/>
              <a:t>Sistem</a:t>
            </a:r>
            <a:r>
              <a:rPr lang="en-US" altLang="en-US" sz="3600" b="1" dirty="0"/>
              <a:t> </a:t>
            </a:r>
            <a:r>
              <a:rPr lang="en-US" altLang="en-US" sz="3600" b="1" dirty="0" err="1"/>
              <a:t>transmisi</a:t>
            </a:r>
            <a:r>
              <a:rPr lang="en-US" altLang="en-US" sz="3600" b="1" dirty="0"/>
              <a:t> (</a:t>
            </a:r>
            <a:r>
              <a:rPr lang="en-US" altLang="en-US" sz="3600" b="1" dirty="0" err="1"/>
              <a:t>menurut</a:t>
            </a:r>
            <a:r>
              <a:rPr lang="en-US" altLang="en-US" sz="3600" b="1" dirty="0"/>
              <a:t> </a:t>
            </a:r>
            <a:r>
              <a:rPr lang="en-US" altLang="en-US" sz="3600" b="1" dirty="0" err="1"/>
              <a:t>standar</a:t>
            </a:r>
            <a:r>
              <a:rPr lang="en-US" altLang="en-US" sz="3600" b="1" dirty="0"/>
              <a:t> ANSI)</a:t>
            </a:r>
          </a:p>
        </p:txBody>
      </p:sp>
      <p:sp>
        <p:nvSpPr>
          <p:cNvPr id="36867" name="Content Placeholder 2"/>
          <p:cNvSpPr>
            <a:spLocks noGrp="1"/>
          </p:cNvSpPr>
          <p:nvPr>
            <p:ph sz="quarter" idx="1"/>
          </p:nvPr>
        </p:nvSpPr>
        <p:spPr>
          <a:xfrm>
            <a:off x="633845" y="1752600"/>
            <a:ext cx="9500755" cy="4572000"/>
          </a:xfrm>
        </p:spPr>
        <p:txBody>
          <a:bodyPr/>
          <a:lstStyle/>
          <a:p>
            <a:pPr marL="514350" indent="-514350">
              <a:buFont typeface="Tw Cen MT" panose="020B0602020104020603" pitchFamily="34" charset="0"/>
              <a:buAutoNum type="arabicPeriod"/>
            </a:pPr>
            <a:r>
              <a:rPr lang="en-US" altLang="en-US" dirty="0" smtClean="0"/>
              <a:t>Simplex, </a:t>
            </a:r>
            <a:r>
              <a:rPr lang="en-US" altLang="en-US" dirty="0" err="1" smtClean="0"/>
              <a:t>sinyal</a:t>
            </a:r>
            <a:r>
              <a:rPr lang="en-US" altLang="en-US" dirty="0" smtClean="0"/>
              <a:t> </a:t>
            </a:r>
            <a:r>
              <a:rPr lang="en-US" altLang="en-US" dirty="0" err="1" smtClean="0"/>
              <a:t>ditransmisikan</a:t>
            </a:r>
            <a:r>
              <a:rPr lang="en-US" altLang="en-US" dirty="0" smtClean="0"/>
              <a:t> </a:t>
            </a:r>
            <a:r>
              <a:rPr lang="en-US" altLang="en-US" dirty="0" err="1" smtClean="0"/>
              <a:t>dalam</a:t>
            </a:r>
            <a:r>
              <a:rPr lang="en-US" altLang="en-US" dirty="0" smtClean="0"/>
              <a:t> </a:t>
            </a:r>
            <a:r>
              <a:rPr lang="en-US" altLang="en-US" dirty="0" err="1" smtClean="0"/>
              <a:t>satu</a:t>
            </a:r>
            <a:r>
              <a:rPr lang="en-US" altLang="en-US" dirty="0" smtClean="0"/>
              <a:t> </a:t>
            </a:r>
            <a:r>
              <a:rPr lang="en-US" altLang="en-US" dirty="0" err="1" smtClean="0"/>
              <a:t>arah</a:t>
            </a:r>
            <a:r>
              <a:rPr lang="en-US" altLang="en-US" dirty="0" smtClean="0"/>
              <a:t> </a:t>
            </a:r>
            <a:r>
              <a:rPr lang="en-US" altLang="en-US" dirty="0" err="1" smtClean="0"/>
              <a:t>saja</a:t>
            </a:r>
            <a:r>
              <a:rPr lang="en-US" altLang="en-US" dirty="0" smtClean="0"/>
              <a:t>. </a:t>
            </a:r>
            <a:r>
              <a:rPr lang="en-US" altLang="en-US" dirty="0" err="1" smtClean="0"/>
              <a:t>Stasiun</a:t>
            </a:r>
            <a:r>
              <a:rPr lang="en-US" altLang="en-US" dirty="0" smtClean="0"/>
              <a:t> yang </a:t>
            </a:r>
            <a:r>
              <a:rPr lang="en-US" altLang="en-US" dirty="0" err="1" smtClean="0"/>
              <a:t>satu</a:t>
            </a:r>
            <a:r>
              <a:rPr lang="en-US" altLang="en-US" dirty="0" smtClean="0"/>
              <a:t> </a:t>
            </a:r>
            <a:r>
              <a:rPr lang="en-US" altLang="en-US" dirty="0" err="1" smtClean="0"/>
              <a:t>bertindak</a:t>
            </a:r>
            <a:r>
              <a:rPr lang="en-US" altLang="en-US" dirty="0" smtClean="0"/>
              <a:t> </a:t>
            </a:r>
            <a:r>
              <a:rPr lang="en-US" altLang="en-US" dirty="0" err="1" smtClean="0"/>
              <a:t>sebagai</a:t>
            </a:r>
            <a:r>
              <a:rPr lang="en-US" altLang="en-US" dirty="0" smtClean="0"/>
              <a:t> </a:t>
            </a:r>
            <a:r>
              <a:rPr lang="en-US" altLang="en-US" dirty="0" err="1" smtClean="0"/>
              <a:t>pengirim</a:t>
            </a:r>
            <a:r>
              <a:rPr lang="en-US" altLang="en-US" dirty="0" smtClean="0"/>
              <a:t> </a:t>
            </a:r>
            <a:r>
              <a:rPr lang="en-US" altLang="en-US" dirty="0" err="1" smtClean="0"/>
              <a:t>dan</a:t>
            </a:r>
            <a:r>
              <a:rPr lang="en-US" altLang="en-US" dirty="0" smtClean="0"/>
              <a:t> yang lain </a:t>
            </a:r>
            <a:r>
              <a:rPr lang="en-US" altLang="en-US" dirty="0" err="1" smtClean="0"/>
              <a:t>sebagai</a:t>
            </a:r>
            <a:r>
              <a:rPr lang="en-US" altLang="en-US" dirty="0" smtClean="0"/>
              <a:t> </a:t>
            </a:r>
            <a:r>
              <a:rPr lang="en-US" altLang="en-US" dirty="0" err="1" smtClean="0"/>
              <a:t>penerima</a:t>
            </a:r>
            <a:endParaRPr lang="en-US" altLang="en-US" dirty="0" smtClean="0"/>
          </a:p>
          <a:p>
            <a:pPr marL="514350" indent="-514350">
              <a:buFont typeface="Tw Cen MT" panose="020B0602020104020603" pitchFamily="34" charset="0"/>
              <a:buAutoNum type="arabicPeriod"/>
            </a:pPr>
            <a:r>
              <a:rPr lang="en-US" altLang="en-US" dirty="0" smtClean="0"/>
              <a:t>Half Duplex, </a:t>
            </a:r>
            <a:r>
              <a:rPr lang="en-US" altLang="en-US" dirty="0" err="1" smtClean="0"/>
              <a:t>kedua</a:t>
            </a:r>
            <a:r>
              <a:rPr lang="en-US" altLang="en-US" dirty="0" smtClean="0"/>
              <a:t> </a:t>
            </a:r>
            <a:r>
              <a:rPr lang="en-US" altLang="en-US" dirty="0" err="1" smtClean="0"/>
              <a:t>stasiun</a:t>
            </a:r>
            <a:r>
              <a:rPr lang="en-US" altLang="en-US" dirty="0" smtClean="0"/>
              <a:t> </a:t>
            </a:r>
            <a:r>
              <a:rPr lang="en-US" altLang="en-US" dirty="0" err="1" smtClean="0"/>
              <a:t>dapat</a:t>
            </a:r>
            <a:r>
              <a:rPr lang="en-US" altLang="en-US" dirty="0" smtClean="0"/>
              <a:t>  </a:t>
            </a:r>
            <a:r>
              <a:rPr lang="en-US" altLang="en-US" dirty="0" err="1" smtClean="0"/>
              <a:t>melakukan</a:t>
            </a:r>
            <a:r>
              <a:rPr lang="en-US" altLang="en-US" dirty="0" smtClean="0"/>
              <a:t> </a:t>
            </a:r>
            <a:r>
              <a:rPr lang="en-US" altLang="en-US" dirty="0" err="1" smtClean="0"/>
              <a:t>transmisi</a:t>
            </a:r>
            <a:r>
              <a:rPr lang="en-US" altLang="en-US" dirty="0" smtClean="0"/>
              <a:t> </a:t>
            </a:r>
            <a:r>
              <a:rPr lang="en-US" altLang="en-US" dirty="0" err="1" smtClean="0"/>
              <a:t>tetapi</a:t>
            </a:r>
            <a:r>
              <a:rPr lang="en-US" altLang="en-US" dirty="0" smtClean="0"/>
              <a:t> </a:t>
            </a:r>
            <a:r>
              <a:rPr lang="en-US" altLang="en-US" dirty="0" err="1" smtClean="0"/>
              <a:t>hanya</a:t>
            </a:r>
            <a:r>
              <a:rPr lang="en-US" altLang="en-US" dirty="0" smtClean="0"/>
              <a:t> </a:t>
            </a:r>
            <a:r>
              <a:rPr lang="en-US" altLang="en-US" dirty="0" err="1" smtClean="0"/>
              <a:t>sekali</a:t>
            </a:r>
            <a:r>
              <a:rPr lang="en-US" altLang="en-US" dirty="0" smtClean="0"/>
              <a:t> </a:t>
            </a:r>
            <a:r>
              <a:rPr lang="en-US" altLang="en-US" dirty="0" err="1" smtClean="0"/>
              <a:t>waktu</a:t>
            </a:r>
            <a:r>
              <a:rPr lang="en-US" altLang="en-US" dirty="0" smtClean="0"/>
              <a:t> </a:t>
            </a:r>
            <a:r>
              <a:rPr lang="en-US" altLang="en-US" dirty="0" err="1" smtClean="0"/>
              <a:t>dalam</a:t>
            </a:r>
            <a:r>
              <a:rPr lang="en-US" altLang="en-US" dirty="0" smtClean="0"/>
              <a:t> </a:t>
            </a:r>
            <a:r>
              <a:rPr lang="en-US" altLang="en-US" dirty="0" err="1" smtClean="0"/>
              <a:t>satu</a:t>
            </a:r>
            <a:r>
              <a:rPr lang="en-US" altLang="en-US" dirty="0" smtClean="0"/>
              <a:t> </a:t>
            </a:r>
            <a:r>
              <a:rPr lang="en-US" altLang="en-US" dirty="0" err="1" smtClean="0"/>
              <a:t>waktu</a:t>
            </a:r>
            <a:r>
              <a:rPr lang="en-US" altLang="en-US" dirty="0" smtClean="0"/>
              <a:t>.</a:t>
            </a:r>
          </a:p>
          <a:p>
            <a:pPr marL="514350" indent="-514350">
              <a:buFont typeface="Tw Cen MT" panose="020B0602020104020603" pitchFamily="34" charset="0"/>
              <a:buAutoNum type="arabicPeriod"/>
            </a:pPr>
            <a:r>
              <a:rPr lang="en-US" altLang="en-US" dirty="0" smtClean="0"/>
              <a:t>Full Duplex, </a:t>
            </a:r>
            <a:r>
              <a:rPr lang="en-US" altLang="en-US" dirty="0" err="1" smtClean="0"/>
              <a:t>kedua</a:t>
            </a:r>
            <a:r>
              <a:rPr lang="en-US" altLang="en-US" dirty="0" smtClean="0"/>
              <a:t> </a:t>
            </a:r>
            <a:r>
              <a:rPr lang="en-US" altLang="en-US" dirty="0" err="1" smtClean="0"/>
              <a:t>stasiun</a:t>
            </a:r>
            <a:r>
              <a:rPr lang="en-US" altLang="en-US" dirty="0" smtClean="0"/>
              <a:t> </a:t>
            </a:r>
            <a:r>
              <a:rPr lang="en-US" altLang="en-US" dirty="0" err="1" smtClean="0"/>
              <a:t>dapat</a:t>
            </a:r>
            <a:r>
              <a:rPr lang="en-US" altLang="en-US" dirty="0" smtClean="0"/>
              <a:t> </a:t>
            </a:r>
            <a:r>
              <a:rPr lang="en-US" altLang="en-US" dirty="0" err="1" smtClean="0"/>
              <a:t>melakukan</a:t>
            </a:r>
            <a:r>
              <a:rPr lang="en-US" altLang="en-US" dirty="0" smtClean="0"/>
              <a:t> </a:t>
            </a:r>
            <a:r>
              <a:rPr lang="en-US" altLang="en-US" dirty="0" err="1" smtClean="0"/>
              <a:t>transmisi</a:t>
            </a:r>
            <a:r>
              <a:rPr lang="en-US" altLang="en-US" dirty="0" smtClean="0"/>
              <a:t> </a:t>
            </a:r>
            <a:r>
              <a:rPr lang="en-US" altLang="en-US" dirty="0" err="1" smtClean="0"/>
              <a:t>secara</a:t>
            </a:r>
            <a:r>
              <a:rPr lang="en-US" altLang="en-US" dirty="0" smtClean="0"/>
              <a:t> </a:t>
            </a:r>
            <a:r>
              <a:rPr lang="en-US" altLang="en-US" dirty="0" err="1" smtClean="0"/>
              <a:t>simultan</a:t>
            </a:r>
            <a:r>
              <a:rPr lang="en-US" altLang="en-US" dirty="0" smtClean="0"/>
              <a:t>, medium </a:t>
            </a:r>
            <a:r>
              <a:rPr lang="en-US" altLang="en-US" dirty="0" err="1" smtClean="0"/>
              <a:t>pembawa</a:t>
            </a:r>
            <a:r>
              <a:rPr lang="en-US" altLang="en-US" dirty="0" smtClean="0"/>
              <a:t> </a:t>
            </a:r>
            <a:r>
              <a:rPr lang="en-US" altLang="en-US" dirty="0" err="1" smtClean="0"/>
              <a:t>dalam</a:t>
            </a:r>
            <a:r>
              <a:rPr lang="en-US" altLang="en-US" dirty="0" smtClean="0"/>
              <a:t> </a:t>
            </a:r>
            <a:r>
              <a:rPr lang="en-US" altLang="en-US" dirty="0" err="1" smtClean="0"/>
              <a:t>dua</a:t>
            </a:r>
            <a:r>
              <a:rPr lang="en-US" altLang="en-US" dirty="0" smtClean="0"/>
              <a:t> </a:t>
            </a:r>
            <a:r>
              <a:rPr lang="en-US" altLang="en-US" dirty="0" err="1" smtClean="0"/>
              <a:t>arah</a:t>
            </a:r>
            <a:r>
              <a:rPr lang="en-US" altLang="en-US" dirty="0" smtClean="0"/>
              <a:t> </a:t>
            </a:r>
            <a:r>
              <a:rPr lang="en-US" altLang="en-US" dirty="0" err="1" smtClean="0"/>
              <a:t>pada</a:t>
            </a:r>
            <a:r>
              <a:rPr lang="en-US" altLang="en-US" dirty="0" smtClean="0"/>
              <a:t> </a:t>
            </a:r>
            <a:r>
              <a:rPr lang="en-US" altLang="en-US" dirty="0" err="1" smtClean="0"/>
              <a:t>waktu</a:t>
            </a:r>
            <a:r>
              <a:rPr lang="en-US" altLang="en-US" dirty="0" smtClean="0"/>
              <a:t> yang </a:t>
            </a:r>
            <a:r>
              <a:rPr lang="en-US" altLang="en-US" dirty="0" err="1" smtClean="0"/>
              <a:t>sama</a:t>
            </a:r>
            <a:r>
              <a:rPr lang="en-US" altLang="en-US" dirty="0" smtClean="0"/>
              <a:t>.</a:t>
            </a:r>
          </a:p>
        </p:txBody>
      </p:sp>
    </p:spTree>
    <p:extLst>
      <p:ext uri="{BB962C8B-B14F-4D97-AF65-F5344CB8AC3E}">
        <p14:creationId xmlns:p14="http://schemas.microsoft.com/office/powerpoint/2010/main" val="40651747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End</a:t>
            </a:r>
            <a:endParaRPr lang="en-US" dirty="0"/>
          </a:p>
        </p:txBody>
      </p:sp>
      <p:sp>
        <p:nvSpPr>
          <p:cNvPr id="3" name="Content Placeholder 2"/>
          <p:cNvSpPr>
            <a:spLocks noGrp="1"/>
          </p:cNvSpPr>
          <p:nvPr>
            <p:ph idx="1"/>
          </p:nvPr>
        </p:nvSpPr>
        <p:spPr/>
        <p:txBody>
          <a:bodyPr/>
          <a:lstStyle/>
          <a:p>
            <a:pPr marL="0" indent="0">
              <a:buNone/>
            </a:pPr>
            <a:r>
              <a:rPr lang="en-US" dirty="0" smtClean="0"/>
              <a:t>Thx</a:t>
            </a:r>
            <a:endParaRPr lang="en-US" dirty="0"/>
          </a:p>
        </p:txBody>
      </p:sp>
    </p:spTree>
    <p:extLst>
      <p:ext uri="{BB962C8B-B14F-4D97-AF65-F5344CB8AC3E}">
        <p14:creationId xmlns:p14="http://schemas.microsoft.com/office/powerpoint/2010/main" val="10392920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D24-FAC5-447B-87F9-9404B3C01373}"/>
              </a:ext>
            </a:extLst>
          </p:cNvPr>
          <p:cNvSpPr>
            <a:spLocks noGrp="1"/>
          </p:cNvSpPr>
          <p:nvPr>
            <p:ph type="title"/>
          </p:nvPr>
        </p:nvSpPr>
        <p:spPr/>
        <p:txBody>
          <a:bodyPr/>
          <a:lstStyle/>
          <a:p>
            <a:r>
              <a:rPr lang="en-US" dirty="0"/>
              <a:t>FCC Licensing</a:t>
            </a:r>
          </a:p>
        </p:txBody>
      </p:sp>
      <p:sp>
        <p:nvSpPr>
          <p:cNvPr id="3" name="Content Placeholder 2">
            <a:extLst>
              <a:ext uri="{FF2B5EF4-FFF2-40B4-BE49-F238E27FC236}">
                <a16:creationId xmlns:a16="http://schemas.microsoft.com/office/drawing/2014/main" id="{0E33FD41-2A54-4685-A266-87F75A6EE9A5}"/>
              </a:ext>
            </a:extLst>
          </p:cNvPr>
          <p:cNvSpPr>
            <a:spLocks noGrp="1"/>
          </p:cNvSpPr>
          <p:nvPr>
            <p:ph sz="half" idx="1"/>
          </p:nvPr>
        </p:nvSpPr>
        <p:spPr/>
        <p:txBody>
          <a:bodyPr/>
          <a:lstStyle/>
          <a:p>
            <a:pPr lvl="1"/>
            <a:r>
              <a:rPr lang="en-US" dirty="0"/>
              <a:t>Radio stations must have an FCC license to operate</a:t>
            </a:r>
          </a:p>
          <a:p>
            <a:pPr lvl="2"/>
            <a:r>
              <a:rPr lang="en-US" dirty="0"/>
              <a:t>Commercial</a:t>
            </a:r>
          </a:p>
          <a:p>
            <a:pPr lvl="2"/>
            <a:r>
              <a:rPr lang="en-US" dirty="0"/>
              <a:t>Non-commercial</a:t>
            </a:r>
          </a:p>
          <a:p>
            <a:pPr lvl="1"/>
            <a:r>
              <a:rPr lang="en-US" dirty="0"/>
              <a:t>DJs must also have permits</a:t>
            </a:r>
          </a:p>
          <a:p>
            <a:pPr lvl="2"/>
            <a:r>
              <a:rPr lang="en-US" dirty="0"/>
              <a:t>Restricted Radiotelephone Operator Permit</a:t>
            </a:r>
          </a:p>
          <a:p>
            <a:pPr lvl="1"/>
            <a:endParaRPr lang="en-US" dirty="0"/>
          </a:p>
        </p:txBody>
      </p:sp>
    </p:spTree>
    <p:extLst>
      <p:ext uri="{BB962C8B-B14F-4D97-AF65-F5344CB8AC3E}">
        <p14:creationId xmlns:p14="http://schemas.microsoft.com/office/powerpoint/2010/main" val="4060022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D24-FAC5-447B-87F9-9404B3C01373}"/>
              </a:ext>
            </a:extLst>
          </p:cNvPr>
          <p:cNvSpPr>
            <a:spLocks noGrp="1"/>
          </p:cNvSpPr>
          <p:nvPr>
            <p:ph type="title"/>
          </p:nvPr>
        </p:nvSpPr>
        <p:spPr/>
        <p:txBody>
          <a:bodyPr/>
          <a:lstStyle/>
          <a:p>
            <a:r>
              <a:rPr lang="en-US" dirty="0"/>
              <a:t>AM Radio</a:t>
            </a:r>
          </a:p>
        </p:txBody>
      </p:sp>
      <p:sp>
        <p:nvSpPr>
          <p:cNvPr id="3" name="Content Placeholder 2">
            <a:extLst>
              <a:ext uri="{FF2B5EF4-FFF2-40B4-BE49-F238E27FC236}">
                <a16:creationId xmlns:a16="http://schemas.microsoft.com/office/drawing/2014/main" id="{0E33FD41-2A54-4685-A266-87F75A6EE9A5}"/>
              </a:ext>
            </a:extLst>
          </p:cNvPr>
          <p:cNvSpPr>
            <a:spLocks noGrp="1"/>
          </p:cNvSpPr>
          <p:nvPr>
            <p:ph sz="half" idx="1"/>
          </p:nvPr>
        </p:nvSpPr>
        <p:spPr/>
        <p:txBody>
          <a:bodyPr/>
          <a:lstStyle/>
          <a:p>
            <a:pPr lvl="1"/>
            <a:r>
              <a:rPr lang="en-US" dirty="0"/>
              <a:t>The first radio stations were AM (amplitude modulation)</a:t>
            </a:r>
          </a:p>
          <a:p>
            <a:pPr lvl="1"/>
            <a:r>
              <a:rPr lang="en-US" dirty="0"/>
              <a:t>“The Golden Age of Radio”</a:t>
            </a:r>
          </a:p>
          <a:p>
            <a:pPr lvl="1"/>
            <a:r>
              <a:rPr lang="en-US" dirty="0"/>
              <a:t>Characteristics of AM radio</a:t>
            </a:r>
          </a:p>
          <a:p>
            <a:pPr lvl="2"/>
            <a:r>
              <a:rPr lang="en-US" dirty="0"/>
              <a:t>Lower audio quality</a:t>
            </a:r>
          </a:p>
          <a:p>
            <a:pPr lvl="2"/>
            <a:r>
              <a:rPr lang="en-US" dirty="0"/>
              <a:t>Frequency range: 531–1611 kHz</a:t>
            </a:r>
          </a:p>
          <a:p>
            <a:pPr lvl="2"/>
            <a:r>
              <a:rPr lang="en-US" dirty="0"/>
              <a:t>Longer range (especially at night)</a:t>
            </a:r>
          </a:p>
          <a:p>
            <a:pPr lvl="2"/>
            <a:r>
              <a:rPr lang="en-US" dirty="0"/>
              <a:t>Increase of interference in large cities</a:t>
            </a:r>
          </a:p>
          <a:p>
            <a:pPr lvl="2"/>
            <a:r>
              <a:rPr lang="en-US" dirty="0"/>
              <a:t>Clearer signals in mountain regions</a:t>
            </a:r>
          </a:p>
          <a:p>
            <a:pPr lvl="1"/>
            <a:endParaRPr lang="en-US" dirty="0"/>
          </a:p>
        </p:txBody>
      </p:sp>
      <p:pic>
        <p:nvPicPr>
          <p:cNvPr id="4" name="Picture 2" descr="C:\Users\Outlander\AppData\Local\Microsoft\Windows\Temporary Internet Files\Content.IE5\OMK7WZTA\MC900212563[1].wmf">
            <a:extLst>
              <a:ext uri="{FF2B5EF4-FFF2-40B4-BE49-F238E27FC236}">
                <a16:creationId xmlns:a16="http://schemas.microsoft.com/office/drawing/2014/main" id="{DD44837A-A339-4769-9DA1-89ACFFD5D755}"/>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869604" y="4046830"/>
            <a:ext cx="1816913" cy="15919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Outlander\AppData\Local\Microsoft\Windows\Temporary Internet Files\Content.IE5\S48WP9N2\MC900187567[1].wmf">
            <a:extLst>
              <a:ext uri="{FF2B5EF4-FFF2-40B4-BE49-F238E27FC236}">
                <a16:creationId xmlns:a16="http://schemas.microsoft.com/office/drawing/2014/main" id="{B1ADF4B4-07D0-4AAA-978F-99FA37CFAEE2}"/>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014537" y="1933346"/>
            <a:ext cx="1527048" cy="1800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00271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D24-FAC5-447B-87F9-9404B3C01373}"/>
              </a:ext>
            </a:extLst>
          </p:cNvPr>
          <p:cNvSpPr>
            <a:spLocks noGrp="1"/>
          </p:cNvSpPr>
          <p:nvPr>
            <p:ph type="title"/>
          </p:nvPr>
        </p:nvSpPr>
        <p:spPr/>
        <p:txBody>
          <a:bodyPr/>
          <a:lstStyle/>
          <a:p>
            <a:r>
              <a:rPr lang="en-US" dirty="0"/>
              <a:t>FM Radio</a:t>
            </a:r>
          </a:p>
        </p:txBody>
      </p:sp>
      <p:sp>
        <p:nvSpPr>
          <p:cNvPr id="3" name="Content Placeholder 2">
            <a:extLst>
              <a:ext uri="{FF2B5EF4-FFF2-40B4-BE49-F238E27FC236}">
                <a16:creationId xmlns:a16="http://schemas.microsoft.com/office/drawing/2014/main" id="{0E33FD41-2A54-4685-A266-87F75A6EE9A5}"/>
              </a:ext>
            </a:extLst>
          </p:cNvPr>
          <p:cNvSpPr>
            <a:spLocks noGrp="1"/>
          </p:cNvSpPr>
          <p:nvPr>
            <p:ph sz="half" idx="1"/>
          </p:nvPr>
        </p:nvSpPr>
        <p:spPr>
          <a:xfrm>
            <a:off x="740665" y="1420420"/>
            <a:ext cx="7328514" cy="4734318"/>
          </a:xfrm>
        </p:spPr>
        <p:txBody>
          <a:bodyPr/>
          <a:lstStyle/>
          <a:p>
            <a:pPr lvl="1"/>
            <a:r>
              <a:rPr lang="en-US" dirty="0"/>
              <a:t>FM (frequency modulation)</a:t>
            </a:r>
          </a:p>
          <a:p>
            <a:pPr lvl="1"/>
            <a:r>
              <a:rPr lang="en-US" dirty="0"/>
              <a:t>Characteristics of FM radio</a:t>
            </a:r>
          </a:p>
          <a:p>
            <a:pPr lvl="2"/>
            <a:r>
              <a:rPr lang="en-US" dirty="0"/>
              <a:t>Higher audio quality</a:t>
            </a:r>
          </a:p>
          <a:p>
            <a:pPr lvl="2"/>
            <a:r>
              <a:rPr lang="en-US" dirty="0"/>
              <a:t>Frequency range: 87.5–108 MHz</a:t>
            </a:r>
          </a:p>
          <a:p>
            <a:pPr lvl="2"/>
            <a:r>
              <a:rPr lang="en-US" dirty="0"/>
              <a:t>Shorter range (based on power of radio station transmitter)</a:t>
            </a:r>
          </a:p>
          <a:p>
            <a:pPr lvl="2"/>
            <a:r>
              <a:rPr lang="en-US" dirty="0"/>
              <a:t>Less interference in large cities</a:t>
            </a:r>
          </a:p>
          <a:p>
            <a:pPr lvl="2"/>
            <a:r>
              <a:rPr lang="en-US" dirty="0"/>
              <a:t>Poor signal in mountain regions</a:t>
            </a:r>
          </a:p>
        </p:txBody>
      </p:sp>
      <p:pic>
        <p:nvPicPr>
          <p:cNvPr id="6" name="Picture 2" descr="C:\Users\Outlander\AppData\Local\Microsoft\Windows\Temporary Internet Files\Content.IE5\OMK7WZTA\MC900089304[1].wmf">
            <a:extLst>
              <a:ext uri="{FF2B5EF4-FFF2-40B4-BE49-F238E27FC236}">
                <a16:creationId xmlns:a16="http://schemas.microsoft.com/office/drawing/2014/main" id="{F5D1B90F-9F94-4272-9AB2-3C51E1FD30A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744607" y="3540426"/>
            <a:ext cx="1836115" cy="163403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Outlander\AppData\Local\Microsoft\Windows\Temporary Internet Files\Content.IE5\S48WP9N2\MC900285378[1].wmf">
            <a:extLst>
              <a:ext uri="{FF2B5EF4-FFF2-40B4-BE49-F238E27FC236}">
                <a16:creationId xmlns:a16="http://schemas.microsoft.com/office/drawing/2014/main" id="{B82B021C-82EC-46F7-B649-91E7A53B70B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525211" y="1701539"/>
            <a:ext cx="2274905"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3129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D24-FAC5-447B-87F9-9404B3C01373}"/>
              </a:ext>
            </a:extLst>
          </p:cNvPr>
          <p:cNvSpPr>
            <a:spLocks noGrp="1"/>
          </p:cNvSpPr>
          <p:nvPr>
            <p:ph type="title"/>
          </p:nvPr>
        </p:nvSpPr>
        <p:spPr/>
        <p:txBody>
          <a:bodyPr/>
          <a:lstStyle/>
          <a:p>
            <a:r>
              <a:rPr lang="en-US" dirty="0"/>
              <a:t>Early Radio Broadcasts</a:t>
            </a:r>
          </a:p>
        </p:txBody>
      </p:sp>
      <p:sp>
        <p:nvSpPr>
          <p:cNvPr id="3" name="Content Placeholder 2">
            <a:extLst>
              <a:ext uri="{FF2B5EF4-FFF2-40B4-BE49-F238E27FC236}">
                <a16:creationId xmlns:a16="http://schemas.microsoft.com/office/drawing/2014/main" id="{0E33FD41-2A54-4685-A266-87F75A6EE9A5}"/>
              </a:ext>
            </a:extLst>
          </p:cNvPr>
          <p:cNvSpPr>
            <a:spLocks noGrp="1"/>
          </p:cNvSpPr>
          <p:nvPr>
            <p:ph sz="half" idx="1"/>
          </p:nvPr>
        </p:nvSpPr>
        <p:spPr/>
        <p:txBody>
          <a:bodyPr/>
          <a:lstStyle/>
          <a:p>
            <a:pPr lvl="1"/>
            <a:r>
              <a:rPr lang="en-US" dirty="0"/>
              <a:t>First electronic mass entertainment medium</a:t>
            </a:r>
          </a:p>
          <a:p>
            <a:pPr lvl="1"/>
            <a:r>
              <a:rPr lang="en-US" dirty="0"/>
              <a:t>Besides news and weather, radio shows are included:</a:t>
            </a:r>
          </a:p>
          <a:p>
            <a:pPr lvl="2"/>
            <a:r>
              <a:rPr lang="en-US" dirty="0"/>
              <a:t>Radio serials, quiz shows, commercially sponsored variety hours and children’s shows</a:t>
            </a:r>
          </a:p>
          <a:p>
            <a:pPr lvl="1"/>
            <a:r>
              <a:rPr lang="en-US" dirty="0"/>
              <a:t>Can you name some memorable or pivotal radio broadcasts from this era?</a:t>
            </a:r>
          </a:p>
          <a:p>
            <a:pPr lvl="1"/>
            <a:endParaRPr lang="en-US" dirty="0"/>
          </a:p>
        </p:txBody>
      </p:sp>
    </p:spTree>
    <p:extLst>
      <p:ext uri="{BB962C8B-B14F-4D97-AF65-F5344CB8AC3E}">
        <p14:creationId xmlns:p14="http://schemas.microsoft.com/office/powerpoint/2010/main" val="59978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D24-FAC5-447B-87F9-9404B3C01373}"/>
              </a:ext>
            </a:extLst>
          </p:cNvPr>
          <p:cNvSpPr>
            <a:spLocks noGrp="1"/>
          </p:cNvSpPr>
          <p:nvPr>
            <p:ph type="title"/>
          </p:nvPr>
        </p:nvSpPr>
        <p:spPr/>
        <p:txBody>
          <a:bodyPr/>
          <a:lstStyle/>
          <a:p>
            <a:r>
              <a:rPr lang="en-US" dirty="0"/>
              <a:t>Radio vs. Television</a:t>
            </a:r>
          </a:p>
        </p:txBody>
      </p:sp>
      <p:sp>
        <p:nvSpPr>
          <p:cNvPr id="3" name="Content Placeholder 2">
            <a:extLst>
              <a:ext uri="{FF2B5EF4-FFF2-40B4-BE49-F238E27FC236}">
                <a16:creationId xmlns:a16="http://schemas.microsoft.com/office/drawing/2014/main" id="{0E33FD41-2A54-4685-A266-87F75A6EE9A5}"/>
              </a:ext>
            </a:extLst>
          </p:cNvPr>
          <p:cNvSpPr>
            <a:spLocks noGrp="1"/>
          </p:cNvSpPr>
          <p:nvPr>
            <p:ph sz="half" idx="1"/>
          </p:nvPr>
        </p:nvSpPr>
        <p:spPr>
          <a:xfrm>
            <a:off x="740664" y="1420420"/>
            <a:ext cx="6670789" cy="4734318"/>
          </a:xfrm>
        </p:spPr>
        <p:txBody>
          <a:bodyPr/>
          <a:lstStyle/>
          <a:p>
            <a:pPr lvl="1"/>
            <a:r>
              <a:rPr lang="en-US" dirty="0"/>
              <a:t>With the advent of television, radio ceased to be the main form of family entertainment</a:t>
            </a:r>
          </a:p>
          <a:p>
            <a:pPr lvl="1"/>
            <a:r>
              <a:rPr lang="en-US" dirty="0"/>
              <a:t>Radio stations settled into a select group of formats:</a:t>
            </a:r>
          </a:p>
          <a:p>
            <a:pPr lvl="2"/>
            <a:r>
              <a:rPr lang="en-US" dirty="0"/>
              <a:t>News</a:t>
            </a:r>
          </a:p>
          <a:p>
            <a:pPr lvl="2"/>
            <a:r>
              <a:rPr lang="en-US" dirty="0"/>
              <a:t>Talk/sports</a:t>
            </a:r>
          </a:p>
          <a:p>
            <a:pPr lvl="2"/>
            <a:r>
              <a:rPr lang="en-US" dirty="0"/>
              <a:t>Music </a:t>
            </a:r>
          </a:p>
          <a:p>
            <a:pPr lvl="1"/>
            <a:endParaRPr lang="en-US" dirty="0"/>
          </a:p>
        </p:txBody>
      </p:sp>
      <p:pic>
        <p:nvPicPr>
          <p:cNvPr id="4" name="Picture 2" descr="C:\Users\Outlander\AppData\Local\Microsoft\Windows\Temporary Internet Files\Content.IE5\S48WP9N2\MC900232151[1].wmf">
            <a:extLst>
              <a:ext uri="{FF2B5EF4-FFF2-40B4-BE49-F238E27FC236}">
                <a16:creationId xmlns:a16="http://schemas.microsoft.com/office/drawing/2014/main" id="{32E9C668-EA91-4E4E-B9A8-0F52FE123284}"/>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r="36870"/>
          <a:stretch/>
        </p:blipFill>
        <p:spPr bwMode="auto">
          <a:xfrm>
            <a:off x="8726409" y="1546345"/>
            <a:ext cx="1464107" cy="171110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Users\Outlander\AppData\Local\Microsoft\Windows\Temporary Internet Files\Content.IE5\7J298P96\MC900360694[1].wmf">
            <a:extLst>
              <a:ext uri="{FF2B5EF4-FFF2-40B4-BE49-F238E27FC236}">
                <a16:creationId xmlns:a16="http://schemas.microsoft.com/office/drawing/2014/main" id="{01EB6BEB-501D-4703-AA78-3F70DCC0C110}"/>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174209" y="1420420"/>
            <a:ext cx="1251814" cy="183703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C:\Users\Outlander\AppData\Local\Microsoft\Windows\Temporary Internet Files\Content.IE5\7J298P96\MC900286837[1].wmf">
            <a:extLst>
              <a:ext uri="{FF2B5EF4-FFF2-40B4-BE49-F238E27FC236}">
                <a16:creationId xmlns:a16="http://schemas.microsoft.com/office/drawing/2014/main" id="{37C843EF-2667-45BD-8FE1-846867247EB1}"/>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7583409" y="4171851"/>
            <a:ext cx="1795604" cy="162962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Users\Outlander\AppData\Local\Microsoft\Windows\Temporary Internet Files\Content.IE5\I1BRI6ZH\MC900217650[1].wmf">
            <a:extLst>
              <a:ext uri="{FF2B5EF4-FFF2-40B4-BE49-F238E27FC236}">
                <a16:creationId xmlns:a16="http://schemas.microsoft.com/office/drawing/2014/main" id="{705B11C2-1E85-48CF-BF47-293D06B3D9D2}"/>
              </a:ext>
            </a:extLst>
          </p:cNvPr>
          <p:cNvPicPr>
            <a:picLocks noChangeAspect="1" noChangeArrowheads="1"/>
          </p:cNvPicPr>
          <p:nvPr/>
        </p:nvPicPr>
        <p:blipFill>
          <a:blip r:embed="rId5" cstate="email">
            <a:extLst>
              <a:ext uri="{28A0092B-C50C-407E-A947-70E740481C1C}">
                <a14:useLocalDpi xmlns:a14="http://schemas.microsoft.com/office/drawing/2010/main"/>
              </a:ext>
            </a:extLst>
          </a:blip>
          <a:srcRect/>
          <a:stretch>
            <a:fillRect/>
          </a:stretch>
        </p:blipFill>
        <p:spPr bwMode="auto">
          <a:xfrm>
            <a:off x="9847768" y="4001021"/>
            <a:ext cx="1698041" cy="18004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8521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CD24-FAC5-447B-87F9-9404B3C01373}"/>
              </a:ext>
            </a:extLst>
          </p:cNvPr>
          <p:cNvSpPr>
            <a:spLocks noGrp="1"/>
          </p:cNvSpPr>
          <p:nvPr>
            <p:ph type="title"/>
          </p:nvPr>
        </p:nvSpPr>
        <p:spPr/>
        <p:txBody>
          <a:bodyPr/>
          <a:lstStyle/>
          <a:p>
            <a:r>
              <a:rPr lang="en-US" dirty="0"/>
              <a:t>Everybody wants to be a DJ</a:t>
            </a:r>
          </a:p>
        </p:txBody>
      </p:sp>
      <p:sp>
        <p:nvSpPr>
          <p:cNvPr id="3" name="Content Placeholder 2">
            <a:extLst>
              <a:ext uri="{FF2B5EF4-FFF2-40B4-BE49-F238E27FC236}">
                <a16:creationId xmlns:a16="http://schemas.microsoft.com/office/drawing/2014/main" id="{0E33FD41-2A54-4685-A266-87F75A6EE9A5}"/>
              </a:ext>
            </a:extLst>
          </p:cNvPr>
          <p:cNvSpPr>
            <a:spLocks noGrp="1"/>
          </p:cNvSpPr>
          <p:nvPr>
            <p:ph sz="half" idx="1"/>
          </p:nvPr>
        </p:nvSpPr>
        <p:spPr/>
        <p:txBody>
          <a:bodyPr/>
          <a:lstStyle/>
          <a:p>
            <a:pPr lvl="1"/>
            <a:r>
              <a:rPr lang="en-US" dirty="0"/>
              <a:t>The DJ (on air talent) is the voice of the radio station</a:t>
            </a:r>
          </a:p>
          <a:p>
            <a:pPr lvl="1"/>
            <a:r>
              <a:rPr lang="en-US" dirty="0"/>
              <a:t>Other jobs at a station include:</a:t>
            </a:r>
          </a:p>
          <a:p>
            <a:pPr lvl="2"/>
            <a:r>
              <a:rPr lang="en-US" dirty="0"/>
              <a:t>Station Manager</a:t>
            </a:r>
          </a:p>
          <a:p>
            <a:pPr lvl="2"/>
            <a:r>
              <a:rPr lang="en-US" dirty="0"/>
              <a:t>Program Manager</a:t>
            </a:r>
          </a:p>
          <a:p>
            <a:pPr lvl="3"/>
            <a:r>
              <a:rPr lang="en-US" dirty="0"/>
              <a:t>Hot Clocks, programming selections</a:t>
            </a:r>
          </a:p>
          <a:p>
            <a:pPr lvl="2"/>
            <a:r>
              <a:rPr lang="en-US" dirty="0"/>
              <a:t>Producer</a:t>
            </a:r>
          </a:p>
          <a:p>
            <a:pPr lvl="3"/>
            <a:r>
              <a:rPr lang="en-US" dirty="0"/>
              <a:t>Legal IDs, Station IDs, Drop-ins, PSAs</a:t>
            </a:r>
          </a:p>
          <a:p>
            <a:pPr lvl="2"/>
            <a:r>
              <a:rPr lang="en-US" dirty="0"/>
              <a:t>Engineer</a:t>
            </a:r>
          </a:p>
          <a:p>
            <a:pPr lvl="2"/>
            <a:r>
              <a:rPr lang="en-US" dirty="0"/>
              <a:t>Advertising &amp; Sales</a:t>
            </a:r>
          </a:p>
          <a:p>
            <a:pPr lvl="1"/>
            <a:endParaRPr lang="en-US" dirty="0"/>
          </a:p>
        </p:txBody>
      </p:sp>
      <p:pic>
        <p:nvPicPr>
          <p:cNvPr id="4" name="Picture 2" descr="C:\Users\Outlander\AppData\Local\Microsoft\Windows\Temporary Internet Files\Content.IE5\7J298P96\MC900240659[1].wmf">
            <a:extLst>
              <a:ext uri="{FF2B5EF4-FFF2-40B4-BE49-F238E27FC236}">
                <a16:creationId xmlns:a16="http://schemas.microsoft.com/office/drawing/2014/main" id="{FD4CC218-CB3F-4A3F-8261-318131073F48}"/>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145379" y="2644579"/>
            <a:ext cx="2826714"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6946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9569</TotalTime>
  <Words>1381</Words>
  <Application>Microsoft Office PowerPoint</Application>
  <PresentationFormat>Widescreen</PresentationFormat>
  <Paragraphs>283</Paragraphs>
  <Slides>37</Slides>
  <Notes>1</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54" baseType="lpstr">
      <vt:lpstr>Malgun Gothic</vt:lpstr>
      <vt:lpstr>.AppleSystemUIFont</vt:lpstr>
      <vt:lpstr>Arial</vt:lpstr>
      <vt:lpstr>Arial Black</vt:lpstr>
      <vt:lpstr>Arial Unicode MS</vt:lpstr>
      <vt:lpstr>Bodoni MT</vt:lpstr>
      <vt:lpstr>Calibri</vt:lpstr>
      <vt:lpstr>Calibri Light</vt:lpstr>
      <vt:lpstr>Monotype Sorts</vt:lpstr>
      <vt:lpstr>Symbol</vt:lpstr>
      <vt:lpstr>Tahoma</vt:lpstr>
      <vt:lpstr>Times New Roman</vt:lpstr>
      <vt:lpstr>Tw Cen MT</vt:lpstr>
      <vt:lpstr>Wingdings</vt:lpstr>
      <vt:lpstr>Wingdings 2</vt:lpstr>
      <vt:lpstr>Office Theme</vt:lpstr>
      <vt:lpstr>Equation</vt:lpstr>
      <vt:lpstr>PowerPoint Presentation</vt:lpstr>
      <vt:lpstr>1st Commercial Radio Station</vt:lpstr>
      <vt:lpstr>The FCC Regulates Radio</vt:lpstr>
      <vt:lpstr>FCC Licensing</vt:lpstr>
      <vt:lpstr>AM Radio</vt:lpstr>
      <vt:lpstr>FM Radio</vt:lpstr>
      <vt:lpstr>Early Radio Broadcasts</vt:lpstr>
      <vt:lpstr>Radio vs. Television</vt:lpstr>
      <vt:lpstr>Everybody wants to be a DJ</vt:lpstr>
      <vt:lpstr>Radio Stations Today</vt:lpstr>
      <vt:lpstr>PowerPoint Presentation</vt:lpstr>
      <vt:lpstr>Pengertian Telekomunikasi</vt:lpstr>
      <vt:lpstr>PowerPoint Presentation</vt:lpstr>
      <vt:lpstr>PowerPoint Presentation</vt:lpstr>
      <vt:lpstr>Blok Diagram Sistem Komunikasi</vt:lpstr>
      <vt:lpstr>Analog dan Digital</vt:lpstr>
      <vt:lpstr>Teknik Komunikasi</vt:lpstr>
      <vt:lpstr>Media Transmisi</vt:lpstr>
      <vt:lpstr>Media transmisi</vt:lpstr>
      <vt:lpstr>Modulasi</vt:lpstr>
      <vt:lpstr>Modulasi</vt:lpstr>
      <vt:lpstr>Tujuan modulasi - 1</vt:lpstr>
      <vt:lpstr>Tujuan modulasi - 2</vt:lpstr>
      <vt:lpstr>Spektrum Elektromagnetik</vt:lpstr>
      <vt:lpstr>Tipe Modulasi Berdasarkan Sinyal Informasi</vt:lpstr>
      <vt:lpstr>Transmisi Data</vt:lpstr>
      <vt:lpstr>Perbedaan antara dua tipe sinyal ini diantaranya:</vt:lpstr>
      <vt:lpstr>Permasalahan umum sinyal analog dan digital adalah:</vt:lpstr>
      <vt:lpstr>1. Attenuation (Atenuasi)</vt:lpstr>
      <vt:lpstr>PowerPoint Presentation</vt:lpstr>
      <vt:lpstr>2. Delay Distortion </vt:lpstr>
      <vt:lpstr>3. Noise</vt:lpstr>
      <vt:lpstr>PowerPoint Presentation</vt:lpstr>
      <vt:lpstr>PowerPoint Presentation</vt:lpstr>
      <vt:lpstr>PowerPoint Presentation</vt:lpstr>
      <vt:lpstr>Sistem transmisi (menurut standar ANSI)</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pds</dc:creator>
  <cp:lastModifiedBy>Gde</cp:lastModifiedBy>
  <cp:revision>78</cp:revision>
  <dcterms:created xsi:type="dcterms:W3CDTF">2022-08-25T13:17:53Z</dcterms:created>
  <dcterms:modified xsi:type="dcterms:W3CDTF">2025-02-26T04:13:56Z</dcterms:modified>
</cp:coreProperties>
</file>