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92" d="100"/>
          <a:sy n="92" d="100"/>
        </p:scale>
        <p:origin x="17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27506" y="2046951"/>
            <a:ext cx="8781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Sistem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/Rx</a:t>
            </a:r>
            <a:r>
              <a:rPr lang="id-ID" dirty="0" smtClean="0"/>
              <a:t> </a:t>
            </a:r>
            <a:endParaRPr lang="en-US" dirty="0"/>
          </a:p>
        </p:txBody>
      </p: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2733317" y="1747843"/>
            <a:ext cx="6769100" cy="4041775"/>
            <a:chOff x="1096" y="845"/>
            <a:chExt cx="4264" cy="2546"/>
          </a:xfrm>
        </p:grpSpPr>
        <p:grpSp>
          <p:nvGrpSpPr>
            <p:cNvPr id="38948" name="Group 36"/>
            <p:cNvGrpSpPr>
              <a:grpSpLocks/>
            </p:cNvGrpSpPr>
            <p:nvPr/>
          </p:nvGrpSpPr>
          <p:grpSpPr bwMode="auto">
            <a:xfrm>
              <a:off x="1096" y="845"/>
              <a:ext cx="4232" cy="562"/>
              <a:chOff x="1096" y="845"/>
              <a:chExt cx="4232" cy="562"/>
            </a:xfrm>
          </p:grpSpPr>
          <p:sp>
            <p:nvSpPr>
              <p:cNvPr id="38916" name="Text Box 4"/>
              <p:cNvSpPr txBox="1">
                <a:spLocks noChangeArrowheads="1"/>
              </p:cNvSpPr>
              <p:nvPr/>
            </p:nvSpPr>
            <p:spPr bwMode="auto">
              <a:xfrm>
                <a:off x="2504" y="1218"/>
                <a:ext cx="1318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>
                    <a:solidFill>
                      <a:schemeClr val="folHlink"/>
                    </a:solidFill>
                    <a:latin typeface="Arial Narrow" pitchFamily="34" charset="0"/>
                  </a:rPr>
                  <a:t>Kabel logam</a:t>
                </a:r>
                <a:endParaRPr lang="en-GB">
                  <a:solidFill>
                    <a:schemeClr val="folHlin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917" name="Text Box 5"/>
              <p:cNvSpPr txBox="1">
                <a:spLocks noChangeArrowheads="1"/>
              </p:cNvSpPr>
              <p:nvPr/>
            </p:nvSpPr>
            <p:spPr bwMode="auto">
              <a:xfrm>
                <a:off x="1096" y="845"/>
                <a:ext cx="917" cy="320"/>
              </a:xfrm>
              <a:prstGeom prst="rect">
                <a:avLst/>
              </a:prstGeom>
              <a:noFill/>
              <a:ln w="9525">
                <a:solidFill>
                  <a:srgbClr val="CCCC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Sisi</a:t>
                </a:r>
              </a:p>
              <a:p>
                <a:pPr algn="ctr">
                  <a:lnSpc>
                    <a:spcPct val="75000"/>
                  </a:lnSpc>
                  <a:spcAft>
                    <a:spcPct val="5000"/>
                  </a:spcAft>
                </a:pPr>
                <a:r>
                  <a:rPr lang="id-ID" b="1">
                    <a:latin typeface="Arial Narrow" pitchFamily="34" charset="0"/>
                  </a:rPr>
                  <a:t>pengirim</a:t>
                </a:r>
                <a:endParaRPr lang="en-GB" b="1">
                  <a:latin typeface="Arial Narrow" pitchFamily="34" charset="0"/>
                </a:endParaRPr>
              </a:p>
            </p:txBody>
          </p:sp>
          <p:sp>
            <p:nvSpPr>
              <p:cNvPr id="38918" name="Text Box 6"/>
              <p:cNvSpPr txBox="1">
                <a:spLocks noChangeArrowheads="1"/>
              </p:cNvSpPr>
              <p:nvPr/>
            </p:nvSpPr>
            <p:spPr bwMode="auto">
              <a:xfrm>
                <a:off x="4411" y="845"/>
                <a:ext cx="917" cy="320"/>
              </a:xfrm>
              <a:prstGeom prst="rect">
                <a:avLst/>
              </a:prstGeom>
              <a:noFill/>
              <a:ln w="9525">
                <a:solidFill>
                  <a:srgbClr val="CCCC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Sisi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penerima</a:t>
                </a:r>
                <a:endParaRPr lang="en-GB" b="1">
                  <a:latin typeface="Arial Narrow" pitchFamily="34" charset="0"/>
                </a:endParaRPr>
              </a:p>
            </p:txBody>
          </p:sp>
          <p:sp>
            <p:nvSpPr>
              <p:cNvPr id="38937" name="Line 25"/>
              <p:cNvSpPr>
                <a:spLocks noChangeShapeType="1"/>
              </p:cNvSpPr>
              <p:nvPr/>
            </p:nvSpPr>
            <p:spPr bwMode="auto">
              <a:xfrm>
                <a:off x="2013" y="999"/>
                <a:ext cx="239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38" name="Line 26"/>
              <p:cNvSpPr>
                <a:spLocks noChangeShapeType="1"/>
              </p:cNvSpPr>
              <p:nvPr/>
            </p:nvSpPr>
            <p:spPr bwMode="auto">
              <a:xfrm>
                <a:off x="2013" y="1167"/>
                <a:ext cx="23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1128" y="2458"/>
              <a:ext cx="4232" cy="933"/>
              <a:chOff x="1128" y="2458"/>
              <a:chExt cx="4232" cy="933"/>
            </a:xfrm>
          </p:grpSpPr>
          <p:sp>
            <p:nvSpPr>
              <p:cNvPr id="38925" name="Text Box 13"/>
              <p:cNvSpPr txBox="1">
                <a:spLocks noChangeArrowheads="1"/>
              </p:cNvSpPr>
              <p:nvPr/>
            </p:nvSpPr>
            <p:spPr bwMode="auto">
              <a:xfrm>
                <a:off x="2464" y="3202"/>
                <a:ext cx="1418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>
                    <a:solidFill>
                      <a:schemeClr val="folHlink"/>
                    </a:solidFill>
                    <a:latin typeface="Arial Narrow" pitchFamily="34" charset="0"/>
                  </a:rPr>
                  <a:t>Media udara</a:t>
                </a:r>
                <a:endParaRPr lang="en-GB">
                  <a:solidFill>
                    <a:schemeClr val="folHlink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8926" name="Text Box 14"/>
              <p:cNvSpPr txBox="1">
                <a:spLocks noChangeArrowheads="1"/>
              </p:cNvSpPr>
              <p:nvPr/>
            </p:nvSpPr>
            <p:spPr bwMode="auto">
              <a:xfrm>
                <a:off x="1128" y="2885"/>
                <a:ext cx="917" cy="320"/>
              </a:xfrm>
              <a:prstGeom prst="rect">
                <a:avLst/>
              </a:prstGeom>
              <a:noFill/>
              <a:ln w="9525">
                <a:solidFill>
                  <a:srgbClr val="CCCC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Sisi</a:t>
                </a:r>
              </a:p>
              <a:p>
                <a:pPr algn="ctr">
                  <a:lnSpc>
                    <a:spcPct val="75000"/>
                  </a:lnSpc>
                  <a:spcAft>
                    <a:spcPct val="5000"/>
                  </a:spcAft>
                </a:pPr>
                <a:r>
                  <a:rPr lang="id-ID" b="1">
                    <a:latin typeface="Arial Narrow" pitchFamily="34" charset="0"/>
                  </a:rPr>
                  <a:t>pengirim</a:t>
                </a:r>
                <a:endParaRPr lang="en-GB" b="1">
                  <a:latin typeface="Arial Narrow" pitchFamily="34" charset="0"/>
                </a:endParaRPr>
              </a:p>
            </p:txBody>
          </p:sp>
          <p:sp>
            <p:nvSpPr>
              <p:cNvPr id="38927" name="Text Box 15"/>
              <p:cNvSpPr txBox="1">
                <a:spLocks noChangeArrowheads="1"/>
              </p:cNvSpPr>
              <p:nvPr/>
            </p:nvSpPr>
            <p:spPr bwMode="auto">
              <a:xfrm>
                <a:off x="4443" y="2885"/>
                <a:ext cx="917" cy="320"/>
              </a:xfrm>
              <a:prstGeom prst="rect">
                <a:avLst/>
              </a:prstGeom>
              <a:noFill/>
              <a:ln w="9525">
                <a:solidFill>
                  <a:srgbClr val="CCCC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Sisi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id-ID" b="1">
                    <a:latin typeface="Arial Narrow" pitchFamily="34" charset="0"/>
                  </a:rPr>
                  <a:t>penerima</a:t>
                </a:r>
                <a:endParaRPr lang="en-GB" b="1">
                  <a:latin typeface="Arial Narrow" pitchFamily="34" charset="0"/>
                </a:endParaRPr>
              </a:p>
            </p:txBody>
          </p:sp>
          <p:sp>
            <p:nvSpPr>
              <p:cNvPr id="38929" name="AutoShape 17"/>
              <p:cNvSpPr>
                <a:spLocks noChangeArrowheads="1"/>
              </p:cNvSpPr>
              <p:nvPr/>
            </p:nvSpPr>
            <p:spPr bwMode="auto">
              <a:xfrm>
                <a:off x="2304" y="2625"/>
                <a:ext cx="200" cy="221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AutoShape 18"/>
              <p:cNvSpPr>
                <a:spLocks noChangeArrowheads="1"/>
              </p:cNvSpPr>
              <p:nvPr/>
            </p:nvSpPr>
            <p:spPr bwMode="auto">
              <a:xfrm>
                <a:off x="4069" y="2610"/>
                <a:ext cx="200" cy="221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932" name="AutoShape 20"/>
              <p:cNvCxnSpPr>
                <a:cxnSpLocks noChangeShapeType="1"/>
                <a:stCxn id="38929" idx="2"/>
                <a:endCxn id="38926" idx="3"/>
              </p:cNvCxnSpPr>
              <p:nvPr/>
            </p:nvCxnSpPr>
            <p:spPr bwMode="auto">
              <a:xfrm rot="5400000">
                <a:off x="2085" y="2806"/>
                <a:ext cx="279" cy="359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38933" name="AutoShape 21"/>
              <p:cNvCxnSpPr>
                <a:cxnSpLocks noChangeShapeType="1"/>
                <a:stCxn id="38930" idx="2"/>
                <a:endCxn id="38927" idx="1"/>
              </p:cNvCxnSpPr>
              <p:nvPr/>
            </p:nvCxnSpPr>
            <p:spPr bwMode="auto">
              <a:xfrm rot="16200000" flipH="1">
                <a:off x="4159" y="2841"/>
                <a:ext cx="294" cy="27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38940" name="Arc 28"/>
              <p:cNvSpPr>
                <a:spLocks/>
              </p:cNvSpPr>
              <p:nvPr/>
            </p:nvSpPr>
            <p:spPr bwMode="auto">
              <a:xfrm>
                <a:off x="2511" y="2458"/>
                <a:ext cx="200" cy="4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66"/>
                  <a:gd name="T2" fmla="*/ 1211 w 21600"/>
                  <a:gd name="T3" fmla="*/ 43166 h 43166"/>
                  <a:gd name="T4" fmla="*/ 0 w 21600"/>
                  <a:gd name="T5" fmla="*/ 21600 h 43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6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</a:path>
                  <a:path w="21600" h="4316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1" name="Arc 29"/>
              <p:cNvSpPr>
                <a:spLocks/>
              </p:cNvSpPr>
              <p:nvPr/>
            </p:nvSpPr>
            <p:spPr bwMode="auto">
              <a:xfrm>
                <a:off x="2679" y="2458"/>
                <a:ext cx="200" cy="4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66"/>
                  <a:gd name="T2" fmla="*/ 1211 w 21600"/>
                  <a:gd name="T3" fmla="*/ 43166 h 43166"/>
                  <a:gd name="T4" fmla="*/ 0 w 21600"/>
                  <a:gd name="T5" fmla="*/ 21600 h 43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6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</a:path>
                  <a:path w="21600" h="4316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2" name="Arc 30"/>
              <p:cNvSpPr>
                <a:spLocks/>
              </p:cNvSpPr>
              <p:nvPr/>
            </p:nvSpPr>
            <p:spPr bwMode="auto">
              <a:xfrm>
                <a:off x="2847" y="2458"/>
                <a:ext cx="200" cy="4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66"/>
                  <a:gd name="T2" fmla="*/ 1211 w 21600"/>
                  <a:gd name="T3" fmla="*/ 43166 h 43166"/>
                  <a:gd name="T4" fmla="*/ 0 w 21600"/>
                  <a:gd name="T5" fmla="*/ 21600 h 43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6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</a:path>
                  <a:path w="21600" h="4316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058"/>
                      <a:pt x="12651" y="42523"/>
                      <a:pt x="1211" y="4316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1116" y="1658"/>
              <a:ext cx="4232" cy="612"/>
              <a:chOff x="1116" y="1658"/>
              <a:chExt cx="4232" cy="612"/>
            </a:xfrm>
          </p:grpSpPr>
          <p:grpSp>
            <p:nvGrpSpPr>
              <p:cNvPr id="38947" name="Group 35"/>
              <p:cNvGrpSpPr>
                <a:grpSpLocks/>
              </p:cNvGrpSpPr>
              <p:nvPr/>
            </p:nvGrpSpPr>
            <p:grpSpPr bwMode="auto">
              <a:xfrm>
                <a:off x="1116" y="1658"/>
                <a:ext cx="4232" cy="612"/>
                <a:chOff x="1116" y="1658"/>
                <a:chExt cx="4232" cy="612"/>
              </a:xfrm>
            </p:grpSpPr>
            <p:grpSp>
              <p:nvGrpSpPr>
                <p:cNvPr id="38944" name="Group 32"/>
                <p:cNvGrpSpPr>
                  <a:grpSpLocks/>
                </p:cNvGrpSpPr>
                <p:nvPr/>
              </p:nvGrpSpPr>
              <p:grpSpPr bwMode="auto">
                <a:xfrm>
                  <a:off x="1116" y="1658"/>
                  <a:ext cx="4232" cy="354"/>
                  <a:chOff x="1116" y="1658"/>
                  <a:chExt cx="4232" cy="354"/>
                </a:xfrm>
              </p:grpSpPr>
              <p:sp>
                <p:nvSpPr>
                  <p:cNvPr id="3892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" y="1658"/>
                    <a:ext cx="917" cy="320"/>
                  </a:xfrm>
                  <a:prstGeom prst="rect">
                    <a:avLst/>
                  </a:prstGeom>
                  <a:noFill/>
                  <a:ln w="9525">
                    <a:solidFill>
                      <a:srgbClr val="CCCC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5000"/>
                      </a:lnSpc>
                    </a:pPr>
                    <a:r>
                      <a:rPr lang="id-ID" b="1">
                        <a:latin typeface="Arial Narrow" pitchFamily="34" charset="0"/>
                      </a:rPr>
                      <a:t>Sisi</a:t>
                    </a:r>
                  </a:p>
                  <a:p>
                    <a:pPr algn="ctr">
                      <a:lnSpc>
                        <a:spcPct val="75000"/>
                      </a:lnSpc>
                      <a:spcAft>
                        <a:spcPct val="5000"/>
                      </a:spcAft>
                    </a:pPr>
                    <a:r>
                      <a:rPr lang="id-ID" b="1">
                        <a:latin typeface="Arial Narrow" pitchFamily="34" charset="0"/>
                      </a:rPr>
                      <a:t>pengirim</a:t>
                    </a:r>
                    <a:endParaRPr lang="en-GB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3892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31" y="1658"/>
                    <a:ext cx="917" cy="320"/>
                  </a:xfrm>
                  <a:prstGeom prst="rect">
                    <a:avLst/>
                  </a:prstGeom>
                  <a:noFill/>
                  <a:ln w="9525">
                    <a:solidFill>
                      <a:srgbClr val="CCCCF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5000"/>
                      </a:lnSpc>
                    </a:pPr>
                    <a:r>
                      <a:rPr lang="id-ID" b="1">
                        <a:latin typeface="Arial Narrow" pitchFamily="34" charset="0"/>
                      </a:rPr>
                      <a:t>Sisi</a:t>
                    </a:r>
                  </a:p>
                  <a:p>
                    <a:pPr algn="ctr">
                      <a:lnSpc>
                        <a:spcPct val="75000"/>
                      </a:lnSpc>
                    </a:pPr>
                    <a:r>
                      <a:rPr lang="id-ID" b="1">
                        <a:latin typeface="Arial Narrow" pitchFamily="34" charset="0"/>
                      </a:rPr>
                      <a:t>penerima</a:t>
                    </a:r>
                    <a:endParaRPr lang="en-GB" b="1">
                      <a:latin typeface="Arial Narrow" pitchFamily="34" charset="0"/>
                    </a:endParaRPr>
                  </a:p>
                </p:txBody>
              </p:sp>
              <p:sp>
                <p:nvSpPr>
                  <p:cNvPr id="38923" name="AutoShape 1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107" y="684"/>
                    <a:ext cx="258" cy="2398"/>
                  </a:xfrm>
                  <a:prstGeom prst="can">
                    <a:avLst>
                      <a:gd name="adj" fmla="val 112568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9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72" y="2081"/>
                  <a:ext cx="1128" cy="1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75000"/>
                    </a:lnSpc>
                  </a:pPr>
                  <a:r>
                    <a:rPr lang="id-ID">
                      <a:solidFill>
                        <a:schemeClr val="folHlink"/>
                      </a:solidFill>
                      <a:latin typeface="Arial Narrow" pitchFamily="34" charset="0"/>
                    </a:rPr>
                    <a:t>Kabel optik</a:t>
                  </a:r>
                  <a:endParaRPr lang="en-GB">
                    <a:solidFill>
                      <a:schemeClr val="folHlink"/>
                    </a:solidFill>
                    <a:latin typeface="Arial Narrow" pitchFamily="34" charset="0"/>
                  </a:endParaRPr>
                </a:p>
              </p:txBody>
            </p:sp>
          </p:grpSp>
          <p:sp>
            <p:nvSpPr>
              <p:cNvPr id="38949" name="Line 37"/>
              <p:cNvSpPr>
                <a:spLocks noChangeShapeType="1"/>
              </p:cNvSpPr>
              <p:nvPr/>
            </p:nvSpPr>
            <p:spPr bwMode="auto">
              <a:xfrm flipV="1">
                <a:off x="2046" y="1766"/>
                <a:ext cx="753" cy="1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 flipH="1" flipV="1">
                <a:off x="2754" y="1766"/>
                <a:ext cx="753" cy="24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 flipV="1">
                <a:off x="3505" y="1835"/>
                <a:ext cx="753" cy="1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90525"/>
            <a:ext cx="7772400" cy="43815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>
                <a:solidFill>
                  <a:srgbClr val="B00022"/>
                </a:solidFill>
              </a:rPr>
              <a:t>Ilustrasi (2)</a:t>
            </a:r>
          </a:p>
        </p:txBody>
      </p:sp>
      <p:pic>
        <p:nvPicPr>
          <p:cNvPr id="47108" name="Picture 4" descr="chap4-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lum bright="-30000" contrast="48000"/>
          </a:blip>
          <a:srcRect/>
          <a:stretch>
            <a:fillRect/>
          </a:stretch>
        </p:blipFill>
        <p:spPr>
          <a:xfrm>
            <a:off x="1524000" y="228600"/>
            <a:ext cx="8686800" cy="63627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346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Distortion in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i="1">
                <a:solidFill>
                  <a:schemeClr val="folHlink"/>
                </a:solidFill>
              </a:rPr>
              <a:t>Distorsi Komunikasi</a:t>
            </a:r>
            <a:r>
              <a:rPr lang="en-US"/>
              <a:t> adalah perubahan makna dari suatu informasi/pesan yang secara sengaja mau pun tidak sengaja akan mengubah isi informasi.</a:t>
            </a:r>
          </a:p>
          <a:p>
            <a:pPr lvl="1"/>
            <a:r>
              <a:rPr lang="en-US"/>
              <a:t>Lost (=hilang)</a:t>
            </a:r>
          </a:p>
          <a:p>
            <a:pPr lvl="1"/>
            <a:r>
              <a:rPr lang="en-US"/>
              <a:t>Destroyed (=rusak)</a:t>
            </a:r>
          </a:p>
          <a:p>
            <a:pPr lvl="1"/>
            <a:r>
              <a:rPr lang="en-US"/>
              <a:t>Modified or Altered (=berubah)</a:t>
            </a:r>
          </a:p>
          <a:p>
            <a:r>
              <a:rPr lang="en-US">
                <a:solidFill>
                  <a:schemeClr val="folHlink"/>
                </a:solidFill>
              </a:rPr>
              <a:t>Noise</a:t>
            </a:r>
            <a:r>
              <a:rPr lang="en-US"/>
              <a:t> adalah gangguan-gangguan dalam proses  komunikasi yang bercampur dengan (:mengacau) pesan yang sedang dikirim.</a:t>
            </a:r>
          </a:p>
        </p:txBody>
      </p:sp>
    </p:spTree>
    <p:extLst>
      <p:ext uri="{BB962C8B-B14F-4D97-AF65-F5344CB8AC3E}">
        <p14:creationId xmlns:p14="http://schemas.microsoft.com/office/powerpoint/2010/main" val="3824206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Distortion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62150"/>
            <a:ext cx="7772400" cy="4114800"/>
          </a:xfrm>
        </p:spPr>
        <p:txBody>
          <a:bodyPr/>
          <a:lstStyle/>
          <a:p>
            <a:r>
              <a:rPr lang="en-US"/>
              <a:t>Distortion</a:t>
            </a:r>
          </a:p>
          <a:p>
            <a:pPr lvl="1"/>
            <a:r>
              <a:rPr lang="en-US"/>
              <a:t>Routing – salah sambung</a:t>
            </a:r>
          </a:p>
          <a:p>
            <a:pPr lvl="1"/>
            <a:r>
              <a:rPr lang="en-US"/>
              <a:t>Delaying: penundaan</a:t>
            </a:r>
          </a:p>
          <a:p>
            <a:pPr lvl="1"/>
            <a:r>
              <a:rPr lang="en-US"/>
              <a:t>Modifying: mengubah isi informasi</a:t>
            </a:r>
          </a:p>
          <a:p>
            <a:pPr lvl="1"/>
            <a:r>
              <a:rPr lang="en-US"/>
              <a:t>Summarizing: tidak semua terkirim</a:t>
            </a:r>
          </a:p>
          <a:p>
            <a:r>
              <a:rPr lang="en-US"/>
              <a:t>Intentional: sengaja </a:t>
            </a:r>
          </a:p>
          <a:p>
            <a:r>
              <a:rPr lang="en-US"/>
              <a:t>Unintentional: tidak sengaja</a:t>
            </a:r>
          </a:p>
        </p:txBody>
      </p:sp>
    </p:spTree>
    <p:extLst>
      <p:ext uri="{BB962C8B-B14F-4D97-AF65-F5344CB8AC3E}">
        <p14:creationId xmlns:p14="http://schemas.microsoft.com/office/powerpoint/2010/main" val="401773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didalam penerima</a:t>
            </a: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 dirty="0"/>
              <a:t>Rekayasa bagaimana cara mendapatkan kembali informasi dari sinyal yang diterima meskipun sinyal yang diterima “cacat”</a:t>
            </a:r>
          </a:p>
          <a:p>
            <a:pPr>
              <a:lnSpc>
                <a:spcPct val="90000"/>
              </a:lnSpc>
              <a:spcBef>
                <a:spcPct val="55000"/>
              </a:spcBef>
              <a:buClr>
                <a:schemeClr val="tx1"/>
              </a:buClr>
            </a:pPr>
            <a:r>
              <a:rPr lang="id-ID" dirty="0"/>
              <a:t>Disini bisa terjadi proses </a:t>
            </a:r>
            <a:r>
              <a:rPr lang="id-ID" i="1" dirty="0"/>
              <a:t>de-coding, decompression, demodulation, despreading, descrambling,</a:t>
            </a:r>
            <a:r>
              <a:rPr lang="id-ID" dirty="0"/>
              <a:t> dan / atau rekayasa lain (misalnya </a:t>
            </a:r>
            <a:r>
              <a:rPr lang="id-ID" i="1" dirty="0"/>
              <a:t>error detection &amp; error correction</a:t>
            </a:r>
            <a:r>
              <a:rPr lang="id-ID" dirty="0"/>
              <a:t>) yang diperlukan agar informasi yang “utuh” bisa diperoleh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4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Satelit</a:t>
            </a:r>
            <a:endParaRPr lang="en-US" dirty="0"/>
          </a:p>
        </p:txBody>
      </p:sp>
      <p:pic>
        <p:nvPicPr>
          <p:cNvPr id="52226" name="Picture 2" descr="http://www.jsati.com/graphics/why/1.3.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407" y="1595085"/>
            <a:ext cx="4762500" cy="2562226"/>
          </a:xfrm>
          <a:prstGeom prst="rect">
            <a:avLst/>
          </a:prstGeom>
          <a:noFill/>
        </p:spPr>
      </p:pic>
      <p:pic>
        <p:nvPicPr>
          <p:cNvPr id="52228" name="Picture 4" descr="http://www.2wijaya.com/images/Ipstar_User_Termin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7520" y="3738914"/>
            <a:ext cx="4286250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5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Definisi dasar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9448800" cy="4114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dirty="0"/>
              <a:t>Komunikasi adalah saling menyampaikan informasi kepada tujuan yang diinginkan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dirty="0"/>
              <a:t>Informasi bisa berupa suara percakapan (voice), musik (audio), gambar diam (photo), gambar bergerak (video), atau data digital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dirty="0"/>
              <a:t>Komunikasi bisa dilakukan diantara 2 atau lebih tempat yang berdekatan atau pun berjauhan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5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Sejarah komunikasi modern</a:t>
            </a: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Sistem Komunikasi Telepon</a:t>
            </a:r>
          </a:p>
          <a:p>
            <a:pPr lvl="1" algn="just">
              <a:lnSpc>
                <a:spcPct val="90000"/>
              </a:lnSpc>
              <a:buSzTx/>
            </a:pPr>
            <a:r>
              <a:rPr lang="id-ID" sz="2000" dirty="0"/>
              <a:t>Dimulai dengan penemuan telepon oleh Alexander Graham Bell pada tahun 1876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Sistem Komunikasi Radio</a:t>
            </a:r>
          </a:p>
          <a:p>
            <a:pPr lvl="1" algn="just">
              <a:lnSpc>
                <a:spcPct val="90000"/>
              </a:lnSpc>
              <a:buSzTx/>
            </a:pPr>
            <a:r>
              <a:rPr lang="id-ID" sz="2000" dirty="0"/>
              <a:t>Dimulai dengan penemuan radio oleh Guiogelmo Marconi pada tahun 1901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Sistem Komunikasi Data</a:t>
            </a:r>
          </a:p>
          <a:p>
            <a:pPr lvl="1" algn="just">
              <a:lnSpc>
                <a:spcPct val="90000"/>
              </a:lnSpc>
              <a:buSzTx/>
            </a:pPr>
            <a:r>
              <a:rPr lang="id-ID" sz="2000" dirty="0"/>
              <a:t>Penemuan konsep mesin hitung (computer) pada 1822 yang kemudian menjadi berkembang pesat setelah ditemukannya transistor pada 1948, kemudian timbul keinginan untuk menghubungkan komputer yang satu dengan yang lain (era 1960-an).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777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Perkembangan hingga kini</a:t>
            </a: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sz="2400" dirty="0">
                <a:solidFill>
                  <a:schemeClr val="tx2"/>
                </a:solidFill>
              </a:rPr>
              <a:t>Komunikasi telepon</a:t>
            </a:r>
            <a:r>
              <a:rPr lang="id-ID" sz="2400" dirty="0"/>
              <a:t> </a:t>
            </a:r>
            <a:r>
              <a:rPr lang="id-ID" sz="2400" dirty="0">
                <a:sym typeface="Wingdings" pitchFamily="2" charset="2"/>
              </a:rPr>
              <a:t> jaringan ISDN (Integrated Service by Digital Network), yaitu jaringan komunikasi yang tidak hanya untuk komunikasi suara (voice), tetapi juga bisa untuk data digital dan video. multi-media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sz="2400" dirty="0">
                <a:solidFill>
                  <a:schemeClr val="tx2"/>
                </a:solidFill>
                <a:sym typeface="Wingdings" pitchFamily="2" charset="2"/>
              </a:rPr>
              <a:t>Komunikasi radio</a:t>
            </a:r>
            <a:r>
              <a:rPr lang="id-ID" sz="2400" dirty="0">
                <a:sym typeface="Wingdings" pitchFamily="2" charset="2"/>
              </a:rPr>
              <a:t>  jaringan radio seluler baik yang seluler digital GSM, AMPS, dan lain-lain yang sejenis, maupun yang berteknologi CDMA, disamping jaringan radio non-seluler.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id-ID" sz="2400" dirty="0">
                <a:solidFill>
                  <a:schemeClr val="tx2"/>
                </a:solidFill>
                <a:sym typeface="Wingdings" pitchFamily="2" charset="2"/>
              </a:rPr>
              <a:t>Komunikasi data</a:t>
            </a:r>
            <a:r>
              <a:rPr lang="en-US" sz="2400" dirty="0">
                <a:sym typeface="Wingdings" pitchFamily="2" charset="2"/>
              </a:rPr>
              <a:t>/ </a:t>
            </a:r>
            <a:r>
              <a:rPr lang="en-US" sz="2400" dirty="0" err="1">
                <a:sym typeface="Wingdings" pitchFamily="2" charset="2"/>
              </a:rPr>
              <a:t>komputer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id-ID" sz="2400" dirty="0">
                <a:sym typeface="Wingdings" pitchFamily="2" charset="2"/>
              </a:rPr>
              <a:t> jaringan Internet yang saat ini telah bisa melayani komunikasi FTP, e-mail, Web, e-commerse, dan lain-lain  multi-media</a:t>
            </a:r>
            <a:endParaRPr lang="en-GB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07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</p:spPr>
        <p:txBody>
          <a:bodyPr>
            <a:normAutofit/>
          </a:bodyPr>
          <a:lstStyle/>
          <a:p>
            <a:r>
              <a:rPr lang="id-ID" sz="3600"/>
              <a:t>Diagram Blok Sistem Komunikasi</a:t>
            </a:r>
            <a:endParaRPr lang="en-GB" sz="3600"/>
          </a:p>
        </p:txBody>
      </p: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2057400" y="1777653"/>
            <a:ext cx="8085138" cy="3379788"/>
            <a:chOff x="336" y="750"/>
            <a:chExt cx="5093" cy="2129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336" y="1056"/>
              <a:ext cx="869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>
                  <a:latin typeface="Arial Narrow" pitchFamily="34" charset="0"/>
                </a:rPr>
                <a:t>Informasi</a:t>
              </a:r>
              <a:endParaRPr lang="en-GB" b="1">
                <a:latin typeface="Arial Narrow" pitchFamily="34" charset="0"/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1536" y="1056"/>
              <a:ext cx="91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>
                  <a:latin typeface="Arial Narrow" pitchFamily="34" charset="0"/>
                </a:rPr>
                <a:t>Pengirim</a:t>
              </a:r>
              <a:endParaRPr lang="en-GB" b="1">
                <a:latin typeface="Arial Narrow" pitchFamily="34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400" y="1680"/>
              <a:ext cx="124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>
                  <a:latin typeface="Arial Narrow" pitchFamily="34" charset="0"/>
                </a:rPr>
                <a:t>Saluran/Kanal</a:t>
              </a:r>
              <a:endParaRPr lang="en-GB" b="1">
                <a:latin typeface="Arial Narrow" pitchFamily="34" charset="0"/>
              </a:endParaRP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3360" y="2352"/>
              <a:ext cx="91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>
                  <a:latin typeface="Arial Narrow" pitchFamily="34" charset="0"/>
                </a:rPr>
                <a:t>Penerima</a:t>
              </a:r>
              <a:endParaRPr lang="en-GB" b="1">
                <a:latin typeface="Arial Narrow" pitchFamily="34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4560" y="2352"/>
              <a:ext cx="869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>
                  <a:latin typeface="Arial Narrow" pitchFamily="34" charset="0"/>
                </a:rPr>
                <a:t>Informasi</a:t>
              </a:r>
              <a:endParaRPr lang="en-GB" b="1">
                <a:latin typeface="Arial Narrow" pitchFamily="34" charset="0"/>
              </a:endParaRPr>
            </a:p>
          </p:txBody>
        </p:sp>
        <p:cxnSp>
          <p:nvCxnSpPr>
            <p:cNvPr id="33804" name="AutoShape 12"/>
            <p:cNvCxnSpPr>
              <a:cxnSpLocks noChangeShapeType="1"/>
              <a:stCxn id="33797" idx="3"/>
              <a:endCxn id="33798" idx="0"/>
            </p:cNvCxnSpPr>
            <p:nvPr/>
          </p:nvCxnSpPr>
          <p:spPr bwMode="auto">
            <a:xfrm>
              <a:off x="2451" y="1203"/>
              <a:ext cx="573" cy="47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805" name="AutoShape 13"/>
            <p:cNvCxnSpPr>
              <a:cxnSpLocks noChangeShapeType="1"/>
              <a:stCxn id="33798" idx="2"/>
              <a:endCxn id="33799" idx="1"/>
            </p:cNvCxnSpPr>
            <p:nvPr/>
          </p:nvCxnSpPr>
          <p:spPr bwMode="auto">
            <a:xfrm rot="16200000" flipH="1">
              <a:off x="2929" y="2069"/>
              <a:ext cx="525" cy="33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33806" name="AutoShape 14"/>
            <p:cNvCxnSpPr>
              <a:cxnSpLocks noChangeShapeType="1"/>
              <a:stCxn id="33799" idx="3"/>
              <a:endCxn id="33800" idx="1"/>
            </p:cNvCxnSpPr>
            <p:nvPr/>
          </p:nvCxnSpPr>
          <p:spPr bwMode="auto">
            <a:xfrm>
              <a:off x="4275" y="2499"/>
              <a:ext cx="28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807" name="AutoShape 15"/>
            <p:cNvCxnSpPr>
              <a:cxnSpLocks noChangeShapeType="1"/>
              <a:stCxn id="33796" idx="3"/>
              <a:endCxn id="33797" idx="1"/>
            </p:cNvCxnSpPr>
            <p:nvPr/>
          </p:nvCxnSpPr>
          <p:spPr bwMode="auto">
            <a:xfrm>
              <a:off x="1205" y="1203"/>
              <a:ext cx="33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3197" y="105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2880" y="750"/>
              <a:ext cx="624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b="1"/>
                <a:t>noise</a:t>
              </a:r>
              <a:endParaRPr lang="en-GB" b="1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32" y="1350"/>
              <a:ext cx="5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C000"/>
                  </a:solidFill>
                </a:rPr>
                <a:t>TX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608" y="2646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smtClean="0">
                  <a:solidFill>
                    <a:srgbClr val="FFC000"/>
                  </a:solidFill>
                </a:rPr>
                <a:t>RX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057400" y="4320829"/>
            <a:ext cx="3886200" cy="120032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/>
              <a:t>informasi dikirim dari sumber informasi (asal) oleh pengirim melalui saluran komunikasi menuju penerima yang berada pada sisi tujuan informasi</a:t>
            </a:r>
            <a:endParaRPr lang="en-GB"/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315200" y="1631603"/>
            <a:ext cx="28273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>
                <a:latin typeface="Arial Narrow" pitchFamily="34" charset="0"/>
              </a:rPr>
              <a:t>di dalam kanal, sinyal yang dikirim mengalami gangguan dari </a:t>
            </a:r>
            <a:r>
              <a:rPr lang="id-ID" b="1">
                <a:latin typeface="Arial Narrow" pitchFamily="34" charset="0"/>
              </a:rPr>
              <a:t>noise</a:t>
            </a:r>
            <a:endParaRPr lang="en-GB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sz="3600" dirty="0"/>
              <a:t>Macam Informasi</a:t>
            </a:r>
            <a:endParaRPr lang="en-GB" sz="36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Suara percakapan (</a:t>
            </a:r>
            <a:r>
              <a:rPr lang="id-ID" sz="2400" dirty="0">
                <a:solidFill>
                  <a:schemeClr val="tx2"/>
                </a:solidFill>
              </a:rPr>
              <a:t>voice</a:t>
            </a:r>
            <a:r>
              <a:rPr lang="id-ID" sz="2400" dirty="0"/>
              <a:t> / speech)</a:t>
            </a:r>
          </a:p>
          <a:p>
            <a:pPr lvl="1">
              <a:lnSpc>
                <a:spcPct val="90000"/>
              </a:lnSpc>
              <a:buSzTx/>
            </a:pPr>
            <a:r>
              <a:rPr lang="id-ID" sz="2000" dirty="0"/>
              <a:t>Voice analog menempati band frekuensi 300 ~3400Hz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Musik (</a:t>
            </a:r>
            <a:r>
              <a:rPr lang="id-ID" sz="2400" dirty="0">
                <a:solidFill>
                  <a:schemeClr val="tx2"/>
                </a:solidFill>
              </a:rPr>
              <a:t>audio</a:t>
            </a:r>
            <a:r>
              <a:rPr lang="id-ID" sz="2400" dirty="0"/>
              <a:t>)</a:t>
            </a:r>
          </a:p>
          <a:p>
            <a:pPr lvl="1">
              <a:lnSpc>
                <a:spcPct val="90000"/>
              </a:lnSpc>
              <a:buSzTx/>
            </a:pPr>
            <a:r>
              <a:rPr lang="id-ID" sz="2000" dirty="0"/>
              <a:t>Musik analog menempati band frekuensi 50Hz ~ 15kHz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Gambar Diam (</a:t>
            </a:r>
            <a:r>
              <a:rPr lang="id-ID" sz="2400" dirty="0">
                <a:solidFill>
                  <a:schemeClr val="tx2"/>
                </a:solidFill>
              </a:rPr>
              <a:t>photo</a:t>
            </a:r>
            <a:r>
              <a:rPr lang="id-ID" sz="2400" dirty="0"/>
              <a:t>)</a:t>
            </a:r>
          </a:p>
          <a:p>
            <a:pPr lvl="1">
              <a:lnSpc>
                <a:spcPct val="90000"/>
              </a:lnSpc>
              <a:buSzTx/>
            </a:pPr>
            <a:r>
              <a:rPr lang="id-ID" sz="2000" dirty="0"/>
              <a:t>Band frekuensi yang ditempati tergantung kecepatan scanning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/>
              <a:t>Gambar Bergerak (</a:t>
            </a:r>
            <a:r>
              <a:rPr lang="id-ID" sz="2400" dirty="0">
                <a:solidFill>
                  <a:schemeClr val="tx2"/>
                </a:solidFill>
              </a:rPr>
              <a:t>video</a:t>
            </a:r>
            <a:r>
              <a:rPr lang="id-ID" sz="2400" dirty="0"/>
              <a:t>)</a:t>
            </a:r>
          </a:p>
          <a:p>
            <a:pPr lvl="1">
              <a:lnSpc>
                <a:spcPct val="90000"/>
              </a:lnSpc>
              <a:buSzTx/>
            </a:pPr>
            <a:r>
              <a:rPr lang="id-ID" sz="2000" dirty="0"/>
              <a:t>Video analog menempati band frekuensi 0 ~ 4MHz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2400" dirty="0">
                <a:solidFill>
                  <a:srgbClr val="00FDFF"/>
                </a:solidFill>
              </a:rPr>
              <a:t>Data Digital</a:t>
            </a:r>
            <a:r>
              <a:rPr lang="id-ID" sz="2400" dirty="0"/>
              <a:t>: teks, suara, gambar, atau data yang lain-lain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1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/>
              <a:t>Data Digital</a:t>
            </a:r>
            <a:endParaRPr lang="en-GB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2101317"/>
            <a:ext cx="4038600" cy="4623816"/>
          </a:xfrm>
          <a:ln>
            <a:solidFill>
              <a:srgbClr val="CCCCFF"/>
            </a:solidFill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/>
              <a:t>Voice standard PCM: 64 kbps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/>
              <a:t>Voice ADPCM: 32 kbps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/>
              <a:t>Voice LPC: 13 kbps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/>
              <a:t>Musik /audio standard PCM 44kHz, 16 bit: 700kbps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id-ID"/>
              <a:t>Format baru:wav, mp3, awm, dll.</a:t>
            </a:r>
            <a:endParaRPr lang="en-GB"/>
          </a:p>
        </p:txBody>
      </p:sp>
      <p:sp>
        <p:nvSpPr>
          <p:cNvPr id="358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2101317"/>
            <a:ext cx="4038600" cy="4623816"/>
          </a:xfrm>
          <a:ln>
            <a:solidFill>
              <a:srgbClr val="CCCCFF"/>
            </a:solidFill>
          </a:ln>
        </p:spPr>
        <p:txBody>
          <a:bodyPr/>
          <a:lstStyle/>
          <a:p>
            <a:pPr>
              <a:buClr>
                <a:schemeClr val="tx1"/>
              </a:buClr>
            </a:pPr>
            <a:r>
              <a:rPr lang="id-ID"/>
              <a:t>Video standard PCM: 64Mbps</a:t>
            </a:r>
          </a:p>
          <a:p>
            <a:pPr>
              <a:buClr>
                <a:schemeClr val="tx1"/>
              </a:buClr>
            </a:pPr>
            <a:r>
              <a:rPr lang="id-ID"/>
              <a:t>MPEG4: 1.8Mbps</a:t>
            </a:r>
          </a:p>
          <a:p>
            <a:pPr>
              <a:buClr>
                <a:schemeClr val="tx1"/>
              </a:buClr>
            </a:pPr>
            <a:r>
              <a:rPr lang="id-ID"/>
              <a:t>Video streaming: &lt;1Mbps</a:t>
            </a:r>
          </a:p>
          <a:p>
            <a:pPr>
              <a:buClr>
                <a:schemeClr val="tx1"/>
              </a:buClr>
            </a:pPr>
            <a:r>
              <a:rPr lang="id-ID"/>
              <a:t>dll format</a:t>
            </a:r>
            <a:endParaRPr lang="en-GB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82875" y="1581507"/>
            <a:ext cx="261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2800" dirty="0">
                <a:solidFill>
                  <a:srgbClr val="FF7C80"/>
                </a:solidFill>
              </a:rPr>
              <a:t>Voice dan Audio</a:t>
            </a:r>
            <a:endParaRPr lang="en-GB" sz="2800" dirty="0">
              <a:solidFill>
                <a:srgbClr val="FF7C80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291388" y="1629132"/>
            <a:ext cx="114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d-ID" sz="2800">
                <a:solidFill>
                  <a:srgbClr val="FF7C80"/>
                </a:solidFill>
              </a:rPr>
              <a:t>Video </a:t>
            </a:r>
            <a:endParaRPr lang="en-GB" sz="280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Sisis</a:t>
            </a:r>
            <a:r>
              <a:rPr lang="en-US" dirty="0" smtClean="0"/>
              <a:t> </a:t>
            </a:r>
            <a:r>
              <a:rPr lang="en-US" dirty="0" err="1" smtClean="0"/>
              <a:t>Tx</a:t>
            </a:r>
            <a:r>
              <a:rPr lang="en-US" dirty="0" smtClean="0"/>
              <a:t>/</a:t>
            </a:r>
            <a:r>
              <a:rPr lang="id-ID" dirty="0" smtClean="0"/>
              <a:t>Pengirim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id-ID" dirty="0"/>
              <a:t>Rekayasa membentuk sinyal yang cocok untuk bisa melalui saluran/kanal komunikasi agar informasi sampai di tujuan dengan error yang minimal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id-ID" dirty="0"/>
              <a:t>Disini bisa terjadi proses </a:t>
            </a:r>
            <a:r>
              <a:rPr lang="id-ID" i="1" dirty="0"/>
              <a:t>source coding, compression, scrambling, modulation, line coding, spreading</a:t>
            </a:r>
            <a:r>
              <a:rPr lang="id-ID" dirty="0"/>
              <a:t>, dan/atau lain-lain yang dirasa perlu agar komunikasi berhasil dengan baik dan efisien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4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Jenis</a:t>
            </a:r>
            <a:r>
              <a:rPr lang="en-US" sz="4000" dirty="0" smtClean="0"/>
              <a:t> K</a:t>
            </a:r>
            <a:r>
              <a:rPr lang="id-ID" sz="4000" dirty="0" smtClean="0"/>
              <a:t>anal </a:t>
            </a:r>
            <a:r>
              <a:rPr lang="id-ID" sz="4000" dirty="0"/>
              <a:t>komunikasi</a:t>
            </a:r>
            <a:endParaRPr lang="en-GB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dirty="0">
                <a:latin typeface="Arial Narrow" pitchFamily="34" charset="0"/>
              </a:rPr>
              <a:t>Kanal fisik </a:t>
            </a:r>
          </a:p>
          <a:p>
            <a:pPr lvl="1">
              <a:lnSpc>
                <a:spcPct val="70000"/>
              </a:lnSpc>
              <a:buSzTx/>
            </a:pPr>
            <a:r>
              <a:rPr lang="id-ID" sz="2800" b="1" dirty="0">
                <a:latin typeface="Arial Narrow" pitchFamily="34" charset="0"/>
                <a:sym typeface="Wingdings" pitchFamily="2" charset="2"/>
              </a:rPr>
              <a:t>Kabel tembaga</a:t>
            </a:r>
            <a:r>
              <a:rPr lang="id-ID" sz="2800" dirty="0">
                <a:latin typeface="Arial Narrow" pitchFamily="34" charset="0"/>
                <a:sym typeface="Wingdings" pitchFamily="2" charset="2"/>
              </a:rPr>
              <a:t>: U</a:t>
            </a:r>
            <a:r>
              <a:rPr lang="en-US" sz="2800" dirty="0" err="1">
                <a:latin typeface="Arial Narrow" pitchFamily="34" charset="0"/>
                <a:sym typeface="Wingdings" pitchFamily="2" charset="2"/>
              </a:rPr>
              <a:t>nshielded</a:t>
            </a:r>
            <a:r>
              <a:rPr lang="en-US" sz="2800" dirty="0">
                <a:latin typeface="Arial Narrow" pitchFamily="34" charset="0"/>
                <a:sym typeface="Wingdings" pitchFamily="2" charset="2"/>
              </a:rPr>
              <a:t>-Twisted-</a:t>
            </a:r>
            <a:r>
              <a:rPr lang="id-ID" sz="2800" dirty="0">
                <a:latin typeface="Arial Narrow" pitchFamily="34" charset="0"/>
                <a:sym typeface="Wingdings" pitchFamily="2" charset="2"/>
              </a:rPr>
              <a:t>P</a:t>
            </a:r>
            <a:r>
              <a:rPr lang="en-US" sz="2800" dirty="0">
                <a:latin typeface="Arial Narrow" pitchFamily="34" charset="0"/>
                <a:sym typeface="Wingdings" pitchFamily="2" charset="2"/>
              </a:rPr>
              <a:t>air</a:t>
            </a:r>
            <a:r>
              <a:rPr lang="id-ID" sz="2800" dirty="0">
                <a:latin typeface="Arial Narrow" pitchFamily="34" charset="0"/>
                <a:sym typeface="Wingdings" pitchFamily="2" charset="2"/>
              </a:rPr>
              <a:t>, Coaxial</a:t>
            </a:r>
          </a:p>
          <a:p>
            <a:pPr lvl="1">
              <a:lnSpc>
                <a:spcPct val="70000"/>
              </a:lnSpc>
              <a:buSzTx/>
            </a:pPr>
            <a:r>
              <a:rPr lang="id-ID" sz="2800" b="1" dirty="0">
                <a:latin typeface="Arial Narrow" pitchFamily="34" charset="0"/>
              </a:rPr>
              <a:t>Serat optik</a:t>
            </a:r>
            <a:r>
              <a:rPr lang="id-ID" sz="2800" dirty="0">
                <a:latin typeface="Arial Narrow" pitchFamily="34" charset="0"/>
              </a:rPr>
              <a:t>: multi-mode atau single-mode</a:t>
            </a:r>
          </a:p>
          <a:p>
            <a:pPr lvl="2">
              <a:lnSpc>
                <a:spcPct val="70000"/>
              </a:lnSpc>
              <a:buSzTx/>
              <a:buFontTx/>
              <a:buChar char="•"/>
            </a:pPr>
            <a:r>
              <a:rPr lang="id-ID" sz="2800" dirty="0">
                <a:latin typeface="Arial Narrow" pitchFamily="34" charset="0"/>
              </a:rPr>
              <a:t> </a:t>
            </a:r>
            <a:r>
              <a:rPr lang="id-ID" dirty="0">
                <a:latin typeface="Arial Narrow" pitchFamily="34" charset="0"/>
              </a:rPr>
              <a:t>misalnya: hubungan antar sentral telepon, kabel komunikasi bawah laut (submarine cable)</a:t>
            </a:r>
            <a:r>
              <a:rPr lang="id-ID" sz="2800" dirty="0">
                <a:latin typeface="Arial Narrow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dirty="0">
                <a:latin typeface="Arial Narrow" pitchFamily="34" charset="0"/>
              </a:rPr>
              <a:t>Kanal non-Fisik (udara)</a:t>
            </a:r>
          </a:p>
          <a:p>
            <a:pPr lvl="1">
              <a:lnSpc>
                <a:spcPct val="75000"/>
              </a:lnSpc>
              <a:buSzTx/>
            </a:pPr>
            <a:r>
              <a:rPr lang="id-ID" sz="2800" b="1" dirty="0">
                <a:latin typeface="Arial Narrow" pitchFamily="34" charset="0"/>
              </a:rPr>
              <a:t>Melalui Satellite</a:t>
            </a:r>
            <a:r>
              <a:rPr lang="id-ID" sz="2800" dirty="0">
                <a:latin typeface="Arial Narrow" pitchFamily="34" charset="0"/>
              </a:rPr>
              <a:t>: geo-stationer atau tidak</a:t>
            </a:r>
          </a:p>
          <a:p>
            <a:pPr lvl="2">
              <a:lnSpc>
                <a:spcPct val="75000"/>
              </a:lnSpc>
              <a:buSzTx/>
              <a:buFontTx/>
              <a:buChar char="•"/>
            </a:pPr>
            <a:r>
              <a:rPr lang="id-ID" sz="2800" dirty="0">
                <a:latin typeface="Arial Narrow" pitchFamily="34" charset="0"/>
              </a:rPr>
              <a:t> </a:t>
            </a:r>
            <a:r>
              <a:rPr lang="id-ID" dirty="0">
                <a:latin typeface="Arial Narrow" pitchFamily="34" charset="0"/>
              </a:rPr>
              <a:t>misalnya: siaran TV atau percakapan telepon  melalui satelit</a:t>
            </a:r>
          </a:p>
          <a:p>
            <a:pPr lvl="1">
              <a:lnSpc>
                <a:spcPct val="75000"/>
              </a:lnSpc>
              <a:buSzTx/>
            </a:pPr>
            <a:r>
              <a:rPr lang="id-ID" sz="2800" b="1" dirty="0">
                <a:latin typeface="Arial Narrow" pitchFamily="34" charset="0"/>
              </a:rPr>
              <a:t>Gelombang mikro</a:t>
            </a:r>
            <a:r>
              <a:rPr lang="id-ID" sz="2800" dirty="0">
                <a:latin typeface="Arial Narrow" pitchFamily="34" charset="0"/>
              </a:rPr>
              <a:t>: LoS (line-of-sight), atau tropo-scattering</a:t>
            </a:r>
          </a:p>
          <a:p>
            <a:pPr lvl="2">
              <a:lnSpc>
                <a:spcPct val="75000"/>
              </a:lnSpc>
              <a:buSzTx/>
              <a:buFontTx/>
              <a:buChar char="•"/>
            </a:pPr>
            <a:r>
              <a:rPr lang="id-ID" sz="2800" dirty="0">
                <a:latin typeface="Arial Narrow" pitchFamily="34" charset="0"/>
              </a:rPr>
              <a:t> </a:t>
            </a:r>
            <a:r>
              <a:rPr lang="id-ID" dirty="0">
                <a:latin typeface="Arial Narrow" pitchFamily="34" charset="0"/>
              </a:rPr>
              <a:t>contoh LoS adalah: komunikasi HP ke BTS, pemancar FM ke radio penerima di rumah</a:t>
            </a:r>
            <a:endParaRPr lang="en-GB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9569</TotalTime>
  <Words>697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Malgun Gothic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Definisi dasar</vt:lpstr>
      <vt:lpstr>Sejarah komunikasi modern</vt:lpstr>
      <vt:lpstr>Perkembangan hingga kini</vt:lpstr>
      <vt:lpstr>Diagram Blok Sistem Komunikasi</vt:lpstr>
      <vt:lpstr>Macam Informasi</vt:lpstr>
      <vt:lpstr>Data Digital</vt:lpstr>
      <vt:lpstr>Sisis Tx/Pengirim</vt:lpstr>
      <vt:lpstr>Jenis Kanal komunikasi</vt:lpstr>
      <vt:lpstr>Tx/Rx </vt:lpstr>
      <vt:lpstr>Ilustrasi (2)</vt:lpstr>
      <vt:lpstr>Distortion in Communication</vt:lpstr>
      <vt:lpstr>Types of Distortion</vt:lpstr>
      <vt:lpstr>didalam penerima</vt:lpstr>
      <vt:lpstr> Sistem Komunikasi Satelit</vt:lpstr>
      <vt:lpstr>Thx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76</cp:revision>
  <dcterms:created xsi:type="dcterms:W3CDTF">2022-08-25T13:17:53Z</dcterms:created>
  <dcterms:modified xsi:type="dcterms:W3CDTF">2025-02-26T01:42:52Z</dcterms:modified>
</cp:coreProperties>
</file>