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4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9922" autoAdjust="0"/>
  </p:normalViewPr>
  <p:slideViewPr>
    <p:cSldViewPr snapToGrid="0">
      <p:cViewPr varScale="1">
        <p:scale>
          <a:sx n="92" d="100"/>
          <a:sy n="92" d="100"/>
        </p:scale>
        <p:origin x="17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65CB89-B101-4805-8EA1-69B6ABDD860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583"/>
            <a:ext cx="5029200" cy="4114435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7165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058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90600"/>
            <a:ext cx="53848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SM241013 - Pengantar Sistem Telekomunikasi</a:t>
            </a:r>
          </a:p>
          <a:p>
            <a:pPr>
              <a:defRPr/>
            </a:pPr>
            <a:r>
              <a:rPr lang="en-US"/>
              <a:t>Semester genap 2006-2007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1854C-2B9D-446F-AEFC-2C19717F9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937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274638"/>
            <a:ext cx="10058400" cy="4873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990600"/>
            <a:ext cx="5384800" cy="5135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990600"/>
            <a:ext cx="5384800" cy="24907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633789"/>
            <a:ext cx="5384800" cy="24923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SM241013 - Pengantar Sistem Telekomunikasi</a:t>
            </a:r>
          </a:p>
          <a:p>
            <a:pPr>
              <a:defRPr/>
            </a:pPr>
            <a:r>
              <a:rPr lang="en-US"/>
              <a:t>Semester genap 2006-2007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3C613-D224-4847-91F1-4809B17F1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92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id.wikipedia.org/w/index.php?title=E.163&amp;action=edit&amp;redlink=1" TargetMode="External"/><Relationship Id="rId2" Type="http://schemas.openxmlformats.org/officeDocument/2006/relationships/hyperlink" Target="http://id.wikipedia.org/w/index.php?title=ITU-T&amp;action=edit&amp;redlink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d.wikipedia.org/w/index.php?title=E.164&amp;action=edit&amp;redlink=1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26" Type="http://schemas.openxmlformats.org/officeDocument/2006/relationships/oleObject" Target="../embeddings/oleObject38.bin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2.bin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24" Type="http://schemas.openxmlformats.org/officeDocument/2006/relationships/oleObject" Target="../embeddings/oleObject36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5.bin"/><Relationship Id="rId28" Type="http://schemas.openxmlformats.org/officeDocument/2006/relationships/oleObject" Target="../embeddings/oleObject40.bin"/><Relationship Id="rId10" Type="http://schemas.openxmlformats.org/officeDocument/2006/relationships/oleObject" Target="../embeddings/oleObject22.bin"/><Relationship Id="rId19" Type="http://schemas.openxmlformats.org/officeDocument/2006/relationships/oleObject" Target="../embeddings/oleObject31.bin"/><Relationship Id="rId4" Type="http://schemas.openxmlformats.org/officeDocument/2006/relationships/image" Target="../media/image8.wmf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Relationship Id="rId22" Type="http://schemas.openxmlformats.org/officeDocument/2006/relationships/oleObject" Target="../embeddings/oleObject34.bin"/><Relationship Id="rId27" Type="http://schemas.openxmlformats.org/officeDocument/2006/relationships/oleObject" Target="../embeddings/oleObject39.bin"/><Relationship Id="rId30" Type="http://schemas.openxmlformats.org/officeDocument/2006/relationships/oleObject" Target="../embeddings/oleObject4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0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27506" y="2046951"/>
            <a:ext cx="8781045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buClr>
                <a:schemeClr val="tx1"/>
              </a:buClr>
              <a:buSzTx/>
            </a:pPr>
            <a:r>
              <a:rPr lang="id-ID" sz="3600" dirty="0">
                <a:solidFill>
                  <a:srgbClr val="0070C0"/>
                </a:solidFill>
              </a:rPr>
              <a:t>Sistem Komunikasi Telepon</a:t>
            </a:r>
            <a:endParaRPr lang="id-ID" sz="3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Fixed Network </a:t>
            </a:r>
            <a:br>
              <a:rPr lang="en-US" dirty="0">
                <a:solidFill>
                  <a:srgbClr val="0070C0"/>
                </a:solidFill>
                <a:latin typeface="Arial Rounded MT Bold" pitchFamily="34" charset="0"/>
              </a:rPr>
            </a:br>
            <a:r>
              <a:rPr lang="en-US" dirty="0">
                <a:solidFill>
                  <a:srgbClr val="0070C0"/>
                </a:solidFill>
                <a:latin typeface="Arial Rounded MT Bold" pitchFamily="34" charset="0"/>
              </a:rPr>
              <a:t>PSTN (Public Service Telephone Network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95E06C-E94C-434B-B718-64DD47B414EB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8382000" cy="7620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ndara" pitchFamily="34" charset="0"/>
              </a:rPr>
              <a:t>Telephone Set</a:t>
            </a:r>
            <a:endParaRPr lang="en-US" dirty="0" smtClean="0">
              <a:latin typeface="Candar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8309" y="1143000"/>
            <a:ext cx="9421091" cy="5715000"/>
          </a:xfrm>
        </p:spPr>
        <p:txBody>
          <a:bodyPr/>
          <a:lstStyle/>
          <a:p>
            <a:pPr eaLnBrk="1" hangingPunct="1"/>
            <a:r>
              <a:rPr lang="nb-NO" sz="2200" dirty="0">
                <a:latin typeface="Candara" pitchFamily="34" charset="0"/>
              </a:rPr>
              <a:t>Ada dua macam perangkat telepon</a:t>
            </a:r>
            <a:r>
              <a:rPr lang="en-US" sz="2200" dirty="0">
                <a:latin typeface="Candara" pitchFamily="34" charset="0"/>
              </a:rPr>
              <a:t>:</a:t>
            </a:r>
          </a:p>
          <a:p>
            <a:pPr lvl="1" eaLnBrk="1" hangingPunct="1"/>
            <a:r>
              <a:rPr lang="en-US" sz="2200" dirty="0">
                <a:latin typeface="Candara" pitchFamily="34" charset="0"/>
              </a:rPr>
              <a:t>Rotary dialing </a:t>
            </a:r>
            <a:r>
              <a:rPr lang="nb-NO" sz="2200" dirty="0">
                <a:latin typeface="Candara" pitchFamily="34" charset="0"/>
              </a:rPr>
              <a:t>atau</a:t>
            </a:r>
            <a:r>
              <a:rPr lang="en-US" sz="2200" dirty="0">
                <a:latin typeface="Candara" pitchFamily="34" charset="0"/>
              </a:rPr>
              <a:t> pulse dialing</a:t>
            </a:r>
          </a:p>
          <a:p>
            <a:pPr lvl="1" eaLnBrk="1" hangingPunct="1"/>
            <a:r>
              <a:rPr lang="en-US" sz="2200" dirty="0">
                <a:latin typeface="Candara" pitchFamily="34" charset="0"/>
              </a:rPr>
              <a:t>Touch-tone dialing </a:t>
            </a:r>
            <a:r>
              <a:rPr lang="nb-NO" sz="2200" dirty="0">
                <a:latin typeface="Candara" pitchFamily="34" charset="0"/>
              </a:rPr>
              <a:t>atau</a:t>
            </a:r>
            <a:r>
              <a:rPr lang="en-US" sz="2200" dirty="0">
                <a:latin typeface="Candara" pitchFamily="34" charset="0"/>
              </a:rPr>
              <a:t> dual tone multi-frequency [DTMF] dialing</a:t>
            </a:r>
          </a:p>
          <a:p>
            <a:pPr eaLnBrk="1" hangingPunct="1"/>
            <a:r>
              <a:rPr lang="en-US" sz="2200" dirty="0">
                <a:latin typeface="Candara" pitchFamily="34" charset="0"/>
              </a:rPr>
              <a:t>Rotary : </a:t>
            </a:r>
          </a:p>
          <a:p>
            <a:pPr lvl="1" eaLnBrk="1" hangingPunct="1"/>
            <a:r>
              <a:rPr lang="en-US" sz="2200" dirty="0">
                <a:latin typeface="Candara" pitchFamily="34" charset="0"/>
              </a:rPr>
              <a:t>when we dial the number 8 on rotary phone, as we release the dial, the dial mechanism returns at a fixed rate of speed, causing the switch to open and close 8 times</a:t>
            </a:r>
          </a:p>
          <a:p>
            <a:pPr eaLnBrk="1" hangingPunct="1"/>
            <a:r>
              <a:rPr lang="en-US" sz="2200" dirty="0">
                <a:latin typeface="Candara" pitchFamily="34" charset="0"/>
              </a:rPr>
              <a:t>Touch-tone [DTMF] :</a:t>
            </a:r>
          </a:p>
          <a:p>
            <a:pPr lvl="1" eaLnBrk="1" hangingPunct="1"/>
            <a:r>
              <a:rPr lang="nb-NO" sz="2200" dirty="0">
                <a:latin typeface="Candara" pitchFamily="34" charset="0"/>
              </a:rPr>
              <a:t>Setiap baris dan kolom mempunyai nada tertentu. Sebagai contoh, angka </a:t>
            </a:r>
            <a:r>
              <a:rPr lang="en-US" sz="2200" dirty="0">
                <a:latin typeface="Candara" pitchFamily="34" charset="0"/>
              </a:rPr>
              <a:t>8 </a:t>
            </a:r>
            <a:r>
              <a:rPr lang="nb-NO" sz="2200" dirty="0">
                <a:latin typeface="Candara" pitchFamily="34" charset="0"/>
              </a:rPr>
              <a:t>pada tombol </a:t>
            </a:r>
            <a:r>
              <a:rPr lang="en-US" sz="2200" dirty="0">
                <a:latin typeface="Candara" pitchFamily="34" charset="0"/>
              </a:rPr>
              <a:t>DTMF, </a:t>
            </a:r>
            <a:r>
              <a:rPr lang="nb-NO" sz="2200" dirty="0">
                <a:latin typeface="Candara" pitchFamily="34" charset="0"/>
              </a:rPr>
              <a:t>telepon menghasikan dua </a:t>
            </a:r>
            <a:r>
              <a:rPr lang="en-US" sz="2200" dirty="0">
                <a:latin typeface="Candara" pitchFamily="34" charset="0"/>
              </a:rPr>
              <a:t>tone </a:t>
            </a:r>
            <a:r>
              <a:rPr lang="en-US" sz="2200" dirty="0" err="1">
                <a:latin typeface="Candara" pitchFamily="34" charset="0"/>
              </a:rPr>
              <a:t>secara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simultan</a:t>
            </a:r>
            <a:r>
              <a:rPr lang="en-US" sz="2200" dirty="0">
                <a:latin typeface="Candara" pitchFamily="34" charset="0"/>
              </a:rPr>
              <a:t>, </a:t>
            </a:r>
            <a:r>
              <a:rPr lang="en-US" sz="2200" dirty="0" err="1">
                <a:latin typeface="Candara" pitchFamily="34" charset="0"/>
              </a:rPr>
              <a:t>baris</a:t>
            </a:r>
            <a:r>
              <a:rPr lang="en-US" sz="2200" dirty="0">
                <a:latin typeface="Candara" pitchFamily="34" charset="0"/>
              </a:rPr>
              <a:t> 3 </a:t>
            </a:r>
            <a:r>
              <a:rPr lang="en-US" sz="2200" dirty="0" err="1">
                <a:latin typeface="Candara" pitchFamily="34" charset="0"/>
              </a:rPr>
              <a:t>menghasilkan</a:t>
            </a:r>
            <a:r>
              <a:rPr lang="en-US" sz="2200" dirty="0">
                <a:latin typeface="Candara" pitchFamily="34" charset="0"/>
              </a:rPr>
              <a:t> tone [852 Hz] </a:t>
            </a:r>
            <a:r>
              <a:rPr lang="en-US" sz="2200" dirty="0" err="1">
                <a:latin typeface="Candara" pitchFamily="34" charset="0"/>
              </a:rPr>
              <a:t>dan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kolom</a:t>
            </a:r>
            <a:r>
              <a:rPr lang="en-US" sz="2200" dirty="0">
                <a:latin typeface="Candara" pitchFamily="34" charset="0"/>
              </a:rPr>
              <a:t> 2 [1336 Hz]</a:t>
            </a:r>
          </a:p>
        </p:txBody>
      </p:sp>
    </p:spTree>
    <p:extLst>
      <p:ext uri="{BB962C8B-B14F-4D97-AF65-F5344CB8AC3E}">
        <p14:creationId xmlns:p14="http://schemas.microsoft.com/office/powerpoint/2010/main" val="365588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Dual Tone Multi-frequency</a:t>
            </a:r>
            <a:endParaRPr lang="en-SG" dirty="0">
              <a:solidFill>
                <a:srgbClr val="0070C0"/>
              </a:solidFill>
              <a:latin typeface="Candara" pitchFamily="34" charset="0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2743201" y="1905000"/>
            <a:ext cx="6056313" cy="4419600"/>
            <a:chOff x="768" y="816"/>
            <a:chExt cx="3815" cy="2784"/>
          </a:xfrm>
        </p:grpSpPr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2352" y="153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3191" y="153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5" name="Rectangle 6"/>
            <p:cNvSpPr>
              <a:spLocks noChangeArrowheads="1"/>
            </p:cNvSpPr>
            <p:nvPr/>
          </p:nvSpPr>
          <p:spPr bwMode="auto">
            <a:xfrm>
              <a:off x="4029" y="153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2352" y="2109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>
              <a:off x="3191" y="2109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8" name="Rectangle 9"/>
            <p:cNvSpPr>
              <a:spLocks noChangeArrowheads="1"/>
            </p:cNvSpPr>
            <p:nvPr/>
          </p:nvSpPr>
          <p:spPr bwMode="auto">
            <a:xfrm>
              <a:off x="4029" y="2109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9" name="Rectangle 10"/>
            <p:cNvSpPr>
              <a:spLocks noChangeArrowheads="1"/>
            </p:cNvSpPr>
            <p:nvPr/>
          </p:nvSpPr>
          <p:spPr bwMode="auto">
            <a:xfrm>
              <a:off x="2352" y="2683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3191" y="2683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4029" y="2683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9</a:t>
              </a:r>
            </a:p>
          </p:txBody>
        </p:sp>
        <p:sp>
          <p:nvSpPr>
            <p:cNvPr id="22" name="Rectangle 13"/>
            <p:cNvSpPr>
              <a:spLocks noChangeArrowheads="1"/>
            </p:cNvSpPr>
            <p:nvPr/>
          </p:nvSpPr>
          <p:spPr bwMode="auto">
            <a:xfrm>
              <a:off x="4029" y="325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#</a:t>
              </a:r>
            </a:p>
          </p:txBody>
        </p:sp>
        <p:sp>
          <p:nvSpPr>
            <p:cNvPr id="23" name="Rectangle 14"/>
            <p:cNvSpPr>
              <a:spLocks noChangeArrowheads="1"/>
            </p:cNvSpPr>
            <p:nvPr/>
          </p:nvSpPr>
          <p:spPr bwMode="auto">
            <a:xfrm>
              <a:off x="3191" y="325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2352" y="3256"/>
              <a:ext cx="387" cy="344"/>
            </a:xfrm>
            <a:prstGeom prst="rect">
              <a:avLst/>
            </a:prstGeom>
            <a:gradFill rotWithShape="0">
              <a:gsLst>
                <a:gs pos="0">
                  <a:srgbClr val="A50021">
                    <a:gamma/>
                    <a:shade val="46275"/>
                    <a:invGamma/>
                  </a:srgbClr>
                </a:gs>
                <a:gs pos="50000">
                  <a:srgbClr val="A50021"/>
                </a:gs>
                <a:gs pos="100000">
                  <a:srgbClr val="A50021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71842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>
                  <a:solidFill>
                    <a:schemeClr val="bg1"/>
                  </a:solidFill>
                  <a:latin typeface="Arial" pitchFamily="34" charset="0"/>
                </a:rPr>
                <a:t>*</a:t>
              </a:r>
            </a:p>
          </p:txBody>
        </p:sp>
        <p:sp>
          <p:nvSpPr>
            <p:cNvPr id="25" name="Text Box 32"/>
            <p:cNvSpPr txBox="1">
              <a:spLocks noChangeArrowheads="1"/>
            </p:cNvSpPr>
            <p:nvPr/>
          </p:nvSpPr>
          <p:spPr bwMode="auto">
            <a:xfrm>
              <a:off x="768" y="1568"/>
              <a:ext cx="113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Baris 1</a:t>
              </a:r>
              <a:r>
                <a:rPr lang="en-US" sz="2000"/>
                <a:t> [697 Hz]</a:t>
              </a:r>
              <a:endParaRPr lang="en-US" sz="2400"/>
            </a:p>
          </p:txBody>
        </p:sp>
        <p:sp>
          <p:nvSpPr>
            <p:cNvPr id="26" name="Text Box 34"/>
            <p:cNvSpPr txBox="1">
              <a:spLocks noChangeArrowheads="1"/>
            </p:cNvSpPr>
            <p:nvPr/>
          </p:nvSpPr>
          <p:spPr bwMode="auto">
            <a:xfrm>
              <a:off x="768" y="2160"/>
              <a:ext cx="11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Baris 2</a:t>
              </a:r>
              <a:r>
                <a:rPr lang="en-US" sz="2000"/>
                <a:t>[770 Hz]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768" y="2736"/>
              <a:ext cx="11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Baris 3</a:t>
              </a:r>
              <a:r>
                <a:rPr lang="en-US" sz="2000"/>
                <a:t>[852 Hz]</a:t>
              </a:r>
            </a:p>
          </p:txBody>
        </p:sp>
        <p:sp>
          <p:nvSpPr>
            <p:cNvPr id="28" name="Text Box 36"/>
            <p:cNvSpPr txBox="1">
              <a:spLocks noChangeArrowheads="1"/>
            </p:cNvSpPr>
            <p:nvPr/>
          </p:nvSpPr>
          <p:spPr bwMode="auto">
            <a:xfrm>
              <a:off x="768" y="3312"/>
              <a:ext cx="110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Baris 4</a:t>
              </a:r>
              <a:r>
                <a:rPr lang="en-US" sz="2000"/>
                <a:t>[941 Hz]</a:t>
              </a:r>
            </a:p>
          </p:txBody>
        </p:sp>
        <p:sp>
          <p:nvSpPr>
            <p:cNvPr id="29" name="Text Box 37"/>
            <p:cNvSpPr txBox="1">
              <a:spLocks noChangeArrowheads="1"/>
            </p:cNvSpPr>
            <p:nvPr/>
          </p:nvSpPr>
          <p:spPr bwMode="auto">
            <a:xfrm>
              <a:off x="2016" y="816"/>
              <a:ext cx="7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Kolom </a:t>
              </a:r>
              <a:r>
                <a:rPr lang="en-US" sz="2000"/>
                <a:t>1</a:t>
              </a:r>
            </a:p>
            <a:p>
              <a:r>
                <a:rPr lang="en-US" sz="2000"/>
                <a:t>[1209 Hz]</a:t>
              </a:r>
            </a:p>
          </p:txBody>
        </p:sp>
        <p:sp>
          <p:nvSpPr>
            <p:cNvPr id="30" name="Text Box 38"/>
            <p:cNvSpPr txBox="1">
              <a:spLocks noChangeArrowheads="1"/>
            </p:cNvSpPr>
            <p:nvPr/>
          </p:nvSpPr>
          <p:spPr bwMode="auto">
            <a:xfrm>
              <a:off x="2928" y="816"/>
              <a:ext cx="7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Kolom 2</a:t>
              </a:r>
              <a:endParaRPr lang="en-US" sz="2000"/>
            </a:p>
            <a:p>
              <a:r>
                <a:rPr lang="en-US" sz="2000"/>
                <a:t>[1336 Hz]</a:t>
              </a:r>
            </a:p>
          </p:txBody>
        </p:sp>
        <p:sp>
          <p:nvSpPr>
            <p:cNvPr id="31" name="Text Box 39"/>
            <p:cNvSpPr txBox="1">
              <a:spLocks noChangeArrowheads="1"/>
            </p:cNvSpPr>
            <p:nvPr/>
          </p:nvSpPr>
          <p:spPr bwMode="auto">
            <a:xfrm>
              <a:off x="3840" y="816"/>
              <a:ext cx="743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nb-NO" sz="2000"/>
                <a:t>Kolom 3</a:t>
              </a:r>
              <a:endParaRPr lang="en-US" sz="2000"/>
            </a:p>
            <a:p>
              <a:r>
                <a:rPr lang="en-US" sz="2000"/>
                <a:t>[1477 Hz]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70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Sentral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endParaRPr lang="en-SG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981200" y="46482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GB" sz="2400" dirty="0" err="1">
                <a:latin typeface="Candara" pitchFamily="34" charset="0"/>
              </a:rPr>
              <a:t>Kemampuan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dasar</a:t>
            </a:r>
            <a:r>
              <a:rPr lang="en-GB" sz="2400" dirty="0">
                <a:latin typeface="Candara" pitchFamily="34" charset="0"/>
              </a:rPr>
              <a:t> yang </a:t>
            </a:r>
            <a:r>
              <a:rPr lang="en-GB" sz="2400" dirty="0" err="1">
                <a:latin typeface="Candara" pitchFamily="34" charset="0"/>
              </a:rPr>
              <a:t>dimiliki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sentral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telepon</a:t>
            </a:r>
            <a:r>
              <a:rPr lang="en-GB" sz="2400" dirty="0">
                <a:latin typeface="Candara" pitchFamily="34" charset="0"/>
              </a:rPr>
              <a:t> :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Menghubungkan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dua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diantara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pemakai</a:t>
            </a:r>
            <a:r>
              <a:rPr lang="en-GB" sz="2000" dirty="0">
                <a:latin typeface="Candara" pitchFamily="34" charset="0"/>
              </a:rPr>
              <a:t> yang </a:t>
            </a:r>
            <a:r>
              <a:rPr lang="en-GB" sz="2000" dirty="0" err="1">
                <a:latin typeface="Candara" pitchFamily="34" charset="0"/>
              </a:rPr>
              <a:t>ingin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berhubungan</a:t>
            </a:r>
            <a:r>
              <a:rPr lang="en-GB" sz="2000" dirty="0">
                <a:latin typeface="Candara" pitchFamily="34" charset="0"/>
              </a:rPr>
              <a:t> (switching)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Memberikan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identitas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kepada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tiap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pemakai</a:t>
            </a:r>
            <a:r>
              <a:rPr lang="en-GB" sz="2000" dirty="0">
                <a:latin typeface="Candara" pitchFamily="34" charset="0"/>
              </a:rPr>
              <a:t> (numbering)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Memberikan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informasi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adanya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panggilan</a:t>
            </a:r>
            <a:r>
              <a:rPr lang="en-GB" sz="2000" dirty="0">
                <a:latin typeface="Candara" pitchFamily="34" charset="0"/>
              </a:rPr>
              <a:t>, </a:t>
            </a:r>
            <a:r>
              <a:rPr lang="en-GB" sz="2000" dirty="0" err="1">
                <a:latin typeface="Candara" pitchFamily="34" charset="0"/>
              </a:rPr>
              <a:t>terjadinya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percakapan</a:t>
            </a:r>
            <a:r>
              <a:rPr lang="en-GB" sz="2000" dirty="0">
                <a:latin typeface="Candara" pitchFamily="34" charset="0"/>
              </a:rPr>
              <a:t>, </a:t>
            </a:r>
            <a:r>
              <a:rPr lang="en-GB" sz="2000" dirty="0" err="1">
                <a:latin typeface="Candara" pitchFamily="34" charset="0"/>
              </a:rPr>
              <a:t>berakhirnya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percakapan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dll</a:t>
            </a:r>
            <a:r>
              <a:rPr lang="en-GB" sz="2000" dirty="0">
                <a:latin typeface="Candara" pitchFamily="34" charset="0"/>
              </a:rPr>
              <a:t> (</a:t>
            </a:r>
            <a:r>
              <a:rPr lang="en-GB" sz="2000" dirty="0" err="1">
                <a:latin typeface="Candara" pitchFamily="34" charset="0"/>
              </a:rPr>
              <a:t>signaling</a:t>
            </a:r>
            <a:r>
              <a:rPr lang="en-GB" sz="2000" dirty="0">
                <a:latin typeface="Candara" pitchFamily="34" charset="0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endParaRPr lang="en-GB" sz="2400" dirty="0">
              <a:latin typeface="Candara" pitchFamily="34" charset="0"/>
            </a:endParaRPr>
          </a:p>
        </p:txBody>
      </p:sp>
      <p:grpSp>
        <p:nvGrpSpPr>
          <p:cNvPr id="33" name="Group 4"/>
          <p:cNvGrpSpPr>
            <a:grpSpLocks/>
          </p:cNvGrpSpPr>
          <p:nvPr/>
        </p:nvGrpSpPr>
        <p:grpSpPr bwMode="auto">
          <a:xfrm>
            <a:off x="3276601" y="1371601"/>
            <a:ext cx="5675313" cy="3008313"/>
            <a:chOff x="1081" y="1002"/>
            <a:chExt cx="3575" cy="1895"/>
          </a:xfrm>
        </p:grpSpPr>
        <p:pic>
          <p:nvPicPr>
            <p:cNvPr id="34" name="Picture 5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69" y="1194"/>
              <a:ext cx="306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6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950" y="1194"/>
              <a:ext cx="30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6" name="Picture 7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403" y="2255"/>
              <a:ext cx="306" cy="2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8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49" y="2654"/>
              <a:ext cx="305" cy="2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9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298" y="2574"/>
              <a:ext cx="40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" name="Picture 10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741" y="2456"/>
              <a:ext cx="403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11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883" y="1248"/>
              <a:ext cx="402" cy="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" name="Picture 12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253" y="1720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2" name="Picture 13" descr="ANTIQU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900" y="2336"/>
              <a:ext cx="367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3" name="Picture 14" descr="ANTIQU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909" y="1277"/>
              <a:ext cx="367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15" descr="ANTIQUE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39" y="1837"/>
              <a:ext cx="368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2166" y="1484"/>
              <a:ext cx="106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1316" y="1543"/>
              <a:ext cx="708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>
              <a:off x="1458" y="2014"/>
              <a:ext cx="558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8" name="Line 19"/>
            <p:cNvSpPr>
              <a:spLocks noChangeShapeType="1"/>
            </p:cNvSpPr>
            <p:nvPr/>
          </p:nvSpPr>
          <p:spPr bwMode="auto">
            <a:xfrm flipV="1">
              <a:off x="1422" y="2160"/>
              <a:ext cx="594" cy="2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9" name="Line 20"/>
            <p:cNvSpPr>
              <a:spLocks noChangeShapeType="1"/>
            </p:cNvSpPr>
            <p:nvPr/>
          </p:nvSpPr>
          <p:spPr bwMode="auto">
            <a:xfrm flipV="1">
              <a:off x="2095" y="2309"/>
              <a:ext cx="177" cy="2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0" name="Line 21"/>
            <p:cNvSpPr>
              <a:spLocks noChangeShapeType="1"/>
            </p:cNvSpPr>
            <p:nvPr/>
          </p:nvSpPr>
          <p:spPr bwMode="auto">
            <a:xfrm flipH="1" flipV="1">
              <a:off x="2767" y="2368"/>
              <a:ext cx="36" cy="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3227" y="2280"/>
              <a:ext cx="213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3408" y="2256"/>
              <a:ext cx="598" cy="2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V="1">
              <a:off x="3456" y="1955"/>
              <a:ext cx="974" cy="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 flipV="1">
              <a:off x="3475" y="1572"/>
              <a:ext cx="354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26"/>
            <p:cNvSpPr>
              <a:spLocks noChangeShapeType="1"/>
            </p:cNvSpPr>
            <p:nvPr/>
          </p:nvSpPr>
          <p:spPr bwMode="auto">
            <a:xfrm flipV="1">
              <a:off x="2944" y="1484"/>
              <a:ext cx="177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Rectangle 27"/>
            <p:cNvSpPr>
              <a:spLocks noChangeArrowheads="1"/>
            </p:cNvSpPr>
            <p:nvPr/>
          </p:nvSpPr>
          <p:spPr bwMode="auto">
            <a:xfrm>
              <a:off x="2016" y="1680"/>
              <a:ext cx="144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alibri" pitchFamily="34" charset="0"/>
                </a:rPr>
                <a:t>Sentral</a:t>
              </a:r>
              <a:endParaRPr lang="en-GB">
                <a:latin typeface="Calibri" pitchFamily="34" charset="0"/>
              </a:endParaRPr>
            </a:p>
          </p:txBody>
        </p:sp>
        <p:sp>
          <p:nvSpPr>
            <p:cNvPr id="57" name="Text Box 28"/>
            <p:cNvSpPr txBox="1">
              <a:spLocks noChangeArrowheads="1"/>
            </p:cNvSpPr>
            <p:nvPr/>
          </p:nvSpPr>
          <p:spPr bwMode="auto">
            <a:xfrm>
              <a:off x="1081" y="1002"/>
              <a:ext cx="1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GB" sz="280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3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dan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Sentral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endParaRPr lang="en-SG" dirty="0">
              <a:solidFill>
                <a:srgbClr val="0070C0"/>
              </a:solidFill>
              <a:latin typeface="Candara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800600" y="2819400"/>
            <a:ext cx="5340350" cy="3505200"/>
            <a:chOff x="2895600" y="2209800"/>
            <a:chExt cx="5340350" cy="3505200"/>
          </a:xfrm>
        </p:grpSpPr>
        <p:grpSp>
          <p:nvGrpSpPr>
            <p:cNvPr id="30" name="Group 4"/>
            <p:cNvGrpSpPr>
              <a:grpSpLocks/>
            </p:cNvGrpSpPr>
            <p:nvPr/>
          </p:nvGrpSpPr>
          <p:grpSpPr bwMode="auto">
            <a:xfrm>
              <a:off x="5257800" y="3276600"/>
              <a:ext cx="1066800" cy="838200"/>
              <a:chOff x="3648" y="2064"/>
              <a:chExt cx="672" cy="528"/>
            </a:xfrm>
          </p:grpSpPr>
          <p:sp>
            <p:nvSpPr>
              <p:cNvPr id="80" name="Rectangle 5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67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81" name="Text Box 6"/>
              <p:cNvSpPr txBox="1">
                <a:spLocks noChangeArrowheads="1"/>
              </p:cNvSpPr>
              <p:nvPr/>
            </p:nvSpPr>
            <p:spPr bwMode="auto">
              <a:xfrm>
                <a:off x="3716" y="2220"/>
                <a:ext cx="5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 err="1">
                    <a:latin typeface="Trebuchet MS" pitchFamily="34" charset="0"/>
                  </a:rPr>
                  <a:t>Sentral</a:t>
                </a:r>
                <a:endParaRPr lang="en-US" sz="1600" dirty="0">
                  <a:latin typeface="Trebuchet MS" pitchFamily="34" charset="0"/>
                </a:endParaRPr>
              </a:p>
            </p:txBody>
          </p:sp>
        </p:grpSp>
        <p:grpSp>
          <p:nvGrpSpPr>
            <p:cNvPr id="31" name="Group 7"/>
            <p:cNvGrpSpPr>
              <a:grpSpLocks/>
            </p:cNvGrpSpPr>
            <p:nvPr/>
          </p:nvGrpSpPr>
          <p:grpSpPr bwMode="auto">
            <a:xfrm>
              <a:off x="2895600" y="3276600"/>
              <a:ext cx="1066800" cy="838200"/>
              <a:chOff x="3648" y="2064"/>
              <a:chExt cx="672" cy="528"/>
            </a:xfrm>
          </p:grpSpPr>
          <p:sp>
            <p:nvSpPr>
              <p:cNvPr id="78" name="Rectangle 8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67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9" name="Text Box 9"/>
              <p:cNvSpPr txBox="1">
                <a:spLocks noChangeArrowheads="1"/>
              </p:cNvSpPr>
              <p:nvPr/>
            </p:nvSpPr>
            <p:spPr bwMode="auto">
              <a:xfrm>
                <a:off x="3716" y="2220"/>
                <a:ext cx="5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Trebuchet MS" pitchFamily="34" charset="0"/>
                  </a:rPr>
                  <a:t>Sentral</a:t>
                </a:r>
              </a:p>
            </p:txBody>
          </p:sp>
        </p:grpSp>
        <p:grpSp>
          <p:nvGrpSpPr>
            <p:cNvPr id="33" name="Group 10"/>
            <p:cNvGrpSpPr>
              <a:grpSpLocks/>
            </p:cNvGrpSpPr>
            <p:nvPr/>
          </p:nvGrpSpPr>
          <p:grpSpPr bwMode="auto">
            <a:xfrm>
              <a:off x="2895600" y="4876800"/>
              <a:ext cx="1066800" cy="838200"/>
              <a:chOff x="3648" y="2064"/>
              <a:chExt cx="672" cy="528"/>
            </a:xfrm>
          </p:grpSpPr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67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3716" y="2220"/>
                <a:ext cx="5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Trebuchet MS" pitchFamily="34" charset="0"/>
                  </a:rPr>
                  <a:t>Sentral</a:t>
                </a:r>
              </a:p>
            </p:txBody>
          </p:sp>
        </p:grpSp>
        <p:grpSp>
          <p:nvGrpSpPr>
            <p:cNvPr id="58" name="Group 13"/>
            <p:cNvGrpSpPr>
              <a:grpSpLocks/>
            </p:cNvGrpSpPr>
            <p:nvPr/>
          </p:nvGrpSpPr>
          <p:grpSpPr bwMode="auto">
            <a:xfrm>
              <a:off x="5257800" y="4876800"/>
              <a:ext cx="1066800" cy="838200"/>
              <a:chOff x="3648" y="2064"/>
              <a:chExt cx="672" cy="528"/>
            </a:xfrm>
          </p:grpSpPr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672" cy="52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75" name="Text Box 15"/>
              <p:cNvSpPr txBox="1">
                <a:spLocks noChangeArrowheads="1"/>
              </p:cNvSpPr>
              <p:nvPr/>
            </p:nvSpPr>
            <p:spPr bwMode="auto">
              <a:xfrm>
                <a:off x="3716" y="2220"/>
                <a:ext cx="54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>
                    <a:latin typeface="Trebuchet MS" pitchFamily="34" charset="0"/>
                  </a:rPr>
                  <a:t>Sentral</a:t>
                </a:r>
              </a:p>
            </p:txBody>
          </p:sp>
        </p:grpSp>
        <p:cxnSp>
          <p:nvCxnSpPr>
            <p:cNvPr id="59" name="AutoShape 16"/>
            <p:cNvCxnSpPr>
              <a:cxnSpLocks noChangeShapeType="1"/>
              <a:stCxn id="76" idx="3"/>
              <a:endCxn id="74" idx="1"/>
            </p:cNvCxnSpPr>
            <p:nvPr/>
          </p:nvCxnSpPr>
          <p:spPr bwMode="auto">
            <a:xfrm>
              <a:off x="3962400" y="52959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0" name="AutoShape 17"/>
            <p:cNvCxnSpPr>
              <a:cxnSpLocks noChangeShapeType="1"/>
              <a:stCxn id="78" idx="2"/>
              <a:endCxn id="76" idx="0"/>
            </p:cNvCxnSpPr>
            <p:nvPr/>
          </p:nvCxnSpPr>
          <p:spPr bwMode="auto">
            <a:xfrm rot="5400000">
              <a:off x="3048000" y="449580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1" name="AutoShape 18"/>
            <p:cNvCxnSpPr>
              <a:cxnSpLocks noChangeShapeType="1"/>
              <a:stCxn id="78" idx="3"/>
              <a:endCxn id="80" idx="1"/>
            </p:cNvCxnSpPr>
            <p:nvPr/>
          </p:nvCxnSpPr>
          <p:spPr bwMode="auto">
            <a:xfrm>
              <a:off x="3962400" y="3695700"/>
              <a:ext cx="12954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62" name="AutoShape 19"/>
            <p:cNvCxnSpPr>
              <a:cxnSpLocks noChangeShapeType="1"/>
              <a:stCxn id="80" idx="2"/>
              <a:endCxn id="74" idx="0"/>
            </p:cNvCxnSpPr>
            <p:nvPr/>
          </p:nvCxnSpPr>
          <p:spPr bwMode="auto">
            <a:xfrm rot="5400000">
              <a:off x="5410200" y="4495800"/>
              <a:ext cx="762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63" name="Line 20"/>
            <p:cNvSpPr>
              <a:spLocks noChangeShapeType="1"/>
            </p:cNvSpPr>
            <p:nvPr/>
          </p:nvSpPr>
          <p:spPr bwMode="auto">
            <a:xfrm flipV="1">
              <a:off x="3962400" y="4114800"/>
              <a:ext cx="1295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4" name="Line 21"/>
            <p:cNvSpPr>
              <a:spLocks noChangeShapeType="1"/>
            </p:cNvSpPr>
            <p:nvPr/>
          </p:nvSpPr>
          <p:spPr bwMode="auto">
            <a:xfrm>
              <a:off x="3962400" y="4114800"/>
              <a:ext cx="12954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pic>
          <p:nvPicPr>
            <p:cNvPr id="65" name="Picture 22" descr="TOUCH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19800" y="2286000"/>
              <a:ext cx="498475" cy="3540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23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2667000"/>
              <a:ext cx="639763" cy="474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24" descr="DIAL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85038" y="3487738"/>
              <a:ext cx="639762" cy="474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8" name="Line 25"/>
            <p:cNvSpPr>
              <a:spLocks noChangeShapeType="1"/>
            </p:cNvSpPr>
            <p:nvPr/>
          </p:nvSpPr>
          <p:spPr bwMode="auto">
            <a:xfrm flipH="1">
              <a:off x="5791200" y="2590800"/>
              <a:ext cx="381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69" name="Line 26"/>
            <p:cNvSpPr>
              <a:spLocks noChangeShapeType="1"/>
            </p:cNvSpPr>
            <p:nvPr/>
          </p:nvSpPr>
          <p:spPr bwMode="auto">
            <a:xfrm flipH="1">
              <a:off x="6324600" y="30480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0" name="Line 27"/>
            <p:cNvSpPr>
              <a:spLocks noChangeShapeType="1"/>
            </p:cNvSpPr>
            <p:nvPr/>
          </p:nvSpPr>
          <p:spPr bwMode="auto">
            <a:xfrm flipH="1" flipV="1">
              <a:off x="6324600" y="3733800"/>
              <a:ext cx="12192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4056063" y="4953000"/>
              <a:ext cx="1049337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Trebuchet MS" pitchFamily="34" charset="0"/>
                </a:rPr>
                <a:t>Transmisi</a:t>
              </a:r>
            </a:p>
          </p:txBody>
        </p:sp>
        <p:sp>
          <p:nvSpPr>
            <p:cNvPr id="72" name="Text Box 29"/>
            <p:cNvSpPr txBox="1">
              <a:spLocks noChangeArrowheads="1"/>
            </p:cNvSpPr>
            <p:nvPr/>
          </p:nvSpPr>
          <p:spPr bwMode="auto">
            <a:xfrm>
              <a:off x="7239000" y="2209800"/>
              <a:ext cx="99695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>
                  <a:latin typeface="Trebuchet MS" pitchFamily="34" charset="0"/>
                </a:rPr>
                <a:t>Terminal</a:t>
              </a:r>
            </a:p>
          </p:txBody>
        </p:sp>
        <p:sp>
          <p:nvSpPr>
            <p:cNvPr id="73" name="Text Box 30"/>
            <p:cNvSpPr txBox="1">
              <a:spLocks noChangeArrowheads="1"/>
            </p:cNvSpPr>
            <p:nvPr/>
          </p:nvSpPr>
          <p:spPr bwMode="auto">
            <a:xfrm>
              <a:off x="6438900" y="3505200"/>
              <a:ext cx="8572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 err="1">
                  <a:latin typeface="Trebuchet MS" pitchFamily="34" charset="0"/>
                </a:rPr>
                <a:t>Saluran</a:t>
              </a:r>
              <a:endParaRPr lang="en-US" sz="1600" dirty="0">
                <a:latin typeface="Trebuchet MS" pitchFamily="34" charset="0"/>
              </a:endParaRPr>
            </a:p>
            <a:p>
              <a:pPr algn="ctr"/>
              <a:r>
                <a:rPr lang="en-US" sz="1600" dirty="0" err="1">
                  <a:latin typeface="Trebuchet MS" pitchFamily="34" charset="0"/>
                </a:rPr>
                <a:t>lokal</a:t>
              </a:r>
              <a:endParaRPr lang="en-US" sz="1600" dirty="0">
                <a:latin typeface="Trebuchet MS" pitchFamily="34" charset="0"/>
              </a:endParaRPr>
            </a:p>
          </p:txBody>
        </p:sp>
      </p:grp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2286000" y="1842513"/>
            <a:ext cx="50292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err="1">
                <a:latin typeface="Candara" pitchFamily="34" charset="0"/>
              </a:rPr>
              <a:t>Komponen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 err="1">
                <a:latin typeface="Candara" pitchFamily="34" charset="0"/>
              </a:rPr>
              <a:t>jaringan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 err="1">
                <a:latin typeface="Candara" pitchFamily="34" charset="0"/>
              </a:rPr>
              <a:t>telepon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 err="1">
                <a:latin typeface="Candara" pitchFamily="34" charset="0"/>
              </a:rPr>
              <a:t>terdiri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 err="1">
                <a:latin typeface="Candara" pitchFamily="34" charset="0"/>
              </a:rPr>
              <a:t>dari</a:t>
            </a:r>
            <a:r>
              <a:rPr lang="en-US" sz="2000" b="1" dirty="0">
                <a:latin typeface="Candara" pitchFamily="34" charset="0"/>
              </a:rPr>
              <a:t> 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Candara" pitchFamily="34" charset="0"/>
              </a:rPr>
              <a:t>Terminal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andara" pitchFamily="34" charset="0"/>
              </a:rPr>
              <a:t>Sentral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>
                <a:latin typeface="Candara" pitchFamily="34" charset="0"/>
              </a:rPr>
              <a:t>(</a:t>
            </a:r>
            <a:r>
              <a:rPr lang="en-US" sz="2000" b="1" dirty="0">
                <a:latin typeface="Candara" pitchFamily="34" charset="0"/>
              </a:rPr>
              <a:t>Switching)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andara" pitchFamily="34" charset="0"/>
              </a:rPr>
              <a:t>Transmisi</a:t>
            </a:r>
            <a:r>
              <a:rPr lang="en-US" sz="2000" b="1" dirty="0">
                <a:latin typeface="Candara" pitchFamily="34" charset="0"/>
              </a:rPr>
              <a:t>/</a:t>
            </a:r>
            <a:r>
              <a:rPr lang="en-US" sz="2000" b="1" dirty="0" err="1">
                <a:latin typeface="Candara" pitchFamily="34" charset="0"/>
              </a:rPr>
              <a:t>saluran</a:t>
            </a:r>
            <a:r>
              <a:rPr lang="en-US" sz="2000" b="1" dirty="0">
                <a:latin typeface="Candara" pitchFamily="34" charset="0"/>
              </a:rPr>
              <a:t>/</a:t>
            </a:r>
            <a:r>
              <a:rPr lang="en-US" sz="2000" b="1" dirty="0" err="1">
                <a:latin typeface="Candara" pitchFamily="34" charset="0"/>
              </a:rPr>
              <a:t>Jaringan</a:t>
            </a:r>
            <a:r>
              <a:rPr lang="en-US" sz="2000" b="1" dirty="0">
                <a:latin typeface="Candara" pitchFamily="34" charset="0"/>
              </a:rPr>
              <a:t> </a:t>
            </a:r>
            <a:r>
              <a:rPr lang="en-US" sz="2000" b="1" dirty="0" err="1">
                <a:latin typeface="Candara" pitchFamily="34" charset="0"/>
              </a:rPr>
              <a:t>akses</a:t>
            </a:r>
            <a:endParaRPr lang="en-US" sz="2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16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6136" y="284162"/>
            <a:ext cx="7543800" cy="7159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 err="1">
                <a:latin typeface="Candara" pitchFamily="34" charset="0"/>
              </a:rPr>
              <a:t>Hirarki</a:t>
            </a:r>
            <a:r>
              <a:rPr lang="en-US" sz="4000" b="1" dirty="0">
                <a:latin typeface="Candara" pitchFamily="34" charset="0"/>
              </a:rPr>
              <a:t> </a:t>
            </a:r>
            <a:r>
              <a:rPr lang="en-US" sz="4000" b="1" dirty="0" err="1">
                <a:latin typeface="Candara" pitchFamily="34" charset="0"/>
              </a:rPr>
              <a:t>Sentral</a:t>
            </a:r>
            <a:r>
              <a:rPr lang="en-US" sz="4000" b="1" dirty="0">
                <a:latin typeface="Candara" pitchFamily="34" charset="0"/>
              </a:rPr>
              <a:t>/</a:t>
            </a:r>
            <a:r>
              <a:rPr lang="en-US" sz="4000" b="1" dirty="0" err="1">
                <a:latin typeface="Candara" pitchFamily="34" charset="0"/>
              </a:rPr>
              <a:t>Jaringan</a:t>
            </a:r>
            <a:endParaRPr lang="en-GB" sz="4000" b="1" dirty="0">
              <a:latin typeface="Candar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89709" y="1066800"/>
            <a:ext cx="9573491" cy="99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GB" sz="2000" dirty="0" err="1">
                <a:latin typeface="Candara" pitchFamily="34" charset="0"/>
              </a:rPr>
              <a:t>Hubungan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telepon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dilakukan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dalam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lingkup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lokal</a:t>
            </a:r>
            <a:r>
              <a:rPr lang="en-GB" sz="2000" dirty="0">
                <a:latin typeface="Candara" pitchFamily="34" charset="0"/>
              </a:rPr>
              <a:t>, regional, </a:t>
            </a:r>
            <a:r>
              <a:rPr lang="en-GB" sz="2000" dirty="0" err="1">
                <a:latin typeface="Candara" pitchFamily="34" charset="0"/>
              </a:rPr>
              <a:t>nasional</a:t>
            </a:r>
            <a:r>
              <a:rPr lang="en-GB" sz="2000" dirty="0">
                <a:latin typeface="Candara" pitchFamily="34" charset="0"/>
              </a:rPr>
              <a:t>, </a:t>
            </a:r>
            <a:r>
              <a:rPr lang="en-GB" sz="2000" dirty="0" err="1">
                <a:latin typeface="Candara" pitchFamily="34" charset="0"/>
              </a:rPr>
              <a:t>internasional</a:t>
            </a:r>
            <a:endParaRPr lang="en-GB" sz="2000" dirty="0">
              <a:latin typeface="Candara" pitchFamily="34" charset="0"/>
            </a:endParaRPr>
          </a:p>
          <a:p>
            <a:pPr eaLnBrk="1" hangingPunct="1"/>
            <a:r>
              <a:rPr lang="en-GB" sz="2000" dirty="0" err="1">
                <a:latin typeface="Candara" pitchFamily="34" charset="0"/>
              </a:rPr>
              <a:t>Dalam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struktur</a:t>
            </a:r>
            <a:r>
              <a:rPr lang="en-GB" sz="2000" dirty="0">
                <a:latin typeface="Candara" pitchFamily="34" charset="0"/>
              </a:rPr>
              <a:t>/</a:t>
            </a:r>
            <a:r>
              <a:rPr lang="en-GB" sz="2000" dirty="0" err="1">
                <a:latin typeface="Candara" pitchFamily="34" charset="0"/>
              </a:rPr>
              <a:t>topologi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jaringan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telepon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diperlukan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tingkatan-tingkatan</a:t>
            </a:r>
            <a:r>
              <a:rPr lang="en-GB" sz="2000" dirty="0">
                <a:latin typeface="Candara" pitchFamily="34" charset="0"/>
              </a:rPr>
              <a:t> yang </a:t>
            </a:r>
            <a:r>
              <a:rPr lang="en-GB" sz="2000" dirty="0" err="1">
                <a:latin typeface="Candara" pitchFamily="34" charset="0"/>
              </a:rPr>
              <a:t>disebut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Hirarki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Sentral</a:t>
            </a:r>
            <a:r>
              <a:rPr lang="en-GB" sz="2000" dirty="0">
                <a:latin typeface="Candara" pitchFamily="34" charset="0"/>
              </a:rPr>
              <a:t>/</a:t>
            </a:r>
            <a:r>
              <a:rPr lang="en-GB" sz="2000" dirty="0" err="1">
                <a:latin typeface="Candara" pitchFamily="34" charset="0"/>
              </a:rPr>
              <a:t>Jaringan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Telepon</a:t>
            </a:r>
            <a:endParaRPr lang="en-GB" sz="2000" dirty="0">
              <a:latin typeface="Candara" pitchFamily="34" charset="0"/>
            </a:endParaRPr>
          </a:p>
        </p:txBody>
      </p:sp>
      <p:graphicFrame>
        <p:nvGraphicFramePr>
          <p:cNvPr id="273412" name="Group 4"/>
          <p:cNvGraphicFramePr>
            <a:graphicFrameLocks noGrp="1"/>
          </p:cNvGraphicFramePr>
          <p:nvPr/>
        </p:nvGraphicFramePr>
        <p:xfrm>
          <a:off x="1752600" y="3200401"/>
          <a:ext cx="3276600" cy="267144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Kelas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Fungsi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Regional Center 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Tertiary Center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Sectional Center (</a:t>
                      </a: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Secondary Center</a:t>
                      </a: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Primary 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Toll Center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End Office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1752600" y="2767013"/>
            <a:ext cx="3441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Trebuchet MS" pitchFamily="34" charset="0"/>
              </a:rPr>
              <a:t>Hirarki sentral (versi Amerika)</a:t>
            </a:r>
          </a:p>
        </p:txBody>
      </p:sp>
      <p:pic>
        <p:nvPicPr>
          <p:cNvPr id="22556" name="Picture 28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5105400" y="3105150"/>
            <a:ext cx="5562600" cy="3448050"/>
          </a:xfrm>
        </p:spPr>
      </p:pic>
    </p:spTree>
    <p:extLst>
      <p:ext uri="{BB962C8B-B14F-4D97-AF65-F5344CB8AC3E}">
        <p14:creationId xmlns:p14="http://schemas.microsoft.com/office/powerpoint/2010/main" val="338572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atin typeface="Candara" pitchFamily="34" charset="0"/>
              </a:rPr>
              <a:t>Hirarki</a:t>
            </a:r>
            <a:r>
              <a:rPr lang="en-US" sz="3600" b="1" dirty="0">
                <a:latin typeface="Candara" pitchFamily="34" charset="0"/>
              </a:rPr>
              <a:t> </a:t>
            </a:r>
            <a:r>
              <a:rPr lang="en-US" sz="3600" b="1" dirty="0" err="1">
                <a:latin typeface="Candara" pitchFamily="34" charset="0"/>
              </a:rPr>
              <a:t>Jaringan</a:t>
            </a:r>
            <a:r>
              <a:rPr lang="en-US" sz="3600" b="1" dirty="0">
                <a:latin typeface="Candara" pitchFamily="34" charset="0"/>
              </a:rPr>
              <a:t> PSTN </a:t>
            </a:r>
            <a:r>
              <a:rPr lang="en-US" sz="3600" b="1" dirty="0" err="1">
                <a:latin typeface="Candara" pitchFamily="34" charset="0"/>
              </a:rPr>
              <a:t>Umum</a:t>
            </a:r>
            <a:endParaRPr lang="en-US" sz="3600" b="1" dirty="0">
              <a:latin typeface="Candara" pitchFamily="34" charset="0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1492250" y="1508126"/>
            <a:ext cx="9144000" cy="5045075"/>
            <a:chOff x="-31750" y="1508125"/>
            <a:chExt cx="9144000" cy="5045075"/>
          </a:xfrm>
        </p:grpSpPr>
        <p:sp>
          <p:nvSpPr>
            <p:cNvPr id="23555" name="Rectangle 4"/>
            <p:cNvSpPr>
              <a:spLocks noChangeArrowheads="1"/>
            </p:cNvSpPr>
            <p:nvPr/>
          </p:nvSpPr>
          <p:spPr bwMode="auto">
            <a:xfrm>
              <a:off x="1600200" y="24844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56" name="Rectangle 5"/>
            <p:cNvSpPr>
              <a:spLocks noChangeArrowheads="1"/>
            </p:cNvSpPr>
            <p:nvPr/>
          </p:nvSpPr>
          <p:spPr bwMode="auto">
            <a:xfrm>
              <a:off x="2743200" y="2408238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57" name="Rectangle 6"/>
            <p:cNvSpPr>
              <a:spLocks noChangeArrowheads="1"/>
            </p:cNvSpPr>
            <p:nvPr/>
          </p:nvSpPr>
          <p:spPr bwMode="auto">
            <a:xfrm>
              <a:off x="1600200" y="33226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58" name="Rectangle 7"/>
            <p:cNvSpPr>
              <a:spLocks noChangeArrowheads="1"/>
            </p:cNvSpPr>
            <p:nvPr/>
          </p:nvSpPr>
          <p:spPr bwMode="auto">
            <a:xfrm>
              <a:off x="2133600" y="41608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59" name="Rectangle 8"/>
            <p:cNvSpPr>
              <a:spLocks noChangeArrowheads="1"/>
            </p:cNvSpPr>
            <p:nvPr/>
          </p:nvSpPr>
          <p:spPr bwMode="auto">
            <a:xfrm>
              <a:off x="1143000" y="41608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0" name="Rectangle 9"/>
            <p:cNvSpPr>
              <a:spLocks noChangeArrowheads="1"/>
            </p:cNvSpPr>
            <p:nvPr/>
          </p:nvSpPr>
          <p:spPr bwMode="auto">
            <a:xfrm>
              <a:off x="2590800" y="51514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1" name="Rectangle 10"/>
            <p:cNvSpPr>
              <a:spLocks noChangeArrowheads="1"/>
            </p:cNvSpPr>
            <p:nvPr/>
          </p:nvSpPr>
          <p:spPr bwMode="auto">
            <a:xfrm>
              <a:off x="1676400" y="51514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2" name="Rectangle 11"/>
            <p:cNvSpPr>
              <a:spLocks noChangeArrowheads="1"/>
            </p:cNvSpPr>
            <p:nvPr/>
          </p:nvSpPr>
          <p:spPr bwMode="auto">
            <a:xfrm>
              <a:off x="762000" y="51514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63" name="Line 12"/>
            <p:cNvSpPr>
              <a:spLocks noChangeShapeType="1"/>
            </p:cNvSpPr>
            <p:nvPr/>
          </p:nvSpPr>
          <p:spPr bwMode="auto">
            <a:xfrm>
              <a:off x="1828800" y="286543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4" name="Line 13"/>
            <p:cNvSpPr>
              <a:spLocks noChangeShapeType="1"/>
            </p:cNvSpPr>
            <p:nvPr/>
          </p:nvSpPr>
          <p:spPr bwMode="auto">
            <a:xfrm flipH="1">
              <a:off x="1371600" y="3703638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5" name="Line 14"/>
            <p:cNvSpPr>
              <a:spLocks noChangeShapeType="1"/>
            </p:cNvSpPr>
            <p:nvPr/>
          </p:nvSpPr>
          <p:spPr bwMode="auto">
            <a:xfrm>
              <a:off x="1828800" y="3703638"/>
              <a:ext cx="533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6" name="Line 15"/>
            <p:cNvSpPr>
              <a:spLocks noChangeShapeType="1"/>
            </p:cNvSpPr>
            <p:nvPr/>
          </p:nvSpPr>
          <p:spPr bwMode="auto">
            <a:xfrm flipH="1">
              <a:off x="838200" y="4541838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7" name="Line 16"/>
            <p:cNvSpPr>
              <a:spLocks noChangeShapeType="1"/>
            </p:cNvSpPr>
            <p:nvPr/>
          </p:nvSpPr>
          <p:spPr bwMode="auto">
            <a:xfrm>
              <a:off x="1371600" y="4541838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8" name="Line 17"/>
            <p:cNvSpPr>
              <a:spLocks noChangeShapeType="1"/>
            </p:cNvSpPr>
            <p:nvPr/>
          </p:nvSpPr>
          <p:spPr bwMode="auto">
            <a:xfrm>
              <a:off x="2362200" y="4541838"/>
              <a:ext cx="4572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69" name="Line 18"/>
            <p:cNvSpPr>
              <a:spLocks noChangeShapeType="1"/>
            </p:cNvSpPr>
            <p:nvPr/>
          </p:nvSpPr>
          <p:spPr bwMode="auto">
            <a:xfrm>
              <a:off x="1600200" y="43894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0" name="Line 19"/>
            <p:cNvSpPr>
              <a:spLocks noChangeShapeType="1"/>
            </p:cNvSpPr>
            <p:nvPr/>
          </p:nvSpPr>
          <p:spPr bwMode="auto">
            <a:xfrm>
              <a:off x="1219200" y="5303838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71" name="AutoShape 20"/>
            <p:cNvSpPr>
              <a:spLocks noChangeArrowheads="1"/>
            </p:cNvSpPr>
            <p:nvPr/>
          </p:nvSpPr>
          <p:spPr bwMode="auto">
            <a:xfrm>
              <a:off x="3810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2" name="AutoShape 21"/>
            <p:cNvSpPr>
              <a:spLocks noChangeArrowheads="1"/>
            </p:cNvSpPr>
            <p:nvPr/>
          </p:nvSpPr>
          <p:spPr bwMode="auto">
            <a:xfrm>
              <a:off x="27432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3" name="AutoShape 22"/>
            <p:cNvSpPr>
              <a:spLocks noChangeArrowheads="1"/>
            </p:cNvSpPr>
            <p:nvPr/>
          </p:nvSpPr>
          <p:spPr bwMode="auto">
            <a:xfrm>
              <a:off x="7620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4" name="AutoShape 23"/>
            <p:cNvSpPr>
              <a:spLocks noChangeArrowheads="1"/>
            </p:cNvSpPr>
            <p:nvPr/>
          </p:nvSpPr>
          <p:spPr bwMode="auto">
            <a:xfrm>
              <a:off x="11430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5" name="AutoShape 24"/>
            <p:cNvSpPr>
              <a:spLocks noChangeArrowheads="1"/>
            </p:cNvSpPr>
            <p:nvPr/>
          </p:nvSpPr>
          <p:spPr bwMode="auto">
            <a:xfrm>
              <a:off x="16002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6" name="AutoShape 25"/>
            <p:cNvSpPr>
              <a:spLocks noChangeArrowheads="1"/>
            </p:cNvSpPr>
            <p:nvPr/>
          </p:nvSpPr>
          <p:spPr bwMode="auto">
            <a:xfrm>
              <a:off x="19812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7" name="AutoShape 26"/>
            <p:cNvSpPr>
              <a:spLocks noChangeArrowheads="1"/>
            </p:cNvSpPr>
            <p:nvPr/>
          </p:nvSpPr>
          <p:spPr bwMode="auto">
            <a:xfrm>
              <a:off x="23622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8" name="AutoShape 27"/>
            <p:cNvSpPr>
              <a:spLocks noChangeArrowheads="1"/>
            </p:cNvSpPr>
            <p:nvPr/>
          </p:nvSpPr>
          <p:spPr bwMode="auto">
            <a:xfrm>
              <a:off x="3124200" y="62182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79" name="Line 28"/>
            <p:cNvSpPr>
              <a:spLocks noChangeShapeType="1"/>
            </p:cNvSpPr>
            <p:nvPr/>
          </p:nvSpPr>
          <p:spPr bwMode="auto">
            <a:xfrm flipH="1">
              <a:off x="457200" y="5532438"/>
              <a:ext cx="4572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0" name="Line 29"/>
            <p:cNvSpPr>
              <a:spLocks noChangeShapeType="1"/>
            </p:cNvSpPr>
            <p:nvPr/>
          </p:nvSpPr>
          <p:spPr bwMode="auto">
            <a:xfrm flipH="1">
              <a:off x="838200" y="5532438"/>
              <a:ext cx="762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1" name="Line 30"/>
            <p:cNvSpPr>
              <a:spLocks noChangeShapeType="1"/>
            </p:cNvSpPr>
            <p:nvPr/>
          </p:nvSpPr>
          <p:spPr bwMode="auto">
            <a:xfrm>
              <a:off x="914400" y="5532438"/>
              <a:ext cx="304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2" name="Line 31"/>
            <p:cNvSpPr>
              <a:spLocks noChangeShapeType="1"/>
            </p:cNvSpPr>
            <p:nvPr/>
          </p:nvSpPr>
          <p:spPr bwMode="auto">
            <a:xfrm flipH="1">
              <a:off x="1676400" y="5532438"/>
              <a:ext cx="228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3" name="Line 32"/>
            <p:cNvSpPr>
              <a:spLocks noChangeShapeType="1"/>
            </p:cNvSpPr>
            <p:nvPr/>
          </p:nvSpPr>
          <p:spPr bwMode="auto">
            <a:xfrm>
              <a:off x="1905000" y="5532438"/>
              <a:ext cx="152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4" name="Line 33"/>
            <p:cNvSpPr>
              <a:spLocks noChangeShapeType="1"/>
            </p:cNvSpPr>
            <p:nvPr/>
          </p:nvSpPr>
          <p:spPr bwMode="auto">
            <a:xfrm>
              <a:off x="1905000" y="5532438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5" name="Line 34"/>
            <p:cNvSpPr>
              <a:spLocks noChangeShapeType="1"/>
            </p:cNvSpPr>
            <p:nvPr/>
          </p:nvSpPr>
          <p:spPr bwMode="auto">
            <a:xfrm>
              <a:off x="2819400" y="5532438"/>
              <a:ext cx="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6" name="Line 35"/>
            <p:cNvSpPr>
              <a:spLocks noChangeShapeType="1"/>
            </p:cNvSpPr>
            <p:nvPr/>
          </p:nvSpPr>
          <p:spPr bwMode="auto">
            <a:xfrm flipH="1" flipV="1">
              <a:off x="2819400" y="5532438"/>
              <a:ext cx="381000" cy="762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87" name="Rectangle 36"/>
            <p:cNvSpPr>
              <a:spLocks noChangeArrowheads="1"/>
            </p:cNvSpPr>
            <p:nvPr/>
          </p:nvSpPr>
          <p:spPr bwMode="auto">
            <a:xfrm>
              <a:off x="6934200" y="24082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88" name="Rectangle 37"/>
            <p:cNvSpPr>
              <a:spLocks noChangeArrowheads="1"/>
            </p:cNvSpPr>
            <p:nvPr/>
          </p:nvSpPr>
          <p:spPr bwMode="auto">
            <a:xfrm>
              <a:off x="6019800" y="2408238"/>
              <a:ext cx="457200" cy="457200"/>
            </a:xfrm>
            <a:prstGeom prst="rect">
              <a:avLst/>
            </a:prstGeom>
            <a:solidFill>
              <a:schemeClr val="accent2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2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89" name="Rectangle 38"/>
            <p:cNvSpPr>
              <a:spLocks noChangeArrowheads="1"/>
            </p:cNvSpPr>
            <p:nvPr/>
          </p:nvSpPr>
          <p:spPr bwMode="auto">
            <a:xfrm>
              <a:off x="6934200" y="32464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0" name="Rectangle 39"/>
            <p:cNvSpPr>
              <a:spLocks noChangeArrowheads="1"/>
            </p:cNvSpPr>
            <p:nvPr/>
          </p:nvSpPr>
          <p:spPr bwMode="auto">
            <a:xfrm>
              <a:off x="7467600" y="40846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1" name="Rectangle 40"/>
            <p:cNvSpPr>
              <a:spLocks noChangeArrowheads="1"/>
            </p:cNvSpPr>
            <p:nvPr/>
          </p:nvSpPr>
          <p:spPr bwMode="auto">
            <a:xfrm>
              <a:off x="6477000" y="40846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2" name="Rectangle 41"/>
            <p:cNvSpPr>
              <a:spLocks noChangeArrowheads="1"/>
            </p:cNvSpPr>
            <p:nvPr/>
          </p:nvSpPr>
          <p:spPr bwMode="auto">
            <a:xfrm>
              <a:off x="7924800" y="50752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3" name="Rectangle 42"/>
            <p:cNvSpPr>
              <a:spLocks noChangeArrowheads="1"/>
            </p:cNvSpPr>
            <p:nvPr/>
          </p:nvSpPr>
          <p:spPr bwMode="auto">
            <a:xfrm>
              <a:off x="7010400" y="50752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4" name="Rectangle 43"/>
            <p:cNvSpPr>
              <a:spLocks noChangeArrowheads="1"/>
            </p:cNvSpPr>
            <p:nvPr/>
          </p:nvSpPr>
          <p:spPr bwMode="auto">
            <a:xfrm>
              <a:off x="6019800" y="5075238"/>
              <a:ext cx="457200" cy="381000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595" name="Line 44"/>
            <p:cNvSpPr>
              <a:spLocks noChangeShapeType="1"/>
            </p:cNvSpPr>
            <p:nvPr/>
          </p:nvSpPr>
          <p:spPr bwMode="auto">
            <a:xfrm>
              <a:off x="7162800" y="2789238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96" name="Line 45"/>
            <p:cNvSpPr>
              <a:spLocks noChangeShapeType="1"/>
            </p:cNvSpPr>
            <p:nvPr/>
          </p:nvSpPr>
          <p:spPr bwMode="auto">
            <a:xfrm flipH="1">
              <a:off x="6705600" y="3627438"/>
              <a:ext cx="4572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97" name="Line 46"/>
            <p:cNvSpPr>
              <a:spLocks noChangeShapeType="1"/>
            </p:cNvSpPr>
            <p:nvPr/>
          </p:nvSpPr>
          <p:spPr bwMode="auto">
            <a:xfrm>
              <a:off x="7162800" y="3627438"/>
              <a:ext cx="533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98" name="Line 47"/>
            <p:cNvSpPr>
              <a:spLocks noChangeShapeType="1"/>
            </p:cNvSpPr>
            <p:nvPr/>
          </p:nvSpPr>
          <p:spPr bwMode="auto">
            <a:xfrm flipH="1">
              <a:off x="6172200" y="4465638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599" name="Line 48"/>
            <p:cNvSpPr>
              <a:spLocks noChangeShapeType="1"/>
            </p:cNvSpPr>
            <p:nvPr/>
          </p:nvSpPr>
          <p:spPr bwMode="auto">
            <a:xfrm>
              <a:off x="6705600" y="4465638"/>
              <a:ext cx="533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00" name="Line 49"/>
            <p:cNvSpPr>
              <a:spLocks noChangeShapeType="1"/>
            </p:cNvSpPr>
            <p:nvPr/>
          </p:nvSpPr>
          <p:spPr bwMode="auto">
            <a:xfrm>
              <a:off x="7696200" y="4465638"/>
              <a:ext cx="4572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01" name="Line 50"/>
            <p:cNvSpPr>
              <a:spLocks noChangeShapeType="1"/>
            </p:cNvSpPr>
            <p:nvPr/>
          </p:nvSpPr>
          <p:spPr bwMode="auto">
            <a:xfrm>
              <a:off x="6934200" y="43132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02" name="Line 51"/>
            <p:cNvSpPr>
              <a:spLocks noChangeShapeType="1"/>
            </p:cNvSpPr>
            <p:nvPr/>
          </p:nvSpPr>
          <p:spPr bwMode="auto">
            <a:xfrm>
              <a:off x="6477000" y="5303838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03" name="AutoShape 52"/>
            <p:cNvSpPr>
              <a:spLocks noChangeArrowheads="1"/>
            </p:cNvSpPr>
            <p:nvPr/>
          </p:nvSpPr>
          <p:spPr bwMode="auto">
            <a:xfrm>
              <a:off x="57150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4" name="AutoShape 53"/>
            <p:cNvSpPr>
              <a:spLocks noChangeArrowheads="1"/>
            </p:cNvSpPr>
            <p:nvPr/>
          </p:nvSpPr>
          <p:spPr bwMode="auto">
            <a:xfrm>
              <a:off x="80772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5" name="AutoShape 54"/>
            <p:cNvSpPr>
              <a:spLocks noChangeArrowheads="1"/>
            </p:cNvSpPr>
            <p:nvPr/>
          </p:nvSpPr>
          <p:spPr bwMode="auto">
            <a:xfrm>
              <a:off x="60960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6" name="AutoShape 55"/>
            <p:cNvSpPr>
              <a:spLocks noChangeArrowheads="1"/>
            </p:cNvSpPr>
            <p:nvPr/>
          </p:nvSpPr>
          <p:spPr bwMode="auto">
            <a:xfrm>
              <a:off x="64770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7" name="AutoShape 56"/>
            <p:cNvSpPr>
              <a:spLocks noChangeArrowheads="1"/>
            </p:cNvSpPr>
            <p:nvPr/>
          </p:nvSpPr>
          <p:spPr bwMode="auto">
            <a:xfrm>
              <a:off x="69342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8" name="AutoShape 57"/>
            <p:cNvSpPr>
              <a:spLocks noChangeArrowheads="1"/>
            </p:cNvSpPr>
            <p:nvPr/>
          </p:nvSpPr>
          <p:spPr bwMode="auto">
            <a:xfrm>
              <a:off x="73152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09" name="AutoShape 58"/>
            <p:cNvSpPr>
              <a:spLocks noChangeArrowheads="1"/>
            </p:cNvSpPr>
            <p:nvPr/>
          </p:nvSpPr>
          <p:spPr bwMode="auto">
            <a:xfrm>
              <a:off x="76962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10" name="AutoShape 59"/>
            <p:cNvSpPr>
              <a:spLocks noChangeArrowheads="1"/>
            </p:cNvSpPr>
            <p:nvPr/>
          </p:nvSpPr>
          <p:spPr bwMode="auto">
            <a:xfrm>
              <a:off x="8458200" y="6142038"/>
              <a:ext cx="304800" cy="304800"/>
            </a:xfrm>
            <a:prstGeom prst="triangle">
              <a:avLst>
                <a:gd name="adj" fmla="val 50000"/>
              </a:avLst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3611" name="Line 60"/>
            <p:cNvSpPr>
              <a:spLocks noChangeShapeType="1"/>
            </p:cNvSpPr>
            <p:nvPr/>
          </p:nvSpPr>
          <p:spPr bwMode="auto">
            <a:xfrm flipH="1">
              <a:off x="5791200" y="5456238"/>
              <a:ext cx="4572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2" name="Line 61"/>
            <p:cNvSpPr>
              <a:spLocks noChangeShapeType="1"/>
            </p:cNvSpPr>
            <p:nvPr/>
          </p:nvSpPr>
          <p:spPr bwMode="auto">
            <a:xfrm flipH="1">
              <a:off x="6172200" y="5456238"/>
              <a:ext cx="762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3" name="Line 62"/>
            <p:cNvSpPr>
              <a:spLocks noChangeShapeType="1"/>
            </p:cNvSpPr>
            <p:nvPr/>
          </p:nvSpPr>
          <p:spPr bwMode="auto">
            <a:xfrm>
              <a:off x="6248400" y="5456238"/>
              <a:ext cx="3048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4" name="Line 63"/>
            <p:cNvSpPr>
              <a:spLocks noChangeShapeType="1"/>
            </p:cNvSpPr>
            <p:nvPr/>
          </p:nvSpPr>
          <p:spPr bwMode="auto">
            <a:xfrm flipH="1">
              <a:off x="7010400" y="5456238"/>
              <a:ext cx="2286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5" name="Line 64"/>
            <p:cNvSpPr>
              <a:spLocks noChangeShapeType="1"/>
            </p:cNvSpPr>
            <p:nvPr/>
          </p:nvSpPr>
          <p:spPr bwMode="auto">
            <a:xfrm>
              <a:off x="7239000" y="5456238"/>
              <a:ext cx="1524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6" name="Line 65"/>
            <p:cNvSpPr>
              <a:spLocks noChangeShapeType="1"/>
            </p:cNvSpPr>
            <p:nvPr/>
          </p:nvSpPr>
          <p:spPr bwMode="auto">
            <a:xfrm>
              <a:off x="7239000" y="5456238"/>
              <a:ext cx="533400" cy="685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7" name="Line 66"/>
            <p:cNvSpPr>
              <a:spLocks noChangeShapeType="1"/>
            </p:cNvSpPr>
            <p:nvPr/>
          </p:nvSpPr>
          <p:spPr bwMode="auto">
            <a:xfrm>
              <a:off x="8153400" y="5456238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8" name="Line 67"/>
            <p:cNvSpPr>
              <a:spLocks noChangeShapeType="1"/>
            </p:cNvSpPr>
            <p:nvPr/>
          </p:nvSpPr>
          <p:spPr bwMode="auto">
            <a:xfrm flipH="1" flipV="1">
              <a:off x="8153400" y="5456238"/>
              <a:ext cx="38100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19" name="Line 68"/>
            <p:cNvSpPr>
              <a:spLocks noChangeShapeType="1"/>
            </p:cNvSpPr>
            <p:nvPr/>
          </p:nvSpPr>
          <p:spPr bwMode="auto">
            <a:xfrm>
              <a:off x="2057400" y="2636838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20" name="Line 69"/>
            <p:cNvSpPr>
              <a:spLocks noChangeShapeType="1"/>
            </p:cNvSpPr>
            <p:nvPr/>
          </p:nvSpPr>
          <p:spPr bwMode="auto">
            <a:xfrm>
              <a:off x="6477000" y="263683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21" name="Text Box 70"/>
            <p:cNvSpPr txBox="1">
              <a:spLocks noChangeArrowheads="1"/>
            </p:cNvSpPr>
            <p:nvPr/>
          </p:nvSpPr>
          <p:spPr bwMode="auto">
            <a:xfrm>
              <a:off x="2438400" y="1951038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Setra</a:t>
              </a:r>
            </a:p>
          </p:txBody>
        </p:sp>
        <p:sp>
          <p:nvSpPr>
            <p:cNvPr id="23622" name="Text Box 71"/>
            <p:cNvSpPr txBox="1">
              <a:spLocks noChangeArrowheads="1"/>
            </p:cNvSpPr>
            <p:nvPr/>
          </p:nvSpPr>
          <p:spPr bwMode="auto">
            <a:xfrm>
              <a:off x="0" y="2432050"/>
              <a:ext cx="882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Tertier</a:t>
              </a:r>
            </a:p>
          </p:txBody>
        </p:sp>
        <p:sp>
          <p:nvSpPr>
            <p:cNvPr id="23623" name="Text Box 72"/>
            <p:cNvSpPr txBox="1">
              <a:spLocks noChangeArrowheads="1"/>
            </p:cNvSpPr>
            <p:nvPr/>
          </p:nvSpPr>
          <p:spPr bwMode="auto">
            <a:xfrm>
              <a:off x="3770313" y="6156325"/>
              <a:ext cx="143192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Subcriber s</a:t>
              </a:r>
            </a:p>
          </p:txBody>
        </p:sp>
        <p:sp>
          <p:nvSpPr>
            <p:cNvPr id="23624" name="Text Box 73"/>
            <p:cNvSpPr txBox="1">
              <a:spLocks noChangeArrowheads="1"/>
            </p:cNvSpPr>
            <p:nvPr/>
          </p:nvSpPr>
          <p:spPr bwMode="auto">
            <a:xfrm>
              <a:off x="8128000" y="2339975"/>
              <a:ext cx="939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b="1">
                  <a:latin typeface="Times New Roman" pitchFamily="18" charset="0"/>
                </a:rPr>
                <a:t>Tertier </a:t>
              </a:r>
            </a:p>
          </p:txBody>
        </p:sp>
        <p:sp>
          <p:nvSpPr>
            <p:cNvPr id="23625" name="Text Box 74"/>
            <p:cNvSpPr txBox="1">
              <a:spLocks noChangeArrowheads="1"/>
            </p:cNvSpPr>
            <p:nvPr/>
          </p:nvSpPr>
          <p:spPr bwMode="auto">
            <a:xfrm>
              <a:off x="5715000" y="1951038"/>
              <a:ext cx="7620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imes New Roman" pitchFamily="18" charset="0"/>
                </a:rPr>
                <a:t>Setra</a:t>
              </a:r>
            </a:p>
          </p:txBody>
        </p:sp>
        <p:sp>
          <p:nvSpPr>
            <p:cNvPr id="23626" name="Line 75"/>
            <p:cNvSpPr>
              <a:spLocks noChangeShapeType="1"/>
            </p:cNvSpPr>
            <p:nvPr/>
          </p:nvSpPr>
          <p:spPr bwMode="auto">
            <a:xfrm>
              <a:off x="914400" y="26368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27" name="Line 76"/>
            <p:cNvSpPr>
              <a:spLocks noChangeShapeType="1"/>
            </p:cNvSpPr>
            <p:nvPr/>
          </p:nvSpPr>
          <p:spPr bwMode="auto">
            <a:xfrm>
              <a:off x="1143000" y="35512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28" name="Line 77"/>
            <p:cNvSpPr>
              <a:spLocks noChangeShapeType="1"/>
            </p:cNvSpPr>
            <p:nvPr/>
          </p:nvSpPr>
          <p:spPr bwMode="auto">
            <a:xfrm>
              <a:off x="838200" y="4465638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29" name="Line 78"/>
            <p:cNvSpPr>
              <a:spLocks noChangeShapeType="1"/>
            </p:cNvSpPr>
            <p:nvPr/>
          </p:nvSpPr>
          <p:spPr bwMode="auto">
            <a:xfrm>
              <a:off x="7543800" y="2560638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30" name="Line 79"/>
            <p:cNvSpPr>
              <a:spLocks noChangeShapeType="1"/>
            </p:cNvSpPr>
            <p:nvPr/>
          </p:nvSpPr>
          <p:spPr bwMode="auto">
            <a:xfrm>
              <a:off x="7467600" y="3475038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31" name="Line 80"/>
            <p:cNvSpPr>
              <a:spLocks noChangeShapeType="1"/>
            </p:cNvSpPr>
            <p:nvPr/>
          </p:nvSpPr>
          <p:spPr bwMode="auto">
            <a:xfrm>
              <a:off x="8001000" y="4313238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32" name="Rectangle 82"/>
            <p:cNvSpPr>
              <a:spLocks noChangeArrowheads="1"/>
            </p:cNvSpPr>
            <p:nvPr/>
          </p:nvSpPr>
          <p:spPr bwMode="auto">
            <a:xfrm>
              <a:off x="7924800" y="3246438"/>
              <a:ext cx="1123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Sekunder</a:t>
              </a:r>
            </a:p>
          </p:txBody>
        </p:sp>
        <p:sp>
          <p:nvSpPr>
            <p:cNvPr id="23633" name="Rectangle 83"/>
            <p:cNvSpPr>
              <a:spLocks noChangeArrowheads="1"/>
            </p:cNvSpPr>
            <p:nvPr/>
          </p:nvSpPr>
          <p:spPr bwMode="auto">
            <a:xfrm>
              <a:off x="8229600" y="4098925"/>
              <a:ext cx="8826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Primer</a:t>
              </a:r>
            </a:p>
          </p:txBody>
        </p:sp>
        <p:sp>
          <p:nvSpPr>
            <p:cNvPr id="23634" name="Rectangle 84"/>
            <p:cNvSpPr>
              <a:spLocks noChangeArrowheads="1"/>
            </p:cNvSpPr>
            <p:nvPr/>
          </p:nvSpPr>
          <p:spPr bwMode="auto">
            <a:xfrm>
              <a:off x="8350250" y="5075238"/>
              <a:ext cx="7556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Lokal</a:t>
              </a:r>
            </a:p>
          </p:txBody>
        </p:sp>
        <p:sp>
          <p:nvSpPr>
            <p:cNvPr id="23635" name="Rectangle 85"/>
            <p:cNvSpPr>
              <a:spLocks noChangeArrowheads="1"/>
            </p:cNvSpPr>
            <p:nvPr/>
          </p:nvSpPr>
          <p:spPr bwMode="auto">
            <a:xfrm>
              <a:off x="0" y="3322638"/>
              <a:ext cx="11239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Sekunder</a:t>
              </a:r>
            </a:p>
          </p:txBody>
        </p:sp>
        <p:sp>
          <p:nvSpPr>
            <p:cNvPr id="23636" name="Rectangle 86"/>
            <p:cNvSpPr>
              <a:spLocks noChangeArrowheads="1"/>
            </p:cNvSpPr>
            <p:nvPr/>
          </p:nvSpPr>
          <p:spPr bwMode="auto">
            <a:xfrm>
              <a:off x="31750" y="4237038"/>
              <a:ext cx="8826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Primer</a:t>
              </a:r>
            </a:p>
          </p:txBody>
        </p:sp>
        <p:sp>
          <p:nvSpPr>
            <p:cNvPr id="23637" name="Rectangle 87"/>
            <p:cNvSpPr>
              <a:spLocks noChangeArrowheads="1"/>
            </p:cNvSpPr>
            <p:nvPr/>
          </p:nvSpPr>
          <p:spPr bwMode="auto">
            <a:xfrm>
              <a:off x="-31750" y="5151438"/>
              <a:ext cx="730250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imes New Roman" pitchFamily="18" charset="0"/>
                </a:rPr>
                <a:t>Local</a:t>
              </a:r>
            </a:p>
          </p:txBody>
        </p:sp>
        <p:sp>
          <p:nvSpPr>
            <p:cNvPr id="23638" name="Line 88"/>
            <p:cNvSpPr>
              <a:spLocks noChangeShapeType="1"/>
            </p:cNvSpPr>
            <p:nvPr/>
          </p:nvSpPr>
          <p:spPr bwMode="auto">
            <a:xfrm flipV="1">
              <a:off x="1752600" y="187483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639" name="Line 89"/>
            <p:cNvSpPr>
              <a:spLocks noChangeShapeType="1"/>
            </p:cNvSpPr>
            <p:nvPr/>
          </p:nvSpPr>
          <p:spPr bwMode="auto">
            <a:xfrm flipV="1">
              <a:off x="7086600" y="1798638"/>
              <a:ext cx="0" cy="533400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3640" name="Text Box 90"/>
            <p:cNvSpPr txBox="1">
              <a:spLocks noChangeArrowheads="1"/>
            </p:cNvSpPr>
            <p:nvPr/>
          </p:nvSpPr>
          <p:spPr bwMode="auto">
            <a:xfrm>
              <a:off x="1295400" y="1584325"/>
              <a:ext cx="10096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 Narrow" pitchFamily="34" charset="0"/>
                </a:rPr>
                <a:t>Gate way</a:t>
              </a:r>
            </a:p>
          </p:txBody>
        </p:sp>
        <p:sp>
          <p:nvSpPr>
            <p:cNvPr id="23641" name="Text Box 91"/>
            <p:cNvSpPr txBox="1">
              <a:spLocks noChangeArrowheads="1"/>
            </p:cNvSpPr>
            <p:nvPr/>
          </p:nvSpPr>
          <p:spPr bwMode="auto">
            <a:xfrm>
              <a:off x="6565900" y="1508125"/>
              <a:ext cx="1009650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Arial Narrow" pitchFamily="34" charset="0"/>
                </a:rPr>
                <a:t>Gate way</a:t>
              </a:r>
            </a:p>
          </p:txBody>
        </p:sp>
        <p:sp>
          <p:nvSpPr>
            <p:cNvPr id="23642" name="Rectangle 92"/>
            <p:cNvSpPr>
              <a:spLocks noChangeArrowheads="1"/>
            </p:cNvSpPr>
            <p:nvPr/>
          </p:nvSpPr>
          <p:spPr bwMode="auto">
            <a:xfrm>
              <a:off x="3200400" y="2941638"/>
              <a:ext cx="2819400" cy="3048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Times New Roman" pitchFamily="18" charset="0"/>
                </a:rPr>
                <a:t>[ Fiber Optik, Satelit,  Mikrowave ]</a:t>
              </a:r>
            </a:p>
          </p:txBody>
        </p:sp>
        <p:sp>
          <p:nvSpPr>
            <p:cNvPr id="23643" name="Rectangle 93"/>
            <p:cNvSpPr>
              <a:spLocks noChangeArrowheads="1"/>
            </p:cNvSpPr>
            <p:nvPr/>
          </p:nvSpPr>
          <p:spPr bwMode="auto">
            <a:xfrm>
              <a:off x="3733800" y="2408238"/>
              <a:ext cx="1752600" cy="457200"/>
            </a:xfrm>
            <a:prstGeom prst="rect">
              <a:avLst/>
            </a:prstGeom>
            <a:solidFill>
              <a:srgbClr val="FFCC99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99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 b="1">
                  <a:latin typeface="Times New Roman" pitchFamily="18" charset="0"/>
                </a:rPr>
                <a:t>Transmisi</a:t>
              </a:r>
            </a:p>
          </p:txBody>
        </p:sp>
        <p:sp>
          <p:nvSpPr>
            <p:cNvPr id="23644" name="Line 94"/>
            <p:cNvSpPr>
              <a:spLocks noChangeShapeType="1"/>
            </p:cNvSpPr>
            <p:nvPr/>
          </p:nvSpPr>
          <p:spPr bwMode="auto">
            <a:xfrm>
              <a:off x="3200400" y="271303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45" name="Line 95"/>
            <p:cNvSpPr>
              <a:spLocks noChangeShapeType="1"/>
            </p:cNvSpPr>
            <p:nvPr/>
          </p:nvSpPr>
          <p:spPr bwMode="auto">
            <a:xfrm flipH="1">
              <a:off x="3200400" y="256063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46" name="Line 96"/>
            <p:cNvSpPr>
              <a:spLocks noChangeShapeType="1"/>
            </p:cNvSpPr>
            <p:nvPr/>
          </p:nvSpPr>
          <p:spPr bwMode="auto">
            <a:xfrm>
              <a:off x="5486400" y="271303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647" name="Line 97"/>
            <p:cNvSpPr>
              <a:spLocks noChangeShapeType="1"/>
            </p:cNvSpPr>
            <p:nvPr/>
          </p:nvSpPr>
          <p:spPr bwMode="auto">
            <a:xfrm flipH="1">
              <a:off x="5486400" y="2560638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8599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9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atin typeface="Candara" pitchFamily="34" charset="0"/>
              </a:rPr>
              <a:t>Hirarki</a:t>
            </a:r>
            <a:r>
              <a:rPr lang="en-US" sz="3600" b="1" dirty="0">
                <a:latin typeface="Candara" pitchFamily="34" charset="0"/>
              </a:rPr>
              <a:t> </a:t>
            </a:r>
            <a:r>
              <a:rPr lang="en-US" sz="3600" b="1" dirty="0" err="1">
                <a:latin typeface="Candara" pitchFamily="34" charset="0"/>
              </a:rPr>
              <a:t>Jaringan</a:t>
            </a:r>
            <a:r>
              <a:rPr lang="en-US" sz="3600" b="1" dirty="0">
                <a:latin typeface="Candara" pitchFamily="34" charset="0"/>
              </a:rPr>
              <a:t> PSTN Indonesia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1676400" y="1431926"/>
            <a:ext cx="8915400" cy="5349875"/>
            <a:chOff x="152400" y="1431925"/>
            <a:chExt cx="8915400" cy="5349875"/>
          </a:xfrm>
        </p:grpSpPr>
        <p:sp>
          <p:nvSpPr>
            <p:cNvPr id="24579" name="Rectangle 99"/>
            <p:cNvSpPr>
              <a:spLocks noChangeArrowheads="1"/>
            </p:cNvSpPr>
            <p:nvPr/>
          </p:nvSpPr>
          <p:spPr bwMode="auto">
            <a:xfrm>
              <a:off x="1828800" y="1884363"/>
              <a:ext cx="914400" cy="609600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0" name="Rectangle 100"/>
            <p:cNvSpPr>
              <a:spLocks noChangeArrowheads="1"/>
            </p:cNvSpPr>
            <p:nvPr/>
          </p:nvSpPr>
          <p:spPr bwMode="auto">
            <a:xfrm>
              <a:off x="1143000" y="3027363"/>
              <a:ext cx="533400" cy="457200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1" name="Rectangle 101"/>
            <p:cNvSpPr>
              <a:spLocks noChangeArrowheads="1"/>
            </p:cNvSpPr>
            <p:nvPr/>
          </p:nvSpPr>
          <p:spPr bwMode="auto">
            <a:xfrm>
              <a:off x="2743200" y="3027363"/>
              <a:ext cx="533400" cy="457200"/>
            </a:xfrm>
            <a:prstGeom prst="rect">
              <a:avLst/>
            </a:prstGeom>
            <a:solidFill>
              <a:srgbClr val="66FF33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66FF33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2" name="Rectangle 102"/>
            <p:cNvSpPr>
              <a:spLocks noChangeArrowheads="1"/>
            </p:cNvSpPr>
            <p:nvPr/>
          </p:nvSpPr>
          <p:spPr bwMode="auto">
            <a:xfrm>
              <a:off x="6096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3" name="Rectangle 103"/>
            <p:cNvSpPr>
              <a:spLocks noChangeArrowheads="1"/>
            </p:cNvSpPr>
            <p:nvPr/>
          </p:nvSpPr>
          <p:spPr bwMode="auto">
            <a:xfrm>
              <a:off x="38862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4" name="Rectangle 104"/>
            <p:cNvSpPr>
              <a:spLocks noChangeArrowheads="1"/>
            </p:cNvSpPr>
            <p:nvPr/>
          </p:nvSpPr>
          <p:spPr bwMode="auto">
            <a:xfrm>
              <a:off x="9144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5" name="Rectangle 105"/>
            <p:cNvSpPr>
              <a:spLocks noChangeArrowheads="1"/>
            </p:cNvSpPr>
            <p:nvPr/>
          </p:nvSpPr>
          <p:spPr bwMode="auto">
            <a:xfrm>
              <a:off x="23622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6" name="Rectangle 106"/>
            <p:cNvSpPr>
              <a:spLocks noChangeArrowheads="1"/>
            </p:cNvSpPr>
            <p:nvPr/>
          </p:nvSpPr>
          <p:spPr bwMode="auto">
            <a:xfrm>
              <a:off x="12192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7" name="Rectangle 107"/>
            <p:cNvSpPr>
              <a:spLocks noChangeArrowheads="1"/>
            </p:cNvSpPr>
            <p:nvPr/>
          </p:nvSpPr>
          <p:spPr bwMode="auto">
            <a:xfrm>
              <a:off x="20574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8" name="Rectangle 108"/>
            <p:cNvSpPr>
              <a:spLocks noChangeArrowheads="1"/>
            </p:cNvSpPr>
            <p:nvPr/>
          </p:nvSpPr>
          <p:spPr bwMode="auto">
            <a:xfrm>
              <a:off x="15240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89" name="Rectangle 109"/>
            <p:cNvSpPr>
              <a:spLocks noChangeArrowheads="1"/>
            </p:cNvSpPr>
            <p:nvPr/>
          </p:nvSpPr>
          <p:spPr bwMode="auto">
            <a:xfrm>
              <a:off x="3048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0" name="Rectangle 110"/>
            <p:cNvSpPr>
              <a:spLocks noChangeArrowheads="1"/>
            </p:cNvSpPr>
            <p:nvPr/>
          </p:nvSpPr>
          <p:spPr bwMode="auto">
            <a:xfrm>
              <a:off x="3124200" y="5922963"/>
              <a:ext cx="152400" cy="152400"/>
            </a:xfrm>
            <a:prstGeom prst="rect">
              <a:avLst/>
            </a:prstGeom>
            <a:solidFill>
              <a:srgbClr val="FFCC66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CC66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1" name="Oval 111"/>
            <p:cNvSpPr>
              <a:spLocks noChangeArrowheads="1"/>
            </p:cNvSpPr>
            <p:nvPr/>
          </p:nvSpPr>
          <p:spPr bwMode="auto">
            <a:xfrm>
              <a:off x="13716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2" name="Oval 112"/>
            <p:cNvSpPr>
              <a:spLocks noChangeArrowheads="1"/>
            </p:cNvSpPr>
            <p:nvPr/>
          </p:nvSpPr>
          <p:spPr bwMode="auto">
            <a:xfrm>
              <a:off x="11430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3" name="Oval 113"/>
            <p:cNvSpPr>
              <a:spLocks noChangeArrowheads="1"/>
            </p:cNvSpPr>
            <p:nvPr/>
          </p:nvSpPr>
          <p:spPr bwMode="auto">
            <a:xfrm>
              <a:off x="9144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4" name="Oval 114"/>
            <p:cNvSpPr>
              <a:spLocks noChangeArrowheads="1"/>
            </p:cNvSpPr>
            <p:nvPr/>
          </p:nvSpPr>
          <p:spPr bwMode="auto">
            <a:xfrm>
              <a:off x="6858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5" name="Oval 115"/>
            <p:cNvSpPr>
              <a:spLocks noChangeArrowheads="1"/>
            </p:cNvSpPr>
            <p:nvPr/>
          </p:nvSpPr>
          <p:spPr bwMode="auto">
            <a:xfrm>
              <a:off x="4572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6" name="Oval 116"/>
            <p:cNvSpPr>
              <a:spLocks noChangeArrowheads="1"/>
            </p:cNvSpPr>
            <p:nvPr/>
          </p:nvSpPr>
          <p:spPr bwMode="auto">
            <a:xfrm>
              <a:off x="2286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7" name="Oval 117"/>
            <p:cNvSpPr>
              <a:spLocks noChangeArrowheads="1"/>
            </p:cNvSpPr>
            <p:nvPr/>
          </p:nvSpPr>
          <p:spPr bwMode="auto">
            <a:xfrm>
              <a:off x="28194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8" name="Oval 118"/>
            <p:cNvSpPr>
              <a:spLocks noChangeArrowheads="1"/>
            </p:cNvSpPr>
            <p:nvPr/>
          </p:nvSpPr>
          <p:spPr bwMode="auto">
            <a:xfrm>
              <a:off x="25908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599" name="Oval 119"/>
            <p:cNvSpPr>
              <a:spLocks noChangeArrowheads="1"/>
            </p:cNvSpPr>
            <p:nvPr/>
          </p:nvSpPr>
          <p:spPr bwMode="auto">
            <a:xfrm>
              <a:off x="23622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0" name="Oval 120"/>
            <p:cNvSpPr>
              <a:spLocks noChangeArrowheads="1"/>
            </p:cNvSpPr>
            <p:nvPr/>
          </p:nvSpPr>
          <p:spPr bwMode="auto">
            <a:xfrm>
              <a:off x="21336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1" name="Oval 121"/>
            <p:cNvSpPr>
              <a:spLocks noChangeArrowheads="1"/>
            </p:cNvSpPr>
            <p:nvPr/>
          </p:nvSpPr>
          <p:spPr bwMode="auto">
            <a:xfrm>
              <a:off x="19050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2" name="Oval 122"/>
            <p:cNvSpPr>
              <a:spLocks noChangeArrowheads="1"/>
            </p:cNvSpPr>
            <p:nvPr/>
          </p:nvSpPr>
          <p:spPr bwMode="auto">
            <a:xfrm>
              <a:off x="16764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3" name="Oval 123"/>
            <p:cNvSpPr>
              <a:spLocks noChangeArrowheads="1"/>
            </p:cNvSpPr>
            <p:nvPr/>
          </p:nvSpPr>
          <p:spPr bwMode="auto">
            <a:xfrm>
              <a:off x="42672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4" name="Oval 124"/>
            <p:cNvSpPr>
              <a:spLocks noChangeArrowheads="1"/>
            </p:cNvSpPr>
            <p:nvPr/>
          </p:nvSpPr>
          <p:spPr bwMode="auto">
            <a:xfrm>
              <a:off x="40386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5" name="Oval 125"/>
            <p:cNvSpPr>
              <a:spLocks noChangeArrowheads="1"/>
            </p:cNvSpPr>
            <p:nvPr/>
          </p:nvSpPr>
          <p:spPr bwMode="auto">
            <a:xfrm>
              <a:off x="38100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6" name="Oval 126"/>
            <p:cNvSpPr>
              <a:spLocks noChangeArrowheads="1"/>
            </p:cNvSpPr>
            <p:nvPr/>
          </p:nvSpPr>
          <p:spPr bwMode="auto">
            <a:xfrm>
              <a:off x="35814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7" name="Oval 127"/>
            <p:cNvSpPr>
              <a:spLocks noChangeArrowheads="1"/>
            </p:cNvSpPr>
            <p:nvPr/>
          </p:nvSpPr>
          <p:spPr bwMode="auto">
            <a:xfrm>
              <a:off x="33528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8" name="Oval 128"/>
            <p:cNvSpPr>
              <a:spLocks noChangeArrowheads="1"/>
            </p:cNvSpPr>
            <p:nvPr/>
          </p:nvSpPr>
          <p:spPr bwMode="auto">
            <a:xfrm>
              <a:off x="3124200" y="6532563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09" name="Text Box 129"/>
            <p:cNvSpPr txBox="1">
              <a:spLocks noChangeArrowheads="1"/>
            </p:cNvSpPr>
            <p:nvPr/>
          </p:nvSpPr>
          <p:spPr bwMode="auto">
            <a:xfrm>
              <a:off x="4267200" y="1577975"/>
              <a:ext cx="4800600" cy="119062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b="1">
                  <a:latin typeface="Arial Narrow" pitchFamily="34" charset="0"/>
                </a:rPr>
                <a:t>Versi FTP Telkom             	        </a:t>
              </a:r>
              <a:r>
                <a:rPr lang="en-US" b="1">
                  <a:solidFill>
                    <a:schemeClr val="tx2"/>
                  </a:solidFill>
                  <a:latin typeface="Arial Narrow" pitchFamily="34" charset="0"/>
                </a:rPr>
                <a:t>Versi Amerika</a:t>
              </a:r>
            </a:p>
            <a:p>
              <a:endParaRPr lang="en-US">
                <a:latin typeface="Arial Narrow" pitchFamily="34" charset="0"/>
              </a:endParaRPr>
            </a:p>
            <a:p>
              <a:r>
                <a:rPr lang="en-US">
                  <a:latin typeface="Arial Narrow" pitchFamily="34" charset="0"/>
                </a:rPr>
                <a:t>Gate way : Sentral 			</a:t>
              </a:r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Class 1</a:t>
              </a:r>
            </a:p>
            <a:p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Gerbang Internasional</a:t>
              </a:r>
            </a:p>
          </p:txBody>
        </p:sp>
        <p:sp>
          <p:nvSpPr>
            <p:cNvPr id="24610" name="Text Box 130"/>
            <p:cNvSpPr txBox="1">
              <a:spLocks noChangeArrowheads="1"/>
            </p:cNvSpPr>
            <p:nvPr/>
          </p:nvSpPr>
          <p:spPr bwMode="auto">
            <a:xfrm>
              <a:off x="4632325" y="6415088"/>
              <a:ext cx="1081088" cy="36671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Subscriber</a:t>
              </a:r>
            </a:p>
          </p:txBody>
        </p:sp>
        <p:sp>
          <p:nvSpPr>
            <p:cNvPr id="24611" name="Rectangle 131"/>
            <p:cNvSpPr>
              <a:spLocks noChangeArrowheads="1"/>
            </p:cNvSpPr>
            <p:nvPr/>
          </p:nvSpPr>
          <p:spPr bwMode="auto">
            <a:xfrm>
              <a:off x="4267200" y="5784850"/>
              <a:ext cx="4467225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STO : Sentral Lokal atau End office 	</a:t>
              </a:r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Class 5</a:t>
              </a:r>
            </a:p>
          </p:txBody>
        </p:sp>
        <p:sp>
          <p:nvSpPr>
            <p:cNvPr id="24612" name="Rectangle 132"/>
            <p:cNvSpPr>
              <a:spLocks noChangeArrowheads="1"/>
            </p:cNvSpPr>
            <p:nvPr/>
          </p:nvSpPr>
          <p:spPr bwMode="auto">
            <a:xfrm>
              <a:off x="4295775" y="5099050"/>
              <a:ext cx="4467225" cy="36671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 Narrow" pitchFamily="34" charset="0"/>
                </a:rPr>
                <a:t>Primary Center : </a:t>
              </a:r>
              <a:r>
                <a:rPr lang="en-US" dirty="0" err="1">
                  <a:latin typeface="Arial Narrow" pitchFamily="34" charset="0"/>
                </a:rPr>
                <a:t>Sentral</a:t>
              </a:r>
              <a:r>
                <a:rPr lang="en-US" dirty="0">
                  <a:latin typeface="Arial Narrow" pitchFamily="34" charset="0"/>
                </a:rPr>
                <a:t> Trunk/Tandem	</a:t>
              </a:r>
              <a:r>
                <a:rPr lang="en-US" dirty="0">
                  <a:solidFill>
                    <a:schemeClr val="tx2"/>
                  </a:solidFill>
                  <a:latin typeface="Arial Narrow" pitchFamily="34" charset="0"/>
                </a:rPr>
                <a:t>Class 4</a:t>
              </a:r>
            </a:p>
          </p:txBody>
        </p:sp>
        <p:sp>
          <p:nvSpPr>
            <p:cNvPr id="24613" name="Rectangle 133"/>
            <p:cNvSpPr>
              <a:spLocks noChangeArrowheads="1"/>
            </p:cNvSpPr>
            <p:nvPr/>
          </p:nvSpPr>
          <p:spPr bwMode="auto">
            <a:xfrm>
              <a:off x="4295775" y="4017963"/>
              <a:ext cx="4467225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Secondary Center : Sentral trunk		</a:t>
              </a:r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Class 3</a:t>
              </a:r>
            </a:p>
            <a:p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/ Transit Regional</a:t>
              </a:r>
            </a:p>
          </p:txBody>
        </p:sp>
        <p:sp>
          <p:nvSpPr>
            <p:cNvPr id="24614" name="Rectangle 134"/>
            <p:cNvSpPr>
              <a:spLocks noChangeArrowheads="1"/>
            </p:cNvSpPr>
            <p:nvPr/>
          </p:nvSpPr>
          <p:spPr bwMode="auto">
            <a:xfrm>
              <a:off x="4295775" y="2965450"/>
              <a:ext cx="4467225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Arial Narrow" pitchFamily="34" charset="0"/>
                </a:rPr>
                <a:t>Tertiary Center : Sentral Trunk		</a:t>
              </a:r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Class 2</a:t>
              </a:r>
            </a:p>
            <a:p>
              <a:r>
                <a:rPr lang="en-US">
                  <a:solidFill>
                    <a:schemeClr val="tx2"/>
                  </a:solidFill>
                  <a:latin typeface="Arial Narrow" pitchFamily="34" charset="0"/>
                </a:rPr>
                <a:t> / Transit Nasional</a:t>
              </a:r>
            </a:p>
          </p:txBody>
        </p:sp>
        <p:sp>
          <p:nvSpPr>
            <p:cNvPr id="24615" name="Rectangle 135"/>
            <p:cNvSpPr>
              <a:spLocks noChangeArrowheads="1"/>
            </p:cNvSpPr>
            <p:nvPr/>
          </p:nvSpPr>
          <p:spPr bwMode="auto">
            <a:xfrm>
              <a:off x="914400" y="1431925"/>
              <a:ext cx="2484438" cy="396875"/>
            </a:xfrm>
            <a:prstGeom prst="rect">
              <a:avLst/>
            </a:prstGeom>
            <a:solidFill>
              <a:srgbClr val="FFCC66"/>
            </a:solidFill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 i="1">
                  <a:solidFill>
                    <a:schemeClr val="tx2"/>
                  </a:solidFill>
                  <a:latin typeface="Arial Narrow" pitchFamily="34" charset="0"/>
                </a:rPr>
                <a:t>Network Configuration </a:t>
              </a:r>
            </a:p>
          </p:txBody>
        </p:sp>
        <p:sp>
          <p:nvSpPr>
            <p:cNvPr id="24616" name="Line 136"/>
            <p:cNvSpPr>
              <a:spLocks noChangeShapeType="1"/>
            </p:cNvSpPr>
            <p:nvPr/>
          </p:nvSpPr>
          <p:spPr bwMode="auto">
            <a:xfrm>
              <a:off x="2286000" y="2570163"/>
              <a:ext cx="609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17" name="Line 137"/>
            <p:cNvSpPr>
              <a:spLocks noChangeShapeType="1"/>
            </p:cNvSpPr>
            <p:nvPr/>
          </p:nvSpPr>
          <p:spPr bwMode="auto">
            <a:xfrm flipH="1">
              <a:off x="1447800" y="2570163"/>
              <a:ext cx="8382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18" name="Line 138"/>
            <p:cNvSpPr>
              <a:spLocks noChangeShapeType="1"/>
            </p:cNvSpPr>
            <p:nvPr/>
          </p:nvSpPr>
          <p:spPr bwMode="auto">
            <a:xfrm flipH="1">
              <a:off x="2514600" y="3484563"/>
              <a:ext cx="45720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19" name="Line 139"/>
            <p:cNvSpPr>
              <a:spLocks noChangeShapeType="1"/>
            </p:cNvSpPr>
            <p:nvPr/>
          </p:nvSpPr>
          <p:spPr bwMode="auto">
            <a:xfrm>
              <a:off x="2971800" y="3484563"/>
              <a:ext cx="45720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0" name="Line 140"/>
            <p:cNvSpPr>
              <a:spLocks noChangeShapeType="1"/>
            </p:cNvSpPr>
            <p:nvPr/>
          </p:nvSpPr>
          <p:spPr bwMode="auto">
            <a:xfrm flipH="1">
              <a:off x="990600" y="3560763"/>
              <a:ext cx="3810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1" name="Line 141"/>
            <p:cNvSpPr>
              <a:spLocks noChangeShapeType="1"/>
            </p:cNvSpPr>
            <p:nvPr/>
          </p:nvSpPr>
          <p:spPr bwMode="auto">
            <a:xfrm>
              <a:off x="1371600" y="3560763"/>
              <a:ext cx="38100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2" name="Line 142"/>
            <p:cNvSpPr>
              <a:spLocks noChangeShapeType="1"/>
            </p:cNvSpPr>
            <p:nvPr/>
          </p:nvSpPr>
          <p:spPr bwMode="auto">
            <a:xfrm flipH="1">
              <a:off x="685800" y="4627563"/>
              <a:ext cx="1524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3" name="Line 143"/>
            <p:cNvSpPr>
              <a:spLocks noChangeShapeType="1"/>
            </p:cNvSpPr>
            <p:nvPr/>
          </p:nvSpPr>
          <p:spPr bwMode="auto">
            <a:xfrm>
              <a:off x="838200" y="4627563"/>
              <a:ext cx="304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4" name="Line 144"/>
            <p:cNvSpPr>
              <a:spLocks noChangeShapeType="1"/>
            </p:cNvSpPr>
            <p:nvPr/>
          </p:nvSpPr>
          <p:spPr bwMode="auto">
            <a:xfrm>
              <a:off x="2438400" y="4627563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5" name="Line 145"/>
            <p:cNvSpPr>
              <a:spLocks noChangeShapeType="1"/>
            </p:cNvSpPr>
            <p:nvPr/>
          </p:nvSpPr>
          <p:spPr bwMode="auto">
            <a:xfrm flipH="1">
              <a:off x="1981200" y="4627563"/>
              <a:ext cx="4572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6" name="Line 146"/>
            <p:cNvSpPr>
              <a:spLocks noChangeShapeType="1"/>
            </p:cNvSpPr>
            <p:nvPr/>
          </p:nvSpPr>
          <p:spPr bwMode="auto">
            <a:xfrm flipH="1">
              <a:off x="3276600" y="4627563"/>
              <a:ext cx="228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7" name="Line 147"/>
            <p:cNvSpPr>
              <a:spLocks noChangeShapeType="1"/>
            </p:cNvSpPr>
            <p:nvPr/>
          </p:nvSpPr>
          <p:spPr bwMode="auto">
            <a:xfrm>
              <a:off x="3429000" y="4627563"/>
              <a:ext cx="3810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8" name="Line 148"/>
            <p:cNvSpPr>
              <a:spLocks noChangeShapeType="1"/>
            </p:cNvSpPr>
            <p:nvPr/>
          </p:nvSpPr>
          <p:spPr bwMode="auto">
            <a:xfrm flipH="1">
              <a:off x="381000" y="5389563"/>
              <a:ext cx="228600" cy="609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29" name="Line 149"/>
            <p:cNvSpPr>
              <a:spLocks noChangeShapeType="1"/>
            </p:cNvSpPr>
            <p:nvPr/>
          </p:nvSpPr>
          <p:spPr bwMode="auto">
            <a:xfrm>
              <a:off x="609600" y="5389563"/>
              <a:ext cx="1524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0" name="Line 150"/>
            <p:cNvSpPr>
              <a:spLocks noChangeShapeType="1"/>
            </p:cNvSpPr>
            <p:nvPr/>
          </p:nvSpPr>
          <p:spPr bwMode="auto">
            <a:xfrm flipH="1">
              <a:off x="990600" y="5389563"/>
              <a:ext cx="1524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1" name="Line 151"/>
            <p:cNvSpPr>
              <a:spLocks noChangeShapeType="1"/>
            </p:cNvSpPr>
            <p:nvPr/>
          </p:nvSpPr>
          <p:spPr bwMode="auto">
            <a:xfrm>
              <a:off x="1143000" y="5465763"/>
              <a:ext cx="1524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2" name="Line 152"/>
            <p:cNvSpPr>
              <a:spLocks noChangeShapeType="1"/>
            </p:cNvSpPr>
            <p:nvPr/>
          </p:nvSpPr>
          <p:spPr bwMode="auto">
            <a:xfrm>
              <a:off x="1295400" y="5465763"/>
              <a:ext cx="304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3" name="Line 153"/>
            <p:cNvSpPr>
              <a:spLocks noChangeShapeType="1"/>
            </p:cNvSpPr>
            <p:nvPr/>
          </p:nvSpPr>
          <p:spPr bwMode="auto">
            <a:xfrm flipH="1">
              <a:off x="2133600" y="5389563"/>
              <a:ext cx="3048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4" name="Line 154"/>
            <p:cNvSpPr>
              <a:spLocks noChangeShapeType="1"/>
            </p:cNvSpPr>
            <p:nvPr/>
          </p:nvSpPr>
          <p:spPr bwMode="auto">
            <a:xfrm>
              <a:off x="2438400" y="5389563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5" name="Line 155"/>
            <p:cNvSpPr>
              <a:spLocks noChangeShapeType="1"/>
            </p:cNvSpPr>
            <p:nvPr/>
          </p:nvSpPr>
          <p:spPr bwMode="auto">
            <a:xfrm>
              <a:off x="2438400" y="5389563"/>
              <a:ext cx="30480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6" name="Line 156"/>
            <p:cNvSpPr>
              <a:spLocks noChangeShapeType="1"/>
            </p:cNvSpPr>
            <p:nvPr/>
          </p:nvSpPr>
          <p:spPr bwMode="auto">
            <a:xfrm>
              <a:off x="3200400" y="5389563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7" name="Line 157"/>
            <p:cNvSpPr>
              <a:spLocks noChangeShapeType="1"/>
            </p:cNvSpPr>
            <p:nvPr/>
          </p:nvSpPr>
          <p:spPr bwMode="auto">
            <a:xfrm>
              <a:off x="3810000" y="5465763"/>
              <a:ext cx="762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8" name="Line 158"/>
            <p:cNvSpPr>
              <a:spLocks noChangeShapeType="1"/>
            </p:cNvSpPr>
            <p:nvPr/>
          </p:nvSpPr>
          <p:spPr bwMode="auto">
            <a:xfrm flipH="1">
              <a:off x="3505200" y="5465763"/>
              <a:ext cx="304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39" name="Line 159"/>
            <p:cNvSpPr>
              <a:spLocks noChangeShapeType="1"/>
            </p:cNvSpPr>
            <p:nvPr/>
          </p:nvSpPr>
          <p:spPr bwMode="auto">
            <a:xfrm flipH="1">
              <a:off x="2895600" y="5465763"/>
              <a:ext cx="228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0" name="Line 160"/>
            <p:cNvSpPr>
              <a:spLocks noChangeShapeType="1"/>
            </p:cNvSpPr>
            <p:nvPr/>
          </p:nvSpPr>
          <p:spPr bwMode="auto">
            <a:xfrm flipH="1">
              <a:off x="304800" y="6151563"/>
              <a:ext cx="762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1" name="Line 161"/>
            <p:cNvSpPr>
              <a:spLocks noChangeShapeType="1"/>
            </p:cNvSpPr>
            <p:nvPr/>
          </p:nvSpPr>
          <p:spPr bwMode="auto">
            <a:xfrm flipH="1">
              <a:off x="533400" y="6151563"/>
              <a:ext cx="1524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2" name="Line 162"/>
            <p:cNvSpPr>
              <a:spLocks noChangeShapeType="1"/>
            </p:cNvSpPr>
            <p:nvPr/>
          </p:nvSpPr>
          <p:spPr bwMode="auto">
            <a:xfrm>
              <a:off x="685800" y="6151563"/>
              <a:ext cx="762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3" name="Line 163"/>
            <p:cNvSpPr>
              <a:spLocks noChangeShapeType="1"/>
            </p:cNvSpPr>
            <p:nvPr/>
          </p:nvSpPr>
          <p:spPr bwMode="auto">
            <a:xfrm>
              <a:off x="990600" y="6151563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4" name="Line 164"/>
            <p:cNvSpPr>
              <a:spLocks noChangeShapeType="1"/>
            </p:cNvSpPr>
            <p:nvPr/>
          </p:nvSpPr>
          <p:spPr bwMode="auto">
            <a:xfrm flipH="1">
              <a:off x="1219200" y="6151563"/>
              <a:ext cx="762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5" name="Line 165"/>
            <p:cNvSpPr>
              <a:spLocks noChangeShapeType="1"/>
            </p:cNvSpPr>
            <p:nvPr/>
          </p:nvSpPr>
          <p:spPr bwMode="auto">
            <a:xfrm flipH="1">
              <a:off x="1447800" y="6151563"/>
              <a:ext cx="1524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6" name="Line 166"/>
            <p:cNvSpPr>
              <a:spLocks noChangeShapeType="1"/>
            </p:cNvSpPr>
            <p:nvPr/>
          </p:nvSpPr>
          <p:spPr bwMode="auto">
            <a:xfrm>
              <a:off x="1600200" y="6151563"/>
              <a:ext cx="1524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7" name="Line 167"/>
            <p:cNvSpPr>
              <a:spLocks noChangeShapeType="1"/>
            </p:cNvSpPr>
            <p:nvPr/>
          </p:nvSpPr>
          <p:spPr bwMode="auto">
            <a:xfrm flipH="1">
              <a:off x="1981200" y="6151563"/>
              <a:ext cx="1524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8" name="Line 168"/>
            <p:cNvSpPr>
              <a:spLocks noChangeShapeType="1"/>
            </p:cNvSpPr>
            <p:nvPr/>
          </p:nvSpPr>
          <p:spPr bwMode="auto">
            <a:xfrm>
              <a:off x="2133600" y="6227763"/>
              <a:ext cx="762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49" name="Line 169"/>
            <p:cNvSpPr>
              <a:spLocks noChangeShapeType="1"/>
            </p:cNvSpPr>
            <p:nvPr/>
          </p:nvSpPr>
          <p:spPr bwMode="auto">
            <a:xfrm>
              <a:off x="2438400" y="6151563"/>
              <a:ext cx="4572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0" name="Line 170"/>
            <p:cNvSpPr>
              <a:spLocks noChangeShapeType="1"/>
            </p:cNvSpPr>
            <p:nvPr/>
          </p:nvSpPr>
          <p:spPr bwMode="auto">
            <a:xfrm>
              <a:off x="2438400" y="6151563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1" name="Line 171"/>
            <p:cNvSpPr>
              <a:spLocks noChangeShapeType="1"/>
            </p:cNvSpPr>
            <p:nvPr/>
          </p:nvSpPr>
          <p:spPr bwMode="auto">
            <a:xfrm>
              <a:off x="2438400" y="6151563"/>
              <a:ext cx="2286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2" name="Line 172"/>
            <p:cNvSpPr>
              <a:spLocks noChangeShapeType="1"/>
            </p:cNvSpPr>
            <p:nvPr/>
          </p:nvSpPr>
          <p:spPr bwMode="auto">
            <a:xfrm>
              <a:off x="3200400" y="6151563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3" name="Line 173"/>
            <p:cNvSpPr>
              <a:spLocks noChangeShapeType="1"/>
            </p:cNvSpPr>
            <p:nvPr/>
          </p:nvSpPr>
          <p:spPr bwMode="auto">
            <a:xfrm flipH="1">
              <a:off x="3657600" y="6151563"/>
              <a:ext cx="304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4" name="Line 174"/>
            <p:cNvSpPr>
              <a:spLocks noChangeShapeType="1"/>
            </p:cNvSpPr>
            <p:nvPr/>
          </p:nvSpPr>
          <p:spPr bwMode="auto">
            <a:xfrm flipH="1">
              <a:off x="3886200" y="6151563"/>
              <a:ext cx="762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5" name="Line 175"/>
            <p:cNvSpPr>
              <a:spLocks noChangeShapeType="1"/>
            </p:cNvSpPr>
            <p:nvPr/>
          </p:nvSpPr>
          <p:spPr bwMode="auto">
            <a:xfrm>
              <a:off x="3962400" y="6151563"/>
              <a:ext cx="1524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6" name="Line 176"/>
            <p:cNvSpPr>
              <a:spLocks noChangeShapeType="1"/>
            </p:cNvSpPr>
            <p:nvPr/>
          </p:nvSpPr>
          <p:spPr bwMode="auto">
            <a:xfrm>
              <a:off x="3962400" y="6151563"/>
              <a:ext cx="304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7" name="Line 177"/>
            <p:cNvSpPr>
              <a:spLocks noChangeShapeType="1"/>
            </p:cNvSpPr>
            <p:nvPr/>
          </p:nvSpPr>
          <p:spPr bwMode="auto">
            <a:xfrm>
              <a:off x="3200400" y="6151563"/>
              <a:ext cx="2286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8" name="Line 178"/>
            <p:cNvSpPr>
              <a:spLocks noChangeShapeType="1"/>
            </p:cNvSpPr>
            <p:nvPr/>
          </p:nvSpPr>
          <p:spPr bwMode="auto">
            <a:xfrm flipH="1">
              <a:off x="152400" y="6151563"/>
              <a:ext cx="1524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59" name="Line 179"/>
            <p:cNvSpPr>
              <a:spLocks noChangeShapeType="1"/>
            </p:cNvSpPr>
            <p:nvPr/>
          </p:nvSpPr>
          <p:spPr bwMode="auto">
            <a:xfrm flipH="1">
              <a:off x="2971800" y="2341563"/>
              <a:ext cx="1219200" cy="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60" name="Line 180"/>
            <p:cNvSpPr>
              <a:spLocks noChangeShapeType="1"/>
            </p:cNvSpPr>
            <p:nvPr/>
          </p:nvSpPr>
          <p:spPr bwMode="auto">
            <a:xfrm flipH="1">
              <a:off x="3429000" y="3179763"/>
              <a:ext cx="838200" cy="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61" name="Line 181"/>
            <p:cNvSpPr>
              <a:spLocks noChangeShapeType="1"/>
            </p:cNvSpPr>
            <p:nvPr/>
          </p:nvSpPr>
          <p:spPr bwMode="auto">
            <a:xfrm flipH="1">
              <a:off x="3810000" y="4246563"/>
              <a:ext cx="457200" cy="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62" name="Line 182"/>
            <p:cNvSpPr>
              <a:spLocks noChangeShapeType="1"/>
            </p:cNvSpPr>
            <p:nvPr/>
          </p:nvSpPr>
          <p:spPr bwMode="auto">
            <a:xfrm flipH="1">
              <a:off x="4114800" y="5313363"/>
              <a:ext cx="152400" cy="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63" name="Line 183"/>
            <p:cNvSpPr>
              <a:spLocks noChangeShapeType="1"/>
            </p:cNvSpPr>
            <p:nvPr/>
          </p:nvSpPr>
          <p:spPr bwMode="auto">
            <a:xfrm flipH="1">
              <a:off x="4114800" y="5999163"/>
              <a:ext cx="228600" cy="0"/>
            </a:xfrm>
            <a:prstGeom prst="line">
              <a:avLst/>
            </a:prstGeom>
            <a:noFill/>
            <a:ln w="12700" cap="sq">
              <a:solidFill>
                <a:srgbClr val="990000"/>
              </a:solidFill>
              <a:round/>
              <a:headEnd type="none" w="sm" len="sm"/>
              <a:tailEnd type="triangle" w="sm" len="sm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24664" name="Rectangle 184"/>
            <p:cNvSpPr>
              <a:spLocks noChangeArrowheads="1"/>
            </p:cNvSpPr>
            <p:nvPr/>
          </p:nvSpPr>
          <p:spPr bwMode="auto">
            <a:xfrm>
              <a:off x="533400" y="4094163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65" name="Rectangle 185"/>
            <p:cNvSpPr>
              <a:spLocks noChangeArrowheads="1"/>
            </p:cNvSpPr>
            <p:nvPr/>
          </p:nvSpPr>
          <p:spPr bwMode="auto">
            <a:xfrm>
              <a:off x="3200400" y="4094163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66" name="Rectangle 186"/>
            <p:cNvSpPr>
              <a:spLocks noChangeArrowheads="1"/>
            </p:cNvSpPr>
            <p:nvPr/>
          </p:nvSpPr>
          <p:spPr bwMode="auto">
            <a:xfrm>
              <a:off x="2209800" y="4094163"/>
              <a:ext cx="609600" cy="381000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67" name="Rectangle 187"/>
            <p:cNvSpPr>
              <a:spLocks noChangeArrowheads="1"/>
            </p:cNvSpPr>
            <p:nvPr/>
          </p:nvSpPr>
          <p:spPr bwMode="auto">
            <a:xfrm>
              <a:off x="457200" y="5160963"/>
              <a:ext cx="304800" cy="228600"/>
            </a:xfrm>
            <a:prstGeom prst="rect">
              <a:avLst/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68" name="Rectangle 188"/>
            <p:cNvSpPr>
              <a:spLocks noChangeArrowheads="1"/>
            </p:cNvSpPr>
            <p:nvPr/>
          </p:nvSpPr>
          <p:spPr bwMode="auto">
            <a:xfrm>
              <a:off x="3657600" y="5084763"/>
              <a:ext cx="304800" cy="228600"/>
            </a:xfrm>
            <a:prstGeom prst="rect">
              <a:avLst/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69" name="Rectangle 189"/>
            <p:cNvSpPr>
              <a:spLocks noChangeArrowheads="1"/>
            </p:cNvSpPr>
            <p:nvPr/>
          </p:nvSpPr>
          <p:spPr bwMode="auto">
            <a:xfrm>
              <a:off x="990600" y="5084763"/>
              <a:ext cx="304800" cy="228600"/>
            </a:xfrm>
            <a:prstGeom prst="rect">
              <a:avLst/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70" name="Rectangle 190"/>
            <p:cNvSpPr>
              <a:spLocks noChangeArrowheads="1"/>
            </p:cNvSpPr>
            <p:nvPr/>
          </p:nvSpPr>
          <p:spPr bwMode="auto">
            <a:xfrm>
              <a:off x="3048000" y="5084763"/>
              <a:ext cx="304800" cy="228600"/>
            </a:xfrm>
            <a:prstGeom prst="rect">
              <a:avLst/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671" name="Rectangle 191"/>
            <p:cNvSpPr>
              <a:spLocks noChangeArrowheads="1"/>
            </p:cNvSpPr>
            <p:nvPr/>
          </p:nvSpPr>
          <p:spPr bwMode="auto">
            <a:xfrm>
              <a:off x="2286000" y="5084763"/>
              <a:ext cx="304800" cy="228600"/>
            </a:xfrm>
            <a:prstGeom prst="rect">
              <a:avLst/>
            </a:prstGeom>
            <a:solidFill>
              <a:srgbClr val="FF99FF"/>
            </a:solidFill>
            <a:ln w="9525">
              <a:miter lim="800000"/>
              <a:headEnd/>
              <a:tailEnd/>
            </a:ln>
            <a:scene3d>
              <a:camera prst="legacyPerspectiveBottom"/>
              <a:lightRig rig="legacyFlat3" dir="t"/>
            </a:scene3d>
            <a:sp3d extrusionH="887400" prstMaterial="legacyMatte">
              <a:bevelT w="13500" h="13500" prst="angle"/>
              <a:bevelB w="13500" h="13500" prst="angle"/>
              <a:extrusionClr>
                <a:srgbClr val="FF99FF"/>
              </a:extrusionClr>
            </a:sp3d>
          </p:spPr>
          <p:txBody>
            <a:bodyPr wrap="none" anchor="ctr">
              <a:flatTx/>
            </a:bodyPr>
            <a:lstStyle/>
            <a:p>
              <a:endParaRPr lang="en-US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5284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err="1">
                <a:latin typeface="Candara" pitchFamily="34" charset="0"/>
              </a:rPr>
              <a:t>Struktur</a:t>
            </a:r>
            <a:r>
              <a:rPr lang="en-US" sz="3600" b="1" dirty="0">
                <a:latin typeface="Candara" pitchFamily="34" charset="0"/>
              </a:rPr>
              <a:t> </a:t>
            </a:r>
            <a:r>
              <a:rPr lang="en-US" sz="3600" b="1" dirty="0" err="1">
                <a:latin typeface="Candara" pitchFamily="34" charset="0"/>
              </a:rPr>
              <a:t>Jaringan</a:t>
            </a:r>
            <a:r>
              <a:rPr lang="en-US" sz="3600" b="1" dirty="0">
                <a:latin typeface="Candara" pitchFamily="34" charset="0"/>
              </a:rPr>
              <a:t> PSTN Indonesia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3429000" y="1524000"/>
            <a:ext cx="914400" cy="609600"/>
          </a:xfrm>
          <a:prstGeom prst="rect">
            <a:avLst/>
          </a:prstGeom>
          <a:solidFill>
            <a:srgbClr val="FFFF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FF66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Arial Narrow" pitchFamily="34" charset="0"/>
              </a:rPr>
              <a:t>Gate way</a:t>
            </a:r>
          </a:p>
        </p:txBody>
      </p:sp>
      <p:sp>
        <p:nvSpPr>
          <p:cNvPr id="25604" name="Rectangle 6"/>
          <p:cNvSpPr>
            <a:spLocks noChangeArrowheads="1"/>
          </p:cNvSpPr>
          <p:nvPr/>
        </p:nvSpPr>
        <p:spPr bwMode="auto">
          <a:xfrm>
            <a:off x="2743200" y="2667000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5" name="Rectangle 7"/>
          <p:cNvSpPr>
            <a:spLocks noChangeArrowheads="1"/>
          </p:cNvSpPr>
          <p:nvPr/>
        </p:nvSpPr>
        <p:spPr bwMode="auto">
          <a:xfrm>
            <a:off x="4343400" y="2667000"/>
            <a:ext cx="533400" cy="457200"/>
          </a:xfrm>
          <a:prstGeom prst="rect">
            <a:avLst/>
          </a:prstGeom>
          <a:solidFill>
            <a:srgbClr val="66FF33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66FF33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6" name="Oval 8"/>
          <p:cNvSpPr>
            <a:spLocks noChangeArrowheads="1"/>
          </p:cNvSpPr>
          <p:nvPr/>
        </p:nvSpPr>
        <p:spPr bwMode="auto">
          <a:xfrm>
            <a:off x="2286000" y="3733800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7" name="Oval 9"/>
          <p:cNvSpPr>
            <a:spLocks noChangeArrowheads="1"/>
          </p:cNvSpPr>
          <p:nvPr/>
        </p:nvSpPr>
        <p:spPr bwMode="auto">
          <a:xfrm>
            <a:off x="3810000" y="3733800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8" name="Oval 10"/>
          <p:cNvSpPr>
            <a:spLocks noChangeArrowheads="1"/>
          </p:cNvSpPr>
          <p:nvPr/>
        </p:nvSpPr>
        <p:spPr bwMode="auto">
          <a:xfrm>
            <a:off x="4876800" y="3733800"/>
            <a:ext cx="457200" cy="457200"/>
          </a:xfrm>
          <a:prstGeom prst="ellipse">
            <a:avLst/>
          </a:prstGeom>
          <a:solidFill>
            <a:srgbClr val="FF99FF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99FF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09" name="Oval 11"/>
          <p:cNvSpPr>
            <a:spLocks noChangeArrowheads="1"/>
          </p:cNvSpPr>
          <p:nvPr/>
        </p:nvSpPr>
        <p:spPr bwMode="auto">
          <a:xfrm>
            <a:off x="2057400" y="4724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0" name="Oval 12"/>
          <p:cNvSpPr>
            <a:spLocks noChangeArrowheads="1"/>
          </p:cNvSpPr>
          <p:nvPr/>
        </p:nvSpPr>
        <p:spPr bwMode="auto">
          <a:xfrm>
            <a:off x="2667000" y="4724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1" name="Oval 13"/>
          <p:cNvSpPr>
            <a:spLocks noChangeArrowheads="1"/>
          </p:cNvSpPr>
          <p:nvPr/>
        </p:nvSpPr>
        <p:spPr bwMode="auto">
          <a:xfrm>
            <a:off x="3886200" y="4724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2" name="Oval 14"/>
          <p:cNvSpPr>
            <a:spLocks noChangeArrowheads="1"/>
          </p:cNvSpPr>
          <p:nvPr/>
        </p:nvSpPr>
        <p:spPr bwMode="auto">
          <a:xfrm>
            <a:off x="4648200" y="4724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3" name="Oval 15"/>
          <p:cNvSpPr>
            <a:spLocks noChangeArrowheads="1"/>
          </p:cNvSpPr>
          <p:nvPr/>
        </p:nvSpPr>
        <p:spPr bwMode="auto">
          <a:xfrm>
            <a:off x="5334000" y="4724400"/>
            <a:ext cx="304800" cy="304800"/>
          </a:xfrm>
          <a:prstGeom prst="ellipse">
            <a:avLst/>
          </a:prstGeom>
          <a:solidFill>
            <a:schemeClr val="accent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4" name="Rectangle 16"/>
          <p:cNvSpPr>
            <a:spLocks noChangeArrowheads="1"/>
          </p:cNvSpPr>
          <p:nvPr/>
        </p:nvSpPr>
        <p:spPr bwMode="auto">
          <a:xfrm>
            <a:off x="22098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5" name="Rectangle 17"/>
          <p:cNvSpPr>
            <a:spLocks noChangeArrowheads="1"/>
          </p:cNvSpPr>
          <p:nvPr/>
        </p:nvSpPr>
        <p:spPr bwMode="auto">
          <a:xfrm>
            <a:off x="54864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6" name="Rectangle 18"/>
          <p:cNvSpPr>
            <a:spLocks noChangeArrowheads="1"/>
          </p:cNvSpPr>
          <p:nvPr/>
        </p:nvSpPr>
        <p:spPr bwMode="auto">
          <a:xfrm>
            <a:off x="25146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7" name="Rectangle 19"/>
          <p:cNvSpPr>
            <a:spLocks noChangeArrowheads="1"/>
          </p:cNvSpPr>
          <p:nvPr/>
        </p:nvSpPr>
        <p:spPr bwMode="auto">
          <a:xfrm>
            <a:off x="39624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8" name="Rectangle 20"/>
          <p:cNvSpPr>
            <a:spLocks noChangeArrowheads="1"/>
          </p:cNvSpPr>
          <p:nvPr/>
        </p:nvSpPr>
        <p:spPr bwMode="auto">
          <a:xfrm>
            <a:off x="28194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19" name="Rectangle 21"/>
          <p:cNvSpPr>
            <a:spLocks noChangeArrowheads="1"/>
          </p:cNvSpPr>
          <p:nvPr/>
        </p:nvSpPr>
        <p:spPr bwMode="auto">
          <a:xfrm>
            <a:off x="36576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0" name="Rectangle 22"/>
          <p:cNvSpPr>
            <a:spLocks noChangeArrowheads="1"/>
          </p:cNvSpPr>
          <p:nvPr/>
        </p:nvSpPr>
        <p:spPr bwMode="auto">
          <a:xfrm>
            <a:off x="31242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1" name="Rectangle 23"/>
          <p:cNvSpPr>
            <a:spLocks noChangeArrowheads="1"/>
          </p:cNvSpPr>
          <p:nvPr/>
        </p:nvSpPr>
        <p:spPr bwMode="auto">
          <a:xfrm>
            <a:off x="19050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2" name="Rectangle 24"/>
          <p:cNvSpPr>
            <a:spLocks noChangeArrowheads="1"/>
          </p:cNvSpPr>
          <p:nvPr/>
        </p:nvSpPr>
        <p:spPr bwMode="auto">
          <a:xfrm>
            <a:off x="4724400" y="5562600"/>
            <a:ext cx="152400" cy="152400"/>
          </a:xfrm>
          <a:prstGeom prst="rect">
            <a:avLst/>
          </a:prstGeom>
          <a:solidFill>
            <a:srgbClr val="FFCC66"/>
          </a:solidFill>
          <a:ln w="9525">
            <a:miter lim="800000"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rgbClr val="FFCC66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3" name="Oval 25"/>
          <p:cNvSpPr>
            <a:spLocks noChangeArrowheads="1"/>
          </p:cNvSpPr>
          <p:nvPr/>
        </p:nvSpPr>
        <p:spPr bwMode="auto">
          <a:xfrm>
            <a:off x="29718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4" name="Oval 26"/>
          <p:cNvSpPr>
            <a:spLocks noChangeArrowheads="1"/>
          </p:cNvSpPr>
          <p:nvPr/>
        </p:nvSpPr>
        <p:spPr bwMode="auto">
          <a:xfrm>
            <a:off x="27432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5" name="Oval 27"/>
          <p:cNvSpPr>
            <a:spLocks noChangeArrowheads="1"/>
          </p:cNvSpPr>
          <p:nvPr/>
        </p:nvSpPr>
        <p:spPr bwMode="auto">
          <a:xfrm>
            <a:off x="25146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6" name="Oval 28"/>
          <p:cNvSpPr>
            <a:spLocks noChangeArrowheads="1"/>
          </p:cNvSpPr>
          <p:nvPr/>
        </p:nvSpPr>
        <p:spPr bwMode="auto">
          <a:xfrm>
            <a:off x="22860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7" name="Oval 29"/>
          <p:cNvSpPr>
            <a:spLocks noChangeArrowheads="1"/>
          </p:cNvSpPr>
          <p:nvPr/>
        </p:nvSpPr>
        <p:spPr bwMode="auto">
          <a:xfrm>
            <a:off x="20574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8" name="Oval 30"/>
          <p:cNvSpPr>
            <a:spLocks noChangeArrowheads="1"/>
          </p:cNvSpPr>
          <p:nvPr/>
        </p:nvSpPr>
        <p:spPr bwMode="auto">
          <a:xfrm>
            <a:off x="18288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29" name="Oval 31"/>
          <p:cNvSpPr>
            <a:spLocks noChangeArrowheads="1"/>
          </p:cNvSpPr>
          <p:nvPr/>
        </p:nvSpPr>
        <p:spPr bwMode="auto">
          <a:xfrm>
            <a:off x="44196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0" name="Oval 32"/>
          <p:cNvSpPr>
            <a:spLocks noChangeArrowheads="1"/>
          </p:cNvSpPr>
          <p:nvPr/>
        </p:nvSpPr>
        <p:spPr bwMode="auto">
          <a:xfrm>
            <a:off x="41910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1" name="Oval 33"/>
          <p:cNvSpPr>
            <a:spLocks noChangeArrowheads="1"/>
          </p:cNvSpPr>
          <p:nvPr/>
        </p:nvSpPr>
        <p:spPr bwMode="auto">
          <a:xfrm>
            <a:off x="39624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2" name="Oval 34"/>
          <p:cNvSpPr>
            <a:spLocks noChangeArrowheads="1"/>
          </p:cNvSpPr>
          <p:nvPr/>
        </p:nvSpPr>
        <p:spPr bwMode="auto">
          <a:xfrm>
            <a:off x="37338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3" name="Oval 35"/>
          <p:cNvSpPr>
            <a:spLocks noChangeArrowheads="1"/>
          </p:cNvSpPr>
          <p:nvPr/>
        </p:nvSpPr>
        <p:spPr bwMode="auto">
          <a:xfrm>
            <a:off x="35052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4" name="Oval 36"/>
          <p:cNvSpPr>
            <a:spLocks noChangeArrowheads="1"/>
          </p:cNvSpPr>
          <p:nvPr/>
        </p:nvSpPr>
        <p:spPr bwMode="auto">
          <a:xfrm>
            <a:off x="32766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5" name="Oval 37"/>
          <p:cNvSpPr>
            <a:spLocks noChangeArrowheads="1"/>
          </p:cNvSpPr>
          <p:nvPr/>
        </p:nvSpPr>
        <p:spPr bwMode="auto">
          <a:xfrm>
            <a:off x="58674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6" name="Oval 38"/>
          <p:cNvSpPr>
            <a:spLocks noChangeArrowheads="1"/>
          </p:cNvSpPr>
          <p:nvPr/>
        </p:nvSpPr>
        <p:spPr bwMode="auto">
          <a:xfrm>
            <a:off x="56388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7" name="Oval 39"/>
          <p:cNvSpPr>
            <a:spLocks noChangeArrowheads="1"/>
          </p:cNvSpPr>
          <p:nvPr/>
        </p:nvSpPr>
        <p:spPr bwMode="auto">
          <a:xfrm>
            <a:off x="54102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8" name="Oval 40"/>
          <p:cNvSpPr>
            <a:spLocks noChangeArrowheads="1"/>
          </p:cNvSpPr>
          <p:nvPr/>
        </p:nvSpPr>
        <p:spPr bwMode="auto">
          <a:xfrm>
            <a:off x="51816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39" name="Oval 41"/>
          <p:cNvSpPr>
            <a:spLocks noChangeArrowheads="1"/>
          </p:cNvSpPr>
          <p:nvPr/>
        </p:nvSpPr>
        <p:spPr bwMode="auto">
          <a:xfrm>
            <a:off x="49530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40" name="Oval 42"/>
          <p:cNvSpPr>
            <a:spLocks noChangeArrowheads="1"/>
          </p:cNvSpPr>
          <p:nvPr/>
        </p:nvSpPr>
        <p:spPr bwMode="auto">
          <a:xfrm>
            <a:off x="4724400" y="6172200"/>
            <a:ext cx="152400" cy="152400"/>
          </a:xfrm>
          <a:prstGeom prst="ellipse">
            <a:avLst/>
          </a:prstGeom>
          <a:solidFill>
            <a:schemeClr val="tx2"/>
          </a:solidFill>
          <a:ln w="9525">
            <a:round/>
            <a:headEnd/>
            <a:tailEnd/>
          </a:ln>
          <a:scene3d>
            <a:camera prst="legacyPerspectiveBottom"/>
            <a:lightRig rig="legacyFlat3" dir="t"/>
          </a:scene3d>
          <a:sp3d extrusionH="887400" prstMaterial="legacyMatte">
            <a:bevelT w="13500" h="13500" prst="angle"/>
            <a:bevelB w="13500" h="13500" prst="angle"/>
            <a:extrusionClr>
              <a:schemeClr val="tx2"/>
            </a:extrusionClr>
          </a:sp3d>
        </p:spPr>
        <p:txBody>
          <a:bodyPr wrap="none" anchor="ctr">
            <a:flatTx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641" name="Line 43"/>
          <p:cNvSpPr>
            <a:spLocks noChangeShapeType="1"/>
          </p:cNvSpPr>
          <p:nvPr/>
        </p:nvSpPr>
        <p:spPr bwMode="auto">
          <a:xfrm>
            <a:off x="3886200" y="2209800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 flipH="1">
            <a:off x="3048000" y="2209800"/>
            <a:ext cx="838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3" name="Line 45"/>
          <p:cNvSpPr>
            <a:spLocks noChangeShapeType="1"/>
          </p:cNvSpPr>
          <p:nvPr/>
        </p:nvSpPr>
        <p:spPr bwMode="auto">
          <a:xfrm flipH="1">
            <a:off x="4114800" y="3124200"/>
            <a:ext cx="4572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4" name="Line 46"/>
          <p:cNvSpPr>
            <a:spLocks noChangeShapeType="1"/>
          </p:cNvSpPr>
          <p:nvPr/>
        </p:nvSpPr>
        <p:spPr bwMode="auto">
          <a:xfrm>
            <a:off x="4572000" y="3124200"/>
            <a:ext cx="457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 flipH="1">
            <a:off x="2590800" y="3200400"/>
            <a:ext cx="3810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>
            <a:off x="2971800" y="3200400"/>
            <a:ext cx="381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7" name="Line 49"/>
          <p:cNvSpPr>
            <a:spLocks noChangeShapeType="1"/>
          </p:cNvSpPr>
          <p:nvPr/>
        </p:nvSpPr>
        <p:spPr bwMode="auto">
          <a:xfrm flipH="1">
            <a:off x="2286000" y="42672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8" name="Line 50"/>
          <p:cNvSpPr>
            <a:spLocks noChangeShapeType="1"/>
          </p:cNvSpPr>
          <p:nvPr/>
        </p:nvSpPr>
        <p:spPr bwMode="auto">
          <a:xfrm>
            <a:off x="2438400" y="42672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49" name="Line 51"/>
          <p:cNvSpPr>
            <a:spLocks noChangeShapeType="1"/>
          </p:cNvSpPr>
          <p:nvPr/>
        </p:nvSpPr>
        <p:spPr bwMode="auto">
          <a:xfrm>
            <a:off x="4038600" y="4267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0" name="Line 52"/>
          <p:cNvSpPr>
            <a:spLocks noChangeShapeType="1"/>
          </p:cNvSpPr>
          <p:nvPr/>
        </p:nvSpPr>
        <p:spPr bwMode="auto">
          <a:xfrm flipH="1">
            <a:off x="3581400" y="42672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1" name="Line 53"/>
          <p:cNvSpPr>
            <a:spLocks noChangeShapeType="1"/>
          </p:cNvSpPr>
          <p:nvPr/>
        </p:nvSpPr>
        <p:spPr bwMode="auto">
          <a:xfrm flipH="1">
            <a:off x="4876800" y="4267200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2" name="Line 54"/>
          <p:cNvSpPr>
            <a:spLocks noChangeShapeType="1"/>
          </p:cNvSpPr>
          <p:nvPr/>
        </p:nvSpPr>
        <p:spPr bwMode="auto">
          <a:xfrm>
            <a:off x="5029200" y="42672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3" name="Line 55"/>
          <p:cNvSpPr>
            <a:spLocks noChangeShapeType="1"/>
          </p:cNvSpPr>
          <p:nvPr/>
        </p:nvSpPr>
        <p:spPr bwMode="auto">
          <a:xfrm flipH="1">
            <a:off x="1981200" y="5029200"/>
            <a:ext cx="228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4" name="Line 56"/>
          <p:cNvSpPr>
            <a:spLocks noChangeShapeType="1"/>
          </p:cNvSpPr>
          <p:nvPr/>
        </p:nvSpPr>
        <p:spPr bwMode="auto">
          <a:xfrm>
            <a:off x="2209800" y="50292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5" name="Line 57"/>
          <p:cNvSpPr>
            <a:spLocks noChangeShapeType="1"/>
          </p:cNvSpPr>
          <p:nvPr/>
        </p:nvSpPr>
        <p:spPr bwMode="auto">
          <a:xfrm flipH="1">
            <a:off x="2590800" y="5029200"/>
            <a:ext cx="152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6" name="Line 58"/>
          <p:cNvSpPr>
            <a:spLocks noChangeShapeType="1"/>
          </p:cNvSpPr>
          <p:nvPr/>
        </p:nvSpPr>
        <p:spPr bwMode="auto">
          <a:xfrm>
            <a:off x="2743200" y="5105400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7" name="Line 59"/>
          <p:cNvSpPr>
            <a:spLocks noChangeShapeType="1"/>
          </p:cNvSpPr>
          <p:nvPr/>
        </p:nvSpPr>
        <p:spPr bwMode="auto">
          <a:xfrm>
            <a:off x="2895600" y="51054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8" name="Line 60"/>
          <p:cNvSpPr>
            <a:spLocks noChangeShapeType="1"/>
          </p:cNvSpPr>
          <p:nvPr/>
        </p:nvSpPr>
        <p:spPr bwMode="auto">
          <a:xfrm flipH="1">
            <a:off x="3733800" y="50292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59" name="Line 61"/>
          <p:cNvSpPr>
            <a:spLocks noChangeShapeType="1"/>
          </p:cNvSpPr>
          <p:nvPr/>
        </p:nvSpPr>
        <p:spPr bwMode="auto">
          <a:xfrm>
            <a:off x="4038600" y="5029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0" name="Line 62"/>
          <p:cNvSpPr>
            <a:spLocks noChangeShapeType="1"/>
          </p:cNvSpPr>
          <p:nvPr/>
        </p:nvSpPr>
        <p:spPr bwMode="auto">
          <a:xfrm>
            <a:off x="4038600" y="5029200"/>
            <a:ext cx="304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1" name="Line 63"/>
          <p:cNvSpPr>
            <a:spLocks noChangeShapeType="1"/>
          </p:cNvSpPr>
          <p:nvPr/>
        </p:nvSpPr>
        <p:spPr bwMode="auto">
          <a:xfrm>
            <a:off x="4800600" y="5029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2" name="Line 64"/>
          <p:cNvSpPr>
            <a:spLocks noChangeShapeType="1"/>
          </p:cNvSpPr>
          <p:nvPr/>
        </p:nvSpPr>
        <p:spPr bwMode="auto">
          <a:xfrm>
            <a:off x="5410200" y="5105400"/>
            <a:ext cx="76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3" name="Line 65"/>
          <p:cNvSpPr>
            <a:spLocks noChangeShapeType="1"/>
          </p:cNvSpPr>
          <p:nvPr/>
        </p:nvSpPr>
        <p:spPr bwMode="auto">
          <a:xfrm flipH="1">
            <a:off x="5105400" y="51054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4" name="Line 66"/>
          <p:cNvSpPr>
            <a:spLocks noChangeShapeType="1"/>
          </p:cNvSpPr>
          <p:nvPr/>
        </p:nvSpPr>
        <p:spPr bwMode="auto">
          <a:xfrm flipH="1">
            <a:off x="4495800" y="5105400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5" name="Line 67"/>
          <p:cNvSpPr>
            <a:spLocks noChangeShapeType="1"/>
          </p:cNvSpPr>
          <p:nvPr/>
        </p:nvSpPr>
        <p:spPr bwMode="auto">
          <a:xfrm flipH="1">
            <a:off x="1905000" y="5791200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6" name="Line 68"/>
          <p:cNvSpPr>
            <a:spLocks noChangeShapeType="1"/>
          </p:cNvSpPr>
          <p:nvPr/>
        </p:nvSpPr>
        <p:spPr bwMode="auto">
          <a:xfrm flipH="1">
            <a:off x="2133600" y="5791200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7" name="Line 69"/>
          <p:cNvSpPr>
            <a:spLocks noChangeShapeType="1"/>
          </p:cNvSpPr>
          <p:nvPr/>
        </p:nvSpPr>
        <p:spPr bwMode="auto">
          <a:xfrm>
            <a:off x="2286000" y="5791200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8" name="Line 70"/>
          <p:cNvSpPr>
            <a:spLocks noChangeShapeType="1"/>
          </p:cNvSpPr>
          <p:nvPr/>
        </p:nvSpPr>
        <p:spPr bwMode="auto">
          <a:xfrm>
            <a:off x="2590800" y="5791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69" name="Line 71"/>
          <p:cNvSpPr>
            <a:spLocks noChangeShapeType="1"/>
          </p:cNvSpPr>
          <p:nvPr/>
        </p:nvSpPr>
        <p:spPr bwMode="auto">
          <a:xfrm flipH="1">
            <a:off x="2819400" y="5791200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0" name="Line 72"/>
          <p:cNvSpPr>
            <a:spLocks noChangeShapeType="1"/>
          </p:cNvSpPr>
          <p:nvPr/>
        </p:nvSpPr>
        <p:spPr bwMode="auto">
          <a:xfrm flipH="1">
            <a:off x="3048000" y="5791200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1" name="Line 73"/>
          <p:cNvSpPr>
            <a:spLocks noChangeShapeType="1"/>
          </p:cNvSpPr>
          <p:nvPr/>
        </p:nvSpPr>
        <p:spPr bwMode="auto">
          <a:xfrm>
            <a:off x="3200400" y="5791200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2" name="Line 74"/>
          <p:cNvSpPr>
            <a:spLocks noChangeShapeType="1"/>
          </p:cNvSpPr>
          <p:nvPr/>
        </p:nvSpPr>
        <p:spPr bwMode="auto">
          <a:xfrm flipH="1">
            <a:off x="3581400" y="5791200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3" name="Line 75"/>
          <p:cNvSpPr>
            <a:spLocks noChangeShapeType="1"/>
          </p:cNvSpPr>
          <p:nvPr/>
        </p:nvSpPr>
        <p:spPr bwMode="auto">
          <a:xfrm>
            <a:off x="3733800" y="5867400"/>
            <a:ext cx="76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4" name="Line 76"/>
          <p:cNvSpPr>
            <a:spLocks noChangeShapeType="1"/>
          </p:cNvSpPr>
          <p:nvPr/>
        </p:nvSpPr>
        <p:spPr bwMode="auto">
          <a:xfrm>
            <a:off x="4038600" y="5791200"/>
            <a:ext cx="4572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5" name="Line 77"/>
          <p:cNvSpPr>
            <a:spLocks noChangeShapeType="1"/>
          </p:cNvSpPr>
          <p:nvPr/>
        </p:nvSpPr>
        <p:spPr bwMode="auto">
          <a:xfrm>
            <a:off x="4038600" y="579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6" name="Line 78"/>
          <p:cNvSpPr>
            <a:spLocks noChangeShapeType="1"/>
          </p:cNvSpPr>
          <p:nvPr/>
        </p:nvSpPr>
        <p:spPr bwMode="auto">
          <a:xfrm>
            <a:off x="4038600" y="5791200"/>
            <a:ext cx="228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7" name="Line 79"/>
          <p:cNvSpPr>
            <a:spLocks noChangeShapeType="1"/>
          </p:cNvSpPr>
          <p:nvPr/>
        </p:nvSpPr>
        <p:spPr bwMode="auto">
          <a:xfrm>
            <a:off x="4800600" y="579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8" name="Line 80"/>
          <p:cNvSpPr>
            <a:spLocks noChangeShapeType="1"/>
          </p:cNvSpPr>
          <p:nvPr/>
        </p:nvSpPr>
        <p:spPr bwMode="auto">
          <a:xfrm flipH="1">
            <a:off x="5257800" y="57912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79" name="Line 81"/>
          <p:cNvSpPr>
            <a:spLocks noChangeShapeType="1"/>
          </p:cNvSpPr>
          <p:nvPr/>
        </p:nvSpPr>
        <p:spPr bwMode="auto">
          <a:xfrm flipH="1">
            <a:off x="5486400" y="5791200"/>
            <a:ext cx="76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80" name="Line 82"/>
          <p:cNvSpPr>
            <a:spLocks noChangeShapeType="1"/>
          </p:cNvSpPr>
          <p:nvPr/>
        </p:nvSpPr>
        <p:spPr bwMode="auto">
          <a:xfrm>
            <a:off x="5562600" y="5791200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81" name="Line 83"/>
          <p:cNvSpPr>
            <a:spLocks noChangeShapeType="1"/>
          </p:cNvSpPr>
          <p:nvPr/>
        </p:nvSpPr>
        <p:spPr bwMode="auto">
          <a:xfrm>
            <a:off x="5562600" y="57912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82" name="Line 84"/>
          <p:cNvSpPr>
            <a:spLocks noChangeShapeType="1"/>
          </p:cNvSpPr>
          <p:nvPr/>
        </p:nvSpPr>
        <p:spPr bwMode="auto">
          <a:xfrm>
            <a:off x="4800600" y="5791200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83" name="Line 85"/>
          <p:cNvSpPr>
            <a:spLocks noChangeShapeType="1"/>
          </p:cNvSpPr>
          <p:nvPr/>
        </p:nvSpPr>
        <p:spPr bwMode="auto">
          <a:xfrm flipH="1">
            <a:off x="1752600" y="5791200"/>
            <a:ext cx="152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84" name="AutoShape 86"/>
          <p:cNvSpPr>
            <a:spLocks noChangeArrowheads="1"/>
          </p:cNvSpPr>
          <p:nvPr/>
        </p:nvSpPr>
        <p:spPr bwMode="auto">
          <a:xfrm>
            <a:off x="6934200" y="1524000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Internasional</a:t>
            </a:r>
          </a:p>
        </p:txBody>
      </p:sp>
      <p:sp>
        <p:nvSpPr>
          <p:cNvPr id="25685" name="AutoShape 87"/>
          <p:cNvSpPr>
            <a:spLocks noChangeArrowheads="1"/>
          </p:cNvSpPr>
          <p:nvPr/>
        </p:nvSpPr>
        <p:spPr bwMode="auto">
          <a:xfrm>
            <a:off x="6934200" y="2667000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Nasional</a:t>
            </a:r>
          </a:p>
        </p:txBody>
      </p:sp>
      <p:sp>
        <p:nvSpPr>
          <p:cNvPr id="25686" name="AutoShape 88"/>
          <p:cNvSpPr>
            <a:spLocks noChangeArrowheads="1"/>
          </p:cNvSpPr>
          <p:nvPr/>
        </p:nvSpPr>
        <p:spPr bwMode="auto">
          <a:xfrm>
            <a:off x="6781800" y="4267200"/>
            <a:ext cx="3124200" cy="838200"/>
          </a:xfrm>
          <a:prstGeom prst="parallelogram">
            <a:avLst>
              <a:gd name="adj" fmla="val 93182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US" b="1">
                <a:latin typeface="Arial Narrow" pitchFamily="34" charset="0"/>
              </a:rPr>
              <a:t>Jaringan Regional</a:t>
            </a:r>
          </a:p>
        </p:txBody>
      </p:sp>
      <p:sp>
        <p:nvSpPr>
          <p:cNvPr id="25687" name="Text Box 89"/>
          <p:cNvSpPr txBox="1">
            <a:spLocks noChangeArrowheads="1"/>
          </p:cNvSpPr>
          <p:nvPr/>
        </p:nvSpPr>
        <p:spPr bwMode="auto">
          <a:xfrm>
            <a:off x="3413125" y="2701926"/>
            <a:ext cx="76835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Tertier</a:t>
            </a:r>
          </a:p>
        </p:txBody>
      </p:sp>
      <p:sp>
        <p:nvSpPr>
          <p:cNvPr id="25688" name="Text Box 90"/>
          <p:cNvSpPr txBox="1">
            <a:spLocks noChangeArrowheads="1"/>
          </p:cNvSpPr>
          <p:nvPr/>
        </p:nvSpPr>
        <p:spPr bwMode="auto">
          <a:xfrm>
            <a:off x="2819401" y="3824288"/>
            <a:ext cx="1039813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Sekunder</a:t>
            </a:r>
          </a:p>
        </p:txBody>
      </p:sp>
      <p:sp>
        <p:nvSpPr>
          <p:cNvPr id="25689" name="Text Box 91"/>
          <p:cNvSpPr txBox="1">
            <a:spLocks noChangeArrowheads="1"/>
          </p:cNvSpPr>
          <p:nvPr/>
        </p:nvSpPr>
        <p:spPr bwMode="auto">
          <a:xfrm>
            <a:off x="3108326" y="4683126"/>
            <a:ext cx="779463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Primer</a:t>
            </a:r>
          </a:p>
        </p:txBody>
      </p:sp>
      <p:sp>
        <p:nvSpPr>
          <p:cNvPr id="25690" name="Text Box 92"/>
          <p:cNvSpPr txBox="1">
            <a:spLocks noChangeArrowheads="1"/>
          </p:cNvSpPr>
          <p:nvPr/>
        </p:nvSpPr>
        <p:spPr bwMode="auto">
          <a:xfrm>
            <a:off x="4852989" y="5500688"/>
            <a:ext cx="674687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Lokal</a:t>
            </a:r>
          </a:p>
        </p:txBody>
      </p:sp>
      <p:sp>
        <p:nvSpPr>
          <p:cNvPr id="25691" name="Line 93"/>
          <p:cNvSpPr>
            <a:spLocks noChangeShapeType="1"/>
          </p:cNvSpPr>
          <p:nvPr/>
        </p:nvSpPr>
        <p:spPr bwMode="auto">
          <a:xfrm>
            <a:off x="1752600" y="2514600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692" name="Line 94"/>
          <p:cNvSpPr>
            <a:spLocks noChangeShapeType="1"/>
          </p:cNvSpPr>
          <p:nvPr/>
        </p:nvSpPr>
        <p:spPr bwMode="auto">
          <a:xfrm>
            <a:off x="1752600" y="3657600"/>
            <a:ext cx="8610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350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438401" y="2667000"/>
          <a:ext cx="574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Microsoft ClipArt Gallery" r:id="rId3" imgW="5049720" imgH="2657160" progId="">
                  <p:embed/>
                </p:oleObj>
              </mc:Choice>
              <mc:Fallback>
                <p:oleObj name="Microsoft ClipArt Gallery" r:id="rId3" imgW="5049720" imgH="2657160" progId="">
                  <p:embed/>
                  <p:pic>
                    <p:nvPicPr>
                      <p:cNvPr id="3074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2667000"/>
                        <a:ext cx="574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3733800" y="24384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graphicFrame>
        <p:nvGraphicFramePr>
          <p:cNvPr id="3075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8843964" y="2667001"/>
          <a:ext cx="6048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Microsoft ClipArt Gallery" r:id="rId5" imgW="5049720" imgH="2657160" progId="">
                  <p:embed/>
                </p:oleObj>
              </mc:Choice>
              <mc:Fallback>
                <p:oleObj name="Microsoft ClipArt Gallery" r:id="rId5" imgW="5049720" imgH="2657160" progId="">
                  <p:embed/>
                  <p:pic>
                    <p:nvPicPr>
                      <p:cNvPr id="3075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3964" y="2667001"/>
                        <a:ext cx="6048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7620000" y="24384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3048000" y="297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>
            <a:off x="2971800" y="3124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>
            <a:off x="4191000" y="2667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4191000" y="28194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4191000" y="34290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4191000" y="32766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8077200" y="2971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8077200" y="3124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7162800" y="4495800"/>
            <a:ext cx="189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LOCAL EXCHANGE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 flipV="1">
            <a:off x="7772400" y="37338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 flipV="1">
            <a:off x="3200400" y="3733800"/>
            <a:ext cx="68580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2286000" y="4495800"/>
            <a:ext cx="189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LOCAL EXCHANGE</a:t>
            </a: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>
                <a:latin typeface="Candara" pitchFamily="34" charset="0"/>
              </a:rPr>
              <a:t>Hubungan</a:t>
            </a:r>
            <a:r>
              <a:rPr lang="en-US" sz="4000" b="1" dirty="0">
                <a:latin typeface="Candara" pitchFamily="34" charset="0"/>
              </a:rPr>
              <a:t> </a:t>
            </a:r>
            <a:r>
              <a:rPr lang="en-US" sz="4000" b="1" dirty="0" err="1">
                <a:latin typeface="Candara" pitchFamily="34" charset="0"/>
              </a:rPr>
              <a:t>Lokal</a:t>
            </a:r>
            <a:endParaRPr lang="en-GB" sz="4000" b="1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6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>
                <a:latin typeface="Candara" pitchFamily="34" charset="0"/>
              </a:rPr>
              <a:t>Hubungan</a:t>
            </a:r>
            <a:r>
              <a:rPr lang="en-US" sz="4000" b="1" dirty="0">
                <a:latin typeface="Candara" pitchFamily="34" charset="0"/>
              </a:rPr>
              <a:t> </a:t>
            </a:r>
            <a:r>
              <a:rPr lang="en-US" sz="4000" b="1" dirty="0" err="1">
                <a:latin typeface="Candara" pitchFamily="34" charset="0"/>
              </a:rPr>
              <a:t>Interlokal</a:t>
            </a:r>
            <a:r>
              <a:rPr lang="en-US" sz="4000" b="1" dirty="0">
                <a:latin typeface="Candara" pitchFamily="34" charset="0"/>
              </a:rPr>
              <a:t> (</a:t>
            </a:r>
            <a:r>
              <a:rPr lang="en-US" sz="4000" b="1" dirty="0" err="1">
                <a:latin typeface="Candara" pitchFamily="34" charset="0"/>
              </a:rPr>
              <a:t>Jarak</a:t>
            </a:r>
            <a:r>
              <a:rPr lang="en-US" sz="4000" b="1" dirty="0">
                <a:latin typeface="Candara" pitchFamily="34" charset="0"/>
              </a:rPr>
              <a:t> </a:t>
            </a:r>
            <a:r>
              <a:rPr lang="en-US" sz="4000" b="1" dirty="0" err="1">
                <a:latin typeface="Candara" pitchFamily="34" charset="0"/>
              </a:rPr>
              <a:t>Jauh</a:t>
            </a:r>
            <a:r>
              <a:rPr lang="en-US" sz="4000" b="1" dirty="0">
                <a:latin typeface="Candara" pitchFamily="34" charset="0"/>
              </a:rPr>
              <a:t>)</a:t>
            </a:r>
            <a:endParaRPr lang="en-GB" sz="4000" b="1" dirty="0">
              <a:latin typeface="Candara" pitchFamily="34" charset="0"/>
            </a:endParaRPr>
          </a:p>
        </p:txBody>
      </p:sp>
      <p:graphicFrame>
        <p:nvGraphicFramePr>
          <p:cNvPr id="4098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2133601" y="2743200"/>
          <a:ext cx="5746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Microsoft ClipArt Gallery" r:id="rId3" imgW="5049720" imgH="2657160" progId="">
                  <p:embed/>
                </p:oleObj>
              </mc:Choice>
              <mc:Fallback>
                <p:oleObj name="Microsoft ClipArt Gallery" r:id="rId3" imgW="5049720" imgH="2657160" progId="">
                  <p:embed/>
                  <p:pic>
                    <p:nvPicPr>
                      <p:cNvPr id="4098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2743200"/>
                        <a:ext cx="5746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>
            <a:spLocks noChangeArrowheads="1"/>
          </p:cNvSpPr>
          <p:nvPr/>
        </p:nvSpPr>
        <p:spPr bwMode="auto">
          <a:xfrm>
            <a:off x="34290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graphicFrame>
        <p:nvGraphicFramePr>
          <p:cNvPr id="4099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605964" y="2743201"/>
          <a:ext cx="604837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Microsoft ClipArt Gallery" r:id="rId5" imgW="5049720" imgH="2657160" progId="">
                  <p:embed/>
                </p:oleObj>
              </mc:Choice>
              <mc:Fallback>
                <p:oleObj name="Microsoft ClipArt Gallery" r:id="rId5" imgW="5049720" imgH="2657160" progId="">
                  <p:embed/>
                  <p:pic>
                    <p:nvPicPr>
                      <p:cNvPr id="4099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5964" y="2743201"/>
                        <a:ext cx="604837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43434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TE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74676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TE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8382000" y="25146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sp>
        <p:nvSpPr>
          <p:cNvPr id="4105" name="Line 9"/>
          <p:cNvSpPr>
            <a:spLocks noChangeShapeType="1"/>
          </p:cNvSpPr>
          <p:nvPr/>
        </p:nvSpPr>
        <p:spPr bwMode="auto">
          <a:xfrm>
            <a:off x="2743200" y="3048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>
            <a:off x="2667000" y="3200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38862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38862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3886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0" name="Line 14"/>
          <p:cNvSpPr>
            <a:spLocks noChangeShapeType="1"/>
          </p:cNvSpPr>
          <p:nvPr/>
        </p:nvSpPr>
        <p:spPr bwMode="auto">
          <a:xfrm>
            <a:off x="38862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1" name="Line 15"/>
          <p:cNvSpPr>
            <a:spLocks noChangeShapeType="1"/>
          </p:cNvSpPr>
          <p:nvPr/>
        </p:nvSpPr>
        <p:spPr bwMode="auto">
          <a:xfrm>
            <a:off x="7924800" y="2743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2" name="Line 16"/>
          <p:cNvSpPr>
            <a:spLocks noChangeShapeType="1"/>
          </p:cNvSpPr>
          <p:nvPr/>
        </p:nvSpPr>
        <p:spPr bwMode="auto">
          <a:xfrm>
            <a:off x="79248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3" name="Line 17"/>
          <p:cNvSpPr>
            <a:spLocks noChangeShapeType="1"/>
          </p:cNvSpPr>
          <p:nvPr/>
        </p:nvSpPr>
        <p:spPr bwMode="auto">
          <a:xfrm>
            <a:off x="79248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4" name="Line 18"/>
          <p:cNvSpPr>
            <a:spLocks noChangeShapeType="1"/>
          </p:cNvSpPr>
          <p:nvPr/>
        </p:nvSpPr>
        <p:spPr bwMode="auto">
          <a:xfrm>
            <a:off x="7924800" y="3352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5" name="Line 19"/>
          <p:cNvSpPr>
            <a:spLocks noChangeShapeType="1"/>
          </p:cNvSpPr>
          <p:nvPr/>
        </p:nvSpPr>
        <p:spPr bwMode="auto">
          <a:xfrm>
            <a:off x="8839200" y="3048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8839200" y="3200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>
            <a:off x="4800600" y="2743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8" name="Line 22"/>
          <p:cNvSpPr>
            <a:spLocks noChangeShapeType="1"/>
          </p:cNvSpPr>
          <p:nvPr/>
        </p:nvSpPr>
        <p:spPr bwMode="auto">
          <a:xfrm>
            <a:off x="4800600" y="28956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19" name="Line 23"/>
          <p:cNvSpPr>
            <a:spLocks noChangeShapeType="1"/>
          </p:cNvSpPr>
          <p:nvPr/>
        </p:nvSpPr>
        <p:spPr bwMode="auto">
          <a:xfrm>
            <a:off x="4800600" y="33528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20" name="Line 24"/>
          <p:cNvSpPr>
            <a:spLocks noChangeShapeType="1"/>
          </p:cNvSpPr>
          <p:nvPr/>
        </p:nvSpPr>
        <p:spPr bwMode="auto">
          <a:xfrm>
            <a:off x="4800600" y="35052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50292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7239000" y="22098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4123" name="Text Box 27"/>
          <p:cNvSpPr txBox="1">
            <a:spLocks noChangeArrowheads="1"/>
          </p:cNvSpPr>
          <p:nvPr/>
        </p:nvSpPr>
        <p:spPr bwMode="auto">
          <a:xfrm>
            <a:off x="5334000" y="1981200"/>
            <a:ext cx="1261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TRANSMISI</a:t>
            </a:r>
          </a:p>
        </p:txBody>
      </p:sp>
      <p:sp>
        <p:nvSpPr>
          <p:cNvPr id="4124" name="Text Box 28"/>
          <p:cNvSpPr txBox="1">
            <a:spLocks noChangeArrowheads="1"/>
          </p:cNvSpPr>
          <p:nvPr/>
        </p:nvSpPr>
        <p:spPr bwMode="auto">
          <a:xfrm>
            <a:off x="4953001" y="4572000"/>
            <a:ext cx="19609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TRUNK EXCHANGE</a:t>
            </a:r>
          </a:p>
        </p:txBody>
      </p:sp>
      <p:sp>
        <p:nvSpPr>
          <p:cNvPr id="4125" name="Text Box 29"/>
          <p:cNvSpPr txBox="1">
            <a:spLocks noChangeArrowheads="1"/>
          </p:cNvSpPr>
          <p:nvPr/>
        </p:nvSpPr>
        <p:spPr bwMode="auto">
          <a:xfrm>
            <a:off x="7924800" y="4572000"/>
            <a:ext cx="189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LOCAL EXCHANGE</a:t>
            </a:r>
          </a:p>
        </p:txBody>
      </p:sp>
      <p:sp>
        <p:nvSpPr>
          <p:cNvPr id="4126" name="Line 30"/>
          <p:cNvSpPr>
            <a:spLocks noChangeShapeType="1"/>
          </p:cNvSpPr>
          <p:nvPr/>
        </p:nvSpPr>
        <p:spPr bwMode="auto">
          <a:xfrm flipH="1" flipV="1">
            <a:off x="8534400" y="3810000"/>
            <a:ext cx="228600" cy="7620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127" name="Line 31"/>
          <p:cNvSpPr>
            <a:spLocks noChangeShapeType="1"/>
          </p:cNvSpPr>
          <p:nvPr/>
        </p:nvSpPr>
        <p:spPr bwMode="auto">
          <a:xfrm flipV="1">
            <a:off x="6096000" y="3886200"/>
            <a:ext cx="14478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128" name="Line 32"/>
          <p:cNvSpPr>
            <a:spLocks noChangeShapeType="1"/>
          </p:cNvSpPr>
          <p:nvPr/>
        </p:nvSpPr>
        <p:spPr bwMode="auto">
          <a:xfrm flipH="1" flipV="1">
            <a:off x="4648200" y="3886200"/>
            <a:ext cx="1219200" cy="609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895600" y="3810000"/>
            <a:ext cx="685800" cy="685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  <p:sp>
        <p:nvSpPr>
          <p:cNvPr id="4130" name="Text Box 34"/>
          <p:cNvSpPr txBox="1">
            <a:spLocks noChangeArrowheads="1"/>
          </p:cNvSpPr>
          <p:nvPr/>
        </p:nvSpPr>
        <p:spPr bwMode="auto">
          <a:xfrm>
            <a:off x="1981200" y="4572000"/>
            <a:ext cx="18959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LOCAL EXCHANGE</a:t>
            </a:r>
          </a:p>
        </p:txBody>
      </p:sp>
      <p:sp>
        <p:nvSpPr>
          <p:cNvPr id="4131" name="Line 35"/>
          <p:cNvSpPr>
            <a:spLocks noChangeShapeType="1"/>
          </p:cNvSpPr>
          <p:nvPr/>
        </p:nvSpPr>
        <p:spPr bwMode="auto">
          <a:xfrm>
            <a:off x="5029200" y="2362200"/>
            <a:ext cx="2209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19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0" y="274638"/>
            <a:ext cx="64008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Pendahuluan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10000" y="1524000"/>
            <a:ext cx="6400800" cy="4876800"/>
          </a:xfrm>
        </p:spPr>
        <p:txBody>
          <a:bodyPr rtlCol="0"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SG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PSTN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adalah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singkatan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dari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Public Switched Telephone Network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atau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yang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biasa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disebut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jaringan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telpon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tetap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(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dengan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kabel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). </a:t>
            </a:r>
          </a:p>
          <a:p>
            <a:pPr>
              <a:lnSpc>
                <a:spcPct val="110000"/>
              </a:lnSpc>
              <a:defRPr/>
            </a:pP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PSTN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secara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umum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diatur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oleh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standar-standar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teknis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yang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dibuat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oleh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hlinkClick r:id="rId2" tooltip="ITU-T (halaman belum tersedia)"/>
              </a:rPr>
              <a:t>ITU-T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,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menggunakan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pengalamatan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hlinkClick r:id="rId3" tooltip="E.163 (halaman belum tersedia)"/>
              </a:rPr>
              <a:t>E.163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/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  <a:hlinkClick r:id="rId4" tooltip="E.164 (halaman belum tersedia)"/>
              </a:rPr>
              <a:t>E.164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(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secara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umum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dikenal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dengan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nomor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SG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telepon</a:t>
            </a:r>
            <a:r>
              <a:rPr lang="en-SG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).</a:t>
            </a:r>
            <a:endParaRPr lang="fr-CA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1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0" y="381000"/>
            <a:ext cx="7543800" cy="94456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latin typeface="Candara" pitchFamily="34" charset="0"/>
              </a:rPr>
              <a:t>Private Branch Exchange (PBX)</a:t>
            </a:r>
            <a:endParaRPr lang="en-GB" sz="4000" b="1" dirty="0">
              <a:latin typeface="Candara" pitchFamily="34" charset="0"/>
            </a:endParaRPr>
          </a:p>
        </p:txBody>
      </p:sp>
      <p:sp>
        <p:nvSpPr>
          <p:cNvPr id="5127" name="Freeform 3"/>
          <p:cNvSpPr>
            <a:spLocks/>
          </p:cNvSpPr>
          <p:nvPr/>
        </p:nvSpPr>
        <p:spPr bwMode="auto">
          <a:xfrm>
            <a:off x="6754814" y="3124200"/>
            <a:ext cx="3608387" cy="3492500"/>
          </a:xfrm>
          <a:custGeom>
            <a:avLst/>
            <a:gdLst>
              <a:gd name="T0" fmla="*/ 387546 w 2486"/>
              <a:gd name="T1" fmla="*/ 570140 h 2242"/>
              <a:gd name="T2" fmla="*/ 404964 w 2486"/>
              <a:gd name="T3" fmla="*/ 350496 h 2242"/>
              <a:gd name="T4" fmla="*/ 746062 w 2486"/>
              <a:gd name="T5" fmla="*/ 204067 h 2242"/>
              <a:gd name="T6" fmla="*/ 966688 w 2486"/>
              <a:gd name="T7" fmla="*/ 185374 h 2242"/>
              <a:gd name="T8" fmla="*/ 1120545 w 2486"/>
              <a:gd name="T9" fmla="*/ 112159 h 2242"/>
              <a:gd name="T10" fmla="*/ 1650336 w 2486"/>
              <a:gd name="T11" fmla="*/ 95023 h 2242"/>
              <a:gd name="T12" fmla="*/ 2502357 w 2486"/>
              <a:gd name="T13" fmla="*/ 76330 h 2242"/>
              <a:gd name="T14" fmla="*/ 2519774 w 2486"/>
              <a:gd name="T15" fmla="*/ 295975 h 2242"/>
              <a:gd name="T16" fmla="*/ 3100368 w 2486"/>
              <a:gd name="T17" fmla="*/ 331803 h 2242"/>
              <a:gd name="T18" fmla="*/ 3441467 w 2486"/>
              <a:gd name="T19" fmla="*/ 461097 h 2242"/>
              <a:gd name="T20" fmla="*/ 3527104 w 2486"/>
              <a:gd name="T21" fmla="*/ 699435 h 2242"/>
              <a:gd name="T22" fmla="*/ 3441467 w 2486"/>
              <a:gd name="T23" fmla="*/ 1651227 h 2242"/>
              <a:gd name="T24" fmla="*/ 3355829 w 2486"/>
              <a:gd name="T25" fmla="*/ 1852178 h 2242"/>
              <a:gd name="T26" fmla="*/ 3322445 w 2486"/>
              <a:gd name="T27" fmla="*/ 1962779 h 2242"/>
              <a:gd name="T28" fmla="*/ 3254225 w 2486"/>
              <a:gd name="T29" fmla="*/ 2071822 h 2242"/>
              <a:gd name="T30" fmla="*/ 3219390 w 2486"/>
              <a:gd name="T31" fmla="*/ 2182423 h 2242"/>
              <a:gd name="T32" fmla="*/ 3032148 w 2486"/>
              <a:gd name="T33" fmla="*/ 2933263 h 2242"/>
              <a:gd name="T34" fmla="*/ 2946510 w 2486"/>
              <a:gd name="T35" fmla="*/ 3006478 h 2242"/>
              <a:gd name="T36" fmla="*/ 2844906 w 2486"/>
              <a:gd name="T37" fmla="*/ 3079693 h 2242"/>
              <a:gd name="T38" fmla="*/ 2776687 w 2486"/>
              <a:gd name="T39" fmla="*/ 3188736 h 2242"/>
              <a:gd name="T40" fmla="*/ 2759269 w 2486"/>
              <a:gd name="T41" fmla="*/ 3243258 h 2242"/>
              <a:gd name="T42" fmla="*/ 2724433 w 2486"/>
              <a:gd name="T43" fmla="*/ 3299338 h 2242"/>
              <a:gd name="T44" fmla="*/ 2656214 w 2486"/>
              <a:gd name="T45" fmla="*/ 3318031 h 2242"/>
              <a:gd name="T46" fmla="*/ 2008853 w 2486"/>
              <a:gd name="T47" fmla="*/ 3372552 h 2242"/>
              <a:gd name="T48" fmla="*/ 1888379 w 2486"/>
              <a:gd name="T49" fmla="*/ 3318031 h 2242"/>
              <a:gd name="T50" fmla="*/ 1718556 w 2486"/>
              <a:gd name="T51" fmla="*/ 3226123 h 2242"/>
              <a:gd name="T52" fmla="*/ 1428259 w 2486"/>
              <a:gd name="T53" fmla="*/ 3188736 h 2242"/>
              <a:gd name="T54" fmla="*/ 1274402 w 2486"/>
              <a:gd name="T55" fmla="*/ 3243258 h 2242"/>
              <a:gd name="T56" fmla="*/ 1155380 w 2486"/>
              <a:gd name="T57" fmla="*/ 3299338 h 2242"/>
              <a:gd name="T58" fmla="*/ 830248 w 2486"/>
              <a:gd name="T59" fmla="*/ 3372552 h 2242"/>
              <a:gd name="T60" fmla="*/ 557369 w 2486"/>
              <a:gd name="T61" fmla="*/ 3353859 h 2242"/>
              <a:gd name="T62" fmla="*/ 387546 w 2486"/>
              <a:gd name="T63" fmla="*/ 3226123 h 2242"/>
              <a:gd name="T64" fmla="*/ 198853 w 2486"/>
              <a:gd name="T65" fmla="*/ 3096828 h 2242"/>
              <a:gd name="T66" fmla="*/ 114667 w 2486"/>
              <a:gd name="T67" fmla="*/ 2877184 h 2242"/>
              <a:gd name="T68" fmla="*/ 198853 w 2486"/>
              <a:gd name="T69" fmla="*/ 2584325 h 2242"/>
              <a:gd name="T70" fmla="*/ 268524 w 2486"/>
              <a:gd name="T71" fmla="*/ 2475282 h 2242"/>
              <a:gd name="T72" fmla="*/ 336744 w 2486"/>
              <a:gd name="T73" fmla="*/ 2383374 h 2242"/>
              <a:gd name="T74" fmla="*/ 420930 w 2486"/>
              <a:gd name="T75" fmla="*/ 2199558 h 2242"/>
              <a:gd name="T76" fmla="*/ 455766 w 2486"/>
              <a:gd name="T77" fmla="*/ 2035993 h 2242"/>
              <a:gd name="T78" fmla="*/ 233689 w 2486"/>
              <a:gd name="T79" fmla="*/ 1523490 h 2242"/>
              <a:gd name="T80" fmla="*/ 198853 w 2486"/>
              <a:gd name="T81" fmla="*/ 1467411 h 2242"/>
              <a:gd name="T82" fmla="*/ 148051 w 2486"/>
              <a:gd name="T83" fmla="*/ 1431582 h 2242"/>
              <a:gd name="T84" fmla="*/ 130633 w 2486"/>
              <a:gd name="T85" fmla="*/ 1375503 h 2242"/>
              <a:gd name="T86" fmla="*/ 62414 w 2486"/>
              <a:gd name="T87" fmla="*/ 1266459 h 2242"/>
              <a:gd name="T88" fmla="*/ 46447 w 2486"/>
              <a:gd name="T89" fmla="*/ 1193245 h 2242"/>
              <a:gd name="T90" fmla="*/ 11612 w 2486"/>
              <a:gd name="T91" fmla="*/ 1082644 h 2242"/>
              <a:gd name="T92" fmla="*/ 29030 w 2486"/>
              <a:gd name="T93" fmla="*/ 808478 h 2242"/>
              <a:gd name="T94" fmla="*/ 130633 w 2486"/>
              <a:gd name="T95" fmla="*/ 735263 h 2242"/>
              <a:gd name="T96" fmla="*/ 284491 w 2486"/>
              <a:gd name="T97" fmla="*/ 626220 h 2242"/>
              <a:gd name="T98" fmla="*/ 387546 w 2486"/>
              <a:gd name="T99" fmla="*/ 570140 h 224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2486"/>
              <a:gd name="T151" fmla="*/ 0 h 2242"/>
              <a:gd name="T152" fmla="*/ 2486 w 2486"/>
              <a:gd name="T153" fmla="*/ 2242 h 2242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2486" h="2242">
                <a:moveTo>
                  <a:pt x="267" y="366"/>
                </a:moveTo>
                <a:cubicBezTo>
                  <a:pt x="271" y="319"/>
                  <a:pt x="260" y="268"/>
                  <a:pt x="279" y="225"/>
                </a:cubicBezTo>
                <a:cubicBezTo>
                  <a:pt x="298" y="181"/>
                  <a:pt x="473" y="136"/>
                  <a:pt x="514" y="131"/>
                </a:cubicBezTo>
                <a:cubicBezTo>
                  <a:pt x="564" y="125"/>
                  <a:pt x="615" y="123"/>
                  <a:pt x="666" y="119"/>
                </a:cubicBezTo>
                <a:cubicBezTo>
                  <a:pt x="679" y="115"/>
                  <a:pt x="771" y="72"/>
                  <a:pt x="772" y="72"/>
                </a:cubicBezTo>
                <a:cubicBezTo>
                  <a:pt x="893" y="61"/>
                  <a:pt x="1015" y="65"/>
                  <a:pt x="1137" y="61"/>
                </a:cubicBezTo>
                <a:cubicBezTo>
                  <a:pt x="1315" y="0"/>
                  <a:pt x="1577" y="45"/>
                  <a:pt x="1724" y="49"/>
                </a:cubicBezTo>
                <a:cubicBezTo>
                  <a:pt x="1728" y="96"/>
                  <a:pt x="1693" y="170"/>
                  <a:pt x="1736" y="190"/>
                </a:cubicBezTo>
                <a:cubicBezTo>
                  <a:pt x="1856" y="248"/>
                  <a:pt x="2003" y="197"/>
                  <a:pt x="2136" y="213"/>
                </a:cubicBezTo>
                <a:cubicBezTo>
                  <a:pt x="2322" y="294"/>
                  <a:pt x="2241" y="274"/>
                  <a:pt x="2371" y="296"/>
                </a:cubicBezTo>
                <a:cubicBezTo>
                  <a:pt x="2423" y="348"/>
                  <a:pt x="2419" y="371"/>
                  <a:pt x="2430" y="449"/>
                </a:cubicBezTo>
                <a:cubicBezTo>
                  <a:pt x="2426" y="634"/>
                  <a:pt x="2486" y="885"/>
                  <a:pt x="2371" y="1060"/>
                </a:cubicBezTo>
                <a:cubicBezTo>
                  <a:pt x="2358" y="1111"/>
                  <a:pt x="2335" y="1143"/>
                  <a:pt x="2312" y="1189"/>
                </a:cubicBezTo>
                <a:cubicBezTo>
                  <a:pt x="2301" y="1211"/>
                  <a:pt x="2301" y="1238"/>
                  <a:pt x="2289" y="1260"/>
                </a:cubicBezTo>
                <a:cubicBezTo>
                  <a:pt x="2276" y="1285"/>
                  <a:pt x="2251" y="1303"/>
                  <a:pt x="2242" y="1330"/>
                </a:cubicBezTo>
                <a:cubicBezTo>
                  <a:pt x="2234" y="1354"/>
                  <a:pt x="2218" y="1401"/>
                  <a:pt x="2218" y="1401"/>
                </a:cubicBezTo>
                <a:cubicBezTo>
                  <a:pt x="2214" y="1484"/>
                  <a:pt x="2239" y="1831"/>
                  <a:pt x="2089" y="1883"/>
                </a:cubicBezTo>
                <a:cubicBezTo>
                  <a:pt x="2018" y="1987"/>
                  <a:pt x="2113" y="1863"/>
                  <a:pt x="2030" y="1930"/>
                </a:cubicBezTo>
                <a:cubicBezTo>
                  <a:pt x="1957" y="1989"/>
                  <a:pt x="2068" y="1949"/>
                  <a:pt x="1960" y="1977"/>
                </a:cubicBezTo>
                <a:cubicBezTo>
                  <a:pt x="1944" y="2000"/>
                  <a:pt x="1922" y="2020"/>
                  <a:pt x="1913" y="2047"/>
                </a:cubicBezTo>
                <a:cubicBezTo>
                  <a:pt x="1909" y="2059"/>
                  <a:pt x="1907" y="2071"/>
                  <a:pt x="1901" y="2082"/>
                </a:cubicBezTo>
                <a:cubicBezTo>
                  <a:pt x="1894" y="2095"/>
                  <a:pt x="1889" y="2110"/>
                  <a:pt x="1877" y="2118"/>
                </a:cubicBezTo>
                <a:cubicBezTo>
                  <a:pt x="1864" y="2127"/>
                  <a:pt x="1846" y="2126"/>
                  <a:pt x="1830" y="2130"/>
                </a:cubicBezTo>
                <a:cubicBezTo>
                  <a:pt x="1718" y="2242"/>
                  <a:pt x="1526" y="2170"/>
                  <a:pt x="1384" y="2165"/>
                </a:cubicBezTo>
                <a:cubicBezTo>
                  <a:pt x="1357" y="2151"/>
                  <a:pt x="1327" y="2145"/>
                  <a:pt x="1301" y="2130"/>
                </a:cubicBezTo>
                <a:cubicBezTo>
                  <a:pt x="1184" y="2065"/>
                  <a:pt x="1278" y="2093"/>
                  <a:pt x="1184" y="2071"/>
                </a:cubicBezTo>
                <a:cubicBezTo>
                  <a:pt x="1107" y="2020"/>
                  <a:pt x="1095" y="2037"/>
                  <a:pt x="984" y="2047"/>
                </a:cubicBezTo>
                <a:cubicBezTo>
                  <a:pt x="949" y="2059"/>
                  <a:pt x="911" y="2065"/>
                  <a:pt x="878" y="2082"/>
                </a:cubicBezTo>
                <a:cubicBezTo>
                  <a:pt x="856" y="2093"/>
                  <a:pt x="823" y="2113"/>
                  <a:pt x="796" y="2118"/>
                </a:cubicBezTo>
                <a:cubicBezTo>
                  <a:pt x="715" y="2133"/>
                  <a:pt x="650" y="2139"/>
                  <a:pt x="572" y="2165"/>
                </a:cubicBezTo>
                <a:cubicBezTo>
                  <a:pt x="509" y="2161"/>
                  <a:pt x="446" y="2160"/>
                  <a:pt x="384" y="2153"/>
                </a:cubicBezTo>
                <a:cubicBezTo>
                  <a:pt x="333" y="2147"/>
                  <a:pt x="303" y="2100"/>
                  <a:pt x="267" y="2071"/>
                </a:cubicBezTo>
                <a:cubicBezTo>
                  <a:pt x="197" y="2015"/>
                  <a:pt x="201" y="2020"/>
                  <a:pt x="137" y="1988"/>
                </a:cubicBezTo>
                <a:cubicBezTo>
                  <a:pt x="108" y="1944"/>
                  <a:pt x="94" y="1897"/>
                  <a:pt x="79" y="1847"/>
                </a:cubicBezTo>
                <a:cubicBezTo>
                  <a:pt x="88" y="1761"/>
                  <a:pt x="80" y="1718"/>
                  <a:pt x="137" y="1659"/>
                </a:cubicBezTo>
                <a:cubicBezTo>
                  <a:pt x="165" y="1549"/>
                  <a:pt x="124" y="1664"/>
                  <a:pt x="185" y="1589"/>
                </a:cubicBezTo>
                <a:cubicBezTo>
                  <a:pt x="253" y="1505"/>
                  <a:pt x="124" y="1602"/>
                  <a:pt x="232" y="1530"/>
                </a:cubicBezTo>
                <a:cubicBezTo>
                  <a:pt x="246" y="1486"/>
                  <a:pt x="272" y="1454"/>
                  <a:pt x="290" y="1412"/>
                </a:cubicBezTo>
                <a:cubicBezTo>
                  <a:pt x="306" y="1373"/>
                  <a:pt x="306" y="1353"/>
                  <a:pt x="314" y="1307"/>
                </a:cubicBezTo>
                <a:cubicBezTo>
                  <a:pt x="302" y="1104"/>
                  <a:pt x="334" y="1063"/>
                  <a:pt x="161" y="978"/>
                </a:cubicBezTo>
                <a:cubicBezTo>
                  <a:pt x="153" y="966"/>
                  <a:pt x="147" y="952"/>
                  <a:pt x="137" y="942"/>
                </a:cubicBezTo>
                <a:cubicBezTo>
                  <a:pt x="127" y="932"/>
                  <a:pt x="111" y="930"/>
                  <a:pt x="102" y="919"/>
                </a:cubicBezTo>
                <a:cubicBezTo>
                  <a:pt x="94" y="909"/>
                  <a:pt x="96" y="894"/>
                  <a:pt x="90" y="883"/>
                </a:cubicBezTo>
                <a:cubicBezTo>
                  <a:pt x="76" y="858"/>
                  <a:pt x="43" y="813"/>
                  <a:pt x="43" y="813"/>
                </a:cubicBezTo>
                <a:cubicBezTo>
                  <a:pt x="39" y="797"/>
                  <a:pt x="37" y="781"/>
                  <a:pt x="32" y="766"/>
                </a:cubicBezTo>
                <a:cubicBezTo>
                  <a:pt x="25" y="742"/>
                  <a:pt x="8" y="695"/>
                  <a:pt x="8" y="695"/>
                </a:cubicBezTo>
                <a:cubicBezTo>
                  <a:pt x="12" y="636"/>
                  <a:pt x="0" y="574"/>
                  <a:pt x="20" y="519"/>
                </a:cubicBezTo>
                <a:cubicBezTo>
                  <a:pt x="30" y="493"/>
                  <a:pt x="67" y="487"/>
                  <a:pt x="90" y="472"/>
                </a:cubicBezTo>
                <a:cubicBezTo>
                  <a:pt x="118" y="453"/>
                  <a:pt x="164" y="410"/>
                  <a:pt x="196" y="402"/>
                </a:cubicBezTo>
                <a:cubicBezTo>
                  <a:pt x="254" y="387"/>
                  <a:pt x="232" y="401"/>
                  <a:pt x="267" y="366"/>
                </a:cubicBezTo>
                <a:close/>
              </a:path>
            </a:pathLst>
          </a:custGeom>
          <a:solidFill>
            <a:srgbClr val="EFFEB8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512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2147888"/>
          <a:ext cx="609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Microsoft ClipArt Gallery" r:id="rId3" imgW="5049720" imgH="2657160" progId="">
                  <p:embed/>
                </p:oleObj>
              </mc:Choice>
              <mc:Fallback>
                <p:oleObj name="Microsoft ClipArt Gallery" r:id="rId3" imgW="5049720" imgH="2657160" progId="">
                  <p:embed/>
                  <p:pic>
                    <p:nvPicPr>
                      <p:cNvPr id="5122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147888"/>
                        <a:ext cx="609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Freeform 5"/>
          <p:cNvSpPr>
            <a:spLocks/>
          </p:cNvSpPr>
          <p:nvPr/>
        </p:nvSpPr>
        <p:spPr bwMode="auto">
          <a:xfrm>
            <a:off x="1905001" y="1524000"/>
            <a:ext cx="3914775" cy="4419600"/>
          </a:xfrm>
          <a:custGeom>
            <a:avLst/>
            <a:gdLst>
              <a:gd name="T0" fmla="*/ 939546 w 1650"/>
              <a:gd name="T1" fmla="*/ 189259 h 1658"/>
              <a:gd name="T2" fmla="*/ 2809148 w 1650"/>
              <a:gd name="T3" fmla="*/ 159937 h 1658"/>
              <a:gd name="T4" fmla="*/ 3060643 w 1650"/>
              <a:gd name="T5" fmla="*/ 346531 h 1658"/>
              <a:gd name="T6" fmla="*/ 3086741 w 1650"/>
              <a:gd name="T7" fmla="*/ 661074 h 1658"/>
              <a:gd name="T8" fmla="*/ 3172154 w 1650"/>
              <a:gd name="T9" fmla="*/ 722383 h 1658"/>
              <a:gd name="T10" fmla="*/ 3672771 w 1650"/>
              <a:gd name="T11" fmla="*/ 879655 h 1658"/>
              <a:gd name="T12" fmla="*/ 3869696 w 1650"/>
              <a:gd name="T13" fmla="*/ 1287495 h 1658"/>
              <a:gd name="T14" fmla="*/ 3841225 w 1650"/>
              <a:gd name="T15" fmla="*/ 1945904 h 1658"/>
              <a:gd name="T16" fmla="*/ 3812754 w 1650"/>
              <a:gd name="T17" fmla="*/ 2039200 h 1658"/>
              <a:gd name="T18" fmla="*/ 3758184 w 1650"/>
              <a:gd name="T19" fmla="*/ 3230733 h 1658"/>
              <a:gd name="T20" fmla="*/ 3255195 w 1650"/>
              <a:gd name="T21" fmla="*/ 3793179 h 1658"/>
              <a:gd name="T22" fmla="*/ 3086741 w 1650"/>
              <a:gd name="T23" fmla="*/ 3886476 h 1658"/>
              <a:gd name="T24" fmla="*/ 2640694 w 1650"/>
              <a:gd name="T25" fmla="*/ 4419600 h 1658"/>
              <a:gd name="T26" fmla="*/ 2223118 w 1650"/>
              <a:gd name="T27" fmla="*/ 4294316 h 1658"/>
              <a:gd name="T28" fmla="*/ 1860111 w 1650"/>
              <a:gd name="T29" fmla="*/ 4107722 h 1658"/>
              <a:gd name="T30" fmla="*/ 1079529 w 1650"/>
              <a:gd name="T31" fmla="*/ 4137044 h 1658"/>
              <a:gd name="T32" fmla="*/ 828034 w 1650"/>
              <a:gd name="T33" fmla="*/ 3857154 h 1658"/>
              <a:gd name="T34" fmla="*/ 801936 w 1650"/>
              <a:gd name="T35" fmla="*/ 3731870 h 1658"/>
              <a:gd name="T36" fmla="*/ 493499 w 1650"/>
              <a:gd name="T37" fmla="*/ 3417327 h 1658"/>
              <a:gd name="T38" fmla="*/ 410458 w 1650"/>
              <a:gd name="T39" fmla="*/ 3324030 h 1658"/>
              <a:gd name="T40" fmla="*/ 327418 w 1650"/>
              <a:gd name="T41" fmla="*/ 3292043 h 1658"/>
              <a:gd name="T42" fmla="*/ 158964 w 1650"/>
              <a:gd name="T43" fmla="*/ 3166758 h 1658"/>
              <a:gd name="T44" fmla="*/ 215906 w 1650"/>
              <a:gd name="T45" fmla="*/ 1913916 h 1658"/>
              <a:gd name="T46" fmla="*/ 327418 w 1650"/>
              <a:gd name="T47" fmla="*/ 1599373 h 1658"/>
              <a:gd name="T48" fmla="*/ 353516 w 1650"/>
              <a:gd name="T49" fmla="*/ 722383 h 1658"/>
              <a:gd name="T50" fmla="*/ 438929 w 1650"/>
              <a:gd name="T51" fmla="*/ 629087 h 1658"/>
              <a:gd name="T52" fmla="*/ 467400 w 1650"/>
              <a:gd name="T53" fmla="*/ 439828 h 1658"/>
              <a:gd name="T54" fmla="*/ 550441 w 1650"/>
              <a:gd name="T55" fmla="*/ 378518 h 1658"/>
              <a:gd name="T56" fmla="*/ 633482 w 1650"/>
              <a:gd name="T57" fmla="*/ 285221 h 1658"/>
              <a:gd name="T58" fmla="*/ 996488 w 1650"/>
              <a:gd name="T59" fmla="*/ 221247 h 1658"/>
              <a:gd name="T60" fmla="*/ 939546 w 1650"/>
              <a:gd name="T61" fmla="*/ 189259 h 1658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w 1650"/>
              <a:gd name="T94" fmla="*/ 0 h 1658"/>
              <a:gd name="T95" fmla="*/ 1650 w 1650"/>
              <a:gd name="T96" fmla="*/ 1658 h 1658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T93" t="T94" r="T95" b="T96"/>
            <a:pathLst>
              <a:path w="1650" h="1658">
                <a:moveTo>
                  <a:pt x="396" y="71"/>
                </a:moveTo>
                <a:cubicBezTo>
                  <a:pt x="700" y="0"/>
                  <a:pt x="463" y="48"/>
                  <a:pt x="1184" y="60"/>
                </a:cubicBezTo>
                <a:cubicBezTo>
                  <a:pt x="1220" y="96"/>
                  <a:pt x="1249" y="104"/>
                  <a:pt x="1290" y="130"/>
                </a:cubicBezTo>
                <a:cubicBezTo>
                  <a:pt x="1294" y="169"/>
                  <a:pt x="1289" y="211"/>
                  <a:pt x="1301" y="248"/>
                </a:cubicBezTo>
                <a:cubicBezTo>
                  <a:pt x="1306" y="262"/>
                  <a:pt x="1324" y="265"/>
                  <a:pt x="1337" y="271"/>
                </a:cubicBezTo>
                <a:cubicBezTo>
                  <a:pt x="1405" y="301"/>
                  <a:pt x="1478" y="306"/>
                  <a:pt x="1548" y="330"/>
                </a:cubicBezTo>
                <a:cubicBezTo>
                  <a:pt x="1581" y="378"/>
                  <a:pt x="1598" y="434"/>
                  <a:pt x="1631" y="483"/>
                </a:cubicBezTo>
                <a:cubicBezTo>
                  <a:pt x="1627" y="565"/>
                  <a:pt x="1626" y="648"/>
                  <a:pt x="1619" y="730"/>
                </a:cubicBezTo>
                <a:cubicBezTo>
                  <a:pt x="1618" y="742"/>
                  <a:pt x="1608" y="753"/>
                  <a:pt x="1607" y="765"/>
                </a:cubicBezTo>
                <a:cubicBezTo>
                  <a:pt x="1599" y="914"/>
                  <a:pt x="1650" y="1078"/>
                  <a:pt x="1584" y="1212"/>
                </a:cubicBezTo>
                <a:cubicBezTo>
                  <a:pt x="1549" y="1283"/>
                  <a:pt x="1434" y="1382"/>
                  <a:pt x="1372" y="1423"/>
                </a:cubicBezTo>
                <a:cubicBezTo>
                  <a:pt x="1278" y="1485"/>
                  <a:pt x="1400" y="1375"/>
                  <a:pt x="1301" y="1458"/>
                </a:cubicBezTo>
                <a:cubicBezTo>
                  <a:pt x="1227" y="1519"/>
                  <a:pt x="1201" y="1601"/>
                  <a:pt x="1113" y="1658"/>
                </a:cubicBezTo>
                <a:cubicBezTo>
                  <a:pt x="984" y="1643"/>
                  <a:pt x="1030" y="1643"/>
                  <a:pt x="937" y="1611"/>
                </a:cubicBezTo>
                <a:cubicBezTo>
                  <a:pt x="888" y="1575"/>
                  <a:pt x="841" y="1558"/>
                  <a:pt x="784" y="1541"/>
                </a:cubicBezTo>
                <a:cubicBezTo>
                  <a:pt x="659" y="1551"/>
                  <a:pt x="580" y="1564"/>
                  <a:pt x="455" y="1552"/>
                </a:cubicBezTo>
                <a:cubicBezTo>
                  <a:pt x="411" y="1523"/>
                  <a:pt x="386" y="1483"/>
                  <a:pt x="349" y="1447"/>
                </a:cubicBezTo>
                <a:cubicBezTo>
                  <a:pt x="345" y="1431"/>
                  <a:pt x="345" y="1414"/>
                  <a:pt x="338" y="1400"/>
                </a:cubicBezTo>
                <a:cubicBezTo>
                  <a:pt x="291" y="1304"/>
                  <a:pt x="283" y="1336"/>
                  <a:pt x="208" y="1282"/>
                </a:cubicBezTo>
                <a:cubicBezTo>
                  <a:pt x="195" y="1272"/>
                  <a:pt x="187" y="1256"/>
                  <a:pt x="173" y="1247"/>
                </a:cubicBezTo>
                <a:cubicBezTo>
                  <a:pt x="163" y="1240"/>
                  <a:pt x="149" y="1241"/>
                  <a:pt x="138" y="1235"/>
                </a:cubicBezTo>
                <a:cubicBezTo>
                  <a:pt x="113" y="1221"/>
                  <a:pt x="67" y="1188"/>
                  <a:pt x="67" y="1188"/>
                </a:cubicBezTo>
                <a:cubicBezTo>
                  <a:pt x="15" y="1037"/>
                  <a:pt x="0" y="851"/>
                  <a:pt x="91" y="718"/>
                </a:cubicBezTo>
                <a:cubicBezTo>
                  <a:pt x="105" y="674"/>
                  <a:pt x="112" y="639"/>
                  <a:pt x="138" y="600"/>
                </a:cubicBezTo>
                <a:cubicBezTo>
                  <a:pt x="142" y="490"/>
                  <a:pt x="135" y="380"/>
                  <a:pt x="149" y="271"/>
                </a:cubicBezTo>
                <a:cubicBezTo>
                  <a:pt x="151" y="254"/>
                  <a:pt x="178" y="251"/>
                  <a:pt x="185" y="236"/>
                </a:cubicBezTo>
                <a:cubicBezTo>
                  <a:pt x="195" y="214"/>
                  <a:pt x="186" y="186"/>
                  <a:pt x="197" y="165"/>
                </a:cubicBezTo>
                <a:cubicBezTo>
                  <a:pt x="203" y="153"/>
                  <a:pt x="221" y="151"/>
                  <a:pt x="232" y="142"/>
                </a:cubicBezTo>
                <a:cubicBezTo>
                  <a:pt x="245" y="131"/>
                  <a:pt x="253" y="116"/>
                  <a:pt x="267" y="107"/>
                </a:cubicBezTo>
                <a:cubicBezTo>
                  <a:pt x="310" y="78"/>
                  <a:pt x="369" y="88"/>
                  <a:pt x="420" y="83"/>
                </a:cubicBezTo>
                <a:cubicBezTo>
                  <a:pt x="437" y="35"/>
                  <a:pt x="442" y="41"/>
                  <a:pt x="396" y="7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29" name="Rectangle 6"/>
          <p:cNvSpPr>
            <a:spLocks noChangeArrowheads="1"/>
          </p:cNvSpPr>
          <p:nvPr/>
        </p:nvSpPr>
        <p:spPr bwMode="auto">
          <a:xfrm>
            <a:off x="5334000" y="3595688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sp>
        <p:nvSpPr>
          <p:cNvPr id="5130" name="Rectangle 7"/>
          <p:cNvSpPr>
            <a:spLocks noChangeArrowheads="1"/>
          </p:cNvSpPr>
          <p:nvPr/>
        </p:nvSpPr>
        <p:spPr bwMode="auto">
          <a:xfrm>
            <a:off x="5334000" y="2514600"/>
            <a:ext cx="5334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alibri" pitchFamily="34" charset="0"/>
              </a:rPr>
              <a:t>LE</a:t>
            </a:r>
          </a:p>
        </p:txBody>
      </p:sp>
      <p:sp>
        <p:nvSpPr>
          <p:cNvPr id="5131" name="Text Box 8"/>
          <p:cNvSpPr txBox="1">
            <a:spLocks noChangeArrowheads="1"/>
          </p:cNvSpPr>
          <p:nvPr/>
        </p:nvSpPr>
        <p:spPr bwMode="auto">
          <a:xfrm>
            <a:off x="3200400" y="3432176"/>
            <a:ext cx="845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Calibri" pitchFamily="34" charset="0"/>
              </a:rPr>
              <a:t>PSTN</a:t>
            </a:r>
          </a:p>
        </p:txBody>
      </p:sp>
      <p:sp>
        <p:nvSpPr>
          <p:cNvPr id="5132" name="Text Box 9"/>
          <p:cNvSpPr txBox="1">
            <a:spLocks noChangeArrowheads="1"/>
          </p:cNvSpPr>
          <p:nvPr/>
        </p:nvSpPr>
        <p:spPr bwMode="auto">
          <a:xfrm>
            <a:off x="8153400" y="4191000"/>
            <a:ext cx="5589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alibri" pitchFamily="34" charset="0"/>
              </a:rPr>
              <a:t>PBX</a:t>
            </a:r>
          </a:p>
        </p:txBody>
      </p:sp>
      <p:sp>
        <p:nvSpPr>
          <p:cNvPr id="5133" name="Line 10"/>
          <p:cNvSpPr>
            <a:spLocks noChangeShapeType="1"/>
          </p:cNvSpPr>
          <p:nvPr/>
        </p:nvSpPr>
        <p:spPr bwMode="auto">
          <a:xfrm flipV="1">
            <a:off x="5791200" y="2528888"/>
            <a:ext cx="1828800" cy="214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34" name="Text Box 11"/>
          <p:cNvSpPr txBox="1">
            <a:spLocks noChangeArrowheads="1"/>
          </p:cNvSpPr>
          <p:nvPr/>
        </p:nvSpPr>
        <p:spPr bwMode="auto">
          <a:xfrm>
            <a:off x="8366125" y="2208214"/>
            <a:ext cx="8324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Calibri" pitchFamily="34" charset="0"/>
              </a:rPr>
              <a:t>Regular</a:t>
            </a:r>
          </a:p>
          <a:p>
            <a:r>
              <a:rPr lang="en-US" sz="1600" b="1">
                <a:latin typeface="Calibri" pitchFamily="34" charset="0"/>
              </a:rPr>
              <a:t>Phone</a:t>
            </a:r>
          </a:p>
        </p:txBody>
      </p:sp>
      <p:sp>
        <p:nvSpPr>
          <p:cNvPr id="5135" name="Line 12"/>
          <p:cNvSpPr>
            <a:spLocks noChangeShapeType="1"/>
          </p:cNvSpPr>
          <p:nvPr/>
        </p:nvSpPr>
        <p:spPr bwMode="auto">
          <a:xfrm>
            <a:off x="5867400" y="3810000"/>
            <a:ext cx="1752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36" name="Line 13"/>
          <p:cNvSpPr>
            <a:spLocks noChangeShapeType="1"/>
          </p:cNvSpPr>
          <p:nvPr/>
        </p:nvSpPr>
        <p:spPr bwMode="auto">
          <a:xfrm>
            <a:off x="5791200" y="3962400"/>
            <a:ext cx="1828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aphicFrame>
        <p:nvGraphicFramePr>
          <p:cNvPr id="512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601200" y="388620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Microsoft ClipArt Gallery" r:id="rId5" imgW="5049720" imgH="2657160" progId="">
                  <p:embed/>
                </p:oleObj>
              </mc:Choice>
              <mc:Fallback>
                <p:oleObj name="Microsoft ClipArt Gallery" r:id="rId5" imgW="5049720" imgH="2657160" progId="">
                  <p:embed/>
                  <p:pic>
                    <p:nvPicPr>
                      <p:cNvPr id="5123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1200" y="388620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0" y="548640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Microsoft ClipArt Gallery" r:id="rId6" imgW="5049720" imgH="2657160" progId="">
                  <p:embed/>
                </p:oleObj>
              </mc:Choice>
              <mc:Fallback>
                <p:oleObj name="Microsoft ClipArt Gallery" r:id="rId6" imgW="5049720" imgH="2657160" progId="">
                  <p:embed/>
                  <p:pic>
                    <p:nvPicPr>
                      <p:cNvPr id="5124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548640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15200" y="5486400"/>
          <a:ext cx="58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Microsoft ClipArt Gallery" r:id="rId7" imgW="5049720" imgH="2657160" progId="">
                  <p:embed/>
                </p:oleObj>
              </mc:Choice>
              <mc:Fallback>
                <p:oleObj name="Microsoft ClipArt Gallery" r:id="rId7" imgW="5049720" imgH="2657160" progId="">
                  <p:embed/>
                  <p:pic>
                    <p:nvPicPr>
                      <p:cNvPr id="5125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5486400"/>
                        <a:ext cx="58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7620000" y="3429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>
                <a:latin typeface="Calibri" pitchFamily="34" charset="0"/>
              </a:rPr>
              <a:t>PBX</a:t>
            </a:r>
          </a:p>
        </p:txBody>
      </p:sp>
      <p:sp>
        <p:nvSpPr>
          <p:cNvPr id="5138" name="Line 18"/>
          <p:cNvSpPr>
            <a:spLocks noChangeShapeType="1"/>
          </p:cNvSpPr>
          <p:nvPr/>
        </p:nvSpPr>
        <p:spPr bwMode="auto">
          <a:xfrm flipH="1">
            <a:off x="7620000" y="4953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39" name="Line 19"/>
          <p:cNvSpPr>
            <a:spLocks noChangeShapeType="1"/>
          </p:cNvSpPr>
          <p:nvPr/>
        </p:nvSpPr>
        <p:spPr bwMode="auto">
          <a:xfrm>
            <a:off x="8610600" y="49530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40" name="Line 20"/>
          <p:cNvSpPr>
            <a:spLocks noChangeShapeType="1"/>
          </p:cNvSpPr>
          <p:nvPr/>
        </p:nvSpPr>
        <p:spPr bwMode="auto">
          <a:xfrm>
            <a:off x="90678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5141" name="Text Box 21"/>
          <p:cNvSpPr txBox="1">
            <a:spLocks noChangeArrowheads="1"/>
          </p:cNvSpPr>
          <p:nvPr/>
        </p:nvSpPr>
        <p:spPr bwMode="auto">
          <a:xfrm>
            <a:off x="6032032" y="4648201"/>
            <a:ext cx="9962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Calibri" pitchFamily="34" charset="0"/>
              </a:rPr>
              <a:t>SALURAN</a:t>
            </a:r>
          </a:p>
          <a:p>
            <a:pPr algn="ctr"/>
            <a:r>
              <a:rPr lang="en-US" sz="1600" b="1">
                <a:latin typeface="Calibri" pitchFamily="34" charset="0"/>
              </a:rPr>
              <a:t> INDUK</a:t>
            </a:r>
          </a:p>
        </p:txBody>
      </p:sp>
      <p:sp>
        <p:nvSpPr>
          <p:cNvPr id="5142" name="Line 22"/>
          <p:cNvSpPr>
            <a:spLocks noChangeShapeType="1"/>
          </p:cNvSpPr>
          <p:nvPr/>
        </p:nvSpPr>
        <p:spPr bwMode="auto">
          <a:xfrm flipV="1">
            <a:off x="6553200" y="3962400"/>
            <a:ext cx="15240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417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3" name="Freeform 2"/>
          <p:cNvSpPr>
            <a:spLocks/>
          </p:cNvSpPr>
          <p:nvPr/>
        </p:nvSpPr>
        <p:spPr bwMode="auto">
          <a:xfrm>
            <a:off x="1573214" y="514350"/>
            <a:ext cx="8542337" cy="369332"/>
          </a:xfrm>
          <a:custGeom>
            <a:avLst/>
            <a:gdLst>
              <a:gd name="T0" fmla="*/ 141287 w 5381"/>
              <a:gd name="T1" fmla="*/ 2286000 h 3600"/>
              <a:gd name="T2" fmla="*/ 84137 w 5381"/>
              <a:gd name="T3" fmla="*/ 1428750 h 3600"/>
              <a:gd name="T4" fmla="*/ 160337 w 5381"/>
              <a:gd name="T5" fmla="*/ 1123950 h 3600"/>
              <a:gd name="T6" fmla="*/ 788987 w 5381"/>
              <a:gd name="T7" fmla="*/ 933450 h 3600"/>
              <a:gd name="T8" fmla="*/ 1036637 w 5381"/>
              <a:gd name="T9" fmla="*/ 781050 h 3600"/>
              <a:gd name="T10" fmla="*/ 1265237 w 5381"/>
              <a:gd name="T11" fmla="*/ 323850 h 3600"/>
              <a:gd name="T12" fmla="*/ 2046287 w 5381"/>
              <a:gd name="T13" fmla="*/ 266700 h 3600"/>
              <a:gd name="T14" fmla="*/ 2255837 w 5381"/>
              <a:gd name="T15" fmla="*/ 133350 h 3600"/>
              <a:gd name="T16" fmla="*/ 2579687 w 5381"/>
              <a:gd name="T17" fmla="*/ 0 h 3600"/>
              <a:gd name="T18" fmla="*/ 4313237 w 5381"/>
              <a:gd name="T19" fmla="*/ 76200 h 3600"/>
              <a:gd name="T20" fmla="*/ 4789487 w 5381"/>
              <a:gd name="T21" fmla="*/ 228600 h 3600"/>
              <a:gd name="T22" fmla="*/ 4979987 w 5381"/>
              <a:gd name="T23" fmla="*/ 476250 h 3600"/>
              <a:gd name="T24" fmla="*/ 5056187 w 5381"/>
              <a:gd name="T25" fmla="*/ 952500 h 3600"/>
              <a:gd name="T26" fmla="*/ 5894387 w 5381"/>
              <a:gd name="T27" fmla="*/ 1028700 h 3600"/>
              <a:gd name="T28" fmla="*/ 6618288 w 5381"/>
              <a:gd name="T29" fmla="*/ 666750 h 3600"/>
              <a:gd name="T30" fmla="*/ 7342188 w 5381"/>
              <a:gd name="T31" fmla="*/ 876300 h 3600"/>
              <a:gd name="T32" fmla="*/ 7685087 w 5381"/>
              <a:gd name="T33" fmla="*/ 1143000 h 3600"/>
              <a:gd name="T34" fmla="*/ 7799387 w 5381"/>
              <a:gd name="T35" fmla="*/ 1447800 h 3600"/>
              <a:gd name="T36" fmla="*/ 8047037 w 5381"/>
              <a:gd name="T37" fmla="*/ 1981200 h 3600"/>
              <a:gd name="T38" fmla="*/ 8485187 w 5381"/>
              <a:gd name="T39" fmla="*/ 2552700 h 3600"/>
              <a:gd name="T40" fmla="*/ 8542337 w 5381"/>
              <a:gd name="T41" fmla="*/ 2724150 h 3600"/>
              <a:gd name="T42" fmla="*/ 7227888 w 5381"/>
              <a:gd name="T43" fmla="*/ 2914650 h 3600"/>
              <a:gd name="T44" fmla="*/ 7056438 w 5381"/>
              <a:gd name="T45" fmla="*/ 3009900 h 3600"/>
              <a:gd name="T46" fmla="*/ 7075488 w 5381"/>
              <a:gd name="T47" fmla="*/ 3543301 h 3600"/>
              <a:gd name="T48" fmla="*/ 7246938 w 5381"/>
              <a:gd name="T49" fmla="*/ 4038600 h 3600"/>
              <a:gd name="T50" fmla="*/ 7037388 w 5381"/>
              <a:gd name="T51" fmla="*/ 4648200 h 3600"/>
              <a:gd name="T52" fmla="*/ 6942138 w 5381"/>
              <a:gd name="T53" fmla="*/ 4724400 h 3600"/>
              <a:gd name="T54" fmla="*/ 6713538 w 5381"/>
              <a:gd name="T55" fmla="*/ 4838700 h 3600"/>
              <a:gd name="T56" fmla="*/ 6180136 w 5381"/>
              <a:gd name="T57" fmla="*/ 4743450 h 3600"/>
              <a:gd name="T58" fmla="*/ 6027737 w 5381"/>
              <a:gd name="T59" fmla="*/ 4686300 h 3600"/>
              <a:gd name="T60" fmla="*/ 5856287 w 5381"/>
              <a:gd name="T61" fmla="*/ 4610100 h 3600"/>
              <a:gd name="T62" fmla="*/ 5684837 w 5381"/>
              <a:gd name="T63" fmla="*/ 4514850 h 3600"/>
              <a:gd name="T64" fmla="*/ 5532437 w 5381"/>
              <a:gd name="T65" fmla="*/ 4419600 h 3600"/>
              <a:gd name="T66" fmla="*/ 5284787 w 5381"/>
              <a:gd name="T67" fmla="*/ 5200650 h 3600"/>
              <a:gd name="T68" fmla="*/ 5056187 w 5381"/>
              <a:gd name="T69" fmla="*/ 5467350 h 3600"/>
              <a:gd name="T70" fmla="*/ 4732337 w 5381"/>
              <a:gd name="T71" fmla="*/ 5657850 h 3600"/>
              <a:gd name="T72" fmla="*/ 4370387 w 5381"/>
              <a:gd name="T73" fmla="*/ 5695950 h 3600"/>
              <a:gd name="T74" fmla="*/ 4198937 w 5381"/>
              <a:gd name="T75" fmla="*/ 5581650 h 3600"/>
              <a:gd name="T76" fmla="*/ 4046537 w 5381"/>
              <a:gd name="T77" fmla="*/ 5448300 h 3600"/>
              <a:gd name="T78" fmla="*/ 3513138 w 5381"/>
              <a:gd name="T79" fmla="*/ 5448300 h 3600"/>
              <a:gd name="T80" fmla="*/ 3113087 w 5381"/>
              <a:gd name="T81" fmla="*/ 5581650 h 3600"/>
              <a:gd name="T82" fmla="*/ 2674937 w 5381"/>
              <a:gd name="T83" fmla="*/ 5486400 h 3600"/>
              <a:gd name="T84" fmla="*/ 2446337 w 5381"/>
              <a:gd name="T85" fmla="*/ 5372100 h 3600"/>
              <a:gd name="T86" fmla="*/ 2122487 w 5381"/>
              <a:gd name="T87" fmla="*/ 5162550 h 3600"/>
              <a:gd name="T88" fmla="*/ 1741488 w 5381"/>
              <a:gd name="T89" fmla="*/ 5048250 h 3600"/>
              <a:gd name="T90" fmla="*/ 1550987 w 5381"/>
              <a:gd name="T91" fmla="*/ 4800600 h 3600"/>
              <a:gd name="T92" fmla="*/ 1455737 w 5381"/>
              <a:gd name="T93" fmla="*/ 4267200 h 3600"/>
              <a:gd name="T94" fmla="*/ 1017587 w 5381"/>
              <a:gd name="T95" fmla="*/ 4152900 h 3600"/>
              <a:gd name="T96" fmla="*/ 541337 w 5381"/>
              <a:gd name="T97" fmla="*/ 4038600 h 3600"/>
              <a:gd name="T98" fmla="*/ 312737 w 5381"/>
              <a:gd name="T99" fmla="*/ 3886200 h 3600"/>
              <a:gd name="T100" fmla="*/ 179387 w 5381"/>
              <a:gd name="T101" fmla="*/ 2762250 h 3600"/>
              <a:gd name="T102" fmla="*/ 236537 w 5381"/>
              <a:gd name="T103" fmla="*/ 2514600 h 3600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w 5381"/>
              <a:gd name="T157" fmla="*/ 0 h 3600"/>
              <a:gd name="T158" fmla="*/ 5381 w 5381"/>
              <a:gd name="T159" fmla="*/ 3600 h 3600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T156" t="T157" r="T158" b="T159"/>
            <a:pathLst>
              <a:path w="5381" h="3600">
                <a:moveTo>
                  <a:pt x="149" y="1584"/>
                </a:moveTo>
                <a:cubicBezTo>
                  <a:pt x="131" y="1531"/>
                  <a:pt x="106" y="1491"/>
                  <a:pt x="89" y="1440"/>
                </a:cubicBezTo>
                <a:cubicBezTo>
                  <a:pt x="77" y="1358"/>
                  <a:pt x="55" y="1281"/>
                  <a:pt x="41" y="1200"/>
                </a:cubicBezTo>
                <a:cubicBezTo>
                  <a:pt x="45" y="1100"/>
                  <a:pt x="47" y="1000"/>
                  <a:pt x="53" y="900"/>
                </a:cubicBezTo>
                <a:cubicBezTo>
                  <a:pt x="55" y="872"/>
                  <a:pt x="59" y="844"/>
                  <a:pt x="65" y="816"/>
                </a:cubicBezTo>
                <a:cubicBezTo>
                  <a:pt x="65" y="816"/>
                  <a:pt x="95" y="726"/>
                  <a:pt x="101" y="708"/>
                </a:cubicBezTo>
                <a:cubicBezTo>
                  <a:pt x="106" y="692"/>
                  <a:pt x="124" y="682"/>
                  <a:pt x="137" y="672"/>
                </a:cubicBezTo>
                <a:cubicBezTo>
                  <a:pt x="247" y="586"/>
                  <a:pt x="358" y="601"/>
                  <a:pt x="497" y="588"/>
                </a:cubicBezTo>
                <a:cubicBezTo>
                  <a:pt x="525" y="585"/>
                  <a:pt x="553" y="580"/>
                  <a:pt x="581" y="576"/>
                </a:cubicBezTo>
                <a:cubicBezTo>
                  <a:pt x="639" y="557"/>
                  <a:pt x="619" y="543"/>
                  <a:pt x="653" y="492"/>
                </a:cubicBezTo>
                <a:cubicBezTo>
                  <a:pt x="683" y="372"/>
                  <a:pt x="647" y="527"/>
                  <a:pt x="677" y="288"/>
                </a:cubicBezTo>
                <a:cubicBezTo>
                  <a:pt x="685" y="227"/>
                  <a:pt x="749" y="220"/>
                  <a:pt x="797" y="204"/>
                </a:cubicBezTo>
                <a:cubicBezTo>
                  <a:pt x="922" y="162"/>
                  <a:pt x="1061" y="196"/>
                  <a:pt x="1193" y="192"/>
                </a:cubicBezTo>
                <a:cubicBezTo>
                  <a:pt x="1225" y="184"/>
                  <a:pt x="1257" y="176"/>
                  <a:pt x="1289" y="168"/>
                </a:cubicBezTo>
                <a:cubicBezTo>
                  <a:pt x="1315" y="161"/>
                  <a:pt x="1336" y="140"/>
                  <a:pt x="1361" y="132"/>
                </a:cubicBezTo>
                <a:cubicBezTo>
                  <a:pt x="1430" y="29"/>
                  <a:pt x="1338" y="150"/>
                  <a:pt x="1421" y="84"/>
                </a:cubicBezTo>
                <a:cubicBezTo>
                  <a:pt x="1432" y="75"/>
                  <a:pt x="1433" y="56"/>
                  <a:pt x="1445" y="48"/>
                </a:cubicBezTo>
                <a:cubicBezTo>
                  <a:pt x="1491" y="19"/>
                  <a:pt x="1572" y="9"/>
                  <a:pt x="1625" y="0"/>
                </a:cubicBezTo>
                <a:cubicBezTo>
                  <a:pt x="1877" y="4"/>
                  <a:pt x="2129" y="5"/>
                  <a:pt x="2381" y="12"/>
                </a:cubicBezTo>
                <a:cubicBezTo>
                  <a:pt x="2494" y="15"/>
                  <a:pt x="2717" y="48"/>
                  <a:pt x="2717" y="48"/>
                </a:cubicBezTo>
                <a:cubicBezTo>
                  <a:pt x="2773" y="67"/>
                  <a:pt x="2829" y="77"/>
                  <a:pt x="2885" y="96"/>
                </a:cubicBezTo>
                <a:cubicBezTo>
                  <a:pt x="2930" y="111"/>
                  <a:pt x="2970" y="132"/>
                  <a:pt x="3017" y="144"/>
                </a:cubicBezTo>
                <a:cubicBezTo>
                  <a:pt x="3041" y="160"/>
                  <a:pt x="3080" y="165"/>
                  <a:pt x="3089" y="192"/>
                </a:cubicBezTo>
                <a:cubicBezTo>
                  <a:pt x="3118" y="278"/>
                  <a:pt x="3099" y="243"/>
                  <a:pt x="3137" y="300"/>
                </a:cubicBezTo>
                <a:cubicBezTo>
                  <a:pt x="3163" y="406"/>
                  <a:pt x="3140" y="299"/>
                  <a:pt x="3161" y="492"/>
                </a:cubicBezTo>
                <a:cubicBezTo>
                  <a:pt x="3165" y="529"/>
                  <a:pt x="3159" y="574"/>
                  <a:pt x="3185" y="600"/>
                </a:cubicBezTo>
                <a:cubicBezTo>
                  <a:pt x="3233" y="648"/>
                  <a:pt x="3251" y="646"/>
                  <a:pt x="3305" y="660"/>
                </a:cubicBezTo>
                <a:cubicBezTo>
                  <a:pt x="3441" y="656"/>
                  <a:pt x="3577" y="655"/>
                  <a:pt x="3713" y="648"/>
                </a:cubicBezTo>
                <a:cubicBezTo>
                  <a:pt x="3773" y="645"/>
                  <a:pt x="3830" y="602"/>
                  <a:pt x="3881" y="576"/>
                </a:cubicBezTo>
                <a:cubicBezTo>
                  <a:pt x="3976" y="528"/>
                  <a:pt x="4080" y="479"/>
                  <a:pt x="4169" y="420"/>
                </a:cubicBezTo>
                <a:cubicBezTo>
                  <a:pt x="4241" y="428"/>
                  <a:pt x="4313" y="434"/>
                  <a:pt x="4385" y="444"/>
                </a:cubicBezTo>
                <a:cubicBezTo>
                  <a:pt x="4476" y="456"/>
                  <a:pt x="4548" y="508"/>
                  <a:pt x="4625" y="552"/>
                </a:cubicBezTo>
                <a:cubicBezTo>
                  <a:pt x="4664" y="574"/>
                  <a:pt x="4709" y="582"/>
                  <a:pt x="4745" y="612"/>
                </a:cubicBezTo>
                <a:cubicBezTo>
                  <a:pt x="4788" y="648"/>
                  <a:pt x="4795" y="689"/>
                  <a:pt x="4841" y="720"/>
                </a:cubicBezTo>
                <a:cubicBezTo>
                  <a:pt x="4871" y="810"/>
                  <a:pt x="4830" y="699"/>
                  <a:pt x="4877" y="792"/>
                </a:cubicBezTo>
                <a:cubicBezTo>
                  <a:pt x="4895" y="829"/>
                  <a:pt x="4900" y="873"/>
                  <a:pt x="4913" y="912"/>
                </a:cubicBezTo>
                <a:cubicBezTo>
                  <a:pt x="4922" y="1009"/>
                  <a:pt x="4920" y="1098"/>
                  <a:pt x="4985" y="1176"/>
                </a:cubicBezTo>
                <a:cubicBezTo>
                  <a:pt x="5026" y="1225"/>
                  <a:pt x="5018" y="1203"/>
                  <a:pt x="5069" y="1248"/>
                </a:cubicBezTo>
                <a:cubicBezTo>
                  <a:pt x="5120" y="1293"/>
                  <a:pt x="5148" y="1334"/>
                  <a:pt x="5213" y="1356"/>
                </a:cubicBezTo>
                <a:cubicBezTo>
                  <a:pt x="5290" y="1433"/>
                  <a:pt x="5312" y="1508"/>
                  <a:pt x="5345" y="1608"/>
                </a:cubicBezTo>
                <a:cubicBezTo>
                  <a:pt x="5353" y="1632"/>
                  <a:pt x="5361" y="1656"/>
                  <a:pt x="5369" y="1680"/>
                </a:cubicBezTo>
                <a:cubicBezTo>
                  <a:pt x="5373" y="1692"/>
                  <a:pt x="5381" y="1716"/>
                  <a:pt x="5381" y="1716"/>
                </a:cubicBezTo>
                <a:cubicBezTo>
                  <a:pt x="5368" y="1781"/>
                  <a:pt x="5342" y="1823"/>
                  <a:pt x="5261" y="1824"/>
                </a:cubicBezTo>
                <a:cubicBezTo>
                  <a:pt x="5025" y="1828"/>
                  <a:pt x="4789" y="1832"/>
                  <a:pt x="4553" y="1836"/>
                </a:cubicBezTo>
                <a:cubicBezTo>
                  <a:pt x="4541" y="1840"/>
                  <a:pt x="4528" y="1842"/>
                  <a:pt x="4517" y="1848"/>
                </a:cubicBezTo>
                <a:cubicBezTo>
                  <a:pt x="4492" y="1862"/>
                  <a:pt x="4445" y="1896"/>
                  <a:pt x="4445" y="1896"/>
                </a:cubicBezTo>
                <a:cubicBezTo>
                  <a:pt x="4402" y="2025"/>
                  <a:pt x="4405" y="1988"/>
                  <a:pt x="4433" y="2196"/>
                </a:cubicBezTo>
                <a:cubicBezTo>
                  <a:pt x="4435" y="2210"/>
                  <a:pt x="4451" y="2219"/>
                  <a:pt x="4457" y="2232"/>
                </a:cubicBezTo>
                <a:cubicBezTo>
                  <a:pt x="4482" y="2282"/>
                  <a:pt x="4509" y="2335"/>
                  <a:pt x="4529" y="2388"/>
                </a:cubicBezTo>
                <a:cubicBezTo>
                  <a:pt x="4548" y="2438"/>
                  <a:pt x="4548" y="2493"/>
                  <a:pt x="4565" y="2544"/>
                </a:cubicBezTo>
                <a:cubicBezTo>
                  <a:pt x="4560" y="2629"/>
                  <a:pt x="4587" y="2817"/>
                  <a:pt x="4493" y="2880"/>
                </a:cubicBezTo>
                <a:cubicBezTo>
                  <a:pt x="4424" y="2983"/>
                  <a:pt x="4516" y="2862"/>
                  <a:pt x="4433" y="2928"/>
                </a:cubicBezTo>
                <a:cubicBezTo>
                  <a:pt x="4422" y="2937"/>
                  <a:pt x="4420" y="2955"/>
                  <a:pt x="4409" y="2964"/>
                </a:cubicBezTo>
                <a:cubicBezTo>
                  <a:pt x="4399" y="2972"/>
                  <a:pt x="4384" y="2970"/>
                  <a:pt x="4373" y="2976"/>
                </a:cubicBezTo>
                <a:cubicBezTo>
                  <a:pt x="4348" y="2990"/>
                  <a:pt x="4325" y="3008"/>
                  <a:pt x="4301" y="3024"/>
                </a:cubicBezTo>
                <a:cubicBezTo>
                  <a:pt x="4280" y="3038"/>
                  <a:pt x="4229" y="3048"/>
                  <a:pt x="4229" y="3048"/>
                </a:cubicBezTo>
                <a:cubicBezTo>
                  <a:pt x="4180" y="3044"/>
                  <a:pt x="4074" y="3042"/>
                  <a:pt x="4013" y="3024"/>
                </a:cubicBezTo>
                <a:cubicBezTo>
                  <a:pt x="3855" y="2977"/>
                  <a:pt x="4049" y="3019"/>
                  <a:pt x="3893" y="2988"/>
                </a:cubicBezTo>
                <a:cubicBezTo>
                  <a:pt x="3877" y="2980"/>
                  <a:pt x="3862" y="2970"/>
                  <a:pt x="3845" y="2964"/>
                </a:cubicBezTo>
                <a:cubicBezTo>
                  <a:pt x="3830" y="2958"/>
                  <a:pt x="3812" y="2958"/>
                  <a:pt x="3797" y="2952"/>
                </a:cubicBezTo>
                <a:cubicBezTo>
                  <a:pt x="3784" y="2946"/>
                  <a:pt x="3774" y="2934"/>
                  <a:pt x="3761" y="2928"/>
                </a:cubicBezTo>
                <a:cubicBezTo>
                  <a:pt x="3738" y="2918"/>
                  <a:pt x="3713" y="2912"/>
                  <a:pt x="3689" y="2904"/>
                </a:cubicBezTo>
                <a:cubicBezTo>
                  <a:pt x="3677" y="2900"/>
                  <a:pt x="3664" y="2899"/>
                  <a:pt x="3653" y="2892"/>
                </a:cubicBezTo>
                <a:cubicBezTo>
                  <a:pt x="3629" y="2876"/>
                  <a:pt x="3581" y="2844"/>
                  <a:pt x="3581" y="2844"/>
                </a:cubicBezTo>
                <a:cubicBezTo>
                  <a:pt x="3573" y="2832"/>
                  <a:pt x="3569" y="2816"/>
                  <a:pt x="3557" y="2808"/>
                </a:cubicBezTo>
                <a:cubicBezTo>
                  <a:pt x="3536" y="2795"/>
                  <a:pt x="3485" y="2784"/>
                  <a:pt x="3485" y="2784"/>
                </a:cubicBezTo>
                <a:cubicBezTo>
                  <a:pt x="3397" y="2799"/>
                  <a:pt x="3400" y="2798"/>
                  <a:pt x="3353" y="2868"/>
                </a:cubicBezTo>
                <a:cubicBezTo>
                  <a:pt x="3312" y="3071"/>
                  <a:pt x="3375" y="2742"/>
                  <a:pt x="3329" y="3276"/>
                </a:cubicBezTo>
                <a:cubicBezTo>
                  <a:pt x="3327" y="3302"/>
                  <a:pt x="3284" y="3411"/>
                  <a:pt x="3257" y="3420"/>
                </a:cubicBezTo>
                <a:cubicBezTo>
                  <a:pt x="3233" y="3428"/>
                  <a:pt x="3185" y="3444"/>
                  <a:pt x="3185" y="3444"/>
                </a:cubicBezTo>
                <a:cubicBezTo>
                  <a:pt x="3147" y="3501"/>
                  <a:pt x="3175" y="3475"/>
                  <a:pt x="3089" y="3504"/>
                </a:cubicBezTo>
                <a:cubicBezTo>
                  <a:pt x="3053" y="3516"/>
                  <a:pt x="3015" y="3547"/>
                  <a:pt x="2981" y="3564"/>
                </a:cubicBezTo>
                <a:cubicBezTo>
                  <a:pt x="2928" y="3590"/>
                  <a:pt x="2917" y="3589"/>
                  <a:pt x="2861" y="3600"/>
                </a:cubicBezTo>
                <a:cubicBezTo>
                  <a:pt x="2825" y="3596"/>
                  <a:pt x="2787" y="3599"/>
                  <a:pt x="2753" y="3588"/>
                </a:cubicBezTo>
                <a:cubicBezTo>
                  <a:pt x="2726" y="3579"/>
                  <a:pt x="2705" y="3556"/>
                  <a:pt x="2681" y="3540"/>
                </a:cubicBezTo>
                <a:cubicBezTo>
                  <a:pt x="2669" y="3532"/>
                  <a:pt x="2645" y="3516"/>
                  <a:pt x="2645" y="3516"/>
                </a:cubicBezTo>
                <a:cubicBezTo>
                  <a:pt x="2591" y="3435"/>
                  <a:pt x="2655" y="3514"/>
                  <a:pt x="2585" y="3468"/>
                </a:cubicBezTo>
                <a:cubicBezTo>
                  <a:pt x="2571" y="3459"/>
                  <a:pt x="2564" y="3440"/>
                  <a:pt x="2549" y="3432"/>
                </a:cubicBezTo>
                <a:cubicBezTo>
                  <a:pt x="2524" y="3418"/>
                  <a:pt x="2493" y="3417"/>
                  <a:pt x="2465" y="3408"/>
                </a:cubicBezTo>
                <a:cubicBezTo>
                  <a:pt x="2386" y="3413"/>
                  <a:pt x="2293" y="3410"/>
                  <a:pt x="2213" y="3432"/>
                </a:cubicBezTo>
                <a:cubicBezTo>
                  <a:pt x="2028" y="3482"/>
                  <a:pt x="2219" y="3429"/>
                  <a:pt x="2105" y="3480"/>
                </a:cubicBezTo>
                <a:cubicBezTo>
                  <a:pt x="2048" y="3505"/>
                  <a:pt x="2021" y="3506"/>
                  <a:pt x="1961" y="3516"/>
                </a:cubicBezTo>
                <a:cubicBezTo>
                  <a:pt x="1881" y="3511"/>
                  <a:pt x="1788" y="3537"/>
                  <a:pt x="1721" y="3492"/>
                </a:cubicBezTo>
                <a:cubicBezTo>
                  <a:pt x="1707" y="3483"/>
                  <a:pt x="1700" y="3464"/>
                  <a:pt x="1685" y="3456"/>
                </a:cubicBezTo>
                <a:cubicBezTo>
                  <a:pt x="1663" y="3444"/>
                  <a:pt x="1634" y="3446"/>
                  <a:pt x="1613" y="3432"/>
                </a:cubicBezTo>
                <a:cubicBezTo>
                  <a:pt x="1589" y="3416"/>
                  <a:pt x="1541" y="3384"/>
                  <a:pt x="1541" y="3384"/>
                </a:cubicBezTo>
                <a:cubicBezTo>
                  <a:pt x="1511" y="3339"/>
                  <a:pt x="1491" y="3335"/>
                  <a:pt x="1445" y="3312"/>
                </a:cubicBezTo>
                <a:cubicBezTo>
                  <a:pt x="1409" y="3294"/>
                  <a:pt x="1374" y="3268"/>
                  <a:pt x="1337" y="3252"/>
                </a:cubicBezTo>
                <a:cubicBezTo>
                  <a:pt x="1297" y="3235"/>
                  <a:pt x="1247" y="3228"/>
                  <a:pt x="1205" y="3216"/>
                </a:cubicBezTo>
                <a:cubicBezTo>
                  <a:pt x="1169" y="3205"/>
                  <a:pt x="1133" y="3192"/>
                  <a:pt x="1097" y="3180"/>
                </a:cubicBezTo>
                <a:cubicBezTo>
                  <a:pt x="1085" y="3176"/>
                  <a:pt x="1061" y="3168"/>
                  <a:pt x="1061" y="3168"/>
                </a:cubicBezTo>
                <a:cubicBezTo>
                  <a:pt x="1030" y="3121"/>
                  <a:pt x="1000" y="3075"/>
                  <a:pt x="977" y="3024"/>
                </a:cubicBezTo>
                <a:cubicBezTo>
                  <a:pt x="951" y="2965"/>
                  <a:pt x="949" y="2904"/>
                  <a:pt x="929" y="2844"/>
                </a:cubicBezTo>
                <a:cubicBezTo>
                  <a:pt x="925" y="2792"/>
                  <a:pt x="930" y="2738"/>
                  <a:pt x="917" y="2688"/>
                </a:cubicBezTo>
                <a:cubicBezTo>
                  <a:pt x="912" y="2668"/>
                  <a:pt x="859" y="2659"/>
                  <a:pt x="845" y="2652"/>
                </a:cubicBezTo>
                <a:cubicBezTo>
                  <a:pt x="730" y="2595"/>
                  <a:pt x="949" y="2638"/>
                  <a:pt x="641" y="2616"/>
                </a:cubicBezTo>
                <a:cubicBezTo>
                  <a:pt x="556" y="2595"/>
                  <a:pt x="457" y="2608"/>
                  <a:pt x="377" y="2568"/>
                </a:cubicBezTo>
                <a:cubicBezTo>
                  <a:pt x="364" y="2562"/>
                  <a:pt x="354" y="2550"/>
                  <a:pt x="341" y="2544"/>
                </a:cubicBezTo>
                <a:cubicBezTo>
                  <a:pt x="318" y="2534"/>
                  <a:pt x="269" y="2520"/>
                  <a:pt x="269" y="2520"/>
                </a:cubicBezTo>
                <a:cubicBezTo>
                  <a:pt x="245" y="2496"/>
                  <a:pt x="216" y="2476"/>
                  <a:pt x="197" y="2448"/>
                </a:cubicBezTo>
                <a:cubicBezTo>
                  <a:pt x="109" y="2316"/>
                  <a:pt x="72" y="2171"/>
                  <a:pt x="41" y="2016"/>
                </a:cubicBezTo>
                <a:cubicBezTo>
                  <a:pt x="47" y="1906"/>
                  <a:pt x="0" y="1778"/>
                  <a:pt x="113" y="1740"/>
                </a:cubicBezTo>
                <a:cubicBezTo>
                  <a:pt x="121" y="1715"/>
                  <a:pt x="144" y="1694"/>
                  <a:pt x="149" y="1668"/>
                </a:cubicBezTo>
                <a:cubicBezTo>
                  <a:pt x="154" y="1641"/>
                  <a:pt x="149" y="1612"/>
                  <a:pt x="149" y="1584"/>
                </a:cubicBezTo>
                <a:close/>
              </a:path>
            </a:pathLst>
          </a:custGeom>
          <a:solidFill>
            <a:srgbClr val="FFFF66"/>
          </a:solidFill>
          <a:ln w="12700" cap="sq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58051" name="AutoShape 3"/>
          <p:cNvSpPr>
            <a:spLocks noChangeArrowheads="1"/>
          </p:cNvSpPr>
          <p:nvPr/>
        </p:nvSpPr>
        <p:spPr bwMode="auto">
          <a:xfrm>
            <a:off x="4876800" y="609600"/>
            <a:ext cx="838200" cy="685800"/>
          </a:xfrm>
          <a:prstGeom prst="hexagon">
            <a:avLst>
              <a:gd name="adj" fmla="val 30556"/>
              <a:gd name="vf" fmla="val 115470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175" name="Rectangle 4"/>
          <p:cNvSpPr>
            <a:spLocks noChangeArrowheads="1"/>
          </p:cNvSpPr>
          <p:nvPr/>
        </p:nvSpPr>
        <p:spPr bwMode="auto">
          <a:xfrm>
            <a:off x="3352800" y="1371600"/>
            <a:ext cx="609600" cy="3810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76" name="Rectangle 5"/>
          <p:cNvSpPr>
            <a:spLocks noChangeArrowheads="1"/>
          </p:cNvSpPr>
          <p:nvPr/>
        </p:nvSpPr>
        <p:spPr bwMode="auto">
          <a:xfrm>
            <a:off x="3581400" y="22098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77" name="Rectangle 6"/>
          <p:cNvSpPr>
            <a:spLocks noChangeArrowheads="1"/>
          </p:cNvSpPr>
          <p:nvPr/>
        </p:nvSpPr>
        <p:spPr bwMode="auto">
          <a:xfrm>
            <a:off x="4800600" y="2819400"/>
            <a:ext cx="609600" cy="3810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78" name="Rectangle 7"/>
          <p:cNvSpPr>
            <a:spLocks noChangeArrowheads="1"/>
          </p:cNvSpPr>
          <p:nvPr/>
        </p:nvSpPr>
        <p:spPr bwMode="auto">
          <a:xfrm>
            <a:off x="8077200" y="19812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79" name="Rectangle 8"/>
          <p:cNvSpPr>
            <a:spLocks noChangeArrowheads="1"/>
          </p:cNvSpPr>
          <p:nvPr/>
        </p:nvSpPr>
        <p:spPr bwMode="auto">
          <a:xfrm>
            <a:off x="5638800" y="38862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0" name="Rectangle 9"/>
          <p:cNvSpPr>
            <a:spLocks noChangeArrowheads="1"/>
          </p:cNvSpPr>
          <p:nvPr/>
        </p:nvSpPr>
        <p:spPr bwMode="auto">
          <a:xfrm>
            <a:off x="6477000" y="25908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1" name="Rectangle 10"/>
          <p:cNvSpPr>
            <a:spLocks noChangeArrowheads="1"/>
          </p:cNvSpPr>
          <p:nvPr/>
        </p:nvSpPr>
        <p:spPr bwMode="auto">
          <a:xfrm>
            <a:off x="3429000" y="35814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2" name="Rectangle 11"/>
          <p:cNvSpPr>
            <a:spLocks noChangeArrowheads="1"/>
          </p:cNvSpPr>
          <p:nvPr/>
        </p:nvSpPr>
        <p:spPr bwMode="auto">
          <a:xfrm>
            <a:off x="2286000" y="21336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3" name="Rectangle 12"/>
          <p:cNvSpPr>
            <a:spLocks noChangeArrowheads="1"/>
          </p:cNvSpPr>
          <p:nvPr/>
        </p:nvSpPr>
        <p:spPr bwMode="auto">
          <a:xfrm>
            <a:off x="4343400" y="4495800"/>
            <a:ext cx="609600" cy="3810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4" name="Rectangle 13"/>
          <p:cNvSpPr>
            <a:spLocks noChangeArrowheads="1"/>
          </p:cNvSpPr>
          <p:nvPr/>
        </p:nvSpPr>
        <p:spPr bwMode="auto">
          <a:xfrm>
            <a:off x="6858000" y="1752600"/>
            <a:ext cx="609600" cy="3810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5" name="AutoShape 14"/>
          <p:cNvSpPr>
            <a:spLocks noChangeArrowheads="1"/>
          </p:cNvSpPr>
          <p:nvPr/>
        </p:nvSpPr>
        <p:spPr bwMode="auto">
          <a:xfrm>
            <a:off x="3429000" y="1371600"/>
            <a:ext cx="457200" cy="381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6" name="AutoShape 15"/>
          <p:cNvSpPr>
            <a:spLocks noChangeArrowheads="1"/>
          </p:cNvSpPr>
          <p:nvPr/>
        </p:nvSpPr>
        <p:spPr bwMode="auto">
          <a:xfrm>
            <a:off x="6934200" y="1752600"/>
            <a:ext cx="457200" cy="381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7" name="AutoShape 16"/>
          <p:cNvSpPr>
            <a:spLocks noChangeArrowheads="1"/>
          </p:cNvSpPr>
          <p:nvPr/>
        </p:nvSpPr>
        <p:spPr bwMode="auto">
          <a:xfrm>
            <a:off x="4876800" y="2819400"/>
            <a:ext cx="457200" cy="3810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8" name="AutoShape 17"/>
          <p:cNvSpPr>
            <a:spLocks noChangeArrowheads="1"/>
          </p:cNvSpPr>
          <p:nvPr/>
        </p:nvSpPr>
        <p:spPr bwMode="auto">
          <a:xfrm>
            <a:off x="4953000" y="5181600"/>
            <a:ext cx="533400" cy="304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89" name="AutoShape 18"/>
          <p:cNvSpPr>
            <a:spLocks noChangeArrowheads="1"/>
          </p:cNvSpPr>
          <p:nvPr/>
        </p:nvSpPr>
        <p:spPr bwMode="auto">
          <a:xfrm>
            <a:off x="9056688" y="5476875"/>
            <a:ext cx="304800" cy="1524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190" name="Line 19"/>
          <p:cNvSpPr>
            <a:spLocks noChangeShapeType="1"/>
          </p:cNvSpPr>
          <p:nvPr/>
        </p:nvSpPr>
        <p:spPr bwMode="auto">
          <a:xfrm flipH="1">
            <a:off x="3962400" y="1066800"/>
            <a:ext cx="990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1" name="Line 20"/>
          <p:cNvSpPr>
            <a:spLocks noChangeShapeType="1"/>
          </p:cNvSpPr>
          <p:nvPr/>
        </p:nvSpPr>
        <p:spPr bwMode="auto">
          <a:xfrm flipH="1">
            <a:off x="2590800" y="1752600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2" name="Line 21"/>
          <p:cNvSpPr>
            <a:spLocks noChangeShapeType="1"/>
          </p:cNvSpPr>
          <p:nvPr/>
        </p:nvSpPr>
        <p:spPr bwMode="auto">
          <a:xfrm>
            <a:off x="3657600" y="1752600"/>
            <a:ext cx="152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3" name="Line 22"/>
          <p:cNvSpPr>
            <a:spLocks noChangeShapeType="1"/>
          </p:cNvSpPr>
          <p:nvPr/>
        </p:nvSpPr>
        <p:spPr bwMode="auto">
          <a:xfrm flipH="1">
            <a:off x="5105400" y="1295400"/>
            <a:ext cx="228600" cy="1524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4" name="Line 23"/>
          <p:cNvSpPr>
            <a:spLocks noChangeShapeType="1"/>
          </p:cNvSpPr>
          <p:nvPr/>
        </p:nvSpPr>
        <p:spPr bwMode="auto">
          <a:xfrm>
            <a:off x="5638800" y="1066800"/>
            <a:ext cx="1219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5" name="Line 24"/>
          <p:cNvSpPr>
            <a:spLocks noChangeShapeType="1"/>
          </p:cNvSpPr>
          <p:nvPr/>
        </p:nvSpPr>
        <p:spPr bwMode="auto">
          <a:xfrm>
            <a:off x="3962400" y="1524000"/>
            <a:ext cx="2895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6" name="Line 25"/>
          <p:cNvSpPr>
            <a:spLocks noChangeShapeType="1"/>
          </p:cNvSpPr>
          <p:nvPr/>
        </p:nvSpPr>
        <p:spPr bwMode="auto">
          <a:xfrm flipH="1">
            <a:off x="5105400" y="1905000"/>
            <a:ext cx="17526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7" name="Line 26"/>
          <p:cNvSpPr>
            <a:spLocks noChangeShapeType="1"/>
          </p:cNvSpPr>
          <p:nvPr/>
        </p:nvSpPr>
        <p:spPr bwMode="auto">
          <a:xfrm>
            <a:off x="3962400" y="1524000"/>
            <a:ext cx="11430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8" name="Line 27"/>
          <p:cNvSpPr>
            <a:spLocks noChangeShapeType="1"/>
          </p:cNvSpPr>
          <p:nvPr/>
        </p:nvSpPr>
        <p:spPr bwMode="auto">
          <a:xfrm flipH="1">
            <a:off x="4038600" y="3048000"/>
            <a:ext cx="762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199" name="Line 28"/>
          <p:cNvSpPr>
            <a:spLocks noChangeShapeType="1"/>
          </p:cNvSpPr>
          <p:nvPr/>
        </p:nvSpPr>
        <p:spPr bwMode="auto">
          <a:xfrm>
            <a:off x="5410200" y="30480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0" name="Line 29"/>
          <p:cNvSpPr>
            <a:spLocks noChangeShapeType="1"/>
          </p:cNvSpPr>
          <p:nvPr/>
        </p:nvSpPr>
        <p:spPr bwMode="auto">
          <a:xfrm flipH="1">
            <a:off x="4648200" y="3200400"/>
            <a:ext cx="4572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1" name="Line 30"/>
          <p:cNvSpPr>
            <a:spLocks noChangeShapeType="1"/>
          </p:cNvSpPr>
          <p:nvPr/>
        </p:nvSpPr>
        <p:spPr bwMode="auto">
          <a:xfrm flipH="1">
            <a:off x="6781800" y="2133600"/>
            <a:ext cx="381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2" name="Line 31"/>
          <p:cNvSpPr>
            <a:spLocks noChangeShapeType="1"/>
          </p:cNvSpPr>
          <p:nvPr/>
        </p:nvSpPr>
        <p:spPr bwMode="auto">
          <a:xfrm>
            <a:off x="7467600" y="1981200"/>
            <a:ext cx="609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3" name="Line 32"/>
          <p:cNvSpPr>
            <a:spLocks noChangeShapeType="1"/>
          </p:cNvSpPr>
          <p:nvPr/>
        </p:nvSpPr>
        <p:spPr bwMode="auto">
          <a:xfrm flipH="1">
            <a:off x="8153400" y="2362200"/>
            <a:ext cx="228600" cy="1447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4" name="Line 33"/>
          <p:cNvSpPr>
            <a:spLocks noChangeShapeType="1"/>
          </p:cNvSpPr>
          <p:nvPr/>
        </p:nvSpPr>
        <p:spPr bwMode="auto">
          <a:xfrm>
            <a:off x="4648200" y="48768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614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8001000" y="1371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Microsoft ClipArt Gallery" r:id="rId3" imgW="5049720" imgH="2657160" progId="">
                  <p:embed/>
                </p:oleObj>
              </mc:Choice>
              <mc:Fallback>
                <p:oleObj name="Microsoft ClipArt Gallery" r:id="rId3" imgW="5049720" imgH="2657160" progId="">
                  <p:embed/>
                  <p:pic>
                    <p:nvPicPr>
                      <p:cNvPr id="614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371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9372600" y="2743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Microsoft ClipArt Gallery" r:id="rId5" imgW="5049720" imgH="2657160" progId="">
                  <p:embed/>
                </p:oleObj>
              </mc:Choice>
              <mc:Fallback>
                <p:oleObj name="Microsoft ClipArt Gallery" r:id="rId5" imgW="5049720" imgH="2657160" progId="">
                  <p:embed/>
                  <p:pic>
                    <p:nvPicPr>
                      <p:cNvPr id="614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72600" y="2743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86800" y="2819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Microsoft ClipArt Gallery" r:id="rId6" imgW="5049720" imgH="2657160" progId="">
                  <p:embed/>
                </p:oleObj>
              </mc:Choice>
              <mc:Fallback>
                <p:oleObj name="Microsoft ClipArt Gallery" r:id="rId6" imgW="5049720" imgH="2657160" progId="">
                  <p:embed/>
                  <p:pic>
                    <p:nvPicPr>
                      <p:cNvPr id="614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819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8686800" y="160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Microsoft ClipArt Gallery" r:id="rId7" imgW="5049720" imgH="2657160" progId="">
                  <p:embed/>
                </p:oleObj>
              </mc:Choice>
              <mc:Fallback>
                <p:oleObj name="Microsoft ClipArt Gallery" r:id="rId7" imgW="5049720" imgH="2657160" progId="">
                  <p:embed/>
                  <p:pic>
                    <p:nvPicPr>
                      <p:cNvPr id="614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160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391400" y="4343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Microsoft ClipArt Gallery" r:id="rId8" imgW="5049720" imgH="2657160" progId="">
                  <p:embed/>
                </p:oleObj>
              </mc:Choice>
              <mc:Fallback>
                <p:oleObj name="Microsoft ClipArt Gallery" r:id="rId8" imgW="5049720" imgH="2657160" progId="">
                  <p:embed/>
                  <p:pic>
                    <p:nvPicPr>
                      <p:cNvPr id="615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05800" y="4495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Microsoft ClipArt Gallery" r:id="rId9" imgW="5049720" imgH="2657160" progId="">
                  <p:embed/>
                </p:oleObj>
              </mc:Choice>
              <mc:Fallback>
                <p:oleObj name="Microsoft ClipArt Gallery" r:id="rId9" imgW="5049720" imgH="2657160" progId="">
                  <p:embed/>
                  <p:pic>
                    <p:nvPicPr>
                      <p:cNvPr id="615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495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>
            <a:hlinkClick r:id="" action="ppaction://ole?verb=0"/>
          </p:cNvPr>
          <p:cNvGraphicFramePr>
            <a:graphicFrameLocks/>
          </p:cNvGraphicFramePr>
          <p:nvPr/>
        </p:nvGraphicFramePr>
        <p:xfrm>
          <a:off x="7010400" y="3276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Microsoft ClipArt Gallery" r:id="rId10" imgW="5049720" imgH="2657160" progId="">
                  <p:embed/>
                </p:oleObj>
              </mc:Choice>
              <mc:Fallback>
                <p:oleObj name="Microsoft ClipArt Gallery" r:id="rId10" imgW="5049720" imgH="2657160" progId="">
                  <p:embed/>
                  <p:pic>
                    <p:nvPicPr>
                      <p:cNvPr id="6152" name="Object 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3276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hlinkClick r:id="" action="ppaction://ole?verb=0"/>
          </p:cNvPr>
          <p:cNvGraphicFramePr>
            <a:graphicFrameLocks/>
          </p:cNvGraphicFramePr>
          <p:nvPr/>
        </p:nvGraphicFramePr>
        <p:xfrm>
          <a:off x="6248400" y="3124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Microsoft ClipArt Gallery" r:id="rId11" imgW="5049720" imgH="2657160" progId="">
                  <p:embed/>
                </p:oleObj>
              </mc:Choice>
              <mc:Fallback>
                <p:oleObj name="Microsoft ClipArt Gallery" r:id="rId11" imgW="5049720" imgH="2657160" progId="">
                  <p:embed/>
                  <p:pic>
                    <p:nvPicPr>
                      <p:cNvPr id="6153" name="Object 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124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hlinkClick r:id="" action="ppaction://ole?verb=0"/>
          </p:cNvPr>
          <p:cNvGraphicFramePr>
            <a:graphicFrameLocks/>
          </p:cNvGraphicFramePr>
          <p:nvPr/>
        </p:nvGraphicFramePr>
        <p:xfrm>
          <a:off x="7543800" y="2667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Microsoft ClipArt Gallery" r:id="rId12" imgW="5049720" imgH="2657160" progId="">
                  <p:embed/>
                </p:oleObj>
              </mc:Choice>
              <mc:Fallback>
                <p:oleObj name="Microsoft ClipArt Gallery" r:id="rId12" imgW="5049720" imgH="2657160" progId="">
                  <p:embed/>
                  <p:pic>
                    <p:nvPicPr>
                      <p:cNvPr id="6154" name="Object 1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6670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Object 11">
            <a:hlinkClick r:id="" action="ppaction://ole?verb=0"/>
          </p:cNvPr>
          <p:cNvGraphicFramePr>
            <a:graphicFrameLocks/>
          </p:cNvGraphicFramePr>
          <p:nvPr/>
        </p:nvGraphicFramePr>
        <p:xfrm>
          <a:off x="5486400" y="4648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Microsoft ClipArt Gallery" r:id="rId13" imgW="5049720" imgH="2657160" progId="">
                  <p:embed/>
                </p:oleObj>
              </mc:Choice>
              <mc:Fallback>
                <p:oleObj name="Microsoft ClipArt Gallery" r:id="rId13" imgW="5049720" imgH="2657160" progId="">
                  <p:embed/>
                  <p:pic>
                    <p:nvPicPr>
                      <p:cNvPr id="6155" name="Object 1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4648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Object 12">
            <a:hlinkClick r:id="" action="ppaction://ole?verb=0"/>
          </p:cNvPr>
          <p:cNvGraphicFramePr>
            <a:graphicFrameLocks/>
          </p:cNvGraphicFramePr>
          <p:nvPr/>
        </p:nvGraphicFramePr>
        <p:xfrm>
          <a:off x="6400800" y="4648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Microsoft ClipArt Gallery" r:id="rId14" imgW="5049720" imgH="2657160" progId="">
                  <p:embed/>
                </p:oleObj>
              </mc:Choice>
              <mc:Fallback>
                <p:oleObj name="Microsoft ClipArt Gallery" r:id="rId14" imgW="5049720" imgH="2657160" progId="">
                  <p:embed/>
                  <p:pic>
                    <p:nvPicPr>
                      <p:cNvPr id="6156" name="Object 1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648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52800" y="4419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Microsoft ClipArt Gallery" r:id="rId15" imgW="5049720" imgH="2657160" progId="">
                  <p:embed/>
                </p:oleObj>
              </mc:Choice>
              <mc:Fallback>
                <p:oleObj name="Microsoft ClipArt Gallery" r:id="rId15" imgW="5049720" imgH="2657160" progId="">
                  <p:embed/>
                  <p:pic>
                    <p:nvPicPr>
                      <p:cNvPr id="6157" name="Object 1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419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8" name="Object 1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4876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Microsoft ClipArt Gallery" r:id="rId16" imgW="5049720" imgH="2657160" progId="">
                  <p:embed/>
                </p:oleObj>
              </mc:Choice>
              <mc:Fallback>
                <p:oleObj name="Microsoft ClipArt Gallery" r:id="rId16" imgW="5049720" imgH="2657160" progId="">
                  <p:embed/>
                  <p:pic>
                    <p:nvPicPr>
                      <p:cNvPr id="6158" name="Object 1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886200" y="5181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Microsoft ClipArt Gallery" r:id="rId17" imgW="5049720" imgH="2657160" progId="">
                  <p:embed/>
                </p:oleObj>
              </mc:Choice>
              <mc:Fallback>
                <p:oleObj name="Microsoft ClipArt Gallery" r:id="rId17" imgW="5049720" imgH="2657160" progId="">
                  <p:embed/>
                  <p:pic>
                    <p:nvPicPr>
                      <p:cNvPr id="6159" name="Object 1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81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05" name="Line 48"/>
          <p:cNvSpPr>
            <a:spLocks noChangeShapeType="1"/>
          </p:cNvSpPr>
          <p:nvPr/>
        </p:nvSpPr>
        <p:spPr bwMode="auto">
          <a:xfrm flipV="1">
            <a:off x="7467600" y="1600200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6" name="Line 49"/>
          <p:cNvSpPr>
            <a:spLocks noChangeShapeType="1"/>
          </p:cNvSpPr>
          <p:nvPr/>
        </p:nvSpPr>
        <p:spPr bwMode="auto">
          <a:xfrm flipV="1">
            <a:off x="7467600" y="1752600"/>
            <a:ext cx="1219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7" name="Line 50"/>
          <p:cNvSpPr>
            <a:spLocks noChangeShapeType="1"/>
          </p:cNvSpPr>
          <p:nvPr/>
        </p:nvSpPr>
        <p:spPr bwMode="auto">
          <a:xfrm flipH="1">
            <a:off x="7620000" y="2362200"/>
            <a:ext cx="609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8" name="Line 51"/>
          <p:cNvSpPr>
            <a:spLocks noChangeShapeType="1"/>
          </p:cNvSpPr>
          <p:nvPr/>
        </p:nvSpPr>
        <p:spPr bwMode="auto">
          <a:xfrm>
            <a:off x="8458200" y="2362200"/>
            <a:ext cx="304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09" name="Line 52"/>
          <p:cNvSpPr>
            <a:spLocks noChangeShapeType="1"/>
          </p:cNvSpPr>
          <p:nvPr/>
        </p:nvSpPr>
        <p:spPr bwMode="auto">
          <a:xfrm>
            <a:off x="8686800" y="2209800"/>
            <a:ext cx="6858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0" name="Line 53"/>
          <p:cNvSpPr>
            <a:spLocks noChangeShapeType="1"/>
          </p:cNvSpPr>
          <p:nvPr/>
        </p:nvSpPr>
        <p:spPr bwMode="auto">
          <a:xfrm flipH="1">
            <a:off x="6324600" y="29718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1" name="Line 54"/>
          <p:cNvSpPr>
            <a:spLocks noChangeShapeType="1"/>
          </p:cNvSpPr>
          <p:nvPr/>
        </p:nvSpPr>
        <p:spPr bwMode="auto">
          <a:xfrm>
            <a:off x="6781800" y="2971800"/>
            <a:ext cx="228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2" name="Line 55"/>
          <p:cNvSpPr>
            <a:spLocks noChangeShapeType="1"/>
          </p:cNvSpPr>
          <p:nvPr/>
        </p:nvSpPr>
        <p:spPr bwMode="auto">
          <a:xfrm>
            <a:off x="8153400" y="4038600"/>
            <a:ext cx="228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3" name="Line 56"/>
          <p:cNvSpPr>
            <a:spLocks noChangeShapeType="1"/>
          </p:cNvSpPr>
          <p:nvPr/>
        </p:nvSpPr>
        <p:spPr bwMode="auto">
          <a:xfrm flipH="1">
            <a:off x="7620000" y="4038600"/>
            <a:ext cx="4572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4" name="Line 57"/>
          <p:cNvSpPr>
            <a:spLocks noChangeShapeType="1"/>
          </p:cNvSpPr>
          <p:nvPr/>
        </p:nvSpPr>
        <p:spPr bwMode="auto">
          <a:xfrm flipH="1">
            <a:off x="5562600" y="4267200"/>
            <a:ext cx="304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5" name="Line 58"/>
          <p:cNvSpPr>
            <a:spLocks noChangeShapeType="1"/>
          </p:cNvSpPr>
          <p:nvPr/>
        </p:nvSpPr>
        <p:spPr bwMode="auto">
          <a:xfrm>
            <a:off x="5943600" y="42672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6" name="Line 59"/>
          <p:cNvSpPr>
            <a:spLocks noChangeShapeType="1"/>
          </p:cNvSpPr>
          <p:nvPr/>
        </p:nvSpPr>
        <p:spPr bwMode="auto">
          <a:xfrm flipH="1" flipV="1">
            <a:off x="3581400" y="4572000"/>
            <a:ext cx="7620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7" name="Line 60"/>
          <p:cNvSpPr>
            <a:spLocks noChangeShapeType="1"/>
          </p:cNvSpPr>
          <p:nvPr/>
        </p:nvSpPr>
        <p:spPr bwMode="auto">
          <a:xfrm flipH="1">
            <a:off x="3733800" y="4800600"/>
            <a:ext cx="6096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18" name="Line 61"/>
          <p:cNvSpPr>
            <a:spLocks noChangeShapeType="1"/>
          </p:cNvSpPr>
          <p:nvPr/>
        </p:nvSpPr>
        <p:spPr bwMode="auto">
          <a:xfrm flipH="1">
            <a:off x="4038600" y="4876800"/>
            <a:ext cx="5334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6160" name="Object 16">
            <a:hlinkClick r:id="" action="ppaction://ole?verb=0"/>
          </p:cNvPr>
          <p:cNvGraphicFramePr>
            <a:graphicFrameLocks/>
          </p:cNvGraphicFramePr>
          <p:nvPr/>
        </p:nvGraphicFramePr>
        <p:xfrm>
          <a:off x="4419600" y="563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Microsoft ClipArt Gallery" r:id="rId18" imgW="5049720" imgH="2657160" progId="">
                  <p:embed/>
                </p:oleObj>
              </mc:Choice>
              <mc:Fallback>
                <p:oleObj name="Microsoft ClipArt Gallery" r:id="rId18" imgW="5049720" imgH="2657160" progId="">
                  <p:embed/>
                  <p:pic>
                    <p:nvPicPr>
                      <p:cNvPr id="6160" name="Object 1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638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1" name="Object 17">
            <a:hlinkClick r:id="" action="ppaction://ole?verb=0"/>
          </p:cNvPr>
          <p:cNvGraphicFramePr>
            <a:graphicFrameLocks/>
          </p:cNvGraphicFramePr>
          <p:nvPr/>
        </p:nvGraphicFramePr>
        <p:xfrm>
          <a:off x="6019800" y="5638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Microsoft ClipArt Gallery" r:id="rId19" imgW="5049720" imgH="2657160" progId="">
                  <p:embed/>
                </p:oleObj>
              </mc:Choice>
              <mc:Fallback>
                <p:oleObj name="Microsoft ClipArt Gallery" r:id="rId19" imgW="5049720" imgH="2657160" progId="">
                  <p:embed/>
                  <p:pic>
                    <p:nvPicPr>
                      <p:cNvPr id="6161" name="Object 1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638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2" name="Object 18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81200" y="1600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Microsoft ClipArt Gallery" r:id="rId20" imgW="5049720" imgH="2657160" progId="">
                  <p:embed/>
                </p:oleObj>
              </mc:Choice>
              <mc:Fallback>
                <p:oleObj name="Microsoft ClipArt Gallery" r:id="rId20" imgW="5049720" imgH="2657160" progId="">
                  <p:embed/>
                  <p:pic>
                    <p:nvPicPr>
                      <p:cNvPr id="6162" name="Object 1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3" name="Object 19">
            <a:hlinkClick r:id="" action="ppaction://ole?verb=0"/>
          </p:cNvPr>
          <p:cNvGraphicFramePr>
            <a:graphicFrameLocks/>
          </p:cNvGraphicFramePr>
          <p:nvPr/>
        </p:nvGraphicFramePr>
        <p:xfrm>
          <a:off x="1905000" y="220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Microsoft ClipArt Gallery" r:id="rId21" imgW="5049720" imgH="2657160" progId="">
                  <p:embed/>
                </p:oleObj>
              </mc:Choice>
              <mc:Fallback>
                <p:oleObj name="Microsoft ClipArt Gallery" r:id="rId21" imgW="5049720" imgH="2657160" progId="">
                  <p:embed/>
                  <p:pic>
                    <p:nvPicPr>
                      <p:cNvPr id="6163" name="Object 19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09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4" name="Object 20">
            <a:hlinkClick r:id="" action="ppaction://ole?verb=0"/>
          </p:cNvPr>
          <p:cNvGraphicFramePr>
            <a:graphicFrameLocks/>
          </p:cNvGraphicFramePr>
          <p:nvPr/>
        </p:nvGraphicFramePr>
        <p:xfrm>
          <a:off x="2057400" y="2743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Microsoft ClipArt Gallery" r:id="rId22" imgW="5049720" imgH="2657160" progId="">
                  <p:embed/>
                </p:oleObj>
              </mc:Choice>
              <mc:Fallback>
                <p:oleObj name="Microsoft ClipArt Gallery" r:id="rId22" imgW="5049720" imgH="2657160" progId="">
                  <p:embed/>
                  <p:pic>
                    <p:nvPicPr>
                      <p:cNvPr id="6164" name="Object 20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743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5" name="Object 21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30480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Microsoft ClipArt Gallery" r:id="rId23" imgW="5049720" imgH="2657160" progId="">
                  <p:embed/>
                </p:oleObj>
              </mc:Choice>
              <mc:Fallback>
                <p:oleObj name="Microsoft ClipArt Gallery" r:id="rId23" imgW="5049720" imgH="2657160" progId="">
                  <p:embed/>
                  <p:pic>
                    <p:nvPicPr>
                      <p:cNvPr id="6165" name="Object 21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0480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6" name="Object 22">
            <a:hlinkClick r:id="" action="ppaction://ole?verb=0"/>
          </p:cNvPr>
          <p:cNvGraphicFramePr>
            <a:graphicFrameLocks/>
          </p:cNvGraphicFramePr>
          <p:nvPr/>
        </p:nvGraphicFramePr>
        <p:xfrm>
          <a:off x="4267200" y="2819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Microsoft ClipArt Gallery" r:id="rId24" imgW="5049720" imgH="2657160" progId="">
                  <p:embed/>
                </p:oleObj>
              </mc:Choice>
              <mc:Fallback>
                <p:oleObj name="Microsoft ClipArt Gallery" r:id="rId24" imgW="5049720" imgH="2657160" progId="">
                  <p:embed/>
                  <p:pic>
                    <p:nvPicPr>
                      <p:cNvPr id="6166" name="Object 2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819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>
            <a:hlinkClick r:id="" action="ppaction://ole?verb=0"/>
          </p:cNvPr>
          <p:cNvGraphicFramePr>
            <a:graphicFrameLocks/>
          </p:cNvGraphicFramePr>
          <p:nvPr/>
        </p:nvGraphicFramePr>
        <p:xfrm>
          <a:off x="3505200" y="2819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Microsoft ClipArt Gallery" r:id="rId25" imgW="5049720" imgH="2657160" progId="">
                  <p:embed/>
                </p:oleObj>
              </mc:Choice>
              <mc:Fallback>
                <p:oleObj name="Microsoft ClipArt Gallery" r:id="rId25" imgW="5049720" imgH="2657160" progId="">
                  <p:embed/>
                  <p:pic>
                    <p:nvPicPr>
                      <p:cNvPr id="6167" name="Object 2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19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19" name="Line 70"/>
          <p:cNvSpPr>
            <a:spLocks noChangeShapeType="1"/>
          </p:cNvSpPr>
          <p:nvPr/>
        </p:nvSpPr>
        <p:spPr bwMode="auto">
          <a:xfrm>
            <a:off x="2057400" y="1752600"/>
            <a:ext cx="2286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0" name="Line 71"/>
          <p:cNvSpPr>
            <a:spLocks noChangeShapeType="1"/>
          </p:cNvSpPr>
          <p:nvPr/>
        </p:nvSpPr>
        <p:spPr bwMode="auto">
          <a:xfrm>
            <a:off x="2133600" y="2286000"/>
            <a:ext cx="152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1" name="Line 72"/>
          <p:cNvSpPr>
            <a:spLocks noChangeShapeType="1"/>
          </p:cNvSpPr>
          <p:nvPr/>
        </p:nvSpPr>
        <p:spPr bwMode="auto">
          <a:xfrm flipV="1">
            <a:off x="2133600" y="25146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2" name="Line 73"/>
          <p:cNvSpPr>
            <a:spLocks noChangeShapeType="1"/>
          </p:cNvSpPr>
          <p:nvPr/>
        </p:nvSpPr>
        <p:spPr bwMode="auto">
          <a:xfrm flipH="1" flipV="1">
            <a:off x="2514600" y="2514600"/>
            <a:ext cx="2286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3" name="Line 74"/>
          <p:cNvSpPr>
            <a:spLocks noChangeShapeType="1"/>
          </p:cNvSpPr>
          <p:nvPr/>
        </p:nvSpPr>
        <p:spPr bwMode="auto">
          <a:xfrm flipV="1">
            <a:off x="3581400" y="2590800"/>
            <a:ext cx="2286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4" name="Line 75"/>
          <p:cNvSpPr>
            <a:spLocks noChangeShapeType="1"/>
          </p:cNvSpPr>
          <p:nvPr/>
        </p:nvSpPr>
        <p:spPr bwMode="auto">
          <a:xfrm>
            <a:off x="3886200" y="2590800"/>
            <a:ext cx="381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graphicFrame>
        <p:nvGraphicFramePr>
          <p:cNvPr id="6168" name="Object 2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828800" y="3352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Microsoft ClipArt Gallery" r:id="rId26" imgW="5049720" imgH="2657160" progId="">
                  <p:embed/>
                </p:oleObj>
              </mc:Choice>
              <mc:Fallback>
                <p:oleObj name="Microsoft ClipArt Gallery" r:id="rId26" imgW="5049720" imgH="2657160" progId="">
                  <p:embed/>
                  <p:pic>
                    <p:nvPicPr>
                      <p:cNvPr id="6168" name="Object 2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352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9" name="Object 25">
            <a:hlinkClick r:id="" action="ppaction://ole?verb=0"/>
          </p:cNvPr>
          <p:cNvGraphicFramePr>
            <a:graphicFrameLocks/>
          </p:cNvGraphicFramePr>
          <p:nvPr/>
        </p:nvGraphicFramePr>
        <p:xfrm>
          <a:off x="2209800" y="3657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Microsoft ClipArt Gallery" r:id="rId27" imgW="5049720" imgH="2657160" progId="">
                  <p:embed/>
                </p:oleObj>
              </mc:Choice>
              <mc:Fallback>
                <p:oleObj name="Microsoft ClipArt Gallery" r:id="rId27" imgW="5049720" imgH="2657160" progId="">
                  <p:embed/>
                  <p:pic>
                    <p:nvPicPr>
                      <p:cNvPr id="6169" name="Object 2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57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0" name="Object 2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514600" y="39624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Microsoft ClipArt Gallery" r:id="rId28" imgW="5049720" imgH="2657160" progId="">
                  <p:embed/>
                </p:oleObj>
              </mc:Choice>
              <mc:Fallback>
                <p:oleObj name="Microsoft ClipArt Gallery" r:id="rId28" imgW="5049720" imgH="2657160" progId="">
                  <p:embed/>
                  <p:pic>
                    <p:nvPicPr>
                      <p:cNvPr id="6170" name="Object 2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9624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1" name="Object 27">
            <a:hlinkClick r:id="" action="ppaction://ole?verb=0"/>
          </p:cNvPr>
          <p:cNvGraphicFramePr>
            <a:graphicFrameLocks/>
          </p:cNvGraphicFramePr>
          <p:nvPr/>
        </p:nvGraphicFramePr>
        <p:xfrm>
          <a:off x="2743200" y="42672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Microsoft ClipArt Gallery" r:id="rId29" imgW="5049720" imgH="2657160" progId="">
                  <p:embed/>
                </p:oleObj>
              </mc:Choice>
              <mc:Fallback>
                <p:oleObj name="Microsoft ClipArt Gallery" r:id="rId29" imgW="5049720" imgH="2657160" progId="">
                  <p:embed/>
                  <p:pic>
                    <p:nvPicPr>
                      <p:cNvPr id="6171" name="Object 2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25" name="Line 80"/>
          <p:cNvSpPr>
            <a:spLocks noChangeShapeType="1"/>
          </p:cNvSpPr>
          <p:nvPr/>
        </p:nvSpPr>
        <p:spPr bwMode="auto">
          <a:xfrm>
            <a:off x="2057400" y="3429000"/>
            <a:ext cx="1371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6" name="Line 81"/>
          <p:cNvSpPr>
            <a:spLocks noChangeShapeType="1"/>
          </p:cNvSpPr>
          <p:nvPr/>
        </p:nvSpPr>
        <p:spPr bwMode="auto">
          <a:xfrm>
            <a:off x="2362200" y="3810000"/>
            <a:ext cx="10668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7" name="Line 82"/>
          <p:cNvSpPr>
            <a:spLocks noChangeShapeType="1"/>
          </p:cNvSpPr>
          <p:nvPr/>
        </p:nvSpPr>
        <p:spPr bwMode="auto">
          <a:xfrm flipV="1">
            <a:off x="2743200" y="38100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28" name="Line 83"/>
          <p:cNvSpPr>
            <a:spLocks noChangeShapeType="1"/>
          </p:cNvSpPr>
          <p:nvPr/>
        </p:nvSpPr>
        <p:spPr bwMode="auto">
          <a:xfrm flipV="1">
            <a:off x="2895600" y="3810000"/>
            <a:ext cx="53340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58132" name="AutoShape 84"/>
          <p:cNvSpPr>
            <a:spLocks noChangeArrowheads="1"/>
          </p:cNvSpPr>
          <p:nvPr/>
        </p:nvSpPr>
        <p:spPr bwMode="auto">
          <a:xfrm>
            <a:off x="8991601" y="4267200"/>
            <a:ext cx="479425" cy="342900"/>
          </a:xfrm>
          <a:prstGeom prst="hexagon">
            <a:avLst>
              <a:gd name="adj" fmla="val 34954"/>
              <a:gd name="vf" fmla="val 115470"/>
            </a:avLst>
          </a:prstGeom>
          <a:gradFill rotWithShape="0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230" name="Rectangle 85"/>
          <p:cNvSpPr>
            <a:spLocks noChangeArrowheads="1"/>
          </p:cNvSpPr>
          <p:nvPr/>
        </p:nvSpPr>
        <p:spPr bwMode="auto">
          <a:xfrm>
            <a:off x="9047163" y="5105400"/>
            <a:ext cx="347662" cy="190500"/>
          </a:xfrm>
          <a:prstGeom prst="rect">
            <a:avLst/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1" name="Rectangle 86"/>
          <p:cNvSpPr>
            <a:spLocks noChangeArrowheads="1"/>
          </p:cNvSpPr>
          <p:nvPr/>
        </p:nvSpPr>
        <p:spPr bwMode="auto">
          <a:xfrm>
            <a:off x="9047163" y="4762500"/>
            <a:ext cx="347662" cy="190500"/>
          </a:xfrm>
          <a:prstGeom prst="rect">
            <a:avLst/>
          </a:prstGeom>
          <a:gradFill rotWithShape="0">
            <a:gsLst>
              <a:gs pos="0">
                <a:srgbClr val="66F885"/>
              </a:gs>
              <a:gs pos="50000">
                <a:srgbClr val="2F733E"/>
              </a:gs>
              <a:gs pos="100000">
                <a:srgbClr val="66F885"/>
              </a:gs>
            </a:gsLst>
            <a:lin ang="5400000" scaled="1"/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2" name="Text Box 87"/>
          <p:cNvSpPr txBox="1">
            <a:spLocks noChangeArrowheads="1"/>
          </p:cNvSpPr>
          <p:nvPr/>
        </p:nvSpPr>
        <p:spPr bwMode="auto">
          <a:xfrm>
            <a:off x="9471025" y="4343400"/>
            <a:ext cx="10683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Sentral SLJJ</a:t>
            </a:r>
          </a:p>
        </p:txBody>
      </p:sp>
      <p:sp>
        <p:nvSpPr>
          <p:cNvPr id="6233" name="Text Box 88"/>
          <p:cNvSpPr txBox="1">
            <a:spLocks noChangeArrowheads="1"/>
          </p:cNvSpPr>
          <p:nvPr/>
        </p:nvSpPr>
        <p:spPr bwMode="auto">
          <a:xfrm>
            <a:off x="9394825" y="4724400"/>
            <a:ext cx="127158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SentraL Tandem</a:t>
            </a:r>
          </a:p>
        </p:txBody>
      </p:sp>
      <p:sp>
        <p:nvSpPr>
          <p:cNvPr id="6234" name="Text Box 89"/>
          <p:cNvSpPr txBox="1">
            <a:spLocks noChangeArrowheads="1"/>
          </p:cNvSpPr>
          <p:nvPr/>
        </p:nvSpPr>
        <p:spPr bwMode="auto">
          <a:xfrm>
            <a:off x="9394825" y="5029200"/>
            <a:ext cx="10350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Sentral Lokal</a:t>
            </a:r>
          </a:p>
        </p:txBody>
      </p:sp>
      <p:sp>
        <p:nvSpPr>
          <p:cNvPr id="6235" name="AutoShape 90"/>
          <p:cNvSpPr>
            <a:spLocks noChangeArrowheads="1"/>
          </p:cNvSpPr>
          <p:nvPr/>
        </p:nvSpPr>
        <p:spPr bwMode="auto">
          <a:xfrm>
            <a:off x="7848600" y="3733800"/>
            <a:ext cx="533400" cy="304800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6" name="Text Box 91"/>
          <p:cNvSpPr txBox="1">
            <a:spLocks noChangeArrowheads="1"/>
          </p:cNvSpPr>
          <p:nvPr/>
        </p:nvSpPr>
        <p:spPr bwMode="auto">
          <a:xfrm>
            <a:off x="9394825" y="5410200"/>
            <a:ext cx="490538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 Narrow" pitchFamily="34" charset="0"/>
              </a:rPr>
              <a:t>RSU</a:t>
            </a:r>
          </a:p>
        </p:txBody>
      </p:sp>
      <p:sp>
        <p:nvSpPr>
          <p:cNvPr id="6237" name="AutoShape 92"/>
          <p:cNvSpPr>
            <a:spLocks noChangeArrowheads="1"/>
          </p:cNvSpPr>
          <p:nvPr/>
        </p:nvSpPr>
        <p:spPr bwMode="auto">
          <a:xfrm>
            <a:off x="9090025" y="4800600"/>
            <a:ext cx="304800" cy="152400"/>
          </a:xfrm>
          <a:prstGeom prst="triangle">
            <a:avLst>
              <a:gd name="adj" fmla="val 50000"/>
            </a:avLst>
          </a:prstGeom>
          <a:solidFill>
            <a:schemeClr val="tx2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6238" name="Text Box 93"/>
          <p:cNvSpPr txBox="1">
            <a:spLocks noChangeArrowheads="1"/>
          </p:cNvSpPr>
          <p:nvPr/>
        </p:nvSpPr>
        <p:spPr bwMode="auto">
          <a:xfrm rot="20512614">
            <a:off x="2651126" y="873126"/>
            <a:ext cx="1958975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Area Layanan Lokal</a:t>
            </a:r>
          </a:p>
        </p:txBody>
      </p:sp>
      <p:sp>
        <p:nvSpPr>
          <p:cNvPr id="6239" name="Text Box 94"/>
          <p:cNvSpPr txBox="1">
            <a:spLocks noChangeArrowheads="1"/>
          </p:cNvSpPr>
          <p:nvPr/>
        </p:nvSpPr>
        <p:spPr bwMode="auto">
          <a:xfrm>
            <a:off x="7772401" y="508000"/>
            <a:ext cx="2390775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 Narrow" pitchFamily="34" charset="0"/>
              </a:rPr>
              <a:t>Dari / Ke Sentral SLJJ lainnya</a:t>
            </a:r>
          </a:p>
        </p:txBody>
      </p:sp>
      <p:graphicFrame>
        <p:nvGraphicFramePr>
          <p:cNvPr id="6172" name="Object 28">
            <a:hlinkClick r:id="" action="ppaction://ole?verb=0"/>
          </p:cNvPr>
          <p:cNvGraphicFramePr>
            <a:graphicFrameLocks/>
          </p:cNvGraphicFramePr>
          <p:nvPr/>
        </p:nvGraphicFramePr>
        <p:xfrm>
          <a:off x="9144000" y="5791200"/>
          <a:ext cx="3048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Microsoft ClipArt Gallery" r:id="rId30" imgW="5049720" imgH="2657160" progId="">
                  <p:embed/>
                </p:oleObj>
              </mc:Choice>
              <mc:Fallback>
                <p:oleObj name="Microsoft ClipArt Gallery" r:id="rId30" imgW="5049720" imgH="2657160" progId="">
                  <p:embed/>
                  <p:pic>
                    <p:nvPicPr>
                      <p:cNvPr id="6172" name="Object 28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0" y="5791200"/>
                        <a:ext cx="3048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0" name="Text Box 96"/>
          <p:cNvSpPr txBox="1">
            <a:spLocks noChangeArrowheads="1"/>
          </p:cNvSpPr>
          <p:nvPr/>
        </p:nvSpPr>
        <p:spPr bwMode="auto">
          <a:xfrm>
            <a:off x="9442450" y="5715000"/>
            <a:ext cx="920750" cy="304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Arial Narrow" pitchFamily="34" charset="0"/>
              </a:rPr>
              <a:t>Pelanggan</a:t>
            </a:r>
          </a:p>
        </p:txBody>
      </p:sp>
      <p:sp>
        <p:nvSpPr>
          <p:cNvPr id="6241" name="Text Box 97"/>
          <p:cNvSpPr txBox="1">
            <a:spLocks noChangeArrowheads="1"/>
          </p:cNvSpPr>
          <p:nvPr/>
        </p:nvSpPr>
        <p:spPr bwMode="auto">
          <a:xfrm>
            <a:off x="8975725" y="3768726"/>
            <a:ext cx="9652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 i="1" u="sng">
                <a:latin typeface="Arial Narrow" pitchFamily="34" charset="0"/>
              </a:rPr>
              <a:t>Legend :</a:t>
            </a:r>
          </a:p>
        </p:txBody>
      </p:sp>
      <p:sp>
        <p:nvSpPr>
          <p:cNvPr id="6242" name="Line 98"/>
          <p:cNvSpPr>
            <a:spLocks noChangeShapeType="1"/>
          </p:cNvSpPr>
          <p:nvPr/>
        </p:nvSpPr>
        <p:spPr bwMode="auto">
          <a:xfrm flipH="1">
            <a:off x="4572000" y="5486400"/>
            <a:ext cx="533400" cy="1714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43" name="Line 99"/>
          <p:cNvSpPr>
            <a:spLocks noChangeShapeType="1"/>
          </p:cNvSpPr>
          <p:nvPr/>
        </p:nvSpPr>
        <p:spPr bwMode="auto">
          <a:xfrm>
            <a:off x="5257800" y="54864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6244" name="Line 100"/>
          <p:cNvSpPr>
            <a:spLocks noChangeShapeType="1"/>
          </p:cNvSpPr>
          <p:nvPr/>
        </p:nvSpPr>
        <p:spPr bwMode="auto">
          <a:xfrm>
            <a:off x="5715000" y="914400"/>
            <a:ext cx="41148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917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Prinsip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Dasar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  <a:latin typeface="Candara" pitchFamily="34" charset="0"/>
              </a:rPr>
              <a:t>Penyambungan</a:t>
            </a:r>
            <a:r>
              <a:rPr lang="en-US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endParaRPr lang="en-SG" b="1" dirty="0">
              <a:solidFill>
                <a:srgbClr val="0070C0"/>
              </a:solidFill>
              <a:latin typeface="Candara" pitchFamily="34" charset="0"/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65018" y="2057401"/>
            <a:ext cx="9774382" cy="4525963"/>
          </a:xfrm>
        </p:spPr>
        <p:txBody>
          <a:bodyPr/>
          <a:lstStyle/>
          <a:p>
            <a:pPr algn="just"/>
            <a:r>
              <a:rPr lang="en-GB" sz="2400" dirty="0" err="1">
                <a:latin typeface="Candara" pitchFamily="34" charset="0"/>
              </a:rPr>
              <a:t>Secara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umum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arti</a:t>
            </a:r>
            <a:r>
              <a:rPr lang="en-GB" sz="2400" dirty="0">
                <a:latin typeface="Candara" pitchFamily="34" charset="0"/>
              </a:rPr>
              <a:t> switching </a:t>
            </a:r>
            <a:r>
              <a:rPr lang="en-GB" sz="2400" dirty="0" err="1">
                <a:latin typeface="Candara" pitchFamily="34" charset="0"/>
              </a:rPr>
              <a:t>adalah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melakukan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proses</a:t>
            </a:r>
            <a:r>
              <a:rPr lang="en-GB" sz="2400" dirty="0">
                <a:latin typeface="Candara" pitchFamily="34" charset="0"/>
              </a:rPr>
              <a:t>  </a:t>
            </a:r>
            <a:r>
              <a:rPr lang="en-GB" sz="2400" dirty="0" err="1">
                <a:latin typeface="Candara" pitchFamily="34" charset="0"/>
              </a:rPr>
              <a:t>hubungan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antara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dua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pelanggan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telepon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sehingga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keduanya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dapat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berbicara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satu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sama</a:t>
            </a:r>
            <a:r>
              <a:rPr lang="en-GB" sz="2400" dirty="0">
                <a:latin typeface="Candara" pitchFamily="34" charset="0"/>
              </a:rPr>
              <a:t> lain.</a:t>
            </a:r>
          </a:p>
          <a:p>
            <a:pPr algn="just"/>
            <a:r>
              <a:rPr lang="en-US" sz="2400" dirty="0" err="1">
                <a:latin typeface="Candara" pitchFamily="34" charset="0"/>
              </a:rPr>
              <a:t>Definisi</a:t>
            </a:r>
            <a:r>
              <a:rPr lang="en-US" sz="2400" dirty="0">
                <a:latin typeface="Candara" pitchFamily="34" charset="0"/>
              </a:rPr>
              <a:t> ITU : The establishing, on demand, of an individual connection from a desired inlet to desired outlet within a set of inlets and outlets for as long as required for the transfer of information </a:t>
            </a:r>
            <a:r>
              <a:rPr lang="en-GB" sz="2400" dirty="0">
                <a:latin typeface="Candara" pitchFamily="34" charset="0"/>
              </a:rPr>
              <a:t>(</a:t>
            </a:r>
            <a:r>
              <a:rPr lang="en-GB" sz="2400" dirty="0" err="1">
                <a:latin typeface="Candara" pitchFamily="34" charset="0"/>
              </a:rPr>
              <a:t>Membangun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hubungan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atas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permintaan</a:t>
            </a:r>
            <a:r>
              <a:rPr lang="en-GB" sz="2400" dirty="0">
                <a:latin typeface="Candara" pitchFamily="34" charset="0"/>
              </a:rPr>
              <a:t>, </a:t>
            </a:r>
            <a:r>
              <a:rPr lang="en-GB" sz="2400" dirty="0" err="1">
                <a:latin typeface="Candara" pitchFamily="34" charset="0"/>
              </a:rPr>
              <a:t>secara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individu</a:t>
            </a:r>
            <a:r>
              <a:rPr lang="en-GB" sz="2400" dirty="0">
                <a:latin typeface="Candara" pitchFamily="34" charset="0"/>
              </a:rPr>
              <a:t>, </a:t>
            </a:r>
            <a:r>
              <a:rPr lang="en-GB" sz="2400" dirty="0" err="1">
                <a:latin typeface="Candara" pitchFamily="34" charset="0"/>
              </a:rPr>
              <a:t>dari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langganan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tertentu</a:t>
            </a:r>
            <a:r>
              <a:rPr lang="en-GB" sz="2400" dirty="0">
                <a:latin typeface="Candara" pitchFamily="34" charset="0"/>
              </a:rPr>
              <a:t> yang </a:t>
            </a:r>
            <a:r>
              <a:rPr lang="en-GB" sz="2400" dirty="0" err="1">
                <a:latin typeface="Candara" pitchFamily="34" charset="0"/>
              </a:rPr>
              <a:t>memanggil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kepada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langganan</a:t>
            </a:r>
            <a:r>
              <a:rPr lang="en-GB" sz="2400" dirty="0">
                <a:latin typeface="Candara" pitchFamily="34" charset="0"/>
              </a:rPr>
              <a:t> yang </a:t>
            </a:r>
            <a:r>
              <a:rPr lang="en-GB" sz="2400" dirty="0" err="1">
                <a:latin typeface="Candara" pitchFamily="34" charset="0"/>
              </a:rPr>
              <a:t>dipanggil</a:t>
            </a:r>
            <a:r>
              <a:rPr lang="en-GB" sz="2400" dirty="0">
                <a:latin typeface="Candara" pitchFamily="34" charset="0"/>
              </a:rPr>
              <a:t>/</a:t>
            </a:r>
            <a:r>
              <a:rPr lang="en-GB" sz="2400" dirty="0" err="1">
                <a:latin typeface="Candara" pitchFamily="34" charset="0"/>
              </a:rPr>
              <a:t>tujuan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tertentu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melalui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seperangkat</a:t>
            </a:r>
            <a:r>
              <a:rPr lang="en-GB" sz="2400" dirty="0">
                <a:latin typeface="Candara" pitchFamily="34" charset="0"/>
              </a:rPr>
              <a:t>  inlets </a:t>
            </a:r>
            <a:r>
              <a:rPr lang="en-GB" sz="2400" dirty="0" err="1">
                <a:latin typeface="Candara" pitchFamily="34" charset="0"/>
              </a:rPr>
              <a:t>dan</a:t>
            </a:r>
            <a:r>
              <a:rPr lang="en-GB" sz="2400" dirty="0">
                <a:latin typeface="Candara" pitchFamily="34" charset="0"/>
              </a:rPr>
              <a:t> outlets, </a:t>
            </a:r>
            <a:r>
              <a:rPr lang="en-GB" sz="2400" dirty="0" err="1">
                <a:latin typeface="Candara" pitchFamily="34" charset="0"/>
              </a:rPr>
              <a:t>selama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hubungan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tersebut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dibutuhkan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untuk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menyalurkan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informasi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atau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tukar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menukar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informasi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oleh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kedua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belah</a:t>
            </a:r>
            <a:r>
              <a:rPr lang="en-GB" sz="2400" dirty="0">
                <a:latin typeface="Candara" pitchFamily="34" charset="0"/>
              </a:rPr>
              <a:t> </a:t>
            </a:r>
            <a:r>
              <a:rPr lang="en-GB" sz="2400" dirty="0" err="1">
                <a:latin typeface="Candara" pitchFamily="34" charset="0"/>
              </a:rPr>
              <a:t>pihak</a:t>
            </a:r>
            <a:r>
              <a:rPr lang="en-GB" sz="2400" dirty="0">
                <a:latin typeface="Candara" pitchFamily="34" charset="0"/>
              </a:rPr>
              <a:t>}</a:t>
            </a:r>
          </a:p>
          <a:p>
            <a:endParaRPr lang="en-SG" sz="24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13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304800"/>
            <a:ext cx="7543800" cy="6858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4000" b="1" dirty="0" err="1">
                <a:latin typeface="Candara" pitchFamily="34" charset="0"/>
              </a:rPr>
              <a:t>Elemen-elemen</a:t>
            </a:r>
            <a:r>
              <a:rPr lang="en-US" sz="4000" b="1" dirty="0">
                <a:latin typeface="Candara" pitchFamily="34" charset="0"/>
              </a:rPr>
              <a:t> Switching</a:t>
            </a:r>
            <a:endParaRPr lang="en-GB" sz="4000" b="1" dirty="0">
              <a:latin typeface="Candara" pitchFamily="34" charset="0"/>
            </a:endParaRP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0" y="3886200"/>
            <a:ext cx="6858000" cy="26670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2000" b="1" dirty="0" err="1">
                <a:latin typeface="Candara" pitchFamily="34" charset="0"/>
              </a:rPr>
              <a:t>Signaling</a:t>
            </a:r>
            <a:endParaRPr lang="en-GB" sz="2000" b="1" dirty="0">
              <a:latin typeface="Candara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Menerima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permintaan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dari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pemanggil</a:t>
            </a:r>
            <a:endParaRPr lang="en-GB" sz="2000" dirty="0">
              <a:latin typeface="Candara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Mengecek</a:t>
            </a:r>
            <a:r>
              <a:rPr lang="en-GB" sz="2000" dirty="0">
                <a:latin typeface="Candara" pitchFamily="34" charset="0"/>
              </a:rPr>
              <a:t> status yang </a:t>
            </a:r>
            <a:r>
              <a:rPr lang="en-GB" sz="2000" dirty="0" err="1">
                <a:latin typeface="Candara" pitchFamily="34" charset="0"/>
              </a:rPr>
              <a:t>dipanggil</a:t>
            </a:r>
            <a:r>
              <a:rPr lang="en-GB" sz="2000" dirty="0">
                <a:latin typeface="Candara" pitchFamily="34" charset="0"/>
              </a:rPr>
              <a:t> (idle/</a:t>
            </a:r>
            <a:r>
              <a:rPr lang="en-GB" sz="2000" dirty="0" err="1">
                <a:latin typeface="Candara" pitchFamily="34" charset="0"/>
              </a:rPr>
              <a:t>sibuk</a:t>
            </a:r>
            <a:r>
              <a:rPr lang="en-GB" sz="2000" dirty="0">
                <a:latin typeface="Candara" pitchFamily="34" charset="0"/>
              </a:rPr>
              <a:t>)</a:t>
            </a:r>
          </a:p>
          <a:p>
            <a:pPr>
              <a:defRPr/>
            </a:pPr>
            <a:r>
              <a:rPr lang="en-GB" sz="2000" b="1" dirty="0">
                <a:latin typeface="Candara" pitchFamily="34" charset="0"/>
              </a:rPr>
              <a:t>Control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Menentukan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saluran</a:t>
            </a:r>
            <a:r>
              <a:rPr lang="en-GB" sz="2000" dirty="0">
                <a:latin typeface="Candara" pitchFamily="34" charset="0"/>
              </a:rPr>
              <a:t> yang </a:t>
            </a:r>
            <a:r>
              <a:rPr lang="en-GB" sz="2000" dirty="0" err="1">
                <a:latin typeface="Candara" pitchFamily="34" charset="0"/>
              </a:rPr>
              <a:t>harus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dihubungkan</a:t>
            </a:r>
            <a:endParaRPr lang="en-GB" sz="2000" dirty="0">
              <a:latin typeface="Candara" pitchFamily="34" charset="0"/>
            </a:endParaRPr>
          </a:p>
          <a:p>
            <a:pPr>
              <a:defRPr/>
            </a:pPr>
            <a:r>
              <a:rPr lang="en-GB" sz="2000" b="1" dirty="0" err="1">
                <a:latin typeface="Candara" pitchFamily="34" charset="0"/>
              </a:rPr>
              <a:t>Crosspoint</a:t>
            </a:r>
            <a:endParaRPr lang="en-GB" sz="2000" b="1" dirty="0">
              <a:latin typeface="Candara" pitchFamily="34" charset="0"/>
            </a:endParaRPr>
          </a:p>
          <a:p>
            <a:pPr lvl="1">
              <a:buFont typeface="Arial" pitchFamily="34" charset="0"/>
              <a:buChar char="–"/>
              <a:defRPr/>
            </a:pPr>
            <a:r>
              <a:rPr lang="en-GB" sz="2000" dirty="0" err="1">
                <a:latin typeface="Candara" pitchFamily="34" charset="0"/>
              </a:rPr>
              <a:t>Membangun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hubungan</a:t>
            </a:r>
            <a:r>
              <a:rPr lang="en-GB" sz="2000" dirty="0">
                <a:latin typeface="Candara" pitchFamily="34" charset="0"/>
              </a:rPr>
              <a:t> (</a:t>
            </a:r>
            <a:r>
              <a:rPr lang="en-GB" sz="2000" dirty="0" err="1">
                <a:latin typeface="Candara" pitchFamily="34" charset="0"/>
              </a:rPr>
              <a:t>melakukan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penyambungan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antara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pemanggil</a:t>
            </a:r>
            <a:r>
              <a:rPr lang="en-GB" sz="2000" dirty="0">
                <a:latin typeface="Candara" pitchFamily="34" charset="0"/>
              </a:rPr>
              <a:t> </a:t>
            </a:r>
            <a:r>
              <a:rPr lang="en-GB" sz="2000" dirty="0" err="1">
                <a:latin typeface="Candara" pitchFamily="34" charset="0"/>
              </a:rPr>
              <a:t>dengan</a:t>
            </a:r>
            <a:r>
              <a:rPr lang="en-GB" sz="2000" dirty="0">
                <a:latin typeface="Candara" pitchFamily="34" charset="0"/>
              </a:rPr>
              <a:t> yang </a:t>
            </a:r>
            <a:r>
              <a:rPr lang="en-GB" sz="2000" dirty="0" err="1">
                <a:latin typeface="Candara" pitchFamily="34" charset="0"/>
              </a:rPr>
              <a:t>dipanggil</a:t>
            </a:r>
            <a:r>
              <a:rPr lang="en-GB" sz="2000" dirty="0">
                <a:latin typeface="Candara" pitchFamily="34" charset="0"/>
              </a:rPr>
              <a:t>)</a:t>
            </a:r>
          </a:p>
          <a:p>
            <a:pPr>
              <a:defRPr/>
            </a:pPr>
            <a:endParaRPr lang="en-GB" sz="2000" dirty="0">
              <a:latin typeface="Candara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622675" y="1295400"/>
            <a:ext cx="4946650" cy="2438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432426" y="1339850"/>
            <a:ext cx="1412875" cy="1258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11825" y="1949450"/>
            <a:ext cx="850900" cy="476250"/>
            <a:chOff x="1680" y="2688"/>
            <a:chExt cx="722" cy="336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680" y="2688"/>
              <a:ext cx="722" cy="336"/>
              <a:chOff x="1680" y="2688"/>
              <a:chExt cx="722" cy="336"/>
            </a:xfrm>
          </p:grpSpPr>
          <p:sp>
            <p:nvSpPr>
              <p:cNvPr id="27699" name="Line 8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00" name="Line 9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701" name="Line 10"/>
              <p:cNvSpPr>
                <a:spLocks noChangeShapeType="1"/>
              </p:cNvSpPr>
              <p:nvPr/>
            </p:nvSpPr>
            <p:spPr bwMode="auto">
              <a:xfrm>
                <a:off x="2162" y="30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 flipH="1">
              <a:off x="1680" y="2688"/>
              <a:ext cx="722" cy="336"/>
              <a:chOff x="1680" y="2688"/>
              <a:chExt cx="722" cy="336"/>
            </a:xfrm>
          </p:grpSpPr>
          <p:sp>
            <p:nvSpPr>
              <p:cNvPr id="27696" name="Line 12"/>
              <p:cNvSpPr>
                <a:spLocks noChangeShapeType="1"/>
              </p:cNvSpPr>
              <p:nvPr/>
            </p:nvSpPr>
            <p:spPr bwMode="auto">
              <a:xfrm>
                <a:off x="1680" y="268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697" name="Line 13"/>
              <p:cNvSpPr>
                <a:spLocks noChangeShapeType="1"/>
              </p:cNvSpPr>
              <p:nvPr/>
            </p:nvSpPr>
            <p:spPr bwMode="auto">
              <a:xfrm>
                <a:off x="1920" y="2688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7698" name="Line 14"/>
              <p:cNvSpPr>
                <a:spLocks noChangeShapeType="1"/>
              </p:cNvSpPr>
              <p:nvPr/>
            </p:nvSpPr>
            <p:spPr bwMode="auto">
              <a:xfrm>
                <a:off x="2162" y="3024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6845300" y="1527176"/>
            <a:ext cx="3136900" cy="1046163"/>
            <a:chOff x="3120" y="1248"/>
            <a:chExt cx="1603" cy="864"/>
          </a:xfrm>
        </p:grpSpPr>
        <p:pic>
          <p:nvPicPr>
            <p:cNvPr id="27688" name="Picture 16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248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9" name="Line 17"/>
            <p:cNvSpPr>
              <a:spLocks noChangeShapeType="1"/>
            </p:cNvSpPr>
            <p:nvPr/>
          </p:nvSpPr>
          <p:spPr bwMode="auto">
            <a:xfrm>
              <a:off x="3120" y="145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pic>
          <p:nvPicPr>
            <p:cNvPr id="27690" name="Picture 18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525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91" name="Line 19"/>
            <p:cNvSpPr>
              <a:spLocks noChangeShapeType="1"/>
            </p:cNvSpPr>
            <p:nvPr/>
          </p:nvSpPr>
          <p:spPr bwMode="auto">
            <a:xfrm>
              <a:off x="3120" y="173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pic>
          <p:nvPicPr>
            <p:cNvPr id="27692" name="Picture 20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813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93" name="Line 21"/>
            <p:cNvSpPr>
              <a:spLocks noChangeShapeType="1"/>
            </p:cNvSpPr>
            <p:nvPr/>
          </p:nvSpPr>
          <p:spPr bwMode="auto">
            <a:xfrm>
              <a:off x="3120" y="202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" name="Group 22"/>
          <p:cNvGrpSpPr>
            <a:grpSpLocks/>
          </p:cNvGrpSpPr>
          <p:nvPr/>
        </p:nvGrpSpPr>
        <p:grpSpPr bwMode="auto">
          <a:xfrm flipH="1">
            <a:off x="2209801" y="1527176"/>
            <a:ext cx="3222625" cy="1046163"/>
            <a:chOff x="3120" y="1248"/>
            <a:chExt cx="1603" cy="864"/>
          </a:xfrm>
        </p:grpSpPr>
        <p:pic>
          <p:nvPicPr>
            <p:cNvPr id="27682" name="Picture 23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248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3" name="Line 24"/>
            <p:cNvSpPr>
              <a:spLocks noChangeShapeType="1"/>
            </p:cNvSpPr>
            <p:nvPr/>
          </p:nvSpPr>
          <p:spPr bwMode="auto">
            <a:xfrm>
              <a:off x="3120" y="1458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pic>
          <p:nvPicPr>
            <p:cNvPr id="27684" name="Picture 25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525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5" name="Line 26"/>
            <p:cNvSpPr>
              <a:spLocks noChangeShapeType="1"/>
            </p:cNvSpPr>
            <p:nvPr/>
          </p:nvSpPr>
          <p:spPr bwMode="auto">
            <a:xfrm>
              <a:off x="3120" y="173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pic>
          <p:nvPicPr>
            <p:cNvPr id="27686" name="Picture 27" descr="DIA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320" y="1813"/>
              <a:ext cx="403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87" name="Line 28"/>
            <p:cNvSpPr>
              <a:spLocks noChangeShapeType="1"/>
            </p:cNvSpPr>
            <p:nvPr/>
          </p:nvSpPr>
          <p:spPr bwMode="auto">
            <a:xfrm>
              <a:off x="3120" y="202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572125" y="3036889"/>
            <a:ext cx="1130300" cy="581025"/>
            <a:chOff x="2544" y="2496"/>
            <a:chExt cx="768" cy="480"/>
          </a:xfrm>
        </p:grpSpPr>
        <p:sp>
          <p:nvSpPr>
            <p:cNvPr id="27680" name="Rectangle 30"/>
            <p:cNvSpPr>
              <a:spLocks noChangeArrowheads="1"/>
            </p:cNvSpPr>
            <p:nvPr/>
          </p:nvSpPr>
          <p:spPr bwMode="auto">
            <a:xfrm>
              <a:off x="2544" y="2496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681" name="Text Box 31"/>
            <p:cNvSpPr txBox="1">
              <a:spLocks noChangeArrowheads="1"/>
            </p:cNvSpPr>
            <p:nvPr/>
          </p:nvSpPr>
          <p:spPr bwMode="auto">
            <a:xfrm>
              <a:off x="2636" y="2622"/>
              <a:ext cx="63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rebuchet MS" pitchFamily="34" charset="0"/>
                </a:rPr>
                <a:t>Control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976688" y="3036889"/>
            <a:ext cx="1130300" cy="581025"/>
            <a:chOff x="1440" y="2496"/>
            <a:chExt cx="768" cy="480"/>
          </a:xfrm>
        </p:grpSpPr>
        <p:sp>
          <p:nvSpPr>
            <p:cNvPr id="27678" name="Rectangle 33"/>
            <p:cNvSpPr>
              <a:spLocks noChangeArrowheads="1"/>
            </p:cNvSpPr>
            <p:nvPr/>
          </p:nvSpPr>
          <p:spPr bwMode="auto">
            <a:xfrm>
              <a:off x="1440" y="2496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679" name="Text Box 34"/>
            <p:cNvSpPr txBox="1">
              <a:spLocks noChangeArrowheads="1"/>
            </p:cNvSpPr>
            <p:nvPr/>
          </p:nvSpPr>
          <p:spPr bwMode="auto">
            <a:xfrm>
              <a:off x="1462" y="2622"/>
              <a:ext cx="74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rebuchet MS" pitchFamily="34" charset="0"/>
                </a:rPr>
                <a:t>Signaling</a:t>
              </a:r>
            </a:p>
          </p:txBody>
        </p:sp>
      </p:grpSp>
      <p:grpSp>
        <p:nvGrpSpPr>
          <p:cNvPr id="9" name="Group 35"/>
          <p:cNvGrpSpPr>
            <a:grpSpLocks/>
          </p:cNvGrpSpPr>
          <p:nvPr/>
        </p:nvGrpSpPr>
        <p:grpSpPr bwMode="auto">
          <a:xfrm>
            <a:off x="7226300" y="3036889"/>
            <a:ext cx="1130300" cy="581025"/>
            <a:chOff x="1440" y="2496"/>
            <a:chExt cx="768" cy="480"/>
          </a:xfrm>
        </p:grpSpPr>
        <p:sp>
          <p:nvSpPr>
            <p:cNvPr id="27676" name="Rectangle 36"/>
            <p:cNvSpPr>
              <a:spLocks noChangeArrowheads="1"/>
            </p:cNvSpPr>
            <p:nvPr/>
          </p:nvSpPr>
          <p:spPr bwMode="auto">
            <a:xfrm>
              <a:off x="1440" y="2496"/>
              <a:ext cx="768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7677" name="Text Box 37"/>
            <p:cNvSpPr txBox="1">
              <a:spLocks noChangeArrowheads="1"/>
            </p:cNvSpPr>
            <p:nvPr/>
          </p:nvSpPr>
          <p:spPr bwMode="auto">
            <a:xfrm>
              <a:off x="1462" y="2622"/>
              <a:ext cx="74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>
                  <a:latin typeface="Trebuchet MS" pitchFamily="34" charset="0"/>
                </a:rPr>
                <a:t>Signaling</a:t>
              </a:r>
            </a:p>
          </p:txBody>
        </p:sp>
      </p:grpSp>
      <p:sp>
        <p:nvSpPr>
          <p:cNvPr id="27660" name="Line 38"/>
          <p:cNvSpPr>
            <a:spLocks noChangeShapeType="1"/>
          </p:cNvSpPr>
          <p:nvPr/>
        </p:nvSpPr>
        <p:spPr bwMode="auto">
          <a:xfrm>
            <a:off x="4187825" y="2455864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1" name="Line 39"/>
          <p:cNvSpPr>
            <a:spLocks noChangeShapeType="1"/>
          </p:cNvSpPr>
          <p:nvPr/>
        </p:nvSpPr>
        <p:spPr bwMode="auto">
          <a:xfrm>
            <a:off x="4541838" y="2108200"/>
            <a:ext cx="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2" name="Line 40"/>
          <p:cNvSpPr>
            <a:spLocks noChangeShapeType="1"/>
          </p:cNvSpPr>
          <p:nvPr/>
        </p:nvSpPr>
        <p:spPr bwMode="auto">
          <a:xfrm>
            <a:off x="4894263" y="17605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3" name="Oval 41"/>
          <p:cNvSpPr>
            <a:spLocks noChangeArrowheads="1"/>
          </p:cNvSpPr>
          <p:nvPr/>
        </p:nvSpPr>
        <p:spPr bwMode="auto">
          <a:xfrm>
            <a:off x="4159250" y="2422525"/>
            <a:ext cx="69850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4" name="Oval 42"/>
          <p:cNvSpPr>
            <a:spLocks noChangeArrowheads="1"/>
          </p:cNvSpPr>
          <p:nvPr/>
        </p:nvSpPr>
        <p:spPr bwMode="auto">
          <a:xfrm>
            <a:off x="4514850" y="2084388"/>
            <a:ext cx="71438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5" name="Oval 43"/>
          <p:cNvSpPr>
            <a:spLocks noChangeArrowheads="1"/>
          </p:cNvSpPr>
          <p:nvPr/>
        </p:nvSpPr>
        <p:spPr bwMode="auto">
          <a:xfrm>
            <a:off x="4868863" y="1747839"/>
            <a:ext cx="69850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66" name="Line 44"/>
          <p:cNvSpPr>
            <a:spLocks noChangeShapeType="1"/>
          </p:cNvSpPr>
          <p:nvPr/>
        </p:nvSpPr>
        <p:spPr bwMode="auto">
          <a:xfrm flipH="1">
            <a:off x="8118475" y="2455864"/>
            <a:ext cx="0" cy="581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7" name="Line 45"/>
          <p:cNvSpPr>
            <a:spLocks noChangeShapeType="1"/>
          </p:cNvSpPr>
          <p:nvPr/>
        </p:nvSpPr>
        <p:spPr bwMode="auto">
          <a:xfrm flipH="1">
            <a:off x="7766050" y="2108200"/>
            <a:ext cx="0" cy="928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8" name="Line 46"/>
          <p:cNvSpPr>
            <a:spLocks noChangeShapeType="1"/>
          </p:cNvSpPr>
          <p:nvPr/>
        </p:nvSpPr>
        <p:spPr bwMode="auto">
          <a:xfrm flipH="1">
            <a:off x="7412038" y="1760538"/>
            <a:ext cx="0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27669" name="Oval 47"/>
          <p:cNvSpPr>
            <a:spLocks noChangeArrowheads="1"/>
          </p:cNvSpPr>
          <p:nvPr/>
        </p:nvSpPr>
        <p:spPr bwMode="auto">
          <a:xfrm flipH="1">
            <a:off x="8091489" y="2422525"/>
            <a:ext cx="71437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70" name="Oval 48"/>
          <p:cNvSpPr>
            <a:spLocks noChangeArrowheads="1"/>
          </p:cNvSpPr>
          <p:nvPr/>
        </p:nvSpPr>
        <p:spPr bwMode="auto">
          <a:xfrm flipH="1">
            <a:off x="7735888" y="2084388"/>
            <a:ext cx="69850" cy="571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71" name="Oval 49"/>
          <p:cNvSpPr>
            <a:spLocks noChangeArrowheads="1"/>
          </p:cNvSpPr>
          <p:nvPr/>
        </p:nvSpPr>
        <p:spPr bwMode="auto">
          <a:xfrm flipH="1">
            <a:off x="7381875" y="1747839"/>
            <a:ext cx="71438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7672" name="Text Box 50"/>
          <p:cNvSpPr txBox="1">
            <a:spLocks noChangeArrowheads="1"/>
          </p:cNvSpPr>
          <p:nvPr/>
        </p:nvSpPr>
        <p:spPr bwMode="auto">
          <a:xfrm>
            <a:off x="5486400" y="1295401"/>
            <a:ext cx="12954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Trebuchet MS" pitchFamily="34" charset="0"/>
              </a:rPr>
              <a:t>Crosspoint matrix</a:t>
            </a:r>
          </a:p>
        </p:txBody>
      </p:sp>
      <p:cxnSp>
        <p:nvCxnSpPr>
          <p:cNvPr id="27673" name="AutoShape 51"/>
          <p:cNvCxnSpPr>
            <a:cxnSpLocks noChangeShapeType="1"/>
          </p:cNvCxnSpPr>
          <p:nvPr/>
        </p:nvCxnSpPr>
        <p:spPr bwMode="auto">
          <a:xfrm>
            <a:off x="5106989" y="3327400"/>
            <a:ext cx="46513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4" name="AutoShape 52"/>
          <p:cNvCxnSpPr>
            <a:cxnSpLocks noChangeShapeType="1"/>
          </p:cNvCxnSpPr>
          <p:nvPr/>
        </p:nvCxnSpPr>
        <p:spPr bwMode="auto">
          <a:xfrm>
            <a:off x="6702426" y="3327400"/>
            <a:ext cx="52387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27675" name="AutoShape 53"/>
          <p:cNvCxnSpPr>
            <a:cxnSpLocks noChangeShapeType="1"/>
            <a:endCxn id="27653" idx="2"/>
          </p:cNvCxnSpPr>
          <p:nvPr/>
        </p:nvCxnSpPr>
        <p:spPr bwMode="auto">
          <a:xfrm rot="-5400000">
            <a:off x="5918994" y="2817019"/>
            <a:ext cx="438150" cy="1588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90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Switching</a:t>
            </a:r>
          </a:p>
        </p:txBody>
      </p:sp>
      <p:pic>
        <p:nvPicPr>
          <p:cNvPr id="819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39" y="1571646"/>
            <a:ext cx="6530975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1" y="3214686"/>
            <a:ext cx="6634163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515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114800" y="274638"/>
            <a:ext cx="58674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dasar</a:t>
            </a:r>
            <a:r>
              <a:rPr lang="en-US" dirty="0" smtClean="0"/>
              <a:t> switching </a:t>
            </a:r>
            <a:r>
              <a:rPr lang="en-US" dirty="0" err="1" smtClean="0"/>
              <a:t>adalah</a:t>
            </a:r>
            <a:r>
              <a:rPr lang="en-US" dirty="0" smtClean="0"/>
              <a:t> :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600201"/>
            <a:ext cx="5867400" cy="4525963"/>
          </a:xfrm>
        </p:spPr>
        <p:txBody>
          <a:bodyPr rtlCol="0">
            <a:normAutofit/>
          </a:bodyPr>
          <a:lstStyle/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Penyambungan</a:t>
            </a:r>
            <a:r>
              <a:rPr lang="en-US" dirty="0"/>
              <a:t> (interconnection).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Pengendalian</a:t>
            </a:r>
            <a:r>
              <a:rPr lang="en-US" dirty="0"/>
              <a:t> ( control ).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 </a:t>
            </a:r>
            <a:r>
              <a:rPr lang="en-US" dirty="0" err="1"/>
              <a:t>sambungan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Mengirim</a:t>
            </a:r>
            <a:r>
              <a:rPr lang="en-US" dirty="0"/>
              <a:t> </a:t>
            </a:r>
            <a:r>
              <a:rPr lang="en-US" dirty="0" err="1"/>
              <a:t>informasi</a:t>
            </a:r>
            <a:endParaRPr lang="en-US" dirty="0"/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Mengadakan</a:t>
            </a:r>
            <a:r>
              <a:rPr lang="en-US" dirty="0"/>
              <a:t> test </a:t>
            </a:r>
            <a:r>
              <a:rPr lang="en-US" dirty="0" err="1"/>
              <a:t>sibuk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lphaLcPeriod"/>
              <a:defRPr/>
            </a:pPr>
            <a:r>
              <a:rPr lang="en-US" dirty="0" err="1"/>
              <a:t>Mengawasi</a:t>
            </a:r>
            <a:r>
              <a:rPr lang="en-US" dirty="0"/>
              <a:t> </a:t>
            </a:r>
            <a:r>
              <a:rPr lang="en-US" dirty="0" err="1"/>
              <a:t>pembicaraan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96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74638"/>
            <a:ext cx="6400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it-IT" sz="3600" dirty="0"/>
              <a:t>Perkembangan Perangkat Switching</a:t>
            </a:r>
            <a:endParaRPr lang="en-US" sz="3600" dirty="0"/>
          </a:p>
        </p:txBody>
      </p:sp>
      <p:pic>
        <p:nvPicPr>
          <p:cNvPr id="1126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3816" y="1295400"/>
            <a:ext cx="6024584" cy="5101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1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757612" y="152400"/>
            <a:ext cx="6224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  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Fungsi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dan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Konsep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Dasar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itchFamily="18" charset="0"/>
              </a:rPr>
              <a:t>Teknik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 Switching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270126" y="685801"/>
            <a:ext cx="4881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Teknik Dasar Switching (Penyambungan) :</a:t>
            </a:r>
          </a:p>
        </p:txBody>
      </p:sp>
      <p:sp>
        <p:nvSpPr>
          <p:cNvPr id="28676" name="Line 4"/>
          <p:cNvSpPr>
            <a:spLocks noChangeShapeType="1"/>
          </p:cNvSpPr>
          <p:nvPr/>
        </p:nvSpPr>
        <p:spPr bwMode="auto">
          <a:xfrm flipV="1">
            <a:off x="5867400" y="2209800"/>
            <a:ext cx="26670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77" name="Line 5"/>
          <p:cNvSpPr>
            <a:spLocks noChangeShapeType="1"/>
          </p:cNvSpPr>
          <p:nvPr/>
        </p:nvSpPr>
        <p:spPr bwMode="auto">
          <a:xfrm>
            <a:off x="6705600" y="1295400"/>
            <a:ext cx="12192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705600" y="2971800"/>
            <a:ext cx="11430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6705600" y="1295400"/>
            <a:ext cx="1828800" cy="914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 flipV="1">
            <a:off x="5791200" y="1295400"/>
            <a:ext cx="2133600" cy="9906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 flipV="1">
            <a:off x="6705600" y="2209800"/>
            <a:ext cx="1752600" cy="762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5867400" y="2209800"/>
            <a:ext cx="1981200" cy="838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 flipV="1">
            <a:off x="6705600" y="1295400"/>
            <a:ext cx="1143000" cy="1676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6705600" y="1295400"/>
            <a:ext cx="1066800" cy="1676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7772400" y="1295400"/>
            <a:ext cx="76200" cy="1600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6705600" y="1219200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V="1">
            <a:off x="5867400" y="1295400"/>
            <a:ext cx="838200" cy="914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867400" y="2133600"/>
            <a:ext cx="762000" cy="838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 flipV="1">
            <a:off x="7848600" y="1295400"/>
            <a:ext cx="609600" cy="914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0" name="Line 18"/>
          <p:cNvSpPr>
            <a:spLocks noChangeShapeType="1"/>
          </p:cNvSpPr>
          <p:nvPr/>
        </p:nvSpPr>
        <p:spPr bwMode="auto">
          <a:xfrm flipV="1">
            <a:off x="7772400" y="2286000"/>
            <a:ext cx="685800" cy="685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1" name="AutoShape 19"/>
          <p:cNvSpPr>
            <a:spLocks noChangeArrowheads="1"/>
          </p:cNvSpPr>
          <p:nvPr/>
        </p:nvSpPr>
        <p:spPr bwMode="auto">
          <a:xfrm>
            <a:off x="4419600" y="1295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692" name="Line 20"/>
          <p:cNvSpPr>
            <a:spLocks noChangeShapeType="1"/>
          </p:cNvSpPr>
          <p:nvPr/>
        </p:nvSpPr>
        <p:spPr bwMode="auto">
          <a:xfrm>
            <a:off x="3048000" y="1447800"/>
            <a:ext cx="14478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3" name="Line 21"/>
          <p:cNvSpPr>
            <a:spLocks noChangeShapeType="1"/>
          </p:cNvSpPr>
          <p:nvPr/>
        </p:nvSpPr>
        <p:spPr bwMode="auto">
          <a:xfrm>
            <a:off x="2895600" y="2362200"/>
            <a:ext cx="762000" cy="9144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4" name="Line 22"/>
          <p:cNvSpPr>
            <a:spLocks noChangeShapeType="1"/>
          </p:cNvSpPr>
          <p:nvPr/>
        </p:nvSpPr>
        <p:spPr bwMode="auto">
          <a:xfrm>
            <a:off x="2895600" y="2438400"/>
            <a:ext cx="16764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 flipV="1">
            <a:off x="3657600" y="2514600"/>
            <a:ext cx="914400" cy="762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6" name="Line 24"/>
          <p:cNvSpPr>
            <a:spLocks noChangeShapeType="1"/>
          </p:cNvSpPr>
          <p:nvPr/>
        </p:nvSpPr>
        <p:spPr bwMode="auto">
          <a:xfrm>
            <a:off x="2971800" y="4343400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7" name="Line 25"/>
          <p:cNvSpPr>
            <a:spLocks noChangeShapeType="1"/>
          </p:cNvSpPr>
          <p:nvPr/>
        </p:nvSpPr>
        <p:spPr bwMode="auto">
          <a:xfrm>
            <a:off x="2971800" y="4343400"/>
            <a:ext cx="1524000" cy="1219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 flipH="1">
            <a:off x="2895600" y="4343400"/>
            <a:ext cx="0" cy="1066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H="1">
            <a:off x="2895600" y="4343400"/>
            <a:ext cx="1600200" cy="10668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4495800" y="4343400"/>
            <a:ext cx="0" cy="1143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2895600" y="54864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1828800" y="1219201"/>
            <a:ext cx="3952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1)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1828800" y="2209801"/>
            <a:ext cx="3952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2)</a:t>
            </a:r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1905000" y="4267201"/>
            <a:ext cx="3952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3)</a:t>
            </a:r>
          </a:p>
        </p:txBody>
      </p:sp>
      <p:sp>
        <p:nvSpPr>
          <p:cNvPr id="28705" name="Text Box 33"/>
          <p:cNvSpPr txBox="1">
            <a:spLocks noChangeArrowheads="1"/>
          </p:cNvSpPr>
          <p:nvPr/>
        </p:nvSpPr>
        <p:spPr bwMode="auto">
          <a:xfrm>
            <a:off x="5334000" y="1219201"/>
            <a:ext cx="3952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4)</a:t>
            </a:r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5181600" y="3810001"/>
            <a:ext cx="395288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Times New Roman" pitchFamily="18" charset="0"/>
              </a:rPr>
              <a:t>5)</a:t>
            </a:r>
          </a:p>
        </p:txBody>
      </p:sp>
      <p:sp>
        <p:nvSpPr>
          <p:cNvPr id="28707" name="AutoShape 35"/>
          <p:cNvSpPr>
            <a:spLocks noChangeArrowheads="1"/>
          </p:cNvSpPr>
          <p:nvPr/>
        </p:nvSpPr>
        <p:spPr bwMode="auto">
          <a:xfrm>
            <a:off x="6629400" y="4572000"/>
            <a:ext cx="685800" cy="685800"/>
          </a:xfrm>
          <a:prstGeom prst="octagon">
            <a:avLst>
              <a:gd name="adj" fmla="val 2928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08" name="AutoShape 36"/>
          <p:cNvSpPr>
            <a:spLocks noChangeArrowheads="1"/>
          </p:cNvSpPr>
          <p:nvPr/>
        </p:nvSpPr>
        <p:spPr bwMode="auto">
          <a:xfrm>
            <a:off x="7239000" y="5562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09" name="Line 37"/>
          <p:cNvSpPr>
            <a:spLocks noChangeShapeType="1"/>
          </p:cNvSpPr>
          <p:nvPr/>
        </p:nvSpPr>
        <p:spPr bwMode="auto">
          <a:xfrm>
            <a:off x="6858000" y="4572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0" name="Line 38"/>
          <p:cNvSpPr>
            <a:spLocks noChangeShapeType="1"/>
          </p:cNvSpPr>
          <p:nvPr/>
        </p:nvSpPr>
        <p:spPr bwMode="auto">
          <a:xfrm>
            <a:off x="6629400" y="4800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1" name="Line 39"/>
          <p:cNvSpPr>
            <a:spLocks noChangeShapeType="1"/>
          </p:cNvSpPr>
          <p:nvPr/>
        </p:nvSpPr>
        <p:spPr bwMode="auto">
          <a:xfrm flipV="1">
            <a:off x="6858000" y="4572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2" name="Line 40"/>
          <p:cNvSpPr>
            <a:spLocks noChangeShapeType="1"/>
          </p:cNvSpPr>
          <p:nvPr/>
        </p:nvSpPr>
        <p:spPr bwMode="auto">
          <a:xfrm flipV="1">
            <a:off x="6629400" y="48006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7239000" y="5029200"/>
            <a:ext cx="7620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>
            <a:off x="7086600" y="5257800"/>
            <a:ext cx="22860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5" name="Line 43"/>
          <p:cNvSpPr>
            <a:spLocks noChangeShapeType="1"/>
          </p:cNvSpPr>
          <p:nvPr/>
        </p:nvSpPr>
        <p:spPr bwMode="auto">
          <a:xfrm flipH="1" flipV="1">
            <a:off x="6324600" y="41910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6" name="Line 44"/>
          <p:cNvSpPr>
            <a:spLocks noChangeShapeType="1"/>
          </p:cNvSpPr>
          <p:nvPr/>
        </p:nvSpPr>
        <p:spPr bwMode="auto">
          <a:xfrm flipV="1">
            <a:off x="7086600" y="41148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7" name="Line 45"/>
          <p:cNvSpPr>
            <a:spLocks noChangeShapeType="1"/>
          </p:cNvSpPr>
          <p:nvPr/>
        </p:nvSpPr>
        <p:spPr bwMode="auto">
          <a:xfrm flipH="1" flipV="1">
            <a:off x="5943600" y="5029200"/>
            <a:ext cx="6858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8" name="Line 46"/>
          <p:cNvSpPr>
            <a:spLocks noChangeShapeType="1"/>
          </p:cNvSpPr>
          <p:nvPr/>
        </p:nvSpPr>
        <p:spPr bwMode="auto">
          <a:xfrm flipH="1">
            <a:off x="6477000" y="5257800"/>
            <a:ext cx="381000" cy="4572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19" name="Text Box 47"/>
          <p:cNvSpPr txBox="1">
            <a:spLocks noChangeArrowheads="1"/>
          </p:cNvSpPr>
          <p:nvPr/>
        </p:nvSpPr>
        <p:spPr bwMode="auto">
          <a:xfrm>
            <a:off x="3336925" y="1662113"/>
            <a:ext cx="99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1 saluran</a:t>
            </a:r>
          </a:p>
        </p:txBody>
      </p:sp>
      <p:sp>
        <p:nvSpPr>
          <p:cNvPr id="28720" name="Text Box 48"/>
          <p:cNvSpPr txBox="1">
            <a:spLocks noChangeArrowheads="1"/>
          </p:cNvSpPr>
          <p:nvPr/>
        </p:nvSpPr>
        <p:spPr bwMode="auto">
          <a:xfrm>
            <a:off x="3336925" y="3567113"/>
            <a:ext cx="99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3 saluran</a:t>
            </a:r>
          </a:p>
        </p:txBody>
      </p:sp>
      <p:sp>
        <p:nvSpPr>
          <p:cNvPr id="28721" name="Text Box 49"/>
          <p:cNvSpPr txBox="1">
            <a:spLocks noChangeArrowheads="1"/>
          </p:cNvSpPr>
          <p:nvPr/>
        </p:nvSpPr>
        <p:spPr bwMode="auto">
          <a:xfrm>
            <a:off x="3108325" y="5853113"/>
            <a:ext cx="9921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6 saluran</a:t>
            </a:r>
          </a:p>
        </p:txBody>
      </p:sp>
      <p:sp>
        <p:nvSpPr>
          <p:cNvPr id="28722" name="Text Box 50"/>
          <p:cNvSpPr txBox="1">
            <a:spLocks noChangeArrowheads="1"/>
          </p:cNvSpPr>
          <p:nvPr/>
        </p:nvSpPr>
        <p:spPr bwMode="auto">
          <a:xfrm>
            <a:off x="8885238" y="2971801"/>
            <a:ext cx="1630362" cy="8350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Rumus Umum =</a:t>
            </a:r>
          </a:p>
          <a:p>
            <a:r>
              <a:rPr lang="en-US" sz="1600" b="1">
                <a:latin typeface="Times New Roman" pitchFamily="18" charset="0"/>
              </a:rPr>
              <a:t>       </a:t>
            </a:r>
            <a:r>
              <a:rPr lang="en-US" sz="1600" b="1" u="sng">
                <a:latin typeface="Times New Roman" pitchFamily="18" charset="0"/>
              </a:rPr>
              <a:t>n(n-1)</a:t>
            </a:r>
          </a:p>
          <a:p>
            <a:r>
              <a:rPr lang="en-US" sz="1600" b="1">
                <a:latin typeface="Times New Roman" pitchFamily="18" charset="0"/>
              </a:rPr>
              <a:t>           2</a:t>
            </a:r>
          </a:p>
        </p:txBody>
      </p:sp>
      <p:sp>
        <p:nvSpPr>
          <p:cNvPr id="28723" name="Text Box 51"/>
          <p:cNvSpPr txBox="1">
            <a:spLocks noChangeArrowheads="1"/>
          </p:cNvSpPr>
          <p:nvPr/>
        </p:nvSpPr>
        <p:spPr bwMode="auto">
          <a:xfrm>
            <a:off x="7786688" y="5667376"/>
            <a:ext cx="196691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N saluran</a:t>
            </a:r>
          </a:p>
          <a:p>
            <a:r>
              <a:rPr lang="en-US" sz="1600" b="1">
                <a:latin typeface="Times New Roman" pitchFamily="18" charset="0"/>
              </a:rPr>
              <a:t>N = jumlah pemakai</a:t>
            </a:r>
          </a:p>
        </p:txBody>
      </p:sp>
      <p:sp>
        <p:nvSpPr>
          <p:cNvPr id="28724" name="Text Box 52"/>
          <p:cNvSpPr txBox="1">
            <a:spLocks noChangeArrowheads="1"/>
          </p:cNvSpPr>
          <p:nvPr/>
        </p:nvSpPr>
        <p:spPr bwMode="auto">
          <a:xfrm>
            <a:off x="8382001" y="4419600"/>
            <a:ext cx="1222375" cy="406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imes New Roman" pitchFamily="18" charset="0"/>
              </a:rPr>
              <a:t>Switching</a:t>
            </a:r>
          </a:p>
        </p:txBody>
      </p:sp>
      <p:sp>
        <p:nvSpPr>
          <p:cNvPr id="28725" name="Line 53"/>
          <p:cNvSpPr>
            <a:spLocks noChangeShapeType="1"/>
          </p:cNvSpPr>
          <p:nvPr/>
        </p:nvSpPr>
        <p:spPr bwMode="auto">
          <a:xfrm flipH="1">
            <a:off x="7391400" y="4648200"/>
            <a:ext cx="990600" cy="76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28726" name="Rectangle 54"/>
          <p:cNvSpPr>
            <a:spLocks noChangeArrowheads="1"/>
          </p:cNvSpPr>
          <p:nvPr/>
        </p:nvSpPr>
        <p:spPr bwMode="auto">
          <a:xfrm>
            <a:off x="6754814" y="3200400"/>
            <a:ext cx="10937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</a:rPr>
              <a:t>15 saluran</a:t>
            </a:r>
          </a:p>
        </p:txBody>
      </p:sp>
      <p:sp>
        <p:nvSpPr>
          <p:cNvPr id="28727" name="AutoShape 55"/>
          <p:cNvSpPr>
            <a:spLocks noChangeArrowheads="1"/>
          </p:cNvSpPr>
          <p:nvPr/>
        </p:nvSpPr>
        <p:spPr bwMode="auto">
          <a:xfrm>
            <a:off x="6553200" y="1066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28" name="AutoShape 56"/>
          <p:cNvSpPr>
            <a:spLocks noChangeArrowheads="1"/>
          </p:cNvSpPr>
          <p:nvPr/>
        </p:nvSpPr>
        <p:spPr bwMode="auto">
          <a:xfrm>
            <a:off x="5715000" y="1981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29" name="AutoShape 57"/>
          <p:cNvSpPr>
            <a:spLocks noChangeArrowheads="1"/>
          </p:cNvSpPr>
          <p:nvPr/>
        </p:nvSpPr>
        <p:spPr bwMode="auto">
          <a:xfrm>
            <a:off x="6553200" y="2819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0" name="AutoShape 58"/>
          <p:cNvSpPr>
            <a:spLocks noChangeArrowheads="1"/>
          </p:cNvSpPr>
          <p:nvPr/>
        </p:nvSpPr>
        <p:spPr bwMode="auto">
          <a:xfrm>
            <a:off x="7696200" y="1143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1" name="AutoShape 59"/>
          <p:cNvSpPr>
            <a:spLocks noChangeArrowheads="1"/>
          </p:cNvSpPr>
          <p:nvPr/>
        </p:nvSpPr>
        <p:spPr bwMode="auto">
          <a:xfrm>
            <a:off x="8382000" y="2057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2" name="AutoShape 60"/>
          <p:cNvSpPr>
            <a:spLocks noChangeArrowheads="1"/>
          </p:cNvSpPr>
          <p:nvPr/>
        </p:nvSpPr>
        <p:spPr bwMode="auto">
          <a:xfrm>
            <a:off x="7696200" y="28194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3" name="AutoShape 61"/>
          <p:cNvSpPr>
            <a:spLocks noChangeArrowheads="1"/>
          </p:cNvSpPr>
          <p:nvPr/>
        </p:nvSpPr>
        <p:spPr bwMode="auto">
          <a:xfrm>
            <a:off x="2819400" y="1219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4" name="AutoShape 62"/>
          <p:cNvSpPr>
            <a:spLocks noChangeArrowheads="1"/>
          </p:cNvSpPr>
          <p:nvPr/>
        </p:nvSpPr>
        <p:spPr bwMode="auto">
          <a:xfrm>
            <a:off x="2743200" y="2209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5" name="AutoShape 63"/>
          <p:cNvSpPr>
            <a:spLocks noChangeArrowheads="1"/>
          </p:cNvSpPr>
          <p:nvPr/>
        </p:nvSpPr>
        <p:spPr bwMode="auto">
          <a:xfrm>
            <a:off x="4419600" y="2286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6" name="AutoShape 64"/>
          <p:cNvSpPr>
            <a:spLocks noChangeArrowheads="1"/>
          </p:cNvSpPr>
          <p:nvPr/>
        </p:nvSpPr>
        <p:spPr bwMode="auto">
          <a:xfrm>
            <a:off x="3505200" y="3124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7" name="AutoShape 65"/>
          <p:cNvSpPr>
            <a:spLocks noChangeArrowheads="1"/>
          </p:cNvSpPr>
          <p:nvPr/>
        </p:nvSpPr>
        <p:spPr bwMode="auto">
          <a:xfrm>
            <a:off x="4343400" y="53340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8" name="AutoShape 66"/>
          <p:cNvSpPr>
            <a:spLocks noChangeArrowheads="1"/>
          </p:cNvSpPr>
          <p:nvPr/>
        </p:nvSpPr>
        <p:spPr bwMode="auto">
          <a:xfrm>
            <a:off x="2743200" y="5257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39" name="AutoShape 67"/>
          <p:cNvSpPr>
            <a:spLocks noChangeArrowheads="1"/>
          </p:cNvSpPr>
          <p:nvPr/>
        </p:nvSpPr>
        <p:spPr bwMode="auto">
          <a:xfrm>
            <a:off x="4343400" y="4114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0" name="AutoShape 68"/>
          <p:cNvSpPr>
            <a:spLocks noChangeArrowheads="1"/>
          </p:cNvSpPr>
          <p:nvPr/>
        </p:nvSpPr>
        <p:spPr bwMode="auto">
          <a:xfrm>
            <a:off x="2743200" y="41148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1" name="AutoShape 69"/>
          <p:cNvSpPr>
            <a:spLocks noChangeArrowheads="1"/>
          </p:cNvSpPr>
          <p:nvPr/>
        </p:nvSpPr>
        <p:spPr bwMode="auto">
          <a:xfrm>
            <a:off x="6096000" y="3886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2" name="AutoShape 70"/>
          <p:cNvSpPr>
            <a:spLocks noChangeArrowheads="1"/>
          </p:cNvSpPr>
          <p:nvPr/>
        </p:nvSpPr>
        <p:spPr bwMode="auto">
          <a:xfrm>
            <a:off x="7315200" y="3886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3" name="AutoShape 71"/>
          <p:cNvSpPr>
            <a:spLocks noChangeArrowheads="1"/>
          </p:cNvSpPr>
          <p:nvPr/>
        </p:nvSpPr>
        <p:spPr bwMode="auto">
          <a:xfrm>
            <a:off x="5715000" y="4800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4" name="AutoShape 72"/>
          <p:cNvSpPr>
            <a:spLocks noChangeArrowheads="1"/>
          </p:cNvSpPr>
          <p:nvPr/>
        </p:nvSpPr>
        <p:spPr bwMode="auto">
          <a:xfrm>
            <a:off x="7924800" y="4800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8745" name="AutoShape 73"/>
          <p:cNvSpPr>
            <a:spLocks noChangeArrowheads="1"/>
          </p:cNvSpPr>
          <p:nvPr/>
        </p:nvSpPr>
        <p:spPr bwMode="auto">
          <a:xfrm>
            <a:off x="6248400" y="55626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02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62400" y="274638"/>
            <a:ext cx="6248400" cy="1143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3600" b="1" dirty="0" err="1">
                <a:solidFill>
                  <a:srgbClr val="FF0000"/>
                </a:solidFill>
              </a:rPr>
              <a:t>Evolusi</a:t>
            </a: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err="1">
                <a:solidFill>
                  <a:srgbClr val="FF0000"/>
                </a:solidFill>
              </a:rPr>
              <a:t>Teknologi</a:t>
            </a:r>
            <a:r>
              <a:rPr lang="en-US" sz="3600" b="1" dirty="0">
                <a:solidFill>
                  <a:srgbClr val="FF0000"/>
                </a:solidFill>
              </a:rPr>
              <a:t> Switching</a:t>
            </a:r>
            <a:endParaRPr lang="en-GB" sz="3600" b="1" dirty="0">
              <a:solidFill>
                <a:srgbClr val="FF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733800" y="1600201"/>
            <a:ext cx="64770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Manual switching</a:t>
            </a:r>
          </a:p>
          <a:p>
            <a:pPr eaLnBrk="1" hangingPunct="1"/>
            <a:r>
              <a:rPr lang="en-US" dirty="0" smtClean="0"/>
              <a:t>Electromechanical switching</a:t>
            </a:r>
          </a:p>
          <a:p>
            <a:pPr lvl="1" eaLnBrk="1" hangingPunct="1"/>
            <a:r>
              <a:rPr lang="en-US" dirty="0" smtClean="0"/>
              <a:t>Step-by-step (</a:t>
            </a:r>
            <a:r>
              <a:rPr lang="en-US" dirty="0" err="1" smtClean="0"/>
              <a:t>Strowger</a:t>
            </a:r>
            <a:r>
              <a:rPr lang="en-US" dirty="0" smtClean="0"/>
              <a:t> switch)</a:t>
            </a:r>
          </a:p>
          <a:p>
            <a:pPr lvl="1" eaLnBrk="1" hangingPunct="1"/>
            <a:r>
              <a:rPr lang="en-US" dirty="0" smtClean="0"/>
              <a:t>Crossbar</a:t>
            </a:r>
          </a:p>
          <a:p>
            <a:pPr eaLnBrk="1" hangingPunct="1"/>
            <a:r>
              <a:rPr lang="en-US" dirty="0" smtClean="0"/>
              <a:t>Electronic switching</a:t>
            </a:r>
          </a:p>
          <a:p>
            <a:pPr lvl="1" eaLnBrk="1" hangingPunct="1"/>
            <a:r>
              <a:rPr lang="en-US" dirty="0" smtClean="0"/>
              <a:t>Stored Program Control </a:t>
            </a:r>
            <a:r>
              <a:rPr lang="en-US" dirty="0" err="1" smtClean="0"/>
              <a:t>dengan</a:t>
            </a:r>
            <a:r>
              <a:rPr lang="en-US" dirty="0" smtClean="0"/>
              <a:t> digital computer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4091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74638"/>
            <a:ext cx="7543800" cy="2159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3600"/>
              <a:t>Manual Switching</a:t>
            </a:r>
            <a:endParaRPr lang="en-GB" sz="360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86350" y="3182938"/>
            <a:ext cx="5505450" cy="344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1981200" y="4343401"/>
            <a:ext cx="2743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rebuchet MS" pitchFamily="34" charset="0"/>
              </a:rPr>
              <a:t>Fungsi switching dilakukan secara manual oleh manusia (operator)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1371600"/>
            <a:ext cx="5486400" cy="2133600"/>
            <a:chOff x="336" y="1296"/>
            <a:chExt cx="3456" cy="1344"/>
          </a:xfrm>
        </p:grpSpPr>
        <p:sp>
          <p:nvSpPr>
            <p:cNvPr id="30726" name="Rectangle 6"/>
            <p:cNvSpPr>
              <a:spLocks noChangeArrowheads="1"/>
            </p:cNvSpPr>
            <p:nvPr/>
          </p:nvSpPr>
          <p:spPr bwMode="auto">
            <a:xfrm>
              <a:off x="336" y="1296"/>
              <a:ext cx="3456" cy="134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84" y="1392"/>
              <a:ext cx="3312" cy="1152"/>
              <a:chOff x="1104" y="2208"/>
              <a:chExt cx="3595" cy="1199"/>
            </a:xfrm>
          </p:grpSpPr>
          <p:pic>
            <p:nvPicPr>
              <p:cNvPr id="30728" name="Picture 8" descr="JT_Switchboard_770x540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211" y="2208"/>
                <a:ext cx="1290" cy="1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29" name="Picture 9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04" y="3024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30" name="Picture 10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04" y="2637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31" name="Picture 11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1104" y="2257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32" name="Line 12"/>
              <p:cNvSpPr>
                <a:spLocks noChangeShapeType="1"/>
              </p:cNvSpPr>
              <p:nvPr/>
            </p:nvSpPr>
            <p:spPr bwMode="auto">
              <a:xfrm>
                <a:off x="1335" y="2774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3" name="Line 13"/>
              <p:cNvSpPr>
                <a:spLocks noChangeShapeType="1"/>
              </p:cNvSpPr>
              <p:nvPr/>
            </p:nvSpPr>
            <p:spPr bwMode="auto">
              <a:xfrm>
                <a:off x="1344" y="2352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4" name="Line 14"/>
              <p:cNvSpPr>
                <a:spLocks noChangeShapeType="1"/>
              </p:cNvSpPr>
              <p:nvPr/>
            </p:nvSpPr>
            <p:spPr bwMode="auto">
              <a:xfrm>
                <a:off x="1344" y="3216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pic>
            <p:nvPicPr>
              <p:cNvPr id="30735" name="Picture 15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74" y="3013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36" name="Picture 16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74" y="2626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30737" name="Picture 17" descr="PHONE07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374" y="2246"/>
                <a:ext cx="325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0738" name="Line 18"/>
              <p:cNvSpPr>
                <a:spLocks noChangeShapeType="1"/>
              </p:cNvSpPr>
              <p:nvPr/>
            </p:nvSpPr>
            <p:spPr bwMode="auto">
              <a:xfrm>
                <a:off x="3486" y="2783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39" name="Line 19"/>
              <p:cNvSpPr>
                <a:spLocks noChangeShapeType="1"/>
              </p:cNvSpPr>
              <p:nvPr/>
            </p:nvSpPr>
            <p:spPr bwMode="auto">
              <a:xfrm>
                <a:off x="3495" y="2361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0740" name="Line 20"/>
              <p:cNvSpPr>
                <a:spLocks noChangeShapeType="1"/>
              </p:cNvSpPr>
              <p:nvPr/>
            </p:nvSpPr>
            <p:spPr bwMode="auto">
              <a:xfrm>
                <a:off x="3495" y="3225"/>
                <a:ext cx="8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SG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44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rgbClr val="0070C0"/>
                </a:solidFill>
              </a:rPr>
              <a:t>Outline</a:t>
            </a:r>
            <a:endParaRPr lang="fr-CA" dirty="0" smtClean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97527" y="1602797"/>
            <a:ext cx="9545782" cy="4357688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Definisi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Model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Referensi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Hirarki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Jaringan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PSTN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Topologi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Jaringan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(Mesh, Star,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Lokal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, Long Distance, PBX)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Evolusi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dan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jenis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Sentral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Proses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Penyambungan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Pengenalan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Penomoran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Telepon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  <a:p>
            <a:pPr>
              <a:defRPr/>
            </a:pP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Pengenalan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Signaling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2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46100"/>
            <a:ext cx="7543800" cy="2159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b="1" dirty="0"/>
              <a:t>Electromechanical Switching</a:t>
            </a:r>
            <a:br>
              <a:rPr lang="en-US" sz="3600" b="1" dirty="0"/>
            </a:br>
            <a:r>
              <a:rPr lang="en-US" sz="2000" b="1" dirty="0"/>
              <a:t>Step-by-step (</a:t>
            </a:r>
            <a:r>
              <a:rPr lang="en-US" sz="2000" b="1" dirty="0" err="1"/>
              <a:t>Strowger</a:t>
            </a:r>
            <a:r>
              <a:rPr lang="en-US" sz="2000" b="1" dirty="0"/>
              <a:t> Switch)</a:t>
            </a:r>
            <a:endParaRPr lang="en-GB" sz="20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41526" y="1295401"/>
            <a:ext cx="8321675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1600">
                <a:latin typeface="Trebuchet MS" pitchFamily="34" charset="0"/>
              </a:rPr>
              <a:t>Pembangunan hubungan pada crosspoint dilakukan oleh “</a:t>
            </a:r>
            <a:r>
              <a:rPr lang="en-US" sz="1600" i="1">
                <a:latin typeface="Trebuchet MS" pitchFamily="34" charset="0"/>
              </a:rPr>
              <a:t>step-by-step switch</a:t>
            </a:r>
            <a:r>
              <a:rPr lang="en-US" sz="1600">
                <a:latin typeface="Trebuchet MS" pitchFamily="34" charset="0"/>
              </a:rPr>
              <a:t>” yang meresponse langsung setiap “</a:t>
            </a:r>
            <a:r>
              <a:rPr lang="en-US" sz="1600" i="1">
                <a:latin typeface="Trebuchet MS" pitchFamily="34" charset="0"/>
              </a:rPr>
              <a:t>dialing pulse</a:t>
            </a:r>
            <a:r>
              <a:rPr lang="en-US" sz="1600">
                <a:latin typeface="Trebuchet MS" pitchFamily="34" charset="0"/>
              </a:rPr>
              <a:t>”</a:t>
            </a:r>
          </a:p>
          <a:p>
            <a:pPr marL="288925" indent="-288925">
              <a:buFontTx/>
              <a:buChar char="•"/>
            </a:pPr>
            <a:r>
              <a:rPr lang="en-US" sz="1600">
                <a:latin typeface="Trebuchet MS" pitchFamily="34" charset="0"/>
              </a:rPr>
              <a:t>Gerakan switch terdiri dari “vertical step” dan “rotary step” secara bergantian</a:t>
            </a:r>
          </a:p>
          <a:p>
            <a:pPr marL="288925" indent="-288925">
              <a:buFontTx/>
              <a:buChar char="•"/>
            </a:pPr>
            <a:r>
              <a:rPr lang="en-US" sz="1600">
                <a:latin typeface="Trebuchet MS" pitchFamily="34" charset="0"/>
              </a:rPr>
              <a:t>Setiap step mewakili urutan digit nomor telepon yang dipanggil</a:t>
            </a:r>
          </a:p>
        </p:txBody>
      </p:sp>
      <p:pic>
        <p:nvPicPr>
          <p:cNvPr id="4" name="Picture 4" descr="Final Selecto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468564"/>
            <a:ext cx="4533900" cy="240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Strowger Contact Bank (Photo courtesy of Bryan Turner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6838" y="3644900"/>
            <a:ext cx="4144962" cy="313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965326" y="4989514"/>
            <a:ext cx="4130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rebuchet MS" pitchFamily="34" charset="0"/>
              </a:rPr>
              <a:t>Karena kemampuannya yang terbatas, step-by-step switch hanya digunakan untuk sentral telepon dengan kapasitas kecil</a:t>
            </a:r>
          </a:p>
        </p:txBody>
      </p:sp>
    </p:spTree>
    <p:extLst>
      <p:ext uri="{BB962C8B-B14F-4D97-AF65-F5344CB8AC3E}">
        <p14:creationId xmlns:p14="http://schemas.microsoft.com/office/powerpoint/2010/main" val="208024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274638"/>
            <a:ext cx="7543800" cy="102076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3600" b="1" dirty="0"/>
              <a:t>Electromechanical Switching</a:t>
            </a:r>
            <a:br>
              <a:rPr lang="en-GB" sz="3600" b="1" dirty="0"/>
            </a:br>
            <a:r>
              <a:rPr lang="en-GB" sz="2800" b="1" dirty="0"/>
              <a:t>Crossbar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41526" y="1489076"/>
            <a:ext cx="8321675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8925" indent="-288925">
              <a:buFontTx/>
              <a:buChar char="•"/>
            </a:pPr>
            <a:r>
              <a:rPr lang="en-US" sz="1600" dirty="0" err="1">
                <a:latin typeface="Trebuchet MS" pitchFamily="34" charset="0"/>
              </a:rPr>
              <a:t>Elemen</a:t>
            </a:r>
            <a:r>
              <a:rPr lang="en-US" sz="1600" dirty="0">
                <a:latin typeface="Trebuchet MS" pitchFamily="34" charset="0"/>
              </a:rPr>
              <a:t> control </a:t>
            </a:r>
            <a:r>
              <a:rPr lang="en-US" sz="1600" dirty="0" err="1">
                <a:latin typeface="Trebuchet MS" pitchFamily="34" charset="0"/>
              </a:rPr>
              <a:t>baru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melakukan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proses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untuk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membangun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hubungan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setelah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semua</a:t>
            </a:r>
            <a:r>
              <a:rPr lang="en-US" sz="1600" dirty="0">
                <a:latin typeface="Trebuchet MS" pitchFamily="34" charset="0"/>
              </a:rPr>
              <a:t> digit </a:t>
            </a:r>
            <a:r>
              <a:rPr lang="en-US" sz="1600" dirty="0" err="1">
                <a:latin typeface="Trebuchet MS" pitchFamily="34" charset="0"/>
              </a:rPr>
              <a:t>lengkap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dari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nomor</a:t>
            </a:r>
            <a:r>
              <a:rPr lang="en-US" sz="1600" dirty="0">
                <a:latin typeface="Trebuchet MS" pitchFamily="34" charset="0"/>
              </a:rPr>
              <a:t> yang </a:t>
            </a:r>
            <a:r>
              <a:rPr lang="en-US" sz="1600" dirty="0" err="1">
                <a:latin typeface="Trebuchet MS" pitchFamily="34" charset="0"/>
              </a:rPr>
              <a:t>dipanggil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diterima</a:t>
            </a:r>
            <a:endParaRPr lang="en-US" sz="1600" dirty="0">
              <a:latin typeface="Trebuchet MS" pitchFamily="34" charset="0"/>
            </a:endParaRPr>
          </a:p>
          <a:p>
            <a:pPr marL="288925" indent="-288925">
              <a:buFontTx/>
              <a:buChar char="•"/>
            </a:pPr>
            <a:r>
              <a:rPr lang="en-US" sz="1600" dirty="0" err="1">
                <a:latin typeface="Trebuchet MS" pitchFamily="34" charset="0"/>
              </a:rPr>
              <a:t>Crosspoint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berupa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persilangan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antara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i="1" dirty="0">
                <a:latin typeface="Trebuchet MS" pitchFamily="34" charset="0"/>
              </a:rPr>
              <a:t>horizontal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i="1" dirty="0">
                <a:latin typeface="Trebuchet MS" pitchFamily="34" charset="0"/>
              </a:rPr>
              <a:t>vertical bars </a:t>
            </a:r>
            <a:r>
              <a:rPr lang="en-US" sz="1600" dirty="0" err="1">
                <a:latin typeface="Trebuchet MS" pitchFamily="34" charset="0"/>
              </a:rPr>
              <a:t>dengan</a:t>
            </a:r>
            <a:r>
              <a:rPr lang="en-US" sz="1600" i="1" dirty="0">
                <a:latin typeface="Trebuchet MS" pitchFamily="34" charset="0"/>
              </a:rPr>
              <a:t> electromagnetic switch </a:t>
            </a:r>
            <a:r>
              <a:rPr lang="en-US" sz="1600" dirty="0">
                <a:latin typeface="Trebuchet MS" pitchFamily="34" charset="0"/>
              </a:rPr>
              <a:t>yang </a:t>
            </a:r>
            <a:r>
              <a:rPr lang="en-US" sz="1600" dirty="0" err="1">
                <a:latin typeface="Trebuchet MS" pitchFamily="34" charset="0"/>
              </a:rPr>
              <a:t>memperoleh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energi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listrik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melalui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sirkit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hubungan</a:t>
            </a:r>
            <a:r>
              <a:rPr lang="en-US" sz="1600" dirty="0">
                <a:latin typeface="Trebuchet MS" pitchFamily="34" charset="0"/>
              </a:rPr>
              <a:t> yang </a:t>
            </a:r>
            <a:r>
              <a:rPr lang="en-US" sz="1600" dirty="0" err="1">
                <a:latin typeface="Trebuchet MS" pitchFamily="34" charset="0"/>
              </a:rPr>
              <a:t>yang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dibangun</a:t>
            </a:r>
            <a:r>
              <a:rPr lang="en-US" sz="1600" dirty="0">
                <a:latin typeface="Trebuchet MS" pitchFamily="34" charset="0"/>
              </a:rPr>
              <a:t>. </a:t>
            </a:r>
            <a:r>
              <a:rPr lang="en-US" sz="1600" dirty="0" err="1">
                <a:latin typeface="Trebuchet MS" pitchFamily="34" charset="0"/>
              </a:rPr>
              <a:t>Apabila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sirkit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terbuka</a:t>
            </a:r>
            <a:r>
              <a:rPr lang="en-US" sz="1600" dirty="0">
                <a:latin typeface="Trebuchet MS" pitchFamily="34" charset="0"/>
              </a:rPr>
              <a:t>, </a:t>
            </a:r>
            <a:r>
              <a:rPr lang="en-US" sz="1600" dirty="0" err="1">
                <a:latin typeface="Trebuchet MS" pitchFamily="34" charset="0"/>
              </a:rPr>
              <a:t>crosspoint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putus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secara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otomatis</a:t>
            </a:r>
            <a:endParaRPr lang="en-US" sz="1600" dirty="0">
              <a:latin typeface="Trebuchet MS" pitchFamily="34" charset="0"/>
            </a:endParaRPr>
          </a:p>
          <a:p>
            <a:pPr marL="288925" indent="-288925">
              <a:buFontTx/>
              <a:buChar char="•"/>
            </a:pPr>
            <a:r>
              <a:rPr lang="en-US" sz="1600" dirty="0">
                <a:latin typeface="Trebuchet MS" pitchFamily="34" charset="0"/>
              </a:rPr>
              <a:t>Crossbar switch </a:t>
            </a:r>
            <a:r>
              <a:rPr lang="en-US" sz="1600" dirty="0" err="1">
                <a:latin typeface="Trebuchet MS" pitchFamily="34" charset="0"/>
              </a:rPr>
              <a:t>digunakan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sentral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dengan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kapasitas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besar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i="1" dirty="0">
                <a:latin typeface="Trebuchet MS" pitchFamily="34" charset="0"/>
              </a:rPr>
              <a:t>toll network</a:t>
            </a:r>
          </a:p>
        </p:txBody>
      </p:sp>
      <p:pic>
        <p:nvPicPr>
          <p:cNvPr id="4" name="Picture 4" descr="Crossbar aswit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222626"/>
            <a:ext cx="7772400" cy="333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11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200" y="539750"/>
            <a:ext cx="7543800" cy="29845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3600" b="1" dirty="0"/>
              <a:t>Electronic Switching</a:t>
            </a:r>
            <a:br>
              <a:rPr lang="en-US" sz="3600" b="1" dirty="0"/>
            </a:br>
            <a:r>
              <a:rPr lang="en-US" sz="2800" b="1" dirty="0"/>
              <a:t>Stored Program Control</a:t>
            </a:r>
            <a:endParaRPr lang="en-GB" sz="2800" b="1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270126" y="1371600"/>
            <a:ext cx="7940675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indent="-228600">
              <a:buFontTx/>
              <a:buChar char="•"/>
            </a:pPr>
            <a:r>
              <a:rPr lang="en-US">
                <a:latin typeface="Trebuchet MS" pitchFamily="34" charset="0"/>
              </a:rPr>
              <a:t>Pada sistem step-by-step maupun crossbar, fungsi “</a:t>
            </a:r>
            <a:r>
              <a:rPr lang="en-US" i="1">
                <a:latin typeface="Trebuchet MS" pitchFamily="34" charset="0"/>
              </a:rPr>
              <a:t>switching matrix</a:t>
            </a:r>
            <a:r>
              <a:rPr lang="en-US">
                <a:latin typeface="Trebuchet MS" pitchFamily="34" charset="0"/>
              </a:rPr>
              <a:t>” dan “</a:t>
            </a:r>
            <a:r>
              <a:rPr lang="en-US" i="1">
                <a:latin typeface="Trebuchet MS" pitchFamily="34" charset="0"/>
              </a:rPr>
              <a:t>control elemets</a:t>
            </a:r>
            <a:r>
              <a:rPr lang="en-US">
                <a:latin typeface="Trebuchet MS" pitchFamily="34" charset="0"/>
              </a:rPr>
              <a:t>” keduanya masih menggunakan komponen elektromekanik.</a:t>
            </a:r>
          </a:p>
          <a:p>
            <a:pPr marL="228600" indent="-228600">
              <a:buFontTx/>
              <a:buChar char="•"/>
            </a:pPr>
            <a:r>
              <a:rPr lang="en-US">
                <a:latin typeface="Trebuchet MS" pitchFamily="34" charset="0"/>
              </a:rPr>
              <a:t>Sistem electronic switch menggunakan “</a:t>
            </a:r>
            <a:r>
              <a:rPr lang="en-US" i="1">
                <a:latin typeface="Trebuchet MS" pitchFamily="34" charset="0"/>
              </a:rPr>
              <a:t>stored program digital computer</a:t>
            </a:r>
            <a:r>
              <a:rPr lang="en-US">
                <a:latin typeface="Trebuchet MS" pitchFamily="34" charset="0"/>
              </a:rPr>
              <a:t>” untuk melakukan fungsi kontrol, sedangkan fungsi switching masih elektromekanik.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684464" y="2667001"/>
            <a:ext cx="6688137" cy="3414713"/>
            <a:chOff x="720" y="633"/>
            <a:chExt cx="4213" cy="2151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2112" y="1008"/>
              <a:ext cx="2821" cy="1776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1314" y="633"/>
              <a:ext cx="1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GB" sz="2000">
                <a:latin typeface="Times New Roman" pitchFamily="18" charset="0"/>
              </a:endParaRP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421" y="1066"/>
              <a:ext cx="887" cy="58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pitchFamily="34" charset="0"/>
                </a:rPr>
                <a:t>SUBCRIBER </a:t>
              </a:r>
            </a:p>
            <a:p>
              <a:pPr algn="ctr"/>
              <a:r>
                <a:rPr lang="en-US" sz="2000">
                  <a:latin typeface="Trebuchet MS" pitchFamily="34" charset="0"/>
                </a:rPr>
                <a:t>MODUL</a:t>
              </a:r>
            </a:p>
          </p:txBody>
        </p:sp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3550" y="1066"/>
              <a:ext cx="1128" cy="58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rebuchet MS" pitchFamily="34" charset="0"/>
                </a:rPr>
                <a:t>SWITCHING </a:t>
              </a:r>
            </a:p>
            <a:p>
              <a:pPr algn="ctr"/>
              <a:r>
                <a:rPr lang="en-US" sz="2000">
                  <a:latin typeface="Trebuchet MS" pitchFamily="34" charset="0"/>
                </a:rPr>
                <a:t>MODUL</a:t>
              </a: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4" y="1139"/>
              <a:ext cx="8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494" y="1578"/>
              <a:ext cx="9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3348" y="1139"/>
              <a:ext cx="20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H="1">
              <a:off x="3308" y="1542"/>
              <a:ext cx="2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073" y="1651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824" y="1651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SG"/>
            </a:p>
          </p:txBody>
        </p:sp>
        <p:pic>
          <p:nvPicPr>
            <p:cNvPr id="15" name="Picture 15" descr="TELDRAW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" y="1102"/>
              <a:ext cx="756" cy="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2741" y="1824"/>
              <a:ext cx="1478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2688" y="1824"/>
              <a:ext cx="1584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>
                  <a:latin typeface="Trebuchet MS" pitchFamily="34" charset="0"/>
                </a:rPr>
                <a:t>ADMINISTRATION MODUL</a:t>
              </a:r>
            </a:p>
          </p:txBody>
        </p:sp>
        <p:pic>
          <p:nvPicPr>
            <p:cNvPr id="18" name="Picture 18" descr="KMC0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163" y="2016"/>
              <a:ext cx="596" cy="59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82848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469900"/>
            <a:ext cx="7543800" cy="2159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GB" sz="3200" b="1" dirty="0" err="1"/>
              <a:t>Keuntungan</a:t>
            </a:r>
            <a:r>
              <a:rPr lang="en-GB" sz="3200" b="1" dirty="0"/>
              <a:t> </a:t>
            </a:r>
            <a:r>
              <a:rPr lang="en-GB" sz="3200" b="1" dirty="0" err="1"/>
              <a:t>penggunaan</a:t>
            </a:r>
            <a:r>
              <a:rPr lang="en-GB" sz="3200" b="1" dirty="0"/>
              <a:t> </a:t>
            </a:r>
            <a:r>
              <a:rPr lang="en-GB" sz="3200" b="1" dirty="0"/>
              <a:t/>
            </a:r>
            <a:br>
              <a:rPr lang="en-GB" sz="3200" b="1" dirty="0"/>
            </a:br>
            <a:r>
              <a:rPr lang="en-GB" sz="3200" b="1" dirty="0"/>
              <a:t>Stored </a:t>
            </a:r>
            <a:r>
              <a:rPr lang="en-GB" sz="3200" b="1" dirty="0"/>
              <a:t>Program Control</a:t>
            </a:r>
          </a:p>
        </p:txBody>
      </p:sp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828800" y="1295400"/>
            <a:ext cx="5943600" cy="2209800"/>
            <a:chOff x="70" y="768"/>
            <a:chExt cx="3744" cy="1392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70" y="768"/>
              <a:ext cx="3744" cy="139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192" y="864"/>
              <a:ext cx="3466" cy="1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88925" indent="-288925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Pengadministrasian saluran dan cross-connect cukup dengan melalui tabel data pada komputer</a:t>
              </a:r>
            </a:p>
            <a:p>
              <a:pPr marL="288925" indent="-288925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Physical line numbers (keadaan secara fisik) yang independen dengan logical line numbers (direktori)</a:t>
              </a:r>
            </a:p>
            <a:p>
              <a:pPr marL="288925" indent="-288925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Kemampuan komputer untuk menyimpan data historis</a:t>
              </a:r>
            </a:p>
            <a:p>
              <a:pPr marL="288925" indent="-288925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Kemampuan pemrograman</a:t>
              </a:r>
            </a:p>
          </p:txBody>
        </p:sp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038600" y="3810000"/>
            <a:ext cx="6477000" cy="2438400"/>
            <a:chOff x="1660" y="2496"/>
            <a:chExt cx="4080" cy="153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660" y="2496"/>
              <a:ext cx="4080" cy="1536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28" y="2544"/>
              <a:ext cx="3936" cy="1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228600" indent="-228600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Pekerjaan administrasi dan pemeliharaan sistem lebih mudah</a:t>
              </a:r>
            </a:p>
            <a:p>
              <a:pPr marL="228600" indent="-228600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Mampu menangani sentral dengan kapasitas lebih besar</a:t>
              </a:r>
            </a:p>
            <a:p>
              <a:pPr marL="228600" indent="-228600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Perubahan dapat dilakukan dengan mudah dan cepat</a:t>
              </a:r>
            </a:p>
            <a:p>
              <a:pPr marL="228600" indent="-228600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Automated record keeping, traffic statistics, automated call tracing, accounting/billing</a:t>
              </a:r>
            </a:p>
            <a:p>
              <a:pPr marL="228600" indent="-228600">
                <a:spcAft>
                  <a:spcPct val="50000"/>
                </a:spcAft>
                <a:buFontTx/>
                <a:buChar char="•"/>
              </a:pPr>
              <a:r>
                <a:rPr lang="en-US" sz="1600">
                  <a:latin typeface="Trebuchet MS" pitchFamily="34" charset="0"/>
                </a:rPr>
                <a:t>Customized features: abbreviated dialing, call forwarding, call waiting, three-way calling, dll  </a:t>
              </a:r>
            </a:p>
          </p:txBody>
        </p:sp>
      </p:grpSp>
      <p:sp>
        <p:nvSpPr>
          <p:cNvPr id="9" name="AutoShape 9"/>
          <p:cNvSpPr>
            <a:spLocks noChangeArrowheads="1"/>
          </p:cNvSpPr>
          <p:nvPr/>
        </p:nvSpPr>
        <p:spPr bwMode="auto">
          <a:xfrm rot="3246780">
            <a:off x="2628900" y="3924300"/>
            <a:ext cx="1371600" cy="533400"/>
          </a:xfrm>
          <a:prstGeom prst="curvedUpArrow">
            <a:avLst>
              <a:gd name="adj1" fmla="val 51429"/>
              <a:gd name="adj2" fmla="val 10285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1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1" y="579438"/>
            <a:ext cx="6480175" cy="182562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n-US" sz="2800" b="1" dirty="0" err="1"/>
              <a:t>Contoh</a:t>
            </a:r>
            <a:r>
              <a:rPr lang="en-US" sz="2800" b="1" dirty="0"/>
              <a:t> Diagram </a:t>
            </a:r>
            <a:r>
              <a:rPr lang="en-US" sz="2800" b="1" dirty="0" err="1"/>
              <a:t>Sentral</a:t>
            </a:r>
            <a:r>
              <a:rPr lang="en-US" sz="2800" b="1" dirty="0"/>
              <a:t> Digital </a:t>
            </a:r>
            <a:br>
              <a:rPr lang="en-US" sz="2800" b="1" dirty="0"/>
            </a:br>
            <a:r>
              <a:rPr lang="en-US" sz="2800" b="1" dirty="0"/>
              <a:t>Modern</a:t>
            </a:r>
            <a:endParaRPr lang="en-GB" sz="2800" b="1" dirty="0"/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 rot="16200000">
            <a:off x="7319963" y="2724151"/>
            <a:ext cx="3249613" cy="3667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Switch</a:t>
            </a:r>
          </a:p>
        </p:txBody>
      </p:sp>
      <p:graphicFrame>
        <p:nvGraphicFramePr>
          <p:cNvPr id="10" name="Object 2"/>
          <p:cNvGraphicFramePr>
            <a:graphicFrameLocks noChangeAspect="1"/>
          </p:cNvGraphicFramePr>
          <p:nvPr/>
        </p:nvGraphicFramePr>
        <p:xfrm>
          <a:off x="2286000" y="1284289"/>
          <a:ext cx="8001000" cy="419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esigner Drawing" r:id="rId3" imgW="5584320" imgH="2926440" progId="">
                  <p:embed/>
                </p:oleObj>
              </mc:Choice>
              <mc:Fallback>
                <p:oleObj name="Designer Drawing" r:id="rId3" imgW="5584320" imgH="2926440" progId="">
                  <p:embed/>
                  <p:pic>
                    <p:nvPicPr>
                      <p:cNvPr id="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84289"/>
                        <a:ext cx="8001000" cy="419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479925" y="58975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CA" sz="2400">
              <a:latin typeface="Times New Roman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629400" y="5867401"/>
            <a:ext cx="283853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>
                <a:latin typeface="Calibri" pitchFamily="34" charset="0"/>
              </a:rPr>
              <a:t>ETC: Exchange terminal circuit</a:t>
            </a:r>
          </a:p>
          <a:p>
            <a:r>
              <a:rPr lang="en-US" sz="1700">
                <a:latin typeface="Calibri" pitchFamily="34" charset="0"/>
              </a:rPr>
              <a:t>IN: Intelligent network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286000" y="5780088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latin typeface="Calibri" pitchFamily="34" charset="0"/>
              </a:rPr>
              <a:t>conference calls, call waiting, broadcasting ...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162800" y="522289"/>
            <a:ext cx="2848344" cy="61555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>
                <a:latin typeface="Calibri" pitchFamily="34" charset="0"/>
              </a:rPr>
              <a:t>Signaling (SS7) with users and </a:t>
            </a:r>
            <a:br>
              <a:rPr lang="en-US" sz="1700">
                <a:latin typeface="Calibri" pitchFamily="34" charset="0"/>
              </a:rPr>
            </a:br>
            <a:r>
              <a:rPr lang="en-US" sz="1700">
                <a:latin typeface="Calibri" pitchFamily="34" charset="0"/>
              </a:rPr>
              <a:t>other exchanges</a:t>
            </a: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>
            <a:off x="7162800" y="1131888"/>
            <a:ext cx="9906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676400" y="4637089"/>
            <a:ext cx="22098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latin typeface="Calibri" pitchFamily="34" charset="0"/>
              </a:rPr>
              <a:t>Traffic concentration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 flipV="1">
            <a:off x="3048000" y="2884488"/>
            <a:ext cx="22098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4208464" y="4516439"/>
            <a:ext cx="426402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>
                <a:latin typeface="Calibri" pitchFamily="34" charset="0"/>
              </a:rPr>
              <a:t>- Operation &amp; maintenance support (Q.513) </a:t>
            </a:r>
          </a:p>
          <a:p>
            <a:r>
              <a:rPr lang="en-US" sz="1500">
                <a:latin typeface="Calibri" pitchFamily="34" charset="0"/>
              </a:rPr>
              <a:t>- Charging</a:t>
            </a:r>
            <a:br>
              <a:rPr lang="en-US" sz="1500">
                <a:latin typeface="Calibri" pitchFamily="34" charset="0"/>
              </a:rPr>
            </a:br>
            <a:r>
              <a:rPr lang="en-US" sz="1500">
                <a:latin typeface="Calibri" pitchFamily="34" charset="0"/>
              </a:rPr>
              <a:t>- Supplementary (IN) services (as credit card call) </a:t>
            </a:r>
          </a:p>
          <a:p>
            <a:r>
              <a:rPr lang="en-US" sz="1500">
                <a:latin typeface="Calibri" pitchFamily="34" charset="0"/>
              </a:rPr>
              <a:t>- Subscriber data, switch control</a:t>
            </a: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 flipV="1">
            <a:off x="3567113" y="4165600"/>
            <a:ext cx="1295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 rot="16200000">
            <a:off x="8437563" y="4852988"/>
            <a:ext cx="1030288" cy="366713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Control</a:t>
            </a:r>
          </a:p>
        </p:txBody>
      </p:sp>
      <p:sp>
        <p:nvSpPr>
          <p:cNvPr id="21" name="Line 15"/>
          <p:cNvSpPr>
            <a:spLocks noChangeShapeType="1"/>
          </p:cNvSpPr>
          <p:nvPr/>
        </p:nvSpPr>
        <p:spPr bwMode="auto">
          <a:xfrm flipV="1">
            <a:off x="4267200" y="2808288"/>
            <a:ext cx="1905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8699501" y="2438401"/>
            <a:ext cx="1717265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700">
                <a:latin typeface="Calibri" pitchFamily="34" charset="0"/>
              </a:rPr>
              <a:t>Recorded </a:t>
            </a:r>
          </a:p>
          <a:p>
            <a:r>
              <a:rPr lang="en-US" sz="1700">
                <a:latin typeface="Calibri" pitchFamily="34" charset="0"/>
              </a:rPr>
              <a:t>announcements:</a:t>
            </a:r>
          </a:p>
          <a:p>
            <a:r>
              <a:rPr lang="en-US" sz="1700">
                <a:latin typeface="Calibri" pitchFamily="34" charset="0"/>
              </a:rPr>
              <a:t>faults/subscriber </a:t>
            </a:r>
          </a:p>
          <a:p>
            <a:r>
              <a:rPr lang="en-US" sz="1700">
                <a:latin typeface="Calibri" pitchFamily="34" charset="0"/>
              </a:rPr>
              <a:t>services</a:t>
            </a:r>
          </a:p>
        </p:txBody>
      </p:sp>
      <p:sp>
        <p:nvSpPr>
          <p:cNvPr id="23" name="Line 17"/>
          <p:cNvSpPr>
            <a:spLocks noChangeShapeType="1"/>
          </p:cNvSpPr>
          <p:nvPr/>
        </p:nvSpPr>
        <p:spPr bwMode="auto">
          <a:xfrm flipH="1">
            <a:off x="8229600" y="219868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  <p:sp>
        <p:nvSpPr>
          <p:cNvPr id="24" name="Text Box 18"/>
          <p:cNvSpPr txBox="1">
            <a:spLocks noChangeArrowheads="1"/>
          </p:cNvSpPr>
          <p:nvPr/>
        </p:nvSpPr>
        <p:spPr bwMode="auto">
          <a:xfrm>
            <a:off x="9299575" y="4800600"/>
            <a:ext cx="1219200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700">
                <a:latin typeface="Calibri" pitchFamily="34" charset="0"/>
              </a:rPr>
              <a:t>O&amp;M HW</a:t>
            </a: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 flipH="1" flipV="1">
            <a:off x="7772400" y="3951288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209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/>
              <a:t>Numbering Plan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7600" y="1219200"/>
            <a:ext cx="90932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/>
              <a:t>Main Purposes</a:t>
            </a:r>
          </a:p>
          <a:p>
            <a:pPr eaLnBrk="1" hangingPunct="1"/>
            <a:r>
              <a:rPr lang="en-US" sz="1800" b="1" dirty="0"/>
              <a:t>Specifies how the national and subscriber numbers are built up</a:t>
            </a:r>
          </a:p>
          <a:p>
            <a:pPr eaLnBrk="1" hangingPunct="1"/>
            <a:r>
              <a:rPr lang="en-US" sz="1800" b="1" dirty="0"/>
              <a:t>To provide every subscriber and service with a unique and simple code which allows automatic call set up</a:t>
            </a:r>
          </a:p>
        </p:txBody>
      </p:sp>
      <p:pic>
        <p:nvPicPr>
          <p:cNvPr id="35844" name="Picture 4" descr="TOUCH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2371726" y="3076576"/>
            <a:ext cx="752475" cy="727075"/>
          </a:xfrm>
        </p:spPr>
      </p:pic>
      <p:sp>
        <p:nvSpPr>
          <p:cNvPr id="278534" name="Cloud"/>
          <p:cNvSpPr>
            <a:spLocks noChangeAspect="1" noEditPoints="1" noChangeArrowheads="1"/>
          </p:cNvSpPr>
          <p:nvPr/>
        </p:nvSpPr>
        <p:spPr bwMode="auto">
          <a:xfrm>
            <a:off x="4724400" y="3429001"/>
            <a:ext cx="27432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gradFill rotWithShape="1">
            <a:gsLst>
              <a:gs pos="0">
                <a:srgbClr val="3399FF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846" name="Text Box 7"/>
          <p:cNvSpPr txBox="1">
            <a:spLocks noChangeArrowheads="1"/>
          </p:cNvSpPr>
          <p:nvPr/>
        </p:nvSpPr>
        <p:spPr bwMode="auto">
          <a:xfrm>
            <a:off x="5105265" y="4124325"/>
            <a:ext cx="18862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National Network</a:t>
            </a: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4267200" y="5562600"/>
            <a:ext cx="3810000" cy="9144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50000">
                <a:srgbClr val="CC9900"/>
              </a:gs>
              <a:gs pos="100000">
                <a:srgbClr val="FF000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5191348" y="5805488"/>
            <a:ext cx="17267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alibri" pitchFamily="34" charset="0"/>
              </a:rPr>
              <a:t>Numbering Plan</a:t>
            </a:r>
          </a:p>
        </p:txBody>
      </p:sp>
      <p:pic>
        <p:nvPicPr>
          <p:cNvPr id="35849" name="Picture 10" descr="TOUCH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2"/>
          <a:srcRect/>
          <a:stretch>
            <a:fillRect/>
          </a:stretch>
        </p:blipFill>
        <p:spPr>
          <a:xfrm>
            <a:off x="2371726" y="4781550"/>
            <a:ext cx="752475" cy="725488"/>
          </a:xfrm>
        </p:spPr>
      </p:pic>
      <p:pic>
        <p:nvPicPr>
          <p:cNvPr id="35850" name="Picture 11" descr="TOUC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1726" y="4178300"/>
            <a:ext cx="7524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51" name="Line 12"/>
          <p:cNvSpPr>
            <a:spLocks noChangeShapeType="1"/>
          </p:cNvSpPr>
          <p:nvPr/>
        </p:nvSpPr>
        <p:spPr bwMode="auto">
          <a:xfrm>
            <a:off x="3048000" y="3819525"/>
            <a:ext cx="1752600" cy="3048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2" name="Line 13"/>
          <p:cNvSpPr>
            <a:spLocks noChangeShapeType="1"/>
          </p:cNvSpPr>
          <p:nvPr/>
        </p:nvSpPr>
        <p:spPr bwMode="auto">
          <a:xfrm flipV="1">
            <a:off x="3048000" y="4429126"/>
            <a:ext cx="1752600" cy="66675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3" name="Line 14"/>
          <p:cNvSpPr>
            <a:spLocks noChangeShapeType="1"/>
          </p:cNvSpPr>
          <p:nvPr/>
        </p:nvSpPr>
        <p:spPr bwMode="auto">
          <a:xfrm flipV="1">
            <a:off x="3124200" y="4733925"/>
            <a:ext cx="167640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942388" y="3514725"/>
            <a:ext cx="658812" cy="762000"/>
            <a:chOff x="3316" y="1684"/>
            <a:chExt cx="232" cy="280"/>
          </a:xfrm>
        </p:grpSpPr>
        <p:sp>
          <p:nvSpPr>
            <p:cNvPr id="35902" name="Rectangle 16"/>
            <p:cNvSpPr>
              <a:spLocks noChangeArrowheads="1"/>
            </p:cNvSpPr>
            <p:nvPr/>
          </p:nvSpPr>
          <p:spPr bwMode="auto">
            <a:xfrm>
              <a:off x="3316" y="1935"/>
              <a:ext cx="194" cy="29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3" name="Rectangle 17"/>
            <p:cNvSpPr>
              <a:spLocks noChangeArrowheads="1"/>
            </p:cNvSpPr>
            <p:nvPr/>
          </p:nvSpPr>
          <p:spPr bwMode="auto">
            <a:xfrm>
              <a:off x="3316" y="1703"/>
              <a:ext cx="194" cy="40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4" name="Rectangle 18"/>
            <p:cNvSpPr>
              <a:spLocks noChangeArrowheads="1"/>
            </p:cNvSpPr>
            <p:nvPr/>
          </p:nvSpPr>
          <p:spPr bwMode="auto">
            <a:xfrm>
              <a:off x="3316" y="1751"/>
              <a:ext cx="194" cy="176"/>
            </a:xfrm>
            <a:prstGeom prst="rect">
              <a:avLst/>
            </a:prstGeom>
            <a:solidFill>
              <a:srgbClr val="F8E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5" name="Rectangle 19"/>
            <p:cNvSpPr>
              <a:spLocks noChangeArrowheads="1"/>
            </p:cNvSpPr>
            <p:nvPr/>
          </p:nvSpPr>
          <p:spPr bwMode="auto">
            <a:xfrm>
              <a:off x="3344" y="1768"/>
              <a:ext cx="107" cy="143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6" name="Rectangle 20"/>
            <p:cNvSpPr>
              <a:spLocks noChangeArrowheads="1"/>
            </p:cNvSpPr>
            <p:nvPr/>
          </p:nvSpPr>
          <p:spPr bwMode="auto">
            <a:xfrm>
              <a:off x="3484" y="1816"/>
              <a:ext cx="19" cy="35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7" name="Rectangle 21"/>
            <p:cNvSpPr>
              <a:spLocks noChangeArrowheads="1"/>
            </p:cNvSpPr>
            <p:nvPr/>
          </p:nvSpPr>
          <p:spPr bwMode="auto">
            <a:xfrm>
              <a:off x="3489" y="1823"/>
              <a:ext cx="19" cy="19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8" name="Rectangle 22"/>
            <p:cNvSpPr>
              <a:spLocks noChangeArrowheads="1"/>
            </p:cNvSpPr>
            <p:nvPr/>
          </p:nvSpPr>
          <p:spPr bwMode="auto">
            <a:xfrm>
              <a:off x="3333" y="1719"/>
              <a:ext cx="18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9" name="Rectangle 23"/>
            <p:cNvSpPr>
              <a:spLocks noChangeArrowheads="1"/>
            </p:cNvSpPr>
            <p:nvPr/>
          </p:nvSpPr>
          <p:spPr bwMode="auto">
            <a:xfrm>
              <a:off x="3474" y="1719"/>
              <a:ext cx="19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0" name="Rectangle 24"/>
            <p:cNvSpPr>
              <a:spLocks noChangeArrowheads="1"/>
            </p:cNvSpPr>
            <p:nvPr/>
          </p:nvSpPr>
          <p:spPr bwMode="auto">
            <a:xfrm>
              <a:off x="3379" y="1719"/>
              <a:ext cx="26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1" name="Rectangle 25"/>
            <p:cNvSpPr>
              <a:spLocks noChangeArrowheads="1"/>
            </p:cNvSpPr>
            <p:nvPr/>
          </p:nvSpPr>
          <p:spPr bwMode="auto">
            <a:xfrm>
              <a:off x="3421" y="1719"/>
              <a:ext cx="25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2" name="AutoShape 26"/>
            <p:cNvSpPr>
              <a:spLocks noChangeArrowheads="1"/>
            </p:cNvSpPr>
            <p:nvPr/>
          </p:nvSpPr>
          <p:spPr bwMode="auto">
            <a:xfrm rot="16200000" flipH="1">
              <a:off x="3393" y="1809"/>
              <a:ext cx="280" cy="30"/>
            </a:xfrm>
            <a:prstGeom prst="parallelogram">
              <a:avLst>
                <a:gd name="adj" fmla="val 61142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3" name="AutoShape 27"/>
            <p:cNvSpPr>
              <a:spLocks noChangeArrowheads="1"/>
            </p:cNvSpPr>
            <p:nvPr/>
          </p:nvSpPr>
          <p:spPr bwMode="auto">
            <a:xfrm>
              <a:off x="3316" y="1684"/>
              <a:ext cx="232" cy="16"/>
            </a:xfrm>
            <a:prstGeom prst="parallelogram">
              <a:avLst>
                <a:gd name="adj" fmla="val 238176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4" name="Rectangle 28"/>
            <p:cNvSpPr>
              <a:spLocks noChangeArrowheads="1"/>
            </p:cNvSpPr>
            <p:nvPr/>
          </p:nvSpPr>
          <p:spPr bwMode="auto">
            <a:xfrm>
              <a:off x="334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5" name="Rectangle 29"/>
            <p:cNvSpPr>
              <a:spLocks noChangeArrowheads="1"/>
            </p:cNvSpPr>
            <p:nvPr/>
          </p:nvSpPr>
          <p:spPr bwMode="auto">
            <a:xfrm>
              <a:off x="337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6" name="Rectangle 30"/>
            <p:cNvSpPr>
              <a:spLocks noChangeArrowheads="1"/>
            </p:cNvSpPr>
            <p:nvPr/>
          </p:nvSpPr>
          <p:spPr bwMode="auto">
            <a:xfrm>
              <a:off x="3404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7" name="Rectangle 31"/>
            <p:cNvSpPr>
              <a:spLocks noChangeArrowheads="1"/>
            </p:cNvSpPr>
            <p:nvPr/>
          </p:nvSpPr>
          <p:spPr bwMode="auto">
            <a:xfrm>
              <a:off x="3433" y="1773"/>
              <a:ext cx="18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18" name="Rectangle 32"/>
            <p:cNvSpPr>
              <a:spLocks noChangeArrowheads="1"/>
            </p:cNvSpPr>
            <p:nvPr/>
          </p:nvSpPr>
          <p:spPr bwMode="auto">
            <a:xfrm>
              <a:off x="3316" y="1703"/>
              <a:ext cx="194" cy="261"/>
            </a:xfrm>
            <a:prstGeom prst="rect">
              <a:avLst/>
            </a:prstGeom>
            <a:noFill/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9170988" y="4048125"/>
            <a:ext cx="658812" cy="762000"/>
            <a:chOff x="3316" y="1684"/>
            <a:chExt cx="232" cy="280"/>
          </a:xfrm>
        </p:grpSpPr>
        <p:sp>
          <p:nvSpPr>
            <p:cNvPr id="35885" name="Rectangle 34"/>
            <p:cNvSpPr>
              <a:spLocks noChangeArrowheads="1"/>
            </p:cNvSpPr>
            <p:nvPr/>
          </p:nvSpPr>
          <p:spPr bwMode="auto">
            <a:xfrm>
              <a:off x="3316" y="1935"/>
              <a:ext cx="194" cy="29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6" name="Rectangle 35"/>
            <p:cNvSpPr>
              <a:spLocks noChangeArrowheads="1"/>
            </p:cNvSpPr>
            <p:nvPr/>
          </p:nvSpPr>
          <p:spPr bwMode="auto">
            <a:xfrm>
              <a:off x="3316" y="1703"/>
              <a:ext cx="194" cy="40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7" name="Rectangle 36"/>
            <p:cNvSpPr>
              <a:spLocks noChangeArrowheads="1"/>
            </p:cNvSpPr>
            <p:nvPr/>
          </p:nvSpPr>
          <p:spPr bwMode="auto">
            <a:xfrm>
              <a:off x="3316" y="1751"/>
              <a:ext cx="194" cy="176"/>
            </a:xfrm>
            <a:prstGeom prst="rect">
              <a:avLst/>
            </a:prstGeom>
            <a:solidFill>
              <a:srgbClr val="F8E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8" name="Rectangle 37"/>
            <p:cNvSpPr>
              <a:spLocks noChangeArrowheads="1"/>
            </p:cNvSpPr>
            <p:nvPr/>
          </p:nvSpPr>
          <p:spPr bwMode="auto">
            <a:xfrm>
              <a:off x="3344" y="1768"/>
              <a:ext cx="107" cy="143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9" name="Rectangle 38"/>
            <p:cNvSpPr>
              <a:spLocks noChangeArrowheads="1"/>
            </p:cNvSpPr>
            <p:nvPr/>
          </p:nvSpPr>
          <p:spPr bwMode="auto">
            <a:xfrm>
              <a:off x="3484" y="1816"/>
              <a:ext cx="19" cy="35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0" name="Rectangle 39"/>
            <p:cNvSpPr>
              <a:spLocks noChangeArrowheads="1"/>
            </p:cNvSpPr>
            <p:nvPr/>
          </p:nvSpPr>
          <p:spPr bwMode="auto">
            <a:xfrm>
              <a:off x="3489" y="1823"/>
              <a:ext cx="19" cy="19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1" name="Rectangle 40"/>
            <p:cNvSpPr>
              <a:spLocks noChangeArrowheads="1"/>
            </p:cNvSpPr>
            <p:nvPr/>
          </p:nvSpPr>
          <p:spPr bwMode="auto">
            <a:xfrm>
              <a:off x="3333" y="1719"/>
              <a:ext cx="18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2" name="Rectangle 41"/>
            <p:cNvSpPr>
              <a:spLocks noChangeArrowheads="1"/>
            </p:cNvSpPr>
            <p:nvPr/>
          </p:nvSpPr>
          <p:spPr bwMode="auto">
            <a:xfrm>
              <a:off x="3474" y="1719"/>
              <a:ext cx="19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3" name="Rectangle 42"/>
            <p:cNvSpPr>
              <a:spLocks noChangeArrowheads="1"/>
            </p:cNvSpPr>
            <p:nvPr/>
          </p:nvSpPr>
          <p:spPr bwMode="auto">
            <a:xfrm>
              <a:off x="3379" y="1719"/>
              <a:ext cx="26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4" name="Rectangle 43"/>
            <p:cNvSpPr>
              <a:spLocks noChangeArrowheads="1"/>
            </p:cNvSpPr>
            <p:nvPr/>
          </p:nvSpPr>
          <p:spPr bwMode="auto">
            <a:xfrm>
              <a:off x="3421" y="1719"/>
              <a:ext cx="25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5" name="AutoShape 44"/>
            <p:cNvSpPr>
              <a:spLocks noChangeArrowheads="1"/>
            </p:cNvSpPr>
            <p:nvPr/>
          </p:nvSpPr>
          <p:spPr bwMode="auto">
            <a:xfrm rot="16200000" flipH="1">
              <a:off x="3393" y="1809"/>
              <a:ext cx="280" cy="30"/>
            </a:xfrm>
            <a:prstGeom prst="parallelogram">
              <a:avLst>
                <a:gd name="adj" fmla="val 61142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6" name="AutoShape 45"/>
            <p:cNvSpPr>
              <a:spLocks noChangeArrowheads="1"/>
            </p:cNvSpPr>
            <p:nvPr/>
          </p:nvSpPr>
          <p:spPr bwMode="auto">
            <a:xfrm>
              <a:off x="3316" y="1684"/>
              <a:ext cx="232" cy="16"/>
            </a:xfrm>
            <a:prstGeom prst="parallelogram">
              <a:avLst>
                <a:gd name="adj" fmla="val 238176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7" name="Rectangle 46"/>
            <p:cNvSpPr>
              <a:spLocks noChangeArrowheads="1"/>
            </p:cNvSpPr>
            <p:nvPr/>
          </p:nvSpPr>
          <p:spPr bwMode="auto">
            <a:xfrm>
              <a:off x="334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8" name="Rectangle 47"/>
            <p:cNvSpPr>
              <a:spLocks noChangeArrowheads="1"/>
            </p:cNvSpPr>
            <p:nvPr/>
          </p:nvSpPr>
          <p:spPr bwMode="auto">
            <a:xfrm>
              <a:off x="337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99" name="Rectangle 48"/>
            <p:cNvSpPr>
              <a:spLocks noChangeArrowheads="1"/>
            </p:cNvSpPr>
            <p:nvPr/>
          </p:nvSpPr>
          <p:spPr bwMode="auto">
            <a:xfrm>
              <a:off x="3404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0" name="Rectangle 49"/>
            <p:cNvSpPr>
              <a:spLocks noChangeArrowheads="1"/>
            </p:cNvSpPr>
            <p:nvPr/>
          </p:nvSpPr>
          <p:spPr bwMode="auto">
            <a:xfrm>
              <a:off x="3433" y="1773"/>
              <a:ext cx="18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901" name="Rectangle 50"/>
            <p:cNvSpPr>
              <a:spLocks noChangeArrowheads="1"/>
            </p:cNvSpPr>
            <p:nvPr/>
          </p:nvSpPr>
          <p:spPr bwMode="auto">
            <a:xfrm>
              <a:off x="3316" y="1703"/>
              <a:ext cx="194" cy="261"/>
            </a:xfrm>
            <a:prstGeom prst="rect">
              <a:avLst/>
            </a:prstGeom>
            <a:noFill/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399588" y="4352925"/>
            <a:ext cx="658812" cy="762000"/>
            <a:chOff x="3316" y="1684"/>
            <a:chExt cx="232" cy="280"/>
          </a:xfrm>
        </p:grpSpPr>
        <p:sp>
          <p:nvSpPr>
            <p:cNvPr id="35868" name="Rectangle 52"/>
            <p:cNvSpPr>
              <a:spLocks noChangeArrowheads="1"/>
            </p:cNvSpPr>
            <p:nvPr/>
          </p:nvSpPr>
          <p:spPr bwMode="auto">
            <a:xfrm>
              <a:off x="3316" y="1935"/>
              <a:ext cx="194" cy="29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69" name="Rectangle 53"/>
            <p:cNvSpPr>
              <a:spLocks noChangeArrowheads="1"/>
            </p:cNvSpPr>
            <p:nvPr/>
          </p:nvSpPr>
          <p:spPr bwMode="auto">
            <a:xfrm>
              <a:off x="3316" y="1703"/>
              <a:ext cx="194" cy="40"/>
            </a:xfrm>
            <a:prstGeom prst="rect">
              <a:avLst/>
            </a:prstGeom>
            <a:solidFill>
              <a:srgbClr val="F5E2B8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0" name="Rectangle 54"/>
            <p:cNvSpPr>
              <a:spLocks noChangeArrowheads="1"/>
            </p:cNvSpPr>
            <p:nvPr/>
          </p:nvSpPr>
          <p:spPr bwMode="auto">
            <a:xfrm>
              <a:off x="3316" y="1751"/>
              <a:ext cx="194" cy="176"/>
            </a:xfrm>
            <a:prstGeom prst="rect">
              <a:avLst/>
            </a:prstGeom>
            <a:solidFill>
              <a:srgbClr val="F8EBCE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1" name="Rectangle 55"/>
            <p:cNvSpPr>
              <a:spLocks noChangeArrowheads="1"/>
            </p:cNvSpPr>
            <p:nvPr/>
          </p:nvSpPr>
          <p:spPr bwMode="auto">
            <a:xfrm>
              <a:off x="3344" y="1768"/>
              <a:ext cx="107" cy="143"/>
            </a:xfrm>
            <a:prstGeom prst="rect">
              <a:avLst/>
            </a:prstGeom>
            <a:solidFill>
              <a:srgbClr val="DADADA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2" name="Rectangle 56"/>
            <p:cNvSpPr>
              <a:spLocks noChangeArrowheads="1"/>
            </p:cNvSpPr>
            <p:nvPr/>
          </p:nvSpPr>
          <p:spPr bwMode="auto">
            <a:xfrm>
              <a:off x="3484" y="1816"/>
              <a:ext cx="19" cy="35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3" name="Rectangle 57"/>
            <p:cNvSpPr>
              <a:spLocks noChangeArrowheads="1"/>
            </p:cNvSpPr>
            <p:nvPr/>
          </p:nvSpPr>
          <p:spPr bwMode="auto">
            <a:xfrm>
              <a:off x="3489" y="1823"/>
              <a:ext cx="19" cy="19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4" name="Rectangle 58"/>
            <p:cNvSpPr>
              <a:spLocks noChangeArrowheads="1"/>
            </p:cNvSpPr>
            <p:nvPr/>
          </p:nvSpPr>
          <p:spPr bwMode="auto">
            <a:xfrm>
              <a:off x="3333" y="1719"/>
              <a:ext cx="18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5" name="Rectangle 59"/>
            <p:cNvSpPr>
              <a:spLocks noChangeArrowheads="1"/>
            </p:cNvSpPr>
            <p:nvPr/>
          </p:nvSpPr>
          <p:spPr bwMode="auto">
            <a:xfrm>
              <a:off x="3474" y="1719"/>
              <a:ext cx="19" cy="16"/>
            </a:xfrm>
            <a:prstGeom prst="rect">
              <a:avLst/>
            </a:prstGeom>
            <a:solidFill>
              <a:srgbClr val="CECECE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6" name="Rectangle 60"/>
            <p:cNvSpPr>
              <a:spLocks noChangeArrowheads="1"/>
            </p:cNvSpPr>
            <p:nvPr/>
          </p:nvSpPr>
          <p:spPr bwMode="auto">
            <a:xfrm>
              <a:off x="3379" y="1719"/>
              <a:ext cx="26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7" name="Rectangle 61"/>
            <p:cNvSpPr>
              <a:spLocks noChangeArrowheads="1"/>
            </p:cNvSpPr>
            <p:nvPr/>
          </p:nvSpPr>
          <p:spPr bwMode="auto">
            <a:xfrm>
              <a:off x="3421" y="1719"/>
              <a:ext cx="25" cy="16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8" name="AutoShape 62"/>
            <p:cNvSpPr>
              <a:spLocks noChangeArrowheads="1"/>
            </p:cNvSpPr>
            <p:nvPr/>
          </p:nvSpPr>
          <p:spPr bwMode="auto">
            <a:xfrm rot="16200000" flipH="1">
              <a:off x="3393" y="1809"/>
              <a:ext cx="280" cy="30"/>
            </a:xfrm>
            <a:prstGeom prst="parallelogram">
              <a:avLst>
                <a:gd name="adj" fmla="val 61142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79" name="AutoShape 63"/>
            <p:cNvSpPr>
              <a:spLocks noChangeArrowheads="1"/>
            </p:cNvSpPr>
            <p:nvPr/>
          </p:nvSpPr>
          <p:spPr bwMode="auto">
            <a:xfrm>
              <a:off x="3316" y="1684"/>
              <a:ext cx="232" cy="16"/>
            </a:xfrm>
            <a:prstGeom prst="parallelogram">
              <a:avLst>
                <a:gd name="adj" fmla="val 238176"/>
              </a:avLst>
            </a:prstGeom>
            <a:solidFill>
              <a:srgbClr val="F5E2B8"/>
            </a:solidFill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0" name="Rectangle 64"/>
            <p:cNvSpPr>
              <a:spLocks noChangeArrowheads="1"/>
            </p:cNvSpPr>
            <p:nvPr/>
          </p:nvSpPr>
          <p:spPr bwMode="auto">
            <a:xfrm>
              <a:off x="334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1" name="Rectangle 65"/>
            <p:cNvSpPr>
              <a:spLocks noChangeArrowheads="1"/>
            </p:cNvSpPr>
            <p:nvPr/>
          </p:nvSpPr>
          <p:spPr bwMode="auto">
            <a:xfrm>
              <a:off x="3379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2" name="Rectangle 66"/>
            <p:cNvSpPr>
              <a:spLocks noChangeArrowheads="1"/>
            </p:cNvSpPr>
            <p:nvPr/>
          </p:nvSpPr>
          <p:spPr bwMode="auto">
            <a:xfrm>
              <a:off x="3404" y="1773"/>
              <a:ext cx="19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3" name="Rectangle 67"/>
            <p:cNvSpPr>
              <a:spLocks noChangeArrowheads="1"/>
            </p:cNvSpPr>
            <p:nvPr/>
          </p:nvSpPr>
          <p:spPr bwMode="auto">
            <a:xfrm>
              <a:off x="3433" y="1773"/>
              <a:ext cx="18" cy="135"/>
            </a:xfrm>
            <a:prstGeom prst="rect">
              <a:avLst/>
            </a:prstGeom>
            <a:solidFill>
              <a:srgbClr val="FCFEB9"/>
            </a:solidFill>
            <a:ln w="12700">
              <a:solidFill>
                <a:srgbClr val="676767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884" name="Rectangle 68"/>
            <p:cNvSpPr>
              <a:spLocks noChangeArrowheads="1"/>
            </p:cNvSpPr>
            <p:nvPr/>
          </p:nvSpPr>
          <p:spPr bwMode="auto">
            <a:xfrm>
              <a:off x="3316" y="1703"/>
              <a:ext cx="194" cy="261"/>
            </a:xfrm>
            <a:prstGeom prst="rect">
              <a:avLst/>
            </a:prstGeom>
            <a:noFill/>
            <a:ln w="12700">
              <a:solidFill>
                <a:srgbClr val="41414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</p:grpSp>
      <p:sp>
        <p:nvSpPr>
          <p:cNvPr id="35857" name="Line 69"/>
          <p:cNvSpPr>
            <a:spLocks noChangeShapeType="1"/>
          </p:cNvSpPr>
          <p:nvPr/>
        </p:nvSpPr>
        <p:spPr bwMode="auto">
          <a:xfrm>
            <a:off x="7467600" y="4352925"/>
            <a:ext cx="175260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8" name="Line 70"/>
          <p:cNvSpPr>
            <a:spLocks noChangeShapeType="1"/>
          </p:cNvSpPr>
          <p:nvPr/>
        </p:nvSpPr>
        <p:spPr bwMode="auto">
          <a:xfrm flipV="1">
            <a:off x="7391400" y="3895725"/>
            <a:ext cx="1524000" cy="1524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sp>
        <p:nvSpPr>
          <p:cNvPr id="35859" name="Line 71"/>
          <p:cNvSpPr>
            <a:spLocks noChangeShapeType="1"/>
          </p:cNvSpPr>
          <p:nvPr/>
        </p:nvSpPr>
        <p:spPr bwMode="auto">
          <a:xfrm>
            <a:off x="7315200" y="4581525"/>
            <a:ext cx="2133600" cy="38100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endParaRPr lang="en-SG"/>
          </a:p>
        </p:txBody>
      </p:sp>
      <p:grpSp>
        <p:nvGrpSpPr>
          <p:cNvPr id="5" name="Group 72"/>
          <p:cNvGrpSpPr>
            <a:grpSpLocks/>
          </p:cNvGrpSpPr>
          <p:nvPr/>
        </p:nvGrpSpPr>
        <p:grpSpPr bwMode="auto">
          <a:xfrm>
            <a:off x="8077200" y="3810000"/>
            <a:ext cx="533400" cy="2133600"/>
            <a:chOff x="4128" y="2352"/>
            <a:chExt cx="336" cy="1344"/>
          </a:xfrm>
        </p:grpSpPr>
        <p:sp>
          <p:nvSpPr>
            <p:cNvPr id="35866" name="Line 73"/>
            <p:cNvSpPr>
              <a:spLocks noChangeShapeType="1"/>
            </p:cNvSpPr>
            <p:nvPr/>
          </p:nvSpPr>
          <p:spPr bwMode="auto">
            <a:xfrm>
              <a:off x="4128" y="3696"/>
              <a:ext cx="336" cy="0"/>
            </a:xfrm>
            <a:prstGeom prst="line">
              <a:avLst/>
            </a:prstGeom>
            <a:noFill/>
            <a:ln w="127000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867" name="Line 74"/>
            <p:cNvSpPr>
              <a:spLocks noChangeShapeType="1"/>
            </p:cNvSpPr>
            <p:nvPr/>
          </p:nvSpPr>
          <p:spPr bwMode="auto">
            <a:xfrm flipV="1">
              <a:off x="4425" y="2352"/>
              <a:ext cx="0" cy="1344"/>
            </a:xfrm>
            <a:prstGeom prst="line">
              <a:avLst/>
            </a:prstGeom>
            <a:noFill/>
            <a:ln w="127000">
              <a:solidFill>
                <a:srgbClr val="CC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grpSp>
        <p:nvGrpSpPr>
          <p:cNvPr id="6" name="Group 75"/>
          <p:cNvGrpSpPr>
            <a:grpSpLocks/>
          </p:cNvGrpSpPr>
          <p:nvPr/>
        </p:nvGrpSpPr>
        <p:grpSpPr bwMode="auto">
          <a:xfrm flipH="1">
            <a:off x="3733800" y="3810000"/>
            <a:ext cx="533400" cy="2133600"/>
            <a:chOff x="4128" y="2352"/>
            <a:chExt cx="336" cy="1344"/>
          </a:xfrm>
        </p:grpSpPr>
        <p:sp>
          <p:nvSpPr>
            <p:cNvPr id="35864" name="Line 76"/>
            <p:cNvSpPr>
              <a:spLocks noChangeShapeType="1"/>
            </p:cNvSpPr>
            <p:nvPr/>
          </p:nvSpPr>
          <p:spPr bwMode="auto">
            <a:xfrm>
              <a:off x="4128" y="3696"/>
              <a:ext cx="336" cy="0"/>
            </a:xfrm>
            <a:prstGeom prst="line">
              <a:avLst/>
            </a:prstGeom>
            <a:noFill/>
            <a:ln w="127000">
              <a:solidFill>
                <a:srgbClr val="CC99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5865" name="Line 77"/>
            <p:cNvSpPr>
              <a:spLocks noChangeShapeType="1"/>
            </p:cNvSpPr>
            <p:nvPr/>
          </p:nvSpPr>
          <p:spPr bwMode="auto">
            <a:xfrm flipV="1">
              <a:off x="4425" y="2352"/>
              <a:ext cx="0" cy="1344"/>
            </a:xfrm>
            <a:prstGeom prst="line">
              <a:avLst/>
            </a:prstGeom>
            <a:noFill/>
            <a:ln w="127000">
              <a:solidFill>
                <a:srgbClr val="CC99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/>
            </a:p>
          </p:txBody>
        </p:sp>
      </p:grpSp>
      <p:sp>
        <p:nvSpPr>
          <p:cNvPr id="35862" name="Text Box 78"/>
          <p:cNvSpPr txBox="1">
            <a:spLocks noChangeArrowheads="1"/>
          </p:cNvSpPr>
          <p:nvPr/>
        </p:nvSpPr>
        <p:spPr bwMode="auto">
          <a:xfrm>
            <a:off x="2214563" y="2787650"/>
            <a:ext cx="11371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Calibri" pitchFamily="34" charset="0"/>
              </a:rPr>
              <a:t>Subscribers</a:t>
            </a:r>
          </a:p>
        </p:txBody>
      </p:sp>
      <p:sp>
        <p:nvSpPr>
          <p:cNvPr id="35863" name="Text Box 79"/>
          <p:cNvSpPr txBox="1">
            <a:spLocks noChangeArrowheads="1"/>
          </p:cNvSpPr>
          <p:nvPr/>
        </p:nvSpPr>
        <p:spPr bwMode="auto">
          <a:xfrm>
            <a:off x="9000595" y="3000375"/>
            <a:ext cx="864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>
                <a:latin typeface="Calibri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1793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Subsidiary Purposes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585912"/>
            <a:ext cx="8229600" cy="4357688"/>
          </a:xfrm>
        </p:spPr>
        <p:txBody>
          <a:bodyPr rtlCol="0">
            <a:noAutofit/>
          </a:bodyPr>
          <a:lstStyle/>
          <a:p>
            <a:r>
              <a:rPr lang="en-US" sz="2400" dirty="0"/>
              <a:t>Identify calling subscriber for charging</a:t>
            </a:r>
          </a:p>
          <a:p>
            <a:r>
              <a:rPr lang="en-US" sz="2400" dirty="0"/>
              <a:t>Guarantee expansion without changes in the numbering </a:t>
            </a:r>
          </a:p>
          <a:p>
            <a:r>
              <a:rPr lang="en-US" sz="2400" dirty="0"/>
              <a:t>Create long-term numbering system</a:t>
            </a:r>
          </a:p>
          <a:p>
            <a:r>
              <a:rPr lang="en-US" sz="2400" dirty="0"/>
              <a:t>Create subscriber numbering series with as few digits as possible</a:t>
            </a:r>
          </a:p>
          <a:p>
            <a:r>
              <a:rPr lang="en-US" sz="2400" dirty="0"/>
              <a:t>Create a uniform and simple method of dialing numbers for whole country </a:t>
            </a:r>
          </a:p>
          <a:p>
            <a:r>
              <a:rPr lang="en-US" sz="2400" dirty="0"/>
              <a:t>Create simple (easy to remember) number codes for specific services, which are the same throughout the country</a:t>
            </a:r>
          </a:p>
          <a:p>
            <a:r>
              <a:rPr lang="en-US" sz="2400" dirty="0"/>
              <a:t>Simplify coordination with other numbering plan  </a:t>
            </a:r>
          </a:p>
        </p:txBody>
      </p:sp>
    </p:spTree>
    <p:extLst>
      <p:ext uri="{BB962C8B-B14F-4D97-AF65-F5344CB8AC3E}">
        <p14:creationId xmlns:p14="http://schemas.microsoft.com/office/powerpoint/2010/main" val="49155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Aturan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Penomoran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585912"/>
            <a:ext cx="8229600" cy="4357688"/>
          </a:xfrm>
        </p:spPr>
        <p:txBody>
          <a:bodyPr rtlCol="0">
            <a:noAutofit/>
          </a:bodyPr>
          <a:lstStyle/>
          <a:p>
            <a:r>
              <a:rPr lang="en-US" sz="2400" dirty="0">
                <a:latin typeface="Candara" pitchFamily="34" charset="0"/>
              </a:rPr>
              <a:t>The exchange to which a subscriber is connected must be able to distinguish between :</a:t>
            </a:r>
          </a:p>
          <a:p>
            <a:pPr lvl="1"/>
            <a:r>
              <a:rPr lang="en-US" sz="2000" dirty="0">
                <a:latin typeface="Candara" pitchFamily="34" charset="0"/>
              </a:rPr>
              <a:t>local subscriber number</a:t>
            </a:r>
          </a:p>
          <a:p>
            <a:pPr lvl="1"/>
            <a:r>
              <a:rPr lang="en-US" sz="2000" dirty="0">
                <a:latin typeface="Candara" pitchFamily="34" charset="0"/>
              </a:rPr>
              <a:t>area (trunk) code</a:t>
            </a:r>
          </a:p>
          <a:p>
            <a:pPr lvl="1"/>
            <a:r>
              <a:rPr lang="en-US" sz="2000" dirty="0">
                <a:latin typeface="Candara" pitchFamily="34" charset="0"/>
              </a:rPr>
              <a:t>country code</a:t>
            </a:r>
          </a:p>
          <a:p>
            <a:r>
              <a:rPr lang="en-US" sz="2400" dirty="0">
                <a:latin typeface="Candara" pitchFamily="34" charset="0"/>
              </a:rPr>
              <a:t>Country codes are always preceded by an </a:t>
            </a:r>
            <a:r>
              <a:rPr lang="en-US" sz="2400" i="1" dirty="0">
                <a:latin typeface="Candara" pitchFamily="34" charset="0"/>
              </a:rPr>
              <a:t>international prefix</a:t>
            </a:r>
            <a:r>
              <a:rPr lang="en-US" sz="2600" dirty="0">
                <a:latin typeface="Candara" pitchFamily="34" charset="0"/>
              </a:rPr>
              <a:t> </a:t>
            </a:r>
            <a:r>
              <a:rPr lang="en-US" sz="2000" dirty="0">
                <a:latin typeface="Candara" pitchFamily="34" charset="0"/>
              </a:rPr>
              <a:t>(e.g. 001,008  for </a:t>
            </a:r>
            <a:r>
              <a:rPr lang="en-US" sz="2000" dirty="0" err="1">
                <a:latin typeface="Candara" pitchFamily="34" charset="0"/>
              </a:rPr>
              <a:t>Indosat</a:t>
            </a:r>
            <a:r>
              <a:rPr lang="en-US" sz="2000" dirty="0">
                <a:latin typeface="Candara" pitchFamily="34" charset="0"/>
              </a:rPr>
              <a:t>, 007 for Telkom)</a:t>
            </a:r>
          </a:p>
          <a:p>
            <a:r>
              <a:rPr lang="en-US" sz="2400" dirty="0">
                <a:latin typeface="Candara" pitchFamily="34" charset="0"/>
              </a:rPr>
              <a:t>Area codes start with the </a:t>
            </a:r>
            <a:r>
              <a:rPr lang="en-US" sz="2400" i="1" dirty="0">
                <a:latin typeface="Candara" pitchFamily="34" charset="0"/>
              </a:rPr>
              <a:t>trunk prefix</a:t>
            </a:r>
            <a:r>
              <a:rPr lang="en-US" sz="2600" dirty="0">
                <a:latin typeface="Candara" pitchFamily="34" charset="0"/>
              </a:rPr>
              <a:t> </a:t>
            </a:r>
            <a:r>
              <a:rPr lang="en-US" sz="2000" dirty="0">
                <a:latin typeface="Candara" pitchFamily="34" charset="0"/>
              </a:rPr>
              <a:t>(e.g. 022 for Bandung, 0411 for Makassar)  </a:t>
            </a:r>
          </a:p>
          <a:p>
            <a:r>
              <a:rPr lang="en-US" sz="2400" dirty="0">
                <a:latin typeface="Candara" pitchFamily="34" charset="0"/>
              </a:rPr>
              <a:t>Special services (e.g. directory inquiries) must be obtainable by use of a simple number, recommended to begin with ‘1’</a:t>
            </a:r>
          </a:p>
        </p:txBody>
      </p:sp>
    </p:spTree>
    <p:extLst>
      <p:ext uri="{BB962C8B-B14F-4D97-AF65-F5344CB8AC3E}">
        <p14:creationId xmlns:p14="http://schemas.microsoft.com/office/powerpoint/2010/main" val="1431711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Signaling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 </a:t>
            </a: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Pensinyalan</a:t>
            </a:r>
            <a:endParaRPr lang="fr-CA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1828800" y="1447800"/>
            <a:ext cx="8839200" cy="4357688"/>
          </a:xfrm>
        </p:spPr>
        <p:txBody>
          <a:bodyPr rtlCol="0">
            <a:noAutofit/>
          </a:bodyPr>
          <a:lstStyle/>
          <a:p>
            <a:pPr marL="350838" indent="-350838">
              <a:spcAft>
                <a:spcPct val="50000"/>
              </a:spcAft>
              <a:buFont typeface="Wingdings" pitchFamily="2" charset="2"/>
              <a:buChar char="v"/>
            </a:pPr>
            <a:r>
              <a:rPr lang="en-US" sz="2000" dirty="0">
                <a:latin typeface="Candara" pitchFamily="34" charset="0"/>
              </a:rPr>
              <a:t>Signaling </a:t>
            </a:r>
            <a:r>
              <a:rPr lang="en-US" sz="2000" dirty="0" err="1">
                <a:latin typeface="Candara" pitchFamily="34" charset="0"/>
              </a:rPr>
              <a:t>adalah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proses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pertukaran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informasi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antara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komponen-komponen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dalam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sistem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telekomunikasi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untuk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membangun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memonitor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memutuskan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hubungan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serta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pengontrolan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operasi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jaringan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sistem</a:t>
            </a:r>
            <a:r>
              <a:rPr lang="en-US" sz="2000" dirty="0">
                <a:latin typeface="Candara" pitchFamily="34" charset="0"/>
              </a:rPr>
              <a:t> yang </a:t>
            </a:r>
            <a:r>
              <a:rPr lang="en-US" sz="2000" dirty="0" err="1">
                <a:latin typeface="Candara" pitchFamily="34" charset="0"/>
              </a:rPr>
              <a:t>terkait</a:t>
            </a:r>
            <a:r>
              <a:rPr lang="en-US" sz="2000" dirty="0">
                <a:latin typeface="Candara" pitchFamily="34" charset="0"/>
              </a:rPr>
              <a:t>.</a:t>
            </a:r>
          </a:p>
          <a:p>
            <a:pPr marL="350838" indent="-350838">
              <a:buFont typeface="Wingdings" pitchFamily="2" charset="2"/>
              <a:buChar char="v"/>
            </a:pPr>
            <a:r>
              <a:rPr lang="en-US" sz="2000" dirty="0" err="1">
                <a:latin typeface="Candara" pitchFamily="34" charset="0"/>
              </a:rPr>
              <a:t>Fungsi-fungsi</a:t>
            </a:r>
            <a:r>
              <a:rPr lang="en-US" sz="2000" dirty="0">
                <a:latin typeface="Candara" pitchFamily="34" charset="0"/>
              </a:rPr>
              <a:t> signaling :</a:t>
            </a:r>
          </a:p>
          <a:p>
            <a:pPr marL="746125" lvl="1" indent="-280988"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Memberikan</a:t>
            </a:r>
            <a:r>
              <a:rPr lang="en-US" sz="2000" dirty="0">
                <a:latin typeface="Candara" pitchFamily="34" charset="0"/>
              </a:rPr>
              <a:t> dial tone (nada </a:t>
            </a:r>
            <a:r>
              <a:rPr lang="en-US" sz="2000" dirty="0" err="1">
                <a:latin typeface="Candara" pitchFamily="34" charset="0"/>
              </a:rPr>
              <a:t>panggil</a:t>
            </a:r>
            <a:r>
              <a:rPr lang="en-US" sz="2000" dirty="0">
                <a:latin typeface="Candara" pitchFamily="34" charset="0"/>
              </a:rPr>
              <a:t>), ringing (</a:t>
            </a:r>
            <a:r>
              <a:rPr lang="en-US" sz="2000" dirty="0" err="1">
                <a:latin typeface="Candara" pitchFamily="34" charset="0"/>
              </a:rPr>
              <a:t>panggilan</a:t>
            </a:r>
            <a:r>
              <a:rPr lang="en-US" sz="2000" dirty="0">
                <a:latin typeface="Candara" pitchFamily="34" charset="0"/>
              </a:rPr>
              <a:t>), nada </a:t>
            </a:r>
            <a:r>
              <a:rPr lang="en-US" sz="2000" dirty="0" err="1">
                <a:latin typeface="Candara" pitchFamily="34" charset="0"/>
              </a:rPr>
              <a:t>sibuk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dll</a:t>
            </a:r>
            <a:endParaRPr lang="en-US" sz="2000" dirty="0">
              <a:latin typeface="Candara" pitchFamily="34" charset="0"/>
            </a:endParaRPr>
          </a:p>
          <a:p>
            <a:pPr marL="746125" lvl="1" indent="-280988"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Mengirim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nomor</a:t>
            </a:r>
            <a:r>
              <a:rPr lang="en-US" sz="2000" dirty="0">
                <a:latin typeface="Candara" pitchFamily="34" charset="0"/>
              </a:rPr>
              <a:t> yang </a:t>
            </a:r>
            <a:r>
              <a:rPr lang="en-US" sz="2000" dirty="0" err="1">
                <a:latin typeface="Candara" pitchFamily="34" charset="0"/>
              </a:rPr>
              <a:t>dipanggil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ke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sentral</a:t>
            </a:r>
            <a:endParaRPr lang="en-US" sz="2000" dirty="0">
              <a:latin typeface="Candara" pitchFamily="34" charset="0"/>
            </a:endParaRPr>
          </a:p>
          <a:p>
            <a:pPr marL="746125" lvl="1" indent="-280988"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Pengiriman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informasi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antar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sentral</a:t>
            </a:r>
            <a:r>
              <a:rPr lang="en-US" sz="2000" dirty="0">
                <a:latin typeface="Candara" pitchFamily="34" charset="0"/>
              </a:rPr>
              <a:t> yang </a:t>
            </a:r>
            <a:r>
              <a:rPr lang="en-US" sz="2000" dirty="0" err="1">
                <a:latin typeface="Candara" pitchFamily="34" charset="0"/>
              </a:rPr>
              <a:t>menyatakan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panggilan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tidak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dapat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dilakukan</a:t>
            </a:r>
            <a:r>
              <a:rPr lang="en-US" sz="2000" dirty="0">
                <a:latin typeface="Candara" pitchFamily="34" charset="0"/>
              </a:rPr>
              <a:t>, </a:t>
            </a:r>
            <a:r>
              <a:rPr lang="en-US" sz="2000" dirty="0" err="1">
                <a:latin typeface="Candara" pitchFamily="34" charset="0"/>
              </a:rPr>
              <a:t>atau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percakapan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sdh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selesai</a:t>
            </a:r>
            <a:r>
              <a:rPr lang="en-US" sz="2000" dirty="0">
                <a:latin typeface="Candara" pitchFamily="34" charset="0"/>
              </a:rPr>
              <a:t> (</a:t>
            </a:r>
            <a:r>
              <a:rPr lang="en-US" sz="2000" dirty="0" err="1">
                <a:latin typeface="Candara" pitchFamily="34" charset="0"/>
              </a:rPr>
              <a:t>hubungan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sdh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bisa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diputuskan</a:t>
            </a:r>
            <a:r>
              <a:rPr lang="en-US" sz="2000" dirty="0">
                <a:latin typeface="Candara" pitchFamily="34" charset="0"/>
              </a:rPr>
              <a:t>)</a:t>
            </a:r>
          </a:p>
          <a:p>
            <a:pPr marL="746125" lvl="1" indent="-280988"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Mengirim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sinyal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untuk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membunyikan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bel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panggilan</a:t>
            </a:r>
            <a:endParaRPr lang="en-US" sz="2000" dirty="0">
              <a:latin typeface="Candara" pitchFamily="34" charset="0"/>
            </a:endParaRPr>
          </a:p>
          <a:p>
            <a:pPr marL="746125" lvl="1" indent="-280988"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Pengiriman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informasi</a:t>
            </a:r>
            <a:r>
              <a:rPr lang="en-US" sz="2000" dirty="0">
                <a:latin typeface="Candara" pitchFamily="34" charset="0"/>
              </a:rPr>
              <a:t> billing</a:t>
            </a:r>
          </a:p>
          <a:p>
            <a:pPr marL="746125" lvl="1" indent="-280988">
              <a:spcAft>
                <a:spcPct val="50000"/>
              </a:spcAft>
              <a:buFontTx/>
              <a:buChar char="•"/>
            </a:pPr>
            <a:r>
              <a:rPr lang="en-US" sz="2000" dirty="0" err="1">
                <a:latin typeface="Candara" pitchFamily="34" charset="0"/>
              </a:rPr>
              <a:t>Pengiriman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informasi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untuk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keperluan</a:t>
            </a:r>
            <a:r>
              <a:rPr lang="en-US" sz="2000" dirty="0">
                <a:latin typeface="Candara" pitchFamily="34" charset="0"/>
              </a:rPr>
              <a:t> routing </a:t>
            </a:r>
            <a:r>
              <a:rPr lang="en-US" sz="2000" dirty="0" err="1">
                <a:latin typeface="Candara" pitchFamily="34" charset="0"/>
              </a:rPr>
              <a:t>dan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pemeliharaan</a:t>
            </a:r>
            <a:r>
              <a:rPr lang="en-US" sz="2000" dirty="0">
                <a:latin typeface="Candara" pitchFamily="34" charset="0"/>
              </a:rPr>
              <a:t> (status </a:t>
            </a:r>
            <a:r>
              <a:rPr lang="en-US" sz="2000" dirty="0" err="1">
                <a:latin typeface="Candara" pitchFamily="34" charset="0"/>
              </a:rPr>
              <a:t>perangkat</a:t>
            </a:r>
            <a:r>
              <a:rPr lang="en-US" sz="2000" dirty="0">
                <a:latin typeface="Candara" pitchFamily="34" charset="0"/>
              </a:rPr>
              <a:t> </a:t>
            </a:r>
            <a:r>
              <a:rPr lang="en-US" sz="2000" dirty="0" err="1">
                <a:latin typeface="Candara" pitchFamily="34" charset="0"/>
              </a:rPr>
              <a:t>atau</a:t>
            </a:r>
            <a:r>
              <a:rPr lang="en-US" sz="2000" dirty="0">
                <a:latin typeface="Candara" pitchFamily="34" charset="0"/>
              </a:rPr>
              <a:t> trunk)</a:t>
            </a:r>
            <a:endParaRPr lang="en-US" sz="2000" dirty="0"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5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2819400" y="304800"/>
            <a:ext cx="6248400" cy="990600"/>
          </a:xfrm>
        </p:spPr>
        <p:txBody>
          <a:bodyPr/>
          <a:lstStyle/>
          <a:p>
            <a:pPr eaLnBrk="1" hangingPunct="1"/>
            <a:r>
              <a:rPr lang="en-US" b="1" dirty="0" smtClean="0">
                <a:latin typeface="Candara" pitchFamily="34" charset="0"/>
              </a:rPr>
              <a:t>Voice Signaling</a:t>
            </a:r>
            <a:endParaRPr lang="en-US" dirty="0" smtClean="0">
              <a:latin typeface="Candara" pitchFamily="34" charset="0"/>
            </a:endParaRPr>
          </a:p>
        </p:txBody>
      </p:sp>
      <p:graphicFrame>
        <p:nvGraphicFramePr>
          <p:cNvPr id="9" name="Object 2052"/>
          <p:cNvGraphicFramePr>
            <a:graphicFrameLocks noChangeAspect="1"/>
          </p:cNvGraphicFramePr>
          <p:nvPr/>
        </p:nvGraphicFramePr>
        <p:xfrm>
          <a:off x="3635009" y="1447800"/>
          <a:ext cx="4715241" cy="509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Document" r:id="rId3" imgW="8913600" imgH="9643320" progId="Word.Document.8">
                  <p:embed/>
                </p:oleObj>
              </mc:Choice>
              <mc:Fallback>
                <p:oleObj name="Document" r:id="rId3" imgW="8913600" imgH="9643320" progId="Word.Document.8">
                  <p:embed/>
                  <p:pic>
                    <p:nvPicPr>
                      <p:cNvPr id="9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009" y="1447800"/>
                        <a:ext cx="4715241" cy="50927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993366">
                              <a:gamma/>
                              <a:shade val="46275"/>
                              <a:invGamma/>
                            </a:srgbClr>
                          </a:gs>
                          <a:gs pos="50000">
                            <a:srgbClr val="993366"/>
                          </a:gs>
                          <a:gs pos="100000">
                            <a:srgbClr val="993366">
                              <a:gamma/>
                              <a:shade val="46275"/>
                              <a:invGamma/>
                            </a:srgbClr>
                          </a:gs>
                        </a:gsLst>
                        <a:lin ang="5400000" scaled="1"/>
                      </a:gradFill>
                      <a:effectLst>
                        <a:outerShdw dist="170861" dir="2519233" algn="ctr" rotWithShape="0">
                          <a:srgbClr val="777777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720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Model Referensi PSTN</a:t>
            </a:r>
          </a:p>
        </p:txBody>
      </p:sp>
      <p:sp>
        <p:nvSpPr>
          <p:cNvPr id="1033" name="Rectangle 4"/>
          <p:cNvSpPr>
            <a:spLocks noChangeArrowheads="1"/>
          </p:cNvSpPr>
          <p:nvPr/>
        </p:nvSpPr>
        <p:spPr bwMode="auto">
          <a:xfrm>
            <a:off x="4038600" y="2346325"/>
            <a:ext cx="4038600" cy="2362200"/>
          </a:xfrm>
          <a:prstGeom prst="rect">
            <a:avLst/>
          </a:prstGeom>
          <a:solidFill>
            <a:srgbClr val="CCFFCC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CCFFCC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GB">
              <a:latin typeface="Arial Narrow" pitchFamily="34" charset="0"/>
            </a:endParaRPr>
          </a:p>
        </p:txBody>
      </p:sp>
      <p:sp>
        <p:nvSpPr>
          <p:cNvPr id="1034" name="Rectangle 5"/>
          <p:cNvSpPr>
            <a:spLocks noChangeArrowheads="1"/>
          </p:cNvSpPr>
          <p:nvPr/>
        </p:nvSpPr>
        <p:spPr bwMode="auto">
          <a:xfrm>
            <a:off x="7543800" y="3260725"/>
            <a:ext cx="1295400" cy="990600"/>
          </a:xfrm>
          <a:prstGeom prst="rect">
            <a:avLst/>
          </a:prstGeom>
          <a:solidFill>
            <a:srgbClr val="FBE09D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BE09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Arial Narrow" pitchFamily="34" charset="0"/>
              </a:rPr>
              <a:t>ACCESS</a:t>
            </a:r>
          </a:p>
        </p:txBody>
      </p:sp>
      <p:sp>
        <p:nvSpPr>
          <p:cNvPr id="1035" name="Rectangle 6"/>
          <p:cNvSpPr>
            <a:spLocks noChangeArrowheads="1"/>
          </p:cNvSpPr>
          <p:nvPr/>
        </p:nvSpPr>
        <p:spPr bwMode="auto">
          <a:xfrm>
            <a:off x="4572000" y="2879725"/>
            <a:ext cx="2971800" cy="13716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algn="ctr"/>
            <a:endParaRPr lang="en-US" b="1">
              <a:latin typeface="Arial Narrow" pitchFamily="34" charset="0"/>
            </a:endParaRPr>
          </a:p>
          <a:p>
            <a:pPr algn="ctr"/>
            <a:endParaRPr lang="en-US" b="1">
              <a:latin typeface="Arial Narrow" pitchFamily="34" charset="0"/>
            </a:endParaRPr>
          </a:p>
          <a:p>
            <a:pPr algn="ctr"/>
            <a:endParaRPr lang="en-US" b="1">
              <a:latin typeface="Arial Narrow" pitchFamily="34" charset="0"/>
            </a:endParaRPr>
          </a:p>
          <a:p>
            <a:pPr algn="ctr"/>
            <a:endParaRPr lang="en-US" b="1">
              <a:latin typeface="Arial Narrow" pitchFamily="34" charset="0"/>
            </a:endParaRPr>
          </a:p>
          <a:p>
            <a:pPr algn="ctr"/>
            <a:r>
              <a:rPr lang="en-US" sz="2000" b="1">
                <a:solidFill>
                  <a:srgbClr val="FFFFFF"/>
                </a:solidFill>
                <a:latin typeface="Tahoma" pitchFamily="34" charset="0"/>
              </a:rPr>
              <a:t>TRANSPORT</a:t>
            </a:r>
          </a:p>
          <a:p>
            <a:pPr algn="ctr"/>
            <a:endParaRPr lang="en-US" b="1">
              <a:latin typeface="Arial Narrow" pitchFamily="34" charset="0"/>
            </a:endParaRPr>
          </a:p>
        </p:txBody>
      </p:sp>
      <p:sp>
        <p:nvSpPr>
          <p:cNvPr id="1036" name="Line 7"/>
          <p:cNvSpPr>
            <a:spLocks noChangeShapeType="1"/>
          </p:cNvSpPr>
          <p:nvPr/>
        </p:nvSpPr>
        <p:spPr bwMode="auto">
          <a:xfrm>
            <a:off x="4572000" y="3717925"/>
            <a:ext cx="29718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37" name="Line 8"/>
          <p:cNvSpPr>
            <a:spLocks noChangeShapeType="1"/>
          </p:cNvSpPr>
          <p:nvPr/>
        </p:nvSpPr>
        <p:spPr bwMode="auto">
          <a:xfrm>
            <a:off x="4572000" y="3260725"/>
            <a:ext cx="29718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38" name="Text Box 9"/>
          <p:cNvSpPr txBox="1">
            <a:spLocks noChangeArrowheads="1"/>
          </p:cNvSpPr>
          <p:nvPr/>
        </p:nvSpPr>
        <p:spPr bwMode="auto">
          <a:xfrm>
            <a:off x="5029201" y="2727326"/>
            <a:ext cx="320675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6000">
                <a:latin typeface="Arial Narrow" pitchFamily="34" charset="0"/>
              </a:rPr>
              <a:t>x</a:t>
            </a:r>
          </a:p>
        </p:txBody>
      </p:sp>
      <p:sp>
        <p:nvSpPr>
          <p:cNvPr id="1039" name="Rectangle 10"/>
          <p:cNvSpPr>
            <a:spLocks noChangeArrowheads="1"/>
          </p:cNvSpPr>
          <p:nvPr/>
        </p:nvSpPr>
        <p:spPr bwMode="auto">
          <a:xfrm>
            <a:off x="4800600" y="3032125"/>
            <a:ext cx="838200" cy="533400"/>
          </a:xfrm>
          <a:prstGeom prst="rect">
            <a:avLst/>
          </a:prstGeom>
          <a:solidFill>
            <a:srgbClr val="FBE09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0" name="Text Box 11"/>
          <p:cNvSpPr txBox="1">
            <a:spLocks noChangeArrowheads="1"/>
          </p:cNvSpPr>
          <p:nvPr/>
        </p:nvSpPr>
        <p:spPr bwMode="auto">
          <a:xfrm>
            <a:off x="4953000" y="2743201"/>
            <a:ext cx="6096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6000">
                <a:latin typeface="Arial Narrow" pitchFamily="34" charset="0"/>
              </a:rPr>
              <a:t>x</a:t>
            </a:r>
          </a:p>
        </p:txBody>
      </p:sp>
      <p:sp>
        <p:nvSpPr>
          <p:cNvPr id="1041" name="Rectangle 12"/>
          <p:cNvSpPr>
            <a:spLocks noChangeArrowheads="1"/>
          </p:cNvSpPr>
          <p:nvPr/>
        </p:nvSpPr>
        <p:spPr bwMode="auto">
          <a:xfrm>
            <a:off x="5867400" y="3260725"/>
            <a:ext cx="838200" cy="533400"/>
          </a:xfrm>
          <a:prstGeom prst="rect">
            <a:avLst/>
          </a:prstGeom>
          <a:solidFill>
            <a:srgbClr val="FBE09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2" name="Text Box 13"/>
          <p:cNvSpPr txBox="1">
            <a:spLocks noChangeArrowheads="1"/>
          </p:cNvSpPr>
          <p:nvPr/>
        </p:nvSpPr>
        <p:spPr bwMode="auto">
          <a:xfrm>
            <a:off x="6056314" y="2940051"/>
            <a:ext cx="496887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6000">
                <a:latin typeface="Arial Narrow" pitchFamily="34" charset="0"/>
              </a:rPr>
              <a:t>x</a:t>
            </a:r>
          </a:p>
        </p:txBody>
      </p:sp>
      <p:sp>
        <p:nvSpPr>
          <p:cNvPr id="1043" name="AutoShape 14"/>
          <p:cNvSpPr>
            <a:spLocks noChangeArrowheads="1"/>
          </p:cNvSpPr>
          <p:nvPr/>
        </p:nvSpPr>
        <p:spPr bwMode="auto">
          <a:xfrm>
            <a:off x="6858000" y="3032125"/>
            <a:ext cx="533400" cy="5334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4" name="Text Box 15"/>
          <p:cNvSpPr txBox="1">
            <a:spLocks noChangeArrowheads="1"/>
          </p:cNvSpPr>
          <p:nvPr/>
        </p:nvSpPr>
        <p:spPr bwMode="auto">
          <a:xfrm>
            <a:off x="4800600" y="4327526"/>
            <a:ext cx="23368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Arial Narrow" pitchFamily="34" charset="0"/>
              </a:rPr>
              <a:t>Network Management</a:t>
            </a:r>
          </a:p>
        </p:txBody>
      </p:sp>
      <p:graphicFrame>
        <p:nvGraphicFramePr>
          <p:cNvPr id="1026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9448800" y="1752600"/>
          <a:ext cx="838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Microsoft ClipArt Gallery" r:id="rId3" imgW="5049720" imgH="2657160" progId="">
                  <p:embed/>
                </p:oleObj>
              </mc:Choice>
              <mc:Fallback>
                <p:oleObj name="Microsoft ClipArt Gallery" r:id="rId3" imgW="5049720" imgH="2657160" progId="">
                  <p:embed/>
                  <p:pic>
                    <p:nvPicPr>
                      <p:cNvPr id="1026" name="Object 2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8800" y="1752600"/>
                        <a:ext cx="838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90776" y="1905000"/>
          <a:ext cx="733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Microsoft ClipArt Gallery" r:id="rId5" imgW="5049720" imgH="2657160" progId="">
                  <p:embed/>
                </p:oleObj>
              </mc:Choice>
              <mc:Fallback>
                <p:oleObj name="Microsoft ClipArt Gallery" r:id="rId5" imgW="5049720" imgH="2657160" progId="">
                  <p:embed/>
                  <p:pic>
                    <p:nvPicPr>
                      <p:cNvPr id="1027" name="Object 3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1905000"/>
                        <a:ext cx="733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9525000" y="381000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Microsoft ClipArt Gallery" r:id="rId6" imgW="6146640" imgH="5127480" progId="">
                  <p:embed/>
                </p:oleObj>
              </mc:Choice>
              <mc:Fallback>
                <p:oleObj name="Microsoft ClipArt Gallery" r:id="rId6" imgW="6146640" imgH="5127480" progId="">
                  <p:embed/>
                  <p:pic>
                    <p:nvPicPr>
                      <p:cNvPr id="102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810000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1752600" y="3733800"/>
          <a:ext cx="762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icrosoft ClipArt Gallery" r:id="rId8" imgW="6146640" imgH="5127480" progId="">
                  <p:embed/>
                </p:oleObj>
              </mc:Choice>
              <mc:Fallback>
                <p:oleObj name="Microsoft ClipArt Gallery" r:id="rId8" imgW="6146640" imgH="5127480" progId="">
                  <p:embed/>
                  <p:pic>
                    <p:nvPicPr>
                      <p:cNvPr id="1029" name="Object 5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733800"/>
                        <a:ext cx="762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" name="Freeform 20"/>
          <p:cNvSpPr>
            <a:spLocks/>
          </p:cNvSpPr>
          <p:nvPr/>
        </p:nvSpPr>
        <p:spPr bwMode="auto">
          <a:xfrm>
            <a:off x="1933575" y="2817814"/>
            <a:ext cx="501650" cy="619125"/>
          </a:xfrm>
          <a:custGeom>
            <a:avLst/>
            <a:gdLst>
              <a:gd name="T0" fmla="*/ 60325 w 316"/>
              <a:gd name="T1" fmla="*/ 220663 h 390"/>
              <a:gd name="T2" fmla="*/ 280987 w 316"/>
              <a:gd name="T3" fmla="*/ 619125 h 390"/>
              <a:gd name="T4" fmla="*/ 501650 w 316"/>
              <a:gd name="T5" fmla="*/ 485775 h 390"/>
              <a:gd name="T6" fmla="*/ 236538 w 316"/>
              <a:gd name="T7" fmla="*/ 0 h 390"/>
              <a:gd name="T8" fmla="*/ 0 w 316"/>
              <a:gd name="T9" fmla="*/ 117475 h 390"/>
              <a:gd name="T10" fmla="*/ 60325 w 316"/>
              <a:gd name="T11" fmla="*/ 220663 h 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"/>
              <a:gd name="T19" fmla="*/ 0 h 390"/>
              <a:gd name="T20" fmla="*/ 316 w 316"/>
              <a:gd name="T21" fmla="*/ 390 h 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" h="390">
                <a:moveTo>
                  <a:pt x="38" y="139"/>
                </a:moveTo>
                <a:lnTo>
                  <a:pt x="177" y="390"/>
                </a:lnTo>
                <a:lnTo>
                  <a:pt x="316" y="306"/>
                </a:lnTo>
                <a:lnTo>
                  <a:pt x="149" y="0"/>
                </a:lnTo>
                <a:lnTo>
                  <a:pt x="0" y="74"/>
                </a:lnTo>
                <a:lnTo>
                  <a:pt x="38" y="139"/>
                </a:lnTo>
                <a:close/>
              </a:path>
            </a:pathLst>
          </a:custGeom>
          <a:solidFill>
            <a:srgbClr val="CC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6" name="Freeform 21"/>
          <p:cNvSpPr>
            <a:spLocks/>
          </p:cNvSpPr>
          <p:nvPr/>
        </p:nvSpPr>
        <p:spPr bwMode="auto">
          <a:xfrm>
            <a:off x="1905001" y="2935288"/>
            <a:ext cx="309563" cy="501650"/>
          </a:xfrm>
          <a:custGeom>
            <a:avLst/>
            <a:gdLst>
              <a:gd name="T0" fmla="*/ 309563 w 195"/>
              <a:gd name="T1" fmla="*/ 487363 h 316"/>
              <a:gd name="T2" fmla="*/ 265113 w 195"/>
              <a:gd name="T3" fmla="*/ 501650 h 316"/>
              <a:gd name="T4" fmla="*/ 0 w 195"/>
              <a:gd name="T5" fmla="*/ 58738 h 316"/>
              <a:gd name="T6" fmla="*/ 14288 w 195"/>
              <a:gd name="T7" fmla="*/ 0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16"/>
              <a:gd name="T14" fmla="*/ 195 w 19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16">
                <a:moveTo>
                  <a:pt x="195" y="307"/>
                </a:moveTo>
                <a:lnTo>
                  <a:pt x="167" y="316"/>
                </a:lnTo>
                <a:lnTo>
                  <a:pt x="0" y="37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7" name="Freeform 22"/>
          <p:cNvSpPr>
            <a:spLocks/>
          </p:cNvSpPr>
          <p:nvPr/>
        </p:nvSpPr>
        <p:spPr bwMode="auto">
          <a:xfrm>
            <a:off x="2066925" y="2743200"/>
            <a:ext cx="58738" cy="103188"/>
          </a:xfrm>
          <a:custGeom>
            <a:avLst/>
            <a:gdLst>
              <a:gd name="T0" fmla="*/ 58738 w 37"/>
              <a:gd name="T1" fmla="*/ 88900 h 65"/>
              <a:gd name="T2" fmla="*/ 30163 w 37"/>
              <a:gd name="T3" fmla="*/ 0 h 65"/>
              <a:gd name="T4" fmla="*/ 0 w 37"/>
              <a:gd name="T5" fmla="*/ 14288 h 65"/>
              <a:gd name="T6" fmla="*/ 30163 w 37"/>
              <a:gd name="T7" fmla="*/ 103188 h 65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65"/>
              <a:gd name="T14" fmla="*/ 37 w 37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65">
                <a:moveTo>
                  <a:pt x="37" y="56"/>
                </a:moveTo>
                <a:lnTo>
                  <a:pt x="19" y="0"/>
                </a:lnTo>
                <a:lnTo>
                  <a:pt x="0" y="9"/>
                </a:lnTo>
                <a:lnTo>
                  <a:pt x="19" y="6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8" name="Freeform 23"/>
          <p:cNvSpPr>
            <a:spLocks/>
          </p:cNvSpPr>
          <p:nvPr/>
        </p:nvSpPr>
        <p:spPr bwMode="auto">
          <a:xfrm>
            <a:off x="2184400" y="3289300"/>
            <a:ext cx="58738" cy="44450"/>
          </a:xfrm>
          <a:custGeom>
            <a:avLst/>
            <a:gdLst>
              <a:gd name="T0" fmla="*/ 0 w 37"/>
              <a:gd name="T1" fmla="*/ 0 h 28"/>
              <a:gd name="T2" fmla="*/ 30163 w 37"/>
              <a:gd name="T3" fmla="*/ 44450 h 28"/>
              <a:gd name="T4" fmla="*/ 58738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9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49" name="Freeform 24"/>
          <p:cNvSpPr>
            <a:spLocks/>
          </p:cNvSpPr>
          <p:nvPr/>
        </p:nvSpPr>
        <p:spPr bwMode="auto">
          <a:xfrm>
            <a:off x="2184400" y="3171826"/>
            <a:ext cx="58738" cy="42863"/>
          </a:xfrm>
          <a:custGeom>
            <a:avLst/>
            <a:gdLst>
              <a:gd name="T0" fmla="*/ 0 w 37"/>
              <a:gd name="T1" fmla="*/ 0 h 27"/>
              <a:gd name="T2" fmla="*/ 30163 w 37"/>
              <a:gd name="T3" fmla="*/ 42863 h 27"/>
              <a:gd name="T4" fmla="*/ 58738 w 37"/>
              <a:gd name="T5" fmla="*/ 28575 h 27"/>
              <a:gd name="T6" fmla="*/ 0 60000 65536"/>
              <a:gd name="T7" fmla="*/ 0 60000 65536"/>
              <a:gd name="T8" fmla="*/ 0 60000 65536"/>
              <a:gd name="T9" fmla="*/ 0 w 37"/>
              <a:gd name="T10" fmla="*/ 0 h 27"/>
              <a:gd name="T11" fmla="*/ 37 w 37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7">
                <a:moveTo>
                  <a:pt x="0" y="0"/>
                </a:moveTo>
                <a:lnTo>
                  <a:pt x="19" y="27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0" name="Freeform 25"/>
          <p:cNvSpPr>
            <a:spLocks/>
          </p:cNvSpPr>
          <p:nvPr/>
        </p:nvSpPr>
        <p:spPr bwMode="auto">
          <a:xfrm>
            <a:off x="2303464" y="3244850"/>
            <a:ext cx="58737" cy="44450"/>
          </a:xfrm>
          <a:custGeom>
            <a:avLst/>
            <a:gdLst>
              <a:gd name="T0" fmla="*/ 0 w 37"/>
              <a:gd name="T1" fmla="*/ 0 h 28"/>
              <a:gd name="T2" fmla="*/ 28575 w 37"/>
              <a:gd name="T3" fmla="*/ 44450 h 28"/>
              <a:gd name="T4" fmla="*/ 58737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8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1" name="Freeform 26"/>
          <p:cNvSpPr>
            <a:spLocks/>
          </p:cNvSpPr>
          <p:nvPr/>
        </p:nvSpPr>
        <p:spPr bwMode="auto">
          <a:xfrm>
            <a:off x="2228850" y="3141663"/>
            <a:ext cx="58738" cy="44450"/>
          </a:xfrm>
          <a:custGeom>
            <a:avLst/>
            <a:gdLst>
              <a:gd name="T0" fmla="*/ 0 w 37"/>
              <a:gd name="T1" fmla="*/ 0 h 28"/>
              <a:gd name="T2" fmla="*/ 30163 w 37"/>
              <a:gd name="T3" fmla="*/ 44450 h 28"/>
              <a:gd name="T4" fmla="*/ 58738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9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2" name="Freeform 27"/>
          <p:cNvSpPr>
            <a:spLocks/>
          </p:cNvSpPr>
          <p:nvPr/>
        </p:nvSpPr>
        <p:spPr bwMode="auto">
          <a:xfrm>
            <a:off x="1993901" y="2876550"/>
            <a:ext cx="265113" cy="279400"/>
          </a:xfrm>
          <a:custGeom>
            <a:avLst/>
            <a:gdLst>
              <a:gd name="T0" fmla="*/ 190500 w 167"/>
              <a:gd name="T1" fmla="*/ 0 h 176"/>
              <a:gd name="T2" fmla="*/ 0 w 167"/>
              <a:gd name="T3" fmla="*/ 103188 h 176"/>
              <a:gd name="T4" fmla="*/ 87313 w 167"/>
              <a:gd name="T5" fmla="*/ 279400 h 176"/>
              <a:gd name="T6" fmla="*/ 265113 w 167"/>
              <a:gd name="T7" fmla="*/ 176212 h 176"/>
              <a:gd name="T8" fmla="*/ 190500 w 167"/>
              <a:gd name="T9" fmla="*/ 0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176"/>
              <a:gd name="T17" fmla="*/ 167 w 167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176">
                <a:moveTo>
                  <a:pt x="120" y="0"/>
                </a:moveTo>
                <a:lnTo>
                  <a:pt x="0" y="65"/>
                </a:lnTo>
                <a:lnTo>
                  <a:pt x="55" y="176"/>
                </a:lnTo>
                <a:lnTo>
                  <a:pt x="167" y="111"/>
                </a:lnTo>
                <a:lnTo>
                  <a:pt x="120" y="0"/>
                </a:lnTo>
                <a:close/>
              </a:path>
            </a:pathLst>
          </a:custGeom>
          <a:solidFill>
            <a:srgbClr val="91919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3" name="Freeform 28"/>
          <p:cNvSpPr>
            <a:spLocks/>
          </p:cNvSpPr>
          <p:nvPr/>
        </p:nvSpPr>
        <p:spPr bwMode="auto">
          <a:xfrm>
            <a:off x="9861550" y="2817814"/>
            <a:ext cx="501650" cy="619125"/>
          </a:xfrm>
          <a:custGeom>
            <a:avLst/>
            <a:gdLst>
              <a:gd name="T0" fmla="*/ 60325 w 316"/>
              <a:gd name="T1" fmla="*/ 220663 h 390"/>
              <a:gd name="T2" fmla="*/ 280987 w 316"/>
              <a:gd name="T3" fmla="*/ 619125 h 390"/>
              <a:gd name="T4" fmla="*/ 501650 w 316"/>
              <a:gd name="T5" fmla="*/ 485775 h 390"/>
              <a:gd name="T6" fmla="*/ 236538 w 316"/>
              <a:gd name="T7" fmla="*/ 0 h 390"/>
              <a:gd name="T8" fmla="*/ 0 w 316"/>
              <a:gd name="T9" fmla="*/ 117475 h 390"/>
              <a:gd name="T10" fmla="*/ 60325 w 316"/>
              <a:gd name="T11" fmla="*/ 220663 h 3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16"/>
              <a:gd name="T19" fmla="*/ 0 h 390"/>
              <a:gd name="T20" fmla="*/ 316 w 316"/>
              <a:gd name="T21" fmla="*/ 390 h 3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16" h="390">
                <a:moveTo>
                  <a:pt x="38" y="139"/>
                </a:moveTo>
                <a:lnTo>
                  <a:pt x="177" y="390"/>
                </a:lnTo>
                <a:lnTo>
                  <a:pt x="316" y="306"/>
                </a:lnTo>
                <a:lnTo>
                  <a:pt x="149" y="0"/>
                </a:lnTo>
                <a:lnTo>
                  <a:pt x="0" y="74"/>
                </a:lnTo>
                <a:lnTo>
                  <a:pt x="38" y="139"/>
                </a:lnTo>
                <a:close/>
              </a:path>
            </a:pathLst>
          </a:custGeom>
          <a:solidFill>
            <a:srgbClr val="CCFF99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4" name="Freeform 29"/>
          <p:cNvSpPr>
            <a:spLocks/>
          </p:cNvSpPr>
          <p:nvPr/>
        </p:nvSpPr>
        <p:spPr bwMode="auto">
          <a:xfrm>
            <a:off x="9832976" y="2935288"/>
            <a:ext cx="309563" cy="501650"/>
          </a:xfrm>
          <a:custGeom>
            <a:avLst/>
            <a:gdLst>
              <a:gd name="T0" fmla="*/ 309563 w 195"/>
              <a:gd name="T1" fmla="*/ 487363 h 316"/>
              <a:gd name="T2" fmla="*/ 265113 w 195"/>
              <a:gd name="T3" fmla="*/ 501650 h 316"/>
              <a:gd name="T4" fmla="*/ 0 w 195"/>
              <a:gd name="T5" fmla="*/ 58738 h 316"/>
              <a:gd name="T6" fmla="*/ 14288 w 195"/>
              <a:gd name="T7" fmla="*/ 0 h 316"/>
              <a:gd name="T8" fmla="*/ 0 60000 65536"/>
              <a:gd name="T9" fmla="*/ 0 60000 65536"/>
              <a:gd name="T10" fmla="*/ 0 60000 65536"/>
              <a:gd name="T11" fmla="*/ 0 60000 65536"/>
              <a:gd name="T12" fmla="*/ 0 w 195"/>
              <a:gd name="T13" fmla="*/ 0 h 316"/>
              <a:gd name="T14" fmla="*/ 195 w 195"/>
              <a:gd name="T15" fmla="*/ 316 h 3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5" h="316">
                <a:moveTo>
                  <a:pt x="195" y="307"/>
                </a:moveTo>
                <a:lnTo>
                  <a:pt x="167" y="316"/>
                </a:lnTo>
                <a:lnTo>
                  <a:pt x="0" y="37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5" name="Freeform 30"/>
          <p:cNvSpPr>
            <a:spLocks/>
          </p:cNvSpPr>
          <p:nvPr/>
        </p:nvSpPr>
        <p:spPr bwMode="auto">
          <a:xfrm>
            <a:off x="9994900" y="2743200"/>
            <a:ext cx="58738" cy="103188"/>
          </a:xfrm>
          <a:custGeom>
            <a:avLst/>
            <a:gdLst>
              <a:gd name="T0" fmla="*/ 58738 w 37"/>
              <a:gd name="T1" fmla="*/ 88900 h 65"/>
              <a:gd name="T2" fmla="*/ 30163 w 37"/>
              <a:gd name="T3" fmla="*/ 0 h 65"/>
              <a:gd name="T4" fmla="*/ 0 w 37"/>
              <a:gd name="T5" fmla="*/ 14288 h 65"/>
              <a:gd name="T6" fmla="*/ 30163 w 37"/>
              <a:gd name="T7" fmla="*/ 103188 h 65"/>
              <a:gd name="T8" fmla="*/ 0 60000 65536"/>
              <a:gd name="T9" fmla="*/ 0 60000 65536"/>
              <a:gd name="T10" fmla="*/ 0 60000 65536"/>
              <a:gd name="T11" fmla="*/ 0 60000 65536"/>
              <a:gd name="T12" fmla="*/ 0 w 37"/>
              <a:gd name="T13" fmla="*/ 0 h 65"/>
              <a:gd name="T14" fmla="*/ 37 w 37"/>
              <a:gd name="T15" fmla="*/ 65 h 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7" h="65">
                <a:moveTo>
                  <a:pt x="37" y="56"/>
                </a:moveTo>
                <a:lnTo>
                  <a:pt x="19" y="0"/>
                </a:lnTo>
                <a:lnTo>
                  <a:pt x="0" y="9"/>
                </a:lnTo>
                <a:lnTo>
                  <a:pt x="19" y="65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6" name="Freeform 31"/>
          <p:cNvSpPr>
            <a:spLocks/>
          </p:cNvSpPr>
          <p:nvPr/>
        </p:nvSpPr>
        <p:spPr bwMode="auto">
          <a:xfrm>
            <a:off x="10112375" y="3289300"/>
            <a:ext cx="58738" cy="44450"/>
          </a:xfrm>
          <a:custGeom>
            <a:avLst/>
            <a:gdLst>
              <a:gd name="T0" fmla="*/ 0 w 37"/>
              <a:gd name="T1" fmla="*/ 0 h 28"/>
              <a:gd name="T2" fmla="*/ 30163 w 37"/>
              <a:gd name="T3" fmla="*/ 44450 h 28"/>
              <a:gd name="T4" fmla="*/ 58738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9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7" name="Freeform 32"/>
          <p:cNvSpPr>
            <a:spLocks/>
          </p:cNvSpPr>
          <p:nvPr/>
        </p:nvSpPr>
        <p:spPr bwMode="auto">
          <a:xfrm>
            <a:off x="10112375" y="3171826"/>
            <a:ext cx="58738" cy="42863"/>
          </a:xfrm>
          <a:custGeom>
            <a:avLst/>
            <a:gdLst>
              <a:gd name="T0" fmla="*/ 0 w 37"/>
              <a:gd name="T1" fmla="*/ 0 h 27"/>
              <a:gd name="T2" fmla="*/ 30163 w 37"/>
              <a:gd name="T3" fmla="*/ 42863 h 27"/>
              <a:gd name="T4" fmla="*/ 58738 w 37"/>
              <a:gd name="T5" fmla="*/ 28575 h 27"/>
              <a:gd name="T6" fmla="*/ 0 60000 65536"/>
              <a:gd name="T7" fmla="*/ 0 60000 65536"/>
              <a:gd name="T8" fmla="*/ 0 60000 65536"/>
              <a:gd name="T9" fmla="*/ 0 w 37"/>
              <a:gd name="T10" fmla="*/ 0 h 27"/>
              <a:gd name="T11" fmla="*/ 37 w 37"/>
              <a:gd name="T12" fmla="*/ 27 h 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7">
                <a:moveTo>
                  <a:pt x="0" y="0"/>
                </a:moveTo>
                <a:lnTo>
                  <a:pt x="19" y="27"/>
                </a:lnTo>
                <a:lnTo>
                  <a:pt x="37" y="18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8" name="Freeform 33"/>
          <p:cNvSpPr>
            <a:spLocks/>
          </p:cNvSpPr>
          <p:nvPr/>
        </p:nvSpPr>
        <p:spPr bwMode="auto">
          <a:xfrm>
            <a:off x="10231439" y="3244850"/>
            <a:ext cx="58737" cy="44450"/>
          </a:xfrm>
          <a:custGeom>
            <a:avLst/>
            <a:gdLst>
              <a:gd name="T0" fmla="*/ 0 w 37"/>
              <a:gd name="T1" fmla="*/ 0 h 28"/>
              <a:gd name="T2" fmla="*/ 28575 w 37"/>
              <a:gd name="T3" fmla="*/ 44450 h 28"/>
              <a:gd name="T4" fmla="*/ 58737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8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59" name="Freeform 34"/>
          <p:cNvSpPr>
            <a:spLocks/>
          </p:cNvSpPr>
          <p:nvPr/>
        </p:nvSpPr>
        <p:spPr bwMode="auto">
          <a:xfrm>
            <a:off x="10156825" y="3141663"/>
            <a:ext cx="58738" cy="44450"/>
          </a:xfrm>
          <a:custGeom>
            <a:avLst/>
            <a:gdLst>
              <a:gd name="T0" fmla="*/ 0 w 37"/>
              <a:gd name="T1" fmla="*/ 0 h 28"/>
              <a:gd name="T2" fmla="*/ 30163 w 37"/>
              <a:gd name="T3" fmla="*/ 44450 h 28"/>
              <a:gd name="T4" fmla="*/ 58738 w 37"/>
              <a:gd name="T5" fmla="*/ 30163 h 28"/>
              <a:gd name="T6" fmla="*/ 0 60000 65536"/>
              <a:gd name="T7" fmla="*/ 0 60000 65536"/>
              <a:gd name="T8" fmla="*/ 0 60000 65536"/>
              <a:gd name="T9" fmla="*/ 0 w 37"/>
              <a:gd name="T10" fmla="*/ 0 h 28"/>
              <a:gd name="T11" fmla="*/ 37 w 37"/>
              <a:gd name="T12" fmla="*/ 28 h 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" h="28">
                <a:moveTo>
                  <a:pt x="0" y="0"/>
                </a:moveTo>
                <a:lnTo>
                  <a:pt x="19" y="28"/>
                </a:lnTo>
                <a:lnTo>
                  <a:pt x="37" y="19"/>
                </a:lnTo>
              </a:path>
            </a:pathLst>
          </a:cu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060" name="Freeform 35"/>
          <p:cNvSpPr>
            <a:spLocks/>
          </p:cNvSpPr>
          <p:nvPr/>
        </p:nvSpPr>
        <p:spPr bwMode="auto">
          <a:xfrm>
            <a:off x="9921876" y="2876550"/>
            <a:ext cx="265113" cy="279400"/>
          </a:xfrm>
          <a:custGeom>
            <a:avLst/>
            <a:gdLst>
              <a:gd name="T0" fmla="*/ 190500 w 167"/>
              <a:gd name="T1" fmla="*/ 0 h 176"/>
              <a:gd name="T2" fmla="*/ 0 w 167"/>
              <a:gd name="T3" fmla="*/ 103188 h 176"/>
              <a:gd name="T4" fmla="*/ 87313 w 167"/>
              <a:gd name="T5" fmla="*/ 279400 h 176"/>
              <a:gd name="T6" fmla="*/ 265113 w 167"/>
              <a:gd name="T7" fmla="*/ 176212 h 176"/>
              <a:gd name="T8" fmla="*/ 190500 w 167"/>
              <a:gd name="T9" fmla="*/ 0 h 1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7"/>
              <a:gd name="T16" fmla="*/ 0 h 176"/>
              <a:gd name="T17" fmla="*/ 167 w 167"/>
              <a:gd name="T18" fmla="*/ 176 h 1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7" h="176">
                <a:moveTo>
                  <a:pt x="120" y="0"/>
                </a:moveTo>
                <a:lnTo>
                  <a:pt x="0" y="65"/>
                </a:lnTo>
                <a:lnTo>
                  <a:pt x="55" y="176"/>
                </a:lnTo>
                <a:lnTo>
                  <a:pt x="167" y="111"/>
                </a:lnTo>
                <a:lnTo>
                  <a:pt x="120" y="0"/>
                </a:lnTo>
                <a:close/>
              </a:path>
            </a:pathLst>
          </a:custGeom>
          <a:solidFill>
            <a:srgbClr val="919191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030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2346326" y="5105400"/>
          <a:ext cx="701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Microsoft ClipArt Gallery" r:id="rId9" imgW="3389040" imgH="2581200" progId="">
                  <p:embed/>
                </p:oleObj>
              </mc:Choice>
              <mc:Fallback>
                <p:oleObj name="Microsoft ClipArt Gallery" r:id="rId9" imgW="3389040" imgH="2581200" progId="">
                  <p:embed/>
                  <p:pic>
                    <p:nvPicPr>
                      <p:cNvPr id="1030" name="Object 6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6" y="5105400"/>
                        <a:ext cx="701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>
            <a:hlinkClick r:id="" action="ppaction://ole?verb=0"/>
          </p:cNvPr>
          <p:cNvGraphicFramePr>
            <a:graphicFrameLocks/>
          </p:cNvGraphicFramePr>
          <p:nvPr/>
        </p:nvGraphicFramePr>
        <p:xfrm>
          <a:off x="9280526" y="4953000"/>
          <a:ext cx="7016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Microsoft ClipArt Gallery" r:id="rId11" imgW="3389040" imgH="2581200" progId="">
                  <p:embed/>
                </p:oleObj>
              </mc:Choice>
              <mc:Fallback>
                <p:oleObj name="Microsoft ClipArt Gallery" r:id="rId11" imgW="3389040" imgH="2581200" progId="">
                  <p:embed/>
                  <p:pic>
                    <p:nvPicPr>
                      <p:cNvPr id="1031" name="Object 7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0526" y="4953000"/>
                        <a:ext cx="7016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1" name="Line 38"/>
          <p:cNvSpPr>
            <a:spLocks noChangeShapeType="1"/>
          </p:cNvSpPr>
          <p:nvPr/>
        </p:nvSpPr>
        <p:spPr bwMode="auto">
          <a:xfrm>
            <a:off x="2819400" y="2438400"/>
            <a:ext cx="381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2" name="Line 39"/>
          <p:cNvSpPr>
            <a:spLocks noChangeShapeType="1"/>
          </p:cNvSpPr>
          <p:nvPr/>
        </p:nvSpPr>
        <p:spPr bwMode="auto">
          <a:xfrm flipV="1">
            <a:off x="2743200" y="426720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3" name="Line 40"/>
          <p:cNvSpPr>
            <a:spLocks noChangeShapeType="1"/>
          </p:cNvSpPr>
          <p:nvPr/>
        </p:nvSpPr>
        <p:spPr bwMode="auto">
          <a:xfrm flipV="1">
            <a:off x="2514600" y="3962400"/>
            <a:ext cx="7620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4" name="Line 41"/>
          <p:cNvSpPr>
            <a:spLocks noChangeShapeType="1"/>
          </p:cNvSpPr>
          <p:nvPr/>
        </p:nvSpPr>
        <p:spPr bwMode="auto">
          <a:xfrm>
            <a:off x="2819400" y="3352800"/>
            <a:ext cx="304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5" name="Line 42"/>
          <p:cNvSpPr>
            <a:spLocks noChangeShapeType="1"/>
          </p:cNvSpPr>
          <p:nvPr/>
        </p:nvSpPr>
        <p:spPr bwMode="auto">
          <a:xfrm flipH="1" flipV="1">
            <a:off x="2438400" y="3200400"/>
            <a:ext cx="4572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6" name="Line 43"/>
          <p:cNvSpPr>
            <a:spLocks noChangeShapeType="1"/>
          </p:cNvSpPr>
          <p:nvPr/>
        </p:nvSpPr>
        <p:spPr bwMode="auto">
          <a:xfrm flipH="1" flipV="1">
            <a:off x="2819400" y="3352800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7" name="Line 44"/>
          <p:cNvSpPr>
            <a:spLocks noChangeShapeType="1"/>
          </p:cNvSpPr>
          <p:nvPr/>
        </p:nvSpPr>
        <p:spPr bwMode="auto">
          <a:xfrm flipV="1">
            <a:off x="9448800" y="3276600"/>
            <a:ext cx="4572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8" name="Line 45"/>
          <p:cNvSpPr>
            <a:spLocks noChangeShapeType="1"/>
          </p:cNvSpPr>
          <p:nvPr/>
        </p:nvSpPr>
        <p:spPr bwMode="auto">
          <a:xfrm flipH="1">
            <a:off x="8991600" y="3505200"/>
            <a:ext cx="685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69" name="Line 46"/>
          <p:cNvSpPr>
            <a:spLocks noChangeShapeType="1"/>
          </p:cNvSpPr>
          <p:nvPr/>
        </p:nvSpPr>
        <p:spPr bwMode="auto">
          <a:xfrm flipH="1" flipV="1">
            <a:off x="9448800" y="3429000"/>
            <a:ext cx="228600" cy="76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0" name="Line 47"/>
          <p:cNvSpPr>
            <a:spLocks noChangeShapeType="1"/>
          </p:cNvSpPr>
          <p:nvPr/>
        </p:nvSpPr>
        <p:spPr bwMode="auto">
          <a:xfrm>
            <a:off x="8839200" y="3886200"/>
            <a:ext cx="685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1" name="Line 48"/>
          <p:cNvSpPr>
            <a:spLocks noChangeShapeType="1"/>
          </p:cNvSpPr>
          <p:nvPr/>
        </p:nvSpPr>
        <p:spPr bwMode="auto">
          <a:xfrm>
            <a:off x="8839200" y="4267200"/>
            <a:ext cx="609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2" name="Line 49"/>
          <p:cNvSpPr>
            <a:spLocks noChangeShapeType="1"/>
          </p:cNvSpPr>
          <p:nvPr/>
        </p:nvSpPr>
        <p:spPr bwMode="auto">
          <a:xfrm flipV="1">
            <a:off x="8839200" y="2286000"/>
            <a:ext cx="9144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3" name="Text Box 50"/>
          <p:cNvSpPr txBox="1">
            <a:spLocks noChangeArrowheads="1"/>
          </p:cNvSpPr>
          <p:nvPr/>
        </p:nvSpPr>
        <p:spPr bwMode="auto">
          <a:xfrm>
            <a:off x="2879725" y="5368926"/>
            <a:ext cx="558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FAX</a:t>
            </a:r>
          </a:p>
        </p:txBody>
      </p:sp>
      <p:sp>
        <p:nvSpPr>
          <p:cNvPr id="1074" name="Text Box 51"/>
          <p:cNvSpPr txBox="1">
            <a:spLocks noChangeArrowheads="1"/>
          </p:cNvSpPr>
          <p:nvPr/>
        </p:nvSpPr>
        <p:spPr bwMode="auto">
          <a:xfrm>
            <a:off x="9813925" y="5216526"/>
            <a:ext cx="558800" cy="3667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b="1">
                <a:latin typeface="Arial Narrow" pitchFamily="34" charset="0"/>
              </a:rPr>
              <a:t>FAX</a:t>
            </a:r>
          </a:p>
        </p:txBody>
      </p:sp>
      <p:sp>
        <p:nvSpPr>
          <p:cNvPr id="1075" name="Rectangle 52"/>
          <p:cNvSpPr>
            <a:spLocks noChangeArrowheads="1"/>
          </p:cNvSpPr>
          <p:nvPr/>
        </p:nvSpPr>
        <p:spPr bwMode="auto">
          <a:xfrm>
            <a:off x="3276600" y="3260725"/>
            <a:ext cx="1295400" cy="990600"/>
          </a:xfrm>
          <a:prstGeom prst="rect">
            <a:avLst/>
          </a:prstGeom>
          <a:solidFill>
            <a:srgbClr val="FBE09D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FBE09D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b="1">
                <a:latin typeface="Arial Narrow" pitchFamily="34" charset="0"/>
              </a:rPr>
              <a:t>ACCESS</a:t>
            </a:r>
          </a:p>
        </p:txBody>
      </p:sp>
      <p:sp>
        <p:nvSpPr>
          <p:cNvPr id="1076" name="Line 53"/>
          <p:cNvSpPr>
            <a:spLocks noChangeShapeType="1"/>
          </p:cNvSpPr>
          <p:nvPr/>
        </p:nvSpPr>
        <p:spPr bwMode="auto">
          <a:xfrm>
            <a:off x="6019800" y="3733800"/>
            <a:ext cx="152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7" name="Line 54"/>
          <p:cNvSpPr>
            <a:spLocks noChangeShapeType="1"/>
          </p:cNvSpPr>
          <p:nvPr/>
        </p:nvSpPr>
        <p:spPr bwMode="auto">
          <a:xfrm>
            <a:off x="6400800" y="3733800"/>
            <a:ext cx="152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8" name="Line 55"/>
          <p:cNvSpPr>
            <a:spLocks noChangeShapeType="1"/>
          </p:cNvSpPr>
          <p:nvPr/>
        </p:nvSpPr>
        <p:spPr bwMode="auto">
          <a:xfrm>
            <a:off x="5334000" y="3505200"/>
            <a:ext cx="152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  <p:sp>
        <p:nvSpPr>
          <p:cNvPr id="1079" name="Line 56"/>
          <p:cNvSpPr>
            <a:spLocks noChangeShapeType="1"/>
          </p:cNvSpPr>
          <p:nvPr/>
        </p:nvSpPr>
        <p:spPr bwMode="auto">
          <a:xfrm>
            <a:off x="4876800" y="3505200"/>
            <a:ext cx="152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39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SM241013 - Pengantar Sistem Telekomunikasi</a:t>
            </a:r>
          </a:p>
          <a:p>
            <a:pPr>
              <a:defRPr/>
            </a:pPr>
            <a:r>
              <a:rPr lang="en-US"/>
              <a:t>Semester genap 2006-2007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55564"/>
            <a:ext cx="9144000" cy="6746875"/>
            <a:chOff x="0" y="35"/>
            <a:chExt cx="5760" cy="4250"/>
          </a:xfrm>
        </p:grpSpPr>
        <p:pic>
          <p:nvPicPr>
            <p:cNvPr id="39940" name="Picture 3" descr="Signaling - local phone call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0" y="35"/>
              <a:ext cx="5760" cy="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41" name="Text Box 4"/>
            <p:cNvSpPr txBox="1">
              <a:spLocks noChangeArrowheads="1"/>
            </p:cNvSpPr>
            <p:nvPr/>
          </p:nvSpPr>
          <p:spPr bwMode="auto">
            <a:xfrm>
              <a:off x="76" y="4007"/>
              <a:ext cx="1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latin typeface="Trebuchet MS" pitchFamily="34" charset="0"/>
              </a:endParaRPr>
            </a:p>
          </p:txBody>
        </p:sp>
        <p:sp>
          <p:nvSpPr>
            <p:cNvPr id="39942" name="Text Box 5"/>
            <p:cNvSpPr txBox="1">
              <a:spLocks noChangeArrowheads="1"/>
            </p:cNvSpPr>
            <p:nvPr/>
          </p:nvSpPr>
          <p:spPr bwMode="auto">
            <a:xfrm>
              <a:off x="48" y="4054"/>
              <a:ext cx="10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latin typeface="Trebuchet MS" pitchFamily="34" charset="0"/>
                </a:rPr>
                <a:t>Luiz A. Da Silva, 1999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74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19545" y="381796"/>
            <a:ext cx="8229600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200" b="1" dirty="0" err="1">
                <a:solidFill>
                  <a:srgbClr val="0070C0"/>
                </a:solidFill>
                <a:latin typeface="Trebuchet MS" pitchFamily="34" charset="0"/>
              </a:rPr>
              <a:t>Jenis</a:t>
            </a:r>
            <a:r>
              <a:rPr lang="en-US" sz="3200" b="1" dirty="0">
                <a:solidFill>
                  <a:srgbClr val="0070C0"/>
                </a:solidFill>
                <a:latin typeface="Trebuchet MS" pitchFamily="34" charset="0"/>
              </a:rPr>
              <a:t> Signaling</a:t>
            </a:r>
            <a:endParaRPr lang="en-US" sz="2000" b="1" dirty="0">
              <a:solidFill>
                <a:srgbClr val="0070C0"/>
              </a:solidFill>
              <a:latin typeface="Trebuchet MS" pitchFamily="34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19545" y="990601"/>
            <a:ext cx="9919855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50838" indent="-350838">
              <a:buFont typeface="Wingdings" pitchFamily="2" charset="2"/>
              <a:buChar char="v"/>
            </a:pPr>
            <a:r>
              <a:rPr lang="en-US" sz="2000" dirty="0">
                <a:latin typeface="Trebuchet MS" pitchFamily="34" charset="0"/>
              </a:rPr>
              <a:t>In-channel Signaling</a:t>
            </a:r>
          </a:p>
          <a:p>
            <a:pPr marL="746125" lvl="1" indent="-280988">
              <a:buFontTx/>
              <a:buChar char="•"/>
            </a:pPr>
            <a:r>
              <a:rPr lang="en-US" sz="1600" dirty="0" err="1">
                <a:latin typeface="Trebuchet MS" pitchFamily="34" charset="0"/>
              </a:rPr>
              <a:t>Sinyal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untuk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pengontrolan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sinyal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informasi</a:t>
            </a:r>
            <a:r>
              <a:rPr lang="en-US" sz="1600" dirty="0">
                <a:latin typeface="Trebuchet MS" pitchFamily="34" charset="0"/>
              </a:rPr>
              <a:t> (voice) </a:t>
            </a:r>
            <a:r>
              <a:rPr lang="en-US" sz="1600" dirty="0" err="1">
                <a:latin typeface="Trebuchet MS" pitchFamily="34" charset="0"/>
              </a:rPr>
              <a:t>melalui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kanal</a:t>
            </a:r>
            <a:r>
              <a:rPr lang="en-US" sz="1600" dirty="0">
                <a:latin typeface="Trebuchet MS" pitchFamily="34" charset="0"/>
              </a:rPr>
              <a:t> yang </a:t>
            </a:r>
            <a:r>
              <a:rPr lang="en-US" sz="1600" dirty="0" err="1">
                <a:latin typeface="Trebuchet MS" pitchFamily="34" charset="0"/>
              </a:rPr>
              <a:t>sama</a:t>
            </a:r>
            <a:endParaRPr lang="en-US" sz="1600" dirty="0">
              <a:latin typeface="Trebuchet MS" pitchFamily="34" charset="0"/>
            </a:endParaRPr>
          </a:p>
          <a:p>
            <a:pPr marL="1082675" lvl="2" indent="-168275">
              <a:buSzPct val="75000"/>
              <a:buFontTx/>
              <a:buChar char="o"/>
            </a:pPr>
            <a:r>
              <a:rPr lang="en-US" sz="1600" dirty="0" err="1">
                <a:latin typeface="Trebuchet MS" pitchFamily="34" charset="0"/>
              </a:rPr>
              <a:t>Tidak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ada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fasilitas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transmisi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tambahan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untuk</a:t>
            </a:r>
            <a:r>
              <a:rPr lang="en-US" sz="1600" dirty="0">
                <a:latin typeface="Trebuchet MS" pitchFamily="34" charset="0"/>
              </a:rPr>
              <a:t> signaling</a:t>
            </a:r>
          </a:p>
          <a:p>
            <a:pPr marL="746125" lvl="1" indent="-280988">
              <a:spcBef>
                <a:spcPct val="30000"/>
              </a:spcBef>
              <a:buFontTx/>
              <a:buChar char="•"/>
            </a:pPr>
            <a:r>
              <a:rPr lang="en-US" sz="1600" dirty="0" err="1">
                <a:latin typeface="Trebuchet MS" pitchFamily="34" charset="0"/>
              </a:rPr>
              <a:t>Dua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macam</a:t>
            </a:r>
            <a:r>
              <a:rPr lang="en-US" sz="1600" dirty="0">
                <a:latin typeface="Trebuchet MS" pitchFamily="34" charset="0"/>
              </a:rPr>
              <a:t> in-channel signaling :</a:t>
            </a:r>
          </a:p>
          <a:p>
            <a:pPr marL="1082675" lvl="2" indent="-168275">
              <a:buSzPct val="75000"/>
              <a:buFontTx/>
              <a:buChar char="o"/>
            </a:pPr>
            <a:r>
              <a:rPr lang="en-US" sz="1600" dirty="0">
                <a:latin typeface="Trebuchet MS" pitchFamily="34" charset="0"/>
              </a:rPr>
              <a:t>In-band signaling</a:t>
            </a:r>
          </a:p>
          <a:p>
            <a:pPr marL="1539875" lvl="3" indent="-168275">
              <a:buFont typeface="Symbol" pitchFamily="18" charset="2"/>
              <a:buChar char="-"/>
            </a:pPr>
            <a:r>
              <a:rPr lang="en-US" sz="1400" dirty="0" err="1">
                <a:latin typeface="Trebuchet MS" pitchFamily="34" charset="0"/>
              </a:rPr>
              <a:t>Sinyal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pengontrolan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dan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sinyal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informasi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menduduki</a:t>
            </a:r>
            <a:r>
              <a:rPr lang="en-US" sz="1400" dirty="0">
                <a:latin typeface="Trebuchet MS" pitchFamily="34" charset="0"/>
              </a:rPr>
              <a:t> band </a:t>
            </a:r>
            <a:r>
              <a:rPr lang="en-US" sz="1400" dirty="0" err="1">
                <a:latin typeface="Trebuchet MS" pitchFamily="34" charset="0"/>
              </a:rPr>
              <a:t>frekuensi</a:t>
            </a:r>
            <a:r>
              <a:rPr lang="en-US" sz="1400" dirty="0">
                <a:latin typeface="Trebuchet MS" pitchFamily="34" charset="0"/>
              </a:rPr>
              <a:t> yang </a:t>
            </a:r>
            <a:r>
              <a:rPr lang="en-US" sz="1400" dirty="0" err="1">
                <a:latin typeface="Trebuchet MS" pitchFamily="34" charset="0"/>
              </a:rPr>
              <a:t>sama</a:t>
            </a:r>
            <a:endParaRPr lang="en-US" sz="1400" dirty="0">
              <a:latin typeface="Trebuchet MS" pitchFamily="34" charset="0"/>
            </a:endParaRPr>
          </a:p>
          <a:p>
            <a:pPr marL="1082675" lvl="2" indent="-168275">
              <a:buSzPct val="75000"/>
              <a:buFontTx/>
              <a:buChar char="o"/>
            </a:pPr>
            <a:r>
              <a:rPr lang="en-US" sz="1600" dirty="0">
                <a:latin typeface="Trebuchet MS" pitchFamily="34" charset="0"/>
              </a:rPr>
              <a:t>Out-of-band signaling</a:t>
            </a:r>
          </a:p>
          <a:p>
            <a:pPr marL="1539875" lvl="3" indent="-168275">
              <a:buSzPct val="75000"/>
              <a:buFont typeface="Symbol" pitchFamily="18" charset="2"/>
              <a:buChar char="-"/>
            </a:pPr>
            <a:r>
              <a:rPr lang="en-US" sz="1400" dirty="0" err="1">
                <a:latin typeface="Trebuchet MS" pitchFamily="34" charset="0"/>
              </a:rPr>
              <a:t>Sinyal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pengontrolan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dan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sinyal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informasi</a:t>
            </a:r>
            <a:r>
              <a:rPr lang="en-US" sz="1400" dirty="0">
                <a:latin typeface="Trebuchet MS" pitchFamily="34" charset="0"/>
              </a:rPr>
              <a:t> </a:t>
            </a:r>
            <a:r>
              <a:rPr lang="en-US" sz="1400" dirty="0" err="1">
                <a:latin typeface="Trebuchet MS" pitchFamily="34" charset="0"/>
              </a:rPr>
              <a:t>menduduki</a:t>
            </a:r>
            <a:r>
              <a:rPr lang="en-US" sz="1400" dirty="0">
                <a:latin typeface="Trebuchet MS" pitchFamily="34" charset="0"/>
              </a:rPr>
              <a:t> band </a:t>
            </a:r>
            <a:r>
              <a:rPr lang="en-US" sz="1400" dirty="0" err="1">
                <a:latin typeface="Trebuchet MS" pitchFamily="34" charset="0"/>
              </a:rPr>
              <a:t>frekuensi</a:t>
            </a:r>
            <a:r>
              <a:rPr lang="en-US" sz="1400" dirty="0">
                <a:latin typeface="Trebuchet MS" pitchFamily="34" charset="0"/>
              </a:rPr>
              <a:t> yang </a:t>
            </a:r>
            <a:r>
              <a:rPr lang="en-US" sz="1400" dirty="0" err="1">
                <a:latin typeface="Trebuchet MS" pitchFamily="34" charset="0"/>
              </a:rPr>
              <a:t>berbeda</a:t>
            </a:r>
            <a:endParaRPr lang="en-US" sz="1400" dirty="0">
              <a:latin typeface="Trebuchet MS" pitchFamily="34" charset="0"/>
            </a:endParaRPr>
          </a:p>
          <a:p>
            <a:pPr marL="350838" indent="-350838">
              <a:spcBef>
                <a:spcPct val="50000"/>
              </a:spcBef>
              <a:buFont typeface="Wingdings" pitchFamily="2" charset="2"/>
              <a:buChar char="v"/>
            </a:pPr>
            <a:r>
              <a:rPr lang="en-US" sz="2000" dirty="0">
                <a:latin typeface="Trebuchet MS" pitchFamily="34" charset="0"/>
              </a:rPr>
              <a:t>Common-channel </a:t>
            </a:r>
            <a:r>
              <a:rPr lang="en-US" sz="2000" dirty="0" err="1">
                <a:latin typeface="Trebuchet MS" pitchFamily="34" charset="0"/>
              </a:rPr>
              <a:t>Signalling</a:t>
            </a:r>
            <a:endParaRPr lang="en-US" sz="2000" dirty="0">
              <a:latin typeface="Trebuchet MS" pitchFamily="34" charset="0"/>
            </a:endParaRPr>
          </a:p>
          <a:p>
            <a:pPr marL="746125" lvl="1" indent="-280988">
              <a:buFontTx/>
              <a:buChar char="•"/>
            </a:pPr>
            <a:r>
              <a:rPr lang="en-US" sz="1600" dirty="0" err="1">
                <a:latin typeface="Trebuchet MS" pitchFamily="34" charset="0"/>
              </a:rPr>
              <a:t>Semua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sinyal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pengontrolan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dari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satu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kelompok</a:t>
            </a:r>
            <a:r>
              <a:rPr lang="en-US" sz="1600" dirty="0">
                <a:latin typeface="Trebuchet MS" pitchFamily="34" charset="0"/>
              </a:rPr>
              <a:t> trunk </a:t>
            </a:r>
            <a:r>
              <a:rPr lang="en-US" sz="1600" dirty="0" err="1">
                <a:latin typeface="Trebuchet MS" pitchFamily="34" charset="0"/>
              </a:rPr>
              <a:t>menggunakan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kanal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tersendiri</a:t>
            </a:r>
            <a:r>
              <a:rPr lang="en-US" sz="1600" dirty="0">
                <a:latin typeface="Trebuchet MS" pitchFamily="34" charset="0"/>
              </a:rPr>
              <a:t> yang </a:t>
            </a:r>
            <a:r>
              <a:rPr lang="en-US" sz="1600" dirty="0" err="1">
                <a:latin typeface="Trebuchet MS" pitchFamily="34" charset="0"/>
              </a:rPr>
              <a:t>terpisah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dari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sinyal</a:t>
            </a:r>
            <a:r>
              <a:rPr lang="en-US" sz="1600" dirty="0">
                <a:latin typeface="Trebuchet MS" pitchFamily="34" charset="0"/>
              </a:rPr>
              <a:t> </a:t>
            </a:r>
            <a:r>
              <a:rPr lang="en-US" sz="1600" dirty="0" err="1">
                <a:latin typeface="Trebuchet MS" pitchFamily="34" charset="0"/>
              </a:rPr>
              <a:t>informasi</a:t>
            </a:r>
            <a:r>
              <a:rPr lang="en-US" sz="1600" dirty="0">
                <a:latin typeface="Trebuchet MS" pitchFamily="34" charset="0"/>
              </a:rPr>
              <a:t> 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286000" y="4267200"/>
            <a:ext cx="8001000" cy="2089150"/>
            <a:chOff x="480" y="2688"/>
            <a:chExt cx="5040" cy="1316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696" y="283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696" y="2928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696" y="302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480" y="2688"/>
              <a:ext cx="38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256" y="2688"/>
              <a:ext cx="384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864" y="283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864" y="307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864" y="331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1152" y="2736"/>
              <a:ext cx="639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Trebuchet MS" pitchFamily="34" charset="0"/>
                </a:rPr>
                <a:t>signaling</a:t>
              </a:r>
            </a:p>
          </p:txBody>
        </p:sp>
        <p:sp>
          <p:nvSpPr>
            <p:cNvPr id="20" name="Text Box 14"/>
            <p:cNvSpPr txBox="1">
              <a:spLocks noChangeArrowheads="1"/>
            </p:cNvSpPr>
            <p:nvPr/>
          </p:nvSpPr>
          <p:spPr bwMode="auto">
            <a:xfrm>
              <a:off x="1160" y="2972"/>
              <a:ext cx="639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Trebuchet MS" pitchFamily="34" charset="0"/>
                </a:rPr>
                <a:t>signaling</a:t>
              </a: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152" y="3238"/>
              <a:ext cx="639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Trebuchet MS" pitchFamily="34" charset="0"/>
                </a:rPr>
                <a:t>signaling</a:t>
              </a: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566" y="2937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rebuchet MS" pitchFamily="34" charset="0"/>
                </a:rPr>
                <a:t>A</a:t>
              </a: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342" y="2937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rebuchet MS" pitchFamily="34" charset="0"/>
                </a:rPr>
                <a:t>B</a:t>
              </a:r>
            </a:p>
          </p:txBody>
        </p:sp>
        <p:sp>
          <p:nvSpPr>
            <p:cNvPr id="24" name="Rectangle 18"/>
            <p:cNvSpPr>
              <a:spLocks noChangeArrowheads="1"/>
            </p:cNvSpPr>
            <p:nvPr/>
          </p:nvSpPr>
          <p:spPr bwMode="auto">
            <a:xfrm>
              <a:off x="3312" y="2688"/>
              <a:ext cx="43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5088" y="2688"/>
              <a:ext cx="432" cy="76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3398" y="2784"/>
              <a:ext cx="20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rebuchet MS" pitchFamily="34" charset="0"/>
                </a:rPr>
                <a:t>A</a:t>
              </a: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5174" y="2784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Trebuchet MS" pitchFamily="34" charset="0"/>
                </a:rPr>
                <a:t>B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350" y="3178"/>
              <a:ext cx="35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Trebuchet MS" pitchFamily="34" charset="0"/>
                </a:rPr>
                <a:t>Proc</a:t>
              </a: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136" y="3178"/>
              <a:ext cx="35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latin typeface="Trebuchet MS" pitchFamily="34" charset="0"/>
                </a:rPr>
                <a:t>Proc</a:t>
              </a:r>
            </a:p>
          </p:txBody>
        </p:sp>
        <p:cxnSp>
          <p:nvCxnSpPr>
            <p:cNvPr id="30" name="AutoShape 24"/>
            <p:cNvCxnSpPr>
              <a:cxnSpLocks noChangeShapeType="1"/>
              <a:stCxn id="28" idx="2"/>
              <a:endCxn id="29" idx="2"/>
            </p:cNvCxnSpPr>
            <p:nvPr/>
          </p:nvCxnSpPr>
          <p:spPr bwMode="auto">
            <a:xfrm rot="16200000" flipH="1">
              <a:off x="4420" y="2484"/>
              <a:ext cx="1" cy="1786"/>
            </a:xfrm>
            <a:prstGeom prst="bentConnector3">
              <a:avLst>
                <a:gd name="adj1" fmla="val 27800009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4113" y="3526"/>
              <a:ext cx="639" cy="21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Trebuchet MS" pitchFamily="34" charset="0"/>
                </a:rPr>
                <a:t>signaling</a:t>
              </a:r>
            </a:p>
          </p:txBody>
        </p:sp>
        <p:sp>
          <p:nvSpPr>
            <p:cNvPr id="32" name="Text Box 26"/>
            <p:cNvSpPr txBox="1">
              <a:spLocks noChangeArrowheads="1"/>
            </p:cNvSpPr>
            <p:nvPr/>
          </p:nvSpPr>
          <p:spPr bwMode="auto">
            <a:xfrm>
              <a:off x="855" y="3772"/>
              <a:ext cx="13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Trebuchet MS" pitchFamily="34" charset="0"/>
                </a:rPr>
                <a:t>In-channel signaling</a:t>
              </a:r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3580" y="3792"/>
              <a:ext cx="171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>
                  <a:latin typeface="Trebuchet MS" pitchFamily="34" charset="0"/>
                </a:rPr>
                <a:t>Common-channel signaling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259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accent2"/>
                </a:solidFill>
                <a:latin typeface="Trebuchet MS" pitchFamily="34" charset="0"/>
              </a:rPr>
              <a:t>Common Channel </a:t>
            </a:r>
            <a:r>
              <a:rPr lang="en-US" sz="3200" b="1" dirty="0" err="1">
                <a:solidFill>
                  <a:schemeClr val="accent2"/>
                </a:solidFill>
                <a:latin typeface="Trebuchet MS" pitchFamily="34" charset="0"/>
              </a:rPr>
              <a:t>Signalling</a:t>
            </a:r>
            <a:r>
              <a:rPr lang="en-US" sz="3200" b="1" dirty="0">
                <a:solidFill>
                  <a:schemeClr val="accent2"/>
                </a:solidFill>
                <a:latin typeface="Trebuchet MS" pitchFamily="34" charset="0"/>
              </a:rPr>
              <a:t> System # 7</a:t>
            </a:r>
            <a:endParaRPr lang="en-SG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6875" indent="-396875">
              <a:spcAft>
                <a:spcPct val="50000"/>
              </a:spcAft>
              <a:buFont typeface="Wingdings" pitchFamily="2" charset="2"/>
              <a:buChar char="v"/>
            </a:pPr>
            <a:r>
              <a:rPr lang="en-US" sz="2000" b="1" dirty="0">
                <a:latin typeface="Trebuchet MS" pitchFamily="34" charset="0"/>
              </a:rPr>
              <a:t>Common Channel Signaling System No. 7</a:t>
            </a:r>
            <a:r>
              <a:rPr lang="en-US" sz="2000" dirty="0">
                <a:latin typeface="Trebuchet MS" pitchFamily="34" charset="0"/>
              </a:rPr>
              <a:t> (i.e., </a:t>
            </a:r>
            <a:r>
              <a:rPr lang="en-US" sz="2000" b="1" dirty="0">
                <a:latin typeface="Trebuchet MS" pitchFamily="34" charset="0"/>
              </a:rPr>
              <a:t>SS7</a:t>
            </a:r>
            <a:r>
              <a:rPr lang="en-US" sz="2000" dirty="0">
                <a:latin typeface="Trebuchet MS" pitchFamily="34" charset="0"/>
              </a:rPr>
              <a:t> or </a:t>
            </a:r>
            <a:r>
              <a:rPr lang="en-US" sz="2000" b="1" dirty="0">
                <a:latin typeface="Trebuchet MS" pitchFamily="34" charset="0"/>
              </a:rPr>
              <a:t>C7</a:t>
            </a:r>
            <a:r>
              <a:rPr lang="en-US" sz="2000" dirty="0">
                <a:latin typeface="Trebuchet MS" pitchFamily="34" charset="0"/>
              </a:rPr>
              <a:t>) is a global standard for telecommunications defined by the International Telecommunication Union (ITU) </a:t>
            </a:r>
            <a:r>
              <a:rPr lang="en-US" sz="2000" dirty="0">
                <a:latin typeface="Trebuchet MS" pitchFamily="34" charset="0"/>
                <a:sym typeface="Wingdings" pitchFamily="2" charset="2"/>
              </a:rPr>
              <a:t> ITU-T</a:t>
            </a:r>
            <a:r>
              <a:rPr lang="en-US" sz="2000" dirty="0">
                <a:latin typeface="Trebuchet MS" pitchFamily="34" charset="0"/>
              </a:rPr>
              <a:t> </a:t>
            </a:r>
          </a:p>
          <a:p>
            <a:pPr marL="396875" indent="-396875">
              <a:buFont typeface="Wingdings" pitchFamily="2" charset="2"/>
              <a:buChar char="v"/>
            </a:pPr>
            <a:r>
              <a:rPr lang="en-US" sz="1800" dirty="0">
                <a:latin typeface="Trebuchet MS" pitchFamily="34" charset="0"/>
              </a:rPr>
              <a:t>The SS7 network and protocol are used for: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basic call setup, management, and tear down 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wireless services such as personal communications services (PCS), wireless roaming, and mobile subscriber authentication 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local number portability (LNP) 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toll-free (800/888) and toll (900) </a:t>
            </a:r>
            <a:r>
              <a:rPr lang="en-US" sz="2000" dirty="0" err="1">
                <a:latin typeface="Trebuchet MS" pitchFamily="34" charset="0"/>
              </a:rPr>
              <a:t>wireline</a:t>
            </a:r>
            <a:r>
              <a:rPr lang="en-US" sz="2000" dirty="0">
                <a:latin typeface="Trebuchet MS" pitchFamily="34" charset="0"/>
              </a:rPr>
              <a:t> services 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enhanced call features such as call forwarding, calling party name/number display, and three-way calling </a:t>
            </a:r>
          </a:p>
          <a:p>
            <a:pPr marL="739775" lvl="1">
              <a:buSzPct val="75000"/>
              <a:buFontTx/>
              <a:buChar char="•"/>
            </a:pPr>
            <a:r>
              <a:rPr lang="en-US" sz="2000" dirty="0">
                <a:latin typeface="Trebuchet MS" pitchFamily="34" charset="0"/>
              </a:rPr>
              <a:t>efficient and secure worldwide telecommunications</a:t>
            </a:r>
            <a:r>
              <a:rPr lang="en-US" sz="1800" dirty="0">
                <a:latin typeface="Trebuchet MS" pitchFamily="34" charset="0"/>
              </a:rPr>
              <a:t> 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102364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b="1" dirty="0" err="1" smtClean="0">
                <a:solidFill>
                  <a:srgbClr val="0070C0"/>
                </a:solidFill>
                <a:latin typeface="Candara" pitchFamily="34" charset="0"/>
              </a:rPr>
              <a:t>Jaringan</a:t>
            </a:r>
            <a:r>
              <a:rPr lang="fr-CA" b="1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fr-CA" b="1" dirty="0" err="1" smtClean="0">
                <a:solidFill>
                  <a:srgbClr val="0070C0"/>
                </a:solidFill>
                <a:latin typeface="Candara" pitchFamily="34" charset="0"/>
              </a:rPr>
              <a:t>Kabel</a:t>
            </a:r>
            <a:endParaRPr lang="fr-CA" b="1" dirty="0" smtClean="0">
              <a:solidFill>
                <a:srgbClr val="0070C0"/>
              </a:solidFill>
              <a:latin typeface="Candara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1" y="2362201"/>
            <a:ext cx="8605837" cy="3951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489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rgbClr val="0070C0"/>
                </a:solidFill>
              </a:rPr>
              <a:t>Konfigurasi</a:t>
            </a:r>
            <a:r>
              <a:rPr lang="fr-CA" dirty="0" smtClean="0">
                <a:solidFill>
                  <a:srgbClr val="0070C0"/>
                </a:solidFill>
              </a:rPr>
              <a:t> </a:t>
            </a:r>
            <a:r>
              <a:rPr lang="fr-CA" dirty="0" err="1" smtClean="0">
                <a:solidFill>
                  <a:srgbClr val="0070C0"/>
                </a:solidFill>
              </a:rPr>
              <a:t>Sistem</a:t>
            </a:r>
            <a:r>
              <a:rPr lang="fr-CA" dirty="0" smtClean="0">
                <a:solidFill>
                  <a:srgbClr val="0070C0"/>
                </a:solidFill>
              </a:rPr>
              <a:t> PSTN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67928" y="2147887"/>
            <a:ext cx="8495273" cy="4561820"/>
            <a:chOff x="343927" y="1219200"/>
            <a:chExt cx="8495273" cy="4561820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1600200" y="1219200"/>
              <a:ext cx="6553200" cy="3657600"/>
            </a:xfrm>
            <a:prstGeom prst="roundRect">
              <a:avLst>
                <a:gd name="adj" fmla="val 16667"/>
              </a:avLst>
            </a:prstGeom>
            <a:solidFill>
              <a:srgbClr val="FDDE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graphicFrame>
          <p:nvGraphicFramePr>
            <p:cNvPr id="7" name="Object 2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457200" y="2514600"/>
            <a:ext cx="773113" cy="742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Microsoft ClipArt Gallery" r:id="rId3" imgW="5049720" imgH="2657160" progId="">
                    <p:embed/>
                  </p:oleObj>
                </mc:Choice>
                <mc:Fallback>
                  <p:oleObj name="Microsoft ClipArt Gallery" r:id="rId3" imgW="5049720" imgH="2657160" progId="">
                    <p:embed/>
                    <p:pic>
                      <p:nvPicPr>
                        <p:cNvPr id="7" name="Object 2">
                          <a:hlinkClick r:id="" action="ppaction://ole?verb=0"/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00" y="2514600"/>
                          <a:ext cx="773113" cy="742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10000" y="1676400"/>
              <a:ext cx="1371600" cy="2438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096000" y="1676400"/>
              <a:ext cx="1600200" cy="24384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057400" y="2057400"/>
              <a:ext cx="838200" cy="19812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2286000" y="2743200"/>
              <a:ext cx="381000" cy="152400"/>
            </a:xfrm>
            <a:custGeom>
              <a:avLst/>
              <a:gdLst>
                <a:gd name="T0" fmla="*/ 0 w 240"/>
                <a:gd name="T1" fmla="*/ 152400 h 96"/>
                <a:gd name="T2" fmla="*/ 228600 w 240"/>
                <a:gd name="T3" fmla="*/ 0 h 96"/>
                <a:gd name="T4" fmla="*/ 381000 w 240"/>
                <a:gd name="T5" fmla="*/ 15240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96"/>
                  </a:moveTo>
                  <a:cubicBezTo>
                    <a:pt x="52" y="48"/>
                    <a:pt x="104" y="0"/>
                    <a:pt x="144" y="0"/>
                  </a:cubicBezTo>
                  <a:cubicBezTo>
                    <a:pt x="184" y="0"/>
                    <a:pt x="232" y="80"/>
                    <a:pt x="24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2286000" y="2971800"/>
              <a:ext cx="381000" cy="152400"/>
            </a:xfrm>
            <a:custGeom>
              <a:avLst/>
              <a:gdLst>
                <a:gd name="T0" fmla="*/ 0 w 240"/>
                <a:gd name="T1" fmla="*/ 152400 h 96"/>
                <a:gd name="T2" fmla="*/ 228600 w 240"/>
                <a:gd name="T3" fmla="*/ 0 h 96"/>
                <a:gd name="T4" fmla="*/ 381000 w 240"/>
                <a:gd name="T5" fmla="*/ 15240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0" y="96"/>
                  </a:moveTo>
                  <a:cubicBezTo>
                    <a:pt x="52" y="48"/>
                    <a:pt x="104" y="0"/>
                    <a:pt x="144" y="0"/>
                  </a:cubicBezTo>
                  <a:cubicBezTo>
                    <a:pt x="184" y="0"/>
                    <a:pt x="232" y="80"/>
                    <a:pt x="240" y="9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09800" y="281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2098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590800" y="2819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590800" y="3048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3810000" y="21336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810000" y="2362200"/>
              <a:ext cx="1371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5105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5105400" y="228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810000" y="289560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3810000" y="3124200"/>
              <a:ext cx="1371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5105400" y="3429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51054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5181600" y="213360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5181600" y="2362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62484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6248400" y="228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81600" y="3505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5181600" y="37338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6248400" y="3429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62484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73152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7315200" y="228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7391400" y="21336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7391400" y="2362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8686800" y="20574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8686800" y="2286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7315200" y="3429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73152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1" name="Line 40"/>
            <p:cNvSpPr>
              <a:spLocks noChangeShapeType="1"/>
            </p:cNvSpPr>
            <p:nvPr/>
          </p:nvSpPr>
          <p:spPr bwMode="auto">
            <a:xfrm>
              <a:off x="7391400" y="3505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2" name="Line 41"/>
            <p:cNvSpPr>
              <a:spLocks noChangeShapeType="1"/>
            </p:cNvSpPr>
            <p:nvPr/>
          </p:nvSpPr>
          <p:spPr bwMode="auto">
            <a:xfrm>
              <a:off x="7391400" y="37338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8686800" y="34290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8686800" y="3657600"/>
              <a:ext cx="152400" cy="1524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6324600" y="2133600"/>
              <a:ext cx="9906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6324600" y="2362200"/>
              <a:ext cx="990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47" name="Text Box 46"/>
            <p:cNvSpPr txBox="1">
              <a:spLocks noChangeArrowheads="1"/>
            </p:cNvSpPr>
            <p:nvPr/>
          </p:nvSpPr>
          <p:spPr bwMode="auto">
            <a:xfrm>
              <a:off x="3429000" y="5257800"/>
              <a:ext cx="249241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latin typeface="Calibri" pitchFamily="34" charset="0"/>
                </a:rPr>
                <a:t>Sentral Telepon</a:t>
              </a:r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343927" y="3389313"/>
              <a:ext cx="1166345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>
                  <a:latin typeface="Calibri" pitchFamily="34" charset="0"/>
                </a:rPr>
                <a:t>Terminal </a:t>
              </a:r>
            </a:p>
            <a:p>
              <a:pPr algn="ctr"/>
              <a:r>
                <a:rPr lang="en-US" b="1">
                  <a:latin typeface="Calibri" pitchFamily="34" charset="0"/>
                </a:rPr>
                <a:t>Pelanggan</a:t>
              </a:r>
            </a:p>
          </p:txBody>
        </p:sp>
        <p:sp>
          <p:nvSpPr>
            <p:cNvPr id="49" name="Text Box 48"/>
            <p:cNvSpPr txBox="1">
              <a:spLocks noChangeArrowheads="1"/>
            </p:cNvSpPr>
            <p:nvPr/>
          </p:nvSpPr>
          <p:spPr bwMode="auto">
            <a:xfrm>
              <a:off x="2133600" y="2133600"/>
              <a:ext cx="6383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MDF</a:t>
              </a:r>
            </a:p>
          </p:txBody>
        </p:sp>
        <p:sp>
          <p:nvSpPr>
            <p:cNvPr id="50" name="Text Box 49"/>
            <p:cNvSpPr txBox="1">
              <a:spLocks noChangeArrowheads="1"/>
            </p:cNvSpPr>
            <p:nvPr/>
          </p:nvSpPr>
          <p:spPr bwMode="auto">
            <a:xfrm>
              <a:off x="3962400" y="1752600"/>
              <a:ext cx="9172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HYBRID</a:t>
              </a:r>
            </a:p>
          </p:txBody>
        </p:sp>
        <p:sp>
          <p:nvSpPr>
            <p:cNvPr id="51" name="Text Box 50"/>
            <p:cNvSpPr txBox="1">
              <a:spLocks noChangeArrowheads="1"/>
            </p:cNvSpPr>
            <p:nvPr/>
          </p:nvSpPr>
          <p:spPr bwMode="auto">
            <a:xfrm>
              <a:off x="6172200" y="1676400"/>
              <a:ext cx="123912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>
                  <a:latin typeface="Calibri" pitchFamily="34" charset="0"/>
                </a:rPr>
                <a:t>SWTCHING</a:t>
              </a:r>
            </a:p>
          </p:txBody>
        </p:sp>
        <p:sp>
          <p:nvSpPr>
            <p:cNvPr id="52" name="Line 51"/>
            <p:cNvSpPr>
              <a:spLocks noChangeShapeType="1"/>
            </p:cNvSpPr>
            <p:nvPr/>
          </p:nvSpPr>
          <p:spPr bwMode="auto">
            <a:xfrm flipV="1">
              <a:off x="6324600" y="2057400"/>
              <a:ext cx="1066800" cy="1447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3" name="Line 52"/>
            <p:cNvSpPr>
              <a:spLocks noChangeShapeType="1"/>
            </p:cNvSpPr>
            <p:nvPr/>
          </p:nvSpPr>
          <p:spPr bwMode="auto">
            <a:xfrm flipV="1">
              <a:off x="6400800" y="2362200"/>
              <a:ext cx="990600" cy="1371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1219200" y="28956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1219200" y="31242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2667000" y="28956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2667000" y="31242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7712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fr-CA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Perkembangan</a:t>
            </a:r>
            <a:r>
              <a:rPr lang="fr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PSTN</a:t>
            </a:r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2057400" y="1585912"/>
            <a:ext cx="8229600" cy="4357688"/>
          </a:xfrm>
        </p:spPr>
        <p:txBody>
          <a:bodyPr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Jumlah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sambungan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PSTN Indonesia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akhir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2006) = 9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juta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(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tidak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termasuk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Fixed Wireless)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Awalnya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PSTN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hanya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digunakan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jaringan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pembawa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(bearer Network)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layanan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suara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fax.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Dalam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perkembangannya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PSTN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digunakan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sebagai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layanan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pembawa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untuk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data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kecepatan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rendah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(X.25 – 9,6 kbps)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data narrow band (max 64 kbps).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PSTN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juga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diperkaya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dengan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adanya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Supplementary Services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seperti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Call Waiting, Call Forwarding, Three Party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dan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Value Added Services (VAS)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serta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layanan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Intelligent Network (Free Call, Premium Call,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Unicall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Evolusi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</a:rPr>
              <a:t> PSTN = ISDN (Integrated Services Digital Network) &amp; ADSL (Asymmetric Digital Subscriber Line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sym typeface="Wingdings" pitchFamily="2" charset="2"/>
              </a:rPr>
              <a:t>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sym typeface="Wingdings" pitchFamily="2" charset="2"/>
              </a:rPr>
              <a:t>produk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itchFamily="34" charset="0"/>
                <a:sym typeface="Wingdings" pitchFamily="2" charset="2"/>
              </a:rPr>
              <a:t> Speedy)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Karateristik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Utama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PSTN :</a:t>
            </a:r>
            <a:endParaRPr lang="fr-CA" dirty="0" smtClean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1200" y="2286001"/>
            <a:ext cx="8229600" cy="38401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Akses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kanal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analog : 300-3400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Khz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Hubungan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sirkuit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switched duplex</a:t>
            </a:r>
          </a:p>
          <a:p>
            <a:pPr>
              <a:lnSpc>
                <a:spcPct val="80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Band switch 64 Kbps </a:t>
            </a:r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atau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andara" pitchFamily="34" charset="0"/>
              </a:rPr>
              <a:t> analog 300-3400Khz</a:t>
            </a:r>
          </a:p>
          <a:p>
            <a:endParaRPr lang="en-SG" sz="3600" dirty="0">
              <a:solidFill>
                <a:schemeClr val="tx1">
                  <a:lumMod val="65000"/>
                  <a:lumOff val="35000"/>
                </a:schemeClr>
              </a:solidFill>
              <a:latin typeface="Candara" pitchFamily="34" charset="0"/>
            </a:endParaRPr>
          </a:p>
          <a:p>
            <a:endParaRPr lang="en-SG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99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dan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Sentral</a:t>
            </a:r>
            <a:r>
              <a:rPr lang="en-US" dirty="0" smtClean="0">
                <a:solidFill>
                  <a:srgbClr val="0070C0"/>
                </a:solidFill>
                <a:latin typeface="Candara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Candara" pitchFamily="34" charset="0"/>
              </a:rPr>
              <a:t>Telepon</a:t>
            </a:r>
            <a:endParaRPr lang="fr-CA" dirty="0" smtClean="0">
              <a:solidFill>
                <a:srgbClr val="0070C0"/>
              </a:solidFill>
            </a:endParaRP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2667000" y="5029200"/>
            <a:ext cx="6858000" cy="1331912"/>
            <a:chOff x="720" y="2684"/>
            <a:chExt cx="4320" cy="839"/>
          </a:xfrm>
        </p:grpSpPr>
        <p:pic>
          <p:nvPicPr>
            <p:cNvPr id="7" name="Picture 4" descr="PHONE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468" y="2753"/>
              <a:ext cx="572" cy="7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5" descr="PHONE0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" y="2684"/>
              <a:ext cx="622" cy="8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" name="AutoShape 6"/>
            <p:cNvCxnSpPr>
              <a:cxnSpLocks noChangeShapeType="1"/>
            </p:cNvCxnSpPr>
            <p:nvPr/>
          </p:nvCxnSpPr>
          <p:spPr bwMode="auto">
            <a:xfrm rot="5400000" flipV="1">
              <a:off x="2862" y="1030"/>
              <a:ext cx="61" cy="3723"/>
            </a:xfrm>
            <a:prstGeom prst="bentConnector3">
              <a:avLst>
                <a:gd name="adj1" fmla="val -35121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828800" y="2149475"/>
            <a:ext cx="8153400" cy="249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spcAft>
                <a:spcPct val="50000"/>
              </a:spcAft>
            </a:pPr>
            <a:r>
              <a:rPr lang="en-US" sz="2200" dirty="0" err="1">
                <a:latin typeface="Candara" pitchFamily="34" charset="0"/>
              </a:rPr>
              <a:t>Apabila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hanya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ada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dua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pihak</a:t>
            </a:r>
            <a:r>
              <a:rPr lang="en-US" sz="2200" dirty="0">
                <a:latin typeface="Candara" pitchFamily="34" charset="0"/>
              </a:rPr>
              <a:t> yang </a:t>
            </a:r>
            <a:r>
              <a:rPr lang="en-US" sz="2200" dirty="0" err="1">
                <a:latin typeface="Candara" pitchFamily="34" charset="0"/>
              </a:rPr>
              <a:t>berhubungan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dengan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telepon</a:t>
            </a:r>
            <a:r>
              <a:rPr lang="en-US" sz="2200" dirty="0">
                <a:latin typeface="Candara" pitchFamily="34" charset="0"/>
              </a:rPr>
              <a:t> 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andara" pitchFamily="34" charset="0"/>
              </a:rPr>
              <a:t>Hanya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diperlukan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satu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saluran</a:t>
            </a:r>
            <a:r>
              <a:rPr lang="en-US" sz="2200" dirty="0">
                <a:latin typeface="Candara" pitchFamily="34" charset="0"/>
              </a:rPr>
              <a:t> yang </a:t>
            </a:r>
            <a:r>
              <a:rPr lang="en-US" sz="2200" dirty="0" err="1">
                <a:latin typeface="Candara" pitchFamily="34" charset="0"/>
              </a:rPr>
              <a:t>secara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tetap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menghubungkan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kedua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pihak</a:t>
            </a:r>
            <a:r>
              <a:rPr lang="en-US" sz="2200" dirty="0">
                <a:latin typeface="Candara" pitchFamily="34" charset="0"/>
              </a:rPr>
              <a:t> (</a:t>
            </a:r>
            <a:r>
              <a:rPr lang="en-US" sz="2200" i="1" dirty="0">
                <a:latin typeface="Candara" pitchFamily="34" charset="0"/>
              </a:rPr>
              <a:t>dedicated</a:t>
            </a:r>
            <a:r>
              <a:rPr lang="en-US" sz="2200" dirty="0">
                <a:latin typeface="Candara" pitchFamily="34" charset="0"/>
              </a:rPr>
              <a:t>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andara" pitchFamily="34" charset="0"/>
              </a:rPr>
              <a:t>Tanda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pemanggilan</a:t>
            </a:r>
            <a:r>
              <a:rPr lang="en-US" sz="2200" dirty="0">
                <a:latin typeface="Candara" pitchFamily="34" charset="0"/>
              </a:rPr>
              <a:t> (</a:t>
            </a:r>
            <a:r>
              <a:rPr lang="en-US" sz="2200" dirty="0" err="1">
                <a:latin typeface="Candara" pitchFamily="34" charset="0"/>
              </a:rPr>
              <a:t>misalnya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bel</a:t>
            </a:r>
            <a:r>
              <a:rPr lang="en-US" sz="2200" dirty="0">
                <a:latin typeface="Candara" pitchFamily="34" charset="0"/>
              </a:rPr>
              <a:t>) </a:t>
            </a:r>
            <a:r>
              <a:rPr lang="en-US" sz="2200" dirty="0" err="1">
                <a:latin typeface="Candara" pitchFamily="34" charset="0"/>
              </a:rPr>
              <a:t>langsung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tersambung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dari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pemanggil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ke</a:t>
            </a:r>
            <a:r>
              <a:rPr lang="en-US" sz="2200" dirty="0">
                <a:latin typeface="Candara" pitchFamily="34" charset="0"/>
              </a:rPr>
              <a:t> yang </a:t>
            </a:r>
            <a:r>
              <a:rPr lang="en-US" sz="2200" dirty="0" err="1">
                <a:latin typeface="Candara" pitchFamily="34" charset="0"/>
              </a:rPr>
              <a:t>dipanggil</a:t>
            </a:r>
            <a:endParaRPr lang="en-US" sz="2200" dirty="0">
              <a:latin typeface="Candara" pitchFamily="34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200" dirty="0" err="1">
                <a:latin typeface="Candara" pitchFamily="34" charset="0"/>
              </a:rPr>
              <a:t>Percakapan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langsung</a:t>
            </a:r>
            <a:r>
              <a:rPr lang="en-US" sz="2200" dirty="0">
                <a:latin typeface="Candara" pitchFamily="34" charset="0"/>
              </a:rPr>
              <a:t> </a:t>
            </a:r>
            <a:r>
              <a:rPr lang="en-US" sz="2200" dirty="0" err="1">
                <a:latin typeface="Candara" pitchFamily="34" charset="0"/>
              </a:rPr>
              <a:t>terjadi</a:t>
            </a:r>
            <a:r>
              <a:rPr lang="en-US" sz="2200" dirty="0">
                <a:latin typeface="Candar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48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9572</TotalTime>
  <Words>1792</Words>
  <Application>Microsoft Office PowerPoint</Application>
  <PresentationFormat>Widescreen</PresentationFormat>
  <Paragraphs>357</Paragraphs>
  <Slides>42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58" baseType="lpstr">
      <vt:lpstr>Malgun Gothic</vt:lpstr>
      <vt:lpstr>Arial</vt:lpstr>
      <vt:lpstr>Arial Narrow</vt:lpstr>
      <vt:lpstr>Arial Rounded MT Bold</vt:lpstr>
      <vt:lpstr>Calibri</vt:lpstr>
      <vt:lpstr>Calibri Light</vt:lpstr>
      <vt:lpstr>Candara</vt:lpstr>
      <vt:lpstr>Symbol</vt:lpstr>
      <vt:lpstr>Tahoma</vt:lpstr>
      <vt:lpstr>Times New Roman</vt:lpstr>
      <vt:lpstr>Trebuchet MS</vt:lpstr>
      <vt:lpstr>Wingdings</vt:lpstr>
      <vt:lpstr>Office Theme</vt:lpstr>
      <vt:lpstr>Microsoft ClipArt Gallery</vt:lpstr>
      <vt:lpstr>Designer Drawing</vt:lpstr>
      <vt:lpstr>Document</vt:lpstr>
      <vt:lpstr>PowerPoint Presentation</vt:lpstr>
      <vt:lpstr>Pendahuluan</vt:lpstr>
      <vt:lpstr>Outline</vt:lpstr>
      <vt:lpstr>Model Referensi PSTN</vt:lpstr>
      <vt:lpstr>Jaringan Kabel</vt:lpstr>
      <vt:lpstr>Konfigurasi Sistem PSTN</vt:lpstr>
      <vt:lpstr>Perkembangan PSTN</vt:lpstr>
      <vt:lpstr>Karateristik Utama PSTN :</vt:lpstr>
      <vt:lpstr>Telepon dan Sentral Telepon</vt:lpstr>
      <vt:lpstr>Telephone Set</vt:lpstr>
      <vt:lpstr>Dual Tone Multi-frequency</vt:lpstr>
      <vt:lpstr>Telepon dan Sentral Telepon</vt:lpstr>
      <vt:lpstr>Telepon dan Sentral Telepon</vt:lpstr>
      <vt:lpstr>Hirarki Sentral/Jaringan</vt:lpstr>
      <vt:lpstr>Hirarki Jaringan PSTN Umum</vt:lpstr>
      <vt:lpstr>Hirarki Jaringan PSTN Indonesia</vt:lpstr>
      <vt:lpstr>Struktur Jaringan PSTN Indonesia</vt:lpstr>
      <vt:lpstr>Hubungan Lokal</vt:lpstr>
      <vt:lpstr>Hubungan Interlokal (Jarak Jauh)</vt:lpstr>
      <vt:lpstr>Private Branch Exchange (PBX)</vt:lpstr>
      <vt:lpstr>PowerPoint Presentation</vt:lpstr>
      <vt:lpstr>Prinsip Dasar Penyambungan </vt:lpstr>
      <vt:lpstr>Elemen-elemen Switching</vt:lpstr>
      <vt:lpstr>Switching</vt:lpstr>
      <vt:lpstr>Fungsi dasar switching adalah :</vt:lpstr>
      <vt:lpstr>Perkembangan Perangkat Switching</vt:lpstr>
      <vt:lpstr>PowerPoint Presentation</vt:lpstr>
      <vt:lpstr>Evolusi Teknologi Switching</vt:lpstr>
      <vt:lpstr>Manual Switching</vt:lpstr>
      <vt:lpstr>Electromechanical Switching Step-by-step (Strowger Switch)</vt:lpstr>
      <vt:lpstr>Electromechanical Switching Crossbar</vt:lpstr>
      <vt:lpstr>Electronic Switching Stored Program Control</vt:lpstr>
      <vt:lpstr>Keuntungan penggunaan  Stored Program Control</vt:lpstr>
      <vt:lpstr>Contoh Diagram Sentral Digital  Modern</vt:lpstr>
      <vt:lpstr>Numbering Plan</vt:lpstr>
      <vt:lpstr>Subsidiary Purposes</vt:lpstr>
      <vt:lpstr>Aturan Penomoran</vt:lpstr>
      <vt:lpstr>Signaling/ Pensinyalan</vt:lpstr>
      <vt:lpstr>Voice Signaling</vt:lpstr>
      <vt:lpstr>PowerPoint Presentation</vt:lpstr>
      <vt:lpstr>PowerPoint Presentation</vt:lpstr>
      <vt:lpstr>Common Channel Signalling System #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75</cp:revision>
  <dcterms:created xsi:type="dcterms:W3CDTF">2022-08-25T13:17:53Z</dcterms:created>
  <dcterms:modified xsi:type="dcterms:W3CDTF">2025-02-26T01:30:22Z</dcterms:modified>
</cp:coreProperties>
</file>