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9"/>
  </p:notesMasterIdLst>
  <p:sldIdLst>
    <p:sldId id="339" r:id="rId3"/>
    <p:sldId id="340" r:id="rId4"/>
    <p:sldId id="341" r:id="rId5"/>
    <p:sldId id="342" r:id="rId6"/>
    <p:sldId id="34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2" r:id="rId16"/>
    <p:sldId id="353" r:id="rId17"/>
    <p:sldId id="354" r:id="rId18"/>
    <p:sldId id="355" r:id="rId19"/>
    <p:sldId id="356" r:id="rId20"/>
    <p:sldId id="357" r:id="rId21"/>
    <p:sldId id="358" r:id="rId22"/>
    <p:sldId id="359" r:id="rId23"/>
    <p:sldId id="360" r:id="rId24"/>
    <p:sldId id="361" r:id="rId25"/>
    <p:sldId id="362" r:id="rId26"/>
    <p:sldId id="363" r:id="rId27"/>
    <p:sldId id="36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nuel Fradinho" initials="M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FDFF"/>
    <a:srgbClr val="00B2A5"/>
    <a:srgbClr val="00D9C7"/>
    <a:srgbClr val="73FDD6"/>
    <a:srgbClr val="A92C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=""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8" autoAdjust="0"/>
    <p:restoredTop sz="79922" autoAdjust="0"/>
  </p:normalViewPr>
  <p:slideViewPr>
    <p:cSldViewPr snapToGrid="0">
      <p:cViewPr varScale="1">
        <p:scale>
          <a:sx n="92" d="100"/>
          <a:sy n="92" d="100"/>
        </p:scale>
        <p:origin x="179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AA3E45-57A9-44A4-8D02-ECC452318D6C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232A1-099D-4B50-B749-7C373A0D8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43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5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49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54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32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93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059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11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0830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249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42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6458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806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124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60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0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5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2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55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0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31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11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8CD25-4015-481E-94C9-A931395C8E3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35205-7406-4E96-85E9-F173CE5CB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114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9.emf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90" y="549166"/>
            <a:ext cx="1980634" cy="126234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202455" y="6066229"/>
            <a:ext cx="2811352" cy="42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https://www.youtube.com/@AmelOline/videos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158153" y="5809684"/>
            <a:ext cx="178239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https://github.com/siagianp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85399" y="6276607"/>
            <a:ext cx="4023019" cy="256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67" dirty="0"/>
              <a:t>https://github.com/amelcharolinesgn2/IoT_simulator-mqtt-NodeRed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3"/>
          <a:srcRect l="8646" t="12924" r="16013" b="9596"/>
          <a:stretch/>
        </p:blipFill>
        <p:spPr>
          <a:xfrm>
            <a:off x="348892" y="2278144"/>
            <a:ext cx="1209868" cy="12442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/>
          <a:srcRect t="31519" b="32047"/>
          <a:stretch/>
        </p:blipFill>
        <p:spPr>
          <a:xfrm>
            <a:off x="478321" y="2904448"/>
            <a:ext cx="1018759" cy="3239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0" y="1596944"/>
            <a:ext cx="1896069" cy="21332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AABCB87-2ECC-4C03-B5BB-6EE11C8A4485}"/>
              </a:ext>
            </a:extLst>
          </p:cNvPr>
          <p:cNvGrpSpPr/>
          <p:nvPr/>
        </p:nvGrpSpPr>
        <p:grpSpPr>
          <a:xfrm>
            <a:off x="477502" y="1251268"/>
            <a:ext cx="976966" cy="369285"/>
            <a:chOff x="4853562" y="1589418"/>
            <a:chExt cx="2609520" cy="1291565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3546B24-FABC-4B2A-A80F-B03654D56A7D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4853562" y="1589418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>
                <a:solidFill>
                  <a:schemeClr val="tx1"/>
                </a:solidFill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2E1A011-CDEA-4BBC-B725-C88AF54648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5230834" y="1678285"/>
              <a:ext cx="2232248" cy="1202698"/>
            </a:xfrm>
            <a:custGeom>
              <a:avLst/>
              <a:gdLst/>
              <a:ahLst/>
              <a:cxnLst/>
              <a:rect l="l" t="t" r="r" b="b"/>
              <a:pathLst>
                <a:path w="1872168" h="1008693">
                  <a:moveTo>
                    <a:pt x="699542" y="162"/>
                  </a:moveTo>
                  <a:cubicBezTo>
                    <a:pt x="683169" y="534"/>
                    <a:pt x="666273" y="1556"/>
                    <a:pt x="648845" y="3291"/>
                  </a:cubicBezTo>
                  <a:cubicBezTo>
                    <a:pt x="357120" y="49686"/>
                    <a:pt x="273885" y="284789"/>
                    <a:pt x="274981" y="413694"/>
                  </a:cubicBezTo>
                  <a:cubicBezTo>
                    <a:pt x="4451" y="471904"/>
                    <a:pt x="-11347" y="662854"/>
                    <a:pt x="4101" y="753457"/>
                  </a:cubicBezTo>
                  <a:cubicBezTo>
                    <a:pt x="42383" y="946818"/>
                    <a:pt x="296257" y="1004273"/>
                    <a:pt x="384912" y="1005378"/>
                  </a:cubicBezTo>
                  <a:lnTo>
                    <a:pt x="1507196" y="1008693"/>
                  </a:lnTo>
                  <a:cubicBezTo>
                    <a:pt x="1646895" y="1000406"/>
                    <a:pt x="1746295" y="947371"/>
                    <a:pt x="1825546" y="854557"/>
                  </a:cubicBezTo>
                  <a:cubicBezTo>
                    <a:pt x="1897410" y="760086"/>
                    <a:pt x="1873973" y="626012"/>
                    <a:pt x="1836613" y="558208"/>
                  </a:cubicBezTo>
                  <a:cubicBezTo>
                    <a:pt x="1808089" y="509360"/>
                    <a:pt x="1675919" y="402617"/>
                    <a:pt x="1507617" y="430504"/>
                  </a:cubicBezTo>
                  <a:cubicBezTo>
                    <a:pt x="1525469" y="335682"/>
                    <a:pt x="1477961" y="244522"/>
                    <a:pt x="1398003" y="206286"/>
                  </a:cubicBezTo>
                  <a:cubicBezTo>
                    <a:pt x="1299806" y="153261"/>
                    <a:pt x="1182195" y="177294"/>
                    <a:pt x="1108176" y="215068"/>
                  </a:cubicBezTo>
                  <a:cubicBezTo>
                    <a:pt x="1072916" y="135306"/>
                    <a:pt x="945134" y="-5422"/>
                    <a:pt x="699542" y="162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373" tIns="54187" rIns="108373" bIns="54187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320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B8BC7BC-BF58-402E-9A69-AA9226DE7CAA}"/>
              </a:ext>
            </a:extLst>
          </p:cNvPr>
          <p:cNvGrpSpPr/>
          <p:nvPr/>
        </p:nvGrpSpPr>
        <p:grpSpPr>
          <a:xfrm>
            <a:off x="431212" y="1225859"/>
            <a:ext cx="336493" cy="171515"/>
            <a:chOff x="7439031" y="1585639"/>
            <a:chExt cx="2143740" cy="996849"/>
          </a:xfrm>
          <a:solidFill>
            <a:schemeClr val="accent6"/>
          </a:solidFill>
        </p:grpSpPr>
        <p:sp>
          <p:nvSpPr>
            <p:cNvPr id="11" name="Freeform: Shape 66">
              <a:extLst>
                <a:ext uri="{FF2B5EF4-FFF2-40B4-BE49-F238E27FC236}">
                  <a16:creationId xmlns:a16="http://schemas.microsoft.com/office/drawing/2014/main" id="{2A081543-B9FF-49B1-8EEF-ABDF5438EDCD}"/>
                </a:ext>
              </a:extLst>
            </p:cNvPr>
            <p:cNvSpPr/>
            <p:nvPr/>
          </p:nvSpPr>
          <p:spPr>
            <a:xfrm>
              <a:off x="7439031" y="1585639"/>
              <a:ext cx="2143740" cy="996849"/>
            </a:xfrm>
            <a:custGeom>
              <a:avLst/>
              <a:gdLst/>
              <a:ahLst/>
              <a:cxnLst/>
              <a:rect l="l" t="t" r="r" b="b"/>
              <a:pathLst>
                <a:path w="1862733" h="866179">
                  <a:moveTo>
                    <a:pt x="794147" y="204787"/>
                  </a:moveTo>
                  <a:cubicBezTo>
                    <a:pt x="745605" y="204787"/>
                    <a:pt x="701637" y="218416"/>
                    <a:pt x="662244" y="245673"/>
                  </a:cubicBezTo>
                  <a:cubicBezTo>
                    <a:pt x="622851" y="272930"/>
                    <a:pt x="594798" y="309240"/>
                    <a:pt x="578086" y="354601"/>
                  </a:cubicBezTo>
                  <a:cubicBezTo>
                    <a:pt x="568536" y="380467"/>
                    <a:pt x="563761" y="406729"/>
                    <a:pt x="563761" y="433387"/>
                  </a:cubicBezTo>
                  <a:cubicBezTo>
                    <a:pt x="563761" y="488299"/>
                    <a:pt x="582064" y="537440"/>
                    <a:pt x="618670" y="580811"/>
                  </a:cubicBezTo>
                  <a:cubicBezTo>
                    <a:pt x="664031" y="634532"/>
                    <a:pt x="722524" y="661392"/>
                    <a:pt x="794147" y="661392"/>
                  </a:cubicBezTo>
                  <a:cubicBezTo>
                    <a:pt x="865771" y="661392"/>
                    <a:pt x="924462" y="634733"/>
                    <a:pt x="970220" y="581415"/>
                  </a:cubicBezTo>
                  <a:cubicBezTo>
                    <a:pt x="1006826" y="538838"/>
                    <a:pt x="1025128" y="489496"/>
                    <a:pt x="1025128" y="433387"/>
                  </a:cubicBezTo>
                  <a:cubicBezTo>
                    <a:pt x="1025128" y="376088"/>
                    <a:pt x="1006826" y="326547"/>
                    <a:pt x="970220" y="284764"/>
                  </a:cubicBezTo>
                  <a:cubicBezTo>
                    <a:pt x="923265" y="231446"/>
                    <a:pt x="864574" y="204787"/>
                    <a:pt x="794147" y="204787"/>
                  </a:cubicBezTo>
                  <a:close/>
                  <a:moveTo>
                    <a:pt x="1304330" y="24408"/>
                  </a:moveTo>
                  <a:lnTo>
                    <a:pt x="1862733" y="24408"/>
                  </a:lnTo>
                  <a:lnTo>
                    <a:pt x="1862733" y="200620"/>
                  </a:lnTo>
                  <a:lnTo>
                    <a:pt x="1687711" y="200620"/>
                  </a:lnTo>
                  <a:lnTo>
                    <a:pt x="1687711" y="837009"/>
                  </a:lnTo>
                  <a:lnTo>
                    <a:pt x="1476375" y="837009"/>
                  </a:lnTo>
                  <a:lnTo>
                    <a:pt x="1476375" y="200620"/>
                  </a:lnTo>
                  <a:lnTo>
                    <a:pt x="1304330" y="200620"/>
                  </a:lnTo>
                  <a:close/>
                  <a:moveTo>
                    <a:pt x="0" y="24408"/>
                  </a:moveTo>
                  <a:lnTo>
                    <a:pt x="211336" y="24408"/>
                  </a:lnTo>
                  <a:lnTo>
                    <a:pt x="211336" y="837009"/>
                  </a:lnTo>
                  <a:lnTo>
                    <a:pt x="0" y="837009"/>
                  </a:lnTo>
                  <a:close/>
                  <a:moveTo>
                    <a:pt x="794147" y="0"/>
                  </a:moveTo>
                  <a:cubicBezTo>
                    <a:pt x="937022" y="0"/>
                    <a:pt x="1050330" y="47426"/>
                    <a:pt x="1134071" y="142280"/>
                  </a:cubicBezTo>
                  <a:cubicBezTo>
                    <a:pt x="1207493" y="225623"/>
                    <a:pt x="1244204" y="322659"/>
                    <a:pt x="1244204" y="433387"/>
                  </a:cubicBezTo>
                  <a:cubicBezTo>
                    <a:pt x="1244204" y="543719"/>
                    <a:pt x="1207493" y="640556"/>
                    <a:pt x="1134071" y="723900"/>
                  </a:cubicBezTo>
                  <a:cubicBezTo>
                    <a:pt x="1050330" y="818753"/>
                    <a:pt x="937022" y="866179"/>
                    <a:pt x="794147" y="866179"/>
                  </a:cubicBezTo>
                  <a:cubicBezTo>
                    <a:pt x="651669" y="866179"/>
                    <a:pt x="538560" y="818753"/>
                    <a:pt x="454819" y="723900"/>
                  </a:cubicBezTo>
                  <a:cubicBezTo>
                    <a:pt x="381397" y="640556"/>
                    <a:pt x="344686" y="543719"/>
                    <a:pt x="344686" y="433387"/>
                  </a:cubicBezTo>
                  <a:cubicBezTo>
                    <a:pt x="344686" y="382984"/>
                    <a:pt x="354608" y="331291"/>
                    <a:pt x="374452" y="278308"/>
                  </a:cubicBezTo>
                  <a:cubicBezTo>
                    <a:pt x="394296" y="225326"/>
                    <a:pt x="420886" y="179983"/>
                    <a:pt x="454224" y="142280"/>
                  </a:cubicBezTo>
                  <a:cubicBezTo>
                    <a:pt x="537964" y="47426"/>
                    <a:pt x="651272" y="0"/>
                    <a:pt x="794147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133" dirty="0"/>
            </a:p>
          </p:txBody>
        </p:sp>
        <p:sp>
          <p:nvSpPr>
            <p:cNvPr id="12" name="Freeform: Shape 67">
              <a:extLst>
                <a:ext uri="{FF2B5EF4-FFF2-40B4-BE49-F238E27FC236}">
                  <a16:creationId xmlns:a16="http://schemas.microsoft.com/office/drawing/2014/main" id="{275D1FAA-C13F-4A6B-BA37-7704CFB7ADCD}"/>
                </a:ext>
              </a:extLst>
            </p:cNvPr>
            <p:cNvSpPr/>
            <p:nvPr/>
          </p:nvSpPr>
          <p:spPr>
            <a:xfrm>
              <a:off x="8174174" y="1963600"/>
              <a:ext cx="443936" cy="326799"/>
            </a:xfrm>
            <a:custGeom>
              <a:avLst/>
              <a:gdLst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788485 w 3738080"/>
                <a:gd name="connsiteY5" fmla="*/ 1841061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2624294 w 3738080"/>
                <a:gd name="connsiteY5" fmla="*/ 1992174 h 2751770"/>
                <a:gd name="connsiteX6" fmla="*/ 2632248 w 3738080"/>
                <a:gd name="connsiteY6" fmla="*/ 1992174 h 2751770"/>
                <a:gd name="connsiteX7" fmla="*/ 2624294 w 3738080"/>
                <a:gd name="connsiteY7" fmla="*/ 1992174 h 2751770"/>
                <a:gd name="connsiteX8" fmla="*/ 1858846 w 3738080"/>
                <a:gd name="connsiteY8" fmla="*/ 1306247 h 2751770"/>
                <a:gd name="connsiteX9" fmla="*/ 2645621 w 3738080"/>
                <a:gd name="connsiteY9" fmla="*/ 1504218 h 2751770"/>
                <a:gd name="connsiteX10" fmla="*/ 2795575 w 3738080"/>
                <a:gd name="connsiteY10" fmla="*/ 1757331 h 2751770"/>
                <a:gd name="connsiteX11" fmla="*/ 2539052 w 3738080"/>
                <a:gd name="connsiteY11" fmla="*/ 1841672 h 2751770"/>
                <a:gd name="connsiteX12" fmla="*/ 1353947 w 3738080"/>
                <a:gd name="connsiteY12" fmla="*/ 1778974 h 2751770"/>
                <a:gd name="connsiteX13" fmla="*/ 982333 w 3738080"/>
                <a:gd name="connsiteY13" fmla="*/ 1780833 h 2751770"/>
                <a:gd name="connsiteX14" fmla="*/ 966756 w 3738080"/>
                <a:gd name="connsiteY14" fmla="*/ 1667407 h 2751770"/>
                <a:gd name="connsiteX15" fmla="*/ 1217540 w 3738080"/>
                <a:gd name="connsiteY15" fmla="*/ 1445700 h 2751770"/>
                <a:gd name="connsiteX16" fmla="*/ 1858846 w 3738080"/>
                <a:gd name="connsiteY16" fmla="*/ 1306247 h 2751770"/>
                <a:gd name="connsiteX17" fmla="*/ 1828129 w 3738080"/>
                <a:gd name="connsiteY17" fmla="*/ 650059 h 2751770"/>
                <a:gd name="connsiteX18" fmla="*/ 3108200 w 3738080"/>
                <a:gd name="connsiteY18" fmla="*/ 1008980 h 2751770"/>
                <a:gd name="connsiteX19" fmla="*/ 3258155 w 3738080"/>
                <a:gd name="connsiteY19" fmla="*/ 1319033 h 2751770"/>
                <a:gd name="connsiteX20" fmla="*/ 2937692 w 3738080"/>
                <a:gd name="connsiteY20" fmla="*/ 1304637 h 2751770"/>
                <a:gd name="connsiteX21" fmla="*/ 763561 w 3738080"/>
                <a:gd name="connsiteY21" fmla="*/ 1325535 h 2751770"/>
                <a:gd name="connsiteX22" fmla="*/ 464412 w 3738080"/>
                <a:gd name="connsiteY22" fmla="*/ 1278813 h 2751770"/>
                <a:gd name="connsiteX23" fmla="*/ 450482 w 3738080"/>
                <a:gd name="connsiteY23" fmla="*/ 1202928 h 2751770"/>
                <a:gd name="connsiteX24" fmla="*/ 622892 w 3738080"/>
                <a:gd name="connsiteY24" fmla="*/ 1008979 h 2751770"/>
                <a:gd name="connsiteX25" fmla="*/ 1828129 w 3738080"/>
                <a:gd name="connsiteY25" fmla="*/ 650059 h 2751770"/>
                <a:gd name="connsiteX26" fmla="*/ 1764313 w 3738080"/>
                <a:gd name="connsiteY26" fmla="*/ 591 h 2751770"/>
                <a:gd name="connsiteX27" fmla="*/ 3559697 w 3738080"/>
                <a:gd name="connsiteY27" fmla="*/ 547180 h 2751770"/>
                <a:gd name="connsiteX28" fmla="*/ 3709650 w 3738080"/>
                <a:gd name="connsiteY28" fmla="*/ 882310 h 2751770"/>
                <a:gd name="connsiteX29" fmla="*/ 3367875 w 3738080"/>
                <a:gd name="connsiteY29" fmla="*/ 834477 h 2751770"/>
                <a:gd name="connsiteX30" fmla="*/ 318417 w 3738080"/>
                <a:gd name="connsiteY30" fmla="*/ 884635 h 2751770"/>
                <a:gd name="connsiteX31" fmla="*/ 19267 w 3738080"/>
                <a:gd name="connsiteY31" fmla="*/ 846272 h 2751770"/>
                <a:gd name="connsiteX32" fmla="*/ 275 w 3738080"/>
                <a:gd name="connsiteY32" fmla="*/ 760137 h 2751770"/>
                <a:gd name="connsiteX33" fmla="*/ 173484 w 3738080"/>
                <a:gd name="connsiteY33" fmla="*/ 547180 h 2751770"/>
                <a:gd name="connsiteX34" fmla="*/ 1764313 w 3738080"/>
                <a:gd name="connsiteY34" fmla="*/ 591 h 2751770"/>
                <a:gd name="connsiteX0" fmla="*/ 1869041 w 3738080"/>
                <a:gd name="connsiteY0" fmla="*/ 1997576 h 2751770"/>
                <a:gd name="connsiteX1" fmla="*/ 2246138 w 3738080"/>
                <a:gd name="connsiteY1" fmla="*/ 2374673 h 2751770"/>
                <a:gd name="connsiteX2" fmla="*/ 1869041 w 3738080"/>
                <a:gd name="connsiteY2" fmla="*/ 2751770 h 2751770"/>
                <a:gd name="connsiteX3" fmla="*/ 1491944 w 3738080"/>
                <a:gd name="connsiteY3" fmla="*/ 2374673 h 2751770"/>
                <a:gd name="connsiteX4" fmla="*/ 1869041 w 3738080"/>
                <a:gd name="connsiteY4" fmla="*/ 1997576 h 2751770"/>
                <a:gd name="connsiteX5" fmla="*/ 1858846 w 3738080"/>
                <a:gd name="connsiteY5" fmla="*/ 1306247 h 2751770"/>
                <a:gd name="connsiteX6" fmla="*/ 2645621 w 3738080"/>
                <a:gd name="connsiteY6" fmla="*/ 1504218 h 2751770"/>
                <a:gd name="connsiteX7" fmla="*/ 2795575 w 3738080"/>
                <a:gd name="connsiteY7" fmla="*/ 1757331 h 2751770"/>
                <a:gd name="connsiteX8" fmla="*/ 2539052 w 3738080"/>
                <a:gd name="connsiteY8" fmla="*/ 1841672 h 2751770"/>
                <a:gd name="connsiteX9" fmla="*/ 1353947 w 3738080"/>
                <a:gd name="connsiteY9" fmla="*/ 1778974 h 2751770"/>
                <a:gd name="connsiteX10" fmla="*/ 982333 w 3738080"/>
                <a:gd name="connsiteY10" fmla="*/ 1780833 h 2751770"/>
                <a:gd name="connsiteX11" fmla="*/ 966756 w 3738080"/>
                <a:gd name="connsiteY11" fmla="*/ 1667407 h 2751770"/>
                <a:gd name="connsiteX12" fmla="*/ 1217540 w 3738080"/>
                <a:gd name="connsiteY12" fmla="*/ 1445700 h 2751770"/>
                <a:gd name="connsiteX13" fmla="*/ 1858846 w 3738080"/>
                <a:gd name="connsiteY13" fmla="*/ 1306247 h 2751770"/>
                <a:gd name="connsiteX14" fmla="*/ 1828129 w 3738080"/>
                <a:gd name="connsiteY14" fmla="*/ 650059 h 2751770"/>
                <a:gd name="connsiteX15" fmla="*/ 3108200 w 3738080"/>
                <a:gd name="connsiteY15" fmla="*/ 1008980 h 2751770"/>
                <a:gd name="connsiteX16" fmla="*/ 3258155 w 3738080"/>
                <a:gd name="connsiteY16" fmla="*/ 1319033 h 2751770"/>
                <a:gd name="connsiteX17" fmla="*/ 2937692 w 3738080"/>
                <a:gd name="connsiteY17" fmla="*/ 1304637 h 2751770"/>
                <a:gd name="connsiteX18" fmla="*/ 763561 w 3738080"/>
                <a:gd name="connsiteY18" fmla="*/ 1325535 h 2751770"/>
                <a:gd name="connsiteX19" fmla="*/ 464412 w 3738080"/>
                <a:gd name="connsiteY19" fmla="*/ 1278813 h 2751770"/>
                <a:gd name="connsiteX20" fmla="*/ 450482 w 3738080"/>
                <a:gd name="connsiteY20" fmla="*/ 1202928 h 2751770"/>
                <a:gd name="connsiteX21" fmla="*/ 622892 w 3738080"/>
                <a:gd name="connsiteY21" fmla="*/ 1008979 h 2751770"/>
                <a:gd name="connsiteX22" fmla="*/ 1828129 w 3738080"/>
                <a:gd name="connsiteY22" fmla="*/ 650059 h 2751770"/>
                <a:gd name="connsiteX23" fmla="*/ 1764313 w 3738080"/>
                <a:gd name="connsiteY23" fmla="*/ 591 h 2751770"/>
                <a:gd name="connsiteX24" fmla="*/ 3559697 w 3738080"/>
                <a:gd name="connsiteY24" fmla="*/ 547180 h 2751770"/>
                <a:gd name="connsiteX25" fmla="*/ 3709650 w 3738080"/>
                <a:gd name="connsiteY25" fmla="*/ 882310 h 2751770"/>
                <a:gd name="connsiteX26" fmla="*/ 3367875 w 3738080"/>
                <a:gd name="connsiteY26" fmla="*/ 834477 h 2751770"/>
                <a:gd name="connsiteX27" fmla="*/ 318417 w 3738080"/>
                <a:gd name="connsiteY27" fmla="*/ 884635 h 2751770"/>
                <a:gd name="connsiteX28" fmla="*/ 19267 w 3738080"/>
                <a:gd name="connsiteY28" fmla="*/ 846272 h 2751770"/>
                <a:gd name="connsiteX29" fmla="*/ 275 w 3738080"/>
                <a:gd name="connsiteY29" fmla="*/ 760137 h 2751770"/>
                <a:gd name="connsiteX30" fmla="*/ 173484 w 3738080"/>
                <a:gd name="connsiteY30" fmla="*/ 547180 h 2751770"/>
                <a:gd name="connsiteX31" fmla="*/ 1764313 w 3738080"/>
                <a:gd name="connsiteY31" fmla="*/ 591 h 275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3738080" h="2751770">
                  <a:moveTo>
                    <a:pt x="1869041" y="1997576"/>
                  </a:moveTo>
                  <a:cubicBezTo>
                    <a:pt x="2077306" y="1997576"/>
                    <a:pt x="2246138" y="2166408"/>
                    <a:pt x="2246138" y="2374673"/>
                  </a:cubicBezTo>
                  <a:cubicBezTo>
                    <a:pt x="2246138" y="2582938"/>
                    <a:pt x="2077306" y="2751770"/>
                    <a:pt x="1869041" y="2751770"/>
                  </a:cubicBezTo>
                  <a:cubicBezTo>
                    <a:pt x="1660776" y="2751770"/>
                    <a:pt x="1491944" y="2582938"/>
                    <a:pt x="1491944" y="2374673"/>
                  </a:cubicBezTo>
                  <a:cubicBezTo>
                    <a:pt x="1491944" y="2166408"/>
                    <a:pt x="1660776" y="1997576"/>
                    <a:pt x="1869041" y="1997576"/>
                  </a:cubicBezTo>
                  <a:close/>
                  <a:moveTo>
                    <a:pt x="1858846" y="1306247"/>
                  </a:moveTo>
                  <a:cubicBezTo>
                    <a:pt x="2165924" y="1301758"/>
                    <a:pt x="2404940" y="1399722"/>
                    <a:pt x="2645621" y="1504218"/>
                  </a:cubicBezTo>
                  <a:cubicBezTo>
                    <a:pt x="2813424" y="1597955"/>
                    <a:pt x="2823993" y="1678797"/>
                    <a:pt x="2795575" y="1757331"/>
                  </a:cubicBezTo>
                  <a:cubicBezTo>
                    <a:pt x="2761471" y="1842158"/>
                    <a:pt x="2685239" y="1908552"/>
                    <a:pt x="2539052" y="1841672"/>
                  </a:cubicBezTo>
                  <a:cubicBezTo>
                    <a:pt x="2347207" y="1684231"/>
                    <a:pt x="1733351" y="1556050"/>
                    <a:pt x="1353947" y="1778974"/>
                  </a:cubicBezTo>
                  <a:cubicBezTo>
                    <a:pt x="1250080" y="1855218"/>
                    <a:pt x="1037749" y="1915097"/>
                    <a:pt x="982333" y="1780833"/>
                  </a:cubicBezTo>
                  <a:cubicBezTo>
                    <a:pt x="968480" y="1736637"/>
                    <a:pt x="963386" y="1699601"/>
                    <a:pt x="966756" y="1667407"/>
                  </a:cubicBezTo>
                  <a:cubicBezTo>
                    <a:pt x="976866" y="1570822"/>
                    <a:pt x="1063141" y="1517802"/>
                    <a:pt x="1217540" y="1445700"/>
                  </a:cubicBezTo>
                  <a:cubicBezTo>
                    <a:pt x="1465851" y="1348519"/>
                    <a:pt x="1674601" y="1308942"/>
                    <a:pt x="1858846" y="1306247"/>
                  </a:cubicBezTo>
                  <a:close/>
                  <a:moveTo>
                    <a:pt x="1828129" y="650059"/>
                  </a:moveTo>
                  <a:cubicBezTo>
                    <a:pt x="2445754" y="646836"/>
                    <a:pt x="2937662" y="894034"/>
                    <a:pt x="3108200" y="1008980"/>
                  </a:cubicBezTo>
                  <a:cubicBezTo>
                    <a:pt x="3228810" y="1075858"/>
                    <a:pt x="3343409" y="1171509"/>
                    <a:pt x="3258155" y="1319033"/>
                  </a:cubicBezTo>
                  <a:cubicBezTo>
                    <a:pt x="3134282" y="1435449"/>
                    <a:pt x="3057301" y="1393031"/>
                    <a:pt x="2937692" y="1304637"/>
                  </a:cubicBezTo>
                  <a:cubicBezTo>
                    <a:pt x="2647778" y="1191783"/>
                    <a:pt x="2008321" y="619142"/>
                    <a:pt x="763561" y="1325535"/>
                  </a:cubicBezTo>
                  <a:cubicBezTo>
                    <a:pt x="621636" y="1425852"/>
                    <a:pt x="511304" y="1376178"/>
                    <a:pt x="464412" y="1278813"/>
                  </a:cubicBezTo>
                  <a:cubicBezTo>
                    <a:pt x="452398" y="1252494"/>
                    <a:pt x="448110" y="1227223"/>
                    <a:pt x="450482" y="1202928"/>
                  </a:cubicBezTo>
                  <a:cubicBezTo>
                    <a:pt x="457599" y="1130049"/>
                    <a:pt x="524660" y="1065987"/>
                    <a:pt x="622892" y="1008979"/>
                  </a:cubicBezTo>
                  <a:cubicBezTo>
                    <a:pt x="1041721" y="744082"/>
                    <a:pt x="1457554" y="651995"/>
                    <a:pt x="1828129" y="650059"/>
                  </a:cubicBezTo>
                  <a:close/>
                  <a:moveTo>
                    <a:pt x="1764313" y="591"/>
                  </a:moveTo>
                  <a:cubicBezTo>
                    <a:pt x="2430887" y="-13278"/>
                    <a:pt x="3056659" y="218017"/>
                    <a:pt x="3559697" y="547180"/>
                  </a:cubicBezTo>
                  <a:cubicBezTo>
                    <a:pt x="3671781" y="597338"/>
                    <a:pt x="3794905" y="759863"/>
                    <a:pt x="3709650" y="882310"/>
                  </a:cubicBezTo>
                  <a:cubicBezTo>
                    <a:pt x="3594303" y="984791"/>
                    <a:pt x="3449118" y="907547"/>
                    <a:pt x="3367875" y="834477"/>
                  </a:cubicBezTo>
                  <a:cubicBezTo>
                    <a:pt x="3193985" y="725799"/>
                    <a:pt x="1920315" y="-235561"/>
                    <a:pt x="318417" y="884635"/>
                  </a:cubicBezTo>
                  <a:cubicBezTo>
                    <a:pt x="189280" y="993311"/>
                    <a:pt x="70419" y="922739"/>
                    <a:pt x="19267" y="846272"/>
                  </a:cubicBezTo>
                  <a:cubicBezTo>
                    <a:pt x="4410" y="817516"/>
                    <a:pt x="-1388" y="788500"/>
                    <a:pt x="275" y="760137"/>
                  </a:cubicBezTo>
                  <a:cubicBezTo>
                    <a:pt x="5260" y="675044"/>
                    <a:pt x="77384" y="595829"/>
                    <a:pt x="173484" y="547180"/>
                  </a:cubicBezTo>
                  <a:cubicBezTo>
                    <a:pt x="702741" y="170471"/>
                    <a:pt x="1245868" y="11376"/>
                    <a:pt x="1764313" y="591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33"/>
            </a:p>
          </p:txBody>
        </p:sp>
      </p:grpSp>
      <p:sp>
        <p:nvSpPr>
          <p:cNvPr id="10" name="Subtitle 2">
            <a:extLst>
              <a:ext uri="{FF2B5EF4-FFF2-40B4-BE49-F238E27FC236}">
                <a16:creationId xmlns:a16="http://schemas.microsoft.com/office/drawing/2014/main" id="{53858C97-DA2F-8866-47CC-CDF4077BBF9D}"/>
              </a:ext>
            </a:extLst>
          </p:cNvPr>
          <p:cNvSpPr txBox="1">
            <a:spLocks/>
          </p:cNvSpPr>
          <p:nvPr/>
        </p:nvSpPr>
        <p:spPr>
          <a:xfrm>
            <a:off x="469976" y="1256395"/>
            <a:ext cx="365801" cy="125217"/>
          </a:xfrm>
          <a:prstGeom prst="rect">
            <a:avLst/>
          </a:prstGeom>
        </p:spPr>
        <p:txBody>
          <a:bodyPr vert="horz" lIns="81280" tIns="40640" rIns="81280" bIns="4064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22" dirty="0">
                <a:solidFill>
                  <a:srgbClr val="7030A0"/>
                </a:solidFill>
              </a:rPr>
              <a:t>PDS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9692" y="1368919"/>
            <a:ext cx="195549" cy="27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8964" y="1347118"/>
            <a:ext cx="268890" cy="25544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583" y="1380076"/>
            <a:ext cx="262872" cy="253181"/>
          </a:xfrm>
          <a:prstGeom prst="rect">
            <a:avLst/>
          </a:prstGeom>
        </p:spPr>
      </p:pic>
      <p:sp>
        <p:nvSpPr>
          <p:cNvPr id="7" name="Title 4">
            <a:extLst>
              <a:ext uri="{FF2B5EF4-FFF2-40B4-BE49-F238E27FC236}">
                <a16:creationId xmlns:a16="http://schemas.microsoft.com/office/drawing/2014/main" id="{27228BAE-048B-681E-DD8D-BD96B22560E0}"/>
              </a:ext>
            </a:extLst>
          </p:cNvPr>
          <p:cNvSpPr txBox="1">
            <a:spLocks/>
          </p:cNvSpPr>
          <p:nvPr/>
        </p:nvSpPr>
        <p:spPr>
          <a:xfrm>
            <a:off x="258279" y="1456524"/>
            <a:ext cx="1837447" cy="261117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1867" dirty="0">
                <a:solidFill>
                  <a:schemeClr val="accent1">
                    <a:lumMod val="75000"/>
                  </a:schemeClr>
                </a:solidFill>
              </a:rPr>
              <a:t>Computer </a:t>
            </a:r>
            <a:r>
              <a:rPr lang="en-US" sz="1867" dirty="0">
                <a:solidFill>
                  <a:srgbClr val="00B0F0"/>
                </a:solidFill>
              </a:rPr>
              <a:t>Vision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-849474" y="3326448"/>
            <a:ext cx="3825765" cy="451201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133" b="1" dirty="0">
                <a:solidFill>
                  <a:schemeClr val="bg1">
                    <a:lumMod val="75000"/>
                  </a:schemeClr>
                </a:solidFill>
              </a:rPr>
              <a:t>@ P. </a:t>
            </a:r>
            <a:r>
              <a:rPr lang="en-US" sz="2133" b="1" dirty="0" err="1">
                <a:solidFill>
                  <a:schemeClr val="bg1">
                    <a:lumMod val="75000"/>
                  </a:schemeClr>
                </a:solidFill>
              </a:rPr>
              <a:t>Siagian</a:t>
            </a:r>
            <a:endParaRPr lang="en-US" sz="2133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2331567" y="2132736"/>
            <a:ext cx="9347200" cy="771712"/>
          </a:xfrm>
          <a:prstGeom prst="rect">
            <a:avLst/>
          </a:prstGeom>
        </p:spPr>
        <p:txBody>
          <a:bodyPr vert="horz" lIns="81280" tIns="40640" rIns="81280" bIns="40640" rtlCol="0" anchor="b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b="1" dirty="0" smtClean="0"/>
          </a:p>
        </p:txBody>
      </p:sp>
      <p:sp>
        <p:nvSpPr>
          <p:cNvPr id="3" name="Rectangle 2"/>
          <p:cNvSpPr/>
          <p:nvPr/>
        </p:nvSpPr>
        <p:spPr>
          <a:xfrm>
            <a:off x="2427506" y="2046951"/>
            <a:ext cx="87810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 smtClean="0">
                <a:solidFill>
                  <a:srgbClr val="002060"/>
                </a:solidFill>
              </a:rPr>
              <a:t>Sistem</a:t>
            </a:r>
            <a:r>
              <a:rPr lang="en-US" sz="3600" b="1" dirty="0" smtClean="0">
                <a:solidFill>
                  <a:srgbClr val="002060"/>
                </a:solidFill>
              </a:rPr>
              <a:t> </a:t>
            </a:r>
            <a:r>
              <a:rPr lang="en-US" sz="3600" b="1" dirty="0" err="1" smtClean="0">
                <a:solidFill>
                  <a:srgbClr val="002060"/>
                </a:solidFill>
              </a:rPr>
              <a:t>Komunikasi</a:t>
            </a:r>
            <a:r>
              <a:rPr lang="en-US" sz="3600" b="1" dirty="0" smtClean="0">
                <a:solidFill>
                  <a:srgbClr val="002060"/>
                </a:solidFill>
              </a:rPr>
              <a:t> Radio</a:t>
            </a:r>
            <a:endParaRPr lang="en-US" sz="10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5399" y="6425847"/>
            <a:ext cx="3388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github.com/amelcharolinesgn2/ANJAR</a:t>
            </a:r>
          </a:p>
        </p:txBody>
      </p:sp>
    </p:spTree>
    <p:extLst>
      <p:ext uri="{BB962C8B-B14F-4D97-AF65-F5344CB8AC3E}">
        <p14:creationId xmlns:p14="http://schemas.microsoft.com/office/powerpoint/2010/main" val="301683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1143000"/>
            <a:ext cx="6604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533400"/>
            <a:ext cx="784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Contoh spektrum sinyal AM berfrekuensi 1 MHz :</a:t>
            </a:r>
            <a:endParaRPr lang="en-US" sz="2000">
              <a:solidFill>
                <a:srgbClr val="00FF00"/>
              </a:solidFill>
              <a:latin typeface="Comic Sans MS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105400" y="1143000"/>
            <a:ext cx="228600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73152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>
                    <a:lumMod val="95000"/>
                  </a:schemeClr>
                </a:solidFill>
              </a:rPr>
              <a:t>USB</a:t>
            </a:r>
            <a:endParaRPr lang="id-ID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43400" y="2286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id-ID">
                <a:solidFill>
                  <a:schemeClr val="bg1">
                    <a:lumMod val="95000"/>
                  </a:schemeClr>
                </a:solidFill>
              </a:rPr>
              <a:t>SB</a:t>
            </a:r>
            <a:endParaRPr lang="id-ID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91200" y="91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>
                <a:solidFill>
                  <a:schemeClr val="bg1">
                    <a:lumMod val="95000"/>
                  </a:schemeClr>
                </a:solidFill>
              </a:rPr>
              <a:t>Carrier</a:t>
            </a:r>
            <a:endParaRPr lang="id-ID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705600" y="2470666"/>
            <a:ext cx="762000" cy="348734"/>
          </a:xfrm>
          <a:prstGeom prst="straightConnector1">
            <a:avLst/>
          </a:prstGeom>
          <a:ln>
            <a:solidFill>
              <a:schemeClr val="bg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5105400" y="2470666"/>
            <a:ext cx="685800" cy="348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2"/>
          </p:cNvCxnSpPr>
          <p:nvPr/>
        </p:nvCxnSpPr>
        <p:spPr>
          <a:xfrm>
            <a:off x="6248400" y="1283732"/>
            <a:ext cx="0" cy="1640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74567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304800"/>
            <a:ext cx="784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Variasi sinyal AM :</a:t>
            </a:r>
            <a:endParaRPr lang="en-US" sz="2000">
              <a:solidFill>
                <a:srgbClr val="00FF00"/>
              </a:solidFill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8800" y="914401"/>
            <a:ext cx="3657600" cy="3160931"/>
            <a:chOff x="200025" y="1083007"/>
            <a:chExt cx="3657600" cy="316093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083007"/>
              <a:ext cx="3476625" cy="238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0025" y="3597607"/>
              <a:ext cx="362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>
                  <a:solidFill>
                    <a:srgbClr val="00FF00"/>
                  </a:solidFill>
                  <a:latin typeface="Comic Sans MS" pitchFamily="66" charset="0"/>
                </a:rPr>
                <a:t>AM Full Carrier atau Double Side Band Full Carrier (DSB-FC)</a:t>
              </a:r>
              <a:endParaRPr lang="id-ID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76976" y="76201"/>
            <a:ext cx="3476625" cy="2551331"/>
            <a:chOff x="4752975" y="76200"/>
            <a:chExt cx="3476625" cy="2551331"/>
          </a:xfrm>
        </p:grpSpPr>
        <p:grpSp>
          <p:nvGrpSpPr>
            <p:cNvPr id="6" name="Group 5"/>
            <p:cNvGrpSpPr/>
            <p:nvPr/>
          </p:nvGrpSpPr>
          <p:grpSpPr>
            <a:xfrm>
              <a:off x="4752975" y="152400"/>
              <a:ext cx="3476625" cy="2475131"/>
              <a:chOff x="4648200" y="304800"/>
              <a:chExt cx="3476625" cy="247513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648200" y="2133600"/>
                <a:ext cx="34766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>
                    <a:solidFill>
                      <a:srgbClr val="00FF00"/>
                    </a:solidFill>
                    <a:latin typeface="Comic Sans MS" pitchFamily="66" charset="0"/>
                  </a:rPr>
                  <a:t>Double Side Band Suppressed  Carrier (DSB-SC)</a:t>
                </a:r>
                <a:endParaRPr lang="id-ID">
                  <a:solidFill>
                    <a:srgbClr val="00FF0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5825" y="304800"/>
                <a:ext cx="3429000" cy="1762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7" name="Straight Arrow Connector 26"/>
            <p:cNvCxnSpPr/>
            <p:nvPr/>
          </p:nvCxnSpPr>
          <p:spPr>
            <a:xfrm flipV="1">
              <a:off x="6324600" y="76200"/>
              <a:ext cx="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276976" y="2653352"/>
            <a:ext cx="3476625" cy="4052248"/>
            <a:chOff x="4752975" y="2653352"/>
            <a:chExt cx="3476625" cy="4052248"/>
          </a:xfrm>
        </p:grpSpPr>
        <p:grpSp>
          <p:nvGrpSpPr>
            <p:cNvPr id="9" name="Group 8"/>
            <p:cNvGrpSpPr/>
            <p:nvPr/>
          </p:nvGrpSpPr>
          <p:grpSpPr>
            <a:xfrm>
              <a:off x="4752975" y="2667000"/>
              <a:ext cx="3476625" cy="4038600"/>
              <a:chOff x="4752975" y="2667000"/>
              <a:chExt cx="3476625" cy="403860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0125" y="2667000"/>
                <a:ext cx="3343275" cy="1800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752975" y="6336268"/>
                <a:ext cx="3476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>
                    <a:solidFill>
                      <a:srgbClr val="00FF00"/>
                    </a:solidFill>
                    <a:latin typeface="Comic Sans MS" pitchFamily="66" charset="0"/>
                  </a:rPr>
                  <a:t>Single Side Band (SSB)</a:t>
                </a:r>
                <a:endParaRPr lang="id-ID">
                  <a:solidFill>
                    <a:srgbClr val="00FF0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0600" y="4495800"/>
                <a:ext cx="3390900" cy="1809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3" name="Freeform 22"/>
            <p:cNvSpPr/>
            <p:nvPr/>
          </p:nvSpPr>
          <p:spPr>
            <a:xfrm>
              <a:off x="4876800" y="3252716"/>
              <a:ext cx="1078173" cy="682388"/>
            </a:xfrm>
            <a:custGeom>
              <a:avLst/>
              <a:gdLst>
                <a:gd name="connsiteX0" fmla="*/ 1078173 w 1078173"/>
                <a:gd name="connsiteY0" fmla="*/ 682388 h 682388"/>
                <a:gd name="connsiteX1" fmla="*/ 1078173 w 1078173"/>
                <a:gd name="connsiteY1" fmla="*/ 272956 h 682388"/>
                <a:gd name="connsiteX2" fmla="*/ 0 w 1078173"/>
                <a:gd name="connsiteY2" fmla="*/ 0 h 682388"/>
                <a:gd name="connsiteX3" fmla="*/ 13648 w 1078173"/>
                <a:gd name="connsiteY3" fmla="*/ 668741 h 68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173" h="682388">
                  <a:moveTo>
                    <a:pt x="1078173" y="682388"/>
                  </a:moveTo>
                  <a:lnTo>
                    <a:pt x="1078173" y="272956"/>
                  </a:lnTo>
                  <a:lnTo>
                    <a:pt x="0" y="0"/>
                  </a:lnTo>
                  <a:lnTo>
                    <a:pt x="13648" y="668741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618027" y="5081516"/>
              <a:ext cx="1078173" cy="682388"/>
            </a:xfrm>
            <a:custGeom>
              <a:avLst/>
              <a:gdLst>
                <a:gd name="connsiteX0" fmla="*/ 1078173 w 1078173"/>
                <a:gd name="connsiteY0" fmla="*/ 682388 h 682388"/>
                <a:gd name="connsiteX1" fmla="*/ 1078173 w 1078173"/>
                <a:gd name="connsiteY1" fmla="*/ 272956 h 682388"/>
                <a:gd name="connsiteX2" fmla="*/ 0 w 1078173"/>
                <a:gd name="connsiteY2" fmla="*/ 0 h 682388"/>
                <a:gd name="connsiteX3" fmla="*/ 13648 w 1078173"/>
                <a:gd name="connsiteY3" fmla="*/ 668741 h 68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173" h="682388">
                  <a:moveTo>
                    <a:pt x="1078173" y="682388"/>
                  </a:moveTo>
                  <a:lnTo>
                    <a:pt x="1078173" y="272956"/>
                  </a:lnTo>
                  <a:lnTo>
                    <a:pt x="0" y="0"/>
                  </a:lnTo>
                  <a:lnTo>
                    <a:pt x="13648" y="668741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262048" y="2653352"/>
              <a:ext cx="0" cy="1268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318912" y="4523096"/>
              <a:ext cx="0" cy="1268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933576" y="4355068"/>
            <a:ext cx="3572159" cy="2350532"/>
            <a:chOff x="409575" y="4191000"/>
            <a:chExt cx="3572159" cy="2350532"/>
          </a:xfrm>
        </p:grpSpPr>
        <p:grpSp>
          <p:nvGrpSpPr>
            <p:cNvPr id="8" name="Group 7"/>
            <p:cNvGrpSpPr/>
            <p:nvPr/>
          </p:nvGrpSpPr>
          <p:grpSpPr>
            <a:xfrm>
              <a:off x="409575" y="4191000"/>
              <a:ext cx="3572159" cy="2350532"/>
              <a:chOff x="409575" y="4191000"/>
              <a:chExt cx="3572159" cy="235053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784" y="4191000"/>
                <a:ext cx="3409950" cy="1838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09575" y="6172200"/>
                <a:ext cx="3476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>
                    <a:solidFill>
                      <a:srgbClr val="00FF00"/>
                    </a:solidFill>
                    <a:latin typeface="Comic Sans MS" pitchFamily="66" charset="0"/>
                  </a:rPr>
                  <a:t>Vestigial Side Band (VSB)</a:t>
                </a:r>
                <a:endParaRPr lang="id-ID">
                  <a:solidFill>
                    <a:srgbClr val="00FF0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636896" y="4804012"/>
              <a:ext cx="1078173" cy="682388"/>
            </a:xfrm>
            <a:custGeom>
              <a:avLst/>
              <a:gdLst>
                <a:gd name="connsiteX0" fmla="*/ 1078173 w 1078173"/>
                <a:gd name="connsiteY0" fmla="*/ 682388 h 682388"/>
                <a:gd name="connsiteX1" fmla="*/ 1078173 w 1078173"/>
                <a:gd name="connsiteY1" fmla="*/ 272956 h 682388"/>
                <a:gd name="connsiteX2" fmla="*/ 0 w 1078173"/>
                <a:gd name="connsiteY2" fmla="*/ 0 h 682388"/>
                <a:gd name="connsiteX3" fmla="*/ 13648 w 1078173"/>
                <a:gd name="connsiteY3" fmla="*/ 668741 h 68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173" h="682388">
                  <a:moveTo>
                    <a:pt x="1078173" y="682388"/>
                  </a:moveTo>
                  <a:lnTo>
                    <a:pt x="1078173" y="272956"/>
                  </a:lnTo>
                  <a:lnTo>
                    <a:pt x="0" y="0"/>
                  </a:lnTo>
                  <a:lnTo>
                    <a:pt x="13648" y="668741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2071048" y="4467226"/>
              <a:ext cx="0" cy="502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9787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533400"/>
            <a:ext cx="5895976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Modulator AM </a:t>
            </a: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: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Memanfaatkan sifat tak linier bahan semikonduktor : dioda, transistor bipolar, FET.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Ketaklinieran semikonduktor punya sifat sebagai pengali sinyal.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Contoh modulator AM menggunakan dioda :</a:t>
            </a:r>
            <a:endParaRPr lang="en-US" sz="2000">
              <a:solidFill>
                <a:srgbClr val="00FF00"/>
              </a:solidFill>
              <a:latin typeface="Comic Sans MS" pitchFamily="66" charset="0"/>
            </a:endParaRPr>
          </a:p>
        </p:txBody>
      </p:sp>
      <p:sp>
        <p:nvSpPr>
          <p:cNvPr id="2" name="AutoShape 2" descr="Image result for am diode modulator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11" name="Group 10"/>
          <p:cNvGrpSpPr/>
          <p:nvPr/>
        </p:nvGrpSpPr>
        <p:grpSpPr>
          <a:xfrm>
            <a:off x="2133601" y="3657600"/>
            <a:ext cx="7924801" cy="2362200"/>
            <a:chOff x="1142999" y="3200400"/>
            <a:chExt cx="7924801" cy="2362200"/>
          </a:xfrm>
        </p:grpSpPr>
        <p:grpSp>
          <p:nvGrpSpPr>
            <p:cNvPr id="6" name="Group 5"/>
            <p:cNvGrpSpPr/>
            <p:nvPr/>
          </p:nvGrpSpPr>
          <p:grpSpPr>
            <a:xfrm>
              <a:off x="1752600" y="3228975"/>
              <a:ext cx="5667375" cy="2333625"/>
              <a:chOff x="1724025" y="2667000"/>
              <a:chExt cx="5667375" cy="2333625"/>
            </a:xfrm>
          </p:grpSpPr>
          <p:pic>
            <p:nvPicPr>
              <p:cNvPr id="614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24025" y="2667000"/>
                <a:ext cx="5210175" cy="23336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5" name="Straight Arrow Connector 4"/>
              <p:cNvCxnSpPr/>
              <p:nvPr/>
            </p:nvCxnSpPr>
            <p:spPr>
              <a:xfrm>
                <a:off x="6172200" y="3048000"/>
                <a:ext cx="12192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6148" name="Picture 4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3000" y="3316125"/>
              <a:ext cx="1536699" cy="646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49" name="Picture 5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999" y="4579064"/>
              <a:ext cx="1536699" cy="602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150" name="Picture 6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6638" y="3200400"/>
              <a:ext cx="1681162" cy="874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0" name="Straight Arrow Connector 9"/>
            <p:cNvCxnSpPr/>
            <p:nvPr/>
          </p:nvCxnSpPr>
          <p:spPr>
            <a:xfrm>
              <a:off x="7038975" y="3609975"/>
              <a:ext cx="27622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8601" y="433388"/>
            <a:ext cx="2476499" cy="230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7098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533400"/>
            <a:ext cx="647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Contoh modulator AM dengan transistor dan FET :</a:t>
            </a:r>
            <a:endParaRPr lang="en-US" sz="2000">
              <a:solidFill>
                <a:srgbClr val="00FF00"/>
              </a:solidFill>
              <a:latin typeface="Comic Sans MS" pitchFamily="66" charset="0"/>
            </a:endParaRPr>
          </a:p>
        </p:txBody>
      </p:sp>
      <p:sp>
        <p:nvSpPr>
          <p:cNvPr id="2" name="AutoShape 2" descr="Image result for am diode modulator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219200"/>
            <a:ext cx="4488084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53000" y="3800476"/>
            <a:ext cx="54864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3372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533401"/>
            <a:ext cx="76200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50000"/>
              </a:spcBef>
            </a:pPr>
            <a:r>
              <a:rPr lang="id-ID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Demodulator  AM :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Prinsip : rangkaian dioda penyearah dengan tapis lolos bawah (LPF).</a:t>
            </a:r>
            <a:endParaRPr lang="en-US" sz="2000">
              <a:solidFill>
                <a:srgbClr val="00FF00"/>
              </a:solidFill>
              <a:latin typeface="Comic Sans MS" pitchFamily="66" charset="0"/>
            </a:endParaRPr>
          </a:p>
        </p:txBody>
      </p:sp>
      <p:sp>
        <p:nvSpPr>
          <p:cNvPr id="2" name="AutoShape 2" descr="Image result for am diode modulator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19400" y="2133600"/>
            <a:ext cx="602471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471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m diode modulator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81200" y="514290"/>
            <a:ext cx="830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Modulator  DSB-SC : modulator terimbang (</a:t>
            </a:r>
            <a:r>
              <a:rPr lang="id-ID" sz="2000" i="1">
                <a:solidFill>
                  <a:srgbClr val="00FF00"/>
                </a:solidFill>
                <a:latin typeface="Comic Sans MS" pitchFamily="66" charset="0"/>
              </a:rPr>
              <a:t>balanced modulator</a:t>
            </a: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)</a:t>
            </a:r>
            <a:endParaRPr lang="en-US" sz="2000" i="1">
              <a:solidFill>
                <a:srgbClr val="00FF00"/>
              </a:solidFill>
              <a:latin typeface="Comic Sans MS" pitchFamily="66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133600" y="1752600"/>
            <a:ext cx="5562600" cy="3150742"/>
            <a:chOff x="609600" y="1066800"/>
            <a:chExt cx="5562600" cy="3150742"/>
          </a:xfrm>
        </p:grpSpPr>
        <p:pic>
          <p:nvPicPr>
            <p:cNvPr id="8195" name="Picture 3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" y="1066800"/>
              <a:ext cx="4572000" cy="31507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62000" y="2496235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>
                  <a:solidFill>
                    <a:schemeClr val="bg1">
                      <a:lumMod val="95000"/>
                    </a:schemeClr>
                  </a:solidFill>
                </a:rPr>
                <a:t>Carrier</a:t>
              </a:r>
              <a:endParaRPr lang="id-ID" sz="150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2514600"/>
              <a:ext cx="9144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1500">
                  <a:solidFill>
                    <a:schemeClr val="bg1">
                      <a:lumMod val="95000"/>
                    </a:schemeClr>
                  </a:solidFill>
                </a:rPr>
                <a:t>DSB-SC</a:t>
              </a:r>
              <a:endParaRPr lang="id-ID" sz="1500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7696200" y="2032328"/>
            <a:ext cx="2743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Sinyal keluaran  DSB-SC hanya akan ada jika kedua sinyal masukan eksis.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Jika salah satu sinyal masukan = 0, maka keluaran juga = 0.</a:t>
            </a:r>
            <a:endParaRPr lang="id-ID">
              <a:solidFill>
                <a:srgbClr val="00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789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m diode modulator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00400" y="381001"/>
            <a:ext cx="5410200" cy="2914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201839" y="4572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Contoh : </a:t>
            </a:r>
            <a:endParaRPr lang="id-ID">
              <a:solidFill>
                <a:srgbClr val="00FF00"/>
              </a:solidFill>
              <a:latin typeface="Comic Sans MS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3352800"/>
            <a:ext cx="81534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Arus pada terminal keluaran :</a:t>
            </a:r>
          </a:p>
          <a:p>
            <a:pPr marL="285750" indent="-285750"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Tegangan pada terminal keluaran :</a:t>
            </a:r>
          </a:p>
          <a:p>
            <a:pPr marL="285750" indent="-285750"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lvl="3"/>
            <a:endParaRPr lang="id-ID">
              <a:solidFill>
                <a:srgbClr val="00FF00"/>
              </a:solidFill>
              <a:latin typeface="Comic Sans MS" pitchFamily="66" charset="0"/>
              <a:sym typeface="Wingdings" pitchFamily="2" charset="2"/>
            </a:endParaRPr>
          </a:p>
          <a:p>
            <a:pPr lvl="3"/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 tidak ada sinyal pembawa, hanya 2 pita sisi saja DSB-SC.</a:t>
            </a: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848100" y="3776128"/>
            <a:ext cx="5827889" cy="1000125"/>
            <a:chOff x="2324099" y="4017407"/>
            <a:chExt cx="5827889" cy="1000125"/>
          </a:xfrm>
        </p:grpSpPr>
        <p:pic>
          <p:nvPicPr>
            <p:cNvPr id="1126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099" y="4017407"/>
              <a:ext cx="5827889" cy="1000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1" name="Straight Connector 10"/>
            <p:cNvCxnSpPr/>
            <p:nvPr/>
          </p:nvCxnSpPr>
          <p:spPr>
            <a:xfrm>
              <a:off x="5929952" y="4626932"/>
              <a:ext cx="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3810001" y="5035570"/>
            <a:ext cx="6420515" cy="1047750"/>
            <a:chOff x="2286000" y="5276850"/>
            <a:chExt cx="6420515" cy="1047750"/>
          </a:xfrm>
        </p:grpSpPr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6000" y="5276850"/>
              <a:ext cx="6420515" cy="1047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7" name="Straight Connector 16"/>
            <p:cNvCxnSpPr/>
            <p:nvPr/>
          </p:nvCxnSpPr>
          <p:spPr>
            <a:xfrm>
              <a:off x="6400800" y="5928360"/>
              <a:ext cx="0" cy="167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3359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m diode modulator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201839" y="381000"/>
            <a:ext cx="442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Contoh lain : modulator cincin</a:t>
            </a:r>
            <a:endParaRPr lang="id-ID">
              <a:solidFill>
                <a:srgbClr val="00FF00"/>
              </a:solidFill>
              <a:latin typeface="Comic Sans MS" pitchFamily="66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95600" y="762000"/>
            <a:ext cx="617474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14800" y="3239362"/>
            <a:ext cx="4572000" cy="360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2209801" y="3364468"/>
            <a:ext cx="44275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M</a:t>
            </a: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odulator menggunakan transistor :</a:t>
            </a:r>
            <a:endParaRPr lang="id-ID">
              <a:solidFill>
                <a:srgbClr val="00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599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m diode modulator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133600" y="457201"/>
            <a:ext cx="7915670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id-ID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D</a:t>
            </a:r>
            <a:r>
              <a:rPr lang="id-ID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emodulasi sinyal DSB-SC </a:t>
            </a:r>
            <a:r>
              <a:rPr lang="id-ID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129051" y="883028"/>
            <a:ext cx="7830222" cy="4146173"/>
            <a:chOff x="674576" y="762000"/>
            <a:chExt cx="7830222" cy="4146173"/>
          </a:xfrm>
        </p:grpSpPr>
        <p:pic>
          <p:nvPicPr>
            <p:cNvPr id="15362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4576" y="1927080"/>
              <a:ext cx="7760697" cy="29810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6" name="Group 15"/>
            <p:cNvGrpSpPr/>
            <p:nvPr/>
          </p:nvGrpSpPr>
          <p:grpSpPr>
            <a:xfrm>
              <a:off x="914400" y="762000"/>
              <a:ext cx="7590398" cy="3290736"/>
              <a:chOff x="914400" y="762000"/>
              <a:chExt cx="7590398" cy="3290736"/>
            </a:xfrm>
          </p:grpSpPr>
          <p:pic>
            <p:nvPicPr>
              <p:cNvPr id="15363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8599" y="762000"/>
                <a:ext cx="4284785" cy="6477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2" name="Straight Arrow Connector 11"/>
              <p:cNvCxnSpPr/>
              <p:nvPr/>
            </p:nvCxnSpPr>
            <p:spPr>
              <a:xfrm flipH="1">
                <a:off x="4876800" y="1409700"/>
                <a:ext cx="304800" cy="8763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364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38800" y="3423971"/>
                <a:ext cx="2865998" cy="6287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4" name="Straight Arrow Connector 13"/>
              <p:cNvCxnSpPr/>
              <p:nvPr/>
            </p:nvCxnSpPr>
            <p:spPr>
              <a:xfrm flipV="1">
                <a:off x="7071799" y="2590800"/>
                <a:ext cx="167201" cy="83317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365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4400" y="2590800"/>
                <a:ext cx="333375" cy="2571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5366" name="Picture 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19197" y="3198779"/>
                <a:ext cx="490803" cy="2900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3657600" y="3198779"/>
                <a:ext cx="3048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 sz="1600">
                    <a:solidFill>
                      <a:schemeClr val="bg1">
                        <a:lumMod val="95000"/>
                      </a:schemeClr>
                    </a:solidFill>
                  </a:rPr>
                  <a:t>=</a:t>
                </a:r>
                <a:endParaRPr lang="id-ID" sz="160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pic>
            <p:nvPicPr>
              <p:cNvPr id="15367" name="Picture 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99717" y="881702"/>
                <a:ext cx="1919883" cy="476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52606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m diode modulator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133600" y="457200"/>
            <a:ext cx="76200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d-ID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Pembangkitan sinyal SSB 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Dengan metoda penapisan sinyal DSB-SC.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Dengan metoda penggeseran fasa.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+mj-lt"/>
              <a:buAutoNum type="alphaLcPeriod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Metoda penapisan lolos pita (BPF) sinyal DSB-SC 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Tapis lolos pita disesuaikan frekuensi kerjanya pada kebutuhan (LSB atau USB).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4834" y="2819400"/>
            <a:ext cx="8023686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20558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9300" y="3886201"/>
            <a:ext cx="8077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id-ID" sz="1900" dirty="0">
                <a:latin typeface="Comic Sans MS" pitchFamily="66" charset="0"/>
              </a:rPr>
              <a:t>Prinsip dasar : pengiriman informasi dari sumber informasi (suara, citra, data) </a:t>
            </a:r>
            <a:r>
              <a:rPr lang="id-ID" sz="1900" dirty="0">
                <a:latin typeface="Comic Sans MS" pitchFamily="66" charset="0"/>
                <a:sym typeface="Wingdings" pitchFamily="2" charset="2"/>
              </a:rPr>
              <a:t> </a:t>
            </a:r>
            <a:r>
              <a:rPr lang="id-ID" sz="1900" dirty="0">
                <a:latin typeface="Comic Sans MS" pitchFamily="66" charset="0"/>
              </a:rPr>
              <a:t>menggunakan sebuah pemancar melalui sebuah kanal </a:t>
            </a:r>
            <a:r>
              <a:rPr lang="id-ID" sz="1900" dirty="0">
                <a:latin typeface="Comic Sans MS" pitchFamily="66" charset="0"/>
                <a:sym typeface="Wingdings" pitchFamily="2" charset="2"/>
              </a:rPr>
              <a:t> diterima oleh sebuah penerima  sampai ke tujuan. 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id-ID" sz="1900" dirty="0">
                <a:latin typeface="Comic Sans MS" pitchFamily="66" charset="0"/>
                <a:sym typeface="Wingdings" pitchFamily="2" charset="2"/>
              </a:rPr>
              <a:t>Pada pemancar dan penerima terjadi proses modulasi (penumpangan) dan demodulasi (penguraian kembali) informasi yang dikirimkan.</a:t>
            </a:r>
          </a:p>
          <a:p>
            <a:pPr marL="285750" indent="-285750" algn="just">
              <a:spcBef>
                <a:spcPts val="600"/>
              </a:spcBef>
              <a:buFont typeface="Arial" pitchFamily="34" charset="0"/>
              <a:buChar char="•"/>
            </a:pPr>
            <a:r>
              <a:rPr lang="id-ID" sz="1900" dirty="0">
                <a:latin typeface="Comic Sans MS" pitchFamily="66" charset="0"/>
                <a:sym typeface="Wingdings" pitchFamily="2" charset="2"/>
              </a:rPr>
              <a:t>Proses modulasi dan demodulasi serta kanal yang digunakan bisa menghasilkan distorsi (cacat) bahkan kanal bisa menjadi jalan masuk sumber derau.</a:t>
            </a:r>
            <a:endParaRPr lang="id-ID" sz="1900" dirty="0">
              <a:latin typeface="Comic Sans MS" pitchFamily="66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1" y="1295401"/>
            <a:ext cx="698182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49021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m diode modulator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133600" y="457201"/>
            <a:ext cx="791567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Metoda penggeseran fasa 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Keluaran kedua modulator terimbang mengandung sinyal yang merupa-kan penjumlahan dan pengurangan frekuensi dari sinyal masukan :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914400"/>
            <a:ext cx="7239000" cy="236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505200" y="5953126"/>
            <a:ext cx="4572000" cy="523875"/>
            <a:chOff x="1295400" y="5953125"/>
            <a:chExt cx="4572000" cy="523875"/>
          </a:xfrm>
        </p:grpSpPr>
        <p:grpSp>
          <p:nvGrpSpPr>
            <p:cNvPr id="5" name="Group 4"/>
            <p:cNvGrpSpPr/>
            <p:nvPr/>
          </p:nvGrpSpPr>
          <p:grpSpPr>
            <a:xfrm>
              <a:off x="2065948" y="5953125"/>
              <a:ext cx="3801452" cy="523875"/>
              <a:chOff x="2065948" y="5953125"/>
              <a:chExt cx="3801452" cy="523875"/>
            </a:xfrm>
          </p:grpSpPr>
          <p:pic>
            <p:nvPicPr>
              <p:cNvPr id="1434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5948" y="5953125"/>
                <a:ext cx="3801452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" name="Straight Connector 3"/>
              <p:cNvCxnSpPr/>
              <p:nvPr/>
            </p:nvCxnSpPr>
            <p:spPr>
              <a:xfrm>
                <a:off x="2895600" y="63246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4509448" y="6324600"/>
                <a:ext cx="152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/>
            <p:cNvCxnSpPr/>
            <p:nvPr/>
          </p:nvCxnSpPr>
          <p:spPr>
            <a:xfrm>
              <a:off x="1295400" y="6215062"/>
              <a:ext cx="762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5200" y="4299438"/>
            <a:ext cx="4531158" cy="164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764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m diode modulator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133600" y="457200"/>
            <a:ext cx="7915670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id-ID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D</a:t>
            </a:r>
            <a:r>
              <a:rPr lang="id-ID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emodulasi sinyal SSB </a:t>
            </a:r>
            <a:r>
              <a:rPr lang="id-ID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:</a:t>
            </a:r>
          </a:p>
          <a:p>
            <a:pPr marL="742950" lvl="2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Metoda demodulator/detektor pengali (</a:t>
            </a:r>
            <a:r>
              <a:rPr lang="id-ID" i="1">
                <a:solidFill>
                  <a:srgbClr val="00FF00"/>
                </a:solidFill>
                <a:latin typeface="Comic Sans MS" pitchFamily="66" charset="0"/>
              </a:rPr>
              <a:t>product detector</a:t>
            </a: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), disebut juga detektor sinkron atau detektor koheren.</a:t>
            </a:r>
          </a:p>
          <a:p>
            <a:pPr marL="742950" lvl="2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Metoda demodulator terimbang (</a:t>
            </a:r>
            <a:r>
              <a:rPr lang="id-ID" i="1">
                <a:solidFill>
                  <a:srgbClr val="00FF00"/>
                </a:solidFill>
                <a:latin typeface="Comic Sans MS" pitchFamily="66" charset="0"/>
              </a:rPr>
              <a:t>balanced demodulator</a:t>
            </a: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)</a:t>
            </a: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Metoda pengali 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550887" y="3048000"/>
            <a:ext cx="7193421" cy="2971800"/>
            <a:chOff x="1026886" y="3048000"/>
            <a:chExt cx="7193421" cy="2971800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4267200"/>
              <a:ext cx="6924907" cy="1752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6886" y="3048000"/>
              <a:ext cx="5754914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2" name="Straight Arrow Connector 11"/>
            <p:cNvCxnSpPr/>
            <p:nvPr/>
          </p:nvCxnSpPr>
          <p:spPr>
            <a:xfrm>
              <a:off x="4029462" y="3733800"/>
              <a:ext cx="152400" cy="67627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419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 result for am diode modulator"/>
          <p:cNvSpPr>
            <a:spLocks noChangeAspect="1" noChangeArrowheads="1"/>
          </p:cNvSpPr>
          <p:nvPr/>
        </p:nvSpPr>
        <p:spPr bwMode="auto">
          <a:xfrm>
            <a:off x="1587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TextBox 8"/>
          <p:cNvSpPr txBox="1"/>
          <p:nvPr/>
        </p:nvSpPr>
        <p:spPr>
          <a:xfrm>
            <a:off x="2133600" y="457200"/>
            <a:ext cx="791567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id-ID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Metoda demodulator terimbang</a:t>
            </a: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: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Prinsip kerja : perkalian 2 sinyal masukan. Bila salah satu sinyal masukan = 0, maka keluaran juga = 0</a:t>
            </a: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  <a:p>
            <a:pPr marL="285750" lvl="1" indent="-285750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38401" y="1981200"/>
            <a:ext cx="749197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1292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304800"/>
            <a:ext cx="784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Variasi sinyal AM :</a:t>
            </a:r>
            <a:endParaRPr lang="en-US" sz="2000">
              <a:solidFill>
                <a:srgbClr val="00FF00"/>
              </a:solidFill>
              <a:latin typeface="Comic Sans MS" pitchFamily="66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8800" y="914401"/>
            <a:ext cx="3657600" cy="3160931"/>
            <a:chOff x="200025" y="1083007"/>
            <a:chExt cx="3657600" cy="3160931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1083007"/>
              <a:ext cx="3476625" cy="2381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200025" y="3597607"/>
              <a:ext cx="36290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>
                  <a:solidFill>
                    <a:srgbClr val="00FF00"/>
                  </a:solidFill>
                  <a:latin typeface="Comic Sans MS" pitchFamily="66" charset="0"/>
                </a:rPr>
                <a:t>AM Full Carrier atau Double Side Band Full Carrier (DSB-FC)</a:t>
              </a:r>
              <a:endParaRPr lang="id-ID">
                <a:solidFill>
                  <a:srgbClr val="00FF00"/>
                </a:solidFill>
                <a:latin typeface="Comic Sans MS" pitchFamily="66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276976" y="76201"/>
            <a:ext cx="3476625" cy="2551331"/>
            <a:chOff x="4752975" y="76200"/>
            <a:chExt cx="3476625" cy="2551331"/>
          </a:xfrm>
        </p:grpSpPr>
        <p:grpSp>
          <p:nvGrpSpPr>
            <p:cNvPr id="6" name="Group 5"/>
            <p:cNvGrpSpPr/>
            <p:nvPr/>
          </p:nvGrpSpPr>
          <p:grpSpPr>
            <a:xfrm>
              <a:off x="4752975" y="152400"/>
              <a:ext cx="3476625" cy="2475131"/>
              <a:chOff x="4648200" y="304800"/>
              <a:chExt cx="3476625" cy="2475131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4648200" y="2133600"/>
                <a:ext cx="34766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>
                    <a:solidFill>
                      <a:srgbClr val="00FF00"/>
                    </a:solidFill>
                    <a:latin typeface="Comic Sans MS" pitchFamily="66" charset="0"/>
                  </a:rPr>
                  <a:t>Double Side Band Suppressed  Carrier (DSB-SC)</a:t>
                </a:r>
                <a:endParaRPr lang="id-ID">
                  <a:solidFill>
                    <a:srgbClr val="00FF0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95825" y="304800"/>
                <a:ext cx="3429000" cy="17621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cxnSp>
          <p:nvCxnSpPr>
            <p:cNvPr id="27" name="Straight Arrow Connector 26"/>
            <p:cNvCxnSpPr/>
            <p:nvPr/>
          </p:nvCxnSpPr>
          <p:spPr>
            <a:xfrm flipV="1">
              <a:off x="6324600" y="76200"/>
              <a:ext cx="0" cy="1295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276976" y="2653352"/>
            <a:ext cx="3476625" cy="4052248"/>
            <a:chOff x="4752975" y="2653352"/>
            <a:chExt cx="3476625" cy="4052248"/>
          </a:xfrm>
        </p:grpSpPr>
        <p:grpSp>
          <p:nvGrpSpPr>
            <p:cNvPr id="9" name="Group 8"/>
            <p:cNvGrpSpPr/>
            <p:nvPr/>
          </p:nvGrpSpPr>
          <p:grpSpPr>
            <a:xfrm>
              <a:off x="4752975" y="2667000"/>
              <a:ext cx="3476625" cy="4038600"/>
              <a:chOff x="4752975" y="2667000"/>
              <a:chExt cx="3476625" cy="4038600"/>
            </a:xfrm>
          </p:grpSpPr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0125" y="2667000"/>
                <a:ext cx="3343275" cy="1800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4752975" y="6336268"/>
                <a:ext cx="3476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>
                    <a:solidFill>
                      <a:srgbClr val="00FF00"/>
                    </a:solidFill>
                    <a:latin typeface="Comic Sans MS" pitchFamily="66" charset="0"/>
                  </a:rPr>
                  <a:t>Single Side Band (SSB)</a:t>
                </a:r>
                <a:endParaRPr lang="id-ID">
                  <a:solidFill>
                    <a:srgbClr val="00FF00"/>
                  </a:solidFill>
                  <a:latin typeface="Comic Sans MS" pitchFamily="66" charset="0"/>
                </a:endParaRPr>
              </a:p>
            </p:txBody>
          </p:sp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0600" y="4495800"/>
                <a:ext cx="3390900" cy="18097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23" name="Freeform 22"/>
            <p:cNvSpPr/>
            <p:nvPr/>
          </p:nvSpPr>
          <p:spPr>
            <a:xfrm>
              <a:off x="4876800" y="3252716"/>
              <a:ext cx="1078173" cy="682388"/>
            </a:xfrm>
            <a:custGeom>
              <a:avLst/>
              <a:gdLst>
                <a:gd name="connsiteX0" fmla="*/ 1078173 w 1078173"/>
                <a:gd name="connsiteY0" fmla="*/ 682388 h 682388"/>
                <a:gd name="connsiteX1" fmla="*/ 1078173 w 1078173"/>
                <a:gd name="connsiteY1" fmla="*/ 272956 h 682388"/>
                <a:gd name="connsiteX2" fmla="*/ 0 w 1078173"/>
                <a:gd name="connsiteY2" fmla="*/ 0 h 682388"/>
                <a:gd name="connsiteX3" fmla="*/ 13648 w 1078173"/>
                <a:gd name="connsiteY3" fmla="*/ 668741 h 68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173" h="682388">
                  <a:moveTo>
                    <a:pt x="1078173" y="682388"/>
                  </a:moveTo>
                  <a:lnTo>
                    <a:pt x="1078173" y="272956"/>
                  </a:lnTo>
                  <a:lnTo>
                    <a:pt x="0" y="0"/>
                  </a:lnTo>
                  <a:lnTo>
                    <a:pt x="13648" y="668741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24" name="Freeform 23"/>
            <p:cNvSpPr/>
            <p:nvPr/>
          </p:nvSpPr>
          <p:spPr>
            <a:xfrm flipH="1">
              <a:off x="6618027" y="5081516"/>
              <a:ext cx="1078173" cy="682388"/>
            </a:xfrm>
            <a:custGeom>
              <a:avLst/>
              <a:gdLst>
                <a:gd name="connsiteX0" fmla="*/ 1078173 w 1078173"/>
                <a:gd name="connsiteY0" fmla="*/ 682388 h 682388"/>
                <a:gd name="connsiteX1" fmla="*/ 1078173 w 1078173"/>
                <a:gd name="connsiteY1" fmla="*/ 272956 h 682388"/>
                <a:gd name="connsiteX2" fmla="*/ 0 w 1078173"/>
                <a:gd name="connsiteY2" fmla="*/ 0 h 682388"/>
                <a:gd name="connsiteX3" fmla="*/ 13648 w 1078173"/>
                <a:gd name="connsiteY3" fmla="*/ 668741 h 68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173" h="682388">
                  <a:moveTo>
                    <a:pt x="1078173" y="682388"/>
                  </a:moveTo>
                  <a:lnTo>
                    <a:pt x="1078173" y="272956"/>
                  </a:lnTo>
                  <a:lnTo>
                    <a:pt x="0" y="0"/>
                  </a:lnTo>
                  <a:lnTo>
                    <a:pt x="13648" y="668741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V="1">
              <a:off x="6262048" y="2653352"/>
              <a:ext cx="0" cy="1268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6318912" y="4523096"/>
              <a:ext cx="0" cy="126810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1933576" y="4355068"/>
            <a:ext cx="3572159" cy="2350532"/>
            <a:chOff x="409575" y="4191000"/>
            <a:chExt cx="3572159" cy="2350532"/>
          </a:xfrm>
        </p:grpSpPr>
        <p:grpSp>
          <p:nvGrpSpPr>
            <p:cNvPr id="8" name="Group 7"/>
            <p:cNvGrpSpPr/>
            <p:nvPr/>
          </p:nvGrpSpPr>
          <p:grpSpPr>
            <a:xfrm>
              <a:off x="409575" y="4191000"/>
              <a:ext cx="3572159" cy="2350532"/>
              <a:chOff x="409575" y="4191000"/>
              <a:chExt cx="3572159" cy="2350532"/>
            </a:xfrm>
          </p:grpSpPr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1784" y="4191000"/>
                <a:ext cx="3409950" cy="1838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7" name="TextBox 16"/>
              <p:cNvSpPr txBox="1"/>
              <p:nvPr/>
            </p:nvSpPr>
            <p:spPr>
              <a:xfrm>
                <a:off x="409575" y="6172200"/>
                <a:ext cx="34766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d-ID">
                    <a:solidFill>
                      <a:srgbClr val="00FF00"/>
                    </a:solidFill>
                    <a:latin typeface="Comic Sans MS" pitchFamily="66" charset="0"/>
                  </a:rPr>
                  <a:t>Vestigial Side Band (VSB)</a:t>
                </a:r>
                <a:endParaRPr lang="id-ID">
                  <a:solidFill>
                    <a:srgbClr val="00FF00"/>
                  </a:solidFill>
                  <a:latin typeface="Comic Sans MS" pitchFamily="66" charset="0"/>
                </a:endParaRPr>
              </a:p>
            </p:txBody>
          </p:sp>
        </p:grpSp>
        <p:sp>
          <p:nvSpPr>
            <p:cNvPr id="12" name="Freeform 11"/>
            <p:cNvSpPr/>
            <p:nvPr/>
          </p:nvSpPr>
          <p:spPr>
            <a:xfrm>
              <a:off x="636896" y="4804012"/>
              <a:ext cx="1078173" cy="682388"/>
            </a:xfrm>
            <a:custGeom>
              <a:avLst/>
              <a:gdLst>
                <a:gd name="connsiteX0" fmla="*/ 1078173 w 1078173"/>
                <a:gd name="connsiteY0" fmla="*/ 682388 h 682388"/>
                <a:gd name="connsiteX1" fmla="*/ 1078173 w 1078173"/>
                <a:gd name="connsiteY1" fmla="*/ 272956 h 682388"/>
                <a:gd name="connsiteX2" fmla="*/ 0 w 1078173"/>
                <a:gd name="connsiteY2" fmla="*/ 0 h 682388"/>
                <a:gd name="connsiteX3" fmla="*/ 13648 w 1078173"/>
                <a:gd name="connsiteY3" fmla="*/ 668741 h 68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8173" h="682388">
                  <a:moveTo>
                    <a:pt x="1078173" y="682388"/>
                  </a:moveTo>
                  <a:lnTo>
                    <a:pt x="1078173" y="272956"/>
                  </a:lnTo>
                  <a:lnTo>
                    <a:pt x="0" y="0"/>
                  </a:lnTo>
                  <a:lnTo>
                    <a:pt x="13648" y="668741"/>
                  </a:lnTo>
                </a:path>
              </a:pathLst>
            </a:cu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2071048" y="4467226"/>
              <a:ext cx="0" cy="50276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5222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457201"/>
            <a:ext cx="78486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Daya total pada sinyal AM :</a:t>
            </a:r>
          </a:p>
          <a:p>
            <a:pPr>
              <a:spcBef>
                <a:spcPct val="50000"/>
              </a:spcBef>
            </a:pP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endParaRPr lang="id-ID" sz="2000" i="1">
              <a:solidFill>
                <a:srgbClr val="00FF00"/>
              </a:solidFill>
              <a:latin typeface="Comic Sans MS" pitchFamily="66" charset="0"/>
            </a:endParaRPr>
          </a:p>
          <a:p>
            <a:pPr>
              <a:spcBef>
                <a:spcPct val="50000"/>
              </a:spcBef>
            </a:pPr>
            <a:r>
              <a:rPr lang="id-ID" sz="2000" i="1">
                <a:solidFill>
                  <a:srgbClr val="00FF00"/>
                </a:solidFill>
                <a:latin typeface="Comic Sans MS" pitchFamily="66" charset="0"/>
              </a:rPr>
              <a:t>			</a:t>
            </a:r>
            <a:r>
              <a:rPr lang="id-ID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daya sinyal pembawa   daya pita sisi</a:t>
            </a:r>
            <a:endParaRPr lang="en-US" sz="2000" i="1">
              <a:solidFill>
                <a:schemeClr val="bg1">
                  <a:lumMod val="9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0631" y="838201"/>
            <a:ext cx="3681864" cy="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H="1">
            <a:off x="5334000" y="1600200"/>
            <a:ext cx="152400" cy="70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400800" y="1600200"/>
            <a:ext cx="609600" cy="7054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2133600" y="2895601"/>
            <a:ext cx="78486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Dengan nilai indeks modulasi maksimum (m=1 atau 100%) maka daya total maksimum adalah </a:t>
            </a:r>
            <a:r>
              <a:rPr lang="id-ID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1,5 kali daya sinyal pembawa</a:t>
            </a: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Masing-masing pita sisi memiliki nilai informasi dan besar daya yang </a:t>
            </a:r>
            <a:r>
              <a:rPr lang="id-ID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sama</a:t>
            </a: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Untuk efisiensi, maka sinyal AM bisa dikirim hanya dalam bentuk </a:t>
            </a:r>
            <a:r>
              <a:rPr lang="id-ID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satu pita sisi tunggal </a:t>
            </a: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(SSB), yakni LSB atau USB saja </a:t>
            </a:r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 lazim digunakan pada sistem radio komunikasi.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Untuk meningkatkan daya pada sebagian pita frekuensi sinyal informasi, sementara masih bisa menghemat daya, bisa dikirimkan dalam bentuk </a:t>
            </a:r>
            <a:r>
              <a:rPr lang="id-ID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sym typeface="Wingdings" pitchFamily="2" charset="2"/>
              </a:rPr>
              <a:t>pita sisi sisa</a:t>
            </a:r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 (VSB)  lazim digunakan pada sistem pengiriman gambar televisi.</a:t>
            </a:r>
            <a:endParaRPr lang="en-US">
              <a:solidFill>
                <a:srgbClr val="00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970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304800"/>
            <a:ext cx="784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Bentuk sinyal AM, DSB-SC dan SSB :</a:t>
            </a:r>
            <a:endParaRPr lang="en-US" sz="2000">
              <a:solidFill>
                <a:srgbClr val="00FF00"/>
              </a:solidFill>
              <a:latin typeface="Comic Sans MS" pitchFamily="66" charset="0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14600" y="838201"/>
            <a:ext cx="5257800" cy="5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074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533400"/>
            <a:ext cx="784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Contoh radio komunikasi SSB :</a:t>
            </a:r>
            <a:endParaRPr lang="en-US" sz="2000">
              <a:solidFill>
                <a:srgbClr val="00FF00"/>
              </a:solidFill>
              <a:latin typeface="Comic Sans MS" pitchFamily="66" charset="0"/>
            </a:endParaRPr>
          </a:p>
        </p:txBody>
      </p:sp>
      <p:pic>
        <p:nvPicPr>
          <p:cNvPr id="11266" name="Picture 2" descr="http://i.ebayimg.com/images/i/111802127553-0-1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4762500" cy="276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24410" y="3857626"/>
            <a:ext cx="5519791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0450" y="1752602"/>
            <a:ext cx="4407550" cy="2057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3886200"/>
            <a:ext cx="3793086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0451" y="1143000"/>
            <a:ext cx="4432571" cy="685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4334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514600" y="381001"/>
            <a:ext cx="708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r>
              <a:rPr lang="id-ID" sz="240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Klasifikasi Telekomunikasi Elektronik</a:t>
            </a:r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4429" y="914400"/>
            <a:ext cx="850073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019300" y="4023816"/>
            <a:ext cx="80772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i="1">
                <a:solidFill>
                  <a:srgbClr val="00FF00"/>
                </a:solidFill>
                <a:latin typeface="Comic Sans MS" pitchFamily="66" charset="0"/>
              </a:rPr>
              <a:t>Simplex </a:t>
            </a: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: komunikasi satu arah </a:t>
            </a:r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 radio siaran, speaker masjid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i="1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Half duplex  </a:t>
            </a:r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: komunikasi 2 arah, bergantian  radio komunikasi, HT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i="1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Full duplex : </a:t>
            </a:r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komunikasi 2 arah, bersamaan  telepon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i="1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Baseband transmission </a:t>
            </a:r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: mengirimkan sinyal tanpa diolah/ditranslasi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i="1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Communication using Modulation </a:t>
            </a:r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: mengirimkan sinyal dengan ditumpangkan ke sebuah sinyal pembawa (</a:t>
            </a:r>
            <a:r>
              <a:rPr lang="id-ID" i="1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carrier</a:t>
            </a:r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)</a:t>
            </a:r>
            <a:endParaRPr lang="id-ID" i="1">
              <a:solidFill>
                <a:srgbClr val="00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555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514600" y="228601"/>
            <a:ext cx="7086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r>
              <a:rPr lang="id-ID" sz="240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Klasifikasi Telekomunikasi Elektronik (lanjut)</a:t>
            </a:r>
            <a:endParaRPr lang="en-US" sz="240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762000"/>
            <a:ext cx="7734300" cy="2977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019300" y="3733801"/>
            <a:ext cx="80772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600">
                <a:solidFill>
                  <a:srgbClr val="00FF00"/>
                </a:solidFill>
                <a:latin typeface="Comic Sans MS" pitchFamily="66" charset="0"/>
              </a:rPr>
              <a:t>AM : </a:t>
            </a:r>
            <a:r>
              <a:rPr lang="id-ID" sz="1600" i="1">
                <a:solidFill>
                  <a:srgbClr val="00FF00"/>
                </a:solidFill>
                <a:latin typeface="Comic Sans MS" pitchFamily="66" charset="0"/>
              </a:rPr>
              <a:t>amplitude modulation</a:t>
            </a:r>
            <a:endParaRPr lang="id-ID" sz="1600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600">
                <a:solidFill>
                  <a:srgbClr val="00FF00"/>
                </a:solidFill>
                <a:latin typeface="Comic Sans MS" pitchFamily="66" charset="0"/>
              </a:rPr>
              <a:t>FM : </a:t>
            </a:r>
            <a:r>
              <a:rPr lang="id-ID" sz="1600" i="1">
                <a:solidFill>
                  <a:srgbClr val="00FF00"/>
                </a:solidFill>
                <a:latin typeface="Comic Sans MS" pitchFamily="66" charset="0"/>
              </a:rPr>
              <a:t>frequency modulation</a:t>
            </a:r>
            <a:endParaRPr lang="id-ID" sz="1600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600">
                <a:solidFill>
                  <a:srgbClr val="00FF00"/>
                </a:solidFill>
                <a:latin typeface="Comic Sans MS" pitchFamily="66" charset="0"/>
              </a:rPr>
              <a:t>PM : </a:t>
            </a:r>
            <a:r>
              <a:rPr lang="id-ID" sz="1600" i="1">
                <a:solidFill>
                  <a:srgbClr val="00FF00"/>
                </a:solidFill>
                <a:latin typeface="Comic Sans MS" pitchFamily="66" charset="0"/>
              </a:rPr>
              <a:t>phase modulation</a:t>
            </a:r>
            <a:endParaRPr lang="id-ID" sz="1600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600">
                <a:solidFill>
                  <a:srgbClr val="00FF00"/>
                </a:solidFill>
                <a:latin typeface="Comic Sans MS" pitchFamily="66" charset="0"/>
              </a:rPr>
              <a:t>PAM :</a:t>
            </a:r>
            <a:r>
              <a:rPr lang="id-ID" sz="1600" i="1">
                <a:solidFill>
                  <a:srgbClr val="00FF00"/>
                </a:solidFill>
                <a:latin typeface="Comic Sans MS" pitchFamily="66" charset="0"/>
              </a:rPr>
              <a:t>pulse amplitude modulation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600">
                <a:solidFill>
                  <a:srgbClr val="00FF00"/>
                </a:solidFill>
                <a:latin typeface="Comic Sans MS" pitchFamily="66" charset="0"/>
              </a:rPr>
              <a:t>PWM : </a:t>
            </a:r>
            <a:r>
              <a:rPr lang="id-ID" sz="1600" i="1">
                <a:solidFill>
                  <a:srgbClr val="00FF00"/>
                </a:solidFill>
                <a:latin typeface="Comic Sans MS" pitchFamily="66" charset="0"/>
              </a:rPr>
              <a:t>pulse width modulation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600">
                <a:solidFill>
                  <a:srgbClr val="00FF00"/>
                </a:solidFill>
                <a:latin typeface="Comic Sans MS" pitchFamily="66" charset="0"/>
              </a:rPr>
              <a:t>PPM : </a:t>
            </a:r>
            <a:r>
              <a:rPr lang="id-ID" sz="1600" i="1">
                <a:solidFill>
                  <a:srgbClr val="00FF00"/>
                </a:solidFill>
                <a:latin typeface="Comic Sans MS" pitchFamily="66" charset="0"/>
              </a:rPr>
              <a:t>pulse position modulation</a:t>
            </a:r>
            <a:endParaRPr lang="id-ID" sz="1600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600">
                <a:solidFill>
                  <a:srgbClr val="00FF00"/>
                </a:solidFill>
                <a:latin typeface="Comic Sans MS" pitchFamily="66" charset="0"/>
              </a:rPr>
              <a:t>PCM : </a:t>
            </a:r>
            <a:r>
              <a:rPr lang="id-ID" sz="1600" i="1">
                <a:solidFill>
                  <a:srgbClr val="00FF00"/>
                </a:solidFill>
                <a:latin typeface="Comic Sans MS" pitchFamily="66" charset="0"/>
              </a:rPr>
              <a:t>pulse  code modulation</a:t>
            </a:r>
            <a:endParaRPr lang="id-ID" sz="1600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600">
                <a:solidFill>
                  <a:srgbClr val="00FF00"/>
                </a:solidFill>
                <a:latin typeface="Comic Sans MS" pitchFamily="66" charset="0"/>
              </a:rPr>
              <a:t>DM : </a:t>
            </a:r>
            <a:r>
              <a:rPr lang="id-ID" sz="1600" i="1">
                <a:solidFill>
                  <a:srgbClr val="00FF00"/>
                </a:solidFill>
                <a:latin typeface="Comic Sans MS" pitchFamily="66" charset="0"/>
              </a:rPr>
              <a:t>delta modulation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1600">
                <a:solidFill>
                  <a:srgbClr val="00FF00"/>
                </a:solidFill>
                <a:latin typeface="Comic Sans MS" pitchFamily="66" charset="0"/>
              </a:rPr>
              <a:t>ADM : </a:t>
            </a:r>
            <a:r>
              <a:rPr lang="id-ID" sz="1600" i="1">
                <a:solidFill>
                  <a:srgbClr val="00FF00"/>
                </a:solidFill>
                <a:latin typeface="Comic Sans MS" pitchFamily="66" charset="0"/>
              </a:rPr>
              <a:t>adaptive delta modulation</a:t>
            </a:r>
            <a:endParaRPr lang="id-ID" sz="1600">
              <a:solidFill>
                <a:srgbClr val="00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113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362200" y="459432"/>
            <a:ext cx="7086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>
            <a:spAutoFit/>
          </a:bodyPr>
          <a:lstStyle/>
          <a:p>
            <a:r>
              <a:rPr lang="id-ID" sz="2000">
                <a:solidFill>
                  <a:schemeClr val="accent2">
                    <a:lumMod val="20000"/>
                    <a:lumOff val="80000"/>
                  </a:schemeClr>
                </a:solidFill>
                <a:latin typeface="Comic Sans MS" pitchFamily="66" charset="0"/>
              </a:rPr>
              <a:t>Continuous Wave System : Amplitude Modulation (AM)</a:t>
            </a:r>
            <a:endParaRPr lang="en-US" sz="2000">
              <a:solidFill>
                <a:schemeClr val="accent2">
                  <a:lumMod val="20000"/>
                  <a:lumOff val="80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1143001"/>
            <a:ext cx="807720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Pada sistem modulasi, frekuensi sinyal pembawa selalu jauh lebih tinggi dibanding sinyal informasi (</a:t>
            </a: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sinyal pemodulasi). </a:t>
            </a: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Contoh : frekuensi sinyal pembawa 10 MHz dan sinyal informasi 10 kHz.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>
                <a:solidFill>
                  <a:srgbClr val="00FF00"/>
                </a:solidFill>
                <a:latin typeface="Comic Sans MS" pitchFamily="66" charset="0"/>
              </a:rPr>
              <a:t>Prinsip </a:t>
            </a:r>
            <a:r>
              <a:rPr lang="en-US" sz="2000">
                <a:solidFill>
                  <a:srgbClr val="00FF00"/>
                </a:solidFill>
                <a:latin typeface="Comic Sans MS" pitchFamily="66" charset="0"/>
              </a:rPr>
              <a:t>dasar : mencampur/mengalikan sinyal pembawa dengan sinyal </a:t>
            </a:r>
            <a:r>
              <a:rPr lang="en-US" sz="2000">
                <a:solidFill>
                  <a:srgbClr val="00FF00"/>
                </a:solidFill>
                <a:latin typeface="Comic Sans MS" pitchFamily="66" charset="0"/>
              </a:rPr>
              <a:t>informasi.</a:t>
            </a: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>
                <a:solidFill>
                  <a:srgbClr val="00FF00"/>
                </a:solidFill>
                <a:latin typeface="Comic Sans MS" pitchFamily="66" charset="0"/>
              </a:rPr>
              <a:t>Sinyal </a:t>
            </a:r>
            <a:r>
              <a:rPr lang="en-US" sz="2000">
                <a:solidFill>
                  <a:srgbClr val="00FF00"/>
                </a:solidFill>
                <a:latin typeface="Comic Sans MS" pitchFamily="66" charset="0"/>
              </a:rPr>
              <a:t>pembawa : 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>
                <a:solidFill>
                  <a:srgbClr val="00FF00"/>
                </a:solidFill>
                <a:latin typeface="Comic Sans MS" pitchFamily="66" charset="0"/>
              </a:rPr>
              <a:t>Sinyal informasi :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>
                <a:solidFill>
                  <a:srgbClr val="00FF00"/>
                </a:solidFill>
                <a:latin typeface="Comic Sans MS" pitchFamily="66" charset="0"/>
              </a:rPr>
              <a:t>Sinyal termodulasi amplitudo (AM) :</a:t>
            </a: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spcBef>
                <a:spcPts val="600"/>
              </a:spcBef>
              <a:buFont typeface="Arial" pitchFamily="34" charset="0"/>
              <a:buChar char="•"/>
            </a:pP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8700" y="2971801"/>
            <a:ext cx="2095500" cy="46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0" y="3727678"/>
            <a:ext cx="213360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43200" y="4884168"/>
            <a:ext cx="7086600" cy="1454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6757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09800" y="1247775"/>
            <a:ext cx="7772400" cy="436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609600"/>
            <a:ext cx="784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solidFill>
                  <a:srgbClr val="00FF00"/>
                </a:solidFill>
                <a:latin typeface="Comic Sans MS" pitchFamily="66" charset="0"/>
              </a:rPr>
              <a:t>Bentuk sinyal AM </a:t>
            </a:r>
            <a:r>
              <a:rPr lang="en-US" sz="2000">
                <a:solidFill>
                  <a:srgbClr val="00FF00"/>
                </a:solidFill>
                <a:latin typeface="Comic Sans MS" pitchFamily="66" charset="0"/>
              </a:rPr>
              <a:t>:</a:t>
            </a:r>
            <a:endParaRPr lang="en-US" sz="2000">
              <a:solidFill>
                <a:srgbClr val="00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291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609600"/>
            <a:ext cx="784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Indeks modulasi sinyal </a:t>
            </a:r>
            <a:r>
              <a:rPr lang="en-US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AM :</a:t>
            </a:r>
            <a:endParaRPr lang="en-US" sz="2000">
              <a:solidFill>
                <a:schemeClr val="bg1">
                  <a:lumMod val="9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201" y="1548670"/>
            <a:ext cx="5044751" cy="35567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48001" y="1066800"/>
            <a:ext cx="1286359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057400" y="2057401"/>
            <a:ext cx="3352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Nilai minimum </a:t>
            </a:r>
            <a:r>
              <a:rPr lang="id-ID" sz="2000" i="1">
                <a:solidFill>
                  <a:srgbClr val="00FF00"/>
                </a:solidFill>
                <a:latin typeface="Comic Sans MS" pitchFamily="66" charset="0"/>
              </a:rPr>
              <a:t>m </a:t>
            </a: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 = 0 (termodulasi 0%) </a:t>
            </a:r>
            <a:r>
              <a:rPr lang="id-ID" sz="2000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 hanya sinyal pembawa</a:t>
            </a:r>
            <a:endParaRPr lang="id-ID" sz="2000">
              <a:solidFill>
                <a:srgbClr val="00FF00"/>
              </a:solidFill>
              <a:latin typeface="Comic Sans MS" pitchFamily="66" charset="0"/>
            </a:endParaRP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Nilai maksimum </a:t>
            </a:r>
            <a:r>
              <a:rPr lang="id-ID" sz="2000" i="1">
                <a:solidFill>
                  <a:srgbClr val="00FF00"/>
                </a:solidFill>
                <a:latin typeface="Comic Sans MS" pitchFamily="66" charset="0"/>
              </a:rPr>
              <a:t>m </a:t>
            </a: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= 1 (termodulasi 100%)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Indeks modulasi harus bernilai 0</a:t>
            </a:r>
            <a:r>
              <a:rPr lang="id-ID" sz="2800">
                <a:solidFill>
                  <a:srgbClr val="00FF00"/>
                </a:solidFill>
                <a:latin typeface="Comic Sans MS" pitchFamily="66" charset="0"/>
              </a:rPr>
              <a:t>&lt;</a:t>
            </a: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m</a:t>
            </a:r>
            <a:r>
              <a:rPr lang="id-ID" sz="2800">
                <a:solidFill>
                  <a:srgbClr val="00FF00"/>
                </a:solidFill>
                <a:latin typeface="Comic Sans MS" pitchFamily="66" charset="0"/>
              </a:rPr>
              <a:t>&lt;</a:t>
            </a: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1.</a:t>
            </a:r>
          </a:p>
          <a:p>
            <a:pPr marL="342900" indent="-342900">
              <a:spcBef>
                <a:spcPct val="50000"/>
              </a:spcBef>
              <a:buFont typeface="Arial" pitchFamily="34" charset="0"/>
              <a:buChar char="•"/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Indeks modulasi terbaik untuk sebuah pemancar AM = 0,8 (termodulasi 80%)</a:t>
            </a:r>
            <a:endParaRPr lang="en-US" sz="2000">
              <a:solidFill>
                <a:srgbClr val="00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53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533400"/>
            <a:ext cx="784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2000">
                <a:solidFill>
                  <a:schemeClr val="bg1">
                    <a:lumMod val="95000"/>
                  </a:schemeClr>
                </a:solidFill>
                <a:latin typeface="Comic Sans MS" pitchFamily="66" charset="0"/>
              </a:rPr>
              <a:t>Sinyal AM dengan beberapa indeks modulasi :</a:t>
            </a:r>
            <a:endParaRPr lang="en-US" sz="2000">
              <a:solidFill>
                <a:schemeClr val="bg1">
                  <a:lumMod val="95000"/>
                </a:schemeClr>
              </a:solidFill>
              <a:latin typeface="Comic Sans MS" pitchFamily="66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2200" y="1143001"/>
            <a:ext cx="4953000" cy="538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67600" y="1294686"/>
            <a:ext cx="2971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Tidak termodulasi  (hanya ada pembawa)</a:t>
            </a:r>
          </a:p>
          <a:p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Termodulasi 50% </a:t>
            </a:r>
          </a:p>
          <a:p>
            <a:pPr marL="285750" indent="-285750">
              <a:buFont typeface="Wingdings" pitchFamily="2" charset="2"/>
              <a:buChar char="à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à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à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à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Termodulasi penuh </a:t>
            </a: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100% </a:t>
            </a: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à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à"/>
            </a:pPr>
            <a:endParaRPr lang="id-ID">
              <a:solidFill>
                <a:srgbClr val="00FF00"/>
              </a:solidFill>
              <a:latin typeface="Comic Sans MS" pitchFamily="66" charset="0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id-ID">
                <a:solidFill>
                  <a:srgbClr val="00FF00"/>
                </a:solidFill>
                <a:latin typeface="Comic Sans MS" pitchFamily="66" charset="0"/>
              </a:rPr>
              <a:t>Termodulasi lebih (&gt;100%) </a:t>
            </a:r>
            <a:r>
              <a:rPr lang="id-ID">
                <a:solidFill>
                  <a:srgbClr val="00FF00"/>
                </a:solidFill>
                <a:latin typeface="Comic Sans MS" pitchFamily="66" charset="0"/>
                <a:sym typeface="Wingdings" pitchFamily="2" charset="2"/>
              </a:rPr>
              <a:t> terdistorsi</a:t>
            </a:r>
            <a:endParaRPr lang="id-ID">
              <a:solidFill>
                <a:srgbClr val="00FF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765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133600" y="533400"/>
            <a:ext cx="7848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28600" indent="-228600">
              <a:defRPr>
                <a:solidFill>
                  <a:schemeClr val="tx1"/>
                </a:solidFill>
                <a:latin typeface="Arial" charset="0"/>
              </a:defRPr>
            </a:lvl1pPr>
            <a:lvl2pPr marL="685800" indent="-228600">
              <a:defRPr>
                <a:solidFill>
                  <a:schemeClr val="tx1"/>
                </a:solidFill>
                <a:latin typeface="Arial" charset="0"/>
              </a:defRPr>
            </a:lvl2pPr>
            <a:lvl3pPr marL="923925">
              <a:defRPr>
                <a:solidFill>
                  <a:schemeClr val="tx1"/>
                </a:solidFill>
                <a:latin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id-ID" sz="2000">
                <a:solidFill>
                  <a:srgbClr val="00FF00"/>
                </a:solidFill>
                <a:latin typeface="Comic Sans MS" pitchFamily="66" charset="0"/>
              </a:rPr>
              <a:t>Spektrum frekuensi sinyal AM :</a:t>
            </a:r>
            <a:endParaRPr lang="en-US" sz="2000">
              <a:solidFill>
                <a:srgbClr val="00FF00"/>
              </a:solidFill>
              <a:latin typeface="Comic Sans MS" pitchFamily="66" charset="0"/>
            </a:endParaRPr>
          </a:p>
        </p:txBody>
      </p:sp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86500" y="1029178"/>
            <a:ext cx="369570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3600" y="1138451"/>
            <a:ext cx="3733800" cy="3620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1596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9570</TotalTime>
  <Words>793</Words>
  <Application>Microsoft Office PowerPoint</Application>
  <PresentationFormat>Widescreen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Malgun Gothic</vt:lpstr>
      <vt:lpstr>Arial</vt:lpstr>
      <vt:lpstr>Calibri</vt:lpstr>
      <vt:lpstr>Calibri Light</vt:lpstr>
      <vt:lpstr>Comic Sans MS</vt:lpstr>
      <vt:lpstr>Wingdings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pds</dc:creator>
  <cp:lastModifiedBy>Gde</cp:lastModifiedBy>
  <cp:revision>76</cp:revision>
  <dcterms:created xsi:type="dcterms:W3CDTF">2022-08-25T13:17:53Z</dcterms:created>
  <dcterms:modified xsi:type="dcterms:W3CDTF">2025-02-26T01:35:39Z</dcterms:modified>
</cp:coreProperties>
</file>