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33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DFF"/>
    <a:srgbClr val="00B2A5"/>
    <a:srgbClr val="00D9C7"/>
    <a:srgbClr val="73FDD6"/>
    <a:srgbClr val="A92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9922" autoAdjust="0"/>
  </p:normalViewPr>
  <p:slideViewPr>
    <p:cSldViewPr snapToGrid="0">
      <p:cViewPr varScale="1">
        <p:scale>
          <a:sx n="92" d="100"/>
          <a:sy n="92" d="100"/>
        </p:scale>
        <p:origin x="179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2/26/2025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849474" y="332644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3" name="Title 1"/>
          <p:cNvSpPr txBox="1">
            <a:spLocks/>
          </p:cNvSpPr>
          <p:nvPr/>
        </p:nvSpPr>
        <p:spPr>
          <a:xfrm>
            <a:off x="2331567" y="2132736"/>
            <a:ext cx="9347200" cy="771712"/>
          </a:xfrm>
          <a:prstGeom prst="rect">
            <a:avLst/>
          </a:prstGeom>
        </p:spPr>
        <p:txBody>
          <a:bodyPr vert="horz" lIns="81280" tIns="40640" rIns="81280" bIns="4064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b="1" dirty="0" smtClean="0"/>
          </a:p>
        </p:txBody>
      </p:sp>
      <p:sp>
        <p:nvSpPr>
          <p:cNvPr id="3" name="Rectangle 2"/>
          <p:cNvSpPr/>
          <p:nvPr/>
        </p:nvSpPr>
        <p:spPr>
          <a:xfrm>
            <a:off x="2427506" y="2046951"/>
            <a:ext cx="8781045" cy="646331"/>
          </a:xfrm>
          <a:prstGeom prst="rect">
            <a:avLst/>
          </a:prstGeom>
        </p:spPr>
        <p:txBody>
          <a:bodyPr wrap="square">
            <a:spAutoFit/>
          </a:bodyPr>
          <a:lstStyle/>
          <a:p>
            <a:r>
              <a:rPr lang="en-US" sz="3600" b="1" dirty="0" err="1" smtClean="0">
                <a:solidFill>
                  <a:srgbClr val="002060"/>
                </a:solidFill>
              </a:rPr>
              <a:t>Sistem</a:t>
            </a:r>
            <a:r>
              <a:rPr lang="en-US" sz="3600" b="1" dirty="0" smtClean="0">
                <a:solidFill>
                  <a:srgbClr val="002060"/>
                </a:solidFill>
              </a:rPr>
              <a:t> </a:t>
            </a:r>
            <a:r>
              <a:rPr lang="en-US" sz="3600" b="1" dirty="0" err="1" smtClean="0">
                <a:solidFill>
                  <a:srgbClr val="002060"/>
                </a:solidFill>
              </a:rPr>
              <a:t>Komunikasi</a:t>
            </a:r>
            <a:r>
              <a:rPr lang="en-US" sz="3600" b="1" dirty="0" smtClean="0">
                <a:solidFill>
                  <a:srgbClr val="002060"/>
                </a:solidFill>
              </a:rPr>
              <a:t> Data</a:t>
            </a:r>
            <a:endParaRPr lang="en-US" sz="1000" b="1" dirty="0">
              <a:solidFill>
                <a:schemeClr val="bg1">
                  <a:lumMod val="85000"/>
                </a:schemeClr>
              </a:solidFill>
            </a:endParaRPr>
          </a:p>
        </p:txBody>
      </p:sp>
      <p:sp>
        <p:nvSpPr>
          <p:cNvPr id="5" name="Rectangle 4"/>
          <p:cNvSpPr/>
          <p:nvPr/>
        </p:nvSpPr>
        <p:spPr>
          <a:xfrm>
            <a:off x="8085399" y="6425847"/>
            <a:ext cx="3388876" cy="338554"/>
          </a:xfrm>
          <a:prstGeom prst="rect">
            <a:avLst/>
          </a:prstGeom>
        </p:spPr>
        <p:txBody>
          <a:bodyPr wrap="none">
            <a:spAutoFit/>
          </a:bodyPr>
          <a:lstStyle/>
          <a:p>
            <a:r>
              <a:rPr lang="en-US" sz="1600" dirty="0"/>
              <a:t>github.com/amelcharolinesgn2/ANJAR</a:t>
            </a:r>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body" idx="1"/>
          </p:nvPr>
        </p:nvSpPr>
        <p:spPr>
          <a:xfrm>
            <a:off x="1752824" y="83716"/>
            <a:ext cx="8610451" cy="6689452"/>
          </a:xfrm>
        </p:spPr>
        <p:txBody>
          <a:bodyPr/>
          <a:lstStyle/>
          <a:p>
            <a:pPr marL="0" indent="0" algn="just">
              <a:lnSpc>
                <a:spcPct val="75000"/>
              </a:lnSpc>
              <a:spcBef>
                <a:spcPts val="422"/>
              </a:spcBef>
              <a:buNone/>
            </a:pPr>
            <a:r>
              <a:rPr lang="en-US" altLang="en-US" sz="1969"/>
              <a:t>3. </a:t>
            </a:r>
            <a:r>
              <a:rPr lang="en-US" altLang="en-US" sz="1969" b="1">
                <a:solidFill>
                  <a:srgbClr val="4E7A82"/>
                </a:solidFill>
              </a:rPr>
              <a:t>Gambar (</a:t>
            </a:r>
            <a:r>
              <a:rPr lang="en-US" altLang="en-US" sz="1969" b="1" i="1">
                <a:solidFill>
                  <a:srgbClr val="4E7A82"/>
                </a:solidFill>
              </a:rPr>
              <a:t>images)</a:t>
            </a:r>
          </a:p>
          <a:p>
            <a:pPr lvl="1" algn="just">
              <a:lnSpc>
                <a:spcPct val="75000"/>
              </a:lnSpc>
              <a:spcBef>
                <a:spcPts val="422"/>
              </a:spcBef>
            </a:pPr>
            <a:r>
              <a:rPr lang="en-US" altLang="en-US" sz="1969"/>
              <a:t>Gambar juga direpresentasikan oleh urutan bit. </a:t>
            </a:r>
          </a:p>
          <a:p>
            <a:pPr lvl="1" algn="just">
              <a:lnSpc>
                <a:spcPct val="75000"/>
              </a:lnSpc>
              <a:spcBef>
                <a:spcPts val="422"/>
              </a:spcBef>
            </a:pPr>
            <a:r>
              <a:rPr lang="en-US" altLang="en-US" sz="1969"/>
              <a:t>Dalam bentuk yang paling mudah, sebuah gambar terdiri dari matriks yang terdiri dari piksel (pixels/ picture elements), dimana tiap piksel adalah representasi sebuah titik terkecil dalam sebuah gambar yang dihitung per inci.</a:t>
            </a:r>
          </a:p>
          <a:p>
            <a:pPr lvl="1" algn="just">
              <a:lnSpc>
                <a:spcPct val="75000"/>
              </a:lnSpc>
              <a:spcBef>
                <a:spcPts val="422"/>
              </a:spcBef>
            </a:pPr>
            <a:r>
              <a:rPr lang="en-US" altLang="en-US" sz="1969"/>
              <a:t>Ukuran dari piksel tergantung dari resolusinya.</a:t>
            </a:r>
          </a:p>
          <a:p>
            <a:pPr lvl="1" algn="just">
              <a:lnSpc>
                <a:spcPct val="75000"/>
              </a:lnSpc>
              <a:spcBef>
                <a:spcPts val="422"/>
              </a:spcBef>
            </a:pPr>
            <a:r>
              <a:rPr lang="en-US" altLang="en-US" sz="1969" i="1"/>
              <a:t>Better representation of the image (better resolution), more memory is needed to store the image</a:t>
            </a:r>
          </a:p>
          <a:p>
            <a:pPr lvl="1" algn="just">
              <a:lnSpc>
                <a:spcPct val="75000"/>
              </a:lnSpc>
              <a:spcBef>
                <a:spcPts val="422"/>
              </a:spcBef>
            </a:pPr>
            <a:r>
              <a:rPr lang="en-US" altLang="en-US" sz="1969"/>
              <a:t>Setelah gambar dipecah menjadi beberapa ukuran piksel, tiap pikselnya akan mewakili sebuah pola bit. Ukuran dan nilai dari pola tersebut tergantung dari gambar tersebut. </a:t>
            </a:r>
          </a:p>
          <a:p>
            <a:pPr marL="1250112" lvl="3" indent="-312528" algn="just">
              <a:lnSpc>
                <a:spcPct val="75000"/>
              </a:lnSpc>
              <a:spcBef>
                <a:spcPts val="422"/>
              </a:spcBef>
              <a:buSzPct val="30000"/>
              <a:buBlip>
                <a:blip r:embed="rId2"/>
              </a:buBlip>
            </a:pPr>
            <a:r>
              <a:rPr lang="en-US" altLang="en-US" sz="1969"/>
              <a:t>Untuk gambar hitam putih terdiri dari titik hitam dan titik putih, maka 1 buah pola bit cukup untuk mewakili piksel. Yaitu 0 untuk piksel hitam dan 0 untuk piksel putih</a:t>
            </a:r>
          </a:p>
          <a:p>
            <a:pPr marL="1250112" lvl="3" indent="-312528" algn="just">
              <a:lnSpc>
                <a:spcPct val="75000"/>
              </a:lnSpc>
              <a:spcBef>
                <a:spcPts val="422"/>
              </a:spcBef>
              <a:buSzPct val="30000"/>
              <a:buBlip>
                <a:blip r:embed="rId2"/>
              </a:buBlip>
            </a:pPr>
            <a:r>
              <a:rPr lang="en-US" altLang="en-US" sz="1969"/>
              <a:t>Untuk gambar grayscale, akan ada 2 buah pola bit. </a:t>
            </a:r>
          </a:p>
          <a:p>
            <a:pPr marL="1473346" lvl="4" indent="-312528" algn="just">
              <a:lnSpc>
                <a:spcPct val="75000"/>
              </a:lnSpc>
              <a:spcBef>
                <a:spcPts val="422"/>
              </a:spcBef>
              <a:buFontTx/>
              <a:buAutoNum type="arabicPeriod"/>
            </a:pPr>
            <a:r>
              <a:rPr lang="en-US" altLang="en-US" sz="1969"/>
              <a:t>Untuk piksel warna hitam diwakili oleh 00, </a:t>
            </a:r>
          </a:p>
          <a:p>
            <a:pPr marL="1473346" lvl="4" indent="-312528" algn="just">
              <a:lnSpc>
                <a:spcPct val="75000"/>
              </a:lnSpc>
              <a:spcBef>
                <a:spcPts val="422"/>
              </a:spcBef>
              <a:buFontTx/>
              <a:buAutoNum type="arabicPeriod"/>
            </a:pPr>
            <a:r>
              <a:rPr lang="en-US" altLang="en-US" sz="1969"/>
              <a:t>Untuk warna dark grey diwakili oleh 01, </a:t>
            </a:r>
          </a:p>
          <a:p>
            <a:pPr marL="1473346" lvl="4" indent="-312528" algn="just">
              <a:lnSpc>
                <a:spcPct val="75000"/>
              </a:lnSpc>
              <a:spcBef>
                <a:spcPts val="422"/>
              </a:spcBef>
              <a:buFontTx/>
              <a:buAutoNum type="arabicPeriod"/>
            </a:pPr>
            <a:r>
              <a:rPr lang="en-US" altLang="en-US" sz="1969"/>
              <a:t>Untuk warna  light grey diwakili oleh 10, </a:t>
            </a:r>
          </a:p>
          <a:p>
            <a:pPr marL="1473346" lvl="4" indent="-312528" algn="just">
              <a:lnSpc>
                <a:spcPct val="75000"/>
              </a:lnSpc>
              <a:spcBef>
                <a:spcPts val="422"/>
              </a:spcBef>
              <a:buFontTx/>
              <a:buAutoNum type="arabicPeriod"/>
            </a:pPr>
            <a:r>
              <a:rPr lang="en-US" altLang="en-US" sz="1969"/>
              <a:t>Untuk warna putih diwakili oleh 11</a:t>
            </a:r>
          </a:p>
          <a:p>
            <a:pPr lvl="1" algn="just">
              <a:lnSpc>
                <a:spcPct val="75000"/>
              </a:lnSpc>
              <a:spcBef>
                <a:spcPts val="422"/>
              </a:spcBef>
            </a:pPr>
            <a:r>
              <a:rPr lang="en-US" altLang="en-US" sz="1969"/>
              <a:t>Terdapat beberapa metoda untuk mewakili gambar berwarna, salah satu metoda yang digunakan adalah RGB, disebut demikian karena tiap warna adalah kombinasi dari ketiga warna primer yaitu Red, Green, Blue. Ada metoda yang lain yaitu YCM, yang mana warna yang dihasilkan adalah kombinasi dari ketiga warna primer yang lain yaitu Yellow, Cyan, dan Magenta</a:t>
            </a:r>
          </a:p>
        </p:txBody>
      </p:sp>
    </p:spTree>
    <p:extLst>
      <p:ext uri="{BB962C8B-B14F-4D97-AF65-F5344CB8AC3E}">
        <p14:creationId xmlns:p14="http://schemas.microsoft.com/office/powerpoint/2010/main" val="15982345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body" idx="1"/>
          </p:nvPr>
        </p:nvSpPr>
        <p:spPr>
          <a:xfrm>
            <a:off x="2045271" y="994544"/>
            <a:ext cx="8072438" cy="4712643"/>
          </a:xfrm>
        </p:spPr>
        <p:txBody>
          <a:bodyPr>
            <a:normAutofit fontScale="92500" lnSpcReduction="10000"/>
          </a:bodyPr>
          <a:lstStyle/>
          <a:p>
            <a:pPr marL="0" indent="0" algn="just">
              <a:lnSpc>
                <a:spcPct val="100000"/>
              </a:lnSpc>
              <a:spcBef>
                <a:spcPts val="422"/>
              </a:spcBef>
              <a:buNone/>
            </a:pPr>
            <a:r>
              <a:rPr lang="en-US" altLang="en-US" sz="2531"/>
              <a:t>4. </a:t>
            </a:r>
            <a:r>
              <a:rPr lang="en-US" altLang="en-US" sz="2531" b="1">
                <a:solidFill>
                  <a:srgbClr val="4E7A82"/>
                </a:solidFill>
              </a:rPr>
              <a:t>Audio</a:t>
            </a:r>
            <a:endParaRPr lang="en-US" altLang="en-US" sz="2531"/>
          </a:p>
          <a:p>
            <a:pPr lvl="1" algn="just">
              <a:lnSpc>
                <a:spcPct val="100000"/>
              </a:lnSpc>
              <a:spcBef>
                <a:spcPts val="422"/>
              </a:spcBef>
            </a:pPr>
            <a:r>
              <a:rPr lang="en-US" altLang="en-US" sz="2531"/>
              <a:t>Audio adalah rekaman atau penyiaran dari suara atau musik.</a:t>
            </a:r>
          </a:p>
          <a:p>
            <a:pPr lvl="1" algn="just">
              <a:lnSpc>
                <a:spcPct val="100000"/>
              </a:lnSpc>
              <a:spcBef>
                <a:spcPts val="422"/>
              </a:spcBef>
            </a:pPr>
            <a:r>
              <a:rPr lang="en-US" altLang="en-US" sz="2531"/>
              <a:t>Secara alamiah, audio berbeda dengan teks, angka dan gambar.</a:t>
            </a:r>
          </a:p>
          <a:p>
            <a:pPr lvl="1" algn="just">
              <a:lnSpc>
                <a:spcPct val="100000"/>
              </a:lnSpc>
              <a:spcBef>
                <a:spcPts val="422"/>
              </a:spcBef>
            </a:pPr>
            <a:r>
              <a:rPr lang="en-US" altLang="en-US" sz="2531"/>
              <a:t>Sifatnya kontinyu, bukan diskrit</a:t>
            </a:r>
          </a:p>
          <a:p>
            <a:pPr lvl="1" algn="just">
              <a:lnSpc>
                <a:spcPct val="100000"/>
              </a:lnSpc>
              <a:spcBef>
                <a:spcPts val="422"/>
              </a:spcBef>
            </a:pPr>
            <a:r>
              <a:rPr lang="en-US" altLang="en-US" sz="2531"/>
              <a:t>Microphone --&gt; sebuah tranducer yang mengubah suara menjadi sinyal listrik.</a:t>
            </a:r>
          </a:p>
          <a:p>
            <a:pPr lvl="1" algn="just">
              <a:lnSpc>
                <a:spcPct val="100000"/>
              </a:lnSpc>
              <a:spcBef>
                <a:spcPts val="422"/>
              </a:spcBef>
            </a:pPr>
            <a:r>
              <a:rPr lang="en-US" altLang="en-US" sz="2531"/>
              <a:t>Speaker--&gt; sebuah tranducer yang mengubah sinyal listrik menjadi suara</a:t>
            </a:r>
          </a:p>
          <a:p>
            <a:pPr marL="0" indent="0" algn="just">
              <a:lnSpc>
                <a:spcPct val="100000"/>
              </a:lnSpc>
              <a:spcBef>
                <a:spcPts val="422"/>
              </a:spcBef>
              <a:buNone/>
            </a:pPr>
            <a:r>
              <a:rPr lang="en-US" altLang="en-US" sz="2531"/>
              <a:t>5. </a:t>
            </a:r>
            <a:r>
              <a:rPr lang="en-US" altLang="en-US" sz="2531" b="1">
                <a:solidFill>
                  <a:srgbClr val="4E7A82"/>
                </a:solidFill>
              </a:rPr>
              <a:t>Video</a:t>
            </a:r>
            <a:endParaRPr lang="en-US" altLang="en-US" sz="2531"/>
          </a:p>
          <a:p>
            <a:pPr lvl="1" algn="just">
              <a:lnSpc>
                <a:spcPct val="100000"/>
              </a:lnSpc>
              <a:spcBef>
                <a:spcPts val="422"/>
              </a:spcBef>
            </a:pPr>
            <a:r>
              <a:rPr lang="en-US" altLang="en-US" sz="2531"/>
              <a:t>Video adalah rekaman atau siaran dari sebuah gambar atau film.</a:t>
            </a:r>
          </a:p>
          <a:p>
            <a:pPr lvl="1" algn="just">
              <a:lnSpc>
                <a:spcPct val="100000"/>
              </a:lnSpc>
              <a:spcBef>
                <a:spcPts val="422"/>
              </a:spcBef>
            </a:pPr>
            <a:r>
              <a:rPr lang="en-US" altLang="en-US" sz="2531"/>
              <a:t>Video juga dapat berupa entitas yang sifatnya kontinu.</a:t>
            </a:r>
          </a:p>
        </p:txBody>
      </p:sp>
    </p:spTree>
    <p:extLst>
      <p:ext uri="{BB962C8B-B14F-4D97-AF65-F5344CB8AC3E}">
        <p14:creationId xmlns:p14="http://schemas.microsoft.com/office/powerpoint/2010/main" val="236441486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774031" y="594941"/>
            <a:ext cx="8643938" cy="1714500"/>
          </a:xfrm>
        </p:spPr>
        <p:txBody>
          <a:bodyPr/>
          <a:lstStyle/>
          <a:p>
            <a:pPr eaLnBrk="1"/>
            <a:r>
              <a:rPr lang="en-US" altLang="en-US" sz="3797"/>
              <a:t>EFFECTIVENESS OF DATA COMMUNICATIONS SYSTEM DEPENDS ON FOUR FUNDAMENTAL CHARACTERISTICS</a:t>
            </a:r>
          </a:p>
        </p:txBody>
      </p:sp>
      <p:sp>
        <p:nvSpPr>
          <p:cNvPr id="19459" name="Rectangle 2"/>
          <p:cNvSpPr>
            <a:spLocks noGrp="1" noChangeArrowheads="1"/>
          </p:cNvSpPr>
          <p:nvPr>
            <p:ph type="body" idx="1"/>
          </p:nvPr>
        </p:nvSpPr>
        <p:spPr>
          <a:xfrm>
            <a:off x="4694039" y="2960192"/>
            <a:ext cx="3199061" cy="3253755"/>
          </a:xfrm>
        </p:spPr>
        <p:txBody>
          <a:bodyPr vert="horz" lIns="0" tIns="0" rIns="0" bIns="0" rtlCol="0" anchor="t">
            <a:normAutofit/>
          </a:bodyPr>
          <a:lstStyle/>
          <a:p>
            <a:pPr marL="387312" indent="-387312">
              <a:buFontTx/>
              <a:buAutoNum type="arabicPeriod"/>
            </a:pPr>
            <a:r>
              <a:rPr lang="en-US" altLang="en-US" sz="2812" b="1"/>
              <a:t> Delivery </a:t>
            </a:r>
          </a:p>
          <a:p>
            <a:pPr marL="387312" indent="-387312">
              <a:buFontTx/>
              <a:buAutoNum type="arabicPeriod"/>
            </a:pPr>
            <a:r>
              <a:rPr lang="en-US" altLang="en-US" sz="2812" b="1"/>
              <a:t> Accuracy</a:t>
            </a:r>
          </a:p>
          <a:p>
            <a:pPr marL="387312" indent="-387312">
              <a:buFontTx/>
              <a:buAutoNum type="arabicPeriod"/>
            </a:pPr>
            <a:r>
              <a:rPr lang="en-US" altLang="en-US" sz="2812" b="1"/>
              <a:t> Timeliness</a:t>
            </a:r>
          </a:p>
          <a:p>
            <a:pPr marL="387312" indent="-387312">
              <a:buFontTx/>
              <a:buAutoNum type="arabicPeriod"/>
            </a:pPr>
            <a:r>
              <a:rPr lang="en-US" altLang="en-US" sz="2812" b="1"/>
              <a:t> Jitter</a:t>
            </a:r>
            <a:endParaRPr lang="en-US" altLang="en-US" sz="1969"/>
          </a:p>
        </p:txBody>
      </p:sp>
    </p:spTree>
    <p:extLst>
      <p:ext uri="{BB962C8B-B14F-4D97-AF65-F5344CB8AC3E}">
        <p14:creationId xmlns:p14="http://schemas.microsoft.com/office/powerpoint/2010/main" val="421448486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body" idx="1"/>
          </p:nvPr>
        </p:nvSpPr>
        <p:spPr/>
        <p:txBody>
          <a:bodyPr/>
          <a:lstStyle/>
          <a:p>
            <a:pPr marL="357175" indent="-357175" algn="just">
              <a:spcBef>
                <a:spcPts val="422"/>
              </a:spcBef>
              <a:buFontTx/>
              <a:buAutoNum type="arabicPeriod"/>
            </a:pPr>
            <a:r>
              <a:rPr lang="en-US" altLang="en-US" sz="2250" b="1"/>
              <a:t>Delivery</a:t>
            </a:r>
            <a:r>
              <a:rPr lang="en-US" altLang="en-US" sz="2250"/>
              <a:t> (pengiriman) yaitu bahwa si pengirim haruslah mengirimkan data ke tujuan yang dituju. Data haruslah diterima oleh perangkat atau orang (</a:t>
            </a:r>
            <a:r>
              <a:rPr lang="en-US" altLang="en-US" sz="2250" i="1"/>
              <a:t>user</a:t>
            </a:r>
            <a:r>
              <a:rPr lang="en-US" altLang="en-US" sz="2250"/>
              <a:t>)yang ditujukan dan hanya diterima oleh perangkat atau orang (</a:t>
            </a:r>
            <a:r>
              <a:rPr lang="en-US" altLang="en-US" sz="2250" i="1"/>
              <a:t>user ) </a:t>
            </a:r>
            <a:r>
              <a:rPr lang="en-US" altLang="en-US" sz="2250"/>
              <a:t>tersebut.</a:t>
            </a:r>
          </a:p>
          <a:p>
            <a:pPr marL="357175" indent="-357175" algn="just">
              <a:spcBef>
                <a:spcPts val="422"/>
              </a:spcBef>
              <a:buFontTx/>
              <a:buAutoNum type="arabicPeriod"/>
            </a:pPr>
            <a:r>
              <a:rPr lang="en-US" altLang="en-US" sz="2250" b="1"/>
              <a:t>Accuracy</a:t>
            </a:r>
            <a:r>
              <a:rPr lang="en-US" altLang="en-US" sz="2250"/>
              <a:t> (akurat) yaitu sistem harus dapat mengirimkan data secara akurat. Data yang telah mengalami kesalahan pada saat pengiriman dan dibiarkan salah menjadikan data tersebut tidak dapat digunakan.</a:t>
            </a:r>
          </a:p>
          <a:p>
            <a:pPr marL="357175" indent="-357175" algn="just">
              <a:spcBef>
                <a:spcPts val="422"/>
              </a:spcBef>
              <a:buFontTx/>
              <a:buAutoNum type="arabicPeriod"/>
            </a:pPr>
            <a:r>
              <a:rPr lang="en-US" altLang="en-US" sz="2250" b="1"/>
              <a:t>Timeliness</a:t>
            </a:r>
            <a:r>
              <a:rPr lang="en-US" altLang="en-US" sz="2250"/>
              <a:t> (sesuai dengan waktu) yaitu sistem harus dapat mengirimkan data dalam waktu yang tepat. Data yang datang mengalami keterlambatan akanlah menjadi sia-sia. </a:t>
            </a:r>
          </a:p>
          <a:p>
            <a:pPr marL="357175" indent="-357175" algn="just">
              <a:spcBef>
                <a:spcPts val="422"/>
              </a:spcBef>
              <a:buFontTx/>
              <a:buAutoNum type="arabicPeriod"/>
            </a:pPr>
            <a:r>
              <a:rPr lang="en-US" altLang="en-US" sz="2250" b="1"/>
              <a:t>Jitter</a:t>
            </a:r>
            <a:r>
              <a:rPr lang="en-US" altLang="en-US" sz="2250"/>
              <a:t> yaitu variansi dari waktu kedatangan paket. Ketidaksamaan waktu tunda (delay) dalam pengiriman paket audio dan video</a:t>
            </a:r>
          </a:p>
        </p:txBody>
      </p:sp>
    </p:spTree>
    <p:extLst>
      <p:ext uri="{BB962C8B-B14F-4D97-AF65-F5344CB8AC3E}">
        <p14:creationId xmlns:p14="http://schemas.microsoft.com/office/powerpoint/2010/main" val="266638648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772916" y="246683"/>
            <a:ext cx="8645053" cy="1169789"/>
          </a:xfrm>
        </p:spPr>
        <p:txBody>
          <a:bodyPr>
            <a:normAutofit fontScale="90000"/>
          </a:bodyPr>
          <a:lstStyle/>
          <a:p>
            <a:pPr eaLnBrk="1"/>
            <a:r>
              <a:rPr lang="en-US" altLang="en-US" sz="4219"/>
              <a:t>ALIRAN DATA </a:t>
            </a:r>
            <a:br>
              <a:rPr lang="en-US" altLang="en-US" sz="4219"/>
            </a:br>
            <a:r>
              <a:rPr lang="en-US" altLang="en-US" sz="4219"/>
              <a:t>(DATA FLOW)</a:t>
            </a:r>
          </a:p>
        </p:txBody>
      </p:sp>
      <p:sp>
        <p:nvSpPr>
          <p:cNvPr id="21507" name="Rectangle 2"/>
          <p:cNvSpPr>
            <a:spLocks noGrp="1" noChangeArrowheads="1"/>
          </p:cNvSpPr>
          <p:nvPr>
            <p:ph type="body" idx="1"/>
          </p:nvPr>
        </p:nvSpPr>
        <p:spPr>
          <a:xfrm>
            <a:off x="2163589" y="1541488"/>
            <a:ext cx="7863706" cy="726653"/>
          </a:xfrm>
        </p:spPr>
        <p:txBody>
          <a:bodyPr vert="horz" lIns="0" tIns="0" rIns="0" bIns="0" rtlCol="0" anchor="t">
            <a:normAutofit/>
          </a:bodyPr>
          <a:lstStyle/>
          <a:p>
            <a:pPr eaLnBrk="1"/>
            <a:r>
              <a:rPr lang="en-US" altLang="en-US" sz="2250" b="1"/>
              <a:t>Komunikasi diantara dua perangkat dapat berlangsung secara : simplex, half duplex dan full duplex</a:t>
            </a:r>
            <a:endParaRPr lang="en-US" altLang="en-US" sz="2250"/>
          </a:p>
        </p:txBody>
      </p:sp>
      <p:pic>
        <p:nvPicPr>
          <p:cNvPr id="21508" name="Picture 3"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1620" y="2466826"/>
            <a:ext cx="5512966" cy="41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9135396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body" idx="1"/>
          </p:nvPr>
        </p:nvSpPr>
        <p:spPr>
          <a:xfrm>
            <a:off x="2059781" y="526852"/>
            <a:ext cx="8072438" cy="5795367"/>
          </a:xfrm>
        </p:spPr>
        <p:txBody>
          <a:bodyPr vert="horz" lIns="0" tIns="0" rIns="0" bIns="0" rtlCol="0" anchor="t">
            <a:normAutofit/>
          </a:bodyPr>
          <a:lstStyle/>
          <a:p>
            <a:pPr marL="357175" indent="-357175" algn="just">
              <a:spcBef>
                <a:spcPts val="422"/>
              </a:spcBef>
              <a:buFontTx/>
              <a:buAutoNum type="arabicPeriod"/>
            </a:pPr>
            <a:r>
              <a:rPr lang="en-US" altLang="en-US" sz="2250" b="1"/>
              <a:t>Simplex</a:t>
            </a:r>
            <a:r>
              <a:rPr lang="en-US" altLang="en-US" sz="2250"/>
              <a:t> : komunikasi hanya satu arah. Hanya ada satu perangkat yang melakukan pengiriman, dan perangkat lain hanya berfungsi sebagai penerima. Contoh: keyboard hanya dapat melakukan input, sedangkan monitor hanya dapat menerima output.</a:t>
            </a:r>
          </a:p>
          <a:p>
            <a:pPr marL="357175" indent="-357175" algn="just">
              <a:spcBef>
                <a:spcPts val="422"/>
              </a:spcBef>
              <a:buFontTx/>
              <a:buAutoNum type="arabicPeriod"/>
            </a:pPr>
            <a:r>
              <a:rPr lang="en-US" altLang="en-US" sz="2250" b="1"/>
              <a:t>Half-duplex</a:t>
            </a:r>
            <a:r>
              <a:rPr lang="en-US" altLang="en-US" sz="2250"/>
              <a:t> : masing-masing stasiun dapat berfungsi sebagai pengirim maupun penerima, akan tetapi tidak dalam waktu yang sama. Ketika perangkat tersebut dalam mode mengirim, maka dia tidak dapat menerima, dan begitu pula sebaliknya. Contoh: Handy Talky</a:t>
            </a:r>
          </a:p>
          <a:p>
            <a:pPr marL="357175" indent="-357175" algn="just">
              <a:spcBef>
                <a:spcPts val="422"/>
              </a:spcBef>
              <a:buFontTx/>
              <a:buAutoNum type="arabicPeriod"/>
            </a:pPr>
            <a:r>
              <a:rPr lang="en-US" altLang="en-US" sz="2250" b="1"/>
              <a:t>Full-dupleks</a:t>
            </a:r>
            <a:r>
              <a:rPr lang="en-US" altLang="en-US" sz="2250"/>
              <a:t> : masing-masing stasiun dapat berfungsi sebagai pengirim dan penerima dalam waktu bersamaan. Contohnya jaringan telepon. </a:t>
            </a:r>
          </a:p>
        </p:txBody>
      </p:sp>
    </p:spTree>
    <p:extLst>
      <p:ext uri="{BB962C8B-B14F-4D97-AF65-F5344CB8AC3E}">
        <p14:creationId xmlns:p14="http://schemas.microsoft.com/office/powerpoint/2010/main" val="117084759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algn="just" eaLnBrk="1"/>
            <a:r>
              <a:rPr lang="en-US" altLang="en-US" dirty="0" smtClean="0"/>
              <a:t>Outlines</a:t>
            </a:r>
          </a:p>
        </p:txBody>
      </p:sp>
      <p:sp>
        <p:nvSpPr>
          <p:cNvPr id="9219" name="Rectangle 2"/>
          <p:cNvSpPr>
            <a:spLocks noGrp="1" noChangeArrowheads="1"/>
          </p:cNvSpPr>
          <p:nvPr>
            <p:ph type="body" idx="1"/>
          </p:nvPr>
        </p:nvSpPr>
        <p:spPr>
          <a:xfrm>
            <a:off x="1184564" y="1770311"/>
            <a:ext cx="8657440" cy="4107656"/>
          </a:xfrm>
        </p:spPr>
        <p:txBody>
          <a:bodyPr/>
          <a:lstStyle/>
          <a:p>
            <a:pPr marL="0" indent="0">
              <a:buNone/>
            </a:pPr>
            <a:r>
              <a:rPr lang="en-US" altLang="en-US" dirty="0" err="1" smtClean="0"/>
              <a:t>Komponen-komponen</a:t>
            </a:r>
            <a:r>
              <a:rPr lang="en-US" altLang="en-US" dirty="0" smtClean="0"/>
              <a:t> </a:t>
            </a:r>
            <a:r>
              <a:rPr lang="en-US" altLang="en-US" dirty="0" err="1" smtClean="0"/>
              <a:t>dalam</a:t>
            </a:r>
            <a:r>
              <a:rPr lang="en-US" altLang="en-US" dirty="0" smtClean="0"/>
              <a:t> </a:t>
            </a:r>
            <a:r>
              <a:rPr lang="en-US" altLang="en-US" dirty="0" err="1" smtClean="0"/>
              <a:t>Komunikasi</a:t>
            </a:r>
            <a:r>
              <a:rPr lang="en-US" altLang="en-US" dirty="0" smtClean="0"/>
              <a:t> Data</a:t>
            </a:r>
          </a:p>
          <a:p>
            <a:pPr marL="0" indent="0">
              <a:buNone/>
            </a:pPr>
            <a:r>
              <a:rPr lang="en-US" altLang="en-US" dirty="0" err="1" smtClean="0"/>
              <a:t>Representasi</a:t>
            </a:r>
            <a:r>
              <a:rPr lang="en-US" altLang="en-US" dirty="0" smtClean="0"/>
              <a:t> Data (Data Representation)</a:t>
            </a:r>
          </a:p>
          <a:p>
            <a:pPr marL="0" indent="0">
              <a:buNone/>
            </a:pPr>
            <a:r>
              <a:rPr lang="en-US" altLang="en-US" dirty="0" err="1" smtClean="0"/>
              <a:t>Karakteristik</a:t>
            </a:r>
            <a:r>
              <a:rPr lang="en-US" altLang="en-US" dirty="0" smtClean="0"/>
              <a:t> yang </a:t>
            </a:r>
            <a:r>
              <a:rPr lang="en-US" altLang="en-US" dirty="0" err="1" smtClean="0"/>
              <a:t>sangat</a:t>
            </a:r>
            <a:r>
              <a:rPr lang="en-US" altLang="en-US" dirty="0" smtClean="0"/>
              <a:t> fundamental </a:t>
            </a:r>
            <a:r>
              <a:rPr lang="en-US" altLang="en-US" dirty="0" err="1" smtClean="0"/>
              <a:t>didalam</a:t>
            </a:r>
            <a:r>
              <a:rPr lang="en-US" altLang="en-US" dirty="0" smtClean="0"/>
              <a:t> </a:t>
            </a:r>
            <a:r>
              <a:rPr lang="en-US" altLang="en-US" dirty="0" err="1" smtClean="0"/>
              <a:t>Komunikasi</a:t>
            </a:r>
            <a:r>
              <a:rPr lang="en-US" altLang="en-US" dirty="0" smtClean="0"/>
              <a:t> Data</a:t>
            </a:r>
          </a:p>
          <a:p>
            <a:pPr marL="0" indent="0">
              <a:buNone/>
            </a:pPr>
            <a:r>
              <a:rPr lang="en-US" altLang="en-US" dirty="0" err="1" smtClean="0"/>
              <a:t>Aliran</a:t>
            </a:r>
            <a:r>
              <a:rPr lang="en-US" altLang="en-US" dirty="0" smtClean="0"/>
              <a:t> Data (Data Flow)</a:t>
            </a:r>
          </a:p>
        </p:txBody>
      </p:sp>
    </p:spTree>
    <p:extLst>
      <p:ext uri="{BB962C8B-B14F-4D97-AF65-F5344CB8AC3E}">
        <p14:creationId xmlns:p14="http://schemas.microsoft.com/office/powerpoint/2010/main" val="174846342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algn="just" eaLnBrk="1"/>
            <a:r>
              <a:rPr lang="en-US" altLang="en-US" dirty="0" smtClean="0"/>
              <a:t>PENDAHULUAN</a:t>
            </a:r>
          </a:p>
        </p:txBody>
      </p:sp>
      <p:sp>
        <p:nvSpPr>
          <p:cNvPr id="10243" name="Rectangle 2"/>
          <p:cNvSpPr>
            <a:spLocks noGrp="1" noChangeArrowheads="1"/>
          </p:cNvSpPr>
          <p:nvPr>
            <p:ph type="body" idx="1"/>
          </p:nvPr>
        </p:nvSpPr>
        <p:spPr>
          <a:xfrm>
            <a:off x="1843236" y="1859608"/>
            <a:ext cx="8270007" cy="4107656"/>
          </a:xfrm>
        </p:spPr>
        <p:txBody>
          <a:bodyPr vert="horz" lIns="0" tIns="0" rIns="0" bIns="0" rtlCol="0" anchor="t">
            <a:normAutofit/>
          </a:bodyPr>
          <a:lstStyle/>
          <a:p>
            <a:pPr algn="just" eaLnBrk="1"/>
            <a:r>
              <a:rPr lang="en-US" altLang="en-US" sz="2531"/>
              <a:t>Komunikasi data adalah proses pengiriman dan penerimaan data/informasi dari dua atau lebih device (alat seperti komputer/laptop/printer/dan alat komunikasi lain)yang terhubung dalam sebuah jaringan.</a:t>
            </a:r>
          </a:p>
          <a:p>
            <a:pPr algn="just" eaLnBrk="1"/>
            <a:r>
              <a:rPr lang="en-US" altLang="en-US" sz="2531"/>
              <a:t>Dasar utama komunikasi data adalah pertukaran bit-bit data (yang diwakili oleh sinyal elektronik antara dua piranti)</a:t>
            </a:r>
          </a:p>
          <a:p>
            <a:pPr algn="just" eaLnBrk="1"/>
            <a:r>
              <a:rPr lang="en-US" altLang="en-US" sz="2531"/>
              <a:t>Data yang dikirimkan dapat berupa teks, angka, gambar, audio dan video</a:t>
            </a:r>
          </a:p>
        </p:txBody>
      </p:sp>
    </p:spTree>
    <p:extLst>
      <p:ext uri="{BB962C8B-B14F-4D97-AF65-F5344CB8AC3E}">
        <p14:creationId xmlns:p14="http://schemas.microsoft.com/office/powerpoint/2010/main" val="405744625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774031" y="577081"/>
            <a:ext cx="8642822" cy="1040309"/>
          </a:xfrm>
        </p:spPr>
        <p:txBody>
          <a:bodyPr>
            <a:normAutofit fontScale="90000"/>
          </a:bodyPr>
          <a:lstStyle/>
          <a:p>
            <a:pPr eaLnBrk="1"/>
            <a:r>
              <a:rPr lang="en-US" altLang="en-US" sz="4219"/>
              <a:t>5 KOMPONEN DALAM KOMUNIKASI DATA</a:t>
            </a:r>
          </a:p>
        </p:txBody>
      </p:sp>
      <p:pic>
        <p:nvPicPr>
          <p:cNvPr id="11267" name="Picture 2" descr="image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3133" y="2011412"/>
            <a:ext cx="6649268" cy="25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Rectangle 3"/>
          <p:cNvSpPr>
            <a:spLocks/>
          </p:cNvSpPr>
          <p:nvPr/>
        </p:nvSpPr>
        <p:spPr bwMode="auto">
          <a:xfrm>
            <a:off x="4553397" y="4736083"/>
            <a:ext cx="3401095" cy="1781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799" rIns="88900" bIns="50799"/>
          <a:lstStyle>
            <a:lvl1pPr marL="649288" indent="-649288" defTabSz="1300163" eaLnBrk="0">
              <a:defRPr sz="3600">
                <a:solidFill>
                  <a:srgbClr val="414141"/>
                </a:solidFill>
                <a:latin typeface="Gill Sans Light" charset="0"/>
                <a:ea typeface="Gill Sans Light" charset="0"/>
                <a:cs typeface="Gill Sans Light" charset="0"/>
                <a:sym typeface="Gill Sans Light" charset="0"/>
              </a:defRPr>
            </a:lvl1pPr>
            <a:lvl2pPr marL="742950" indent="-285750" defTabSz="1300163" eaLnBrk="0">
              <a:defRPr sz="3600">
                <a:solidFill>
                  <a:srgbClr val="414141"/>
                </a:solidFill>
                <a:latin typeface="Gill Sans Light" charset="0"/>
                <a:ea typeface="Gill Sans Light" charset="0"/>
                <a:cs typeface="Gill Sans Light" charset="0"/>
                <a:sym typeface="Gill Sans Light" charset="0"/>
              </a:defRPr>
            </a:lvl2pPr>
            <a:lvl3pPr marL="1143000" indent="-228600" defTabSz="1300163" eaLnBrk="0">
              <a:defRPr sz="3600">
                <a:solidFill>
                  <a:srgbClr val="414141"/>
                </a:solidFill>
                <a:latin typeface="Gill Sans Light" charset="0"/>
                <a:ea typeface="Gill Sans Light" charset="0"/>
                <a:cs typeface="Gill Sans Light" charset="0"/>
                <a:sym typeface="Gill Sans Light" charset="0"/>
              </a:defRPr>
            </a:lvl3pPr>
            <a:lvl4pPr marL="1600200" indent="-228600" defTabSz="1300163" eaLnBrk="0">
              <a:defRPr sz="3600">
                <a:solidFill>
                  <a:srgbClr val="414141"/>
                </a:solidFill>
                <a:latin typeface="Gill Sans Light" charset="0"/>
                <a:ea typeface="Gill Sans Light" charset="0"/>
                <a:cs typeface="Gill Sans Light" charset="0"/>
                <a:sym typeface="Gill Sans Light" charset="0"/>
              </a:defRPr>
            </a:lvl4pPr>
            <a:lvl5pPr marL="2057400" indent="-228600" defTabSz="1300163" eaLnBrk="0">
              <a:defRPr sz="3600">
                <a:solidFill>
                  <a:srgbClr val="414141"/>
                </a:solidFill>
                <a:latin typeface="Gill Sans Light" charset="0"/>
                <a:ea typeface="Gill Sans Light" charset="0"/>
                <a:cs typeface="Gill Sans Light" charset="0"/>
                <a:sym typeface="Gill Sans Light" charset="0"/>
              </a:defRPr>
            </a:lvl5pPr>
            <a:lvl6pPr marL="2514600" indent="-228600" algn="ctr" defTabSz="1300163" eaLnBrk="0" fontAlgn="base" hangingPunct="0">
              <a:spcBef>
                <a:spcPct val="0"/>
              </a:spcBef>
              <a:spcAft>
                <a:spcPct val="0"/>
              </a:spcAft>
              <a:defRPr sz="3600">
                <a:solidFill>
                  <a:srgbClr val="414141"/>
                </a:solidFill>
                <a:latin typeface="Gill Sans Light" charset="0"/>
                <a:ea typeface="Gill Sans Light" charset="0"/>
                <a:cs typeface="Gill Sans Light" charset="0"/>
                <a:sym typeface="Gill Sans Light" charset="0"/>
              </a:defRPr>
            </a:lvl6pPr>
            <a:lvl7pPr marL="2971800" indent="-228600" algn="ctr" defTabSz="1300163" eaLnBrk="0" fontAlgn="base" hangingPunct="0">
              <a:spcBef>
                <a:spcPct val="0"/>
              </a:spcBef>
              <a:spcAft>
                <a:spcPct val="0"/>
              </a:spcAft>
              <a:defRPr sz="3600">
                <a:solidFill>
                  <a:srgbClr val="414141"/>
                </a:solidFill>
                <a:latin typeface="Gill Sans Light" charset="0"/>
                <a:ea typeface="Gill Sans Light" charset="0"/>
                <a:cs typeface="Gill Sans Light" charset="0"/>
                <a:sym typeface="Gill Sans Light" charset="0"/>
              </a:defRPr>
            </a:lvl7pPr>
            <a:lvl8pPr marL="3429000" indent="-228600" algn="ctr" defTabSz="1300163" eaLnBrk="0" fontAlgn="base" hangingPunct="0">
              <a:spcBef>
                <a:spcPct val="0"/>
              </a:spcBef>
              <a:spcAft>
                <a:spcPct val="0"/>
              </a:spcAft>
              <a:defRPr sz="3600">
                <a:solidFill>
                  <a:srgbClr val="414141"/>
                </a:solidFill>
                <a:latin typeface="Gill Sans Light" charset="0"/>
                <a:ea typeface="Gill Sans Light" charset="0"/>
                <a:cs typeface="Gill Sans Light" charset="0"/>
                <a:sym typeface="Gill Sans Light" charset="0"/>
              </a:defRPr>
            </a:lvl8pPr>
            <a:lvl9pPr marL="3886200" indent="-228600" algn="ctr" defTabSz="1300163" eaLnBrk="0" fontAlgn="base" hangingPunct="0">
              <a:spcBef>
                <a:spcPct val="0"/>
              </a:spcBef>
              <a:spcAft>
                <a:spcPct val="0"/>
              </a:spcAft>
              <a:defRPr sz="3600">
                <a:solidFill>
                  <a:srgbClr val="414141"/>
                </a:solidFill>
                <a:latin typeface="Gill Sans Light" charset="0"/>
                <a:ea typeface="Gill Sans Light" charset="0"/>
                <a:cs typeface="Gill Sans Light" charset="0"/>
                <a:sym typeface="Gill Sans Light" charset="0"/>
              </a:defRPr>
            </a:lvl9pPr>
          </a:lstStyle>
          <a:p>
            <a:pPr eaLnBrk="1">
              <a:spcBef>
                <a:spcPts val="703"/>
              </a:spcBef>
              <a:buClr>
                <a:srgbClr val="000000"/>
              </a:buClr>
              <a:buSzPct val="100000"/>
              <a:buFontTx/>
              <a:buAutoNum type="arabicPeriod"/>
            </a:pPr>
            <a:r>
              <a:rPr lang="en-US" altLang="en-US" sz="1758">
                <a:solidFill>
                  <a:srgbClr val="000000"/>
                </a:solidFill>
                <a:latin typeface="Arial" panose="020B0604020202020204" pitchFamily="34" charset="0"/>
                <a:cs typeface="Arial" panose="020B0604020202020204" pitchFamily="34" charset="0"/>
                <a:sym typeface="Arial" panose="020B0604020202020204" pitchFamily="34" charset="0"/>
              </a:rPr>
              <a:t>Message / Data</a:t>
            </a:r>
          </a:p>
          <a:p>
            <a:pPr eaLnBrk="1">
              <a:spcBef>
                <a:spcPts val="703"/>
              </a:spcBef>
              <a:buClr>
                <a:srgbClr val="000000"/>
              </a:buClr>
              <a:buSzPct val="100000"/>
              <a:buFontTx/>
              <a:buAutoNum type="arabicPeriod"/>
            </a:pPr>
            <a:r>
              <a:rPr lang="en-US" altLang="en-US" sz="1758">
                <a:solidFill>
                  <a:srgbClr val="000000"/>
                </a:solidFill>
                <a:latin typeface="Arial" panose="020B0604020202020204" pitchFamily="34" charset="0"/>
                <a:cs typeface="Arial" panose="020B0604020202020204" pitchFamily="34" charset="0"/>
                <a:sym typeface="Arial" panose="020B0604020202020204" pitchFamily="34" charset="0"/>
              </a:rPr>
              <a:t>Sender (pengirim)</a:t>
            </a:r>
          </a:p>
          <a:p>
            <a:pPr eaLnBrk="1">
              <a:spcBef>
                <a:spcPts val="703"/>
              </a:spcBef>
              <a:buClr>
                <a:srgbClr val="000000"/>
              </a:buClr>
              <a:buSzPct val="100000"/>
              <a:buFontTx/>
              <a:buAutoNum type="arabicPeriod"/>
            </a:pPr>
            <a:r>
              <a:rPr lang="en-US" altLang="en-US" sz="1758">
                <a:solidFill>
                  <a:srgbClr val="000000"/>
                </a:solidFill>
                <a:latin typeface="Arial" panose="020B0604020202020204" pitchFamily="34" charset="0"/>
                <a:cs typeface="Arial" panose="020B0604020202020204" pitchFamily="34" charset="0"/>
                <a:sym typeface="Arial" panose="020B0604020202020204" pitchFamily="34" charset="0"/>
              </a:rPr>
              <a:t>Receiver (penerima)</a:t>
            </a:r>
          </a:p>
          <a:p>
            <a:pPr eaLnBrk="1">
              <a:spcBef>
                <a:spcPts val="703"/>
              </a:spcBef>
              <a:buClr>
                <a:srgbClr val="000000"/>
              </a:buClr>
              <a:buSzPct val="100000"/>
              <a:buFontTx/>
              <a:buAutoNum type="arabicPeriod"/>
            </a:pPr>
            <a:r>
              <a:rPr lang="en-US" altLang="en-US" sz="1758">
                <a:solidFill>
                  <a:srgbClr val="000000"/>
                </a:solidFill>
                <a:latin typeface="Arial" panose="020B0604020202020204" pitchFamily="34" charset="0"/>
                <a:cs typeface="Arial" panose="020B0604020202020204" pitchFamily="34" charset="0"/>
                <a:sym typeface="Arial" panose="020B0604020202020204" pitchFamily="34" charset="0"/>
              </a:rPr>
              <a:t>Medium (media transmisi)</a:t>
            </a:r>
          </a:p>
          <a:p>
            <a:pPr eaLnBrk="1">
              <a:spcBef>
                <a:spcPts val="703"/>
              </a:spcBef>
              <a:buClr>
                <a:srgbClr val="000000"/>
              </a:buClr>
              <a:buSzPct val="100000"/>
              <a:buFontTx/>
              <a:buAutoNum type="arabicPeriod"/>
            </a:pPr>
            <a:r>
              <a:rPr lang="en-US" altLang="en-US" sz="1758">
                <a:solidFill>
                  <a:srgbClr val="000000"/>
                </a:solidFill>
                <a:latin typeface="Arial" panose="020B0604020202020204" pitchFamily="34" charset="0"/>
                <a:cs typeface="Arial" panose="020B0604020202020204" pitchFamily="34" charset="0"/>
                <a:sym typeface="Arial" panose="020B0604020202020204" pitchFamily="34" charset="0"/>
              </a:rPr>
              <a:t>Protocol (protokol/aturan)</a:t>
            </a:r>
            <a:endParaRPr lang="en-US" altLang="en-US" sz="2531"/>
          </a:p>
        </p:txBody>
      </p:sp>
    </p:spTree>
    <p:extLst>
      <p:ext uri="{BB962C8B-B14F-4D97-AF65-F5344CB8AC3E}">
        <p14:creationId xmlns:p14="http://schemas.microsoft.com/office/powerpoint/2010/main" val="319363231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774031" y="178594"/>
            <a:ext cx="8642822" cy="600521"/>
          </a:xfrm>
        </p:spPr>
        <p:txBody>
          <a:bodyPr>
            <a:normAutofit fontScale="90000"/>
          </a:bodyPr>
          <a:lstStyle/>
          <a:p>
            <a:pPr eaLnBrk="1"/>
            <a:r>
              <a:rPr lang="en-US" altLang="en-US" smtClean="0"/>
              <a:t>COMPONENTS</a:t>
            </a:r>
          </a:p>
        </p:txBody>
      </p:sp>
      <p:sp>
        <p:nvSpPr>
          <p:cNvPr id="12291" name="Rectangle 2"/>
          <p:cNvSpPr>
            <a:spLocks noGrp="1" noChangeArrowheads="1"/>
          </p:cNvSpPr>
          <p:nvPr>
            <p:ph type="body" idx="1"/>
          </p:nvPr>
        </p:nvSpPr>
        <p:spPr>
          <a:xfrm>
            <a:off x="1893467" y="2757041"/>
            <a:ext cx="8131596" cy="3863206"/>
          </a:xfrm>
        </p:spPr>
        <p:txBody>
          <a:bodyPr vert="horz" lIns="0" tIns="0" rIns="0" bIns="0" rtlCol="0" anchor="t">
            <a:normAutofit/>
          </a:bodyPr>
          <a:lstStyle/>
          <a:p>
            <a:pPr marL="294669" indent="-294669" algn="just">
              <a:spcBef>
                <a:spcPts val="422"/>
              </a:spcBef>
              <a:buFontTx/>
              <a:buAutoNum type="arabicPeriod"/>
            </a:pPr>
            <a:r>
              <a:rPr lang="en-US" altLang="en-US" sz="1969"/>
              <a:t>Message adalah informasi (data) yang ingin dikirimkan.</a:t>
            </a:r>
          </a:p>
          <a:p>
            <a:pPr marL="294669" indent="-294669" algn="just">
              <a:spcBef>
                <a:spcPts val="422"/>
              </a:spcBef>
              <a:buFontTx/>
              <a:buAutoNum type="arabicPeriod"/>
            </a:pPr>
            <a:r>
              <a:rPr lang="en-US" altLang="en-US" sz="1969"/>
              <a:t>Sender (pengirim) adalah perangkat/alat yang mengirimkan message. Dapat berupa komputer, workstation, telepon, kamera video, dan lain lain</a:t>
            </a:r>
          </a:p>
          <a:p>
            <a:pPr marL="294669" indent="-294669" algn="just">
              <a:spcBef>
                <a:spcPts val="422"/>
              </a:spcBef>
              <a:buFontTx/>
              <a:buAutoNum type="arabicPeriod"/>
            </a:pPr>
            <a:r>
              <a:rPr lang="en-US" altLang="en-US" sz="1969"/>
              <a:t>Receiver (penerima) adalah perangkat/ alat yang menerima message. Dapat berupa komputer, workstation, telepon, televisi dan lain lain.</a:t>
            </a:r>
          </a:p>
          <a:p>
            <a:pPr marL="294669" indent="-294669" algn="just">
              <a:spcBef>
                <a:spcPts val="422"/>
              </a:spcBef>
              <a:buFontTx/>
              <a:buAutoNum type="arabicPeriod"/>
            </a:pPr>
            <a:r>
              <a:rPr lang="en-US" altLang="en-US" sz="1969"/>
              <a:t>Media transmisi adalah medium transmisi dari jalur fisik dimana message dapat berjalan dari pengirim ke penerima. Beberapa contoh dari media transmisi adalah kabel koaksial, kabel UTP, kabel fiber optik, dan gelombang radio</a:t>
            </a:r>
          </a:p>
          <a:p>
            <a:pPr marL="294669" indent="-294669" algn="just">
              <a:spcBef>
                <a:spcPts val="422"/>
              </a:spcBef>
              <a:buFontTx/>
              <a:buAutoNum type="arabicPeriod"/>
            </a:pPr>
            <a:r>
              <a:rPr lang="en-US" altLang="en-US" sz="1969"/>
              <a:t>Protokol adalah set aturan yang mengatur dalam pertukaran data</a:t>
            </a:r>
          </a:p>
        </p:txBody>
      </p:sp>
      <p:pic>
        <p:nvPicPr>
          <p:cNvPr id="12292" name="Picture 3" descr="image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7616" y="915293"/>
            <a:ext cx="4428009" cy="1705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0191954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a:r>
              <a:rPr lang="en-US" altLang="en-US" smtClean="0"/>
              <a:t>MODEL KOMUNIKASI DATA</a:t>
            </a:r>
          </a:p>
        </p:txBody>
      </p:sp>
      <p:pic>
        <p:nvPicPr>
          <p:cNvPr id="13315" name="Picture 2"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0578" y="1963415"/>
            <a:ext cx="7018734" cy="3811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215064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2806527" y="215429"/>
            <a:ext cx="6577831" cy="1417588"/>
          </a:xfrm>
        </p:spPr>
        <p:txBody>
          <a:bodyPr/>
          <a:lstStyle/>
          <a:p>
            <a:pPr eaLnBrk="1"/>
            <a:r>
              <a:rPr lang="en-US" altLang="en-US" sz="3797"/>
              <a:t>REPRESENTASI DATA (</a:t>
            </a:r>
            <a:r>
              <a:rPr lang="en-US" altLang="en-US" sz="3797" i="1"/>
              <a:t>DATA REPRESENTATION</a:t>
            </a:r>
            <a:r>
              <a:rPr lang="en-US" altLang="en-US" sz="3797"/>
              <a:t>)</a:t>
            </a:r>
          </a:p>
        </p:txBody>
      </p:sp>
      <p:sp>
        <p:nvSpPr>
          <p:cNvPr id="14339" name="Rectangle 2"/>
          <p:cNvSpPr>
            <a:spLocks noGrp="1" noChangeArrowheads="1"/>
          </p:cNvSpPr>
          <p:nvPr>
            <p:ph type="body" idx="1"/>
          </p:nvPr>
        </p:nvSpPr>
        <p:spPr>
          <a:xfrm>
            <a:off x="2002855" y="2105174"/>
            <a:ext cx="8185174" cy="4378896"/>
          </a:xfrm>
        </p:spPr>
        <p:txBody>
          <a:bodyPr vert="horz" lIns="0" tIns="0" rIns="0" bIns="0" rtlCol="0" anchor="t">
            <a:normAutofit/>
          </a:bodyPr>
          <a:lstStyle/>
          <a:p>
            <a:pPr marL="147335" indent="-147335" algn="just"/>
            <a:r>
              <a:rPr lang="en-US" altLang="en-US" sz="1969" b="1"/>
              <a:t>Informasi dapat berupa teks, angka, gambar, audio, dan video</a:t>
            </a:r>
            <a:endParaRPr lang="en-US" altLang="en-US" sz="1969"/>
          </a:p>
          <a:p>
            <a:pPr marL="147335" indent="-147335" algn="just">
              <a:buFontTx/>
              <a:buAutoNum type="arabicPeriod"/>
            </a:pPr>
            <a:r>
              <a:rPr lang="en-US" altLang="en-US" sz="1969" b="1">
                <a:solidFill>
                  <a:srgbClr val="4E7A82"/>
                </a:solidFill>
              </a:rPr>
              <a:t>Teks</a:t>
            </a:r>
            <a:endParaRPr lang="en-US" altLang="en-US" sz="1969"/>
          </a:p>
          <a:p>
            <a:pPr lvl="1" algn="just" eaLnBrk="1"/>
            <a:r>
              <a:rPr lang="en-US" altLang="en-US" sz="1969"/>
              <a:t>Dalam komunikasi data, teks direpresentasikan berupa pola bit, atau susunan urutan bit (0 maupun 1). </a:t>
            </a:r>
          </a:p>
          <a:p>
            <a:pPr lvl="1" algn="just" eaLnBrk="1"/>
            <a:r>
              <a:rPr lang="en-US" altLang="en-US" sz="1969"/>
              <a:t>Susunan atau urutan bit-bit yang berbeda satu dengan yang lain dalam merepresentasikan simbol teks disebut kode (code), sedangkan proses dalam merubah menjadi simbol dinamakan coding. </a:t>
            </a:r>
          </a:p>
          <a:p>
            <a:pPr lvl="1" algn="just" eaLnBrk="1"/>
            <a:r>
              <a:rPr lang="en-US" altLang="en-US" sz="1969"/>
              <a:t>Sistem pengkodean yang banyak dipakai sekarang adalah kode ASCII (American Standard Code for Information Interchange) yang mewakili 127 karakter.</a:t>
            </a:r>
          </a:p>
        </p:txBody>
      </p:sp>
    </p:spTree>
    <p:extLst>
      <p:ext uri="{BB962C8B-B14F-4D97-AF65-F5344CB8AC3E}">
        <p14:creationId xmlns:p14="http://schemas.microsoft.com/office/powerpoint/2010/main" val="113275063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a:r>
              <a:rPr lang="en-US" altLang="en-US" smtClean="0"/>
              <a:t>KODE ASCII</a:t>
            </a:r>
          </a:p>
        </p:txBody>
      </p:sp>
      <p:pic>
        <p:nvPicPr>
          <p:cNvPr id="15363" name="Picture 2" descr="InsertedImag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3637" y="1657573"/>
            <a:ext cx="6384727" cy="435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5333575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body" idx="1"/>
          </p:nvPr>
        </p:nvSpPr>
        <p:spPr>
          <a:xfrm>
            <a:off x="2050852" y="535782"/>
            <a:ext cx="8081367" cy="2534915"/>
          </a:xfrm>
        </p:spPr>
        <p:txBody>
          <a:bodyPr vert="horz" lIns="0" tIns="0" rIns="0" bIns="0" rtlCol="0" anchor="t">
            <a:normAutofit lnSpcReduction="10000"/>
          </a:bodyPr>
          <a:lstStyle/>
          <a:p>
            <a:pPr marL="0" indent="0" algn="just">
              <a:lnSpc>
                <a:spcPct val="100000"/>
              </a:lnSpc>
              <a:buNone/>
            </a:pPr>
            <a:r>
              <a:rPr lang="en-US" altLang="en-US" sz="2812"/>
              <a:t>2.  </a:t>
            </a:r>
            <a:r>
              <a:rPr lang="en-US" altLang="en-US" sz="2812" b="1">
                <a:solidFill>
                  <a:srgbClr val="4E7A82"/>
                </a:solidFill>
              </a:rPr>
              <a:t>Angka (numbers)</a:t>
            </a:r>
          </a:p>
          <a:p>
            <a:pPr lvl="2" algn="just" eaLnBrk="1">
              <a:lnSpc>
                <a:spcPct val="100000"/>
              </a:lnSpc>
            </a:pPr>
            <a:r>
              <a:rPr lang="en-US" altLang="en-US" sz="2812"/>
              <a:t>Angka juga diwakili oleh pola urutan bit. </a:t>
            </a:r>
          </a:p>
          <a:p>
            <a:pPr lvl="2" algn="just" eaLnBrk="1">
              <a:lnSpc>
                <a:spcPct val="100000"/>
              </a:lnSpc>
            </a:pPr>
            <a:r>
              <a:rPr lang="en-US" altLang="en-US" sz="2812"/>
              <a:t>ASCII tidak digunakan untuk mewakili angka. </a:t>
            </a:r>
          </a:p>
          <a:p>
            <a:pPr lvl="2" algn="just" eaLnBrk="1">
              <a:lnSpc>
                <a:spcPct val="100000"/>
              </a:lnSpc>
            </a:pPr>
            <a:r>
              <a:rPr lang="en-US" altLang="en-US" sz="2812"/>
              <a:t>Angka langsung dikonversikan atau diubah menjadi angka biner untuk memudahkan dalam perhitungan operasi matematika</a:t>
            </a:r>
          </a:p>
        </p:txBody>
      </p:sp>
    </p:spTree>
    <p:extLst>
      <p:ext uri="{BB962C8B-B14F-4D97-AF65-F5344CB8AC3E}">
        <p14:creationId xmlns:p14="http://schemas.microsoft.com/office/powerpoint/2010/main" val="127599687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9581</TotalTime>
  <Words>919</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Malgun Gothic</vt:lpstr>
      <vt:lpstr>Arial</vt:lpstr>
      <vt:lpstr>Calibri</vt:lpstr>
      <vt:lpstr>Calibri Light</vt:lpstr>
      <vt:lpstr>Gill Sans Light</vt:lpstr>
      <vt:lpstr>Office Theme</vt:lpstr>
      <vt:lpstr>PowerPoint Presentation</vt:lpstr>
      <vt:lpstr>Outlines</vt:lpstr>
      <vt:lpstr>PENDAHULUAN</vt:lpstr>
      <vt:lpstr>5 KOMPONEN DALAM KOMUNIKASI DATA</vt:lpstr>
      <vt:lpstr>COMPONENTS</vt:lpstr>
      <vt:lpstr>MODEL KOMUNIKASI DATA</vt:lpstr>
      <vt:lpstr>REPRESENTASI DATA (DATA REPRESENTATION)</vt:lpstr>
      <vt:lpstr>KODE ASCII</vt:lpstr>
      <vt:lpstr>PowerPoint Presentation</vt:lpstr>
      <vt:lpstr>PowerPoint Presentation</vt:lpstr>
      <vt:lpstr>PowerPoint Presentation</vt:lpstr>
      <vt:lpstr>EFFECTIVENESS OF DATA COMMUNICATIONS SYSTEM DEPENDS ON FOUR FUNDAMENTAL CHARACTERISTICS</vt:lpstr>
      <vt:lpstr>PowerPoint Presentation</vt:lpstr>
      <vt:lpstr>ALIRAN DATA  (DATA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78</cp:revision>
  <dcterms:created xsi:type="dcterms:W3CDTF">2022-08-25T13:17:53Z</dcterms:created>
  <dcterms:modified xsi:type="dcterms:W3CDTF">2025-02-26T04:05:12Z</dcterms:modified>
</cp:coreProperties>
</file>