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8"/>
  </p:notesMasterIdLst>
  <p:sldIdLst>
    <p:sldId id="339" r:id="rId2"/>
    <p:sldId id="340" r:id="rId3"/>
    <p:sldId id="341" r:id="rId4"/>
    <p:sldId id="342" r:id="rId5"/>
    <p:sldId id="343" r:id="rId6"/>
    <p:sldId id="344" r:id="rId7"/>
    <p:sldId id="345" r:id="rId8"/>
    <p:sldId id="346" r:id="rId9"/>
    <p:sldId id="347" r:id="rId10"/>
    <p:sldId id="348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56" r:id="rId19"/>
    <p:sldId id="357" r:id="rId20"/>
    <p:sldId id="358" r:id="rId21"/>
    <p:sldId id="359" r:id="rId22"/>
    <p:sldId id="360" r:id="rId23"/>
    <p:sldId id="361" r:id="rId24"/>
    <p:sldId id="362" r:id="rId25"/>
    <p:sldId id="363" r:id="rId26"/>
    <p:sldId id="364" r:id="rId27"/>
    <p:sldId id="365" r:id="rId28"/>
    <p:sldId id="366" r:id="rId29"/>
    <p:sldId id="367" r:id="rId30"/>
    <p:sldId id="368" r:id="rId31"/>
    <p:sldId id="369" r:id="rId32"/>
    <p:sldId id="370" r:id="rId33"/>
    <p:sldId id="371" r:id="rId34"/>
    <p:sldId id="372" r:id="rId35"/>
    <p:sldId id="373" r:id="rId36"/>
    <p:sldId id="37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nuel Fradinho" initials="MF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FF"/>
    <a:srgbClr val="00FDFF"/>
    <a:srgbClr val="00B2A5"/>
    <a:srgbClr val="00D9C7"/>
    <a:srgbClr val="73FDD6"/>
    <a:srgbClr val="A92C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=""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 autoAdjust="0"/>
    <p:restoredTop sz="79922" autoAdjust="0"/>
  </p:normalViewPr>
  <p:slideViewPr>
    <p:cSldViewPr snapToGrid="0">
      <p:cViewPr varScale="1">
        <p:scale>
          <a:sx n="92" d="100"/>
          <a:sy n="92" d="100"/>
        </p:scale>
        <p:origin x="1794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A3E45-57A9-44A4-8D02-ECC452318D6C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232A1-099D-4B50-B749-7C373A0D8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43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Perbedaan</a:t>
            </a:r>
            <a:r>
              <a:rPr lang="en-US" dirty="0" smtClean="0"/>
              <a:t> </a:t>
            </a:r>
            <a:r>
              <a:rPr lang="en-US" dirty="0" err="1" smtClean="0"/>
              <a:t>terletak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kecepatan</a:t>
            </a:r>
            <a:r>
              <a:rPr lang="en-US" dirty="0" smtClean="0"/>
              <a:t> </a:t>
            </a:r>
            <a:r>
              <a:rPr lang="en-US" dirty="0" err="1" smtClean="0"/>
              <a:t>transmisi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D2ADA-7261-4781-9470-5C52EE31E67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63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D2ADA-7261-4781-9470-5C52EE31E67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54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D2ADA-7261-4781-9470-5C52EE31E67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9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D2ADA-7261-4781-9470-5C52EE31E67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05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5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39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97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4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02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57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2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59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0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1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10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1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jpeg"/><Relationship Id="rId4" Type="http://schemas.openxmlformats.org/officeDocument/2006/relationships/image" Target="../media/image3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image" Target="../media/image13.png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2" Type="http://schemas.openxmlformats.org/officeDocument/2006/relationships/image" Target="../media/image12.gif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90" y="549166"/>
            <a:ext cx="1980634" cy="126234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9202455" y="6066229"/>
            <a:ext cx="2811352" cy="42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67" dirty="0"/>
              <a:t>https://www.youtube.com/@AmelOline/videos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158153" y="5809684"/>
            <a:ext cx="178239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67" dirty="0"/>
              <a:t>https://github.com/siagianp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085399" y="6276607"/>
            <a:ext cx="402301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67" dirty="0"/>
              <a:t>https://github.com/amelcharolinesgn2/IoT_simulator-mqtt-NodeRed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3"/>
          <a:srcRect l="8646" t="12924" r="16013" b="9596"/>
          <a:stretch/>
        </p:blipFill>
        <p:spPr>
          <a:xfrm>
            <a:off x="348892" y="2278144"/>
            <a:ext cx="1209868" cy="12442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4"/>
          <a:srcRect t="31519" b="32047"/>
          <a:stretch/>
        </p:blipFill>
        <p:spPr>
          <a:xfrm>
            <a:off x="478321" y="2904448"/>
            <a:ext cx="1018759" cy="3239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070" y="1596944"/>
            <a:ext cx="1896069" cy="213322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AABCB87-2ECC-4C03-B5BB-6EE11C8A4485}"/>
              </a:ext>
            </a:extLst>
          </p:cNvPr>
          <p:cNvGrpSpPr/>
          <p:nvPr/>
        </p:nvGrpSpPr>
        <p:grpSpPr>
          <a:xfrm>
            <a:off x="477502" y="1251268"/>
            <a:ext cx="976966" cy="369285"/>
            <a:chOff x="4853562" y="1589418"/>
            <a:chExt cx="2609520" cy="1291565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3546B24-FABC-4B2A-A80F-B03654D56A7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853562" y="1589418"/>
              <a:ext cx="2232248" cy="1202698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373" tIns="54187" rIns="108373" bIns="5418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1">
                <a:solidFill>
                  <a:schemeClr val="tx1"/>
                </a:solidFill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02E1A011-CDEA-4BBC-B725-C88AF546489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230834" y="1678285"/>
              <a:ext cx="2232248" cy="1202698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373" tIns="54187" rIns="108373" bIns="5418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B8BC7BC-BF58-402E-9A69-AA9226DE7CAA}"/>
              </a:ext>
            </a:extLst>
          </p:cNvPr>
          <p:cNvGrpSpPr/>
          <p:nvPr/>
        </p:nvGrpSpPr>
        <p:grpSpPr>
          <a:xfrm>
            <a:off x="431212" y="1225859"/>
            <a:ext cx="336493" cy="171515"/>
            <a:chOff x="7439031" y="1585639"/>
            <a:chExt cx="2143740" cy="996849"/>
          </a:xfrm>
          <a:solidFill>
            <a:schemeClr val="accent6"/>
          </a:solidFill>
        </p:grpSpPr>
        <p:sp>
          <p:nvSpPr>
            <p:cNvPr id="11" name="Freeform: Shape 66">
              <a:extLst>
                <a:ext uri="{FF2B5EF4-FFF2-40B4-BE49-F238E27FC236}">
                  <a16:creationId xmlns:a16="http://schemas.microsoft.com/office/drawing/2014/main" id="{2A081543-B9FF-49B1-8EEF-ABDF5438EDCD}"/>
                </a:ext>
              </a:extLst>
            </p:cNvPr>
            <p:cNvSpPr/>
            <p:nvPr/>
          </p:nvSpPr>
          <p:spPr>
            <a:xfrm>
              <a:off x="7439031" y="1585639"/>
              <a:ext cx="2143740" cy="996849"/>
            </a:xfrm>
            <a:custGeom>
              <a:avLst/>
              <a:gdLst/>
              <a:ahLst/>
              <a:cxnLst/>
              <a:rect l="l" t="t" r="r" b="b"/>
              <a:pathLst>
                <a:path w="1862733" h="866179">
                  <a:moveTo>
                    <a:pt x="794147" y="204787"/>
                  </a:moveTo>
                  <a:cubicBezTo>
                    <a:pt x="745605" y="204787"/>
                    <a:pt x="701637" y="218416"/>
                    <a:pt x="662244" y="245673"/>
                  </a:cubicBezTo>
                  <a:cubicBezTo>
                    <a:pt x="622851" y="272930"/>
                    <a:pt x="594798" y="309240"/>
                    <a:pt x="578086" y="354601"/>
                  </a:cubicBezTo>
                  <a:cubicBezTo>
                    <a:pt x="568536" y="380467"/>
                    <a:pt x="563761" y="406729"/>
                    <a:pt x="563761" y="433387"/>
                  </a:cubicBezTo>
                  <a:cubicBezTo>
                    <a:pt x="563761" y="488299"/>
                    <a:pt x="582064" y="537440"/>
                    <a:pt x="618670" y="580811"/>
                  </a:cubicBezTo>
                  <a:cubicBezTo>
                    <a:pt x="664031" y="634532"/>
                    <a:pt x="722524" y="661392"/>
                    <a:pt x="794147" y="661392"/>
                  </a:cubicBezTo>
                  <a:cubicBezTo>
                    <a:pt x="865771" y="661392"/>
                    <a:pt x="924462" y="634733"/>
                    <a:pt x="970220" y="581415"/>
                  </a:cubicBezTo>
                  <a:cubicBezTo>
                    <a:pt x="1006826" y="538838"/>
                    <a:pt x="1025128" y="489496"/>
                    <a:pt x="1025128" y="433387"/>
                  </a:cubicBezTo>
                  <a:cubicBezTo>
                    <a:pt x="1025128" y="376088"/>
                    <a:pt x="1006826" y="326547"/>
                    <a:pt x="970220" y="284764"/>
                  </a:cubicBezTo>
                  <a:cubicBezTo>
                    <a:pt x="923265" y="231446"/>
                    <a:pt x="864574" y="204787"/>
                    <a:pt x="794147" y="204787"/>
                  </a:cubicBezTo>
                  <a:close/>
                  <a:moveTo>
                    <a:pt x="1304330" y="24408"/>
                  </a:moveTo>
                  <a:lnTo>
                    <a:pt x="1862733" y="24408"/>
                  </a:lnTo>
                  <a:lnTo>
                    <a:pt x="1862733" y="200620"/>
                  </a:lnTo>
                  <a:lnTo>
                    <a:pt x="1687711" y="200620"/>
                  </a:lnTo>
                  <a:lnTo>
                    <a:pt x="1687711" y="837009"/>
                  </a:lnTo>
                  <a:lnTo>
                    <a:pt x="1476375" y="837009"/>
                  </a:lnTo>
                  <a:lnTo>
                    <a:pt x="1476375" y="200620"/>
                  </a:lnTo>
                  <a:lnTo>
                    <a:pt x="1304330" y="200620"/>
                  </a:lnTo>
                  <a:close/>
                  <a:moveTo>
                    <a:pt x="0" y="24408"/>
                  </a:moveTo>
                  <a:lnTo>
                    <a:pt x="211336" y="24408"/>
                  </a:lnTo>
                  <a:lnTo>
                    <a:pt x="211336" y="837009"/>
                  </a:lnTo>
                  <a:lnTo>
                    <a:pt x="0" y="837009"/>
                  </a:lnTo>
                  <a:close/>
                  <a:moveTo>
                    <a:pt x="794147" y="0"/>
                  </a:moveTo>
                  <a:cubicBezTo>
                    <a:pt x="937022" y="0"/>
                    <a:pt x="1050330" y="47426"/>
                    <a:pt x="1134071" y="142280"/>
                  </a:cubicBezTo>
                  <a:cubicBezTo>
                    <a:pt x="1207493" y="225623"/>
                    <a:pt x="1244204" y="322659"/>
                    <a:pt x="1244204" y="433387"/>
                  </a:cubicBezTo>
                  <a:cubicBezTo>
                    <a:pt x="1244204" y="543719"/>
                    <a:pt x="1207493" y="640556"/>
                    <a:pt x="1134071" y="723900"/>
                  </a:cubicBezTo>
                  <a:cubicBezTo>
                    <a:pt x="1050330" y="818753"/>
                    <a:pt x="937022" y="866179"/>
                    <a:pt x="794147" y="866179"/>
                  </a:cubicBezTo>
                  <a:cubicBezTo>
                    <a:pt x="651669" y="866179"/>
                    <a:pt x="538560" y="818753"/>
                    <a:pt x="454819" y="723900"/>
                  </a:cubicBezTo>
                  <a:cubicBezTo>
                    <a:pt x="381397" y="640556"/>
                    <a:pt x="344686" y="543719"/>
                    <a:pt x="344686" y="433387"/>
                  </a:cubicBezTo>
                  <a:cubicBezTo>
                    <a:pt x="344686" y="382984"/>
                    <a:pt x="354608" y="331291"/>
                    <a:pt x="374452" y="278308"/>
                  </a:cubicBezTo>
                  <a:cubicBezTo>
                    <a:pt x="394296" y="225326"/>
                    <a:pt x="420886" y="179983"/>
                    <a:pt x="454224" y="142280"/>
                  </a:cubicBezTo>
                  <a:cubicBezTo>
                    <a:pt x="537964" y="47426"/>
                    <a:pt x="651272" y="0"/>
                    <a:pt x="794147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133" dirty="0"/>
            </a:p>
          </p:txBody>
        </p:sp>
        <p:sp>
          <p:nvSpPr>
            <p:cNvPr id="12" name="Freeform: Shape 67">
              <a:extLst>
                <a:ext uri="{FF2B5EF4-FFF2-40B4-BE49-F238E27FC236}">
                  <a16:creationId xmlns:a16="http://schemas.microsoft.com/office/drawing/2014/main" id="{275D1FAA-C13F-4A6B-BA37-7704CFB7ADCD}"/>
                </a:ext>
              </a:extLst>
            </p:cNvPr>
            <p:cNvSpPr/>
            <p:nvPr/>
          </p:nvSpPr>
          <p:spPr>
            <a:xfrm>
              <a:off x="8174174" y="1963600"/>
              <a:ext cx="443936" cy="326799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3"/>
            </a:p>
          </p:txBody>
        </p:sp>
      </p:grpSp>
      <p:sp>
        <p:nvSpPr>
          <p:cNvPr id="10" name="Subtitle 2">
            <a:extLst>
              <a:ext uri="{FF2B5EF4-FFF2-40B4-BE49-F238E27FC236}">
                <a16:creationId xmlns:a16="http://schemas.microsoft.com/office/drawing/2014/main" id="{53858C97-DA2F-8866-47CC-CDF4077BBF9D}"/>
              </a:ext>
            </a:extLst>
          </p:cNvPr>
          <p:cNvSpPr txBox="1">
            <a:spLocks/>
          </p:cNvSpPr>
          <p:nvPr/>
        </p:nvSpPr>
        <p:spPr>
          <a:xfrm>
            <a:off x="469976" y="1256395"/>
            <a:ext cx="365801" cy="125217"/>
          </a:xfrm>
          <a:prstGeom prst="rect">
            <a:avLst/>
          </a:prstGeom>
        </p:spPr>
        <p:txBody>
          <a:bodyPr vert="horz" lIns="81280" tIns="40640" rIns="81280" bIns="4064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22" dirty="0">
                <a:solidFill>
                  <a:srgbClr val="7030A0"/>
                </a:solidFill>
              </a:rPr>
              <a:t>PDS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9692" y="1368919"/>
            <a:ext cx="195549" cy="27874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8964" y="1347118"/>
            <a:ext cx="268890" cy="25544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583" y="1380076"/>
            <a:ext cx="262872" cy="253181"/>
          </a:xfrm>
          <a:prstGeom prst="rect">
            <a:avLst/>
          </a:prstGeom>
        </p:spPr>
      </p:pic>
      <p:sp>
        <p:nvSpPr>
          <p:cNvPr id="7" name="Title 4">
            <a:extLst>
              <a:ext uri="{FF2B5EF4-FFF2-40B4-BE49-F238E27FC236}">
                <a16:creationId xmlns:a16="http://schemas.microsoft.com/office/drawing/2014/main" id="{27228BAE-048B-681E-DD8D-BD96B22560E0}"/>
              </a:ext>
            </a:extLst>
          </p:cNvPr>
          <p:cNvSpPr txBox="1">
            <a:spLocks/>
          </p:cNvSpPr>
          <p:nvPr/>
        </p:nvSpPr>
        <p:spPr>
          <a:xfrm>
            <a:off x="258279" y="1456524"/>
            <a:ext cx="1837447" cy="261117"/>
          </a:xfrm>
          <a:prstGeom prst="rect">
            <a:avLst/>
          </a:prstGeom>
        </p:spPr>
        <p:txBody>
          <a:bodyPr vert="horz" lIns="81280" tIns="40640" rIns="81280" bIns="4064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867" dirty="0">
                <a:solidFill>
                  <a:schemeClr val="accent1">
                    <a:lumMod val="75000"/>
                  </a:schemeClr>
                </a:solidFill>
              </a:rPr>
              <a:t>Computer </a:t>
            </a:r>
            <a:r>
              <a:rPr lang="en-US" sz="1867" dirty="0">
                <a:solidFill>
                  <a:srgbClr val="00B0F0"/>
                </a:solidFill>
              </a:rPr>
              <a:t>Vision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-849474" y="3326448"/>
            <a:ext cx="3825765" cy="451201"/>
          </a:xfrm>
          <a:prstGeom prst="rect">
            <a:avLst/>
          </a:prstGeom>
        </p:spPr>
        <p:txBody>
          <a:bodyPr vert="horz" lIns="81280" tIns="40640" rIns="81280" bIns="4064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133" b="1" dirty="0">
                <a:solidFill>
                  <a:schemeClr val="bg1">
                    <a:lumMod val="75000"/>
                  </a:schemeClr>
                </a:solidFill>
              </a:rPr>
              <a:t>@ P. </a:t>
            </a:r>
            <a:r>
              <a:rPr lang="en-US" sz="2133" b="1" dirty="0" err="1">
                <a:solidFill>
                  <a:schemeClr val="bg1">
                    <a:lumMod val="75000"/>
                  </a:schemeClr>
                </a:solidFill>
              </a:rPr>
              <a:t>Siagian</a:t>
            </a:r>
            <a:endParaRPr lang="en-US" sz="2133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2331567" y="2132736"/>
            <a:ext cx="9347200" cy="771712"/>
          </a:xfrm>
          <a:prstGeom prst="rect">
            <a:avLst/>
          </a:prstGeom>
        </p:spPr>
        <p:txBody>
          <a:bodyPr vert="horz" lIns="81280" tIns="40640" rIns="81280" bIns="4064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b="1" dirty="0" smtClean="0"/>
          </a:p>
        </p:txBody>
      </p:sp>
      <p:sp>
        <p:nvSpPr>
          <p:cNvPr id="3" name="Rectangle 2"/>
          <p:cNvSpPr/>
          <p:nvPr/>
        </p:nvSpPr>
        <p:spPr>
          <a:xfrm>
            <a:off x="2427506" y="2046951"/>
            <a:ext cx="87810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err="1">
                <a:solidFill>
                  <a:srgbClr val="002060"/>
                </a:solidFill>
              </a:rPr>
              <a:t>Jaringan_Komputer_Komunikasi</a:t>
            </a:r>
            <a:r>
              <a:rPr lang="en-US" sz="3600" b="1" dirty="0">
                <a:solidFill>
                  <a:srgbClr val="002060"/>
                </a:solidFill>
              </a:rPr>
              <a:t> Data</a:t>
            </a:r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85399" y="6425847"/>
            <a:ext cx="3388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github.com/amelcharolinesgn2/ANJAR</a:t>
            </a:r>
          </a:p>
        </p:txBody>
      </p:sp>
    </p:spTree>
    <p:extLst>
      <p:ext uri="{BB962C8B-B14F-4D97-AF65-F5344CB8AC3E}">
        <p14:creationId xmlns:p14="http://schemas.microsoft.com/office/powerpoint/2010/main" val="301683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kabel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jalur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4" descr="coaxia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362200"/>
            <a:ext cx="28956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2057400" y="4724400"/>
            <a:ext cx="14157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 err="1">
                <a:latin typeface="+mn-lt"/>
              </a:rPr>
              <a:t>Kabel</a:t>
            </a:r>
            <a:r>
              <a:rPr lang="en-US" dirty="0">
                <a:latin typeface="+mn-lt"/>
              </a:rPr>
              <a:t> coaxial</a:t>
            </a:r>
            <a:endParaRPr lang="en-US" dirty="0">
              <a:latin typeface="+mn-lt"/>
            </a:endParaRPr>
          </a:p>
        </p:txBody>
      </p:sp>
      <p:pic>
        <p:nvPicPr>
          <p:cNvPr id="9" name="Picture 6" descr="coope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941514"/>
            <a:ext cx="2667000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8077200" y="4572000"/>
            <a:ext cx="1576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 err="1">
                <a:latin typeface="+mn-lt"/>
              </a:rPr>
              <a:t>Kabel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tembaga</a:t>
            </a:r>
            <a:endParaRPr lang="en-US" dirty="0">
              <a:latin typeface="+mn-lt"/>
            </a:endParaRPr>
          </a:p>
        </p:txBody>
      </p:sp>
      <p:pic>
        <p:nvPicPr>
          <p:cNvPr id="11" name="Picture 8" descr="fiber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879850"/>
            <a:ext cx="3251200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4573589" y="6172200"/>
            <a:ext cx="17459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dirty="0" err="1">
                <a:latin typeface="+mn-lt"/>
              </a:rPr>
              <a:t>Kabel</a:t>
            </a:r>
            <a:r>
              <a:rPr lang="en-US" dirty="0">
                <a:latin typeface="+mn-lt"/>
              </a:rPr>
              <a:t> fiber </a:t>
            </a:r>
            <a:r>
              <a:rPr lang="en-US" dirty="0" err="1">
                <a:latin typeface="+mn-lt"/>
              </a:rPr>
              <a:t>optik</a:t>
            </a:r>
            <a:endParaRPr lang="en-US" dirty="0">
              <a:latin typeface="+mn-lt"/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4826000" y="1328865"/>
            <a:ext cx="2565400" cy="1033335"/>
          </a:xfrm>
          <a:prstGeom prst="wedgeRoundRectCallout">
            <a:avLst>
              <a:gd name="adj1" fmla="val -65999"/>
              <a:gd name="adj2" fmla="val -39848"/>
              <a:gd name="adj3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Apa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perbedaan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setiap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jenis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kabel</a:t>
            </a:r>
            <a:r>
              <a:rPr lang="en-US" dirty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02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Komputer</a:t>
            </a:r>
            <a:r>
              <a:rPr lang="en-US" dirty="0" smtClean="0"/>
              <a:t> yang </a:t>
            </a:r>
            <a:r>
              <a:rPr lang="en-US" dirty="0" err="1" smtClean="0"/>
              <a:t>didedikasikan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sejumlah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yang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lain (</a:t>
            </a:r>
            <a:r>
              <a:rPr lang="en-US" dirty="0" err="1" smtClean="0">
                <a:solidFill>
                  <a:srgbClr val="FF0000"/>
                </a:solidFill>
              </a:rPr>
              <a:t>klien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keras</a:t>
            </a:r>
            <a:r>
              <a:rPr lang="en-US" dirty="0" smtClean="0"/>
              <a:t> server </a:t>
            </a:r>
            <a:r>
              <a:rPr lang="en-US" dirty="0" err="1" smtClean="0"/>
              <a:t>bervariasi</a:t>
            </a:r>
            <a:r>
              <a:rPr lang="en-US" dirty="0" smtClean="0"/>
              <a:t>, </a:t>
            </a:r>
            <a:r>
              <a:rPr lang="en-US" dirty="0" err="1" smtClean="0"/>
              <a:t>tergantung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yang </a:t>
            </a:r>
            <a:r>
              <a:rPr lang="en-US" dirty="0" err="1" smtClean="0"/>
              <a:t>disediakan</a:t>
            </a:r>
            <a:endParaRPr lang="en-US" dirty="0" smtClean="0"/>
          </a:p>
          <a:p>
            <a:r>
              <a:rPr lang="en-US" dirty="0" err="1" smtClean="0">
                <a:solidFill>
                  <a:srgbClr val="0070C0"/>
                </a:solidFill>
              </a:rPr>
              <a:t>Contoh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layanan</a:t>
            </a:r>
            <a:r>
              <a:rPr lang="en-US" dirty="0" smtClean="0">
                <a:solidFill>
                  <a:srgbClr val="0070C0"/>
                </a:solidFill>
              </a:rPr>
              <a:t>: </a:t>
            </a:r>
            <a:r>
              <a:rPr lang="en-US" dirty="0" smtClean="0"/>
              <a:t>server database, server mail, server file sharing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379" y="1806254"/>
            <a:ext cx="2621222" cy="3451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3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Berfungsi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penghubung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subjaringan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endParaRPr lang="en-US" dirty="0" smtClean="0"/>
          </a:p>
          <a:p>
            <a:pPr lvl="1"/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meneruskan</a:t>
            </a:r>
            <a:r>
              <a:rPr lang="en-US" dirty="0" smtClean="0"/>
              <a:t> data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subjaringan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" t="63961" r="-1534" b="11689"/>
          <a:stretch/>
        </p:blipFill>
        <p:spPr bwMode="auto">
          <a:xfrm>
            <a:off x="6449291" y="2348346"/>
            <a:ext cx="4064000" cy="519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339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Berfungsi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penghubung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subjaringan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endParaRPr lang="en-US" dirty="0" smtClean="0"/>
          </a:p>
          <a:p>
            <a:pPr lvl="1"/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meneruskan</a:t>
            </a:r>
            <a:r>
              <a:rPr lang="en-US" dirty="0" smtClean="0"/>
              <a:t> data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subjaringan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1" y="3276600"/>
            <a:ext cx="4102445" cy="958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2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Modulator-</a:t>
            </a:r>
            <a:r>
              <a:rPr lang="en-US" sz="2400" dirty="0" err="1"/>
              <a:t>DEModulator</a:t>
            </a:r>
            <a:r>
              <a:rPr lang="en-US" sz="2400" dirty="0"/>
              <a:t> (MODEM)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Modulator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 err="1">
                <a:sym typeface="Wingdings" pitchFamily="2" charset="2"/>
              </a:rPr>
              <a:t>mengubah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sinyal</a:t>
            </a:r>
            <a:r>
              <a:rPr lang="en-US" sz="2400" dirty="0">
                <a:sym typeface="Wingdings" pitchFamily="2" charset="2"/>
              </a:rPr>
              <a:t> digital </a:t>
            </a:r>
            <a:r>
              <a:rPr lang="en-US" sz="2400" dirty="0" err="1">
                <a:sym typeface="Wingdings" pitchFamily="2" charset="2"/>
              </a:rPr>
              <a:t>ke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dalam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sinyal</a:t>
            </a:r>
            <a:r>
              <a:rPr lang="en-US" sz="2400" dirty="0">
                <a:sym typeface="Wingdings" pitchFamily="2" charset="2"/>
              </a:rPr>
              <a:t> analog</a:t>
            </a:r>
          </a:p>
          <a:p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Demodulator</a:t>
            </a:r>
            <a:r>
              <a:rPr lang="en-US" sz="2400" dirty="0">
                <a:sym typeface="Wingdings" pitchFamily="2" charset="2"/>
              </a:rPr>
              <a:t>  </a:t>
            </a:r>
            <a:r>
              <a:rPr lang="en-US" sz="2400" dirty="0" err="1">
                <a:sym typeface="Wingdings" pitchFamily="2" charset="2"/>
              </a:rPr>
              <a:t>mengubah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sinyal</a:t>
            </a:r>
            <a:r>
              <a:rPr lang="en-US" sz="2400" dirty="0">
                <a:sym typeface="Wingdings" pitchFamily="2" charset="2"/>
              </a:rPr>
              <a:t> analog </a:t>
            </a:r>
            <a:r>
              <a:rPr lang="en-US" sz="2400" dirty="0" err="1">
                <a:sym typeface="Wingdings" pitchFamily="2" charset="2"/>
              </a:rPr>
              <a:t>menjadi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sinyal</a:t>
            </a:r>
            <a:r>
              <a:rPr lang="en-US" sz="2400" dirty="0">
                <a:sym typeface="Wingdings" pitchFamily="2" charset="2"/>
              </a:rPr>
              <a:t> digital, </a:t>
            </a:r>
            <a:r>
              <a:rPr lang="en-US" sz="2400" dirty="0" err="1">
                <a:sym typeface="Wingdings" pitchFamily="2" charset="2"/>
              </a:rPr>
              <a:t>sehingga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informasi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dapat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dibaca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dengan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dirty="0" err="1">
                <a:sym typeface="Wingdings" pitchFamily="2" charset="2"/>
              </a:rPr>
              <a:t>baik</a:t>
            </a:r>
            <a:endParaRPr lang="en-US" sz="24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209800"/>
            <a:ext cx="3241560" cy="2577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17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Point (AP)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nirkabel</a:t>
            </a:r>
            <a:endParaRPr lang="en-US" dirty="0" smtClean="0"/>
          </a:p>
          <a:p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yang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0070C0"/>
                </a:solidFill>
              </a:rPr>
              <a:t>transceiver</a:t>
            </a:r>
            <a:r>
              <a:rPr lang="en-US" i="1" dirty="0" smtClean="0"/>
              <a:t> </a:t>
            </a:r>
            <a:r>
              <a:rPr lang="en-US" dirty="0" smtClean="0"/>
              <a:t>(</a:t>
            </a:r>
            <a:r>
              <a:rPr lang="en-US" i="1" dirty="0" smtClean="0"/>
              <a:t>transmitter-receiver</a:t>
            </a:r>
            <a:r>
              <a:rPr lang="en-US" dirty="0" smtClean="0"/>
              <a:t>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antena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transmisi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menerima</a:t>
            </a:r>
            <a:r>
              <a:rPr lang="en-US" dirty="0" smtClean="0"/>
              <a:t> </a:t>
            </a:r>
            <a:r>
              <a:rPr lang="en-US" dirty="0" err="1" smtClean="0"/>
              <a:t>sinyal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klien</a:t>
            </a:r>
            <a:endParaRPr lang="en-US" dirty="0" smtClean="0"/>
          </a:p>
          <a:p>
            <a:r>
              <a:rPr lang="en-US" dirty="0" err="1" smtClean="0"/>
              <a:t>Seringkali</a:t>
            </a:r>
            <a:r>
              <a:rPr lang="en-US" dirty="0" smtClean="0"/>
              <a:t>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router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800" y="2170602"/>
            <a:ext cx="3427401" cy="3239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767032" y="2098964"/>
            <a:ext cx="6472959" cy="66588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" name="Striped Right Arrow 1"/>
          <p:cNvSpPr/>
          <p:nvPr/>
        </p:nvSpPr>
        <p:spPr>
          <a:xfrm>
            <a:off x="634423" y="1911928"/>
            <a:ext cx="1132609" cy="768927"/>
          </a:xfrm>
          <a:prstGeom prst="stripedRight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4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yang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sejumlah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yang </a:t>
            </a:r>
            <a:r>
              <a:rPr lang="en-US" dirty="0" err="1" smtClean="0"/>
              <a:t>dirancang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berbagi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(</a:t>
            </a:r>
            <a:r>
              <a:rPr lang="en-US" dirty="0" err="1" smtClean="0"/>
              <a:t>misal</a:t>
            </a:r>
            <a:r>
              <a:rPr lang="en-US" dirty="0" smtClean="0"/>
              <a:t>: printer), </a:t>
            </a:r>
          </a:p>
          <a:p>
            <a:pPr lvl="1"/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berkomunikasi</a:t>
            </a:r>
            <a:r>
              <a:rPr lang="en-US" dirty="0" smtClean="0"/>
              <a:t> (</a:t>
            </a:r>
            <a:r>
              <a:rPr lang="en-US" dirty="0" err="1" smtClean="0"/>
              <a:t>misal</a:t>
            </a:r>
            <a:r>
              <a:rPr lang="en-US" dirty="0" smtClean="0"/>
              <a:t>: e-mail, </a:t>
            </a:r>
            <a:r>
              <a:rPr lang="en-US" i="1" dirty="0" smtClean="0"/>
              <a:t>chatting</a:t>
            </a:r>
            <a:r>
              <a:rPr lang="en-US" dirty="0" smtClean="0"/>
              <a:t>),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mengakses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(</a:t>
            </a:r>
            <a:r>
              <a:rPr lang="en-US" dirty="0" err="1" smtClean="0"/>
              <a:t>misal</a:t>
            </a:r>
            <a:r>
              <a:rPr lang="en-US" dirty="0" smtClean="0"/>
              <a:t>: </a:t>
            </a:r>
            <a:r>
              <a:rPr lang="en-US" i="1" dirty="0" smtClean="0"/>
              <a:t>web browser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meminta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(</a:t>
            </a:r>
            <a:r>
              <a:rPr lang="en-US" i="1" dirty="0" smtClean="0"/>
              <a:t>service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2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err="1"/>
              <a:t>Klasifikasi</a:t>
            </a:r>
            <a:r>
              <a:rPr lang="en-US" sz="3600" dirty="0"/>
              <a:t> </a:t>
            </a:r>
            <a:r>
              <a:rPr lang="en-US" sz="3600" dirty="0" err="1"/>
              <a:t>Jaringan</a:t>
            </a:r>
            <a:r>
              <a:rPr lang="en-US" sz="3600" dirty="0"/>
              <a:t> </a:t>
            </a:r>
            <a:r>
              <a:rPr lang="en-US" sz="3600" dirty="0" err="1"/>
              <a:t>Komputer</a:t>
            </a:r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 err="1"/>
              <a:t>Berdasarkan</a:t>
            </a:r>
            <a:r>
              <a:rPr lang="en-US" sz="3600" dirty="0"/>
              <a:t> </a:t>
            </a:r>
            <a:r>
              <a:rPr lang="en-US" sz="3600" dirty="0" err="1"/>
              <a:t>jangkauan</a:t>
            </a:r>
            <a:r>
              <a:rPr lang="en-US" sz="3600" dirty="0"/>
              <a:t> </a:t>
            </a:r>
            <a:r>
              <a:rPr lang="en-US" sz="3600" dirty="0" err="1"/>
              <a:t>geografis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Local Area Network</a:t>
            </a:r>
            <a:r>
              <a:rPr lang="en-US" dirty="0" smtClean="0">
                <a:solidFill>
                  <a:srgbClr val="FF0000"/>
                </a:solidFill>
              </a:rPr>
              <a:t> (LAN)</a:t>
            </a:r>
          </a:p>
          <a:p>
            <a:pPr lvl="1"/>
            <a:r>
              <a:rPr lang="en-US" dirty="0" err="1" smtClean="0">
                <a:sym typeface="Wingdings" pitchFamily="2" charset="2"/>
              </a:rPr>
              <a:t>Hanya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mencakup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wilayah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kecil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seperti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jaringan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komputer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kampus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gedung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kantor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rumah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sekolah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atau</a:t>
            </a:r>
            <a:r>
              <a:rPr lang="en-US" dirty="0" smtClean="0">
                <a:sym typeface="Wingdings" pitchFamily="2" charset="2"/>
              </a:rPr>
              <a:t> yang </a:t>
            </a:r>
            <a:r>
              <a:rPr lang="en-US" dirty="0" err="1" smtClean="0">
                <a:sym typeface="Wingdings" pitchFamily="2" charset="2"/>
              </a:rPr>
              <a:t>lebih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kecil</a:t>
            </a:r>
            <a:endParaRPr lang="en-US" dirty="0" smtClean="0"/>
          </a:p>
          <a:p>
            <a:r>
              <a:rPr lang="en-US" i="1" dirty="0" smtClean="0">
                <a:solidFill>
                  <a:srgbClr val="FF0000"/>
                </a:solidFill>
              </a:rPr>
              <a:t>Wide Area Network</a:t>
            </a:r>
            <a:r>
              <a:rPr lang="en-US" dirty="0" smtClean="0">
                <a:solidFill>
                  <a:srgbClr val="FF0000"/>
                </a:solidFill>
              </a:rPr>
              <a:t> (WAN)</a:t>
            </a:r>
          </a:p>
          <a:p>
            <a:pPr lvl="1"/>
            <a:r>
              <a:rPr lang="en-US" dirty="0" err="1" smtClean="0"/>
              <a:t>Mencakup</a:t>
            </a:r>
            <a:r>
              <a:rPr lang="en-US" dirty="0" smtClean="0"/>
              <a:t> area yang </a:t>
            </a:r>
            <a:r>
              <a:rPr lang="en-US" dirty="0" err="1" smtClean="0"/>
              <a:t>besar</a:t>
            </a:r>
            <a:r>
              <a:rPr lang="en-US" dirty="0" smtClean="0"/>
              <a:t>,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wilayah</a:t>
            </a:r>
            <a:r>
              <a:rPr lang="en-US" dirty="0" smtClean="0"/>
              <a:t>, </a:t>
            </a:r>
            <a:r>
              <a:rPr lang="en-US" dirty="0" err="1" smtClean="0"/>
              <a:t>kota</a:t>
            </a:r>
            <a:endParaRPr lang="en-US" dirty="0" smtClean="0"/>
          </a:p>
          <a:p>
            <a:r>
              <a:rPr lang="en-US" i="1" dirty="0" smtClean="0">
                <a:solidFill>
                  <a:srgbClr val="FF0000"/>
                </a:solidFill>
              </a:rPr>
              <a:t>Metropolitan Area Network</a:t>
            </a:r>
            <a:r>
              <a:rPr lang="en-US" dirty="0" smtClean="0">
                <a:solidFill>
                  <a:srgbClr val="FF0000"/>
                </a:solidFill>
              </a:rPr>
              <a:t> (MAN)</a:t>
            </a:r>
          </a:p>
          <a:p>
            <a:pPr lvl="1"/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kota</a:t>
            </a:r>
            <a:r>
              <a:rPr lang="en-US" dirty="0" smtClean="0"/>
              <a:t> yang </a:t>
            </a:r>
            <a:r>
              <a:rPr lang="en-US" dirty="0" err="1" smtClean="0"/>
              <a:t>menggabungkan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LAN.</a:t>
            </a:r>
          </a:p>
          <a:p>
            <a:pPr lvl="1"/>
            <a:r>
              <a:rPr lang="en-US" dirty="0" err="1" smtClean="0"/>
              <a:t>Jangkauan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10 s/d 50 km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5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err="1"/>
              <a:t>Klasifikasi</a:t>
            </a:r>
            <a:r>
              <a:rPr lang="en-US" sz="3600" dirty="0"/>
              <a:t> </a:t>
            </a:r>
            <a:r>
              <a:rPr lang="en-US" sz="3600" dirty="0" err="1"/>
              <a:t>Jaringan</a:t>
            </a:r>
            <a:r>
              <a:rPr lang="en-US" sz="3600" dirty="0"/>
              <a:t> </a:t>
            </a:r>
            <a:r>
              <a:rPr lang="en-US" sz="3600" dirty="0" err="1"/>
              <a:t>Komputer</a:t>
            </a:r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 err="1"/>
              <a:t>Berdasarkan</a:t>
            </a:r>
            <a:r>
              <a:rPr lang="en-US" sz="3600" dirty="0"/>
              <a:t> </a:t>
            </a:r>
            <a:r>
              <a:rPr lang="en-US" sz="3600" dirty="0" err="1"/>
              <a:t>distribusi</a:t>
            </a:r>
            <a:r>
              <a:rPr lang="en-US" sz="3600" dirty="0"/>
              <a:t> </a:t>
            </a:r>
            <a:r>
              <a:rPr lang="en-US" sz="3600" dirty="0" err="1"/>
              <a:t>sumber</a:t>
            </a:r>
            <a:r>
              <a:rPr lang="en-US" sz="3600" dirty="0"/>
              <a:t> </a:t>
            </a:r>
            <a:r>
              <a:rPr lang="en-US" sz="3600" dirty="0" err="1"/>
              <a:t>informasi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Jaringan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terpusat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sejumlah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klien</a:t>
            </a:r>
            <a:r>
              <a:rPr lang="en-US" dirty="0" smtClean="0"/>
              <a:t> yang </a:t>
            </a:r>
            <a:r>
              <a:rPr lang="en-US" dirty="0" err="1" smtClean="0"/>
              <a:t>mengakses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berasal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server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Jaringan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terdistribusi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err="1" smtClean="0"/>
              <a:t>Perpaduan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terpusat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server yang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berhubungan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klien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5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Komunikasi</a:t>
            </a:r>
            <a:r>
              <a:rPr lang="en-US" dirty="0" smtClean="0"/>
              <a:t> Data</a:t>
            </a:r>
          </a:p>
          <a:p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en-US" dirty="0" smtClean="0"/>
          </a:p>
          <a:p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en-US" dirty="0" smtClean="0"/>
          </a:p>
          <a:p>
            <a:pPr lvl="1"/>
            <a:r>
              <a:rPr lang="en-US" dirty="0" err="1" smtClean="0"/>
              <a:t>Klasifikasi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en-US" dirty="0" smtClean="0"/>
          </a:p>
          <a:p>
            <a:pPr lvl="1"/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Berkabel</a:t>
            </a:r>
            <a:r>
              <a:rPr lang="en-US" dirty="0" smtClean="0"/>
              <a:t> (</a:t>
            </a:r>
            <a:r>
              <a:rPr lang="en-US" i="1" dirty="0" smtClean="0"/>
              <a:t>wired network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Nirkabel</a:t>
            </a:r>
            <a:r>
              <a:rPr lang="en-US" dirty="0" smtClean="0"/>
              <a:t> (</a:t>
            </a:r>
            <a:r>
              <a:rPr lang="en-US" i="1" dirty="0" smtClean="0"/>
              <a:t>wireless network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Jaringan</a:t>
            </a:r>
            <a:r>
              <a:rPr lang="en-US" dirty="0" smtClean="0"/>
              <a:t> Ad-hoc</a:t>
            </a:r>
          </a:p>
          <a:p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ad-hoc </a:t>
            </a:r>
            <a:r>
              <a:rPr lang="en-US" dirty="0" err="1" smtClean="0"/>
              <a:t>dengan</a:t>
            </a:r>
            <a:r>
              <a:rPr lang="en-US" dirty="0" smtClean="0"/>
              <a:t> laptop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7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err="1"/>
              <a:t>Klasifikasi</a:t>
            </a:r>
            <a:r>
              <a:rPr lang="en-US" sz="3600" dirty="0"/>
              <a:t> </a:t>
            </a:r>
            <a:r>
              <a:rPr lang="en-US" sz="3600" dirty="0" err="1"/>
              <a:t>Jaringan</a:t>
            </a:r>
            <a:r>
              <a:rPr lang="en-US" sz="3600" dirty="0"/>
              <a:t> </a:t>
            </a:r>
            <a:r>
              <a:rPr lang="en-US" sz="3600" dirty="0" err="1"/>
              <a:t>Komputer</a:t>
            </a:r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 err="1"/>
              <a:t>Berdasarkan</a:t>
            </a:r>
            <a:r>
              <a:rPr lang="en-US" sz="3600" dirty="0"/>
              <a:t> media </a:t>
            </a:r>
            <a:r>
              <a:rPr lang="en-US" sz="3600" dirty="0" err="1"/>
              <a:t>transmisi</a:t>
            </a:r>
            <a:r>
              <a:rPr lang="en-US" sz="3600" dirty="0"/>
              <a:t> data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Jaringan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berkabel</a:t>
            </a:r>
            <a:r>
              <a:rPr lang="en-US" dirty="0" smtClean="0">
                <a:solidFill>
                  <a:srgbClr val="FF0000"/>
                </a:solidFill>
              </a:rPr>
              <a:t> (</a:t>
            </a:r>
            <a:r>
              <a:rPr lang="en-US" i="1" dirty="0" smtClean="0">
                <a:solidFill>
                  <a:srgbClr val="FF0000"/>
                </a:solidFill>
              </a:rPr>
              <a:t>wired network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dirty="0" err="1" smtClean="0"/>
              <a:t>Penghubung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kabel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endParaRPr lang="en-US" dirty="0" smtClean="0"/>
          </a:p>
          <a:p>
            <a:pPr lvl="1"/>
            <a:r>
              <a:rPr lang="en-US" dirty="0" err="1" smtClean="0"/>
              <a:t>Kabel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mengirim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sinyal</a:t>
            </a:r>
            <a:r>
              <a:rPr lang="en-US" dirty="0" smtClean="0"/>
              <a:t> </a:t>
            </a:r>
            <a:r>
              <a:rPr lang="en-US" dirty="0" err="1" smtClean="0"/>
              <a:t>listrik</a:t>
            </a:r>
            <a:endParaRPr lang="en-US" dirty="0" smtClean="0"/>
          </a:p>
          <a:p>
            <a:r>
              <a:rPr lang="en-US" dirty="0" err="1" smtClean="0">
                <a:solidFill>
                  <a:srgbClr val="FF0000"/>
                </a:solidFill>
              </a:rPr>
              <a:t>Jaringan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nirkabel</a:t>
            </a:r>
            <a:r>
              <a:rPr lang="en-US" dirty="0" smtClean="0">
                <a:solidFill>
                  <a:srgbClr val="FF0000"/>
                </a:solidFill>
              </a:rPr>
              <a:t> (</a:t>
            </a:r>
            <a:r>
              <a:rPr lang="en-US" i="1" dirty="0" smtClean="0">
                <a:solidFill>
                  <a:srgbClr val="FF0000"/>
                </a:solidFill>
              </a:rPr>
              <a:t>wireless network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media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gelombang</a:t>
            </a:r>
            <a:r>
              <a:rPr lang="en-US" dirty="0" smtClean="0"/>
              <a:t> </a:t>
            </a:r>
            <a:r>
              <a:rPr lang="en-US" dirty="0" err="1" smtClean="0"/>
              <a:t>elektromagnetik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udara</a:t>
            </a:r>
            <a:endParaRPr lang="en-US" dirty="0" smtClean="0"/>
          </a:p>
          <a:p>
            <a:pPr lvl="1"/>
            <a:r>
              <a:rPr lang="en-US" dirty="0" err="1" smtClean="0"/>
              <a:t>Gelombang</a:t>
            </a:r>
            <a:r>
              <a:rPr lang="en-US" dirty="0" smtClean="0"/>
              <a:t> </a:t>
            </a:r>
            <a:r>
              <a:rPr lang="en-US" dirty="0" err="1" smtClean="0"/>
              <a:t>elektromagnetik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mengirimkan</a:t>
            </a:r>
            <a:r>
              <a:rPr lang="en-US" dirty="0" smtClean="0"/>
              <a:t> </a:t>
            </a:r>
            <a:r>
              <a:rPr lang="en-US" dirty="0" err="1" smtClean="0"/>
              <a:t>sinyal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1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9372600" cy="1143000"/>
          </a:xfrm>
        </p:spPr>
        <p:txBody>
          <a:bodyPr>
            <a:noAutofit/>
          </a:bodyPr>
          <a:lstStyle/>
          <a:p>
            <a:r>
              <a:rPr lang="en-US" sz="3600" dirty="0" err="1"/>
              <a:t>Klasifikasi</a:t>
            </a:r>
            <a:r>
              <a:rPr lang="en-US" sz="3600" dirty="0"/>
              <a:t> </a:t>
            </a:r>
            <a:r>
              <a:rPr lang="en-US" sz="3600" dirty="0" err="1"/>
              <a:t>Jaringan</a:t>
            </a:r>
            <a:r>
              <a:rPr lang="en-US" sz="3600" dirty="0"/>
              <a:t> </a:t>
            </a:r>
            <a:r>
              <a:rPr lang="en-US" sz="3600" dirty="0" err="1"/>
              <a:t>Komputer</a:t>
            </a:r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 err="1"/>
              <a:t>Berdasarkan</a:t>
            </a:r>
            <a:r>
              <a:rPr lang="en-US" sz="3600" dirty="0"/>
              <a:t> </a:t>
            </a:r>
            <a:r>
              <a:rPr lang="en-US" sz="3600" dirty="0" err="1"/>
              <a:t>peranan</a:t>
            </a:r>
            <a:r>
              <a:rPr lang="en-US" sz="3600" dirty="0"/>
              <a:t> </a:t>
            </a:r>
            <a:r>
              <a:rPr lang="en-US" sz="3600" dirty="0" err="1"/>
              <a:t>komputer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Jaringan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i="1" dirty="0" smtClean="0">
                <a:solidFill>
                  <a:srgbClr val="FF0000"/>
                </a:solidFill>
              </a:rPr>
              <a:t>client-server</a:t>
            </a:r>
          </a:p>
          <a:p>
            <a:pPr lvl="1"/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server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klien</a:t>
            </a:r>
            <a:endParaRPr lang="en-US" dirty="0" smtClean="0"/>
          </a:p>
          <a:p>
            <a:pPr lvl="1"/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70C0"/>
                </a:solidFill>
              </a:rPr>
              <a:t>klien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mengakses</a:t>
            </a:r>
            <a:r>
              <a:rPr lang="en-US" dirty="0" smtClean="0">
                <a:sym typeface="Wingdings" pitchFamily="2" charset="2"/>
              </a:rPr>
              <a:t> data </a:t>
            </a:r>
            <a:r>
              <a:rPr lang="en-US" dirty="0" err="1" smtClean="0">
                <a:sym typeface="Wingdings" pitchFamily="2" charset="2"/>
              </a:rPr>
              <a:t>pada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komputer</a:t>
            </a:r>
            <a:r>
              <a:rPr lang="en-US" dirty="0" smtClean="0">
                <a:sym typeface="Wingdings" pitchFamily="2" charset="2"/>
              </a:rPr>
              <a:t> server</a:t>
            </a:r>
          </a:p>
          <a:p>
            <a:pPr lvl="1"/>
            <a:r>
              <a:rPr lang="en-US" dirty="0" err="1" smtClean="0">
                <a:sym typeface="Wingdings" pitchFamily="2" charset="2"/>
              </a:rPr>
              <a:t>Komputer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server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err="1" smtClean="0">
                <a:sym typeface="Wingdings" pitchFamily="2" charset="2"/>
              </a:rPr>
              <a:t>menyediakan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informasi</a:t>
            </a:r>
            <a:r>
              <a:rPr lang="en-US" dirty="0" smtClean="0">
                <a:sym typeface="Wingdings" pitchFamily="2" charset="2"/>
              </a:rPr>
              <a:t> yang </a:t>
            </a:r>
            <a:r>
              <a:rPr lang="en-US" dirty="0" err="1" smtClean="0">
                <a:sym typeface="Wingdings" pitchFamily="2" charset="2"/>
              </a:rPr>
              <a:t>diperlukan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oleh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komputer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klien</a:t>
            </a:r>
            <a:endParaRPr lang="en-US" dirty="0" smtClean="0"/>
          </a:p>
          <a:p>
            <a:r>
              <a:rPr lang="en-US" dirty="0" err="1" smtClean="0">
                <a:solidFill>
                  <a:srgbClr val="FF0000"/>
                </a:solidFill>
              </a:rPr>
              <a:t>Jaringan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i="1" dirty="0" smtClean="0">
                <a:solidFill>
                  <a:srgbClr val="FF0000"/>
                </a:solidFill>
              </a:rPr>
              <a:t>peer-to-peer</a:t>
            </a:r>
          </a:p>
          <a:p>
            <a:pPr lvl="1"/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berperan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klien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server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1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8" y="2918212"/>
            <a:ext cx="1057275" cy="1005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err="1"/>
              <a:t>Klasifikasi</a:t>
            </a:r>
            <a:r>
              <a:rPr lang="en-US" sz="3600" dirty="0"/>
              <a:t> </a:t>
            </a:r>
            <a:r>
              <a:rPr lang="en-US" sz="3600" dirty="0" err="1"/>
              <a:t>Jaringan</a:t>
            </a:r>
            <a:r>
              <a:rPr lang="en-US" sz="3600" dirty="0"/>
              <a:t> </a:t>
            </a:r>
            <a:r>
              <a:rPr lang="en-US" sz="3600" dirty="0" err="1"/>
              <a:t>Komputer</a:t>
            </a:r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 err="1"/>
              <a:t>Berdasarkan</a:t>
            </a:r>
            <a:r>
              <a:rPr lang="en-US" sz="3600" dirty="0"/>
              <a:t> </a:t>
            </a:r>
            <a:r>
              <a:rPr lang="en-US" sz="3600" dirty="0" err="1"/>
              <a:t>topologi</a:t>
            </a:r>
            <a:r>
              <a:rPr lang="en-US" sz="3600" dirty="0"/>
              <a:t> </a:t>
            </a:r>
            <a:r>
              <a:rPr lang="en-US" sz="3600" dirty="0" err="1"/>
              <a:t>jaringan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1113" y="156637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Topologi</a:t>
            </a:r>
            <a:r>
              <a:rPr lang="en-US" dirty="0" smtClean="0">
                <a:solidFill>
                  <a:srgbClr val="FF0000"/>
                </a:solidFill>
              </a:rPr>
              <a:t> bus</a:t>
            </a:r>
          </a:p>
          <a:p>
            <a:pPr lvl="1"/>
            <a:r>
              <a:rPr lang="en-US" dirty="0" err="1" smtClean="0"/>
              <a:t>Dihubungkan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kabel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endParaRPr lang="en-US" dirty="0" smtClean="0"/>
          </a:p>
          <a:p>
            <a:pPr lvl="1"/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kabel</a:t>
            </a:r>
            <a:r>
              <a:rPr lang="en-US" dirty="0" smtClean="0"/>
              <a:t> </a:t>
            </a:r>
            <a:r>
              <a:rPr lang="en-US" dirty="0" err="1" smtClean="0"/>
              <a:t>putus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lain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berkomunikasi</a:t>
            </a:r>
            <a:endParaRPr lang="en-US" dirty="0" smtClean="0"/>
          </a:p>
          <a:p>
            <a:r>
              <a:rPr lang="en-US" dirty="0" err="1" smtClean="0">
                <a:solidFill>
                  <a:srgbClr val="FF0000"/>
                </a:solidFill>
              </a:rPr>
              <a:t>Topologi</a:t>
            </a:r>
            <a:r>
              <a:rPr lang="en-US" dirty="0" smtClean="0">
                <a:solidFill>
                  <a:srgbClr val="FF0000"/>
                </a:solidFill>
              </a:rPr>
              <a:t> star</a:t>
            </a:r>
          </a:p>
          <a:p>
            <a:pPr lvl="1"/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kontrol</a:t>
            </a:r>
            <a:r>
              <a:rPr lang="en-US" dirty="0" smtClean="0"/>
              <a:t> </a:t>
            </a:r>
            <a:r>
              <a:rPr lang="en-US" dirty="0" err="1" smtClean="0"/>
              <a:t>terpusat</a:t>
            </a:r>
            <a:endParaRPr lang="en-US" dirty="0" smtClean="0"/>
          </a:p>
          <a:p>
            <a:pPr lvl="1"/>
            <a:r>
              <a:rPr lang="en-US" dirty="0" err="1"/>
              <a:t>Kerusakan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kanal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mempengaruhi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 smtClean="0"/>
              <a:t>tersebut</a:t>
            </a:r>
            <a:endParaRPr lang="en-US" dirty="0" smtClean="0"/>
          </a:p>
          <a:p>
            <a:pPr lvl="1"/>
            <a:r>
              <a:rPr lang="en-US" dirty="0" err="1" smtClean="0"/>
              <a:t>Jika</a:t>
            </a:r>
            <a:r>
              <a:rPr lang="en-US" dirty="0" smtClean="0"/>
              <a:t> node </a:t>
            </a:r>
            <a:r>
              <a:rPr lang="en-US" dirty="0" err="1" smtClean="0"/>
              <a:t>tengah</a:t>
            </a:r>
            <a:r>
              <a:rPr lang="en-US" dirty="0" smtClean="0"/>
              <a:t> </a:t>
            </a:r>
            <a:r>
              <a:rPr lang="en-US" dirty="0" err="1" smtClean="0"/>
              <a:t>mengalami</a:t>
            </a:r>
            <a:r>
              <a:rPr lang="en-US" dirty="0" smtClean="0"/>
              <a:t> </a:t>
            </a:r>
            <a:r>
              <a:rPr lang="en-US" dirty="0" err="1" smtClean="0"/>
              <a:t>kerusakan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berkomunikasi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73" y="1566375"/>
            <a:ext cx="95250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872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95324" y="4024746"/>
            <a:ext cx="147637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2060864"/>
            <a:ext cx="1095375" cy="968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err="1"/>
              <a:t>Klasifikasi</a:t>
            </a:r>
            <a:r>
              <a:rPr lang="en-US" sz="3600" dirty="0"/>
              <a:t> </a:t>
            </a:r>
            <a:r>
              <a:rPr lang="en-US" sz="3600" dirty="0" err="1"/>
              <a:t>Jaringan</a:t>
            </a:r>
            <a:r>
              <a:rPr lang="en-US" sz="3600" dirty="0"/>
              <a:t> </a:t>
            </a:r>
            <a:r>
              <a:rPr lang="en-US" sz="3600" dirty="0" err="1"/>
              <a:t>Komputer</a:t>
            </a:r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 err="1"/>
              <a:t>Berdasarkan</a:t>
            </a:r>
            <a:r>
              <a:rPr lang="en-US" sz="3600" dirty="0"/>
              <a:t> </a:t>
            </a:r>
            <a:r>
              <a:rPr lang="en-US" sz="3600" dirty="0" err="1"/>
              <a:t>topologi</a:t>
            </a:r>
            <a:r>
              <a:rPr lang="en-US" sz="3600" dirty="0"/>
              <a:t> </a:t>
            </a:r>
            <a:r>
              <a:rPr lang="en-US" sz="3600" dirty="0" err="1"/>
              <a:t>jaringan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60020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Topologi</a:t>
            </a:r>
            <a:r>
              <a:rPr lang="en-US" dirty="0" smtClean="0">
                <a:solidFill>
                  <a:srgbClr val="FF0000"/>
                </a:solidFill>
              </a:rPr>
              <a:t> ring</a:t>
            </a:r>
          </a:p>
          <a:p>
            <a:pPr lvl="1"/>
            <a:r>
              <a:rPr lang="en-US" dirty="0" err="1" smtClean="0"/>
              <a:t>Jaringan</a:t>
            </a:r>
            <a:r>
              <a:rPr lang="en-US" dirty="0" smtClean="0"/>
              <a:t> yang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yang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terhubung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lain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pusat</a:t>
            </a:r>
            <a:endParaRPr lang="en-US" dirty="0" smtClean="0"/>
          </a:p>
          <a:p>
            <a:pPr lvl="1"/>
            <a:r>
              <a:rPr lang="en-US" dirty="0" err="1" smtClean="0"/>
              <a:t>Setiap</a:t>
            </a:r>
            <a:r>
              <a:rPr lang="en-US" dirty="0" smtClean="0"/>
              <a:t> node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repeater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Topologi</a:t>
            </a:r>
            <a:r>
              <a:rPr lang="en-US" dirty="0" smtClean="0">
                <a:solidFill>
                  <a:srgbClr val="FF0000"/>
                </a:solidFill>
              </a:rPr>
              <a:t> tree</a:t>
            </a:r>
          </a:p>
          <a:p>
            <a:pPr lvl="1"/>
            <a:r>
              <a:rPr lang="en-US" dirty="0" err="1" smtClean="0"/>
              <a:t>Kombinasi</a:t>
            </a:r>
            <a:r>
              <a:rPr lang="en-US" dirty="0" smtClean="0"/>
              <a:t> </a:t>
            </a:r>
            <a:r>
              <a:rPr lang="en-US" dirty="0" err="1" smtClean="0"/>
              <a:t>karakteristik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topologi</a:t>
            </a:r>
            <a:r>
              <a:rPr lang="en-US" dirty="0" smtClean="0"/>
              <a:t> star </a:t>
            </a:r>
            <a:r>
              <a:rPr lang="en-US" dirty="0" err="1" smtClean="0"/>
              <a:t>dan</a:t>
            </a:r>
            <a:r>
              <a:rPr lang="en-US" dirty="0" smtClean="0"/>
              <a:t> bus</a:t>
            </a:r>
          </a:p>
          <a:p>
            <a:pPr lvl="1"/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model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hirarki</a:t>
            </a:r>
            <a:endParaRPr lang="en-US" dirty="0" smtClean="0"/>
          </a:p>
          <a:p>
            <a:pPr lvl="1"/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terbentuk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(</a:t>
            </a:r>
            <a:r>
              <a:rPr lang="en-US" dirty="0" err="1" smtClean="0"/>
              <a:t>subjaringan</a:t>
            </a:r>
            <a:r>
              <a:rPr lang="en-US" dirty="0" smtClean="0"/>
              <a:t>)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endParaRPr lang="en-US" dirty="0" smtClean="0"/>
          </a:p>
          <a:p>
            <a:pPr lvl="1"/>
            <a:r>
              <a:rPr lang="en-US" dirty="0" err="1" smtClean="0"/>
              <a:t>Apabila</a:t>
            </a:r>
            <a:r>
              <a:rPr lang="en-US" dirty="0" smtClean="0"/>
              <a:t> node </a:t>
            </a:r>
            <a:r>
              <a:rPr lang="en-US" dirty="0" err="1" smtClean="0"/>
              <a:t>tertinggi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berfungsi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di </a:t>
            </a:r>
            <a:r>
              <a:rPr lang="en-US" dirty="0" err="1" smtClean="0"/>
              <a:t>bawahnya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berfungsi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9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6172200" y="2170890"/>
          <a:ext cx="2514600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981200" y="2170890"/>
          <a:ext cx="2514600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Analogi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2271713" y="1244041"/>
            <a:ext cx="1915823" cy="823912"/>
          </a:xfrm>
        </p:spPr>
        <p:txBody>
          <a:bodyPr/>
          <a:lstStyle/>
          <a:p>
            <a:r>
              <a:rPr lang="en-US" dirty="0" err="1" smtClean="0"/>
              <a:t>Tradisional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3"/>
          </p:nvPr>
        </p:nvSpPr>
        <p:spPr>
          <a:xfrm>
            <a:off x="6172200" y="1681163"/>
            <a:ext cx="1901536" cy="459798"/>
          </a:xfrm>
        </p:spPr>
        <p:txBody>
          <a:bodyPr/>
          <a:lstStyle/>
          <a:p>
            <a:r>
              <a:rPr lang="en-US" dirty="0" err="1" smtClean="0"/>
              <a:t>Jaringan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>
          <a:xfrm>
            <a:off x="1975788" y="2170890"/>
            <a:ext cx="3320112" cy="2381871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Surat</a:t>
            </a:r>
            <a:endParaRPr lang="en-US" dirty="0" smtClean="0"/>
          </a:p>
          <a:p>
            <a:r>
              <a:rPr lang="en-US" dirty="0" err="1" smtClean="0"/>
              <a:t>Amplop</a:t>
            </a:r>
            <a:endParaRPr lang="en-US" dirty="0" smtClean="0"/>
          </a:p>
          <a:p>
            <a:r>
              <a:rPr lang="en-US" dirty="0" err="1" smtClean="0"/>
              <a:t>Kotak</a:t>
            </a:r>
            <a:r>
              <a:rPr lang="en-US" dirty="0" smtClean="0"/>
              <a:t> </a:t>
            </a:r>
            <a:r>
              <a:rPr lang="en-US" dirty="0" err="1" smtClean="0"/>
              <a:t>surat</a:t>
            </a:r>
            <a:endParaRPr lang="en-US" dirty="0" smtClean="0"/>
          </a:p>
          <a:p>
            <a:r>
              <a:rPr lang="en-US" dirty="0" smtClean="0"/>
              <a:t>Kantor </a:t>
            </a:r>
            <a:r>
              <a:rPr lang="en-US" dirty="0" err="1" smtClean="0"/>
              <a:t>pos</a:t>
            </a:r>
            <a:endParaRPr lang="en-US" dirty="0" smtClean="0"/>
          </a:p>
          <a:p>
            <a:r>
              <a:rPr lang="en-US" dirty="0" err="1" smtClean="0"/>
              <a:t>Jalan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6248400" y="2140961"/>
            <a:ext cx="3529445" cy="248299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Data/</a:t>
            </a:r>
            <a:r>
              <a:rPr lang="en-US" dirty="0" err="1" smtClean="0"/>
              <a:t>Informasi</a:t>
            </a:r>
            <a:endParaRPr lang="en-US" dirty="0" smtClean="0"/>
          </a:p>
          <a:p>
            <a:r>
              <a:rPr lang="en-US" dirty="0" err="1" smtClean="0"/>
              <a:t>Protokol</a:t>
            </a:r>
            <a:endParaRPr lang="en-US" dirty="0" smtClean="0"/>
          </a:p>
          <a:p>
            <a:r>
              <a:rPr lang="en-US" dirty="0" err="1" smtClean="0"/>
              <a:t>Klien</a:t>
            </a:r>
            <a:endParaRPr lang="en-US" dirty="0" smtClean="0"/>
          </a:p>
          <a:p>
            <a:r>
              <a:rPr lang="en-US" dirty="0" smtClean="0"/>
              <a:t>Server</a:t>
            </a:r>
          </a:p>
          <a:p>
            <a:r>
              <a:rPr lang="en-US" dirty="0" err="1" smtClean="0"/>
              <a:t>Jaringan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1" name="Left-Right Arrow 10"/>
          <p:cNvSpPr/>
          <p:nvPr/>
        </p:nvSpPr>
        <p:spPr>
          <a:xfrm>
            <a:off x="4572000" y="2286000"/>
            <a:ext cx="1520952" cy="242316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>
            <a:off x="4572000" y="2729484"/>
            <a:ext cx="1520952" cy="242316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/>
          <p:nvPr/>
        </p:nvSpPr>
        <p:spPr>
          <a:xfrm>
            <a:off x="4572000" y="3186684"/>
            <a:ext cx="1520952" cy="242316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-Right Arrow 13"/>
          <p:cNvSpPr/>
          <p:nvPr/>
        </p:nvSpPr>
        <p:spPr>
          <a:xfrm>
            <a:off x="4572000" y="3643884"/>
            <a:ext cx="1520952" cy="242316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-Right Arrow 14"/>
          <p:cNvSpPr/>
          <p:nvPr/>
        </p:nvSpPr>
        <p:spPr>
          <a:xfrm>
            <a:off x="4572000" y="4101084"/>
            <a:ext cx="1520952" cy="242316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0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 uiExpand="1" build="p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Permasalahan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Kecepatan</a:t>
            </a:r>
            <a:r>
              <a:rPr lang="en-US" dirty="0" smtClean="0"/>
              <a:t> transfer yang </a:t>
            </a:r>
            <a:r>
              <a:rPr lang="en-US" dirty="0" err="1" smtClean="0"/>
              <a:t>lambat</a:t>
            </a:r>
            <a:endParaRPr lang="en-US" dirty="0" smtClean="0"/>
          </a:p>
          <a:p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yang </a:t>
            </a:r>
            <a:r>
              <a:rPr lang="en-US" dirty="0" err="1" smtClean="0"/>
              <a:t>kompleks</a:t>
            </a:r>
            <a:endParaRPr lang="en-US" dirty="0" smtClean="0"/>
          </a:p>
          <a:p>
            <a:pPr lvl="1"/>
            <a:r>
              <a:rPr lang="en-US" dirty="0" err="1" smtClean="0"/>
              <a:t>Pengaturan</a:t>
            </a:r>
            <a:r>
              <a:rPr lang="en-US" dirty="0" smtClean="0"/>
              <a:t>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lintas</a:t>
            </a:r>
            <a:r>
              <a:rPr lang="en-US" dirty="0" smtClean="0"/>
              <a:t> data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5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 </a:t>
            </a:r>
            <a:r>
              <a:rPr lang="en-US" dirty="0" err="1" smtClean="0"/>
              <a:t>Transmisi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Simplex</a:t>
            </a:r>
          </a:p>
          <a:p>
            <a:pPr lvl="1"/>
            <a:r>
              <a:rPr lang="en-US" dirty="0" err="1" smtClean="0"/>
              <a:t>Transmisi</a:t>
            </a:r>
            <a:r>
              <a:rPr lang="en-US" dirty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arah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Half duplex</a:t>
            </a:r>
          </a:p>
          <a:p>
            <a:pPr lvl="1"/>
            <a:r>
              <a:rPr lang="en-US" dirty="0" err="1" smtClean="0"/>
              <a:t>Transmisi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arah</a:t>
            </a:r>
            <a:r>
              <a:rPr lang="en-US" dirty="0" smtClean="0"/>
              <a:t> </a:t>
            </a:r>
            <a:r>
              <a:rPr lang="en-US" dirty="0" err="1" smtClean="0"/>
              <a:t>tapi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Full duplex</a:t>
            </a:r>
          </a:p>
          <a:p>
            <a:pPr lvl="1"/>
            <a:r>
              <a:rPr lang="en-US" dirty="0" err="1" smtClean="0"/>
              <a:t>Transmisi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arah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6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Protokol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Protokol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Protokol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2233614" y="2376489"/>
            <a:ext cx="3095625" cy="2335219"/>
            <a:chOff x="709613" y="2376488"/>
            <a:chExt cx="3095625" cy="2335219"/>
          </a:xfrm>
        </p:grpSpPr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1257300" y="2771775"/>
              <a:ext cx="1762125" cy="276225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0" name="Picture 62" descr="Alice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09613" y="2376488"/>
              <a:ext cx="561975" cy="693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63" descr="Bob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128963" y="2771775"/>
              <a:ext cx="676275" cy="690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xt Box 64"/>
            <p:cNvSpPr txBox="1">
              <a:spLocks noChangeArrowheads="1"/>
            </p:cNvSpPr>
            <p:nvPr/>
          </p:nvSpPr>
          <p:spPr bwMode="auto">
            <a:xfrm>
              <a:off x="1698625" y="2484438"/>
              <a:ext cx="62869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</a:rPr>
                <a:t>Halo</a:t>
              </a:r>
              <a:endParaRPr lang="en-US" dirty="0">
                <a:solidFill>
                  <a:srgbClr val="CC0000"/>
                </a:solidFill>
              </a:endParaRPr>
            </a:p>
          </p:txBody>
        </p:sp>
        <p:sp>
          <p:nvSpPr>
            <p:cNvPr id="13" name="Line 66"/>
            <p:cNvSpPr>
              <a:spLocks noChangeShapeType="1"/>
            </p:cNvSpPr>
            <p:nvPr/>
          </p:nvSpPr>
          <p:spPr bwMode="auto">
            <a:xfrm flipV="1">
              <a:off x="949325" y="3330575"/>
              <a:ext cx="2085975" cy="36195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67"/>
            <p:cNvSpPr txBox="1">
              <a:spLocks noChangeArrowheads="1"/>
            </p:cNvSpPr>
            <p:nvPr/>
          </p:nvSpPr>
          <p:spPr bwMode="auto">
            <a:xfrm>
              <a:off x="1689100" y="3108325"/>
              <a:ext cx="62869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</a:rPr>
                <a:t>Halo</a:t>
              </a:r>
              <a:endParaRPr lang="en-US" dirty="0">
                <a:solidFill>
                  <a:srgbClr val="CC0000"/>
                </a:solidFill>
              </a:endParaRPr>
            </a:p>
          </p:txBody>
        </p:sp>
        <p:sp>
          <p:nvSpPr>
            <p:cNvPr id="15" name="Line 70"/>
            <p:cNvSpPr>
              <a:spLocks noChangeShapeType="1"/>
            </p:cNvSpPr>
            <p:nvPr/>
          </p:nvSpPr>
          <p:spPr bwMode="auto">
            <a:xfrm>
              <a:off x="933450" y="3762375"/>
              <a:ext cx="2162175" cy="43815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" name="Group 72"/>
            <p:cNvGrpSpPr>
              <a:grpSpLocks/>
            </p:cNvGrpSpPr>
            <p:nvPr/>
          </p:nvGrpSpPr>
          <p:grpSpPr bwMode="auto">
            <a:xfrm>
              <a:off x="1262066" y="3694120"/>
              <a:ext cx="1439865" cy="708026"/>
              <a:chOff x="629" y="2747"/>
              <a:chExt cx="907" cy="446"/>
            </a:xfrm>
          </p:grpSpPr>
          <p:sp>
            <p:nvSpPr>
              <p:cNvPr id="17" name="Rectangle 71"/>
              <p:cNvSpPr>
                <a:spLocks noChangeArrowheads="1"/>
              </p:cNvSpPr>
              <p:nvPr/>
            </p:nvSpPr>
            <p:spPr bwMode="auto">
              <a:xfrm>
                <a:off x="786" y="2790"/>
                <a:ext cx="588" cy="3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CC0000"/>
                  </a:solidFill>
                </a:endParaRPr>
              </a:p>
            </p:txBody>
          </p:sp>
          <p:sp>
            <p:nvSpPr>
              <p:cNvPr id="18" name="Text Box 69"/>
              <p:cNvSpPr txBox="1">
                <a:spLocks noChangeArrowheads="1"/>
              </p:cNvSpPr>
              <p:nvPr/>
            </p:nvSpPr>
            <p:spPr bwMode="auto">
              <a:xfrm>
                <a:off x="629" y="2747"/>
                <a:ext cx="907" cy="44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CC0000"/>
                    </a:solidFill>
                  </a:rPr>
                  <a:t>Jam </a:t>
                </a:r>
                <a:r>
                  <a:rPr lang="en-US" sz="2000" dirty="0" err="1">
                    <a:solidFill>
                      <a:srgbClr val="CC0000"/>
                    </a:solidFill>
                  </a:rPr>
                  <a:t>berapa</a:t>
                </a:r>
                <a:r>
                  <a:rPr lang="en-US" sz="2000" dirty="0">
                    <a:solidFill>
                      <a:srgbClr val="CC0000"/>
                    </a:solidFill>
                  </a:rPr>
                  <a:t> </a:t>
                </a:r>
              </a:p>
              <a:p>
                <a:pPr algn="ctr"/>
                <a:r>
                  <a:rPr lang="en-US" sz="2000" dirty="0" err="1">
                    <a:solidFill>
                      <a:srgbClr val="CC0000"/>
                    </a:solidFill>
                  </a:rPr>
                  <a:t>sekarang</a:t>
                </a:r>
                <a:endParaRPr lang="en-US" sz="2000" dirty="0">
                  <a:solidFill>
                    <a:srgbClr val="CC0000"/>
                  </a:solidFill>
                </a:endParaRPr>
              </a:p>
            </p:txBody>
          </p:sp>
        </p:grpSp>
        <p:sp>
          <p:nvSpPr>
            <p:cNvPr id="19" name="Line 73"/>
            <p:cNvSpPr>
              <a:spLocks noChangeShapeType="1"/>
            </p:cNvSpPr>
            <p:nvPr/>
          </p:nvSpPr>
          <p:spPr bwMode="auto">
            <a:xfrm flipV="1">
              <a:off x="1095375" y="4333875"/>
              <a:ext cx="1952625" cy="333375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" name="Group 76"/>
            <p:cNvGrpSpPr>
              <a:grpSpLocks/>
            </p:cNvGrpSpPr>
            <p:nvPr/>
          </p:nvGrpSpPr>
          <p:grpSpPr bwMode="auto">
            <a:xfrm>
              <a:off x="1565275" y="4338644"/>
              <a:ext cx="796925" cy="373063"/>
              <a:chOff x="1046" y="2771"/>
              <a:chExt cx="502" cy="235"/>
            </a:xfrm>
          </p:grpSpPr>
          <p:sp>
            <p:nvSpPr>
              <p:cNvPr id="21" name="Rectangle 75"/>
              <p:cNvSpPr>
                <a:spLocks noChangeArrowheads="1"/>
              </p:cNvSpPr>
              <p:nvPr/>
            </p:nvSpPr>
            <p:spPr bwMode="auto">
              <a:xfrm>
                <a:off x="1104" y="2820"/>
                <a:ext cx="444" cy="18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CC0000"/>
                  </a:solidFill>
                </a:endParaRPr>
              </a:p>
            </p:txBody>
          </p:sp>
          <p:sp>
            <p:nvSpPr>
              <p:cNvPr id="22" name="Text Box 74"/>
              <p:cNvSpPr txBox="1">
                <a:spLocks noChangeArrowheads="1"/>
              </p:cNvSpPr>
              <p:nvPr/>
            </p:nvSpPr>
            <p:spPr bwMode="auto">
              <a:xfrm>
                <a:off x="1046" y="2771"/>
                <a:ext cx="37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CC0000"/>
                    </a:solidFill>
                  </a:rPr>
                  <a:t>2:00</a:t>
                </a:r>
              </a:p>
            </p:txBody>
          </p:sp>
        </p:grpSp>
      </p:grpSp>
      <p:grpSp>
        <p:nvGrpSpPr>
          <p:cNvPr id="73" name="Group 72"/>
          <p:cNvGrpSpPr/>
          <p:nvPr/>
        </p:nvGrpSpPr>
        <p:grpSpPr>
          <a:xfrm>
            <a:off x="5799139" y="2339976"/>
            <a:ext cx="4897437" cy="2614613"/>
            <a:chOff x="4275138" y="2339975"/>
            <a:chExt cx="4897437" cy="2614613"/>
          </a:xfrm>
        </p:grpSpPr>
        <p:sp>
          <p:nvSpPr>
            <p:cNvPr id="23" name="Line 85"/>
            <p:cNvSpPr>
              <a:spLocks noChangeShapeType="1"/>
            </p:cNvSpPr>
            <p:nvPr/>
          </p:nvSpPr>
          <p:spPr bwMode="auto">
            <a:xfrm flipV="1">
              <a:off x="5165725" y="4525963"/>
              <a:ext cx="2343150" cy="428625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89"/>
            <p:cNvSpPr>
              <a:spLocks noChangeShapeType="1"/>
            </p:cNvSpPr>
            <p:nvPr/>
          </p:nvSpPr>
          <p:spPr bwMode="auto">
            <a:xfrm>
              <a:off x="5180013" y="2811463"/>
              <a:ext cx="2176462" cy="347662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90"/>
            <p:cNvSpPr>
              <a:spLocks noChangeShapeType="1"/>
            </p:cNvSpPr>
            <p:nvPr/>
          </p:nvSpPr>
          <p:spPr bwMode="auto">
            <a:xfrm flipV="1">
              <a:off x="5118100" y="3317875"/>
              <a:ext cx="2216150" cy="398463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92"/>
            <p:cNvSpPr>
              <a:spLocks noChangeArrowheads="1"/>
            </p:cNvSpPr>
            <p:nvPr/>
          </p:nvSpPr>
          <p:spPr bwMode="auto">
            <a:xfrm>
              <a:off x="5553075" y="3340100"/>
              <a:ext cx="1438275" cy="3937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CC0000"/>
                </a:solidFill>
              </a:endParaRPr>
            </a:p>
          </p:txBody>
        </p:sp>
        <p:sp>
          <p:nvSpPr>
            <p:cNvPr id="27" name="Text Box 91"/>
            <p:cNvSpPr txBox="1">
              <a:spLocks noChangeArrowheads="1"/>
            </p:cNvSpPr>
            <p:nvPr/>
          </p:nvSpPr>
          <p:spPr bwMode="auto">
            <a:xfrm>
              <a:off x="5449912" y="3341688"/>
              <a:ext cx="1650965" cy="563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dirty="0" err="1">
                  <a:solidFill>
                    <a:srgbClr val="CC0000"/>
                  </a:solidFill>
                </a:rPr>
                <a:t>Respon</a:t>
              </a:r>
              <a:r>
                <a:rPr lang="en-US" dirty="0">
                  <a:solidFill>
                    <a:srgbClr val="CC0000"/>
                  </a:solidFill>
                </a:rPr>
                <a:t> </a:t>
              </a:r>
              <a:r>
                <a:rPr lang="en-US" dirty="0" err="1">
                  <a:solidFill>
                    <a:srgbClr val="CC0000"/>
                  </a:solidFill>
                </a:rPr>
                <a:t>koneksi</a:t>
              </a:r>
              <a:endParaRPr lang="en-US" dirty="0">
                <a:solidFill>
                  <a:srgbClr val="CC0000"/>
                </a:solidFill>
              </a:endParaRPr>
            </a:p>
            <a:p>
              <a:pPr algn="ctr">
                <a:lnSpc>
                  <a:spcPct val="85000"/>
                </a:lnSpc>
              </a:pPr>
              <a:r>
                <a:rPr lang="en-US" dirty="0" err="1">
                  <a:solidFill>
                    <a:srgbClr val="CC0000"/>
                  </a:solidFill>
                </a:rPr>
                <a:t>dari</a:t>
              </a:r>
              <a:r>
                <a:rPr lang="en-US" dirty="0">
                  <a:solidFill>
                    <a:srgbClr val="CC0000"/>
                  </a:solidFill>
                </a:rPr>
                <a:t> server</a:t>
              </a:r>
              <a:endParaRPr lang="en-US" dirty="0">
                <a:solidFill>
                  <a:srgbClr val="CC0000"/>
                </a:solidFill>
              </a:endParaRPr>
            </a:p>
          </p:txBody>
        </p:sp>
        <p:sp>
          <p:nvSpPr>
            <p:cNvPr id="28" name="Line 94"/>
            <p:cNvSpPr>
              <a:spLocks noChangeShapeType="1"/>
            </p:cNvSpPr>
            <p:nvPr/>
          </p:nvSpPr>
          <p:spPr bwMode="auto">
            <a:xfrm>
              <a:off x="5165725" y="3963988"/>
              <a:ext cx="2400300" cy="41910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9" name="Group 97"/>
            <p:cNvGrpSpPr>
              <a:grpSpLocks/>
            </p:cNvGrpSpPr>
            <p:nvPr/>
          </p:nvGrpSpPr>
          <p:grpSpPr bwMode="auto">
            <a:xfrm>
              <a:off x="5378450" y="3976688"/>
              <a:ext cx="3794125" cy="366713"/>
              <a:chOff x="3212" y="2564"/>
              <a:chExt cx="2390" cy="231"/>
            </a:xfrm>
          </p:grpSpPr>
          <p:sp>
            <p:nvSpPr>
              <p:cNvPr id="30" name="Rectangle 96"/>
              <p:cNvSpPr>
                <a:spLocks noChangeArrowheads="1"/>
              </p:cNvSpPr>
              <p:nvPr/>
            </p:nvSpPr>
            <p:spPr bwMode="auto">
              <a:xfrm>
                <a:off x="3252" y="2628"/>
                <a:ext cx="2100" cy="11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CC0000"/>
                  </a:solidFill>
                </a:endParaRPr>
              </a:p>
            </p:txBody>
          </p:sp>
          <p:sp>
            <p:nvSpPr>
              <p:cNvPr id="31" name="Text Box 95"/>
              <p:cNvSpPr txBox="1">
                <a:spLocks noChangeArrowheads="1"/>
              </p:cNvSpPr>
              <p:nvPr/>
            </p:nvSpPr>
            <p:spPr bwMode="auto">
              <a:xfrm>
                <a:off x="3212" y="2564"/>
                <a:ext cx="239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 err="1">
                    <a:solidFill>
                      <a:srgbClr val="CC0000"/>
                    </a:solidFill>
                  </a:rPr>
                  <a:t>Meminta</a:t>
                </a:r>
                <a:r>
                  <a:rPr lang="en-US" dirty="0">
                    <a:solidFill>
                      <a:srgbClr val="CC0000"/>
                    </a:solidFill>
                  </a:rPr>
                  <a:t> </a:t>
                </a:r>
                <a:r>
                  <a:rPr lang="en-US" dirty="0" err="1">
                    <a:solidFill>
                      <a:srgbClr val="CC0000"/>
                    </a:solidFill>
                  </a:rPr>
                  <a:t>hal</a:t>
                </a:r>
                <a:r>
                  <a:rPr lang="en-US" dirty="0">
                    <a:solidFill>
                      <a:srgbClr val="CC0000"/>
                    </a:solidFill>
                  </a:rPr>
                  <a:t>. http://if.its.ac.id</a:t>
                </a:r>
                <a:endParaRPr lang="en-US" sz="2400" dirty="0">
                  <a:solidFill>
                    <a:srgbClr val="CC0000"/>
                  </a:solidFill>
                </a:endParaRPr>
              </a:p>
            </p:txBody>
          </p:sp>
        </p:grpSp>
        <p:sp>
          <p:nvSpPr>
            <p:cNvPr id="32" name="Rectangle 99"/>
            <p:cNvSpPr>
              <a:spLocks noChangeArrowheads="1"/>
            </p:cNvSpPr>
            <p:nvPr/>
          </p:nvSpPr>
          <p:spPr bwMode="auto">
            <a:xfrm>
              <a:off x="5934075" y="4624388"/>
              <a:ext cx="919163" cy="2952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CC0000"/>
                </a:solidFill>
              </a:endParaRPr>
            </a:p>
          </p:txBody>
        </p:sp>
        <p:sp>
          <p:nvSpPr>
            <p:cNvPr id="33" name="Text Box 100"/>
            <p:cNvSpPr txBox="1">
              <a:spLocks noChangeArrowheads="1"/>
            </p:cNvSpPr>
            <p:nvPr/>
          </p:nvSpPr>
          <p:spPr bwMode="auto">
            <a:xfrm>
              <a:off x="5900738" y="4510088"/>
              <a:ext cx="70724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00"/>
                  </a:solidFill>
                </a:rPr>
                <a:t>&lt;file&gt;</a:t>
              </a:r>
            </a:p>
          </p:txBody>
        </p:sp>
        <p:sp>
          <p:nvSpPr>
            <p:cNvPr id="34" name="Rectangle 52"/>
            <p:cNvSpPr>
              <a:spLocks noChangeArrowheads="1"/>
            </p:cNvSpPr>
            <p:nvPr/>
          </p:nvSpPr>
          <p:spPr bwMode="auto">
            <a:xfrm>
              <a:off x="5465763" y="2751138"/>
              <a:ext cx="1365250" cy="43973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91"/>
            <p:cNvSpPr txBox="1">
              <a:spLocks noChangeArrowheads="1"/>
            </p:cNvSpPr>
            <p:nvPr/>
          </p:nvSpPr>
          <p:spPr bwMode="auto">
            <a:xfrm>
              <a:off x="5257800" y="2560969"/>
              <a:ext cx="1763176" cy="563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dirty="0" err="1">
                  <a:solidFill>
                    <a:srgbClr val="CC0000"/>
                  </a:solidFill>
                </a:rPr>
                <a:t>Klien</a:t>
              </a:r>
              <a:r>
                <a:rPr lang="en-US" dirty="0">
                  <a:solidFill>
                    <a:srgbClr val="CC0000"/>
                  </a:solidFill>
                </a:rPr>
                <a:t> </a:t>
              </a:r>
            </a:p>
            <a:p>
              <a:pPr algn="ctr">
                <a:lnSpc>
                  <a:spcPct val="85000"/>
                </a:lnSpc>
              </a:pPr>
              <a:r>
                <a:rPr lang="en-US" dirty="0" err="1">
                  <a:solidFill>
                    <a:srgbClr val="CC0000"/>
                  </a:solidFill>
                </a:rPr>
                <a:t>m</a:t>
              </a:r>
              <a:r>
                <a:rPr lang="en-US" dirty="0" err="1">
                  <a:solidFill>
                    <a:srgbClr val="CC0000"/>
                  </a:solidFill>
                </a:rPr>
                <a:t>eminta</a:t>
              </a:r>
              <a:r>
                <a:rPr lang="en-US" dirty="0">
                  <a:solidFill>
                    <a:srgbClr val="CC0000"/>
                  </a:solidFill>
                </a:rPr>
                <a:t> </a:t>
              </a:r>
              <a:r>
                <a:rPr lang="en-US" dirty="0" err="1">
                  <a:solidFill>
                    <a:srgbClr val="CC0000"/>
                  </a:solidFill>
                </a:rPr>
                <a:t>koneksi</a:t>
              </a:r>
              <a:endParaRPr lang="en-US" dirty="0">
                <a:solidFill>
                  <a:srgbClr val="CC0000"/>
                </a:solidFill>
              </a:endParaRPr>
            </a:p>
          </p:txBody>
        </p:sp>
        <p:grpSp>
          <p:nvGrpSpPr>
            <p:cNvPr id="36" name="Group 57"/>
            <p:cNvGrpSpPr>
              <a:grpSpLocks/>
            </p:cNvGrpSpPr>
            <p:nvPr/>
          </p:nvGrpSpPr>
          <p:grpSpPr bwMode="auto">
            <a:xfrm>
              <a:off x="7412038" y="2782888"/>
              <a:ext cx="431800" cy="755650"/>
              <a:chOff x="4140" y="429"/>
              <a:chExt cx="1425" cy="2396"/>
            </a:xfrm>
          </p:grpSpPr>
          <p:sp>
            <p:nvSpPr>
              <p:cNvPr id="37" name="Freeform 5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Rectangle 59"/>
              <p:cNvSpPr>
                <a:spLocks noChangeArrowheads="1"/>
              </p:cNvSpPr>
              <p:nvPr/>
            </p:nvSpPr>
            <p:spPr bwMode="auto">
              <a:xfrm>
                <a:off x="4208" y="429"/>
                <a:ext cx="1043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6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6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Rectangle 62"/>
              <p:cNvSpPr>
                <a:spLocks noChangeArrowheads="1"/>
              </p:cNvSpPr>
              <p:nvPr/>
            </p:nvSpPr>
            <p:spPr bwMode="auto">
              <a:xfrm>
                <a:off x="4213" y="691"/>
                <a:ext cx="597" cy="5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2" name="Group 6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67" name="AutoShape 64"/>
                <p:cNvSpPr>
                  <a:spLocks noChangeArrowheads="1"/>
                </p:cNvSpPr>
                <p:nvPr/>
              </p:nvSpPr>
              <p:spPr bwMode="auto">
                <a:xfrm>
                  <a:off x="612" y="2566"/>
                  <a:ext cx="726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AutoShape 65"/>
                <p:cNvSpPr>
                  <a:spLocks noChangeArrowheads="1"/>
                </p:cNvSpPr>
                <p:nvPr/>
              </p:nvSpPr>
              <p:spPr bwMode="auto">
                <a:xfrm>
                  <a:off x="625" y="2580"/>
                  <a:ext cx="693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3" name="Rectangle 66"/>
              <p:cNvSpPr>
                <a:spLocks noChangeArrowheads="1"/>
              </p:cNvSpPr>
              <p:nvPr/>
            </p:nvSpPr>
            <p:spPr bwMode="auto">
              <a:xfrm>
                <a:off x="4224" y="1018"/>
                <a:ext cx="597" cy="5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4" name="Group 6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65" name="AutoShape 68"/>
                <p:cNvSpPr>
                  <a:spLocks noChangeArrowheads="1"/>
                </p:cNvSpPr>
                <p:nvPr/>
              </p:nvSpPr>
              <p:spPr bwMode="auto">
                <a:xfrm>
                  <a:off x="615" y="2567"/>
                  <a:ext cx="726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AutoShape 69"/>
                <p:cNvSpPr>
                  <a:spLocks noChangeArrowheads="1"/>
                </p:cNvSpPr>
                <p:nvPr/>
              </p:nvSpPr>
              <p:spPr bwMode="auto">
                <a:xfrm>
                  <a:off x="628" y="2582"/>
                  <a:ext cx="693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5" name="Rectangle 70"/>
              <p:cNvSpPr>
                <a:spLocks noChangeArrowheads="1"/>
              </p:cNvSpPr>
              <p:nvPr/>
            </p:nvSpPr>
            <p:spPr bwMode="auto">
              <a:xfrm>
                <a:off x="4219" y="1360"/>
                <a:ext cx="592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Rectangle 71"/>
              <p:cNvSpPr>
                <a:spLocks noChangeArrowheads="1"/>
              </p:cNvSpPr>
              <p:nvPr/>
            </p:nvSpPr>
            <p:spPr bwMode="auto">
              <a:xfrm>
                <a:off x="4229" y="1657"/>
                <a:ext cx="597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7" name="Group 7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63" name="AutoShape 73"/>
                <p:cNvSpPr>
                  <a:spLocks noChangeArrowheads="1"/>
                </p:cNvSpPr>
                <p:nvPr/>
              </p:nvSpPr>
              <p:spPr bwMode="auto">
                <a:xfrm>
                  <a:off x="617" y="2568"/>
                  <a:ext cx="724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AutoShape 74"/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2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" name="Freeform 7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9" name="Group 7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61" name="AutoShape 77"/>
                <p:cNvSpPr>
                  <a:spLocks noChangeArrowheads="1"/>
                </p:cNvSpPr>
                <p:nvPr/>
              </p:nvSpPr>
              <p:spPr bwMode="auto">
                <a:xfrm>
                  <a:off x="612" y="2566"/>
                  <a:ext cx="724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AutoShape 7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2" cy="11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0" name="Rectangle 79"/>
              <p:cNvSpPr>
                <a:spLocks noChangeArrowheads="1"/>
              </p:cNvSpPr>
              <p:nvPr/>
            </p:nvSpPr>
            <p:spPr bwMode="auto">
              <a:xfrm>
                <a:off x="5251" y="429"/>
                <a:ext cx="68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Freeform 8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8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7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Oval 82"/>
              <p:cNvSpPr>
                <a:spLocks noChangeArrowheads="1"/>
              </p:cNvSpPr>
              <p:nvPr/>
            </p:nvSpPr>
            <p:spPr bwMode="auto">
              <a:xfrm>
                <a:off x="5518" y="2609"/>
                <a:ext cx="47" cy="101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Freeform 8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AutoShape 84"/>
              <p:cNvSpPr>
                <a:spLocks noChangeArrowheads="1"/>
              </p:cNvSpPr>
              <p:nvPr/>
            </p:nvSpPr>
            <p:spPr bwMode="auto">
              <a:xfrm>
                <a:off x="4140" y="2679"/>
                <a:ext cx="1200" cy="14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AutoShape 85"/>
              <p:cNvSpPr>
                <a:spLocks noChangeArrowheads="1"/>
              </p:cNvSpPr>
              <p:nvPr/>
            </p:nvSpPr>
            <p:spPr bwMode="auto">
              <a:xfrm>
                <a:off x="4208" y="2709"/>
                <a:ext cx="1069" cy="8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Oval 86"/>
              <p:cNvSpPr>
                <a:spLocks noChangeArrowheads="1"/>
              </p:cNvSpPr>
              <p:nvPr/>
            </p:nvSpPr>
            <p:spPr bwMode="auto">
              <a:xfrm>
                <a:off x="4308" y="2382"/>
                <a:ext cx="157" cy="146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Oval 87"/>
              <p:cNvSpPr>
                <a:spLocks noChangeArrowheads="1"/>
              </p:cNvSpPr>
              <p:nvPr/>
            </p:nvSpPr>
            <p:spPr bwMode="auto">
              <a:xfrm>
                <a:off x="4486" y="2382"/>
                <a:ext cx="162" cy="146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59" name="Oval 88"/>
              <p:cNvSpPr>
                <a:spLocks noChangeArrowheads="1"/>
              </p:cNvSpPr>
              <p:nvPr/>
            </p:nvSpPr>
            <p:spPr bwMode="auto">
              <a:xfrm>
                <a:off x="4664" y="2382"/>
                <a:ext cx="157" cy="141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Rectangle 89"/>
              <p:cNvSpPr>
                <a:spLocks noChangeArrowheads="1"/>
              </p:cNvSpPr>
              <p:nvPr/>
            </p:nvSpPr>
            <p:spPr bwMode="auto">
              <a:xfrm>
                <a:off x="5062" y="1833"/>
                <a:ext cx="84" cy="765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9" name="Group 90"/>
            <p:cNvGrpSpPr>
              <a:grpSpLocks/>
            </p:cNvGrpSpPr>
            <p:nvPr/>
          </p:nvGrpSpPr>
          <p:grpSpPr bwMode="auto">
            <a:xfrm>
              <a:off x="4275138" y="2339975"/>
              <a:ext cx="893762" cy="828675"/>
              <a:chOff x="-44" y="1473"/>
              <a:chExt cx="981" cy="1105"/>
            </a:xfrm>
          </p:grpSpPr>
          <p:pic>
            <p:nvPicPr>
              <p:cNvPr id="70" name="Picture 9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1" name="Freeform 92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2973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Protokol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berkomunikasi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, yang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pertukaran</a:t>
            </a:r>
            <a:r>
              <a:rPr lang="en-US" dirty="0" smtClean="0"/>
              <a:t> </a:t>
            </a:r>
            <a:r>
              <a:rPr lang="en-US" dirty="0" err="1" smtClean="0"/>
              <a:t>pesan</a:t>
            </a:r>
            <a:endParaRPr lang="en-US" dirty="0" smtClean="0"/>
          </a:p>
          <a:p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berkomunikasi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pesan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endParaRPr lang="en-US" dirty="0" smtClean="0"/>
          </a:p>
          <a:p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,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pesan</a:t>
            </a:r>
            <a:r>
              <a:rPr lang="en-US" dirty="0" smtClean="0"/>
              <a:t> yang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distandarisasi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dideskripsikan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serangkaian</a:t>
            </a:r>
            <a:r>
              <a:rPr lang="en-US" dirty="0" smtClean="0"/>
              <a:t> </a:t>
            </a:r>
            <a:r>
              <a:rPr lang="en-US" dirty="0" err="1" smtClean="0"/>
              <a:t>aturan</a:t>
            </a:r>
            <a:r>
              <a:rPr lang="en-US" dirty="0" smtClean="0"/>
              <a:t> yang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protokol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mengenali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identitas</a:t>
            </a:r>
            <a:r>
              <a:rPr lang="en-US" dirty="0" smtClean="0"/>
              <a:t> </a:t>
            </a:r>
            <a:r>
              <a:rPr lang="en-US" dirty="0" err="1" smtClean="0"/>
              <a:t>unik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alamat</a:t>
            </a:r>
            <a:r>
              <a:rPr lang="en-US" dirty="0" smtClean="0">
                <a:sym typeface="Wingdings" pitchFamily="2" charset="2"/>
              </a:rPr>
              <a:t> IP</a:t>
            </a:r>
          </a:p>
          <a:p>
            <a:r>
              <a:rPr lang="en-US" dirty="0" err="1" smtClean="0">
                <a:sym typeface="Wingdings" pitchFamily="2" charset="2"/>
              </a:rPr>
              <a:t>Alamat</a:t>
            </a:r>
            <a:r>
              <a:rPr lang="en-US" dirty="0" smtClean="0">
                <a:sym typeface="Wingdings" pitchFamily="2" charset="2"/>
              </a:rPr>
              <a:t> IP </a:t>
            </a:r>
            <a:r>
              <a:rPr lang="en-US" dirty="0" err="1" smtClean="0">
                <a:sym typeface="Wingdings" pitchFamily="2" charset="2"/>
              </a:rPr>
              <a:t>untuk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setiap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perangkat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jaringan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ditentukan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dengan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mekanisme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i="1" dirty="0" err="1" smtClean="0">
                <a:sym typeface="Wingdings" pitchFamily="2" charset="2"/>
              </a:rPr>
              <a:t>subnetting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6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96391" y="2182092"/>
            <a:ext cx="7326168" cy="988002"/>
          </a:xfrm>
        </p:spPr>
        <p:txBody>
          <a:bodyPr/>
          <a:lstStyle/>
          <a:p>
            <a:r>
              <a:rPr lang="en-US" dirty="0" err="1" smtClean="0">
                <a:solidFill>
                  <a:srgbClr val="002060"/>
                </a:solidFill>
              </a:rPr>
              <a:t>Komunikasi</a:t>
            </a:r>
            <a:r>
              <a:rPr lang="en-US" dirty="0" smtClean="0">
                <a:solidFill>
                  <a:srgbClr val="002060"/>
                </a:solidFill>
              </a:rPr>
              <a:t> data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Striped Right Arrow 1"/>
          <p:cNvSpPr/>
          <p:nvPr/>
        </p:nvSpPr>
        <p:spPr>
          <a:xfrm>
            <a:off x="924791" y="2306782"/>
            <a:ext cx="1267691" cy="863312"/>
          </a:xfrm>
          <a:prstGeom prst="striped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nirkabel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Cara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menghubungkan</a:t>
            </a:r>
            <a:r>
              <a:rPr lang="en-US" dirty="0" smtClean="0"/>
              <a:t> </a:t>
            </a:r>
            <a:r>
              <a:rPr lang="en-US" dirty="0" err="1" smtClean="0"/>
              <a:t>sejumlah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kabel</a:t>
            </a:r>
            <a:endParaRPr lang="en-US" dirty="0" smtClean="0"/>
          </a:p>
          <a:p>
            <a:r>
              <a:rPr lang="en-US" dirty="0" err="1" smtClean="0"/>
              <a:t>Standar</a:t>
            </a:r>
            <a:r>
              <a:rPr lang="en-US" dirty="0" smtClean="0"/>
              <a:t> </a:t>
            </a:r>
            <a:r>
              <a:rPr lang="en-US" dirty="0" err="1" smtClean="0"/>
              <a:t>protokol</a:t>
            </a:r>
            <a:r>
              <a:rPr lang="en-US" dirty="0" smtClean="0"/>
              <a:t> IEEE 802.11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438400" y="4876800"/>
          <a:ext cx="7239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IEEE 801.11b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IEEE 802.11g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IEEE 802.11a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Frekuensi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 GHz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 GHz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GHz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Kec.transfer</a:t>
                      </a:r>
                      <a:r>
                        <a:rPr lang="en-US" baseline="0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 Mbps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 Mbps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 Mbps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Area </a:t>
                      </a:r>
                      <a:r>
                        <a:rPr lang="en-US" dirty="0" err="1" smtClean="0"/>
                        <a:t>jangkauan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 – 45 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 – 45 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 – 22 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284" y="1676400"/>
            <a:ext cx="41338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913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Jaringan</a:t>
            </a:r>
            <a:r>
              <a:rPr lang="en-US" dirty="0" smtClean="0"/>
              <a:t> Ad-Hoc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nirkabel</a:t>
            </a:r>
            <a:r>
              <a:rPr lang="en-US" dirty="0" smtClean="0"/>
              <a:t> peer-to-peer</a:t>
            </a:r>
          </a:p>
          <a:p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berkomunikasi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733800"/>
            <a:ext cx="2667000" cy="2501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64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64270" y="940811"/>
            <a:ext cx="6650759" cy="2852737"/>
          </a:xfrm>
        </p:spPr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ad-hoc </a:t>
            </a:r>
            <a:r>
              <a:rPr lang="en-US" dirty="0" err="1" smtClean="0"/>
              <a:t>dengan</a:t>
            </a:r>
            <a:r>
              <a:rPr lang="en-US" dirty="0" smtClean="0"/>
              <a:t> laptop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" name="Striped Right Arrow 1"/>
          <p:cNvSpPr/>
          <p:nvPr/>
        </p:nvSpPr>
        <p:spPr>
          <a:xfrm>
            <a:off x="1153391" y="1631373"/>
            <a:ext cx="1610879" cy="1163782"/>
          </a:xfrm>
          <a:prstGeom prst="stripedRight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3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Langkah-langkah</a:t>
            </a:r>
            <a:r>
              <a:rPr lang="en-US" dirty="0" smtClean="0"/>
              <a:t>: (1)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358034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 err="1"/>
              <a:t>Aktifkan</a:t>
            </a:r>
            <a:r>
              <a:rPr lang="en-US" sz="2000" dirty="0"/>
              <a:t> Wi-Fi </a:t>
            </a:r>
            <a:r>
              <a:rPr lang="en-US" sz="2000" dirty="0" err="1"/>
              <a:t>pada</a:t>
            </a:r>
            <a:r>
              <a:rPr lang="en-US" sz="2000" dirty="0"/>
              <a:t> laptop</a:t>
            </a:r>
          </a:p>
          <a:p>
            <a:r>
              <a:rPr lang="en-US" sz="2000" dirty="0" err="1"/>
              <a:t>Klik</a:t>
            </a:r>
            <a:r>
              <a:rPr lang="en-US" sz="2000" dirty="0"/>
              <a:t> </a:t>
            </a:r>
            <a:r>
              <a:rPr lang="en-US" sz="2000" i="1" dirty="0"/>
              <a:t>start windows</a:t>
            </a:r>
            <a:r>
              <a:rPr lang="en-US" sz="2000" dirty="0"/>
              <a:t>, </a:t>
            </a:r>
            <a:r>
              <a:rPr lang="en-US" sz="2000" dirty="0" err="1"/>
              <a:t>ketikan</a:t>
            </a:r>
            <a:r>
              <a:rPr lang="en-US" sz="2000" dirty="0"/>
              <a:t> </a:t>
            </a:r>
            <a:r>
              <a:rPr lang="en-US" sz="2000" b="1" dirty="0" err="1"/>
              <a:t>adhoc</a:t>
            </a:r>
            <a:r>
              <a:rPr lang="en-US" sz="2000" dirty="0"/>
              <a:t> </a:t>
            </a:r>
            <a:r>
              <a:rPr lang="en-US" sz="2000" dirty="0" err="1"/>
              <a:t>kemudian</a:t>
            </a:r>
            <a:r>
              <a:rPr lang="en-US" sz="2000" dirty="0"/>
              <a:t> </a:t>
            </a:r>
            <a:r>
              <a:rPr lang="en-US" sz="2000" dirty="0" err="1"/>
              <a:t>tekan</a:t>
            </a:r>
            <a:r>
              <a:rPr lang="en-US" sz="2000" dirty="0"/>
              <a:t> </a:t>
            </a:r>
            <a:r>
              <a:rPr lang="en-US" sz="2000" dirty="0" err="1"/>
              <a:t>tombol</a:t>
            </a:r>
            <a:r>
              <a:rPr lang="en-US" sz="2000" dirty="0"/>
              <a:t> </a:t>
            </a:r>
            <a:r>
              <a:rPr lang="en-US" sz="2000" i="1" dirty="0"/>
              <a:t>enter</a:t>
            </a:r>
          </a:p>
          <a:p>
            <a:r>
              <a:rPr lang="en-US" sz="2000" dirty="0" err="1"/>
              <a:t>Selanjutnya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muncul</a:t>
            </a:r>
            <a:r>
              <a:rPr lang="en-US" sz="2000" dirty="0"/>
              <a:t> </a:t>
            </a:r>
            <a:r>
              <a:rPr lang="en-US" sz="2000" dirty="0" err="1"/>
              <a:t>jendela</a:t>
            </a:r>
            <a:r>
              <a:rPr lang="en-US" sz="2000" dirty="0"/>
              <a:t> </a:t>
            </a:r>
            <a:r>
              <a:rPr lang="en-US" sz="2000" i="1" dirty="0"/>
              <a:t>Set Up an Ad-Hoc Network</a:t>
            </a:r>
            <a:r>
              <a:rPr lang="en-US" sz="2000" dirty="0"/>
              <a:t>, </a:t>
            </a:r>
            <a:r>
              <a:rPr lang="en-US" sz="2000" dirty="0" err="1"/>
              <a:t>lalu</a:t>
            </a:r>
            <a:r>
              <a:rPr lang="en-US" sz="2000" dirty="0"/>
              <a:t> </a:t>
            </a:r>
            <a:r>
              <a:rPr lang="en-US" sz="2000" dirty="0" err="1"/>
              <a:t>klik</a:t>
            </a:r>
            <a:r>
              <a:rPr lang="en-US" sz="2000" dirty="0"/>
              <a:t> </a:t>
            </a:r>
            <a:r>
              <a:rPr lang="en-US" sz="2000" i="1" dirty="0"/>
              <a:t>Next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819400"/>
            <a:ext cx="5097449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134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Langkah-langkah</a:t>
            </a:r>
            <a:r>
              <a:rPr lang="en-US" dirty="0" smtClean="0"/>
              <a:t>: (2)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88818" y="1472334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i="1" dirty="0"/>
              <a:t>network name</a:t>
            </a:r>
            <a:r>
              <a:rPr lang="en-US" sz="2000" dirty="0"/>
              <a:t>, </a:t>
            </a:r>
            <a:r>
              <a:rPr lang="en-US" sz="2000" dirty="0" err="1"/>
              <a:t>isi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nama</a:t>
            </a:r>
            <a:r>
              <a:rPr lang="en-US" sz="2000" dirty="0"/>
              <a:t> </a:t>
            </a:r>
            <a:r>
              <a:rPr lang="en-US" sz="2000" dirty="0" err="1"/>
              <a:t>jaringan</a:t>
            </a:r>
            <a:r>
              <a:rPr lang="en-US" sz="2000" dirty="0"/>
              <a:t>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digunaka</a:t>
            </a:r>
            <a:r>
              <a:rPr lang="en-US" sz="2000" dirty="0"/>
              <a:t>, </a:t>
            </a:r>
            <a:r>
              <a:rPr lang="en-US" sz="2000" dirty="0" err="1"/>
              <a:t>contoh</a:t>
            </a:r>
            <a:r>
              <a:rPr lang="en-US" sz="2000" dirty="0"/>
              <a:t>: </a:t>
            </a:r>
            <a:r>
              <a:rPr lang="en-US" sz="2000" dirty="0" err="1"/>
              <a:t>korona</a:t>
            </a:r>
            <a:endParaRPr lang="en-US" sz="2000" dirty="0"/>
          </a:p>
          <a:p>
            <a:r>
              <a:rPr lang="en-US" sz="2000" dirty="0" err="1"/>
              <a:t>Pilih</a:t>
            </a:r>
            <a:r>
              <a:rPr lang="en-US" sz="2000" dirty="0"/>
              <a:t> </a:t>
            </a:r>
            <a:r>
              <a:rPr lang="en-US" sz="2000" i="1" dirty="0"/>
              <a:t>security type</a:t>
            </a:r>
            <a:r>
              <a:rPr lang="en-US" sz="2000" dirty="0"/>
              <a:t>: </a:t>
            </a:r>
            <a:r>
              <a:rPr lang="en-US" sz="2000" b="1" dirty="0"/>
              <a:t>WEP, WPA2-Personal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memberi</a:t>
            </a:r>
            <a:r>
              <a:rPr lang="en-US" sz="2000" dirty="0"/>
              <a:t> password,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b="1" dirty="0"/>
              <a:t>No authentication (Open)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tanpa</a:t>
            </a:r>
            <a:r>
              <a:rPr lang="en-US" sz="2000" dirty="0"/>
              <a:t> password, </a:t>
            </a:r>
            <a:r>
              <a:rPr lang="en-US" sz="2000" dirty="0" err="1"/>
              <a:t>kemudian</a:t>
            </a:r>
            <a:r>
              <a:rPr lang="en-US" sz="2000" dirty="0"/>
              <a:t> </a:t>
            </a:r>
            <a:r>
              <a:rPr lang="en-US" sz="2000" dirty="0" err="1"/>
              <a:t>klik</a:t>
            </a:r>
            <a:r>
              <a:rPr lang="en-US" sz="2000" dirty="0"/>
              <a:t> </a:t>
            </a:r>
            <a:r>
              <a:rPr lang="en-US" sz="2000" i="1" dirty="0"/>
              <a:t>next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042176"/>
            <a:ext cx="5105400" cy="3739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812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Langkah-langkah</a:t>
            </a:r>
            <a:r>
              <a:rPr lang="en-US" dirty="0" smtClean="0"/>
              <a:t>: (3)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461943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 err="1"/>
              <a:t>Setelah</a:t>
            </a:r>
            <a:r>
              <a:rPr lang="en-US" sz="2000" dirty="0"/>
              <a:t> </a:t>
            </a:r>
            <a:r>
              <a:rPr lang="en-US" sz="2000" dirty="0" err="1"/>
              <a:t>muncul</a:t>
            </a:r>
            <a:r>
              <a:rPr lang="en-US" sz="2000" dirty="0"/>
              <a:t> </a:t>
            </a:r>
            <a:r>
              <a:rPr lang="en-US" sz="2000" dirty="0" err="1"/>
              <a:t>jendela</a:t>
            </a:r>
            <a:r>
              <a:rPr lang="en-US" sz="2000" dirty="0"/>
              <a:t> </a:t>
            </a:r>
            <a:r>
              <a:rPr lang="en-US" sz="2000" i="1" dirty="0"/>
              <a:t>the </a:t>
            </a:r>
            <a:r>
              <a:rPr lang="en-US" sz="2000" i="1" dirty="0" err="1"/>
              <a:t>korona</a:t>
            </a:r>
            <a:r>
              <a:rPr lang="en-US" sz="2000" i="1" dirty="0"/>
              <a:t> network is ready to use</a:t>
            </a:r>
            <a:r>
              <a:rPr lang="en-US" sz="2000" dirty="0"/>
              <a:t>, </a:t>
            </a:r>
            <a:r>
              <a:rPr lang="en-US" sz="2000" dirty="0" err="1"/>
              <a:t>klik</a:t>
            </a:r>
            <a:r>
              <a:rPr lang="en-US" sz="2000" dirty="0"/>
              <a:t> </a:t>
            </a:r>
            <a:r>
              <a:rPr lang="en-US" sz="2000" i="1" dirty="0"/>
              <a:t>close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133600"/>
            <a:ext cx="5513566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320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Langkah-langkah</a:t>
            </a:r>
            <a:r>
              <a:rPr lang="en-US" dirty="0" smtClean="0"/>
              <a:t>: (4)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600201"/>
            <a:ext cx="6400800" cy="4525963"/>
          </a:xfrm>
        </p:spPr>
        <p:txBody>
          <a:bodyPr>
            <a:normAutofit/>
          </a:bodyPr>
          <a:lstStyle/>
          <a:p>
            <a:r>
              <a:rPr lang="en-US" sz="2000" dirty="0" err="1"/>
              <a:t>Cek</a:t>
            </a:r>
            <a:r>
              <a:rPr lang="en-US" sz="2000" dirty="0"/>
              <a:t> </a:t>
            </a:r>
            <a:r>
              <a:rPr lang="en-US" sz="2000" dirty="0" err="1"/>
              <a:t>koneksi</a:t>
            </a:r>
            <a:r>
              <a:rPr lang="en-US" sz="2000" dirty="0"/>
              <a:t> Wi-Fi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mengklik</a:t>
            </a:r>
            <a:r>
              <a:rPr lang="en-US" sz="2000" dirty="0"/>
              <a:t> </a:t>
            </a:r>
            <a:r>
              <a:rPr lang="en-US" sz="2000" i="1" dirty="0"/>
              <a:t>wireless icon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i="1" dirty="0"/>
              <a:t>taskbar </a:t>
            </a:r>
            <a:r>
              <a:rPr lang="en-US" sz="2000" dirty="0" err="1"/>
              <a:t>sebelah</a:t>
            </a:r>
            <a:r>
              <a:rPr lang="en-US" sz="2000" dirty="0"/>
              <a:t> </a:t>
            </a:r>
            <a:r>
              <a:rPr lang="en-US" sz="2000" dirty="0" err="1"/>
              <a:t>kanan</a:t>
            </a:r>
            <a:r>
              <a:rPr lang="en-US" sz="2000" dirty="0"/>
              <a:t>,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terlihat</a:t>
            </a:r>
            <a:r>
              <a:rPr lang="en-US" sz="2000" dirty="0"/>
              <a:t> status </a:t>
            </a:r>
            <a:r>
              <a:rPr lang="en-US" sz="2000" i="1" dirty="0" err="1"/>
              <a:t>korona</a:t>
            </a:r>
            <a:r>
              <a:rPr lang="en-US" sz="2000" i="1" dirty="0"/>
              <a:t> – waiting for users</a:t>
            </a:r>
          </a:p>
          <a:p>
            <a:r>
              <a:rPr lang="en-US" sz="2000" dirty="0" err="1"/>
              <a:t>Pengaturan</a:t>
            </a:r>
            <a:r>
              <a:rPr lang="en-US" sz="2000" dirty="0"/>
              <a:t> </a:t>
            </a:r>
            <a:r>
              <a:rPr lang="en-US" sz="2000" dirty="0" err="1"/>
              <a:t>jaringan</a:t>
            </a:r>
            <a:r>
              <a:rPr lang="en-US" sz="2000" dirty="0"/>
              <a:t> ad-hoc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selesai</a:t>
            </a:r>
            <a:r>
              <a:rPr lang="en-US" sz="2000" dirty="0"/>
              <a:t>, </a:t>
            </a:r>
            <a:r>
              <a:rPr lang="en-US" sz="2000" dirty="0" err="1"/>
              <a:t>selanjutnya</a:t>
            </a:r>
            <a:r>
              <a:rPr lang="en-US" sz="2000" dirty="0"/>
              <a:t> </a:t>
            </a:r>
            <a:r>
              <a:rPr lang="en-US" sz="2000" dirty="0" err="1"/>
              <a:t>gunakan</a:t>
            </a:r>
            <a:r>
              <a:rPr lang="en-US" sz="2000" dirty="0"/>
              <a:t> laptop lain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koneksi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jaringan</a:t>
            </a:r>
            <a:r>
              <a:rPr lang="en-US" sz="2000" dirty="0"/>
              <a:t> </a:t>
            </a:r>
            <a:r>
              <a:rPr lang="en-US" sz="2000" i="1" dirty="0" err="1"/>
              <a:t>korona</a:t>
            </a:r>
            <a:endParaRPr lang="en-US" sz="2000" i="1" dirty="0"/>
          </a:p>
          <a:p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laptop lain yang </a:t>
            </a:r>
            <a:r>
              <a:rPr lang="en-US" sz="2000" dirty="0" err="1"/>
              <a:t>terhubung</a:t>
            </a:r>
            <a:r>
              <a:rPr lang="en-US" sz="2000" dirty="0"/>
              <a:t>, </a:t>
            </a:r>
            <a:r>
              <a:rPr lang="en-US" sz="2000" dirty="0" err="1"/>
              <a:t>maka</a:t>
            </a:r>
            <a:r>
              <a:rPr lang="en-US" sz="2000" dirty="0"/>
              <a:t> status Wi-Fi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berubah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i="1" dirty="0"/>
              <a:t>connected</a:t>
            </a:r>
          </a:p>
          <a:p>
            <a:r>
              <a:rPr lang="en-US" sz="2000" dirty="0" err="1"/>
              <a:t>Selanjutnya</a:t>
            </a:r>
            <a:r>
              <a:rPr lang="en-US" sz="2000" dirty="0"/>
              <a:t>, </a:t>
            </a:r>
            <a:r>
              <a:rPr lang="en-US" sz="2000" dirty="0" err="1"/>
              <a:t>jaringan</a:t>
            </a:r>
            <a:r>
              <a:rPr lang="en-US" sz="2000" dirty="0"/>
              <a:t> ad-hoc yang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terbentuk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file sharing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752601"/>
            <a:ext cx="2676525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54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37" b="21348"/>
          <a:stretch/>
        </p:blipFill>
        <p:spPr bwMode="auto">
          <a:xfrm>
            <a:off x="4267201" y="5105400"/>
            <a:ext cx="6217187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Komunikasi</a:t>
            </a:r>
            <a:r>
              <a:rPr lang="en-US" dirty="0" smtClean="0"/>
              <a:t>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Komunikasi</a:t>
            </a:r>
            <a:r>
              <a:rPr lang="en-US" dirty="0" smtClean="0"/>
              <a:t> interpersonal</a:t>
            </a:r>
          </a:p>
          <a:p>
            <a:pPr lvl="1"/>
            <a:r>
              <a:rPr lang="en-US" dirty="0" smtClean="0"/>
              <a:t>Telekomunikasi</a:t>
            </a:r>
          </a:p>
          <a:p>
            <a:pPr lvl="2"/>
            <a:r>
              <a:rPr lang="en-US" dirty="0" smtClean="0"/>
              <a:t>Broadcast</a:t>
            </a:r>
          </a:p>
          <a:p>
            <a:pPr lvl="2"/>
            <a:r>
              <a:rPr lang="en-US" dirty="0" err="1" smtClean="0"/>
              <a:t>Telepon</a:t>
            </a:r>
            <a:endParaRPr lang="en-US" dirty="0" smtClean="0"/>
          </a:p>
          <a:p>
            <a:pPr lvl="2"/>
            <a:r>
              <a:rPr lang="en-US" dirty="0" err="1" smtClean="0"/>
              <a:t>Komunikasi</a:t>
            </a:r>
            <a:r>
              <a:rPr lang="en-US" dirty="0" smtClean="0"/>
              <a:t> data</a:t>
            </a:r>
          </a:p>
          <a:p>
            <a:pPr lvl="3"/>
            <a:r>
              <a:rPr lang="en-US" dirty="0" smtClean="0"/>
              <a:t>Remote login</a:t>
            </a:r>
          </a:p>
          <a:p>
            <a:pPr lvl="3"/>
            <a:r>
              <a:rPr lang="en-US" dirty="0" smtClean="0"/>
              <a:t>File transfer</a:t>
            </a:r>
          </a:p>
          <a:p>
            <a:pPr lvl="3"/>
            <a:r>
              <a:rPr lang="en-US" dirty="0" smtClean="0"/>
              <a:t>Hypertext transfer (</a:t>
            </a:r>
            <a:r>
              <a:rPr lang="en-US" dirty="0" err="1" smtClean="0"/>
              <a:t>contoh</a:t>
            </a:r>
            <a:r>
              <a:rPr lang="en-US" dirty="0" smtClean="0"/>
              <a:t>: HTTP)</a:t>
            </a:r>
          </a:p>
          <a:p>
            <a:pPr lvl="3"/>
            <a:r>
              <a:rPr lang="en-US" dirty="0" smtClean="0"/>
              <a:t>E-mail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6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9482" y="3733801"/>
            <a:ext cx="9161318" cy="2392363"/>
          </a:xfrm>
        </p:spPr>
        <p:txBody>
          <a:bodyPr/>
          <a:lstStyle/>
          <a:p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disimpan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diolah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ditransfer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209800" y="1676400"/>
            <a:ext cx="7696200" cy="1828800"/>
            <a:chOff x="685800" y="1676400"/>
            <a:chExt cx="7696200" cy="1828800"/>
          </a:xfrm>
        </p:grpSpPr>
        <p:sp>
          <p:nvSpPr>
            <p:cNvPr id="5" name="Rectangle 4"/>
            <p:cNvSpPr/>
            <p:nvPr/>
          </p:nvSpPr>
          <p:spPr>
            <a:xfrm>
              <a:off x="990600" y="1905000"/>
              <a:ext cx="1676400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Teks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830749" y="1905000"/>
              <a:ext cx="1676400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Suara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659549" y="1905000"/>
              <a:ext cx="1676400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Gambar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488349" y="1905000"/>
              <a:ext cx="1676400" cy="9144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Video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85800" y="1676400"/>
              <a:ext cx="7696200" cy="1447800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52800" y="3135868"/>
              <a:ext cx="17599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Informasi</a:t>
              </a:r>
              <a:r>
                <a:rPr lang="en-US" b="1" dirty="0"/>
                <a:t> Digital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9076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Telekomunikasi: Digital vs. Analog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Morse			</a:t>
            </a:r>
            <a:r>
              <a:rPr lang="en-US" dirty="0" smtClean="0">
                <a:solidFill>
                  <a:srgbClr val="FF0000"/>
                </a:solidFill>
              </a:rPr>
              <a:t>digital</a:t>
            </a:r>
          </a:p>
          <a:p>
            <a:endParaRPr lang="en-US" dirty="0" smtClean="0"/>
          </a:p>
          <a:p>
            <a:r>
              <a:rPr lang="en-US" dirty="0" err="1" smtClean="0"/>
              <a:t>Telepon</a:t>
            </a:r>
            <a:r>
              <a:rPr lang="en-US" dirty="0" smtClean="0"/>
              <a:t>			</a:t>
            </a:r>
            <a:r>
              <a:rPr lang="en-US" dirty="0" smtClean="0">
                <a:solidFill>
                  <a:srgbClr val="FF0000"/>
                </a:solidFill>
              </a:rPr>
              <a:t>analog / digital</a:t>
            </a:r>
          </a:p>
          <a:p>
            <a:endParaRPr lang="en-US" dirty="0" smtClean="0"/>
          </a:p>
          <a:p>
            <a:r>
              <a:rPr lang="en-US" dirty="0" err="1" smtClean="0"/>
              <a:t>Komunikasi</a:t>
            </a:r>
            <a:r>
              <a:rPr lang="en-US" dirty="0" smtClean="0"/>
              <a:t> data	</a:t>
            </a:r>
            <a:r>
              <a:rPr lang="en-US" dirty="0" smtClean="0">
                <a:solidFill>
                  <a:srgbClr val="FF0000"/>
                </a:solidFill>
              </a:rPr>
              <a:t>digital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0" y="1600200"/>
            <a:ext cx="22669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1" y="2558374"/>
            <a:ext cx="1665837" cy="1099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378" y="4114800"/>
            <a:ext cx="3143422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782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Fax</a:t>
            </a:r>
          </a:p>
          <a:p>
            <a:r>
              <a:rPr lang="en-US" dirty="0" err="1" smtClean="0"/>
              <a:t>Akses</a:t>
            </a:r>
            <a:r>
              <a:rPr lang="en-US" dirty="0" smtClean="0"/>
              <a:t> online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akademik</a:t>
            </a:r>
            <a:endParaRPr lang="en-US" dirty="0" smtClean="0"/>
          </a:p>
          <a:p>
            <a:pPr lvl="1"/>
            <a:r>
              <a:rPr lang="en-US" dirty="0" smtClean="0"/>
              <a:t>Website </a:t>
            </a:r>
            <a:r>
              <a:rPr lang="en-US" dirty="0" err="1" smtClean="0"/>
              <a:t>kampus</a:t>
            </a:r>
            <a:endParaRPr lang="en-US" dirty="0" smtClean="0"/>
          </a:p>
          <a:p>
            <a:pPr lvl="1"/>
            <a:r>
              <a:rPr lang="en-US" dirty="0" err="1" smtClean="0"/>
              <a:t>Katalog</a:t>
            </a:r>
            <a:r>
              <a:rPr lang="en-US" dirty="0" smtClean="0"/>
              <a:t> </a:t>
            </a:r>
            <a:r>
              <a:rPr lang="en-US" dirty="0" err="1" smtClean="0"/>
              <a:t>toko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endParaRPr lang="en-US" dirty="0" smtClean="0"/>
          </a:p>
          <a:p>
            <a:r>
              <a:rPr lang="en-US" dirty="0" err="1" smtClean="0"/>
              <a:t>Pengunduhan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endParaRPr lang="en-US" dirty="0" smtClean="0"/>
          </a:p>
          <a:p>
            <a:r>
              <a:rPr lang="en-US" dirty="0" smtClean="0"/>
              <a:t>E-mail</a:t>
            </a:r>
          </a:p>
          <a:p>
            <a:r>
              <a:rPr lang="en-US" dirty="0" smtClean="0"/>
              <a:t>Online chatting</a:t>
            </a:r>
          </a:p>
          <a:p>
            <a:r>
              <a:rPr lang="en-US" dirty="0" smtClean="0"/>
              <a:t>Video conference</a:t>
            </a:r>
          </a:p>
          <a:p>
            <a:r>
              <a:rPr lang="en-US" dirty="0" err="1" smtClean="0"/>
              <a:t>Belanja</a:t>
            </a:r>
            <a:r>
              <a:rPr lang="en-US" dirty="0" smtClean="0"/>
              <a:t> online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2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68368" y="2229285"/>
            <a:ext cx="10515600" cy="112698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Striped Right Arrow 1"/>
          <p:cNvSpPr/>
          <p:nvPr/>
        </p:nvSpPr>
        <p:spPr>
          <a:xfrm>
            <a:off x="935759" y="1730521"/>
            <a:ext cx="1132609" cy="997528"/>
          </a:xfrm>
          <a:prstGeom prst="stripedRightArrow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7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181350" y="1436689"/>
            <a:ext cx="3779838" cy="1271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1775" indent="-231775">
              <a:spcBef>
                <a:spcPct val="15000"/>
              </a:spcBef>
              <a:buSzPct val="75000"/>
            </a:pPr>
            <a:r>
              <a:rPr lang="en-US" sz="1800" dirty="0" err="1">
                <a:ea typeface="ＭＳ Ｐゴシック" pitchFamily="34" charset="-128"/>
              </a:rPr>
              <a:t>Jutaan</a:t>
            </a:r>
            <a:r>
              <a:rPr lang="en-US" sz="1800" dirty="0">
                <a:ea typeface="ＭＳ Ｐゴシック" pitchFamily="34" charset="-128"/>
              </a:rPr>
              <a:t> </a:t>
            </a:r>
            <a:r>
              <a:rPr lang="en-US" sz="1800" dirty="0" err="1">
                <a:ea typeface="ＭＳ Ｐゴシック" pitchFamily="34" charset="-128"/>
              </a:rPr>
              <a:t>perangkat</a:t>
            </a:r>
            <a:r>
              <a:rPr lang="en-US" sz="1800" dirty="0">
                <a:ea typeface="ＭＳ Ｐゴシック" pitchFamily="34" charset="-128"/>
              </a:rPr>
              <a:t> </a:t>
            </a:r>
            <a:r>
              <a:rPr lang="en-US" sz="1800" dirty="0" err="1">
                <a:ea typeface="ＭＳ Ｐゴシック" pitchFamily="34" charset="-128"/>
              </a:rPr>
              <a:t>komputer</a:t>
            </a:r>
            <a:r>
              <a:rPr lang="en-US" sz="1800" dirty="0">
                <a:ea typeface="ＭＳ Ｐゴシック" pitchFamily="34" charset="-128"/>
              </a:rPr>
              <a:t> yang </a:t>
            </a:r>
            <a:r>
              <a:rPr lang="en-US" sz="1800" dirty="0" err="1">
                <a:ea typeface="ＭＳ Ｐゴシック" pitchFamily="34" charset="-128"/>
              </a:rPr>
              <a:t>terhubung</a:t>
            </a:r>
            <a:r>
              <a:rPr lang="en-US" sz="1800" dirty="0">
                <a:ea typeface="ＭＳ Ｐゴシック" pitchFamily="34" charset="-128"/>
              </a:rPr>
              <a:t>: </a:t>
            </a:r>
          </a:p>
          <a:p>
            <a:pPr marL="631825" lvl="1" indent="-231775">
              <a:spcBef>
                <a:spcPct val="15000"/>
              </a:spcBef>
              <a:buSzPct val="75000"/>
            </a:pPr>
            <a:r>
              <a:rPr lang="en-US" sz="2000" i="1" dirty="0">
                <a:solidFill>
                  <a:srgbClr val="CC0000"/>
                </a:solidFill>
                <a:ea typeface="ＭＳ Ｐゴシック" pitchFamily="34" charset="-128"/>
              </a:rPr>
              <a:t>hosts </a:t>
            </a:r>
            <a:r>
              <a:rPr lang="en-US" sz="2000" i="1" dirty="0">
                <a:ea typeface="ＭＳ Ｐゴシック" pitchFamily="34" charset="-128"/>
              </a:rPr>
              <a:t>=</a:t>
            </a:r>
            <a:r>
              <a:rPr lang="en-US" sz="2000" i="1" dirty="0">
                <a:solidFill>
                  <a:srgbClr val="CC0000"/>
                </a:solidFill>
                <a:ea typeface="ＭＳ Ｐゴシック" pitchFamily="34" charset="-128"/>
              </a:rPr>
              <a:t> end systems</a:t>
            </a:r>
            <a:r>
              <a:rPr lang="en-US" sz="2000" i="1" dirty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</a:p>
        </p:txBody>
      </p:sp>
      <p:sp>
        <p:nvSpPr>
          <p:cNvPr id="8" name="Rectangle 670"/>
          <p:cNvSpPr>
            <a:spLocks noChangeArrowheads="1"/>
          </p:cNvSpPr>
          <p:nvPr/>
        </p:nvSpPr>
        <p:spPr bwMode="auto">
          <a:xfrm>
            <a:off x="3219451" y="3152776"/>
            <a:ext cx="3368675" cy="188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dirty="0" err="1">
                <a:solidFill>
                  <a:srgbClr val="CC0000"/>
                </a:solidFill>
                <a:latin typeface="Gill Sans MT" pitchFamily="34" charset="0"/>
              </a:rPr>
              <a:t>Jalur</a:t>
            </a:r>
            <a:r>
              <a:rPr lang="en-US" dirty="0">
                <a:solidFill>
                  <a:srgbClr val="CC0000"/>
                </a:solidFill>
                <a:latin typeface="Gill Sans MT" pitchFamily="34" charset="0"/>
              </a:rPr>
              <a:t> </a:t>
            </a:r>
            <a:r>
              <a:rPr lang="en-US" dirty="0" err="1">
                <a:solidFill>
                  <a:srgbClr val="CC0000"/>
                </a:solidFill>
                <a:latin typeface="Gill Sans MT" pitchFamily="34" charset="0"/>
              </a:rPr>
              <a:t>komunikasi</a:t>
            </a:r>
            <a:endParaRPr lang="en-US" dirty="0">
              <a:solidFill>
                <a:srgbClr val="CC0000"/>
              </a:solidFill>
              <a:latin typeface="Gill Sans MT" pitchFamily="34" charset="0"/>
            </a:endParaRPr>
          </a:p>
          <a:p>
            <a:pPr marL="747713" lvl="1" indent="-285750">
              <a:lnSpc>
                <a:spcPct val="80000"/>
              </a:lnSpc>
              <a:spcBef>
                <a:spcPct val="1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dirty="0" err="1">
                <a:latin typeface="Gill Sans MT" pitchFamily="34" charset="0"/>
              </a:rPr>
              <a:t>kabel</a:t>
            </a:r>
            <a:r>
              <a:rPr lang="en-US" dirty="0">
                <a:latin typeface="Gill Sans MT" pitchFamily="34" charset="0"/>
              </a:rPr>
              <a:t> </a:t>
            </a:r>
            <a:r>
              <a:rPr lang="en-US" dirty="0" err="1">
                <a:latin typeface="Gill Sans MT" pitchFamily="34" charset="0"/>
              </a:rPr>
              <a:t>jaringan</a:t>
            </a:r>
            <a:r>
              <a:rPr lang="en-US" dirty="0">
                <a:latin typeface="Gill Sans MT" pitchFamily="34" charset="0"/>
              </a:rPr>
              <a:t> (fiber, </a:t>
            </a:r>
            <a:r>
              <a:rPr lang="en-US" dirty="0" err="1">
                <a:latin typeface="Gill Sans MT" pitchFamily="34" charset="0"/>
              </a:rPr>
              <a:t>tembaga</a:t>
            </a:r>
            <a:r>
              <a:rPr lang="en-US" dirty="0">
                <a:latin typeface="Gill Sans MT" pitchFamily="34" charset="0"/>
              </a:rPr>
              <a:t>, coax), </a:t>
            </a:r>
            <a:r>
              <a:rPr lang="en-US" dirty="0" err="1">
                <a:latin typeface="Gill Sans MT" pitchFamily="34" charset="0"/>
              </a:rPr>
              <a:t>nirkabel</a:t>
            </a:r>
            <a:endParaRPr lang="en-US" dirty="0">
              <a:latin typeface="Gill Sans MT" pitchFamily="34" charset="0"/>
            </a:endParaRPr>
          </a:p>
          <a:p>
            <a:pPr marL="747713" lvl="1" indent="-285750">
              <a:lnSpc>
                <a:spcPct val="80000"/>
              </a:lnSpc>
              <a:spcBef>
                <a:spcPct val="1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en-US" dirty="0" err="1">
                <a:latin typeface="Gill Sans MT" pitchFamily="34" charset="0"/>
              </a:rPr>
              <a:t>Kecepatan</a:t>
            </a:r>
            <a:r>
              <a:rPr lang="en-US" dirty="0">
                <a:latin typeface="Gill Sans MT" pitchFamily="34" charset="0"/>
              </a:rPr>
              <a:t> </a:t>
            </a:r>
            <a:r>
              <a:rPr lang="en-US" dirty="0" err="1">
                <a:latin typeface="Gill Sans MT" pitchFamily="34" charset="0"/>
              </a:rPr>
              <a:t>transmisi</a:t>
            </a:r>
            <a:r>
              <a:rPr lang="en-US" dirty="0">
                <a:latin typeface="Gill Sans MT" pitchFamily="34" charset="0"/>
              </a:rPr>
              <a:t>: </a:t>
            </a:r>
            <a:r>
              <a:rPr lang="en-US" i="1" dirty="0">
                <a:solidFill>
                  <a:srgbClr val="CC0000"/>
                </a:solidFill>
                <a:latin typeface="Gill Sans MT" pitchFamily="34" charset="0"/>
              </a:rPr>
              <a:t>bandwidth</a:t>
            </a:r>
            <a:endParaRPr lang="en-US" dirty="0">
              <a:solidFill>
                <a:srgbClr val="CC0000"/>
              </a:solidFill>
              <a:latin typeface="Gill Sans MT" pitchFamily="34" charset="0"/>
            </a:endParaRPr>
          </a:p>
        </p:txBody>
      </p:sp>
      <p:sp>
        <p:nvSpPr>
          <p:cNvPr id="9" name="Rectangle 671"/>
          <p:cNvSpPr>
            <a:spLocks noChangeArrowheads="1"/>
          </p:cNvSpPr>
          <p:nvPr/>
        </p:nvSpPr>
        <p:spPr bwMode="auto">
          <a:xfrm>
            <a:off x="3335339" y="5307014"/>
            <a:ext cx="3779837" cy="155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dirty="0" err="1">
                <a:latin typeface="Gill Sans MT" pitchFamily="34" charset="0"/>
              </a:rPr>
              <a:t>Meneruskan</a:t>
            </a:r>
            <a:r>
              <a:rPr lang="en-US" dirty="0">
                <a:latin typeface="Gill Sans MT" pitchFamily="34" charset="0"/>
              </a:rPr>
              <a:t> </a:t>
            </a:r>
            <a:r>
              <a:rPr lang="en-US" dirty="0" err="1">
                <a:latin typeface="Gill Sans MT" pitchFamily="34" charset="0"/>
              </a:rPr>
              <a:t>paket</a:t>
            </a:r>
            <a:r>
              <a:rPr lang="en-US" dirty="0">
                <a:latin typeface="Gill Sans MT" pitchFamily="34" charset="0"/>
              </a:rPr>
              <a:t> data</a:t>
            </a:r>
            <a:endParaRPr lang="en-US" dirty="0">
              <a:latin typeface="Gill Sans MT" pitchFamily="34" charset="0"/>
            </a:endParaRPr>
          </a:p>
          <a:p>
            <a:pPr marL="688975" lvl="1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pitchFamily="2" charset="2"/>
              <a:buChar char="§"/>
            </a:pPr>
            <a:r>
              <a:rPr lang="en-US" i="1" dirty="0">
                <a:solidFill>
                  <a:srgbClr val="C00000"/>
                </a:solidFill>
                <a:latin typeface="Gill Sans MT" pitchFamily="34" charset="0"/>
              </a:rPr>
              <a:t>router</a:t>
            </a:r>
            <a:r>
              <a:rPr lang="en-US" dirty="0">
                <a:latin typeface="Gill Sans MT" pitchFamily="34" charset="0"/>
              </a:rPr>
              <a:t> </a:t>
            </a:r>
            <a:r>
              <a:rPr lang="en-US" dirty="0" err="1">
                <a:latin typeface="Gill Sans MT" pitchFamily="34" charset="0"/>
              </a:rPr>
              <a:t>dan</a:t>
            </a:r>
            <a:r>
              <a:rPr lang="en-US" dirty="0">
                <a:latin typeface="Gill Sans MT" pitchFamily="34" charset="0"/>
              </a:rPr>
              <a:t> </a:t>
            </a:r>
            <a:r>
              <a:rPr lang="en-US" i="1" dirty="0">
                <a:solidFill>
                  <a:srgbClr val="C00000"/>
                </a:solidFill>
                <a:latin typeface="Gill Sans MT" pitchFamily="34" charset="0"/>
              </a:rPr>
              <a:t>switch</a:t>
            </a:r>
            <a:endParaRPr lang="en-US" i="1" dirty="0">
              <a:solidFill>
                <a:srgbClr val="C00000"/>
              </a:solidFill>
              <a:latin typeface="Gill Sans MT" pitchFamily="34" charset="0"/>
            </a:endParaRP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</a:pPr>
            <a:endParaRPr lang="en-US" dirty="0">
              <a:latin typeface="Gill Sans MT" pitchFamily="34" charset="0"/>
            </a:endParaRPr>
          </a:p>
        </p:txBody>
      </p:sp>
      <p:grpSp>
        <p:nvGrpSpPr>
          <p:cNvPr id="10" name="Group 842"/>
          <p:cNvGrpSpPr>
            <a:grpSpLocks/>
          </p:cNvGrpSpPr>
          <p:nvPr/>
        </p:nvGrpSpPr>
        <p:grpSpPr bwMode="auto">
          <a:xfrm>
            <a:off x="1862138" y="3454400"/>
            <a:ext cx="1524000" cy="1060450"/>
            <a:chOff x="98" y="2320"/>
            <a:chExt cx="960" cy="668"/>
          </a:xfrm>
        </p:grpSpPr>
        <p:sp>
          <p:nvSpPr>
            <p:cNvPr id="11" name="Text Box 666"/>
            <p:cNvSpPr txBox="1">
              <a:spLocks noChangeArrowheads="1"/>
            </p:cNvSpPr>
            <p:nvPr/>
          </p:nvSpPr>
          <p:spPr bwMode="auto">
            <a:xfrm>
              <a:off x="564" y="2728"/>
              <a:ext cx="383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sz="1400"/>
                <a:t>wired</a:t>
              </a:r>
            </a:p>
            <a:p>
              <a:pPr>
                <a:lnSpc>
                  <a:spcPct val="75000"/>
                </a:lnSpc>
              </a:pPr>
              <a:r>
                <a:rPr lang="en-US" sz="1400"/>
                <a:t>links</a:t>
              </a:r>
            </a:p>
          </p:txBody>
        </p:sp>
        <p:sp>
          <p:nvSpPr>
            <p:cNvPr id="12" name="Text Box 669"/>
            <p:cNvSpPr txBox="1">
              <a:spLocks noChangeArrowheads="1"/>
            </p:cNvSpPr>
            <p:nvPr/>
          </p:nvSpPr>
          <p:spPr bwMode="auto">
            <a:xfrm>
              <a:off x="569" y="2465"/>
              <a:ext cx="489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sz="1400"/>
                <a:t>wireless</a:t>
              </a:r>
            </a:p>
            <a:p>
              <a:pPr>
                <a:lnSpc>
                  <a:spcPct val="75000"/>
                </a:lnSpc>
              </a:pPr>
              <a:r>
                <a:rPr lang="en-US" sz="1400"/>
                <a:t>links</a:t>
              </a:r>
            </a:p>
          </p:txBody>
        </p:sp>
        <p:grpSp>
          <p:nvGrpSpPr>
            <p:cNvPr id="13" name="Group 819"/>
            <p:cNvGrpSpPr>
              <a:grpSpLocks/>
            </p:cNvGrpSpPr>
            <p:nvPr/>
          </p:nvGrpSpPr>
          <p:grpSpPr bwMode="auto">
            <a:xfrm>
              <a:off x="385" y="2320"/>
              <a:ext cx="201" cy="282"/>
              <a:chOff x="742" y="2409"/>
              <a:chExt cx="576" cy="881"/>
            </a:xfrm>
          </p:grpSpPr>
          <p:grpSp>
            <p:nvGrpSpPr>
              <p:cNvPr id="18" name="Group 820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21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2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4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5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6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7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8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0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2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3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4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pic>
            <p:nvPicPr>
              <p:cNvPr id="19" name="Picture 836" descr="cell_tower_radiation copy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0" name="Oval 837"/>
              <p:cNvSpPr>
                <a:spLocks noChangeArrowheads="1"/>
              </p:cNvSpPr>
              <p:nvPr/>
            </p:nvSpPr>
            <p:spPr bwMode="auto">
              <a:xfrm>
                <a:off x="986" y="2596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" name="Group 838"/>
            <p:cNvGrpSpPr>
              <a:grpSpLocks/>
            </p:cNvGrpSpPr>
            <p:nvPr/>
          </p:nvGrpSpPr>
          <p:grpSpPr bwMode="auto">
            <a:xfrm>
              <a:off x="98" y="2444"/>
              <a:ext cx="355" cy="265"/>
              <a:chOff x="2967" y="478"/>
              <a:chExt cx="788" cy="625"/>
            </a:xfrm>
          </p:grpSpPr>
          <p:pic>
            <p:nvPicPr>
              <p:cNvPr id="16" name="Picture 839" descr="access_point_stylized_small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Picture 840" descr="antenna_radiation_stylized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5" name="Line 841"/>
            <p:cNvSpPr>
              <a:spLocks noChangeShapeType="1"/>
            </p:cNvSpPr>
            <p:nvPr/>
          </p:nvSpPr>
          <p:spPr bwMode="auto">
            <a:xfrm>
              <a:off x="288" y="2830"/>
              <a:ext cx="2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" name="Group 852"/>
          <p:cNvGrpSpPr>
            <a:grpSpLocks/>
          </p:cNvGrpSpPr>
          <p:nvPr/>
        </p:nvGrpSpPr>
        <p:grpSpPr bwMode="auto">
          <a:xfrm>
            <a:off x="2157413" y="5457825"/>
            <a:ext cx="646112" cy="477838"/>
            <a:chOff x="293" y="3440"/>
            <a:chExt cx="407" cy="301"/>
          </a:xfrm>
        </p:grpSpPr>
        <p:sp>
          <p:nvSpPr>
            <p:cNvPr id="37" name="Text Box 662"/>
            <p:cNvSpPr txBox="1">
              <a:spLocks noChangeArrowheads="1"/>
            </p:cNvSpPr>
            <p:nvPr/>
          </p:nvSpPr>
          <p:spPr bwMode="auto">
            <a:xfrm>
              <a:off x="293" y="3549"/>
              <a:ext cx="40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router</a:t>
              </a:r>
            </a:p>
          </p:txBody>
        </p:sp>
        <p:grpSp>
          <p:nvGrpSpPr>
            <p:cNvPr id="38" name="Group 843"/>
            <p:cNvGrpSpPr>
              <a:grpSpLocks/>
            </p:cNvGrpSpPr>
            <p:nvPr/>
          </p:nvGrpSpPr>
          <p:grpSpPr bwMode="auto">
            <a:xfrm>
              <a:off x="337" y="3440"/>
              <a:ext cx="306" cy="128"/>
              <a:chOff x="4650" y="1129"/>
              <a:chExt cx="246" cy="95"/>
            </a:xfrm>
          </p:grpSpPr>
          <p:sp>
            <p:nvSpPr>
              <p:cNvPr id="39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40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41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42" name="Group 847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5" name="Freeform 84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" name="Freeform 84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3" name="Line 850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851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7" name="Group 1"/>
          <p:cNvGrpSpPr>
            <a:grpSpLocks/>
          </p:cNvGrpSpPr>
          <p:nvPr/>
        </p:nvGrpSpPr>
        <p:grpSpPr bwMode="auto">
          <a:xfrm>
            <a:off x="6726239" y="1384301"/>
            <a:ext cx="3551237" cy="4747137"/>
            <a:chOff x="5202238" y="1384300"/>
            <a:chExt cx="3551237" cy="4747137"/>
          </a:xfrm>
        </p:grpSpPr>
        <p:sp>
          <p:nvSpPr>
            <p:cNvPr id="48" name="Freeform 415"/>
            <p:cNvSpPr>
              <a:spLocks/>
            </p:cNvSpPr>
            <p:nvPr/>
          </p:nvSpPr>
          <p:spPr bwMode="auto">
            <a:xfrm>
              <a:off x="7004050" y="3527425"/>
              <a:ext cx="1314450" cy="674688"/>
            </a:xfrm>
            <a:custGeom>
              <a:avLst/>
              <a:gdLst>
                <a:gd name="T0" fmla="*/ 2147483647 w 828"/>
                <a:gd name="T1" fmla="*/ 2147483647 h 425"/>
                <a:gd name="T2" fmla="*/ 2147483647 w 828"/>
                <a:gd name="T3" fmla="*/ 2147483647 h 425"/>
                <a:gd name="T4" fmla="*/ 2147483647 w 828"/>
                <a:gd name="T5" fmla="*/ 2147483647 h 425"/>
                <a:gd name="T6" fmla="*/ 2147483647 w 828"/>
                <a:gd name="T7" fmla="*/ 2147483647 h 425"/>
                <a:gd name="T8" fmla="*/ 2147483647 w 828"/>
                <a:gd name="T9" fmla="*/ 2147483647 h 425"/>
                <a:gd name="T10" fmla="*/ 2147483647 w 828"/>
                <a:gd name="T11" fmla="*/ 2147483647 h 425"/>
                <a:gd name="T12" fmla="*/ 2147483647 w 828"/>
                <a:gd name="T13" fmla="*/ 2147483647 h 425"/>
                <a:gd name="T14" fmla="*/ 2147483647 w 828"/>
                <a:gd name="T15" fmla="*/ 2147483647 h 425"/>
                <a:gd name="T16" fmla="*/ 2147483647 w 828"/>
                <a:gd name="T17" fmla="*/ 2147483647 h 425"/>
                <a:gd name="T18" fmla="*/ 2147483647 w 828"/>
                <a:gd name="T19" fmla="*/ 2147483647 h 425"/>
                <a:gd name="T20" fmla="*/ 2147483647 w 828"/>
                <a:gd name="T21" fmla="*/ 2147483647 h 425"/>
                <a:gd name="T22" fmla="*/ 2147483647 w 828"/>
                <a:gd name="T23" fmla="*/ 2147483647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16"/>
            <p:cNvSpPr>
              <a:spLocks/>
            </p:cNvSpPr>
            <p:nvPr/>
          </p:nvSpPr>
          <p:spPr bwMode="auto">
            <a:xfrm>
              <a:off x="7023100" y="2001838"/>
              <a:ext cx="1730375" cy="1125538"/>
            </a:xfrm>
            <a:custGeom>
              <a:avLst/>
              <a:gdLst>
                <a:gd name="T0" fmla="*/ 2147483647 w 765"/>
                <a:gd name="T1" fmla="*/ 2147483647 h 459"/>
                <a:gd name="T2" fmla="*/ 2147483647 w 765"/>
                <a:gd name="T3" fmla="*/ 2147483647 h 459"/>
                <a:gd name="T4" fmla="*/ 2147483647 w 765"/>
                <a:gd name="T5" fmla="*/ 2147483647 h 459"/>
                <a:gd name="T6" fmla="*/ 2147483647 w 765"/>
                <a:gd name="T7" fmla="*/ 2147483647 h 459"/>
                <a:gd name="T8" fmla="*/ 2147483647 w 765"/>
                <a:gd name="T9" fmla="*/ 2147483647 h 459"/>
                <a:gd name="T10" fmla="*/ 2147483647 w 765"/>
                <a:gd name="T11" fmla="*/ 2147483647 h 459"/>
                <a:gd name="T12" fmla="*/ 2147483647 w 765"/>
                <a:gd name="T13" fmla="*/ 2147483647 h 459"/>
                <a:gd name="T14" fmla="*/ 2147483647 w 765"/>
                <a:gd name="T15" fmla="*/ 2147483647 h 459"/>
                <a:gd name="T16" fmla="*/ 2147483647 w 765"/>
                <a:gd name="T17" fmla="*/ 2147483647 h 459"/>
                <a:gd name="T18" fmla="*/ 2147483647 w 765"/>
                <a:gd name="T19" fmla="*/ 2147483647 h 459"/>
                <a:gd name="T20" fmla="*/ 2147483647 w 765"/>
                <a:gd name="T21" fmla="*/ 2147483647 h 459"/>
                <a:gd name="T22" fmla="*/ 2147483647 w 765"/>
                <a:gd name="T23" fmla="*/ 2147483647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17"/>
            <p:cNvSpPr>
              <a:spLocks/>
            </p:cNvSpPr>
            <p:nvPr/>
          </p:nvSpPr>
          <p:spPr bwMode="auto">
            <a:xfrm>
              <a:off x="5202238" y="1709738"/>
              <a:ext cx="1736725" cy="1071563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1" name="Group 418"/>
            <p:cNvGrpSpPr>
              <a:grpSpLocks/>
            </p:cNvGrpSpPr>
            <p:nvPr/>
          </p:nvGrpSpPr>
          <p:grpSpPr bwMode="auto">
            <a:xfrm>
              <a:off x="5278438" y="2974975"/>
              <a:ext cx="1458912" cy="933450"/>
              <a:chOff x="2889" y="1631"/>
              <a:chExt cx="980" cy="743"/>
            </a:xfrm>
          </p:grpSpPr>
          <p:sp>
            <p:nvSpPr>
              <p:cNvPr id="401" name="Rectangle 419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00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2" name="AutoShape 420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00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rgbClr val="00CCFF"/>
                  </a:solidFill>
                </a:endParaRPr>
              </a:p>
            </p:txBody>
          </p:sp>
        </p:grpSp>
        <p:sp>
          <p:nvSpPr>
            <p:cNvPr id="52" name="Line 421"/>
            <p:cNvSpPr>
              <a:spLocks noChangeShapeType="1"/>
            </p:cNvSpPr>
            <p:nvPr/>
          </p:nvSpPr>
          <p:spPr bwMode="auto">
            <a:xfrm>
              <a:off x="7396163" y="3813175"/>
              <a:ext cx="163512" cy="120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422"/>
            <p:cNvSpPr>
              <a:spLocks noChangeShapeType="1"/>
            </p:cNvSpPr>
            <p:nvPr/>
          </p:nvSpPr>
          <p:spPr bwMode="auto">
            <a:xfrm>
              <a:off x="7493000" y="3733800"/>
              <a:ext cx="27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423"/>
            <p:cNvSpPr>
              <a:spLocks noChangeShapeType="1"/>
            </p:cNvSpPr>
            <p:nvPr/>
          </p:nvSpPr>
          <p:spPr bwMode="auto">
            <a:xfrm flipV="1">
              <a:off x="7729538" y="3819525"/>
              <a:ext cx="134937" cy="104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424"/>
            <p:cNvSpPr>
              <a:spLocks noChangeShapeType="1"/>
            </p:cNvSpPr>
            <p:nvPr/>
          </p:nvSpPr>
          <p:spPr bwMode="auto">
            <a:xfrm>
              <a:off x="6427788" y="3740150"/>
              <a:ext cx="679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425"/>
            <p:cNvSpPr>
              <a:spLocks noChangeShapeType="1"/>
            </p:cNvSpPr>
            <p:nvPr/>
          </p:nvSpPr>
          <p:spPr bwMode="auto">
            <a:xfrm>
              <a:off x="6723063" y="2587625"/>
              <a:ext cx="509587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426"/>
            <p:cNvSpPr>
              <a:spLocks noChangeShapeType="1"/>
            </p:cNvSpPr>
            <p:nvPr/>
          </p:nvSpPr>
          <p:spPr bwMode="auto">
            <a:xfrm>
              <a:off x="6289675" y="2403475"/>
              <a:ext cx="152400" cy="95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427"/>
            <p:cNvSpPr>
              <a:spLocks/>
            </p:cNvSpPr>
            <p:nvPr/>
          </p:nvSpPr>
          <p:spPr bwMode="auto">
            <a:xfrm>
              <a:off x="5497513" y="4378325"/>
              <a:ext cx="3079750" cy="1665288"/>
            </a:xfrm>
            <a:custGeom>
              <a:avLst/>
              <a:gdLst>
                <a:gd name="T0" fmla="*/ 2147483647 w 1940"/>
                <a:gd name="T1" fmla="*/ 2147483647 h 1049"/>
                <a:gd name="T2" fmla="*/ 2147483647 w 1940"/>
                <a:gd name="T3" fmla="*/ 2147483647 h 1049"/>
                <a:gd name="T4" fmla="*/ 2147483647 w 1940"/>
                <a:gd name="T5" fmla="*/ 2147483647 h 1049"/>
                <a:gd name="T6" fmla="*/ 2147483647 w 1940"/>
                <a:gd name="T7" fmla="*/ 2147483647 h 1049"/>
                <a:gd name="T8" fmla="*/ 2147483647 w 1940"/>
                <a:gd name="T9" fmla="*/ 2147483647 h 1049"/>
                <a:gd name="T10" fmla="*/ 2147483647 w 1940"/>
                <a:gd name="T11" fmla="*/ 2147483647 h 1049"/>
                <a:gd name="T12" fmla="*/ 2147483647 w 1940"/>
                <a:gd name="T13" fmla="*/ 2147483647 h 1049"/>
                <a:gd name="T14" fmla="*/ 2147483647 w 1940"/>
                <a:gd name="T15" fmla="*/ 2147483647 h 1049"/>
                <a:gd name="T16" fmla="*/ 2147483647 w 1940"/>
                <a:gd name="T17" fmla="*/ 2147483647 h 1049"/>
                <a:gd name="T18" fmla="*/ 2147483647 w 1940"/>
                <a:gd name="T19" fmla="*/ 2147483647 h 1049"/>
                <a:gd name="T20" fmla="*/ 2147483647 w 1940"/>
                <a:gd name="T21" fmla="*/ 2147483647 h 1049"/>
                <a:gd name="T22" fmla="*/ 2147483647 w 1940"/>
                <a:gd name="T23" fmla="*/ 2147483647 h 1049"/>
                <a:gd name="T24" fmla="*/ 2147483647 w 1940"/>
                <a:gd name="T25" fmla="*/ 2147483647 h 1049"/>
                <a:gd name="T26" fmla="*/ 2147483647 w 1940"/>
                <a:gd name="T27" fmla="*/ 2147483647 h 1049"/>
                <a:gd name="T28" fmla="*/ 2147483647 w 1940"/>
                <a:gd name="T29" fmla="*/ 2147483647 h 1049"/>
                <a:gd name="T30" fmla="*/ 2147483647 w 1940"/>
                <a:gd name="T31" fmla="*/ 2147483647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40"/>
                <a:gd name="T49" fmla="*/ 0 h 1049"/>
                <a:gd name="T50" fmla="*/ 1940 w 1940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40" h="1049">
                  <a:moveTo>
                    <a:pt x="952" y="26"/>
                  </a:moveTo>
                  <a:cubicBezTo>
                    <a:pt x="867" y="45"/>
                    <a:pt x="832" y="118"/>
                    <a:pt x="755" y="125"/>
                  </a:cubicBezTo>
                  <a:cubicBezTo>
                    <a:pt x="678" y="132"/>
                    <a:pt x="587" y="72"/>
                    <a:pt x="488" y="68"/>
                  </a:cubicBezTo>
                  <a:cubicBezTo>
                    <a:pt x="389" y="64"/>
                    <a:pt x="237" y="48"/>
                    <a:pt x="158" y="101"/>
                  </a:cubicBezTo>
                  <a:cubicBezTo>
                    <a:pt x="79" y="154"/>
                    <a:pt x="28" y="298"/>
                    <a:pt x="14" y="389"/>
                  </a:cubicBezTo>
                  <a:cubicBezTo>
                    <a:pt x="0" y="480"/>
                    <a:pt x="25" y="595"/>
                    <a:pt x="71" y="648"/>
                  </a:cubicBezTo>
                  <a:cubicBezTo>
                    <a:pt x="117" y="701"/>
                    <a:pt x="205" y="665"/>
                    <a:pt x="288" y="706"/>
                  </a:cubicBezTo>
                  <a:cubicBezTo>
                    <a:pt x="371" y="747"/>
                    <a:pt x="450" y="842"/>
                    <a:pt x="568" y="893"/>
                  </a:cubicBezTo>
                  <a:cubicBezTo>
                    <a:pt x="686" y="944"/>
                    <a:pt x="852" y="991"/>
                    <a:pt x="996" y="1014"/>
                  </a:cubicBezTo>
                  <a:cubicBezTo>
                    <a:pt x="1140" y="1036"/>
                    <a:pt x="1309" y="1049"/>
                    <a:pt x="1433" y="1031"/>
                  </a:cubicBezTo>
                  <a:cubicBezTo>
                    <a:pt x="1557" y="1012"/>
                    <a:pt x="1657" y="960"/>
                    <a:pt x="1739" y="907"/>
                  </a:cubicBezTo>
                  <a:cubicBezTo>
                    <a:pt x="1821" y="855"/>
                    <a:pt x="1906" y="824"/>
                    <a:pt x="1923" y="714"/>
                  </a:cubicBezTo>
                  <a:cubicBezTo>
                    <a:pt x="1940" y="604"/>
                    <a:pt x="1898" y="350"/>
                    <a:pt x="1839" y="251"/>
                  </a:cubicBezTo>
                  <a:cubicBezTo>
                    <a:pt x="1780" y="151"/>
                    <a:pt x="1662" y="153"/>
                    <a:pt x="1566" y="114"/>
                  </a:cubicBezTo>
                  <a:cubicBezTo>
                    <a:pt x="1470" y="76"/>
                    <a:pt x="1365" y="30"/>
                    <a:pt x="1263" y="15"/>
                  </a:cubicBezTo>
                  <a:cubicBezTo>
                    <a:pt x="1161" y="0"/>
                    <a:pt x="1037" y="8"/>
                    <a:pt x="952" y="26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428"/>
            <p:cNvSpPr>
              <a:spLocks noChangeShapeType="1"/>
            </p:cNvSpPr>
            <p:nvPr/>
          </p:nvSpPr>
          <p:spPr bwMode="auto">
            <a:xfrm rot="-5400000">
              <a:off x="7845425" y="5159376"/>
              <a:ext cx="523875" cy="139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429"/>
            <p:cNvSpPr>
              <a:spLocks noChangeShapeType="1"/>
            </p:cNvSpPr>
            <p:nvPr/>
          </p:nvSpPr>
          <p:spPr bwMode="auto">
            <a:xfrm rot="5400000" flipV="1">
              <a:off x="7991475" y="5440363"/>
              <a:ext cx="3175" cy="85725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430"/>
            <p:cNvSpPr>
              <a:spLocks noChangeShapeType="1"/>
            </p:cNvSpPr>
            <p:nvPr/>
          </p:nvSpPr>
          <p:spPr bwMode="auto">
            <a:xfrm rot="-5400000">
              <a:off x="8177213" y="5116513"/>
              <a:ext cx="0" cy="114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431"/>
            <p:cNvSpPr>
              <a:spLocks noChangeShapeType="1"/>
            </p:cNvSpPr>
            <p:nvPr/>
          </p:nvSpPr>
          <p:spPr bwMode="auto">
            <a:xfrm>
              <a:off x="7358063" y="4697413"/>
              <a:ext cx="390525" cy="184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432"/>
            <p:cNvSpPr>
              <a:spLocks noChangeShapeType="1"/>
            </p:cNvSpPr>
            <p:nvPr/>
          </p:nvSpPr>
          <p:spPr bwMode="auto">
            <a:xfrm flipV="1">
              <a:off x="6737350" y="4684713"/>
              <a:ext cx="322263" cy="198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433"/>
            <p:cNvSpPr>
              <a:spLocks noChangeShapeType="1"/>
            </p:cNvSpPr>
            <p:nvPr/>
          </p:nvSpPr>
          <p:spPr bwMode="auto">
            <a:xfrm flipV="1">
              <a:off x="6780213" y="4976813"/>
              <a:ext cx="9715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435"/>
            <p:cNvSpPr>
              <a:spLocks noChangeShapeType="1"/>
            </p:cNvSpPr>
            <p:nvPr/>
          </p:nvSpPr>
          <p:spPr bwMode="auto">
            <a:xfrm>
              <a:off x="6100763" y="4773613"/>
              <a:ext cx="263525" cy="85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436"/>
            <p:cNvSpPr>
              <a:spLocks noChangeShapeType="1"/>
            </p:cNvSpPr>
            <p:nvPr/>
          </p:nvSpPr>
          <p:spPr bwMode="auto">
            <a:xfrm flipV="1">
              <a:off x="5842000" y="4983163"/>
              <a:ext cx="412750" cy="12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439"/>
            <p:cNvSpPr>
              <a:spLocks noChangeShapeType="1"/>
            </p:cNvSpPr>
            <p:nvPr/>
          </p:nvSpPr>
          <p:spPr bwMode="auto">
            <a:xfrm flipH="1">
              <a:off x="6267450" y="5070475"/>
              <a:ext cx="142875" cy="198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440"/>
            <p:cNvSpPr>
              <a:spLocks noChangeShapeType="1"/>
            </p:cNvSpPr>
            <p:nvPr/>
          </p:nvSpPr>
          <p:spPr bwMode="auto">
            <a:xfrm flipH="1" flipV="1">
              <a:off x="6588125" y="5097463"/>
              <a:ext cx="74613" cy="173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441"/>
            <p:cNvSpPr>
              <a:spLocks noChangeShapeType="1"/>
            </p:cNvSpPr>
            <p:nvPr/>
          </p:nvSpPr>
          <p:spPr bwMode="auto">
            <a:xfrm>
              <a:off x="6743700" y="5053013"/>
              <a:ext cx="503238" cy="269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443"/>
            <p:cNvSpPr>
              <a:spLocks noChangeShapeType="1"/>
            </p:cNvSpPr>
            <p:nvPr/>
          </p:nvSpPr>
          <p:spPr bwMode="auto">
            <a:xfrm>
              <a:off x="6281738" y="3522663"/>
              <a:ext cx="0" cy="1317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444"/>
            <p:cNvSpPr>
              <a:spLocks noChangeShapeType="1"/>
            </p:cNvSpPr>
            <p:nvPr/>
          </p:nvSpPr>
          <p:spPr bwMode="auto">
            <a:xfrm flipV="1">
              <a:off x="7577138" y="2492375"/>
              <a:ext cx="123825" cy="87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445"/>
            <p:cNvSpPr>
              <a:spLocks noChangeShapeType="1"/>
            </p:cNvSpPr>
            <p:nvPr/>
          </p:nvSpPr>
          <p:spPr bwMode="auto">
            <a:xfrm>
              <a:off x="7405688" y="2665413"/>
              <a:ext cx="0" cy="82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446"/>
            <p:cNvSpPr>
              <a:spLocks noChangeShapeType="1"/>
            </p:cNvSpPr>
            <p:nvPr/>
          </p:nvSpPr>
          <p:spPr bwMode="auto">
            <a:xfrm flipV="1">
              <a:off x="7577138" y="2562225"/>
              <a:ext cx="263525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447"/>
            <p:cNvSpPr>
              <a:spLocks noChangeShapeType="1"/>
            </p:cNvSpPr>
            <p:nvPr/>
          </p:nvSpPr>
          <p:spPr bwMode="auto">
            <a:xfrm>
              <a:off x="7942263" y="2560638"/>
              <a:ext cx="0" cy="196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448"/>
            <p:cNvSpPr>
              <a:spLocks noChangeShapeType="1"/>
            </p:cNvSpPr>
            <p:nvPr/>
          </p:nvSpPr>
          <p:spPr bwMode="auto">
            <a:xfrm>
              <a:off x="7596188" y="2867025"/>
              <a:ext cx="188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449"/>
            <p:cNvSpPr>
              <a:spLocks noChangeShapeType="1"/>
            </p:cNvSpPr>
            <p:nvPr/>
          </p:nvSpPr>
          <p:spPr bwMode="auto">
            <a:xfrm flipV="1">
              <a:off x="5891213" y="3733800"/>
              <a:ext cx="168275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450"/>
            <p:cNvSpPr>
              <a:spLocks noChangeShapeType="1"/>
            </p:cNvSpPr>
            <p:nvPr/>
          </p:nvSpPr>
          <p:spPr bwMode="auto">
            <a:xfrm>
              <a:off x="8150225" y="2857500"/>
              <a:ext cx="17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451"/>
            <p:cNvSpPr>
              <a:spLocks noChangeShapeType="1"/>
            </p:cNvSpPr>
            <p:nvPr/>
          </p:nvSpPr>
          <p:spPr bwMode="auto">
            <a:xfrm flipH="1">
              <a:off x="7296150" y="2933700"/>
              <a:ext cx="98425" cy="704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452"/>
            <p:cNvSpPr>
              <a:spLocks noChangeShapeType="1"/>
            </p:cNvSpPr>
            <p:nvPr/>
          </p:nvSpPr>
          <p:spPr bwMode="auto">
            <a:xfrm flipH="1">
              <a:off x="7888288" y="2933700"/>
              <a:ext cx="111125" cy="727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541"/>
            <p:cNvSpPr>
              <a:spLocks noChangeShapeType="1"/>
            </p:cNvSpPr>
            <p:nvPr/>
          </p:nvSpPr>
          <p:spPr bwMode="auto">
            <a:xfrm flipV="1">
              <a:off x="7272338" y="4075113"/>
              <a:ext cx="227012" cy="436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1" name="Group 590"/>
            <p:cNvGrpSpPr>
              <a:grpSpLocks/>
            </p:cNvGrpSpPr>
            <p:nvPr/>
          </p:nvGrpSpPr>
          <p:grpSpPr bwMode="auto">
            <a:xfrm flipH="1">
              <a:off x="5775325" y="4533900"/>
              <a:ext cx="414337" cy="373063"/>
              <a:chOff x="2839" y="3501"/>
              <a:chExt cx="755" cy="803"/>
            </a:xfrm>
          </p:grpSpPr>
          <p:pic>
            <p:nvPicPr>
              <p:cNvPr id="399" name="Picture 59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00" name="Freeform 59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2" name="Group 593"/>
            <p:cNvGrpSpPr>
              <a:grpSpLocks/>
            </p:cNvGrpSpPr>
            <p:nvPr/>
          </p:nvGrpSpPr>
          <p:grpSpPr bwMode="auto">
            <a:xfrm flipH="1">
              <a:off x="5457825" y="4954588"/>
              <a:ext cx="482600" cy="406400"/>
              <a:chOff x="2839" y="3501"/>
              <a:chExt cx="755" cy="803"/>
            </a:xfrm>
          </p:grpSpPr>
          <p:pic>
            <p:nvPicPr>
              <p:cNvPr id="397" name="Picture 59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98" name="Freeform 59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3" name="Group 596"/>
            <p:cNvGrpSpPr>
              <a:grpSpLocks/>
            </p:cNvGrpSpPr>
            <p:nvPr/>
          </p:nvGrpSpPr>
          <p:grpSpPr bwMode="auto">
            <a:xfrm flipH="1">
              <a:off x="5935663" y="5256213"/>
              <a:ext cx="427037" cy="349250"/>
              <a:chOff x="2839" y="3501"/>
              <a:chExt cx="755" cy="803"/>
            </a:xfrm>
          </p:grpSpPr>
          <p:pic>
            <p:nvPicPr>
              <p:cNvPr id="395" name="Picture 59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96" name="Freeform 59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4" name="Group 599"/>
            <p:cNvGrpSpPr>
              <a:grpSpLocks/>
            </p:cNvGrpSpPr>
            <p:nvPr/>
          </p:nvGrpSpPr>
          <p:grpSpPr bwMode="auto">
            <a:xfrm>
              <a:off x="6550025" y="5238750"/>
              <a:ext cx="427037" cy="350838"/>
              <a:chOff x="2839" y="3501"/>
              <a:chExt cx="755" cy="803"/>
            </a:xfrm>
          </p:grpSpPr>
          <p:pic>
            <p:nvPicPr>
              <p:cNvPr id="393" name="Picture 60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94" name="Freeform 60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85" name="Picture 603" descr="car_icon_small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6342063" y="1720850"/>
              <a:ext cx="849312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86" name="Group 652"/>
            <p:cNvGrpSpPr>
              <a:grpSpLocks/>
            </p:cNvGrpSpPr>
            <p:nvPr/>
          </p:nvGrpSpPr>
          <p:grpSpPr bwMode="auto">
            <a:xfrm>
              <a:off x="5613400" y="1546225"/>
              <a:ext cx="415925" cy="385763"/>
              <a:chOff x="2751" y="1851"/>
              <a:chExt cx="462" cy="478"/>
            </a:xfrm>
          </p:grpSpPr>
          <p:pic>
            <p:nvPicPr>
              <p:cNvPr id="391" name="Picture 653" descr="iphone_stylized_small"/>
              <p:cNvPicPr>
                <a:picLocks noChangeAspect="1" noChangeArrowheads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92" name="Picture 654" descr="antenna_radiation_stylized"/>
              <p:cNvPicPr>
                <a:picLocks noChangeAspect="1" noChangeArrowheads="1"/>
              </p:cNvPicPr>
              <p:nvPr/>
            </p:nvPicPr>
            <p:blipFill>
              <a:blip r:embed="rId11"/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87" name="Group 665"/>
            <p:cNvGrpSpPr>
              <a:grpSpLocks/>
            </p:cNvGrpSpPr>
            <p:nvPr/>
          </p:nvGrpSpPr>
          <p:grpSpPr bwMode="auto">
            <a:xfrm>
              <a:off x="7689850" y="2395538"/>
              <a:ext cx="390525" cy="169863"/>
              <a:chOff x="4650" y="1129"/>
              <a:chExt cx="246" cy="95"/>
            </a:xfrm>
          </p:grpSpPr>
          <p:sp>
            <p:nvSpPr>
              <p:cNvPr id="383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384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385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386" name="Group 65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89" name="Freeform 66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" name="Freeform 66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7" name="Line 66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" name="Line 663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8" name="Group 666"/>
            <p:cNvGrpSpPr>
              <a:grpSpLocks/>
            </p:cNvGrpSpPr>
            <p:nvPr/>
          </p:nvGrpSpPr>
          <p:grpSpPr bwMode="auto">
            <a:xfrm>
              <a:off x="7762875" y="2757488"/>
              <a:ext cx="390525" cy="176213"/>
              <a:chOff x="4650" y="1129"/>
              <a:chExt cx="246" cy="95"/>
            </a:xfrm>
          </p:grpSpPr>
          <p:sp>
            <p:nvSpPr>
              <p:cNvPr id="375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376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377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378" name="Group 670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81" name="Freeform 67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2" name="Freeform 67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79" name="Line 673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" name="Line 674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9" name="Group 675"/>
            <p:cNvGrpSpPr>
              <a:grpSpLocks/>
            </p:cNvGrpSpPr>
            <p:nvPr/>
          </p:nvGrpSpPr>
          <p:grpSpPr bwMode="auto">
            <a:xfrm>
              <a:off x="7204075" y="2493963"/>
              <a:ext cx="390525" cy="169863"/>
              <a:chOff x="4650" y="1129"/>
              <a:chExt cx="246" cy="95"/>
            </a:xfrm>
          </p:grpSpPr>
          <p:sp>
            <p:nvSpPr>
              <p:cNvPr id="367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368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369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370" name="Group 67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73" name="Freeform 68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4" name="Freeform 68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71" name="Line 68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" name="Line 683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0" name="Group 684"/>
            <p:cNvGrpSpPr>
              <a:grpSpLocks/>
            </p:cNvGrpSpPr>
            <p:nvPr/>
          </p:nvGrpSpPr>
          <p:grpSpPr bwMode="auto">
            <a:xfrm>
              <a:off x="7215188" y="2757488"/>
              <a:ext cx="390525" cy="169863"/>
              <a:chOff x="4650" y="1129"/>
              <a:chExt cx="246" cy="95"/>
            </a:xfrm>
          </p:grpSpPr>
          <p:sp>
            <p:nvSpPr>
              <p:cNvPr id="359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360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361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362" name="Group 688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65" name="Freeform 68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6" name="Freeform 69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3" name="Line 691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" name="Line 692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1" name="Line 693"/>
            <p:cNvSpPr>
              <a:spLocks noChangeShapeType="1"/>
            </p:cNvSpPr>
            <p:nvPr/>
          </p:nvSpPr>
          <p:spPr bwMode="auto">
            <a:xfrm>
              <a:off x="8345488" y="2855913"/>
              <a:ext cx="1778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2" name="Group 694"/>
            <p:cNvGrpSpPr>
              <a:grpSpLocks/>
            </p:cNvGrpSpPr>
            <p:nvPr/>
          </p:nvGrpSpPr>
          <p:grpSpPr bwMode="auto">
            <a:xfrm>
              <a:off x="7400925" y="3911600"/>
              <a:ext cx="485775" cy="203200"/>
              <a:chOff x="4650" y="1129"/>
              <a:chExt cx="246" cy="95"/>
            </a:xfrm>
          </p:grpSpPr>
          <p:sp>
            <p:nvSpPr>
              <p:cNvPr id="351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352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353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354" name="Group 698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57" name="Freeform 69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8" name="Freeform 70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5" name="Line 701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6" name="Line 702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3" name="Group 712"/>
            <p:cNvGrpSpPr>
              <a:grpSpLocks/>
            </p:cNvGrpSpPr>
            <p:nvPr/>
          </p:nvGrpSpPr>
          <p:grpSpPr bwMode="auto">
            <a:xfrm>
              <a:off x="7081838" y="3630613"/>
              <a:ext cx="485775" cy="203200"/>
              <a:chOff x="4650" y="1129"/>
              <a:chExt cx="246" cy="95"/>
            </a:xfrm>
          </p:grpSpPr>
          <p:sp>
            <p:nvSpPr>
              <p:cNvPr id="343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344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345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346" name="Group 716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49" name="Freeform 71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" name="Freeform 71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47" name="Line 719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" name="Line 720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4" name="Group 721"/>
            <p:cNvGrpSpPr>
              <a:grpSpLocks/>
            </p:cNvGrpSpPr>
            <p:nvPr/>
          </p:nvGrpSpPr>
          <p:grpSpPr bwMode="auto">
            <a:xfrm>
              <a:off x="7743825" y="3643313"/>
              <a:ext cx="485775" cy="203200"/>
              <a:chOff x="4650" y="1129"/>
              <a:chExt cx="246" cy="95"/>
            </a:xfrm>
          </p:grpSpPr>
          <p:sp>
            <p:nvSpPr>
              <p:cNvPr id="335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336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337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338" name="Group 725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41" name="Freeform 7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2" name="Freeform 7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39" name="Line 728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" name="Line 729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5" name="Group 730"/>
            <p:cNvGrpSpPr>
              <a:grpSpLocks/>
            </p:cNvGrpSpPr>
            <p:nvPr/>
          </p:nvGrpSpPr>
          <p:grpSpPr bwMode="auto">
            <a:xfrm>
              <a:off x="6962775" y="4505325"/>
              <a:ext cx="619125" cy="242888"/>
              <a:chOff x="4650" y="1129"/>
              <a:chExt cx="246" cy="95"/>
            </a:xfrm>
          </p:grpSpPr>
          <p:sp>
            <p:nvSpPr>
              <p:cNvPr id="327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328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329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330" name="Group 734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33" name="Freeform 73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" name="Freeform 73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31" name="Line 737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" name="Line 738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6" name="Group 739"/>
            <p:cNvGrpSpPr>
              <a:grpSpLocks/>
            </p:cNvGrpSpPr>
            <p:nvPr/>
          </p:nvGrpSpPr>
          <p:grpSpPr bwMode="auto">
            <a:xfrm>
              <a:off x="7596188" y="4803775"/>
              <a:ext cx="619125" cy="242888"/>
              <a:chOff x="4650" y="1129"/>
              <a:chExt cx="246" cy="95"/>
            </a:xfrm>
          </p:grpSpPr>
          <p:sp>
            <p:nvSpPr>
              <p:cNvPr id="319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320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321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322" name="Group 743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25" name="Freeform 74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" name="Freeform 74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23" name="Line 746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4" name="Line 747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7" name="Group 748"/>
            <p:cNvGrpSpPr>
              <a:grpSpLocks/>
            </p:cNvGrpSpPr>
            <p:nvPr/>
          </p:nvGrpSpPr>
          <p:grpSpPr bwMode="auto">
            <a:xfrm>
              <a:off x="6246813" y="4848225"/>
              <a:ext cx="619125" cy="242888"/>
              <a:chOff x="4650" y="1129"/>
              <a:chExt cx="246" cy="95"/>
            </a:xfrm>
          </p:grpSpPr>
          <p:sp>
            <p:nvSpPr>
              <p:cNvPr id="311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312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313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314" name="Group 752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17" name="Freeform 75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" name="Freeform 75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15" name="Line 755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6" name="Line 756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8" name="Group 757"/>
            <p:cNvGrpSpPr>
              <a:grpSpLocks/>
            </p:cNvGrpSpPr>
            <p:nvPr/>
          </p:nvGrpSpPr>
          <p:grpSpPr bwMode="auto">
            <a:xfrm>
              <a:off x="6053138" y="3640138"/>
              <a:ext cx="390525" cy="169863"/>
              <a:chOff x="4650" y="1129"/>
              <a:chExt cx="246" cy="95"/>
            </a:xfrm>
          </p:grpSpPr>
          <p:sp>
            <p:nvSpPr>
              <p:cNvPr id="303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304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305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306" name="Group 761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09" name="Freeform 76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0" name="Freeform 76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07" name="Line 764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" name="Line 765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9" name="Group 767"/>
            <p:cNvGrpSpPr>
              <a:grpSpLocks/>
            </p:cNvGrpSpPr>
            <p:nvPr/>
          </p:nvGrpSpPr>
          <p:grpSpPr bwMode="auto">
            <a:xfrm>
              <a:off x="6353175" y="2487613"/>
              <a:ext cx="390525" cy="169863"/>
              <a:chOff x="4650" y="1129"/>
              <a:chExt cx="246" cy="95"/>
            </a:xfrm>
          </p:grpSpPr>
          <p:sp>
            <p:nvSpPr>
              <p:cNvPr id="295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296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297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grpSp>
            <p:nvGrpSpPr>
              <p:cNvPr id="298" name="Group 771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01" name="Freeform 77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2" name="Freeform 77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99" name="Line 774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0" name="Line 775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0" name="Group 776"/>
            <p:cNvGrpSpPr>
              <a:grpSpLocks/>
            </p:cNvGrpSpPr>
            <p:nvPr/>
          </p:nvGrpSpPr>
          <p:grpSpPr bwMode="auto">
            <a:xfrm>
              <a:off x="5611813" y="3500438"/>
              <a:ext cx="506412" cy="352425"/>
              <a:chOff x="2967" y="478"/>
              <a:chExt cx="788" cy="625"/>
            </a:xfrm>
          </p:grpSpPr>
          <p:pic>
            <p:nvPicPr>
              <p:cNvPr id="293" name="Picture 777" descr="access_point_stylized_small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94" name="Picture 778" descr="antenna_radiation_stylized"/>
              <p:cNvPicPr>
                <a:picLocks noChangeAspect="1" noChangeArrowheads="1"/>
              </p:cNvPicPr>
              <p:nvPr/>
            </p:nvPicPr>
            <p:blipFill>
              <a:blip r:embed="rId12"/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01" name="Group 779"/>
            <p:cNvGrpSpPr>
              <a:grpSpLocks/>
            </p:cNvGrpSpPr>
            <p:nvPr/>
          </p:nvGrpSpPr>
          <p:grpSpPr bwMode="auto">
            <a:xfrm>
              <a:off x="7132638" y="5003800"/>
              <a:ext cx="563562" cy="420688"/>
              <a:chOff x="2967" y="478"/>
              <a:chExt cx="788" cy="625"/>
            </a:xfrm>
          </p:grpSpPr>
          <p:pic>
            <p:nvPicPr>
              <p:cNvPr id="291" name="Picture 780" descr="access_point_stylized_small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92" name="Picture 781" descr="antenna_radiation_stylized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02" name="Group 782"/>
            <p:cNvGrpSpPr>
              <a:grpSpLocks/>
            </p:cNvGrpSpPr>
            <p:nvPr/>
          </p:nvGrpSpPr>
          <p:grpSpPr bwMode="auto">
            <a:xfrm>
              <a:off x="6061075" y="1844675"/>
              <a:ext cx="457200" cy="631825"/>
              <a:chOff x="742" y="2409"/>
              <a:chExt cx="576" cy="881"/>
            </a:xfrm>
          </p:grpSpPr>
          <p:grpSp>
            <p:nvGrpSpPr>
              <p:cNvPr id="273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276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77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78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79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80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81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82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83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84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85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86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87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88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89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0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pic>
            <p:nvPicPr>
              <p:cNvPr id="274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75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3" name="Text Box 580"/>
            <p:cNvSpPr txBox="1">
              <a:spLocks noChangeArrowheads="1"/>
            </p:cNvSpPr>
            <p:nvPr/>
          </p:nvSpPr>
          <p:spPr bwMode="auto">
            <a:xfrm>
              <a:off x="5957888" y="1384300"/>
              <a:ext cx="165327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 err="1"/>
                <a:t>Jaringan</a:t>
              </a:r>
              <a:r>
                <a:rPr lang="en-US" sz="1600" dirty="0"/>
                <a:t> </a:t>
              </a:r>
              <a:r>
                <a:rPr lang="en-US" sz="1600" dirty="0" err="1"/>
                <a:t>bergerak</a:t>
              </a:r>
              <a:endParaRPr lang="en-US" sz="1600" dirty="0"/>
            </a:p>
          </p:txBody>
        </p:sp>
        <p:sp>
          <p:nvSpPr>
            <p:cNvPr id="104" name="Text Box 580"/>
            <p:cNvSpPr txBox="1">
              <a:spLocks noChangeArrowheads="1"/>
            </p:cNvSpPr>
            <p:nvPr/>
          </p:nvSpPr>
          <p:spPr bwMode="auto">
            <a:xfrm>
              <a:off x="7561263" y="2071688"/>
              <a:ext cx="98616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/>
                <a:t>global ISP</a:t>
              </a:r>
            </a:p>
          </p:txBody>
        </p:sp>
        <p:sp>
          <p:nvSpPr>
            <p:cNvPr id="105" name="Text Box 580"/>
            <p:cNvSpPr txBox="1">
              <a:spLocks noChangeArrowheads="1"/>
            </p:cNvSpPr>
            <p:nvPr/>
          </p:nvSpPr>
          <p:spPr bwMode="auto">
            <a:xfrm>
              <a:off x="7337425" y="3298825"/>
              <a:ext cx="115820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regional ISP</a:t>
              </a:r>
            </a:p>
          </p:txBody>
        </p:sp>
        <p:sp>
          <p:nvSpPr>
            <p:cNvPr id="106" name="Text Box 580"/>
            <p:cNvSpPr txBox="1">
              <a:spLocks noChangeArrowheads="1"/>
            </p:cNvSpPr>
            <p:nvPr/>
          </p:nvSpPr>
          <p:spPr bwMode="auto">
            <a:xfrm>
              <a:off x="6324600" y="2963863"/>
              <a:ext cx="871777" cy="486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 err="1"/>
                <a:t>Jaringan</a:t>
              </a:r>
              <a:endParaRPr lang="en-US" sz="1600" dirty="0"/>
            </a:p>
            <a:p>
              <a:pPr>
                <a:lnSpc>
                  <a:spcPct val="80000"/>
                </a:lnSpc>
              </a:pPr>
              <a:r>
                <a:rPr lang="en-US" sz="1600" dirty="0" err="1"/>
                <a:t>rumah</a:t>
              </a:r>
              <a:endParaRPr lang="en-US" sz="1600" dirty="0"/>
            </a:p>
          </p:txBody>
        </p:sp>
        <p:sp>
          <p:nvSpPr>
            <p:cNvPr id="107" name="Text Box 580"/>
            <p:cNvSpPr txBox="1">
              <a:spLocks noChangeArrowheads="1"/>
            </p:cNvSpPr>
            <p:nvPr/>
          </p:nvSpPr>
          <p:spPr bwMode="auto">
            <a:xfrm>
              <a:off x="5584825" y="5645150"/>
              <a:ext cx="871777" cy="486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 err="1"/>
                <a:t>Jaringan</a:t>
              </a:r>
              <a:endParaRPr lang="en-US" sz="1600" dirty="0"/>
            </a:p>
            <a:p>
              <a:pPr>
                <a:lnSpc>
                  <a:spcPct val="80000"/>
                </a:lnSpc>
              </a:pPr>
              <a:r>
                <a:rPr lang="en-US" sz="1600" dirty="0" err="1"/>
                <a:t>institusi</a:t>
              </a:r>
              <a:endParaRPr lang="en-US" sz="1600" dirty="0"/>
            </a:p>
          </p:txBody>
        </p:sp>
        <p:grpSp>
          <p:nvGrpSpPr>
            <p:cNvPr id="108" name="Group 950"/>
            <p:cNvGrpSpPr>
              <a:grpSpLocks/>
            </p:cNvGrpSpPr>
            <p:nvPr/>
          </p:nvGrpSpPr>
          <p:grpSpPr bwMode="auto">
            <a:xfrm>
              <a:off x="8240713" y="5002213"/>
              <a:ext cx="227012" cy="481013"/>
              <a:chOff x="4140" y="429"/>
              <a:chExt cx="1425" cy="2396"/>
            </a:xfrm>
          </p:grpSpPr>
          <p:sp>
            <p:nvSpPr>
              <p:cNvPr id="241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2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3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46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71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2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47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48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69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0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49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0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51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67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8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52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53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65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6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54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7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1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2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63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4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9" name="Group 983"/>
            <p:cNvGrpSpPr>
              <a:grpSpLocks/>
            </p:cNvGrpSpPr>
            <p:nvPr/>
          </p:nvGrpSpPr>
          <p:grpSpPr bwMode="auto">
            <a:xfrm>
              <a:off x="7924800" y="5303838"/>
              <a:ext cx="227012" cy="481013"/>
              <a:chOff x="4140" y="429"/>
              <a:chExt cx="1425" cy="2396"/>
            </a:xfrm>
          </p:grpSpPr>
          <p:sp>
            <p:nvSpPr>
              <p:cNvPr id="209" name="Freeform 984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Rectangle 985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" name="Freeform 986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" name="Freeform 987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" name="Rectangle 988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14" name="Group 989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39" name="AutoShape 990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0" name="AutoShape 991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15" name="Rectangle 992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16" name="Group 993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37" name="AutoShape 994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8" name="AutoShape 995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17" name="Rectangle 996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" name="Rectangle 997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19" name="Group 998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35" name="AutoShape 999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" name="AutoShape 1000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20" name="Freeform 1001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21" name="Group 1002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33" name="AutoShape 1003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4" name="AutoShape 1004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22" name="Rectangle 1005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3" name="Freeform 1006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Freeform 1007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7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" name="Oval 1008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" name="Freeform 1009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" name="AutoShape 1010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8" name="AutoShape 1011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" name="Oval 1012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" name="Oval 1013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31" name="Oval 1014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2" name="Rectangle 1015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0" name="Group 1016"/>
            <p:cNvGrpSpPr>
              <a:grpSpLocks/>
            </p:cNvGrpSpPr>
            <p:nvPr/>
          </p:nvGrpSpPr>
          <p:grpSpPr bwMode="auto">
            <a:xfrm>
              <a:off x="5302250" y="2043113"/>
              <a:ext cx="534987" cy="407988"/>
              <a:chOff x="877" y="1008"/>
              <a:chExt cx="2747" cy="2591"/>
            </a:xfrm>
          </p:grpSpPr>
          <p:pic>
            <p:nvPicPr>
              <p:cNvPr id="186" name="Picture 1017" descr="antenna_stylized"/>
              <p:cNvPicPr>
                <a:picLocks noChangeAspect="1" noChangeArrowheads="1"/>
              </p:cNvPicPr>
              <p:nvPr/>
            </p:nvPicPr>
            <p:blipFill>
              <a:blip r:embed="rId13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87" name="Picture 1018" descr="laptop_keyboard"/>
              <p:cNvPicPr>
                <a:picLocks noChangeAspect="1" noChangeArrowheads="1"/>
              </p:cNvPicPr>
              <p:nvPr/>
            </p:nvPicPr>
            <p:blipFill>
              <a:blip r:embed="rId14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88" name="Freeform 1019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189" name="Picture 1020" descr="screen"/>
              <p:cNvPicPr>
                <a:picLocks noChangeAspect="1" noChangeArrowheads="1"/>
              </p:cNvPicPr>
              <p:nvPr/>
            </p:nvPicPr>
            <p:blipFill>
              <a:blip r:embed="rId15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90" name="Freeform 1021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Freeform 1022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Freeform 1023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Freeform 1024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" name="Freeform 1025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Freeform 1026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96" name="Group 1027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03" name="Freeform 1028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4" name="Freeform 1029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" name="Freeform 1030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" name="Freeform 1031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" name="Freeform 1032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" name="Freeform 1033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7" name="Freeform 1034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Freeform 1035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" name="Freeform 1036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Freeform 1037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Freeform 1038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2" name="Freeform 1039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1" name="Group 1064"/>
            <p:cNvGrpSpPr>
              <a:grpSpLocks/>
            </p:cNvGrpSpPr>
            <p:nvPr/>
          </p:nvGrpSpPr>
          <p:grpSpPr bwMode="auto">
            <a:xfrm>
              <a:off x="6872288" y="5486400"/>
              <a:ext cx="474662" cy="407988"/>
              <a:chOff x="877" y="1008"/>
              <a:chExt cx="2747" cy="2591"/>
            </a:xfrm>
          </p:grpSpPr>
          <p:pic>
            <p:nvPicPr>
              <p:cNvPr id="163" name="Picture 1065" descr="antenna_stylized"/>
              <p:cNvPicPr>
                <a:picLocks noChangeAspect="1" noChangeArrowheads="1"/>
              </p:cNvPicPr>
              <p:nvPr/>
            </p:nvPicPr>
            <p:blipFill>
              <a:blip r:embed="rId16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64" name="Picture 1066" descr="laptop_keyboard"/>
              <p:cNvPicPr>
                <a:picLocks noChangeAspect="1" noChangeArrowheads="1"/>
              </p:cNvPicPr>
              <p:nvPr/>
            </p:nvPicPr>
            <p:blipFill>
              <a:blip r:embed="rId17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65" name="Freeform 1067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166" name="Picture 1068" descr="screen"/>
              <p:cNvPicPr>
                <a:picLocks noChangeAspect="1" noChangeArrowheads="1"/>
              </p:cNvPicPr>
              <p:nvPr/>
            </p:nvPicPr>
            <p:blipFill>
              <a:blip r:embed="rId18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67" name="Freeform 1069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Freeform 1070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Freeform 1071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Freeform 1072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Freeform 1073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Freeform 1074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73" name="Group 1075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80" name="Freeform 1076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1" name="Freeform 1077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" name="Freeform 1078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" name="Freeform 1079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" name="Freeform 1080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" name="Freeform 1081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4" name="Freeform 1082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Freeform 1083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" name="Freeform 1084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" name="Freeform 1085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Freeform 1086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Freeform 1087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2" name="Group 1114"/>
            <p:cNvGrpSpPr>
              <a:grpSpLocks/>
            </p:cNvGrpSpPr>
            <p:nvPr/>
          </p:nvGrpSpPr>
          <p:grpSpPr bwMode="auto">
            <a:xfrm>
              <a:off x="5561013" y="3041650"/>
              <a:ext cx="444500" cy="407988"/>
              <a:chOff x="877" y="1008"/>
              <a:chExt cx="2747" cy="2591"/>
            </a:xfrm>
          </p:grpSpPr>
          <p:pic>
            <p:nvPicPr>
              <p:cNvPr id="140" name="Picture 1115" descr="antenna_stylized"/>
              <p:cNvPicPr>
                <a:picLocks noChangeAspect="1" noChangeArrowheads="1"/>
              </p:cNvPicPr>
              <p:nvPr/>
            </p:nvPicPr>
            <p:blipFill>
              <a:blip r:embed="rId19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1" name="Picture 1116" descr="laptop_keyboard"/>
              <p:cNvPicPr>
                <a:picLocks noChangeAspect="1" noChangeArrowheads="1"/>
              </p:cNvPicPr>
              <p:nvPr/>
            </p:nvPicPr>
            <p:blipFill>
              <a:blip r:embed="rId20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2" name="Freeform 1117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143" name="Picture 1118" descr="screen"/>
              <p:cNvPicPr>
                <a:picLocks noChangeAspect="1" noChangeArrowheads="1"/>
              </p:cNvPicPr>
              <p:nvPr/>
            </p:nvPicPr>
            <p:blipFill>
              <a:blip r:embed="rId21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4" name="Freeform 1119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Freeform 1120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Freeform 1121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Freeform 1122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Freeform 1123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Freeform 1124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50" name="Group 1125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57" name="Freeform 1126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" name="Freeform 1127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9" name="Freeform 1128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" name="Freeform 1129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1" name="Freeform 1130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2" name="Freeform 1131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51" name="Freeform 1132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Freeform 1133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Freeform 1134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Freeform 1135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Freeform 1136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Freeform 1137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3" name="Group 1139"/>
            <p:cNvGrpSpPr>
              <a:grpSpLocks/>
            </p:cNvGrpSpPr>
            <p:nvPr/>
          </p:nvGrpSpPr>
          <p:grpSpPr bwMode="auto">
            <a:xfrm flipH="1">
              <a:off x="5940425" y="3222625"/>
              <a:ext cx="414337" cy="373063"/>
              <a:chOff x="2839" y="3501"/>
              <a:chExt cx="755" cy="803"/>
            </a:xfrm>
          </p:grpSpPr>
          <p:pic>
            <p:nvPicPr>
              <p:cNvPr id="138" name="Picture 114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39" name="Freeform 114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14" name="Group 1142"/>
            <p:cNvGrpSpPr>
              <a:grpSpLocks/>
            </p:cNvGrpSpPr>
            <p:nvPr/>
          </p:nvGrpSpPr>
          <p:grpSpPr bwMode="auto">
            <a:xfrm>
              <a:off x="7307263" y="5422900"/>
              <a:ext cx="474662" cy="407988"/>
              <a:chOff x="877" y="1008"/>
              <a:chExt cx="2747" cy="2591"/>
            </a:xfrm>
          </p:grpSpPr>
          <p:pic>
            <p:nvPicPr>
              <p:cNvPr id="115" name="Picture 1143" descr="antenna_stylized"/>
              <p:cNvPicPr>
                <a:picLocks noChangeAspect="1" noChangeArrowheads="1"/>
              </p:cNvPicPr>
              <p:nvPr/>
            </p:nvPicPr>
            <p:blipFill>
              <a:blip r:embed="rId16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6" name="Picture 1144" descr="laptop_keyboard"/>
              <p:cNvPicPr>
                <a:picLocks noChangeAspect="1" noChangeArrowheads="1"/>
              </p:cNvPicPr>
              <p:nvPr/>
            </p:nvPicPr>
            <p:blipFill>
              <a:blip r:embed="rId17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7" name="Freeform 1145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118" name="Picture 1146" descr="screen"/>
              <p:cNvPicPr>
                <a:picLocks noChangeAspect="1" noChangeArrowheads="1"/>
              </p:cNvPicPr>
              <p:nvPr/>
            </p:nvPicPr>
            <p:blipFill>
              <a:blip r:embed="rId18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9" name="Freeform 1147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Freeform 1148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Freeform 1149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Freeform 1150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Freeform 1151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Freeform 1152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25" name="Group 1153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32" name="Freeform 1154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" name="Freeform 1155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" name="Freeform 1156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" name="Freeform 1157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" name="Freeform 1158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7" name="Freeform 1159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26" name="Freeform 1160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Freeform 1161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Freeform 1162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Freeform 1163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Freeform 1164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Freeform 1165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03" name="Group 1201"/>
          <p:cNvGrpSpPr>
            <a:grpSpLocks/>
          </p:cNvGrpSpPr>
          <p:nvPr/>
        </p:nvGrpSpPr>
        <p:grpSpPr bwMode="auto">
          <a:xfrm>
            <a:off x="1857376" y="1322389"/>
            <a:ext cx="1503363" cy="1622425"/>
            <a:chOff x="210" y="833"/>
            <a:chExt cx="947" cy="1022"/>
          </a:xfrm>
        </p:grpSpPr>
        <p:sp>
          <p:nvSpPr>
            <p:cNvPr id="404" name="Text Box 667"/>
            <p:cNvSpPr txBox="1">
              <a:spLocks noChangeArrowheads="1"/>
            </p:cNvSpPr>
            <p:nvPr/>
          </p:nvSpPr>
          <p:spPr bwMode="auto">
            <a:xfrm>
              <a:off x="479" y="1667"/>
              <a:ext cx="678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sz="1400"/>
                <a:t>smartphone</a:t>
              </a:r>
            </a:p>
          </p:txBody>
        </p:sp>
        <p:sp>
          <p:nvSpPr>
            <p:cNvPr id="405" name="Text Box 663"/>
            <p:cNvSpPr txBox="1">
              <a:spLocks noChangeArrowheads="1"/>
            </p:cNvSpPr>
            <p:nvPr/>
          </p:nvSpPr>
          <p:spPr bwMode="auto">
            <a:xfrm>
              <a:off x="487" y="872"/>
              <a:ext cx="235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PC</a:t>
              </a:r>
            </a:p>
          </p:txBody>
        </p:sp>
        <p:sp>
          <p:nvSpPr>
            <p:cNvPr id="406" name="Text Box 664"/>
            <p:cNvSpPr txBox="1">
              <a:spLocks noChangeArrowheads="1"/>
            </p:cNvSpPr>
            <p:nvPr/>
          </p:nvSpPr>
          <p:spPr bwMode="auto">
            <a:xfrm>
              <a:off x="488" y="1096"/>
              <a:ext cx="40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server</a:t>
              </a:r>
            </a:p>
          </p:txBody>
        </p:sp>
        <p:sp>
          <p:nvSpPr>
            <p:cNvPr id="407" name="Text Box 665"/>
            <p:cNvSpPr txBox="1">
              <a:spLocks noChangeArrowheads="1"/>
            </p:cNvSpPr>
            <p:nvPr/>
          </p:nvSpPr>
          <p:spPr bwMode="auto">
            <a:xfrm>
              <a:off x="493" y="1390"/>
              <a:ext cx="489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sz="1400"/>
                <a:t>wireless</a:t>
              </a:r>
            </a:p>
            <a:p>
              <a:pPr>
                <a:lnSpc>
                  <a:spcPct val="75000"/>
                </a:lnSpc>
              </a:pPr>
              <a:r>
                <a:rPr lang="en-US" sz="1400"/>
                <a:t>laptop</a:t>
              </a:r>
            </a:p>
          </p:txBody>
        </p:sp>
        <p:grpSp>
          <p:nvGrpSpPr>
            <p:cNvPr id="408" name="Group 805"/>
            <p:cNvGrpSpPr>
              <a:grpSpLocks/>
            </p:cNvGrpSpPr>
            <p:nvPr/>
          </p:nvGrpSpPr>
          <p:grpSpPr bwMode="auto">
            <a:xfrm flipH="1">
              <a:off x="244" y="833"/>
              <a:ext cx="261" cy="235"/>
              <a:chOff x="2839" y="3501"/>
              <a:chExt cx="755" cy="803"/>
            </a:xfrm>
          </p:grpSpPr>
          <p:pic>
            <p:nvPicPr>
              <p:cNvPr id="469" name="Picture 80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70" name="Freeform 807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09" name="Group 808"/>
            <p:cNvGrpSpPr>
              <a:grpSpLocks/>
            </p:cNvGrpSpPr>
            <p:nvPr/>
          </p:nvGrpSpPr>
          <p:grpSpPr bwMode="auto">
            <a:xfrm>
              <a:off x="298" y="1682"/>
              <a:ext cx="234" cy="173"/>
              <a:chOff x="2751" y="1851"/>
              <a:chExt cx="462" cy="478"/>
            </a:xfrm>
          </p:grpSpPr>
          <p:pic>
            <p:nvPicPr>
              <p:cNvPr id="467" name="Picture 809" descr="iphone_stylized_small"/>
              <p:cNvPicPr>
                <a:picLocks noChangeAspect="1" noChangeArrowheads="1"/>
              </p:cNvPicPr>
              <p:nvPr/>
            </p:nvPicPr>
            <p:blipFill>
              <a:blip r:embed="rId22"/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68" name="Picture 810" descr="antenna_radiation_stylized"/>
              <p:cNvPicPr>
                <a:picLocks noChangeAspect="1" noChangeArrowheads="1"/>
              </p:cNvPicPr>
              <p:nvPr/>
            </p:nvPicPr>
            <p:blipFill>
              <a:blip r:embed="rId23"/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10" name="Group 1088"/>
            <p:cNvGrpSpPr>
              <a:grpSpLocks/>
            </p:cNvGrpSpPr>
            <p:nvPr/>
          </p:nvGrpSpPr>
          <p:grpSpPr bwMode="auto">
            <a:xfrm>
              <a:off x="210" y="1368"/>
              <a:ext cx="301" cy="236"/>
              <a:chOff x="877" y="1008"/>
              <a:chExt cx="2747" cy="2591"/>
            </a:xfrm>
          </p:grpSpPr>
          <p:pic>
            <p:nvPicPr>
              <p:cNvPr id="444" name="Picture 1089" descr="antenna_stylized"/>
              <p:cNvPicPr>
                <a:picLocks noChangeAspect="1" noChangeArrowheads="1"/>
              </p:cNvPicPr>
              <p:nvPr/>
            </p:nvPicPr>
            <p:blipFill>
              <a:blip r:embed="rId24"/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45" name="Picture 1090" descr="laptop_keyboard"/>
              <p:cNvPicPr>
                <a:picLocks noChangeAspect="1" noChangeArrowheads="1"/>
              </p:cNvPicPr>
              <p:nvPr/>
            </p:nvPicPr>
            <p:blipFill>
              <a:blip r:embed="rId25"/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46" name="Freeform 1091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447" name="Picture 1092" descr="screen"/>
              <p:cNvPicPr>
                <a:picLocks noChangeAspect="1" noChangeArrowheads="1"/>
              </p:cNvPicPr>
              <p:nvPr/>
            </p:nvPicPr>
            <p:blipFill>
              <a:blip r:embed="rId26"/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48" name="Freeform 1093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9" name="Freeform 1094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" name="Freeform 1095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" name="Freeform 1096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" name="Freeform 1097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" name="Freeform 1098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4" name="Group 1099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461" name="Freeform 1100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2" name="Freeform 1101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3" name="Freeform 1102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4" name="Freeform 1103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5" name="Freeform 1104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6" name="Freeform 1105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55" name="Freeform 1106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6" name="Freeform 1107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7" name="Freeform 1108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8" name="Freeform 1109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9" name="Freeform 1110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0" name="Freeform 1111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1" name="Group 1168"/>
            <p:cNvGrpSpPr>
              <a:grpSpLocks/>
            </p:cNvGrpSpPr>
            <p:nvPr/>
          </p:nvGrpSpPr>
          <p:grpSpPr bwMode="auto">
            <a:xfrm>
              <a:off x="340" y="1097"/>
              <a:ext cx="157" cy="256"/>
              <a:chOff x="4140" y="429"/>
              <a:chExt cx="1425" cy="2396"/>
            </a:xfrm>
          </p:grpSpPr>
          <p:sp>
            <p:nvSpPr>
              <p:cNvPr id="412" name="Freeform 1169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" name="Rectangle 1170"/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53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4" name="Freeform 1171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" name="Freeform 1172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" name="Rectangle 1173"/>
              <p:cNvSpPr>
                <a:spLocks noChangeArrowheads="1"/>
              </p:cNvSpPr>
              <p:nvPr/>
            </p:nvSpPr>
            <p:spPr bwMode="auto">
              <a:xfrm>
                <a:off x="4213" y="691"/>
                <a:ext cx="599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17" name="Group 1174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42" name="AutoShape 1175"/>
                <p:cNvSpPr>
                  <a:spLocks noChangeArrowheads="1"/>
                </p:cNvSpPr>
                <p:nvPr/>
              </p:nvSpPr>
              <p:spPr bwMode="auto">
                <a:xfrm>
                  <a:off x="613" y="2572"/>
                  <a:ext cx="725" cy="1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3" name="AutoShape 1176"/>
                <p:cNvSpPr>
                  <a:spLocks noChangeArrowheads="1"/>
                </p:cNvSpPr>
                <p:nvPr/>
              </p:nvSpPr>
              <p:spPr bwMode="auto">
                <a:xfrm>
                  <a:off x="624" y="2590"/>
                  <a:ext cx="691" cy="9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18" name="Rectangle 1177"/>
              <p:cNvSpPr>
                <a:spLocks noChangeArrowheads="1"/>
              </p:cNvSpPr>
              <p:nvPr/>
            </p:nvSpPr>
            <p:spPr bwMode="auto">
              <a:xfrm>
                <a:off x="4222" y="1019"/>
                <a:ext cx="599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19" name="Group 1178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40" name="AutoShape 1179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5" cy="14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1" name="AutoShape 1180"/>
                <p:cNvSpPr>
                  <a:spLocks noChangeArrowheads="1"/>
                </p:cNvSpPr>
                <p:nvPr/>
              </p:nvSpPr>
              <p:spPr bwMode="auto">
                <a:xfrm>
                  <a:off x="627" y="2584"/>
                  <a:ext cx="691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20" name="Rectangle 1181"/>
              <p:cNvSpPr>
                <a:spLocks noChangeArrowheads="1"/>
              </p:cNvSpPr>
              <p:nvPr/>
            </p:nvSpPr>
            <p:spPr bwMode="auto">
              <a:xfrm>
                <a:off x="4213" y="1356"/>
                <a:ext cx="599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" name="Rectangle 1182"/>
              <p:cNvSpPr>
                <a:spLocks noChangeArrowheads="1"/>
              </p:cNvSpPr>
              <p:nvPr/>
            </p:nvSpPr>
            <p:spPr bwMode="auto">
              <a:xfrm>
                <a:off x="4231" y="1655"/>
                <a:ext cx="590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22" name="Group 1183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38" name="AutoShape 1184"/>
                <p:cNvSpPr>
                  <a:spLocks noChangeArrowheads="1"/>
                </p:cNvSpPr>
                <p:nvPr/>
              </p:nvSpPr>
              <p:spPr bwMode="auto">
                <a:xfrm>
                  <a:off x="619" y="2568"/>
                  <a:ext cx="724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9" name="AutoShape 1185"/>
                <p:cNvSpPr>
                  <a:spLocks noChangeArrowheads="1"/>
                </p:cNvSpPr>
                <p:nvPr/>
              </p:nvSpPr>
              <p:spPr bwMode="auto">
                <a:xfrm>
                  <a:off x="630" y="2585"/>
                  <a:ext cx="69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23" name="Freeform 1186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4" name="Group 1187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36" name="AutoShape 1188"/>
                <p:cNvSpPr>
                  <a:spLocks noChangeArrowheads="1"/>
                </p:cNvSpPr>
                <p:nvPr/>
              </p:nvSpPr>
              <p:spPr bwMode="auto">
                <a:xfrm>
                  <a:off x="614" y="2569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7" name="AutoShape 1189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69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25" name="Rectangle 1190"/>
              <p:cNvSpPr>
                <a:spLocks noChangeArrowheads="1"/>
              </p:cNvSpPr>
              <p:nvPr/>
            </p:nvSpPr>
            <p:spPr bwMode="auto">
              <a:xfrm>
                <a:off x="5247" y="429"/>
                <a:ext cx="73" cy="2293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6" name="Freeform 1191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7" name="Freeform 1192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7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8" name="Oval 1193"/>
              <p:cNvSpPr>
                <a:spLocks noChangeArrowheads="1"/>
              </p:cNvSpPr>
              <p:nvPr/>
            </p:nvSpPr>
            <p:spPr bwMode="auto">
              <a:xfrm>
                <a:off x="5520" y="2610"/>
                <a:ext cx="45" cy="94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" name="Freeform 1194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" name="AutoShape 1195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8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" name="AutoShape 1196"/>
              <p:cNvSpPr>
                <a:spLocks noChangeArrowheads="1"/>
              </p:cNvSpPr>
              <p:nvPr/>
            </p:nvSpPr>
            <p:spPr bwMode="auto">
              <a:xfrm>
                <a:off x="4204" y="2713"/>
                <a:ext cx="1071" cy="8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" name="Oval 1197"/>
              <p:cNvSpPr>
                <a:spLocks noChangeArrowheads="1"/>
              </p:cNvSpPr>
              <p:nvPr/>
            </p:nvSpPr>
            <p:spPr bwMode="auto">
              <a:xfrm>
                <a:off x="4312" y="2385"/>
                <a:ext cx="154" cy="140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3" name="Oval 1198"/>
              <p:cNvSpPr>
                <a:spLocks noChangeArrowheads="1"/>
              </p:cNvSpPr>
              <p:nvPr/>
            </p:nvSpPr>
            <p:spPr bwMode="auto">
              <a:xfrm>
                <a:off x="4485" y="2385"/>
                <a:ext cx="163" cy="140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34" name="Oval 1199"/>
              <p:cNvSpPr>
                <a:spLocks noChangeArrowheads="1"/>
              </p:cNvSpPr>
              <p:nvPr/>
            </p:nvSpPr>
            <p:spPr bwMode="auto">
              <a:xfrm>
                <a:off x="4666" y="2385"/>
                <a:ext cx="154" cy="140"/>
              </a:xfrm>
              <a:prstGeom prst="ellipse">
                <a:avLst/>
              </a:prstGeom>
              <a:solidFill>
                <a:srgbClr val="33CC33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5" name="Rectangle 1200"/>
              <p:cNvSpPr>
                <a:spLocks noChangeArrowheads="1"/>
              </p:cNvSpPr>
              <p:nvPr/>
            </p:nvSpPr>
            <p:spPr bwMode="auto">
              <a:xfrm>
                <a:off x="5066" y="1833"/>
                <a:ext cx="82" cy="76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048" name="Group 2047"/>
          <p:cNvGrpSpPr/>
          <p:nvPr/>
        </p:nvGrpSpPr>
        <p:grpSpPr>
          <a:xfrm>
            <a:off x="1905000" y="5873432"/>
            <a:ext cx="911588" cy="603568"/>
            <a:chOff x="367937" y="5847306"/>
            <a:chExt cx="911588" cy="603568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488" y="5847306"/>
              <a:ext cx="780037" cy="5295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72" name="Text Box 662"/>
            <p:cNvSpPr txBox="1">
              <a:spLocks noChangeArrowheads="1"/>
            </p:cNvSpPr>
            <p:nvPr/>
          </p:nvSpPr>
          <p:spPr bwMode="auto">
            <a:xfrm>
              <a:off x="367937" y="6143097"/>
              <a:ext cx="64940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switch</a:t>
              </a:r>
              <a:endParaRPr lang="en-US" sz="1400" dirty="0"/>
            </a:p>
          </p:txBody>
        </p:sp>
      </p:grpSp>
      <p:sp>
        <p:nvSpPr>
          <p:cNvPr id="2049" name="TextBox 2048"/>
          <p:cNvSpPr txBox="1"/>
          <p:nvPr/>
        </p:nvSpPr>
        <p:spPr>
          <a:xfrm>
            <a:off x="7262366" y="6400801"/>
            <a:ext cx="2567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ISP = Internet Service Provider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5307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9593</TotalTime>
  <Words>1171</Words>
  <Application>Microsoft Office PowerPoint</Application>
  <PresentationFormat>Widescreen</PresentationFormat>
  <Paragraphs>277</Paragraphs>
  <Slides>36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Malgun Gothic</vt:lpstr>
      <vt:lpstr>MS PGothic</vt:lpstr>
      <vt:lpstr>Arial</vt:lpstr>
      <vt:lpstr>Calibri</vt:lpstr>
      <vt:lpstr>Calibri Light</vt:lpstr>
      <vt:lpstr>Gill Sans MT</vt:lpstr>
      <vt:lpstr>Times New Roman</vt:lpstr>
      <vt:lpstr>Wingdings</vt:lpstr>
      <vt:lpstr>Office Theme</vt:lpstr>
      <vt:lpstr>PowerPoint Presentation</vt:lpstr>
      <vt:lpstr>Outline</vt:lpstr>
      <vt:lpstr>Komunikasi data</vt:lpstr>
      <vt:lpstr>Komunikasi Data</vt:lpstr>
      <vt:lpstr>Tipe data dalam komunikasi data?</vt:lpstr>
      <vt:lpstr>Telekomunikasi: Digital vs. Analog</vt:lpstr>
      <vt:lpstr>Aplikasi Komunikasi Data</vt:lpstr>
      <vt:lpstr>Perangkat  Jaringan Komputer</vt:lpstr>
      <vt:lpstr>Perangkat jaringan komputer</vt:lpstr>
      <vt:lpstr>Jenis kabel pada jalur komunikasi</vt:lpstr>
      <vt:lpstr>Server</vt:lpstr>
      <vt:lpstr>Router</vt:lpstr>
      <vt:lpstr>Switch</vt:lpstr>
      <vt:lpstr>Modem</vt:lpstr>
      <vt:lpstr>Access Point (AP)</vt:lpstr>
      <vt:lpstr>Jaringan komputer</vt:lpstr>
      <vt:lpstr>Apa itu Jaringan Komputer?</vt:lpstr>
      <vt:lpstr>Klasifikasi Jaringan Komputer  Berdasarkan jangkauan geografis</vt:lpstr>
      <vt:lpstr>Klasifikasi Jaringan Komputer  Berdasarkan distribusi sumber informasi</vt:lpstr>
      <vt:lpstr>Klasifikasi Jaringan Komputer  Berdasarkan media transmisi data</vt:lpstr>
      <vt:lpstr>Klasifikasi Jaringan Komputer  Berdasarkan peranan komputer</vt:lpstr>
      <vt:lpstr>Klasifikasi Jaringan Komputer  Berdasarkan topologi jaringan</vt:lpstr>
      <vt:lpstr>Klasifikasi Jaringan Komputer  Berdasarkan topologi jaringan</vt:lpstr>
      <vt:lpstr>Analogi Jaringan Komputer</vt:lpstr>
      <vt:lpstr>Permasalahan pada komunikasi data</vt:lpstr>
      <vt:lpstr>Mode Transmisi pada Komunikasi Data</vt:lpstr>
      <vt:lpstr>Apa itu Protokol?</vt:lpstr>
      <vt:lpstr>Protokol pada jaringan komputer</vt:lpstr>
      <vt:lpstr>Bagaimana mengenali setiap komputer dalam jaringan?</vt:lpstr>
      <vt:lpstr>Jaringan nirkabel</vt:lpstr>
      <vt:lpstr>Jaringan Ad-Hoc</vt:lpstr>
      <vt:lpstr>Membuat jaringan ad-hoc dengan laptop</vt:lpstr>
      <vt:lpstr>Langkah-langkah: (1)</vt:lpstr>
      <vt:lpstr>Langkah-langkah: (2)</vt:lpstr>
      <vt:lpstr>Langkah-langkah: (3)</vt:lpstr>
      <vt:lpstr>Langkah-langkah: (4)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pds</dc:creator>
  <cp:lastModifiedBy>Gde</cp:lastModifiedBy>
  <cp:revision>79</cp:revision>
  <dcterms:created xsi:type="dcterms:W3CDTF">2022-08-25T13:17:53Z</dcterms:created>
  <dcterms:modified xsi:type="dcterms:W3CDTF">2025-02-26T01:59:00Z</dcterms:modified>
</cp:coreProperties>
</file>