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339" r:id="rId2"/>
    <p:sldId id="340" r:id="rId3"/>
    <p:sldId id="341" r:id="rId4"/>
    <p:sldId id="342" r:id="rId5"/>
    <p:sldId id="343" r:id="rId6"/>
    <p:sldId id="344" r:id="rId7"/>
    <p:sldId id="345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79922" autoAdjust="0"/>
  </p:normalViewPr>
  <p:slideViewPr>
    <p:cSldViewPr snapToGrid="0">
      <p:cViewPr varScale="1">
        <p:scale>
          <a:sx n="56" d="100"/>
          <a:sy n="56" d="100"/>
        </p:scale>
        <p:origin x="156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871460" y="283215"/>
            <a:ext cx="87810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Komunikasi</a:t>
            </a:r>
            <a:r>
              <a:rPr lang="en-US" sz="3600" b="1" dirty="0" smtClean="0">
                <a:solidFill>
                  <a:srgbClr val="002060"/>
                </a:solidFill>
              </a:rPr>
              <a:t> Data  &amp;&amp;&amp; </a:t>
            </a:r>
            <a:r>
              <a:rPr lang="en-US" sz="3600" b="1" dirty="0" err="1" smtClean="0">
                <a:solidFill>
                  <a:srgbClr val="002060"/>
                </a:solidFill>
              </a:rPr>
              <a:t>Jaringan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</a:rPr>
              <a:t>Komputer</a:t>
            </a:r>
            <a:endParaRPr lang="en-US" sz="3600" b="1" dirty="0" smtClean="0">
              <a:solidFill>
                <a:srgbClr val="002060"/>
              </a:solidFill>
            </a:endParaRPr>
          </a:p>
          <a:p>
            <a:pPr algn="ctr"/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Network Communication</a:t>
            </a:r>
            <a:endParaRPr lang="en-US" sz="1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915203" y="883379"/>
            <a:ext cx="173730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Transmisi Data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Pengkodean Data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Teknik Komunikasi Data Digital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Data Link Control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Multiplexing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fontAlgn="t"/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Switching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Medium Access Sublayer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id-ID" sz="8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Network Layer</a:t>
            </a:r>
            <a:endParaRPr lang="en-US" sz="8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68502" y="3100343"/>
            <a:ext cx="508748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t"/>
            <a:r>
              <a:rPr lang="en-US" sz="5400" dirty="0" err="1" smtClean="0">
                <a:solidFill>
                  <a:srgbClr val="002060"/>
                </a:solidFill>
              </a:rPr>
              <a:t>Pengkodean</a:t>
            </a:r>
            <a:r>
              <a:rPr lang="en-US" sz="5400" dirty="0" smtClean="0">
                <a:solidFill>
                  <a:srgbClr val="002060"/>
                </a:solidFill>
              </a:rPr>
              <a:t> Data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abel EBCDIC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1919536" y="1428736"/>
            <a:ext cx="7992888" cy="50720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5670" y="500043"/>
            <a:ext cx="54292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Franklin Gothic Book" pitchFamily="34" charset="0"/>
              </a:rPr>
              <a:t>Tabel</a:t>
            </a:r>
            <a:r>
              <a:rPr lang="en-US" sz="2400" b="1" dirty="0">
                <a:latin typeface="Franklin Gothic Book" pitchFamily="34" charset="0"/>
              </a:rPr>
              <a:t>  Extended Binary Coded Decimal Interchange Code</a:t>
            </a:r>
            <a:endParaRPr lang="en-US" sz="2400" b="1" dirty="0">
              <a:latin typeface="Franklin Gothic Book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0ED7A-37C1-4FC1-8979-F94E0D8B14DC}" type="datetime1">
              <a:rPr lang="en-US" smtClean="0"/>
              <a:t>2/26/2025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8FBD-6339-4AE7-936A-81A0A8B929B1}" type="slidenum">
              <a:rPr lang="en-SG" smtClean="0"/>
              <a:pPr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29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545" y="259773"/>
            <a:ext cx="8334404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Franklin Gothic Book" pitchFamily="34" charset="0"/>
              </a:rPr>
              <a:t>Kode</a:t>
            </a:r>
            <a:r>
              <a:rPr lang="en-US" dirty="0" smtClean="0">
                <a:solidFill>
                  <a:srgbClr val="0070C0"/>
                </a:solidFill>
                <a:latin typeface="Franklin Gothic Book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ranklin Gothic Book" pitchFamily="34" charset="0"/>
              </a:rPr>
              <a:t>Boudot</a:t>
            </a:r>
            <a:endParaRPr lang="en-US" dirty="0">
              <a:solidFill>
                <a:srgbClr val="0070C0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545" y="1524000"/>
            <a:ext cx="9392879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Boudot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terdiri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atas</a:t>
            </a:r>
            <a:r>
              <a:rPr lang="en-US" sz="2400" dirty="0">
                <a:latin typeface="Franklin Gothic Book" pitchFamily="34" charset="0"/>
              </a:rPr>
              <a:t> 5 bit yang </a:t>
            </a:r>
            <a:r>
              <a:rPr lang="en-US" sz="2400" dirty="0" err="1">
                <a:latin typeface="Franklin Gothic Book" pitchFamily="34" charset="0"/>
              </a:rPr>
              <a:t>dipergunakan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pada</a:t>
            </a:r>
            <a:r>
              <a:rPr lang="en-US" sz="2400" dirty="0">
                <a:latin typeface="Franklin Gothic Book" pitchFamily="34" charset="0"/>
              </a:rPr>
              <a:t> terminal teletype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teleprinter</a:t>
            </a:r>
            <a:r>
              <a:rPr lang="en-US" sz="2400" dirty="0">
                <a:latin typeface="Franklin Gothic Book" pitchFamily="34" charset="0"/>
              </a:rPr>
              <a:t>. </a:t>
            </a:r>
            <a:r>
              <a:rPr lang="en-US" sz="2400" dirty="0" err="1">
                <a:latin typeface="Franklin Gothic Book" pitchFamily="34" charset="0"/>
              </a:rPr>
              <a:t>Karena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kombinasi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ini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terdiri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5 bit </a:t>
            </a:r>
            <a:r>
              <a:rPr lang="en-US" sz="2400" dirty="0" err="1">
                <a:latin typeface="Franklin Gothic Book" pitchFamily="34" charset="0"/>
              </a:rPr>
              <a:t>maka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hanya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terdiri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25 </a:t>
            </a:r>
            <a:r>
              <a:rPr lang="en-US" sz="2400" dirty="0" err="1">
                <a:latin typeface="Franklin Gothic Book" pitchFamily="34" charset="0"/>
              </a:rPr>
              <a:t>sampai</a:t>
            </a:r>
            <a:r>
              <a:rPr lang="en-US" sz="2400" dirty="0">
                <a:latin typeface="Franklin Gothic Book" pitchFamily="34" charset="0"/>
              </a:rPr>
              <a:t> 32 </a:t>
            </a:r>
            <a:r>
              <a:rPr lang="en-US" sz="2400" dirty="0" err="1">
                <a:latin typeface="Franklin Gothic Book" pitchFamily="34" charset="0"/>
              </a:rPr>
              <a:t>kombinasi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dengan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huruf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gambar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berbeda</a:t>
            </a:r>
            <a:r>
              <a:rPr lang="en-US" sz="2400" dirty="0">
                <a:latin typeface="Franklin Gothic Book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Franklin Gothic Book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53554-EAE9-459F-9C96-0201A7FCE05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475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167307" y="-39721"/>
          <a:ext cx="4419599" cy="6709081"/>
        </p:xfrm>
        <a:graphic>
          <a:graphicData uri="http://schemas.openxmlformats.org/drawingml/2006/table">
            <a:tbl>
              <a:tblPr/>
              <a:tblGrid>
                <a:gridCol w="1371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8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9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141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err="1" smtClean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Kode</a:t>
                      </a:r>
                      <a:r>
                        <a:rPr lang="en-US" sz="900" b="1" dirty="0" smtClean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`</a:t>
                      </a:r>
                      <a:endParaRPr lang="en-US" sz="900" b="1" dirty="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 err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Karakter</a:t>
                      </a:r>
                      <a:r>
                        <a:rPr lang="en-US" sz="9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 Letter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Karakter Figure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11000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10011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?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01110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: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10010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$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10000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10110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!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01011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G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&amp;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00101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H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#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01100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I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11010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J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‘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11110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K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(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01001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L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)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00111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M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.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00110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,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01101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P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11101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Q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01010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10100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S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BELL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00001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T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11100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U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01111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;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11001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W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10111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/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10101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10001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Z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“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11111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LTRS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LTRS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11011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FIGS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FIGS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00100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SPC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SPC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00010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CR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CR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01000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LF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LF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20415"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00000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NULL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NULL</a:t>
                      </a:r>
                    </a:p>
                  </a:txBody>
                  <a:tcPr marL="45156" marR="45156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2596" y="428605"/>
            <a:ext cx="386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Franklin Gothic Book" pitchFamily="34" charset="0"/>
              </a:rPr>
              <a:t>Tabel</a:t>
            </a:r>
            <a:r>
              <a:rPr lang="en-US" sz="2400" b="1" dirty="0">
                <a:latin typeface="Franklin Gothic Book" pitchFamily="34" charset="0"/>
              </a:rPr>
              <a:t> </a:t>
            </a:r>
            <a:r>
              <a:rPr lang="en-US" sz="2400" b="1" dirty="0" err="1">
                <a:latin typeface="Franklin Gothic Book" pitchFamily="34" charset="0"/>
              </a:rPr>
              <a:t>Kode</a:t>
            </a:r>
            <a:r>
              <a:rPr lang="en-US" sz="2400" b="1" dirty="0">
                <a:latin typeface="Franklin Gothic Book" pitchFamily="34" charset="0"/>
              </a:rPr>
              <a:t> </a:t>
            </a:r>
            <a:r>
              <a:rPr lang="en-US" sz="2400" b="1" dirty="0" err="1">
                <a:latin typeface="Franklin Gothic Book" pitchFamily="34" charset="0"/>
              </a:rPr>
              <a:t>Boudout</a:t>
            </a:r>
            <a:endParaRPr lang="en-US" sz="2400" b="1" dirty="0">
              <a:latin typeface="Franklin Gothic Book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53ACB-EA0D-4CC7-B183-DD737BA8578C}" type="datetime1">
              <a:rPr lang="en-US" smtClean="0"/>
              <a:t>2/26/2025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8FBD-6339-4AE7-936A-81A0A8B929B1}" type="slidenum">
              <a:rPr lang="en-SG" smtClean="0"/>
              <a:pPr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76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373" y="197768"/>
            <a:ext cx="8334404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ranklin Gothic Book" pitchFamily="34" charset="0"/>
              </a:rPr>
              <a:t>ASCII Code</a:t>
            </a:r>
            <a:endParaRPr lang="en-US" dirty="0">
              <a:solidFill>
                <a:srgbClr val="0070C0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73" y="1340768"/>
            <a:ext cx="9294571" cy="48768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ASCII </a:t>
            </a:r>
            <a:r>
              <a:rPr lang="en-US" sz="2400" dirty="0" err="1">
                <a:latin typeface="Franklin Gothic Book" pitchFamily="34" charset="0"/>
              </a:rPr>
              <a:t>mempunyai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lebar</a:t>
            </a:r>
            <a:r>
              <a:rPr lang="en-US" sz="2400" dirty="0">
                <a:latin typeface="Franklin Gothic Book" pitchFamily="34" charset="0"/>
              </a:rPr>
              <a:t> data 7 bit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ASCII </a:t>
            </a:r>
            <a:r>
              <a:rPr lang="en-US" sz="2400" dirty="0" err="1">
                <a:latin typeface="Franklin Gothic Book" pitchFamily="34" charset="0"/>
              </a:rPr>
              <a:t>memiliki</a:t>
            </a:r>
            <a:r>
              <a:rPr lang="en-US" sz="2400" dirty="0">
                <a:latin typeface="Franklin Gothic Book" pitchFamily="34" charset="0"/>
              </a:rPr>
              <a:t> 128 bit </a:t>
            </a:r>
            <a:r>
              <a:rPr lang="en-US" sz="2400" dirty="0" err="1">
                <a:latin typeface="Franklin Gothic Book" pitchFamily="34" charset="0"/>
              </a:rPr>
              <a:t>kombinasi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selalu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digunakan</a:t>
            </a:r>
            <a:r>
              <a:rPr lang="en-US" sz="2400" dirty="0">
                <a:latin typeface="Franklin Gothic Book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Franklin Gothic Book" pitchFamily="34" charset="0"/>
              </a:rPr>
              <a:t>Dari 128 </a:t>
            </a:r>
            <a:r>
              <a:rPr lang="en-US" sz="2400" dirty="0" err="1">
                <a:latin typeface="Franklin Gothic Book" pitchFamily="34" charset="0"/>
              </a:rPr>
              <a:t>kombinasi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tersebut</a:t>
            </a:r>
            <a:r>
              <a:rPr lang="en-US" sz="2400" dirty="0">
                <a:latin typeface="Franklin Gothic Book" pitchFamily="34" charset="0"/>
              </a:rPr>
              <a:t> 32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diantaranya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digunakan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fungsi-fungsi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kendali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seperti</a:t>
            </a:r>
            <a:r>
              <a:rPr lang="en-US" sz="2400" dirty="0">
                <a:latin typeface="Franklin Gothic Book" pitchFamily="34" charset="0"/>
              </a:rPr>
              <a:t> SYN, STX.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Sisa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karakter</a:t>
            </a:r>
            <a:r>
              <a:rPr lang="en-US" sz="2400" dirty="0">
                <a:latin typeface="Franklin Gothic Book" pitchFamily="34" charset="0"/>
              </a:rPr>
              <a:t> lain </a:t>
            </a:r>
            <a:r>
              <a:rPr lang="en-US" sz="2400" dirty="0" err="1">
                <a:latin typeface="Franklin Gothic Book" pitchFamily="34" charset="0"/>
              </a:rPr>
              <a:t>digunakan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karakter-karakter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alphanumerik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sejumlah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karakter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khusus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seperti</a:t>
            </a:r>
            <a:r>
              <a:rPr lang="en-US" sz="2400" dirty="0">
                <a:latin typeface="Franklin Gothic Book" pitchFamily="34" charset="0"/>
              </a:rPr>
              <a:t> =, / . ?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Pada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dasarnya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ASCII </a:t>
            </a:r>
            <a:r>
              <a:rPr lang="en-US" sz="2400" dirty="0" err="1">
                <a:latin typeface="Franklin Gothic Book" pitchFamily="34" charset="0"/>
              </a:rPr>
              <a:t>merupakan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alfanumerik</a:t>
            </a:r>
            <a:r>
              <a:rPr lang="en-US" sz="2400" dirty="0">
                <a:latin typeface="Franklin Gothic Book" pitchFamily="34" charset="0"/>
              </a:rPr>
              <a:t> yang paling popular </a:t>
            </a:r>
            <a:r>
              <a:rPr lang="en-US" sz="2400" dirty="0" err="1">
                <a:latin typeface="Franklin Gothic Book" pitchFamily="34" charset="0"/>
              </a:rPr>
              <a:t>dalam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teknik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komunikasi</a:t>
            </a:r>
            <a:r>
              <a:rPr lang="en-US" sz="2400" dirty="0">
                <a:latin typeface="Franklin Gothic Book" pitchFamily="34" charset="0"/>
              </a:rPr>
              <a:t> data. 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Franklin Gothic Book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5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5538" y="1071546"/>
            <a:ext cx="7174298" cy="5542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024298" y="285729"/>
            <a:ext cx="386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Franklin Gothic Book" pitchFamily="34" charset="0"/>
              </a:rPr>
              <a:t>Tabel</a:t>
            </a:r>
            <a:r>
              <a:rPr lang="en-US" sz="2400" b="1" dirty="0">
                <a:latin typeface="Franklin Gothic Book" pitchFamily="34" charset="0"/>
              </a:rPr>
              <a:t> </a:t>
            </a:r>
            <a:r>
              <a:rPr lang="en-US" sz="2400" b="1" dirty="0" err="1">
                <a:latin typeface="Franklin Gothic Book" pitchFamily="34" charset="0"/>
              </a:rPr>
              <a:t>Kode</a:t>
            </a:r>
            <a:r>
              <a:rPr lang="en-US" sz="2400" b="1" dirty="0">
                <a:latin typeface="Franklin Gothic Book" pitchFamily="34" charset="0"/>
              </a:rPr>
              <a:t> ASCII</a:t>
            </a:r>
            <a:endParaRPr lang="en-US" sz="2400" b="1" dirty="0">
              <a:latin typeface="Franklin Gothic Book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A9A50-F6A2-40FC-95D5-5F1207F359C6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Franklin Gothic Book" pitchFamily="34" charset="0"/>
              </a:rPr>
              <a:t>Unicode</a:t>
            </a:r>
            <a:endParaRPr lang="en-US" dirty="0"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err="1" smtClean="0">
                <a:latin typeface="Franklin Gothic Book" pitchFamily="34" charset="0"/>
              </a:rPr>
              <a:t>Orang-orang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di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negara-negara</a:t>
            </a:r>
            <a:r>
              <a:rPr lang="en-US" dirty="0" smtClean="0">
                <a:latin typeface="Franklin Gothic Book" pitchFamily="34" charset="0"/>
              </a:rPr>
              <a:t> yang </a:t>
            </a:r>
            <a:r>
              <a:rPr lang="en-US" dirty="0" err="1" smtClean="0">
                <a:latin typeface="Franklin Gothic Book" pitchFamily="34" charset="0"/>
              </a:rPr>
              <a:t>berbeda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menggunakan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karakter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berbeda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untuk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menuliskan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kata-kata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dalam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bahasa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ibu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mereka</a:t>
            </a:r>
            <a:r>
              <a:rPr lang="en-US" dirty="0" smtClean="0">
                <a:latin typeface="Franklin Gothic Book" pitchFamily="34" charset="0"/>
              </a:rPr>
              <a:t>. </a:t>
            </a:r>
          </a:p>
          <a:p>
            <a:pPr algn="just"/>
            <a:r>
              <a:rPr lang="en-US" dirty="0" smtClean="0">
                <a:latin typeface="Franklin Gothic Book" pitchFamily="34" charset="0"/>
              </a:rPr>
              <a:t>Unicode </a:t>
            </a:r>
            <a:r>
              <a:rPr lang="en-US" dirty="0" err="1" smtClean="0">
                <a:latin typeface="Franklin Gothic Book" pitchFamily="34" charset="0"/>
              </a:rPr>
              <a:t>memiliki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lebar</a:t>
            </a:r>
            <a:r>
              <a:rPr lang="en-US" dirty="0" smtClean="0">
                <a:latin typeface="Franklin Gothic Book" pitchFamily="34" charset="0"/>
              </a:rPr>
              <a:t> data 16 bit </a:t>
            </a:r>
            <a:r>
              <a:rPr lang="en-US" dirty="0" err="1" smtClean="0">
                <a:latin typeface="Franklin Gothic Book" pitchFamily="34" charset="0"/>
              </a:rPr>
              <a:t>sehingga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mampu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menampung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huruf</a:t>
            </a:r>
            <a:r>
              <a:rPr lang="en-US" dirty="0" smtClean="0">
                <a:latin typeface="Franklin Gothic Book" pitchFamily="34" charset="0"/>
              </a:rPr>
              <a:t>, </a:t>
            </a:r>
            <a:r>
              <a:rPr lang="en-US" dirty="0" err="1" smtClean="0">
                <a:latin typeface="Franklin Gothic Book" pitchFamily="34" charset="0"/>
              </a:rPr>
              <a:t>angka</a:t>
            </a:r>
            <a:r>
              <a:rPr lang="en-US" dirty="0" smtClean="0">
                <a:latin typeface="Franklin Gothic Book" pitchFamily="34" charset="0"/>
              </a:rPr>
              <a:t>, </a:t>
            </a:r>
            <a:r>
              <a:rPr lang="en-US" dirty="0" err="1" smtClean="0">
                <a:latin typeface="Franklin Gothic Book" pitchFamily="34" charset="0"/>
              </a:rPr>
              <a:t>karakter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khusus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karakter</a:t>
            </a:r>
            <a:r>
              <a:rPr lang="en-US" dirty="0" smtClean="0">
                <a:latin typeface="Franklin Gothic Book" pitchFamily="34" charset="0"/>
              </a:rPr>
              <a:t> control </a:t>
            </a:r>
            <a:r>
              <a:rPr lang="en-US" dirty="0" err="1" smtClean="0">
                <a:latin typeface="Franklin Gothic Book" pitchFamily="34" charset="0"/>
              </a:rPr>
              <a:t>sebanyak</a:t>
            </a:r>
            <a:r>
              <a:rPr lang="en-US" dirty="0" smtClean="0">
                <a:latin typeface="Franklin Gothic Book" pitchFamily="34" charset="0"/>
              </a:rPr>
              <a:t> 65536 </a:t>
            </a:r>
            <a:r>
              <a:rPr lang="en-US" dirty="0" err="1" smtClean="0">
                <a:latin typeface="Franklin Gothic Book" pitchFamily="34" charset="0"/>
              </a:rPr>
              <a:t>kombinasi</a:t>
            </a:r>
            <a:endParaRPr lang="en-US" dirty="0" smtClean="0">
              <a:latin typeface="Franklin Gothic Book" pitchFamily="34" charset="0"/>
            </a:endParaRPr>
          </a:p>
          <a:p>
            <a:pPr algn="just"/>
            <a:r>
              <a:rPr lang="en-US" dirty="0" err="1" smtClean="0">
                <a:latin typeface="Franklin Gothic Book" pitchFamily="34" charset="0"/>
              </a:rPr>
              <a:t>Kode</a:t>
            </a:r>
            <a:r>
              <a:rPr lang="en-US" dirty="0" smtClean="0">
                <a:latin typeface="Franklin Gothic Book" pitchFamily="34" charset="0"/>
              </a:rPr>
              <a:t> ASCII </a:t>
            </a:r>
            <a:r>
              <a:rPr lang="en-US" dirty="0" err="1" smtClean="0">
                <a:latin typeface="Franklin Gothic Book" pitchFamily="34" charset="0"/>
              </a:rPr>
              <a:t>termasuk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ke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dalam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kodoe</a:t>
            </a:r>
            <a:r>
              <a:rPr lang="en-US" dirty="0" smtClean="0">
                <a:latin typeface="Franklin Gothic Book" pitchFamily="34" charset="0"/>
              </a:rPr>
              <a:t> Unicode.</a:t>
            </a:r>
          </a:p>
          <a:p>
            <a:pPr algn="just"/>
            <a:r>
              <a:rPr lang="en-US" dirty="0" err="1" smtClean="0">
                <a:latin typeface="Franklin Gothic Book" pitchFamily="34" charset="0"/>
              </a:rPr>
              <a:t>Contoh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kode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unicode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adalah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kode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untuk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bahasa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china,jepang</a:t>
            </a:r>
            <a:r>
              <a:rPr lang="en-US" dirty="0" smtClean="0">
                <a:latin typeface="Franklin Gothic Book" pitchFamily="34" charset="0"/>
              </a:rPr>
              <a:t>, </a:t>
            </a:r>
            <a:r>
              <a:rPr lang="en-US" dirty="0" err="1" smtClean="0">
                <a:latin typeface="Franklin Gothic Book" pitchFamily="34" charset="0"/>
              </a:rPr>
              <a:t>arab</a:t>
            </a:r>
            <a:r>
              <a:rPr lang="en-US" dirty="0" smtClean="0">
                <a:latin typeface="Franklin Gothic Book" pitchFamily="34" charset="0"/>
              </a:rPr>
              <a:t>, </a:t>
            </a:r>
            <a:r>
              <a:rPr lang="en-US" dirty="0" err="1" smtClean="0">
                <a:latin typeface="Franklin Gothic Book" pitchFamily="34" charset="0"/>
              </a:rPr>
              <a:t>armenian</a:t>
            </a:r>
            <a:r>
              <a:rPr lang="en-US" dirty="0" smtClean="0">
                <a:latin typeface="Franklin Gothic Book" pitchFamily="34" charset="0"/>
              </a:rPr>
              <a:t> (</a:t>
            </a:r>
            <a:r>
              <a:rPr lang="en-US" dirty="0" err="1" smtClean="0">
                <a:latin typeface="Franklin Gothic Book" pitchFamily="34" charset="0"/>
              </a:rPr>
              <a:t>yunani</a:t>
            </a:r>
            <a:r>
              <a:rPr lang="en-US" dirty="0" smtClean="0">
                <a:latin typeface="Franklin Gothic Book" pitchFamily="34" charset="0"/>
              </a:rPr>
              <a:t>),</a:t>
            </a:r>
            <a:r>
              <a:rPr lang="en-US" dirty="0" err="1" smtClean="0">
                <a:latin typeface="Franklin Gothic Book" pitchFamily="34" charset="0"/>
              </a:rPr>
              <a:t>dll</a:t>
            </a:r>
            <a:endParaRPr lang="en-US" dirty="0" smtClean="0">
              <a:latin typeface="Franklin Gothic Book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14D2-7000-4CD6-B42E-DACF8DCC89B2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4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2596" y="428604"/>
            <a:ext cx="8153400" cy="533400"/>
          </a:xfrm>
        </p:spPr>
        <p:txBody>
          <a:bodyPr/>
          <a:lstStyle/>
          <a:p>
            <a:r>
              <a:rPr lang="en-US" dirty="0" smtClean="0"/>
              <a:t>Unicode </a:t>
            </a:r>
            <a:r>
              <a:rPr lang="en-US" dirty="0" err="1" smtClean="0"/>
              <a:t>Bahasa</a:t>
            </a:r>
            <a:r>
              <a:rPr lang="en-US" dirty="0" smtClean="0"/>
              <a:t> Armenian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9736" y="908720"/>
            <a:ext cx="4536504" cy="5592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6423F-3791-442D-A47E-4979154FB90C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30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963" y="214298"/>
            <a:ext cx="8334404" cy="1143000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  <a:latin typeface="Franklin Gothic Book" pitchFamily="34" charset="0"/>
              </a:rPr>
              <a:t>Teknik</a:t>
            </a:r>
            <a:r>
              <a:rPr lang="en-US" dirty="0" smtClean="0">
                <a:solidFill>
                  <a:srgbClr val="0070C0"/>
                </a:solidFill>
                <a:latin typeface="Franklin Gothic Book" pitchFamily="34" charset="0"/>
              </a:rPr>
              <a:t> </a:t>
            </a:r>
            <a:r>
              <a:rPr lang="en-US" dirty="0" err="1" smtClean="0">
                <a:solidFill>
                  <a:srgbClr val="0070C0"/>
                </a:solidFill>
                <a:latin typeface="Franklin Gothic Book" pitchFamily="34" charset="0"/>
              </a:rPr>
              <a:t>Pengkodean</a:t>
            </a:r>
            <a:endParaRPr lang="en-SG" dirty="0">
              <a:solidFill>
                <a:srgbClr val="0070C0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963" y="1357298"/>
            <a:ext cx="9193445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Teknik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Pengkodean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merupakan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hal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sangat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penting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dalam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komunikasi</a:t>
            </a:r>
            <a:r>
              <a:rPr lang="en-US" sz="2400" dirty="0">
                <a:latin typeface="Franklin Gothic Book" pitchFamily="34" charset="0"/>
              </a:rPr>
              <a:t> data </a:t>
            </a:r>
            <a:r>
              <a:rPr lang="en-US" sz="2400" dirty="0" err="1">
                <a:latin typeface="Franklin Gothic Book" pitchFamily="34" charset="0"/>
              </a:rPr>
              <a:t>karena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pada</a:t>
            </a:r>
            <a:r>
              <a:rPr lang="en-US" sz="2400" dirty="0">
                <a:latin typeface="Franklin Gothic Book" pitchFamily="34" charset="0"/>
              </a:rPr>
              <a:t> proses </a:t>
            </a:r>
            <a:r>
              <a:rPr lang="en-US" sz="2400" dirty="0" err="1">
                <a:latin typeface="Franklin Gothic Book" pitchFamily="34" charset="0"/>
              </a:rPr>
              <a:t>inilah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sinyal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ada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diubah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bentuk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tertentu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dimengerti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oleh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peralatan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tertentu</a:t>
            </a:r>
            <a:r>
              <a:rPr lang="en-US" sz="2400" dirty="0">
                <a:latin typeface="Franklin Gothic Book" pitchFamily="34" charset="0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1879-2AC8-4270-9633-C551BF43FE34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Digitalisasi Data Analog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2"/>
          <a:srcRect r="25381" b="47340"/>
          <a:stretch>
            <a:fillRect/>
          </a:stretch>
        </p:blipFill>
        <p:spPr bwMode="auto">
          <a:xfrm>
            <a:off x="2024034" y="1714488"/>
            <a:ext cx="79248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/>
          <a:srcRect l="63138" b="47340"/>
          <a:stretch>
            <a:fillRect/>
          </a:stretch>
        </p:blipFill>
        <p:spPr bwMode="auto">
          <a:xfrm>
            <a:off x="4343401" y="3962400"/>
            <a:ext cx="3914775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141D-01F1-4F48-AF46-7DB72B758301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3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689" y="1450751"/>
            <a:ext cx="7620000" cy="778098"/>
          </a:xfrm>
        </p:spPr>
        <p:txBody>
          <a:bodyPr/>
          <a:lstStyle/>
          <a:p>
            <a:r>
              <a:rPr lang="en-US" dirty="0" err="1" smtClean="0">
                <a:solidFill>
                  <a:srgbClr val="0070C0"/>
                </a:solidFill>
              </a:rPr>
              <a:t>Jenis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Teknik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err="1" smtClean="0">
                <a:solidFill>
                  <a:srgbClr val="0070C0"/>
                </a:solidFill>
              </a:rPr>
              <a:t>Pengkodean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FA4AB-8D39-4BF0-A5F1-A490DE146072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64689" y="2218458"/>
            <a:ext cx="76200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0070C0"/>
                </a:solidFill>
              </a:rPr>
              <a:t>Teknik</a:t>
            </a:r>
            <a:r>
              <a:rPr lang="en-US" dirty="0" smtClean="0">
                <a:solidFill>
                  <a:srgbClr val="0070C0"/>
                </a:solidFill>
              </a:rPr>
              <a:t> Encoding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676400" y="288549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id-ID" smtClean="0"/>
              <a:t>Data digital, sinyal digital</a:t>
            </a:r>
          </a:p>
          <a:p>
            <a:pPr marL="457200" indent="-457200">
              <a:buFont typeface="+mj-lt"/>
              <a:buAutoNum type="arabicPeriod"/>
            </a:pPr>
            <a:r>
              <a:rPr lang="id-ID" smtClean="0"/>
              <a:t>Data analog, sinyal digital</a:t>
            </a:r>
          </a:p>
          <a:p>
            <a:pPr marL="457200" indent="-457200">
              <a:buFont typeface="+mj-lt"/>
              <a:buAutoNum type="arabicPeriod"/>
            </a:pPr>
            <a:r>
              <a:rPr lang="id-ID" smtClean="0"/>
              <a:t>Data digital, sinyal analog</a:t>
            </a:r>
          </a:p>
          <a:p>
            <a:pPr marL="457200" indent="-457200">
              <a:buFont typeface="+mj-lt"/>
              <a:buAutoNum type="arabicPeriod"/>
            </a:pPr>
            <a:r>
              <a:rPr lang="id-ID" smtClean="0"/>
              <a:t>Data analog, sinyal analog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86794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981" y="2143116"/>
            <a:ext cx="11242963" cy="4257684"/>
          </a:xfrm>
        </p:spPr>
        <p:txBody>
          <a:bodyPr>
            <a:normAutofit/>
          </a:bodyPr>
          <a:lstStyle/>
          <a:p>
            <a:pPr algn="just"/>
            <a:r>
              <a:rPr lang="en-US" sz="2400" dirty="0" err="1">
                <a:latin typeface="Franklin Gothic Book" pitchFamily="34" charset="0"/>
              </a:rPr>
              <a:t>Karakter</a:t>
            </a:r>
            <a:r>
              <a:rPr lang="en-US" sz="2400" dirty="0">
                <a:latin typeface="Franklin Gothic Book" pitchFamily="34" charset="0"/>
              </a:rPr>
              <a:t> data yang </a:t>
            </a:r>
            <a:r>
              <a:rPr lang="en-US" sz="2400" dirty="0" err="1">
                <a:latin typeface="Franklin Gothic Book" pitchFamily="34" charset="0"/>
              </a:rPr>
              <a:t>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dikirim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suatu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titik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titik</a:t>
            </a:r>
            <a:r>
              <a:rPr lang="en-US" sz="2400" dirty="0">
                <a:latin typeface="Franklin Gothic Book" pitchFamily="34" charset="0"/>
              </a:rPr>
              <a:t> lain </a:t>
            </a:r>
            <a:r>
              <a:rPr lang="en-US" sz="2400" dirty="0" err="1">
                <a:latin typeface="Franklin Gothic Book" pitchFamily="34" charset="0"/>
              </a:rPr>
              <a:t>tidak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dapat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dikirimkan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secara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langsung</a:t>
            </a:r>
            <a:r>
              <a:rPr lang="en-US" sz="2400" dirty="0">
                <a:latin typeface="Franklin Gothic Book" pitchFamily="34" charset="0"/>
              </a:rPr>
              <a:t>. </a:t>
            </a:r>
            <a:r>
              <a:rPr lang="en-US" sz="2400" dirty="0" err="1">
                <a:latin typeface="Franklin Gothic Book" pitchFamily="34" charset="0"/>
              </a:rPr>
              <a:t>Perlu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proses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pengkodean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pada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setiap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titik</a:t>
            </a:r>
            <a:r>
              <a:rPr lang="en-US" sz="2400" dirty="0">
                <a:latin typeface="Franklin Gothic Book" pitchFamily="34" charset="0"/>
              </a:rPr>
              <a:t>. </a:t>
            </a:r>
            <a:r>
              <a:rPr lang="en-US" sz="2400" dirty="0" err="1">
                <a:latin typeface="Franklin Gothic Book" pitchFamily="34" charset="0"/>
              </a:rPr>
              <a:t>Dengan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kata</a:t>
            </a:r>
            <a:r>
              <a:rPr lang="en-US" sz="2400" dirty="0">
                <a:latin typeface="Franklin Gothic Book" pitchFamily="34" charset="0"/>
              </a:rPr>
              <a:t> lain, </a:t>
            </a:r>
            <a:r>
              <a:rPr lang="en-US" sz="2400" dirty="0" err="1">
                <a:latin typeface="Franklin Gothic Book" pitchFamily="34" charset="0"/>
              </a:rPr>
              <a:t>karakter-karakter</a:t>
            </a:r>
            <a:r>
              <a:rPr lang="en-US" sz="2400" dirty="0">
                <a:latin typeface="Franklin Gothic Book" pitchFamily="34" charset="0"/>
              </a:rPr>
              <a:t> data </a:t>
            </a:r>
            <a:r>
              <a:rPr lang="en-US" sz="2400" dirty="0" err="1">
                <a:latin typeface="Franklin Gothic Book" pitchFamily="34" charset="0"/>
              </a:rPr>
              <a:t>tersebut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harus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dikodekan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terlebih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dahulu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dengan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dikenal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oleh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setiap</a:t>
            </a:r>
            <a:r>
              <a:rPr lang="en-US" sz="2400" dirty="0">
                <a:latin typeface="Franklin Gothic Book" pitchFamily="34" charset="0"/>
              </a:rPr>
              <a:t> terminal yang </a:t>
            </a:r>
            <a:r>
              <a:rPr lang="en-US" sz="2400" dirty="0" err="1">
                <a:latin typeface="Franklin Gothic Book" pitchFamily="34" charset="0"/>
              </a:rPr>
              <a:t>ada</a:t>
            </a:r>
            <a:r>
              <a:rPr lang="en-US" sz="2400" dirty="0">
                <a:latin typeface="Franklin Gothic Book" pitchFamily="34" charset="0"/>
              </a:rPr>
              <a:t>.</a:t>
            </a:r>
          </a:p>
          <a:p>
            <a:pPr algn="just"/>
            <a:endParaRPr lang="en-US" sz="2400" dirty="0">
              <a:latin typeface="Franklin Gothic Book" pitchFamily="34" charset="0"/>
            </a:endParaRPr>
          </a:p>
          <a:p>
            <a:pPr algn="just"/>
            <a:r>
              <a:rPr lang="en-US" sz="2400" dirty="0" err="1">
                <a:latin typeface="Franklin Gothic Book" pitchFamily="34" charset="0"/>
              </a:rPr>
              <a:t>Tujuan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pengodean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adalah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menjadikan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setiap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karakter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dalam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sebuah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informasi</a:t>
            </a:r>
            <a:r>
              <a:rPr lang="en-US" sz="2400" dirty="0">
                <a:latin typeface="Franklin Gothic Book" pitchFamily="34" charset="0"/>
              </a:rPr>
              <a:t> digital </a:t>
            </a:r>
            <a:r>
              <a:rPr lang="en-US" sz="2400" dirty="0" err="1">
                <a:latin typeface="Franklin Gothic Book" pitchFamily="34" charset="0"/>
              </a:rPr>
              <a:t>kedalam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bentuk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biner</a:t>
            </a:r>
            <a:r>
              <a:rPr lang="en-US" sz="2400" dirty="0">
                <a:latin typeface="Franklin Gothic Book" pitchFamily="34" charset="0"/>
              </a:rPr>
              <a:t> agar </a:t>
            </a:r>
            <a:r>
              <a:rPr lang="en-US" sz="2400" dirty="0" err="1">
                <a:latin typeface="Franklin Gothic Book" pitchFamily="34" charset="0"/>
              </a:rPr>
              <a:t>dapat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ditransmisikan</a:t>
            </a:r>
            <a:r>
              <a:rPr lang="en-US" sz="2400" dirty="0">
                <a:latin typeface="Franklin Gothic Book" pitchFamily="34" charset="0"/>
              </a:rPr>
              <a:t>. </a:t>
            </a:r>
            <a:r>
              <a:rPr lang="en-US" sz="2400" dirty="0" err="1">
                <a:latin typeface="Franklin Gothic Book" pitchFamily="34" charset="0"/>
              </a:rPr>
              <a:t>Suatu</a:t>
            </a:r>
            <a:r>
              <a:rPr lang="en-US" sz="2400" dirty="0">
                <a:latin typeface="Franklin Gothic Book" pitchFamily="34" charset="0"/>
              </a:rPr>
              <a:t> terminal yang </a:t>
            </a:r>
            <a:r>
              <a:rPr lang="en-US" sz="2400" dirty="0" err="1">
                <a:latin typeface="Franklin Gothic Book" pitchFamily="34" charset="0"/>
              </a:rPr>
              <a:t>berbeda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menggunakan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biner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berbeda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mewakili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suatu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karakter</a:t>
            </a:r>
            <a:r>
              <a:rPr lang="en-US" sz="2400" dirty="0">
                <a:latin typeface="Franklin Gothic Book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982" y="1114555"/>
            <a:ext cx="785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Franklin Gothic Book" pitchFamily="34" charset="0"/>
              </a:rPr>
              <a:t>Encoding</a:t>
            </a:r>
            <a:endParaRPr lang="en-SG" sz="4000" b="1" dirty="0">
              <a:solidFill>
                <a:schemeClr val="accent6">
                  <a:lumMod val="40000"/>
                  <a:lumOff val="60000"/>
                </a:schemeClr>
              </a:solidFill>
              <a:latin typeface="Franklin Gothic Book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2B69C-AEFD-444D-A072-EED0F2662926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1. Data </a:t>
            </a:r>
            <a:r>
              <a:rPr lang="en-US" dirty="0" err="1" smtClean="0">
                <a:solidFill>
                  <a:srgbClr val="0070C0"/>
                </a:solidFill>
              </a:rPr>
              <a:t>Digital,Sinyal</a:t>
            </a:r>
            <a:r>
              <a:rPr lang="en-US" dirty="0" smtClean="0">
                <a:solidFill>
                  <a:srgbClr val="0070C0"/>
                </a:solidFill>
              </a:rPr>
              <a:t> Digital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Sinyal</a:t>
            </a:r>
            <a:r>
              <a:rPr lang="en-US" dirty="0" smtClean="0"/>
              <a:t> digital</a:t>
            </a:r>
          </a:p>
          <a:p>
            <a:pPr>
              <a:buFontTx/>
              <a:buChar char="-"/>
            </a:pP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 err="1" smtClean="0"/>
              <a:t>voltase</a:t>
            </a:r>
            <a:r>
              <a:rPr lang="en-US" dirty="0" smtClean="0"/>
              <a:t> yang </a:t>
            </a:r>
            <a:r>
              <a:rPr lang="en-US" dirty="0" err="1" smtClean="0"/>
              <a:t>terputus-putus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Tiap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Sinyal</a:t>
            </a:r>
            <a:r>
              <a:rPr lang="en-US" dirty="0" smtClean="0"/>
              <a:t> unipolar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>
              <a:buFontTx/>
              <a:buChar char="-"/>
            </a:pPr>
            <a:r>
              <a:rPr lang="en-US" dirty="0" err="1" smtClean="0"/>
              <a:t>Sinyal</a:t>
            </a:r>
            <a:r>
              <a:rPr lang="en-US" dirty="0" smtClean="0"/>
              <a:t> polar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yang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tanda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ataupun</a:t>
            </a:r>
            <a:r>
              <a:rPr lang="en-US" dirty="0" smtClean="0"/>
              <a:t> nol.</a:t>
            </a:r>
          </a:p>
          <a:p>
            <a:pPr>
              <a:buFontTx/>
              <a:buChar char="-"/>
            </a:pP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mark </a:t>
            </a:r>
            <a:r>
              <a:rPr lang="en-US" dirty="0" err="1" smtClean="0"/>
              <a:t>dan</a:t>
            </a:r>
            <a:r>
              <a:rPr lang="en-US" dirty="0" smtClean="0"/>
              <a:t> space, mark = 1 </a:t>
            </a:r>
            <a:r>
              <a:rPr lang="en-US" dirty="0" err="1" smtClean="0"/>
              <a:t>dan</a:t>
            </a:r>
            <a:r>
              <a:rPr lang="en-US" dirty="0" smtClean="0"/>
              <a:t> space=0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60ACF-66AF-477B-B52E-C869781BDF3D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13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7" y="165490"/>
            <a:ext cx="7620000" cy="562074"/>
          </a:xfrm>
        </p:spPr>
        <p:txBody>
          <a:bodyPr/>
          <a:lstStyle/>
          <a:p>
            <a:r>
              <a:rPr lang="en-US" sz="2800" b="1" u="sng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Jenis-jenis</a:t>
            </a:r>
            <a:r>
              <a:rPr lang="en-US" sz="28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Pengkodean</a:t>
            </a:r>
            <a:r>
              <a:rPr lang="en-US" sz="28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Data </a:t>
            </a:r>
            <a:r>
              <a:rPr lang="en-US" sz="2800" b="1" u="sng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Digital,Sinyal</a:t>
            </a:r>
            <a:r>
              <a:rPr lang="en-US" sz="28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Digital</a:t>
            </a:r>
            <a:endParaRPr lang="en-US" sz="2800" b="1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64" y="908720"/>
            <a:ext cx="9299360" cy="549208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1. Non Return To Zero Level (NRZL)</a:t>
            </a:r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negatif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binary  </a:t>
            </a:r>
            <a:r>
              <a:rPr lang="en-US" dirty="0" err="1"/>
              <a:t>dan</a:t>
            </a:r>
            <a:r>
              <a:rPr lang="en-US" dirty="0"/>
              <a:t> 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positif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mewakili</a:t>
            </a:r>
            <a:r>
              <a:rPr lang="en-US" dirty="0"/>
              <a:t> binary </a:t>
            </a:r>
            <a:r>
              <a:rPr lang="en-US" dirty="0" err="1"/>
              <a:t>lainnya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err="1" smtClean="0"/>
              <a:t>Biasanya</a:t>
            </a:r>
            <a:r>
              <a:rPr lang="en-US" dirty="0" smtClean="0"/>
              <a:t> bit 0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bit 1 </a:t>
            </a:r>
            <a:r>
              <a:rPr lang="en-US" dirty="0" err="1" smtClean="0"/>
              <a:t>mewakili</a:t>
            </a:r>
            <a:r>
              <a:rPr lang="en-US" dirty="0" smtClean="0"/>
              <a:t> </a:t>
            </a:r>
            <a:r>
              <a:rPr lang="en-US" dirty="0" err="1" smtClean="0"/>
              <a:t>tegangan</a:t>
            </a:r>
            <a:r>
              <a:rPr lang="en-US" dirty="0" smtClean="0"/>
              <a:t> </a:t>
            </a:r>
            <a:r>
              <a:rPr lang="en-US" dirty="0" err="1" smtClean="0"/>
              <a:t>rendah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55F6-6455-492C-ABC2-461EDEAF204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3429000"/>
            <a:ext cx="5616624" cy="2002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825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781" y="307008"/>
            <a:ext cx="7620000" cy="562074"/>
          </a:xfrm>
        </p:spPr>
        <p:txBody>
          <a:bodyPr/>
          <a:lstStyle/>
          <a:p>
            <a:r>
              <a:rPr lang="en-US" sz="2800" b="1" u="sng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Jenis-jenis</a:t>
            </a:r>
            <a:r>
              <a:rPr lang="en-US" sz="28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800" b="1" u="sng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Pengkodean</a:t>
            </a:r>
            <a:r>
              <a:rPr lang="en-US" sz="28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Data </a:t>
            </a:r>
            <a:r>
              <a:rPr lang="en-US" sz="2800" b="1" u="sng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Digital,Sinyal</a:t>
            </a:r>
            <a:r>
              <a:rPr lang="en-US" sz="2800" b="1" u="sng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Digital</a:t>
            </a:r>
            <a:endParaRPr lang="en-US" sz="2800" b="1" u="sng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781" y="908720"/>
            <a:ext cx="9510643" cy="549208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2. Non Return To Zero Inverted (NRZI)</a:t>
            </a:r>
          </a:p>
          <a:p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di </a:t>
            </a:r>
            <a:r>
              <a:rPr lang="en-US" dirty="0" err="1"/>
              <a:t>mana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(low </a:t>
            </a:r>
            <a:r>
              <a:rPr lang="en-US" dirty="0" err="1"/>
              <a:t>ke</a:t>
            </a:r>
            <a:r>
              <a:rPr lang="en-US" dirty="0"/>
              <a:t> high </a:t>
            </a:r>
            <a:r>
              <a:rPr lang="en-US" dirty="0" err="1"/>
              <a:t>atau</a:t>
            </a:r>
            <a:r>
              <a:rPr lang="en-US" dirty="0"/>
              <a:t> high </a:t>
            </a:r>
            <a:r>
              <a:rPr lang="en-US" dirty="0" err="1"/>
              <a:t>ke</a:t>
            </a:r>
            <a:r>
              <a:rPr lang="en-US" dirty="0"/>
              <a:t> low)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awal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bit time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dikenal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smtClean="0"/>
              <a:t>1.</a:t>
            </a:r>
          </a:p>
          <a:p>
            <a:r>
              <a:rPr lang="en-US" dirty="0" err="1" smtClean="0"/>
              <a:t>Ditengah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(low </a:t>
            </a:r>
            <a:r>
              <a:rPr lang="en-US" dirty="0" err="1" smtClean="0"/>
              <a:t>ke</a:t>
            </a:r>
            <a:r>
              <a:rPr lang="en-US" dirty="0" smtClean="0"/>
              <a:t> high) </a:t>
            </a:r>
            <a:r>
              <a:rPr lang="en-US" dirty="0" err="1" smtClean="0"/>
              <a:t>bernilai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0</a:t>
            </a:r>
          </a:p>
          <a:p>
            <a:r>
              <a:rPr lang="en-US" dirty="0" err="1"/>
              <a:t>Ditengah</a:t>
            </a:r>
            <a:r>
              <a:rPr lang="en-US" dirty="0"/>
              <a:t> </a:t>
            </a:r>
            <a:r>
              <a:rPr lang="en-US" dirty="0" err="1"/>
              <a:t>transisi</a:t>
            </a:r>
            <a:r>
              <a:rPr lang="en-US" dirty="0"/>
              <a:t> </a:t>
            </a:r>
            <a:r>
              <a:rPr lang="en-US" dirty="0" smtClean="0"/>
              <a:t>(high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smtClean="0"/>
              <a:t>low) </a:t>
            </a:r>
            <a:r>
              <a:rPr lang="en-US" dirty="0" err="1"/>
              <a:t>bernilai</a:t>
            </a:r>
            <a:r>
              <a:rPr lang="en-US" dirty="0"/>
              <a:t> </a:t>
            </a:r>
            <a:r>
              <a:rPr lang="en-US" dirty="0" err="1"/>
              <a:t>biner</a:t>
            </a:r>
            <a:r>
              <a:rPr lang="en-US" dirty="0"/>
              <a:t> </a:t>
            </a:r>
            <a:r>
              <a:rPr lang="en-US" dirty="0" smtClean="0"/>
              <a:t>1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transisi</a:t>
            </a:r>
            <a:r>
              <a:rPr lang="en-US" dirty="0" smtClean="0"/>
              <a:t> (low </a:t>
            </a:r>
            <a:r>
              <a:rPr lang="en-US" dirty="0" err="1" smtClean="0"/>
              <a:t>ke</a:t>
            </a:r>
            <a:r>
              <a:rPr lang="en-US" dirty="0" smtClean="0"/>
              <a:t> low </a:t>
            </a:r>
            <a:r>
              <a:rPr lang="en-US" dirty="0" err="1" smtClean="0"/>
              <a:t>atau</a:t>
            </a:r>
            <a:r>
              <a:rPr lang="en-US" dirty="0" smtClean="0"/>
              <a:t> high </a:t>
            </a:r>
            <a:r>
              <a:rPr lang="en-US" dirty="0" err="1" smtClean="0"/>
              <a:t>ke</a:t>
            </a:r>
            <a:r>
              <a:rPr lang="en-US" dirty="0" smtClean="0"/>
              <a:t> high)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sebelumnya</a:t>
            </a:r>
            <a:r>
              <a:rPr lang="en-US" dirty="0" smtClean="0"/>
              <a:t>.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30845-08A3-4300-927E-CF1D265DDB4A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488" y="4221088"/>
            <a:ext cx="5328592" cy="1900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671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691" y="324334"/>
            <a:ext cx="7620000" cy="562074"/>
          </a:xfrm>
        </p:spPr>
        <p:txBody>
          <a:bodyPr/>
          <a:lstStyle/>
          <a:p>
            <a:r>
              <a:rPr lang="en-US" sz="2800" b="1" u="sng" dirty="0" err="1">
                <a:solidFill>
                  <a:srgbClr val="0070C0"/>
                </a:solidFill>
              </a:rPr>
              <a:t>Jenis-jenis</a:t>
            </a:r>
            <a:r>
              <a:rPr lang="en-US" sz="2800" b="1" u="sng" dirty="0">
                <a:solidFill>
                  <a:srgbClr val="0070C0"/>
                </a:solidFill>
              </a:rPr>
              <a:t> </a:t>
            </a:r>
            <a:r>
              <a:rPr lang="en-US" sz="2800" b="1" u="sng" dirty="0" err="1">
                <a:solidFill>
                  <a:srgbClr val="0070C0"/>
                </a:solidFill>
              </a:rPr>
              <a:t>Pengkodean</a:t>
            </a:r>
            <a:r>
              <a:rPr lang="en-US" sz="2800" b="1" u="sng" dirty="0">
                <a:solidFill>
                  <a:srgbClr val="0070C0"/>
                </a:solidFill>
              </a:rPr>
              <a:t> Data </a:t>
            </a:r>
            <a:r>
              <a:rPr lang="en-US" sz="2800" b="1" u="sng" dirty="0" err="1">
                <a:solidFill>
                  <a:srgbClr val="0070C0"/>
                </a:solidFill>
              </a:rPr>
              <a:t>Digital,Sinyal</a:t>
            </a:r>
            <a:r>
              <a:rPr lang="en-US" sz="2800" b="1" u="sng" dirty="0">
                <a:solidFill>
                  <a:srgbClr val="0070C0"/>
                </a:solidFill>
              </a:rPr>
              <a:t> Digital</a:t>
            </a:r>
            <a:endParaRPr 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908720"/>
            <a:ext cx="9406733" cy="549208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3. Bipolar-AMI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binary ‘0’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binary ‘1’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yang </a:t>
            </a:r>
            <a:r>
              <a:rPr lang="en-US" dirty="0" err="1" smtClean="0"/>
              <a:t>berubah-ubah</a:t>
            </a:r>
            <a:r>
              <a:rPr lang="en-US" dirty="0" smtClean="0"/>
              <a:t> </a:t>
            </a:r>
            <a:r>
              <a:rPr lang="en-US" dirty="0" err="1" smtClean="0"/>
              <a:t>polaritasnya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‘1’ </a:t>
            </a:r>
            <a:r>
              <a:rPr lang="en-US" dirty="0" err="1" smtClean="0"/>
              <a:t>diawal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binary ‘1’ yang lain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 </a:t>
            </a:r>
            <a:r>
              <a:rPr lang="en-US" dirty="0" err="1" smtClean="0"/>
              <a:t>polaritasnya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bergantian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0341D-4D43-4C3A-B3A5-F8623A66906E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761" y="3891260"/>
            <a:ext cx="5509433" cy="2058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923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128" y="307008"/>
            <a:ext cx="7620000" cy="562074"/>
          </a:xfrm>
        </p:spPr>
        <p:txBody>
          <a:bodyPr/>
          <a:lstStyle/>
          <a:p>
            <a:r>
              <a:rPr lang="en-US" sz="2800" b="1" u="sng" dirty="0" err="1">
                <a:solidFill>
                  <a:srgbClr val="0070C0"/>
                </a:solidFill>
              </a:rPr>
              <a:t>Jenis-jenis</a:t>
            </a:r>
            <a:r>
              <a:rPr lang="en-US" sz="2800" b="1" u="sng" dirty="0">
                <a:solidFill>
                  <a:srgbClr val="0070C0"/>
                </a:solidFill>
              </a:rPr>
              <a:t> </a:t>
            </a:r>
            <a:r>
              <a:rPr lang="en-US" sz="2800" b="1" u="sng" dirty="0" err="1">
                <a:solidFill>
                  <a:srgbClr val="0070C0"/>
                </a:solidFill>
              </a:rPr>
              <a:t>Pengkodean</a:t>
            </a:r>
            <a:r>
              <a:rPr lang="en-US" sz="2800" b="1" u="sng" dirty="0">
                <a:solidFill>
                  <a:srgbClr val="0070C0"/>
                </a:solidFill>
              </a:rPr>
              <a:t> Data </a:t>
            </a:r>
            <a:r>
              <a:rPr lang="en-US" sz="2800" b="1" u="sng" dirty="0" err="1">
                <a:solidFill>
                  <a:srgbClr val="0070C0"/>
                </a:solidFill>
              </a:rPr>
              <a:t>Digital,Sinyal</a:t>
            </a:r>
            <a:r>
              <a:rPr lang="en-US" sz="2800" b="1" u="sng" dirty="0">
                <a:solidFill>
                  <a:srgbClr val="0070C0"/>
                </a:solidFill>
              </a:rPr>
              <a:t> Digital</a:t>
            </a:r>
            <a:endParaRPr 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5" y="908720"/>
            <a:ext cx="9278579" cy="549208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4. </a:t>
            </a:r>
            <a:r>
              <a:rPr lang="en-US" b="1" dirty="0" err="1" smtClean="0"/>
              <a:t>Pseudoternary</a:t>
            </a:r>
            <a:endParaRPr lang="en-US" b="1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binary ‘1’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adanya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garis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binary ‘0’ </a:t>
            </a:r>
            <a:r>
              <a:rPr lang="en-US" dirty="0" err="1" smtClean="0"/>
              <a:t>diwakili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yang </a:t>
            </a:r>
            <a:r>
              <a:rPr lang="en-US" dirty="0" err="1" smtClean="0"/>
              <a:t>berubah-ubah</a:t>
            </a:r>
            <a:r>
              <a:rPr lang="en-US" dirty="0" smtClean="0"/>
              <a:t> </a:t>
            </a:r>
            <a:r>
              <a:rPr lang="en-US" dirty="0" err="1" smtClean="0"/>
              <a:t>polaritasnya</a:t>
            </a:r>
            <a:r>
              <a:rPr lang="en-US" dirty="0" smtClean="0"/>
              <a:t>.</a:t>
            </a:r>
          </a:p>
          <a:p>
            <a:r>
              <a:rPr lang="en-US" dirty="0" smtClean="0"/>
              <a:t>Binary ‘0’ </a:t>
            </a:r>
            <a:r>
              <a:rPr lang="en-US" dirty="0" err="1" smtClean="0"/>
              <a:t>diawal</a:t>
            </a:r>
            <a:r>
              <a:rPr lang="en-US" dirty="0" smtClean="0"/>
              <a:t> </a:t>
            </a:r>
            <a:r>
              <a:rPr lang="en-US" dirty="0" err="1" smtClean="0"/>
              <a:t>transmisi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bertemu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binary ‘0’ yang lain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ditandai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seterusnya</a:t>
            </a:r>
            <a:r>
              <a:rPr lang="en-US" dirty="0" smtClean="0"/>
              <a:t> </a:t>
            </a:r>
            <a:r>
              <a:rPr lang="en-US" dirty="0" err="1" smtClean="0"/>
              <a:t>polaritasnya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bergantian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FE145-2B65-4825-B171-8D21C303EB6A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768" y="4109938"/>
            <a:ext cx="4828272" cy="1839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393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218" y="139556"/>
            <a:ext cx="7620000" cy="562074"/>
          </a:xfrm>
        </p:spPr>
        <p:txBody>
          <a:bodyPr/>
          <a:lstStyle/>
          <a:p>
            <a:r>
              <a:rPr lang="en-US" sz="2800" b="1" u="sng" dirty="0" err="1">
                <a:solidFill>
                  <a:srgbClr val="0070C0"/>
                </a:solidFill>
              </a:rPr>
              <a:t>Jenis-jenis</a:t>
            </a:r>
            <a:r>
              <a:rPr lang="en-US" sz="2800" b="1" u="sng" dirty="0">
                <a:solidFill>
                  <a:srgbClr val="0070C0"/>
                </a:solidFill>
              </a:rPr>
              <a:t> </a:t>
            </a:r>
            <a:r>
              <a:rPr lang="en-US" sz="2800" b="1" u="sng" dirty="0" err="1">
                <a:solidFill>
                  <a:srgbClr val="0070C0"/>
                </a:solidFill>
              </a:rPr>
              <a:t>Pengkodean</a:t>
            </a:r>
            <a:r>
              <a:rPr lang="en-US" sz="2800" b="1" u="sng" dirty="0">
                <a:solidFill>
                  <a:srgbClr val="0070C0"/>
                </a:solidFill>
              </a:rPr>
              <a:t> Data </a:t>
            </a:r>
            <a:r>
              <a:rPr lang="en-US" sz="2800" b="1" u="sng" dirty="0" err="1">
                <a:solidFill>
                  <a:srgbClr val="0070C0"/>
                </a:solidFill>
              </a:rPr>
              <a:t>Digital,Sinyal</a:t>
            </a:r>
            <a:r>
              <a:rPr lang="en-US" sz="2800" b="1" u="sng" dirty="0">
                <a:solidFill>
                  <a:srgbClr val="0070C0"/>
                </a:solidFill>
              </a:rPr>
              <a:t> Digital</a:t>
            </a:r>
            <a:endParaRPr 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908720"/>
            <a:ext cx="11256818" cy="54920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 smtClean="0"/>
              <a:t>4. B8ZS (Bipolar with 8-Zero Substitution)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Bipolar-AMI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:</a:t>
            </a:r>
          </a:p>
          <a:p>
            <a:pPr marL="571500" indent="-457200">
              <a:buAutoNum type="arabicPeriod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</a:t>
            </a:r>
            <a:r>
              <a:rPr lang="en-US" dirty="0" err="1" smtClean="0"/>
              <a:t>oktaf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pulsa</a:t>
            </a:r>
            <a:r>
              <a:rPr lang="en-US" dirty="0" smtClean="0"/>
              <a:t> </a:t>
            </a:r>
            <a:r>
              <a:rPr lang="en-US" dirty="0" err="1" smtClean="0"/>
              <a:t>terakhir</a:t>
            </a:r>
            <a:r>
              <a:rPr lang="en-US" dirty="0" smtClean="0"/>
              <a:t> yang </a:t>
            </a:r>
            <a:r>
              <a:rPr lang="en-US" dirty="0" err="1" smtClean="0"/>
              <a:t>mendahului</a:t>
            </a:r>
            <a:r>
              <a:rPr lang="en-US" dirty="0" smtClean="0"/>
              <a:t> </a:t>
            </a:r>
            <a:r>
              <a:rPr lang="en-US" dirty="0" err="1" smtClean="0"/>
              <a:t>oktaf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positif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8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oktaf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di encode </a:t>
            </a:r>
            <a:r>
              <a:rPr lang="en-US" dirty="0" err="1" smtClean="0"/>
              <a:t>sebagai</a:t>
            </a:r>
            <a:r>
              <a:rPr lang="en-US" dirty="0" smtClean="0"/>
              <a:t> 000+-0-+</a:t>
            </a:r>
          </a:p>
          <a:p>
            <a:pPr marL="571500" indent="-457200">
              <a:buFont typeface="Arial" pitchFamily="34" charset="0"/>
              <a:buAutoNum type="arabicPeriod"/>
            </a:pP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oktaf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pulsa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yang </a:t>
            </a:r>
            <a:r>
              <a:rPr lang="en-US" dirty="0" err="1"/>
              <a:t>mendahului</a:t>
            </a:r>
            <a:r>
              <a:rPr lang="en-US" dirty="0"/>
              <a:t> </a:t>
            </a:r>
            <a:r>
              <a:rPr lang="en-US" dirty="0" err="1"/>
              <a:t>oktaf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 smtClean="0"/>
              <a:t>negatif</a:t>
            </a:r>
            <a:r>
              <a:rPr lang="en-US" dirty="0" smtClean="0"/>
              <a:t>, </a:t>
            </a:r>
            <a:r>
              <a:rPr lang="en-US" dirty="0" err="1"/>
              <a:t>maka</a:t>
            </a:r>
            <a:r>
              <a:rPr lang="en-US" dirty="0"/>
              <a:t> 8 </a:t>
            </a:r>
            <a:r>
              <a:rPr lang="en-US" dirty="0" err="1"/>
              <a:t>nol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oktaf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di encode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smtClean="0"/>
              <a:t>000-+0+-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substitusi</a:t>
            </a:r>
            <a:r>
              <a:rPr lang="en-US" dirty="0" smtClean="0"/>
              <a:t> </a:t>
            </a:r>
            <a:r>
              <a:rPr lang="en-US" dirty="0" err="1" smtClean="0"/>
              <a:t>oktaf</a:t>
            </a:r>
            <a:r>
              <a:rPr lang="en-US" dirty="0" smtClean="0"/>
              <a:t> binary ‘0’,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Bipolar-AMI </a:t>
            </a:r>
            <a:r>
              <a:rPr lang="en-US" dirty="0" err="1" smtClean="0"/>
              <a:t>kembali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E9A3A-3925-45DC-81B4-CC04FAA71259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686" y="5325392"/>
            <a:ext cx="6480720" cy="1235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2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609" y="346646"/>
            <a:ext cx="7620000" cy="562074"/>
          </a:xfrm>
        </p:spPr>
        <p:txBody>
          <a:bodyPr/>
          <a:lstStyle/>
          <a:p>
            <a:r>
              <a:rPr lang="en-US" sz="2800" b="1" u="sng" dirty="0" err="1">
                <a:solidFill>
                  <a:srgbClr val="0070C0"/>
                </a:solidFill>
              </a:rPr>
              <a:t>Jenis-jenis</a:t>
            </a:r>
            <a:r>
              <a:rPr lang="en-US" sz="2800" b="1" u="sng" dirty="0">
                <a:solidFill>
                  <a:srgbClr val="0070C0"/>
                </a:solidFill>
              </a:rPr>
              <a:t> </a:t>
            </a:r>
            <a:r>
              <a:rPr lang="en-US" sz="2800" b="1" u="sng" dirty="0" err="1">
                <a:solidFill>
                  <a:srgbClr val="0070C0"/>
                </a:solidFill>
              </a:rPr>
              <a:t>Pengkodean</a:t>
            </a:r>
            <a:r>
              <a:rPr lang="en-US" sz="2800" b="1" u="sng" dirty="0">
                <a:solidFill>
                  <a:srgbClr val="0070C0"/>
                </a:solidFill>
              </a:rPr>
              <a:t> Data </a:t>
            </a:r>
            <a:r>
              <a:rPr lang="en-US" sz="2800" b="1" u="sng" dirty="0" err="1">
                <a:solidFill>
                  <a:srgbClr val="0070C0"/>
                </a:solidFill>
              </a:rPr>
              <a:t>Digital,Sinyal</a:t>
            </a:r>
            <a:r>
              <a:rPr lang="en-US" sz="2800" b="1" u="sng" dirty="0">
                <a:solidFill>
                  <a:srgbClr val="0070C0"/>
                </a:solidFill>
              </a:rPr>
              <a:t> Digital</a:t>
            </a:r>
            <a:endParaRPr lang="en-US" sz="2800" b="1" u="sng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09" y="908720"/>
            <a:ext cx="11294918" cy="549208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 smtClean="0"/>
              <a:t>4. HDB3</a:t>
            </a:r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yang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Bipolar-AMI </a:t>
            </a:r>
            <a:r>
              <a:rPr lang="en-US" dirty="0" err="1" smtClean="0"/>
              <a:t>tetapi</a:t>
            </a:r>
            <a:r>
              <a:rPr lang="en-US" dirty="0" smtClean="0"/>
              <a:t>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terjadi</a:t>
            </a:r>
            <a:r>
              <a:rPr lang="en-US" dirty="0" smtClean="0"/>
              <a:t> 4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semua</a:t>
            </a:r>
            <a:r>
              <a:rPr lang="en-US" dirty="0" smtClean="0"/>
              <a:t> </a:t>
            </a:r>
            <a:r>
              <a:rPr lang="en-US" dirty="0" err="1" smtClean="0"/>
              <a:t>nol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substitusi</a:t>
            </a:r>
            <a:r>
              <a:rPr lang="en-US" dirty="0" smtClean="0"/>
              <a:t> </a:t>
            </a:r>
            <a:r>
              <a:rPr lang="en-US" dirty="0" err="1" smtClean="0"/>
              <a:t>empat</a:t>
            </a:r>
            <a:r>
              <a:rPr lang="en-US" dirty="0" smtClean="0"/>
              <a:t> binary ‘0’, </a:t>
            </a:r>
            <a:r>
              <a:rPr lang="en-US" dirty="0" err="1" smtClean="0"/>
              <a:t>mengikuti</a:t>
            </a:r>
            <a:r>
              <a:rPr lang="en-US" dirty="0" smtClean="0"/>
              <a:t> </a:t>
            </a:r>
            <a:r>
              <a:rPr lang="en-US" dirty="0" err="1" smtClean="0"/>
              <a:t>aturan</a:t>
            </a:r>
            <a:r>
              <a:rPr lang="en-US" dirty="0" smtClean="0"/>
              <a:t> Bipolar-AMI </a:t>
            </a:r>
            <a:r>
              <a:rPr lang="en-US" dirty="0" err="1" smtClean="0"/>
              <a:t>kembali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68758-F005-41E3-B378-8F70D913172B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13" y="2132856"/>
            <a:ext cx="7560840" cy="145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314" y="4797152"/>
            <a:ext cx="7552751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480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482" y="274638"/>
            <a:ext cx="8551718" cy="70609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2. </a:t>
            </a:r>
            <a:r>
              <a:rPr lang="en-US" dirty="0">
                <a:solidFill>
                  <a:srgbClr val="0070C0"/>
                </a:solidFill>
              </a:rPr>
              <a:t>Data </a:t>
            </a:r>
            <a:r>
              <a:rPr lang="en-US" dirty="0" err="1" smtClean="0">
                <a:solidFill>
                  <a:srgbClr val="0070C0"/>
                </a:solidFill>
              </a:rPr>
              <a:t>Digital,Sinyal</a:t>
            </a:r>
            <a:r>
              <a:rPr lang="en-US" dirty="0" smtClean="0">
                <a:solidFill>
                  <a:srgbClr val="0070C0"/>
                </a:solidFill>
              </a:rPr>
              <a:t> Analog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64" y="1124744"/>
            <a:ext cx="5495512" cy="532859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Jaringan</a:t>
            </a:r>
            <a:r>
              <a:rPr lang="en-US" dirty="0"/>
              <a:t>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  <a:p>
            <a:pPr algn="just"/>
            <a:r>
              <a:rPr lang="en-US" dirty="0"/>
              <a:t>300Hz </a:t>
            </a:r>
            <a:r>
              <a:rPr lang="en-US" dirty="0" err="1"/>
              <a:t>sampai</a:t>
            </a:r>
            <a:r>
              <a:rPr lang="en-US" dirty="0"/>
              <a:t> 3400Hz </a:t>
            </a:r>
            <a:r>
              <a:rPr lang="en-US" dirty="0" err="1"/>
              <a:t>Menggunakan</a:t>
            </a:r>
            <a:r>
              <a:rPr lang="en-US" dirty="0"/>
              <a:t> modem (modulator-demodulator)</a:t>
            </a:r>
          </a:p>
          <a:p>
            <a:pPr marL="571500" indent="-457200" algn="just">
              <a:buFont typeface="+mj-lt"/>
              <a:buAutoNum type="arabicPeriod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Amplitude shift keying (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ASK)</a:t>
            </a:r>
          </a:p>
          <a:p>
            <a:pPr marL="114300" indent="0" algn="just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14300" indent="0" algn="just">
              <a:buNone/>
            </a:pPr>
            <a:r>
              <a:rPr lang="en-US" dirty="0" smtClean="0"/>
              <a:t> </a:t>
            </a:r>
          </a:p>
          <a:p>
            <a:pPr marL="571500" indent="-457200" algn="just">
              <a:buFont typeface="+mj-lt"/>
              <a:buAutoNum type="arabicPeriod" startAt="2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Frequency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shift keying (FSK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14300" indent="0" algn="just">
              <a:buNone/>
            </a:pPr>
            <a:endParaRPr lang="en-US" dirty="0"/>
          </a:p>
          <a:p>
            <a:pPr marL="114300" indent="0" algn="just">
              <a:buNone/>
            </a:pPr>
            <a:r>
              <a:rPr lang="en-US" dirty="0" smtClean="0"/>
              <a:t> </a:t>
            </a:r>
          </a:p>
          <a:p>
            <a:pPr marL="571500" indent="-457200" algn="just">
              <a:buFont typeface="+mj-lt"/>
              <a:buAutoNum type="arabicPeriod" startAt="3"/>
            </a:pP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Phase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shift keying (PK)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9075-62F9-4398-B2CD-016FF16D683D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976" y="1248503"/>
            <a:ext cx="4759300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88" y="3196879"/>
            <a:ext cx="3356793" cy="840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788" y="4588311"/>
            <a:ext cx="2993132" cy="818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9774" y="5920520"/>
            <a:ext cx="3063676" cy="871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6627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755" y="305810"/>
            <a:ext cx="7620000" cy="70609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3. Data Analog, </a:t>
            </a:r>
            <a:r>
              <a:rPr lang="en-US" dirty="0" err="1" smtClean="0">
                <a:solidFill>
                  <a:srgbClr val="0070C0"/>
                </a:solidFill>
              </a:rPr>
              <a:t>sinyal</a:t>
            </a:r>
            <a:r>
              <a:rPr lang="en-US" dirty="0" smtClean="0">
                <a:solidFill>
                  <a:srgbClr val="0070C0"/>
                </a:solidFill>
              </a:rPr>
              <a:t> Digital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755" y="1124744"/>
            <a:ext cx="11087100" cy="5276056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Teknik</a:t>
            </a:r>
            <a:r>
              <a:rPr lang="en-US" dirty="0" smtClean="0"/>
              <a:t> yang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Pulse Code Modulation (PCM) </a:t>
            </a:r>
            <a:r>
              <a:rPr lang="en-US" dirty="0" err="1" smtClean="0"/>
              <a:t>dan</a:t>
            </a:r>
            <a:r>
              <a:rPr lang="en-US" dirty="0" smtClean="0"/>
              <a:t> Delta Modulation (DM)</a:t>
            </a:r>
          </a:p>
          <a:p>
            <a:pPr marL="571500" indent="-457200" algn="just">
              <a:buAutoNum type="arabicPeriod"/>
            </a:pPr>
            <a:r>
              <a:rPr lang="en-US" b="1" dirty="0" smtClean="0"/>
              <a:t>Pulse Code Modulation</a:t>
            </a:r>
          </a:p>
          <a:p>
            <a:pPr algn="just"/>
            <a:r>
              <a:rPr lang="en-US" dirty="0" err="1" smtClean="0"/>
              <a:t>Teknik</a:t>
            </a:r>
            <a:r>
              <a:rPr lang="en-US" dirty="0" smtClean="0"/>
              <a:t> yang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sampling yang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tertinggi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endParaRPr lang="en-US" dirty="0" smtClean="0"/>
          </a:p>
          <a:p>
            <a:pPr algn="just"/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frekuensi</a:t>
            </a:r>
            <a:r>
              <a:rPr lang="en-US" dirty="0" smtClean="0"/>
              <a:t> sampling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besar</a:t>
            </a:r>
            <a:r>
              <a:rPr lang="en-US" dirty="0" smtClean="0"/>
              <a:t>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biner</a:t>
            </a:r>
            <a:r>
              <a:rPr lang="en-US" dirty="0" smtClean="0"/>
              <a:t> ‘1’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sebaliknya</a:t>
            </a:r>
            <a:r>
              <a:rPr lang="en-US" dirty="0" smtClean="0"/>
              <a:t>.</a:t>
            </a:r>
          </a:p>
          <a:p>
            <a:pPr marL="571500" indent="-457200" algn="just">
              <a:buFont typeface="+mj-lt"/>
              <a:buAutoNum type="arabicPeriod" startAt="2"/>
            </a:pPr>
            <a:r>
              <a:rPr lang="en-US" b="1" dirty="0" smtClean="0"/>
              <a:t>Delta Modulation (DM)</a:t>
            </a:r>
          </a:p>
          <a:p>
            <a:pPr algn="just"/>
            <a:r>
              <a:rPr lang="en-US" dirty="0" smtClean="0"/>
              <a:t>Proses </a:t>
            </a:r>
            <a:r>
              <a:rPr lang="en-US" dirty="0" err="1" smtClean="0"/>
              <a:t>dimana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input analog </a:t>
            </a:r>
            <a:r>
              <a:rPr lang="en-US" dirty="0" err="1" smtClean="0"/>
              <a:t>didekati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bergerak</a:t>
            </a:r>
            <a:r>
              <a:rPr lang="en-US" dirty="0" smtClean="0"/>
              <a:t> </a:t>
            </a:r>
            <a:r>
              <a:rPr lang="en-US" dirty="0" err="1" smtClean="0"/>
              <a:t>naik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turun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level quantization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interval sampling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outputnya</a:t>
            </a:r>
            <a:r>
              <a:rPr lang="en-US" dirty="0" smtClean="0"/>
              <a:t> </a:t>
            </a:r>
            <a:r>
              <a:rPr lang="en-US" dirty="0" err="1" smtClean="0"/>
              <a:t>diwakilkan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bit </a:t>
            </a:r>
            <a:r>
              <a:rPr lang="en-US" dirty="0" err="1" smtClean="0"/>
              <a:t>biner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sampel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9E96B-EDC0-40DD-9C74-C0C0C338BEF2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83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299517"/>
            <a:ext cx="7620000" cy="70609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3. Data Analog, </a:t>
            </a:r>
            <a:r>
              <a:rPr lang="en-US" dirty="0" err="1" smtClean="0">
                <a:solidFill>
                  <a:srgbClr val="0070C0"/>
                </a:solidFill>
              </a:rPr>
              <a:t>sinyal</a:t>
            </a:r>
            <a:r>
              <a:rPr lang="en-US" dirty="0" smtClean="0">
                <a:solidFill>
                  <a:srgbClr val="0070C0"/>
                </a:solidFill>
              </a:rPr>
              <a:t> Digital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909" y="1005607"/>
            <a:ext cx="7620000" cy="5276056"/>
          </a:xfrm>
        </p:spPr>
        <p:txBody>
          <a:bodyPr/>
          <a:lstStyle/>
          <a:p>
            <a:pPr marL="114300" indent="0" algn="just">
              <a:buNone/>
            </a:pPr>
            <a:r>
              <a:rPr lang="en-US" dirty="0" err="1" smtClean="0"/>
              <a:t>Contoh</a:t>
            </a:r>
            <a:r>
              <a:rPr lang="en-US" dirty="0" smtClean="0"/>
              <a:t> : Delta Modulation (DM)</a:t>
            </a:r>
          </a:p>
          <a:p>
            <a:pPr marL="114300" indent="0" algn="just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9D9-492A-4366-A900-CC3CE5939A76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6" y="1844824"/>
            <a:ext cx="7848872" cy="475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37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405842" cy="1143000"/>
          </a:xfrm>
        </p:spPr>
        <p:txBody>
          <a:bodyPr/>
          <a:lstStyle/>
          <a:p>
            <a:endParaRPr lang="en-US"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191" y="1524000"/>
            <a:ext cx="9000209" cy="4876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Kode-kode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digunakan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keperluan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komunikasi</a:t>
            </a:r>
            <a:r>
              <a:rPr lang="en-US" sz="2400" dirty="0">
                <a:latin typeface="Franklin Gothic Book" pitchFamily="34" charset="0"/>
              </a:rPr>
              <a:t> data </a:t>
            </a:r>
            <a:r>
              <a:rPr lang="en-US" sz="2400" dirty="0" err="1">
                <a:latin typeface="Franklin Gothic Book" pitchFamily="34" charset="0"/>
              </a:rPr>
              <a:t>pada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sistem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komputer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sejak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komputer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ditemukan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sampai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pada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komunikasi</a:t>
            </a:r>
            <a:r>
              <a:rPr lang="en-US" sz="2400" dirty="0">
                <a:latin typeface="Franklin Gothic Book" pitchFamily="34" charset="0"/>
              </a:rPr>
              <a:t> data modern </a:t>
            </a:r>
            <a:r>
              <a:rPr lang="en-US" sz="2400" dirty="0" err="1">
                <a:latin typeface="Franklin Gothic Book" pitchFamily="34" charset="0"/>
              </a:rPr>
              <a:t>memiliki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perbedaan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generasi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generasi</a:t>
            </a:r>
            <a:r>
              <a:rPr lang="en-US" sz="2400" dirty="0">
                <a:latin typeface="Franklin Gothic Book" pitchFamily="34" charset="0"/>
              </a:rPr>
              <a:t>. Hal </a:t>
            </a:r>
            <a:r>
              <a:rPr lang="en-US" sz="2400" dirty="0" err="1">
                <a:latin typeface="Franklin Gothic Book" pitchFamily="34" charset="0"/>
              </a:rPr>
              <a:t>ini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disebabkan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oleh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semakin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besar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kompleksnya</a:t>
            </a:r>
            <a:r>
              <a:rPr lang="en-US" sz="2400" dirty="0">
                <a:latin typeface="Franklin Gothic Book" pitchFamily="34" charset="0"/>
              </a:rPr>
              <a:t> data yang </a:t>
            </a:r>
            <a:r>
              <a:rPr lang="en-US" sz="2400" dirty="0" err="1">
                <a:latin typeface="Franklin Gothic Book" pitchFamily="34" charset="0"/>
              </a:rPr>
              <a:t>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dikirim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atau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dipergunakan</a:t>
            </a:r>
            <a:r>
              <a:rPr lang="en-US" sz="2400" dirty="0">
                <a:latin typeface="Franklin Gothic Book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Franklin Gothic Book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FA9B-8E27-4710-9F11-8A99D194C172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07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55" y="173732"/>
            <a:ext cx="10515600" cy="1325563"/>
          </a:xfrm>
        </p:spPr>
        <p:txBody>
          <a:bodyPr/>
          <a:lstStyle/>
          <a:p>
            <a:r>
              <a:rPr lang="en-US" dirty="0" smtClean="0"/>
              <a:t>4. Data </a:t>
            </a:r>
            <a:r>
              <a:rPr lang="en-US" dirty="0" err="1" smtClean="0"/>
              <a:t>Analog,Sinyal</a:t>
            </a:r>
            <a:r>
              <a:rPr lang="en-US" dirty="0" smtClean="0"/>
              <a:t> Analog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027" y="1600200"/>
            <a:ext cx="5453949" cy="4800600"/>
          </a:xfrm>
        </p:spPr>
        <p:txBody>
          <a:bodyPr/>
          <a:lstStyle/>
          <a:p>
            <a:pPr algn="just"/>
            <a:r>
              <a:rPr lang="en-US" dirty="0" err="1" smtClean="0"/>
              <a:t>Kenapa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modulasi</a:t>
            </a:r>
            <a:r>
              <a:rPr lang="en-US" dirty="0" smtClean="0"/>
              <a:t> Data Analog :</a:t>
            </a:r>
          </a:p>
          <a:p>
            <a:pPr algn="just">
              <a:buFontTx/>
              <a:buChar char="-"/>
            </a:pP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 smtClean="0"/>
              <a:t>tinggi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memberikan</a:t>
            </a:r>
            <a:r>
              <a:rPr lang="en-US" dirty="0" smtClean="0"/>
              <a:t> </a:t>
            </a:r>
            <a:r>
              <a:rPr lang="en-US" dirty="0" err="1" smtClean="0"/>
              <a:t>trasmisi</a:t>
            </a:r>
            <a:r>
              <a:rPr lang="en-US" dirty="0" smtClean="0"/>
              <a:t> yang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efisien</a:t>
            </a:r>
            <a:endParaRPr lang="en-US" dirty="0" smtClean="0"/>
          </a:p>
          <a:p>
            <a:pPr algn="just">
              <a:buFontTx/>
              <a:buChar char="-"/>
            </a:pPr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terbagi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:</a:t>
            </a:r>
          </a:p>
          <a:p>
            <a:pPr marL="571500" indent="-457200" algn="just">
              <a:buAutoNum type="arabicPeriod"/>
            </a:pPr>
            <a:r>
              <a:rPr lang="en-US" b="1" dirty="0" err="1" smtClean="0"/>
              <a:t>Amplitudo</a:t>
            </a:r>
            <a:endParaRPr lang="en-US" b="1" dirty="0" smtClean="0"/>
          </a:p>
          <a:p>
            <a:pPr marL="571500" indent="-457200" algn="just">
              <a:buAutoNum type="arabicPeriod"/>
            </a:pPr>
            <a:r>
              <a:rPr lang="en-US" b="1" dirty="0" smtClean="0"/>
              <a:t>Frequency</a:t>
            </a:r>
          </a:p>
          <a:p>
            <a:pPr marL="571500" indent="-457200" algn="just">
              <a:buAutoNum type="arabicPeriod"/>
            </a:pPr>
            <a:r>
              <a:rPr lang="en-US" b="1" dirty="0" smtClean="0"/>
              <a:t>Phase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E9370-24F6-4A10-A804-1F214ED9ED22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1420615"/>
            <a:ext cx="3815953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67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 smtClean="0"/>
              <a:t>PENGKODEAN DATA / </a:t>
            </a:r>
            <a:r>
              <a:rPr lang="id-ID" i="1" dirty="0" smtClean="0"/>
              <a:t>DATA ENCODING</a:t>
            </a:r>
            <a:endParaRPr lang="id-ID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Data yang dikirimkan antar perangkat harus dimengerti oleh pihak pengirim maupun penerima.</a:t>
            </a:r>
          </a:p>
          <a:p>
            <a:r>
              <a:rPr lang="id-ID" i="0" dirty="0" smtClean="0"/>
              <a:t>Oleh karena itu, data harus diubah bentuknya dalam bentuk khusus atau yang biasa disebut dengan SANDI dalam melakukan komunikasi data.</a:t>
            </a:r>
          </a:p>
          <a:p>
            <a:r>
              <a:rPr lang="id-ID" dirty="0" smtClean="0"/>
              <a:t>Coding adalah penggambaran dari satu set  simbol menjadi set simbol yang lain</a:t>
            </a:r>
          </a:p>
          <a:p>
            <a:r>
              <a:rPr lang="id-ID" i="0" dirty="0" smtClean="0"/>
              <a:t>Skema Pengkodean adalah memetakan secara sederhana mulai dari bit-bit data sampai menjadi elemen sinyal. </a:t>
            </a:r>
            <a:r>
              <a:rPr lang="id-ID" i="0" smtClean="0"/>
              <a:t>Teknik pengkodean yang paling sederhana adalah Pulse Code Modulation (PCM).</a:t>
            </a:r>
            <a:endParaRPr lang="id-ID" i="0" dirty="0" smtClean="0"/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919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 smtClean="0"/>
              <a:t>SISTEM SANDI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90165"/>
            <a:ext cx="9601200" cy="3581400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dirty="0" smtClean="0"/>
              <a:t>ASCII (</a:t>
            </a:r>
            <a:r>
              <a:rPr lang="id-ID" i="1" dirty="0" smtClean="0"/>
              <a:t>American Standard Code for Information Interchange</a:t>
            </a:r>
            <a:r>
              <a:rPr lang="id-ID" dirty="0" smtClean="0"/>
              <a:t>)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Paling banyak/umum digunakan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Merupakan sandi 7 bit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Terdapat 128 macam simbol 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Transmisi asinkron terdiri dari 10 atau 11 bit yaitu : 1 bit awal, 7 bit data, 1 bit paritas, 1 atau 2 bit akhir</a:t>
            </a:r>
          </a:p>
          <a:p>
            <a:pPr marL="987552" lvl="1" indent="-457200">
              <a:buAutoNum type="alphaLcPeriod"/>
            </a:pPr>
            <a:endParaRPr lang="id-ID" dirty="0" smtClean="0"/>
          </a:p>
          <a:p>
            <a:pPr marL="457200" indent="-457200">
              <a:buFont typeface="+mj-lt"/>
              <a:buAutoNum type="arabicPeriod"/>
            </a:pPr>
            <a:r>
              <a:rPr lang="id-ID" dirty="0" smtClean="0"/>
              <a:t>Sandi </a:t>
            </a:r>
            <a:r>
              <a:rPr lang="id-ID" i="1" dirty="0" smtClean="0"/>
              <a:t>Baudot Code </a:t>
            </a:r>
            <a:r>
              <a:rPr lang="id-ID" dirty="0" smtClean="0"/>
              <a:t>(CCITT Alfabet No 2 / Telex code)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Terdiri dari 5 bit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Terdapat 32 macam simbol </a:t>
            </a:r>
          </a:p>
          <a:p>
            <a:pPr marL="987552" lvl="1" indent="-457200">
              <a:buAutoNum type="alphaLcPeriod"/>
            </a:pPr>
            <a:r>
              <a:rPr lang="id-ID" i="0" dirty="0"/>
              <a:t>Transmisi asinkron terdiri </a:t>
            </a:r>
            <a:r>
              <a:rPr lang="id-ID" i="0" dirty="0" smtClean="0"/>
              <a:t>7 bit, yaitu 1 bit awal, 5 bit data dan 1 bit akhir</a:t>
            </a:r>
            <a:endParaRPr lang="id-ID" i="0" dirty="0"/>
          </a:p>
        </p:txBody>
      </p:sp>
    </p:spTree>
    <p:extLst>
      <p:ext uri="{BB962C8B-B14F-4D97-AF65-F5344CB8AC3E}">
        <p14:creationId xmlns:p14="http://schemas.microsoft.com/office/powerpoint/2010/main" val="1064485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 smtClean="0"/>
              <a:t>SISTEM SANDI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990165"/>
            <a:ext cx="9601200" cy="473336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AutoNum type="arabicPeriod" startAt="3"/>
            </a:pPr>
            <a:r>
              <a:rPr lang="id-ID" dirty="0" smtClean="0"/>
              <a:t>Sandi 4 atau 8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Merupakan sandi dari IBM dengan kombinasi yang diperbolehkan adalah 4 buah “1”  dan 4 buah “0”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Terdapat 70 karakter yang dapat diberi sandi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Transmisi asinkron membutuhkan 10 bit, yaitu  1 bit awal, 8 bit data dan 1 bit akhir</a:t>
            </a:r>
          </a:p>
          <a:p>
            <a:pPr marL="457200" indent="-457200">
              <a:buAutoNum type="arabicPeriod" startAt="3"/>
            </a:pPr>
            <a:r>
              <a:rPr lang="id-ID" dirty="0" smtClean="0"/>
              <a:t>BCD (</a:t>
            </a:r>
            <a:r>
              <a:rPr lang="id-ID" i="1" dirty="0" smtClean="0"/>
              <a:t>Binary Code Decimal</a:t>
            </a:r>
            <a:r>
              <a:rPr lang="id-ID" dirty="0" smtClean="0"/>
              <a:t>)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Sandi 6 bit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Terdapat 64 kombinasi bit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Transmisi asinkron membutuhkan 9 bit, yaitu 1 bit awal, 6 bit data	, 1 bit paritas dan 1 bit akhir</a:t>
            </a:r>
          </a:p>
          <a:p>
            <a:pPr marL="457200" indent="-457200">
              <a:buAutoNum type="arabicPeriod" startAt="3"/>
            </a:pPr>
            <a:r>
              <a:rPr lang="id-ID" dirty="0" smtClean="0"/>
              <a:t>EBCDIC (</a:t>
            </a:r>
            <a:r>
              <a:rPr lang="id-ID" i="1" dirty="0" smtClean="0"/>
              <a:t>Extended Binary Coded Decimal Interchange Code</a:t>
            </a:r>
            <a:r>
              <a:rPr lang="id-ID" dirty="0" smtClean="0"/>
              <a:t>)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Sandi 8 bit untuk 256 karakter</a:t>
            </a:r>
          </a:p>
          <a:p>
            <a:pPr marL="987552" lvl="1" indent="-457200">
              <a:buAutoNum type="alphaLcPeriod"/>
            </a:pPr>
            <a:r>
              <a:rPr lang="id-ID" i="0" dirty="0" smtClean="0"/>
              <a:t>Transmisi asinkron membutuhkan 11 bit, yaitu 1 bit awal, 8 bit data, 1 bit paritas dan 1 bit akhir</a:t>
            </a:r>
          </a:p>
          <a:p>
            <a:pPr marL="530352" lvl="1" indent="0">
              <a:buNone/>
            </a:pPr>
            <a:endParaRPr lang="id-ID" dirty="0" smtClean="0"/>
          </a:p>
        </p:txBody>
      </p:sp>
    </p:spTree>
    <p:extLst>
      <p:ext uri="{BB962C8B-B14F-4D97-AF65-F5344CB8AC3E}">
        <p14:creationId xmlns:p14="http://schemas.microsoft.com/office/powerpoint/2010/main" val="67785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 smtClean="0"/>
              <a:t>PENGELOMPOKAN KARAKTER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d-ID" dirty="0" smtClean="0"/>
              <a:t>Pada komunikasi data, informasi yang dipertukarkan terdiri dari 2 group, yaitu :</a:t>
            </a:r>
          </a:p>
          <a:p>
            <a:pPr marL="457200" indent="-457200">
              <a:buAutoNum type="arabicPeriod"/>
            </a:pPr>
            <a:r>
              <a:rPr lang="id-ID" dirty="0" smtClean="0"/>
              <a:t>Karakter data</a:t>
            </a:r>
          </a:p>
          <a:p>
            <a:pPr marL="457200" indent="-457200">
              <a:buAutoNum type="arabicPeriod"/>
            </a:pPr>
            <a:r>
              <a:rPr lang="id-ID" dirty="0" smtClean="0"/>
              <a:t>Karakter kendali </a:t>
            </a:r>
          </a:p>
          <a:p>
            <a:pPr marL="530352" lvl="1" indent="0">
              <a:buNone/>
            </a:pPr>
            <a:r>
              <a:rPr lang="id-ID" i="0" dirty="0" smtClean="0"/>
              <a:t>Digunakan untuk mengendalikan transmisi data, bentuk (format data), hubungan naluri data dan fungsi fisik terminal </a:t>
            </a:r>
            <a:endParaRPr lang="id-ID" i="0" dirty="0"/>
          </a:p>
        </p:txBody>
      </p:sp>
    </p:spTree>
    <p:extLst>
      <p:ext uri="{BB962C8B-B14F-4D97-AF65-F5344CB8AC3E}">
        <p14:creationId xmlns:p14="http://schemas.microsoft.com/office/powerpoint/2010/main" val="30694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 smtClean="0"/>
              <a:t>PENGELOMPOKAN KARAKTER KENDALI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505460"/>
            <a:ext cx="10588336" cy="4370294"/>
          </a:xfrm>
        </p:spPr>
        <p:txBody>
          <a:bodyPr numCol="1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b="1" dirty="0" smtClean="0"/>
              <a:t>TRANSMISI CONTROL</a:t>
            </a:r>
          </a:p>
          <a:p>
            <a:pPr marL="530352" lvl="1" indent="0">
              <a:buNone/>
            </a:pPr>
            <a:r>
              <a:rPr lang="id-ID" i="0" dirty="0" smtClean="0"/>
              <a:t>Berfungsi untuk mengendalikan data pada saluran. Transmisi control terdiri dari beberapa jenis, diantaranya :</a:t>
            </a:r>
          </a:p>
          <a:p>
            <a:pPr marL="987552" lvl="1" indent="-457200">
              <a:buFont typeface="+mj-lt"/>
              <a:buAutoNum type="alphaLcPeriod"/>
            </a:pPr>
            <a:r>
              <a:rPr lang="id-ID" b="1" i="0" dirty="0" smtClean="0"/>
              <a:t>SOH (</a:t>
            </a:r>
            <a:r>
              <a:rPr lang="id-ID" b="1" dirty="0" smtClean="0"/>
              <a:t>Start of Header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dirty="0" smtClean="0"/>
              <a:t>Digunakan sebagai karakter pertama yang menunjukkan bahwa karakter berikutnya adalah </a:t>
            </a:r>
            <a:r>
              <a:rPr lang="id-ID" i="1" dirty="0" smtClean="0"/>
              <a:t>header</a:t>
            </a:r>
          </a:p>
          <a:p>
            <a:pPr marL="987552" lvl="1" indent="-457200">
              <a:buFont typeface="+mj-lt"/>
              <a:buAutoNum type="alphaLcPeriod"/>
            </a:pPr>
            <a:r>
              <a:rPr lang="id-ID" b="1" i="0" dirty="0" smtClean="0"/>
              <a:t>STX (</a:t>
            </a:r>
            <a:r>
              <a:rPr lang="id-ID" b="1" dirty="0" smtClean="0"/>
              <a:t>Start of Text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dirty="0" smtClean="0"/>
              <a:t>Digunakan untuk mengakhiri </a:t>
            </a:r>
            <a:r>
              <a:rPr lang="id-ID" i="1" dirty="0" smtClean="0"/>
              <a:t>header</a:t>
            </a:r>
            <a:r>
              <a:rPr lang="id-ID" dirty="0" smtClean="0"/>
              <a:t> dan menunjukkan awal dari </a:t>
            </a:r>
            <a:r>
              <a:rPr lang="id-ID" i="1" dirty="0" smtClean="0"/>
              <a:t>text</a:t>
            </a:r>
            <a:r>
              <a:rPr lang="id-ID" dirty="0" smtClean="0"/>
              <a:t>/informasi</a:t>
            </a:r>
            <a:endParaRPr lang="id-ID" i="0" dirty="0" smtClean="0"/>
          </a:p>
          <a:p>
            <a:pPr marL="987552" lvl="1" indent="-457200">
              <a:buFont typeface="+mj-lt"/>
              <a:buAutoNum type="alphaLcPeriod"/>
            </a:pPr>
            <a:r>
              <a:rPr lang="id-ID" b="1" i="0" dirty="0" smtClean="0"/>
              <a:t>ETX (</a:t>
            </a:r>
            <a:r>
              <a:rPr lang="id-ID" b="1" dirty="0" smtClean="0"/>
              <a:t>End of Text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i="0" dirty="0" smtClean="0"/>
              <a:t>Digunakan untuk mengakhiri </a:t>
            </a:r>
            <a:r>
              <a:rPr lang="id-ID" i="1" dirty="0" smtClean="0"/>
              <a:t>text</a:t>
            </a:r>
          </a:p>
          <a:p>
            <a:pPr marL="987552" lvl="1" indent="-457200">
              <a:buFont typeface="+mj-lt"/>
              <a:buAutoNum type="alphaLcPeriod"/>
            </a:pPr>
            <a:r>
              <a:rPr lang="id-ID" b="1" i="0" dirty="0" smtClean="0"/>
              <a:t>EOT (</a:t>
            </a:r>
            <a:r>
              <a:rPr lang="id-ID" b="1" dirty="0" smtClean="0"/>
              <a:t>End of Transmision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dirty="0" smtClean="0"/>
              <a:t>Untuk menyatakan bahwa transmisi dari </a:t>
            </a:r>
            <a:r>
              <a:rPr lang="id-ID" i="1" dirty="0" smtClean="0"/>
              <a:t>text</a:t>
            </a:r>
            <a:r>
              <a:rPr lang="id-ID" dirty="0" smtClean="0"/>
              <a:t> baik satu atau lebih telah berakhir</a:t>
            </a:r>
            <a:endParaRPr lang="id-ID" i="0" dirty="0" smtClean="0"/>
          </a:p>
          <a:p>
            <a:pPr marL="987552" lvl="1" indent="-457200">
              <a:buFont typeface="+mj-lt"/>
              <a:buAutoNum type="alphaLcPeriod"/>
            </a:pPr>
            <a:r>
              <a:rPr lang="id-ID" b="1" i="0" dirty="0" smtClean="0"/>
              <a:t>ENQ (</a:t>
            </a:r>
            <a:r>
              <a:rPr lang="id-ID" b="1" dirty="0" smtClean="0"/>
              <a:t>Enquiry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dirty="0" smtClean="0"/>
              <a:t>Untuk meminta agar </a:t>
            </a:r>
            <a:r>
              <a:rPr lang="id-ID" i="1" dirty="0" smtClean="0"/>
              <a:t>remote station </a:t>
            </a:r>
            <a:r>
              <a:rPr lang="id-ID" dirty="0" smtClean="0"/>
              <a:t>memberi tanggapan</a:t>
            </a:r>
            <a:endParaRPr lang="id-ID" i="0" dirty="0" smtClean="0"/>
          </a:p>
        </p:txBody>
      </p:sp>
    </p:spTree>
    <p:extLst>
      <p:ext uri="{BB962C8B-B14F-4D97-AF65-F5344CB8AC3E}">
        <p14:creationId xmlns:p14="http://schemas.microsoft.com/office/powerpoint/2010/main" val="406667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 smtClean="0"/>
              <a:t>PENGELOMPOKAN KARAKTER KENDALI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945" y="1842246"/>
            <a:ext cx="11617037" cy="4760259"/>
          </a:xfrm>
        </p:spPr>
        <p:txBody>
          <a:bodyPr numCol="1"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id-ID" b="1" dirty="0" smtClean="0"/>
              <a:t>TRANSMISI CONTROL</a:t>
            </a:r>
          </a:p>
          <a:p>
            <a:pPr marL="530352" lvl="1" indent="0">
              <a:buNone/>
            </a:pPr>
            <a:r>
              <a:rPr lang="id-ID" i="0" dirty="0" smtClean="0"/>
              <a:t>Berfungsi untuk mengendalikan data pada saluran. Transmisi control terdiri dari beberapa jenis, diantaranya :</a:t>
            </a:r>
          </a:p>
          <a:p>
            <a:pPr marL="987552" lvl="1" indent="-457200">
              <a:buAutoNum type="alphaLcPeriod" startAt="6"/>
            </a:pPr>
            <a:r>
              <a:rPr lang="id-ID" b="1" i="0" dirty="0" smtClean="0"/>
              <a:t>ACK (</a:t>
            </a:r>
            <a:r>
              <a:rPr lang="id-ID" b="1" dirty="0" smtClean="0"/>
              <a:t>Acknowledge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dirty="0" smtClean="0"/>
              <a:t>Berfungsi untuk memberi tanggapan positif kepada pengirim dari penerima</a:t>
            </a:r>
            <a:endParaRPr lang="id-ID" i="0" dirty="0" smtClean="0"/>
          </a:p>
          <a:p>
            <a:pPr marL="987552" lvl="1" indent="-457200">
              <a:buAutoNum type="alphaLcPeriod" startAt="6"/>
            </a:pPr>
            <a:r>
              <a:rPr lang="id-ID" b="1" i="0" dirty="0" smtClean="0"/>
              <a:t>NAK (</a:t>
            </a:r>
            <a:r>
              <a:rPr lang="id-ID" b="1" dirty="0" smtClean="0"/>
              <a:t>Negatif Acknowledge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dirty="0" smtClean="0"/>
              <a:t>Merupakan tanggapan negatif dari penerima ke pengirim</a:t>
            </a:r>
            <a:endParaRPr lang="id-ID" i="0" dirty="0" smtClean="0"/>
          </a:p>
          <a:p>
            <a:pPr marL="987552" lvl="1" indent="-457200">
              <a:buAutoNum type="alphaLcPeriod" startAt="6"/>
            </a:pPr>
            <a:r>
              <a:rPr lang="id-ID" b="1" i="0" dirty="0" smtClean="0"/>
              <a:t>SYN (</a:t>
            </a:r>
            <a:r>
              <a:rPr lang="id-ID" b="1" dirty="0" smtClean="0"/>
              <a:t>Synchronous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dirty="0" smtClean="0"/>
              <a:t>Digunakan untuk transmisi sinkron dalam menjaga atau memperoleh sinkronisasi antar peralatan terminal</a:t>
            </a:r>
            <a:endParaRPr lang="id-ID" i="0" dirty="0" smtClean="0"/>
          </a:p>
          <a:p>
            <a:pPr marL="987552" lvl="1" indent="-457200">
              <a:buAutoNum type="alphaLcPeriod" startAt="6"/>
            </a:pPr>
            <a:r>
              <a:rPr lang="id-ID" b="1" i="0" dirty="0" smtClean="0"/>
              <a:t>ETB (</a:t>
            </a:r>
            <a:r>
              <a:rPr lang="id-ID" b="1" dirty="0" smtClean="0"/>
              <a:t>End of Transmition Block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dirty="0" smtClean="0"/>
              <a:t>Digunakan untuk menyatakan akhir dari blok data yang ditransmisikan, bila data dipecah menjadi beberapa blok</a:t>
            </a:r>
            <a:endParaRPr lang="id-ID" i="0" dirty="0" smtClean="0"/>
          </a:p>
          <a:p>
            <a:pPr marL="987552" lvl="1" indent="-457200">
              <a:buAutoNum type="alphaLcPeriod" startAt="6"/>
            </a:pPr>
            <a:r>
              <a:rPr lang="id-ID" b="1" i="0" dirty="0" smtClean="0"/>
              <a:t>DLE (</a:t>
            </a:r>
            <a:r>
              <a:rPr lang="id-ID" b="1" dirty="0" smtClean="0"/>
              <a:t>Data Link Escape</a:t>
            </a:r>
            <a:r>
              <a:rPr lang="id-ID" b="1" i="0" dirty="0" smtClean="0"/>
              <a:t>)</a:t>
            </a:r>
          </a:p>
          <a:p>
            <a:pPr marL="987552" lvl="2" indent="0">
              <a:buNone/>
            </a:pPr>
            <a:r>
              <a:rPr lang="id-ID" dirty="0" smtClean="0"/>
              <a:t>Mengubah arti karakter berikutnya, digunakan untuk lebih mengendalikan transmisi data</a:t>
            </a:r>
            <a:endParaRPr lang="id-ID" i="0" dirty="0" smtClean="0"/>
          </a:p>
        </p:txBody>
      </p:sp>
    </p:spTree>
    <p:extLst>
      <p:ext uri="{BB962C8B-B14F-4D97-AF65-F5344CB8AC3E}">
        <p14:creationId xmlns:p14="http://schemas.microsoft.com/office/powerpoint/2010/main" val="3106902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id-ID" dirty="0" smtClean="0"/>
              <a:t>PENGELOMPOKAN KARAKTER KENDALI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457200" indent="-457200">
              <a:buAutoNum type="arabicPeriod" startAt="2"/>
            </a:pPr>
            <a:r>
              <a:rPr lang="id-ID" i="0" dirty="0" smtClean="0"/>
              <a:t>Format Effectors</a:t>
            </a:r>
          </a:p>
          <a:p>
            <a:pPr marL="530352" lvl="1" indent="0">
              <a:buNone/>
            </a:pPr>
            <a:r>
              <a:rPr lang="id-ID" i="0" dirty="0" smtClean="0"/>
              <a:t>Digunakan untuk mengendalikan tata letak fisik informasi pada tampilan layar</a:t>
            </a:r>
          </a:p>
          <a:p>
            <a:pPr marL="457200" indent="-457200">
              <a:buAutoNum type="arabicPeriod" startAt="2"/>
            </a:pPr>
            <a:r>
              <a:rPr lang="id-ID" dirty="0" smtClean="0"/>
              <a:t>Device Control</a:t>
            </a:r>
          </a:p>
          <a:p>
            <a:pPr marL="530352" lvl="1" indent="0">
              <a:buNone/>
            </a:pPr>
            <a:r>
              <a:rPr lang="id-ID" i="0" dirty="0" smtClean="0"/>
              <a:t>Digunakan untuk mengendalikan peralatan tambahan dari terminal</a:t>
            </a:r>
          </a:p>
          <a:p>
            <a:pPr marL="457200" indent="-457200">
              <a:buAutoNum type="arabicPeriod" startAt="2"/>
            </a:pPr>
            <a:r>
              <a:rPr lang="id-ID" i="0" dirty="0" smtClean="0"/>
              <a:t>Information Separators</a:t>
            </a:r>
          </a:p>
          <a:p>
            <a:pPr marL="530352" lvl="1" indent="0">
              <a:buNone/>
            </a:pPr>
            <a:r>
              <a:rPr lang="id-ID" i="0" smtClean="0"/>
              <a:t>Digunakan untuk mengelompokkan data secara logis</a:t>
            </a:r>
            <a:endParaRPr lang="id-ID" i="0" dirty="0" smtClean="0"/>
          </a:p>
          <a:p>
            <a:pPr marL="0" indent="0">
              <a:buNone/>
            </a:pPr>
            <a:endParaRPr lang="id-ID" i="0" dirty="0"/>
          </a:p>
        </p:txBody>
      </p:sp>
    </p:spTree>
    <p:extLst>
      <p:ext uri="{BB962C8B-B14F-4D97-AF65-F5344CB8AC3E}">
        <p14:creationId xmlns:p14="http://schemas.microsoft.com/office/powerpoint/2010/main" val="38204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522" t="19669" r="59543" b="12316"/>
          <a:stretch/>
        </p:blipFill>
        <p:spPr>
          <a:xfrm>
            <a:off x="726142" y="0"/>
            <a:ext cx="572735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35270" y="101929"/>
            <a:ext cx="56567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Komunikasi data selalu menggunakan sinyal digital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Kelemahan sinyal digital : jarak pendek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Sinyal analog  : jarak tempuh jauh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dirty="0" smtClean="0"/>
              <a:t>Sinyal digital mengenal dua keadaan biner (0 dan 1)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d-ID" b="1" u="sng" dirty="0" smtClean="0"/>
              <a:t>Teknik modulasi </a:t>
            </a:r>
            <a:r>
              <a:rPr lang="id-ID" dirty="0" smtClean="0"/>
              <a:t>: merupakan teknik yang digunakan untuk mengirimkan sinyal digital</a:t>
            </a:r>
          </a:p>
          <a:p>
            <a:endParaRPr lang="id-ID" dirty="0" smtClean="0"/>
          </a:p>
          <a:p>
            <a:r>
              <a:rPr lang="id-ID" dirty="0" smtClean="0"/>
              <a:t>Modulasi : digital – analog – digital</a:t>
            </a:r>
          </a:p>
          <a:p>
            <a:r>
              <a:rPr lang="id-ID" dirty="0" smtClean="0"/>
              <a:t>Demodulasi : digital – analog</a:t>
            </a:r>
          </a:p>
          <a:p>
            <a:r>
              <a:rPr lang="id-ID" dirty="0" smtClean="0"/>
              <a:t>Gelombang pembawa sinyal disebut carrier dan berbentuk sinusoidal</a:t>
            </a:r>
          </a:p>
          <a:p>
            <a:endParaRPr lang="id-ID" dirty="0"/>
          </a:p>
          <a:p>
            <a:r>
              <a:rPr lang="id-ID" dirty="0" smtClean="0"/>
              <a:t>Teknik modulasi merupakan dasar dari frequency</a:t>
            </a:r>
          </a:p>
          <a:p>
            <a:r>
              <a:rPr lang="id-ID" dirty="0" smtClean="0"/>
              <a:t>Modulasi adalah proses encoding sumber data dalam suatu sinyal carrier dengan frequensi fc.</a:t>
            </a:r>
          </a:p>
          <a:p>
            <a:endParaRPr lang="id-ID" dirty="0"/>
          </a:p>
          <a:p>
            <a:r>
              <a:rPr lang="id-ID" dirty="0" smtClean="0"/>
              <a:t>3 jenis modulasi :</a:t>
            </a:r>
          </a:p>
          <a:p>
            <a:pPr marL="342900" indent="-342900">
              <a:buAutoNum type="arabicPeriod"/>
            </a:pPr>
            <a:r>
              <a:rPr lang="id-ID" dirty="0" smtClean="0"/>
              <a:t>Amplitudo</a:t>
            </a:r>
          </a:p>
          <a:p>
            <a:pPr lvl="1"/>
            <a:r>
              <a:rPr lang="id-ID" dirty="0" smtClean="0"/>
              <a:t>Tinggi rendahnya tegangan dari sinyal analog</a:t>
            </a:r>
          </a:p>
          <a:p>
            <a:pPr marL="342900" indent="-342900">
              <a:buAutoNum type="arabicPeriod"/>
            </a:pPr>
            <a:r>
              <a:rPr lang="id-ID" dirty="0" smtClean="0"/>
              <a:t>Frequency</a:t>
            </a:r>
          </a:p>
          <a:p>
            <a:pPr lvl="1"/>
            <a:r>
              <a:rPr lang="id-ID" dirty="0" smtClean="0"/>
              <a:t>Jumlah gelombang sinyal analog dalam 1 detik</a:t>
            </a:r>
          </a:p>
          <a:p>
            <a:pPr marL="342900" indent="-342900">
              <a:buAutoNum type="arabicPeriod"/>
            </a:pPr>
            <a:r>
              <a:rPr lang="id-ID" dirty="0" smtClean="0"/>
              <a:t>Phase </a:t>
            </a:r>
          </a:p>
          <a:p>
            <a:pPr lvl="1"/>
            <a:r>
              <a:rPr lang="id-ID" dirty="0" smtClean="0"/>
              <a:t>Besarnya sudut dari sinyal analog pada saat tertentu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570703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228600"/>
            <a:ext cx="8334404" cy="1143000"/>
          </a:xfrm>
        </p:spPr>
        <p:txBody>
          <a:bodyPr/>
          <a:lstStyle/>
          <a:p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2" y="1524000"/>
            <a:ext cx="9104118" cy="4876800"/>
          </a:xfrm>
        </p:spPr>
        <p:txBody>
          <a:bodyPr/>
          <a:lstStyle/>
          <a:p>
            <a:pPr algn="just"/>
            <a:r>
              <a:rPr lang="en-US" dirty="0" err="1" smtClean="0">
                <a:latin typeface="Franklin Gothic Book" pitchFamily="34" charset="0"/>
              </a:rPr>
              <a:t>Secara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umum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ada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beberapa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kode</a:t>
            </a:r>
            <a:r>
              <a:rPr lang="en-US" dirty="0" smtClean="0">
                <a:latin typeface="Franklin Gothic Book" pitchFamily="34" charset="0"/>
              </a:rPr>
              <a:t> yang </a:t>
            </a:r>
            <a:r>
              <a:rPr lang="en-US" dirty="0" err="1" smtClean="0">
                <a:latin typeface="Franklin Gothic Book" pitchFamily="34" charset="0"/>
              </a:rPr>
              <a:t>digunakan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dalam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komunikasi</a:t>
            </a:r>
            <a:r>
              <a:rPr lang="en-US" dirty="0" smtClean="0">
                <a:latin typeface="Franklin Gothic Book" pitchFamily="34" charset="0"/>
              </a:rPr>
              <a:t> data </a:t>
            </a:r>
            <a:r>
              <a:rPr lang="en-US" dirty="0" err="1" smtClean="0">
                <a:latin typeface="Franklin Gothic Book" pitchFamily="34" charset="0"/>
              </a:rPr>
              <a:t>diantaranya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adalah</a:t>
            </a:r>
            <a:r>
              <a:rPr lang="en-US" dirty="0" smtClean="0">
                <a:latin typeface="Franklin Gothic Book" pitchFamily="34" charset="0"/>
              </a:rPr>
              <a:t>: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dirty="0" smtClean="0">
                <a:latin typeface="Franklin Gothic Book" pitchFamily="34" charset="0"/>
              </a:rPr>
              <a:t>BCD (</a:t>
            </a:r>
            <a:r>
              <a:rPr lang="en-US" i="1" dirty="0" smtClean="0">
                <a:latin typeface="Franklin Gothic Book" pitchFamily="34" charset="0"/>
              </a:rPr>
              <a:t>Binary Coded Decimal</a:t>
            </a:r>
            <a:r>
              <a:rPr lang="en-US" dirty="0" smtClean="0">
                <a:latin typeface="Franklin Gothic Book" pitchFamily="34" charset="0"/>
              </a:rPr>
              <a:t>)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dirty="0" smtClean="0">
                <a:latin typeface="Franklin Gothic Book" pitchFamily="34" charset="0"/>
              </a:rPr>
              <a:t>SBCDIC (</a:t>
            </a:r>
            <a:r>
              <a:rPr lang="en-US" i="1" dirty="0" smtClean="0">
                <a:latin typeface="Franklin Gothic Book" pitchFamily="34" charset="0"/>
              </a:rPr>
              <a:t>Standard Binary Coded Decimal Interchange Code</a:t>
            </a:r>
            <a:r>
              <a:rPr lang="en-US" dirty="0" smtClean="0">
                <a:latin typeface="Franklin Gothic Book" pitchFamily="34" charset="0"/>
              </a:rPr>
              <a:t>)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dirty="0" smtClean="0">
                <a:latin typeface="Franklin Gothic Book" pitchFamily="34" charset="0"/>
              </a:rPr>
              <a:t>EBCDIC (</a:t>
            </a:r>
            <a:r>
              <a:rPr lang="en-US" i="1" dirty="0" smtClean="0">
                <a:latin typeface="Franklin Gothic Book" pitchFamily="34" charset="0"/>
              </a:rPr>
              <a:t>Extended Binary Coded Decimal Interchange Code</a:t>
            </a:r>
            <a:r>
              <a:rPr lang="en-US" dirty="0" smtClean="0">
                <a:latin typeface="Franklin Gothic Book" pitchFamily="34" charset="0"/>
              </a:rPr>
              <a:t>)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dirty="0" smtClean="0">
                <a:latin typeface="Franklin Gothic Book" pitchFamily="34" charset="0"/>
              </a:rPr>
              <a:t>BOUDOT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dirty="0" smtClean="0">
                <a:latin typeface="Franklin Gothic Book" pitchFamily="34" charset="0"/>
              </a:rPr>
              <a:t>ASCII (</a:t>
            </a:r>
            <a:r>
              <a:rPr lang="en-US" i="1" dirty="0" smtClean="0">
                <a:latin typeface="Franklin Gothic Book" pitchFamily="34" charset="0"/>
              </a:rPr>
              <a:t>American Standard Code for Information Interchange</a:t>
            </a:r>
            <a:r>
              <a:rPr lang="en-US" dirty="0" smtClean="0">
                <a:latin typeface="Franklin Gothic Book" pitchFamily="34" charset="0"/>
              </a:rPr>
              <a:t>)</a:t>
            </a:r>
          </a:p>
          <a:p>
            <a:pPr marL="834390" lvl="1" indent="-514350" algn="just">
              <a:buFont typeface="+mj-lt"/>
              <a:buAutoNum type="arabicPeriod"/>
            </a:pPr>
            <a:r>
              <a:rPr lang="en-US" dirty="0" smtClean="0">
                <a:latin typeface="Franklin Gothic Book" pitchFamily="34" charset="0"/>
              </a:rPr>
              <a:t>UNICODE (</a:t>
            </a:r>
            <a:r>
              <a:rPr lang="en-US" i="1" dirty="0" smtClean="0">
                <a:latin typeface="Franklin Gothic Book" pitchFamily="34" charset="0"/>
              </a:rPr>
              <a:t>Universal code)</a:t>
            </a:r>
            <a:endParaRPr lang="en-US" dirty="0" smtClean="0">
              <a:latin typeface="Franklin Gothic Book" pitchFamily="34" charset="0"/>
            </a:endParaRPr>
          </a:p>
          <a:p>
            <a:pPr algn="just"/>
            <a:endParaRPr lang="en-SG" dirty="0">
              <a:latin typeface="Franklin Gothic Book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9D2BC-835F-44A8-859E-F3D8B951B48B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9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7427"/>
            <a:ext cx="8405842" cy="1143000"/>
          </a:xfrm>
        </p:spPr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ranklin Gothic Book" pitchFamily="34" charset="0"/>
              </a:rPr>
              <a:t>BCD</a:t>
            </a:r>
            <a:endParaRPr lang="en-US" dirty="0">
              <a:solidFill>
                <a:srgbClr val="0070C0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8930208" cy="4876800"/>
          </a:xfrm>
        </p:spPr>
        <p:txBody>
          <a:bodyPr/>
          <a:lstStyle/>
          <a:p>
            <a:pPr algn="just"/>
            <a:r>
              <a:rPr lang="en-US" dirty="0" err="1" smtClean="0">
                <a:latin typeface="Franklin Gothic Book" pitchFamily="34" charset="0"/>
              </a:rPr>
              <a:t>Merupakan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kode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biner</a:t>
            </a:r>
            <a:r>
              <a:rPr lang="en-US" dirty="0" smtClean="0">
                <a:latin typeface="Franklin Gothic Book" pitchFamily="34" charset="0"/>
              </a:rPr>
              <a:t> yang </a:t>
            </a:r>
            <a:r>
              <a:rPr lang="en-US" dirty="0" err="1" smtClean="0">
                <a:latin typeface="Franklin Gothic Book" pitchFamily="34" charset="0"/>
              </a:rPr>
              <a:t>digunakan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hanya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untuk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mewakili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nilai</a:t>
            </a:r>
            <a:r>
              <a:rPr lang="en-US" dirty="0" smtClean="0">
                <a:latin typeface="Franklin Gothic Book" pitchFamily="34" charset="0"/>
              </a:rPr>
              <a:t> digit </a:t>
            </a:r>
            <a:r>
              <a:rPr lang="en-US" dirty="0" err="1" smtClean="0">
                <a:latin typeface="Franklin Gothic Book" pitchFamily="34" charset="0"/>
              </a:rPr>
              <a:t>desimal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dari</a:t>
            </a:r>
            <a:r>
              <a:rPr lang="en-US" dirty="0" smtClean="0">
                <a:latin typeface="Franklin Gothic Book" pitchFamily="34" charset="0"/>
              </a:rPr>
              <a:t> 0-9. </a:t>
            </a:r>
          </a:p>
          <a:p>
            <a:pPr algn="just"/>
            <a:r>
              <a:rPr lang="en-US" dirty="0" smtClean="0">
                <a:latin typeface="Franklin Gothic Book" pitchFamily="34" charset="0"/>
              </a:rPr>
              <a:t>BCD </a:t>
            </a:r>
            <a:r>
              <a:rPr lang="en-US" dirty="0" err="1" smtClean="0">
                <a:latin typeface="Franklin Gothic Book" pitchFamily="34" charset="0"/>
              </a:rPr>
              <a:t>menggunakan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kombinasi</a:t>
            </a:r>
            <a:r>
              <a:rPr lang="en-US" dirty="0" smtClean="0">
                <a:latin typeface="Franklin Gothic Book" pitchFamily="34" charset="0"/>
              </a:rPr>
              <a:t> 4 bit </a:t>
            </a:r>
            <a:r>
              <a:rPr lang="en-US" dirty="0" err="1" smtClean="0">
                <a:latin typeface="Franklin Gothic Book" pitchFamily="34" charset="0"/>
              </a:rPr>
              <a:t>sehingga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ada</a:t>
            </a:r>
            <a:r>
              <a:rPr lang="en-US" dirty="0" smtClean="0">
                <a:latin typeface="Franklin Gothic Book" pitchFamily="34" charset="0"/>
              </a:rPr>
              <a:t> 16 </a:t>
            </a:r>
            <a:r>
              <a:rPr lang="en-US" dirty="0" err="1" smtClean="0">
                <a:latin typeface="Franklin Gothic Book" pitchFamily="34" charset="0"/>
              </a:rPr>
              <a:t>kombinasi</a:t>
            </a:r>
            <a:r>
              <a:rPr lang="en-US" dirty="0" smtClean="0">
                <a:latin typeface="Franklin Gothic Book" pitchFamily="34" charset="0"/>
              </a:rPr>
              <a:t> yang </a:t>
            </a:r>
            <a:r>
              <a:rPr lang="en-US" dirty="0" err="1" smtClean="0">
                <a:latin typeface="Franklin Gothic Book" pitchFamily="34" charset="0"/>
              </a:rPr>
              <a:t>bisa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diperoleh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hanya</a:t>
            </a:r>
            <a:r>
              <a:rPr lang="en-US" dirty="0" smtClean="0">
                <a:latin typeface="Franklin Gothic Book" pitchFamily="34" charset="0"/>
              </a:rPr>
              <a:t> 10 </a:t>
            </a:r>
            <a:r>
              <a:rPr lang="en-US" dirty="0" err="1" smtClean="0">
                <a:latin typeface="Franklin Gothic Book" pitchFamily="34" charset="0"/>
              </a:rPr>
              <a:t>kombinasi</a:t>
            </a:r>
            <a:r>
              <a:rPr lang="en-US" dirty="0" smtClean="0">
                <a:latin typeface="Franklin Gothic Book" pitchFamily="34" charset="0"/>
              </a:rPr>
              <a:t> yang </a:t>
            </a:r>
            <a:r>
              <a:rPr lang="en-US" dirty="0" err="1" smtClean="0">
                <a:latin typeface="Franklin Gothic Book" pitchFamily="34" charset="0"/>
              </a:rPr>
              <a:t>digunakan</a:t>
            </a:r>
            <a:r>
              <a:rPr lang="en-US" dirty="0" smtClean="0">
                <a:latin typeface="Franklin Gothic Book" pitchFamily="34" charset="0"/>
              </a:rPr>
              <a:t>.</a:t>
            </a:r>
          </a:p>
          <a:p>
            <a:pPr algn="just"/>
            <a:r>
              <a:rPr lang="en-US" dirty="0" err="1" smtClean="0">
                <a:latin typeface="Franklin Gothic Book" pitchFamily="34" charset="0"/>
              </a:rPr>
              <a:t>Kode</a:t>
            </a:r>
            <a:r>
              <a:rPr lang="en-US" dirty="0" smtClean="0">
                <a:latin typeface="Franklin Gothic Book" pitchFamily="34" charset="0"/>
              </a:rPr>
              <a:t> BCD </a:t>
            </a:r>
            <a:r>
              <a:rPr lang="en-US" dirty="0" err="1" smtClean="0">
                <a:latin typeface="Franklin Gothic Book" pitchFamily="34" charset="0"/>
              </a:rPr>
              <a:t>sudah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jarang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digunakan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untuk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komputer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transmisi</a:t>
            </a:r>
            <a:r>
              <a:rPr lang="en-US" dirty="0" smtClean="0">
                <a:latin typeface="Franklin Gothic Book" pitchFamily="34" charset="0"/>
              </a:rPr>
              <a:t> data </a:t>
            </a:r>
            <a:r>
              <a:rPr lang="en-US" dirty="0" err="1" smtClean="0">
                <a:latin typeface="Franklin Gothic Book" pitchFamily="34" charset="0"/>
              </a:rPr>
              <a:t>sekarang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ini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karena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tidak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dapat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mewakili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huruf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atau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simbol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karakter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khusus</a:t>
            </a:r>
            <a:r>
              <a:rPr lang="en-US" dirty="0" smtClean="0">
                <a:latin typeface="Franklin Gothic Book" pitchFamily="34" charset="0"/>
              </a:rPr>
              <a:t>. </a:t>
            </a:r>
          </a:p>
          <a:p>
            <a:pPr algn="just"/>
            <a:r>
              <a:rPr lang="en-US" dirty="0" smtClean="0">
                <a:latin typeface="Franklin Gothic Book" pitchFamily="34" charset="0"/>
              </a:rPr>
              <a:t>BCD </a:t>
            </a:r>
            <a:r>
              <a:rPr lang="en-US" dirty="0" err="1" smtClean="0">
                <a:latin typeface="Franklin Gothic Book" pitchFamily="34" charset="0"/>
              </a:rPr>
              <a:t>hanya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digunakan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oleh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komputer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generasi</a:t>
            </a:r>
            <a:r>
              <a:rPr lang="en-US" dirty="0" smtClean="0">
                <a:latin typeface="Franklin Gothic Book" pitchFamily="34" charset="0"/>
              </a:rPr>
              <a:t> </a:t>
            </a:r>
            <a:r>
              <a:rPr lang="en-US" dirty="0" err="1" smtClean="0">
                <a:latin typeface="Franklin Gothic Book" pitchFamily="34" charset="0"/>
              </a:rPr>
              <a:t>pertama</a:t>
            </a:r>
            <a:r>
              <a:rPr lang="en-US" dirty="0" smtClean="0">
                <a:latin typeface="Franklin Gothic Book" pitchFamily="34" charset="0"/>
              </a:rPr>
              <a:t>.</a:t>
            </a:r>
          </a:p>
          <a:p>
            <a:pPr algn="just"/>
            <a:endParaRPr lang="en-US" dirty="0">
              <a:latin typeface="Franklin Gothic Book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B49D-5443-4BD4-B599-9AB0A6DB4FAC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3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4294967295"/>
            <p:extLst/>
          </p:nvPr>
        </p:nvGraphicFramePr>
        <p:xfrm>
          <a:off x="3952860" y="1844825"/>
          <a:ext cx="3511550" cy="4037337"/>
        </p:xfrm>
        <a:graphic>
          <a:graphicData uri="http://schemas.openxmlformats.org/drawingml/2006/table">
            <a:tbl>
              <a:tblPr/>
              <a:tblGrid>
                <a:gridCol w="1746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49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73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BCD 4 bit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Digit Desimal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0010</a:t>
                      </a:r>
                      <a:endParaRPr lang="en-US" sz="1600" b="1" dirty="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2</a:t>
                      </a:r>
                      <a:endParaRPr lang="en-US" sz="1600" b="1" dirty="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 smtClean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0011</a:t>
                      </a:r>
                      <a:endParaRPr lang="en-US" sz="1600" b="1" dirty="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43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952860" y="1214423"/>
            <a:ext cx="3862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Franklin Gothic Book" pitchFamily="34" charset="0"/>
              </a:rPr>
              <a:t>Tabel</a:t>
            </a:r>
            <a:r>
              <a:rPr lang="en-US" sz="2400" b="1" dirty="0">
                <a:latin typeface="Franklin Gothic Book" pitchFamily="34" charset="0"/>
              </a:rPr>
              <a:t> Binary Coded Decimal</a:t>
            </a:r>
            <a:endParaRPr lang="en-US" sz="2400" b="1" dirty="0">
              <a:latin typeface="Franklin Gothic Book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094D8-D2D9-4981-8767-0746B723A45D}" type="datetime1">
              <a:rPr lang="en-US" smtClean="0"/>
              <a:t>2/26/2025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8FBD-6339-4AE7-936A-81A0A8B929B1}" type="slidenum">
              <a:rPr lang="en-SG" smtClean="0"/>
              <a:pPr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84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ranklin Gothic Book" pitchFamily="34" charset="0"/>
              </a:rPr>
              <a:t>SBCDIC</a:t>
            </a:r>
            <a:endParaRPr lang="en-US" dirty="0">
              <a:solidFill>
                <a:srgbClr val="0070C0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Merupakan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biner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dikembangkan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dari</a:t>
            </a:r>
            <a:r>
              <a:rPr lang="en-US" sz="2400" dirty="0">
                <a:latin typeface="Franklin Gothic Book" pitchFamily="34" charset="0"/>
              </a:rPr>
              <a:t> BCD.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Franklin Gothic Book" pitchFamily="34" charset="0"/>
              </a:rPr>
              <a:t>SBCDIC </a:t>
            </a:r>
            <a:r>
              <a:rPr lang="en-US" sz="2400" dirty="0" err="1">
                <a:latin typeface="Franklin Gothic Book" pitchFamily="34" charset="0"/>
              </a:rPr>
              <a:t>menggunakan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kombinasi</a:t>
            </a:r>
            <a:r>
              <a:rPr lang="en-US" sz="2400" dirty="0">
                <a:latin typeface="Franklin Gothic Book" pitchFamily="34" charset="0"/>
              </a:rPr>
              <a:t> 6 bit </a:t>
            </a:r>
            <a:r>
              <a:rPr lang="en-US" sz="2400" dirty="0" err="1">
                <a:latin typeface="Franklin Gothic Book" pitchFamily="34" charset="0"/>
              </a:rPr>
              <a:t>sehingga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lebih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banyak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kombinasi</a:t>
            </a:r>
            <a:r>
              <a:rPr lang="en-US" sz="2400" dirty="0">
                <a:latin typeface="Franklin Gothic Book" pitchFamily="34" charset="0"/>
              </a:rPr>
              <a:t> yang </a:t>
            </a:r>
            <a:r>
              <a:rPr lang="en-US" sz="2400" dirty="0" err="1">
                <a:latin typeface="Franklin Gothic Book" pitchFamily="34" charset="0"/>
              </a:rPr>
              <a:t>bisa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dihasilkan</a:t>
            </a:r>
            <a:r>
              <a:rPr lang="en-US" sz="2400" dirty="0">
                <a:latin typeface="Franklin Gothic Book" pitchFamily="34" charset="0"/>
              </a:rPr>
              <a:t>. </a:t>
            </a:r>
            <a:r>
              <a:rPr lang="en-US" sz="2400" dirty="0" err="1">
                <a:latin typeface="Franklin Gothic Book" pitchFamily="34" charset="0"/>
              </a:rPr>
              <a:t>Yaitu</a:t>
            </a:r>
            <a:r>
              <a:rPr lang="en-US" sz="2400" dirty="0">
                <a:latin typeface="Franklin Gothic Book" pitchFamily="34" charset="0"/>
              </a:rPr>
              <a:t> 64 </a:t>
            </a:r>
            <a:r>
              <a:rPr lang="en-US" sz="2400" dirty="0" err="1">
                <a:latin typeface="Franklin Gothic Book" pitchFamily="34" charset="0"/>
              </a:rPr>
              <a:t>kombinasi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Ada</a:t>
            </a:r>
            <a:r>
              <a:rPr lang="en-US" sz="2400" dirty="0">
                <a:latin typeface="Franklin Gothic Book" pitchFamily="34" charset="0"/>
              </a:rPr>
              <a:t> 10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digit </a:t>
            </a:r>
            <a:r>
              <a:rPr lang="en-US" sz="2400" dirty="0" err="1">
                <a:latin typeface="Franklin Gothic Book" pitchFamily="34" charset="0"/>
              </a:rPr>
              <a:t>angka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26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alphabet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sisanya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karakter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khusus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tertentu</a:t>
            </a:r>
            <a:r>
              <a:rPr lang="en-US" sz="2400" dirty="0">
                <a:latin typeface="Franklin Gothic Book" pitchFamily="34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Franklin Gothic Book" pitchFamily="34" charset="0"/>
              </a:rPr>
              <a:t>SBCDIC </a:t>
            </a:r>
            <a:r>
              <a:rPr lang="en-US" sz="2400" dirty="0" err="1">
                <a:latin typeface="Franklin Gothic Book" pitchFamily="34" charset="0"/>
              </a:rPr>
              <a:t>digunakan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pada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komputer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generasi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kedua</a:t>
            </a:r>
            <a:r>
              <a:rPr lang="en-US" sz="2400" dirty="0">
                <a:latin typeface="Franklin Gothic Book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Franklin Gothic Book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A3B7-E75F-450D-B486-5551261137FB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56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024299" y="1228748"/>
          <a:ext cx="3919855" cy="5486400"/>
        </p:xfrm>
        <a:graphic>
          <a:graphicData uri="http://schemas.openxmlformats.org/drawingml/2006/table">
            <a:tbl>
              <a:tblPr/>
              <a:tblGrid>
                <a:gridCol w="998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2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SBCDIC</a:t>
                      </a:r>
                      <a:endParaRPr lang="en-US" sz="1200" dirty="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 err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Karakter</a:t>
                      </a:r>
                      <a:endParaRPr lang="en-US" sz="1200" dirty="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SBCDIC</a:t>
                      </a:r>
                      <a:endParaRPr lang="en-US" sz="120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Karakter</a:t>
                      </a:r>
                      <a:endParaRPr lang="en-US" sz="120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BA8421</a:t>
                      </a:r>
                      <a:endParaRPr lang="en-US" sz="1200" dirty="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BA8421</a:t>
                      </a:r>
                      <a:endParaRPr lang="en-US" sz="1200" dirty="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001010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J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K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100011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100101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000101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O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100111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000111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101000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001000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101001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001001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010011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110010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B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110011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C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010101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110100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D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W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110101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010111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110110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011000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110111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011001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Z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111000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200" b="1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200" b="1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111001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r>
                        <a:rPr lang="en-US" sz="1200" b="1">
                          <a:solidFill>
                            <a:srgbClr val="0066FF"/>
                          </a:solidFill>
                          <a:latin typeface="Franklin Gothic Book" pitchFamily="34" charset="0"/>
                          <a:ea typeface="Calibri"/>
                          <a:cs typeface="Times New Roman"/>
                        </a:rPr>
                        <a:t>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200" b="1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600"/>
                        </a:spcAft>
                      </a:pPr>
                      <a:endParaRPr lang="en-US" sz="1200" b="1" dirty="0">
                        <a:solidFill>
                          <a:srgbClr val="0066FF"/>
                        </a:solidFill>
                        <a:latin typeface="Franklin Gothic Book" pitchFamily="34" charset="0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52794" y="285729"/>
            <a:ext cx="52149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atin typeface="Franklin Gothic Book" pitchFamily="34" charset="0"/>
              </a:rPr>
              <a:t>Tabel</a:t>
            </a:r>
            <a:r>
              <a:rPr lang="en-US" sz="2400" b="1" dirty="0">
                <a:latin typeface="Franklin Gothic Book" pitchFamily="34" charset="0"/>
              </a:rPr>
              <a:t> Standard Binary Coded Decimal Interchange Code</a:t>
            </a:r>
            <a:endParaRPr lang="en-US" sz="2400" b="1" dirty="0">
              <a:latin typeface="Franklin Gothic Book" pitchFamily="34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D4FCE-7ED8-4538-988F-1917C5944FF6}" type="datetime1">
              <a:rPr lang="en-US" smtClean="0"/>
              <a:t>2/26/2025</a:t>
            </a:fld>
            <a:endParaRPr lang="en-S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68FBD-6339-4AE7-936A-81A0A8B929B1}" type="slidenum">
              <a:rPr lang="en-SG" smtClean="0"/>
              <a:pPr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1041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Franklin Gothic Book" pitchFamily="34" charset="0"/>
              </a:rPr>
              <a:t>EBCDIC</a:t>
            </a:r>
            <a:endParaRPr lang="en-US" dirty="0">
              <a:solidFill>
                <a:srgbClr val="0070C0"/>
              </a:solidFill>
              <a:latin typeface="Franklin Gothic Boo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Franklin Gothic Book" pitchFamily="34" charset="0"/>
              </a:rPr>
              <a:t>EBCDIC </a:t>
            </a:r>
            <a:r>
              <a:rPr lang="en-US" sz="2400" dirty="0" err="1">
                <a:latin typeface="Franklin Gothic Book" pitchFamily="34" charset="0"/>
              </a:rPr>
              <a:t>adalah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kode</a:t>
            </a:r>
            <a:r>
              <a:rPr lang="en-US" sz="2400" dirty="0">
                <a:latin typeface="Franklin Gothic Book" pitchFamily="34" charset="0"/>
              </a:rPr>
              <a:t> 8 bit yang </a:t>
            </a:r>
            <a:r>
              <a:rPr lang="en-US" sz="2400" dirty="0" err="1">
                <a:latin typeface="Franklin Gothic Book" pitchFamily="34" charset="0"/>
              </a:rPr>
              <a:t>memungkinkan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untuk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mewakili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karakter</a:t>
            </a:r>
            <a:r>
              <a:rPr lang="en-US" sz="2400" dirty="0">
                <a:latin typeface="Franklin Gothic Book" pitchFamily="34" charset="0"/>
              </a:rPr>
              <a:t> 256 </a:t>
            </a:r>
            <a:r>
              <a:rPr lang="en-US" sz="2400" dirty="0" err="1">
                <a:latin typeface="Franklin Gothic Book" pitchFamily="34" charset="0"/>
              </a:rPr>
              <a:t>kombinasi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karakter</a:t>
            </a:r>
            <a:r>
              <a:rPr lang="en-US" sz="2400" dirty="0">
                <a:latin typeface="Franklin Gothic Book" pitchFamily="34" charset="0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Franklin Gothic Book" pitchFamily="34" charset="0"/>
              </a:rPr>
              <a:t>Pada</a:t>
            </a:r>
            <a:r>
              <a:rPr lang="en-US" sz="2400" dirty="0">
                <a:latin typeface="Franklin Gothic Book" pitchFamily="34" charset="0"/>
              </a:rPr>
              <a:t> EBCDID, </a:t>
            </a:r>
            <a:r>
              <a:rPr lang="en-US" sz="2400" i="1" dirty="0">
                <a:latin typeface="Franklin Gothic Book" pitchFamily="34" charset="0"/>
              </a:rPr>
              <a:t>high order bits </a:t>
            </a:r>
            <a:r>
              <a:rPr lang="en-US" sz="2400" dirty="0" err="1">
                <a:latin typeface="Franklin Gothic Book" pitchFamily="34" charset="0"/>
              </a:rPr>
              <a:t>atau</a:t>
            </a:r>
            <a:r>
              <a:rPr lang="en-US" sz="2400" dirty="0">
                <a:latin typeface="Franklin Gothic Book" pitchFamily="34" charset="0"/>
              </a:rPr>
              <a:t> 4 bit </a:t>
            </a:r>
            <a:r>
              <a:rPr lang="en-US" sz="2400" dirty="0" err="1">
                <a:latin typeface="Franklin Gothic Book" pitchFamily="34" charset="0"/>
              </a:rPr>
              <a:t>pertama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disebut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i="1" dirty="0">
                <a:latin typeface="Franklin Gothic Book" pitchFamily="34" charset="0"/>
              </a:rPr>
              <a:t>Zone bits </a:t>
            </a:r>
            <a:r>
              <a:rPr lang="en-US" sz="2400" dirty="0" err="1">
                <a:latin typeface="Franklin Gothic Book" pitchFamily="34" charset="0"/>
              </a:rPr>
              <a:t>dan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i="1" dirty="0">
                <a:latin typeface="Franklin Gothic Book" pitchFamily="34" charset="0"/>
              </a:rPr>
              <a:t> low order bits 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atau</a:t>
            </a:r>
            <a:r>
              <a:rPr lang="en-US" sz="2400" dirty="0">
                <a:latin typeface="Franklin Gothic Book" pitchFamily="34" charset="0"/>
              </a:rPr>
              <a:t> 4 bit </a:t>
            </a:r>
            <a:r>
              <a:rPr lang="en-US" sz="2400" dirty="0" err="1">
                <a:latin typeface="Franklin Gothic Book" pitchFamily="34" charset="0"/>
              </a:rPr>
              <a:t>kedua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disebut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dirty="0" err="1">
                <a:latin typeface="Franklin Gothic Book" pitchFamily="34" charset="0"/>
              </a:rPr>
              <a:t>dengan</a:t>
            </a:r>
            <a:r>
              <a:rPr lang="en-US" sz="2400" dirty="0">
                <a:latin typeface="Franklin Gothic Book" pitchFamily="34" charset="0"/>
              </a:rPr>
              <a:t> </a:t>
            </a:r>
            <a:r>
              <a:rPr lang="en-US" sz="2400" i="1" dirty="0">
                <a:latin typeface="Franklin Gothic Book" pitchFamily="34" charset="0"/>
              </a:rPr>
              <a:t>numeric bit.</a:t>
            </a:r>
            <a:endParaRPr lang="en-US" sz="2400" dirty="0">
              <a:latin typeface="Franklin Gothic Book" pitchFamily="34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Franklin Gothic Book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0A49-C042-4BB1-AE45-A369C3E43F4F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9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9576</TotalTime>
  <Words>2119</Words>
  <Application>Microsoft Office PowerPoint</Application>
  <PresentationFormat>Widescreen</PresentationFormat>
  <Paragraphs>478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Malgun Gothic</vt:lpstr>
      <vt:lpstr>Arial</vt:lpstr>
      <vt:lpstr>Calibri</vt:lpstr>
      <vt:lpstr>Calibri Light</vt:lpstr>
      <vt:lpstr>Franklin Gothic Book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BCD</vt:lpstr>
      <vt:lpstr>PowerPoint Presentation</vt:lpstr>
      <vt:lpstr>SBCDIC</vt:lpstr>
      <vt:lpstr>PowerPoint Presentation</vt:lpstr>
      <vt:lpstr>EBCDIC</vt:lpstr>
      <vt:lpstr>PowerPoint Presentation</vt:lpstr>
      <vt:lpstr>Kode Boudot</vt:lpstr>
      <vt:lpstr>PowerPoint Presentation</vt:lpstr>
      <vt:lpstr>ASCII Code</vt:lpstr>
      <vt:lpstr>PowerPoint Presentation</vt:lpstr>
      <vt:lpstr>Unicode</vt:lpstr>
      <vt:lpstr>PowerPoint Presentation</vt:lpstr>
      <vt:lpstr>Teknik Pengkodean</vt:lpstr>
      <vt:lpstr>Digitalisasi Data Analog</vt:lpstr>
      <vt:lpstr>Jenis Teknik Pengkodean </vt:lpstr>
      <vt:lpstr>1. Data Digital,Sinyal Digital</vt:lpstr>
      <vt:lpstr>Jenis-jenis Pengkodean Data Digital,Sinyal Digital</vt:lpstr>
      <vt:lpstr>Jenis-jenis Pengkodean Data Digital,Sinyal Digital</vt:lpstr>
      <vt:lpstr>Jenis-jenis Pengkodean Data Digital,Sinyal Digital</vt:lpstr>
      <vt:lpstr>Jenis-jenis Pengkodean Data Digital,Sinyal Digital</vt:lpstr>
      <vt:lpstr>Jenis-jenis Pengkodean Data Digital,Sinyal Digital</vt:lpstr>
      <vt:lpstr>Jenis-jenis Pengkodean Data Digital,Sinyal Digital</vt:lpstr>
      <vt:lpstr>2. Data Digital,Sinyal Analog</vt:lpstr>
      <vt:lpstr>3. Data Analog, sinyal Digital</vt:lpstr>
      <vt:lpstr>3. Data Analog, sinyal Digital</vt:lpstr>
      <vt:lpstr>4. Data Analog,Sinyal Analog</vt:lpstr>
      <vt:lpstr>PENGKODEAN DATA / DATA ENCODING</vt:lpstr>
      <vt:lpstr>SISTEM SANDI</vt:lpstr>
      <vt:lpstr>SISTEM SANDI</vt:lpstr>
      <vt:lpstr>PENGELOMPOKAN KARAKTER</vt:lpstr>
      <vt:lpstr>PENGELOMPOKAN KARAKTER KENDALI</vt:lpstr>
      <vt:lpstr>PENGELOMPOKAN KARAKTER KENDALI</vt:lpstr>
      <vt:lpstr>PENGELOMPOKAN KARAKTER KENDALI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79</cp:revision>
  <dcterms:created xsi:type="dcterms:W3CDTF">2022-08-25T13:17:53Z</dcterms:created>
  <dcterms:modified xsi:type="dcterms:W3CDTF">2025-02-26T03:44:34Z</dcterms:modified>
</cp:coreProperties>
</file>