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2"/>
  </p:notesMasterIdLst>
  <p:sldIdLst>
    <p:sldId id="339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381" r:id="rId44"/>
    <p:sldId id="382" r:id="rId45"/>
    <p:sldId id="383" r:id="rId46"/>
    <p:sldId id="384" r:id="rId47"/>
    <p:sldId id="385" r:id="rId48"/>
    <p:sldId id="386" r:id="rId49"/>
    <p:sldId id="387" r:id="rId50"/>
    <p:sldId id="38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nuel Fradinho" initials="M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00FDFF"/>
    <a:srgbClr val="00B2A5"/>
    <a:srgbClr val="00D9C7"/>
    <a:srgbClr val="73FDD6"/>
    <a:srgbClr val="A92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79922" autoAdjust="0"/>
  </p:normalViewPr>
  <p:slideViewPr>
    <p:cSldViewPr snapToGrid="0">
      <p:cViewPr varScale="1">
        <p:scale>
          <a:sx n="56" d="100"/>
          <a:sy n="56" d="100"/>
        </p:scale>
        <p:origin x="102" y="6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A3E45-57A9-44A4-8D02-ECC452318D6C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232A1-099D-4B50-B749-7C373A0D8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43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D02BF-6CEF-4A91-BFCC-3201B78692E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078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0A308F0-F643-438D-AC6F-5939D92E989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953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50AF594-D2A7-4E2B-A928-6BEEBCDE6F2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932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60C7FCF-4CD3-46E5-B2E4-6614EC81DDA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035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64CF975-DC24-4DF4-9DBE-96EFF1A5D53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9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3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9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4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0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5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2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5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0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1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1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1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90" y="549166"/>
            <a:ext cx="1980634" cy="126234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202455" y="6066229"/>
            <a:ext cx="2811352" cy="42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67" dirty="0"/>
              <a:t>https://www.youtube.com/@AmelOline/videos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158153" y="5809684"/>
            <a:ext cx="178239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67" dirty="0"/>
              <a:t>https://github.com/siagianp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85399" y="6276607"/>
            <a:ext cx="40230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67" dirty="0"/>
              <a:t>https://github.com/amelcharolinesgn2/IoT_simulator-mqtt-NodeRed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l="8646" t="12924" r="16013" b="9596"/>
          <a:stretch/>
        </p:blipFill>
        <p:spPr>
          <a:xfrm>
            <a:off x="348892" y="2278144"/>
            <a:ext cx="1209868" cy="12442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/>
          <a:srcRect t="31519" b="32047"/>
          <a:stretch/>
        </p:blipFill>
        <p:spPr>
          <a:xfrm>
            <a:off x="478321" y="2904448"/>
            <a:ext cx="1018759" cy="3239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70" y="1596944"/>
            <a:ext cx="1896069" cy="21332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AABCB87-2ECC-4C03-B5BB-6EE11C8A4485}"/>
              </a:ext>
            </a:extLst>
          </p:cNvPr>
          <p:cNvGrpSpPr/>
          <p:nvPr/>
        </p:nvGrpSpPr>
        <p:grpSpPr>
          <a:xfrm>
            <a:off x="477502" y="1251268"/>
            <a:ext cx="976966" cy="369285"/>
            <a:chOff x="4853562" y="1589418"/>
            <a:chExt cx="2609520" cy="1291565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3546B24-FABC-4B2A-A80F-B03654D56A7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53562" y="1589418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373" tIns="54187" rIns="108373" bIns="541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1">
                <a:solidFill>
                  <a:schemeClr val="tx1"/>
                </a:solidFill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2E1A011-CDEA-4BBC-B725-C88AF546489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230834" y="1678285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373" tIns="54187" rIns="108373" bIns="541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B8BC7BC-BF58-402E-9A69-AA9226DE7CAA}"/>
              </a:ext>
            </a:extLst>
          </p:cNvPr>
          <p:cNvGrpSpPr/>
          <p:nvPr/>
        </p:nvGrpSpPr>
        <p:grpSpPr>
          <a:xfrm>
            <a:off x="431212" y="1225859"/>
            <a:ext cx="336493" cy="171515"/>
            <a:chOff x="7439031" y="1585639"/>
            <a:chExt cx="2143740" cy="996849"/>
          </a:xfrm>
          <a:solidFill>
            <a:schemeClr val="accent6"/>
          </a:solidFill>
        </p:grpSpPr>
        <p:sp>
          <p:nvSpPr>
            <p:cNvPr id="11" name="Freeform: Shape 66">
              <a:extLst>
                <a:ext uri="{FF2B5EF4-FFF2-40B4-BE49-F238E27FC236}">
                  <a16:creationId xmlns:a16="http://schemas.microsoft.com/office/drawing/2014/main" id="{2A081543-B9FF-49B1-8EEF-ABDF5438EDCD}"/>
                </a:ext>
              </a:extLst>
            </p:cNvPr>
            <p:cNvSpPr/>
            <p:nvPr/>
          </p:nvSpPr>
          <p:spPr>
            <a:xfrm>
              <a:off x="7439031" y="1585639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133" dirty="0"/>
            </a:p>
          </p:txBody>
        </p:sp>
        <p:sp>
          <p:nvSpPr>
            <p:cNvPr id="12" name="Freeform: Shape 67">
              <a:extLst>
                <a:ext uri="{FF2B5EF4-FFF2-40B4-BE49-F238E27FC236}">
                  <a16:creationId xmlns:a16="http://schemas.microsoft.com/office/drawing/2014/main" id="{275D1FAA-C13F-4A6B-BA37-7704CFB7ADCD}"/>
                </a:ext>
              </a:extLst>
            </p:cNvPr>
            <p:cNvSpPr/>
            <p:nvPr/>
          </p:nvSpPr>
          <p:spPr>
            <a:xfrm>
              <a:off x="8174174" y="1963600"/>
              <a:ext cx="443936" cy="326799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/>
            </a:p>
          </p:txBody>
        </p:sp>
      </p:grpSp>
      <p:sp>
        <p:nvSpPr>
          <p:cNvPr id="10" name="Subtitle 2">
            <a:extLst>
              <a:ext uri="{FF2B5EF4-FFF2-40B4-BE49-F238E27FC236}">
                <a16:creationId xmlns:a16="http://schemas.microsoft.com/office/drawing/2014/main" id="{53858C97-DA2F-8866-47CC-CDF4077BBF9D}"/>
              </a:ext>
            </a:extLst>
          </p:cNvPr>
          <p:cNvSpPr txBox="1">
            <a:spLocks/>
          </p:cNvSpPr>
          <p:nvPr/>
        </p:nvSpPr>
        <p:spPr>
          <a:xfrm>
            <a:off x="469976" y="1256395"/>
            <a:ext cx="365801" cy="125217"/>
          </a:xfrm>
          <a:prstGeom prst="rect">
            <a:avLst/>
          </a:prstGeom>
        </p:spPr>
        <p:txBody>
          <a:bodyPr vert="horz" lIns="81280" tIns="40640" rIns="81280" bIns="4064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22" dirty="0">
                <a:solidFill>
                  <a:srgbClr val="7030A0"/>
                </a:solidFill>
              </a:rPr>
              <a:t>PDS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9692" y="1368919"/>
            <a:ext cx="195549" cy="2787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964" y="1347118"/>
            <a:ext cx="268890" cy="25544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583" y="1380076"/>
            <a:ext cx="262872" cy="253181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27228BAE-048B-681E-DD8D-BD96B22560E0}"/>
              </a:ext>
            </a:extLst>
          </p:cNvPr>
          <p:cNvSpPr txBox="1">
            <a:spLocks/>
          </p:cNvSpPr>
          <p:nvPr/>
        </p:nvSpPr>
        <p:spPr>
          <a:xfrm>
            <a:off x="258279" y="1456524"/>
            <a:ext cx="1837447" cy="261117"/>
          </a:xfrm>
          <a:prstGeom prst="rect">
            <a:avLst/>
          </a:prstGeom>
        </p:spPr>
        <p:txBody>
          <a:bodyPr vert="horz" lIns="81280" tIns="40640" rIns="81280" bIns="4064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867" dirty="0">
                <a:solidFill>
                  <a:schemeClr val="accent1">
                    <a:lumMod val="75000"/>
                  </a:schemeClr>
                </a:solidFill>
              </a:rPr>
              <a:t>Computer </a:t>
            </a:r>
            <a:r>
              <a:rPr lang="en-US" sz="1867" dirty="0">
                <a:solidFill>
                  <a:srgbClr val="00B0F0"/>
                </a:solidFill>
              </a:rPr>
              <a:t>Vision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-849474" y="3326448"/>
            <a:ext cx="3825765" cy="451201"/>
          </a:xfrm>
          <a:prstGeom prst="rect">
            <a:avLst/>
          </a:prstGeom>
        </p:spPr>
        <p:txBody>
          <a:bodyPr vert="horz" lIns="81280" tIns="40640" rIns="81280" bIns="4064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33" b="1" dirty="0">
                <a:solidFill>
                  <a:schemeClr val="bg1">
                    <a:lumMod val="75000"/>
                  </a:schemeClr>
                </a:solidFill>
              </a:rPr>
              <a:t>@ P. </a:t>
            </a:r>
            <a:r>
              <a:rPr lang="en-US" sz="2133" b="1" dirty="0" err="1">
                <a:solidFill>
                  <a:schemeClr val="bg1">
                    <a:lumMod val="75000"/>
                  </a:schemeClr>
                </a:solidFill>
              </a:rPr>
              <a:t>Siagian</a:t>
            </a:r>
            <a:endParaRPr lang="en-US" sz="2133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2331567" y="2132736"/>
            <a:ext cx="9347200" cy="771712"/>
          </a:xfrm>
          <a:prstGeom prst="rect">
            <a:avLst/>
          </a:prstGeom>
        </p:spPr>
        <p:txBody>
          <a:bodyPr vert="horz" lIns="81280" tIns="40640" rIns="81280" bIns="4064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8085399" y="6425847"/>
            <a:ext cx="3388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github.com/amelcharolinesgn2/ANJAR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871460" y="283215"/>
            <a:ext cx="8781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 smtClean="0">
                <a:solidFill>
                  <a:srgbClr val="002060"/>
                </a:solidFill>
              </a:rPr>
              <a:t>Komunikasi</a:t>
            </a:r>
            <a:r>
              <a:rPr lang="en-US" sz="3600" b="1" dirty="0" smtClean="0">
                <a:solidFill>
                  <a:srgbClr val="002060"/>
                </a:solidFill>
              </a:rPr>
              <a:t> Data  &amp;&amp;&amp; </a:t>
            </a:r>
            <a:r>
              <a:rPr lang="en-US" sz="3600" b="1" dirty="0" err="1" smtClean="0">
                <a:solidFill>
                  <a:srgbClr val="002060"/>
                </a:solidFill>
              </a:rPr>
              <a:t>Jaringan</a:t>
            </a:r>
            <a:r>
              <a:rPr lang="en-US" sz="3600" b="1" dirty="0" smtClean="0">
                <a:solidFill>
                  <a:srgbClr val="002060"/>
                </a:solidFill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</a:rPr>
              <a:t>Komputer</a:t>
            </a:r>
            <a:endParaRPr lang="en-US" sz="360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Network Communication</a:t>
            </a:r>
            <a:endParaRPr lang="en-US" sz="1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915202" y="1745844"/>
            <a:ext cx="2841058" cy="337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id-ID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Transmisi Data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fontAlgn="t"/>
            <a:r>
              <a:rPr lang="id-ID" sz="16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Pengkodean Data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fontAlgn="t"/>
            <a:r>
              <a:rPr lang="id-ID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Teknik Komunikasi Data Digital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fontAlgn="t"/>
            <a:r>
              <a:rPr lang="id-ID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Link Control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fontAlgn="t"/>
            <a:r>
              <a:rPr lang="id-ID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Multiplexing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fontAlgn="t"/>
            <a:r>
              <a:rPr lang="id-ID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Switching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id-ID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Medium Access Sublayer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id-ID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Network Layer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13223" y="3687000"/>
            <a:ext cx="100045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2060"/>
                </a:solidFill>
              </a:rPr>
              <a:t>TEKNIK KOMUNIKASI DATA DIGITAL</a:t>
            </a:r>
          </a:p>
        </p:txBody>
      </p:sp>
    </p:spTree>
    <p:extLst>
      <p:ext uri="{BB962C8B-B14F-4D97-AF65-F5344CB8AC3E}">
        <p14:creationId xmlns:p14="http://schemas.microsoft.com/office/powerpoint/2010/main" val="30168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633845" y="500064"/>
            <a:ext cx="9576955" cy="5367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id-ID" altLang="en-US" dirty="0" smtClean="0"/>
              <a:t>Dengan transmisi synchronous, ada level lain dari synchronisasi yang perlu agar receiver dapat menentukan awal dan akhir dari suatu blok data. </a:t>
            </a:r>
          </a:p>
          <a:p>
            <a:pPr eaLnBrk="1" hangingPunct="1"/>
            <a:r>
              <a:rPr lang="id-ID" altLang="en-US" dirty="0" smtClean="0"/>
              <a:t>Untuk itu, tiap blok dimulai dengan suatu pola preamble bit dan diakhiri dengan pola postamble bit. P</a:t>
            </a:r>
          </a:p>
          <a:p>
            <a:pPr eaLnBrk="1" hangingPunct="1"/>
            <a:r>
              <a:rPr lang="id-ID" altLang="en-US" dirty="0" smtClean="0"/>
              <a:t>ola-pola ini adalah kontrol informasi.</a:t>
            </a:r>
          </a:p>
          <a:p>
            <a:pPr eaLnBrk="1" hangingPunct="1"/>
            <a:r>
              <a:rPr lang="id-ID" altLang="en-US" dirty="0" smtClean="0"/>
              <a:t>Frame adalah data plus kontrol informasi.</a:t>
            </a:r>
          </a:p>
        </p:txBody>
      </p:sp>
    </p:spTree>
    <p:extLst>
      <p:ext uri="{BB962C8B-B14F-4D97-AF65-F5344CB8AC3E}">
        <p14:creationId xmlns:p14="http://schemas.microsoft.com/office/powerpoint/2010/main" val="93666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 bwMode="auto">
          <a:xfrm>
            <a:off x="841664" y="571500"/>
            <a:ext cx="9369136" cy="5295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id-ID" altLang="en-US" dirty="0" smtClean="0"/>
              <a:t>Format yang tepat dari frame tergantung dari metode transmisinya, yaitu :</a:t>
            </a:r>
          </a:p>
          <a:p>
            <a:pPr marL="971550" lvl="1" indent="-514350">
              <a:buFontTx/>
              <a:buAutoNum type="arabicPeriod"/>
            </a:pPr>
            <a:r>
              <a:rPr lang="id-ID" altLang="en-US" dirty="0" smtClean="0"/>
              <a:t>Transmisi </a:t>
            </a:r>
            <a:r>
              <a:rPr lang="id-ID" altLang="en-US" i="1" dirty="0" smtClean="0"/>
              <a:t>character-oriented </a:t>
            </a:r>
            <a:r>
              <a:rPr lang="id-ID" altLang="en-US" dirty="0" smtClean="0"/>
              <a:t>merupakan blok data diperlakukan sebagai rangkaian karakter-karakter (biasanya 8 bit karakter) dan semua kontrol informasi dalam bentuk karakter.</a:t>
            </a:r>
          </a:p>
          <a:p>
            <a:pPr marL="971550" lvl="1" indent="-514350">
              <a:buFontTx/>
              <a:buAutoNum type="arabicPeriod"/>
            </a:pPr>
            <a:r>
              <a:rPr lang="id-ID" altLang="en-US" dirty="0" smtClean="0"/>
              <a:t>Transmisi </a:t>
            </a:r>
            <a:r>
              <a:rPr lang="id-ID" altLang="en-US" i="1" dirty="0" smtClean="0"/>
              <a:t>bit-oriented</a:t>
            </a:r>
            <a:r>
              <a:rPr lang="id-ID" altLang="en-US" dirty="0" smtClean="0"/>
              <a:t> yaitu blok data diperlakukan sebagai serangkaian bit-bit dan kontrol informasi dalam bentuk 8 bit karakter.</a:t>
            </a:r>
          </a:p>
          <a:p>
            <a:pPr eaLnBrk="1" hangingPunct="1"/>
            <a:endParaRPr lang="id-ID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068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xfrm>
            <a:off x="696191" y="428626"/>
            <a:ext cx="9514609" cy="543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id-ID" altLang="en-US" dirty="0" smtClean="0"/>
              <a:t>Keuntungan transmisi synchronous :</a:t>
            </a:r>
          </a:p>
          <a:p>
            <a:pPr marL="971550" lvl="1" indent="-514350">
              <a:buFontTx/>
              <a:buAutoNum type="arabicPeriod"/>
            </a:pPr>
            <a:r>
              <a:rPr lang="id-ID" altLang="en-US" dirty="0" smtClean="0"/>
              <a:t>Efisien dalam ukuran blok data, sedangkan transmisi asynchronous memerlukan 20% atau lebih tambahan ukuran.</a:t>
            </a:r>
          </a:p>
          <a:p>
            <a:pPr marL="971550" lvl="1" indent="-514350">
              <a:buFontTx/>
              <a:buAutoNum type="arabicPeriod"/>
            </a:pPr>
            <a:r>
              <a:rPr lang="id-ID" altLang="en-US" dirty="0" smtClean="0"/>
              <a:t>Kontrol informasi kurang dari 100 bit.</a:t>
            </a:r>
          </a:p>
          <a:p>
            <a:pPr eaLnBrk="1" hangingPunct="1"/>
            <a:endParaRPr lang="id-ID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326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mtClean="0"/>
              <a:t>Contoh alat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mtClean="0"/>
              <a:t>Sinkon				.  Asinkron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0" t="21021" r="61984" b="2121"/>
          <a:stretch>
            <a:fillRect/>
          </a:stretch>
        </p:blipFill>
        <p:spPr bwMode="auto">
          <a:xfrm>
            <a:off x="2135188" y="2060575"/>
            <a:ext cx="3097212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4" descr="http://4.bp.blogspot.com/_HKkEH--Lakc/TRLG5HszIKI/AAAAAAAAAB8/VVEN_0PqIMQ/s1600/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3" y="2852738"/>
            <a:ext cx="28575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88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 bwMode="auto">
          <a:xfrm>
            <a:off x="1981200" y="785814"/>
            <a:ext cx="8229600" cy="4357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>
              <a:buFontTx/>
              <a:buNone/>
            </a:pPr>
            <a:r>
              <a:rPr lang="id-ID" altLang="en-US" sz="4000" dirty="0">
                <a:solidFill>
                  <a:srgbClr val="00FDFF"/>
                </a:solidFill>
              </a:rPr>
              <a:t>Perbedaan antara synchronous dengan asynchronous yang terutama tergantung dari ada tidaknya jeda </a:t>
            </a:r>
            <a:r>
              <a:rPr lang="id-ID" altLang="en-US" sz="4000" dirty="0">
                <a:solidFill>
                  <a:srgbClr val="FF0000"/>
                </a:solidFill>
              </a:rPr>
              <a:t>antara</a:t>
            </a:r>
            <a:r>
              <a:rPr lang="id-ID" altLang="en-US" sz="4000" dirty="0"/>
              <a:t> </a:t>
            </a:r>
            <a:r>
              <a:rPr lang="id-ID" altLang="en-US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pertukaran</a:t>
            </a:r>
            <a:r>
              <a:rPr lang="id-ID" altLang="en-US" sz="4000" dirty="0"/>
              <a:t> </a:t>
            </a:r>
            <a:r>
              <a:rPr lang="id-ID" altLang="en-US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pesan dan fleksibilitas waktu</a:t>
            </a:r>
            <a:r>
              <a:rPr lang="id-ID" altLang="en-US" sz="4000" dirty="0"/>
              <a:t> antar pengguna komunikasi tersebut.</a:t>
            </a:r>
          </a:p>
        </p:txBody>
      </p:sp>
    </p:spTree>
    <p:extLst>
      <p:ext uri="{BB962C8B-B14F-4D97-AF65-F5344CB8AC3E}">
        <p14:creationId xmlns:p14="http://schemas.microsoft.com/office/powerpoint/2010/main" val="171794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 bwMode="auto">
          <a:xfrm>
            <a:off x="831273" y="428626"/>
            <a:ext cx="9350952" cy="585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id-ID" altLang="en-US" dirty="0" smtClean="0"/>
              <a:t>Keuntungan dari Komunikasi Digital </a:t>
            </a:r>
            <a:r>
              <a:rPr lang="id-ID" altLang="en-US" dirty="0" smtClean="0"/>
              <a:t>:</a:t>
            </a:r>
            <a:endParaRPr lang="id-ID" altLang="en-US" dirty="0" smtClean="0"/>
          </a:p>
          <a:p>
            <a:pPr marL="971550" lvl="1" indent="-514350">
              <a:buFontTx/>
              <a:buAutoNum type="arabicPeriod"/>
            </a:pPr>
            <a:r>
              <a:rPr lang="id-ID" altLang="en-US" dirty="0" smtClean="0"/>
              <a:t>Error </a:t>
            </a:r>
            <a:r>
              <a:rPr lang="id-ID" altLang="en-US" dirty="0" smtClean="0"/>
              <a:t>hamp</a:t>
            </a:r>
            <a:r>
              <a:rPr lang="en-US" altLang="en-US" dirty="0" err="1" smtClean="0"/>
              <a:t>i</a:t>
            </a:r>
            <a:r>
              <a:rPr lang="id-ID" altLang="en-US" dirty="0" smtClean="0"/>
              <a:t>r </a:t>
            </a:r>
            <a:r>
              <a:rPr lang="id-ID" altLang="en-US" dirty="0" smtClean="0"/>
              <a:t>selalu dapat dikoreksi.</a:t>
            </a:r>
          </a:p>
          <a:p>
            <a:pPr marL="971550" lvl="1" indent="-514350">
              <a:buFontTx/>
              <a:buAutoNum type="arabicPeriod"/>
            </a:pPr>
            <a:r>
              <a:rPr lang="id-ID" altLang="en-US" dirty="0" smtClean="0"/>
              <a:t>Mudah menampilkan sinyal, seperti encryption.</a:t>
            </a:r>
          </a:p>
          <a:p>
            <a:pPr marL="971550" lvl="1" indent="-514350">
              <a:buFontTx/>
              <a:buAutoNum type="arabicPeriod"/>
            </a:pPr>
            <a:r>
              <a:rPr lang="id-ID" altLang="en-US" dirty="0" smtClean="0"/>
              <a:t>Range dinamis yang lebih besar (perbedaan nilai terendah terhadap tertinggi) dapat dimungkinkan.</a:t>
            </a:r>
          </a:p>
          <a:p>
            <a:pPr marL="971550" lvl="1" indent="-514350">
              <a:buFontTx/>
              <a:buAutoNum type="arabicPeriod"/>
            </a:pPr>
            <a:r>
              <a:rPr lang="id-ID" altLang="en-US" dirty="0" smtClean="0"/>
              <a:t>Sistem komunikasi digital juga memiliki kualitas data yang baik, karena dapat dilakukan pengecekan kesalahan dalam transmisi datanya.</a:t>
            </a:r>
          </a:p>
          <a:p>
            <a:pPr eaLnBrk="1" hangingPunct="1"/>
            <a:endParaRPr lang="id-ID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572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 bwMode="auto">
          <a:xfrm>
            <a:off x="706582" y="714376"/>
            <a:ext cx="9504218" cy="5153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id-ID" altLang="en-US" dirty="0" smtClean="0"/>
              <a:t>Sedangkan kerugian dari komunikasi digital </a:t>
            </a:r>
            <a:r>
              <a:rPr lang="id-ID" altLang="en-US" dirty="0" smtClean="0"/>
              <a:t>:</a:t>
            </a:r>
            <a:endParaRPr lang="id-ID" altLang="en-US" dirty="0" smtClean="0"/>
          </a:p>
          <a:p>
            <a:pPr marL="914400" lvl="1" indent="-514350">
              <a:buFontTx/>
              <a:buAutoNum type="arabicPeriod"/>
            </a:pPr>
            <a:r>
              <a:rPr lang="id-ID" altLang="en-US" dirty="0" smtClean="0"/>
              <a:t>Biasanya memerlukan badwidth yang lebih besar.</a:t>
            </a:r>
          </a:p>
          <a:p>
            <a:pPr marL="914400" lvl="1" indent="-514350">
              <a:buFontTx/>
              <a:buAutoNum type="arabicPeriod"/>
            </a:pPr>
            <a:r>
              <a:rPr lang="id-ID" altLang="en-US" dirty="0" smtClean="0"/>
              <a:t>Memerlukan sinkronisasi.</a:t>
            </a:r>
          </a:p>
          <a:p>
            <a:pPr eaLnBrk="1" hangingPunct="1"/>
            <a:endParaRPr lang="id-ID" altLang="en-US" dirty="0" smtClean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2296391" y="3561485"/>
            <a:ext cx="9504218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>
                <a:solidFill>
                  <a:srgbClr val="FF0000"/>
                </a:solidFill>
              </a:rPr>
              <a:t>Review</a:t>
            </a:r>
            <a:endParaRPr lang="id-ID" alt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33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Transmisi Asinkron dan Sinkron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Masalah waktu membutuhkan mekanisme untuk menyamakan antara transmiter dan receiver</a:t>
            </a:r>
          </a:p>
          <a:p>
            <a:r>
              <a:rPr lang="en-US" altLang="en-US"/>
              <a:t>Dua salusi</a:t>
            </a:r>
          </a:p>
          <a:p>
            <a:pPr lvl="1"/>
            <a:r>
              <a:rPr lang="en-US" altLang="en-US"/>
              <a:t>Asinkronisasi</a:t>
            </a:r>
          </a:p>
          <a:p>
            <a:pPr lvl="1"/>
            <a:r>
              <a:rPr lang="en-US" altLang="en-US"/>
              <a:t>Sinkronisasi</a:t>
            </a:r>
          </a:p>
        </p:txBody>
      </p:sp>
    </p:spTree>
    <p:extLst>
      <p:ext uri="{BB962C8B-B14F-4D97-AF65-F5344CB8AC3E}">
        <p14:creationId xmlns:p14="http://schemas.microsoft.com/office/powerpoint/2010/main" val="355969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Asinkron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Data ditransmisikan dalam karakter setiap waktu</a:t>
            </a:r>
          </a:p>
          <a:p>
            <a:pPr lvl="1"/>
            <a:r>
              <a:rPr lang="en-US" altLang="en-US"/>
              <a:t>5 to 8 bits</a:t>
            </a:r>
          </a:p>
          <a:p>
            <a:r>
              <a:rPr lang="en-US" altLang="en-US"/>
              <a:t>Timing (waktu) hanya memerlukan pertahanan dalam tiap karakter</a:t>
            </a:r>
          </a:p>
          <a:p>
            <a:r>
              <a:rPr lang="en-US" altLang="en-US"/>
              <a:t>Sinkronisasi ulang tiap karakter</a:t>
            </a:r>
          </a:p>
        </p:txBody>
      </p:sp>
    </p:spTree>
    <p:extLst>
      <p:ext uri="{BB962C8B-B14F-4D97-AF65-F5344CB8AC3E}">
        <p14:creationId xmlns:p14="http://schemas.microsoft.com/office/powerpoint/2010/main" val="18654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Asinkron diagram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27"/>
          <a:stretch>
            <a:fillRect/>
          </a:stretch>
        </p:blipFill>
        <p:spPr>
          <a:xfrm>
            <a:off x="2351088" y="1600201"/>
            <a:ext cx="7561262" cy="452596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034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mtClean="0"/>
              <a:t>Teknik komunikasi data digital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268413"/>
            <a:ext cx="9383713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609600" indent="-609600">
              <a:buNone/>
            </a:pPr>
            <a:r>
              <a:rPr lang="en-US" altLang="en-US" dirty="0"/>
              <a:t>2. Serial Transmission</a:t>
            </a:r>
          </a:p>
          <a:p>
            <a:pPr marL="609600" indent="-609600"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antara</a:t>
            </a:r>
            <a:r>
              <a:rPr lang="en-US" altLang="en-US" dirty="0"/>
              <a:t> </a:t>
            </a:r>
            <a:r>
              <a:rPr lang="en-US" altLang="en-US" dirty="0" err="1"/>
              <a:t>pengirim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penerima</a:t>
            </a:r>
            <a:r>
              <a:rPr lang="en-US" altLang="en-US" dirty="0"/>
              <a:t> </a:t>
            </a:r>
            <a:r>
              <a:rPr lang="en-US" altLang="en-US" dirty="0" err="1"/>
              <a:t>dihubungkan</a:t>
            </a:r>
            <a:r>
              <a:rPr lang="en-US" altLang="en-US" dirty="0"/>
              <a:t> </a:t>
            </a:r>
            <a:r>
              <a:rPr lang="en-US" altLang="en-US" dirty="0" err="1"/>
              <a:t>hanya</a:t>
            </a:r>
            <a:r>
              <a:rPr lang="en-US" altLang="en-US" dirty="0"/>
              <a:t> </a:t>
            </a:r>
            <a:r>
              <a:rPr lang="en-US" altLang="en-US" dirty="0" err="1"/>
              <a:t>oleh</a:t>
            </a:r>
            <a:r>
              <a:rPr lang="en-US" altLang="en-US" dirty="0"/>
              <a:t> 1 </a:t>
            </a:r>
            <a:r>
              <a:rPr lang="en-US" altLang="en-US" dirty="0" err="1"/>
              <a:t>jalur</a:t>
            </a:r>
            <a:r>
              <a:rPr lang="en-US" altLang="en-US" dirty="0"/>
              <a:t> </a:t>
            </a:r>
            <a:r>
              <a:rPr lang="en-US" altLang="en-US" dirty="0" err="1"/>
              <a:t>transmisi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pengiriman</a:t>
            </a:r>
            <a:r>
              <a:rPr lang="en-US" altLang="en-US" dirty="0"/>
              <a:t> </a:t>
            </a:r>
            <a:r>
              <a:rPr lang="en-US" altLang="en-US" dirty="0" err="1"/>
              <a:t>jarak</a:t>
            </a:r>
            <a:r>
              <a:rPr lang="en-US" altLang="en-US" dirty="0"/>
              <a:t> </a:t>
            </a:r>
            <a:r>
              <a:rPr lang="en-US" altLang="en-US" dirty="0" err="1"/>
              <a:t>jauh</a:t>
            </a:r>
            <a:r>
              <a:rPr lang="en-US" altLang="en-US" dirty="0"/>
              <a:t> </a:t>
            </a:r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dirty="0" err="1"/>
              <a:t>Contoh</a:t>
            </a:r>
            <a:r>
              <a:rPr lang="en-US" altLang="en-US" dirty="0"/>
              <a:t> : keyboard </a:t>
            </a:r>
            <a:r>
              <a:rPr lang="en-US" altLang="en-US" dirty="0" err="1"/>
              <a:t>ke</a:t>
            </a:r>
            <a:r>
              <a:rPr lang="en-US" altLang="en-US" dirty="0"/>
              <a:t> </a:t>
            </a:r>
            <a:r>
              <a:rPr lang="en-US" altLang="en-US" dirty="0" err="1"/>
              <a:t>prosesor</a:t>
            </a:r>
            <a:r>
              <a:rPr lang="en-US" altLang="en-US" dirty="0"/>
              <a:t>, </a:t>
            </a:r>
            <a:r>
              <a:rPr lang="en-US" altLang="en-US" dirty="0" err="1"/>
              <a:t>prosesor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 printer, LAN, MAN, WAN 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782888" y="3141663"/>
            <a:ext cx="1225550" cy="1439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Pengirim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6816725" y="3141663"/>
            <a:ext cx="1225550" cy="1439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Penerima</a:t>
            </a: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 flipV="1">
            <a:off x="4008439" y="3890963"/>
            <a:ext cx="2808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3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 build="p"/>
      <p:bldP spid="7173" grpId="0" animBg="1"/>
      <p:bldP spid="717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Asinkron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Pada aliran yang tetap, interval diantara karakter adalah sama (panjang elemen stop)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Dalam keadaan tidak lancar,receiver mengecek untuk transisi 1 ke 0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Saat 7 interval sample berikutnya (panjang karakter)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Melihat untuk 1 ke 0 untuk karakter berikutnya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Simple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Murah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Overhead pada  2 atau 3 bit per karakter (~20%)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Baik untuk data dengan jarak yang panjang (keyboard)</a:t>
            </a:r>
          </a:p>
        </p:txBody>
      </p:sp>
    </p:spTree>
    <p:extLst>
      <p:ext uri="{BB962C8B-B14F-4D97-AF65-F5344CB8AC3E}">
        <p14:creationId xmlns:p14="http://schemas.microsoft.com/office/powerpoint/2010/main" val="147274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Sinkron-level bit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Block pada transmisi data tanpa start atau stop bits</a:t>
            </a:r>
          </a:p>
          <a:p>
            <a:r>
              <a:rPr lang="en-US" altLang="en-US"/>
              <a:t>Clock harus sama (sinkron)</a:t>
            </a:r>
          </a:p>
          <a:p>
            <a:r>
              <a:rPr lang="en-US" altLang="en-US"/>
              <a:t>Dapat menggunakan jalur clock yang terpisah</a:t>
            </a:r>
          </a:p>
          <a:p>
            <a:pPr lvl="1"/>
            <a:r>
              <a:rPr lang="en-US" altLang="en-US"/>
              <a:t>Baik untuk jarak dekat</a:t>
            </a:r>
          </a:p>
          <a:p>
            <a:pPr lvl="1"/>
            <a:r>
              <a:rPr lang="en-US" altLang="en-US"/>
              <a:t>Perusakan subjek</a:t>
            </a:r>
          </a:p>
          <a:p>
            <a:r>
              <a:rPr lang="en-US" altLang="en-US"/>
              <a:t>Meletakkan sinyal clock dalam data</a:t>
            </a:r>
          </a:p>
          <a:p>
            <a:pPr lvl="1"/>
            <a:r>
              <a:rPr lang="en-US" altLang="en-US"/>
              <a:t>Encoding Manchester</a:t>
            </a:r>
          </a:p>
          <a:p>
            <a:pPr lvl="1"/>
            <a:r>
              <a:rPr lang="en-US" altLang="en-US"/>
              <a:t>Menemukan kembali carrier (pada modulasi digital)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970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Sinkron-level block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Membutuhkan petunjuk saat start dan end pada block</a:t>
            </a:r>
          </a:p>
          <a:p>
            <a:r>
              <a:rPr lang="en-US" altLang="en-US"/>
              <a:t>Menggunakan preamble dan postamble</a:t>
            </a:r>
          </a:p>
          <a:p>
            <a:r>
              <a:rPr lang="en-US" altLang="en-US"/>
              <a:t>Yaitu series pada karakter SYN (hex 16) </a:t>
            </a:r>
          </a:p>
          <a:p>
            <a:r>
              <a:rPr lang="en-US" altLang="en-US"/>
              <a:t>Yaitu block pada 11111111 patterns ending dalam 11111110</a:t>
            </a:r>
          </a:p>
          <a:p>
            <a:r>
              <a:rPr lang="en-US" altLang="en-US"/>
              <a:t>Lebih efisien (Overhead lebih kecil) daripada asinkron</a:t>
            </a:r>
          </a:p>
        </p:txBody>
      </p:sp>
    </p:spTree>
    <p:extLst>
      <p:ext uri="{BB962C8B-B14F-4D97-AF65-F5344CB8AC3E}">
        <p14:creationId xmlns:p14="http://schemas.microsoft.com/office/powerpoint/2010/main" val="283087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Sinkron (diagram)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139"/>
          <a:stretch>
            <a:fillRect/>
          </a:stretch>
        </p:blipFill>
        <p:spPr>
          <a:xfrm>
            <a:off x="2208214" y="3043238"/>
            <a:ext cx="7991475" cy="16383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10753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Tipe-tipe error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Error terjadi ketika ada perubahan diantara transmitter dan receiver</a:t>
            </a:r>
          </a:p>
          <a:p>
            <a:pPr>
              <a:lnSpc>
                <a:spcPct val="80000"/>
              </a:lnSpc>
            </a:pPr>
            <a:r>
              <a:rPr lang="en-US" altLang="en-US"/>
              <a:t>Error single bit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Diantara satu bit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Bit yang berdekatan tidak efektif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White noise</a:t>
            </a:r>
          </a:p>
          <a:p>
            <a:pPr>
              <a:lnSpc>
                <a:spcPct val="80000"/>
              </a:lnSpc>
            </a:pPr>
            <a:r>
              <a:rPr lang="en-GB" altLang="en-US"/>
              <a:t>Burst errors</a:t>
            </a:r>
          </a:p>
          <a:p>
            <a:pPr>
              <a:lnSpc>
                <a:spcPct val="80000"/>
              </a:lnSpc>
            </a:pPr>
            <a:r>
              <a:rPr lang="en-GB" altLang="en-US"/>
              <a:t>Panjang </a:t>
            </a:r>
            <a:r>
              <a:rPr lang="en-GB" altLang="en-US" i="1"/>
              <a:t>B</a:t>
            </a:r>
          </a:p>
          <a:p>
            <a:pPr>
              <a:lnSpc>
                <a:spcPct val="80000"/>
              </a:lnSpc>
            </a:pPr>
            <a:r>
              <a:rPr lang="en-GB" altLang="en-US"/>
              <a:t>Impulse noise</a:t>
            </a:r>
          </a:p>
          <a:p>
            <a:pPr>
              <a:lnSpc>
                <a:spcPct val="80000"/>
              </a:lnSpc>
            </a:pPr>
            <a:r>
              <a:rPr lang="en-GB" altLang="en-US"/>
              <a:t>Memudar  dalam wireless</a:t>
            </a:r>
            <a:endParaRPr lang="en-GB" altLang="en-US" i="1"/>
          </a:p>
          <a:p>
            <a:pPr>
              <a:lnSpc>
                <a:spcPct val="80000"/>
              </a:lnSpc>
            </a:pPr>
            <a:r>
              <a:rPr lang="en-US" altLang="en-US"/>
              <a:t>Efek lebih besar saat kecepatan data tinggi</a:t>
            </a:r>
          </a:p>
        </p:txBody>
      </p:sp>
    </p:spTree>
    <p:extLst>
      <p:ext uri="{BB962C8B-B14F-4D97-AF65-F5344CB8AC3E}">
        <p14:creationId xmlns:p14="http://schemas.microsoft.com/office/powerpoint/2010/main" val="255973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Proses Pendeteksian Error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74"/>
          <a:stretch>
            <a:fillRect/>
          </a:stretch>
        </p:blipFill>
        <p:spPr>
          <a:xfrm>
            <a:off x="2279650" y="1600201"/>
            <a:ext cx="7920038" cy="452596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026939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Pendeteksian Error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Bit tambahan yang dibuat oleh transmitter untuk mendeteksi error code</a:t>
            </a:r>
          </a:p>
          <a:p>
            <a:r>
              <a:rPr lang="en-US" altLang="en-US"/>
              <a:t>Parity</a:t>
            </a:r>
          </a:p>
          <a:p>
            <a:r>
              <a:rPr lang="en-US" altLang="en-US"/>
              <a:t>Nilai dari Parity bit merupakan karakter even (even parity) atau odd (odd parity) dalam satu angka</a:t>
            </a:r>
          </a:p>
          <a:p>
            <a:r>
              <a:rPr lang="en-US" altLang="en-US"/>
              <a:t>Even number dari bit error berarti tidak terdeteksi </a:t>
            </a:r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153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Cyclic Redundancy Check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Untuk block pada transmitter k bit transmitter membangkitkan </a:t>
            </a:r>
            <a:r>
              <a:rPr lang="en-US" altLang="en-US" i="1"/>
              <a:t>n</a:t>
            </a:r>
            <a:r>
              <a:rPr lang="en-US" altLang="en-US"/>
              <a:t> bit sequence</a:t>
            </a:r>
          </a:p>
          <a:p>
            <a:r>
              <a:rPr lang="en-US" altLang="en-US"/>
              <a:t>Transmit </a:t>
            </a:r>
            <a:r>
              <a:rPr lang="en-US" altLang="en-US" i="1"/>
              <a:t>k+n</a:t>
            </a:r>
            <a:r>
              <a:rPr lang="en-US" altLang="en-US"/>
              <a:t> bits yang tepat membagi menjadi beberapa angka</a:t>
            </a:r>
          </a:p>
          <a:p>
            <a:r>
              <a:rPr lang="en-US" altLang="en-US"/>
              <a:t>Receiver membagi frame dengan angka</a:t>
            </a:r>
          </a:p>
          <a:p>
            <a:pPr lvl="1"/>
            <a:r>
              <a:rPr lang="en-US" altLang="en-US"/>
              <a:t>Jika tidak ada peringatan, diasumsikan tidak ada error</a:t>
            </a:r>
          </a:p>
          <a:p>
            <a:r>
              <a:rPr lang="en-US" altLang="en-US"/>
              <a:t> Untuk materi, lihat Stallings bab 6</a:t>
            </a:r>
          </a:p>
        </p:txBody>
      </p:sp>
    </p:spTree>
    <p:extLst>
      <p:ext uri="{BB962C8B-B14F-4D97-AF65-F5344CB8AC3E}">
        <p14:creationId xmlns:p14="http://schemas.microsoft.com/office/powerpoint/2010/main" val="273810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Koreksi Error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Koreksi pada pendeteksian error memerlukan block data yang dikirimkan kembali (lihat bab 7)</a:t>
            </a:r>
          </a:p>
          <a:p>
            <a:r>
              <a:rPr lang="en-US" altLang="en-US"/>
              <a:t>Tidak ada yang tepat untuk aplikasi wireless</a:t>
            </a:r>
          </a:p>
          <a:p>
            <a:pPr lvl="1"/>
            <a:r>
              <a:rPr lang="en-GB" altLang="en-US"/>
              <a:t>Kecepartan bit error tinggi</a:t>
            </a:r>
          </a:p>
          <a:p>
            <a:pPr lvl="2"/>
            <a:r>
              <a:rPr lang="en-US" altLang="en-US"/>
              <a:t>Lebih banyak pengiriman ulang</a:t>
            </a:r>
          </a:p>
          <a:p>
            <a:r>
              <a:rPr lang="en-US" altLang="en-US"/>
              <a:t>Waktu tunggu perambatan lebih lama dibandingkan pengiriman frame</a:t>
            </a:r>
          </a:p>
          <a:p>
            <a:r>
              <a:rPr lang="en-US" altLang="en-US"/>
              <a:t>Diperlukan koreksi error untuk penerimaan bit dalam basic</a:t>
            </a:r>
          </a:p>
        </p:txBody>
      </p:sp>
    </p:spTree>
    <p:extLst>
      <p:ext uri="{BB962C8B-B14F-4D97-AF65-F5344CB8AC3E}">
        <p14:creationId xmlns:p14="http://schemas.microsoft.com/office/powerpoint/2010/main" val="38744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Diagram Proses Koreksi Error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92"/>
          <a:stretch>
            <a:fillRect/>
          </a:stretch>
        </p:blipFill>
        <p:spPr>
          <a:xfrm>
            <a:off x="2351088" y="1600201"/>
            <a:ext cx="7632700" cy="452596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92298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mtClean="0"/>
              <a:t>Lebih unggul mana?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Masing-masing punya keunggulan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Paralel 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   Cepat, karena beberapa bit dapat dikirim bersamaan melalui jalur yang berbeda. Tetapi sangat mahal, sehingga hanya untuk pengiriman jarak pendek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Serial 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Lambat tetapi murah, sehingga dikembangkan lebih lanjut</a:t>
            </a:r>
          </a:p>
        </p:txBody>
      </p:sp>
    </p:spTree>
    <p:extLst>
      <p:ext uri="{BB962C8B-B14F-4D97-AF65-F5344CB8AC3E}">
        <p14:creationId xmlns:p14="http://schemas.microsoft.com/office/powerpoint/2010/main" val="266329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Proses Koreksi Error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/>
              <a:t>Tiap </a:t>
            </a:r>
            <a:r>
              <a:rPr lang="en-GB" altLang="en-US" sz="2400" i="1"/>
              <a:t>k</a:t>
            </a:r>
            <a:r>
              <a:rPr lang="en-GB" altLang="en-US" sz="2400"/>
              <a:t> bit block mapped untuk </a:t>
            </a:r>
            <a:r>
              <a:rPr lang="en-GB" altLang="en-US" sz="2400" i="1"/>
              <a:t>n</a:t>
            </a:r>
            <a:r>
              <a:rPr lang="en-GB" altLang="en-US" sz="2400"/>
              <a:t> bit block (</a:t>
            </a:r>
            <a:r>
              <a:rPr lang="en-GB" altLang="en-US" sz="2400" i="1"/>
              <a:t>n</a:t>
            </a:r>
            <a:r>
              <a:rPr lang="en-GB" altLang="en-US" sz="2400"/>
              <a:t>&gt;</a:t>
            </a:r>
            <a:r>
              <a:rPr lang="en-GB" altLang="en-US" sz="2400" i="1"/>
              <a:t>k</a:t>
            </a:r>
            <a:r>
              <a:rPr lang="en-GB" altLang="en-US" sz="2400"/>
              <a:t>)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Codeword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Forward error correction (FEC) encoder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Codeword dikirim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Diterima bit string yang sama untuk pengiriman tetapi masih ada error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Diterima codeword lalu dirubah ke FEC decoder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Jika ada error, dikeluarkan data block original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Beberapa error dapat dideteksi dan dikoreksi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Beberapa error dapat dideteksi tetapi tidak dapat dikoreksi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Beberapa error tidak dapat dideteksi</a:t>
            </a:r>
          </a:p>
          <a:p>
            <a:pPr lvl="2">
              <a:lnSpc>
                <a:spcPct val="90000"/>
              </a:lnSpc>
            </a:pPr>
            <a:r>
              <a:rPr lang="en-GB" altLang="en-US" sz="1800"/>
              <a:t>Hasil yang tidak dikoreksi dari FEC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GB" altLang="en-US" sz="2000"/>
          </a:p>
          <a:p>
            <a:pPr lvl="1">
              <a:lnSpc>
                <a:spcPct val="90000"/>
              </a:lnSpc>
            </a:pPr>
            <a:endParaRPr lang="en-GB" altLang="en-US" sz="2000"/>
          </a:p>
          <a:p>
            <a:pPr lvl="1">
              <a:lnSpc>
                <a:spcPct val="90000"/>
              </a:lnSpc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20243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Bekerja pada Koreksi Error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Membuat </a:t>
            </a:r>
            <a:r>
              <a:rPr lang="en-GB" altLang="en-US"/>
              <a:t>redundancy untuk pengiriman pesan</a:t>
            </a:r>
          </a:p>
          <a:p>
            <a:pPr>
              <a:lnSpc>
                <a:spcPct val="90000"/>
              </a:lnSpc>
            </a:pPr>
            <a:r>
              <a:rPr lang="en-GB" altLang="en-US"/>
              <a:t>Dapat menarik kesimpulan pada level kecepatan error </a:t>
            </a:r>
          </a:p>
          <a:p>
            <a:pPr>
              <a:lnSpc>
                <a:spcPct val="90000"/>
              </a:lnSpc>
            </a:pPr>
            <a:r>
              <a:rPr lang="en-GB" altLang="en-US"/>
              <a:t>E.g. koreksi code block error 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Secara umum membuat (</a:t>
            </a:r>
            <a:r>
              <a:rPr lang="en-GB" altLang="en-US" i="1"/>
              <a:t>n – k </a:t>
            </a:r>
            <a:r>
              <a:rPr lang="en-GB" altLang="en-US"/>
              <a:t>) bits menjadi end pada block</a:t>
            </a:r>
          </a:p>
          <a:p>
            <a:pPr lvl="2">
              <a:lnSpc>
                <a:spcPct val="90000"/>
              </a:lnSpc>
            </a:pPr>
            <a:r>
              <a:rPr lang="en-GB" altLang="en-US" i="1"/>
              <a:t>Meberikan  n</a:t>
            </a:r>
            <a:r>
              <a:rPr lang="en-GB" altLang="en-US"/>
              <a:t> bit block (codeword)</a:t>
            </a:r>
          </a:p>
          <a:p>
            <a:pPr lvl="2">
              <a:lnSpc>
                <a:spcPct val="90000"/>
              </a:lnSpc>
            </a:pPr>
            <a:r>
              <a:rPr lang="en-GB" altLang="en-US"/>
              <a:t>Semua original </a:t>
            </a:r>
            <a:r>
              <a:rPr lang="en-GB" altLang="en-US" i="1"/>
              <a:t>k </a:t>
            </a:r>
            <a:r>
              <a:rPr lang="en-GB" altLang="en-US"/>
              <a:t>bits termasuk dalam codeword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Beberapa pemetaan FEC </a:t>
            </a:r>
            <a:r>
              <a:rPr lang="en-GB" altLang="en-US" i="1"/>
              <a:t>k </a:t>
            </a:r>
            <a:r>
              <a:rPr lang="en-GB" altLang="en-US"/>
              <a:t>bit input kedalam </a:t>
            </a:r>
            <a:r>
              <a:rPr lang="en-GB" altLang="en-US" i="1"/>
              <a:t>n </a:t>
            </a:r>
            <a:r>
              <a:rPr lang="en-GB" altLang="en-US"/>
              <a:t>bit codeword seperti  original </a:t>
            </a:r>
            <a:r>
              <a:rPr lang="en-GB" altLang="en-US" i="1"/>
              <a:t>k</a:t>
            </a:r>
            <a:r>
              <a:rPr lang="en-GB" altLang="en-US"/>
              <a:t> bits tidak terlihat</a:t>
            </a:r>
          </a:p>
          <a:p>
            <a:pPr>
              <a:lnSpc>
                <a:spcPct val="90000"/>
              </a:lnSpc>
            </a:pPr>
            <a:r>
              <a:rPr lang="en-GB" altLang="en-US"/>
              <a:t>Kembali untuk materilihat bab 6</a:t>
            </a:r>
          </a:p>
          <a:p>
            <a:pPr>
              <a:lnSpc>
                <a:spcPct val="90000"/>
              </a:lnSpc>
            </a:pPr>
            <a:endParaRPr lang="en-GB" altLang="en-US"/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94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Konfigurasi Saluran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Topology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Fisik menyusun stasiun dalam media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Point to point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Multi point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Komputer dan terminals, local area network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Half duplex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Hanya satu stasiun yang mungkin dikirimkan dalam satu waktu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Membutuhkan satu data path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Full duplex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Simultan antara dua stasiun saat pengiriman dan penerimaan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Membutuhkan dua data paths (atau echo canceling)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08120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Konfigurasi Tradisional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29"/>
          <a:stretch>
            <a:fillRect/>
          </a:stretch>
        </p:blipFill>
        <p:spPr>
          <a:xfrm>
            <a:off x="3143250" y="1600201"/>
            <a:ext cx="5905500" cy="452596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71168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Interfacing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Peralatan pemrosesan data (atau perlengkapan terminal data, DTE) tidak selalu termasuk fasilitas pengiriman data</a:t>
            </a:r>
          </a:p>
          <a:p>
            <a:pPr>
              <a:lnSpc>
                <a:spcPct val="90000"/>
              </a:lnSpc>
            </a:pPr>
            <a:r>
              <a:rPr lang="en-US" altLang="en-US"/>
              <a:t>Dibutuhkan interface yang disebut data circuit terminating equipment (DCE)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e.g. modem, NIC</a:t>
            </a:r>
          </a:p>
          <a:p>
            <a:pPr>
              <a:lnSpc>
                <a:spcPct val="90000"/>
              </a:lnSpc>
            </a:pPr>
            <a:r>
              <a:rPr lang="en-US" altLang="en-US"/>
              <a:t>Pengiriman DCE bit dalam media</a:t>
            </a:r>
          </a:p>
          <a:p>
            <a:pPr>
              <a:lnSpc>
                <a:spcPct val="90000"/>
              </a:lnSpc>
            </a:pPr>
            <a:r>
              <a:rPr lang="en-US" altLang="en-US"/>
              <a:t>Komunikasi data DCE kontrol info dengan DTE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Dilakukan pertukaran circuit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Dibutuhkan standar interface yang bersih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314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Interfacing Komunikasi Data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50"/>
          <a:stretch>
            <a:fillRect/>
          </a:stretch>
        </p:blipFill>
        <p:spPr>
          <a:xfrm>
            <a:off x="2135188" y="1600201"/>
            <a:ext cx="7777162" cy="452596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10735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Karakteristik Interface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Mechanical</a:t>
            </a:r>
          </a:p>
          <a:p>
            <a:pPr lvl="1"/>
            <a:r>
              <a:rPr lang="en-US" altLang="en-US"/>
              <a:t>Connection plugs </a:t>
            </a:r>
          </a:p>
          <a:p>
            <a:r>
              <a:rPr lang="en-US" altLang="en-US"/>
              <a:t>Electrical</a:t>
            </a:r>
          </a:p>
          <a:p>
            <a:pPr lvl="1"/>
            <a:r>
              <a:rPr lang="en-US" altLang="en-US"/>
              <a:t>Voltage, timing, encoding</a:t>
            </a:r>
          </a:p>
          <a:p>
            <a:r>
              <a:rPr lang="en-US" altLang="en-US"/>
              <a:t>Fungsi</a:t>
            </a:r>
          </a:p>
          <a:p>
            <a:pPr lvl="1"/>
            <a:r>
              <a:rPr lang="en-US" altLang="en-US"/>
              <a:t>Data, control, timing, grounding</a:t>
            </a:r>
          </a:p>
          <a:p>
            <a:r>
              <a:rPr lang="en-US" altLang="en-US"/>
              <a:t>Procedur</a:t>
            </a:r>
          </a:p>
          <a:p>
            <a:pPr lvl="1"/>
            <a:r>
              <a:rPr lang="en-US" altLang="en-US"/>
              <a:t>Sequence of events</a:t>
            </a:r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884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V.24/EIA-232-F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ITU-T v.24</a:t>
            </a:r>
          </a:p>
          <a:p>
            <a:pPr>
              <a:lnSpc>
                <a:spcPct val="90000"/>
              </a:lnSpc>
            </a:pPr>
            <a:r>
              <a:rPr lang="en-US" altLang="en-US"/>
              <a:t>Hanya fungsi yang spesifik dan prosedur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Referensi standar lain untuk electrical dan mechanical</a:t>
            </a:r>
          </a:p>
          <a:p>
            <a:pPr>
              <a:lnSpc>
                <a:spcPct val="90000"/>
              </a:lnSpc>
            </a:pPr>
            <a:r>
              <a:rPr lang="en-US" altLang="en-US"/>
              <a:t>EIA-232-F (USA)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RS-232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Mechanical ISO 2110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Electrical v.28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Functional v.24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Procedural v.24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5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Spesifikasi Mechanical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82888" y="1685926"/>
            <a:ext cx="7129462" cy="435292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7932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Spesifikasi Electrical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Sinyal digital </a:t>
            </a:r>
          </a:p>
          <a:p>
            <a:pPr>
              <a:lnSpc>
                <a:spcPct val="90000"/>
              </a:lnSpc>
            </a:pPr>
            <a:r>
              <a:rPr lang="en-US" altLang="en-US"/>
              <a:t>Hasil penerjemahan sebagai data atau control, bergantung dalam circuit</a:t>
            </a:r>
          </a:p>
          <a:p>
            <a:pPr>
              <a:lnSpc>
                <a:spcPct val="90000"/>
              </a:lnSpc>
            </a:pPr>
            <a:r>
              <a:rPr lang="en-US" altLang="en-US"/>
              <a:t>Lebih dari -3v adalah binary 1, lebih dari +3v adalahbinary 0 (NRZ-L)</a:t>
            </a:r>
          </a:p>
          <a:p>
            <a:pPr>
              <a:lnSpc>
                <a:spcPct val="90000"/>
              </a:lnSpc>
            </a:pPr>
            <a:r>
              <a:rPr lang="en-US" altLang="en-US"/>
              <a:t>Kecepatan Signal &lt; 20kbps</a:t>
            </a:r>
          </a:p>
          <a:p>
            <a:pPr>
              <a:lnSpc>
                <a:spcPct val="90000"/>
              </a:lnSpc>
            </a:pPr>
            <a:r>
              <a:rPr lang="en-US" altLang="en-US"/>
              <a:t>Jarak&lt;15m</a:t>
            </a:r>
          </a:p>
          <a:p>
            <a:pPr>
              <a:lnSpc>
                <a:spcPct val="90000"/>
              </a:lnSpc>
            </a:pPr>
            <a:r>
              <a:rPr lang="en-US" altLang="en-US"/>
              <a:t>Untuk control, lebih dari -3v adalah off, +3v adalah on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811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mtClean="0"/>
              <a:t>Serial transmission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163782" y="1341439"/>
            <a:ext cx="9058131" cy="4357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600" dirty="0"/>
              <a:t>1. Asynchronous</a:t>
            </a:r>
          </a:p>
          <a:p>
            <a:pPr lvl="1" eaLnBrk="1" hangingPunct="1"/>
            <a:r>
              <a:rPr lang="id-ID" altLang="en-US" dirty="0" smtClean="0"/>
              <a:t>T</a:t>
            </a:r>
            <a:r>
              <a:rPr lang="en-US" altLang="en-US" dirty="0" err="1" smtClean="0"/>
              <a:t>idak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perlu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sinkronisasi</a:t>
            </a:r>
            <a:r>
              <a:rPr lang="en-US" altLang="en-US" dirty="0" smtClean="0"/>
              <a:t> clock </a:t>
            </a:r>
            <a:r>
              <a:rPr lang="en-US" altLang="en-US" dirty="0" err="1" smtClean="0"/>
              <a:t>antara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pengirim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penerima</a:t>
            </a:r>
            <a:endParaRPr lang="id-ID" altLang="en-US" dirty="0" smtClean="0"/>
          </a:p>
          <a:p>
            <a:pPr lvl="1" eaLnBrk="1" hangingPunct="1"/>
            <a:r>
              <a:rPr lang="id-ID" altLang="en-US" dirty="0" smtClean="0"/>
              <a:t>Strategi dari metode ini yaitu mencegah problem timing dengan tidak mengirim aliran bit panjang yang tidak putus-putus.</a:t>
            </a:r>
          </a:p>
          <a:p>
            <a:pPr lvl="1" eaLnBrk="1" hangingPunct="1"/>
            <a:r>
              <a:rPr lang="id-ID" altLang="en-US" dirty="0" smtClean="0"/>
              <a:t> Melainkan data ditransmisi per karakter pada suatu waktu, dimana tiap karakter adalah 5 sampai 8 bit panjangnya. 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894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Spesifikasi Fungsi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Kategori grup circuit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Data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Control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Timing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Ground</a:t>
            </a:r>
          </a:p>
          <a:p>
            <a:pPr>
              <a:lnSpc>
                <a:spcPct val="80000"/>
              </a:lnSpc>
            </a:pPr>
            <a:r>
              <a:rPr lang="en-US" altLang="en-US"/>
              <a:t>Satu circuit dalam tiap arah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Full duplex</a:t>
            </a:r>
          </a:p>
          <a:p>
            <a:pPr>
              <a:lnSpc>
                <a:spcPct val="80000"/>
              </a:lnSpc>
            </a:pPr>
            <a:r>
              <a:rPr lang="en-US" altLang="en-US"/>
              <a:t>Dua circuit  data kedua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Mengijinkan halt atau  flow control dalam operasi half duplex</a:t>
            </a:r>
          </a:p>
          <a:p>
            <a:pPr>
              <a:lnSpc>
                <a:spcPct val="80000"/>
              </a:lnSpc>
            </a:pPr>
            <a:r>
              <a:rPr lang="en-US" altLang="en-US"/>
              <a:t>(Lihat tabel dalam Stallings bab 6)</a:t>
            </a:r>
          </a:p>
        </p:txBody>
      </p:sp>
    </p:spTree>
    <p:extLst>
      <p:ext uri="{BB962C8B-B14F-4D97-AF65-F5344CB8AC3E}">
        <p14:creationId xmlns:p14="http://schemas.microsoft.com/office/powerpoint/2010/main" val="40939939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dan Remote Loopback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77"/>
          <a:stretch>
            <a:fillRect/>
          </a:stretch>
        </p:blipFill>
        <p:spPr>
          <a:xfrm>
            <a:off x="2351088" y="1600201"/>
            <a:ext cx="7416800" cy="452596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40220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Spesifikasi Prosedur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E.g. Asynchronous private line modem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Ketika diputar menyala dan siap, modem (DCE) menyatakan DCE siap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Ketika  DTE siap mengirimkan data, menyatakan permintaan untuk dikirim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Mode penerimaan dihambat juga dalam half duplex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Modem merespon ketika siap oleh pernyataan Clear to send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DTE mengirimkan data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Ketika data datang, local modem menyatakan Receive Line Signal Detector dan mengantarkan data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21176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Dial Up Operation (1)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729"/>
          <a:stretch>
            <a:fillRect/>
          </a:stretch>
        </p:blipFill>
        <p:spPr>
          <a:xfrm>
            <a:off x="2782888" y="1600201"/>
            <a:ext cx="6985000" cy="452596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5426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Dial Up Operation (2)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63" b="36703"/>
          <a:stretch>
            <a:fillRect/>
          </a:stretch>
        </p:blipFill>
        <p:spPr>
          <a:xfrm>
            <a:off x="2279650" y="1600201"/>
            <a:ext cx="7704138" cy="452596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7253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Dial Up Operation (3)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89" b="5679"/>
          <a:stretch>
            <a:fillRect/>
          </a:stretch>
        </p:blipFill>
        <p:spPr>
          <a:xfrm>
            <a:off x="2279650" y="1600201"/>
            <a:ext cx="7704138" cy="452596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75705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Null Modem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59"/>
          <a:stretch>
            <a:fillRect/>
          </a:stretch>
        </p:blipFill>
        <p:spPr>
          <a:xfrm>
            <a:off x="2927351" y="1600201"/>
            <a:ext cx="6481763" cy="452596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419188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700"/>
              <a:t>Diagram interface fisik ISDN 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3"/>
          <a:stretch>
            <a:fillRect/>
          </a:stretch>
        </p:blipFill>
        <p:spPr>
          <a:xfrm>
            <a:off x="2782889" y="1600201"/>
            <a:ext cx="6192837" cy="452596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8295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Interface fisik ISDN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Konneksi antara perlengkapan terminal (c.f. DTE) dan perlengkapan jaringan  terminating (c.f. DCE)</a:t>
            </a:r>
          </a:p>
          <a:p>
            <a:r>
              <a:rPr lang="en-US" altLang="en-US"/>
              <a:t>ISO 8877</a:t>
            </a:r>
          </a:p>
          <a:p>
            <a:r>
              <a:rPr lang="en-US" altLang="en-US"/>
              <a:t>Kables terminal dalam matching dengan 8 kontak</a:t>
            </a:r>
          </a:p>
          <a:p>
            <a:r>
              <a:rPr lang="en-US" altLang="en-US"/>
              <a:t>Pengiriman/ penerimaanmembawa kedua data dan kontrol</a:t>
            </a:r>
          </a:p>
        </p:txBody>
      </p:sp>
    </p:spTree>
    <p:extLst>
      <p:ext uri="{BB962C8B-B14F-4D97-AF65-F5344CB8AC3E}">
        <p14:creationId xmlns:p14="http://schemas.microsoft.com/office/powerpoint/2010/main" val="18628195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Spesifikasi Electrical ISDN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Balanced transmission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Carried dalam dua lines, e.g. twisted pair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Signals seperti currents down one conductor dan yang lain naik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Signaling yang berbeda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Mengandalkan hasil dalam direction pada tegangan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Banyak toleransi noise dan generates less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(tidak balanced, e.g. RS-232 digunakan jalur  single signal dan  ground)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Mengandalkan data encoding dalam kecepatan data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Kecepatan dasar 192kbps menggunakan pseudoternary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Kecepatan primer menggunakan alternative mark inversion (AMI) and B8ZS or HDB3</a:t>
            </a:r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56845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1"/>
          </p:nvPr>
        </p:nvSpPr>
        <p:spPr bwMode="auto">
          <a:xfrm>
            <a:off x="768927" y="500064"/>
            <a:ext cx="10775373" cy="5367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id-ID" altLang="en-US" dirty="0" smtClean="0"/>
              <a:t>Timing atau synchronisasi harus dipertahankan antara tiap karakter.</a:t>
            </a:r>
          </a:p>
          <a:p>
            <a:pPr eaLnBrk="1" hangingPunct="1"/>
            <a:r>
              <a:rPr lang="id-ID" altLang="en-US" dirty="0" smtClean="0"/>
              <a:t>Receiver mempunyai kesempatan untuk men-synchron-kan awal dari tiap karakter baru.</a:t>
            </a:r>
            <a:r>
              <a:rPr lang="en-US" altLang="en-US" dirty="0" smtClean="0"/>
              <a:t>	</a:t>
            </a:r>
            <a:endParaRPr lang="id-ID" altLang="en-US" dirty="0" smtClean="0"/>
          </a:p>
          <a:p>
            <a:pPr eaLnBrk="1" hangingPunct="1"/>
            <a:r>
              <a:rPr lang="id-ID" altLang="en-US" dirty="0" smtClean="0"/>
              <a:t>Asynchronous sering disebut juga sebagai Asynchronous Transfer Mode (ATM).</a:t>
            </a:r>
          </a:p>
          <a:p>
            <a:pPr eaLnBrk="1" hangingPunct="1"/>
            <a:r>
              <a:rPr lang="id-ID" altLang="en-US" dirty="0" smtClean="0"/>
              <a:t> Contoh: modem, mesin fax, TCP/IP, mail, buletin board, </a:t>
            </a:r>
            <a:r>
              <a:rPr lang="en-US" altLang="en-US" dirty="0" smtClean="0"/>
              <a:t>RS-232, com #, </a:t>
            </a:r>
            <a:r>
              <a:rPr lang="en-US" altLang="en-US" dirty="0" err="1" smtClean="0"/>
              <a:t>USB,dll</a:t>
            </a:r>
            <a:endParaRPr lang="id-ID" altLang="en-US" dirty="0" smtClean="0"/>
          </a:p>
          <a:p>
            <a:pPr eaLnBrk="1" hangingPunct="1">
              <a:buFontTx/>
              <a:buNone/>
            </a:pPr>
            <a:endParaRPr lang="id-ID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47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Foreground Reading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Stallings bab 6</a:t>
            </a:r>
          </a:p>
          <a:p>
            <a:r>
              <a:rPr lang="en-US" altLang="en-US"/>
              <a:t>Web pages from ITU-T on v. specification</a:t>
            </a:r>
          </a:p>
          <a:p>
            <a:r>
              <a:rPr lang="en-US" altLang="en-US"/>
              <a:t>Web pages on ISDN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100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23455" y="836613"/>
            <a:ext cx="9525433" cy="417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setiap</a:t>
            </a:r>
            <a:r>
              <a:rPr lang="en-US" altLang="en-US" sz="2400" dirty="0"/>
              <a:t> data yang </a:t>
            </a:r>
            <a:r>
              <a:rPr lang="en-US" altLang="en-US" sz="2400" dirty="0" err="1"/>
              <a:t>dikirim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terdiri</a:t>
            </a:r>
            <a:r>
              <a:rPr lang="en-US" altLang="en-US" sz="2400" dirty="0"/>
              <a:t> 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a. start bit		: 1 </a:t>
            </a:r>
            <a:r>
              <a:rPr lang="en-US" altLang="en-US" sz="2400" dirty="0" err="1"/>
              <a:t>buah</a:t>
            </a:r>
            <a:r>
              <a:rPr lang="en-US" altLang="en-US" sz="2400" dirty="0"/>
              <a:t> bit, bit 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</a:t>
            </a:r>
            <a:r>
              <a:rPr lang="en-US" altLang="en-US" sz="2400" dirty="0" err="1"/>
              <a:t>sebagai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tanda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dimulainya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pengiriman</a:t>
            </a:r>
            <a:r>
              <a:rPr lang="en-US" altLang="en-US" sz="2400" dirty="0"/>
              <a:t> 1 	</a:t>
            </a:r>
            <a:r>
              <a:rPr lang="en-US" altLang="en-US" sz="2400" dirty="0" err="1"/>
              <a:t>buah</a:t>
            </a:r>
            <a:r>
              <a:rPr lang="en-US" altLang="en-US" sz="2400" dirty="0"/>
              <a:t> data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b. bit-bit data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</a:t>
            </a:r>
            <a:r>
              <a:rPr lang="en-US" altLang="en-US" sz="2400" dirty="0" err="1"/>
              <a:t>jumlahnya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tergantung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sistem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digunakan</a:t>
            </a: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c. bit </a:t>
            </a:r>
            <a:r>
              <a:rPr lang="en-US" altLang="en-US" sz="2400" dirty="0" err="1"/>
              <a:t>paritas</a:t>
            </a:r>
            <a:r>
              <a:rPr lang="en-US" altLang="en-US" sz="2400" dirty="0"/>
              <a:t>	: 1 </a:t>
            </a:r>
            <a:r>
              <a:rPr lang="en-US" altLang="en-US" sz="2400" dirty="0" err="1"/>
              <a:t>buah</a:t>
            </a:r>
            <a:r>
              <a:rPr lang="en-US" altLang="en-US" sz="2400" dirty="0"/>
              <a:t> bit,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- </a:t>
            </a:r>
            <a:r>
              <a:rPr lang="en-US" altLang="en-US" sz="2400" dirty="0" err="1"/>
              <a:t>digunakan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sebagai</a:t>
            </a:r>
            <a:r>
              <a:rPr lang="en-US" altLang="en-US" sz="2400" dirty="0"/>
              <a:t> error detection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- </a:t>
            </a:r>
            <a:r>
              <a:rPr lang="en-US" altLang="en-US" sz="2400" dirty="0" err="1"/>
              <a:t>paritas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ganjil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atau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genap</a:t>
            </a:r>
            <a:r>
              <a:rPr lang="en-US" altLang="en-US" sz="2400" dirty="0"/>
              <a:t> 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d. stop bit		: 1 </a:t>
            </a:r>
            <a:r>
              <a:rPr lang="en-US" altLang="en-US" sz="2400" dirty="0" err="1"/>
              <a:t>buah</a:t>
            </a:r>
            <a:r>
              <a:rPr lang="en-US" altLang="en-US" sz="2400" dirty="0"/>
              <a:t> bit, bit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</a:t>
            </a:r>
            <a:r>
              <a:rPr lang="en-US" altLang="en-US" sz="2400" dirty="0" err="1"/>
              <a:t>sebagai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tanda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berakhirnya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pengiriman</a:t>
            </a:r>
            <a:r>
              <a:rPr lang="en-US" altLang="en-US" sz="2400" dirty="0"/>
              <a:t> 1 </a:t>
            </a:r>
            <a:r>
              <a:rPr lang="en-US" altLang="en-US" sz="2400" dirty="0" err="1"/>
              <a:t>buah</a:t>
            </a:r>
            <a:r>
              <a:rPr lang="en-US" altLang="en-US" sz="24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15767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 bwMode="auto">
          <a:xfrm>
            <a:off x="633845" y="357188"/>
            <a:ext cx="9576955" cy="5510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id-ID" altLang="en-US" dirty="0" smtClean="0"/>
              <a:t>Keuntungan Komunikasi asynchronous adalah:</a:t>
            </a:r>
          </a:p>
          <a:p>
            <a:pPr lvl="1" eaLnBrk="1" hangingPunct="1"/>
            <a:r>
              <a:rPr lang="id-ID" altLang="en-US" dirty="0" smtClean="0"/>
              <a:t>Sederhana dan murah tetapi memerlukan tambahan 2 sampai 3 bit per karakter untuk synchronisasi. </a:t>
            </a:r>
          </a:p>
          <a:p>
            <a:pPr lvl="1" eaLnBrk="1" hangingPunct="1"/>
            <a:r>
              <a:rPr lang="id-ID" altLang="en-US" dirty="0" smtClean="0"/>
              <a:t>Persentase tambahan dapat dikurang dengan mengirim blok-blok bit yang besar antara start dan stop bit, tetapi akan memperbesar kumulatif timing error.</a:t>
            </a:r>
          </a:p>
        </p:txBody>
      </p:sp>
    </p:spTree>
    <p:extLst>
      <p:ext uri="{BB962C8B-B14F-4D97-AF65-F5344CB8AC3E}">
        <p14:creationId xmlns:p14="http://schemas.microsoft.com/office/powerpoint/2010/main" val="154396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3510" y="436418"/>
            <a:ext cx="8229600" cy="471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en-US" dirty="0" smtClean="0"/>
              <a:t>Serial Transmission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04008" y="1143000"/>
            <a:ext cx="10868891" cy="5143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2. Synchronous</a:t>
            </a:r>
            <a:endParaRPr lang="id-ID" altLang="en-US" dirty="0"/>
          </a:p>
          <a:p>
            <a:pPr eaLnBrk="1" hangingPunct="1">
              <a:lnSpc>
                <a:spcPct val="80000"/>
              </a:lnSpc>
            </a:pPr>
            <a:r>
              <a:rPr lang="id-ID" altLang="en-US" dirty="0"/>
              <a:t>proses pengirim dan penerima diatur sedemikian rupa sehingga memiliki pengaturan yang sama, sehingga dapat diterima dan dikirim denan baik. </a:t>
            </a:r>
          </a:p>
          <a:p>
            <a:pPr eaLnBrk="1" hangingPunct="1">
              <a:lnSpc>
                <a:spcPct val="80000"/>
              </a:lnSpc>
            </a:pPr>
            <a:r>
              <a:rPr lang="id-ID" altLang="en-US" dirty="0"/>
              <a:t>umumnya pengaturan ini didasarkan pada waktu dalam mengirimkan sinyal.  </a:t>
            </a:r>
          </a:p>
          <a:p>
            <a:pPr eaLnBrk="1" hangingPunct="1">
              <a:lnSpc>
                <a:spcPct val="80000"/>
              </a:lnSpc>
            </a:pPr>
            <a:r>
              <a:rPr lang="id-ID" altLang="en-US" dirty="0"/>
              <a:t>waktu ini diatur oleh denyut listrik secara periodik yang disebut </a:t>
            </a:r>
            <a:r>
              <a:rPr lang="id-ID" altLang="en-US" i="1" dirty="0"/>
              <a:t>clock</a:t>
            </a:r>
            <a:r>
              <a:rPr lang="id-ID" altLang="en-US" dirty="0"/>
              <a:t> . </a:t>
            </a:r>
          </a:p>
          <a:p>
            <a:pPr eaLnBrk="1" hangingPunct="1">
              <a:lnSpc>
                <a:spcPct val="80000"/>
              </a:lnSpc>
            </a:pPr>
            <a:r>
              <a:rPr lang="id-ID" altLang="en-US" dirty="0"/>
              <a:t>dengan kata lain synchronous adalah sistem operasi untuk kejadian yang terjadi pada waktu bersamaan, berkelanjutan dan dapat diprediksi.</a:t>
            </a:r>
          </a:p>
          <a:p>
            <a:pPr eaLnBrk="1" hangingPunct="1">
              <a:lnSpc>
                <a:spcPct val="80000"/>
              </a:lnSpc>
            </a:pPr>
            <a:r>
              <a:rPr lang="id-ID" altLang="en-US" dirty="0"/>
              <a:t>contoh: chating</a:t>
            </a:r>
            <a:r>
              <a:rPr lang="en-US" altLang="en-US" dirty="0"/>
              <a:t> , Ethernet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15991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373" y="714376"/>
            <a:ext cx="9722427" cy="5153025"/>
          </a:xfrm>
        </p:spPr>
        <p:txBody>
          <a:bodyPr/>
          <a:lstStyle/>
          <a:p>
            <a:pPr marL="360363" indent="-360363" algn="just">
              <a:lnSpc>
                <a:spcPct val="80000"/>
              </a:lnSpc>
              <a:defRPr/>
            </a:pP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sinkronisasi</a:t>
            </a:r>
            <a:r>
              <a:rPr lang="en-US" dirty="0" smtClean="0"/>
              <a:t> clock </a:t>
            </a:r>
            <a:r>
              <a:rPr lang="en-US" dirty="0" err="1" smtClean="0"/>
              <a:t>pengirim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penerima</a:t>
            </a:r>
            <a:r>
              <a:rPr lang="id-ID" dirty="0" smtClean="0"/>
              <a:t>, </a:t>
            </a:r>
            <a:r>
              <a:rPr lang="en-US" dirty="0" err="1" smtClean="0"/>
              <a:t>alatnya</a:t>
            </a:r>
            <a:r>
              <a:rPr lang="en-US" dirty="0" smtClean="0"/>
              <a:t> : bit-bit </a:t>
            </a:r>
            <a:r>
              <a:rPr lang="en-US" dirty="0" err="1" smtClean="0"/>
              <a:t>sinkronisasi</a:t>
            </a:r>
            <a:endParaRPr lang="en-US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data </a:t>
            </a:r>
            <a:r>
              <a:rPr lang="en-US" dirty="0" err="1" smtClean="0"/>
              <a:t>dan</a:t>
            </a:r>
            <a:r>
              <a:rPr lang="en-US" dirty="0" smtClean="0"/>
              <a:t> bit-bit </a:t>
            </a:r>
            <a:r>
              <a:rPr lang="en-US" dirty="0" err="1" smtClean="0"/>
              <a:t>tambahan</a:t>
            </a:r>
            <a:r>
              <a:rPr lang="en-US" dirty="0" smtClean="0"/>
              <a:t> </a:t>
            </a:r>
            <a:r>
              <a:rPr lang="en-US" dirty="0" err="1" smtClean="0"/>
              <a:t>dikirimkan</a:t>
            </a:r>
            <a:r>
              <a:rPr lang="id-ID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frame-frame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dipisahkan</a:t>
            </a:r>
            <a:r>
              <a:rPr lang="id-ID" dirty="0" smtClean="0"/>
              <a:t> </a:t>
            </a:r>
            <a:r>
              <a:rPr lang="en-US" dirty="0" err="1" smtClean="0"/>
              <a:t>sesuai</a:t>
            </a:r>
            <a:r>
              <a:rPr lang="id-ID" dirty="0" smtClean="0"/>
              <a:t> </a:t>
            </a:r>
            <a:r>
              <a:rPr lang="en-US" dirty="0" err="1" smtClean="0"/>
              <a:t>jenisnya</a:t>
            </a:r>
            <a:endParaRPr lang="en-US" dirty="0" smtClean="0"/>
          </a:p>
          <a:p>
            <a:pPr eaLnBrk="1" hangingPunct="1">
              <a:defRPr/>
            </a:pP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327043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9579</TotalTime>
  <Words>1508</Words>
  <Application>Microsoft Office PowerPoint</Application>
  <PresentationFormat>Widescreen</PresentationFormat>
  <Paragraphs>277</Paragraphs>
  <Slides>50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Malgun Gothic</vt:lpstr>
      <vt:lpstr>Arial</vt:lpstr>
      <vt:lpstr>Calibri</vt:lpstr>
      <vt:lpstr>Calibri Light</vt:lpstr>
      <vt:lpstr>Wingdings</vt:lpstr>
      <vt:lpstr>Office Theme</vt:lpstr>
      <vt:lpstr>PowerPoint Presentation</vt:lpstr>
      <vt:lpstr>Teknik komunikasi data digital</vt:lpstr>
      <vt:lpstr>Lebih unggul mana?</vt:lpstr>
      <vt:lpstr>Serial transmission</vt:lpstr>
      <vt:lpstr>PowerPoint Presentation</vt:lpstr>
      <vt:lpstr>PowerPoint Presentation</vt:lpstr>
      <vt:lpstr>PowerPoint Presentation</vt:lpstr>
      <vt:lpstr>Serial Transmission</vt:lpstr>
      <vt:lpstr>PowerPoint Presentation</vt:lpstr>
      <vt:lpstr>PowerPoint Presentation</vt:lpstr>
      <vt:lpstr>PowerPoint Presentation</vt:lpstr>
      <vt:lpstr>PowerPoint Presentation</vt:lpstr>
      <vt:lpstr>Contoh alat</vt:lpstr>
      <vt:lpstr>PowerPoint Presentation</vt:lpstr>
      <vt:lpstr>PowerPoint Presentation</vt:lpstr>
      <vt:lpstr>PowerPoint Presentation</vt:lpstr>
      <vt:lpstr>Transmisi Asinkron dan Sinkron </vt:lpstr>
      <vt:lpstr>Asinkron</vt:lpstr>
      <vt:lpstr>Asinkron diagram</vt:lpstr>
      <vt:lpstr>Asinkron</vt:lpstr>
      <vt:lpstr>Sinkron-level bit </vt:lpstr>
      <vt:lpstr>Sinkron-level block</vt:lpstr>
      <vt:lpstr>Sinkron (diagram)</vt:lpstr>
      <vt:lpstr>Tipe-tipe error </vt:lpstr>
      <vt:lpstr>Proses Pendeteksian Error</vt:lpstr>
      <vt:lpstr>Pendeteksian Error</vt:lpstr>
      <vt:lpstr>Cyclic Redundancy Check</vt:lpstr>
      <vt:lpstr>Koreksi Error</vt:lpstr>
      <vt:lpstr>Diagram Proses Koreksi Error</vt:lpstr>
      <vt:lpstr>Proses Koreksi Error</vt:lpstr>
      <vt:lpstr>Bekerja pada Koreksi Error</vt:lpstr>
      <vt:lpstr>Konfigurasi Saluran</vt:lpstr>
      <vt:lpstr>Konfigurasi Tradisional</vt:lpstr>
      <vt:lpstr>Interfacing</vt:lpstr>
      <vt:lpstr>Interfacing Komunikasi Data</vt:lpstr>
      <vt:lpstr>Karakteristik Interface</vt:lpstr>
      <vt:lpstr>V.24/EIA-232-F</vt:lpstr>
      <vt:lpstr>Spesifikasi Mechanical</vt:lpstr>
      <vt:lpstr>Spesifikasi Electrical</vt:lpstr>
      <vt:lpstr>Spesifikasi Fungsi</vt:lpstr>
      <vt:lpstr>Local dan Remote Loopback</vt:lpstr>
      <vt:lpstr>Spesifikasi Prosedur</vt:lpstr>
      <vt:lpstr>Dial Up Operation (1)</vt:lpstr>
      <vt:lpstr>Dial Up Operation (2)</vt:lpstr>
      <vt:lpstr>Dial Up Operation (3)</vt:lpstr>
      <vt:lpstr>Null Modem</vt:lpstr>
      <vt:lpstr>Diagram interface fisik ISDN </vt:lpstr>
      <vt:lpstr>Interface fisik ISDN </vt:lpstr>
      <vt:lpstr>Spesifikasi Electrical ISDN</vt:lpstr>
      <vt:lpstr>Foreground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pds</dc:creator>
  <cp:lastModifiedBy>Gde</cp:lastModifiedBy>
  <cp:revision>83</cp:revision>
  <dcterms:created xsi:type="dcterms:W3CDTF">2022-08-25T13:17:53Z</dcterms:created>
  <dcterms:modified xsi:type="dcterms:W3CDTF">2025-02-26T03:47:58Z</dcterms:modified>
</cp:coreProperties>
</file>