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5"/>
  </p:notesMasterIdLst>
  <p:sldIdLst>
    <p:sldId id="339" r:id="rId2"/>
    <p:sldId id="340" r:id="rId3"/>
    <p:sldId id="341" r:id="rId4"/>
    <p:sldId id="342" r:id="rId5"/>
    <p:sldId id="343" r:id="rId6"/>
    <p:sldId id="344" r:id="rId7"/>
    <p:sldId id="345" r:id="rId8"/>
    <p:sldId id="346" r:id="rId9"/>
    <p:sldId id="347" r:id="rId10"/>
    <p:sldId id="348" r:id="rId11"/>
    <p:sldId id="349" r:id="rId12"/>
    <p:sldId id="350" r:id="rId13"/>
    <p:sldId id="351" r:id="rId14"/>
    <p:sldId id="352" r:id="rId15"/>
    <p:sldId id="353" r:id="rId16"/>
    <p:sldId id="354" r:id="rId17"/>
    <p:sldId id="355" r:id="rId18"/>
    <p:sldId id="356" r:id="rId19"/>
    <p:sldId id="357" r:id="rId20"/>
    <p:sldId id="358" r:id="rId21"/>
    <p:sldId id="359" r:id="rId22"/>
    <p:sldId id="360" r:id="rId23"/>
    <p:sldId id="361" r:id="rId24"/>
    <p:sldId id="362" r:id="rId25"/>
    <p:sldId id="363" r:id="rId26"/>
    <p:sldId id="364" r:id="rId27"/>
    <p:sldId id="365" r:id="rId28"/>
    <p:sldId id="366" r:id="rId29"/>
    <p:sldId id="367" r:id="rId30"/>
    <p:sldId id="368" r:id="rId31"/>
    <p:sldId id="369" r:id="rId32"/>
    <p:sldId id="370" r:id="rId33"/>
    <p:sldId id="371" r:id="rId34"/>
    <p:sldId id="372" r:id="rId35"/>
    <p:sldId id="373" r:id="rId36"/>
    <p:sldId id="374" r:id="rId37"/>
    <p:sldId id="375" r:id="rId38"/>
    <p:sldId id="376" r:id="rId39"/>
    <p:sldId id="377" r:id="rId40"/>
    <p:sldId id="378" r:id="rId41"/>
    <p:sldId id="379" r:id="rId42"/>
    <p:sldId id="380" r:id="rId43"/>
    <p:sldId id="381" r:id="rId44"/>
    <p:sldId id="382" r:id="rId45"/>
    <p:sldId id="383" r:id="rId46"/>
    <p:sldId id="384" r:id="rId47"/>
    <p:sldId id="385" r:id="rId48"/>
    <p:sldId id="386" r:id="rId49"/>
    <p:sldId id="387" r:id="rId50"/>
    <p:sldId id="388" r:id="rId51"/>
    <p:sldId id="389" r:id="rId52"/>
    <p:sldId id="390" r:id="rId53"/>
    <p:sldId id="391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nuel Fradinho" initials="MF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0FF"/>
    <a:srgbClr val="00FDFF"/>
    <a:srgbClr val="00B2A5"/>
    <a:srgbClr val="00D9C7"/>
    <a:srgbClr val="73FDD6"/>
    <a:srgbClr val="A92C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 autoAdjust="0"/>
    <p:restoredTop sz="79922" autoAdjust="0"/>
  </p:normalViewPr>
  <p:slideViewPr>
    <p:cSldViewPr snapToGrid="0">
      <p:cViewPr varScale="1">
        <p:scale>
          <a:sx n="56" d="100"/>
          <a:sy n="56" d="100"/>
        </p:scale>
        <p:origin x="156" y="60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AA3E45-57A9-44A4-8D02-ECC452318D6C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232A1-099D-4B50-B749-7C373A0D8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43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55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39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97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45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02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57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62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59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06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311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10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8CD25-4015-481E-94C9-A931395C8E3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117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90" y="549166"/>
            <a:ext cx="1980634" cy="126234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9202455" y="6066229"/>
            <a:ext cx="2811352" cy="42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67" dirty="0"/>
              <a:t>https://www.youtube.com/@AmelOline/videos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158153" y="5809684"/>
            <a:ext cx="1782399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67" dirty="0"/>
              <a:t>https://github.com/siagianp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085399" y="6276607"/>
            <a:ext cx="4023019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67" dirty="0"/>
              <a:t>https://github.com/amelcharolinesgn2/IoT_simulator-mqtt-NodeRed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3"/>
          <a:srcRect l="8646" t="12924" r="16013" b="9596"/>
          <a:stretch/>
        </p:blipFill>
        <p:spPr>
          <a:xfrm>
            <a:off x="348892" y="2278144"/>
            <a:ext cx="1209868" cy="12442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4"/>
          <a:srcRect t="31519" b="32047"/>
          <a:stretch/>
        </p:blipFill>
        <p:spPr>
          <a:xfrm>
            <a:off x="478321" y="2904448"/>
            <a:ext cx="1018759" cy="3239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070" y="1596944"/>
            <a:ext cx="1896069" cy="213322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AABCB87-2ECC-4C03-B5BB-6EE11C8A4485}"/>
              </a:ext>
            </a:extLst>
          </p:cNvPr>
          <p:cNvGrpSpPr/>
          <p:nvPr/>
        </p:nvGrpSpPr>
        <p:grpSpPr>
          <a:xfrm>
            <a:off x="477502" y="1251268"/>
            <a:ext cx="976966" cy="369285"/>
            <a:chOff x="4853562" y="1589418"/>
            <a:chExt cx="2609520" cy="1291565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03546B24-FABC-4B2A-A80F-B03654D56A7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853562" y="1589418"/>
              <a:ext cx="2232248" cy="1202698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373" tIns="54187" rIns="108373" bIns="5418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201">
                <a:solidFill>
                  <a:schemeClr val="tx1"/>
                </a:solidFill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02E1A011-CDEA-4BBC-B725-C88AF546489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230834" y="1678285"/>
              <a:ext cx="2232248" cy="1202698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373" tIns="54187" rIns="108373" bIns="5418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20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B8BC7BC-BF58-402E-9A69-AA9226DE7CAA}"/>
              </a:ext>
            </a:extLst>
          </p:cNvPr>
          <p:cNvGrpSpPr/>
          <p:nvPr/>
        </p:nvGrpSpPr>
        <p:grpSpPr>
          <a:xfrm>
            <a:off x="431212" y="1225859"/>
            <a:ext cx="336493" cy="171515"/>
            <a:chOff x="7439031" y="1585639"/>
            <a:chExt cx="2143740" cy="996849"/>
          </a:xfrm>
          <a:solidFill>
            <a:schemeClr val="accent6"/>
          </a:solidFill>
        </p:grpSpPr>
        <p:sp>
          <p:nvSpPr>
            <p:cNvPr id="11" name="Freeform: Shape 66">
              <a:extLst>
                <a:ext uri="{FF2B5EF4-FFF2-40B4-BE49-F238E27FC236}">
                  <a16:creationId xmlns:a16="http://schemas.microsoft.com/office/drawing/2014/main" id="{2A081543-B9FF-49B1-8EEF-ABDF5438EDCD}"/>
                </a:ext>
              </a:extLst>
            </p:cNvPr>
            <p:cNvSpPr/>
            <p:nvPr/>
          </p:nvSpPr>
          <p:spPr>
            <a:xfrm>
              <a:off x="7439031" y="1585639"/>
              <a:ext cx="2143740" cy="996849"/>
            </a:xfrm>
            <a:custGeom>
              <a:avLst/>
              <a:gdLst/>
              <a:ahLst/>
              <a:cxnLst/>
              <a:rect l="l" t="t" r="r" b="b"/>
              <a:pathLst>
                <a:path w="1862733" h="866179">
                  <a:moveTo>
                    <a:pt x="794147" y="204787"/>
                  </a:moveTo>
                  <a:cubicBezTo>
                    <a:pt x="745605" y="204787"/>
                    <a:pt x="701637" y="218416"/>
                    <a:pt x="662244" y="245673"/>
                  </a:cubicBezTo>
                  <a:cubicBezTo>
                    <a:pt x="622851" y="272930"/>
                    <a:pt x="594798" y="309240"/>
                    <a:pt x="578086" y="354601"/>
                  </a:cubicBezTo>
                  <a:cubicBezTo>
                    <a:pt x="568536" y="380467"/>
                    <a:pt x="563761" y="406729"/>
                    <a:pt x="563761" y="433387"/>
                  </a:cubicBezTo>
                  <a:cubicBezTo>
                    <a:pt x="563761" y="488299"/>
                    <a:pt x="582064" y="537440"/>
                    <a:pt x="618670" y="580811"/>
                  </a:cubicBezTo>
                  <a:cubicBezTo>
                    <a:pt x="664031" y="634532"/>
                    <a:pt x="722524" y="661392"/>
                    <a:pt x="794147" y="661392"/>
                  </a:cubicBezTo>
                  <a:cubicBezTo>
                    <a:pt x="865771" y="661392"/>
                    <a:pt x="924462" y="634733"/>
                    <a:pt x="970220" y="581415"/>
                  </a:cubicBezTo>
                  <a:cubicBezTo>
                    <a:pt x="1006826" y="538838"/>
                    <a:pt x="1025128" y="489496"/>
                    <a:pt x="1025128" y="433387"/>
                  </a:cubicBezTo>
                  <a:cubicBezTo>
                    <a:pt x="1025128" y="376088"/>
                    <a:pt x="1006826" y="326547"/>
                    <a:pt x="970220" y="284764"/>
                  </a:cubicBezTo>
                  <a:cubicBezTo>
                    <a:pt x="923265" y="231446"/>
                    <a:pt x="864574" y="204787"/>
                    <a:pt x="794147" y="204787"/>
                  </a:cubicBezTo>
                  <a:close/>
                  <a:moveTo>
                    <a:pt x="1304330" y="24408"/>
                  </a:moveTo>
                  <a:lnTo>
                    <a:pt x="1862733" y="24408"/>
                  </a:lnTo>
                  <a:lnTo>
                    <a:pt x="1862733" y="200620"/>
                  </a:lnTo>
                  <a:lnTo>
                    <a:pt x="1687711" y="200620"/>
                  </a:lnTo>
                  <a:lnTo>
                    <a:pt x="1687711" y="837009"/>
                  </a:lnTo>
                  <a:lnTo>
                    <a:pt x="1476375" y="837009"/>
                  </a:lnTo>
                  <a:lnTo>
                    <a:pt x="1476375" y="200620"/>
                  </a:lnTo>
                  <a:lnTo>
                    <a:pt x="1304330" y="200620"/>
                  </a:lnTo>
                  <a:close/>
                  <a:moveTo>
                    <a:pt x="0" y="24408"/>
                  </a:moveTo>
                  <a:lnTo>
                    <a:pt x="211336" y="24408"/>
                  </a:lnTo>
                  <a:lnTo>
                    <a:pt x="211336" y="837009"/>
                  </a:lnTo>
                  <a:lnTo>
                    <a:pt x="0" y="837009"/>
                  </a:lnTo>
                  <a:close/>
                  <a:moveTo>
                    <a:pt x="794147" y="0"/>
                  </a:moveTo>
                  <a:cubicBezTo>
                    <a:pt x="937022" y="0"/>
                    <a:pt x="1050330" y="47426"/>
                    <a:pt x="1134071" y="142280"/>
                  </a:cubicBezTo>
                  <a:cubicBezTo>
                    <a:pt x="1207493" y="225623"/>
                    <a:pt x="1244204" y="322659"/>
                    <a:pt x="1244204" y="433387"/>
                  </a:cubicBezTo>
                  <a:cubicBezTo>
                    <a:pt x="1244204" y="543719"/>
                    <a:pt x="1207493" y="640556"/>
                    <a:pt x="1134071" y="723900"/>
                  </a:cubicBezTo>
                  <a:cubicBezTo>
                    <a:pt x="1050330" y="818753"/>
                    <a:pt x="937022" y="866179"/>
                    <a:pt x="794147" y="866179"/>
                  </a:cubicBezTo>
                  <a:cubicBezTo>
                    <a:pt x="651669" y="866179"/>
                    <a:pt x="538560" y="818753"/>
                    <a:pt x="454819" y="723900"/>
                  </a:cubicBezTo>
                  <a:cubicBezTo>
                    <a:pt x="381397" y="640556"/>
                    <a:pt x="344686" y="543719"/>
                    <a:pt x="344686" y="433387"/>
                  </a:cubicBezTo>
                  <a:cubicBezTo>
                    <a:pt x="344686" y="382984"/>
                    <a:pt x="354608" y="331291"/>
                    <a:pt x="374452" y="278308"/>
                  </a:cubicBezTo>
                  <a:cubicBezTo>
                    <a:pt x="394296" y="225326"/>
                    <a:pt x="420886" y="179983"/>
                    <a:pt x="454224" y="142280"/>
                  </a:cubicBezTo>
                  <a:cubicBezTo>
                    <a:pt x="537964" y="47426"/>
                    <a:pt x="651272" y="0"/>
                    <a:pt x="794147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133" dirty="0"/>
            </a:p>
          </p:txBody>
        </p:sp>
        <p:sp>
          <p:nvSpPr>
            <p:cNvPr id="12" name="Freeform: Shape 67">
              <a:extLst>
                <a:ext uri="{FF2B5EF4-FFF2-40B4-BE49-F238E27FC236}">
                  <a16:creationId xmlns:a16="http://schemas.microsoft.com/office/drawing/2014/main" id="{275D1FAA-C13F-4A6B-BA37-7704CFB7ADCD}"/>
                </a:ext>
              </a:extLst>
            </p:cNvPr>
            <p:cNvSpPr/>
            <p:nvPr/>
          </p:nvSpPr>
          <p:spPr>
            <a:xfrm>
              <a:off x="8174174" y="1963600"/>
              <a:ext cx="443936" cy="326799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33"/>
            </a:p>
          </p:txBody>
        </p:sp>
      </p:grpSp>
      <p:sp>
        <p:nvSpPr>
          <p:cNvPr id="10" name="Subtitle 2">
            <a:extLst>
              <a:ext uri="{FF2B5EF4-FFF2-40B4-BE49-F238E27FC236}">
                <a16:creationId xmlns:a16="http://schemas.microsoft.com/office/drawing/2014/main" id="{53858C97-DA2F-8866-47CC-CDF4077BBF9D}"/>
              </a:ext>
            </a:extLst>
          </p:cNvPr>
          <p:cNvSpPr txBox="1">
            <a:spLocks/>
          </p:cNvSpPr>
          <p:nvPr/>
        </p:nvSpPr>
        <p:spPr>
          <a:xfrm>
            <a:off x="469976" y="1256395"/>
            <a:ext cx="365801" cy="125217"/>
          </a:xfrm>
          <a:prstGeom prst="rect">
            <a:avLst/>
          </a:prstGeom>
        </p:spPr>
        <p:txBody>
          <a:bodyPr vert="horz" lIns="81280" tIns="40640" rIns="81280" bIns="4064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22" dirty="0">
                <a:solidFill>
                  <a:srgbClr val="7030A0"/>
                </a:solidFill>
              </a:rPr>
              <a:t>PDS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9692" y="1368919"/>
            <a:ext cx="195549" cy="27874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8964" y="1347118"/>
            <a:ext cx="268890" cy="25544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8583" y="1380076"/>
            <a:ext cx="262872" cy="253181"/>
          </a:xfrm>
          <a:prstGeom prst="rect">
            <a:avLst/>
          </a:prstGeom>
        </p:spPr>
      </p:pic>
      <p:sp>
        <p:nvSpPr>
          <p:cNvPr id="7" name="Title 4">
            <a:extLst>
              <a:ext uri="{FF2B5EF4-FFF2-40B4-BE49-F238E27FC236}">
                <a16:creationId xmlns:a16="http://schemas.microsoft.com/office/drawing/2014/main" id="{27228BAE-048B-681E-DD8D-BD96B22560E0}"/>
              </a:ext>
            </a:extLst>
          </p:cNvPr>
          <p:cNvSpPr txBox="1">
            <a:spLocks/>
          </p:cNvSpPr>
          <p:nvPr/>
        </p:nvSpPr>
        <p:spPr>
          <a:xfrm>
            <a:off x="258279" y="1456524"/>
            <a:ext cx="1837447" cy="261117"/>
          </a:xfrm>
          <a:prstGeom prst="rect">
            <a:avLst/>
          </a:prstGeom>
        </p:spPr>
        <p:txBody>
          <a:bodyPr vert="horz" lIns="81280" tIns="40640" rIns="81280" bIns="4064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1867" dirty="0">
                <a:solidFill>
                  <a:schemeClr val="accent1">
                    <a:lumMod val="75000"/>
                  </a:schemeClr>
                </a:solidFill>
              </a:rPr>
              <a:t>Computer </a:t>
            </a:r>
            <a:r>
              <a:rPr lang="en-US" sz="1867" dirty="0">
                <a:solidFill>
                  <a:srgbClr val="00B0F0"/>
                </a:solidFill>
              </a:rPr>
              <a:t>Vision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-849474" y="3326448"/>
            <a:ext cx="3825765" cy="451201"/>
          </a:xfrm>
          <a:prstGeom prst="rect">
            <a:avLst/>
          </a:prstGeom>
        </p:spPr>
        <p:txBody>
          <a:bodyPr vert="horz" lIns="81280" tIns="40640" rIns="81280" bIns="4064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133" b="1" dirty="0">
                <a:solidFill>
                  <a:schemeClr val="bg1">
                    <a:lumMod val="75000"/>
                  </a:schemeClr>
                </a:solidFill>
              </a:rPr>
              <a:t>@ P. </a:t>
            </a:r>
            <a:r>
              <a:rPr lang="en-US" sz="2133" b="1" dirty="0" err="1">
                <a:solidFill>
                  <a:schemeClr val="bg1">
                    <a:lumMod val="75000"/>
                  </a:schemeClr>
                </a:solidFill>
              </a:rPr>
              <a:t>Siagian</a:t>
            </a:r>
            <a:endParaRPr lang="en-US" sz="2133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2331567" y="2132736"/>
            <a:ext cx="9347200" cy="771712"/>
          </a:xfrm>
          <a:prstGeom prst="rect">
            <a:avLst/>
          </a:prstGeom>
        </p:spPr>
        <p:txBody>
          <a:bodyPr vert="horz" lIns="81280" tIns="40640" rIns="81280" bIns="4064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8085399" y="6425847"/>
            <a:ext cx="3388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github.com/amelcharolinesgn2/ANJAR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871460" y="283215"/>
            <a:ext cx="87810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err="1" smtClean="0">
                <a:solidFill>
                  <a:srgbClr val="002060"/>
                </a:solidFill>
              </a:rPr>
              <a:t>Komunikasi</a:t>
            </a:r>
            <a:r>
              <a:rPr lang="en-US" sz="3600" b="1" dirty="0" smtClean="0">
                <a:solidFill>
                  <a:srgbClr val="002060"/>
                </a:solidFill>
              </a:rPr>
              <a:t> Data  &amp;&amp;&amp; </a:t>
            </a:r>
            <a:r>
              <a:rPr lang="en-US" sz="3600" b="1" dirty="0" err="1" smtClean="0">
                <a:solidFill>
                  <a:srgbClr val="002060"/>
                </a:solidFill>
              </a:rPr>
              <a:t>Jaringan</a:t>
            </a:r>
            <a:r>
              <a:rPr lang="en-US" sz="3600" b="1" dirty="0" smtClean="0">
                <a:solidFill>
                  <a:srgbClr val="002060"/>
                </a:solidFill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</a:rPr>
              <a:t>Komputer</a:t>
            </a:r>
            <a:endParaRPr lang="en-US" sz="3600" b="1" dirty="0" smtClean="0">
              <a:solidFill>
                <a:srgbClr val="002060"/>
              </a:solidFill>
            </a:endParaRPr>
          </a:p>
          <a:p>
            <a:pPr algn="ctr"/>
            <a:r>
              <a:rPr lang="en-US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Network Communication</a:t>
            </a:r>
            <a:endParaRPr lang="en-US" sz="1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915202" y="1745844"/>
            <a:ext cx="2841058" cy="337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id-ID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Transmisi Data</a:t>
            </a: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fontAlgn="t"/>
            <a:r>
              <a:rPr lang="id-ID" sz="1600" b="1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Pengkodean Data</a:t>
            </a: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fontAlgn="t"/>
            <a:r>
              <a:rPr lang="id-ID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Teknik Komunikasi Data Digital</a:t>
            </a: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fontAlgn="t"/>
            <a:r>
              <a:rPr lang="id-ID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Data Link Control</a:t>
            </a: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fontAlgn="t"/>
            <a:r>
              <a:rPr lang="id-ID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Multiplexing</a:t>
            </a: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fontAlgn="t"/>
            <a:r>
              <a:rPr lang="id-ID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Switching</a:t>
            </a: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id-ID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Medium Access Sublayer</a:t>
            </a: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id-ID" sz="1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Network Layer</a:t>
            </a: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76291" y="3875705"/>
            <a:ext cx="501413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rgbClr val="002060"/>
                </a:solidFill>
              </a:rPr>
              <a:t>Data Link Control</a:t>
            </a:r>
          </a:p>
        </p:txBody>
      </p:sp>
    </p:spTree>
    <p:extLst>
      <p:ext uri="{BB962C8B-B14F-4D97-AF65-F5344CB8AC3E}">
        <p14:creationId xmlns:p14="http://schemas.microsoft.com/office/powerpoint/2010/main" val="301683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Diagram Sliding Window</a:t>
            </a:r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2"/>
          <a:srcRect b="6026"/>
          <a:stretch>
            <a:fillRect/>
          </a:stretch>
        </p:blipFill>
        <p:spPr bwMode="auto">
          <a:xfrm>
            <a:off x="2590800" y="1714501"/>
            <a:ext cx="6781800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4368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Contoh Sliding Window</a:t>
            </a:r>
          </a:p>
        </p:txBody>
      </p: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2"/>
          <a:srcRect b="9006"/>
          <a:stretch>
            <a:fillRect/>
          </a:stretch>
        </p:blipFill>
        <p:spPr bwMode="auto">
          <a:xfrm>
            <a:off x="2667000" y="1704976"/>
            <a:ext cx="7086600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7209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Perbaikan Sliding Window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Receiver dapat menerima (acknowledge) frame tanpa persetujuan transmisi berikutnya (Receive Not Ready)</a:t>
            </a:r>
          </a:p>
          <a:p>
            <a:r>
              <a:rPr lang="en-US"/>
              <a:t>Harus mengirimkan sebuah “normal acknowledge” untuk memperbaiki pengiriman (resume)</a:t>
            </a:r>
          </a:p>
          <a:p>
            <a:r>
              <a:rPr lang="en-US"/>
              <a:t>Jika duplex, menggunakan “piggybacking”</a:t>
            </a:r>
          </a:p>
          <a:p>
            <a:pPr lvl="1"/>
            <a:r>
              <a:rPr lang="en-US"/>
              <a:t>Jika tidak ada data untuk dikirmkan, menggunakan frame acknowledgement</a:t>
            </a:r>
          </a:p>
          <a:p>
            <a:pPr lvl="1"/>
            <a:r>
              <a:rPr lang="en-US"/>
              <a:t>Jika ada data tetapi tidak ada acknowledgement untuk mengirim, mengirim lagi nomor acknowledgement terakhir, atau mengambil ACK valid flag (TCP)</a:t>
            </a:r>
          </a:p>
        </p:txBody>
      </p:sp>
    </p:spTree>
    <p:extLst>
      <p:ext uri="{BB962C8B-B14F-4D97-AF65-F5344CB8AC3E}">
        <p14:creationId xmlns:p14="http://schemas.microsoft.com/office/powerpoint/2010/main" val="153483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Automatic Repeat Request (ARQ)</a:t>
            </a:r>
            <a:endParaRPr lang="en-SG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B16F-7161-431B-95A3-CD7C18EB6096}" type="datetime1">
              <a:rPr lang="en-US" smtClean="0"/>
              <a:pPr/>
              <a:t>2/26/2025</a:t>
            </a:fld>
            <a:endParaRPr lang="en-SG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2133600" cy="365125"/>
          </a:xfrm>
        </p:spPr>
        <p:txBody>
          <a:bodyPr/>
          <a:lstStyle/>
          <a:p>
            <a:fld id="{33FE6DC0-3D3F-452A-B58D-D3787DC8F01A}" type="slidenum">
              <a:rPr lang="en-SG" smtClean="0"/>
              <a:pPr/>
              <a:t>13</a:t>
            </a:fld>
            <a:endParaRPr lang="en-SG" dirty="0"/>
          </a:p>
        </p:txBody>
      </p:sp>
      <p:sp>
        <p:nvSpPr>
          <p:cNvPr id="7" name="Footer Placeholder 5"/>
          <p:cNvSpPr txBox="1">
            <a:spLocks/>
          </p:cNvSpPr>
          <p:nvPr/>
        </p:nvSpPr>
        <p:spPr>
          <a:xfrm>
            <a:off x="4648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>
              <a:defRPr/>
            </a:pPr>
            <a:r>
              <a:rPr lang="en-US" sz="1200">
                <a:solidFill>
                  <a:schemeClr val="tx1">
                    <a:tint val="75000"/>
                  </a:schemeClr>
                </a:solidFill>
                <a:latin typeface="Franklin Gothic Book" pitchFamily="34" charset="0"/>
              </a:rPr>
              <a:t>Komunikasi Data</a:t>
            </a:r>
            <a:endParaRPr lang="en-SG" sz="1200" dirty="0">
              <a:solidFill>
                <a:schemeClr val="tx1">
                  <a:tint val="75000"/>
                </a:schemeClr>
              </a:solidFill>
              <a:latin typeface="Franklin Gothic Boo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09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2. Automatic Repeat Request (ARQ)</a:t>
            </a:r>
            <a:endParaRPr lang="en-SG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/>
              <a:t>Terdapat</a:t>
            </a:r>
            <a:r>
              <a:rPr lang="en-US" dirty="0" smtClean="0"/>
              <a:t> 3 </a:t>
            </a:r>
            <a:r>
              <a:rPr lang="en-US" dirty="0" err="1" smtClean="0"/>
              <a:t>versi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ARQ, </a:t>
            </a:r>
            <a:r>
              <a:rPr lang="en-US" dirty="0" err="1" smtClean="0"/>
              <a:t>yaitu</a:t>
            </a:r>
            <a:r>
              <a:rPr lang="en-US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Stop and wait ARQ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Go Back N ARQ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Selective Reject ARQ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41A34-C498-4082-9798-D10E70A916CB}" type="datetime1">
              <a:rPr lang="en-US" smtClean="0"/>
              <a:pPr/>
              <a:t>2/26/2025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Komunikasi Data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E6DC0-3D3F-452A-B58D-D3787DC8F01A}" type="slidenum">
              <a:rPr lang="en-SG" smtClean="0"/>
              <a:pPr/>
              <a:t>14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2496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Stop and Wait ARQ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dirty="0" err="1" smtClean="0"/>
              <a:t>Stasiun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mentransmisi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frame </a:t>
            </a:r>
            <a:r>
              <a:rPr lang="en-US" dirty="0" err="1" smtClean="0"/>
              <a:t>tunggal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menunggu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acknowledgment (ACK)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periode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.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data lain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dikirim</a:t>
            </a:r>
            <a:r>
              <a:rPr lang="en-US" dirty="0" smtClean="0"/>
              <a:t>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/>
              <a:t>balasan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stasiun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tiba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stasiun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. </a:t>
            </a:r>
            <a:r>
              <a:rPr lang="en-US" dirty="0" err="1" smtClean="0"/>
              <a:t>Bila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balasan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frame </a:t>
            </a:r>
            <a:r>
              <a:rPr lang="en-US" dirty="0" err="1" smtClean="0"/>
              <a:t>ditransmisi</a:t>
            </a:r>
            <a:r>
              <a:rPr lang="en-US" dirty="0" smtClean="0"/>
              <a:t> </a:t>
            </a:r>
            <a:r>
              <a:rPr lang="en-US" dirty="0" err="1" smtClean="0"/>
              <a:t>ulang</a:t>
            </a:r>
            <a:r>
              <a:rPr lang="en-US" dirty="0" smtClean="0"/>
              <a:t>. </a:t>
            </a:r>
            <a:r>
              <a:rPr lang="en-US" dirty="0" err="1" smtClean="0"/>
              <a:t>Bila</a:t>
            </a:r>
            <a:r>
              <a:rPr lang="en-US" dirty="0" smtClean="0"/>
              <a:t> error </a:t>
            </a:r>
            <a:r>
              <a:rPr lang="en-US" dirty="0" err="1" smtClean="0"/>
              <a:t>dideteksi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frame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dibuang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mengirim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Negative Acknowledgment (NAK), yang </a:t>
            </a:r>
            <a:r>
              <a:rPr lang="en-US" dirty="0" err="1" smtClean="0"/>
              <a:t>menyebabkan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mentransmisi</a:t>
            </a:r>
            <a:r>
              <a:rPr lang="en-US" dirty="0" smtClean="0"/>
              <a:t> </a:t>
            </a:r>
            <a:r>
              <a:rPr lang="en-US" dirty="0" err="1" smtClean="0"/>
              <a:t>ulang</a:t>
            </a:r>
            <a:r>
              <a:rPr lang="en-US" dirty="0" smtClean="0"/>
              <a:t> frame yang </a:t>
            </a:r>
            <a:r>
              <a:rPr lang="en-US" dirty="0" err="1" smtClean="0"/>
              <a:t>rusak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.  </a:t>
            </a:r>
            <a:endParaRPr lang="en-SG" dirty="0" smtClean="0"/>
          </a:p>
          <a:p>
            <a:pPr algn="just">
              <a:lnSpc>
                <a:spcPct val="170000"/>
              </a:lnSpc>
            </a:pPr>
            <a:endParaRPr lang="en-SG" dirty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B16F-7161-431B-95A3-CD7C18EB6096}" type="datetime1">
              <a:rPr lang="en-US" smtClean="0"/>
              <a:pPr/>
              <a:t>2/26/2025</a:t>
            </a:fld>
            <a:endParaRPr lang="en-SG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Komunikasi Data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E6DC0-3D3F-452A-B58D-D3787DC8F01A}" type="slidenum">
              <a:rPr lang="en-SG" smtClean="0"/>
              <a:pPr/>
              <a:t>15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2662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5802" y="1600201"/>
            <a:ext cx="5614998" cy="4525963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60000"/>
              </a:lnSpc>
            </a:pPr>
            <a:r>
              <a:rPr lang="en-US" sz="2400" dirty="0" err="1"/>
              <a:t>Bila</a:t>
            </a:r>
            <a:r>
              <a:rPr lang="en-US" sz="2400" dirty="0"/>
              <a:t> </a:t>
            </a:r>
            <a:r>
              <a:rPr lang="en-US" sz="2400" dirty="0" err="1"/>
              <a:t>sinyal</a:t>
            </a:r>
            <a:r>
              <a:rPr lang="en-US" sz="2400" dirty="0"/>
              <a:t> acknowledgment </a:t>
            </a:r>
            <a:r>
              <a:rPr lang="en-US" sz="2400" dirty="0" err="1"/>
              <a:t>rusak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waktu</a:t>
            </a:r>
            <a:r>
              <a:rPr lang="en-US" sz="2400" dirty="0"/>
              <a:t> </a:t>
            </a:r>
            <a:r>
              <a:rPr lang="en-US" sz="2400" dirty="0" err="1"/>
              <a:t>transmisi</a:t>
            </a:r>
            <a:r>
              <a:rPr lang="en-US" sz="2400" dirty="0"/>
              <a:t>, </a:t>
            </a:r>
            <a:r>
              <a:rPr lang="en-US" sz="2400" dirty="0" err="1"/>
              <a:t>kemudian</a:t>
            </a:r>
            <a:r>
              <a:rPr lang="en-US" sz="2400" dirty="0"/>
              <a:t> </a:t>
            </a:r>
            <a:r>
              <a:rPr lang="en-US" sz="2400" dirty="0" err="1"/>
              <a:t>sumber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habis</a:t>
            </a:r>
            <a:r>
              <a:rPr lang="en-US" sz="2400" dirty="0"/>
              <a:t> </a:t>
            </a:r>
            <a:r>
              <a:rPr lang="en-US" sz="2400" dirty="0" err="1"/>
              <a:t>waktu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mentransmisi</a:t>
            </a:r>
            <a:r>
              <a:rPr lang="en-US" sz="2400" dirty="0"/>
              <a:t> </a:t>
            </a:r>
            <a:r>
              <a:rPr lang="en-US" sz="2400" dirty="0" err="1"/>
              <a:t>ulang</a:t>
            </a:r>
            <a:r>
              <a:rPr lang="en-US" sz="2400" dirty="0"/>
              <a:t> frame </a:t>
            </a:r>
            <a:r>
              <a:rPr lang="en-US" sz="2400" dirty="0" err="1"/>
              <a:t>tersebut</a:t>
            </a:r>
            <a:r>
              <a:rPr lang="en-US" sz="2400" dirty="0"/>
              <a:t>.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mencegah</a:t>
            </a:r>
            <a:r>
              <a:rPr lang="en-US" sz="2400" dirty="0"/>
              <a:t> </a:t>
            </a:r>
            <a:r>
              <a:rPr lang="en-US" sz="2400" dirty="0" err="1"/>
              <a:t>hal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, </a:t>
            </a:r>
            <a:r>
              <a:rPr lang="en-US" sz="2400" dirty="0" err="1"/>
              <a:t>maka</a:t>
            </a:r>
            <a:r>
              <a:rPr lang="en-US" sz="2400" dirty="0"/>
              <a:t> frame </a:t>
            </a:r>
            <a:r>
              <a:rPr lang="en-US" sz="2400" dirty="0" err="1"/>
              <a:t>diberi</a:t>
            </a:r>
            <a:r>
              <a:rPr lang="en-US" sz="2400" dirty="0"/>
              <a:t> label 0 </a:t>
            </a:r>
            <a:r>
              <a:rPr lang="en-US" sz="2400" dirty="0" err="1"/>
              <a:t>atau</a:t>
            </a:r>
            <a:r>
              <a:rPr lang="en-US" sz="2400" dirty="0"/>
              <a:t> 1 </a:t>
            </a:r>
            <a:r>
              <a:rPr lang="en-US" sz="2400" dirty="0" err="1"/>
              <a:t>dan</a:t>
            </a:r>
            <a:r>
              <a:rPr lang="en-US" sz="2400" dirty="0"/>
              <a:t> positive acknowledgment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bentuk</a:t>
            </a:r>
            <a:r>
              <a:rPr lang="en-US" sz="2400" dirty="0"/>
              <a:t> ACK0 </a:t>
            </a:r>
            <a:r>
              <a:rPr lang="en-US" sz="2400" dirty="0" err="1"/>
              <a:t>atau</a:t>
            </a:r>
            <a:r>
              <a:rPr lang="en-US" sz="2400" dirty="0"/>
              <a:t> ACK1 : ACK0 </a:t>
            </a:r>
            <a:r>
              <a:rPr lang="en-US" sz="2400" dirty="0" err="1"/>
              <a:t>mengakui</a:t>
            </a:r>
            <a:r>
              <a:rPr lang="en-US" sz="2400" dirty="0"/>
              <a:t> </a:t>
            </a:r>
            <a:r>
              <a:rPr lang="en-US" sz="2400" dirty="0" err="1"/>
              <a:t>menerima</a:t>
            </a:r>
            <a:r>
              <a:rPr lang="en-US" sz="2400" dirty="0"/>
              <a:t> frame 1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mengindikasi</a:t>
            </a:r>
            <a:r>
              <a:rPr lang="en-US" sz="2400" dirty="0"/>
              <a:t> </a:t>
            </a:r>
            <a:r>
              <a:rPr lang="en-US" sz="2400" dirty="0" err="1"/>
              <a:t>bahwa</a:t>
            </a:r>
            <a:r>
              <a:rPr lang="en-US" sz="2400" dirty="0"/>
              <a:t> receiver </a:t>
            </a:r>
            <a:r>
              <a:rPr lang="en-US" sz="2400" dirty="0" err="1"/>
              <a:t>siap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frame 0. </a:t>
            </a:r>
            <a:r>
              <a:rPr lang="en-US" sz="2400" dirty="0" err="1"/>
              <a:t>Sedangkan</a:t>
            </a:r>
            <a:r>
              <a:rPr lang="en-US" sz="2400" dirty="0"/>
              <a:t> ACK1 </a:t>
            </a:r>
            <a:r>
              <a:rPr lang="en-US" sz="2400" dirty="0" err="1"/>
              <a:t>mengakui</a:t>
            </a:r>
            <a:r>
              <a:rPr lang="en-US" sz="2400" dirty="0"/>
              <a:t> </a:t>
            </a:r>
            <a:r>
              <a:rPr lang="en-US" sz="2400" dirty="0" err="1"/>
              <a:t>menerima</a:t>
            </a:r>
            <a:r>
              <a:rPr lang="en-US" sz="2400" dirty="0"/>
              <a:t> frame 0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mengindikasi</a:t>
            </a:r>
            <a:r>
              <a:rPr lang="en-US" sz="2400" dirty="0"/>
              <a:t> </a:t>
            </a:r>
            <a:r>
              <a:rPr lang="en-US" sz="2400" dirty="0" err="1"/>
              <a:t>bahwa</a:t>
            </a:r>
            <a:r>
              <a:rPr lang="en-US" sz="2400" dirty="0"/>
              <a:t> receiver </a:t>
            </a:r>
            <a:r>
              <a:rPr lang="en-US" sz="2400" dirty="0" err="1"/>
              <a:t>siap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frame 1.  </a:t>
            </a:r>
            <a:endParaRPr lang="en-SG" sz="2400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B16F-7161-431B-95A3-CD7C18EB6096}" type="datetime1">
              <a:rPr lang="en-US" smtClean="0"/>
              <a:pPr/>
              <a:t>2/26/2025</a:t>
            </a:fld>
            <a:endParaRPr lang="en-SG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Komunikasi Data</a:t>
            </a:r>
            <a:endParaRPr lang="en-SG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E6DC0-3D3F-452A-B58D-D3787DC8F01A}" type="slidenum">
              <a:rPr lang="en-SG" smtClean="0"/>
              <a:pPr/>
              <a:t>16</a:t>
            </a:fld>
            <a:endParaRPr lang="en-SG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8282" y="1643050"/>
            <a:ext cx="2857520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6973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Stop dan Wait - Pros and Cons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Mudah</a:t>
            </a:r>
          </a:p>
          <a:p>
            <a:r>
              <a:rPr lang="en-US"/>
              <a:t>Tidak efisien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9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Go </a:t>
            </a:r>
            <a:r>
              <a:rPr lang="en-US" dirty="0"/>
              <a:t>Back N (1)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Berdasarkan pada sliding window</a:t>
            </a:r>
          </a:p>
          <a:p>
            <a:r>
              <a:rPr lang="en-US"/>
              <a:t>Jika tidak ada error, ACK seperti biasanya dengan frame berikutnya diharapkan</a:t>
            </a:r>
          </a:p>
          <a:p>
            <a:r>
              <a:rPr lang="en-US"/>
              <a:t>Menggunakan window untuk mengontrol jumlah  frame-frame yang tidak diketahui</a:t>
            </a:r>
          </a:p>
          <a:p>
            <a:r>
              <a:rPr lang="en-US"/>
              <a:t>Jika error, kirim balik dengan rejection</a:t>
            </a:r>
          </a:p>
          <a:p>
            <a:pPr lvl="1"/>
            <a:r>
              <a:rPr lang="en-US"/>
              <a:t>Buang frame tsb dan semua frame yang akan tiba sampai frame yang salah diterima kembali dengan benar</a:t>
            </a:r>
          </a:p>
          <a:p>
            <a:pPr lvl="1"/>
            <a:r>
              <a:rPr lang="en-US"/>
              <a:t>Transmitter harus go back dan mengirim ulang frame tsb dan semua frame yang berdekatan berikutnya</a:t>
            </a:r>
          </a:p>
        </p:txBody>
      </p:sp>
    </p:spTree>
    <p:extLst>
      <p:ext uri="{BB962C8B-B14F-4D97-AF65-F5344CB8AC3E}">
        <p14:creationId xmlns:p14="http://schemas.microsoft.com/office/powerpoint/2010/main" val="400456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Go Back N - Frame yang rusak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Receiver mendeteksi error didalam frame </a:t>
            </a:r>
            <a:r>
              <a:rPr lang="en-US" i="1"/>
              <a:t>i</a:t>
            </a:r>
            <a:endParaRPr lang="en-US"/>
          </a:p>
          <a:p>
            <a:r>
              <a:rPr lang="en-US"/>
              <a:t>Receiver mengirimkan rejection-</a:t>
            </a:r>
            <a:r>
              <a:rPr lang="en-US" i="1"/>
              <a:t>i</a:t>
            </a:r>
          </a:p>
          <a:p>
            <a:r>
              <a:rPr lang="en-US"/>
              <a:t>Transmitter mengambil rejection-</a:t>
            </a:r>
            <a:r>
              <a:rPr lang="en-US" i="1"/>
              <a:t>i</a:t>
            </a:r>
            <a:endParaRPr lang="en-US"/>
          </a:p>
          <a:p>
            <a:r>
              <a:rPr lang="en-US"/>
              <a:t>Transmitter mengirim ulang frame </a:t>
            </a:r>
            <a:r>
              <a:rPr lang="en-US" i="1"/>
              <a:t>i</a:t>
            </a:r>
            <a:r>
              <a:rPr lang="en-US"/>
              <a:t> dan semua deretannya</a:t>
            </a:r>
          </a:p>
        </p:txBody>
      </p:sp>
    </p:spTree>
    <p:extLst>
      <p:ext uri="{BB962C8B-B14F-4D97-AF65-F5344CB8AC3E}">
        <p14:creationId xmlns:p14="http://schemas.microsoft.com/office/powerpoint/2010/main" val="324890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1500" dirty="0" err="1">
                <a:latin typeface="Arial"/>
                <a:ea typeface="Times New Roman"/>
              </a:rPr>
              <a:t>Jalur</a:t>
            </a:r>
            <a:r>
              <a:rPr lang="en-US" sz="1500" dirty="0">
                <a:latin typeface="Arial"/>
                <a:ea typeface="Times New Roman"/>
              </a:rPr>
              <a:t> </a:t>
            </a:r>
            <a:r>
              <a:rPr lang="en-US" sz="1500" dirty="0" err="1">
                <a:latin typeface="Arial"/>
                <a:ea typeface="Times New Roman"/>
              </a:rPr>
              <a:t>Konfigurasi</a:t>
            </a:r>
            <a:r>
              <a:rPr lang="en-US" sz="1500" dirty="0">
                <a:latin typeface="Arial"/>
                <a:ea typeface="Times New Roman"/>
              </a:rPr>
              <a:t> ( Line Configuration )</a:t>
            </a:r>
            <a:endParaRPr lang="en-SG" sz="1500" dirty="0">
              <a:latin typeface="Times New Roman"/>
              <a:ea typeface="Times New Roman"/>
            </a:endParaRPr>
          </a:p>
          <a:p>
            <a:pPr marL="0" indent="0" algn="just">
              <a:buNone/>
            </a:pPr>
            <a:r>
              <a:rPr lang="en-US" sz="1500" dirty="0" smtClean="0">
                <a:latin typeface="Arial"/>
                <a:ea typeface="Times New Roman"/>
              </a:rPr>
              <a:t>Flow </a:t>
            </a:r>
            <a:r>
              <a:rPr lang="en-US" sz="1500" dirty="0">
                <a:latin typeface="Arial"/>
                <a:ea typeface="Times New Roman"/>
              </a:rPr>
              <a:t>Control</a:t>
            </a:r>
            <a:endParaRPr lang="en-SG" sz="1500" dirty="0">
              <a:latin typeface="Times New Roman"/>
              <a:ea typeface="Times New Roman"/>
            </a:endParaRPr>
          </a:p>
          <a:p>
            <a:pPr marL="0" indent="0" algn="just">
              <a:buNone/>
            </a:pPr>
            <a:r>
              <a:rPr lang="en-US" sz="1500" dirty="0" err="1" smtClean="0">
                <a:latin typeface="Arial"/>
                <a:ea typeface="Times New Roman"/>
              </a:rPr>
              <a:t>Pengendalian</a:t>
            </a:r>
            <a:r>
              <a:rPr lang="en-US" sz="1500" dirty="0" smtClean="0">
                <a:latin typeface="Arial"/>
                <a:ea typeface="Times New Roman"/>
              </a:rPr>
              <a:t> </a:t>
            </a:r>
            <a:r>
              <a:rPr lang="en-US" sz="1500" dirty="0" err="1">
                <a:latin typeface="Arial"/>
                <a:ea typeface="Times New Roman"/>
              </a:rPr>
              <a:t>Kesalahan</a:t>
            </a:r>
            <a:r>
              <a:rPr lang="en-US" sz="1500" dirty="0">
                <a:latin typeface="Arial"/>
                <a:ea typeface="Times New Roman"/>
              </a:rPr>
              <a:t> ( Error Control )</a:t>
            </a:r>
            <a:endParaRPr lang="en-SG" sz="1500" dirty="0">
              <a:latin typeface="Times New Roman"/>
              <a:ea typeface="Times New Roman"/>
            </a:endParaRPr>
          </a:p>
          <a:p>
            <a:pPr marL="0" indent="0" algn="just">
              <a:buNone/>
            </a:pPr>
            <a:r>
              <a:rPr lang="en-US" sz="1500" dirty="0" smtClean="0">
                <a:latin typeface="Arial"/>
                <a:ea typeface="Times New Roman"/>
              </a:rPr>
              <a:t>Data </a:t>
            </a:r>
            <a:r>
              <a:rPr lang="en-US" sz="1500" dirty="0">
                <a:latin typeface="Arial"/>
                <a:ea typeface="Times New Roman"/>
              </a:rPr>
              <a:t>Link </a:t>
            </a:r>
            <a:r>
              <a:rPr lang="en-US" sz="1500" dirty="0" smtClean="0">
                <a:latin typeface="Arial"/>
                <a:ea typeface="Times New Roman"/>
              </a:rPr>
              <a:t>Protocol</a:t>
            </a:r>
            <a:endParaRPr lang="en-SG" sz="1500" dirty="0">
              <a:latin typeface="Times New Roman"/>
              <a:ea typeface="Times New Roman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41A34-C498-4082-9798-D10E70A916CB}" type="datetime1">
              <a:rPr lang="en-US" smtClean="0"/>
              <a:pPr/>
              <a:t>2/26/2025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Komunikasi Data</a:t>
            </a:r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E6DC0-3D3F-452A-B58D-D3787DC8F01A}" type="slidenum">
              <a:rPr lang="en-SG" smtClean="0"/>
              <a:pPr/>
              <a:t>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595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 Back N - Frame hilang (1)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Frame </a:t>
            </a:r>
            <a:r>
              <a:rPr lang="en-US" i="1"/>
              <a:t>i</a:t>
            </a:r>
            <a:r>
              <a:rPr lang="en-US"/>
              <a:t>  hilang</a:t>
            </a:r>
          </a:p>
          <a:p>
            <a:r>
              <a:rPr lang="en-US"/>
              <a:t>Transmitter mengirimkan </a:t>
            </a:r>
            <a:r>
              <a:rPr lang="en-US" i="1"/>
              <a:t>i+1</a:t>
            </a:r>
          </a:p>
          <a:p>
            <a:r>
              <a:rPr lang="en-US"/>
              <a:t>Receiver mengambil frame </a:t>
            </a:r>
            <a:r>
              <a:rPr lang="en-US" i="1"/>
              <a:t>i+1</a:t>
            </a:r>
            <a:r>
              <a:rPr lang="en-US"/>
              <a:t> keluar dari deretan</a:t>
            </a:r>
          </a:p>
          <a:p>
            <a:r>
              <a:rPr lang="en-US"/>
              <a:t>Receiver mengirimkan reject </a:t>
            </a:r>
            <a:r>
              <a:rPr lang="en-US" i="1"/>
              <a:t>i</a:t>
            </a:r>
            <a:endParaRPr lang="en-US"/>
          </a:p>
          <a:p>
            <a:r>
              <a:rPr lang="en-US"/>
              <a:t>Transmitter go back ke frame </a:t>
            </a:r>
            <a:r>
              <a:rPr lang="en-US" i="1"/>
              <a:t>i</a:t>
            </a:r>
            <a:r>
              <a:rPr lang="en-US"/>
              <a:t> dan mengirim ulang</a:t>
            </a:r>
          </a:p>
        </p:txBody>
      </p:sp>
    </p:spTree>
    <p:extLst>
      <p:ext uri="{BB962C8B-B14F-4D97-AF65-F5344CB8AC3E}">
        <p14:creationId xmlns:p14="http://schemas.microsoft.com/office/powerpoint/2010/main" val="135987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 Back N - Frame hilang (2)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Frame </a:t>
            </a:r>
            <a:r>
              <a:rPr lang="en-US" sz="2400" i="1"/>
              <a:t>i</a:t>
            </a:r>
            <a:r>
              <a:rPr lang="en-US" sz="2400"/>
              <a:t>  hilang dan tidak ada frame tambahan yang telah dikirim</a:t>
            </a:r>
          </a:p>
          <a:p>
            <a:r>
              <a:rPr lang="en-US" sz="2400"/>
              <a:t>Receiver tidak mengambil apa-apa dan tidak mengirimkan acknowledgement maupun rejection</a:t>
            </a:r>
          </a:p>
          <a:p>
            <a:r>
              <a:rPr lang="en-US" sz="2400"/>
              <a:t>Transmitter menjalani time out dan mengirimkan frame acknowledgement dengan  P bit diset ke 1</a:t>
            </a:r>
          </a:p>
          <a:p>
            <a:r>
              <a:rPr lang="en-US" sz="2400"/>
              <a:t>Receiver menginterpretasikan ini sebagai command dimana mengetahui nomor frame berikutnya yang diharapkan (frame </a:t>
            </a:r>
            <a:r>
              <a:rPr lang="en-US" sz="2400" i="1"/>
              <a:t>i </a:t>
            </a:r>
            <a:r>
              <a:rPr lang="en-US" sz="2400"/>
              <a:t>)</a:t>
            </a:r>
          </a:p>
          <a:p>
            <a:r>
              <a:rPr lang="en-US" sz="2400"/>
              <a:t>Transmitter kemudian mengirim ulang frame </a:t>
            </a:r>
            <a:r>
              <a:rPr lang="en-US" sz="2400" i="1"/>
              <a:t>i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03919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Go Back N - Acknowledgement yang rusak 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Receiver </a:t>
            </a:r>
            <a:r>
              <a:rPr lang="en-US" sz="2400" dirty="0" err="1"/>
              <a:t>mengambil</a:t>
            </a:r>
            <a:r>
              <a:rPr lang="en-US" sz="2400" dirty="0"/>
              <a:t> frame </a:t>
            </a:r>
            <a:r>
              <a:rPr lang="en-US" sz="2400" i="1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mengirimkan</a:t>
            </a:r>
            <a:r>
              <a:rPr lang="en-US" sz="2400" dirty="0"/>
              <a:t> acknowledgement (</a:t>
            </a:r>
            <a:r>
              <a:rPr lang="en-US" sz="2400" i="1" dirty="0"/>
              <a:t>i+1</a:t>
            </a:r>
            <a:r>
              <a:rPr lang="en-US" sz="2400" dirty="0"/>
              <a:t>) </a:t>
            </a:r>
            <a:r>
              <a:rPr lang="en-US" sz="2400" dirty="0" err="1"/>
              <a:t>dimana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hilang</a:t>
            </a:r>
            <a:endParaRPr lang="en-US" sz="2400" dirty="0"/>
          </a:p>
          <a:p>
            <a:r>
              <a:rPr lang="en-US" sz="2400" dirty="0"/>
              <a:t>Acknowledgement </a:t>
            </a:r>
            <a:r>
              <a:rPr lang="en-US" sz="2400" dirty="0" err="1"/>
              <a:t>terakumulasi</a:t>
            </a:r>
            <a:r>
              <a:rPr lang="en-US" sz="2400" dirty="0"/>
              <a:t>, </a:t>
            </a:r>
            <a:r>
              <a:rPr lang="en-US" sz="2400" dirty="0" err="1"/>
              <a:t>sehingga</a:t>
            </a:r>
            <a:r>
              <a:rPr lang="en-US" sz="2400" dirty="0"/>
              <a:t>  acknowledgement </a:t>
            </a:r>
            <a:r>
              <a:rPr lang="en-US" sz="2400" dirty="0" err="1"/>
              <a:t>berikutnya</a:t>
            </a:r>
            <a:r>
              <a:rPr lang="en-US" sz="2400" dirty="0"/>
              <a:t> (</a:t>
            </a:r>
            <a:r>
              <a:rPr lang="en-US" sz="2400" i="1" dirty="0" err="1"/>
              <a:t>i+n</a:t>
            </a:r>
            <a:r>
              <a:rPr lang="en-US" sz="2400" dirty="0"/>
              <a:t>)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tiba</a:t>
            </a:r>
            <a:r>
              <a:rPr lang="en-US" sz="2400" dirty="0"/>
              <a:t> </a:t>
            </a:r>
            <a:r>
              <a:rPr lang="en-US" sz="2400" dirty="0" err="1"/>
              <a:t>sebelum</a:t>
            </a:r>
            <a:r>
              <a:rPr lang="en-US" sz="2400" dirty="0"/>
              <a:t> transmitter </a:t>
            </a:r>
            <a:r>
              <a:rPr lang="en-US" sz="2400" dirty="0" err="1"/>
              <a:t>terkena</a:t>
            </a:r>
            <a:r>
              <a:rPr lang="en-US" sz="2400" dirty="0"/>
              <a:t> time out </a:t>
            </a:r>
            <a:r>
              <a:rPr lang="en-US" sz="2400" dirty="0" err="1"/>
              <a:t>pada</a:t>
            </a:r>
            <a:r>
              <a:rPr lang="en-US" sz="2400" dirty="0"/>
              <a:t>  frame </a:t>
            </a:r>
            <a:r>
              <a:rPr lang="en-US" sz="2400" i="1" dirty="0" err="1"/>
              <a:t>i</a:t>
            </a:r>
            <a:endParaRPr lang="en-US" sz="2400" i="1" dirty="0"/>
          </a:p>
          <a:p>
            <a:r>
              <a:rPr lang="en-US" sz="2400" dirty="0" err="1"/>
              <a:t>Jika</a:t>
            </a:r>
            <a:r>
              <a:rPr lang="en-US" sz="2400" dirty="0"/>
              <a:t> transmitter </a:t>
            </a:r>
            <a:r>
              <a:rPr lang="en-US" sz="2400" dirty="0" err="1"/>
              <a:t>terkena</a:t>
            </a:r>
            <a:r>
              <a:rPr lang="en-US" sz="2400" dirty="0"/>
              <a:t> time out,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mengirimkan</a:t>
            </a:r>
            <a:r>
              <a:rPr lang="en-US" sz="2400" dirty="0"/>
              <a:t> acknowledgement </a:t>
            </a:r>
            <a:r>
              <a:rPr lang="en-US" sz="2400" dirty="0" err="1"/>
              <a:t>dengan</a:t>
            </a:r>
            <a:r>
              <a:rPr lang="en-US" sz="2400" dirty="0"/>
              <a:t> P bit </a:t>
            </a:r>
            <a:r>
              <a:rPr lang="en-US" sz="2400" dirty="0" err="1"/>
              <a:t>diset</a:t>
            </a:r>
            <a:r>
              <a:rPr lang="en-US" sz="2400" dirty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sebelumnya</a:t>
            </a:r>
            <a:endParaRPr lang="en-US" sz="2400" dirty="0"/>
          </a:p>
          <a:p>
            <a:r>
              <a:rPr lang="en-US" sz="2400" dirty="0"/>
              <a:t>Hal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diulang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sejumlah</a:t>
            </a:r>
            <a:r>
              <a:rPr lang="en-US" sz="2400" dirty="0"/>
              <a:t> </a:t>
            </a:r>
            <a:r>
              <a:rPr lang="en-US" sz="2400" dirty="0" err="1"/>
              <a:t>waktu</a:t>
            </a:r>
            <a:r>
              <a:rPr lang="en-US" sz="2400" dirty="0"/>
              <a:t> </a:t>
            </a:r>
            <a:r>
              <a:rPr lang="en-US" sz="2400" dirty="0" err="1"/>
              <a:t>sebelum</a:t>
            </a:r>
            <a:r>
              <a:rPr lang="en-US" sz="2400" dirty="0"/>
              <a:t> </a:t>
            </a:r>
            <a:r>
              <a:rPr lang="en-US" sz="2400" dirty="0" err="1"/>
              <a:t>suatu</a:t>
            </a:r>
            <a:r>
              <a:rPr lang="en-US" sz="2400" dirty="0"/>
              <a:t> </a:t>
            </a:r>
            <a:r>
              <a:rPr lang="en-US" sz="2400" dirty="0" err="1"/>
              <a:t>prosedur</a:t>
            </a:r>
            <a:r>
              <a:rPr lang="en-US" sz="2400" dirty="0"/>
              <a:t> reset </a:t>
            </a:r>
            <a:r>
              <a:rPr lang="en-US" sz="2400" dirty="0" err="1"/>
              <a:t>diinisialisasi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273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 Back N - Rejection Rusak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Seperti Frame hilang (2)</a:t>
            </a:r>
          </a:p>
        </p:txBody>
      </p:sp>
    </p:spTree>
    <p:extLst>
      <p:ext uri="{BB962C8B-B14F-4D97-AF65-F5344CB8AC3E}">
        <p14:creationId xmlns:p14="http://schemas.microsoft.com/office/powerpoint/2010/main" val="297389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 Back N - </a:t>
            </a:r>
            <a:r>
              <a:rPr lang="en-US" dirty="0" smtClean="0"/>
              <a:t>Diagram</a:t>
            </a:r>
            <a:endParaRPr lang="en-US" dirty="0"/>
          </a:p>
        </p:txBody>
      </p:sp>
      <p:pic>
        <p:nvPicPr>
          <p:cNvPr id="66564" name="Picture 1028"/>
          <p:cNvPicPr>
            <a:picLocks noChangeAspect="1" noChangeArrowheads="1"/>
          </p:cNvPicPr>
          <p:nvPr/>
        </p:nvPicPr>
        <p:blipFill>
          <a:blip r:embed="rId2"/>
          <a:srcRect r="50000" b="9550"/>
          <a:stretch>
            <a:fillRect/>
          </a:stretch>
        </p:blipFill>
        <p:spPr bwMode="auto">
          <a:xfrm>
            <a:off x="4524364" y="1714464"/>
            <a:ext cx="3456408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2651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Selective Reject (1)</a:t>
            </a:r>
            <a:endParaRPr lang="en-US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Disebut juga “selective retransmission”</a:t>
            </a:r>
          </a:p>
          <a:p>
            <a:r>
              <a:rPr lang="en-US"/>
              <a:t>Hanya frame-frame yang ditolak yang dikirim ulang</a:t>
            </a:r>
          </a:p>
          <a:p>
            <a:r>
              <a:rPr lang="en-US"/>
              <a:t>Frame-frame bagian deretannya diterima oleh  receiver dan disimpan di buffer</a:t>
            </a:r>
          </a:p>
          <a:p>
            <a:r>
              <a:rPr lang="en-US"/>
              <a:t>Meminimalkan retransmission</a:t>
            </a:r>
          </a:p>
          <a:p>
            <a:r>
              <a:rPr lang="en-US"/>
              <a:t>Receiver harus mengelola buffer yang cukup besar</a:t>
            </a:r>
          </a:p>
          <a:p>
            <a:r>
              <a:rPr lang="en-US"/>
              <a:t>Login yang lebih kompleks didalam transmitter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70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Selective Reject -</a:t>
            </a:r>
            <a:br>
              <a:rPr lang="en-US"/>
            </a:br>
            <a:r>
              <a:rPr lang="en-US"/>
              <a:t>Diagram</a:t>
            </a:r>
          </a:p>
        </p:txBody>
      </p:sp>
      <p:pic>
        <p:nvPicPr>
          <p:cNvPr id="68612" name="Picture 4"/>
          <p:cNvPicPr>
            <a:picLocks noChangeAspect="1" noChangeArrowheads="1"/>
          </p:cNvPicPr>
          <p:nvPr/>
        </p:nvPicPr>
        <p:blipFill>
          <a:blip r:embed="rId2"/>
          <a:srcRect l="50000" b="9550"/>
          <a:stretch>
            <a:fillRect/>
          </a:stretch>
        </p:blipFill>
        <p:spPr bwMode="auto">
          <a:xfrm>
            <a:off x="4667240" y="1489802"/>
            <a:ext cx="3071802" cy="5368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3914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Sejarah</a:t>
            </a:r>
            <a:r>
              <a:rPr lang="en-US" dirty="0" smtClean="0"/>
              <a:t> DLL Protocols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SDLC - Synchronous Data Link Control (IBM)</a:t>
            </a:r>
          </a:p>
          <a:p>
            <a:r>
              <a:rPr lang="en-US" dirty="0">
                <a:solidFill>
                  <a:schemeClr val="accent2"/>
                </a:solidFill>
              </a:rPr>
              <a:t>HDLC - High-level Data Link Control (ISO &amp; CCITT)</a:t>
            </a:r>
            <a:endParaRPr lang="en-US" dirty="0"/>
          </a:p>
          <a:p>
            <a:r>
              <a:rPr lang="en-US" dirty="0"/>
              <a:t>ADCCP - Advanced Data Communications Control Protocol (ANSI)</a:t>
            </a:r>
          </a:p>
          <a:p>
            <a:r>
              <a:rPr lang="en-US" dirty="0"/>
              <a:t>LLC - Logical Link Control (IEEE 802.2)</a:t>
            </a:r>
          </a:p>
          <a:p>
            <a:r>
              <a:rPr lang="en-US" dirty="0"/>
              <a:t>ISO 33009, ISO 4335 Data Link Control</a:t>
            </a:r>
          </a:p>
        </p:txBody>
      </p:sp>
    </p:spTree>
    <p:extLst>
      <p:ext uri="{BB962C8B-B14F-4D97-AF65-F5344CB8AC3E}">
        <p14:creationId xmlns:p14="http://schemas.microsoft.com/office/powerpoint/2010/main" val="332723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High Level Data Link Control</a:t>
            </a:r>
          </a:p>
        </p:txBody>
      </p:sp>
      <p:sp>
        <p:nvSpPr>
          <p:cNvPr id="6963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HDLC</a:t>
            </a:r>
          </a:p>
          <a:p>
            <a:r>
              <a:rPr lang="en-US"/>
              <a:t>ISO 33009, ISO 4335</a:t>
            </a:r>
          </a:p>
        </p:txBody>
      </p:sp>
    </p:spTree>
    <p:extLst>
      <p:ext uri="{BB962C8B-B14F-4D97-AF65-F5344CB8AC3E}">
        <p14:creationId xmlns:p14="http://schemas.microsoft.com/office/powerpoint/2010/main" val="213321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Jenis Stasiun HDLC 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Primary station</a:t>
            </a:r>
          </a:p>
          <a:p>
            <a:pPr lvl="1">
              <a:lnSpc>
                <a:spcPct val="110000"/>
              </a:lnSpc>
            </a:pPr>
            <a:r>
              <a:rPr lang="en-US" dirty="0" err="1"/>
              <a:t>Mengendalikan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(link)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Frame-frame yang </a:t>
            </a:r>
            <a:r>
              <a:rPr lang="en-US" dirty="0" err="1"/>
              <a:t>dibicarakan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“command”</a:t>
            </a:r>
          </a:p>
          <a:p>
            <a:pPr lvl="1">
              <a:lnSpc>
                <a:spcPct val="110000"/>
              </a:lnSpc>
            </a:pPr>
            <a:r>
              <a:rPr lang="en-US" dirty="0" err="1"/>
              <a:t>Mengelola</a:t>
            </a:r>
            <a:r>
              <a:rPr lang="en-US" dirty="0"/>
              <a:t> logical link </a:t>
            </a:r>
            <a:r>
              <a:rPr lang="en-US" dirty="0" err="1"/>
              <a:t>terpisah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 secondary station</a:t>
            </a:r>
          </a:p>
          <a:p>
            <a:pPr>
              <a:lnSpc>
                <a:spcPct val="110000"/>
              </a:lnSpc>
            </a:pPr>
            <a:r>
              <a:rPr lang="en-US" dirty="0"/>
              <a:t>Secondary station</a:t>
            </a:r>
          </a:p>
          <a:p>
            <a:pPr lvl="1">
              <a:lnSpc>
                <a:spcPct val="110000"/>
              </a:lnSpc>
            </a:pPr>
            <a:r>
              <a:rPr lang="en-US" dirty="0" err="1"/>
              <a:t>Dibawah</a:t>
            </a:r>
            <a:r>
              <a:rPr lang="en-US" dirty="0"/>
              <a:t> </a:t>
            </a:r>
            <a:r>
              <a:rPr lang="en-US" dirty="0" err="1"/>
              <a:t>kendali</a:t>
            </a:r>
            <a:r>
              <a:rPr lang="en-US" dirty="0"/>
              <a:t> primary station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Frame-frame yang </a:t>
            </a:r>
            <a:r>
              <a:rPr lang="en-US" dirty="0" err="1"/>
              <a:t>dibicarakan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“response”</a:t>
            </a:r>
          </a:p>
          <a:p>
            <a:pPr>
              <a:lnSpc>
                <a:spcPct val="110000"/>
              </a:lnSpc>
            </a:pPr>
            <a:r>
              <a:rPr lang="en-US" dirty="0"/>
              <a:t>Combined station</a:t>
            </a:r>
          </a:p>
          <a:p>
            <a:pPr lvl="1">
              <a:lnSpc>
                <a:spcPct val="110000"/>
              </a:lnSpc>
            </a:pP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command </a:t>
            </a:r>
            <a:r>
              <a:rPr lang="en-US" dirty="0" err="1"/>
              <a:t>dan</a:t>
            </a:r>
            <a:r>
              <a:rPr lang="en-US" dirty="0"/>
              <a:t> response</a:t>
            </a:r>
          </a:p>
          <a:p>
            <a:pPr>
              <a:lnSpc>
                <a:spcPct val="11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46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Link Services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Connection-oriented services: memberikan pengiriman paket terurut bebas error</a:t>
            </a:r>
          </a:p>
          <a:p>
            <a:pPr lvl="1"/>
            <a:r>
              <a:rPr lang="en-US" sz="2000"/>
              <a:t>setting-up koneksi: setting up variables dan alokasi buffer</a:t>
            </a:r>
          </a:p>
          <a:p>
            <a:pPr lvl="1"/>
            <a:r>
              <a:rPr lang="en-US" sz="2000"/>
              <a:t>transfer paket: paket ‘dikemas’ dlm frame data link</a:t>
            </a:r>
          </a:p>
          <a:p>
            <a:pPr lvl="1"/>
            <a:r>
              <a:rPr lang="en-US" sz="2000"/>
              <a:t>penutupan koneksi</a:t>
            </a:r>
          </a:p>
          <a:p>
            <a:pPr lvl="1"/>
            <a:endParaRPr lang="en-US" sz="2000"/>
          </a:p>
          <a:p>
            <a:r>
              <a:rPr lang="en-US" sz="2400"/>
              <a:t>Connectionless service</a:t>
            </a:r>
          </a:p>
          <a:p>
            <a:pPr lvl="1"/>
            <a:r>
              <a:rPr lang="en-US" sz="2000"/>
              <a:t>acknowledged service</a:t>
            </a:r>
          </a:p>
          <a:p>
            <a:pPr lvl="1"/>
            <a:r>
              <a:rPr lang="en-US" sz="2000"/>
              <a:t>unacknowledged service</a:t>
            </a:r>
          </a:p>
        </p:txBody>
      </p:sp>
    </p:spTree>
    <p:extLst>
      <p:ext uri="{BB962C8B-B14F-4D97-AF65-F5344CB8AC3E}">
        <p14:creationId xmlns:p14="http://schemas.microsoft.com/office/powerpoint/2010/main" val="295827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Konfigurasi Hubungan HDLC 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Unbalanced</a:t>
            </a:r>
          </a:p>
          <a:p>
            <a:pPr lvl="1"/>
            <a:r>
              <a:rPr lang="en-US"/>
              <a:t>Satu stasiun primary dan satu atau lebih secondary</a:t>
            </a:r>
          </a:p>
          <a:p>
            <a:pPr lvl="1"/>
            <a:r>
              <a:rPr lang="en-US"/>
              <a:t>Mampu mendukung full duplex dan half duplex</a:t>
            </a:r>
          </a:p>
          <a:p>
            <a:r>
              <a:rPr lang="en-US"/>
              <a:t>Balanced</a:t>
            </a:r>
          </a:p>
          <a:p>
            <a:pPr lvl="1"/>
            <a:r>
              <a:rPr lang="en-US"/>
              <a:t>Dua combined stations</a:t>
            </a:r>
          </a:p>
          <a:p>
            <a:pPr lvl="1"/>
            <a:r>
              <a:rPr lang="en-US"/>
              <a:t>Mendukung full duplex dan half duplex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0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-7146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Franklin Gothic Book" pitchFamily="34" charset="0"/>
              </a:rPr>
              <a:t>Konfigurasi</a:t>
            </a:r>
            <a:r>
              <a:rPr lang="en-US" dirty="0" smtClean="0">
                <a:latin typeface="Franklin Gothic Book" pitchFamily="34" charset="0"/>
              </a:rPr>
              <a:t> HDLC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2362200" y="914401"/>
            <a:ext cx="7207250" cy="5667375"/>
            <a:chOff x="544" y="482"/>
            <a:chExt cx="4540" cy="3570"/>
          </a:xfrm>
        </p:grpSpPr>
        <p:sp>
          <p:nvSpPr>
            <p:cNvPr id="11268" name="Rectangle 35"/>
            <p:cNvSpPr>
              <a:spLocks noChangeArrowheads="1"/>
            </p:cNvSpPr>
            <p:nvPr/>
          </p:nvSpPr>
          <p:spPr bwMode="auto">
            <a:xfrm>
              <a:off x="1165" y="862"/>
              <a:ext cx="700" cy="5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9" name="Rectangle 36"/>
            <p:cNvSpPr>
              <a:spLocks noChangeArrowheads="1"/>
            </p:cNvSpPr>
            <p:nvPr/>
          </p:nvSpPr>
          <p:spPr bwMode="auto">
            <a:xfrm>
              <a:off x="1260" y="1026"/>
              <a:ext cx="52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/>
                <a:t>Primary</a:t>
              </a:r>
            </a:p>
          </p:txBody>
        </p:sp>
        <p:sp>
          <p:nvSpPr>
            <p:cNvPr id="11270" name="Rectangle 37"/>
            <p:cNvSpPr>
              <a:spLocks noChangeArrowheads="1"/>
            </p:cNvSpPr>
            <p:nvPr/>
          </p:nvSpPr>
          <p:spPr bwMode="auto">
            <a:xfrm>
              <a:off x="3757" y="850"/>
              <a:ext cx="700" cy="5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1" name="Rectangle 38"/>
            <p:cNvSpPr>
              <a:spLocks noChangeArrowheads="1"/>
            </p:cNvSpPr>
            <p:nvPr/>
          </p:nvSpPr>
          <p:spPr bwMode="auto">
            <a:xfrm>
              <a:off x="3804" y="1026"/>
              <a:ext cx="663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/>
                <a:t>Secondary</a:t>
              </a:r>
            </a:p>
          </p:txBody>
        </p:sp>
        <p:sp>
          <p:nvSpPr>
            <p:cNvPr id="11272" name="Line 39"/>
            <p:cNvSpPr>
              <a:spLocks noChangeShapeType="1"/>
            </p:cNvSpPr>
            <p:nvPr/>
          </p:nvSpPr>
          <p:spPr bwMode="auto">
            <a:xfrm>
              <a:off x="1873" y="1122"/>
              <a:ext cx="18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1273" name="Rectangle 40"/>
            <p:cNvSpPr>
              <a:spLocks noChangeArrowheads="1"/>
            </p:cNvSpPr>
            <p:nvPr/>
          </p:nvSpPr>
          <p:spPr bwMode="auto">
            <a:xfrm>
              <a:off x="1872" y="870"/>
              <a:ext cx="706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/>
                <a:t>Commands</a:t>
              </a:r>
            </a:p>
          </p:txBody>
        </p:sp>
        <p:sp>
          <p:nvSpPr>
            <p:cNvPr id="11274" name="Line 41"/>
            <p:cNvSpPr>
              <a:spLocks noChangeShapeType="1"/>
            </p:cNvSpPr>
            <p:nvPr/>
          </p:nvSpPr>
          <p:spPr bwMode="auto">
            <a:xfrm>
              <a:off x="2605" y="966"/>
              <a:ext cx="285" cy="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1275" name="Rectangle 42"/>
            <p:cNvSpPr>
              <a:spLocks noChangeArrowheads="1"/>
            </p:cNvSpPr>
            <p:nvPr/>
          </p:nvSpPr>
          <p:spPr bwMode="auto">
            <a:xfrm>
              <a:off x="2964" y="1206"/>
              <a:ext cx="668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/>
                <a:t>Responses</a:t>
              </a:r>
            </a:p>
          </p:txBody>
        </p:sp>
        <p:sp>
          <p:nvSpPr>
            <p:cNvPr id="11276" name="Line 43"/>
            <p:cNvSpPr>
              <a:spLocks noChangeShapeType="1"/>
            </p:cNvSpPr>
            <p:nvPr/>
          </p:nvSpPr>
          <p:spPr bwMode="auto">
            <a:xfrm>
              <a:off x="2629" y="1266"/>
              <a:ext cx="2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1277" name="Rectangle 44"/>
            <p:cNvSpPr>
              <a:spLocks noChangeArrowheads="1"/>
            </p:cNvSpPr>
            <p:nvPr/>
          </p:nvSpPr>
          <p:spPr bwMode="auto">
            <a:xfrm>
              <a:off x="1871" y="482"/>
              <a:ext cx="1927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dirty="0"/>
                <a:t>Unbalanced Point-to-point link</a:t>
              </a:r>
            </a:p>
          </p:txBody>
        </p:sp>
        <p:sp>
          <p:nvSpPr>
            <p:cNvPr id="11278" name="Rectangle 45"/>
            <p:cNvSpPr>
              <a:spLocks noChangeArrowheads="1"/>
            </p:cNvSpPr>
            <p:nvPr/>
          </p:nvSpPr>
          <p:spPr bwMode="auto">
            <a:xfrm>
              <a:off x="544" y="1850"/>
              <a:ext cx="700" cy="5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9" name="Rectangle 46"/>
            <p:cNvSpPr>
              <a:spLocks noChangeArrowheads="1"/>
            </p:cNvSpPr>
            <p:nvPr/>
          </p:nvSpPr>
          <p:spPr bwMode="auto">
            <a:xfrm>
              <a:off x="639" y="2014"/>
              <a:ext cx="52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/>
                <a:t>Primary</a:t>
              </a:r>
            </a:p>
          </p:txBody>
        </p:sp>
        <p:sp>
          <p:nvSpPr>
            <p:cNvPr id="11280" name="Rectangle 47"/>
            <p:cNvSpPr>
              <a:spLocks noChangeArrowheads="1"/>
            </p:cNvSpPr>
            <p:nvPr/>
          </p:nvSpPr>
          <p:spPr bwMode="auto">
            <a:xfrm>
              <a:off x="1251" y="1858"/>
              <a:ext cx="706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/>
                <a:t>Commands</a:t>
              </a:r>
            </a:p>
          </p:txBody>
        </p:sp>
        <p:sp>
          <p:nvSpPr>
            <p:cNvPr id="11281" name="Line 48"/>
            <p:cNvSpPr>
              <a:spLocks noChangeShapeType="1"/>
            </p:cNvSpPr>
            <p:nvPr/>
          </p:nvSpPr>
          <p:spPr bwMode="auto">
            <a:xfrm>
              <a:off x="1984" y="1954"/>
              <a:ext cx="2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1282" name="Rectangle 49"/>
            <p:cNvSpPr>
              <a:spLocks noChangeArrowheads="1"/>
            </p:cNvSpPr>
            <p:nvPr/>
          </p:nvSpPr>
          <p:spPr bwMode="auto">
            <a:xfrm>
              <a:off x="4323" y="2182"/>
              <a:ext cx="668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/>
                <a:t>Responses</a:t>
              </a:r>
            </a:p>
          </p:txBody>
        </p:sp>
        <p:sp>
          <p:nvSpPr>
            <p:cNvPr id="11283" name="Line 50"/>
            <p:cNvSpPr>
              <a:spLocks noChangeShapeType="1"/>
            </p:cNvSpPr>
            <p:nvPr/>
          </p:nvSpPr>
          <p:spPr bwMode="auto">
            <a:xfrm>
              <a:off x="1276" y="2134"/>
              <a:ext cx="2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1284" name="Rectangle 51"/>
            <p:cNvSpPr>
              <a:spLocks noChangeArrowheads="1"/>
            </p:cNvSpPr>
            <p:nvPr/>
          </p:nvSpPr>
          <p:spPr bwMode="auto">
            <a:xfrm>
              <a:off x="1636" y="2414"/>
              <a:ext cx="700" cy="5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5" name="Rectangle 52"/>
            <p:cNvSpPr>
              <a:spLocks noChangeArrowheads="1"/>
            </p:cNvSpPr>
            <p:nvPr/>
          </p:nvSpPr>
          <p:spPr bwMode="auto">
            <a:xfrm>
              <a:off x="1683" y="2590"/>
              <a:ext cx="663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/>
                <a:t>Secondary</a:t>
              </a:r>
            </a:p>
          </p:txBody>
        </p:sp>
        <p:sp>
          <p:nvSpPr>
            <p:cNvPr id="11286" name="Rectangle 53"/>
            <p:cNvSpPr>
              <a:spLocks noChangeArrowheads="1"/>
            </p:cNvSpPr>
            <p:nvPr/>
          </p:nvSpPr>
          <p:spPr bwMode="auto">
            <a:xfrm>
              <a:off x="2644" y="2426"/>
              <a:ext cx="700" cy="5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7" name="Rectangle 54"/>
            <p:cNvSpPr>
              <a:spLocks noChangeArrowheads="1"/>
            </p:cNvSpPr>
            <p:nvPr/>
          </p:nvSpPr>
          <p:spPr bwMode="auto">
            <a:xfrm>
              <a:off x="2691" y="2602"/>
              <a:ext cx="663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/>
                <a:t>Secondary</a:t>
              </a:r>
            </a:p>
          </p:txBody>
        </p:sp>
        <p:sp>
          <p:nvSpPr>
            <p:cNvPr id="11288" name="Rectangle 55"/>
            <p:cNvSpPr>
              <a:spLocks noChangeArrowheads="1"/>
            </p:cNvSpPr>
            <p:nvPr/>
          </p:nvSpPr>
          <p:spPr bwMode="auto">
            <a:xfrm>
              <a:off x="3652" y="2438"/>
              <a:ext cx="700" cy="5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9" name="Rectangle 56"/>
            <p:cNvSpPr>
              <a:spLocks noChangeArrowheads="1"/>
            </p:cNvSpPr>
            <p:nvPr/>
          </p:nvSpPr>
          <p:spPr bwMode="auto">
            <a:xfrm>
              <a:off x="3699" y="2614"/>
              <a:ext cx="663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/>
                <a:t>Secondary</a:t>
              </a:r>
            </a:p>
          </p:txBody>
        </p:sp>
        <p:sp>
          <p:nvSpPr>
            <p:cNvPr id="11290" name="Line 57"/>
            <p:cNvSpPr>
              <a:spLocks noChangeShapeType="1"/>
            </p:cNvSpPr>
            <p:nvPr/>
          </p:nvSpPr>
          <p:spPr bwMode="auto">
            <a:xfrm flipV="1">
              <a:off x="1980" y="2130"/>
              <a:ext cx="0" cy="2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1291" name="Line 58"/>
            <p:cNvSpPr>
              <a:spLocks noChangeShapeType="1"/>
            </p:cNvSpPr>
            <p:nvPr/>
          </p:nvSpPr>
          <p:spPr bwMode="auto">
            <a:xfrm flipV="1">
              <a:off x="3012" y="2130"/>
              <a:ext cx="0" cy="2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1292" name="Line 59"/>
            <p:cNvSpPr>
              <a:spLocks noChangeShapeType="1"/>
            </p:cNvSpPr>
            <p:nvPr/>
          </p:nvSpPr>
          <p:spPr bwMode="auto">
            <a:xfrm flipV="1">
              <a:off x="4044" y="2130"/>
              <a:ext cx="0" cy="2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1293" name="Rectangle 60"/>
            <p:cNvSpPr>
              <a:spLocks noChangeArrowheads="1"/>
            </p:cNvSpPr>
            <p:nvPr/>
          </p:nvSpPr>
          <p:spPr bwMode="auto">
            <a:xfrm>
              <a:off x="1939" y="1562"/>
              <a:ext cx="171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/>
                <a:t>Unbalanced Multipoint link</a:t>
              </a:r>
            </a:p>
          </p:txBody>
        </p:sp>
        <p:sp>
          <p:nvSpPr>
            <p:cNvPr id="11294" name="Rectangle 61"/>
            <p:cNvSpPr>
              <a:spLocks noChangeArrowheads="1"/>
            </p:cNvSpPr>
            <p:nvPr/>
          </p:nvSpPr>
          <p:spPr bwMode="auto">
            <a:xfrm>
              <a:off x="916" y="3496"/>
              <a:ext cx="700" cy="5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5" name="Rectangle 62"/>
            <p:cNvSpPr>
              <a:spLocks noChangeArrowheads="1"/>
            </p:cNvSpPr>
            <p:nvPr/>
          </p:nvSpPr>
          <p:spPr bwMode="auto">
            <a:xfrm>
              <a:off x="1023" y="3540"/>
              <a:ext cx="52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/>
                <a:t>Primary</a:t>
              </a:r>
            </a:p>
          </p:txBody>
        </p:sp>
        <p:sp>
          <p:nvSpPr>
            <p:cNvPr id="11296" name="Rectangle 63"/>
            <p:cNvSpPr>
              <a:spLocks noChangeArrowheads="1"/>
            </p:cNvSpPr>
            <p:nvPr/>
          </p:nvSpPr>
          <p:spPr bwMode="auto">
            <a:xfrm>
              <a:off x="4384" y="3484"/>
              <a:ext cx="700" cy="5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7" name="Rectangle 64"/>
            <p:cNvSpPr>
              <a:spLocks noChangeArrowheads="1"/>
            </p:cNvSpPr>
            <p:nvPr/>
          </p:nvSpPr>
          <p:spPr bwMode="auto">
            <a:xfrm>
              <a:off x="951" y="3792"/>
              <a:ext cx="663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/>
                <a:t>Secondary</a:t>
              </a:r>
            </a:p>
          </p:txBody>
        </p:sp>
        <p:sp>
          <p:nvSpPr>
            <p:cNvPr id="11298" name="Line 65"/>
            <p:cNvSpPr>
              <a:spLocks noChangeShapeType="1"/>
            </p:cNvSpPr>
            <p:nvPr/>
          </p:nvSpPr>
          <p:spPr bwMode="auto">
            <a:xfrm flipV="1">
              <a:off x="1636" y="3767"/>
              <a:ext cx="275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1299" name="Rectangle 66"/>
            <p:cNvSpPr>
              <a:spLocks noChangeArrowheads="1"/>
            </p:cNvSpPr>
            <p:nvPr/>
          </p:nvSpPr>
          <p:spPr bwMode="auto">
            <a:xfrm>
              <a:off x="1587" y="3516"/>
              <a:ext cx="706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/>
                <a:t>Commands</a:t>
              </a:r>
            </a:p>
          </p:txBody>
        </p:sp>
        <p:sp>
          <p:nvSpPr>
            <p:cNvPr id="11300" name="Line 67"/>
            <p:cNvSpPr>
              <a:spLocks noChangeShapeType="1"/>
            </p:cNvSpPr>
            <p:nvPr/>
          </p:nvSpPr>
          <p:spPr bwMode="auto">
            <a:xfrm>
              <a:off x="2248" y="3624"/>
              <a:ext cx="2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1301" name="Rectangle 68"/>
            <p:cNvSpPr>
              <a:spLocks noChangeArrowheads="1"/>
            </p:cNvSpPr>
            <p:nvPr/>
          </p:nvSpPr>
          <p:spPr bwMode="auto">
            <a:xfrm>
              <a:off x="3675" y="3540"/>
              <a:ext cx="668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/>
                <a:t>Responses</a:t>
              </a:r>
            </a:p>
          </p:txBody>
        </p:sp>
        <p:sp>
          <p:nvSpPr>
            <p:cNvPr id="11302" name="Line 69"/>
            <p:cNvSpPr>
              <a:spLocks noChangeShapeType="1"/>
            </p:cNvSpPr>
            <p:nvPr/>
          </p:nvSpPr>
          <p:spPr bwMode="auto">
            <a:xfrm>
              <a:off x="3352" y="3648"/>
              <a:ext cx="2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1303" name="Rectangle 70"/>
            <p:cNvSpPr>
              <a:spLocks noChangeArrowheads="1"/>
            </p:cNvSpPr>
            <p:nvPr/>
          </p:nvSpPr>
          <p:spPr bwMode="auto">
            <a:xfrm>
              <a:off x="1071" y="3130"/>
              <a:ext cx="3461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/>
                <a:t>Balanced Point-to-point link between Combined Stations</a:t>
              </a:r>
            </a:p>
          </p:txBody>
        </p:sp>
        <p:sp>
          <p:nvSpPr>
            <p:cNvPr id="11304" name="Rectangle 71"/>
            <p:cNvSpPr>
              <a:spLocks noChangeArrowheads="1"/>
            </p:cNvSpPr>
            <p:nvPr/>
          </p:nvSpPr>
          <p:spPr bwMode="auto">
            <a:xfrm>
              <a:off x="4491" y="3780"/>
              <a:ext cx="52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/>
                <a:t>Primary</a:t>
              </a:r>
            </a:p>
          </p:txBody>
        </p:sp>
        <p:sp>
          <p:nvSpPr>
            <p:cNvPr id="11305" name="Rectangle 72"/>
            <p:cNvSpPr>
              <a:spLocks noChangeArrowheads="1"/>
            </p:cNvSpPr>
            <p:nvPr/>
          </p:nvSpPr>
          <p:spPr bwMode="auto">
            <a:xfrm>
              <a:off x="4395" y="3528"/>
              <a:ext cx="663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/>
                <a:t>Secondary</a:t>
              </a:r>
            </a:p>
          </p:txBody>
        </p:sp>
        <p:sp>
          <p:nvSpPr>
            <p:cNvPr id="11306" name="Rectangle 73"/>
            <p:cNvSpPr>
              <a:spLocks noChangeArrowheads="1"/>
            </p:cNvSpPr>
            <p:nvPr/>
          </p:nvSpPr>
          <p:spPr bwMode="auto">
            <a:xfrm>
              <a:off x="3663" y="3792"/>
              <a:ext cx="706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/>
                <a:t>Commands</a:t>
              </a:r>
            </a:p>
          </p:txBody>
        </p:sp>
        <p:sp>
          <p:nvSpPr>
            <p:cNvPr id="11307" name="Line 74"/>
            <p:cNvSpPr>
              <a:spLocks noChangeShapeType="1"/>
            </p:cNvSpPr>
            <p:nvPr/>
          </p:nvSpPr>
          <p:spPr bwMode="auto">
            <a:xfrm>
              <a:off x="3388" y="3900"/>
              <a:ext cx="2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SG"/>
            </a:p>
          </p:txBody>
        </p:sp>
        <p:sp>
          <p:nvSpPr>
            <p:cNvPr id="11308" name="Rectangle 75"/>
            <p:cNvSpPr>
              <a:spLocks noChangeArrowheads="1"/>
            </p:cNvSpPr>
            <p:nvPr/>
          </p:nvSpPr>
          <p:spPr bwMode="auto">
            <a:xfrm>
              <a:off x="1707" y="3816"/>
              <a:ext cx="668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/>
                <a:t>Responses</a:t>
              </a:r>
            </a:p>
          </p:txBody>
        </p:sp>
        <p:sp>
          <p:nvSpPr>
            <p:cNvPr id="11309" name="Line 76"/>
            <p:cNvSpPr>
              <a:spLocks noChangeShapeType="1"/>
            </p:cNvSpPr>
            <p:nvPr/>
          </p:nvSpPr>
          <p:spPr bwMode="auto">
            <a:xfrm>
              <a:off x="2404" y="3888"/>
              <a:ext cx="2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314704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 Transfer HDLC (1)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Normal Response Mode (NRM)</a:t>
            </a:r>
          </a:p>
          <a:p>
            <a:pPr lvl="1"/>
            <a:r>
              <a:rPr lang="en-US"/>
              <a:t>Konfigurasi Unbalanced </a:t>
            </a:r>
          </a:p>
          <a:p>
            <a:pPr lvl="1"/>
            <a:r>
              <a:rPr lang="en-US"/>
              <a:t>Primary mengawali transfer ke secondary</a:t>
            </a:r>
          </a:p>
          <a:p>
            <a:pPr lvl="1"/>
            <a:r>
              <a:rPr lang="en-US"/>
              <a:t>Secondary hanya bisa mengirimkan data sebagai  response kepada command dari primary</a:t>
            </a:r>
          </a:p>
          <a:p>
            <a:pPr lvl="1"/>
            <a:r>
              <a:rPr lang="en-US"/>
              <a:t>Digunakan pada jalur multi-drop</a:t>
            </a:r>
          </a:p>
          <a:p>
            <a:pPr lvl="1"/>
            <a:r>
              <a:rPr lang="en-US"/>
              <a:t>Host Komputer sebagai primary</a:t>
            </a:r>
          </a:p>
          <a:p>
            <a:pPr lvl="1"/>
            <a:r>
              <a:rPr lang="en-US"/>
              <a:t>Terminal sebagai secondary</a:t>
            </a:r>
          </a:p>
        </p:txBody>
      </p:sp>
    </p:spTree>
    <p:extLst>
      <p:ext uri="{BB962C8B-B14F-4D97-AF65-F5344CB8AC3E}">
        <p14:creationId xmlns:p14="http://schemas.microsoft.com/office/powerpoint/2010/main" val="247970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 Transfer HDLC (2)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Asynchronous Balanced Mode (ABM)</a:t>
            </a:r>
          </a:p>
          <a:p>
            <a:pPr lvl="1"/>
            <a:r>
              <a:rPr lang="en-US"/>
              <a:t>Konfigurasi Balanced </a:t>
            </a:r>
          </a:p>
          <a:p>
            <a:pPr lvl="1"/>
            <a:r>
              <a:rPr lang="en-US"/>
              <a:t>Kedua station bisa mengawali pengiriman tanpa izin agar diterima</a:t>
            </a:r>
          </a:p>
          <a:p>
            <a:pPr lvl="1"/>
            <a:r>
              <a:rPr lang="en-US"/>
              <a:t>Paling banyak digunakan</a:t>
            </a:r>
          </a:p>
          <a:p>
            <a:pPr lvl="1"/>
            <a:r>
              <a:rPr lang="en-US"/>
              <a:t>Tidak ada “polling overhead”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2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 Transfer HDLC (3)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Asynchronous Response Mode (ARM)</a:t>
            </a:r>
          </a:p>
          <a:p>
            <a:pPr lvl="1"/>
            <a:r>
              <a:rPr lang="en-US"/>
              <a:t>Konfigurasi Unbalanced </a:t>
            </a:r>
          </a:p>
          <a:p>
            <a:pPr lvl="1"/>
            <a:r>
              <a:rPr lang="en-US"/>
              <a:t>Secondary bisa mengawali pengiriman tanpa izin dari primary</a:t>
            </a:r>
          </a:p>
          <a:p>
            <a:pPr lvl="1"/>
            <a:r>
              <a:rPr lang="en-US"/>
              <a:t>Primary bertanggung jawab terhadap jalur </a:t>
            </a:r>
          </a:p>
          <a:p>
            <a:pPr lvl="1"/>
            <a:r>
              <a:rPr lang="en-US"/>
              <a:t>Jarang digunakan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Struktur Frame 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Transmisi Sinkron</a:t>
            </a:r>
          </a:p>
          <a:p>
            <a:r>
              <a:rPr lang="en-US"/>
              <a:t>Semua transmisi dalam frame</a:t>
            </a:r>
          </a:p>
          <a:p>
            <a:r>
              <a:rPr lang="en-US"/>
              <a:t>Format frame tunggal untuk semua pertukaran data dan control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6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Diagram Struktur Frame </a:t>
            </a:r>
          </a:p>
        </p:txBody>
      </p:sp>
      <p:pic>
        <p:nvPicPr>
          <p:cNvPr id="78853" name="Picture 5"/>
          <p:cNvPicPr>
            <a:picLocks noChangeAspect="1" noChangeArrowheads="1"/>
          </p:cNvPicPr>
          <p:nvPr/>
        </p:nvPicPr>
        <p:blipFill>
          <a:blip r:embed="rId2"/>
          <a:srcRect b="84433"/>
          <a:stretch>
            <a:fillRect/>
          </a:stretch>
        </p:blipFill>
        <p:spPr bwMode="auto">
          <a:xfrm>
            <a:off x="1981200" y="2971800"/>
            <a:ext cx="8153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010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Flag Fields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Menandai</a:t>
            </a:r>
            <a:r>
              <a:rPr lang="en-US" dirty="0"/>
              <a:t> </a:t>
            </a:r>
            <a:r>
              <a:rPr lang="en-US" dirty="0" err="1"/>
              <a:t>batas</a:t>
            </a:r>
            <a:r>
              <a:rPr lang="en-US" dirty="0"/>
              <a:t> frame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ujung</a:t>
            </a:r>
            <a:endParaRPr lang="en-US" dirty="0"/>
          </a:p>
          <a:p>
            <a:r>
              <a:rPr lang="en-US" dirty="0"/>
              <a:t>01111110</a:t>
            </a:r>
          </a:p>
          <a:p>
            <a:r>
              <a:rPr lang="en-US" dirty="0" err="1"/>
              <a:t>Bisa</a:t>
            </a:r>
            <a:r>
              <a:rPr lang="en-US" dirty="0"/>
              <a:t> close </a:t>
            </a:r>
            <a:r>
              <a:rPr lang="en-US" dirty="0" err="1"/>
              <a:t>satu</a:t>
            </a:r>
            <a:r>
              <a:rPr lang="en-US" dirty="0"/>
              <a:t> frame </a:t>
            </a:r>
            <a:r>
              <a:rPr lang="en-US" dirty="0" err="1"/>
              <a:t>dan</a:t>
            </a:r>
            <a:r>
              <a:rPr lang="en-US" dirty="0"/>
              <a:t> open yang lain</a:t>
            </a:r>
          </a:p>
          <a:p>
            <a:r>
              <a:rPr lang="en-US" dirty="0"/>
              <a:t>Receiver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deretan</a:t>
            </a:r>
            <a:r>
              <a:rPr lang="en-US" dirty="0"/>
              <a:t> flag </a:t>
            </a:r>
            <a:r>
              <a:rPr lang="en-US" dirty="0" err="1"/>
              <a:t>untuk</a:t>
            </a:r>
            <a:r>
              <a:rPr lang="en-US" dirty="0"/>
              <a:t>  </a:t>
            </a:r>
            <a:r>
              <a:rPr lang="en-US" dirty="0" err="1"/>
              <a:t>sinkronisasi</a:t>
            </a:r>
            <a:endParaRPr lang="en-US" dirty="0"/>
          </a:p>
          <a:p>
            <a:r>
              <a:rPr lang="en-US" dirty="0"/>
              <a:t>Bit stuffing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mencegah</a:t>
            </a:r>
            <a:r>
              <a:rPr lang="en-US" dirty="0"/>
              <a:t> </a:t>
            </a:r>
            <a:r>
              <a:rPr lang="en-US" dirty="0" err="1"/>
              <a:t>kebingungan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data yang </a:t>
            </a:r>
            <a:r>
              <a:rPr lang="en-US" dirty="0" err="1"/>
              <a:t>mengandung</a:t>
            </a:r>
            <a:r>
              <a:rPr lang="en-US" dirty="0"/>
              <a:t>  01111110</a:t>
            </a:r>
          </a:p>
          <a:p>
            <a:pPr lvl="1"/>
            <a:r>
              <a:rPr lang="en-US" dirty="0"/>
              <a:t>0 </a:t>
            </a:r>
            <a:r>
              <a:rPr lang="en-US" dirty="0" err="1"/>
              <a:t>disisipkan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deretan</a:t>
            </a:r>
            <a:r>
              <a:rPr lang="en-US" dirty="0"/>
              <a:t> lima </a:t>
            </a:r>
            <a:r>
              <a:rPr lang="en-US" dirty="0" err="1"/>
              <a:t>buah</a:t>
            </a:r>
            <a:r>
              <a:rPr lang="en-US" dirty="0"/>
              <a:t> bit 1</a:t>
            </a:r>
          </a:p>
          <a:p>
            <a:pPr lvl="1"/>
            <a:r>
              <a:rPr lang="en-US" dirty="0" err="1"/>
              <a:t>Jika</a:t>
            </a:r>
            <a:r>
              <a:rPr lang="en-US" dirty="0"/>
              <a:t> receiver </a:t>
            </a:r>
            <a:r>
              <a:rPr lang="en-US" dirty="0" err="1"/>
              <a:t>mendeteksi</a:t>
            </a:r>
            <a:r>
              <a:rPr lang="en-US" dirty="0"/>
              <a:t> lima </a:t>
            </a:r>
            <a:r>
              <a:rPr lang="en-US" dirty="0" err="1"/>
              <a:t>buah</a:t>
            </a:r>
            <a:r>
              <a:rPr lang="en-US" dirty="0"/>
              <a:t> bit 1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 </a:t>
            </a:r>
            <a:r>
              <a:rPr lang="en-US" dirty="0" err="1"/>
              <a:t>mengecek</a:t>
            </a:r>
            <a:r>
              <a:rPr lang="en-US" dirty="0"/>
              <a:t> bit </a:t>
            </a:r>
            <a:r>
              <a:rPr lang="en-US" dirty="0" err="1"/>
              <a:t>berikutnya</a:t>
            </a:r>
            <a:endParaRPr lang="en-US" dirty="0"/>
          </a:p>
          <a:p>
            <a:pPr lvl="1"/>
            <a:r>
              <a:rPr lang="en-US" dirty="0" err="1"/>
              <a:t>Jika</a:t>
            </a:r>
            <a:r>
              <a:rPr lang="en-US" dirty="0"/>
              <a:t> 0,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dihapus</a:t>
            </a:r>
            <a:endParaRPr lang="en-US" dirty="0"/>
          </a:p>
          <a:p>
            <a:pPr lvl="1"/>
            <a:r>
              <a:rPr lang="en-US" dirty="0" err="1"/>
              <a:t>Jika</a:t>
            </a:r>
            <a:r>
              <a:rPr lang="en-US" dirty="0"/>
              <a:t> 1 </a:t>
            </a:r>
            <a:r>
              <a:rPr lang="en-US" dirty="0" err="1"/>
              <a:t>dan</a:t>
            </a:r>
            <a:r>
              <a:rPr lang="en-US" dirty="0"/>
              <a:t> bit </a:t>
            </a:r>
            <a:r>
              <a:rPr lang="en-US" dirty="0" err="1"/>
              <a:t>ketujuh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0, </a:t>
            </a:r>
            <a:r>
              <a:rPr lang="en-US" dirty="0" err="1"/>
              <a:t>diterima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flag</a:t>
            </a:r>
          </a:p>
          <a:p>
            <a:pPr lvl="1"/>
            <a:r>
              <a:rPr lang="en-US" dirty="0" err="1"/>
              <a:t>Jika</a:t>
            </a:r>
            <a:r>
              <a:rPr lang="en-US" dirty="0"/>
              <a:t> bit </a:t>
            </a:r>
            <a:r>
              <a:rPr lang="en-US" dirty="0" err="1"/>
              <a:t>keenam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ketujuh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1, </a:t>
            </a:r>
            <a:r>
              <a:rPr lang="en-US" dirty="0" err="1"/>
              <a:t>pengirim</a:t>
            </a:r>
            <a:r>
              <a:rPr lang="en-US" dirty="0"/>
              <a:t> </a:t>
            </a:r>
            <a:r>
              <a:rPr lang="en-US" dirty="0" err="1"/>
              <a:t>mengindikasikan</a:t>
            </a:r>
            <a:r>
              <a:rPr lang="en-US" dirty="0"/>
              <a:t> abort (</a:t>
            </a:r>
            <a:r>
              <a:rPr lang="en-US" dirty="0" err="1"/>
              <a:t>gagal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2378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900" name="Picture 4"/>
          <p:cNvPicPr>
            <a:picLocks noChangeAspect="1" noChangeArrowheads="1"/>
          </p:cNvPicPr>
          <p:nvPr/>
        </p:nvPicPr>
        <p:blipFill>
          <a:blip r:embed="rId2"/>
          <a:srcRect b="9828"/>
          <a:stretch>
            <a:fillRect/>
          </a:stretch>
        </p:blipFill>
        <p:spPr bwMode="auto">
          <a:xfrm>
            <a:off x="2809852" y="2067428"/>
            <a:ext cx="6454798" cy="4574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 Stuffing</a:t>
            </a:r>
          </a:p>
        </p:txBody>
      </p:sp>
      <p:sp>
        <p:nvSpPr>
          <p:cNvPr id="80901" name="Rectangle 5"/>
          <p:cNvSpPr>
            <a:spLocks noGrp="1" noChangeArrowheads="1"/>
          </p:cNvSpPr>
          <p:nvPr>
            <p:ph idx="1"/>
          </p:nvPr>
        </p:nvSpPr>
        <p:spPr>
          <a:xfrm>
            <a:off x="599209" y="1347643"/>
            <a:ext cx="10515600" cy="4351338"/>
          </a:xfrm>
        </p:spPr>
        <p:txBody>
          <a:bodyPr/>
          <a:lstStyle/>
          <a:p>
            <a:r>
              <a:rPr lang="en-US" sz="2400" dirty="0" err="1"/>
              <a:t>Contoh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error yang </a:t>
            </a:r>
            <a:r>
              <a:rPr lang="en-US" sz="2400" dirty="0" err="1"/>
              <a:t>mungkin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8881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Address Field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966355" y="1700218"/>
            <a:ext cx="9193645" cy="25146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Identifikasi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secondary station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frame</a:t>
            </a:r>
          </a:p>
          <a:p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panjangnya</a:t>
            </a:r>
            <a:r>
              <a:rPr lang="en-US" dirty="0"/>
              <a:t> 8 bit</a:t>
            </a:r>
          </a:p>
          <a:p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kelipatan</a:t>
            </a:r>
            <a:r>
              <a:rPr lang="en-US" dirty="0"/>
              <a:t> 7 bit</a:t>
            </a:r>
          </a:p>
          <a:p>
            <a:pPr lvl="1"/>
            <a:r>
              <a:rPr lang="en-US" dirty="0"/>
              <a:t>LSB </a:t>
            </a:r>
            <a:r>
              <a:rPr lang="en-US" dirty="0" err="1"/>
              <a:t>setiap</a:t>
            </a:r>
            <a:r>
              <a:rPr lang="en-US" dirty="0"/>
              <a:t> octet </a:t>
            </a:r>
            <a:r>
              <a:rPr lang="en-US" dirty="0" err="1"/>
              <a:t>mengindikasikan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octet </a:t>
            </a:r>
            <a:r>
              <a:rPr lang="en-US" dirty="0" err="1"/>
              <a:t>terakhir</a:t>
            </a:r>
            <a:r>
              <a:rPr lang="en-US" dirty="0"/>
              <a:t> (1)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 (0)</a:t>
            </a:r>
          </a:p>
          <a:p>
            <a:r>
              <a:rPr lang="en-US" dirty="0" err="1"/>
              <a:t>Semua</a:t>
            </a:r>
            <a:r>
              <a:rPr lang="en-US" dirty="0"/>
              <a:t> bit </a:t>
            </a:r>
            <a:r>
              <a:rPr lang="en-US" dirty="0" err="1"/>
              <a:t>satu</a:t>
            </a:r>
            <a:r>
              <a:rPr lang="en-US" dirty="0"/>
              <a:t> (11111111) </a:t>
            </a:r>
            <a:r>
              <a:rPr lang="en-US" dirty="0" err="1"/>
              <a:t>di</a:t>
            </a:r>
            <a:r>
              <a:rPr lang="en-US" dirty="0"/>
              <a:t>-broadcast</a:t>
            </a:r>
          </a:p>
        </p:txBody>
      </p:sp>
      <p:pic>
        <p:nvPicPr>
          <p:cNvPr id="82949" name="Picture 5"/>
          <p:cNvPicPr>
            <a:picLocks noChangeAspect="1" noChangeArrowheads="1"/>
          </p:cNvPicPr>
          <p:nvPr/>
        </p:nvPicPr>
        <p:blipFill>
          <a:blip r:embed="rId2"/>
          <a:srcRect l="4630" t="23601" r="5556" b="64661"/>
          <a:stretch>
            <a:fillRect/>
          </a:stretch>
        </p:blipFill>
        <p:spPr bwMode="auto">
          <a:xfrm>
            <a:off x="1809720" y="4714885"/>
            <a:ext cx="8534400" cy="140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0384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Kontrol Aliran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dirty="0" err="1"/>
              <a:t>Menjamin</a:t>
            </a:r>
            <a:r>
              <a:rPr lang="en-US" dirty="0"/>
              <a:t> </a:t>
            </a:r>
            <a:r>
              <a:rPr lang="en-US" dirty="0" err="1"/>
              <a:t>pengiriman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 smtClean="0"/>
              <a:t>membanjiri</a:t>
            </a:r>
            <a:r>
              <a:rPr lang="en-US" dirty="0" smtClean="0"/>
              <a:t> </a:t>
            </a:r>
            <a:r>
              <a:rPr lang="en-US" dirty="0" err="1"/>
              <a:t>penerima</a:t>
            </a:r>
            <a:endParaRPr lang="en-US" dirty="0"/>
          </a:p>
          <a:p>
            <a:pPr lvl="1">
              <a:lnSpc>
                <a:spcPct val="160000"/>
              </a:lnSpc>
            </a:pPr>
            <a:r>
              <a:rPr lang="en-US" dirty="0" err="1"/>
              <a:t>Mencegah</a:t>
            </a:r>
            <a:r>
              <a:rPr lang="en-US" dirty="0"/>
              <a:t> buffer overflow (</a:t>
            </a:r>
            <a:r>
              <a:rPr lang="en-US" dirty="0" err="1"/>
              <a:t>kepenuhan</a:t>
            </a:r>
            <a:r>
              <a:rPr lang="en-US" dirty="0"/>
              <a:t>)</a:t>
            </a:r>
          </a:p>
          <a:p>
            <a:pPr>
              <a:lnSpc>
                <a:spcPct val="160000"/>
              </a:lnSpc>
            </a:pP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Transmisi</a:t>
            </a:r>
            <a:endParaRPr lang="en-US" dirty="0"/>
          </a:p>
          <a:p>
            <a:pPr lvl="1">
              <a:lnSpc>
                <a:spcPct val="160000"/>
              </a:lnSpc>
            </a:pP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mengeluarkan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bit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media </a:t>
            </a:r>
            <a:r>
              <a:rPr lang="en-US" dirty="0" err="1"/>
              <a:t>transmisi</a:t>
            </a:r>
            <a:endParaRPr lang="en-US" dirty="0"/>
          </a:p>
          <a:p>
            <a:pPr>
              <a:lnSpc>
                <a:spcPct val="160000"/>
              </a:lnSpc>
            </a:pP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Propagasi</a:t>
            </a:r>
            <a:endParaRPr lang="en-US" dirty="0"/>
          </a:p>
          <a:p>
            <a:pPr lvl="1">
              <a:lnSpc>
                <a:spcPct val="160000"/>
              </a:lnSpc>
            </a:pP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bit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perjalanan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jalurnya</a:t>
            </a:r>
            <a:endParaRPr lang="en-US" dirty="0"/>
          </a:p>
          <a:p>
            <a:pPr>
              <a:lnSpc>
                <a:spcPct val="16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5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Field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Berbeda untuk jenis frame yang beda </a:t>
            </a:r>
          </a:p>
          <a:p>
            <a:pPr lvl="1"/>
            <a:r>
              <a:rPr lang="en-US"/>
              <a:t>Information - data yang akan ditransmisikan ke user (next layer up)</a:t>
            </a:r>
          </a:p>
          <a:p>
            <a:pPr lvl="2"/>
            <a:r>
              <a:rPr lang="en-US"/>
              <a:t>Flow dan error control piggybacked pada frame information </a:t>
            </a:r>
          </a:p>
          <a:p>
            <a:pPr lvl="1"/>
            <a:r>
              <a:rPr lang="en-US"/>
              <a:t>Supervisory - ARQ ketika piggyback tidak digunakan</a:t>
            </a:r>
          </a:p>
          <a:p>
            <a:pPr lvl="1"/>
            <a:r>
              <a:rPr lang="en-US"/>
              <a:t>Unnumbered - Link control tambahan</a:t>
            </a:r>
          </a:p>
          <a:p>
            <a:r>
              <a:rPr lang="en-US"/>
              <a:t>Satu atau dua bit pertama dari control field mengidentifikasikan jenis frame</a:t>
            </a:r>
          </a:p>
          <a:p>
            <a:r>
              <a:rPr lang="en-US"/>
              <a:t>Bit-bit sisanya dijelaskan nanti saja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Diagram Control Field </a:t>
            </a:r>
          </a:p>
        </p:txBody>
      </p:sp>
      <p:pic>
        <p:nvPicPr>
          <p:cNvPr id="86020" name="Picture 4"/>
          <p:cNvPicPr>
            <a:picLocks noChangeAspect="1" noChangeArrowheads="1"/>
          </p:cNvPicPr>
          <p:nvPr/>
        </p:nvPicPr>
        <p:blipFill>
          <a:blip r:embed="rId2"/>
          <a:srcRect t="39670" b="7532"/>
          <a:stretch>
            <a:fillRect/>
          </a:stretch>
        </p:blipFill>
        <p:spPr bwMode="auto">
          <a:xfrm>
            <a:off x="2595538" y="1571612"/>
            <a:ext cx="7043758" cy="468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9300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Bit Poll/Final 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Digunakan bergantung pada context</a:t>
            </a:r>
          </a:p>
          <a:p>
            <a:r>
              <a:rPr lang="en-US"/>
              <a:t>Command frame</a:t>
            </a:r>
          </a:p>
          <a:p>
            <a:pPr lvl="1"/>
            <a:r>
              <a:rPr lang="en-US"/>
              <a:t>P bit</a:t>
            </a:r>
          </a:p>
          <a:p>
            <a:pPr lvl="1"/>
            <a:r>
              <a:rPr lang="en-US"/>
              <a:t>1 untuk solicit (poll) response dari peer</a:t>
            </a:r>
          </a:p>
          <a:p>
            <a:r>
              <a:rPr lang="en-US"/>
              <a:t>Response frame</a:t>
            </a:r>
          </a:p>
          <a:p>
            <a:pPr lvl="1"/>
            <a:r>
              <a:rPr lang="en-US"/>
              <a:t>F bit</a:t>
            </a:r>
          </a:p>
          <a:p>
            <a:pPr lvl="1"/>
            <a:r>
              <a:rPr lang="en-US"/>
              <a:t>1 mengindikasikan response untuk soliciting command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81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Information Field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Hanya didalam information dan beberapa   frame-frame tidak bernomor</a:t>
            </a:r>
          </a:p>
          <a:p>
            <a:r>
              <a:rPr lang="en-US"/>
              <a:t>Harus mengandung nomor integral dari octet</a:t>
            </a:r>
          </a:p>
          <a:p>
            <a:r>
              <a:rPr lang="en-US"/>
              <a:t>Panjang variabel </a:t>
            </a:r>
          </a:p>
        </p:txBody>
      </p:sp>
    </p:spTree>
    <p:extLst>
      <p:ext uri="{BB962C8B-B14F-4D97-AF65-F5344CB8AC3E}">
        <p14:creationId xmlns:p14="http://schemas.microsoft.com/office/powerpoint/2010/main" val="144295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Frame Check Sequence Field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FCS</a:t>
            </a:r>
          </a:p>
          <a:p>
            <a:r>
              <a:rPr lang="en-US"/>
              <a:t>Pendeteksian kesalahan</a:t>
            </a:r>
          </a:p>
          <a:p>
            <a:r>
              <a:rPr lang="en-US"/>
              <a:t>16 bit CRC</a:t>
            </a:r>
          </a:p>
          <a:p>
            <a:r>
              <a:rPr lang="en-US"/>
              <a:t>Optional 32 bit CRC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9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Operasi HDLC 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Pertukaran informasi, supervisory dan frame-frame tidak bernomor</a:t>
            </a:r>
          </a:p>
          <a:p>
            <a:r>
              <a:rPr lang="en-US"/>
              <a:t>Tiga fase</a:t>
            </a:r>
          </a:p>
          <a:p>
            <a:pPr lvl="1"/>
            <a:r>
              <a:rPr lang="en-US"/>
              <a:t>Initialization</a:t>
            </a:r>
          </a:p>
          <a:p>
            <a:pPr lvl="1"/>
            <a:r>
              <a:rPr lang="en-US"/>
              <a:t>Data transfer</a:t>
            </a:r>
          </a:p>
          <a:p>
            <a:pPr lvl="1"/>
            <a:r>
              <a:rPr lang="en-US"/>
              <a:t>Disconnect</a:t>
            </a:r>
          </a:p>
        </p:txBody>
      </p:sp>
    </p:spTree>
    <p:extLst>
      <p:ext uri="{BB962C8B-B14F-4D97-AF65-F5344CB8AC3E}">
        <p14:creationId xmlns:p14="http://schemas.microsoft.com/office/powerpoint/2010/main" val="307485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Contoh Operasi (1)</a:t>
            </a:r>
          </a:p>
        </p:txBody>
      </p:sp>
      <p:pic>
        <p:nvPicPr>
          <p:cNvPr id="92164" name="Picture 4"/>
          <p:cNvPicPr>
            <a:picLocks noChangeAspect="1" noChangeArrowheads="1"/>
          </p:cNvPicPr>
          <p:nvPr/>
        </p:nvPicPr>
        <p:blipFill>
          <a:blip r:embed="rId2"/>
          <a:srcRect b="53366"/>
          <a:stretch>
            <a:fillRect/>
          </a:stretch>
        </p:blipFill>
        <p:spPr bwMode="auto">
          <a:xfrm>
            <a:off x="1981200" y="1382714"/>
            <a:ext cx="8001000" cy="4954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3835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Contoh Operasi (2)</a:t>
            </a:r>
          </a:p>
        </p:txBody>
      </p:sp>
      <p:pic>
        <p:nvPicPr>
          <p:cNvPr id="93189" name="Picture 5"/>
          <p:cNvPicPr>
            <a:picLocks noChangeAspect="1" noChangeArrowheads="1"/>
          </p:cNvPicPr>
          <p:nvPr/>
        </p:nvPicPr>
        <p:blipFill>
          <a:blip r:embed="rId2"/>
          <a:srcRect t="47755" r="17773" b="6241"/>
          <a:stretch>
            <a:fillRect/>
          </a:stretch>
        </p:blipFill>
        <p:spPr bwMode="auto">
          <a:xfrm>
            <a:off x="1981200" y="1363664"/>
            <a:ext cx="6781800" cy="5037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2122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Protokol DLC lain (LAPB,LAPD)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 Access Procedure, Balanced (LAPB)</a:t>
            </a:r>
          </a:p>
          <a:p>
            <a:pPr lvl="1"/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X.25 (ITU-T)</a:t>
            </a:r>
          </a:p>
          <a:p>
            <a:pPr lvl="1"/>
            <a:r>
              <a:rPr lang="en-US" dirty="0"/>
              <a:t>Subset </a:t>
            </a:r>
            <a:r>
              <a:rPr lang="en-US" dirty="0" err="1"/>
              <a:t>dari</a:t>
            </a:r>
            <a:r>
              <a:rPr lang="en-US" dirty="0"/>
              <a:t> HDLC - ABM</a:t>
            </a:r>
          </a:p>
          <a:p>
            <a:pPr lvl="1"/>
            <a:r>
              <a:rPr lang="en-US" dirty="0"/>
              <a:t>Point to point link </a:t>
            </a:r>
            <a:r>
              <a:rPr lang="en-US" dirty="0" err="1"/>
              <a:t>antara</a:t>
            </a:r>
            <a:r>
              <a:rPr lang="en-US" dirty="0"/>
              <a:t> system </a:t>
            </a:r>
            <a:r>
              <a:rPr lang="en-US" dirty="0" err="1"/>
              <a:t>dan</a:t>
            </a:r>
            <a:r>
              <a:rPr lang="en-US" dirty="0"/>
              <a:t> packet switching network node</a:t>
            </a:r>
          </a:p>
          <a:p>
            <a:r>
              <a:rPr lang="en-US" dirty="0"/>
              <a:t>Link Access Procedure, D-Channel</a:t>
            </a:r>
          </a:p>
          <a:p>
            <a:pPr lvl="1"/>
            <a:r>
              <a:rPr lang="en-US" dirty="0"/>
              <a:t>ISDN (ITU-D)</a:t>
            </a:r>
          </a:p>
          <a:p>
            <a:pPr lvl="1"/>
            <a:r>
              <a:rPr lang="en-US" dirty="0"/>
              <a:t>ABM</a:t>
            </a:r>
          </a:p>
          <a:p>
            <a:pPr lvl="1"/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angka-angka</a:t>
            </a:r>
            <a:r>
              <a:rPr lang="en-US" dirty="0"/>
              <a:t> </a:t>
            </a:r>
            <a:r>
              <a:rPr lang="en-US" dirty="0" err="1"/>
              <a:t>deretan</a:t>
            </a:r>
            <a:r>
              <a:rPr lang="en-US" dirty="0"/>
              <a:t> 7-bit (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3-bit)</a:t>
            </a:r>
          </a:p>
          <a:p>
            <a:pPr lvl="1"/>
            <a:r>
              <a:rPr lang="en-US" dirty="0"/>
              <a:t>16 bit address field </a:t>
            </a:r>
            <a:r>
              <a:rPr lang="en-US" dirty="0" err="1"/>
              <a:t>mengandung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sub-addresses</a:t>
            </a:r>
          </a:p>
          <a:p>
            <a:pPr lvl="2"/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device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user (next layer up)</a:t>
            </a:r>
          </a:p>
        </p:txBody>
      </p:sp>
    </p:spTree>
    <p:extLst>
      <p:ext uri="{BB962C8B-B14F-4D97-AF65-F5344CB8AC3E}">
        <p14:creationId xmlns:p14="http://schemas.microsoft.com/office/powerpoint/2010/main" val="368708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Protokol</a:t>
            </a:r>
            <a:r>
              <a:rPr lang="en-US" dirty="0"/>
              <a:t> DLC lain (LLC)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Logical Link Control (LLC)</a:t>
            </a:r>
          </a:p>
          <a:p>
            <a:pPr lvl="1"/>
            <a:r>
              <a:rPr lang="en-US"/>
              <a:t>IEEE 802</a:t>
            </a:r>
          </a:p>
          <a:p>
            <a:pPr lvl="1"/>
            <a:r>
              <a:rPr lang="en-US"/>
              <a:t>Format frame yang berbeda</a:t>
            </a:r>
          </a:p>
          <a:p>
            <a:pPr lvl="1"/>
            <a:r>
              <a:rPr lang="en-US"/>
              <a:t>Link control dipisah antara medium access layer (MAC) dan LLC (berada paling atas pada MAC)</a:t>
            </a:r>
          </a:p>
          <a:p>
            <a:pPr lvl="1"/>
            <a:r>
              <a:rPr lang="en-US"/>
              <a:t>Tidak ada primary dan secondary - semua station adalah peer</a:t>
            </a:r>
          </a:p>
          <a:p>
            <a:pPr lvl="1"/>
            <a:r>
              <a:rPr lang="en-US"/>
              <a:t>Dua alamat diperlukan</a:t>
            </a:r>
          </a:p>
          <a:p>
            <a:pPr lvl="2"/>
            <a:r>
              <a:rPr lang="en-US"/>
              <a:t>Sender dan receiver</a:t>
            </a:r>
          </a:p>
          <a:p>
            <a:pPr lvl="1"/>
            <a:r>
              <a:rPr lang="en-US"/>
              <a:t>Pendeteksian kesalahan pada MAC layer</a:t>
            </a:r>
          </a:p>
          <a:p>
            <a:pPr lvl="2"/>
            <a:r>
              <a:rPr lang="en-US"/>
              <a:t>32 bit CRC</a:t>
            </a:r>
          </a:p>
          <a:p>
            <a:pPr lvl="1"/>
            <a:r>
              <a:rPr lang="en-US"/>
              <a:t>Destination dan Source Access Points (DSAP, SSAP)</a:t>
            </a:r>
          </a:p>
        </p:txBody>
      </p:sp>
    </p:spTree>
    <p:extLst>
      <p:ext uri="{BB962C8B-B14F-4D97-AF65-F5344CB8AC3E}">
        <p14:creationId xmlns:p14="http://schemas.microsoft.com/office/powerpoint/2010/main" val="79201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Frame Transmisi</a:t>
            </a:r>
          </a:p>
        </p:txBody>
      </p:sp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2"/>
          <a:srcRect b="14337"/>
          <a:stretch>
            <a:fillRect/>
          </a:stretch>
        </p:blipFill>
        <p:spPr bwMode="auto">
          <a:xfrm>
            <a:off x="3590925" y="1571612"/>
            <a:ext cx="5010150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4518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Protocol DLC </a:t>
            </a:r>
            <a:r>
              <a:rPr lang="en-US" dirty="0" err="1" smtClean="0"/>
              <a:t>Lainnya</a:t>
            </a:r>
            <a:r>
              <a:rPr lang="en-US" dirty="0" smtClean="0"/>
              <a:t> (PPP)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PPP (Point-to-Point Link Protocol)</a:t>
            </a:r>
          </a:p>
          <a:p>
            <a:r>
              <a:rPr lang="en-US" sz="2400"/>
              <a:t>Layout frame utk PPP: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133601" y="3505200"/>
            <a:ext cx="8277225" cy="1830388"/>
            <a:chOff x="324" y="906"/>
            <a:chExt cx="5214" cy="1153"/>
          </a:xfrm>
        </p:grpSpPr>
        <p:sp>
          <p:nvSpPr>
            <p:cNvPr id="20485" name="AutoShape 6"/>
            <p:cNvSpPr>
              <a:spLocks noChangeArrowheads="1"/>
            </p:cNvSpPr>
            <p:nvPr/>
          </p:nvSpPr>
          <p:spPr bwMode="auto">
            <a:xfrm>
              <a:off x="528" y="936"/>
              <a:ext cx="4648" cy="328"/>
            </a:xfrm>
            <a:prstGeom prst="roundRect">
              <a:avLst>
                <a:gd name="adj" fmla="val 301"/>
              </a:avLst>
            </a:prstGeom>
            <a:noFill/>
            <a:ln w="360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Franklin Gothic Book" pitchFamily="34" charset="0"/>
              </a:endParaRPr>
            </a:p>
          </p:txBody>
        </p:sp>
        <p:sp>
          <p:nvSpPr>
            <p:cNvPr id="20486" name="Line 7"/>
            <p:cNvSpPr>
              <a:spLocks noChangeShapeType="1"/>
            </p:cNvSpPr>
            <p:nvPr/>
          </p:nvSpPr>
          <p:spPr bwMode="auto">
            <a:xfrm>
              <a:off x="1100" y="936"/>
              <a:ext cx="1" cy="328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>
                <a:latin typeface="Franklin Gothic Book" pitchFamily="34" charset="0"/>
              </a:endParaRPr>
            </a:p>
          </p:txBody>
        </p:sp>
        <p:sp>
          <p:nvSpPr>
            <p:cNvPr id="20487" name="Line 8"/>
            <p:cNvSpPr>
              <a:spLocks noChangeShapeType="1"/>
            </p:cNvSpPr>
            <p:nvPr/>
          </p:nvSpPr>
          <p:spPr bwMode="auto">
            <a:xfrm>
              <a:off x="1748" y="936"/>
              <a:ext cx="1" cy="328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>
                <a:latin typeface="Franklin Gothic Book" pitchFamily="34" charset="0"/>
              </a:endParaRPr>
            </a:p>
          </p:txBody>
        </p:sp>
        <p:sp>
          <p:nvSpPr>
            <p:cNvPr id="20488" name="Line 9"/>
            <p:cNvSpPr>
              <a:spLocks noChangeShapeType="1"/>
            </p:cNvSpPr>
            <p:nvPr/>
          </p:nvSpPr>
          <p:spPr bwMode="auto">
            <a:xfrm>
              <a:off x="2324" y="936"/>
              <a:ext cx="1" cy="328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>
                <a:latin typeface="Franklin Gothic Book" pitchFamily="34" charset="0"/>
              </a:endParaRPr>
            </a:p>
          </p:txBody>
        </p:sp>
        <p:sp>
          <p:nvSpPr>
            <p:cNvPr id="20489" name="Line 10"/>
            <p:cNvSpPr>
              <a:spLocks noChangeShapeType="1"/>
            </p:cNvSpPr>
            <p:nvPr/>
          </p:nvSpPr>
          <p:spPr bwMode="auto">
            <a:xfrm>
              <a:off x="3908" y="948"/>
              <a:ext cx="1" cy="328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>
                <a:latin typeface="Franklin Gothic Book" pitchFamily="34" charset="0"/>
              </a:endParaRPr>
            </a:p>
          </p:txBody>
        </p:sp>
        <p:sp>
          <p:nvSpPr>
            <p:cNvPr id="20490" name="Line 11"/>
            <p:cNvSpPr>
              <a:spLocks noChangeShapeType="1"/>
            </p:cNvSpPr>
            <p:nvPr/>
          </p:nvSpPr>
          <p:spPr bwMode="auto">
            <a:xfrm>
              <a:off x="4616" y="948"/>
              <a:ext cx="1" cy="328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>
                <a:latin typeface="Franklin Gothic Book" pitchFamily="34" charset="0"/>
              </a:endParaRPr>
            </a:p>
          </p:txBody>
        </p:sp>
        <p:sp>
          <p:nvSpPr>
            <p:cNvPr id="20491" name="Text Box 12"/>
            <p:cNvSpPr txBox="1">
              <a:spLocks noChangeArrowheads="1"/>
            </p:cNvSpPr>
            <p:nvPr/>
          </p:nvSpPr>
          <p:spPr bwMode="auto">
            <a:xfrm>
              <a:off x="635" y="934"/>
              <a:ext cx="370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45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latin typeface="Franklin Gothic Book" pitchFamily="34" charset="0"/>
                </a:rPr>
                <a:t>Flag</a:t>
              </a:r>
            </a:p>
          </p:txBody>
        </p:sp>
        <p:sp>
          <p:nvSpPr>
            <p:cNvPr id="20492" name="Text Box 13"/>
            <p:cNvSpPr txBox="1">
              <a:spLocks noChangeArrowheads="1"/>
            </p:cNvSpPr>
            <p:nvPr/>
          </p:nvSpPr>
          <p:spPr bwMode="auto">
            <a:xfrm>
              <a:off x="4711" y="906"/>
              <a:ext cx="338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45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latin typeface="Franklin Gothic Book" pitchFamily="34" charset="0"/>
                </a:rPr>
                <a:t>flag</a:t>
              </a:r>
            </a:p>
          </p:txBody>
        </p:sp>
        <p:sp>
          <p:nvSpPr>
            <p:cNvPr id="20493" name="Text Box 14"/>
            <p:cNvSpPr txBox="1">
              <a:spLocks noChangeArrowheads="1"/>
            </p:cNvSpPr>
            <p:nvPr/>
          </p:nvSpPr>
          <p:spPr bwMode="auto">
            <a:xfrm>
              <a:off x="1103" y="918"/>
              <a:ext cx="607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45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latin typeface="Franklin Gothic Book" pitchFamily="34" charset="0"/>
                </a:rPr>
                <a:t>Address</a:t>
              </a:r>
            </a:p>
          </p:txBody>
        </p:sp>
        <p:sp>
          <p:nvSpPr>
            <p:cNvPr id="20494" name="Text Box 15"/>
            <p:cNvSpPr txBox="1">
              <a:spLocks noChangeArrowheads="1"/>
            </p:cNvSpPr>
            <p:nvPr/>
          </p:nvSpPr>
          <p:spPr bwMode="auto">
            <a:xfrm>
              <a:off x="1779" y="938"/>
              <a:ext cx="554" cy="2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45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latin typeface="Franklin Gothic Book" pitchFamily="34" charset="0"/>
                </a:rPr>
                <a:t>Control</a:t>
              </a:r>
            </a:p>
          </p:txBody>
        </p:sp>
        <p:sp>
          <p:nvSpPr>
            <p:cNvPr id="20495" name="Text Box 16"/>
            <p:cNvSpPr txBox="1">
              <a:spLocks noChangeArrowheads="1"/>
            </p:cNvSpPr>
            <p:nvPr/>
          </p:nvSpPr>
          <p:spPr bwMode="auto">
            <a:xfrm>
              <a:off x="3075" y="970"/>
              <a:ext cx="820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45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latin typeface="Franklin Gothic Book" pitchFamily="34" charset="0"/>
                </a:rPr>
                <a:t>Information</a:t>
              </a:r>
            </a:p>
          </p:txBody>
        </p:sp>
        <p:sp>
          <p:nvSpPr>
            <p:cNvPr id="20496" name="Text Box 17"/>
            <p:cNvSpPr txBox="1">
              <a:spLocks noChangeArrowheads="1"/>
            </p:cNvSpPr>
            <p:nvPr/>
          </p:nvSpPr>
          <p:spPr bwMode="auto">
            <a:xfrm>
              <a:off x="4055" y="982"/>
              <a:ext cx="370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45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latin typeface="Franklin Gothic Book" pitchFamily="34" charset="0"/>
                </a:rPr>
                <a:t>CRC</a:t>
              </a:r>
            </a:p>
          </p:txBody>
        </p:sp>
        <p:sp>
          <p:nvSpPr>
            <p:cNvPr id="20497" name="Line 18"/>
            <p:cNvSpPr>
              <a:spLocks noChangeShapeType="1"/>
            </p:cNvSpPr>
            <p:nvPr/>
          </p:nvSpPr>
          <p:spPr bwMode="auto">
            <a:xfrm>
              <a:off x="2988" y="936"/>
              <a:ext cx="1" cy="328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>
                <a:latin typeface="Franklin Gothic Book" pitchFamily="34" charset="0"/>
              </a:endParaRPr>
            </a:p>
          </p:txBody>
        </p:sp>
        <p:sp>
          <p:nvSpPr>
            <p:cNvPr id="20498" name="Text Box 19"/>
            <p:cNvSpPr txBox="1">
              <a:spLocks noChangeArrowheads="1"/>
            </p:cNvSpPr>
            <p:nvPr/>
          </p:nvSpPr>
          <p:spPr bwMode="auto">
            <a:xfrm>
              <a:off x="2395" y="962"/>
              <a:ext cx="611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45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latin typeface="Franklin Gothic Book" pitchFamily="34" charset="0"/>
                </a:rPr>
                <a:t>Protocol</a:t>
              </a:r>
            </a:p>
          </p:txBody>
        </p:sp>
        <p:sp>
          <p:nvSpPr>
            <p:cNvPr id="20499" name="Text Box 20"/>
            <p:cNvSpPr txBox="1">
              <a:spLocks noChangeArrowheads="1"/>
            </p:cNvSpPr>
            <p:nvPr/>
          </p:nvSpPr>
          <p:spPr bwMode="auto">
            <a:xfrm>
              <a:off x="503" y="1072"/>
              <a:ext cx="700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45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>
                  <a:latin typeface="Franklin Gothic Book" pitchFamily="34" charset="0"/>
                </a:rPr>
                <a:t>01111110</a:t>
              </a:r>
            </a:p>
          </p:txBody>
        </p:sp>
        <p:sp>
          <p:nvSpPr>
            <p:cNvPr id="20500" name="Text Box 21"/>
            <p:cNvSpPr txBox="1">
              <a:spLocks noChangeArrowheads="1"/>
            </p:cNvSpPr>
            <p:nvPr/>
          </p:nvSpPr>
          <p:spPr bwMode="auto">
            <a:xfrm>
              <a:off x="4591" y="1064"/>
              <a:ext cx="700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45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>
                  <a:latin typeface="Franklin Gothic Book" pitchFamily="34" charset="0"/>
                </a:rPr>
                <a:t>01111110</a:t>
              </a:r>
            </a:p>
          </p:txBody>
        </p:sp>
        <p:sp>
          <p:nvSpPr>
            <p:cNvPr id="20501" name="Text Box 22"/>
            <p:cNvSpPr txBox="1">
              <a:spLocks noChangeArrowheads="1"/>
            </p:cNvSpPr>
            <p:nvPr/>
          </p:nvSpPr>
          <p:spPr bwMode="auto">
            <a:xfrm>
              <a:off x="1095" y="1080"/>
              <a:ext cx="631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45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>
                  <a:latin typeface="Franklin Gothic Book" pitchFamily="34" charset="0"/>
                </a:rPr>
                <a:t>1111111</a:t>
              </a:r>
            </a:p>
          </p:txBody>
        </p:sp>
        <p:sp>
          <p:nvSpPr>
            <p:cNvPr id="20502" name="Text Box 23"/>
            <p:cNvSpPr txBox="1">
              <a:spLocks noChangeArrowheads="1"/>
            </p:cNvSpPr>
            <p:nvPr/>
          </p:nvSpPr>
          <p:spPr bwMode="auto">
            <a:xfrm>
              <a:off x="1743" y="1088"/>
              <a:ext cx="714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45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>
                  <a:latin typeface="Franklin Gothic Book" pitchFamily="34" charset="0"/>
                </a:rPr>
                <a:t>00000011</a:t>
              </a:r>
            </a:p>
          </p:txBody>
        </p:sp>
        <p:sp>
          <p:nvSpPr>
            <p:cNvPr id="20503" name="Text Box 24"/>
            <p:cNvSpPr txBox="1">
              <a:spLocks noChangeArrowheads="1"/>
            </p:cNvSpPr>
            <p:nvPr/>
          </p:nvSpPr>
          <p:spPr bwMode="auto">
            <a:xfrm>
              <a:off x="1601" y="1681"/>
              <a:ext cx="944" cy="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45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latin typeface="Franklin Gothic Book" pitchFamily="34" charset="0"/>
                </a:rPr>
                <a:t>Unnumbered frame</a:t>
              </a:r>
            </a:p>
          </p:txBody>
        </p:sp>
        <p:sp>
          <p:nvSpPr>
            <p:cNvPr id="20504" name="Line 25"/>
            <p:cNvSpPr>
              <a:spLocks noChangeShapeType="1"/>
            </p:cNvSpPr>
            <p:nvPr/>
          </p:nvSpPr>
          <p:spPr bwMode="auto">
            <a:xfrm flipV="1">
              <a:off x="2037" y="1275"/>
              <a:ext cx="1" cy="457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prstDash val="sysDot"/>
              <a:round/>
              <a:headEnd/>
              <a:tailEnd type="triangle" w="lg" len="lg"/>
            </a:ln>
          </p:spPr>
          <p:txBody>
            <a:bodyPr/>
            <a:lstStyle/>
            <a:p>
              <a:endParaRPr lang="en-SG">
                <a:latin typeface="Franklin Gothic Book" pitchFamily="34" charset="0"/>
              </a:endParaRPr>
            </a:p>
          </p:txBody>
        </p:sp>
        <p:sp>
          <p:nvSpPr>
            <p:cNvPr id="20505" name="Line 26"/>
            <p:cNvSpPr>
              <a:spLocks noChangeShapeType="1"/>
            </p:cNvSpPr>
            <p:nvPr/>
          </p:nvSpPr>
          <p:spPr bwMode="auto">
            <a:xfrm flipH="1" flipV="1">
              <a:off x="2723" y="1315"/>
              <a:ext cx="158" cy="40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prstDash val="sysDot"/>
              <a:round/>
              <a:headEnd/>
              <a:tailEnd type="triangle" w="lg" len="lg"/>
            </a:ln>
          </p:spPr>
          <p:txBody>
            <a:bodyPr/>
            <a:lstStyle/>
            <a:p>
              <a:endParaRPr lang="en-SG">
                <a:latin typeface="Franklin Gothic Book" pitchFamily="34" charset="0"/>
              </a:endParaRPr>
            </a:p>
          </p:txBody>
        </p:sp>
        <p:sp>
          <p:nvSpPr>
            <p:cNvPr id="20506" name="Text Box 27"/>
            <p:cNvSpPr txBox="1">
              <a:spLocks noChangeArrowheads="1"/>
            </p:cNvSpPr>
            <p:nvPr/>
          </p:nvSpPr>
          <p:spPr bwMode="auto">
            <a:xfrm>
              <a:off x="2570" y="1680"/>
              <a:ext cx="2968" cy="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45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latin typeface="Franklin Gothic Book" pitchFamily="34" charset="0"/>
                </a:rPr>
                <a:t>Specifies what kind of packet is contained in the payload, e.g.,  LCP, NCP, IP, OSI CLNP, IPX</a:t>
              </a:r>
            </a:p>
          </p:txBody>
        </p:sp>
        <p:sp>
          <p:nvSpPr>
            <p:cNvPr id="20507" name="Line 28"/>
            <p:cNvSpPr>
              <a:spLocks noChangeShapeType="1"/>
            </p:cNvSpPr>
            <p:nvPr/>
          </p:nvSpPr>
          <p:spPr bwMode="auto">
            <a:xfrm flipV="1">
              <a:off x="1276" y="1315"/>
              <a:ext cx="128" cy="338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prstDash val="sysDot"/>
              <a:round/>
              <a:headEnd/>
              <a:tailEnd type="triangle" w="lg" len="lg"/>
            </a:ln>
          </p:spPr>
          <p:txBody>
            <a:bodyPr/>
            <a:lstStyle/>
            <a:p>
              <a:endParaRPr lang="en-SG">
                <a:latin typeface="Franklin Gothic Book" pitchFamily="34" charset="0"/>
              </a:endParaRPr>
            </a:p>
          </p:txBody>
        </p:sp>
        <p:sp>
          <p:nvSpPr>
            <p:cNvPr id="20508" name="Text Box 29"/>
            <p:cNvSpPr txBox="1">
              <a:spLocks noChangeArrowheads="1"/>
            </p:cNvSpPr>
            <p:nvPr/>
          </p:nvSpPr>
          <p:spPr bwMode="auto">
            <a:xfrm>
              <a:off x="324" y="1663"/>
              <a:ext cx="1175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93000"/>
                </a:lnSpc>
                <a:buClr>
                  <a:srgbClr val="000000"/>
                </a:buClr>
                <a:buSzPct val="45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latin typeface="Franklin Gothic Book" pitchFamily="34" charset="0"/>
                </a:rPr>
                <a:t>All stations are to</a:t>
              </a:r>
            </a:p>
            <a:p>
              <a:pPr>
                <a:lnSpc>
                  <a:spcPct val="87000"/>
                </a:lnSpc>
                <a:buClr>
                  <a:srgbClr val="000000"/>
                </a:buClr>
                <a:buSzPct val="45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>
                  <a:latin typeface="Franklin Gothic Book" pitchFamily="34" charset="0"/>
                </a:rPr>
                <a:t>accept the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327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Protokol DLC lain </a:t>
            </a:r>
            <a:br>
              <a:rPr lang="en-US"/>
            </a:br>
            <a:r>
              <a:rPr lang="en-US"/>
              <a:t>(Frame Relay) (1)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Kemampuan Streamlined melalui jaringan   packet switched kecepatan tinggi</a:t>
            </a:r>
          </a:p>
          <a:p>
            <a:r>
              <a:rPr lang="en-US"/>
              <a:t>Digunakan sebagai tempat X.25</a:t>
            </a:r>
          </a:p>
          <a:p>
            <a:r>
              <a:rPr lang="en-US"/>
              <a:t>Menggunakan Link Access Procedure for Frame-Mode Bearer Services (LAPF)</a:t>
            </a:r>
          </a:p>
          <a:p>
            <a:r>
              <a:rPr lang="en-US"/>
              <a:t>Dua protokol</a:t>
            </a:r>
          </a:p>
          <a:p>
            <a:pPr lvl="1"/>
            <a:r>
              <a:rPr lang="en-US"/>
              <a:t>Control - mirip dengan HDLC</a:t>
            </a:r>
          </a:p>
          <a:p>
            <a:pPr lvl="1"/>
            <a:r>
              <a:rPr lang="en-US"/>
              <a:t>Core - subset dari control</a:t>
            </a:r>
          </a:p>
        </p:txBody>
      </p:sp>
    </p:spTree>
    <p:extLst>
      <p:ext uri="{BB962C8B-B14F-4D97-AF65-F5344CB8AC3E}">
        <p14:creationId xmlns:p14="http://schemas.microsoft.com/office/powerpoint/2010/main" val="67151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Protokol DLC lain </a:t>
            </a:r>
            <a:br>
              <a:rPr lang="en-US"/>
            </a:br>
            <a:r>
              <a:rPr lang="en-US"/>
              <a:t>(Frame Relay) (2)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ABM</a:t>
            </a:r>
          </a:p>
          <a:p>
            <a:r>
              <a:rPr lang="en-US"/>
              <a:t>Angka-angka deretan 7-bit</a:t>
            </a:r>
          </a:p>
          <a:p>
            <a:r>
              <a:rPr lang="en-US"/>
              <a:t>16 bit CRC</a:t>
            </a:r>
          </a:p>
          <a:p>
            <a:r>
              <a:rPr lang="en-US"/>
              <a:t>2, 3 atau 4 octet address field</a:t>
            </a:r>
          </a:p>
          <a:p>
            <a:pPr lvl="1"/>
            <a:r>
              <a:rPr lang="en-US"/>
              <a:t>Data link connection identifier (DLCI)</a:t>
            </a:r>
          </a:p>
          <a:p>
            <a:pPr lvl="1"/>
            <a:r>
              <a:rPr lang="en-US"/>
              <a:t>Mengidentifikasi logical connection</a:t>
            </a:r>
          </a:p>
          <a:p>
            <a:r>
              <a:rPr lang="en-US"/>
              <a:t>Lebih banyak pada frame relay terakhir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1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Protokol DLC lain (ATM)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Asynchronous Transfer Mode</a:t>
            </a:r>
          </a:p>
          <a:p>
            <a:r>
              <a:rPr lang="en-US"/>
              <a:t>Kemampuan Streamlined melampaui jaringan kecepatan tinggi</a:t>
            </a:r>
          </a:p>
          <a:p>
            <a:r>
              <a:rPr lang="en-US"/>
              <a:t>Tidak didasarkan pada HDLC </a:t>
            </a:r>
          </a:p>
          <a:p>
            <a:r>
              <a:rPr lang="en-US"/>
              <a:t>Format frame disebut “cell”</a:t>
            </a:r>
          </a:p>
          <a:p>
            <a:r>
              <a:rPr lang="en-US"/>
              <a:t>Fixed 53 octet (424 bit)</a:t>
            </a:r>
          </a:p>
          <a:p>
            <a:r>
              <a:rPr lang="en-US"/>
              <a:t>Detilnya nanti dulu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7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Stop dan Wait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Source </a:t>
            </a:r>
            <a:r>
              <a:rPr lang="en-US" dirty="0" err="1"/>
              <a:t>mengirimkan</a:t>
            </a:r>
            <a:r>
              <a:rPr lang="en-US" dirty="0"/>
              <a:t> frame</a:t>
            </a:r>
          </a:p>
          <a:p>
            <a:r>
              <a:rPr lang="en-US" dirty="0"/>
              <a:t>Destination </a:t>
            </a:r>
            <a:r>
              <a:rPr lang="en-US" dirty="0" err="1"/>
              <a:t>menerima</a:t>
            </a:r>
            <a:r>
              <a:rPr lang="en-US" dirty="0"/>
              <a:t> frame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mengirim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acknowledgement</a:t>
            </a:r>
          </a:p>
          <a:p>
            <a:r>
              <a:rPr lang="en-US" dirty="0"/>
              <a:t>Source </a:t>
            </a:r>
            <a:r>
              <a:rPr lang="en-US" dirty="0" err="1"/>
              <a:t>menunggu</a:t>
            </a:r>
            <a:r>
              <a:rPr lang="en-US" dirty="0"/>
              <a:t> (wait) ACK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mengirimkan</a:t>
            </a:r>
            <a:r>
              <a:rPr lang="en-US" dirty="0"/>
              <a:t> frame </a:t>
            </a:r>
            <a:r>
              <a:rPr lang="en-US" dirty="0" err="1"/>
              <a:t>berikutnya</a:t>
            </a:r>
            <a:endParaRPr lang="en-US" dirty="0"/>
          </a:p>
          <a:p>
            <a:r>
              <a:rPr lang="en-US" dirty="0"/>
              <a:t>Destination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menghentikan</a:t>
            </a:r>
            <a:r>
              <a:rPr lang="en-US" dirty="0"/>
              <a:t> (stop) </a:t>
            </a:r>
            <a:r>
              <a:rPr lang="en-US" dirty="0" err="1"/>
              <a:t>aliran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mengirimkan</a:t>
            </a:r>
            <a:r>
              <a:rPr lang="en-US" dirty="0"/>
              <a:t> ACK</a:t>
            </a:r>
          </a:p>
          <a:p>
            <a:r>
              <a:rPr lang="en-US" dirty="0"/>
              <a:t>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frame yang </a:t>
            </a:r>
            <a:r>
              <a:rPr lang="en-US" dirty="0" err="1"/>
              <a:t>besar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90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Fragmentasi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Block data yang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dipisah</a:t>
            </a:r>
            <a:r>
              <a:rPr lang="en-US" dirty="0"/>
              <a:t> </a:t>
            </a:r>
            <a:r>
              <a:rPr lang="en-US" dirty="0" err="1"/>
              <a:t>kedalam</a:t>
            </a:r>
            <a:r>
              <a:rPr lang="en-US" dirty="0"/>
              <a:t> frame-frame </a:t>
            </a:r>
            <a:r>
              <a:rPr lang="en-US" dirty="0" err="1"/>
              <a:t>kecil</a:t>
            </a:r>
            <a:endParaRPr lang="en-US" dirty="0"/>
          </a:p>
          <a:p>
            <a:pPr lvl="1"/>
            <a:r>
              <a:rPr lang="en-US" dirty="0" err="1"/>
              <a:t>Terbatasnya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buffer</a:t>
            </a:r>
          </a:p>
          <a:p>
            <a:pPr lvl="1"/>
            <a:r>
              <a:rPr lang="en-US" dirty="0"/>
              <a:t>Error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dideteksi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dini</a:t>
            </a:r>
            <a:r>
              <a:rPr lang="en-US" dirty="0"/>
              <a:t> (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frame </a:t>
            </a:r>
            <a:r>
              <a:rPr lang="en-US" dirty="0" err="1"/>
              <a:t>diterima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error,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mentransmisikan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frame-frame </a:t>
            </a:r>
            <a:r>
              <a:rPr lang="en-US" dirty="0" err="1"/>
              <a:t>kecil</a:t>
            </a:r>
            <a:endParaRPr lang="en-US" dirty="0"/>
          </a:p>
          <a:p>
            <a:pPr lvl="1"/>
            <a:r>
              <a:rPr lang="en-US" dirty="0" err="1"/>
              <a:t>Mencegah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stasiun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media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jangka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yang lama</a:t>
            </a:r>
          </a:p>
          <a:p>
            <a:r>
              <a:rPr lang="en-US" dirty="0"/>
              <a:t>Stop </a:t>
            </a:r>
            <a:r>
              <a:rPr lang="en-US" dirty="0" err="1"/>
              <a:t>dan</a:t>
            </a:r>
            <a:r>
              <a:rPr lang="en-US" dirty="0"/>
              <a:t> wait </a:t>
            </a:r>
            <a:r>
              <a:rPr lang="en-US" dirty="0" err="1"/>
              <a:t>menjadi</a:t>
            </a:r>
            <a:r>
              <a:rPr lang="en-US" dirty="0"/>
              <a:t> inadequate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8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Stop and Wait Link Utilization</a:t>
            </a:r>
          </a:p>
        </p:txBody>
      </p:sp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2"/>
          <a:srcRect t="-92" b="-93"/>
          <a:stretch>
            <a:fillRect/>
          </a:stretch>
        </p:blipFill>
        <p:spPr bwMode="auto">
          <a:xfrm>
            <a:off x="2881291" y="1571612"/>
            <a:ext cx="6529409" cy="4892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2803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Sliding Windows Flow Control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Banyak frame bisa dalam kondisi transit</a:t>
            </a:r>
          </a:p>
          <a:p>
            <a:r>
              <a:rPr lang="en-US"/>
              <a:t>Receiver mempunyai lebar buffer W </a:t>
            </a:r>
          </a:p>
          <a:p>
            <a:r>
              <a:rPr lang="en-US"/>
              <a:t>Transmitter dapat mengirimkan sampai W frame tanpa ACK</a:t>
            </a:r>
          </a:p>
          <a:p>
            <a:r>
              <a:rPr lang="en-US"/>
              <a:t>Setiap frame diberi nomor</a:t>
            </a:r>
          </a:p>
          <a:p>
            <a:r>
              <a:rPr lang="en-US"/>
              <a:t>ACK mencakup nomor frame berikutnya yang diharapkan</a:t>
            </a:r>
          </a:p>
          <a:p>
            <a:r>
              <a:rPr lang="en-US"/>
              <a:t>Deretan nomor dikaitkan dengan ukuran field (k)</a:t>
            </a:r>
          </a:p>
          <a:p>
            <a:pPr lvl="1"/>
            <a:r>
              <a:rPr lang="en-US"/>
              <a:t>Frame-frame diberi nomor modulo 2</a:t>
            </a:r>
            <a:r>
              <a:rPr lang="en-US" baseline="30000"/>
              <a:t>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8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9581</TotalTime>
  <Words>1797</Words>
  <Application>Microsoft Office PowerPoint</Application>
  <PresentationFormat>Widescreen</PresentationFormat>
  <Paragraphs>325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Malgun Gothic</vt:lpstr>
      <vt:lpstr>Arial</vt:lpstr>
      <vt:lpstr>Calibri</vt:lpstr>
      <vt:lpstr>Calibri Light</vt:lpstr>
      <vt:lpstr>Franklin Gothic Book</vt:lpstr>
      <vt:lpstr>Times New Roman</vt:lpstr>
      <vt:lpstr>Office Theme</vt:lpstr>
      <vt:lpstr>PowerPoint Presentation</vt:lpstr>
      <vt:lpstr>Outlines</vt:lpstr>
      <vt:lpstr>Data Link Services</vt:lpstr>
      <vt:lpstr>Kontrol Aliran</vt:lpstr>
      <vt:lpstr>Model Frame Transmisi</vt:lpstr>
      <vt:lpstr>Stop dan Wait</vt:lpstr>
      <vt:lpstr>Fragmentasi</vt:lpstr>
      <vt:lpstr>Stop and Wait Link Utilization</vt:lpstr>
      <vt:lpstr>Sliding Windows Flow Control</vt:lpstr>
      <vt:lpstr>Diagram Sliding Window</vt:lpstr>
      <vt:lpstr>Contoh Sliding Window</vt:lpstr>
      <vt:lpstr>Perbaikan Sliding Window</vt:lpstr>
      <vt:lpstr>Automatic Repeat Request (ARQ)</vt:lpstr>
      <vt:lpstr>2. Automatic Repeat Request (ARQ)</vt:lpstr>
      <vt:lpstr>1. Stop and Wait ARQ</vt:lpstr>
      <vt:lpstr>PowerPoint Presentation</vt:lpstr>
      <vt:lpstr>Stop dan Wait - Pros and Cons</vt:lpstr>
      <vt:lpstr>2. Go Back N (1)</vt:lpstr>
      <vt:lpstr>Go Back N - Frame yang rusak</vt:lpstr>
      <vt:lpstr>Go Back N - Frame hilang (1)</vt:lpstr>
      <vt:lpstr>Go Back N - Frame hilang (2)</vt:lpstr>
      <vt:lpstr>Go Back N - Acknowledgement yang rusak </vt:lpstr>
      <vt:lpstr>Go Back N - Rejection Rusak</vt:lpstr>
      <vt:lpstr>Go Back N - Diagram</vt:lpstr>
      <vt:lpstr>3. Selective Reject (1)</vt:lpstr>
      <vt:lpstr>Selective Reject - Diagram</vt:lpstr>
      <vt:lpstr>Sejarah DLL Protocols</vt:lpstr>
      <vt:lpstr>High Level Data Link Control</vt:lpstr>
      <vt:lpstr>Jenis Stasiun HDLC </vt:lpstr>
      <vt:lpstr>Konfigurasi Hubungan HDLC </vt:lpstr>
      <vt:lpstr>Konfigurasi HDLC</vt:lpstr>
      <vt:lpstr>Mode Transfer HDLC (1)</vt:lpstr>
      <vt:lpstr>Mode Transfer HDLC (2)</vt:lpstr>
      <vt:lpstr>Mode Transfer HDLC (3)</vt:lpstr>
      <vt:lpstr>Struktur Frame </vt:lpstr>
      <vt:lpstr>Diagram Struktur Frame </vt:lpstr>
      <vt:lpstr>Flag Fields</vt:lpstr>
      <vt:lpstr>Bit Stuffing</vt:lpstr>
      <vt:lpstr>Address Field</vt:lpstr>
      <vt:lpstr>Control Field</vt:lpstr>
      <vt:lpstr>Diagram Control Field </vt:lpstr>
      <vt:lpstr>Bit Poll/Final </vt:lpstr>
      <vt:lpstr>Information Field</vt:lpstr>
      <vt:lpstr>Frame Check Sequence Field</vt:lpstr>
      <vt:lpstr>Operasi HDLC </vt:lpstr>
      <vt:lpstr>Contoh Operasi (1)</vt:lpstr>
      <vt:lpstr>Contoh Operasi (2)</vt:lpstr>
      <vt:lpstr>Protokol DLC lain (LAPB,LAPD)</vt:lpstr>
      <vt:lpstr>Protokol DLC lain (LLC)</vt:lpstr>
      <vt:lpstr>Protocol DLC Lainnya (PPP)</vt:lpstr>
      <vt:lpstr>Protokol DLC lain  (Frame Relay) (1)</vt:lpstr>
      <vt:lpstr>Protokol DLC lain  (Frame Relay) (2)</vt:lpstr>
      <vt:lpstr>Protokol DLC lain (ATM)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pds</dc:creator>
  <cp:lastModifiedBy>Gde</cp:lastModifiedBy>
  <cp:revision>85</cp:revision>
  <dcterms:created xsi:type="dcterms:W3CDTF">2022-08-25T13:17:53Z</dcterms:created>
  <dcterms:modified xsi:type="dcterms:W3CDTF">2025-02-26T03:50:01Z</dcterms:modified>
</cp:coreProperties>
</file>