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339" r:id="rId2"/>
    <p:sldId id="340" r:id="rId3"/>
    <p:sldId id="341" r:id="rId4"/>
    <p:sldId id="342" r:id="rId5"/>
    <p:sldId id="343" r:id="rId6"/>
    <p:sldId id="344" r:id="rId7"/>
    <p:sldId id="345" r:id="rId8"/>
    <p:sldId id="34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nuel Fradinho" initials="M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00FDFF"/>
    <a:srgbClr val="00B2A5"/>
    <a:srgbClr val="00D9C7"/>
    <a:srgbClr val="73FDD6"/>
    <a:srgbClr val="A92C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79922" autoAdjust="0"/>
  </p:normalViewPr>
  <p:slideViewPr>
    <p:cSldViewPr snapToGrid="0">
      <p:cViewPr varScale="1">
        <p:scale>
          <a:sx n="57" d="100"/>
          <a:sy n="57" d="100"/>
        </p:scale>
        <p:origin x="174" y="5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A3E45-57A9-44A4-8D02-ECC452318D6C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232A1-099D-4B50-B749-7C373A0D8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43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5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3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9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4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0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5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2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5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0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1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1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1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90" y="549166"/>
            <a:ext cx="1980634" cy="126234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202455" y="6066229"/>
            <a:ext cx="2811352" cy="42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67" dirty="0"/>
              <a:t>https://www.youtube.com/@AmelOline/videos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158153" y="5809684"/>
            <a:ext cx="178239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67" dirty="0"/>
              <a:t>https://github.com/siagianp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085399" y="6276607"/>
            <a:ext cx="402301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67" dirty="0"/>
              <a:t>https://github.com/amelcharolinesgn2/IoT_simulator-mqtt-NodeRed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/>
          <a:srcRect l="8646" t="12924" r="16013" b="9596"/>
          <a:stretch/>
        </p:blipFill>
        <p:spPr>
          <a:xfrm>
            <a:off x="348892" y="2278144"/>
            <a:ext cx="1209868" cy="12442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4"/>
          <a:srcRect t="31519" b="32047"/>
          <a:stretch/>
        </p:blipFill>
        <p:spPr>
          <a:xfrm>
            <a:off x="478321" y="2904448"/>
            <a:ext cx="1018759" cy="3239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070" y="1596944"/>
            <a:ext cx="1896069" cy="21332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AABCB87-2ECC-4C03-B5BB-6EE11C8A4485}"/>
              </a:ext>
            </a:extLst>
          </p:cNvPr>
          <p:cNvGrpSpPr/>
          <p:nvPr/>
        </p:nvGrpSpPr>
        <p:grpSpPr>
          <a:xfrm>
            <a:off x="477502" y="1251268"/>
            <a:ext cx="976966" cy="369285"/>
            <a:chOff x="4853562" y="1589418"/>
            <a:chExt cx="2609520" cy="1291565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3546B24-FABC-4B2A-A80F-B03654D56A7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853562" y="1589418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373" tIns="54187" rIns="108373" bIns="5418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1">
                <a:solidFill>
                  <a:schemeClr val="tx1"/>
                </a:solidFill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2E1A011-CDEA-4BBC-B725-C88AF546489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230834" y="1678285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373" tIns="54187" rIns="108373" bIns="5418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B8BC7BC-BF58-402E-9A69-AA9226DE7CAA}"/>
              </a:ext>
            </a:extLst>
          </p:cNvPr>
          <p:cNvGrpSpPr/>
          <p:nvPr/>
        </p:nvGrpSpPr>
        <p:grpSpPr>
          <a:xfrm>
            <a:off x="431212" y="1225859"/>
            <a:ext cx="336493" cy="171515"/>
            <a:chOff x="7439031" y="1585639"/>
            <a:chExt cx="2143740" cy="996849"/>
          </a:xfrm>
          <a:solidFill>
            <a:schemeClr val="accent6"/>
          </a:solidFill>
        </p:grpSpPr>
        <p:sp>
          <p:nvSpPr>
            <p:cNvPr id="11" name="Freeform: Shape 66">
              <a:extLst>
                <a:ext uri="{FF2B5EF4-FFF2-40B4-BE49-F238E27FC236}">
                  <a16:creationId xmlns:a16="http://schemas.microsoft.com/office/drawing/2014/main" id="{2A081543-B9FF-49B1-8EEF-ABDF5438EDCD}"/>
                </a:ext>
              </a:extLst>
            </p:cNvPr>
            <p:cNvSpPr/>
            <p:nvPr/>
          </p:nvSpPr>
          <p:spPr>
            <a:xfrm>
              <a:off x="7439031" y="1585639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133" dirty="0"/>
            </a:p>
          </p:txBody>
        </p:sp>
        <p:sp>
          <p:nvSpPr>
            <p:cNvPr id="12" name="Freeform: Shape 67">
              <a:extLst>
                <a:ext uri="{FF2B5EF4-FFF2-40B4-BE49-F238E27FC236}">
                  <a16:creationId xmlns:a16="http://schemas.microsoft.com/office/drawing/2014/main" id="{275D1FAA-C13F-4A6B-BA37-7704CFB7ADCD}"/>
                </a:ext>
              </a:extLst>
            </p:cNvPr>
            <p:cNvSpPr/>
            <p:nvPr/>
          </p:nvSpPr>
          <p:spPr>
            <a:xfrm>
              <a:off x="8174174" y="1963600"/>
              <a:ext cx="443936" cy="326799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/>
            </a:p>
          </p:txBody>
        </p:sp>
      </p:grpSp>
      <p:sp>
        <p:nvSpPr>
          <p:cNvPr id="10" name="Subtitle 2">
            <a:extLst>
              <a:ext uri="{FF2B5EF4-FFF2-40B4-BE49-F238E27FC236}">
                <a16:creationId xmlns:a16="http://schemas.microsoft.com/office/drawing/2014/main" id="{53858C97-DA2F-8866-47CC-CDF4077BBF9D}"/>
              </a:ext>
            </a:extLst>
          </p:cNvPr>
          <p:cNvSpPr txBox="1">
            <a:spLocks/>
          </p:cNvSpPr>
          <p:nvPr/>
        </p:nvSpPr>
        <p:spPr>
          <a:xfrm>
            <a:off x="469976" y="1256395"/>
            <a:ext cx="365801" cy="125217"/>
          </a:xfrm>
          <a:prstGeom prst="rect">
            <a:avLst/>
          </a:prstGeom>
        </p:spPr>
        <p:txBody>
          <a:bodyPr vert="horz" lIns="81280" tIns="40640" rIns="81280" bIns="4064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22" dirty="0">
                <a:solidFill>
                  <a:srgbClr val="7030A0"/>
                </a:solidFill>
              </a:rPr>
              <a:t>PDS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9692" y="1368919"/>
            <a:ext cx="195549" cy="27874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964" y="1347118"/>
            <a:ext cx="268890" cy="25544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583" y="1380076"/>
            <a:ext cx="262872" cy="253181"/>
          </a:xfrm>
          <a:prstGeom prst="rect">
            <a:avLst/>
          </a:prstGeom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27228BAE-048B-681E-DD8D-BD96B22560E0}"/>
              </a:ext>
            </a:extLst>
          </p:cNvPr>
          <p:cNvSpPr txBox="1">
            <a:spLocks/>
          </p:cNvSpPr>
          <p:nvPr/>
        </p:nvSpPr>
        <p:spPr>
          <a:xfrm>
            <a:off x="258279" y="1456524"/>
            <a:ext cx="1837447" cy="261117"/>
          </a:xfrm>
          <a:prstGeom prst="rect">
            <a:avLst/>
          </a:prstGeom>
        </p:spPr>
        <p:txBody>
          <a:bodyPr vert="horz" lIns="81280" tIns="40640" rIns="81280" bIns="4064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867" dirty="0">
                <a:solidFill>
                  <a:schemeClr val="accent1">
                    <a:lumMod val="75000"/>
                  </a:schemeClr>
                </a:solidFill>
              </a:rPr>
              <a:t>Computer </a:t>
            </a:r>
            <a:r>
              <a:rPr lang="en-US" sz="1867" dirty="0">
                <a:solidFill>
                  <a:srgbClr val="00B0F0"/>
                </a:solidFill>
              </a:rPr>
              <a:t>Vision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-849474" y="3326448"/>
            <a:ext cx="3825765" cy="451201"/>
          </a:xfrm>
          <a:prstGeom prst="rect">
            <a:avLst/>
          </a:prstGeom>
        </p:spPr>
        <p:txBody>
          <a:bodyPr vert="horz" lIns="81280" tIns="40640" rIns="81280" bIns="4064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33" b="1" dirty="0">
                <a:solidFill>
                  <a:schemeClr val="bg1">
                    <a:lumMod val="75000"/>
                  </a:schemeClr>
                </a:solidFill>
              </a:rPr>
              <a:t>@ P. </a:t>
            </a:r>
            <a:r>
              <a:rPr lang="en-US" sz="2133" b="1" dirty="0" err="1">
                <a:solidFill>
                  <a:schemeClr val="bg1">
                    <a:lumMod val="75000"/>
                  </a:schemeClr>
                </a:solidFill>
              </a:rPr>
              <a:t>Siagian</a:t>
            </a:r>
            <a:endParaRPr lang="en-US" sz="2133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2331567" y="2132736"/>
            <a:ext cx="9347200" cy="771712"/>
          </a:xfrm>
          <a:prstGeom prst="rect">
            <a:avLst/>
          </a:prstGeom>
        </p:spPr>
        <p:txBody>
          <a:bodyPr vert="horz" lIns="81280" tIns="40640" rIns="81280" bIns="4064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8085399" y="6425847"/>
            <a:ext cx="3388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github.com/amelcharolinesgn2/ANJAR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871460" y="283215"/>
            <a:ext cx="87810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 smtClean="0">
                <a:solidFill>
                  <a:srgbClr val="002060"/>
                </a:solidFill>
              </a:rPr>
              <a:t>Komunikasi</a:t>
            </a:r>
            <a:r>
              <a:rPr lang="en-US" sz="3600" b="1" dirty="0" smtClean="0">
                <a:solidFill>
                  <a:srgbClr val="002060"/>
                </a:solidFill>
              </a:rPr>
              <a:t> Data  &amp;&amp;&amp; </a:t>
            </a:r>
            <a:r>
              <a:rPr lang="en-US" sz="3600" b="1" dirty="0" err="1" smtClean="0">
                <a:solidFill>
                  <a:srgbClr val="002060"/>
                </a:solidFill>
              </a:rPr>
              <a:t>Jaringan</a:t>
            </a:r>
            <a:r>
              <a:rPr lang="en-US" sz="3600" b="1" dirty="0" smtClean="0">
                <a:solidFill>
                  <a:srgbClr val="002060"/>
                </a:solidFill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</a:rPr>
              <a:t>Komputer</a:t>
            </a:r>
            <a:endParaRPr lang="en-US" sz="3600" b="1" dirty="0" smtClean="0">
              <a:solidFill>
                <a:srgbClr val="002060"/>
              </a:solidFill>
            </a:endParaRPr>
          </a:p>
          <a:p>
            <a:pPr algn="ctr"/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Network Communication</a:t>
            </a:r>
            <a:endParaRPr lang="en-US" sz="1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915202" y="883378"/>
            <a:ext cx="22955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id-ID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Transmisi Data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fontAlgn="t"/>
            <a:r>
              <a:rPr lang="id-ID" sz="1600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Pengkodean Data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fontAlgn="t"/>
            <a:r>
              <a:rPr lang="id-ID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Teknik Komunikasi Data Digital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fontAlgn="t"/>
            <a:r>
              <a:rPr lang="id-ID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 Link Control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fontAlgn="t"/>
            <a:r>
              <a:rPr lang="id-ID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Multiplexing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fontAlgn="t"/>
            <a:r>
              <a:rPr lang="id-ID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Switching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id-ID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Medium Access Sublayer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id-ID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Network Layer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68502" y="3100343"/>
            <a:ext cx="36944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en-US" sz="5400" dirty="0" smtClean="0">
                <a:solidFill>
                  <a:srgbClr val="002060"/>
                </a:solidFill>
              </a:rPr>
              <a:t>Multiplexing</a:t>
            </a:r>
            <a:endParaRPr lang="en-US" sz="5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8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991" y="181120"/>
            <a:ext cx="7620000" cy="715962"/>
          </a:xfrm>
        </p:spPr>
        <p:txBody>
          <a:bodyPr/>
          <a:lstStyle/>
          <a:p>
            <a:r>
              <a:rPr lang="en-US" dirty="0" smtClean="0"/>
              <a:t>Multiplexing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535" y="1066800"/>
            <a:ext cx="11211791" cy="5334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/>
              <a:t>Multiplex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mengkombinasikan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(analog </a:t>
            </a:r>
            <a:r>
              <a:rPr lang="en-US" dirty="0" err="1" smtClean="0"/>
              <a:t>atau</a:t>
            </a:r>
            <a:r>
              <a:rPr lang="en-US" dirty="0" smtClean="0"/>
              <a:t> digital)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ditransmisikan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media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saluran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Cara </a:t>
            </a:r>
            <a:r>
              <a:rPr lang="en-US" dirty="0" err="1" smtClean="0"/>
              <a:t>umum</a:t>
            </a:r>
            <a:r>
              <a:rPr lang="en-US" dirty="0" smtClean="0"/>
              <a:t>  multiplexing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mengkombinasikan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berkecepatan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saluran</a:t>
            </a:r>
            <a:r>
              <a:rPr lang="en-US" dirty="0" smtClean="0"/>
              <a:t> </a:t>
            </a:r>
            <a:r>
              <a:rPr lang="en-US" dirty="0" err="1" smtClean="0"/>
              <a:t>berkecepatan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/>
              <a:t>Multiplexer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sirkuit</a:t>
            </a:r>
            <a:r>
              <a:rPr lang="en-US" dirty="0" smtClean="0"/>
              <a:t> yang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menggabungkan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elektrik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1 </a:t>
            </a:r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tunggal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 err="1" smtClean="0"/>
              <a:t>Alasan</a:t>
            </a:r>
            <a:r>
              <a:rPr lang="en-US" dirty="0" smtClean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b="1" dirty="0"/>
              <a:t>multiplex :</a:t>
            </a:r>
          </a:p>
          <a:p>
            <a:pPr marL="571500" indent="-457200" algn="just">
              <a:buFont typeface="+mj-lt"/>
              <a:buAutoNum type="arabicPeriod"/>
            </a:pPr>
            <a:r>
              <a:rPr lang="en-US" dirty="0" err="1"/>
              <a:t>Menghemat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saluran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endParaRPr lang="en-US" dirty="0"/>
          </a:p>
          <a:p>
            <a:pPr marL="571500" indent="-457200" algn="just">
              <a:buFont typeface="+mj-lt"/>
              <a:buAutoNum type="arabicPeriod"/>
            </a:pP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seefisien</a:t>
            </a:r>
            <a:r>
              <a:rPr lang="en-US" dirty="0"/>
              <a:t> </a:t>
            </a:r>
            <a:r>
              <a:rPr lang="en-US" dirty="0" err="1"/>
              <a:t>mungkin</a:t>
            </a:r>
            <a:endParaRPr lang="en-US" dirty="0"/>
          </a:p>
          <a:p>
            <a:pPr marL="571500" indent="-457200" algn="just">
              <a:buFont typeface="+mj-lt"/>
              <a:buAutoNum type="arabicPeriod"/>
            </a:pPr>
            <a:r>
              <a:rPr lang="en-US" dirty="0" err="1"/>
              <a:t>Kapasitas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saluran</a:t>
            </a:r>
            <a:r>
              <a:rPr lang="en-US" dirty="0"/>
              <a:t> </a:t>
            </a:r>
            <a:r>
              <a:rPr lang="en-US" dirty="0" err="1"/>
              <a:t>telekomunikasi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semaksimal</a:t>
            </a:r>
            <a:r>
              <a:rPr lang="en-US" dirty="0"/>
              <a:t> </a:t>
            </a:r>
            <a:r>
              <a:rPr lang="en-US" dirty="0" err="1"/>
              <a:t>mungkin</a:t>
            </a:r>
            <a:endParaRPr lang="en-US" dirty="0"/>
          </a:p>
          <a:p>
            <a:pPr marL="571500" indent="-457200" algn="just">
              <a:buFont typeface="+mj-lt"/>
              <a:buAutoNum type="arabicPeriod"/>
            </a:pP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penyaluran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terminal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</a:t>
            </a:r>
            <a:r>
              <a:rPr lang="en-US" dirty="0" err="1"/>
              <a:t>sama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8CF-E13F-484E-A5A8-21E7A857CFA4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71BC-9659-4480-AF05-4821EB9FCB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4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457200"/>
            <a:ext cx="8153400" cy="5943600"/>
          </a:xfrm>
        </p:spPr>
        <p:txBody>
          <a:bodyPr>
            <a:normAutofit fontScale="77500" lnSpcReduction="20000"/>
          </a:bodyPr>
          <a:lstStyle/>
          <a:p>
            <a:pPr lvl="0" algn="just"/>
            <a:r>
              <a:rPr lang="en-US" b="1" dirty="0" err="1"/>
              <a:t>Fungsi</a:t>
            </a:r>
            <a:r>
              <a:rPr lang="en-US" b="1" dirty="0"/>
              <a:t> multiplex:</a:t>
            </a:r>
          </a:p>
          <a:p>
            <a:pPr marL="571500" indent="-457200" algn="just">
              <a:buFont typeface="+mj-lt"/>
              <a:buAutoNum type="arabicPeriod"/>
            </a:pP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mesin</a:t>
            </a:r>
            <a:endParaRPr lang="en-US" dirty="0"/>
          </a:p>
          <a:p>
            <a:pPr marL="571500" indent="-457200" algn="just">
              <a:buFont typeface="+mj-lt"/>
              <a:buAutoNum type="arabicPeriod"/>
            </a:pPr>
            <a:r>
              <a:rPr lang="en-US" dirty="0" err="1"/>
              <a:t>Memetakan</a:t>
            </a:r>
            <a:r>
              <a:rPr lang="en-US" dirty="0"/>
              <a:t> 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tingkatan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b="1" dirty="0" err="1"/>
              <a:t>Keterangan</a:t>
            </a:r>
            <a:r>
              <a:rPr lang="en-US" b="1" dirty="0"/>
              <a:t>:</a:t>
            </a:r>
          </a:p>
          <a:p>
            <a:pPr marL="571500" indent="-457200" algn="just">
              <a:buFont typeface="+mj-lt"/>
              <a:buAutoNum type="arabicPeriod"/>
            </a:pPr>
            <a:r>
              <a:rPr lang="en-US" dirty="0"/>
              <a:t>Multiplexer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dihubungkan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demultiplexer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saluran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en-US" dirty="0"/>
              <a:t>.</a:t>
            </a:r>
          </a:p>
          <a:p>
            <a:pPr marL="571500" indent="-457200" algn="just">
              <a:buFont typeface="+mj-lt"/>
              <a:buAutoNum type="arabicPeriod"/>
            </a:pPr>
            <a:r>
              <a:rPr lang="en-US" dirty="0" err="1"/>
              <a:t>Saluran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membawa</a:t>
            </a:r>
            <a:r>
              <a:rPr lang="en-US" dirty="0"/>
              <a:t> </a:t>
            </a:r>
            <a:r>
              <a:rPr lang="en-US" dirty="0" err="1"/>
              <a:t>saluran</a:t>
            </a:r>
            <a:r>
              <a:rPr lang="en-US" dirty="0"/>
              <a:t> n channel yang </a:t>
            </a:r>
            <a:r>
              <a:rPr lang="en-US" dirty="0" err="1"/>
              <a:t>terpisah</a:t>
            </a:r>
            <a:endParaRPr lang="en-US" dirty="0"/>
          </a:p>
          <a:p>
            <a:pPr marL="571500" indent="-457200" algn="just">
              <a:buFont typeface="+mj-lt"/>
              <a:buAutoNum type="arabicPeriod"/>
            </a:pPr>
            <a:r>
              <a:rPr lang="en-US" dirty="0"/>
              <a:t>Multiplexer </a:t>
            </a:r>
            <a:r>
              <a:rPr lang="en-US" dirty="0" err="1"/>
              <a:t>menggabungkan</a:t>
            </a:r>
            <a:r>
              <a:rPr lang="en-US" dirty="0"/>
              <a:t> multiplexing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input 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mentransmisikannya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berkapasitas</a:t>
            </a:r>
            <a:r>
              <a:rPr lang="en-US" dirty="0"/>
              <a:t> </a:t>
            </a:r>
            <a:r>
              <a:rPr lang="en-US" dirty="0" err="1"/>
              <a:t>tinggi</a:t>
            </a:r>
            <a:endParaRPr lang="en-US" dirty="0"/>
          </a:p>
          <a:p>
            <a:pPr marL="571500" indent="-457200" algn="just">
              <a:buFont typeface="+mj-lt"/>
              <a:buAutoNum type="arabicPeriod"/>
            </a:pPr>
            <a:r>
              <a:rPr lang="en-US" dirty="0" err="1"/>
              <a:t>Demultiplexer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data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 smtClean="0"/>
              <a:t>dimultiplexkan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memisahkan</a:t>
            </a:r>
            <a:r>
              <a:rPr lang="en-US" dirty="0"/>
              <a:t> data </a:t>
            </a:r>
            <a:r>
              <a:rPr lang="en-US" dirty="0" err="1"/>
              <a:t>berdasarkan</a:t>
            </a:r>
            <a:r>
              <a:rPr lang="en-US" dirty="0"/>
              <a:t> channel,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 smtClean="0"/>
              <a:t>mengirimkannya</a:t>
            </a:r>
            <a:endParaRPr lang="en-US" dirty="0"/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981200"/>
            <a:ext cx="51625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0DDB-E559-4959-BEC8-8B0F030C51E1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71BC-9659-4480-AF05-4821EB9FCB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5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036" y="235744"/>
            <a:ext cx="7620000" cy="4111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FDM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18" y="762000"/>
            <a:ext cx="11180618" cy="5638800"/>
          </a:xfrm>
        </p:spPr>
        <p:txBody>
          <a:bodyPr>
            <a:normAutofit/>
          </a:bodyPr>
          <a:lstStyle/>
          <a:p>
            <a:pPr lvl="0" algn="just"/>
            <a:r>
              <a:rPr lang="en-US" sz="1800" dirty="0" err="1"/>
              <a:t>Misalkan</a:t>
            </a:r>
            <a:r>
              <a:rPr lang="en-US" sz="1800" dirty="0"/>
              <a:t> </a:t>
            </a:r>
            <a:r>
              <a:rPr lang="en-US" sz="1800" dirty="0" err="1"/>
              <a:t>diketahui</a:t>
            </a:r>
            <a:r>
              <a:rPr lang="en-US" sz="1800" dirty="0"/>
              <a:t> </a:t>
            </a:r>
            <a:r>
              <a:rPr lang="en-US" sz="1800" dirty="0" err="1"/>
              <a:t>kanal</a:t>
            </a:r>
            <a:r>
              <a:rPr lang="en-US" sz="1800" dirty="0"/>
              <a:t> </a:t>
            </a:r>
            <a:r>
              <a:rPr lang="en-US" sz="1800" dirty="0" err="1"/>
              <a:t>komunikasi</a:t>
            </a:r>
            <a:r>
              <a:rPr lang="en-US" sz="1800" dirty="0"/>
              <a:t> </a:t>
            </a:r>
            <a:r>
              <a:rPr lang="en-US" sz="1800" dirty="0" err="1"/>
              <a:t>suara</a:t>
            </a:r>
            <a:r>
              <a:rPr lang="en-US" sz="1800" dirty="0"/>
              <a:t> </a:t>
            </a:r>
            <a:r>
              <a:rPr lang="en-US" sz="1800" dirty="0" err="1"/>
              <a:t>berupa</a:t>
            </a:r>
            <a:r>
              <a:rPr lang="en-US" sz="1800" dirty="0"/>
              <a:t> </a:t>
            </a:r>
            <a:r>
              <a:rPr lang="en-US" sz="1800" dirty="0" err="1"/>
              <a:t>kabel</a:t>
            </a:r>
            <a:r>
              <a:rPr lang="en-US" sz="1800" dirty="0"/>
              <a:t> voice grade </a:t>
            </a:r>
            <a:r>
              <a:rPr lang="en-US" sz="1800" dirty="0" err="1"/>
              <a:t>mempunyai</a:t>
            </a:r>
            <a:r>
              <a:rPr lang="en-US" sz="1800" dirty="0"/>
              <a:t> </a:t>
            </a:r>
            <a:r>
              <a:rPr lang="en-US" sz="1800" dirty="0" err="1"/>
              <a:t>lebar</a:t>
            </a:r>
            <a:r>
              <a:rPr lang="en-US" sz="1800" dirty="0"/>
              <a:t> </a:t>
            </a:r>
            <a:r>
              <a:rPr lang="en-US" sz="1800" dirty="0" err="1"/>
              <a:t>frekuensi</a:t>
            </a:r>
            <a:r>
              <a:rPr lang="en-US" sz="1800" dirty="0"/>
              <a:t> 300 – 3000 Hz. Dg multiplexing FDM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1 terminal.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keperluan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4 </a:t>
            </a:r>
            <a:r>
              <a:rPr lang="en-US" sz="1800" dirty="0" err="1"/>
              <a:t>pembawa</a:t>
            </a:r>
            <a:r>
              <a:rPr lang="en-US" sz="1800" dirty="0"/>
              <a:t>, </a:t>
            </a:r>
            <a:r>
              <a:rPr lang="en-US" sz="1800" dirty="0" err="1"/>
              <a:t>misalnya</a:t>
            </a:r>
            <a:r>
              <a:rPr lang="en-US" sz="1800" dirty="0"/>
              <a:t> 600, 1200, 1800, 2400 Hz.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berarti</a:t>
            </a:r>
            <a:r>
              <a:rPr lang="en-US" sz="1800" dirty="0"/>
              <a:t> data </a:t>
            </a:r>
            <a:r>
              <a:rPr lang="en-US" sz="1800" dirty="0" err="1"/>
              <a:t>dari</a:t>
            </a:r>
            <a:r>
              <a:rPr lang="en-US" sz="1800" dirty="0"/>
              <a:t> 4 </a:t>
            </a:r>
            <a:r>
              <a:rPr lang="en-US" sz="1800" dirty="0" err="1"/>
              <a:t>buah</a:t>
            </a:r>
            <a:r>
              <a:rPr lang="en-US" sz="1800" dirty="0"/>
              <a:t> </a:t>
            </a:r>
            <a:r>
              <a:rPr lang="en-US" sz="1800" dirty="0" err="1"/>
              <a:t>sumber</a:t>
            </a:r>
            <a:r>
              <a:rPr lang="en-US" sz="1800" dirty="0"/>
              <a:t> </a:t>
            </a:r>
            <a:r>
              <a:rPr lang="en-US" sz="1800" dirty="0" err="1"/>
              <a:t>dpt</a:t>
            </a:r>
            <a:r>
              <a:rPr lang="en-US" sz="1800" dirty="0"/>
              <a:t> </a:t>
            </a:r>
            <a:r>
              <a:rPr lang="en-US" sz="1800" dirty="0" err="1"/>
              <a:t>dikirimkan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tujuan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bersamaan</a:t>
            </a:r>
            <a:r>
              <a:rPr lang="en-US" sz="1800" dirty="0"/>
              <a:t>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dgn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saluran</a:t>
            </a:r>
            <a:r>
              <a:rPr lang="en-US" sz="1800" dirty="0"/>
              <a:t> voice grade. </a:t>
            </a:r>
            <a:r>
              <a:rPr lang="en-US" sz="1800" dirty="0" err="1"/>
              <a:t>Bilangan</a:t>
            </a:r>
            <a:r>
              <a:rPr lang="en-US" sz="1800" dirty="0"/>
              <a:t> </a:t>
            </a:r>
            <a:r>
              <a:rPr lang="en-US" sz="1800" dirty="0" err="1"/>
              <a:t>biner</a:t>
            </a:r>
            <a:r>
              <a:rPr lang="en-US" sz="1800" dirty="0"/>
              <a:t> “1” </a:t>
            </a:r>
            <a:r>
              <a:rPr lang="en-US" sz="1800" dirty="0" err="1"/>
              <a:t>diwakili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sinyal</a:t>
            </a:r>
            <a:r>
              <a:rPr lang="en-US" sz="1800" dirty="0"/>
              <a:t> 800, 1400, 2000, 2600 Hz, </a:t>
            </a:r>
            <a:r>
              <a:rPr lang="en-US" sz="1800" dirty="0" err="1"/>
              <a:t>sedangkan</a:t>
            </a:r>
            <a:r>
              <a:rPr lang="en-US" sz="1800" dirty="0"/>
              <a:t> </a:t>
            </a:r>
            <a:r>
              <a:rPr lang="en-US" sz="1800" dirty="0" err="1"/>
              <a:t>biner</a:t>
            </a:r>
            <a:r>
              <a:rPr lang="en-US" sz="1800" dirty="0"/>
              <a:t> “0” </a:t>
            </a:r>
            <a:r>
              <a:rPr lang="en-US" sz="1800" dirty="0" err="1"/>
              <a:t>diwakili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sinyal</a:t>
            </a:r>
            <a:r>
              <a:rPr lang="en-US" sz="1800" dirty="0"/>
              <a:t> 400, 1000, 1600, 2200 Hz. </a:t>
            </a:r>
            <a:r>
              <a:rPr lang="en-US" sz="1800" dirty="0" err="1"/>
              <a:t>Utk</a:t>
            </a:r>
            <a:r>
              <a:rPr lang="en-US" sz="1800" dirty="0"/>
              <a:t> </a:t>
            </a:r>
            <a:r>
              <a:rPr lang="en-US" sz="1800" dirty="0" err="1"/>
              <a:t>mencegah</a:t>
            </a:r>
            <a:r>
              <a:rPr lang="en-US" sz="1800" dirty="0"/>
              <a:t> </a:t>
            </a:r>
            <a:r>
              <a:rPr lang="en-US" sz="1800" dirty="0" err="1"/>
              <a:t>interferensi</a:t>
            </a:r>
            <a:r>
              <a:rPr lang="en-US" sz="1800" dirty="0"/>
              <a:t>, </a:t>
            </a:r>
            <a:r>
              <a:rPr lang="en-US" sz="1800" dirty="0" err="1"/>
              <a:t>tiap-tiap</a:t>
            </a:r>
            <a:r>
              <a:rPr lang="en-US" sz="1800" dirty="0"/>
              <a:t> band </a:t>
            </a:r>
            <a:r>
              <a:rPr lang="en-US" sz="1800" dirty="0" err="1"/>
              <a:t>dipisahkan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jalur</a:t>
            </a:r>
            <a:r>
              <a:rPr lang="en-US" sz="1800" dirty="0"/>
              <a:t> </a:t>
            </a:r>
            <a:r>
              <a:rPr lang="en-US" sz="1800" dirty="0" err="1"/>
              <a:t>selebar</a:t>
            </a:r>
            <a:r>
              <a:rPr lang="en-US" sz="1800" dirty="0"/>
              <a:t> 200 Hz.</a:t>
            </a:r>
          </a:p>
          <a:p>
            <a:pPr algn="just"/>
            <a:r>
              <a:rPr lang="en-US" sz="1800" dirty="0" err="1"/>
              <a:t>Jadi</a:t>
            </a:r>
            <a:r>
              <a:rPr lang="en-US" sz="1800" dirty="0"/>
              <a:t> </a:t>
            </a:r>
            <a:r>
              <a:rPr lang="en-US" sz="1800" dirty="0" err="1"/>
              <a:t>penerima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memisahkan</a:t>
            </a:r>
            <a:r>
              <a:rPr lang="en-US" sz="1800" dirty="0"/>
              <a:t> </a:t>
            </a:r>
            <a:r>
              <a:rPr lang="en-US" sz="1800" dirty="0" err="1"/>
              <a:t>sinyal</a:t>
            </a:r>
            <a:r>
              <a:rPr lang="en-US" sz="1800" dirty="0"/>
              <a:t> </a:t>
            </a:r>
            <a:r>
              <a:rPr lang="en-US" sz="1800" dirty="0" err="1"/>
              <a:t>yg</a:t>
            </a:r>
            <a:r>
              <a:rPr lang="en-US" sz="1800" dirty="0"/>
              <a:t> </a:t>
            </a:r>
            <a:r>
              <a:rPr lang="en-US" sz="1800" dirty="0" err="1"/>
              <a:t>diterima</a:t>
            </a:r>
            <a:r>
              <a:rPr lang="en-US" sz="1800" dirty="0"/>
              <a:t> </a:t>
            </a:r>
            <a:r>
              <a:rPr lang="en-US" sz="1800" dirty="0" err="1"/>
              <a:t>berdasarkan</a:t>
            </a:r>
            <a:r>
              <a:rPr lang="en-US" sz="1800" dirty="0"/>
              <a:t> </a:t>
            </a:r>
            <a:r>
              <a:rPr lang="en-US" sz="1800" dirty="0" err="1"/>
              <a:t>frekuensinya</a:t>
            </a:r>
            <a:r>
              <a:rPr lang="en-US" sz="1800" dirty="0"/>
              <a:t>, </a:t>
            </a:r>
            <a:r>
              <a:rPr lang="en-US" sz="1800" dirty="0" err="1"/>
              <a:t>lalu</a:t>
            </a:r>
            <a:r>
              <a:rPr lang="en-US" sz="1800" dirty="0"/>
              <a:t> </a:t>
            </a:r>
            <a:r>
              <a:rPr lang="en-US" sz="1800" dirty="0" err="1"/>
              <a:t>disalurkan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tempat</a:t>
            </a:r>
            <a:r>
              <a:rPr lang="en-US" sz="1800" dirty="0"/>
              <a:t> </a:t>
            </a:r>
            <a:r>
              <a:rPr lang="en-US" sz="1800" dirty="0" err="1"/>
              <a:t>tujuan</a:t>
            </a:r>
            <a:r>
              <a:rPr lang="en-US" sz="1800" dirty="0"/>
              <a:t> </a:t>
            </a:r>
            <a:r>
              <a:rPr lang="en-US" sz="1800" dirty="0" err="1"/>
              <a:t>yg</a:t>
            </a:r>
            <a:r>
              <a:rPr lang="en-US" sz="1800" dirty="0"/>
              <a:t> </a:t>
            </a:r>
            <a:r>
              <a:rPr lang="en-US" sz="1800" dirty="0" err="1"/>
              <a:t>dikehendaki</a:t>
            </a:r>
            <a:r>
              <a:rPr lang="en-US" sz="1800" dirty="0"/>
              <a:t>.</a:t>
            </a:r>
          </a:p>
        </p:txBody>
      </p:sp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1" y="3981450"/>
            <a:ext cx="442912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3A90-5873-49E2-9EA6-152DFB9EA814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71BC-9659-4480-AF05-4821EB9FCB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0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73" y="205991"/>
            <a:ext cx="7620000" cy="715962"/>
          </a:xfrm>
        </p:spPr>
        <p:txBody>
          <a:bodyPr/>
          <a:lstStyle/>
          <a:p>
            <a:r>
              <a:rPr lang="en-US" dirty="0" err="1"/>
              <a:t>Teknik</a:t>
            </a:r>
            <a:r>
              <a:rPr lang="en-US" dirty="0"/>
              <a:t> Multiplexing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63" y="893065"/>
            <a:ext cx="11374581" cy="5410200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 smtClean="0"/>
              <a:t>2. Time </a:t>
            </a:r>
            <a:r>
              <a:rPr lang="en-US" b="1" dirty="0"/>
              <a:t>Division Multiplexing (TDM)</a:t>
            </a:r>
          </a:p>
          <a:p>
            <a:pPr lvl="0" algn="just"/>
            <a:r>
              <a:rPr lang="en-US" dirty="0" err="1"/>
              <a:t>Metodenya</a:t>
            </a:r>
            <a:r>
              <a:rPr lang="en-US" dirty="0"/>
              <a:t> </a:t>
            </a:r>
            <a:r>
              <a:rPr lang="en-US" dirty="0" err="1"/>
              <a:t>melewatkan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data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segment / frame</a:t>
            </a:r>
          </a:p>
          <a:p>
            <a:pPr lvl="0" algn="just"/>
            <a:r>
              <a:rPr lang="en-US" dirty="0" err="1"/>
              <a:t>Pengiriman</a:t>
            </a:r>
            <a:r>
              <a:rPr lang="en-US" dirty="0"/>
              <a:t> data </a:t>
            </a:r>
            <a:r>
              <a:rPr lang="en-US" dirty="0" err="1"/>
              <a:t>menggunakan</a:t>
            </a:r>
            <a:r>
              <a:rPr lang="en-US" dirty="0"/>
              <a:t> TDM </a:t>
            </a:r>
            <a:r>
              <a:rPr lang="en-US" dirty="0" err="1"/>
              <a:t>dilakukan</a:t>
            </a:r>
            <a:r>
              <a:rPr lang="en-US" dirty="0"/>
              <a:t> dg </a:t>
            </a:r>
            <a:r>
              <a:rPr lang="en-US" dirty="0" err="1"/>
              <a:t>mencampur</a:t>
            </a:r>
            <a:r>
              <a:rPr lang="en-US" dirty="0"/>
              <a:t> data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data </a:t>
            </a:r>
            <a:r>
              <a:rPr lang="en-US" dirty="0" err="1"/>
              <a:t>tsb</a:t>
            </a:r>
            <a:r>
              <a:rPr lang="en-US" dirty="0"/>
              <a:t> </a:t>
            </a:r>
            <a:r>
              <a:rPr lang="en-US" dirty="0" err="1"/>
              <a:t>dikirimkan</a:t>
            </a:r>
            <a:r>
              <a:rPr lang="en-US" dirty="0"/>
              <a:t>.</a:t>
            </a:r>
          </a:p>
          <a:p>
            <a:pPr lvl="0" algn="just"/>
            <a:r>
              <a:rPr lang="en-US" dirty="0"/>
              <a:t> TDM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utk</a:t>
            </a:r>
            <a:r>
              <a:rPr lang="en-US" dirty="0"/>
              <a:t> </a:t>
            </a:r>
            <a:r>
              <a:rPr lang="en-US" dirty="0" err="1"/>
              <a:t>transmisi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digital.</a:t>
            </a:r>
          </a:p>
          <a:p>
            <a:pPr lvl="0" algn="just"/>
            <a:r>
              <a:rPr lang="en-US" dirty="0" err="1"/>
              <a:t>Contoh</a:t>
            </a:r>
            <a:r>
              <a:rPr lang="en-US" dirty="0"/>
              <a:t> : GSM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telepon</a:t>
            </a:r>
            <a:endParaRPr lang="en-US" dirty="0"/>
          </a:p>
          <a:p>
            <a:endParaRPr lang="en-US" dirty="0"/>
          </a:p>
        </p:txBody>
      </p:sp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982" y="3816218"/>
            <a:ext cx="5410200" cy="251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8DDD-D0AC-4B09-B891-7635BC51CF95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71BC-9659-4480-AF05-4821EB9FCB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3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55" y="183359"/>
            <a:ext cx="7620000" cy="5635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Jenis-Jenis</a:t>
            </a:r>
            <a:r>
              <a:rPr lang="en-US" dirty="0" smtClean="0"/>
              <a:t> TDM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914400"/>
            <a:ext cx="9029700" cy="5486400"/>
          </a:xfrm>
        </p:spPr>
        <p:txBody>
          <a:bodyPr/>
          <a:lstStyle/>
          <a:p>
            <a:pPr marL="571500" indent="-457200">
              <a:buAutoNum type="arabicPeriod"/>
            </a:pPr>
            <a:r>
              <a:rPr lang="en-US" b="1" dirty="0" err="1" smtClean="0"/>
              <a:t>Syncronous</a:t>
            </a:r>
            <a:r>
              <a:rPr lang="en-US" b="1" dirty="0" smtClean="0"/>
              <a:t> TDM</a:t>
            </a:r>
          </a:p>
          <a:p>
            <a:r>
              <a:rPr lang="en-US" dirty="0" err="1" smtClean="0"/>
              <a:t>Kedudukan</a:t>
            </a:r>
            <a:r>
              <a:rPr lang="en-US" dirty="0" smtClean="0"/>
              <a:t> data yang </a:t>
            </a:r>
            <a:r>
              <a:rPr lang="en-US" dirty="0" err="1" smtClean="0"/>
              <a:t>dikirim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endParaRPr lang="en-US" dirty="0"/>
          </a:p>
        </p:txBody>
      </p:sp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28801"/>
            <a:ext cx="44005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315" y="3429000"/>
            <a:ext cx="4657589" cy="3156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18FC-5D40-4ECE-B7BE-936406B6DF81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71BC-9659-4480-AF05-4821EB9FCB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9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482" y="350838"/>
            <a:ext cx="7620000" cy="5635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Jenis-Jenis</a:t>
            </a:r>
            <a:r>
              <a:rPr lang="en-US" dirty="0" smtClean="0"/>
              <a:t> TDM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118" y="914400"/>
            <a:ext cx="9279082" cy="5486400"/>
          </a:xfrm>
        </p:spPr>
        <p:txBody>
          <a:bodyPr/>
          <a:lstStyle/>
          <a:p>
            <a:pPr marL="571500" indent="-457200">
              <a:buFont typeface="+mj-lt"/>
              <a:buAutoNum type="arabicPeriod" startAt="2"/>
            </a:pPr>
            <a:r>
              <a:rPr lang="en-US" b="1" dirty="0" err="1" smtClean="0"/>
              <a:t>Asyncronous</a:t>
            </a:r>
            <a:r>
              <a:rPr lang="en-US" b="1" dirty="0" smtClean="0"/>
              <a:t> TDM</a:t>
            </a:r>
          </a:p>
          <a:p>
            <a:r>
              <a:rPr lang="en-US" dirty="0" err="1" smtClean="0"/>
              <a:t>Kedudukan</a:t>
            </a:r>
            <a:r>
              <a:rPr lang="en-US" dirty="0" smtClean="0"/>
              <a:t> data yang </a:t>
            </a:r>
            <a:r>
              <a:rPr lang="en-US" dirty="0" err="1" smtClean="0"/>
              <a:t>dikirim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endParaRPr lang="en-US" dirty="0"/>
          </a:p>
        </p:txBody>
      </p:sp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828801"/>
            <a:ext cx="5638800" cy="4349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07682-651F-4B35-A3F9-524910600A33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71BC-9659-4480-AF05-4821EB9FCB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6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564" y="274638"/>
            <a:ext cx="76200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409" y="838200"/>
            <a:ext cx="8925791" cy="5562600"/>
          </a:xfrm>
        </p:spPr>
        <p:txBody>
          <a:bodyPr>
            <a:normAutofit/>
          </a:bodyPr>
          <a:lstStyle/>
          <a:p>
            <a:pPr marL="571500" indent="-457200">
              <a:buAutoNum type="arabicPeriod"/>
            </a:pPr>
            <a:r>
              <a:rPr lang="en-US" sz="2000" dirty="0" err="1"/>
              <a:t>Ubahlah</a:t>
            </a:r>
            <a:r>
              <a:rPr lang="en-US" sz="2000" dirty="0"/>
              <a:t> data digital </a:t>
            </a: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teknik</a:t>
            </a:r>
            <a:r>
              <a:rPr lang="en-US" sz="2000" dirty="0"/>
              <a:t> NRZL, Bipolar-AMI, </a:t>
            </a:r>
            <a:r>
              <a:rPr lang="en-US" sz="2000" dirty="0" err="1"/>
              <a:t>Pseudoternary</a:t>
            </a:r>
            <a:r>
              <a:rPr lang="en-US" sz="2000" dirty="0"/>
              <a:t>, HDB3 </a:t>
            </a:r>
            <a:r>
              <a:rPr lang="en-US" sz="2000" dirty="0" err="1"/>
              <a:t>dan</a:t>
            </a:r>
            <a:r>
              <a:rPr lang="en-US" sz="2000" dirty="0"/>
              <a:t> B8ZS,ASK,FSK </a:t>
            </a:r>
            <a:r>
              <a:rPr lang="en-US" sz="2000" dirty="0" err="1"/>
              <a:t>dan</a:t>
            </a:r>
            <a:r>
              <a:rPr lang="en-US" sz="2000" dirty="0"/>
              <a:t> PSK.</a:t>
            </a:r>
          </a:p>
          <a:p>
            <a:pPr marL="571500" indent="-457200">
              <a:buAutoNum type="alphaLcPeriod"/>
            </a:pPr>
            <a:r>
              <a:rPr lang="en-US" sz="2000" dirty="0"/>
              <a:t>A = 61h</a:t>
            </a:r>
          </a:p>
          <a:p>
            <a:pPr marL="571500" indent="-457200">
              <a:buAutoNum type="alphaLcPeriod"/>
            </a:pPr>
            <a:r>
              <a:rPr lang="en-US" sz="2000" dirty="0"/>
              <a:t>1000001100011</a:t>
            </a:r>
          </a:p>
          <a:p>
            <a:pPr marL="571500" indent="-457200">
              <a:buAutoNum type="alphaLcPeriod"/>
            </a:pPr>
            <a:r>
              <a:rPr lang="en-US" sz="2000" dirty="0"/>
              <a:t>a = 41h</a:t>
            </a:r>
          </a:p>
          <a:p>
            <a:pPr marL="571500" indent="-457200">
              <a:buAutoNum type="alphaLcPeriod"/>
            </a:pPr>
            <a:r>
              <a:rPr lang="en-US" sz="2000" dirty="0"/>
              <a:t>1010000111000</a:t>
            </a:r>
          </a:p>
          <a:p>
            <a:pPr marL="571500" indent="-457200">
              <a:buAutoNum type="alphaLcPeriod"/>
            </a:pPr>
            <a:r>
              <a:rPr lang="en-US" sz="2000" dirty="0"/>
              <a:t>1000000001101</a:t>
            </a:r>
          </a:p>
          <a:p>
            <a:pPr marL="571500" indent="-457200">
              <a:buAutoNum type="alphaLcPeriod"/>
            </a:pPr>
            <a:r>
              <a:rPr lang="en-US" sz="2000" dirty="0"/>
              <a:t>10101010110000</a:t>
            </a:r>
          </a:p>
          <a:p>
            <a:pPr marL="571500" indent="-457200">
              <a:buFont typeface="+mj-lt"/>
              <a:buAutoNum type="arabicPeriod" startAt="2"/>
            </a:pPr>
            <a:r>
              <a:rPr lang="en-US" sz="2000" dirty="0" err="1"/>
              <a:t>Ubahlah</a:t>
            </a:r>
            <a:r>
              <a:rPr lang="en-US" sz="2000" dirty="0"/>
              <a:t> data analog </a:t>
            </a: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/>
              <a:t>sinyal</a:t>
            </a:r>
            <a:r>
              <a:rPr lang="en-US" sz="2000" dirty="0"/>
              <a:t> digital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Delta Modulation.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F09B-48B8-4AF2-A23A-8157E1C58DEC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B71BC-9659-4480-AF05-4821EB9FCB18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1" y="4343400"/>
            <a:ext cx="6219825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571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9578</TotalTime>
  <Words>473</Words>
  <Application>Microsoft Office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Malgun Gothic</vt:lpstr>
      <vt:lpstr>Arial</vt:lpstr>
      <vt:lpstr>Calibri</vt:lpstr>
      <vt:lpstr>Calibri Light</vt:lpstr>
      <vt:lpstr>Office Theme</vt:lpstr>
      <vt:lpstr>PowerPoint Presentation</vt:lpstr>
      <vt:lpstr>Multiplexing </vt:lpstr>
      <vt:lpstr>PowerPoint Presentation</vt:lpstr>
      <vt:lpstr>Contoh FDM</vt:lpstr>
      <vt:lpstr>Teknik Multiplexing (2)</vt:lpstr>
      <vt:lpstr>Jenis-Jenis TDM</vt:lpstr>
      <vt:lpstr>Jenis-Jenis TDM</vt:lpstr>
      <vt:lpstr>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pds</dc:creator>
  <cp:lastModifiedBy>Gde</cp:lastModifiedBy>
  <cp:revision>81</cp:revision>
  <dcterms:created xsi:type="dcterms:W3CDTF">2022-08-25T13:17:53Z</dcterms:created>
  <dcterms:modified xsi:type="dcterms:W3CDTF">2025-02-26T03:46:31Z</dcterms:modified>
</cp:coreProperties>
</file>