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339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el Fradinho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FDFF"/>
    <a:srgbClr val="00B2A5"/>
    <a:srgbClr val="00D9C7"/>
    <a:srgbClr val="73FDD6"/>
    <a:srgbClr val="A92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79922" autoAdjust="0"/>
  </p:normalViewPr>
  <p:slideViewPr>
    <p:cSldViewPr snapToGrid="0">
      <p:cViewPr varScale="1">
        <p:scale>
          <a:sx n="56" d="100"/>
          <a:sy n="56" d="100"/>
        </p:scale>
        <p:origin x="156" y="6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A3E45-57A9-44A4-8D02-ECC452318D6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232A1-099D-4B50-B749-7C373A0D8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4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4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2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5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0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1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1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1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id.wikipedia.org/wiki/Algoritm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translate.googleusercontent.com/translate_c?hl=id&amp;sl=en&amp;u=http://en.wikipedia.org/wiki/Radia_Perlman&amp;prev=/search?q=spanning+tree+protocol&amp;hl=id&amp;rurl=translate.google.co.id&amp;usg=ALkJrhjQfENPkZUtKC_g24Xkv-62GxBRNg" TargetMode="External"/><Relationship Id="rId2" Type="http://schemas.openxmlformats.org/officeDocument/2006/relationships/hyperlink" Target="http://translate.googleusercontent.com/translate_c?hl=id&amp;sl=en&amp;u=http://en.wikipedia.org/wiki/Algorithm&amp;prev=/search?q=spanning+tree+protocol&amp;hl=id&amp;rurl=translate.google.co.id&amp;usg=ALkJrhgMs_dEsNujStgeBC0RFofpfmhFF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anslate.googleusercontent.com/translate_c?hl=id&amp;sl=en&amp;u=http://en.wikipedia.org/wiki/Digital_Equipment_Corporation&amp;prev=/search?q=spanning+tree+protocol&amp;hl=id&amp;rurl=translate.google.co.id&amp;usg=ALkJrhjIgxUaPvgidpQCvSDKcoPzy-tZng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90" y="549166"/>
            <a:ext cx="1980634" cy="126234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202455" y="6066229"/>
            <a:ext cx="2811352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https://www.youtube.com/@AmelOline/videos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58153" y="5809684"/>
            <a:ext cx="178239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https://github.com/siagianp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85399" y="6276607"/>
            <a:ext cx="40230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https://github.com/amelcharolinesgn2/IoT_simulator-mqtt-NodeRed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8646" t="12924" r="16013" b="9596"/>
          <a:stretch/>
        </p:blipFill>
        <p:spPr>
          <a:xfrm>
            <a:off x="348892" y="2278144"/>
            <a:ext cx="1209868" cy="1244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/>
          <a:srcRect t="31519" b="32047"/>
          <a:stretch/>
        </p:blipFill>
        <p:spPr>
          <a:xfrm>
            <a:off x="478321" y="2904448"/>
            <a:ext cx="1018759" cy="3239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70" y="1596944"/>
            <a:ext cx="1896069" cy="21332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AABCB87-2ECC-4C03-B5BB-6EE11C8A4485}"/>
              </a:ext>
            </a:extLst>
          </p:cNvPr>
          <p:cNvGrpSpPr/>
          <p:nvPr/>
        </p:nvGrpSpPr>
        <p:grpSpPr>
          <a:xfrm>
            <a:off x="477502" y="1251268"/>
            <a:ext cx="976966" cy="369285"/>
            <a:chOff x="4853562" y="1589418"/>
            <a:chExt cx="2609520" cy="1291565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3546B24-FABC-4B2A-A80F-B03654D56A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373" tIns="54187" rIns="108373" bIns="541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1">
                <a:solidFill>
                  <a:schemeClr val="tx1"/>
                </a:solidFill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2E1A011-CDEA-4BBC-B725-C88AF54648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373" tIns="54187" rIns="108373" bIns="541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8BC7BC-BF58-402E-9A69-AA9226DE7CAA}"/>
              </a:ext>
            </a:extLst>
          </p:cNvPr>
          <p:cNvGrpSpPr/>
          <p:nvPr/>
        </p:nvGrpSpPr>
        <p:grpSpPr>
          <a:xfrm>
            <a:off x="431212" y="1225859"/>
            <a:ext cx="336493" cy="171515"/>
            <a:chOff x="7439031" y="1585639"/>
            <a:chExt cx="2143740" cy="996849"/>
          </a:xfrm>
          <a:solidFill>
            <a:schemeClr val="accent6"/>
          </a:solidFill>
        </p:grpSpPr>
        <p:sp>
          <p:nvSpPr>
            <p:cNvPr id="11" name="Freeform: Shape 66">
              <a:extLst>
                <a:ext uri="{FF2B5EF4-FFF2-40B4-BE49-F238E27FC236}">
                  <a16:creationId xmlns:a16="http://schemas.microsoft.com/office/drawing/2014/main" id="{2A081543-B9FF-49B1-8EEF-ABDF5438EDCD}"/>
                </a:ext>
              </a:extLst>
            </p:cNvPr>
            <p:cNvSpPr/>
            <p:nvPr/>
          </p:nvSpPr>
          <p:spPr>
            <a:xfrm>
              <a:off x="7439031" y="1585639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133" dirty="0"/>
            </a:p>
          </p:txBody>
        </p:sp>
        <p:sp>
          <p:nvSpPr>
            <p:cNvPr id="12" name="Freeform: Shape 67">
              <a:extLst>
                <a:ext uri="{FF2B5EF4-FFF2-40B4-BE49-F238E27FC236}">
                  <a16:creationId xmlns:a16="http://schemas.microsoft.com/office/drawing/2014/main" id="{275D1FAA-C13F-4A6B-BA37-7704CFB7ADCD}"/>
                </a:ext>
              </a:extLst>
            </p:cNvPr>
            <p:cNvSpPr/>
            <p:nvPr/>
          </p:nvSpPr>
          <p:spPr>
            <a:xfrm>
              <a:off x="8174174" y="1963600"/>
              <a:ext cx="443936" cy="326799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/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53858C97-DA2F-8866-47CC-CDF4077BBF9D}"/>
              </a:ext>
            </a:extLst>
          </p:cNvPr>
          <p:cNvSpPr txBox="1">
            <a:spLocks/>
          </p:cNvSpPr>
          <p:nvPr/>
        </p:nvSpPr>
        <p:spPr>
          <a:xfrm>
            <a:off x="469976" y="1256395"/>
            <a:ext cx="365801" cy="125217"/>
          </a:xfrm>
          <a:prstGeom prst="rect">
            <a:avLst/>
          </a:prstGeom>
        </p:spPr>
        <p:txBody>
          <a:bodyPr vert="horz" lIns="81280" tIns="40640" rIns="81280" bIns="4064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22" dirty="0">
                <a:solidFill>
                  <a:srgbClr val="7030A0"/>
                </a:solidFill>
              </a:rPr>
              <a:t>PDS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692" y="1368919"/>
            <a:ext cx="195549" cy="2787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964" y="1347118"/>
            <a:ext cx="268890" cy="2554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583" y="1380076"/>
            <a:ext cx="262872" cy="253181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27228BAE-048B-681E-DD8D-BD96B22560E0}"/>
              </a:ext>
            </a:extLst>
          </p:cNvPr>
          <p:cNvSpPr txBox="1">
            <a:spLocks/>
          </p:cNvSpPr>
          <p:nvPr/>
        </p:nvSpPr>
        <p:spPr>
          <a:xfrm>
            <a:off x="258279" y="1456524"/>
            <a:ext cx="1837447" cy="261117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67" dirty="0">
                <a:solidFill>
                  <a:schemeClr val="accent1">
                    <a:lumMod val="75000"/>
                  </a:schemeClr>
                </a:solidFill>
              </a:rPr>
              <a:t>Computer </a:t>
            </a:r>
            <a:r>
              <a:rPr lang="en-US" sz="1867" dirty="0">
                <a:solidFill>
                  <a:srgbClr val="00B0F0"/>
                </a:solidFill>
              </a:rPr>
              <a:t>Vision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-849474" y="3326448"/>
            <a:ext cx="3825765" cy="451201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33" b="1" dirty="0">
                <a:solidFill>
                  <a:schemeClr val="bg1">
                    <a:lumMod val="75000"/>
                  </a:schemeClr>
                </a:solidFill>
              </a:rPr>
              <a:t>@ P. </a:t>
            </a:r>
            <a:r>
              <a:rPr lang="en-US" sz="2133" b="1" dirty="0" err="1">
                <a:solidFill>
                  <a:schemeClr val="bg1">
                    <a:lumMod val="75000"/>
                  </a:schemeClr>
                </a:solidFill>
              </a:rPr>
              <a:t>Siagian</a:t>
            </a:r>
            <a:endParaRPr lang="en-US" sz="2133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331567" y="2132736"/>
            <a:ext cx="9347200" cy="771712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8085399" y="6425847"/>
            <a:ext cx="3388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github.com/amelcharolinesgn2/ANJAR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71460" y="283215"/>
            <a:ext cx="8781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>
                <a:solidFill>
                  <a:srgbClr val="002060"/>
                </a:solidFill>
              </a:rPr>
              <a:t>Komunikasi</a:t>
            </a:r>
            <a:r>
              <a:rPr lang="en-US" sz="3600" b="1" dirty="0" smtClean="0">
                <a:solidFill>
                  <a:srgbClr val="002060"/>
                </a:solidFill>
              </a:rPr>
              <a:t> Data  &amp;&amp;&amp; </a:t>
            </a:r>
            <a:r>
              <a:rPr lang="en-US" sz="3600" b="1" dirty="0" err="1" smtClean="0">
                <a:solidFill>
                  <a:srgbClr val="002060"/>
                </a:solidFill>
              </a:rPr>
              <a:t>Jaringan</a:t>
            </a:r>
            <a:r>
              <a:rPr lang="en-US" sz="3600" b="1" dirty="0" smtClean="0">
                <a:solidFill>
                  <a:srgbClr val="002060"/>
                </a:solidFill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</a:rPr>
              <a:t>Komputer</a:t>
            </a:r>
            <a:endParaRPr lang="en-US" sz="36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Network Communication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15202" y="1745844"/>
            <a:ext cx="28410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Transmisi Data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16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Pengkodean Data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Teknik Komunikasi Data Digital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Link Control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Multiplexing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Switching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Medium Access </a:t>
            </a:r>
            <a:r>
              <a:rPr lang="id-ID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Sublayer</a:t>
            </a:r>
            <a:endParaRPr lang="en-US" sz="16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altLang="en-US" sz="1600">
                <a:solidFill>
                  <a:schemeClr val="accent6">
                    <a:lumMod val="40000"/>
                    <a:lumOff val="60000"/>
                  </a:schemeClr>
                </a:solidFill>
              </a:rPr>
              <a:t>Multiple Access Control (MAC) Protocols</a:t>
            </a:r>
          </a:p>
          <a:p>
            <a:r>
              <a:rPr lang="id-ID" sz="16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Network </a:t>
            </a:r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Layer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6291" y="3875705"/>
            <a:ext cx="28795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</a:rPr>
              <a:t>Switching</a:t>
            </a:r>
            <a:endParaRPr lang="en-US" sz="5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8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SG" dirty="0" err="1" smtClean="0"/>
              <a:t>Sebuah</a:t>
            </a:r>
            <a:r>
              <a:rPr lang="en-SG" dirty="0" smtClean="0"/>
              <a:t> bridge </a:t>
            </a:r>
            <a:r>
              <a:rPr lang="en-SG" dirty="0" err="1" smtClean="0"/>
              <a:t>tidak</a:t>
            </a:r>
            <a:r>
              <a:rPr lang="en-SG" dirty="0" smtClean="0"/>
              <a:t> </a:t>
            </a:r>
            <a:r>
              <a:rPr lang="en-SG" dirty="0" err="1" smtClean="0"/>
              <a:t>dapat</a:t>
            </a:r>
            <a:r>
              <a:rPr lang="en-SG" dirty="0" smtClean="0"/>
              <a:t>:</a:t>
            </a:r>
          </a:p>
          <a:p>
            <a:pPr lvl="1">
              <a:lnSpc>
                <a:spcPct val="120000"/>
              </a:lnSpc>
            </a:pPr>
            <a:r>
              <a:rPr lang="en-SG" dirty="0" err="1" smtClean="0"/>
              <a:t>menentukan</a:t>
            </a:r>
            <a:r>
              <a:rPr lang="en-SG" dirty="0" smtClean="0"/>
              <a:t> </a:t>
            </a:r>
            <a:r>
              <a:rPr lang="en-SG" dirty="0" err="1" smtClean="0"/>
              <a:t>jalur</a:t>
            </a:r>
            <a:r>
              <a:rPr lang="en-SG" dirty="0" smtClean="0"/>
              <a:t> </a:t>
            </a:r>
            <a:r>
              <a:rPr lang="en-SG" dirty="0" err="1" smtClean="0"/>
              <a:t>mana</a:t>
            </a:r>
            <a:r>
              <a:rPr lang="en-SG" dirty="0" smtClean="0"/>
              <a:t> yang paling </a:t>
            </a:r>
            <a:r>
              <a:rPr lang="en-SG" dirty="0" err="1" smtClean="0"/>
              <a:t>efisien</a:t>
            </a:r>
            <a:r>
              <a:rPr lang="en-SG" dirty="0" smtClean="0"/>
              <a:t> </a:t>
            </a:r>
            <a:r>
              <a:rPr lang="en-SG" dirty="0" err="1" smtClean="0"/>
              <a:t>untuk</a:t>
            </a:r>
            <a:r>
              <a:rPr lang="en-SG" dirty="0" smtClean="0"/>
              <a:t> </a:t>
            </a:r>
            <a:r>
              <a:rPr lang="en-SG" dirty="0" err="1" smtClean="0"/>
              <a:t>mentransmisikan</a:t>
            </a:r>
            <a:r>
              <a:rPr lang="en-SG" dirty="0" smtClean="0"/>
              <a:t> data</a:t>
            </a:r>
          </a:p>
          <a:p>
            <a:pPr lvl="1">
              <a:lnSpc>
                <a:spcPct val="120000"/>
              </a:lnSpc>
            </a:pPr>
            <a:r>
              <a:rPr lang="en-SG" dirty="0" err="1" smtClean="0"/>
              <a:t>menyediakan</a:t>
            </a:r>
            <a:r>
              <a:rPr lang="en-SG" dirty="0" smtClean="0"/>
              <a:t> </a:t>
            </a:r>
            <a:r>
              <a:rPr lang="en-SG" dirty="0" err="1" smtClean="0"/>
              <a:t>fungsi</a:t>
            </a:r>
            <a:r>
              <a:rPr lang="en-SG" dirty="0" smtClean="0"/>
              <a:t> traffic management (</a:t>
            </a:r>
            <a:r>
              <a:rPr lang="en-SG" dirty="0" err="1" smtClean="0"/>
              <a:t>melewatkan</a:t>
            </a:r>
            <a:r>
              <a:rPr lang="en-SG" dirty="0" smtClean="0"/>
              <a:t> </a:t>
            </a:r>
            <a:r>
              <a:rPr lang="en-SG" dirty="0" err="1" smtClean="0"/>
              <a:t>kemacetan</a:t>
            </a:r>
            <a:r>
              <a:rPr lang="en-SG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SG" dirty="0" err="1" smtClean="0"/>
              <a:t>Fungsi-fungsi</a:t>
            </a:r>
            <a:r>
              <a:rPr lang="en-SG" dirty="0" smtClean="0"/>
              <a:t> bridge </a:t>
            </a:r>
            <a:r>
              <a:rPr lang="en-SG" dirty="0" err="1" smtClean="0"/>
              <a:t>dapat</a:t>
            </a:r>
            <a:r>
              <a:rPr lang="en-SG" dirty="0" smtClean="0"/>
              <a:t> </a:t>
            </a:r>
            <a:r>
              <a:rPr lang="en-SG" dirty="0" err="1" smtClean="0"/>
              <a:t>dilakukan</a:t>
            </a:r>
            <a:r>
              <a:rPr lang="en-SG" dirty="0" smtClean="0"/>
              <a:t> </a:t>
            </a:r>
            <a:r>
              <a:rPr lang="en-SG" dirty="0" err="1" smtClean="0"/>
              <a:t>oleh</a:t>
            </a:r>
            <a:r>
              <a:rPr lang="en-SG" dirty="0" smtClean="0"/>
              <a:t> </a:t>
            </a:r>
            <a:r>
              <a:rPr lang="en-SG" dirty="0" err="1" smtClean="0"/>
              <a:t>sebuah</a:t>
            </a:r>
            <a:r>
              <a:rPr lang="en-SG" dirty="0" smtClean="0"/>
              <a:t> server </a:t>
            </a:r>
            <a:r>
              <a:rPr lang="en-SG" dirty="0" err="1" smtClean="0"/>
              <a:t>atau</a:t>
            </a:r>
            <a:r>
              <a:rPr lang="en-SG" dirty="0" smtClean="0"/>
              <a:t> device bridge </a:t>
            </a:r>
            <a:r>
              <a:rPr lang="en-SG" dirty="0" err="1" smtClean="0"/>
              <a:t>mandiri</a:t>
            </a:r>
            <a:r>
              <a:rPr lang="en-SG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SG" dirty="0" err="1" smtClean="0"/>
              <a:t>Aturan</a:t>
            </a:r>
            <a:r>
              <a:rPr lang="en-SG" dirty="0" smtClean="0"/>
              <a:t> </a:t>
            </a:r>
            <a:r>
              <a:rPr lang="en-SG" dirty="0" err="1" smtClean="0"/>
              <a:t>umumnya</a:t>
            </a:r>
            <a:r>
              <a:rPr lang="en-SG" dirty="0" smtClean="0"/>
              <a:t> </a:t>
            </a:r>
            <a:r>
              <a:rPr lang="en-SG" dirty="0" err="1" smtClean="0"/>
              <a:t>adalah</a:t>
            </a:r>
            <a:r>
              <a:rPr lang="en-SG" dirty="0" smtClean="0"/>
              <a:t> </a:t>
            </a:r>
            <a:r>
              <a:rPr lang="en-SG" dirty="0" err="1" smtClean="0"/>
              <a:t>tidak</a:t>
            </a:r>
            <a:r>
              <a:rPr lang="en-SG" dirty="0" smtClean="0"/>
              <a:t> </a:t>
            </a:r>
            <a:r>
              <a:rPr lang="en-SG" dirty="0" err="1" smtClean="0"/>
              <a:t>boleh</a:t>
            </a:r>
            <a:r>
              <a:rPr lang="en-SG" dirty="0" smtClean="0"/>
              <a:t> </a:t>
            </a:r>
            <a:r>
              <a:rPr lang="en-SG" dirty="0" err="1" smtClean="0"/>
              <a:t>ada</a:t>
            </a:r>
            <a:r>
              <a:rPr lang="en-SG" dirty="0" smtClean="0"/>
              <a:t> </a:t>
            </a:r>
            <a:r>
              <a:rPr lang="en-SG" dirty="0" err="1" smtClean="0"/>
              <a:t>lebih</a:t>
            </a:r>
            <a:r>
              <a:rPr lang="en-SG" dirty="0" smtClean="0"/>
              <a:t> </a:t>
            </a:r>
            <a:r>
              <a:rPr lang="en-SG" dirty="0" err="1" smtClean="0"/>
              <a:t>dari</a:t>
            </a:r>
            <a:r>
              <a:rPr lang="en-SG" dirty="0" smtClean="0"/>
              <a:t> </a:t>
            </a:r>
            <a:r>
              <a:rPr lang="en-SG" dirty="0" err="1" smtClean="0"/>
              <a:t>empat</a:t>
            </a:r>
            <a:r>
              <a:rPr lang="en-SG" dirty="0" smtClean="0"/>
              <a:t> bridge </a:t>
            </a:r>
            <a:r>
              <a:rPr lang="en-SG" dirty="0" err="1" smtClean="0"/>
              <a:t>pada</a:t>
            </a:r>
            <a:r>
              <a:rPr lang="en-SG" dirty="0" smtClean="0"/>
              <a:t> </a:t>
            </a:r>
            <a:r>
              <a:rPr lang="en-SG" dirty="0" err="1" smtClean="0"/>
              <a:t>satu</a:t>
            </a:r>
            <a:r>
              <a:rPr lang="en-SG" dirty="0" smtClean="0"/>
              <a:t> LAN.</a:t>
            </a:r>
          </a:p>
          <a:p>
            <a:pPr>
              <a:lnSpc>
                <a:spcPct val="120000"/>
              </a:lnSpc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E6DC0-3D3F-452A-B58D-D3787DC8F01A}" type="slidenum">
              <a:rPr lang="en-SG" smtClean="0"/>
              <a:pPr/>
              <a:t>10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23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24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56" y="1643051"/>
            <a:ext cx="5305436" cy="4606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fld id="{33FE6DC0-3D3F-452A-B58D-D3787DC8F01A}" type="slidenum">
              <a:rPr lang="en-SG" sz="1400">
                <a:solidFill>
                  <a:schemeClr val="bg1"/>
                </a:solidFill>
                <a:latin typeface="Franklin Gothic Book" pitchFamily="34" charset="0"/>
              </a:rPr>
              <a:pPr algn="r">
                <a:defRPr/>
              </a:pPr>
              <a:t>11</a:t>
            </a:fld>
            <a:endParaRPr lang="en-SG" sz="1400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56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Algoritma pada Bridge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Listen in promiscuous mode</a:t>
            </a:r>
            <a:endParaRPr lang="id-ID" dirty="0"/>
          </a:p>
          <a:p>
            <a:pPr marL="857250" lvl="1" indent="-400050"/>
            <a:r>
              <a:rPr lang="id-ID" dirty="0"/>
              <a:t>It learns all of the traffics that come to its ports</a:t>
            </a:r>
            <a:endParaRPr lang="en-US" dirty="0"/>
          </a:p>
          <a:p>
            <a:r>
              <a:rPr lang="en-US" dirty="0" err="1"/>
              <a:t>Mengamati</a:t>
            </a:r>
            <a:r>
              <a:rPr lang="en-US" dirty="0"/>
              <a:t> </a:t>
            </a:r>
            <a:r>
              <a:rPr lang="en-US" i="1" dirty="0"/>
              <a:t>source address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frame yang </a:t>
            </a:r>
            <a:r>
              <a:rPr lang="en-US" dirty="0" err="1"/>
              <a:t>masuk</a:t>
            </a:r>
            <a:endParaRPr lang="en-US" dirty="0"/>
          </a:p>
          <a:p>
            <a:pPr marL="857250" lvl="1" indent="-400050"/>
            <a:r>
              <a:rPr lang="en-US" dirty="0"/>
              <a:t>Bridge </a:t>
            </a:r>
            <a:r>
              <a:rPr lang="en-US" dirty="0" err="1"/>
              <a:t>menggunakan</a:t>
            </a:r>
            <a:r>
              <a:rPr lang="en-US" dirty="0"/>
              <a:t> source address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12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55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Bridge</a:t>
            </a:r>
            <a:endParaRPr lang="en-SG" dirty="0"/>
          </a:p>
        </p:txBody>
      </p:sp>
      <p:pic>
        <p:nvPicPr>
          <p:cNvPr id="427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52" y="1665366"/>
            <a:ext cx="6391292" cy="447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13</a:t>
            </a:fld>
            <a:endParaRPr lang="en-SG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55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Satellite Bridging</a:t>
            </a:r>
          </a:p>
        </p:txBody>
      </p:sp>
      <p:pic>
        <p:nvPicPr>
          <p:cNvPr id="4280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4950" y="1690706"/>
            <a:ext cx="91821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14</a:t>
            </a:fld>
            <a:endParaRPr lang="en-SG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824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Beberapa </a:t>
            </a:r>
            <a:r>
              <a:rPr lang="en-US" sz="2400" dirty="0" err="1"/>
              <a:t>jenis</a:t>
            </a:r>
            <a:r>
              <a:rPr lang="en-US" sz="2400" dirty="0"/>
              <a:t> bridge: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Transparent (learning) bridge</a:t>
            </a:r>
          </a:p>
          <a:p>
            <a:pPr lvl="2">
              <a:lnSpc>
                <a:spcPct val="80000"/>
              </a:lnSpc>
            </a:pPr>
            <a:r>
              <a:rPr lang="en-US" sz="1800" dirty="0" err="1"/>
              <a:t>Biasa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 Ethernet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Bridge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mengisi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forwarding-</a:t>
            </a:r>
            <a:r>
              <a:rPr lang="en-US" sz="1800" dirty="0" err="1"/>
              <a:t>nya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pembelajaran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 (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mengamati</a:t>
            </a:r>
            <a:r>
              <a:rPr lang="en-US" sz="1800" dirty="0"/>
              <a:t> alamat </a:t>
            </a:r>
            <a:r>
              <a:rPr lang="en-US" sz="1800" dirty="0" err="1"/>
              <a:t>sumber</a:t>
            </a:r>
            <a:r>
              <a:rPr lang="en-US" sz="1800" dirty="0"/>
              <a:t>)</a:t>
            </a:r>
          </a:p>
          <a:p>
            <a:pPr lvl="2">
              <a:lnSpc>
                <a:spcPct val="80000"/>
              </a:lnSpc>
            </a:pPr>
            <a:r>
              <a:rPr lang="en-US" sz="1800" dirty="0" err="1"/>
              <a:t>Rawan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 loop </a:t>
            </a:r>
            <a:r>
              <a:rPr lang="en-US" sz="1800" dirty="0" err="1"/>
              <a:t>di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Source-routing bridge</a:t>
            </a:r>
          </a:p>
          <a:p>
            <a:pPr lvl="2">
              <a:lnSpc>
                <a:spcPct val="80000"/>
              </a:lnSpc>
            </a:pPr>
            <a:r>
              <a:rPr lang="en-US" sz="1800" dirty="0" err="1"/>
              <a:t>Biasa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 Token Ring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Bridge </a:t>
            </a:r>
            <a:r>
              <a:rPr lang="en-US" sz="1800" dirty="0" err="1"/>
              <a:t>sumber</a:t>
            </a:r>
            <a:r>
              <a:rPr lang="en-US" sz="1800" dirty="0"/>
              <a:t> </a:t>
            </a:r>
            <a:r>
              <a:rPr lang="en-US" sz="1800" dirty="0" err="1"/>
              <a:t>paket</a:t>
            </a:r>
            <a:r>
              <a:rPr lang="en-US" sz="1800" dirty="0"/>
              <a:t> </a:t>
            </a: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 bridge dan LAN </a:t>
            </a:r>
            <a:r>
              <a:rPr lang="en-US" sz="1800" dirty="0" err="1"/>
              <a:t>mana</a:t>
            </a:r>
            <a:r>
              <a:rPr lang="en-US" sz="1800" dirty="0"/>
              <a:t> yang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ditempuh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paket</a:t>
            </a:r>
            <a:r>
              <a:rPr lang="en-US" sz="1800" dirty="0"/>
              <a:t> agar </a:t>
            </a:r>
            <a:r>
              <a:rPr lang="en-US" sz="1800" dirty="0" err="1"/>
              <a:t>sampai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</a:p>
          <a:p>
            <a:pPr lvl="3">
              <a:lnSpc>
                <a:spcPct val="80000"/>
              </a:lnSpc>
            </a:pPr>
            <a:r>
              <a:rPr lang="en-US" sz="1600" dirty="0"/>
              <a:t>Bisa </a:t>
            </a:r>
            <a:r>
              <a:rPr lang="en-US" sz="1600" dirty="0" err="1"/>
              <a:t>digunakan</a:t>
            </a:r>
            <a:r>
              <a:rPr lang="en-US" sz="1600" dirty="0"/>
              <a:t> pula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mencegah</a:t>
            </a:r>
            <a:r>
              <a:rPr lang="en-US" sz="1600" dirty="0"/>
              <a:t> loop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jaringan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bridge</a:t>
            </a:r>
          </a:p>
          <a:p>
            <a:pPr lvl="3">
              <a:lnSpc>
                <a:spcPct val="80000"/>
              </a:lnSpc>
            </a:pPr>
            <a:r>
              <a:rPr lang="id-ID" sz="1600" dirty="0"/>
              <a:t>C</a:t>
            </a:r>
            <a:r>
              <a:rPr lang="en-US" sz="1600" dirty="0" err="1"/>
              <a:t>ara</a:t>
            </a:r>
            <a:r>
              <a:rPr lang="en-US" sz="1600" dirty="0"/>
              <a:t> lain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mencegah</a:t>
            </a:r>
            <a:r>
              <a:rPr lang="en-US" sz="1600" dirty="0"/>
              <a:t> loop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menerapkan</a:t>
            </a:r>
            <a:r>
              <a:rPr lang="en-US" sz="1600" dirty="0"/>
              <a:t> Spanning Three Algorithm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Translation Bridge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Menghubungkan dua </a:t>
            </a:r>
            <a:r>
              <a:rPr lang="en-US" sz="1800" dirty="0" err="1"/>
              <a:t>jaringan</a:t>
            </a:r>
            <a:r>
              <a:rPr lang="en-US" sz="1800" dirty="0"/>
              <a:t> yang berbeda </a:t>
            </a:r>
            <a:r>
              <a:rPr lang="en-US" sz="1800" dirty="0" err="1"/>
              <a:t>arsitektur</a:t>
            </a:r>
            <a:endParaRPr lang="en-US" sz="1800" dirty="0"/>
          </a:p>
          <a:p>
            <a:pPr lvl="3">
              <a:lnSpc>
                <a:spcPct val="80000"/>
              </a:lnSpc>
            </a:pPr>
            <a:r>
              <a:rPr lang="en-US" sz="1600" dirty="0" err="1"/>
              <a:t>Misalnya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Token Ring </a:t>
            </a:r>
            <a:r>
              <a:rPr lang="en-US" sz="1600" dirty="0" err="1"/>
              <a:t>dengan</a:t>
            </a:r>
            <a:r>
              <a:rPr lang="en-US" sz="1600" dirty="0"/>
              <a:t> Ethernet</a:t>
            </a:r>
          </a:p>
        </p:txBody>
      </p:sp>
      <p:sp>
        <p:nvSpPr>
          <p:cNvPr id="474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15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242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le 27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Spanning Tree Algorithm </a:t>
            </a:r>
            <a:br>
              <a:rPr lang="en-US" dirty="0" smtClean="0"/>
            </a:br>
            <a:r>
              <a:rPr lang="en-US" dirty="0" err="1" smtClean="0"/>
              <a:t>pada</a:t>
            </a:r>
            <a:r>
              <a:rPr lang="en-US" dirty="0" smtClean="0"/>
              <a:t> Bridge</a:t>
            </a:r>
            <a:endParaRPr lang="en-SG" dirty="0"/>
          </a:p>
        </p:txBody>
      </p:sp>
      <p:sp>
        <p:nvSpPr>
          <p:cNvPr id="278" name="Content Placeholder 277"/>
          <p:cNvSpPr>
            <a:spLocks noGrp="1"/>
          </p:cNvSpPr>
          <p:nvPr>
            <p:ph idx="1"/>
          </p:nvPr>
        </p:nvSpPr>
        <p:spPr>
          <a:xfrm>
            <a:off x="1881158" y="1600201"/>
            <a:ext cx="5429288" cy="4525963"/>
          </a:xfrm>
        </p:spPr>
        <p:txBody>
          <a:bodyPr>
            <a:normAutofit/>
          </a:bodyPr>
          <a:lstStyle/>
          <a:p>
            <a:pPr>
              <a:buSzPct val="75000"/>
              <a:buFont typeface="Webdings" pitchFamily="18" charset="2"/>
              <a:buChar char="8"/>
            </a:pP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bridge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cycle</a:t>
            </a:r>
            <a:r>
              <a:rPr lang="id-ID" dirty="0"/>
              <a:t> (loop tertutup)</a:t>
            </a:r>
            <a:endParaRPr lang="en-US" dirty="0"/>
          </a:p>
          <a:p>
            <a:pPr>
              <a:buSzPct val="75000"/>
              <a:buFont typeface="Webdings" pitchFamily="18" charset="2"/>
              <a:buChar char="8"/>
            </a:pPr>
            <a:r>
              <a:rPr lang="id-ID" dirty="0"/>
              <a:t>Untuk mencegah adanya cycle, p</a:t>
            </a:r>
            <a:r>
              <a:rPr lang="en-US" dirty="0" err="1"/>
              <a:t>ada</a:t>
            </a:r>
            <a:r>
              <a:rPr lang="en-US" dirty="0"/>
              <a:t> bridge </a:t>
            </a:r>
            <a:r>
              <a:rPr lang="en-US" dirty="0" err="1"/>
              <a:t>diterapkan</a:t>
            </a:r>
            <a:r>
              <a:rPr lang="en-US" dirty="0"/>
              <a:t> spanning tree algorithm</a:t>
            </a:r>
          </a:p>
          <a:p>
            <a:pPr lvl="1">
              <a:buFont typeface="Webdings" pitchFamily="18" charset="2"/>
              <a:buChar char="ò"/>
            </a:pPr>
            <a:r>
              <a:rPr lang="en-US" dirty="0"/>
              <a:t>Memungkinkan </a:t>
            </a:r>
            <a:r>
              <a:rPr lang="en-US" dirty="0" err="1"/>
              <a:t>suatu</a:t>
            </a:r>
            <a:r>
              <a:rPr lang="en-US" dirty="0"/>
              <a:t> bridge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bridge yang lain</a:t>
            </a:r>
          </a:p>
          <a:p>
            <a:pPr lvl="1">
              <a:buFont typeface="Webdings" pitchFamily="18" charset="2"/>
              <a:buChar char="ò"/>
            </a:pPr>
            <a:r>
              <a:rPr lang="en-US" dirty="0"/>
              <a:t>Dapat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cyles</a:t>
            </a:r>
            <a:endParaRPr lang="en-US" dirty="0"/>
          </a:p>
          <a:p>
            <a:pPr lvl="2">
              <a:buFontTx/>
              <a:buChar char="•"/>
            </a:pPr>
            <a:r>
              <a:rPr lang="id-ID" dirty="0" smtClean="0"/>
              <a:t>Walaupun s</a:t>
            </a:r>
            <a:r>
              <a:rPr lang="en-US" dirty="0" err="1" smtClean="0"/>
              <a:t>ecara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id-ID" dirty="0" smtClean="0"/>
              <a:t>topologinya bisa berbentuk loop tertutup</a:t>
            </a:r>
            <a:endParaRPr lang="en-US" dirty="0" smtClean="0"/>
          </a:p>
          <a:p>
            <a:pPr lvl="1">
              <a:buFont typeface="Webdings" pitchFamily="18" charset="2"/>
              <a:buChar char="ò"/>
            </a:pPr>
            <a:endParaRPr lang="en-US" dirty="0"/>
          </a:p>
          <a:p>
            <a:pPr>
              <a:buSzPct val="75000"/>
              <a:buFont typeface="Webdings" pitchFamily="18" charset="2"/>
              <a:buChar char="8"/>
            </a:pPr>
            <a:endParaRPr lang="en-US" dirty="0"/>
          </a:p>
          <a:p>
            <a:endParaRPr lang="en-SG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623301" y="2070100"/>
            <a:ext cx="887413" cy="203200"/>
            <a:chOff x="4018" y="2032"/>
            <a:chExt cx="559" cy="128"/>
          </a:xfrm>
        </p:grpSpPr>
        <p:sp>
          <p:nvSpPr>
            <p:cNvPr id="502791" name="Freeform 7"/>
            <p:cNvSpPr>
              <a:spLocks/>
            </p:cNvSpPr>
            <p:nvPr/>
          </p:nvSpPr>
          <p:spPr bwMode="auto">
            <a:xfrm>
              <a:off x="4018" y="2032"/>
              <a:ext cx="548" cy="36"/>
            </a:xfrm>
            <a:custGeom>
              <a:avLst/>
              <a:gdLst/>
              <a:ahLst/>
              <a:cxnLst>
                <a:cxn ang="0">
                  <a:pos x="1098" y="71"/>
                </a:cxn>
                <a:cxn ang="0">
                  <a:pos x="79" y="71"/>
                </a:cxn>
                <a:cxn ang="0">
                  <a:pos x="0" y="0"/>
                </a:cxn>
                <a:cxn ang="0">
                  <a:pos x="1019" y="0"/>
                </a:cxn>
                <a:cxn ang="0">
                  <a:pos x="1098" y="71"/>
                </a:cxn>
              </a:cxnLst>
              <a:rect l="0" t="0" r="r" b="b"/>
              <a:pathLst>
                <a:path w="1098" h="71">
                  <a:moveTo>
                    <a:pt x="1098" y="71"/>
                  </a:moveTo>
                  <a:lnTo>
                    <a:pt x="79" y="71"/>
                  </a:lnTo>
                  <a:lnTo>
                    <a:pt x="0" y="0"/>
                  </a:lnTo>
                  <a:lnTo>
                    <a:pt x="1019" y="0"/>
                  </a:lnTo>
                  <a:lnTo>
                    <a:pt x="1098" y="71"/>
                  </a:lnTo>
                  <a:close/>
                </a:path>
              </a:pathLst>
            </a:custGeom>
            <a:solidFill>
              <a:srgbClr val="E9E7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02792" name="Freeform 8"/>
            <p:cNvSpPr>
              <a:spLocks/>
            </p:cNvSpPr>
            <p:nvPr/>
          </p:nvSpPr>
          <p:spPr bwMode="auto">
            <a:xfrm>
              <a:off x="4019" y="2032"/>
              <a:ext cx="43" cy="128"/>
            </a:xfrm>
            <a:custGeom>
              <a:avLst/>
              <a:gdLst/>
              <a:ahLst/>
              <a:cxnLst>
                <a:cxn ang="0">
                  <a:pos x="87" y="67"/>
                </a:cxn>
                <a:cxn ang="0">
                  <a:pos x="87" y="256"/>
                </a:cxn>
                <a:cxn ang="0">
                  <a:pos x="0" y="189"/>
                </a:cxn>
                <a:cxn ang="0">
                  <a:pos x="0" y="0"/>
                </a:cxn>
                <a:cxn ang="0">
                  <a:pos x="87" y="67"/>
                </a:cxn>
              </a:cxnLst>
              <a:rect l="0" t="0" r="r" b="b"/>
              <a:pathLst>
                <a:path w="87" h="256">
                  <a:moveTo>
                    <a:pt x="87" y="67"/>
                  </a:moveTo>
                  <a:lnTo>
                    <a:pt x="87" y="256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87" y="67"/>
                  </a:lnTo>
                  <a:close/>
                </a:path>
              </a:pathLst>
            </a:custGeom>
            <a:solidFill>
              <a:srgbClr val="7167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02793" name="Rectangle 9"/>
            <p:cNvSpPr>
              <a:spLocks noChangeArrowheads="1"/>
            </p:cNvSpPr>
            <p:nvPr/>
          </p:nvSpPr>
          <p:spPr bwMode="auto">
            <a:xfrm>
              <a:off x="4049" y="2064"/>
              <a:ext cx="528" cy="96"/>
            </a:xfrm>
            <a:prstGeom prst="rect">
              <a:avLst/>
            </a:prstGeom>
            <a:solidFill>
              <a:srgbClr val="BCB7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4443" y="2075"/>
              <a:ext cx="102" cy="75"/>
              <a:chOff x="4381" y="2372"/>
              <a:chExt cx="102" cy="75"/>
            </a:xfrm>
          </p:grpSpPr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4381" y="2372"/>
                <a:ext cx="28" cy="35"/>
                <a:chOff x="4381" y="2372"/>
                <a:chExt cx="28" cy="35"/>
              </a:xfrm>
            </p:grpSpPr>
            <p:grpSp>
              <p:nvGrpSpPr>
                <p:cNvPr id="5" name="Group 12"/>
                <p:cNvGrpSpPr>
                  <a:grpSpLocks/>
                </p:cNvGrpSpPr>
                <p:nvPr/>
              </p:nvGrpSpPr>
              <p:grpSpPr bwMode="auto">
                <a:xfrm>
                  <a:off x="4381" y="2372"/>
                  <a:ext cx="28" cy="35"/>
                  <a:chOff x="4381" y="2372"/>
                  <a:chExt cx="28" cy="35"/>
                </a:xfrm>
              </p:grpSpPr>
              <p:sp>
                <p:nvSpPr>
                  <p:cNvPr id="50279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383" y="2373"/>
                    <a:ext cx="23" cy="3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79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381" y="237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6" name="Group 15"/>
                <p:cNvGrpSpPr>
                  <a:grpSpLocks/>
                </p:cNvGrpSpPr>
                <p:nvPr/>
              </p:nvGrpSpPr>
              <p:grpSpPr bwMode="auto">
                <a:xfrm>
                  <a:off x="4384" y="2375"/>
                  <a:ext cx="22" cy="14"/>
                  <a:chOff x="4384" y="2375"/>
                  <a:chExt cx="22" cy="14"/>
                </a:xfrm>
              </p:grpSpPr>
              <p:sp>
                <p:nvSpPr>
                  <p:cNvPr id="50280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387" y="2377"/>
                    <a:ext cx="17" cy="1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80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84" y="2375"/>
                    <a:ext cx="22" cy="14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2802" name="Rectangle 18"/>
                <p:cNvSpPr>
                  <a:spLocks noChangeArrowheads="1"/>
                </p:cNvSpPr>
                <p:nvPr/>
              </p:nvSpPr>
              <p:spPr bwMode="auto">
                <a:xfrm>
                  <a:off x="4386" y="2376"/>
                  <a:ext cx="19" cy="18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4381" y="2412"/>
                <a:ext cx="28" cy="35"/>
                <a:chOff x="4381" y="2412"/>
                <a:chExt cx="28" cy="35"/>
              </a:xfrm>
            </p:grpSpPr>
            <p:grpSp>
              <p:nvGrpSpPr>
                <p:cNvPr id="8" name="Group 20"/>
                <p:cNvGrpSpPr>
                  <a:grpSpLocks/>
                </p:cNvGrpSpPr>
                <p:nvPr/>
              </p:nvGrpSpPr>
              <p:grpSpPr bwMode="auto">
                <a:xfrm>
                  <a:off x="4381" y="2412"/>
                  <a:ext cx="28" cy="35"/>
                  <a:chOff x="4381" y="2412"/>
                  <a:chExt cx="28" cy="35"/>
                </a:xfrm>
              </p:grpSpPr>
              <p:sp>
                <p:nvSpPr>
                  <p:cNvPr id="50280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383" y="2413"/>
                    <a:ext cx="23" cy="3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806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4381" y="241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9" name="Group 23"/>
                <p:cNvGrpSpPr>
                  <a:grpSpLocks/>
                </p:cNvGrpSpPr>
                <p:nvPr/>
              </p:nvGrpSpPr>
              <p:grpSpPr bwMode="auto">
                <a:xfrm>
                  <a:off x="4384" y="2415"/>
                  <a:ext cx="22" cy="15"/>
                  <a:chOff x="4384" y="2415"/>
                  <a:chExt cx="22" cy="15"/>
                </a:xfrm>
              </p:grpSpPr>
              <p:sp>
                <p:nvSpPr>
                  <p:cNvPr id="502808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4387" y="2416"/>
                    <a:ext cx="17" cy="1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809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384" y="2415"/>
                    <a:ext cx="22" cy="1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2810" name="Rectangle 26"/>
                <p:cNvSpPr>
                  <a:spLocks noChangeArrowheads="1"/>
                </p:cNvSpPr>
                <p:nvPr/>
              </p:nvSpPr>
              <p:spPr bwMode="auto">
                <a:xfrm>
                  <a:off x="4386" y="2415"/>
                  <a:ext cx="19" cy="19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4418" y="2372"/>
                <a:ext cx="28" cy="35"/>
                <a:chOff x="4418" y="2372"/>
                <a:chExt cx="28" cy="35"/>
              </a:xfrm>
            </p:grpSpPr>
            <p:grpSp>
              <p:nvGrpSpPr>
                <p:cNvPr id="11" name="Group 28"/>
                <p:cNvGrpSpPr>
                  <a:grpSpLocks/>
                </p:cNvGrpSpPr>
                <p:nvPr/>
              </p:nvGrpSpPr>
              <p:grpSpPr bwMode="auto">
                <a:xfrm>
                  <a:off x="4418" y="2372"/>
                  <a:ext cx="28" cy="35"/>
                  <a:chOff x="4418" y="2372"/>
                  <a:chExt cx="28" cy="35"/>
                </a:xfrm>
              </p:grpSpPr>
              <p:sp>
                <p:nvSpPr>
                  <p:cNvPr id="50281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4420" y="2373"/>
                    <a:ext cx="24" cy="3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814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418" y="237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2" name="Group 31"/>
                <p:cNvGrpSpPr>
                  <a:grpSpLocks/>
                </p:cNvGrpSpPr>
                <p:nvPr/>
              </p:nvGrpSpPr>
              <p:grpSpPr bwMode="auto">
                <a:xfrm>
                  <a:off x="4422" y="2375"/>
                  <a:ext cx="21" cy="14"/>
                  <a:chOff x="4422" y="2375"/>
                  <a:chExt cx="21" cy="14"/>
                </a:xfrm>
              </p:grpSpPr>
              <p:sp>
                <p:nvSpPr>
                  <p:cNvPr id="502816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424" y="2377"/>
                    <a:ext cx="16" cy="1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817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4422" y="2375"/>
                    <a:ext cx="21" cy="14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2818" name="Rectangle 34"/>
                <p:cNvSpPr>
                  <a:spLocks noChangeArrowheads="1"/>
                </p:cNvSpPr>
                <p:nvPr/>
              </p:nvSpPr>
              <p:spPr bwMode="auto">
                <a:xfrm>
                  <a:off x="4423" y="2376"/>
                  <a:ext cx="19" cy="18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3" name="Group 35"/>
              <p:cNvGrpSpPr>
                <a:grpSpLocks/>
              </p:cNvGrpSpPr>
              <p:nvPr/>
            </p:nvGrpSpPr>
            <p:grpSpPr bwMode="auto">
              <a:xfrm>
                <a:off x="4418" y="2412"/>
                <a:ext cx="28" cy="35"/>
                <a:chOff x="4418" y="2412"/>
                <a:chExt cx="28" cy="35"/>
              </a:xfrm>
            </p:grpSpPr>
            <p:grpSp>
              <p:nvGrpSpPr>
                <p:cNvPr id="14" name="Group 36"/>
                <p:cNvGrpSpPr>
                  <a:grpSpLocks/>
                </p:cNvGrpSpPr>
                <p:nvPr/>
              </p:nvGrpSpPr>
              <p:grpSpPr bwMode="auto">
                <a:xfrm>
                  <a:off x="4418" y="2412"/>
                  <a:ext cx="28" cy="35"/>
                  <a:chOff x="4418" y="2412"/>
                  <a:chExt cx="28" cy="35"/>
                </a:xfrm>
              </p:grpSpPr>
              <p:sp>
                <p:nvSpPr>
                  <p:cNvPr id="502821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4420" y="2413"/>
                    <a:ext cx="24" cy="3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822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4418" y="241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5" name="Group 39"/>
                <p:cNvGrpSpPr>
                  <a:grpSpLocks/>
                </p:cNvGrpSpPr>
                <p:nvPr/>
              </p:nvGrpSpPr>
              <p:grpSpPr bwMode="auto">
                <a:xfrm>
                  <a:off x="4422" y="2415"/>
                  <a:ext cx="21" cy="15"/>
                  <a:chOff x="4422" y="2415"/>
                  <a:chExt cx="21" cy="15"/>
                </a:xfrm>
              </p:grpSpPr>
              <p:sp>
                <p:nvSpPr>
                  <p:cNvPr id="502824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4424" y="2416"/>
                    <a:ext cx="16" cy="1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82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422" y="2415"/>
                    <a:ext cx="21" cy="1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2826" name="Rectangle 42"/>
                <p:cNvSpPr>
                  <a:spLocks noChangeArrowheads="1"/>
                </p:cNvSpPr>
                <p:nvPr/>
              </p:nvSpPr>
              <p:spPr bwMode="auto">
                <a:xfrm>
                  <a:off x="4423" y="2415"/>
                  <a:ext cx="19" cy="19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4455" y="2372"/>
                <a:ext cx="28" cy="35"/>
                <a:chOff x="4455" y="2372"/>
                <a:chExt cx="28" cy="35"/>
              </a:xfrm>
            </p:grpSpPr>
            <p:grpSp>
              <p:nvGrpSpPr>
                <p:cNvPr id="17" name="Group 44"/>
                <p:cNvGrpSpPr>
                  <a:grpSpLocks/>
                </p:cNvGrpSpPr>
                <p:nvPr/>
              </p:nvGrpSpPr>
              <p:grpSpPr bwMode="auto">
                <a:xfrm>
                  <a:off x="4455" y="2372"/>
                  <a:ext cx="28" cy="35"/>
                  <a:chOff x="4455" y="2372"/>
                  <a:chExt cx="28" cy="35"/>
                </a:xfrm>
              </p:grpSpPr>
              <p:sp>
                <p:nvSpPr>
                  <p:cNvPr id="502829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4458" y="2373"/>
                    <a:ext cx="23" cy="3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830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237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8" name="Group 47"/>
                <p:cNvGrpSpPr>
                  <a:grpSpLocks/>
                </p:cNvGrpSpPr>
                <p:nvPr/>
              </p:nvGrpSpPr>
              <p:grpSpPr bwMode="auto">
                <a:xfrm>
                  <a:off x="4459" y="2375"/>
                  <a:ext cx="21" cy="14"/>
                  <a:chOff x="4459" y="2375"/>
                  <a:chExt cx="21" cy="14"/>
                </a:xfrm>
              </p:grpSpPr>
              <p:sp>
                <p:nvSpPr>
                  <p:cNvPr id="50283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461" y="2377"/>
                    <a:ext cx="17" cy="1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83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4459" y="2375"/>
                    <a:ext cx="21" cy="14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2834" name="Rectangle 50"/>
                <p:cNvSpPr>
                  <a:spLocks noChangeArrowheads="1"/>
                </p:cNvSpPr>
                <p:nvPr/>
              </p:nvSpPr>
              <p:spPr bwMode="auto">
                <a:xfrm>
                  <a:off x="4460" y="2376"/>
                  <a:ext cx="19" cy="18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19" name="Group 51"/>
              <p:cNvGrpSpPr>
                <a:grpSpLocks/>
              </p:cNvGrpSpPr>
              <p:nvPr/>
            </p:nvGrpSpPr>
            <p:grpSpPr bwMode="auto">
              <a:xfrm>
                <a:off x="4455" y="2412"/>
                <a:ext cx="28" cy="35"/>
                <a:chOff x="4455" y="2412"/>
                <a:chExt cx="28" cy="35"/>
              </a:xfrm>
            </p:grpSpPr>
            <p:grpSp>
              <p:nvGrpSpPr>
                <p:cNvPr id="20" name="Group 52"/>
                <p:cNvGrpSpPr>
                  <a:grpSpLocks/>
                </p:cNvGrpSpPr>
                <p:nvPr/>
              </p:nvGrpSpPr>
              <p:grpSpPr bwMode="auto">
                <a:xfrm>
                  <a:off x="4455" y="2412"/>
                  <a:ext cx="28" cy="35"/>
                  <a:chOff x="4455" y="2412"/>
                  <a:chExt cx="28" cy="35"/>
                </a:xfrm>
              </p:grpSpPr>
              <p:sp>
                <p:nvSpPr>
                  <p:cNvPr id="502837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4458" y="2413"/>
                    <a:ext cx="23" cy="3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83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241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21" name="Group 55"/>
                <p:cNvGrpSpPr>
                  <a:grpSpLocks/>
                </p:cNvGrpSpPr>
                <p:nvPr/>
              </p:nvGrpSpPr>
              <p:grpSpPr bwMode="auto">
                <a:xfrm>
                  <a:off x="4459" y="2415"/>
                  <a:ext cx="21" cy="15"/>
                  <a:chOff x="4459" y="2415"/>
                  <a:chExt cx="21" cy="15"/>
                </a:xfrm>
              </p:grpSpPr>
              <p:sp>
                <p:nvSpPr>
                  <p:cNvPr id="502840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4461" y="2416"/>
                    <a:ext cx="17" cy="1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841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4459" y="2415"/>
                    <a:ext cx="21" cy="1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2842" name="Rectangle 58"/>
                <p:cNvSpPr>
                  <a:spLocks noChangeArrowheads="1"/>
                </p:cNvSpPr>
                <p:nvPr/>
              </p:nvSpPr>
              <p:spPr bwMode="auto">
                <a:xfrm>
                  <a:off x="4460" y="2415"/>
                  <a:ext cx="19" cy="19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22" name="Group 59"/>
          <p:cNvGrpSpPr>
            <a:grpSpLocks/>
          </p:cNvGrpSpPr>
          <p:nvPr/>
        </p:nvGrpSpPr>
        <p:grpSpPr bwMode="auto">
          <a:xfrm>
            <a:off x="8001001" y="3479800"/>
            <a:ext cx="887413" cy="203200"/>
            <a:chOff x="4018" y="2032"/>
            <a:chExt cx="559" cy="128"/>
          </a:xfrm>
        </p:grpSpPr>
        <p:sp>
          <p:nvSpPr>
            <p:cNvPr id="502844" name="Freeform 60"/>
            <p:cNvSpPr>
              <a:spLocks/>
            </p:cNvSpPr>
            <p:nvPr/>
          </p:nvSpPr>
          <p:spPr bwMode="auto">
            <a:xfrm>
              <a:off x="4018" y="2032"/>
              <a:ext cx="548" cy="36"/>
            </a:xfrm>
            <a:custGeom>
              <a:avLst/>
              <a:gdLst/>
              <a:ahLst/>
              <a:cxnLst>
                <a:cxn ang="0">
                  <a:pos x="1098" y="71"/>
                </a:cxn>
                <a:cxn ang="0">
                  <a:pos x="79" y="71"/>
                </a:cxn>
                <a:cxn ang="0">
                  <a:pos x="0" y="0"/>
                </a:cxn>
                <a:cxn ang="0">
                  <a:pos x="1019" y="0"/>
                </a:cxn>
                <a:cxn ang="0">
                  <a:pos x="1098" y="71"/>
                </a:cxn>
              </a:cxnLst>
              <a:rect l="0" t="0" r="r" b="b"/>
              <a:pathLst>
                <a:path w="1098" h="71">
                  <a:moveTo>
                    <a:pt x="1098" y="71"/>
                  </a:moveTo>
                  <a:lnTo>
                    <a:pt x="79" y="71"/>
                  </a:lnTo>
                  <a:lnTo>
                    <a:pt x="0" y="0"/>
                  </a:lnTo>
                  <a:lnTo>
                    <a:pt x="1019" y="0"/>
                  </a:lnTo>
                  <a:lnTo>
                    <a:pt x="1098" y="71"/>
                  </a:lnTo>
                  <a:close/>
                </a:path>
              </a:pathLst>
            </a:custGeom>
            <a:solidFill>
              <a:srgbClr val="E9E7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02845" name="Freeform 61"/>
            <p:cNvSpPr>
              <a:spLocks/>
            </p:cNvSpPr>
            <p:nvPr/>
          </p:nvSpPr>
          <p:spPr bwMode="auto">
            <a:xfrm>
              <a:off x="4019" y="2032"/>
              <a:ext cx="43" cy="128"/>
            </a:xfrm>
            <a:custGeom>
              <a:avLst/>
              <a:gdLst/>
              <a:ahLst/>
              <a:cxnLst>
                <a:cxn ang="0">
                  <a:pos x="87" y="67"/>
                </a:cxn>
                <a:cxn ang="0">
                  <a:pos x="87" y="256"/>
                </a:cxn>
                <a:cxn ang="0">
                  <a:pos x="0" y="189"/>
                </a:cxn>
                <a:cxn ang="0">
                  <a:pos x="0" y="0"/>
                </a:cxn>
                <a:cxn ang="0">
                  <a:pos x="87" y="67"/>
                </a:cxn>
              </a:cxnLst>
              <a:rect l="0" t="0" r="r" b="b"/>
              <a:pathLst>
                <a:path w="87" h="256">
                  <a:moveTo>
                    <a:pt x="87" y="67"/>
                  </a:moveTo>
                  <a:lnTo>
                    <a:pt x="87" y="256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87" y="67"/>
                  </a:lnTo>
                  <a:close/>
                </a:path>
              </a:pathLst>
            </a:custGeom>
            <a:solidFill>
              <a:srgbClr val="7167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02846" name="Rectangle 62"/>
            <p:cNvSpPr>
              <a:spLocks noChangeArrowheads="1"/>
            </p:cNvSpPr>
            <p:nvPr/>
          </p:nvSpPr>
          <p:spPr bwMode="auto">
            <a:xfrm>
              <a:off x="4049" y="2064"/>
              <a:ext cx="528" cy="96"/>
            </a:xfrm>
            <a:prstGeom prst="rect">
              <a:avLst/>
            </a:prstGeom>
            <a:solidFill>
              <a:srgbClr val="BCB7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grpSp>
          <p:nvGrpSpPr>
            <p:cNvPr id="23" name="Group 63"/>
            <p:cNvGrpSpPr>
              <a:grpSpLocks/>
            </p:cNvGrpSpPr>
            <p:nvPr/>
          </p:nvGrpSpPr>
          <p:grpSpPr bwMode="auto">
            <a:xfrm>
              <a:off x="4443" y="2075"/>
              <a:ext cx="102" cy="75"/>
              <a:chOff x="4381" y="2372"/>
              <a:chExt cx="102" cy="75"/>
            </a:xfrm>
          </p:grpSpPr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4381" y="2372"/>
                <a:ext cx="28" cy="35"/>
                <a:chOff x="4381" y="2372"/>
                <a:chExt cx="28" cy="35"/>
              </a:xfrm>
            </p:grpSpPr>
            <p:grpSp>
              <p:nvGrpSpPr>
                <p:cNvPr id="25" name="Group 65"/>
                <p:cNvGrpSpPr>
                  <a:grpSpLocks/>
                </p:cNvGrpSpPr>
                <p:nvPr/>
              </p:nvGrpSpPr>
              <p:grpSpPr bwMode="auto">
                <a:xfrm>
                  <a:off x="4381" y="2372"/>
                  <a:ext cx="28" cy="35"/>
                  <a:chOff x="4381" y="2372"/>
                  <a:chExt cx="28" cy="35"/>
                </a:xfrm>
              </p:grpSpPr>
              <p:sp>
                <p:nvSpPr>
                  <p:cNvPr id="502850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4383" y="2373"/>
                    <a:ext cx="23" cy="3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851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4381" y="237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26" name="Group 68"/>
                <p:cNvGrpSpPr>
                  <a:grpSpLocks/>
                </p:cNvGrpSpPr>
                <p:nvPr/>
              </p:nvGrpSpPr>
              <p:grpSpPr bwMode="auto">
                <a:xfrm>
                  <a:off x="4384" y="2375"/>
                  <a:ext cx="22" cy="14"/>
                  <a:chOff x="4384" y="2375"/>
                  <a:chExt cx="22" cy="14"/>
                </a:xfrm>
              </p:grpSpPr>
              <p:sp>
                <p:nvSpPr>
                  <p:cNvPr id="502853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4387" y="2377"/>
                    <a:ext cx="17" cy="1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854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4384" y="2375"/>
                    <a:ext cx="22" cy="14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2855" name="Rectangle 71"/>
                <p:cNvSpPr>
                  <a:spLocks noChangeArrowheads="1"/>
                </p:cNvSpPr>
                <p:nvPr/>
              </p:nvSpPr>
              <p:spPr bwMode="auto">
                <a:xfrm>
                  <a:off x="4386" y="2376"/>
                  <a:ext cx="19" cy="18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27" name="Group 72"/>
              <p:cNvGrpSpPr>
                <a:grpSpLocks/>
              </p:cNvGrpSpPr>
              <p:nvPr/>
            </p:nvGrpSpPr>
            <p:grpSpPr bwMode="auto">
              <a:xfrm>
                <a:off x="4381" y="2412"/>
                <a:ext cx="28" cy="35"/>
                <a:chOff x="4381" y="2412"/>
                <a:chExt cx="28" cy="35"/>
              </a:xfrm>
            </p:grpSpPr>
            <p:grpSp>
              <p:nvGrpSpPr>
                <p:cNvPr id="28" name="Group 73"/>
                <p:cNvGrpSpPr>
                  <a:grpSpLocks/>
                </p:cNvGrpSpPr>
                <p:nvPr/>
              </p:nvGrpSpPr>
              <p:grpSpPr bwMode="auto">
                <a:xfrm>
                  <a:off x="4381" y="2412"/>
                  <a:ext cx="28" cy="35"/>
                  <a:chOff x="4381" y="2412"/>
                  <a:chExt cx="28" cy="35"/>
                </a:xfrm>
              </p:grpSpPr>
              <p:sp>
                <p:nvSpPr>
                  <p:cNvPr id="502858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4383" y="2413"/>
                    <a:ext cx="23" cy="3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859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4381" y="241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29" name="Group 76"/>
                <p:cNvGrpSpPr>
                  <a:grpSpLocks/>
                </p:cNvGrpSpPr>
                <p:nvPr/>
              </p:nvGrpSpPr>
              <p:grpSpPr bwMode="auto">
                <a:xfrm>
                  <a:off x="4384" y="2415"/>
                  <a:ext cx="22" cy="15"/>
                  <a:chOff x="4384" y="2415"/>
                  <a:chExt cx="22" cy="15"/>
                </a:xfrm>
              </p:grpSpPr>
              <p:sp>
                <p:nvSpPr>
                  <p:cNvPr id="502861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4387" y="2416"/>
                    <a:ext cx="17" cy="1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862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4384" y="2415"/>
                    <a:ext cx="22" cy="1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2863" name="Rectangle 79"/>
                <p:cNvSpPr>
                  <a:spLocks noChangeArrowheads="1"/>
                </p:cNvSpPr>
                <p:nvPr/>
              </p:nvSpPr>
              <p:spPr bwMode="auto">
                <a:xfrm>
                  <a:off x="4386" y="2415"/>
                  <a:ext cx="19" cy="19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30" name="Group 80"/>
              <p:cNvGrpSpPr>
                <a:grpSpLocks/>
              </p:cNvGrpSpPr>
              <p:nvPr/>
            </p:nvGrpSpPr>
            <p:grpSpPr bwMode="auto">
              <a:xfrm>
                <a:off x="4418" y="2372"/>
                <a:ext cx="28" cy="35"/>
                <a:chOff x="4418" y="2372"/>
                <a:chExt cx="28" cy="35"/>
              </a:xfrm>
            </p:grpSpPr>
            <p:grpSp>
              <p:nvGrpSpPr>
                <p:cNvPr id="31" name="Group 81"/>
                <p:cNvGrpSpPr>
                  <a:grpSpLocks/>
                </p:cNvGrpSpPr>
                <p:nvPr/>
              </p:nvGrpSpPr>
              <p:grpSpPr bwMode="auto">
                <a:xfrm>
                  <a:off x="4418" y="2372"/>
                  <a:ext cx="28" cy="35"/>
                  <a:chOff x="4418" y="2372"/>
                  <a:chExt cx="28" cy="35"/>
                </a:xfrm>
              </p:grpSpPr>
              <p:sp>
                <p:nvSpPr>
                  <p:cNvPr id="502866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4420" y="2373"/>
                    <a:ext cx="24" cy="3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867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4418" y="237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502784" name="Group 84"/>
                <p:cNvGrpSpPr>
                  <a:grpSpLocks/>
                </p:cNvGrpSpPr>
                <p:nvPr/>
              </p:nvGrpSpPr>
              <p:grpSpPr bwMode="auto">
                <a:xfrm>
                  <a:off x="4422" y="2375"/>
                  <a:ext cx="21" cy="14"/>
                  <a:chOff x="4422" y="2375"/>
                  <a:chExt cx="21" cy="14"/>
                </a:xfrm>
              </p:grpSpPr>
              <p:sp>
                <p:nvSpPr>
                  <p:cNvPr id="502869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424" y="2377"/>
                    <a:ext cx="16" cy="1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870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4422" y="2375"/>
                    <a:ext cx="21" cy="14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2871" name="Rectangle 87"/>
                <p:cNvSpPr>
                  <a:spLocks noChangeArrowheads="1"/>
                </p:cNvSpPr>
                <p:nvPr/>
              </p:nvSpPr>
              <p:spPr bwMode="auto">
                <a:xfrm>
                  <a:off x="4423" y="2376"/>
                  <a:ext cx="19" cy="18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502785" name="Group 88"/>
              <p:cNvGrpSpPr>
                <a:grpSpLocks/>
              </p:cNvGrpSpPr>
              <p:nvPr/>
            </p:nvGrpSpPr>
            <p:grpSpPr bwMode="auto">
              <a:xfrm>
                <a:off x="4418" y="2412"/>
                <a:ext cx="28" cy="35"/>
                <a:chOff x="4418" y="2412"/>
                <a:chExt cx="28" cy="35"/>
              </a:xfrm>
            </p:grpSpPr>
            <p:grpSp>
              <p:nvGrpSpPr>
                <p:cNvPr id="502786" name="Group 89"/>
                <p:cNvGrpSpPr>
                  <a:grpSpLocks/>
                </p:cNvGrpSpPr>
                <p:nvPr/>
              </p:nvGrpSpPr>
              <p:grpSpPr bwMode="auto">
                <a:xfrm>
                  <a:off x="4418" y="2412"/>
                  <a:ext cx="28" cy="35"/>
                  <a:chOff x="4418" y="2412"/>
                  <a:chExt cx="28" cy="35"/>
                </a:xfrm>
              </p:grpSpPr>
              <p:sp>
                <p:nvSpPr>
                  <p:cNvPr id="502874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4420" y="2413"/>
                    <a:ext cx="24" cy="3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875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4418" y="241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502787" name="Group 92"/>
                <p:cNvGrpSpPr>
                  <a:grpSpLocks/>
                </p:cNvGrpSpPr>
                <p:nvPr/>
              </p:nvGrpSpPr>
              <p:grpSpPr bwMode="auto">
                <a:xfrm>
                  <a:off x="4422" y="2415"/>
                  <a:ext cx="21" cy="15"/>
                  <a:chOff x="4422" y="2415"/>
                  <a:chExt cx="21" cy="15"/>
                </a:xfrm>
              </p:grpSpPr>
              <p:sp>
                <p:nvSpPr>
                  <p:cNvPr id="502877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4424" y="2416"/>
                    <a:ext cx="16" cy="1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878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4422" y="2415"/>
                    <a:ext cx="21" cy="1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2879" name="Rectangle 95"/>
                <p:cNvSpPr>
                  <a:spLocks noChangeArrowheads="1"/>
                </p:cNvSpPr>
                <p:nvPr/>
              </p:nvSpPr>
              <p:spPr bwMode="auto">
                <a:xfrm>
                  <a:off x="4423" y="2415"/>
                  <a:ext cx="19" cy="19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502790" name="Group 96"/>
              <p:cNvGrpSpPr>
                <a:grpSpLocks/>
              </p:cNvGrpSpPr>
              <p:nvPr/>
            </p:nvGrpSpPr>
            <p:grpSpPr bwMode="auto">
              <a:xfrm>
                <a:off x="4455" y="2372"/>
                <a:ext cx="28" cy="35"/>
                <a:chOff x="4455" y="2372"/>
                <a:chExt cx="28" cy="35"/>
              </a:xfrm>
            </p:grpSpPr>
            <p:grpSp>
              <p:nvGrpSpPr>
                <p:cNvPr id="502794" name="Group 97"/>
                <p:cNvGrpSpPr>
                  <a:grpSpLocks/>
                </p:cNvGrpSpPr>
                <p:nvPr/>
              </p:nvGrpSpPr>
              <p:grpSpPr bwMode="auto">
                <a:xfrm>
                  <a:off x="4455" y="2372"/>
                  <a:ext cx="28" cy="35"/>
                  <a:chOff x="4455" y="2372"/>
                  <a:chExt cx="28" cy="35"/>
                </a:xfrm>
              </p:grpSpPr>
              <p:sp>
                <p:nvSpPr>
                  <p:cNvPr id="502882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4458" y="2373"/>
                    <a:ext cx="23" cy="3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88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237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502795" name="Group 100"/>
                <p:cNvGrpSpPr>
                  <a:grpSpLocks/>
                </p:cNvGrpSpPr>
                <p:nvPr/>
              </p:nvGrpSpPr>
              <p:grpSpPr bwMode="auto">
                <a:xfrm>
                  <a:off x="4459" y="2375"/>
                  <a:ext cx="21" cy="14"/>
                  <a:chOff x="4459" y="2375"/>
                  <a:chExt cx="21" cy="14"/>
                </a:xfrm>
              </p:grpSpPr>
              <p:sp>
                <p:nvSpPr>
                  <p:cNvPr id="502885" name="Rectangle 101"/>
                  <p:cNvSpPr>
                    <a:spLocks noChangeArrowheads="1"/>
                  </p:cNvSpPr>
                  <p:nvPr/>
                </p:nvSpPr>
                <p:spPr bwMode="auto">
                  <a:xfrm>
                    <a:off x="4461" y="2377"/>
                    <a:ext cx="17" cy="1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886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4459" y="2375"/>
                    <a:ext cx="21" cy="14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2887" name="Rectangle 103"/>
                <p:cNvSpPr>
                  <a:spLocks noChangeArrowheads="1"/>
                </p:cNvSpPr>
                <p:nvPr/>
              </p:nvSpPr>
              <p:spPr bwMode="auto">
                <a:xfrm>
                  <a:off x="4460" y="2376"/>
                  <a:ext cx="19" cy="18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502796" name="Group 104"/>
              <p:cNvGrpSpPr>
                <a:grpSpLocks/>
              </p:cNvGrpSpPr>
              <p:nvPr/>
            </p:nvGrpSpPr>
            <p:grpSpPr bwMode="auto">
              <a:xfrm>
                <a:off x="4455" y="2412"/>
                <a:ext cx="28" cy="35"/>
                <a:chOff x="4455" y="2412"/>
                <a:chExt cx="28" cy="35"/>
              </a:xfrm>
            </p:grpSpPr>
            <p:grpSp>
              <p:nvGrpSpPr>
                <p:cNvPr id="502799" name="Group 105"/>
                <p:cNvGrpSpPr>
                  <a:grpSpLocks/>
                </p:cNvGrpSpPr>
                <p:nvPr/>
              </p:nvGrpSpPr>
              <p:grpSpPr bwMode="auto">
                <a:xfrm>
                  <a:off x="4455" y="2412"/>
                  <a:ext cx="28" cy="35"/>
                  <a:chOff x="4455" y="2412"/>
                  <a:chExt cx="28" cy="35"/>
                </a:xfrm>
              </p:grpSpPr>
              <p:sp>
                <p:nvSpPr>
                  <p:cNvPr id="502890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4458" y="2413"/>
                    <a:ext cx="23" cy="3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891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241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502803" name="Group 108"/>
                <p:cNvGrpSpPr>
                  <a:grpSpLocks/>
                </p:cNvGrpSpPr>
                <p:nvPr/>
              </p:nvGrpSpPr>
              <p:grpSpPr bwMode="auto">
                <a:xfrm>
                  <a:off x="4459" y="2415"/>
                  <a:ext cx="21" cy="15"/>
                  <a:chOff x="4459" y="2415"/>
                  <a:chExt cx="21" cy="15"/>
                </a:xfrm>
              </p:grpSpPr>
              <p:sp>
                <p:nvSpPr>
                  <p:cNvPr id="502893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4461" y="2416"/>
                    <a:ext cx="17" cy="1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894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4459" y="2415"/>
                    <a:ext cx="21" cy="1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2895" name="Rectangle 111"/>
                <p:cNvSpPr>
                  <a:spLocks noChangeArrowheads="1"/>
                </p:cNvSpPr>
                <p:nvPr/>
              </p:nvSpPr>
              <p:spPr bwMode="auto">
                <a:xfrm>
                  <a:off x="4460" y="2415"/>
                  <a:ext cx="19" cy="19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502804" name="Group 112"/>
          <p:cNvGrpSpPr>
            <a:grpSpLocks/>
          </p:cNvGrpSpPr>
          <p:nvPr/>
        </p:nvGrpSpPr>
        <p:grpSpPr bwMode="auto">
          <a:xfrm>
            <a:off x="9245601" y="4000500"/>
            <a:ext cx="887413" cy="203200"/>
            <a:chOff x="4018" y="2032"/>
            <a:chExt cx="559" cy="128"/>
          </a:xfrm>
        </p:grpSpPr>
        <p:sp>
          <p:nvSpPr>
            <p:cNvPr id="502897" name="Freeform 113"/>
            <p:cNvSpPr>
              <a:spLocks/>
            </p:cNvSpPr>
            <p:nvPr/>
          </p:nvSpPr>
          <p:spPr bwMode="auto">
            <a:xfrm>
              <a:off x="4018" y="2032"/>
              <a:ext cx="548" cy="36"/>
            </a:xfrm>
            <a:custGeom>
              <a:avLst/>
              <a:gdLst/>
              <a:ahLst/>
              <a:cxnLst>
                <a:cxn ang="0">
                  <a:pos x="1098" y="71"/>
                </a:cxn>
                <a:cxn ang="0">
                  <a:pos x="79" y="71"/>
                </a:cxn>
                <a:cxn ang="0">
                  <a:pos x="0" y="0"/>
                </a:cxn>
                <a:cxn ang="0">
                  <a:pos x="1019" y="0"/>
                </a:cxn>
                <a:cxn ang="0">
                  <a:pos x="1098" y="71"/>
                </a:cxn>
              </a:cxnLst>
              <a:rect l="0" t="0" r="r" b="b"/>
              <a:pathLst>
                <a:path w="1098" h="71">
                  <a:moveTo>
                    <a:pt x="1098" y="71"/>
                  </a:moveTo>
                  <a:lnTo>
                    <a:pt x="79" y="71"/>
                  </a:lnTo>
                  <a:lnTo>
                    <a:pt x="0" y="0"/>
                  </a:lnTo>
                  <a:lnTo>
                    <a:pt x="1019" y="0"/>
                  </a:lnTo>
                  <a:lnTo>
                    <a:pt x="1098" y="71"/>
                  </a:lnTo>
                  <a:close/>
                </a:path>
              </a:pathLst>
            </a:custGeom>
            <a:solidFill>
              <a:srgbClr val="E9E7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02898" name="Freeform 114"/>
            <p:cNvSpPr>
              <a:spLocks/>
            </p:cNvSpPr>
            <p:nvPr/>
          </p:nvSpPr>
          <p:spPr bwMode="auto">
            <a:xfrm>
              <a:off x="4019" y="2032"/>
              <a:ext cx="43" cy="128"/>
            </a:xfrm>
            <a:custGeom>
              <a:avLst/>
              <a:gdLst/>
              <a:ahLst/>
              <a:cxnLst>
                <a:cxn ang="0">
                  <a:pos x="87" y="67"/>
                </a:cxn>
                <a:cxn ang="0">
                  <a:pos x="87" y="256"/>
                </a:cxn>
                <a:cxn ang="0">
                  <a:pos x="0" y="189"/>
                </a:cxn>
                <a:cxn ang="0">
                  <a:pos x="0" y="0"/>
                </a:cxn>
                <a:cxn ang="0">
                  <a:pos x="87" y="67"/>
                </a:cxn>
              </a:cxnLst>
              <a:rect l="0" t="0" r="r" b="b"/>
              <a:pathLst>
                <a:path w="87" h="256">
                  <a:moveTo>
                    <a:pt x="87" y="67"/>
                  </a:moveTo>
                  <a:lnTo>
                    <a:pt x="87" y="256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87" y="67"/>
                  </a:lnTo>
                  <a:close/>
                </a:path>
              </a:pathLst>
            </a:custGeom>
            <a:solidFill>
              <a:srgbClr val="7167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02899" name="Rectangle 115"/>
            <p:cNvSpPr>
              <a:spLocks noChangeArrowheads="1"/>
            </p:cNvSpPr>
            <p:nvPr/>
          </p:nvSpPr>
          <p:spPr bwMode="auto">
            <a:xfrm>
              <a:off x="4049" y="2064"/>
              <a:ext cx="528" cy="96"/>
            </a:xfrm>
            <a:prstGeom prst="rect">
              <a:avLst/>
            </a:prstGeom>
            <a:solidFill>
              <a:srgbClr val="BCB7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grpSp>
          <p:nvGrpSpPr>
            <p:cNvPr id="502807" name="Group 116"/>
            <p:cNvGrpSpPr>
              <a:grpSpLocks/>
            </p:cNvGrpSpPr>
            <p:nvPr/>
          </p:nvGrpSpPr>
          <p:grpSpPr bwMode="auto">
            <a:xfrm>
              <a:off x="4443" y="2075"/>
              <a:ext cx="102" cy="75"/>
              <a:chOff x="4381" y="2372"/>
              <a:chExt cx="102" cy="75"/>
            </a:xfrm>
          </p:grpSpPr>
          <p:grpSp>
            <p:nvGrpSpPr>
              <p:cNvPr id="502811" name="Group 117"/>
              <p:cNvGrpSpPr>
                <a:grpSpLocks/>
              </p:cNvGrpSpPr>
              <p:nvPr/>
            </p:nvGrpSpPr>
            <p:grpSpPr bwMode="auto">
              <a:xfrm>
                <a:off x="4381" y="2372"/>
                <a:ext cx="28" cy="35"/>
                <a:chOff x="4381" y="2372"/>
                <a:chExt cx="28" cy="35"/>
              </a:xfrm>
            </p:grpSpPr>
            <p:grpSp>
              <p:nvGrpSpPr>
                <p:cNvPr id="502812" name="Group 118"/>
                <p:cNvGrpSpPr>
                  <a:grpSpLocks/>
                </p:cNvGrpSpPr>
                <p:nvPr/>
              </p:nvGrpSpPr>
              <p:grpSpPr bwMode="auto">
                <a:xfrm>
                  <a:off x="4381" y="2372"/>
                  <a:ext cx="28" cy="35"/>
                  <a:chOff x="4381" y="2372"/>
                  <a:chExt cx="28" cy="35"/>
                </a:xfrm>
              </p:grpSpPr>
              <p:sp>
                <p:nvSpPr>
                  <p:cNvPr id="50290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383" y="2373"/>
                    <a:ext cx="23" cy="3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90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381" y="237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502815" name="Group 121"/>
                <p:cNvGrpSpPr>
                  <a:grpSpLocks/>
                </p:cNvGrpSpPr>
                <p:nvPr/>
              </p:nvGrpSpPr>
              <p:grpSpPr bwMode="auto">
                <a:xfrm>
                  <a:off x="4384" y="2375"/>
                  <a:ext cx="22" cy="14"/>
                  <a:chOff x="4384" y="2375"/>
                  <a:chExt cx="22" cy="14"/>
                </a:xfrm>
              </p:grpSpPr>
              <p:sp>
                <p:nvSpPr>
                  <p:cNvPr id="502906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4387" y="2377"/>
                    <a:ext cx="17" cy="1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907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4384" y="2375"/>
                    <a:ext cx="22" cy="14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2908" name="Rectangle 124"/>
                <p:cNvSpPr>
                  <a:spLocks noChangeArrowheads="1"/>
                </p:cNvSpPr>
                <p:nvPr/>
              </p:nvSpPr>
              <p:spPr bwMode="auto">
                <a:xfrm>
                  <a:off x="4386" y="2376"/>
                  <a:ext cx="19" cy="18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502819" name="Group 125"/>
              <p:cNvGrpSpPr>
                <a:grpSpLocks/>
              </p:cNvGrpSpPr>
              <p:nvPr/>
            </p:nvGrpSpPr>
            <p:grpSpPr bwMode="auto">
              <a:xfrm>
                <a:off x="4381" y="2412"/>
                <a:ext cx="28" cy="35"/>
                <a:chOff x="4381" y="2412"/>
                <a:chExt cx="28" cy="35"/>
              </a:xfrm>
            </p:grpSpPr>
            <p:grpSp>
              <p:nvGrpSpPr>
                <p:cNvPr id="502820" name="Group 126"/>
                <p:cNvGrpSpPr>
                  <a:grpSpLocks/>
                </p:cNvGrpSpPr>
                <p:nvPr/>
              </p:nvGrpSpPr>
              <p:grpSpPr bwMode="auto">
                <a:xfrm>
                  <a:off x="4381" y="2412"/>
                  <a:ext cx="28" cy="35"/>
                  <a:chOff x="4381" y="2412"/>
                  <a:chExt cx="28" cy="35"/>
                </a:xfrm>
              </p:grpSpPr>
              <p:sp>
                <p:nvSpPr>
                  <p:cNvPr id="502911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4383" y="2413"/>
                    <a:ext cx="23" cy="3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912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4381" y="241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502823" name="Group 129"/>
                <p:cNvGrpSpPr>
                  <a:grpSpLocks/>
                </p:cNvGrpSpPr>
                <p:nvPr/>
              </p:nvGrpSpPr>
              <p:grpSpPr bwMode="auto">
                <a:xfrm>
                  <a:off x="4384" y="2415"/>
                  <a:ext cx="22" cy="15"/>
                  <a:chOff x="4384" y="2415"/>
                  <a:chExt cx="22" cy="15"/>
                </a:xfrm>
              </p:grpSpPr>
              <p:sp>
                <p:nvSpPr>
                  <p:cNvPr id="502914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4387" y="2416"/>
                    <a:ext cx="17" cy="1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915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4384" y="2415"/>
                    <a:ext cx="22" cy="1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2916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86" y="2415"/>
                  <a:ext cx="19" cy="19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502827" name="Group 133"/>
              <p:cNvGrpSpPr>
                <a:grpSpLocks/>
              </p:cNvGrpSpPr>
              <p:nvPr/>
            </p:nvGrpSpPr>
            <p:grpSpPr bwMode="auto">
              <a:xfrm>
                <a:off x="4418" y="2372"/>
                <a:ext cx="28" cy="35"/>
                <a:chOff x="4418" y="2372"/>
                <a:chExt cx="28" cy="35"/>
              </a:xfrm>
            </p:grpSpPr>
            <p:grpSp>
              <p:nvGrpSpPr>
                <p:cNvPr id="502828" name="Group 134"/>
                <p:cNvGrpSpPr>
                  <a:grpSpLocks/>
                </p:cNvGrpSpPr>
                <p:nvPr/>
              </p:nvGrpSpPr>
              <p:grpSpPr bwMode="auto">
                <a:xfrm>
                  <a:off x="4418" y="2372"/>
                  <a:ext cx="28" cy="35"/>
                  <a:chOff x="4418" y="2372"/>
                  <a:chExt cx="28" cy="35"/>
                </a:xfrm>
              </p:grpSpPr>
              <p:sp>
                <p:nvSpPr>
                  <p:cNvPr id="502919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420" y="2373"/>
                    <a:ext cx="24" cy="3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920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4418" y="237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502831" name="Group 137"/>
                <p:cNvGrpSpPr>
                  <a:grpSpLocks/>
                </p:cNvGrpSpPr>
                <p:nvPr/>
              </p:nvGrpSpPr>
              <p:grpSpPr bwMode="auto">
                <a:xfrm>
                  <a:off x="4422" y="2375"/>
                  <a:ext cx="21" cy="14"/>
                  <a:chOff x="4422" y="2375"/>
                  <a:chExt cx="21" cy="14"/>
                </a:xfrm>
              </p:grpSpPr>
              <p:sp>
                <p:nvSpPr>
                  <p:cNvPr id="502922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4424" y="2377"/>
                    <a:ext cx="16" cy="1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923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4422" y="2375"/>
                    <a:ext cx="21" cy="14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2924" name="Rectangle 140"/>
                <p:cNvSpPr>
                  <a:spLocks noChangeArrowheads="1"/>
                </p:cNvSpPr>
                <p:nvPr/>
              </p:nvSpPr>
              <p:spPr bwMode="auto">
                <a:xfrm>
                  <a:off x="4423" y="2376"/>
                  <a:ext cx="19" cy="18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502835" name="Group 141"/>
              <p:cNvGrpSpPr>
                <a:grpSpLocks/>
              </p:cNvGrpSpPr>
              <p:nvPr/>
            </p:nvGrpSpPr>
            <p:grpSpPr bwMode="auto">
              <a:xfrm>
                <a:off x="4418" y="2412"/>
                <a:ext cx="28" cy="35"/>
                <a:chOff x="4418" y="2412"/>
                <a:chExt cx="28" cy="35"/>
              </a:xfrm>
            </p:grpSpPr>
            <p:grpSp>
              <p:nvGrpSpPr>
                <p:cNvPr id="502836" name="Group 142"/>
                <p:cNvGrpSpPr>
                  <a:grpSpLocks/>
                </p:cNvGrpSpPr>
                <p:nvPr/>
              </p:nvGrpSpPr>
              <p:grpSpPr bwMode="auto">
                <a:xfrm>
                  <a:off x="4418" y="2412"/>
                  <a:ext cx="28" cy="35"/>
                  <a:chOff x="4418" y="2412"/>
                  <a:chExt cx="28" cy="35"/>
                </a:xfrm>
              </p:grpSpPr>
              <p:sp>
                <p:nvSpPr>
                  <p:cNvPr id="502927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420" y="2413"/>
                    <a:ext cx="24" cy="3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928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4418" y="241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502839" name="Group 145"/>
                <p:cNvGrpSpPr>
                  <a:grpSpLocks/>
                </p:cNvGrpSpPr>
                <p:nvPr/>
              </p:nvGrpSpPr>
              <p:grpSpPr bwMode="auto">
                <a:xfrm>
                  <a:off x="4422" y="2415"/>
                  <a:ext cx="21" cy="15"/>
                  <a:chOff x="4422" y="2415"/>
                  <a:chExt cx="21" cy="15"/>
                </a:xfrm>
              </p:grpSpPr>
              <p:sp>
                <p:nvSpPr>
                  <p:cNvPr id="502930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4424" y="2416"/>
                    <a:ext cx="16" cy="1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931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4422" y="2415"/>
                    <a:ext cx="21" cy="1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2932" name="Rectangle 148"/>
                <p:cNvSpPr>
                  <a:spLocks noChangeArrowheads="1"/>
                </p:cNvSpPr>
                <p:nvPr/>
              </p:nvSpPr>
              <p:spPr bwMode="auto">
                <a:xfrm>
                  <a:off x="4423" y="2415"/>
                  <a:ext cx="19" cy="19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502843" name="Group 149"/>
              <p:cNvGrpSpPr>
                <a:grpSpLocks/>
              </p:cNvGrpSpPr>
              <p:nvPr/>
            </p:nvGrpSpPr>
            <p:grpSpPr bwMode="auto">
              <a:xfrm>
                <a:off x="4455" y="2372"/>
                <a:ext cx="28" cy="35"/>
                <a:chOff x="4455" y="2372"/>
                <a:chExt cx="28" cy="35"/>
              </a:xfrm>
            </p:grpSpPr>
            <p:grpSp>
              <p:nvGrpSpPr>
                <p:cNvPr id="502847" name="Group 150"/>
                <p:cNvGrpSpPr>
                  <a:grpSpLocks/>
                </p:cNvGrpSpPr>
                <p:nvPr/>
              </p:nvGrpSpPr>
              <p:grpSpPr bwMode="auto">
                <a:xfrm>
                  <a:off x="4455" y="2372"/>
                  <a:ext cx="28" cy="35"/>
                  <a:chOff x="4455" y="2372"/>
                  <a:chExt cx="28" cy="35"/>
                </a:xfrm>
              </p:grpSpPr>
              <p:sp>
                <p:nvSpPr>
                  <p:cNvPr id="502935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458" y="2373"/>
                    <a:ext cx="23" cy="3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936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237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502848" name="Group 153"/>
                <p:cNvGrpSpPr>
                  <a:grpSpLocks/>
                </p:cNvGrpSpPr>
                <p:nvPr/>
              </p:nvGrpSpPr>
              <p:grpSpPr bwMode="auto">
                <a:xfrm>
                  <a:off x="4459" y="2375"/>
                  <a:ext cx="21" cy="14"/>
                  <a:chOff x="4459" y="2375"/>
                  <a:chExt cx="21" cy="14"/>
                </a:xfrm>
              </p:grpSpPr>
              <p:sp>
                <p:nvSpPr>
                  <p:cNvPr id="502938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4461" y="2377"/>
                    <a:ext cx="17" cy="1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939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4459" y="2375"/>
                    <a:ext cx="21" cy="14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2940" name="Rectangle 156"/>
                <p:cNvSpPr>
                  <a:spLocks noChangeArrowheads="1"/>
                </p:cNvSpPr>
                <p:nvPr/>
              </p:nvSpPr>
              <p:spPr bwMode="auto">
                <a:xfrm>
                  <a:off x="4460" y="2376"/>
                  <a:ext cx="19" cy="18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502849" name="Group 157"/>
              <p:cNvGrpSpPr>
                <a:grpSpLocks/>
              </p:cNvGrpSpPr>
              <p:nvPr/>
            </p:nvGrpSpPr>
            <p:grpSpPr bwMode="auto">
              <a:xfrm>
                <a:off x="4455" y="2412"/>
                <a:ext cx="28" cy="35"/>
                <a:chOff x="4455" y="2412"/>
                <a:chExt cx="28" cy="35"/>
              </a:xfrm>
            </p:grpSpPr>
            <p:grpSp>
              <p:nvGrpSpPr>
                <p:cNvPr id="502852" name="Group 158"/>
                <p:cNvGrpSpPr>
                  <a:grpSpLocks/>
                </p:cNvGrpSpPr>
                <p:nvPr/>
              </p:nvGrpSpPr>
              <p:grpSpPr bwMode="auto">
                <a:xfrm>
                  <a:off x="4455" y="2412"/>
                  <a:ext cx="28" cy="35"/>
                  <a:chOff x="4455" y="2412"/>
                  <a:chExt cx="28" cy="35"/>
                </a:xfrm>
              </p:grpSpPr>
              <p:sp>
                <p:nvSpPr>
                  <p:cNvPr id="502943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4458" y="2413"/>
                    <a:ext cx="23" cy="3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944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241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502856" name="Group 161"/>
                <p:cNvGrpSpPr>
                  <a:grpSpLocks/>
                </p:cNvGrpSpPr>
                <p:nvPr/>
              </p:nvGrpSpPr>
              <p:grpSpPr bwMode="auto">
                <a:xfrm>
                  <a:off x="4459" y="2415"/>
                  <a:ext cx="21" cy="15"/>
                  <a:chOff x="4459" y="2415"/>
                  <a:chExt cx="21" cy="15"/>
                </a:xfrm>
              </p:grpSpPr>
              <p:sp>
                <p:nvSpPr>
                  <p:cNvPr id="502946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4461" y="2416"/>
                    <a:ext cx="17" cy="1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947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4459" y="2415"/>
                    <a:ext cx="21" cy="1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2948" name="Rectangle 164"/>
                <p:cNvSpPr>
                  <a:spLocks noChangeArrowheads="1"/>
                </p:cNvSpPr>
                <p:nvPr/>
              </p:nvSpPr>
              <p:spPr bwMode="auto">
                <a:xfrm>
                  <a:off x="4460" y="2415"/>
                  <a:ext cx="19" cy="19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502857" name="Group 165"/>
          <p:cNvGrpSpPr>
            <a:grpSpLocks/>
          </p:cNvGrpSpPr>
          <p:nvPr/>
        </p:nvGrpSpPr>
        <p:grpSpPr bwMode="auto">
          <a:xfrm>
            <a:off x="9296401" y="2667000"/>
            <a:ext cx="887413" cy="203200"/>
            <a:chOff x="4018" y="2032"/>
            <a:chExt cx="559" cy="128"/>
          </a:xfrm>
        </p:grpSpPr>
        <p:sp>
          <p:nvSpPr>
            <p:cNvPr id="502950" name="Freeform 166"/>
            <p:cNvSpPr>
              <a:spLocks/>
            </p:cNvSpPr>
            <p:nvPr/>
          </p:nvSpPr>
          <p:spPr bwMode="auto">
            <a:xfrm>
              <a:off x="4018" y="2032"/>
              <a:ext cx="548" cy="36"/>
            </a:xfrm>
            <a:custGeom>
              <a:avLst/>
              <a:gdLst/>
              <a:ahLst/>
              <a:cxnLst>
                <a:cxn ang="0">
                  <a:pos x="1098" y="71"/>
                </a:cxn>
                <a:cxn ang="0">
                  <a:pos x="79" y="71"/>
                </a:cxn>
                <a:cxn ang="0">
                  <a:pos x="0" y="0"/>
                </a:cxn>
                <a:cxn ang="0">
                  <a:pos x="1019" y="0"/>
                </a:cxn>
                <a:cxn ang="0">
                  <a:pos x="1098" y="71"/>
                </a:cxn>
              </a:cxnLst>
              <a:rect l="0" t="0" r="r" b="b"/>
              <a:pathLst>
                <a:path w="1098" h="71">
                  <a:moveTo>
                    <a:pt x="1098" y="71"/>
                  </a:moveTo>
                  <a:lnTo>
                    <a:pt x="79" y="71"/>
                  </a:lnTo>
                  <a:lnTo>
                    <a:pt x="0" y="0"/>
                  </a:lnTo>
                  <a:lnTo>
                    <a:pt x="1019" y="0"/>
                  </a:lnTo>
                  <a:lnTo>
                    <a:pt x="1098" y="71"/>
                  </a:lnTo>
                  <a:close/>
                </a:path>
              </a:pathLst>
            </a:custGeom>
            <a:solidFill>
              <a:srgbClr val="E9E7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02951" name="Freeform 167"/>
            <p:cNvSpPr>
              <a:spLocks/>
            </p:cNvSpPr>
            <p:nvPr/>
          </p:nvSpPr>
          <p:spPr bwMode="auto">
            <a:xfrm>
              <a:off x="4019" y="2032"/>
              <a:ext cx="43" cy="128"/>
            </a:xfrm>
            <a:custGeom>
              <a:avLst/>
              <a:gdLst/>
              <a:ahLst/>
              <a:cxnLst>
                <a:cxn ang="0">
                  <a:pos x="87" y="67"/>
                </a:cxn>
                <a:cxn ang="0">
                  <a:pos x="87" y="256"/>
                </a:cxn>
                <a:cxn ang="0">
                  <a:pos x="0" y="189"/>
                </a:cxn>
                <a:cxn ang="0">
                  <a:pos x="0" y="0"/>
                </a:cxn>
                <a:cxn ang="0">
                  <a:pos x="87" y="67"/>
                </a:cxn>
              </a:cxnLst>
              <a:rect l="0" t="0" r="r" b="b"/>
              <a:pathLst>
                <a:path w="87" h="256">
                  <a:moveTo>
                    <a:pt x="87" y="67"/>
                  </a:moveTo>
                  <a:lnTo>
                    <a:pt x="87" y="256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87" y="67"/>
                  </a:lnTo>
                  <a:close/>
                </a:path>
              </a:pathLst>
            </a:custGeom>
            <a:solidFill>
              <a:srgbClr val="7167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02952" name="Rectangle 168"/>
            <p:cNvSpPr>
              <a:spLocks noChangeArrowheads="1"/>
            </p:cNvSpPr>
            <p:nvPr/>
          </p:nvSpPr>
          <p:spPr bwMode="auto">
            <a:xfrm>
              <a:off x="4049" y="2064"/>
              <a:ext cx="528" cy="96"/>
            </a:xfrm>
            <a:prstGeom prst="rect">
              <a:avLst/>
            </a:prstGeom>
            <a:solidFill>
              <a:srgbClr val="BCB7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grpSp>
          <p:nvGrpSpPr>
            <p:cNvPr id="502860" name="Group 169"/>
            <p:cNvGrpSpPr>
              <a:grpSpLocks/>
            </p:cNvGrpSpPr>
            <p:nvPr/>
          </p:nvGrpSpPr>
          <p:grpSpPr bwMode="auto">
            <a:xfrm>
              <a:off x="4443" y="2075"/>
              <a:ext cx="102" cy="75"/>
              <a:chOff x="4381" y="2372"/>
              <a:chExt cx="102" cy="75"/>
            </a:xfrm>
          </p:grpSpPr>
          <p:grpSp>
            <p:nvGrpSpPr>
              <p:cNvPr id="502864" name="Group 170"/>
              <p:cNvGrpSpPr>
                <a:grpSpLocks/>
              </p:cNvGrpSpPr>
              <p:nvPr/>
            </p:nvGrpSpPr>
            <p:grpSpPr bwMode="auto">
              <a:xfrm>
                <a:off x="4381" y="2372"/>
                <a:ext cx="28" cy="35"/>
                <a:chOff x="4381" y="2372"/>
                <a:chExt cx="28" cy="35"/>
              </a:xfrm>
            </p:grpSpPr>
            <p:grpSp>
              <p:nvGrpSpPr>
                <p:cNvPr id="502865" name="Group 171"/>
                <p:cNvGrpSpPr>
                  <a:grpSpLocks/>
                </p:cNvGrpSpPr>
                <p:nvPr/>
              </p:nvGrpSpPr>
              <p:grpSpPr bwMode="auto">
                <a:xfrm>
                  <a:off x="4381" y="2372"/>
                  <a:ext cx="28" cy="35"/>
                  <a:chOff x="4381" y="2372"/>
                  <a:chExt cx="28" cy="35"/>
                </a:xfrm>
              </p:grpSpPr>
              <p:sp>
                <p:nvSpPr>
                  <p:cNvPr id="502956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4383" y="2373"/>
                    <a:ext cx="23" cy="3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957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4381" y="237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502868" name="Group 174"/>
                <p:cNvGrpSpPr>
                  <a:grpSpLocks/>
                </p:cNvGrpSpPr>
                <p:nvPr/>
              </p:nvGrpSpPr>
              <p:grpSpPr bwMode="auto">
                <a:xfrm>
                  <a:off x="4384" y="2375"/>
                  <a:ext cx="22" cy="14"/>
                  <a:chOff x="4384" y="2375"/>
                  <a:chExt cx="22" cy="14"/>
                </a:xfrm>
              </p:grpSpPr>
              <p:sp>
                <p:nvSpPr>
                  <p:cNvPr id="502959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4387" y="2377"/>
                    <a:ext cx="17" cy="1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960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4384" y="2375"/>
                    <a:ext cx="22" cy="14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2961" name="Rectangle 177"/>
                <p:cNvSpPr>
                  <a:spLocks noChangeArrowheads="1"/>
                </p:cNvSpPr>
                <p:nvPr/>
              </p:nvSpPr>
              <p:spPr bwMode="auto">
                <a:xfrm>
                  <a:off x="4386" y="2376"/>
                  <a:ext cx="19" cy="18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502872" name="Group 178"/>
              <p:cNvGrpSpPr>
                <a:grpSpLocks/>
              </p:cNvGrpSpPr>
              <p:nvPr/>
            </p:nvGrpSpPr>
            <p:grpSpPr bwMode="auto">
              <a:xfrm>
                <a:off x="4381" y="2412"/>
                <a:ext cx="28" cy="35"/>
                <a:chOff x="4381" y="2412"/>
                <a:chExt cx="28" cy="35"/>
              </a:xfrm>
            </p:grpSpPr>
            <p:grpSp>
              <p:nvGrpSpPr>
                <p:cNvPr id="502873" name="Group 179"/>
                <p:cNvGrpSpPr>
                  <a:grpSpLocks/>
                </p:cNvGrpSpPr>
                <p:nvPr/>
              </p:nvGrpSpPr>
              <p:grpSpPr bwMode="auto">
                <a:xfrm>
                  <a:off x="4381" y="2412"/>
                  <a:ext cx="28" cy="35"/>
                  <a:chOff x="4381" y="2412"/>
                  <a:chExt cx="28" cy="35"/>
                </a:xfrm>
              </p:grpSpPr>
              <p:sp>
                <p:nvSpPr>
                  <p:cNvPr id="502964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4383" y="2413"/>
                    <a:ext cx="23" cy="3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965" name="Rectangle 181"/>
                  <p:cNvSpPr>
                    <a:spLocks noChangeArrowheads="1"/>
                  </p:cNvSpPr>
                  <p:nvPr/>
                </p:nvSpPr>
                <p:spPr bwMode="auto">
                  <a:xfrm>
                    <a:off x="4381" y="241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502876" name="Group 182"/>
                <p:cNvGrpSpPr>
                  <a:grpSpLocks/>
                </p:cNvGrpSpPr>
                <p:nvPr/>
              </p:nvGrpSpPr>
              <p:grpSpPr bwMode="auto">
                <a:xfrm>
                  <a:off x="4384" y="2415"/>
                  <a:ext cx="22" cy="15"/>
                  <a:chOff x="4384" y="2415"/>
                  <a:chExt cx="22" cy="15"/>
                </a:xfrm>
              </p:grpSpPr>
              <p:sp>
                <p:nvSpPr>
                  <p:cNvPr id="502967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4387" y="2416"/>
                    <a:ext cx="17" cy="1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968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4384" y="2415"/>
                    <a:ext cx="22" cy="1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2969" name="Rectangle 185"/>
                <p:cNvSpPr>
                  <a:spLocks noChangeArrowheads="1"/>
                </p:cNvSpPr>
                <p:nvPr/>
              </p:nvSpPr>
              <p:spPr bwMode="auto">
                <a:xfrm>
                  <a:off x="4386" y="2415"/>
                  <a:ext cx="19" cy="19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502880" name="Group 186"/>
              <p:cNvGrpSpPr>
                <a:grpSpLocks/>
              </p:cNvGrpSpPr>
              <p:nvPr/>
            </p:nvGrpSpPr>
            <p:grpSpPr bwMode="auto">
              <a:xfrm>
                <a:off x="4418" y="2372"/>
                <a:ext cx="28" cy="35"/>
                <a:chOff x="4418" y="2372"/>
                <a:chExt cx="28" cy="35"/>
              </a:xfrm>
            </p:grpSpPr>
            <p:grpSp>
              <p:nvGrpSpPr>
                <p:cNvPr id="502881" name="Group 187"/>
                <p:cNvGrpSpPr>
                  <a:grpSpLocks/>
                </p:cNvGrpSpPr>
                <p:nvPr/>
              </p:nvGrpSpPr>
              <p:grpSpPr bwMode="auto">
                <a:xfrm>
                  <a:off x="4418" y="2372"/>
                  <a:ext cx="28" cy="35"/>
                  <a:chOff x="4418" y="2372"/>
                  <a:chExt cx="28" cy="35"/>
                </a:xfrm>
              </p:grpSpPr>
              <p:sp>
                <p:nvSpPr>
                  <p:cNvPr id="502972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4420" y="2373"/>
                    <a:ext cx="24" cy="3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973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4418" y="237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502884" name="Group 190"/>
                <p:cNvGrpSpPr>
                  <a:grpSpLocks/>
                </p:cNvGrpSpPr>
                <p:nvPr/>
              </p:nvGrpSpPr>
              <p:grpSpPr bwMode="auto">
                <a:xfrm>
                  <a:off x="4422" y="2375"/>
                  <a:ext cx="21" cy="14"/>
                  <a:chOff x="4422" y="2375"/>
                  <a:chExt cx="21" cy="14"/>
                </a:xfrm>
              </p:grpSpPr>
              <p:sp>
                <p:nvSpPr>
                  <p:cNvPr id="502975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4424" y="2377"/>
                    <a:ext cx="16" cy="1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976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4422" y="2375"/>
                    <a:ext cx="21" cy="14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2977" name="Rectangle 193"/>
                <p:cNvSpPr>
                  <a:spLocks noChangeArrowheads="1"/>
                </p:cNvSpPr>
                <p:nvPr/>
              </p:nvSpPr>
              <p:spPr bwMode="auto">
                <a:xfrm>
                  <a:off x="4423" y="2376"/>
                  <a:ext cx="19" cy="18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502888" name="Group 194"/>
              <p:cNvGrpSpPr>
                <a:grpSpLocks/>
              </p:cNvGrpSpPr>
              <p:nvPr/>
            </p:nvGrpSpPr>
            <p:grpSpPr bwMode="auto">
              <a:xfrm>
                <a:off x="4418" y="2412"/>
                <a:ext cx="28" cy="35"/>
                <a:chOff x="4418" y="2412"/>
                <a:chExt cx="28" cy="35"/>
              </a:xfrm>
            </p:grpSpPr>
            <p:grpSp>
              <p:nvGrpSpPr>
                <p:cNvPr id="502889" name="Group 195"/>
                <p:cNvGrpSpPr>
                  <a:grpSpLocks/>
                </p:cNvGrpSpPr>
                <p:nvPr/>
              </p:nvGrpSpPr>
              <p:grpSpPr bwMode="auto">
                <a:xfrm>
                  <a:off x="4418" y="2412"/>
                  <a:ext cx="28" cy="35"/>
                  <a:chOff x="4418" y="2412"/>
                  <a:chExt cx="28" cy="35"/>
                </a:xfrm>
              </p:grpSpPr>
              <p:sp>
                <p:nvSpPr>
                  <p:cNvPr id="502980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4420" y="2413"/>
                    <a:ext cx="24" cy="3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981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4418" y="241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502892" name="Group 198"/>
                <p:cNvGrpSpPr>
                  <a:grpSpLocks/>
                </p:cNvGrpSpPr>
                <p:nvPr/>
              </p:nvGrpSpPr>
              <p:grpSpPr bwMode="auto">
                <a:xfrm>
                  <a:off x="4422" y="2415"/>
                  <a:ext cx="21" cy="15"/>
                  <a:chOff x="4422" y="2415"/>
                  <a:chExt cx="21" cy="15"/>
                </a:xfrm>
              </p:grpSpPr>
              <p:sp>
                <p:nvSpPr>
                  <p:cNvPr id="502983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4424" y="2416"/>
                    <a:ext cx="16" cy="1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984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4422" y="2415"/>
                    <a:ext cx="21" cy="1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2985" name="Rectangle 201"/>
                <p:cNvSpPr>
                  <a:spLocks noChangeArrowheads="1"/>
                </p:cNvSpPr>
                <p:nvPr/>
              </p:nvSpPr>
              <p:spPr bwMode="auto">
                <a:xfrm>
                  <a:off x="4423" y="2415"/>
                  <a:ext cx="19" cy="19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502896" name="Group 202"/>
              <p:cNvGrpSpPr>
                <a:grpSpLocks/>
              </p:cNvGrpSpPr>
              <p:nvPr/>
            </p:nvGrpSpPr>
            <p:grpSpPr bwMode="auto">
              <a:xfrm>
                <a:off x="4455" y="2372"/>
                <a:ext cx="28" cy="35"/>
                <a:chOff x="4455" y="2372"/>
                <a:chExt cx="28" cy="35"/>
              </a:xfrm>
            </p:grpSpPr>
            <p:grpSp>
              <p:nvGrpSpPr>
                <p:cNvPr id="502900" name="Group 203"/>
                <p:cNvGrpSpPr>
                  <a:grpSpLocks/>
                </p:cNvGrpSpPr>
                <p:nvPr/>
              </p:nvGrpSpPr>
              <p:grpSpPr bwMode="auto">
                <a:xfrm>
                  <a:off x="4455" y="2372"/>
                  <a:ext cx="28" cy="35"/>
                  <a:chOff x="4455" y="2372"/>
                  <a:chExt cx="28" cy="35"/>
                </a:xfrm>
              </p:grpSpPr>
              <p:sp>
                <p:nvSpPr>
                  <p:cNvPr id="502988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4458" y="2373"/>
                    <a:ext cx="23" cy="3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989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237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502901" name="Group 206"/>
                <p:cNvGrpSpPr>
                  <a:grpSpLocks/>
                </p:cNvGrpSpPr>
                <p:nvPr/>
              </p:nvGrpSpPr>
              <p:grpSpPr bwMode="auto">
                <a:xfrm>
                  <a:off x="4459" y="2375"/>
                  <a:ext cx="21" cy="14"/>
                  <a:chOff x="4459" y="2375"/>
                  <a:chExt cx="21" cy="14"/>
                </a:xfrm>
              </p:grpSpPr>
              <p:sp>
                <p:nvSpPr>
                  <p:cNvPr id="502991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4461" y="2377"/>
                    <a:ext cx="17" cy="1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992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4459" y="2375"/>
                    <a:ext cx="21" cy="14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2993" name="Rectangle 209"/>
                <p:cNvSpPr>
                  <a:spLocks noChangeArrowheads="1"/>
                </p:cNvSpPr>
                <p:nvPr/>
              </p:nvSpPr>
              <p:spPr bwMode="auto">
                <a:xfrm>
                  <a:off x="4460" y="2376"/>
                  <a:ext cx="19" cy="18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502902" name="Group 210"/>
              <p:cNvGrpSpPr>
                <a:grpSpLocks/>
              </p:cNvGrpSpPr>
              <p:nvPr/>
            </p:nvGrpSpPr>
            <p:grpSpPr bwMode="auto">
              <a:xfrm>
                <a:off x="4455" y="2412"/>
                <a:ext cx="28" cy="35"/>
                <a:chOff x="4455" y="2412"/>
                <a:chExt cx="28" cy="35"/>
              </a:xfrm>
            </p:grpSpPr>
            <p:grpSp>
              <p:nvGrpSpPr>
                <p:cNvPr id="502905" name="Group 211"/>
                <p:cNvGrpSpPr>
                  <a:grpSpLocks/>
                </p:cNvGrpSpPr>
                <p:nvPr/>
              </p:nvGrpSpPr>
              <p:grpSpPr bwMode="auto">
                <a:xfrm>
                  <a:off x="4455" y="2412"/>
                  <a:ext cx="28" cy="35"/>
                  <a:chOff x="4455" y="2412"/>
                  <a:chExt cx="28" cy="35"/>
                </a:xfrm>
              </p:grpSpPr>
              <p:sp>
                <p:nvSpPr>
                  <p:cNvPr id="502996" name="Rectangle 212"/>
                  <p:cNvSpPr>
                    <a:spLocks noChangeArrowheads="1"/>
                  </p:cNvSpPr>
                  <p:nvPr/>
                </p:nvSpPr>
                <p:spPr bwMode="auto">
                  <a:xfrm>
                    <a:off x="4458" y="2413"/>
                    <a:ext cx="23" cy="3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299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241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502909" name="Group 214"/>
                <p:cNvGrpSpPr>
                  <a:grpSpLocks/>
                </p:cNvGrpSpPr>
                <p:nvPr/>
              </p:nvGrpSpPr>
              <p:grpSpPr bwMode="auto">
                <a:xfrm>
                  <a:off x="4459" y="2415"/>
                  <a:ext cx="21" cy="15"/>
                  <a:chOff x="4459" y="2415"/>
                  <a:chExt cx="21" cy="15"/>
                </a:xfrm>
              </p:grpSpPr>
              <p:sp>
                <p:nvSpPr>
                  <p:cNvPr id="502999" name="Rectangle 215"/>
                  <p:cNvSpPr>
                    <a:spLocks noChangeArrowheads="1"/>
                  </p:cNvSpPr>
                  <p:nvPr/>
                </p:nvSpPr>
                <p:spPr bwMode="auto">
                  <a:xfrm>
                    <a:off x="4461" y="2416"/>
                    <a:ext cx="17" cy="1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3000" name="Rectangle 216"/>
                  <p:cNvSpPr>
                    <a:spLocks noChangeArrowheads="1"/>
                  </p:cNvSpPr>
                  <p:nvPr/>
                </p:nvSpPr>
                <p:spPr bwMode="auto">
                  <a:xfrm>
                    <a:off x="4459" y="2415"/>
                    <a:ext cx="21" cy="1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3001" name="Rectangle 217"/>
                <p:cNvSpPr>
                  <a:spLocks noChangeArrowheads="1"/>
                </p:cNvSpPr>
                <p:nvPr/>
              </p:nvSpPr>
              <p:spPr bwMode="auto">
                <a:xfrm>
                  <a:off x="4460" y="2415"/>
                  <a:ext cx="19" cy="19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grpSp>
        <p:nvGrpSpPr>
          <p:cNvPr id="502910" name="Group 218"/>
          <p:cNvGrpSpPr>
            <a:grpSpLocks/>
          </p:cNvGrpSpPr>
          <p:nvPr/>
        </p:nvGrpSpPr>
        <p:grpSpPr bwMode="auto">
          <a:xfrm>
            <a:off x="7747001" y="2654300"/>
            <a:ext cx="887413" cy="203200"/>
            <a:chOff x="4018" y="2032"/>
            <a:chExt cx="559" cy="128"/>
          </a:xfrm>
        </p:grpSpPr>
        <p:sp>
          <p:nvSpPr>
            <p:cNvPr id="503003" name="Freeform 219"/>
            <p:cNvSpPr>
              <a:spLocks/>
            </p:cNvSpPr>
            <p:nvPr/>
          </p:nvSpPr>
          <p:spPr bwMode="auto">
            <a:xfrm>
              <a:off x="4018" y="2032"/>
              <a:ext cx="548" cy="36"/>
            </a:xfrm>
            <a:custGeom>
              <a:avLst/>
              <a:gdLst/>
              <a:ahLst/>
              <a:cxnLst>
                <a:cxn ang="0">
                  <a:pos x="1098" y="71"/>
                </a:cxn>
                <a:cxn ang="0">
                  <a:pos x="79" y="71"/>
                </a:cxn>
                <a:cxn ang="0">
                  <a:pos x="0" y="0"/>
                </a:cxn>
                <a:cxn ang="0">
                  <a:pos x="1019" y="0"/>
                </a:cxn>
                <a:cxn ang="0">
                  <a:pos x="1098" y="71"/>
                </a:cxn>
              </a:cxnLst>
              <a:rect l="0" t="0" r="r" b="b"/>
              <a:pathLst>
                <a:path w="1098" h="71">
                  <a:moveTo>
                    <a:pt x="1098" y="71"/>
                  </a:moveTo>
                  <a:lnTo>
                    <a:pt x="79" y="71"/>
                  </a:lnTo>
                  <a:lnTo>
                    <a:pt x="0" y="0"/>
                  </a:lnTo>
                  <a:lnTo>
                    <a:pt x="1019" y="0"/>
                  </a:lnTo>
                  <a:lnTo>
                    <a:pt x="1098" y="71"/>
                  </a:lnTo>
                  <a:close/>
                </a:path>
              </a:pathLst>
            </a:custGeom>
            <a:solidFill>
              <a:srgbClr val="E9E7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03004" name="Freeform 220"/>
            <p:cNvSpPr>
              <a:spLocks/>
            </p:cNvSpPr>
            <p:nvPr/>
          </p:nvSpPr>
          <p:spPr bwMode="auto">
            <a:xfrm>
              <a:off x="4019" y="2032"/>
              <a:ext cx="43" cy="128"/>
            </a:xfrm>
            <a:custGeom>
              <a:avLst/>
              <a:gdLst/>
              <a:ahLst/>
              <a:cxnLst>
                <a:cxn ang="0">
                  <a:pos x="87" y="67"/>
                </a:cxn>
                <a:cxn ang="0">
                  <a:pos x="87" y="256"/>
                </a:cxn>
                <a:cxn ang="0">
                  <a:pos x="0" y="189"/>
                </a:cxn>
                <a:cxn ang="0">
                  <a:pos x="0" y="0"/>
                </a:cxn>
                <a:cxn ang="0">
                  <a:pos x="87" y="67"/>
                </a:cxn>
              </a:cxnLst>
              <a:rect l="0" t="0" r="r" b="b"/>
              <a:pathLst>
                <a:path w="87" h="256">
                  <a:moveTo>
                    <a:pt x="87" y="67"/>
                  </a:moveTo>
                  <a:lnTo>
                    <a:pt x="87" y="256"/>
                  </a:lnTo>
                  <a:lnTo>
                    <a:pt x="0" y="189"/>
                  </a:lnTo>
                  <a:lnTo>
                    <a:pt x="0" y="0"/>
                  </a:lnTo>
                  <a:lnTo>
                    <a:pt x="87" y="67"/>
                  </a:lnTo>
                  <a:close/>
                </a:path>
              </a:pathLst>
            </a:custGeom>
            <a:solidFill>
              <a:srgbClr val="7167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03005" name="Rectangle 221"/>
            <p:cNvSpPr>
              <a:spLocks noChangeArrowheads="1"/>
            </p:cNvSpPr>
            <p:nvPr/>
          </p:nvSpPr>
          <p:spPr bwMode="auto">
            <a:xfrm>
              <a:off x="4049" y="2064"/>
              <a:ext cx="528" cy="96"/>
            </a:xfrm>
            <a:prstGeom prst="rect">
              <a:avLst/>
            </a:prstGeom>
            <a:solidFill>
              <a:srgbClr val="BCB7A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grpSp>
          <p:nvGrpSpPr>
            <p:cNvPr id="502913" name="Group 222"/>
            <p:cNvGrpSpPr>
              <a:grpSpLocks/>
            </p:cNvGrpSpPr>
            <p:nvPr/>
          </p:nvGrpSpPr>
          <p:grpSpPr bwMode="auto">
            <a:xfrm>
              <a:off x="4443" y="2075"/>
              <a:ext cx="102" cy="75"/>
              <a:chOff x="4381" y="2372"/>
              <a:chExt cx="102" cy="75"/>
            </a:xfrm>
          </p:grpSpPr>
          <p:grpSp>
            <p:nvGrpSpPr>
              <p:cNvPr id="502917" name="Group 223"/>
              <p:cNvGrpSpPr>
                <a:grpSpLocks/>
              </p:cNvGrpSpPr>
              <p:nvPr/>
            </p:nvGrpSpPr>
            <p:grpSpPr bwMode="auto">
              <a:xfrm>
                <a:off x="4381" y="2372"/>
                <a:ext cx="28" cy="35"/>
                <a:chOff x="4381" y="2372"/>
                <a:chExt cx="28" cy="35"/>
              </a:xfrm>
            </p:grpSpPr>
            <p:grpSp>
              <p:nvGrpSpPr>
                <p:cNvPr id="502918" name="Group 224"/>
                <p:cNvGrpSpPr>
                  <a:grpSpLocks/>
                </p:cNvGrpSpPr>
                <p:nvPr/>
              </p:nvGrpSpPr>
              <p:grpSpPr bwMode="auto">
                <a:xfrm>
                  <a:off x="4381" y="2372"/>
                  <a:ext cx="28" cy="35"/>
                  <a:chOff x="4381" y="2372"/>
                  <a:chExt cx="28" cy="35"/>
                </a:xfrm>
              </p:grpSpPr>
              <p:sp>
                <p:nvSpPr>
                  <p:cNvPr id="503009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4383" y="2373"/>
                    <a:ext cx="23" cy="3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3010" name="Rectangle 226"/>
                  <p:cNvSpPr>
                    <a:spLocks noChangeArrowheads="1"/>
                  </p:cNvSpPr>
                  <p:nvPr/>
                </p:nvSpPr>
                <p:spPr bwMode="auto">
                  <a:xfrm>
                    <a:off x="4381" y="237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502921" name="Group 227"/>
                <p:cNvGrpSpPr>
                  <a:grpSpLocks/>
                </p:cNvGrpSpPr>
                <p:nvPr/>
              </p:nvGrpSpPr>
              <p:grpSpPr bwMode="auto">
                <a:xfrm>
                  <a:off x="4384" y="2375"/>
                  <a:ext cx="22" cy="14"/>
                  <a:chOff x="4384" y="2375"/>
                  <a:chExt cx="22" cy="14"/>
                </a:xfrm>
              </p:grpSpPr>
              <p:sp>
                <p:nvSpPr>
                  <p:cNvPr id="503012" name="Rectangle 228"/>
                  <p:cNvSpPr>
                    <a:spLocks noChangeArrowheads="1"/>
                  </p:cNvSpPr>
                  <p:nvPr/>
                </p:nvSpPr>
                <p:spPr bwMode="auto">
                  <a:xfrm>
                    <a:off x="4387" y="2377"/>
                    <a:ext cx="17" cy="1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3013" name="Rectangle 229"/>
                  <p:cNvSpPr>
                    <a:spLocks noChangeArrowheads="1"/>
                  </p:cNvSpPr>
                  <p:nvPr/>
                </p:nvSpPr>
                <p:spPr bwMode="auto">
                  <a:xfrm>
                    <a:off x="4384" y="2375"/>
                    <a:ext cx="22" cy="14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3014" name="Rectangle 230"/>
                <p:cNvSpPr>
                  <a:spLocks noChangeArrowheads="1"/>
                </p:cNvSpPr>
                <p:nvPr/>
              </p:nvSpPr>
              <p:spPr bwMode="auto">
                <a:xfrm>
                  <a:off x="4386" y="2376"/>
                  <a:ext cx="19" cy="18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502925" name="Group 231"/>
              <p:cNvGrpSpPr>
                <a:grpSpLocks/>
              </p:cNvGrpSpPr>
              <p:nvPr/>
            </p:nvGrpSpPr>
            <p:grpSpPr bwMode="auto">
              <a:xfrm>
                <a:off x="4381" y="2412"/>
                <a:ext cx="28" cy="35"/>
                <a:chOff x="4381" y="2412"/>
                <a:chExt cx="28" cy="35"/>
              </a:xfrm>
            </p:grpSpPr>
            <p:grpSp>
              <p:nvGrpSpPr>
                <p:cNvPr id="502926" name="Group 232"/>
                <p:cNvGrpSpPr>
                  <a:grpSpLocks/>
                </p:cNvGrpSpPr>
                <p:nvPr/>
              </p:nvGrpSpPr>
              <p:grpSpPr bwMode="auto">
                <a:xfrm>
                  <a:off x="4381" y="2412"/>
                  <a:ext cx="28" cy="35"/>
                  <a:chOff x="4381" y="2412"/>
                  <a:chExt cx="28" cy="35"/>
                </a:xfrm>
              </p:grpSpPr>
              <p:sp>
                <p:nvSpPr>
                  <p:cNvPr id="503017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4383" y="2413"/>
                    <a:ext cx="23" cy="3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3018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4381" y="241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502929" name="Group 235"/>
                <p:cNvGrpSpPr>
                  <a:grpSpLocks/>
                </p:cNvGrpSpPr>
                <p:nvPr/>
              </p:nvGrpSpPr>
              <p:grpSpPr bwMode="auto">
                <a:xfrm>
                  <a:off x="4384" y="2415"/>
                  <a:ext cx="22" cy="15"/>
                  <a:chOff x="4384" y="2415"/>
                  <a:chExt cx="22" cy="15"/>
                </a:xfrm>
              </p:grpSpPr>
              <p:sp>
                <p:nvSpPr>
                  <p:cNvPr id="503020" name="Rectangle 236"/>
                  <p:cNvSpPr>
                    <a:spLocks noChangeArrowheads="1"/>
                  </p:cNvSpPr>
                  <p:nvPr/>
                </p:nvSpPr>
                <p:spPr bwMode="auto">
                  <a:xfrm>
                    <a:off x="4387" y="2416"/>
                    <a:ext cx="17" cy="1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3021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4384" y="2415"/>
                    <a:ext cx="22" cy="1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3022" name="Rectangle 238"/>
                <p:cNvSpPr>
                  <a:spLocks noChangeArrowheads="1"/>
                </p:cNvSpPr>
                <p:nvPr/>
              </p:nvSpPr>
              <p:spPr bwMode="auto">
                <a:xfrm>
                  <a:off x="4386" y="2415"/>
                  <a:ext cx="19" cy="19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502933" name="Group 239"/>
              <p:cNvGrpSpPr>
                <a:grpSpLocks/>
              </p:cNvGrpSpPr>
              <p:nvPr/>
            </p:nvGrpSpPr>
            <p:grpSpPr bwMode="auto">
              <a:xfrm>
                <a:off x="4418" y="2372"/>
                <a:ext cx="28" cy="35"/>
                <a:chOff x="4418" y="2372"/>
                <a:chExt cx="28" cy="35"/>
              </a:xfrm>
            </p:grpSpPr>
            <p:grpSp>
              <p:nvGrpSpPr>
                <p:cNvPr id="502934" name="Group 240"/>
                <p:cNvGrpSpPr>
                  <a:grpSpLocks/>
                </p:cNvGrpSpPr>
                <p:nvPr/>
              </p:nvGrpSpPr>
              <p:grpSpPr bwMode="auto">
                <a:xfrm>
                  <a:off x="4418" y="2372"/>
                  <a:ext cx="28" cy="35"/>
                  <a:chOff x="4418" y="2372"/>
                  <a:chExt cx="28" cy="35"/>
                </a:xfrm>
              </p:grpSpPr>
              <p:sp>
                <p:nvSpPr>
                  <p:cNvPr id="503025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4420" y="2373"/>
                    <a:ext cx="24" cy="3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3026" name="Rectangle 242"/>
                  <p:cNvSpPr>
                    <a:spLocks noChangeArrowheads="1"/>
                  </p:cNvSpPr>
                  <p:nvPr/>
                </p:nvSpPr>
                <p:spPr bwMode="auto">
                  <a:xfrm>
                    <a:off x="4418" y="237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502937" name="Group 243"/>
                <p:cNvGrpSpPr>
                  <a:grpSpLocks/>
                </p:cNvGrpSpPr>
                <p:nvPr/>
              </p:nvGrpSpPr>
              <p:grpSpPr bwMode="auto">
                <a:xfrm>
                  <a:off x="4422" y="2375"/>
                  <a:ext cx="21" cy="14"/>
                  <a:chOff x="4422" y="2375"/>
                  <a:chExt cx="21" cy="14"/>
                </a:xfrm>
              </p:grpSpPr>
              <p:sp>
                <p:nvSpPr>
                  <p:cNvPr id="503028" name="Rectangle 244"/>
                  <p:cNvSpPr>
                    <a:spLocks noChangeArrowheads="1"/>
                  </p:cNvSpPr>
                  <p:nvPr/>
                </p:nvSpPr>
                <p:spPr bwMode="auto">
                  <a:xfrm>
                    <a:off x="4424" y="2377"/>
                    <a:ext cx="16" cy="1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3029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4422" y="2375"/>
                    <a:ext cx="21" cy="14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3030" name="Rectangle 246"/>
                <p:cNvSpPr>
                  <a:spLocks noChangeArrowheads="1"/>
                </p:cNvSpPr>
                <p:nvPr/>
              </p:nvSpPr>
              <p:spPr bwMode="auto">
                <a:xfrm>
                  <a:off x="4423" y="2376"/>
                  <a:ext cx="19" cy="18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502941" name="Group 247"/>
              <p:cNvGrpSpPr>
                <a:grpSpLocks/>
              </p:cNvGrpSpPr>
              <p:nvPr/>
            </p:nvGrpSpPr>
            <p:grpSpPr bwMode="auto">
              <a:xfrm>
                <a:off x="4418" y="2412"/>
                <a:ext cx="28" cy="35"/>
                <a:chOff x="4418" y="2412"/>
                <a:chExt cx="28" cy="35"/>
              </a:xfrm>
            </p:grpSpPr>
            <p:grpSp>
              <p:nvGrpSpPr>
                <p:cNvPr id="502942" name="Group 248"/>
                <p:cNvGrpSpPr>
                  <a:grpSpLocks/>
                </p:cNvGrpSpPr>
                <p:nvPr/>
              </p:nvGrpSpPr>
              <p:grpSpPr bwMode="auto">
                <a:xfrm>
                  <a:off x="4418" y="2412"/>
                  <a:ext cx="28" cy="35"/>
                  <a:chOff x="4418" y="2412"/>
                  <a:chExt cx="28" cy="35"/>
                </a:xfrm>
              </p:grpSpPr>
              <p:sp>
                <p:nvSpPr>
                  <p:cNvPr id="503033" name="Rectangle 249"/>
                  <p:cNvSpPr>
                    <a:spLocks noChangeArrowheads="1"/>
                  </p:cNvSpPr>
                  <p:nvPr/>
                </p:nvSpPr>
                <p:spPr bwMode="auto">
                  <a:xfrm>
                    <a:off x="4420" y="2413"/>
                    <a:ext cx="24" cy="3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3034" name="Rectangle 250"/>
                  <p:cNvSpPr>
                    <a:spLocks noChangeArrowheads="1"/>
                  </p:cNvSpPr>
                  <p:nvPr/>
                </p:nvSpPr>
                <p:spPr bwMode="auto">
                  <a:xfrm>
                    <a:off x="4418" y="241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256" name="Group 251"/>
                <p:cNvGrpSpPr>
                  <a:grpSpLocks/>
                </p:cNvGrpSpPr>
                <p:nvPr/>
              </p:nvGrpSpPr>
              <p:grpSpPr bwMode="auto">
                <a:xfrm>
                  <a:off x="4422" y="2415"/>
                  <a:ext cx="21" cy="15"/>
                  <a:chOff x="4422" y="2415"/>
                  <a:chExt cx="21" cy="15"/>
                </a:xfrm>
              </p:grpSpPr>
              <p:sp>
                <p:nvSpPr>
                  <p:cNvPr id="503036" name="Rectangle 252"/>
                  <p:cNvSpPr>
                    <a:spLocks noChangeArrowheads="1"/>
                  </p:cNvSpPr>
                  <p:nvPr/>
                </p:nvSpPr>
                <p:spPr bwMode="auto">
                  <a:xfrm>
                    <a:off x="4424" y="2416"/>
                    <a:ext cx="16" cy="1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3037" name="Rectangle 253"/>
                  <p:cNvSpPr>
                    <a:spLocks noChangeArrowheads="1"/>
                  </p:cNvSpPr>
                  <p:nvPr/>
                </p:nvSpPr>
                <p:spPr bwMode="auto">
                  <a:xfrm>
                    <a:off x="4422" y="2415"/>
                    <a:ext cx="21" cy="1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3038" name="Rectangle 254"/>
                <p:cNvSpPr>
                  <a:spLocks noChangeArrowheads="1"/>
                </p:cNvSpPr>
                <p:nvPr/>
              </p:nvSpPr>
              <p:spPr bwMode="auto">
                <a:xfrm>
                  <a:off x="4423" y="2415"/>
                  <a:ext cx="19" cy="19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257" name="Group 255"/>
              <p:cNvGrpSpPr>
                <a:grpSpLocks/>
              </p:cNvGrpSpPr>
              <p:nvPr/>
            </p:nvGrpSpPr>
            <p:grpSpPr bwMode="auto">
              <a:xfrm>
                <a:off x="4455" y="2372"/>
                <a:ext cx="28" cy="35"/>
                <a:chOff x="4455" y="2372"/>
                <a:chExt cx="28" cy="35"/>
              </a:xfrm>
            </p:grpSpPr>
            <p:grpSp>
              <p:nvGrpSpPr>
                <p:cNvPr id="258" name="Group 256"/>
                <p:cNvGrpSpPr>
                  <a:grpSpLocks/>
                </p:cNvGrpSpPr>
                <p:nvPr/>
              </p:nvGrpSpPr>
              <p:grpSpPr bwMode="auto">
                <a:xfrm>
                  <a:off x="4455" y="2372"/>
                  <a:ext cx="28" cy="35"/>
                  <a:chOff x="4455" y="2372"/>
                  <a:chExt cx="28" cy="35"/>
                </a:xfrm>
              </p:grpSpPr>
              <p:sp>
                <p:nvSpPr>
                  <p:cNvPr id="503041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4458" y="2373"/>
                    <a:ext cx="23" cy="3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3042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237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259" name="Group 259"/>
                <p:cNvGrpSpPr>
                  <a:grpSpLocks/>
                </p:cNvGrpSpPr>
                <p:nvPr/>
              </p:nvGrpSpPr>
              <p:grpSpPr bwMode="auto">
                <a:xfrm>
                  <a:off x="4459" y="2375"/>
                  <a:ext cx="21" cy="14"/>
                  <a:chOff x="4459" y="2375"/>
                  <a:chExt cx="21" cy="14"/>
                </a:xfrm>
              </p:grpSpPr>
              <p:sp>
                <p:nvSpPr>
                  <p:cNvPr id="503044" name="Rectangle 260"/>
                  <p:cNvSpPr>
                    <a:spLocks noChangeArrowheads="1"/>
                  </p:cNvSpPr>
                  <p:nvPr/>
                </p:nvSpPr>
                <p:spPr bwMode="auto">
                  <a:xfrm>
                    <a:off x="4461" y="2377"/>
                    <a:ext cx="17" cy="1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3045" name="Rectangle 261"/>
                  <p:cNvSpPr>
                    <a:spLocks noChangeArrowheads="1"/>
                  </p:cNvSpPr>
                  <p:nvPr/>
                </p:nvSpPr>
                <p:spPr bwMode="auto">
                  <a:xfrm>
                    <a:off x="4459" y="2375"/>
                    <a:ext cx="21" cy="14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3046" name="Rectangle 262"/>
                <p:cNvSpPr>
                  <a:spLocks noChangeArrowheads="1"/>
                </p:cNvSpPr>
                <p:nvPr/>
              </p:nvSpPr>
              <p:spPr bwMode="auto">
                <a:xfrm>
                  <a:off x="4460" y="2376"/>
                  <a:ext cx="19" cy="18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  <p:grpSp>
            <p:nvGrpSpPr>
              <p:cNvPr id="260" name="Group 263"/>
              <p:cNvGrpSpPr>
                <a:grpSpLocks/>
              </p:cNvGrpSpPr>
              <p:nvPr/>
            </p:nvGrpSpPr>
            <p:grpSpPr bwMode="auto">
              <a:xfrm>
                <a:off x="4455" y="2412"/>
                <a:ext cx="28" cy="35"/>
                <a:chOff x="4455" y="2412"/>
                <a:chExt cx="28" cy="35"/>
              </a:xfrm>
            </p:grpSpPr>
            <p:grpSp>
              <p:nvGrpSpPr>
                <p:cNvPr id="261" name="Group 264"/>
                <p:cNvGrpSpPr>
                  <a:grpSpLocks/>
                </p:cNvGrpSpPr>
                <p:nvPr/>
              </p:nvGrpSpPr>
              <p:grpSpPr bwMode="auto">
                <a:xfrm>
                  <a:off x="4455" y="2412"/>
                  <a:ext cx="28" cy="35"/>
                  <a:chOff x="4455" y="2412"/>
                  <a:chExt cx="28" cy="35"/>
                </a:xfrm>
              </p:grpSpPr>
              <p:sp>
                <p:nvSpPr>
                  <p:cNvPr id="503049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4458" y="2413"/>
                    <a:ext cx="23" cy="31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3050" name="Rectangle 266"/>
                  <p:cNvSpPr>
                    <a:spLocks noChangeArrowheads="1"/>
                  </p:cNvSpPr>
                  <p:nvPr/>
                </p:nvSpPr>
                <p:spPr bwMode="auto">
                  <a:xfrm>
                    <a:off x="4455" y="2412"/>
                    <a:ext cx="28" cy="3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262" name="Group 267"/>
                <p:cNvGrpSpPr>
                  <a:grpSpLocks/>
                </p:cNvGrpSpPr>
                <p:nvPr/>
              </p:nvGrpSpPr>
              <p:grpSpPr bwMode="auto">
                <a:xfrm>
                  <a:off x="4459" y="2415"/>
                  <a:ext cx="21" cy="15"/>
                  <a:chOff x="4459" y="2415"/>
                  <a:chExt cx="21" cy="15"/>
                </a:xfrm>
              </p:grpSpPr>
              <p:sp>
                <p:nvSpPr>
                  <p:cNvPr id="503052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4461" y="2416"/>
                    <a:ext cx="17" cy="12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  <p:sp>
                <p:nvSpPr>
                  <p:cNvPr id="503053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4459" y="2415"/>
                    <a:ext cx="21" cy="15"/>
                  </a:xfrm>
                  <a:prstGeom prst="rect">
                    <a:avLst/>
                  </a:prstGeom>
                  <a:solidFill>
                    <a:srgbClr val="322D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sp>
              <p:nvSpPr>
                <p:cNvPr id="503054" name="Rectangle 270"/>
                <p:cNvSpPr>
                  <a:spLocks noChangeArrowheads="1"/>
                </p:cNvSpPr>
                <p:nvPr/>
              </p:nvSpPr>
              <p:spPr bwMode="auto">
                <a:xfrm>
                  <a:off x="4460" y="2415"/>
                  <a:ext cx="19" cy="19"/>
                </a:xfrm>
                <a:prstGeom prst="rect">
                  <a:avLst/>
                </a:prstGeom>
                <a:solidFill>
                  <a:srgbClr val="E9E7D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</p:grpSp>
        </p:grpSp>
      </p:grpSp>
      <p:sp>
        <p:nvSpPr>
          <p:cNvPr id="503055" name="Line 271"/>
          <p:cNvSpPr>
            <a:spLocks noChangeShapeType="1"/>
          </p:cNvSpPr>
          <p:nvPr/>
        </p:nvSpPr>
        <p:spPr bwMode="auto">
          <a:xfrm flipH="1">
            <a:off x="8296275" y="2260600"/>
            <a:ext cx="58420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503056" name="Line 272"/>
          <p:cNvSpPr>
            <a:spLocks noChangeShapeType="1"/>
          </p:cNvSpPr>
          <p:nvPr/>
        </p:nvSpPr>
        <p:spPr bwMode="auto">
          <a:xfrm>
            <a:off x="8258175" y="2844800"/>
            <a:ext cx="177800" cy="58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503057" name="Line 273"/>
          <p:cNvSpPr>
            <a:spLocks noChangeShapeType="1"/>
          </p:cNvSpPr>
          <p:nvPr/>
        </p:nvSpPr>
        <p:spPr bwMode="auto">
          <a:xfrm>
            <a:off x="8626475" y="3657600"/>
            <a:ext cx="800100" cy="35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503058" name="Line 274"/>
          <p:cNvSpPr>
            <a:spLocks noChangeShapeType="1"/>
          </p:cNvSpPr>
          <p:nvPr/>
        </p:nvSpPr>
        <p:spPr bwMode="auto">
          <a:xfrm flipV="1">
            <a:off x="8613775" y="2755900"/>
            <a:ext cx="723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503059" name="Line 275"/>
          <p:cNvSpPr>
            <a:spLocks noChangeShapeType="1"/>
          </p:cNvSpPr>
          <p:nvPr/>
        </p:nvSpPr>
        <p:spPr bwMode="auto">
          <a:xfrm flipV="1">
            <a:off x="9794875" y="2857500"/>
            <a:ext cx="0" cy="116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503060" name="Arc 276"/>
          <p:cNvSpPr>
            <a:spLocks/>
          </p:cNvSpPr>
          <p:nvPr/>
        </p:nvSpPr>
        <p:spPr bwMode="auto">
          <a:xfrm>
            <a:off x="8818563" y="2935288"/>
            <a:ext cx="900112" cy="9001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390 w 43200"/>
              <a:gd name="T3" fmla="*/ 17514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20228"/>
                  <a:pt x="130" y="18860"/>
                  <a:pt x="389" y="17513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20228"/>
                  <a:pt x="130" y="18860"/>
                  <a:pt x="389" y="17513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round/>
            <a:headEnd type="stealth" w="sm" len="med"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503061" name="Text Box 277"/>
          <p:cNvSpPr txBox="1">
            <a:spLocks noChangeArrowheads="1"/>
          </p:cNvSpPr>
          <p:nvPr/>
        </p:nvSpPr>
        <p:spPr bwMode="auto">
          <a:xfrm>
            <a:off x="8769350" y="4419600"/>
            <a:ext cx="647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Loop</a:t>
            </a:r>
          </a:p>
        </p:txBody>
      </p:sp>
      <p:sp>
        <p:nvSpPr>
          <p:cNvPr id="27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16</a:t>
            </a:fld>
            <a:endParaRPr lang="en-SG" dirty="0"/>
          </a:p>
        </p:txBody>
      </p:sp>
      <p:sp>
        <p:nvSpPr>
          <p:cNvPr id="28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281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24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problem</a:t>
            </a:r>
            <a:endParaRPr lang="en-S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E6DC0-3D3F-452A-B58D-D3787DC8F01A}" type="slidenum">
              <a:rPr lang="en-SG" smtClean="0"/>
              <a:pPr/>
              <a:t>17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pic>
        <p:nvPicPr>
          <p:cNvPr id="4751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08" y="1500175"/>
            <a:ext cx="4624390" cy="4712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778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76162" name="Picture 2"/>
          <p:cNvPicPr>
            <a:picLocks noChangeAspect="1" noChangeArrowheads="1"/>
          </p:cNvPicPr>
          <p:nvPr/>
        </p:nvPicPr>
        <p:blipFill>
          <a:blip r:embed="rId2"/>
          <a:srcRect r="401"/>
          <a:stretch>
            <a:fillRect/>
          </a:stretch>
        </p:blipFill>
        <p:spPr bwMode="auto">
          <a:xfrm>
            <a:off x="3952860" y="1614476"/>
            <a:ext cx="5572140" cy="435452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18</a:t>
            </a:fld>
            <a:endParaRPr lang="en-SG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28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5000"/>
            </a:pP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mengenali</a:t>
            </a:r>
            <a:r>
              <a:rPr lang="en-US" dirty="0" smtClean="0"/>
              <a:t> frame</a:t>
            </a:r>
            <a:r>
              <a:rPr lang="id-ID" dirty="0" smtClean="0"/>
              <a:t> (perangkat layer 2)</a:t>
            </a:r>
            <a:endParaRPr lang="en-US" dirty="0" smtClean="0"/>
          </a:p>
          <a:p>
            <a:pPr>
              <a:buSzPct val="75000"/>
            </a:pPr>
            <a:r>
              <a:rPr lang="en-US" dirty="0" err="1" smtClean="0"/>
              <a:t>Mengenali</a:t>
            </a:r>
            <a:r>
              <a:rPr lang="en-US" dirty="0" smtClean="0"/>
              <a:t> alamat</a:t>
            </a:r>
          </a:p>
          <a:p>
            <a:pPr>
              <a:buSzPct val="75000"/>
            </a:pP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</a:t>
            </a:r>
            <a:r>
              <a:rPr lang="en-US" dirty="0" smtClean="0"/>
              <a:t>-forward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endParaRPr lang="en-US" dirty="0" smtClean="0"/>
          </a:p>
          <a:p>
            <a:pPr>
              <a:buSzPct val="75000"/>
            </a:pPr>
            <a:r>
              <a:rPr lang="en-US" dirty="0" smtClean="0"/>
              <a:t>Memungkinkan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pasang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yang </a:t>
            </a:r>
            <a:r>
              <a:rPr lang="en-US" dirty="0" err="1" smtClean="0"/>
              <a:t>bersamaan</a:t>
            </a:r>
            <a:endParaRPr lang="en-US" dirty="0" smtClean="0"/>
          </a:p>
          <a:p>
            <a:pPr>
              <a:buSzPct val="75000"/>
            </a:pPr>
            <a:endParaRPr lang="en-US" dirty="0" smtClean="0"/>
          </a:p>
          <a:p>
            <a:endParaRPr lang="en-S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19</a:t>
            </a:fld>
            <a:endParaRPr lang="en-SG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38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Bridging dan Switching</a:t>
            </a:r>
            <a:r>
              <a:rPr lang="en-SG" sz="6000" dirty="0"/>
              <a:t/>
            </a:r>
            <a:br>
              <a:rPr lang="en-SG" sz="60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  <a:tabLst>
                <a:tab pos="502920" algn="l"/>
              </a:tabLst>
            </a:pPr>
            <a:r>
              <a:rPr lang="en-US" sz="1050" dirty="0"/>
              <a:t>F</a:t>
            </a:r>
            <a:r>
              <a:rPr lang="id-ID" sz="1050" dirty="0"/>
              <a:t>iltering traffic berdasarkan MAC Address yang dilakukan bridges.</a:t>
            </a:r>
            <a:endParaRPr lang="en-SG" sz="1400" dirty="0"/>
          </a:p>
          <a:p>
            <a:pPr lvl="1">
              <a:buFont typeface="Symbol"/>
              <a:buChar char=""/>
              <a:tabLst>
                <a:tab pos="914400" algn="l"/>
              </a:tabLst>
            </a:pPr>
            <a:r>
              <a:rPr lang="id-ID" sz="1050" dirty="0"/>
              <a:t>Contoh jaringan yang di bridging</a:t>
            </a:r>
            <a:endParaRPr lang="en-SG" sz="1400" dirty="0"/>
          </a:p>
          <a:p>
            <a:pPr lvl="1">
              <a:buFont typeface="Symbol"/>
              <a:buChar char=""/>
              <a:tabLst>
                <a:tab pos="914400" algn="l"/>
              </a:tabLst>
            </a:pPr>
            <a:r>
              <a:rPr lang="id-ID" sz="1050" dirty="0"/>
              <a:t>Protocol independent</a:t>
            </a:r>
            <a:endParaRPr lang="en-SG" sz="1400" dirty="0"/>
          </a:p>
          <a:p>
            <a:pPr lvl="1">
              <a:buFont typeface="Symbol"/>
              <a:buChar char=""/>
              <a:tabLst>
                <a:tab pos="914400" algn="l"/>
              </a:tabLst>
            </a:pPr>
            <a:r>
              <a:rPr lang="id-ID" sz="1050" dirty="0"/>
              <a:t>Spanning tree Protocol</a:t>
            </a:r>
            <a:endParaRPr lang="en-SG" sz="1400" dirty="0"/>
          </a:p>
          <a:p>
            <a:pPr lvl="1">
              <a:buFont typeface="Symbol"/>
              <a:buChar char=""/>
              <a:tabLst>
                <a:tab pos="914400" algn="l"/>
              </a:tabLst>
            </a:pPr>
            <a:r>
              <a:rPr lang="id-ID" sz="1050" dirty="0"/>
              <a:t>Eliminasi bridging loops dengan spanning tree protocol</a:t>
            </a:r>
            <a:endParaRPr lang="en-SG" sz="1400" dirty="0"/>
          </a:p>
          <a:p>
            <a:pPr lvl="1">
              <a:buFont typeface="Symbol"/>
              <a:buChar char=""/>
              <a:tabLst>
                <a:tab pos="914400" algn="l"/>
              </a:tabLst>
            </a:pPr>
            <a:r>
              <a:rPr lang="id-ID" sz="1050" dirty="0"/>
              <a:t>Memonitor traffic pada network yang di bridging</a:t>
            </a:r>
            <a:endParaRPr lang="en-SG" sz="1400" dirty="0"/>
          </a:p>
          <a:p>
            <a:pPr>
              <a:buFont typeface="+mj-lt"/>
              <a:buAutoNum type="arabicPeriod" startAt="2"/>
              <a:tabLst>
                <a:tab pos="502920" algn="l"/>
              </a:tabLst>
            </a:pPr>
            <a:r>
              <a:rPr lang="en-US" sz="1050" dirty="0"/>
              <a:t>F</a:t>
            </a:r>
            <a:r>
              <a:rPr lang="id-ID" sz="1050" dirty="0"/>
              <a:t>iltering traffic berdasarkan MAC Address yang dilakukan Switch.</a:t>
            </a:r>
            <a:endParaRPr lang="en-SG" sz="1400" dirty="0"/>
          </a:p>
          <a:p>
            <a:pPr lvl="1">
              <a:buFont typeface="Symbol"/>
              <a:buChar char=""/>
              <a:tabLst>
                <a:tab pos="914400" algn="l"/>
              </a:tabLst>
            </a:pPr>
            <a:r>
              <a:rPr lang="id-ID" sz="1050" dirty="0"/>
              <a:t>Full duplex operation</a:t>
            </a:r>
            <a:endParaRPr lang="en-SG" sz="1400" dirty="0"/>
          </a:p>
          <a:p>
            <a:pPr lvl="1">
              <a:buFont typeface="Symbol"/>
              <a:buChar char=""/>
              <a:tabLst>
                <a:tab pos="914400" algn="l"/>
              </a:tabLst>
            </a:pPr>
            <a:r>
              <a:rPr lang="id-ID" sz="1050" dirty="0"/>
              <a:t>Mode of operation</a:t>
            </a:r>
            <a:endParaRPr lang="en-SG" sz="1400" dirty="0"/>
          </a:p>
          <a:p>
            <a:pPr lvl="1">
              <a:buFont typeface="Symbol"/>
              <a:buChar char=""/>
              <a:tabLst>
                <a:tab pos="914400" algn="l"/>
              </a:tabLst>
            </a:pPr>
            <a:r>
              <a:rPr lang="id-ID" sz="1050" dirty="0"/>
              <a:t>Cut Trough</a:t>
            </a:r>
            <a:endParaRPr lang="en-SG" sz="1400" dirty="0"/>
          </a:p>
          <a:p>
            <a:pPr lvl="1">
              <a:buFont typeface="Symbol"/>
              <a:buChar char=""/>
              <a:tabLst>
                <a:tab pos="914400" algn="l"/>
              </a:tabLst>
            </a:pPr>
            <a:r>
              <a:rPr lang="id-ID" sz="1050" dirty="0"/>
              <a:t>Store and forward</a:t>
            </a:r>
            <a:endParaRPr lang="en-SG" sz="1400" dirty="0"/>
          </a:p>
          <a:p>
            <a:pPr lvl="1">
              <a:buFont typeface="Symbol"/>
              <a:buChar char=""/>
              <a:tabLst>
                <a:tab pos="914400" algn="l"/>
              </a:tabLst>
            </a:pPr>
            <a:r>
              <a:rPr lang="id-ID" sz="1050" dirty="0"/>
              <a:t>Fragment free</a:t>
            </a:r>
            <a:endParaRPr lang="en-SG" sz="1400" dirty="0"/>
          </a:p>
          <a:p>
            <a:pPr lvl="1">
              <a:buFont typeface="Symbol"/>
              <a:buChar char=""/>
              <a:tabLst>
                <a:tab pos="914400" algn="l"/>
              </a:tabLst>
            </a:pPr>
            <a:r>
              <a:rPr lang="id-ID" sz="1050" dirty="0"/>
              <a:t>VLAN Technology</a:t>
            </a:r>
            <a:endParaRPr lang="en-SG" sz="1400" dirty="0"/>
          </a:p>
          <a:p>
            <a:pPr lvl="1">
              <a:buFont typeface="Symbol"/>
              <a:buChar char=""/>
              <a:tabLst>
                <a:tab pos="914400" algn="l"/>
              </a:tabLst>
            </a:pPr>
            <a:r>
              <a:rPr lang="id-ID" sz="1050" dirty="0"/>
              <a:t>Trunking</a:t>
            </a:r>
            <a:endParaRPr lang="en-SG" sz="1400" dirty="0"/>
          </a:p>
          <a:p>
            <a:pPr lvl="1">
              <a:buFont typeface="Symbol"/>
              <a:buChar char=""/>
              <a:tabLst>
                <a:tab pos="914400" algn="l"/>
              </a:tabLst>
            </a:pPr>
            <a:r>
              <a:rPr lang="id-ID" sz="1050" dirty="0"/>
              <a:t>Monitoring traffic</a:t>
            </a:r>
            <a:endParaRPr lang="en-SG" sz="1400" dirty="0"/>
          </a:p>
          <a:p>
            <a:pPr>
              <a:buFont typeface="+mj-lt"/>
              <a:buAutoNum type="arabicPeriod" startAt="2"/>
              <a:tabLst>
                <a:tab pos="502920" algn="l"/>
              </a:tabLst>
            </a:pPr>
            <a:r>
              <a:rPr lang="en-US" sz="1050" dirty="0" err="1"/>
              <a:t>Membangun</a:t>
            </a:r>
            <a:r>
              <a:rPr lang="id-ID" sz="1050" dirty="0"/>
              <a:t> bentuk Local Area Network sederhana dengan menggunakan bridge dan switch </a:t>
            </a:r>
            <a:endParaRPr lang="en-SG" sz="1400" dirty="0">
              <a:ea typeface="Times New Roman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AA55-BABC-46C8-90B5-9C704A0AB885}" type="datetime1">
              <a:rPr lang="en-US" smtClean="0"/>
              <a:pPr/>
              <a:t>2/26/2025</a:t>
            </a:fld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E6DC0-3D3F-452A-B58D-D3787DC8F01A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354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/>
              <a:t>P</a:t>
            </a:r>
            <a:r>
              <a:rPr lang="en-US" sz="4000" dirty="0" err="1"/>
              <a:t>erbedaan</a:t>
            </a:r>
            <a:r>
              <a:rPr lang="en-US" sz="4000" dirty="0"/>
              <a:t> </a:t>
            </a:r>
            <a:r>
              <a:rPr lang="en-US" sz="4000" dirty="0" err="1"/>
              <a:t>antara</a:t>
            </a:r>
            <a:r>
              <a:rPr lang="en-US" sz="4000" dirty="0"/>
              <a:t> hub dan switch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155822" y="2214554"/>
            <a:ext cx="7512078" cy="2576522"/>
            <a:chOff x="1060450" y="2209800"/>
            <a:chExt cx="6997700" cy="1828800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1231900" y="2743200"/>
              <a:ext cx="2846388" cy="1295400"/>
              <a:chOff x="658" y="1488"/>
              <a:chExt cx="1793" cy="816"/>
            </a:xfrm>
          </p:grpSpPr>
          <p:sp>
            <p:nvSpPr>
              <p:cNvPr id="478212" name="Line 4"/>
              <p:cNvSpPr>
                <a:spLocks noChangeShapeType="1"/>
              </p:cNvSpPr>
              <p:nvPr/>
            </p:nvSpPr>
            <p:spPr bwMode="auto">
              <a:xfrm flipV="1">
                <a:off x="802" y="1593"/>
                <a:ext cx="624" cy="48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78213" name="Line 5"/>
              <p:cNvSpPr>
                <a:spLocks noChangeShapeType="1"/>
              </p:cNvSpPr>
              <p:nvPr/>
            </p:nvSpPr>
            <p:spPr bwMode="auto">
              <a:xfrm flipH="1" flipV="1">
                <a:off x="1714" y="1545"/>
                <a:ext cx="503" cy="51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78214" name="Line 6"/>
              <p:cNvSpPr>
                <a:spLocks noChangeShapeType="1"/>
              </p:cNvSpPr>
              <p:nvPr/>
            </p:nvSpPr>
            <p:spPr bwMode="auto">
              <a:xfrm flipV="1">
                <a:off x="1125" y="1549"/>
                <a:ext cx="443" cy="456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78215" name="Line 7"/>
              <p:cNvSpPr>
                <a:spLocks noChangeShapeType="1"/>
              </p:cNvSpPr>
              <p:nvPr/>
            </p:nvSpPr>
            <p:spPr bwMode="auto">
              <a:xfrm flipH="1" flipV="1">
                <a:off x="1666" y="1593"/>
                <a:ext cx="288" cy="43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78216" name="Line 8"/>
              <p:cNvSpPr>
                <a:spLocks noChangeShapeType="1"/>
              </p:cNvSpPr>
              <p:nvPr/>
            </p:nvSpPr>
            <p:spPr bwMode="auto">
              <a:xfrm flipV="1">
                <a:off x="1423" y="1549"/>
                <a:ext cx="145" cy="478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78217" name="Line 9"/>
              <p:cNvSpPr>
                <a:spLocks noChangeShapeType="1"/>
              </p:cNvSpPr>
              <p:nvPr/>
            </p:nvSpPr>
            <p:spPr bwMode="auto">
              <a:xfrm flipH="1" flipV="1">
                <a:off x="1570" y="1549"/>
                <a:ext cx="164" cy="485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SG"/>
              </a:p>
            </p:txBody>
          </p:sp>
          <p:pic>
            <p:nvPicPr>
              <p:cNvPr id="478218" name="Picture 10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63" y="2004"/>
                <a:ext cx="305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78219" name="Picture 11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277" y="2013"/>
                <a:ext cx="305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78220" name="Picture 12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70" y="2025"/>
                <a:ext cx="305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78221" name="Picture 13"/>
              <p:cNvPicPr>
                <a:picLocks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858" y="2025"/>
                <a:ext cx="305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78222" name="Picture 14"/>
              <p:cNvPicPr>
                <a:picLocks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58" y="1833"/>
                <a:ext cx="269" cy="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78223" name="Picture 15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248" y="1488"/>
                <a:ext cx="65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78224" name="Picture 16"/>
              <p:cNvPicPr>
                <a:picLocks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146" y="2025"/>
                <a:ext cx="305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478225" name="Text Box 17"/>
            <p:cNvSpPr txBox="1">
              <a:spLocks noChangeArrowheads="1"/>
            </p:cNvSpPr>
            <p:nvPr/>
          </p:nvSpPr>
          <p:spPr bwMode="auto">
            <a:xfrm>
              <a:off x="1060450" y="2235200"/>
              <a:ext cx="3111500" cy="240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 sz="1600" b="1">
                  <a:solidFill>
                    <a:schemeClr val="accent2"/>
                  </a:solidFill>
                  <a:latin typeface="Arial" pitchFamily="34" charset="0"/>
                </a:rPr>
                <a:t>Hub:  shared media access</a:t>
              </a:r>
              <a:endParaRPr lang="th-TH" sz="2800">
                <a:latin typeface="Times New Roman" pitchFamily="18" charset="0"/>
              </a:endParaRPr>
            </a:p>
          </p:txBody>
        </p:sp>
        <p:sp>
          <p:nvSpPr>
            <p:cNvPr id="478226" name="Line 18"/>
            <p:cNvSpPr>
              <a:spLocks noChangeShapeType="1"/>
            </p:cNvSpPr>
            <p:nvPr/>
          </p:nvSpPr>
          <p:spPr bwMode="auto">
            <a:xfrm flipH="1" flipV="1">
              <a:off x="3213100" y="3048000"/>
              <a:ext cx="457200" cy="4572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78227" name="Line 19"/>
            <p:cNvSpPr>
              <a:spLocks noChangeShapeType="1"/>
            </p:cNvSpPr>
            <p:nvPr/>
          </p:nvSpPr>
          <p:spPr bwMode="auto">
            <a:xfrm flipH="1" flipV="1">
              <a:off x="2806700" y="3048000"/>
              <a:ext cx="177800" cy="4572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78228" name="Line 20"/>
            <p:cNvSpPr>
              <a:spLocks noChangeShapeType="1"/>
            </p:cNvSpPr>
            <p:nvPr/>
          </p:nvSpPr>
          <p:spPr bwMode="auto">
            <a:xfrm flipH="1">
              <a:off x="1676400" y="3048000"/>
              <a:ext cx="514350" cy="3746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78229" name="Line 21"/>
            <p:cNvSpPr>
              <a:spLocks noChangeShapeType="1"/>
            </p:cNvSpPr>
            <p:nvPr/>
          </p:nvSpPr>
          <p:spPr bwMode="auto">
            <a:xfrm flipH="1" flipV="1">
              <a:off x="2997200" y="3048000"/>
              <a:ext cx="342900" cy="4572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78230" name="Line 22"/>
            <p:cNvSpPr>
              <a:spLocks noChangeShapeType="1"/>
            </p:cNvSpPr>
            <p:nvPr/>
          </p:nvSpPr>
          <p:spPr bwMode="auto">
            <a:xfrm flipV="1">
              <a:off x="2571750" y="3048000"/>
              <a:ext cx="101600" cy="4572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78231" name="Line 23"/>
            <p:cNvSpPr>
              <a:spLocks noChangeShapeType="1"/>
            </p:cNvSpPr>
            <p:nvPr/>
          </p:nvSpPr>
          <p:spPr bwMode="auto">
            <a:xfrm flipV="1">
              <a:off x="2152650" y="3048000"/>
              <a:ext cx="393700" cy="4572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5137150" y="2743200"/>
              <a:ext cx="2846388" cy="1295400"/>
              <a:chOff x="658" y="1488"/>
              <a:chExt cx="1793" cy="816"/>
            </a:xfrm>
          </p:grpSpPr>
          <p:sp>
            <p:nvSpPr>
              <p:cNvPr id="478233" name="Line 25"/>
              <p:cNvSpPr>
                <a:spLocks noChangeShapeType="1"/>
              </p:cNvSpPr>
              <p:nvPr/>
            </p:nvSpPr>
            <p:spPr bwMode="auto">
              <a:xfrm flipV="1">
                <a:off x="802" y="1593"/>
                <a:ext cx="624" cy="48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78234" name="Line 26"/>
              <p:cNvSpPr>
                <a:spLocks noChangeShapeType="1"/>
              </p:cNvSpPr>
              <p:nvPr/>
            </p:nvSpPr>
            <p:spPr bwMode="auto">
              <a:xfrm flipH="1" flipV="1">
                <a:off x="1714" y="1545"/>
                <a:ext cx="503" cy="51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78235" name="Line 27"/>
              <p:cNvSpPr>
                <a:spLocks noChangeShapeType="1"/>
              </p:cNvSpPr>
              <p:nvPr/>
            </p:nvSpPr>
            <p:spPr bwMode="auto">
              <a:xfrm flipV="1">
                <a:off x="1125" y="1549"/>
                <a:ext cx="443" cy="456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78236" name="Line 28"/>
              <p:cNvSpPr>
                <a:spLocks noChangeShapeType="1"/>
              </p:cNvSpPr>
              <p:nvPr/>
            </p:nvSpPr>
            <p:spPr bwMode="auto">
              <a:xfrm flipH="1" flipV="1">
                <a:off x="1666" y="1593"/>
                <a:ext cx="288" cy="43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78237" name="Line 29"/>
              <p:cNvSpPr>
                <a:spLocks noChangeShapeType="1"/>
              </p:cNvSpPr>
              <p:nvPr/>
            </p:nvSpPr>
            <p:spPr bwMode="auto">
              <a:xfrm flipV="1">
                <a:off x="1423" y="1549"/>
                <a:ext cx="145" cy="478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478238" name="Line 30"/>
              <p:cNvSpPr>
                <a:spLocks noChangeShapeType="1"/>
              </p:cNvSpPr>
              <p:nvPr/>
            </p:nvSpPr>
            <p:spPr bwMode="auto">
              <a:xfrm flipH="1" flipV="1">
                <a:off x="1570" y="1549"/>
                <a:ext cx="164" cy="485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SG"/>
              </a:p>
            </p:txBody>
          </p:sp>
          <p:pic>
            <p:nvPicPr>
              <p:cNvPr id="478239" name="Picture 31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63" y="2004"/>
                <a:ext cx="305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78240" name="Picture 32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277" y="2013"/>
                <a:ext cx="305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78241" name="Picture 33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70" y="2025"/>
                <a:ext cx="305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78242" name="Picture 34"/>
              <p:cNvPicPr>
                <a:picLocks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858" y="2025"/>
                <a:ext cx="305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78243" name="Picture 35"/>
              <p:cNvPicPr>
                <a:picLocks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58" y="1833"/>
                <a:ext cx="269" cy="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78244" name="Picture 36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248" y="1488"/>
                <a:ext cx="65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478245" name="Picture 37"/>
              <p:cNvPicPr>
                <a:picLocks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146" y="2025"/>
                <a:ext cx="305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478246" name="Line 38"/>
            <p:cNvSpPr>
              <a:spLocks noChangeShapeType="1"/>
            </p:cNvSpPr>
            <p:nvPr/>
          </p:nvSpPr>
          <p:spPr bwMode="auto">
            <a:xfrm flipH="1" flipV="1">
              <a:off x="6711950" y="3048000"/>
              <a:ext cx="177800" cy="4572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78247" name="Line 39"/>
            <p:cNvSpPr>
              <a:spLocks noChangeShapeType="1"/>
            </p:cNvSpPr>
            <p:nvPr/>
          </p:nvSpPr>
          <p:spPr bwMode="auto">
            <a:xfrm flipH="1">
              <a:off x="5581650" y="3048000"/>
              <a:ext cx="514350" cy="3746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78248" name="Text Box 40"/>
            <p:cNvSpPr txBox="1">
              <a:spLocks noChangeArrowheads="1"/>
            </p:cNvSpPr>
            <p:nvPr/>
          </p:nvSpPr>
          <p:spPr bwMode="auto">
            <a:xfrm>
              <a:off x="4946650" y="2209800"/>
              <a:ext cx="3111500" cy="240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 sz="1600" b="1">
                  <a:solidFill>
                    <a:schemeClr val="accent2"/>
                  </a:solidFill>
                  <a:latin typeface="Arial" pitchFamily="34" charset="0"/>
                </a:rPr>
                <a:t>Switch:  selective access  </a:t>
              </a:r>
              <a:endParaRPr lang="th-TH" sz="2800">
                <a:latin typeface="Times New Roman" pitchFamily="18" charset="0"/>
              </a:endParaRPr>
            </a:p>
          </p:txBody>
        </p:sp>
      </p:grpSp>
      <p:sp>
        <p:nvSpPr>
          <p:cNvPr id="4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20</a:t>
            </a:fld>
            <a:endParaRPr lang="en-SG" dirty="0"/>
          </a:p>
        </p:txBody>
      </p:sp>
      <p:sp>
        <p:nvSpPr>
          <p:cNvPr id="43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44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30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Beberapa </a:t>
            </a:r>
            <a:r>
              <a:rPr lang="en-US" dirty="0" err="1"/>
              <a:t>terminologi</a:t>
            </a:r>
            <a:endParaRPr lang="en-US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Layer-2 switch (two-layer switch) </a:t>
            </a:r>
            <a:r>
              <a:rPr lang="en-US" dirty="0" err="1"/>
              <a:t>adalah</a:t>
            </a:r>
            <a:r>
              <a:rPr lang="en-US" dirty="0"/>
              <a:t> bridge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interface (</a:t>
            </a:r>
            <a:r>
              <a:rPr lang="it-IT" dirty="0"/>
              <a:t>multiport bridge) dan dirancang agar memiliki kecepatan yang lebih baik daripada bridge</a:t>
            </a:r>
          </a:p>
          <a:p>
            <a:r>
              <a:rPr lang="it-IT" dirty="0"/>
              <a:t>Layer-3 switch </a:t>
            </a:r>
            <a:r>
              <a:rPr lang="en-US" dirty="0"/>
              <a:t>(three-layer switch) </a:t>
            </a:r>
            <a:r>
              <a:rPr lang="en-US" dirty="0" err="1"/>
              <a:t>adalah</a:t>
            </a:r>
            <a:r>
              <a:rPr lang="en-US" dirty="0"/>
              <a:t> router yang </a:t>
            </a:r>
            <a:r>
              <a:rPr lang="en-US" dirty="0" err="1"/>
              <a:t>rancangannya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ditingkatkan</a:t>
            </a:r>
            <a:r>
              <a:rPr lang="en-US" dirty="0"/>
              <a:t> agar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router </a:t>
            </a:r>
            <a:r>
              <a:rPr lang="en-US" dirty="0" err="1"/>
              <a:t>biasa</a:t>
            </a:r>
            <a:endParaRPr lang="en-US" dirty="0"/>
          </a:p>
          <a:p>
            <a:pPr lvl="1"/>
            <a:r>
              <a:rPr lang="en-US" dirty="0"/>
              <a:t>Layer-3 switch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, </a:t>
            </a: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/>
              <a:t>dan </a:t>
            </a:r>
            <a:r>
              <a:rPr lang="en-US" dirty="0" err="1"/>
              <a:t>mendistribusikan</a:t>
            </a:r>
            <a:r>
              <a:rPr lang="en-US" dirty="0"/>
              <a:t> (dispatch)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router </a:t>
            </a:r>
            <a:r>
              <a:rPr lang="en-US" dirty="0" err="1"/>
              <a:t>biasa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21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61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Layer-2 switching?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69900" indent="-469900">
              <a:tabLst>
                <a:tab pos="58738" algn="l"/>
              </a:tabLst>
            </a:pPr>
            <a:r>
              <a:rPr lang="en-US" sz="2200" i="1" dirty="0"/>
              <a:t>Hardware based</a:t>
            </a:r>
          </a:p>
          <a:p>
            <a:pPr marL="908050" lvl="1" indent="-436563">
              <a:tabLst>
                <a:tab pos="58738" algn="l"/>
              </a:tabLst>
            </a:pPr>
            <a:r>
              <a:rPr lang="en-US" dirty="0" err="1"/>
              <a:t>Menggunakan</a:t>
            </a:r>
            <a:r>
              <a:rPr lang="en-US" dirty="0"/>
              <a:t> MAC address </a:t>
            </a:r>
            <a:r>
              <a:rPr lang="en-US" dirty="0" err="1"/>
              <a:t>untuk</a:t>
            </a:r>
            <a:r>
              <a:rPr lang="en-US" dirty="0"/>
              <a:t> melakukan </a:t>
            </a:r>
            <a:r>
              <a:rPr lang="en-US" dirty="0" err="1"/>
              <a:t>penapisan</a:t>
            </a:r>
            <a:r>
              <a:rPr lang="en-US" dirty="0"/>
              <a:t> (filtering)</a:t>
            </a:r>
            <a:endParaRPr lang="en-US" sz="1900" dirty="0"/>
          </a:p>
          <a:p>
            <a:pPr marL="469900" indent="-469900">
              <a:tabLst>
                <a:tab pos="58738" algn="l"/>
              </a:tabLst>
            </a:pPr>
            <a:r>
              <a:rPr lang="en-US" sz="2200" dirty="0"/>
              <a:t>Switching </a:t>
            </a:r>
            <a:r>
              <a:rPr lang="en-US" sz="2200" dirty="0" err="1"/>
              <a:t>berlangsung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cepat</a:t>
            </a:r>
            <a:r>
              <a:rPr lang="en-US" sz="2200" dirty="0"/>
              <a:t> </a:t>
            </a:r>
            <a:r>
              <a:rPr lang="en-US" sz="2200" dirty="0" err="1"/>
              <a:t>karena</a:t>
            </a:r>
            <a:r>
              <a:rPr lang="en-US" sz="2200" dirty="0"/>
              <a:t> switch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memeriksa</a:t>
            </a:r>
            <a:r>
              <a:rPr lang="en-US" sz="2200" dirty="0"/>
              <a:t> </a:t>
            </a:r>
            <a:r>
              <a:rPr lang="en-US" sz="2200" dirty="0" err="1"/>
              <a:t>informasi</a:t>
            </a:r>
            <a:r>
              <a:rPr lang="en-US" sz="2200" dirty="0"/>
              <a:t> header </a:t>
            </a:r>
            <a:r>
              <a:rPr lang="en-US" sz="2200" i="1" dirty="0"/>
              <a:t>network layer</a:t>
            </a:r>
            <a:endParaRPr lang="en-US" sz="2200" dirty="0"/>
          </a:p>
          <a:p>
            <a:pPr marL="908050" lvl="1" indent="-436563">
              <a:tabLst>
                <a:tab pos="58738" algn="l"/>
              </a:tabLst>
            </a:pP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i="1" dirty="0"/>
              <a:t>hardware address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mem</a:t>
            </a:r>
            <a:r>
              <a:rPr lang="en-US" dirty="0"/>
              <a:t>-forward frame </a:t>
            </a:r>
            <a:r>
              <a:rPr lang="en-US" dirty="0" err="1"/>
              <a:t>atau</a:t>
            </a:r>
            <a:r>
              <a:rPr lang="en-US" dirty="0"/>
              <a:t> men-</a:t>
            </a:r>
            <a:r>
              <a:rPr lang="en-US" dirty="0" err="1"/>
              <a:t>dropnya</a:t>
            </a:r>
            <a:endParaRPr lang="en-US" dirty="0"/>
          </a:p>
          <a:p>
            <a:pPr marL="469900" indent="-469900">
              <a:tabLst>
                <a:tab pos="58738" algn="l"/>
              </a:tabLst>
            </a:pPr>
            <a:r>
              <a:rPr lang="en-US" sz="2200" dirty="0"/>
              <a:t>Dapat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memecah</a:t>
            </a:r>
            <a:r>
              <a:rPr lang="en-US" sz="2200" dirty="0"/>
              <a:t> </a:t>
            </a:r>
            <a:r>
              <a:rPr lang="en-US" sz="2200" i="1" dirty="0"/>
              <a:t>collision domain</a:t>
            </a:r>
            <a:endParaRPr lang="en-US" sz="2200" dirty="0"/>
          </a:p>
          <a:p>
            <a:pPr marL="469900" indent="-469900">
              <a:tabLst>
                <a:tab pos="58738" algn="l"/>
              </a:tabLst>
            </a:pPr>
            <a:r>
              <a:rPr lang="en-US" sz="2200" dirty="0" err="1"/>
              <a:t>Menaikkan</a:t>
            </a:r>
            <a:r>
              <a:rPr lang="en-US" sz="2200" dirty="0"/>
              <a:t> bandwidth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user </a:t>
            </a:r>
            <a:r>
              <a:rPr lang="en-US" sz="2200" dirty="0" err="1"/>
              <a:t>karena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koneksi</a:t>
            </a:r>
            <a:r>
              <a:rPr lang="en-US" sz="2200" dirty="0"/>
              <a:t> (interface) </a:t>
            </a:r>
            <a:r>
              <a:rPr lang="en-US" sz="2200" dirty="0" err="1"/>
              <a:t>ke</a:t>
            </a:r>
            <a:r>
              <a:rPr lang="en-US" sz="2200" dirty="0"/>
              <a:t> switch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i="1" dirty="0"/>
              <a:t>collision domain</a:t>
            </a:r>
            <a:r>
              <a:rPr lang="en-US" sz="2200" dirty="0"/>
              <a:t> </a:t>
            </a:r>
            <a:r>
              <a:rPr lang="en-US" sz="2200" dirty="0" err="1"/>
              <a:t>sendiri</a:t>
            </a:r>
            <a:r>
              <a:rPr lang="en-US" sz="2200" dirty="0"/>
              <a:t>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/>
              <a:t>kita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menghubungkan</a:t>
            </a:r>
            <a:r>
              <a:rPr lang="en-US" sz="2200" dirty="0"/>
              <a:t> beberapa </a:t>
            </a:r>
            <a:r>
              <a:rPr lang="en-US" sz="2200" dirty="0" err="1"/>
              <a:t>perangkat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setiap</a:t>
            </a:r>
            <a:r>
              <a:rPr lang="en-US" sz="2200" dirty="0"/>
              <a:t> interface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48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Keterbatasan </a:t>
            </a:r>
            <a:r>
              <a:rPr lang="en-US" sz="4000" i="1"/>
              <a:t>Layer-2 Switching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memecah</a:t>
            </a:r>
            <a:r>
              <a:rPr lang="en-US" sz="2400" dirty="0"/>
              <a:t> </a:t>
            </a:r>
            <a:r>
              <a:rPr lang="en-US" sz="2400" i="1" dirty="0"/>
              <a:t>broadcast domain 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Switch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mem</a:t>
            </a:r>
            <a:r>
              <a:rPr lang="en-US" sz="2200" dirty="0"/>
              <a:t>-forward frame broadcast (</a:t>
            </a:r>
            <a:r>
              <a:rPr lang="en-US" sz="2200" dirty="0" err="1"/>
              <a:t>juga</a:t>
            </a:r>
            <a:r>
              <a:rPr lang="en-US" sz="2200" dirty="0"/>
              <a:t> multicast)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seluruh</a:t>
            </a:r>
            <a:r>
              <a:rPr lang="en-US" sz="2200" dirty="0"/>
              <a:t> port yang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switch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Agar switch </a:t>
            </a:r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id-ID" sz="2200" dirty="0"/>
              <a:t>m</a:t>
            </a:r>
            <a:r>
              <a:rPr lang="en-US" sz="2200" dirty="0" err="1"/>
              <a:t>em</a:t>
            </a:r>
            <a:r>
              <a:rPr lang="en-US" sz="2200" dirty="0"/>
              <a:t>-forward frame broadcast </a:t>
            </a:r>
            <a:r>
              <a:rPr lang="en-US" sz="2200" dirty="0" err="1"/>
              <a:t>kepada</a:t>
            </a:r>
            <a:r>
              <a:rPr lang="en-US" sz="2200" dirty="0"/>
              <a:t> port </a:t>
            </a:r>
            <a:r>
              <a:rPr lang="en-US" sz="2200" dirty="0" err="1"/>
              <a:t>tertentu</a:t>
            </a:r>
            <a:r>
              <a:rPr lang="en-US" sz="2200" dirty="0"/>
              <a:t>,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dibuat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Virtual LAN (VLAN) </a:t>
            </a:r>
            <a:endParaRPr lang="id-ID" sz="22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ukuran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semakin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menyebabkan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akibat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200" dirty="0" err="1"/>
              <a:t>Trafik</a:t>
            </a:r>
            <a:r>
              <a:rPr lang="en-US" sz="2200" dirty="0"/>
              <a:t> broadcast dan multicast 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Konvergensi</a:t>
            </a:r>
            <a:r>
              <a:rPr lang="en-US" sz="2200" dirty="0"/>
              <a:t> </a:t>
            </a:r>
            <a:r>
              <a:rPr lang="en-US" sz="2200" i="1" dirty="0"/>
              <a:t>spanning tree </a:t>
            </a:r>
            <a:r>
              <a:rPr lang="en-US" sz="2200" dirty="0"/>
              <a:t>yang </a:t>
            </a:r>
            <a:r>
              <a:rPr lang="en-US" sz="2200" dirty="0" err="1"/>
              <a:t>lambat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600" dirty="0" err="1"/>
              <a:t>Karena</a:t>
            </a:r>
            <a:r>
              <a:rPr lang="en-US" sz="2600" dirty="0"/>
              <a:t> </a:t>
            </a:r>
            <a:r>
              <a:rPr lang="en-US" sz="2600" dirty="0" err="1"/>
              <a:t>masalah-masalah</a:t>
            </a:r>
            <a:r>
              <a:rPr lang="en-US" sz="2600" dirty="0"/>
              <a:t> </a:t>
            </a:r>
            <a:r>
              <a:rPr lang="en-US" sz="2600" dirty="0" err="1"/>
              <a:t>inilah</a:t>
            </a:r>
            <a:r>
              <a:rPr lang="en-US" sz="2600" dirty="0"/>
              <a:t> </a:t>
            </a:r>
            <a:r>
              <a:rPr lang="en-US" sz="2600" dirty="0" err="1"/>
              <a:t>maka</a:t>
            </a:r>
            <a:r>
              <a:rPr lang="en-US" sz="2600" dirty="0"/>
              <a:t> </a:t>
            </a:r>
            <a:r>
              <a:rPr lang="en-US" sz="2600" i="1" dirty="0"/>
              <a:t>layer-2 switching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dapat</a:t>
            </a:r>
            <a:r>
              <a:rPr lang="en-US" sz="2600" dirty="0"/>
              <a:t> </a:t>
            </a:r>
            <a:r>
              <a:rPr lang="en-US" sz="2600" dirty="0" err="1"/>
              <a:t>menggantikan</a:t>
            </a:r>
            <a:r>
              <a:rPr lang="en-US" sz="2600" dirty="0"/>
              <a:t> </a:t>
            </a:r>
            <a:r>
              <a:rPr lang="en-US" sz="2600" dirty="0" err="1"/>
              <a:t>peran</a:t>
            </a:r>
            <a:r>
              <a:rPr lang="en-US" sz="2600" dirty="0"/>
              <a:t> router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suatu</a:t>
            </a:r>
            <a:r>
              <a:rPr lang="en-US" sz="2600" dirty="0"/>
              <a:t> </a:t>
            </a:r>
            <a:r>
              <a:rPr lang="en-US" sz="2600" i="1" dirty="0"/>
              <a:t>internetwork</a:t>
            </a:r>
            <a:endParaRPr lang="en-US" sz="26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23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380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81290" y="2214554"/>
            <a:ext cx="6386530" cy="3746510"/>
            <a:chOff x="480" y="288"/>
            <a:chExt cx="4848" cy="3332"/>
          </a:xfrm>
        </p:grpSpPr>
        <p:pic>
          <p:nvPicPr>
            <p:cNvPr id="48230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80" y="288"/>
              <a:ext cx="4848" cy="3332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482308" name="Rectangle 4"/>
            <p:cNvSpPr>
              <a:spLocks noChangeArrowheads="1"/>
            </p:cNvSpPr>
            <p:nvPr/>
          </p:nvSpPr>
          <p:spPr bwMode="auto">
            <a:xfrm>
              <a:off x="480" y="3024"/>
              <a:ext cx="4848" cy="57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24</a:t>
            </a:fld>
            <a:endParaRPr lang="en-SG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316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Bridging vs Layer-2 Switching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i="1" dirty="0"/>
              <a:t>layer-2 switching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multiport bridge,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mendasar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Bridge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i="1" dirty="0"/>
              <a:t>software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i="1" dirty="0"/>
              <a:t>layer-2 switch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i="1" dirty="0"/>
              <a:t>hardware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filtering</a:t>
            </a:r>
          </a:p>
          <a:p>
            <a:pPr lvl="1"/>
            <a:r>
              <a:rPr lang="en-US" dirty="0" err="1"/>
              <a:t>Setiap</a:t>
            </a:r>
            <a:r>
              <a:rPr lang="en-US" dirty="0"/>
              <a:t> bridge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spaning</a:t>
            </a:r>
            <a:r>
              <a:rPr lang="en-US" dirty="0"/>
              <a:t> tree </a:t>
            </a:r>
            <a:r>
              <a:rPr lang="en-US" dirty="0" err="1"/>
              <a:t>sedangkan</a:t>
            </a:r>
            <a:r>
              <a:rPr lang="en-US" dirty="0"/>
              <a:t> switch bisa </a:t>
            </a:r>
            <a:r>
              <a:rPr lang="en-US" dirty="0" err="1"/>
              <a:t>banyak</a:t>
            </a:r>
            <a:endParaRPr lang="en-US" dirty="0"/>
          </a:p>
          <a:p>
            <a:pPr lvl="1"/>
            <a:r>
              <a:rPr lang="en-US" dirty="0"/>
              <a:t>Bridge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16 port </a:t>
            </a:r>
            <a:r>
              <a:rPr lang="en-US" dirty="0" err="1"/>
              <a:t>sedangan</a:t>
            </a:r>
            <a:r>
              <a:rPr lang="en-US" dirty="0"/>
              <a:t> switch bisa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ratusan</a:t>
            </a:r>
            <a:r>
              <a:rPr lang="en-US" dirty="0"/>
              <a:t> port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25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026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Fungsi </a:t>
            </a:r>
            <a:r>
              <a:rPr lang="en-US" i="1"/>
              <a:t>Layer-2 Switching</a:t>
            </a:r>
            <a:endParaRPr lang="en-US"/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Address Learning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Mengingat</a:t>
            </a:r>
            <a:r>
              <a:rPr lang="en-US" sz="2200" dirty="0"/>
              <a:t> alamat </a:t>
            </a:r>
            <a:r>
              <a:rPr lang="en-US" sz="2200" i="1" dirty="0"/>
              <a:t>hardware </a:t>
            </a:r>
            <a:r>
              <a:rPr lang="en-US" sz="2200" dirty="0" err="1"/>
              <a:t>sumber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frame yang </a:t>
            </a:r>
            <a:r>
              <a:rPr lang="en-US" sz="2200" dirty="0" err="1"/>
              <a:t>diterima</a:t>
            </a:r>
            <a:r>
              <a:rPr lang="en-US" sz="2200" dirty="0"/>
              <a:t> interface-</a:t>
            </a:r>
            <a:r>
              <a:rPr lang="en-US" sz="2200" dirty="0" err="1"/>
              <a:t>nya</a:t>
            </a:r>
            <a:r>
              <a:rPr lang="en-US" sz="2200" dirty="0"/>
              <a:t> </a:t>
            </a:r>
            <a:r>
              <a:rPr lang="en-US" sz="2200" dirty="0" err="1"/>
              <a:t>serta</a:t>
            </a:r>
            <a:r>
              <a:rPr lang="en-US" sz="2200" dirty="0"/>
              <a:t> </a:t>
            </a:r>
            <a:r>
              <a:rPr lang="en-US" sz="2200" dirty="0" err="1"/>
              <a:t>memasukkan</a:t>
            </a:r>
            <a:r>
              <a:rPr lang="en-US" sz="2200" dirty="0"/>
              <a:t> </a:t>
            </a:r>
            <a:r>
              <a:rPr lang="en-US" sz="2200" dirty="0" err="1"/>
              <a:t>informasi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database MAC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Forward/filter decision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Ketika</a:t>
            </a:r>
            <a:r>
              <a:rPr lang="en-US" sz="2200" dirty="0"/>
              <a:t> frame </a:t>
            </a:r>
            <a:r>
              <a:rPr lang="en-US" sz="2200" dirty="0" err="1"/>
              <a:t>diterima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interface </a:t>
            </a:r>
            <a:r>
              <a:rPr lang="en-US" sz="2200" dirty="0" err="1"/>
              <a:t>pada</a:t>
            </a:r>
            <a:r>
              <a:rPr lang="en-US" sz="2200" dirty="0"/>
              <a:t> switch, switch </a:t>
            </a:r>
            <a:r>
              <a:rPr lang="en-US" sz="2200" dirty="0" err="1"/>
              <a:t>melihat</a:t>
            </a:r>
            <a:r>
              <a:rPr lang="en-US" sz="2200" dirty="0"/>
              <a:t> alamat </a:t>
            </a:r>
            <a:r>
              <a:rPr lang="en-US" sz="2200" i="1" dirty="0"/>
              <a:t>hardware </a:t>
            </a:r>
            <a:r>
              <a:rPr lang="en-US" sz="2200" dirty="0" err="1"/>
              <a:t>tujuan</a:t>
            </a:r>
            <a:r>
              <a:rPr lang="en-US" sz="2200" dirty="0"/>
              <a:t> </a:t>
            </a:r>
            <a:r>
              <a:rPr lang="en-US" sz="2200" dirty="0" err="1"/>
              <a:t>lalu</a:t>
            </a:r>
            <a:r>
              <a:rPr lang="en-US" sz="2200" dirty="0"/>
              <a:t> </a:t>
            </a:r>
            <a:r>
              <a:rPr lang="en-US" sz="2200" dirty="0" err="1"/>
              <a:t>mencari</a:t>
            </a:r>
            <a:r>
              <a:rPr lang="en-US" sz="2200" dirty="0"/>
              <a:t> interface </a:t>
            </a:r>
            <a:r>
              <a:rPr lang="en-US" sz="2200" dirty="0" err="1"/>
              <a:t>keluar</a:t>
            </a:r>
            <a:r>
              <a:rPr lang="en-US" sz="2200" dirty="0"/>
              <a:t> </a:t>
            </a:r>
            <a:r>
              <a:rPr lang="en-US" sz="2200" dirty="0" err="1"/>
              <a:t>pada</a:t>
            </a:r>
            <a:r>
              <a:rPr lang="en-US" sz="2200" dirty="0"/>
              <a:t> database MAC-</a:t>
            </a:r>
            <a:r>
              <a:rPr lang="en-US" sz="2200" dirty="0" err="1"/>
              <a:t>nya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400" dirty="0"/>
              <a:t>Loop avoidance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Jika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i="1" dirty="0"/>
              <a:t>multiple connection</a:t>
            </a:r>
            <a:r>
              <a:rPr lang="en-US" sz="2200" dirty="0"/>
              <a:t> </a:t>
            </a:r>
            <a:r>
              <a:rPr lang="en-US" sz="2200" dirty="0" err="1"/>
              <a:t>antar</a:t>
            </a:r>
            <a:r>
              <a:rPr lang="en-US" sz="2200" dirty="0"/>
              <a:t> switch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keperluan</a:t>
            </a:r>
            <a:r>
              <a:rPr lang="en-US" sz="2200" dirty="0"/>
              <a:t> </a:t>
            </a:r>
            <a:r>
              <a:rPr lang="en-US" sz="2200" dirty="0" err="1"/>
              <a:t>redudancy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terjadi</a:t>
            </a:r>
            <a:r>
              <a:rPr lang="en-US" sz="2200" dirty="0"/>
              <a:t> loop,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mencegahnya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i="1" dirty="0"/>
              <a:t>spanning tree protocol (STP)</a:t>
            </a:r>
            <a:endParaRPr lang="en-US" sz="2200" dirty="0"/>
          </a:p>
          <a:p>
            <a:pPr lvl="1">
              <a:lnSpc>
                <a:spcPct val="90000"/>
              </a:lnSpc>
            </a:pPr>
            <a:endParaRPr lang="en-US" sz="2200" i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26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2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3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827214"/>
            <a:ext cx="6553200" cy="426878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Table</a:t>
            </a:r>
            <a:endParaRPr lang="en-S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27</a:t>
            </a:fld>
            <a:endParaRPr lang="en-SG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13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1391" y="366694"/>
            <a:ext cx="10515600" cy="1325563"/>
          </a:xfrm>
        </p:spPr>
        <p:txBody>
          <a:bodyPr/>
          <a:lstStyle/>
          <a:p>
            <a:r>
              <a:rPr lang="en-US" dirty="0"/>
              <a:t>Loop avoidance</a:t>
            </a:r>
          </a:p>
        </p:txBody>
      </p:sp>
      <p:graphicFrame>
        <p:nvGraphicFramePr>
          <p:cNvPr id="48640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157818" y="1643051"/>
          <a:ext cx="5367338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3" imgW="5904586" imgH="4978908" progId="Visio.Drawing.11">
                  <p:embed/>
                </p:oleObj>
              </mc:Choice>
              <mc:Fallback>
                <p:oleObj name="Visio" r:id="rId3" imgW="5904586" imgH="4978908" progId="Visio.Drawing.11">
                  <p:embed/>
                  <p:pic>
                    <p:nvPicPr>
                      <p:cNvPr id="4864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818" y="1643051"/>
                        <a:ext cx="5367338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41198-69F1-432A-B879-C31E9C29BB08}" type="slidenum">
              <a:rPr lang="en-US"/>
              <a:pPr/>
              <a:t>28</a:t>
            </a:fld>
            <a:endParaRPr lang="en-US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8373" y="1785926"/>
            <a:ext cx="4607495" cy="4614874"/>
          </a:xfrm>
        </p:spPr>
        <p:txBody>
          <a:bodyPr/>
          <a:lstStyle/>
          <a:p>
            <a:r>
              <a:rPr lang="en-US" sz="2200" dirty="0">
                <a:latin typeface="Franklin Gothic Book" pitchFamily="34" charset="0"/>
              </a:rPr>
              <a:t>Link </a:t>
            </a:r>
            <a:r>
              <a:rPr lang="en-US" sz="2200" dirty="0" err="1">
                <a:latin typeface="Franklin Gothic Book" pitchFamily="34" charset="0"/>
              </a:rPr>
              <a:t>redu</a:t>
            </a:r>
            <a:r>
              <a:rPr lang="id-ID" sz="2200" dirty="0">
                <a:latin typeface="Franklin Gothic Book" pitchFamily="34" charset="0"/>
              </a:rPr>
              <a:t>n</a:t>
            </a:r>
            <a:r>
              <a:rPr lang="en-US" sz="2200" dirty="0" err="1">
                <a:latin typeface="Franklin Gothic Book" pitchFamily="34" charset="0"/>
              </a:rPr>
              <a:t>dant</a:t>
            </a:r>
            <a:r>
              <a:rPr lang="en-US" sz="2200" dirty="0">
                <a:latin typeface="Franklin Gothic Book" pitchFamily="34" charset="0"/>
              </a:rPr>
              <a:t> </a:t>
            </a:r>
            <a:r>
              <a:rPr lang="en-US" sz="2200" dirty="0" err="1">
                <a:latin typeface="Franklin Gothic Book" pitchFamily="34" charset="0"/>
              </a:rPr>
              <a:t>antar</a:t>
            </a:r>
            <a:r>
              <a:rPr lang="en-US" sz="2200" dirty="0">
                <a:latin typeface="Franklin Gothic Book" pitchFamily="34" charset="0"/>
              </a:rPr>
              <a:t> switch </a:t>
            </a:r>
            <a:r>
              <a:rPr lang="en-US" sz="2200" dirty="0" err="1">
                <a:latin typeface="Franklin Gothic Book" pitchFamily="34" charset="0"/>
              </a:rPr>
              <a:t>memang</a:t>
            </a:r>
            <a:r>
              <a:rPr lang="en-US" sz="2200" dirty="0">
                <a:latin typeface="Franklin Gothic Book" pitchFamily="34" charset="0"/>
              </a:rPr>
              <a:t> </a:t>
            </a:r>
            <a:r>
              <a:rPr lang="en-US" sz="2200" dirty="0" err="1">
                <a:latin typeface="Franklin Gothic Book" pitchFamily="34" charset="0"/>
              </a:rPr>
              <a:t>bermanfaat</a:t>
            </a:r>
            <a:r>
              <a:rPr lang="en-US" sz="2200" dirty="0">
                <a:latin typeface="Franklin Gothic Book" pitchFamily="34" charset="0"/>
              </a:rPr>
              <a:t>, </a:t>
            </a:r>
            <a:r>
              <a:rPr lang="en-US" sz="2200" dirty="0" err="1">
                <a:latin typeface="Franklin Gothic Book" pitchFamily="34" charset="0"/>
              </a:rPr>
              <a:t>tetapi</a:t>
            </a:r>
            <a:r>
              <a:rPr lang="en-US" sz="2200" dirty="0">
                <a:latin typeface="Franklin Gothic Book" pitchFamily="34" charset="0"/>
              </a:rPr>
              <a:t> </a:t>
            </a:r>
            <a:r>
              <a:rPr lang="en-US" sz="2200" dirty="0" err="1">
                <a:latin typeface="Franklin Gothic Book" pitchFamily="34" charset="0"/>
              </a:rPr>
              <a:t>ada</a:t>
            </a:r>
            <a:r>
              <a:rPr lang="en-US" sz="2200" dirty="0">
                <a:latin typeface="Franklin Gothic Book" pitchFamily="34" charset="0"/>
              </a:rPr>
              <a:t> beberapa </a:t>
            </a:r>
            <a:r>
              <a:rPr lang="en-US" sz="2200" dirty="0" err="1">
                <a:latin typeface="Franklin Gothic Book" pitchFamily="34" charset="0"/>
              </a:rPr>
              <a:t>masalah</a:t>
            </a:r>
            <a:r>
              <a:rPr lang="en-US" sz="2200" dirty="0">
                <a:latin typeface="Franklin Gothic Book" pitchFamily="34" charset="0"/>
              </a:rPr>
              <a:t> </a:t>
            </a:r>
            <a:r>
              <a:rPr lang="en-US" sz="2200" dirty="0" err="1">
                <a:latin typeface="Franklin Gothic Book" pitchFamily="34" charset="0"/>
              </a:rPr>
              <a:t>serius</a:t>
            </a:r>
            <a:r>
              <a:rPr lang="en-US" sz="2200" dirty="0">
                <a:latin typeface="Franklin Gothic Book" pitchFamily="34" charset="0"/>
              </a:rPr>
              <a:t> yang bisa </a:t>
            </a:r>
            <a:r>
              <a:rPr lang="en-US" sz="2200" dirty="0" err="1">
                <a:latin typeface="Franklin Gothic Book" pitchFamily="34" charset="0"/>
              </a:rPr>
              <a:t>timbul</a:t>
            </a:r>
            <a:r>
              <a:rPr lang="en-US" sz="2200" dirty="0">
                <a:latin typeface="Franklin Gothic Book" pitchFamily="34" charset="0"/>
              </a:rPr>
              <a:t> </a:t>
            </a:r>
            <a:r>
              <a:rPr lang="en-US" sz="2200" dirty="0" err="1">
                <a:latin typeface="Franklin Gothic Book" pitchFamily="34" charset="0"/>
              </a:rPr>
              <a:t>bila</a:t>
            </a:r>
            <a:r>
              <a:rPr lang="en-US" sz="2200" dirty="0">
                <a:latin typeface="Franklin Gothic Book" pitchFamily="34" charset="0"/>
              </a:rPr>
              <a:t> </a:t>
            </a:r>
            <a:r>
              <a:rPr lang="en-US" sz="2200" dirty="0" err="1">
                <a:latin typeface="Franklin Gothic Book" pitchFamily="34" charset="0"/>
              </a:rPr>
              <a:t>tidak</a:t>
            </a:r>
            <a:r>
              <a:rPr lang="en-US" sz="2200" dirty="0">
                <a:latin typeface="Franklin Gothic Book" pitchFamily="34" charset="0"/>
              </a:rPr>
              <a:t> </a:t>
            </a:r>
            <a:r>
              <a:rPr lang="en-US" sz="2200" dirty="0" err="1">
                <a:latin typeface="Franklin Gothic Book" pitchFamily="34" charset="0"/>
              </a:rPr>
              <a:t>ada</a:t>
            </a:r>
            <a:r>
              <a:rPr lang="en-US" sz="2200" dirty="0">
                <a:latin typeface="Franklin Gothic Book" pitchFamily="34" charset="0"/>
              </a:rPr>
              <a:t> </a:t>
            </a:r>
            <a:r>
              <a:rPr lang="en-US" sz="2200" dirty="0" err="1">
                <a:latin typeface="Franklin Gothic Book" pitchFamily="34" charset="0"/>
              </a:rPr>
              <a:t>mekanisme</a:t>
            </a:r>
            <a:r>
              <a:rPr lang="en-US" sz="2200" dirty="0">
                <a:latin typeface="Franklin Gothic Book" pitchFamily="34" charset="0"/>
              </a:rPr>
              <a:t> </a:t>
            </a:r>
            <a:r>
              <a:rPr lang="en-US" sz="2200" i="1" dirty="0">
                <a:latin typeface="Franklin Gothic Book" pitchFamily="34" charset="0"/>
              </a:rPr>
              <a:t>loop avoidance</a:t>
            </a:r>
            <a:r>
              <a:rPr lang="en-US" sz="2200" dirty="0">
                <a:latin typeface="Franklin Gothic Book" pitchFamily="34" charset="0"/>
              </a:rPr>
              <a:t>:</a:t>
            </a:r>
          </a:p>
          <a:p>
            <a:pPr lvl="1"/>
            <a:r>
              <a:rPr lang="en-US" sz="1800" dirty="0">
                <a:latin typeface="Franklin Gothic Book" pitchFamily="34" charset="0"/>
              </a:rPr>
              <a:t>Switch bisa </a:t>
            </a:r>
            <a:r>
              <a:rPr lang="en-US" sz="1800" dirty="0" err="1">
                <a:latin typeface="Franklin Gothic Book" pitchFamily="34" charset="0"/>
              </a:rPr>
              <a:t>membanjiri</a:t>
            </a:r>
            <a:r>
              <a:rPr lang="en-US" sz="1800" dirty="0">
                <a:latin typeface="Franklin Gothic Book" pitchFamily="34" charset="0"/>
              </a:rPr>
              <a:t> </a:t>
            </a:r>
            <a:r>
              <a:rPr lang="en-US" sz="1800" dirty="0" err="1">
                <a:latin typeface="Franklin Gothic Book" pitchFamily="34" charset="0"/>
              </a:rPr>
              <a:t>jaringan</a:t>
            </a:r>
            <a:r>
              <a:rPr lang="en-US" sz="1800" dirty="0">
                <a:latin typeface="Franklin Gothic Book" pitchFamily="34" charset="0"/>
              </a:rPr>
              <a:t> </a:t>
            </a:r>
            <a:r>
              <a:rPr lang="en-US" sz="1800" dirty="0" err="1">
                <a:latin typeface="Franklin Gothic Book" pitchFamily="34" charset="0"/>
              </a:rPr>
              <a:t>oleh</a:t>
            </a:r>
            <a:r>
              <a:rPr lang="en-US" sz="1800" dirty="0">
                <a:latin typeface="Franklin Gothic Book" pitchFamily="34" charset="0"/>
              </a:rPr>
              <a:t> </a:t>
            </a:r>
            <a:r>
              <a:rPr lang="en-US" sz="1800" dirty="0" err="1">
                <a:latin typeface="Franklin Gothic Book" pitchFamily="34" charset="0"/>
              </a:rPr>
              <a:t>trafik</a:t>
            </a:r>
            <a:r>
              <a:rPr lang="en-US" sz="1800" dirty="0">
                <a:latin typeface="Franklin Gothic Book" pitchFamily="34" charset="0"/>
              </a:rPr>
              <a:t> broadcast (broadcast storm)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fld id="{33FE6DC0-3D3F-452A-B58D-D3787DC8F01A}" type="slidenum">
              <a:rPr lang="en-SG" sz="1400">
                <a:solidFill>
                  <a:schemeClr val="bg1"/>
                </a:solidFill>
                <a:latin typeface="Franklin Gothic Book" pitchFamily="34" charset="0"/>
              </a:rPr>
              <a:pPr algn="r">
                <a:defRPr/>
              </a:pPr>
              <a:t>28</a:t>
            </a:fld>
            <a:endParaRPr lang="en-SG" sz="1400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85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Avoidance (2)</a:t>
            </a:r>
          </a:p>
        </p:txBody>
      </p:sp>
      <p:graphicFrame>
        <p:nvGraphicFramePr>
          <p:cNvPr id="48742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096132" y="1571613"/>
          <a:ext cx="3259138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Image" r:id="rId3" imgW="12330159" imgH="17117460" progId="">
                  <p:embed/>
                </p:oleObj>
              </mc:Choice>
              <mc:Fallback>
                <p:oleObj name="Image" r:id="rId3" imgW="12330159" imgH="17117460" progId="">
                  <p:embed/>
                  <p:pic>
                    <p:nvPicPr>
                      <p:cNvPr id="487428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2" y="1571613"/>
                        <a:ext cx="3259138" cy="452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1109" y="1643050"/>
            <a:ext cx="5472949" cy="4686312"/>
          </a:xfrm>
        </p:spPr>
        <p:txBody>
          <a:bodyPr/>
          <a:lstStyle/>
          <a:p>
            <a:r>
              <a:rPr lang="en-US" sz="2200" dirty="0">
                <a:latin typeface="Franklin Gothic Book" pitchFamily="34" charset="0"/>
              </a:rPr>
              <a:t>Bisa </a:t>
            </a:r>
            <a:r>
              <a:rPr lang="en-US" sz="2200" dirty="0" err="1">
                <a:latin typeface="Franklin Gothic Book" pitchFamily="34" charset="0"/>
              </a:rPr>
              <a:t>terdapat</a:t>
            </a:r>
            <a:r>
              <a:rPr lang="en-US" sz="2200" dirty="0">
                <a:latin typeface="Franklin Gothic Book" pitchFamily="34" charset="0"/>
              </a:rPr>
              <a:t> </a:t>
            </a:r>
            <a:r>
              <a:rPr lang="en-US" sz="2200" dirty="0" err="1">
                <a:latin typeface="Franklin Gothic Book" pitchFamily="34" charset="0"/>
              </a:rPr>
              <a:t>lebih</a:t>
            </a:r>
            <a:r>
              <a:rPr lang="en-US" sz="2200" dirty="0">
                <a:latin typeface="Franklin Gothic Book" pitchFamily="34" charset="0"/>
              </a:rPr>
              <a:t> </a:t>
            </a:r>
            <a:r>
              <a:rPr lang="en-US" sz="2200" dirty="0" err="1">
                <a:latin typeface="Franklin Gothic Book" pitchFamily="34" charset="0"/>
              </a:rPr>
              <a:t>dari</a:t>
            </a:r>
            <a:r>
              <a:rPr lang="en-US" sz="2200" dirty="0">
                <a:latin typeface="Franklin Gothic Book" pitchFamily="34" charset="0"/>
              </a:rPr>
              <a:t> </a:t>
            </a:r>
            <a:r>
              <a:rPr lang="en-US" sz="2200" dirty="0" err="1">
                <a:latin typeface="Franklin Gothic Book" pitchFamily="34" charset="0"/>
              </a:rPr>
              <a:t>satu</a:t>
            </a:r>
            <a:r>
              <a:rPr lang="en-US" sz="2200" dirty="0">
                <a:latin typeface="Franklin Gothic Book" pitchFamily="34" charset="0"/>
              </a:rPr>
              <a:t> frame yang </a:t>
            </a:r>
            <a:r>
              <a:rPr lang="en-US" sz="2200" dirty="0" err="1">
                <a:latin typeface="Franklin Gothic Book" pitchFamily="34" charset="0"/>
              </a:rPr>
              <a:t>sama</a:t>
            </a:r>
            <a:r>
              <a:rPr lang="en-US" sz="2200" dirty="0">
                <a:latin typeface="Franklin Gothic Book" pitchFamily="34" charset="0"/>
              </a:rPr>
              <a:t> yang </a:t>
            </a:r>
            <a:r>
              <a:rPr lang="en-US" sz="2200" dirty="0" err="1">
                <a:latin typeface="Franklin Gothic Book" pitchFamily="34" charset="0"/>
              </a:rPr>
              <a:t>beredar</a:t>
            </a:r>
            <a:r>
              <a:rPr lang="en-US" sz="2200" dirty="0">
                <a:latin typeface="Franklin Gothic Book" pitchFamily="34" charset="0"/>
              </a:rPr>
              <a:t> </a:t>
            </a:r>
            <a:r>
              <a:rPr lang="en-US" sz="2200" dirty="0" err="1">
                <a:latin typeface="Franklin Gothic Book" pitchFamily="34" charset="0"/>
              </a:rPr>
              <a:t>pada</a:t>
            </a:r>
            <a:r>
              <a:rPr lang="en-US" sz="2200" dirty="0">
                <a:latin typeface="Franklin Gothic Book" pitchFamily="34" charset="0"/>
              </a:rPr>
              <a:t> </a:t>
            </a:r>
            <a:r>
              <a:rPr lang="en-US" sz="2200" dirty="0" err="1">
                <a:latin typeface="Franklin Gothic Book" pitchFamily="34" charset="0"/>
              </a:rPr>
              <a:t>jaringan</a:t>
            </a:r>
            <a:r>
              <a:rPr lang="en-US" sz="2200" dirty="0">
                <a:latin typeface="Franklin Gothic Book" pitchFamily="34" charset="0"/>
              </a:rPr>
              <a:t> </a:t>
            </a:r>
            <a:r>
              <a:rPr lang="en-US" sz="2200" dirty="0" err="1">
                <a:latin typeface="Franklin Gothic Book" pitchFamily="34" charset="0"/>
              </a:rPr>
              <a:t>multisegment</a:t>
            </a:r>
            <a:endParaRPr lang="en-US" sz="2200" dirty="0">
              <a:latin typeface="Franklin Gothic Book" pitchFamily="34" charset="0"/>
            </a:endParaRPr>
          </a:p>
          <a:p>
            <a:r>
              <a:rPr lang="en-US" sz="2200" dirty="0" err="1">
                <a:latin typeface="Franklin Gothic Book" pitchFamily="34" charset="0"/>
              </a:rPr>
              <a:t>Menimbulkan</a:t>
            </a:r>
            <a:r>
              <a:rPr lang="en-US" sz="2200" dirty="0">
                <a:latin typeface="Franklin Gothic Book" pitchFamily="34" charset="0"/>
              </a:rPr>
              <a:t> </a:t>
            </a:r>
            <a:r>
              <a:rPr lang="en-US" sz="2200" dirty="0" err="1">
                <a:latin typeface="Franklin Gothic Book" pitchFamily="34" charset="0"/>
              </a:rPr>
              <a:t>kebingungan</a:t>
            </a:r>
            <a:r>
              <a:rPr lang="en-US" sz="2200" dirty="0">
                <a:latin typeface="Franklin Gothic Book" pitchFamily="34" charset="0"/>
              </a:rPr>
              <a:t> </a:t>
            </a:r>
            <a:r>
              <a:rPr lang="en-US" sz="2200" dirty="0" err="1">
                <a:latin typeface="Franklin Gothic Book" pitchFamily="34" charset="0"/>
              </a:rPr>
              <a:t>pada</a:t>
            </a:r>
            <a:r>
              <a:rPr lang="en-US" sz="2200" dirty="0">
                <a:latin typeface="Franklin Gothic Book" pitchFamily="34" charset="0"/>
              </a:rPr>
              <a:t> </a:t>
            </a:r>
            <a:r>
              <a:rPr lang="en-US" sz="2200" dirty="0" err="1">
                <a:latin typeface="Franklin Gothic Book" pitchFamily="34" charset="0"/>
              </a:rPr>
              <a:t>pengisian</a:t>
            </a:r>
            <a:r>
              <a:rPr lang="en-US" sz="2200" dirty="0">
                <a:latin typeface="Franklin Gothic Book" pitchFamily="34" charset="0"/>
              </a:rPr>
              <a:t> </a:t>
            </a:r>
            <a:r>
              <a:rPr lang="en-US" sz="2200" dirty="0" err="1">
                <a:latin typeface="Franklin Gothic Book" pitchFamily="34" charset="0"/>
              </a:rPr>
              <a:t>tabel</a:t>
            </a:r>
            <a:r>
              <a:rPr lang="en-US" sz="2200" dirty="0">
                <a:latin typeface="Franklin Gothic Book" pitchFamily="34" charset="0"/>
              </a:rPr>
              <a:t> MAC </a:t>
            </a:r>
            <a:r>
              <a:rPr lang="en-US" sz="2200" dirty="0" err="1">
                <a:latin typeface="Franklin Gothic Book" pitchFamily="34" charset="0"/>
              </a:rPr>
              <a:t>akibat</a:t>
            </a:r>
            <a:r>
              <a:rPr lang="en-US" sz="2200" dirty="0">
                <a:latin typeface="Franklin Gothic Book" pitchFamily="34" charset="0"/>
              </a:rPr>
              <a:t> switch </a:t>
            </a:r>
            <a:r>
              <a:rPr lang="en-US" sz="2200" dirty="0" err="1">
                <a:latin typeface="Franklin Gothic Book" pitchFamily="34" charset="0"/>
              </a:rPr>
              <a:t>dapat</a:t>
            </a:r>
            <a:r>
              <a:rPr lang="en-US" sz="2200" dirty="0">
                <a:latin typeface="Franklin Gothic Book" pitchFamily="34" charset="0"/>
              </a:rPr>
              <a:t> </a:t>
            </a:r>
            <a:r>
              <a:rPr lang="en-US" sz="2200" dirty="0" err="1">
                <a:latin typeface="Franklin Gothic Book" pitchFamily="34" charset="0"/>
              </a:rPr>
              <a:t>menerima</a:t>
            </a:r>
            <a:r>
              <a:rPr lang="en-US" sz="2200" dirty="0">
                <a:latin typeface="Franklin Gothic Book" pitchFamily="34" charset="0"/>
              </a:rPr>
              <a:t> frame </a:t>
            </a:r>
            <a:r>
              <a:rPr lang="en-US" sz="2200" dirty="0" err="1">
                <a:latin typeface="Franklin Gothic Book" pitchFamily="34" charset="0"/>
              </a:rPr>
              <a:t>dari</a:t>
            </a:r>
            <a:r>
              <a:rPr lang="en-US" sz="2200" dirty="0">
                <a:latin typeface="Franklin Gothic Book" pitchFamily="34" charset="0"/>
              </a:rPr>
              <a:t> beberapa link</a:t>
            </a:r>
          </a:p>
          <a:p>
            <a:pPr lvl="1"/>
            <a:r>
              <a:rPr lang="en-US" sz="1800" dirty="0">
                <a:latin typeface="Franklin Gothic Book" pitchFamily="34" charset="0"/>
              </a:rPr>
              <a:t>Switch </a:t>
            </a:r>
            <a:r>
              <a:rPr lang="en-US" sz="1800" dirty="0" err="1">
                <a:latin typeface="Franklin Gothic Book" pitchFamily="34" charset="0"/>
              </a:rPr>
              <a:t>jadi</a:t>
            </a:r>
            <a:r>
              <a:rPr lang="en-US" sz="1800" dirty="0">
                <a:latin typeface="Franklin Gothic Book" pitchFamily="34" charset="0"/>
              </a:rPr>
              <a:t> </a:t>
            </a:r>
            <a:r>
              <a:rPr lang="en-US" sz="1800" dirty="0" err="1">
                <a:latin typeface="Franklin Gothic Book" pitchFamily="34" charset="0"/>
              </a:rPr>
              <a:t>tidak</a:t>
            </a:r>
            <a:r>
              <a:rPr lang="en-US" sz="1800" dirty="0">
                <a:latin typeface="Franklin Gothic Book" pitchFamily="34" charset="0"/>
              </a:rPr>
              <a:t> </a:t>
            </a:r>
            <a:r>
              <a:rPr lang="en-US" sz="1800" dirty="0" err="1">
                <a:latin typeface="Franklin Gothic Book" pitchFamily="34" charset="0"/>
              </a:rPr>
              <a:t>mampu</a:t>
            </a:r>
            <a:r>
              <a:rPr lang="en-US" sz="1800" dirty="0">
                <a:latin typeface="Franklin Gothic Book" pitchFamily="34" charset="0"/>
              </a:rPr>
              <a:t> </a:t>
            </a:r>
            <a:r>
              <a:rPr lang="en-US" sz="1800" dirty="0" err="1">
                <a:latin typeface="Franklin Gothic Book" pitchFamily="34" charset="0"/>
              </a:rPr>
              <a:t>mem</a:t>
            </a:r>
            <a:r>
              <a:rPr lang="en-US" sz="1800" dirty="0">
                <a:latin typeface="Franklin Gothic Book" pitchFamily="34" charset="0"/>
              </a:rPr>
              <a:t>-forward frame </a:t>
            </a:r>
            <a:r>
              <a:rPr lang="en-US" sz="1800" dirty="0" err="1">
                <a:latin typeface="Franklin Gothic Book" pitchFamily="34" charset="0"/>
              </a:rPr>
              <a:t>karena</a:t>
            </a:r>
            <a:r>
              <a:rPr lang="en-US" sz="1800" dirty="0">
                <a:latin typeface="Franklin Gothic Book" pitchFamily="34" charset="0"/>
              </a:rPr>
              <a:t> switch </a:t>
            </a:r>
            <a:r>
              <a:rPr lang="en-US" sz="1800" dirty="0" err="1">
                <a:latin typeface="Franklin Gothic Book" pitchFamily="34" charset="0"/>
              </a:rPr>
              <a:t>terus</a:t>
            </a:r>
            <a:r>
              <a:rPr lang="en-US" sz="1800" dirty="0">
                <a:latin typeface="Franklin Gothic Book" pitchFamily="34" charset="0"/>
              </a:rPr>
              <a:t> melakukan updating </a:t>
            </a:r>
            <a:r>
              <a:rPr lang="en-US" sz="1800" dirty="0" err="1">
                <a:latin typeface="Franklin Gothic Book" pitchFamily="34" charset="0"/>
              </a:rPr>
              <a:t>terhadap</a:t>
            </a:r>
            <a:r>
              <a:rPr lang="en-US" sz="1800" dirty="0">
                <a:latin typeface="Franklin Gothic Book" pitchFamily="34" charset="0"/>
              </a:rPr>
              <a:t> </a:t>
            </a:r>
            <a:r>
              <a:rPr lang="en-US" sz="1800" dirty="0" err="1">
                <a:latin typeface="Franklin Gothic Book" pitchFamily="34" charset="0"/>
              </a:rPr>
              <a:t>tabel</a:t>
            </a:r>
            <a:r>
              <a:rPr lang="en-US" sz="1800" dirty="0">
                <a:latin typeface="Franklin Gothic Book" pitchFamily="34" charset="0"/>
              </a:rPr>
              <a:t> MAC </a:t>
            </a:r>
            <a:r>
              <a:rPr lang="en-US" sz="1800" dirty="0">
                <a:latin typeface="Franklin Gothic Book" pitchFamily="34" charset="0"/>
                <a:cs typeface="Arial" pitchFamily="34" charset="0"/>
              </a:rPr>
              <a:t>→ </a:t>
            </a:r>
            <a:r>
              <a:rPr lang="en-US" sz="1800" dirty="0" err="1">
                <a:latin typeface="Franklin Gothic Book" pitchFamily="34" charset="0"/>
                <a:cs typeface="Arial" pitchFamily="34" charset="0"/>
              </a:rPr>
              <a:t>ini</a:t>
            </a:r>
            <a:r>
              <a:rPr lang="en-US" sz="1800" dirty="0">
                <a:latin typeface="Franklin Gothic Book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Franklin Gothic Book" pitchFamily="34" charset="0"/>
                <a:cs typeface="Arial" pitchFamily="34" charset="0"/>
              </a:rPr>
              <a:t>disebut</a:t>
            </a:r>
            <a:r>
              <a:rPr lang="en-US" sz="1800" dirty="0">
                <a:latin typeface="Franklin Gothic Book" pitchFamily="34" charset="0"/>
                <a:cs typeface="Arial" pitchFamily="34" charset="0"/>
              </a:rPr>
              <a:t> </a:t>
            </a:r>
            <a:r>
              <a:rPr lang="en-US" sz="1800" i="1" dirty="0">
                <a:latin typeface="Franklin Gothic Book" pitchFamily="34" charset="0"/>
                <a:cs typeface="Arial" pitchFamily="34" charset="0"/>
              </a:rPr>
              <a:t>thrashing the MAC table</a:t>
            </a:r>
            <a:endParaRPr lang="en-US" sz="1800" dirty="0">
              <a:latin typeface="Franklin Gothic Book" pitchFamily="34" charset="0"/>
              <a:cs typeface="Arial" pitchFamily="34" charset="0"/>
            </a:endParaRPr>
          </a:p>
          <a:p>
            <a:pPr lvl="1"/>
            <a:endParaRPr lang="en-US" sz="1800" dirty="0">
              <a:latin typeface="Franklin Gothic Book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29</a:t>
            </a:fld>
            <a:endParaRPr lang="en-SG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845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Memperluas Jangkauan LAN</a:t>
            </a:r>
            <a:endParaRPr lang="en-S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5C7E35-6EC7-470F-9FE0-D372CEE4B509}" type="slidenum">
              <a:rPr lang="en-US"/>
              <a:pPr/>
              <a:t>3</a:t>
            </a:fld>
            <a:endParaRPr lang="en-US"/>
          </a:p>
        </p:txBody>
      </p:sp>
      <p:pic>
        <p:nvPicPr>
          <p:cNvPr id="421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44" y="2579704"/>
            <a:ext cx="8839200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fld id="{33FE6DC0-3D3F-452A-B58D-D3787DC8F01A}" type="slidenum">
              <a:rPr lang="en-SG" sz="1400">
                <a:solidFill>
                  <a:schemeClr val="bg1"/>
                </a:solidFill>
                <a:latin typeface="Franklin Gothic Book" pitchFamily="34" charset="0"/>
              </a:rPr>
              <a:pPr algn="r">
                <a:defRPr/>
              </a:pPr>
              <a:t>3</a:t>
            </a:fld>
            <a:endParaRPr lang="en-SG" sz="1400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376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Avoidance (3)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Bisa </a:t>
            </a:r>
            <a:r>
              <a:rPr lang="en-US" dirty="0" err="1"/>
              <a:t>terjadi</a:t>
            </a:r>
            <a:r>
              <a:rPr lang="en-US" dirty="0"/>
              <a:t> multiple loop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  <a:p>
            <a:pPr lvl="1"/>
            <a:r>
              <a:rPr lang="en-US" dirty="0" err="1"/>
              <a:t>Ada</a:t>
            </a:r>
            <a:r>
              <a:rPr lang="en-US" dirty="0"/>
              <a:t> loop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loop</a:t>
            </a:r>
          </a:p>
          <a:p>
            <a:pPr lvl="2"/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broadcast storm, </a:t>
            </a:r>
            <a:r>
              <a:rPr lang="en-US" dirty="0" err="1"/>
              <a:t>maka</a:t>
            </a:r>
            <a:r>
              <a:rPr lang="en-US" dirty="0"/>
              <a:t> switch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melakukan packet switching</a:t>
            </a:r>
          </a:p>
          <a:p>
            <a:r>
              <a:rPr lang="en-US" dirty="0"/>
              <a:t>Spanning-Tree Protocol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menanggulangi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loop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30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703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Spanning-Tree Protocol (STP)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kali </a:t>
            </a:r>
            <a:r>
              <a:rPr lang="en-US" sz="2400" dirty="0" err="1"/>
              <a:t>oleh</a:t>
            </a:r>
            <a:r>
              <a:rPr lang="en-US" sz="2400" dirty="0"/>
              <a:t> Digital Equipment Corporation (DEC) [</a:t>
            </a:r>
            <a:r>
              <a:rPr lang="en-US" sz="2400" dirty="0" err="1"/>
              <a:t>sekarang</a:t>
            </a:r>
            <a:r>
              <a:rPr lang="en-US" sz="2400" dirty="0"/>
              <a:t> Compaq]</a:t>
            </a:r>
          </a:p>
          <a:p>
            <a:r>
              <a:rPr lang="en-US" sz="2400" dirty="0" err="1"/>
              <a:t>Lalu</a:t>
            </a:r>
            <a:r>
              <a:rPr lang="en-US" sz="2400" dirty="0"/>
              <a:t> IEEE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versi</a:t>
            </a:r>
            <a:r>
              <a:rPr lang="en-US" sz="2400" dirty="0"/>
              <a:t>  STP yang </a:t>
            </a:r>
            <a:r>
              <a:rPr lang="en-US" sz="2400" dirty="0" err="1"/>
              <a:t>disebut</a:t>
            </a:r>
            <a:r>
              <a:rPr lang="en-US" sz="2400" dirty="0"/>
              <a:t> 802.1d</a:t>
            </a:r>
          </a:p>
          <a:p>
            <a:pPr lvl="1"/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kompatibel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versi</a:t>
            </a:r>
            <a:r>
              <a:rPr lang="en-US" sz="2200" dirty="0"/>
              <a:t> DEC</a:t>
            </a:r>
          </a:p>
          <a:p>
            <a:pPr lvl="1"/>
            <a:r>
              <a:rPr lang="en-US" sz="2200" dirty="0" err="1"/>
              <a:t>Seluruh</a:t>
            </a:r>
            <a:r>
              <a:rPr lang="en-US" sz="2200" dirty="0"/>
              <a:t> switch Cisco </a:t>
            </a:r>
            <a:r>
              <a:rPr lang="en-US" sz="2200" dirty="0" err="1"/>
              <a:t>menjalankan</a:t>
            </a:r>
            <a:r>
              <a:rPr lang="en-US" sz="2200" dirty="0"/>
              <a:t> STP </a:t>
            </a:r>
            <a:r>
              <a:rPr lang="en-US" sz="2200" dirty="0" err="1"/>
              <a:t>versi</a:t>
            </a:r>
            <a:r>
              <a:rPr lang="en-US" sz="2200" dirty="0"/>
              <a:t> IEEE802.1d</a:t>
            </a:r>
          </a:p>
          <a:p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STP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mencegah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loop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layer-2 (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bridge </a:t>
            </a:r>
            <a:r>
              <a:rPr lang="en-US" sz="2400" dirty="0" err="1"/>
              <a:t>maupun</a:t>
            </a:r>
            <a:r>
              <a:rPr lang="en-US" sz="2400" dirty="0"/>
              <a:t> switch)</a:t>
            </a:r>
          </a:p>
          <a:p>
            <a:r>
              <a:rPr lang="en-US" sz="2400" dirty="0"/>
              <a:t>STP secara </a:t>
            </a:r>
            <a:r>
              <a:rPr lang="en-US" sz="2400" dirty="0" err="1"/>
              <a:t>terus</a:t>
            </a:r>
            <a:r>
              <a:rPr lang="en-US" sz="2400" dirty="0"/>
              <a:t> </a:t>
            </a:r>
            <a:r>
              <a:rPr lang="en-US" sz="2400" dirty="0" err="1"/>
              <a:t>menerus</a:t>
            </a:r>
            <a:r>
              <a:rPr lang="en-US" sz="2400" dirty="0"/>
              <a:t> </a:t>
            </a:r>
            <a:r>
              <a:rPr lang="en-US" sz="2400" dirty="0" err="1"/>
              <a:t>memantau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link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agar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loop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mematikan</a:t>
            </a:r>
            <a:r>
              <a:rPr lang="en-US" sz="2400" dirty="0"/>
              <a:t> link-link redundant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31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8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 kerja STP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STP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memutuskan</a:t>
            </a:r>
            <a:r>
              <a:rPr lang="en-US" sz="2400" dirty="0"/>
              <a:t> (shut down) link redundant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agar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loop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endParaRPr lang="en-US" sz="2400" dirty="0"/>
          </a:p>
          <a:p>
            <a:r>
              <a:rPr lang="en-US" sz="2400" dirty="0" err="1"/>
              <a:t>Caranya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terlebih</a:t>
            </a:r>
            <a:r>
              <a:rPr lang="en-US" sz="2400" dirty="0"/>
              <a:t> </a:t>
            </a:r>
            <a:r>
              <a:rPr lang="en-US" sz="2400" dirty="0" err="1"/>
              <a:t>dulu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i="1" dirty="0"/>
              <a:t>root bridge</a:t>
            </a:r>
            <a:endParaRPr lang="en-US" sz="2400" dirty="0"/>
          </a:p>
          <a:p>
            <a:pPr lvl="1"/>
            <a:r>
              <a:rPr lang="en-US" sz="2200" i="1" dirty="0"/>
              <a:t>Root bridge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menentukan</a:t>
            </a:r>
            <a:r>
              <a:rPr lang="en-US" sz="2200" dirty="0"/>
              <a:t> </a:t>
            </a:r>
            <a:r>
              <a:rPr lang="en-US" sz="2200" dirty="0" err="1"/>
              <a:t>topologi</a:t>
            </a:r>
            <a:r>
              <a:rPr lang="en-US" sz="2200" dirty="0"/>
              <a:t> </a:t>
            </a:r>
            <a:r>
              <a:rPr lang="en-US" sz="2200" dirty="0" err="1"/>
              <a:t>jaringan</a:t>
            </a:r>
            <a:endParaRPr lang="en-US" sz="2200" dirty="0"/>
          </a:p>
          <a:p>
            <a:pPr lvl="1"/>
            <a:r>
              <a:rPr lang="en-US" sz="2200" dirty="0" err="1"/>
              <a:t>Hanya</a:t>
            </a:r>
            <a:r>
              <a:rPr lang="en-US" sz="2200" dirty="0"/>
              <a:t> </a:t>
            </a:r>
            <a:r>
              <a:rPr lang="en-US" sz="2200" dirty="0" err="1"/>
              <a:t>boleh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i="1" dirty="0"/>
              <a:t>root bridge </a:t>
            </a:r>
            <a:r>
              <a:rPr lang="en-US" sz="2200" dirty="0" err="1"/>
              <a:t>pada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jaringan</a:t>
            </a:r>
            <a:r>
              <a:rPr lang="en-US" sz="2200" dirty="0"/>
              <a:t> </a:t>
            </a:r>
            <a:r>
              <a:rPr lang="en-US" sz="2200" dirty="0" err="1"/>
              <a:t>tertentu</a:t>
            </a:r>
            <a:endParaRPr lang="en-US" sz="2200" dirty="0"/>
          </a:p>
          <a:p>
            <a:pPr lvl="1"/>
            <a:r>
              <a:rPr lang="en-US" sz="2200" dirty="0"/>
              <a:t>Port </a:t>
            </a:r>
            <a:r>
              <a:rPr lang="en-US" sz="2200" i="1" dirty="0"/>
              <a:t>root bridge </a:t>
            </a:r>
            <a:r>
              <a:rPr lang="en-US" sz="2200" dirty="0" err="1"/>
              <a:t>disebut</a:t>
            </a:r>
            <a:r>
              <a:rPr lang="en-US" sz="2200" dirty="0"/>
              <a:t> </a:t>
            </a:r>
            <a:r>
              <a:rPr lang="en-US" sz="2200" i="1" dirty="0"/>
              <a:t>designated ports</a:t>
            </a:r>
            <a:r>
              <a:rPr lang="en-US" sz="2200" dirty="0"/>
              <a:t> yang </a:t>
            </a:r>
            <a:r>
              <a:rPr lang="en-US" sz="2200" dirty="0" err="1"/>
              <a:t>disebut</a:t>
            </a:r>
            <a:r>
              <a:rPr lang="en-US" sz="2200" dirty="0"/>
              <a:t> </a:t>
            </a:r>
            <a:r>
              <a:rPr lang="en-US" sz="2200" dirty="0" err="1"/>
              <a:t>bekerja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keadaan</a:t>
            </a:r>
            <a:r>
              <a:rPr lang="en-US" sz="2200" dirty="0"/>
              <a:t> </a:t>
            </a:r>
            <a:r>
              <a:rPr lang="en-US" sz="2200" i="1" dirty="0"/>
              <a:t>forwarding-state</a:t>
            </a:r>
            <a:endParaRPr lang="en-US" sz="2200" dirty="0"/>
          </a:p>
          <a:p>
            <a:pPr lvl="2"/>
            <a:r>
              <a:rPr lang="en-US" sz="1700" dirty="0"/>
              <a:t>Port </a:t>
            </a:r>
            <a:r>
              <a:rPr lang="en-US" sz="1700" i="1" dirty="0" err="1"/>
              <a:t>fowading</a:t>
            </a:r>
            <a:r>
              <a:rPr lang="en-US" sz="1700" i="1" dirty="0"/>
              <a:t>-state </a:t>
            </a:r>
            <a:r>
              <a:rPr lang="en-US" sz="1700" dirty="0" err="1"/>
              <a:t>akan</a:t>
            </a:r>
            <a:r>
              <a:rPr lang="en-US" sz="1700" dirty="0"/>
              <a:t> </a:t>
            </a:r>
            <a:r>
              <a:rPr lang="en-US" sz="1700" dirty="0" err="1"/>
              <a:t>menerima</a:t>
            </a:r>
            <a:r>
              <a:rPr lang="en-US" sz="1700" dirty="0"/>
              <a:t> dan </a:t>
            </a:r>
            <a:r>
              <a:rPr lang="en-US" sz="1700" dirty="0" err="1"/>
              <a:t>mengirimkan</a:t>
            </a:r>
            <a:r>
              <a:rPr lang="en-US" sz="1700" dirty="0"/>
              <a:t> </a:t>
            </a:r>
            <a:r>
              <a:rPr lang="en-US" sz="1700" dirty="0" err="1"/>
              <a:t>trafik</a:t>
            </a:r>
            <a:endParaRPr lang="en-US" sz="1700" dirty="0"/>
          </a:p>
          <a:p>
            <a:r>
              <a:rPr lang="en-US" sz="2400" dirty="0"/>
              <a:t>Switch lain yang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i="1" dirty="0" err="1"/>
              <a:t>nonroot</a:t>
            </a:r>
            <a:r>
              <a:rPr lang="en-US" sz="2400" i="1" dirty="0"/>
              <a:t> bridge</a:t>
            </a:r>
            <a:endParaRPr lang="en-US" sz="2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32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88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graphicFrame>
        <p:nvGraphicFramePr>
          <p:cNvPr id="49152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310183" y="2214554"/>
          <a:ext cx="5129387" cy="278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Visio" r:id="rId3" imgW="6275832" imgH="3409188" progId="Visio.Drawing.11">
                  <p:embed/>
                </p:oleObj>
              </mc:Choice>
              <mc:Fallback>
                <p:oleObj name="Visio" r:id="rId3" imgW="6275832" imgH="3409188" progId="Visio.Drawing.11">
                  <p:embed/>
                  <p:pic>
                    <p:nvPicPr>
                      <p:cNvPr id="4915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3" y="2214554"/>
                        <a:ext cx="5129387" cy="2787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571612"/>
            <a:ext cx="4995858" cy="457203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latin typeface="Franklin Gothic Book" pitchFamily="34" charset="0"/>
              </a:rPr>
              <a:t>Port </a:t>
            </a:r>
            <a:r>
              <a:rPr lang="en-US" sz="1600" dirty="0" err="1">
                <a:latin typeface="Franklin Gothic Book" pitchFamily="34" charset="0"/>
              </a:rPr>
              <a:t>pada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i="1" dirty="0" err="1">
                <a:latin typeface="Franklin Gothic Book" pitchFamily="34" charset="0"/>
              </a:rPr>
              <a:t>nonroot</a:t>
            </a:r>
            <a:r>
              <a:rPr lang="en-US" sz="1600" i="1" dirty="0">
                <a:latin typeface="Franklin Gothic Book" pitchFamily="34" charset="0"/>
              </a:rPr>
              <a:t> bridge </a:t>
            </a:r>
            <a:r>
              <a:rPr lang="en-US" sz="1600" dirty="0">
                <a:latin typeface="Franklin Gothic Book" pitchFamily="34" charset="0"/>
              </a:rPr>
              <a:t>yang </a:t>
            </a:r>
            <a:r>
              <a:rPr lang="en-US" sz="1600" dirty="0" err="1">
                <a:latin typeface="Franklin Gothic Book" pitchFamily="34" charset="0"/>
              </a:rPr>
              <a:t>memiliki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jalur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ke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arah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i="1" dirty="0">
                <a:latin typeface="Franklin Gothic Book" pitchFamily="34" charset="0"/>
              </a:rPr>
              <a:t>root bridge</a:t>
            </a:r>
            <a:r>
              <a:rPr lang="en-US" sz="1600" dirty="0">
                <a:latin typeface="Franklin Gothic Book" pitchFamily="34" charset="0"/>
              </a:rPr>
              <a:t> paling </a:t>
            </a:r>
            <a:r>
              <a:rPr lang="en-US" sz="1600" dirty="0" err="1">
                <a:latin typeface="Franklin Gothic Book" pitchFamily="34" charset="0"/>
              </a:rPr>
              <a:t>murah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disebut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i="1" dirty="0">
                <a:latin typeface="Franklin Gothic Book" pitchFamily="34" charset="0"/>
              </a:rPr>
              <a:t>root port</a:t>
            </a:r>
            <a:r>
              <a:rPr lang="en-US" sz="1600" dirty="0">
                <a:latin typeface="Franklin Gothic Book" pitchFamily="34" charset="0"/>
              </a:rPr>
              <a:t> dan </a:t>
            </a:r>
            <a:r>
              <a:rPr lang="en-US" sz="1600" dirty="0" err="1">
                <a:latin typeface="Franklin Gothic Book" pitchFamily="34" charset="0"/>
              </a:rPr>
              <a:t>akan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digunakan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untuk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mengirim</a:t>
            </a:r>
            <a:r>
              <a:rPr lang="en-US" sz="1600" dirty="0">
                <a:latin typeface="Franklin Gothic Book" pitchFamily="34" charset="0"/>
              </a:rPr>
              <a:t> dan </a:t>
            </a:r>
            <a:r>
              <a:rPr lang="en-US" sz="1600" dirty="0" err="1">
                <a:latin typeface="Franklin Gothic Book" pitchFamily="34" charset="0"/>
              </a:rPr>
              <a:t>menerima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trafik</a:t>
            </a:r>
            <a:endParaRPr lang="en-US" sz="1600" dirty="0">
              <a:latin typeface="Franklin Gothic Book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Franklin Gothic Book" pitchFamily="34" charset="0"/>
              </a:rPr>
              <a:t>Cost </a:t>
            </a:r>
            <a:r>
              <a:rPr lang="en-US" sz="1400" dirty="0" err="1">
                <a:latin typeface="Franklin Gothic Book" pitchFamily="34" charset="0"/>
              </a:rPr>
              <a:t>suatu</a:t>
            </a:r>
            <a:r>
              <a:rPr lang="en-US" sz="1400" dirty="0">
                <a:latin typeface="Franklin Gothic Book" pitchFamily="34" charset="0"/>
              </a:rPr>
              <a:t> link </a:t>
            </a:r>
            <a:r>
              <a:rPr lang="en-US" sz="1400" dirty="0" err="1">
                <a:latin typeface="Franklin Gothic Book" pitchFamily="34" charset="0"/>
              </a:rPr>
              <a:t>ditentukan</a:t>
            </a:r>
            <a:r>
              <a:rPr lang="en-US" sz="1400" dirty="0">
                <a:latin typeface="Franklin Gothic Book" pitchFamily="34" charset="0"/>
              </a:rPr>
              <a:t> </a:t>
            </a:r>
            <a:r>
              <a:rPr lang="en-US" sz="1400" dirty="0" err="1">
                <a:latin typeface="Franklin Gothic Book" pitchFamily="34" charset="0"/>
              </a:rPr>
              <a:t>berdasarkan</a:t>
            </a:r>
            <a:r>
              <a:rPr lang="en-US" sz="1400" dirty="0">
                <a:latin typeface="Franklin Gothic Book" pitchFamily="34" charset="0"/>
              </a:rPr>
              <a:t> bandwidth link </a:t>
            </a:r>
            <a:r>
              <a:rPr lang="en-US" sz="1400" dirty="0" err="1">
                <a:latin typeface="Franklin Gothic Book" pitchFamily="34" charset="0"/>
              </a:rPr>
              <a:t>tersebut</a:t>
            </a:r>
            <a:endParaRPr lang="en-US" sz="1400" dirty="0">
              <a:latin typeface="Franklin Gothic Book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sz="1200" dirty="0">
                <a:latin typeface="Franklin Gothic Book" pitchFamily="34" charset="0"/>
              </a:rPr>
              <a:t>Link yang </a:t>
            </a:r>
            <a:r>
              <a:rPr lang="en-US" sz="1200" dirty="0" err="1">
                <a:latin typeface="Franklin Gothic Book" pitchFamily="34" charset="0"/>
              </a:rPr>
              <a:t>berkecepatan</a:t>
            </a:r>
            <a:r>
              <a:rPr lang="en-US" sz="1200" dirty="0">
                <a:latin typeface="Franklin Gothic Book" pitchFamily="34" charset="0"/>
              </a:rPr>
              <a:t> </a:t>
            </a:r>
            <a:r>
              <a:rPr lang="en-US" sz="1200" dirty="0" err="1">
                <a:latin typeface="Franklin Gothic Book" pitchFamily="34" charset="0"/>
              </a:rPr>
              <a:t>tinggi</a:t>
            </a:r>
            <a:r>
              <a:rPr lang="en-US" sz="1200" dirty="0">
                <a:latin typeface="Franklin Gothic Book" pitchFamily="34" charset="0"/>
              </a:rPr>
              <a:t> (bandwidth </a:t>
            </a:r>
            <a:r>
              <a:rPr lang="en-US" sz="1200" dirty="0" err="1">
                <a:latin typeface="Franklin Gothic Book" pitchFamily="34" charset="0"/>
              </a:rPr>
              <a:t>lebar</a:t>
            </a:r>
            <a:r>
              <a:rPr lang="en-US" sz="1200" dirty="0">
                <a:latin typeface="Franklin Gothic Book" pitchFamily="34" charset="0"/>
              </a:rPr>
              <a:t>) </a:t>
            </a:r>
            <a:r>
              <a:rPr lang="en-US" sz="1200" dirty="0" err="1">
                <a:latin typeface="Franklin Gothic Book" pitchFamily="34" charset="0"/>
              </a:rPr>
              <a:t>akan</a:t>
            </a:r>
            <a:r>
              <a:rPr lang="en-US" sz="1200" dirty="0">
                <a:latin typeface="Franklin Gothic Book" pitchFamily="34" charset="0"/>
              </a:rPr>
              <a:t> </a:t>
            </a:r>
            <a:r>
              <a:rPr lang="en-US" sz="1200" dirty="0" err="1">
                <a:latin typeface="Franklin Gothic Book" pitchFamily="34" charset="0"/>
              </a:rPr>
              <a:t>memiliki</a:t>
            </a:r>
            <a:r>
              <a:rPr lang="en-US" sz="1200" dirty="0">
                <a:latin typeface="Franklin Gothic Book" pitchFamily="34" charset="0"/>
              </a:rPr>
              <a:t> cost yang </a:t>
            </a:r>
            <a:r>
              <a:rPr lang="en-US" sz="1200" dirty="0" err="1">
                <a:latin typeface="Franklin Gothic Book" pitchFamily="34" charset="0"/>
              </a:rPr>
              <a:t>lebih</a:t>
            </a:r>
            <a:r>
              <a:rPr lang="en-US" sz="1200" dirty="0">
                <a:latin typeface="Franklin Gothic Book" pitchFamily="34" charset="0"/>
              </a:rPr>
              <a:t> </a:t>
            </a:r>
            <a:r>
              <a:rPr lang="en-US" sz="1200" dirty="0" err="1">
                <a:latin typeface="Franklin Gothic Book" pitchFamily="34" charset="0"/>
              </a:rPr>
              <a:t>murah</a:t>
            </a:r>
            <a:r>
              <a:rPr lang="en-US" sz="1200" dirty="0">
                <a:latin typeface="Franklin Gothic Book" pitchFamily="34" charset="0"/>
              </a:rPr>
              <a:t> </a:t>
            </a:r>
            <a:r>
              <a:rPr lang="en-US" sz="1200" dirty="0" err="1">
                <a:latin typeface="Franklin Gothic Book" pitchFamily="34" charset="0"/>
              </a:rPr>
              <a:t>daripada</a:t>
            </a:r>
            <a:r>
              <a:rPr lang="en-US" sz="1200" dirty="0">
                <a:latin typeface="Franklin Gothic Book" pitchFamily="34" charset="0"/>
              </a:rPr>
              <a:t> link yang </a:t>
            </a:r>
            <a:r>
              <a:rPr lang="en-US" sz="1200" dirty="0" err="1">
                <a:latin typeface="Franklin Gothic Book" pitchFamily="34" charset="0"/>
              </a:rPr>
              <a:t>berkecepatan</a:t>
            </a:r>
            <a:r>
              <a:rPr lang="en-US" sz="1200" dirty="0">
                <a:latin typeface="Franklin Gothic Book" pitchFamily="34" charset="0"/>
              </a:rPr>
              <a:t> </a:t>
            </a:r>
            <a:r>
              <a:rPr lang="en-US" sz="1200" dirty="0" err="1">
                <a:latin typeface="Franklin Gothic Book" pitchFamily="34" charset="0"/>
              </a:rPr>
              <a:t>lebih</a:t>
            </a:r>
            <a:r>
              <a:rPr lang="en-US" sz="1200" dirty="0">
                <a:latin typeface="Franklin Gothic Book" pitchFamily="34" charset="0"/>
              </a:rPr>
              <a:t> </a:t>
            </a:r>
            <a:r>
              <a:rPr lang="en-US" sz="1200" dirty="0" err="1">
                <a:latin typeface="Franklin Gothic Book" pitchFamily="34" charset="0"/>
              </a:rPr>
              <a:t>rendah</a:t>
            </a:r>
            <a:endParaRPr lang="en-US" sz="1200" dirty="0">
              <a:latin typeface="Franklin Gothic Book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latin typeface="Franklin Gothic Book" pitchFamily="34" charset="0"/>
              </a:rPr>
              <a:t>Port yang </a:t>
            </a:r>
            <a:r>
              <a:rPr lang="en-US" sz="1600" dirty="0" err="1">
                <a:latin typeface="Franklin Gothic Book" pitchFamily="34" charset="0"/>
              </a:rPr>
              <a:t>jalur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menuju</a:t>
            </a:r>
            <a:r>
              <a:rPr lang="en-US" sz="1600" dirty="0">
                <a:latin typeface="Franklin Gothic Book" pitchFamily="34" charset="0"/>
              </a:rPr>
              <a:t> root bridge-</a:t>
            </a:r>
            <a:r>
              <a:rPr lang="en-US" sz="1600" dirty="0" err="1">
                <a:latin typeface="Franklin Gothic Book" pitchFamily="34" charset="0"/>
              </a:rPr>
              <a:t>nya</a:t>
            </a:r>
            <a:r>
              <a:rPr lang="en-US" sz="1600" dirty="0">
                <a:latin typeface="Franklin Gothic Book" pitchFamily="34" charset="0"/>
              </a:rPr>
              <a:t> paling </a:t>
            </a:r>
            <a:r>
              <a:rPr lang="en-US" sz="1600" dirty="0" err="1">
                <a:latin typeface="Franklin Gothic Book" pitchFamily="34" charset="0"/>
              </a:rPr>
              <a:t>murah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dirty="0" err="1">
                <a:latin typeface="Franklin Gothic Book" pitchFamily="34" charset="0"/>
              </a:rPr>
              <a:t>disebut</a:t>
            </a:r>
            <a:r>
              <a:rPr lang="en-US" sz="1600" dirty="0">
                <a:latin typeface="Franklin Gothic Book" pitchFamily="34" charset="0"/>
              </a:rPr>
              <a:t> </a:t>
            </a:r>
            <a:r>
              <a:rPr lang="en-US" sz="1600" i="1" dirty="0">
                <a:latin typeface="Franklin Gothic Book" pitchFamily="34" charset="0"/>
              </a:rPr>
              <a:t>designated port</a:t>
            </a:r>
            <a:r>
              <a:rPr lang="en-US" sz="1600" dirty="0">
                <a:latin typeface="Franklin Gothic Book" pitchFamily="34" charset="0"/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en-US" sz="1400" dirty="0">
                <a:latin typeface="Franklin Gothic Book" pitchFamily="34" charset="0"/>
              </a:rPr>
              <a:t>Port </a:t>
            </a:r>
            <a:r>
              <a:rPr lang="en-US" sz="1400" dirty="0" err="1">
                <a:latin typeface="Franklin Gothic Book" pitchFamily="34" charset="0"/>
              </a:rPr>
              <a:t>lainnya</a:t>
            </a:r>
            <a:r>
              <a:rPr lang="en-US" sz="1400" dirty="0">
                <a:latin typeface="Franklin Gothic Book" pitchFamily="34" charset="0"/>
              </a:rPr>
              <a:t> </a:t>
            </a:r>
            <a:r>
              <a:rPr lang="en-US" sz="1400" dirty="0" err="1">
                <a:latin typeface="Franklin Gothic Book" pitchFamily="34" charset="0"/>
              </a:rPr>
              <a:t>dianggap</a:t>
            </a:r>
            <a:r>
              <a:rPr lang="en-US" sz="1400" dirty="0">
                <a:latin typeface="Franklin Gothic Book" pitchFamily="34" charset="0"/>
              </a:rPr>
              <a:t> </a:t>
            </a:r>
            <a:r>
              <a:rPr lang="en-US" sz="1400" i="1" dirty="0" err="1">
                <a:latin typeface="Franklin Gothic Book" pitchFamily="34" charset="0"/>
              </a:rPr>
              <a:t>nondesignated</a:t>
            </a:r>
            <a:r>
              <a:rPr lang="en-US" sz="1400" i="1" dirty="0">
                <a:latin typeface="Franklin Gothic Book" pitchFamily="34" charset="0"/>
              </a:rPr>
              <a:t> port</a:t>
            </a:r>
            <a:r>
              <a:rPr lang="en-US" sz="1400" dirty="0">
                <a:latin typeface="Franklin Gothic Book" pitchFamily="34" charset="0"/>
              </a:rPr>
              <a:t> dan </a:t>
            </a:r>
            <a:r>
              <a:rPr lang="en-US" sz="1400" dirty="0" err="1">
                <a:latin typeface="Franklin Gothic Book" pitchFamily="34" charset="0"/>
              </a:rPr>
              <a:t>tidak</a:t>
            </a:r>
            <a:r>
              <a:rPr lang="en-US" sz="1400" dirty="0">
                <a:latin typeface="Franklin Gothic Book" pitchFamily="34" charset="0"/>
              </a:rPr>
              <a:t> </a:t>
            </a:r>
            <a:r>
              <a:rPr lang="en-US" sz="1400" dirty="0" err="1">
                <a:latin typeface="Franklin Gothic Book" pitchFamily="34" charset="0"/>
              </a:rPr>
              <a:t>akan</a:t>
            </a:r>
            <a:r>
              <a:rPr lang="en-US" sz="1400" dirty="0">
                <a:latin typeface="Franklin Gothic Book" pitchFamily="34" charset="0"/>
              </a:rPr>
              <a:t> </a:t>
            </a:r>
            <a:r>
              <a:rPr lang="en-US" sz="1400" dirty="0" err="1">
                <a:latin typeface="Franklin Gothic Book" pitchFamily="34" charset="0"/>
              </a:rPr>
              <a:t>digunakan</a:t>
            </a:r>
            <a:r>
              <a:rPr lang="en-US" sz="1400" dirty="0">
                <a:latin typeface="Franklin Gothic Book" pitchFamily="34" charset="0"/>
              </a:rPr>
              <a:t> </a:t>
            </a:r>
            <a:r>
              <a:rPr lang="en-US" sz="1400" dirty="0" err="1">
                <a:latin typeface="Franklin Gothic Book" pitchFamily="34" charset="0"/>
              </a:rPr>
              <a:t>untuk</a:t>
            </a:r>
            <a:r>
              <a:rPr lang="en-US" sz="1400" dirty="0">
                <a:latin typeface="Franklin Gothic Book" pitchFamily="34" charset="0"/>
              </a:rPr>
              <a:t> </a:t>
            </a:r>
            <a:r>
              <a:rPr lang="en-US" sz="1400" dirty="0" err="1">
                <a:latin typeface="Franklin Gothic Book" pitchFamily="34" charset="0"/>
              </a:rPr>
              <a:t>menerima</a:t>
            </a:r>
            <a:r>
              <a:rPr lang="en-US" sz="1400" dirty="0">
                <a:latin typeface="Franklin Gothic Book" pitchFamily="34" charset="0"/>
              </a:rPr>
              <a:t> </a:t>
            </a:r>
            <a:r>
              <a:rPr lang="en-US" sz="1400" dirty="0" err="1">
                <a:latin typeface="Franklin Gothic Book" pitchFamily="34" charset="0"/>
              </a:rPr>
              <a:t>maupun</a:t>
            </a:r>
            <a:r>
              <a:rPr lang="en-US" sz="1400" dirty="0">
                <a:latin typeface="Franklin Gothic Book" pitchFamily="34" charset="0"/>
              </a:rPr>
              <a:t> </a:t>
            </a:r>
            <a:r>
              <a:rPr lang="en-US" sz="1400" dirty="0" err="1">
                <a:latin typeface="Franklin Gothic Book" pitchFamily="34" charset="0"/>
              </a:rPr>
              <a:t>mengirimkan</a:t>
            </a:r>
            <a:r>
              <a:rPr lang="en-US" sz="1400" dirty="0">
                <a:latin typeface="Franklin Gothic Book" pitchFamily="34" charset="0"/>
              </a:rPr>
              <a:t> </a:t>
            </a:r>
            <a:r>
              <a:rPr lang="en-US" sz="1400" dirty="0" err="1">
                <a:latin typeface="Franklin Gothic Book" pitchFamily="34" charset="0"/>
              </a:rPr>
              <a:t>trafik</a:t>
            </a:r>
            <a:endParaRPr lang="en-US" sz="1400" dirty="0">
              <a:latin typeface="Franklin Gothic Book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sz="1200" dirty="0">
                <a:latin typeface="Franklin Gothic Book" pitchFamily="34" charset="0"/>
              </a:rPr>
              <a:t>Port </a:t>
            </a:r>
            <a:r>
              <a:rPr lang="en-US" sz="1200" dirty="0" err="1">
                <a:latin typeface="Franklin Gothic Book" pitchFamily="34" charset="0"/>
              </a:rPr>
              <a:t>ini</a:t>
            </a:r>
            <a:r>
              <a:rPr lang="en-US" sz="1200" dirty="0">
                <a:latin typeface="Franklin Gothic Book" pitchFamily="34" charset="0"/>
              </a:rPr>
              <a:t> </a:t>
            </a:r>
            <a:r>
              <a:rPr lang="en-US" sz="1200" dirty="0" err="1">
                <a:latin typeface="Franklin Gothic Book" pitchFamily="34" charset="0"/>
              </a:rPr>
              <a:t>disebut</a:t>
            </a:r>
            <a:r>
              <a:rPr lang="en-US" sz="1200" dirty="0">
                <a:latin typeface="Franklin Gothic Book" pitchFamily="34" charset="0"/>
              </a:rPr>
              <a:t> </a:t>
            </a:r>
            <a:r>
              <a:rPr lang="en-US" sz="1200" dirty="0" err="1">
                <a:latin typeface="Franklin Gothic Book" pitchFamily="34" charset="0"/>
              </a:rPr>
              <a:t>berada</a:t>
            </a:r>
            <a:r>
              <a:rPr lang="en-US" sz="1200" dirty="0">
                <a:latin typeface="Franklin Gothic Book" pitchFamily="34" charset="0"/>
              </a:rPr>
              <a:t> </a:t>
            </a:r>
            <a:r>
              <a:rPr lang="en-US" sz="1200" dirty="0" err="1">
                <a:latin typeface="Franklin Gothic Book" pitchFamily="34" charset="0"/>
              </a:rPr>
              <a:t>dalam</a:t>
            </a:r>
            <a:r>
              <a:rPr lang="en-US" sz="1200" dirty="0">
                <a:latin typeface="Franklin Gothic Book" pitchFamily="34" charset="0"/>
              </a:rPr>
              <a:t> mode </a:t>
            </a:r>
            <a:r>
              <a:rPr lang="en-US" sz="1200" i="1" dirty="0">
                <a:latin typeface="Franklin Gothic Book" pitchFamily="34" charset="0"/>
              </a:rPr>
              <a:t>blocking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33</a:t>
            </a:fld>
            <a:endParaRPr lang="en-SG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61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 memilih </a:t>
            </a:r>
            <a:r>
              <a:rPr lang="en-US" i="1"/>
              <a:t>root bridge</a:t>
            </a:r>
            <a:endParaRPr lang="en-US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Switch </a:t>
            </a:r>
            <a:r>
              <a:rPr lang="en-US" sz="1900" dirty="0" err="1"/>
              <a:t>atau</a:t>
            </a:r>
            <a:r>
              <a:rPr lang="en-US" sz="1900" dirty="0"/>
              <a:t> bridge yang </a:t>
            </a:r>
            <a:r>
              <a:rPr lang="en-US" sz="1900" dirty="0" err="1"/>
              <a:t>menjalankan</a:t>
            </a:r>
            <a:r>
              <a:rPr lang="en-US" sz="1900" dirty="0"/>
              <a:t> STP </a:t>
            </a:r>
            <a:r>
              <a:rPr lang="en-US" sz="1900" dirty="0" err="1"/>
              <a:t>akan</a:t>
            </a:r>
            <a:r>
              <a:rPr lang="en-US" sz="1900" dirty="0"/>
              <a:t> </a:t>
            </a:r>
            <a:r>
              <a:rPr lang="en-US" sz="1900" dirty="0" err="1"/>
              <a:t>bertukar</a:t>
            </a:r>
            <a:r>
              <a:rPr lang="en-US" sz="1900" dirty="0"/>
              <a:t> </a:t>
            </a:r>
            <a:r>
              <a:rPr lang="en-US" sz="1900" dirty="0" err="1"/>
              <a:t>informasi</a:t>
            </a:r>
            <a:r>
              <a:rPr lang="en-US" sz="1900" dirty="0"/>
              <a:t> </a:t>
            </a:r>
            <a:r>
              <a:rPr lang="en-US" sz="1900" dirty="0" err="1"/>
              <a:t>menggunakan</a:t>
            </a:r>
            <a:r>
              <a:rPr lang="en-US" sz="1900" dirty="0"/>
              <a:t> </a:t>
            </a:r>
            <a:r>
              <a:rPr lang="en-US" sz="1900" i="1" dirty="0"/>
              <a:t>Bridge Protocol Data Units </a:t>
            </a:r>
            <a:r>
              <a:rPr lang="en-US" sz="1900" dirty="0"/>
              <a:t>(BPDU)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BPDU </a:t>
            </a:r>
            <a:r>
              <a:rPr lang="en-US" sz="1800" dirty="0" err="1"/>
              <a:t>mengirimkan</a:t>
            </a:r>
            <a:r>
              <a:rPr lang="en-US" sz="1800" dirty="0"/>
              <a:t> </a:t>
            </a:r>
            <a:r>
              <a:rPr lang="en-US" sz="1800" dirty="0" err="1"/>
              <a:t>pesan-pesan</a:t>
            </a:r>
            <a:r>
              <a:rPr lang="en-US" sz="1800" dirty="0"/>
              <a:t> </a:t>
            </a:r>
            <a:r>
              <a:rPr lang="en-US" sz="1800" dirty="0" err="1"/>
              <a:t>konfigurasi</a:t>
            </a:r>
            <a:r>
              <a:rPr lang="en-US" sz="1800" dirty="0"/>
              <a:t> (configuration message) </a:t>
            </a:r>
            <a:r>
              <a:rPr lang="en-US" sz="1800" dirty="0" err="1"/>
              <a:t>menggunakan</a:t>
            </a:r>
            <a:r>
              <a:rPr lang="en-US" sz="1800" dirty="0"/>
              <a:t> frame multicast</a:t>
            </a:r>
            <a:endParaRPr lang="en-US" sz="1800" i="1" dirty="0"/>
          </a:p>
          <a:p>
            <a:pPr lvl="1">
              <a:lnSpc>
                <a:spcPct val="150000"/>
              </a:lnSpc>
            </a:pPr>
            <a:r>
              <a:rPr lang="en-US" sz="1800" i="1" dirty="0"/>
              <a:t>Bridge ID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dikirimkan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lain </a:t>
            </a:r>
            <a:r>
              <a:rPr lang="en-US" sz="1800" dirty="0" err="1"/>
              <a:t>menggunakan</a:t>
            </a:r>
            <a:r>
              <a:rPr lang="en-US" sz="1800" dirty="0"/>
              <a:t> BPDU</a:t>
            </a:r>
          </a:p>
          <a:p>
            <a:pPr>
              <a:lnSpc>
                <a:spcPct val="150000"/>
              </a:lnSpc>
            </a:pPr>
            <a:r>
              <a:rPr lang="en-US" sz="1900" i="1" dirty="0"/>
              <a:t>Bridge ID</a:t>
            </a:r>
            <a:r>
              <a:rPr lang="en-US" sz="1900" dirty="0"/>
              <a:t> </a:t>
            </a:r>
            <a:r>
              <a:rPr lang="en-US" sz="1900" dirty="0" err="1"/>
              <a:t>digunakan</a:t>
            </a:r>
            <a:r>
              <a:rPr lang="en-US" sz="1900" dirty="0"/>
              <a:t>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menentukan</a:t>
            </a:r>
            <a:r>
              <a:rPr lang="en-US" sz="1900" dirty="0"/>
              <a:t> </a:t>
            </a:r>
            <a:r>
              <a:rPr lang="en-US" sz="1900" i="1" dirty="0"/>
              <a:t>root bridge </a:t>
            </a:r>
            <a:r>
              <a:rPr lang="en-US" sz="1900" dirty="0"/>
              <a:t>dan </a:t>
            </a:r>
            <a:r>
              <a:rPr lang="en-US" sz="1900" i="1" dirty="0"/>
              <a:t>root port</a:t>
            </a:r>
            <a:endParaRPr lang="en-US" sz="1900" dirty="0"/>
          </a:p>
          <a:p>
            <a:pPr lvl="1">
              <a:lnSpc>
                <a:spcPct val="150000"/>
              </a:lnSpc>
            </a:pPr>
            <a:r>
              <a:rPr lang="en-US" sz="1800" i="1" dirty="0"/>
              <a:t>Bridge ID</a:t>
            </a:r>
            <a:r>
              <a:rPr lang="en-US" sz="1800" dirty="0"/>
              <a:t> </a:t>
            </a:r>
            <a:r>
              <a:rPr lang="en-US" sz="1800" dirty="0" err="1"/>
              <a:t>berukuran</a:t>
            </a:r>
            <a:r>
              <a:rPr lang="en-US" sz="1800" dirty="0"/>
              <a:t> 8 byte dan </a:t>
            </a:r>
            <a:r>
              <a:rPr lang="en-US" sz="1800" dirty="0" err="1"/>
              <a:t>mengikutsertakan</a:t>
            </a:r>
            <a:r>
              <a:rPr lang="en-US" sz="1800" dirty="0"/>
              <a:t> </a:t>
            </a:r>
            <a:r>
              <a:rPr lang="en-US" sz="1800" dirty="0" err="1"/>
              <a:t>prioritas</a:t>
            </a:r>
            <a:r>
              <a:rPr lang="en-US" sz="1800" dirty="0"/>
              <a:t> </a:t>
            </a:r>
            <a:r>
              <a:rPr lang="en-US" sz="1800" dirty="0" err="1"/>
              <a:t>serta</a:t>
            </a:r>
            <a:r>
              <a:rPr lang="en-US" sz="1800" dirty="0"/>
              <a:t> MAC address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yang </a:t>
            </a:r>
            <a:r>
              <a:rPr lang="en-US" sz="1800" dirty="0" err="1"/>
              <a:t>bersangkutan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/>
              <a:t>Prioritas</a:t>
            </a:r>
            <a:r>
              <a:rPr lang="en-US" sz="1800" dirty="0"/>
              <a:t> default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seluruh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yang </a:t>
            </a:r>
            <a:r>
              <a:rPr lang="en-US" sz="1800" dirty="0" err="1"/>
              <a:t>menjalankan</a:t>
            </a:r>
            <a:r>
              <a:rPr lang="en-US" sz="1800" dirty="0"/>
              <a:t> STP </a:t>
            </a:r>
            <a:r>
              <a:rPr lang="en-US" sz="1800" dirty="0" err="1"/>
              <a:t>versi</a:t>
            </a:r>
            <a:r>
              <a:rPr lang="en-US" sz="1800" dirty="0"/>
              <a:t> IEEE </a:t>
            </a:r>
            <a:r>
              <a:rPr lang="en-US" sz="1800" dirty="0" err="1"/>
              <a:t>adalah</a:t>
            </a:r>
            <a:r>
              <a:rPr lang="en-US" sz="1800" dirty="0"/>
              <a:t> 32,768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34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541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 memilih </a:t>
            </a:r>
            <a:r>
              <a:rPr lang="en-US" i="1"/>
              <a:t>root bridge </a:t>
            </a:r>
            <a:r>
              <a:rPr lang="en-US"/>
              <a:t>(2)</a:t>
            </a:r>
            <a:endParaRPr lang="en-US" i="1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Penentuan</a:t>
            </a:r>
            <a:r>
              <a:rPr lang="en-US" sz="2400" dirty="0"/>
              <a:t> </a:t>
            </a:r>
            <a:r>
              <a:rPr lang="en-US" sz="2400" i="1" dirty="0"/>
              <a:t>root bridge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prioritas</a:t>
            </a:r>
            <a:r>
              <a:rPr lang="en-US" sz="2400" dirty="0"/>
              <a:t> bridge dan </a:t>
            </a:r>
            <a:r>
              <a:rPr lang="en-US" sz="2400" i="1" dirty="0"/>
              <a:t>MAC address</a:t>
            </a:r>
            <a:endParaRPr lang="en-US" sz="2400" dirty="0"/>
          </a:p>
          <a:p>
            <a:r>
              <a:rPr lang="en-US" sz="2400" dirty="0" err="1"/>
              <a:t>Jika</a:t>
            </a:r>
            <a:r>
              <a:rPr lang="en-US" sz="2400" dirty="0"/>
              <a:t> dua switch </a:t>
            </a:r>
            <a:r>
              <a:rPr lang="en-US" sz="2400" dirty="0" err="1"/>
              <a:t>atau</a:t>
            </a:r>
            <a:r>
              <a:rPr lang="en-US" sz="2400" dirty="0"/>
              <a:t> bridge </a:t>
            </a:r>
            <a:r>
              <a:rPr lang="en-US" sz="2400" dirty="0" err="1"/>
              <a:t>memilki</a:t>
            </a:r>
            <a:r>
              <a:rPr lang="en-US" sz="2400" dirty="0"/>
              <a:t> </a:t>
            </a:r>
            <a:r>
              <a:rPr lang="en-US" sz="2400" dirty="0" err="1"/>
              <a:t>prioritas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barulah</a:t>
            </a:r>
            <a:r>
              <a:rPr lang="en-US" sz="2400" dirty="0"/>
              <a:t> </a:t>
            </a:r>
            <a:r>
              <a:rPr lang="en-US" sz="2400" i="1" dirty="0"/>
              <a:t>MAC address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mana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keduanya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prioritas</a:t>
            </a:r>
            <a:r>
              <a:rPr lang="en-US" sz="2400" dirty="0"/>
              <a:t> paling </a:t>
            </a:r>
            <a:r>
              <a:rPr lang="en-US" sz="2400" dirty="0" err="1"/>
              <a:t>rendah</a:t>
            </a:r>
            <a:endParaRPr lang="en-US" sz="2400" dirty="0"/>
          </a:p>
          <a:p>
            <a:pPr lvl="1"/>
            <a:r>
              <a:rPr lang="en-US" sz="2200" dirty="0" err="1"/>
              <a:t>Misalnya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dua switch A dan </a:t>
            </a:r>
            <a:r>
              <a:rPr lang="en-US" sz="2200" dirty="0" err="1"/>
              <a:t>B;keduanya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prioritas</a:t>
            </a:r>
            <a:r>
              <a:rPr lang="en-US" sz="2200" dirty="0"/>
              <a:t> 32,768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i="1" dirty="0"/>
              <a:t>MAC address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menentukan</a:t>
            </a:r>
            <a:r>
              <a:rPr lang="en-US" sz="2200" dirty="0"/>
              <a:t> switch yang </a:t>
            </a:r>
            <a:r>
              <a:rPr lang="en-US" sz="2200" dirty="0" err="1"/>
              <a:t>prioritasnya</a:t>
            </a:r>
            <a:r>
              <a:rPr lang="en-US" sz="2200" dirty="0"/>
              <a:t> paling </a:t>
            </a:r>
            <a:r>
              <a:rPr lang="en-US" sz="2200" dirty="0" err="1"/>
              <a:t>rendah</a:t>
            </a:r>
            <a:r>
              <a:rPr lang="en-US" sz="2200" dirty="0"/>
              <a:t>; </a:t>
            </a:r>
            <a:r>
              <a:rPr lang="en-US" sz="2200" dirty="0" err="1"/>
              <a:t>misalnya</a:t>
            </a:r>
            <a:r>
              <a:rPr lang="en-US" sz="2200" dirty="0"/>
              <a:t> </a:t>
            </a:r>
            <a:r>
              <a:rPr lang="en-US" sz="2200" i="1" dirty="0"/>
              <a:t>MAC address</a:t>
            </a:r>
            <a:r>
              <a:rPr lang="en-US" sz="2200" dirty="0"/>
              <a:t> switch A </a:t>
            </a:r>
            <a:r>
              <a:rPr lang="en-US" sz="2200" dirty="0" err="1"/>
              <a:t>adalah</a:t>
            </a:r>
            <a:r>
              <a:rPr lang="en-US" sz="2200" dirty="0"/>
              <a:t> 0000.0c00.1111.1111 </a:t>
            </a:r>
            <a:r>
              <a:rPr lang="en-US" sz="2200" dirty="0" err="1"/>
              <a:t>sedangkan</a:t>
            </a:r>
            <a:r>
              <a:rPr lang="en-US" sz="2200" dirty="0"/>
              <a:t> </a:t>
            </a:r>
            <a:r>
              <a:rPr lang="en-US" sz="2200" i="1" dirty="0"/>
              <a:t>MAC address </a:t>
            </a:r>
            <a:r>
              <a:rPr lang="en-US" sz="2200" dirty="0"/>
              <a:t>switch B </a:t>
            </a:r>
            <a:r>
              <a:rPr lang="en-US" sz="2200" dirty="0" err="1"/>
              <a:t>adalah</a:t>
            </a:r>
            <a:r>
              <a:rPr lang="en-US" sz="2200" dirty="0"/>
              <a:t> 0000.0c00.2222.2222, </a:t>
            </a:r>
            <a:r>
              <a:rPr lang="en-US" sz="2200" dirty="0" err="1"/>
              <a:t>maka</a:t>
            </a:r>
            <a:r>
              <a:rPr lang="en-US" sz="2200" dirty="0"/>
              <a:t> switch A-</a:t>
            </a:r>
            <a:r>
              <a:rPr lang="en-US" sz="2200" dirty="0" err="1"/>
              <a:t>lah</a:t>
            </a:r>
            <a:r>
              <a:rPr lang="en-US" sz="2200" dirty="0"/>
              <a:t> yang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dipilih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i="1" dirty="0"/>
              <a:t>root bridge</a:t>
            </a:r>
            <a:endParaRPr lang="en-US" sz="22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35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194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3968"/>
            <a:ext cx="10515600" cy="1325563"/>
          </a:xfrm>
        </p:spPr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i="1" dirty="0"/>
              <a:t>root bridge </a:t>
            </a:r>
            <a:r>
              <a:rPr lang="en-US" dirty="0"/>
              <a:t>(3)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0484" y="900546"/>
            <a:ext cx="7927975" cy="4267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b="1" dirty="0" err="1"/>
              <a:t>Berikut</a:t>
            </a:r>
            <a:r>
              <a:rPr lang="en-US" sz="1100" b="1" dirty="0"/>
              <a:t> </a:t>
            </a:r>
            <a:r>
              <a:rPr lang="en-US" sz="1100" b="1" dirty="0" err="1"/>
              <a:t>contoh</a:t>
            </a:r>
            <a:r>
              <a:rPr lang="en-US" sz="1100" b="1" dirty="0"/>
              <a:t> </a:t>
            </a:r>
            <a:r>
              <a:rPr lang="en-US" sz="1100" b="1" dirty="0" err="1"/>
              <a:t>suatu</a:t>
            </a:r>
            <a:r>
              <a:rPr lang="en-US" sz="1100" b="1" dirty="0"/>
              <a:t> BPDU yang </a:t>
            </a:r>
            <a:r>
              <a:rPr lang="en-US" sz="1100" b="1" dirty="0" err="1"/>
              <a:t>dikirimkan</a:t>
            </a:r>
            <a:r>
              <a:rPr lang="en-US" sz="1100" b="1" dirty="0"/>
              <a:t> </a:t>
            </a:r>
            <a:r>
              <a:rPr lang="en-US" sz="1100" b="1" dirty="0" err="1"/>
              <a:t>oleh</a:t>
            </a:r>
            <a:r>
              <a:rPr lang="en-US" sz="1100" b="1" dirty="0"/>
              <a:t> </a:t>
            </a:r>
            <a:r>
              <a:rPr lang="en-US" sz="1100" b="1" dirty="0" err="1"/>
              <a:t>suatu</a:t>
            </a:r>
            <a:r>
              <a:rPr lang="en-US" sz="1100" b="1" dirty="0"/>
              <a:t> switch Cisco 1900 (BPDU </a:t>
            </a:r>
            <a:r>
              <a:rPr lang="en-US" sz="1100" b="1" dirty="0" err="1"/>
              <a:t>dikirimkan</a:t>
            </a:r>
            <a:r>
              <a:rPr lang="en-US" sz="1100" b="1" dirty="0"/>
              <a:t> </a:t>
            </a:r>
            <a:r>
              <a:rPr lang="en-US" sz="1100" b="1" dirty="0" err="1"/>
              <a:t>setiap</a:t>
            </a:r>
            <a:r>
              <a:rPr lang="en-US" sz="1100" b="1" dirty="0"/>
              <a:t> 2 </a:t>
            </a:r>
            <a:r>
              <a:rPr lang="en-US" sz="1100" b="1" dirty="0" err="1"/>
              <a:t>detik</a:t>
            </a:r>
            <a:r>
              <a:rPr lang="en-US" sz="1100" b="1" dirty="0"/>
              <a:t> (default))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	Flags:	0x80	</a:t>
            </a:r>
            <a:r>
              <a:rPr lang="en-US" sz="1100" i="1" dirty="0">
                <a:latin typeface="Courier New" pitchFamily="49" charset="0"/>
              </a:rPr>
              <a:t>802.3</a:t>
            </a:r>
            <a:endParaRPr lang="en-US" sz="1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	Status:	0x00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	Packet Length:64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	Timestamp:	19:33:18.726314	02/28/2000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802.3 Header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	Destination:	01:80:c2:00:00:00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	Source:		00:b0:64:75:6b:c3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	LLC Length:	38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802.2 Logical Link Control (LLC) Header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	</a:t>
            </a:r>
            <a:r>
              <a:rPr lang="en-US" sz="1100" dirty="0" err="1">
                <a:latin typeface="Courier New" pitchFamily="49" charset="0"/>
              </a:rPr>
              <a:t>Dest</a:t>
            </a:r>
            <a:r>
              <a:rPr lang="en-US" sz="1100" dirty="0">
                <a:latin typeface="Courier New" pitchFamily="49" charset="0"/>
              </a:rPr>
              <a:t>. SAP:	0x42 802.1 Bridge Spanning Tree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	Source SAP:	0x42 802.1 Bridge Spanning Tree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	Command:		0x03 Unnumbered Information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802.1 – Bridge Spanning Tree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	Protocol Identifier:	0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	Protocol Version ID:	0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	Message Type:		0 Configuration Message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	Flags:			%00000000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	Root Priority/ID:	0x800	/ 00:b0:64:75:6b:c0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	Cost of Path to Root: 	0x00000000 (0)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	Bridge Priority/ID:	0x8000	/ 00:b0:64:75:6b:c0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	Port Priority/ID:	0x80	/0x03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	Message Age:				0/256 seconds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    (exactly 0seconds)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	Maximum Age:				5120/256 seconds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    (exactly 20seconds)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	Hello Time:				512/256 seconds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    (exactly 2seconds)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	Forward Delay:				3840/256 seconds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    (exactly 15seconds)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    Extra bytes (Padding):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	………………		00 00 00 00 00 00 00 00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r>
              <a:rPr lang="en-US" sz="1100" dirty="0">
                <a:latin typeface="Courier New" pitchFamily="49" charset="0"/>
              </a:rPr>
              <a:t>    Frame Check Sequence:	0x2e006400</a:t>
            </a: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endParaRPr lang="en-US" sz="1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endParaRPr lang="en-US" sz="1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ebdings" pitchFamily="18" charset="2"/>
              <a:buNone/>
            </a:pPr>
            <a:endParaRPr lang="en-US" sz="1100" dirty="0">
              <a:latin typeface="Courier New" pitchFamily="49" charset="0"/>
            </a:endParaRPr>
          </a:p>
        </p:txBody>
      </p:sp>
      <p:sp>
        <p:nvSpPr>
          <p:cNvPr id="494596" name="Oval 4"/>
          <p:cNvSpPr>
            <a:spLocks noChangeArrowheads="1"/>
          </p:cNvSpPr>
          <p:nvPr/>
        </p:nvSpPr>
        <p:spPr bwMode="auto">
          <a:xfrm>
            <a:off x="3367520" y="3243696"/>
            <a:ext cx="2362200" cy="152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494597" name="Text Box 5"/>
          <p:cNvSpPr txBox="1">
            <a:spLocks noChangeArrowheads="1"/>
          </p:cNvSpPr>
          <p:nvPr/>
        </p:nvSpPr>
        <p:spPr bwMode="auto">
          <a:xfrm>
            <a:off x="7571220" y="1256147"/>
            <a:ext cx="2484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Verdana" pitchFamily="34" charset="0"/>
              </a:rPr>
              <a:t>This is a root bridge</a:t>
            </a:r>
          </a:p>
        </p:txBody>
      </p:sp>
      <p:sp>
        <p:nvSpPr>
          <p:cNvPr id="494598" name="Line 6"/>
          <p:cNvSpPr>
            <a:spLocks noChangeShapeType="1"/>
          </p:cNvSpPr>
          <p:nvPr/>
        </p:nvSpPr>
        <p:spPr bwMode="auto">
          <a:xfrm flipH="1">
            <a:off x="5262995" y="1586346"/>
            <a:ext cx="2381250" cy="1619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825345" y="5504297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36</a:t>
            </a:fld>
            <a:endParaRPr lang="en-SG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396345" y="5504297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2729345" y="5504297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26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Cara memilih </a:t>
            </a:r>
            <a:r>
              <a:rPr lang="en-US" i="1"/>
              <a:t>designated port</a:t>
            </a:r>
            <a:endParaRPr lang="en-US"/>
          </a:p>
        </p:txBody>
      </p:sp>
      <p:graphicFrame>
        <p:nvGraphicFramePr>
          <p:cNvPr id="495620" name="Group 4"/>
          <p:cNvGraphicFramePr>
            <a:graphicFrameLocks noGrp="1"/>
          </p:cNvGraphicFramePr>
          <p:nvPr>
            <p:ph idx="1"/>
          </p:nvPr>
        </p:nvGraphicFramePr>
        <p:xfrm>
          <a:off x="6053168" y="1946282"/>
          <a:ext cx="4329113" cy="2339975"/>
        </p:xfrm>
        <a:graphic>
          <a:graphicData uri="http://schemas.openxmlformats.org/drawingml/2006/table">
            <a:tbl>
              <a:tblPr/>
              <a:tblGrid>
                <a:gridCol w="144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4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4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itchFamily="34" charset="0"/>
                        </a:rPr>
                        <a:t>Speed</a:t>
                      </a:r>
                    </a:p>
                  </a:txBody>
                  <a:tcPr marL="180371" marR="1803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itchFamily="34" charset="0"/>
                        </a:rPr>
                        <a:t>New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itchFamily="34" charset="0"/>
                        </a:rPr>
                        <a:t>IEEE Cost</a:t>
                      </a:r>
                    </a:p>
                  </a:txBody>
                  <a:tcPr marL="180371" marR="1803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itchFamily="34" charset="0"/>
                        </a:rPr>
                        <a:t>Original IEEE Cost</a:t>
                      </a:r>
                    </a:p>
                  </a:txBody>
                  <a:tcPr marL="180371" marR="1803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itchFamily="34" charset="0"/>
                        </a:rPr>
                        <a:t>10 Gbps</a:t>
                      </a:r>
                    </a:p>
                  </a:txBody>
                  <a:tcPr marL="180371" marR="1803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180371" marR="1803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180371" marR="1803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itchFamily="34" charset="0"/>
                        </a:rPr>
                        <a:t>1 Gbps</a:t>
                      </a:r>
                    </a:p>
                  </a:txBody>
                  <a:tcPr marL="180371" marR="1803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L="180371" marR="1803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L="180371" marR="1803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itchFamily="34" charset="0"/>
                        </a:rPr>
                        <a:t>100 Mbps</a:t>
                      </a:r>
                    </a:p>
                  </a:txBody>
                  <a:tcPr marL="180371" marR="1803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itchFamily="34" charset="0"/>
                        </a:rPr>
                        <a:t>19</a:t>
                      </a:r>
                    </a:p>
                  </a:txBody>
                  <a:tcPr marL="180371" marR="1803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marL="180371" marR="1803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itchFamily="34" charset="0"/>
                        </a:rPr>
                        <a:t>10 Mbps</a:t>
                      </a:r>
                    </a:p>
                  </a:txBody>
                  <a:tcPr marL="180371" marR="1803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marL="180371" marR="1803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ebdings" pitchFamily="18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marL="180371" marR="1803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56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38282" y="1714488"/>
            <a:ext cx="4008468" cy="4686312"/>
          </a:xfrm>
        </p:spPr>
        <p:txBody>
          <a:bodyPr/>
          <a:lstStyle/>
          <a:p>
            <a:r>
              <a:rPr lang="en-US" sz="2400" dirty="0" err="1">
                <a:latin typeface="Franklin Gothic Book" pitchFamily="34" charset="0"/>
              </a:rPr>
              <a:t>Untuk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menentukan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satu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buah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atau</a:t>
            </a:r>
            <a:r>
              <a:rPr lang="en-US" sz="2400" dirty="0">
                <a:latin typeface="Franklin Gothic Book" pitchFamily="34" charset="0"/>
              </a:rPr>
              <a:t> beberapa port yang </a:t>
            </a:r>
            <a:r>
              <a:rPr lang="en-US" sz="2400" dirty="0" err="1">
                <a:latin typeface="Franklin Gothic Book" pitchFamily="34" charset="0"/>
              </a:rPr>
              <a:t>akan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digunakan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untuk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berkomunikasi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dengan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i="1" dirty="0">
                <a:latin typeface="Franklin Gothic Book" pitchFamily="34" charset="0"/>
              </a:rPr>
              <a:t>root bridge</a:t>
            </a:r>
            <a:r>
              <a:rPr lang="en-US" sz="2400" dirty="0">
                <a:latin typeface="Franklin Gothic Book" pitchFamily="34" charset="0"/>
              </a:rPr>
              <a:t>, yang </a:t>
            </a:r>
            <a:r>
              <a:rPr lang="en-US" sz="2400" dirty="0" err="1">
                <a:latin typeface="Franklin Gothic Book" pitchFamily="34" charset="0"/>
              </a:rPr>
              <a:t>harus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diperhatikan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adalah</a:t>
            </a:r>
            <a:r>
              <a:rPr lang="en-US" sz="2400" dirty="0">
                <a:latin typeface="Franklin Gothic Book" pitchFamily="34" charset="0"/>
              </a:rPr>
              <a:t> cost </a:t>
            </a:r>
            <a:r>
              <a:rPr lang="en-US" sz="2400" dirty="0" err="1">
                <a:latin typeface="Franklin Gothic Book" pitchFamily="34" charset="0"/>
              </a:rPr>
              <a:t>dari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jalur</a:t>
            </a:r>
            <a:r>
              <a:rPr lang="en-US" sz="2400" dirty="0">
                <a:latin typeface="Franklin Gothic Book" pitchFamily="34" charset="0"/>
              </a:rPr>
              <a:t> (path cost)</a:t>
            </a:r>
          </a:p>
          <a:p>
            <a:r>
              <a:rPr lang="en-US" sz="2400" dirty="0" err="1">
                <a:latin typeface="Franklin Gothic Book" pitchFamily="34" charset="0"/>
              </a:rPr>
              <a:t>Tabel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samping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menunjukkan</a:t>
            </a:r>
            <a:r>
              <a:rPr lang="en-US" sz="2400" dirty="0">
                <a:latin typeface="Franklin Gothic Book" pitchFamily="34" charset="0"/>
              </a:rPr>
              <a:t> cost </a:t>
            </a:r>
            <a:r>
              <a:rPr lang="en-US" sz="2400" dirty="0" err="1">
                <a:latin typeface="Franklin Gothic Book" pitchFamily="34" charset="0"/>
              </a:rPr>
              <a:t>tipikal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jaringan</a:t>
            </a:r>
            <a:r>
              <a:rPr lang="en-US" sz="2400" dirty="0">
                <a:latin typeface="Franklin Gothic Book" pitchFamily="34" charset="0"/>
              </a:rPr>
              <a:t> Ethernet</a:t>
            </a:r>
          </a:p>
          <a:p>
            <a:pPr>
              <a:buFont typeface="Webdings" pitchFamily="18" charset="2"/>
              <a:buNone/>
            </a:pPr>
            <a:r>
              <a:rPr lang="en-US" sz="2400" dirty="0">
                <a:latin typeface="Franklin Gothic Book" pitchFamily="34" charset="0"/>
              </a:rPr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37</a:t>
            </a:fld>
            <a:endParaRPr lang="en-SG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89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Kondisi Port Spanning-Tree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err="1"/>
              <a:t>Kondisi</a:t>
            </a:r>
            <a:r>
              <a:rPr lang="en-US" sz="2400" dirty="0"/>
              <a:t> (state) port yang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bridge </a:t>
            </a:r>
            <a:r>
              <a:rPr lang="en-US" sz="2400" dirty="0" err="1"/>
              <a:t>atau</a:t>
            </a:r>
            <a:r>
              <a:rPr lang="en-US" sz="2400" dirty="0"/>
              <a:t> switch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bertransisi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empat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2000" b="1" dirty="0"/>
              <a:t>Blocking</a:t>
            </a:r>
          </a:p>
          <a:p>
            <a:pPr lvl="2">
              <a:lnSpc>
                <a:spcPct val="80000"/>
              </a:lnSpc>
            </a:pP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bridge/switch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</a:t>
            </a:r>
            <a:r>
              <a:rPr lang="en-US" sz="1800" dirty="0"/>
              <a:t>-forward frame </a:t>
            </a:r>
            <a:r>
              <a:rPr lang="en-US" sz="1800" dirty="0" err="1"/>
              <a:t>pada</a:t>
            </a:r>
            <a:r>
              <a:rPr lang="en-US" sz="1800" dirty="0"/>
              <a:t> port </a:t>
            </a:r>
            <a:r>
              <a:rPr lang="en-US" sz="1800" dirty="0" err="1"/>
              <a:t>tersebut</a:t>
            </a:r>
            <a:endParaRPr lang="en-US" sz="1800" dirty="0"/>
          </a:p>
          <a:p>
            <a:pPr lvl="2">
              <a:lnSpc>
                <a:spcPct val="80000"/>
              </a:lnSpc>
            </a:pPr>
            <a:r>
              <a:rPr lang="en-US" sz="1800" dirty="0"/>
              <a:t>Port </a:t>
            </a:r>
            <a:r>
              <a:rPr lang="en-US" sz="1800" dirty="0" err="1"/>
              <a:t>masih</a:t>
            </a:r>
            <a:r>
              <a:rPr lang="en-US" sz="1800" dirty="0"/>
              <a:t> bisa “</a:t>
            </a:r>
            <a:r>
              <a:rPr lang="en-US" sz="1800" dirty="0" err="1"/>
              <a:t>mendengarkan</a:t>
            </a:r>
            <a:r>
              <a:rPr lang="en-US" sz="1800" dirty="0"/>
              <a:t>” BPDU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Secara </a:t>
            </a:r>
            <a:r>
              <a:rPr lang="en-US" sz="1800" dirty="0" err="1"/>
              <a:t>default,seluruh</a:t>
            </a:r>
            <a:r>
              <a:rPr lang="en-US" sz="1800" dirty="0"/>
              <a:t> port </a:t>
            </a:r>
            <a:r>
              <a:rPr lang="en-US" sz="1800" dirty="0" err="1"/>
              <a:t>berada</a:t>
            </a:r>
            <a:r>
              <a:rPr lang="en-US" sz="1800" dirty="0"/>
              <a:t> </a:t>
            </a:r>
            <a:r>
              <a:rPr lang="en-US" sz="1800" dirty="0" err="1"/>
              <a:t>di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 </a:t>
            </a:r>
            <a:r>
              <a:rPr lang="en-US" sz="1800" i="1" dirty="0"/>
              <a:t>blocking </a:t>
            </a:r>
            <a:r>
              <a:rPr lang="en-US" sz="1800" dirty="0" err="1"/>
              <a:t>bila</a:t>
            </a:r>
            <a:r>
              <a:rPr lang="en-US" sz="1800" dirty="0"/>
              <a:t> bridge/switch </a:t>
            </a:r>
            <a:r>
              <a:rPr lang="en-US" sz="1800" dirty="0" err="1"/>
              <a:t>baru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kalai</a:t>
            </a:r>
            <a:r>
              <a:rPr lang="en-US" sz="1800" dirty="0"/>
              <a:t> </a:t>
            </a:r>
            <a:r>
              <a:rPr lang="en-US" sz="1800" dirty="0" err="1"/>
              <a:t>dinyalakan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2000" b="1" dirty="0"/>
              <a:t>Listening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Port “</a:t>
            </a:r>
            <a:r>
              <a:rPr lang="en-US" sz="1800" dirty="0" err="1"/>
              <a:t>mendengarkan</a:t>
            </a:r>
            <a:r>
              <a:rPr lang="en-US" sz="1800" dirty="0"/>
              <a:t>” BPDU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menjamin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loop </a:t>
            </a:r>
            <a:r>
              <a:rPr lang="en-US" sz="1800" dirty="0" err="1"/>
              <a:t>di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 </a:t>
            </a:r>
            <a:r>
              <a:rPr lang="en-US" sz="1800" dirty="0" err="1"/>
              <a:t>sebelum</a:t>
            </a:r>
            <a:r>
              <a:rPr lang="en-US" sz="1800" dirty="0"/>
              <a:t> </a:t>
            </a:r>
            <a:r>
              <a:rPr lang="en-US" sz="1800" dirty="0" err="1"/>
              <a:t>mengirimkan</a:t>
            </a:r>
            <a:r>
              <a:rPr lang="en-US" sz="1800" dirty="0"/>
              <a:t> data</a:t>
            </a:r>
          </a:p>
          <a:p>
            <a:pPr lvl="1">
              <a:lnSpc>
                <a:spcPct val="80000"/>
              </a:lnSpc>
            </a:pPr>
            <a:r>
              <a:rPr lang="en-US" sz="2000" b="1" dirty="0"/>
              <a:t>Learning</a:t>
            </a:r>
          </a:p>
          <a:p>
            <a:pPr lvl="2">
              <a:lnSpc>
                <a:spcPct val="80000"/>
              </a:lnSpc>
            </a:pPr>
            <a:r>
              <a:rPr lang="en-US" sz="1800" dirty="0" err="1"/>
              <a:t>Mempelajari</a:t>
            </a:r>
            <a:r>
              <a:rPr lang="en-US" sz="1800" dirty="0"/>
              <a:t> MAC address dan </a:t>
            </a:r>
            <a:r>
              <a:rPr lang="en-US" sz="1800" dirty="0" err="1"/>
              <a:t>mambangun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filter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mem</a:t>
            </a:r>
            <a:r>
              <a:rPr lang="en-US" sz="1800" dirty="0"/>
              <a:t>-forward frame</a:t>
            </a:r>
          </a:p>
          <a:p>
            <a:pPr lvl="1">
              <a:lnSpc>
                <a:spcPct val="80000"/>
              </a:lnSpc>
            </a:pPr>
            <a:r>
              <a:rPr lang="en-US" sz="2000" b="1" dirty="0"/>
              <a:t>Forwarding</a:t>
            </a:r>
          </a:p>
          <a:p>
            <a:pPr lvl="2">
              <a:lnSpc>
                <a:spcPct val="80000"/>
              </a:lnSpc>
            </a:pPr>
            <a:r>
              <a:rPr lang="en-US" sz="1800" dirty="0" err="1"/>
              <a:t>Mengirimkan</a:t>
            </a:r>
            <a:r>
              <a:rPr lang="en-US" sz="1800" dirty="0"/>
              <a:t> dan </a:t>
            </a:r>
            <a:r>
              <a:rPr lang="en-US" sz="1800" dirty="0" err="1"/>
              <a:t>menerima</a:t>
            </a:r>
            <a:r>
              <a:rPr lang="en-US" sz="1800" dirty="0"/>
              <a:t> </a:t>
            </a:r>
            <a:r>
              <a:rPr lang="en-US" sz="1800" dirty="0" err="1"/>
              <a:t>seleuruh</a:t>
            </a:r>
            <a:r>
              <a:rPr lang="en-US" sz="1800" dirty="0"/>
              <a:t> data </a:t>
            </a:r>
            <a:r>
              <a:rPr lang="en-US" sz="1800" dirty="0" err="1"/>
              <a:t>pada</a:t>
            </a:r>
            <a:r>
              <a:rPr lang="en-US" sz="1800" dirty="0"/>
              <a:t> port bridge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38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23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Kondisi Port Spanning-Tree (2)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8282" y="1600201"/>
            <a:ext cx="8786842" cy="4525963"/>
          </a:xfrm>
        </p:spPr>
        <p:txBody>
          <a:bodyPr>
            <a:noAutofit/>
          </a:bodyPr>
          <a:lstStyle/>
          <a:p>
            <a:r>
              <a:rPr lang="en-US" sz="2000" dirty="0" err="1"/>
              <a:t>Biasanya</a:t>
            </a:r>
            <a:r>
              <a:rPr lang="en-US" sz="2000" dirty="0"/>
              <a:t>, port switch </a:t>
            </a:r>
            <a:r>
              <a:rPr lang="en-US" sz="2000" dirty="0" err="1"/>
              <a:t>berada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i="1" dirty="0"/>
              <a:t>blocking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i="1" dirty="0"/>
              <a:t>forwarding</a:t>
            </a:r>
            <a:endParaRPr lang="en-US" sz="2000" dirty="0"/>
          </a:p>
          <a:p>
            <a:pPr lvl="1"/>
            <a:r>
              <a:rPr lang="en-US" sz="1800" i="1" dirty="0"/>
              <a:t>Forwarding port </a:t>
            </a:r>
            <a:r>
              <a:rPr lang="en-US" sz="1800" dirty="0" err="1"/>
              <a:t>memiliki</a:t>
            </a:r>
            <a:r>
              <a:rPr lang="en-US" sz="1800" dirty="0"/>
              <a:t> cost </a:t>
            </a:r>
            <a:r>
              <a:rPr lang="en-US" sz="1800" dirty="0" err="1"/>
              <a:t>jalur</a:t>
            </a:r>
            <a:r>
              <a:rPr lang="en-US" sz="1800" dirty="0"/>
              <a:t> yang paling </a:t>
            </a:r>
            <a:r>
              <a:rPr lang="en-US" sz="1800" dirty="0" err="1"/>
              <a:t>rendah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i="1" dirty="0"/>
              <a:t>root bridge</a:t>
            </a:r>
            <a:endParaRPr lang="en-US" sz="1800" dirty="0"/>
          </a:p>
          <a:p>
            <a:r>
              <a:rPr lang="en-US" sz="2000" dirty="0" err="1"/>
              <a:t>Tetapi</a:t>
            </a:r>
            <a:r>
              <a:rPr lang="en-US" sz="2000" dirty="0"/>
              <a:t>,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topologi</a:t>
            </a:r>
            <a:r>
              <a:rPr lang="en-US" sz="2000" dirty="0"/>
              <a:t> </a:t>
            </a:r>
            <a:r>
              <a:rPr lang="en-US" sz="2000" dirty="0" err="1"/>
              <a:t>akibat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link yang </a:t>
            </a:r>
            <a:r>
              <a:rPr lang="en-US" sz="2000" dirty="0" err="1"/>
              <a:t>rusak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penambahan</a:t>
            </a:r>
            <a:r>
              <a:rPr lang="en-US" sz="2000" dirty="0"/>
              <a:t> switch, </a:t>
            </a:r>
            <a:r>
              <a:rPr lang="en-US" sz="2000" dirty="0" err="1"/>
              <a:t>maka</a:t>
            </a:r>
            <a:r>
              <a:rPr lang="en-US" sz="2000" dirty="0"/>
              <a:t> port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switch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berada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i="1" dirty="0"/>
              <a:t>listening</a:t>
            </a:r>
            <a:r>
              <a:rPr lang="en-US" sz="2000" dirty="0"/>
              <a:t> dan </a:t>
            </a:r>
            <a:r>
              <a:rPr lang="en-US" sz="2000" i="1" dirty="0"/>
              <a:t>learning</a:t>
            </a:r>
          </a:p>
          <a:p>
            <a:r>
              <a:rPr lang="en-US" sz="2000" i="1" dirty="0"/>
              <a:t>Blocking port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untukmencegah</a:t>
            </a:r>
            <a:r>
              <a:rPr lang="en-US" sz="2000" dirty="0"/>
              <a:t> loop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endParaRPr lang="en-US" sz="2000" dirty="0"/>
          </a:p>
          <a:p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switch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jalur</a:t>
            </a:r>
            <a:r>
              <a:rPr lang="en-US" sz="2000" dirty="0"/>
              <a:t> </a:t>
            </a:r>
            <a:r>
              <a:rPr lang="en-US" sz="2000" dirty="0" err="1"/>
              <a:t>terbaik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i="1" dirty="0"/>
              <a:t>root bridge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port lain </a:t>
            </a:r>
            <a:r>
              <a:rPr lang="en-US" sz="2000" dirty="0" err="1"/>
              <a:t>berada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i="1" dirty="0"/>
              <a:t>blocking</a:t>
            </a:r>
            <a:endParaRPr lang="en-US" sz="2000" dirty="0"/>
          </a:p>
          <a:p>
            <a:pPr lvl="1"/>
            <a:r>
              <a:rPr lang="en-US" sz="1800" dirty="0" err="1"/>
              <a:t>Jangan</a:t>
            </a:r>
            <a:r>
              <a:rPr lang="en-US" sz="1800" dirty="0"/>
              <a:t> </a:t>
            </a:r>
            <a:r>
              <a:rPr lang="en-US" sz="1800" dirty="0" err="1"/>
              <a:t>lupa</a:t>
            </a:r>
            <a:r>
              <a:rPr lang="en-US" sz="1800" dirty="0"/>
              <a:t> </a:t>
            </a:r>
            <a:r>
              <a:rPr lang="en-US" sz="1800" i="1" dirty="0"/>
              <a:t>blocked port</a:t>
            </a:r>
            <a:r>
              <a:rPr lang="en-US" sz="1800" dirty="0"/>
              <a:t> </a:t>
            </a:r>
            <a:r>
              <a:rPr lang="en-US" sz="1800" dirty="0" err="1"/>
              <a:t>tetap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menerima</a:t>
            </a:r>
            <a:r>
              <a:rPr lang="en-US" sz="1800" dirty="0"/>
              <a:t> BPDU</a:t>
            </a:r>
          </a:p>
          <a:p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switch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i="1" dirty="0"/>
              <a:t>blocked port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dijadikan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i="1" dirty="0"/>
              <a:t>designated ports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switch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berada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listening</a:t>
            </a:r>
          </a:p>
          <a:p>
            <a:pPr lvl="1"/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, switch men-</a:t>
            </a:r>
            <a:r>
              <a:rPr lang="en-US" sz="1800" dirty="0" err="1"/>
              <a:t>cek</a:t>
            </a:r>
            <a:r>
              <a:rPr lang="en-US" sz="1800" dirty="0"/>
              <a:t> </a:t>
            </a:r>
            <a:r>
              <a:rPr lang="en-US" sz="1800" dirty="0" err="1"/>
              <a:t>seluruh</a:t>
            </a:r>
            <a:r>
              <a:rPr lang="en-US" sz="1800" dirty="0"/>
              <a:t> BPDU yang </a:t>
            </a:r>
            <a:r>
              <a:rPr lang="en-US" sz="1800" dirty="0" err="1"/>
              <a:t>diterima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menjamin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terbentuknya</a:t>
            </a:r>
            <a:r>
              <a:rPr lang="en-US" sz="1800" dirty="0"/>
              <a:t> loop </a:t>
            </a:r>
            <a:r>
              <a:rPr lang="en-US" sz="1800" dirty="0" err="1"/>
              <a:t>bila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port </a:t>
            </a:r>
            <a:r>
              <a:rPr lang="en-US" sz="1800" dirty="0" err="1"/>
              <a:t>berubah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i="1" dirty="0"/>
              <a:t>forwarding</a:t>
            </a:r>
            <a:endParaRPr lang="en-US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39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97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 (Hub)</a:t>
            </a:r>
            <a:endParaRPr lang="en-S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SzPct val="75000"/>
              <a:buNone/>
            </a:pPr>
            <a:r>
              <a:rPr lang="en-US" sz="2400" dirty="0"/>
              <a:t>	</a:t>
            </a:r>
            <a:r>
              <a:rPr lang="en-US" sz="2400" dirty="0" err="1"/>
              <a:t>Seluruh</a:t>
            </a:r>
            <a:r>
              <a:rPr lang="en-US" sz="2400" dirty="0"/>
              <a:t> DTE </a:t>
            </a:r>
            <a:r>
              <a:rPr lang="en-US" sz="2400" dirty="0" err="1"/>
              <a:t>pada</a:t>
            </a:r>
            <a:r>
              <a:rPr lang="en-US" sz="2400" dirty="0"/>
              <a:t> 10</a:t>
            </a:r>
            <a:r>
              <a:rPr lang="id-ID" sz="2400" dirty="0"/>
              <a:t>/100B</a:t>
            </a:r>
            <a:r>
              <a:rPr lang="en-US" sz="2400" dirty="0" err="1"/>
              <a:t>ase</a:t>
            </a:r>
            <a:r>
              <a:rPr lang="en-US" sz="2400" dirty="0"/>
              <a:t>-T </a:t>
            </a:r>
            <a:r>
              <a:rPr lang="en-US" sz="2400" dirty="0" err="1"/>
              <a:t>dihubungkan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repeater (hub), </a:t>
            </a:r>
            <a:r>
              <a:rPr lang="en-US" sz="2400" dirty="0" err="1"/>
              <a:t>maka</a:t>
            </a:r>
            <a:r>
              <a:rPr lang="en-US" sz="2400" dirty="0"/>
              <a:t> repeater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sedemikian</a:t>
            </a:r>
            <a:r>
              <a:rPr lang="en-US" sz="2400" dirty="0"/>
              <a:t> </a:t>
            </a:r>
            <a:r>
              <a:rPr lang="en-US" sz="2400" dirty="0" err="1"/>
              <a:t>rupa</a:t>
            </a:r>
            <a:r>
              <a:rPr lang="en-US" sz="2400" dirty="0"/>
              <a:t> agar </a:t>
            </a: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dipandang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i="1" dirty="0"/>
              <a:t>shared network </a:t>
            </a:r>
            <a:r>
              <a:rPr lang="en-US" sz="2400" dirty="0"/>
              <a:t>(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halnya</a:t>
            </a:r>
            <a:r>
              <a:rPr lang="en-US" sz="2400" dirty="0"/>
              <a:t> 10base-5 </a:t>
            </a:r>
            <a:r>
              <a:rPr lang="en-US" sz="2400" dirty="0" err="1"/>
              <a:t>atau</a:t>
            </a:r>
            <a:r>
              <a:rPr lang="en-US" sz="2400" dirty="0"/>
              <a:t> 10base-2)</a:t>
            </a:r>
          </a:p>
          <a:p>
            <a:pPr>
              <a:buSzPct val="75000"/>
              <a:buFont typeface="Webdings" pitchFamily="18" charset="2"/>
              <a:buChar char="8"/>
            </a:pPr>
            <a:endParaRPr lang="en-US" sz="2400" dirty="0"/>
          </a:p>
          <a:p>
            <a:endParaRPr lang="en-SG" sz="2400" dirty="0"/>
          </a:p>
        </p:txBody>
      </p:sp>
      <p:graphicFrame>
        <p:nvGraphicFramePr>
          <p:cNvPr id="466949" name="Object 5"/>
          <p:cNvGraphicFramePr>
            <a:graphicFrameLocks noChangeAspect="1"/>
          </p:cNvGraphicFramePr>
          <p:nvPr/>
        </p:nvGraphicFramePr>
        <p:xfrm>
          <a:off x="4238612" y="3357562"/>
          <a:ext cx="4229112" cy="2777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Photo Editor Photo" r:id="rId3" imgW="4580952" imgH="3010320" progId="">
                  <p:embed/>
                </p:oleObj>
              </mc:Choice>
              <mc:Fallback>
                <p:oleObj name="Photo Editor Photo" r:id="rId3" imgW="4580952" imgH="3010320" progId="">
                  <p:embed/>
                  <p:pic>
                    <p:nvPicPr>
                      <p:cNvPr id="4669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12" y="3357562"/>
                        <a:ext cx="4229112" cy="2777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4</a:t>
            </a:fld>
            <a:endParaRPr lang="en-SG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274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Konvergensi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bridge dan switch </a:t>
            </a:r>
            <a:r>
              <a:rPr lang="en-US" sz="2000" dirty="0" err="1"/>
              <a:t>bertransisi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i="1" dirty="0"/>
              <a:t>forwarding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i="1" dirty="0"/>
              <a:t>blocking</a:t>
            </a:r>
            <a:endParaRPr lang="en-US" sz="2000" dirty="0"/>
          </a:p>
          <a:p>
            <a:pPr lvl="1"/>
            <a:r>
              <a:rPr lang="en-US" sz="1800" dirty="0" err="1"/>
              <a:t>Selama</a:t>
            </a:r>
            <a:r>
              <a:rPr lang="en-US" sz="1800" dirty="0"/>
              <a:t> </a:t>
            </a:r>
            <a:r>
              <a:rPr lang="en-US" sz="1800" dirty="0" err="1"/>
              <a:t>transisi</a:t>
            </a:r>
            <a:r>
              <a:rPr lang="en-US" sz="1800" dirty="0"/>
              <a:t>,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data yang </a:t>
            </a:r>
            <a:r>
              <a:rPr lang="en-US" sz="1800" dirty="0" err="1"/>
              <a:t>diforward</a:t>
            </a:r>
            <a:endParaRPr lang="en-US" sz="1800" dirty="0"/>
          </a:p>
          <a:p>
            <a:r>
              <a:rPr lang="en-US" sz="2000" dirty="0" err="1"/>
              <a:t>Konvergensi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menjamin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database yang </a:t>
            </a:r>
            <a:r>
              <a:rPr lang="en-US" sz="2000" dirty="0" err="1"/>
              <a:t>sama</a:t>
            </a:r>
            <a:endParaRPr lang="en-US" sz="2000" dirty="0"/>
          </a:p>
          <a:p>
            <a:r>
              <a:rPr lang="en-US" sz="2000" dirty="0" err="1"/>
              <a:t>Sebelum</a:t>
            </a:r>
            <a:r>
              <a:rPr lang="en-US" sz="2000" dirty="0"/>
              <a:t> data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-forward,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</a:t>
            </a:r>
            <a:r>
              <a:rPr lang="en-US" sz="2000" dirty="0"/>
              <a:t>-update</a:t>
            </a:r>
          </a:p>
          <a:p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konvergensi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yang </a:t>
            </a:r>
            <a:r>
              <a:rPr lang="en-US" sz="2000" dirty="0" err="1"/>
              <a:t>diperlukan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perangkat-perangkat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melakukan update</a:t>
            </a:r>
          </a:p>
          <a:p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diperlukan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50 </a:t>
            </a:r>
            <a:r>
              <a:rPr lang="en-US" sz="2000" dirty="0" err="1"/>
              <a:t>detik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berubah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blocking </a:t>
            </a:r>
            <a:r>
              <a:rPr lang="en-US" sz="2000" dirty="0" err="1"/>
              <a:t>ke</a:t>
            </a:r>
            <a:r>
              <a:rPr lang="en-US" sz="2000" dirty="0"/>
              <a:t> forwarding</a:t>
            </a:r>
          </a:p>
          <a:p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dianjurkan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merubah</a:t>
            </a:r>
            <a:r>
              <a:rPr lang="en-US" sz="2000" dirty="0"/>
              <a:t> timer STP,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bila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timer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disetting</a:t>
            </a:r>
            <a:endParaRPr lang="en-US" sz="2000" dirty="0"/>
          </a:p>
          <a:p>
            <a:r>
              <a:rPr lang="en-US" sz="2000" i="1" dirty="0"/>
              <a:t>Forward delay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yang </a:t>
            </a:r>
            <a:r>
              <a:rPr lang="en-US" sz="2000" dirty="0" err="1"/>
              <a:t>dibutuhkan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port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berubah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i="1" dirty="0"/>
              <a:t>learning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i="1" dirty="0"/>
              <a:t>forwarding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40</a:t>
            </a:fld>
            <a:endParaRPr lang="en-SG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1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 Switch Type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1158" y="1600200"/>
            <a:ext cx="8786842" cy="475775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Latency </a:t>
            </a:r>
            <a:r>
              <a:rPr lang="en-US" sz="2400" dirty="0" err="1"/>
              <a:t>pada</a:t>
            </a:r>
            <a:r>
              <a:rPr lang="en-US" sz="2400" dirty="0"/>
              <a:t> switch </a:t>
            </a:r>
            <a:r>
              <a:rPr lang="en-US" sz="2400" dirty="0" err="1"/>
              <a:t>dipengaruhi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mode switching yang </a:t>
            </a:r>
            <a:r>
              <a:rPr lang="en-US" sz="2400" dirty="0" err="1"/>
              <a:t>digunakan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/>
              <a:t>macam</a:t>
            </a:r>
            <a:r>
              <a:rPr lang="en-US" sz="2400" dirty="0"/>
              <a:t> mode switching, </a:t>
            </a:r>
            <a:r>
              <a:rPr lang="en-US" sz="2400" dirty="0" err="1"/>
              <a:t>yaitu</a:t>
            </a:r>
            <a:r>
              <a:rPr lang="en-US" sz="2400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Store and Forward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Seluruh</a:t>
            </a:r>
            <a:r>
              <a:rPr lang="en-US" dirty="0"/>
              <a:t> frame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diperiksa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switch,CRC-nya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dicarikan</a:t>
            </a:r>
            <a:r>
              <a:rPr lang="en-US" dirty="0"/>
              <a:t> hardware address </a:t>
            </a:r>
            <a:r>
              <a:rPr lang="en-US" dirty="0" err="1"/>
              <a:t>tujuannya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Frame </a:t>
            </a:r>
            <a:r>
              <a:rPr lang="en-US" dirty="0" err="1"/>
              <a:t>dibuang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:</a:t>
            </a:r>
          </a:p>
          <a:p>
            <a:pPr lvl="3">
              <a:lnSpc>
                <a:spcPct val="120000"/>
              </a:lnSpc>
            </a:pPr>
            <a:r>
              <a:rPr lang="en-US" sz="1600" dirty="0"/>
              <a:t>CRC error</a:t>
            </a:r>
          </a:p>
          <a:p>
            <a:pPr lvl="3">
              <a:lnSpc>
                <a:spcPct val="120000"/>
              </a:lnSpc>
            </a:pPr>
            <a:r>
              <a:rPr lang="en-US" sz="1600" dirty="0" err="1"/>
              <a:t>Terlalu</a:t>
            </a:r>
            <a:r>
              <a:rPr lang="en-US" sz="1600" dirty="0"/>
              <a:t> </a:t>
            </a:r>
            <a:r>
              <a:rPr lang="en-US" sz="1600" dirty="0" err="1"/>
              <a:t>pendek</a:t>
            </a:r>
            <a:endParaRPr lang="en-US" sz="1600" dirty="0"/>
          </a:p>
          <a:p>
            <a:pPr lvl="3">
              <a:lnSpc>
                <a:spcPct val="120000"/>
              </a:lnSpc>
            </a:pPr>
            <a:r>
              <a:rPr lang="en-US" sz="1600" dirty="0" err="1"/>
              <a:t>Terlalu</a:t>
            </a:r>
            <a:r>
              <a:rPr lang="en-US" sz="1600" dirty="0"/>
              <a:t> </a:t>
            </a:r>
            <a:r>
              <a:rPr lang="en-US" sz="1600" dirty="0" err="1"/>
              <a:t>panjang</a:t>
            </a:r>
            <a:endParaRPr lang="en-US" sz="1600" dirty="0"/>
          </a:p>
          <a:p>
            <a:pPr lvl="1">
              <a:lnSpc>
                <a:spcPct val="120000"/>
              </a:lnSpc>
            </a:pPr>
            <a:r>
              <a:rPr lang="en-US" sz="2200" dirty="0"/>
              <a:t>Cut-trough (real time/fast forward)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Frame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diperiksa</a:t>
            </a:r>
            <a:r>
              <a:rPr lang="en-US" dirty="0"/>
              <a:t> </a:t>
            </a:r>
            <a:r>
              <a:rPr lang="en-US" dirty="0" err="1"/>
              <a:t>keseluruhan,melainkan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hardware address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switch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mencarikan</a:t>
            </a:r>
            <a:r>
              <a:rPr lang="en-US" dirty="0"/>
              <a:t> hardware address </a:t>
            </a:r>
            <a:r>
              <a:rPr lang="en-US" dirty="0" err="1"/>
              <a:t>tujuan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sz="2200" dirty="0"/>
              <a:t>Fragment Free (Modified Cut-trough)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Pada</a:t>
            </a:r>
            <a:r>
              <a:rPr lang="en-US" dirty="0"/>
              <a:t> mode </a:t>
            </a:r>
            <a:r>
              <a:rPr lang="en-US" dirty="0" err="1"/>
              <a:t>ini</a:t>
            </a:r>
            <a:r>
              <a:rPr lang="en-US" dirty="0"/>
              <a:t>, switch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mencek</a:t>
            </a:r>
            <a:r>
              <a:rPr lang="en-US" dirty="0"/>
              <a:t> frame </a:t>
            </a:r>
            <a:r>
              <a:rPr lang="en-US" dirty="0" err="1"/>
              <a:t>sampai</a:t>
            </a:r>
            <a:r>
              <a:rPr lang="en-US" dirty="0"/>
              <a:t> 64 bytes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</a:t>
            </a:r>
            <a:r>
              <a:rPr lang="en-US" dirty="0"/>
              <a:t>-forward frame</a:t>
            </a:r>
          </a:p>
          <a:p>
            <a:pPr lvl="3">
              <a:lnSpc>
                <a:spcPct val="120000"/>
              </a:lnSpc>
            </a:pPr>
            <a:r>
              <a:rPr lang="en-US" sz="1600" dirty="0"/>
              <a:t>Hal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umumnya</a:t>
            </a:r>
            <a:r>
              <a:rPr lang="en-US" sz="1600" dirty="0"/>
              <a:t> error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64 bytes </a:t>
            </a:r>
            <a:r>
              <a:rPr lang="en-US" sz="1600" dirty="0" err="1"/>
              <a:t>pertama</a:t>
            </a: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2400" dirty="0"/>
              <a:t>Latency Store and Forward &gt; Latency Fragment Free&gt; Latency Cut-trough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41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3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LAN Switch</a:t>
            </a:r>
          </a:p>
        </p:txBody>
      </p:sp>
      <p:pic>
        <p:nvPicPr>
          <p:cNvPr id="13317" name="Picture 5" descr="E:\mybook\JaringanKomputer\cisco\Bridging Basics_files\ct84040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905001"/>
            <a:ext cx="4953000" cy="3890963"/>
          </a:xfrm>
          <a:prstGeom prst="rect">
            <a:avLst/>
          </a:prstGeom>
          <a:noFill/>
        </p:spPr>
      </p:pic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524000" y="5867401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/>
              <a:t>A LAN Switch Can Link 10-Mbps and 100-Mbps Ethernet Segments</a:t>
            </a:r>
            <a:br>
              <a:rPr lang="en-US" sz="2000" b="1"/>
            </a:br>
            <a:endParaRPr lang="en-US" sz="200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42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135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7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8189" y="2001838"/>
            <a:ext cx="8174037" cy="340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43</a:t>
            </a:fld>
            <a:endParaRPr lang="en-SG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9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</a:rPr>
              <a:t>Adaptive Cut Through</a:t>
            </a:r>
            <a:endParaRPr lang="en-S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38282" y="1643051"/>
            <a:ext cx="8329642" cy="4525963"/>
          </a:xfrm>
        </p:spPr>
        <p:txBody>
          <a:bodyPr/>
          <a:lstStyle/>
          <a:p>
            <a:pPr>
              <a:buSzPct val="75000"/>
            </a:pP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i="1" dirty="0" smtClean="0"/>
              <a:t>cut through</a:t>
            </a:r>
            <a:r>
              <a:rPr lang="en-US" dirty="0" smtClean="0"/>
              <a:t> dan </a:t>
            </a:r>
            <a:r>
              <a:rPr lang="en-US" i="1" dirty="0" smtClean="0"/>
              <a:t>store and forward</a:t>
            </a:r>
          </a:p>
          <a:p>
            <a:pPr lvl="1"/>
            <a:r>
              <a:rPr lang="en-US" dirty="0" smtClean="0"/>
              <a:t>Switch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cut-through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error </a:t>
            </a:r>
            <a:r>
              <a:rPr lang="en-US" dirty="0" err="1" smtClean="0"/>
              <a:t>tertentu</a:t>
            </a:r>
            <a:endParaRPr lang="en-US" dirty="0" smtClean="0"/>
          </a:p>
          <a:p>
            <a:pPr lvl="1"/>
            <a:r>
              <a:rPr lang="en-US" dirty="0" err="1" smtClean="0"/>
              <a:t>Lalu</a:t>
            </a:r>
            <a:r>
              <a:rPr lang="en-US" dirty="0" smtClean="0"/>
              <a:t> switch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i="1" dirty="0" smtClean="0"/>
              <a:t>store and forward</a:t>
            </a:r>
            <a:endParaRPr lang="en-US" dirty="0" smtClean="0"/>
          </a:p>
          <a:p>
            <a:pPr>
              <a:buSzPct val="75000"/>
            </a:pPr>
            <a:endParaRPr lang="en-US" dirty="0" smtClean="0"/>
          </a:p>
          <a:p>
            <a:endParaRPr lang="en-S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44</a:t>
            </a:fld>
            <a:endParaRPr lang="en-SG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511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Result</a:t>
            </a:r>
            <a:b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US" dirty="0" smtClean="0"/>
              <a:t>Notes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Spanning Tree Protocol</a:t>
            </a:r>
            <a:r>
              <a:rPr lang="en-US" dirty="0" smtClean="0"/>
              <a:t> </a:t>
            </a:r>
            <a:r>
              <a:rPr lang="en-US" dirty="0" err="1" smtClean="0"/>
              <a:t>disingkat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STP,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standard IEEE 802.1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media </a:t>
            </a:r>
            <a:r>
              <a:rPr lang="en-US" dirty="0" err="1" smtClean="0"/>
              <a:t>akses</a:t>
            </a:r>
            <a:r>
              <a:rPr lang="en-US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protocol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pengaturan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u="sng" dirty="0" err="1" smtClean="0">
                <a:hlinkClick r:id="rId2" tooltip="Algoritma"/>
              </a:rPr>
              <a:t>algoritma</a:t>
            </a:r>
            <a:r>
              <a:rPr lang="en-US" dirty="0" smtClean="0"/>
              <a:t> spanning tree. 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Kelebihan</a:t>
            </a:r>
            <a:r>
              <a:rPr lang="en-US" dirty="0" smtClean="0"/>
              <a:t> STP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system </a:t>
            </a:r>
            <a:r>
              <a:rPr lang="en-US" dirty="0" err="1" smtClean="0"/>
              <a:t>jalur</a:t>
            </a:r>
            <a:r>
              <a:rPr lang="en-US" dirty="0" smtClean="0"/>
              <a:t> backup &amp;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mencegah</a:t>
            </a:r>
            <a:r>
              <a:rPr lang="en-US" dirty="0" smtClean="0"/>
              <a:t> loop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beberapa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host. Loop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route/</a:t>
            </a:r>
            <a:r>
              <a:rPr lang="en-US" dirty="0" err="1" smtClean="0"/>
              <a:t>jalur</a:t>
            </a:r>
            <a:r>
              <a:rPr lang="en-US" dirty="0" smtClean="0"/>
              <a:t> alternative </a:t>
            </a:r>
            <a:r>
              <a:rPr lang="en-US" dirty="0" err="1" smtClean="0"/>
              <a:t>diantara</a:t>
            </a:r>
            <a:r>
              <a:rPr lang="en-US" dirty="0" smtClean="0"/>
              <a:t> host-host. 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menyiapkan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back up, STP </a:t>
            </a:r>
            <a:r>
              <a:rPr lang="en-US" dirty="0" err="1" smtClean="0"/>
              <a:t>membuat</a:t>
            </a:r>
            <a:r>
              <a:rPr lang="en-US" dirty="0" smtClean="0"/>
              <a:t> status </a:t>
            </a:r>
            <a:r>
              <a:rPr lang="en-US" dirty="0" err="1" smtClean="0"/>
              <a:t>jalur</a:t>
            </a:r>
            <a:r>
              <a:rPr lang="en-US" dirty="0" smtClean="0"/>
              <a:t> back up </a:t>
            </a:r>
            <a:r>
              <a:rPr lang="en-US" dirty="0" err="1" smtClean="0"/>
              <a:t>menjadi</a:t>
            </a:r>
            <a:r>
              <a:rPr lang="en-US" dirty="0" smtClean="0"/>
              <a:t> stand by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diblock</a:t>
            </a:r>
            <a:r>
              <a:rPr lang="en-US" dirty="0" smtClean="0"/>
              <a:t>. STP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membolehkan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yang active (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pencegahan</a:t>
            </a:r>
            <a:r>
              <a:rPr lang="en-US" dirty="0" smtClean="0"/>
              <a:t> loop) </a:t>
            </a:r>
            <a:r>
              <a:rPr lang="en-US" dirty="0" err="1" smtClean="0"/>
              <a:t>diantara</a:t>
            </a:r>
            <a:r>
              <a:rPr lang="en-US" dirty="0" smtClean="0"/>
              <a:t> dua host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menyiapkan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back up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terputus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AA55-BABC-46C8-90B5-9C704A0AB885}" type="datetime1">
              <a:rPr lang="en-US" smtClean="0"/>
              <a:pPr/>
              <a:t>2/26/2025</a:t>
            </a:fld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E6DC0-3D3F-452A-B58D-D3787DC8F01A}" type="slidenum">
              <a:rPr lang="en-SG" smtClean="0"/>
              <a:pPr/>
              <a:t>45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774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Bila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"cost" STP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berubah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atau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ada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jalur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yang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terputus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algoritma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spanning tree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merubah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topology spanning tree dan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mengaktifkan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jalur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yang </a:t>
            </a:r>
            <a:r>
              <a:rPr lang="en-US" dirty="0" err="1" smtClean="0">
                <a:solidFill>
                  <a:srgbClr val="000000"/>
                </a:solidFill>
                <a:cs typeface="Times New Roman" pitchFamily="18" charset="0"/>
              </a:rPr>
              <a:t>sebelumnya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stand by.</a:t>
            </a:r>
            <a:r>
              <a:rPr lang="id-ID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 smtClean="0"/>
              <a:t>Spanning tree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cadangan</a:t>
            </a:r>
            <a:r>
              <a:rPr lang="en-US" dirty="0" smtClean="0"/>
              <a:t> (</a:t>
            </a:r>
            <a:r>
              <a:rPr lang="en-US" dirty="0" err="1" smtClean="0"/>
              <a:t>berlebihan</a:t>
            </a:r>
            <a:r>
              <a:rPr lang="en-US" dirty="0" smtClean="0"/>
              <a:t>) link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cadangan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link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gagal</a:t>
            </a:r>
            <a:r>
              <a:rPr lang="en-US" dirty="0" smtClean="0"/>
              <a:t>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bahaya</a:t>
            </a:r>
            <a:r>
              <a:rPr lang="en-US" dirty="0" smtClean="0"/>
              <a:t> </a:t>
            </a:r>
            <a:r>
              <a:rPr lang="en-US" dirty="0" err="1" smtClean="0"/>
              <a:t>jembatan</a:t>
            </a:r>
            <a:r>
              <a:rPr lang="en-US" dirty="0" smtClean="0"/>
              <a:t> loop,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manual </a:t>
            </a:r>
            <a:r>
              <a:rPr lang="en-US" dirty="0" err="1" smtClean="0"/>
              <a:t>mengaktifkan</a:t>
            </a:r>
            <a:r>
              <a:rPr lang="en-US" dirty="0" smtClean="0"/>
              <a:t> / </a:t>
            </a:r>
            <a:r>
              <a:rPr lang="en-US" dirty="0" err="1" smtClean="0"/>
              <a:t>menonaktifkan</a:t>
            </a:r>
            <a:r>
              <a:rPr lang="en-US" dirty="0" smtClean="0"/>
              <a:t> link </a:t>
            </a:r>
            <a:r>
              <a:rPr lang="en-US" dirty="0" err="1" smtClean="0"/>
              <a:t>cadangan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 </a:t>
            </a:r>
          </a:p>
          <a:p>
            <a:pPr algn="just">
              <a:lnSpc>
                <a:spcPct val="120000"/>
              </a:lnSpc>
            </a:pPr>
            <a:r>
              <a:rPr lang="en-US" dirty="0" err="1" smtClean="0"/>
              <a:t>Jembatan</a:t>
            </a:r>
            <a:r>
              <a:rPr lang="en-US" dirty="0" smtClean="0"/>
              <a:t> loop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dihindari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mengakibatkan</a:t>
            </a:r>
            <a:r>
              <a:rPr lang="en-US" dirty="0" smtClean="0"/>
              <a:t> </a:t>
            </a:r>
            <a:r>
              <a:rPr lang="en-US" dirty="0" err="1" smtClean="0"/>
              <a:t>banjir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. 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STP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>
                <a:hlinkClick r:id="rId2" tooltip="Algoritma"/>
              </a:rPr>
              <a:t>algoritma</a:t>
            </a:r>
            <a:r>
              <a:rPr lang="en-US" dirty="0" smtClean="0">
                <a:hlinkClick r:id="rId2" tooltip="Algoritma"/>
              </a:rPr>
              <a:t> yang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>
                <a:hlinkClick r:id="rId3" tooltip="Radia Perlman"/>
              </a:rPr>
              <a:t>Radia</a:t>
            </a:r>
            <a:r>
              <a:rPr lang="en-US" dirty="0" smtClean="0">
                <a:hlinkClick r:id="rId3" tooltip="Radia Perlman"/>
              </a:rPr>
              <a:t> Perlman</a:t>
            </a:r>
            <a:r>
              <a:rPr lang="en-US" dirty="0" smtClean="0"/>
              <a:t> </a:t>
            </a:r>
            <a:r>
              <a:rPr lang="en-US" dirty="0" err="1" smtClean="0"/>
              <a:t>sambil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smtClean="0">
                <a:hlinkClick r:id="rId4" tooltip="Digital Equipment Corporation"/>
              </a:rPr>
              <a:t>Digital Equipment Corporation</a:t>
            </a: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AA55-BABC-46C8-90B5-9C704A0AB885}" type="datetime1">
              <a:rPr lang="en-US" smtClean="0"/>
              <a:pPr/>
              <a:t>2/26/2025</a:t>
            </a:fld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E6DC0-3D3F-452A-B58D-D3787DC8F01A}" type="slidenum">
              <a:rPr lang="en-SG" smtClean="0"/>
              <a:pPr/>
              <a:t>46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4274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B3F47-7288-4570-9DFE-1965D41C4E9C}" type="slidenum">
              <a:rPr lang="en-US"/>
              <a:pPr/>
              <a:t>47</a:t>
            </a:fld>
            <a:endParaRPr lang="en-US"/>
          </a:p>
        </p:txBody>
      </p:sp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1828800" y="-1524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Router</a:t>
            </a:r>
          </a:p>
        </p:txBody>
      </p:sp>
      <p:pic>
        <p:nvPicPr>
          <p:cNvPr id="4710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88938"/>
            <a:ext cx="8229600" cy="624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24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E2C20-2DF8-4B52-967A-5C30C9D77195}" type="slidenum">
              <a:rPr lang="en-US"/>
              <a:pPr/>
              <a:t>48</a:t>
            </a:fld>
            <a:endParaRPr lang="en-US"/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1828800" y="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Gateway</a:t>
            </a:r>
          </a:p>
        </p:txBody>
      </p:sp>
      <p:pic>
        <p:nvPicPr>
          <p:cNvPr id="47206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066801"/>
            <a:ext cx="89154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2070" name="Oval 6"/>
          <p:cNvSpPr>
            <a:spLocks noChangeArrowheads="1"/>
          </p:cNvSpPr>
          <p:nvPr/>
        </p:nvSpPr>
        <p:spPr bwMode="auto">
          <a:xfrm>
            <a:off x="2971800" y="4953000"/>
            <a:ext cx="1219200" cy="685800"/>
          </a:xfrm>
          <a:prstGeom prst="ellipse">
            <a:avLst/>
          </a:prstGeom>
          <a:noFill/>
          <a:ln w="57150">
            <a:solidFill>
              <a:srgbClr val="FF5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472071" name="Oval 7"/>
          <p:cNvSpPr>
            <a:spLocks noChangeArrowheads="1"/>
          </p:cNvSpPr>
          <p:nvPr/>
        </p:nvSpPr>
        <p:spPr bwMode="auto">
          <a:xfrm>
            <a:off x="8458200" y="4572000"/>
            <a:ext cx="1219200" cy="685800"/>
          </a:xfrm>
          <a:prstGeom prst="ellipse">
            <a:avLst/>
          </a:prstGeom>
          <a:noFill/>
          <a:ln w="57150">
            <a:solidFill>
              <a:srgbClr val="FF5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01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8888" y="457201"/>
            <a:ext cx="7148512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2915" name="Text Box 3"/>
          <p:cNvSpPr txBox="1">
            <a:spLocks noChangeArrowheads="1"/>
          </p:cNvSpPr>
          <p:nvPr/>
        </p:nvSpPr>
        <p:spPr bwMode="auto">
          <a:xfrm>
            <a:off x="5089526" y="0"/>
            <a:ext cx="207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FF5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Repeater</a:t>
            </a:r>
          </a:p>
        </p:txBody>
      </p:sp>
      <p:sp>
        <p:nvSpPr>
          <p:cNvPr id="422916" name="Text Box 4"/>
          <p:cNvSpPr txBox="1">
            <a:spLocks noChangeArrowheads="1"/>
          </p:cNvSpPr>
          <p:nvPr/>
        </p:nvSpPr>
        <p:spPr bwMode="auto">
          <a:xfrm>
            <a:off x="2041526" y="5257800"/>
            <a:ext cx="771326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Franklin Gothic Book" pitchFamily="34" charset="0"/>
              </a:rPr>
              <a:t>Menghubungkan </a:t>
            </a:r>
            <a:r>
              <a:rPr lang="en-US" dirty="0">
                <a:latin typeface="Franklin Gothic Book" pitchFamily="34" charset="0"/>
              </a:rPr>
              <a:t>dua segmen LAN</a:t>
            </a:r>
            <a:r>
              <a:rPr lang="id-ID" dirty="0">
                <a:latin typeface="Franklin Gothic Book" pitchFamily="34" charset="0"/>
              </a:rPr>
              <a:t> yang setipe</a:t>
            </a:r>
            <a:endParaRPr lang="en-US" dirty="0">
              <a:latin typeface="Franklin Gothic Book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>
                <a:latin typeface="Franklin Gothic Book" pitchFamily="34" charset="0"/>
              </a:rPr>
              <a:t>Memperkuat</a:t>
            </a:r>
            <a:r>
              <a:rPr lang="en-US" dirty="0">
                <a:latin typeface="Franklin Gothic Book" pitchFamily="34" charset="0"/>
              </a:rPr>
              <a:t> </a:t>
            </a:r>
            <a:r>
              <a:rPr lang="en-US" dirty="0" err="1">
                <a:latin typeface="Franklin Gothic Book" pitchFamily="34" charset="0"/>
              </a:rPr>
              <a:t>sinyal</a:t>
            </a:r>
            <a:r>
              <a:rPr lang="en-US" dirty="0">
                <a:latin typeface="Franklin Gothic Book" pitchFamily="34" charset="0"/>
              </a:rPr>
              <a:t> </a:t>
            </a:r>
            <a:r>
              <a:rPr lang="en-US" dirty="0" err="1">
                <a:latin typeface="Franklin Gothic Book" pitchFamily="34" charset="0"/>
              </a:rPr>
              <a:t>dari</a:t>
            </a:r>
            <a:r>
              <a:rPr lang="en-US" dirty="0">
                <a:latin typeface="Franklin Gothic Book" pitchFamily="34" charset="0"/>
              </a:rPr>
              <a:t> </a:t>
            </a:r>
            <a:r>
              <a:rPr lang="en-US" dirty="0" err="1">
                <a:latin typeface="Franklin Gothic Book" pitchFamily="34" charset="0"/>
              </a:rPr>
              <a:t>satu</a:t>
            </a:r>
            <a:r>
              <a:rPr lang="en-US" dirty="0">
                <a:latin typeface="Franklin Gothic Book" pitchFamily="34" charset="0"/>
              </a:rPr>
              <a:t> segmen </a:t>
            </a:r>
            <a:r>
              <a:rPr lang="en-US" dirty="0" err="1">
                <a:latin typeface="Franklin Gothic Book" pitchFamily="34" charset="0"/>
              </a:rPr>
              <a:t>ke</a:t>
            </a:r>
            <a:r>
              <a:rPr lang="en-US" dirty="0">
                <a:latin typeface="Franklin Gothic Book" pitchFamily="34" charset="0"/>
              </a:rPr>
              <a:t> segmen yang lain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Franklin Gothic Book" pitchFamily="34" charset="0"/>
              </a:rPr>
              <a:t>Noise </a:t>
            </a:r>
            <a:r>
              <a:rPr lang="en-US" dirty="0">
                <a:latin typeface="Franklin Gothic Book" pitchFamily="34" charset="0"/>
              </a:rPr>
              <a:t>dan collision </a:t>
            </a:r>
            <a:r>
              <a:rPr lang="en-US" dirty="0" err="1">
                <a:latin typeface="Franklin Gothic Book" pitchFamily="34" charset="0"/>
              </a:rPr>
              <a:t>ikut</a:t>
            </a:r>
            <a:r>
              <a:rPr lang="en-US" dirty="0">
                <a:latin typeface="Franklin Gothic Book" pitchFamily="34" charset="0"/>
              </a:rPr>
              <a:t> </a:t>
            </a:r>
            <a:r>
              <a:rPr lang="en-US" dirty="0" err="1">
                <a:latin typeface="Franklin Gothic Book" pitchFamily="34" charset="0"/>
              </a:rPr>
              <a:t>disebarkan</a:t>
            </a:r>
            <a:r>
              <a:rPr lang="id-ID" dirty="0">
                <a:latin typeface="Franklin Gothic Book" pitchFamily="34" charset="0"/>
              </a:rPr>
              <a:t> (tdk dapat memecah collision domain)</a:t>
            </a:r>
            <a:endParaRPr lang="en-US" dirty="0">
              <a:latin typeface="Franklin Gothic Book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>
                <a:latin typeface="Franklin Gothic Book" pitchFamily="34" charset="0"/>
              </a:rPr>
              <a:t>Tidak</a:t>
            </a:r>
            <a:r>
              <a:rPr lang="en-US" dirty="0">
                <a:latin typeface="Franklin Gothic Book" pitchFamily="34" charset="0"/>
              </a:rPr>
              <a:t> </a:t>
            </a:r>
            <a:r>
              <a:rPr lang="en-US" dirty="0" err="1">
                <a:latin typeface="Franklin Gothic Book" pitchFamily="34" charset="0"/>
              </a:rPr>
              <a:t>mengerti</a:t>
            </a:r>
            <a:r>
              <a:rPr lang="en-US" dirty="0">
                <a:latin typeface="Franklin Gothic Book" pitchFamily="34" charset="0"/>
              </a:rPr>
              <a:t> format </a:t>
            </a:r>
            <a:r>
              <a:rPr lang="en-US" dirty="0" err="1">
                <a:latin typeface="Franklin Gothic Book" pitchFamily="34" charset="0"/>
              </a:rPr>
              <a:t>paket</a:t>
            </a:r>
            <a:endParaRPr lang="en-US" dirty="0">
              <a:latin typeface="Franklin Gothic Book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Franklin Gothic Book" pitchFamily="34" charset="0"/>
              </a:rPr>
              <a:t>Known </a:t>
            </a:r>
            <a:r>
              <a:rPr lang="en-US" dirty="0">
                <a:latin typeface="Franklin Gothic Book" pitchFamily="34" charset="0"/>
              </a:rPr>
              <a:t>as hub</a:t>
            </a:r>
          </a:p>
        </p:txBody>
      </p:sp>
    </p:spTree>
    <p:extLst>
      <p:ext uri="{BB962C8B-B14F-4D97-AF65-F5344CB8AC3E}">
        <p14:creationId xmlns:p14="http://schemas.microsoft.com/office/powerpoint/2010/main" val="30669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Bridge</a:t>
            </a:r>
          </a:p>
        </p:txBody>
      </p:sp>
      <p:sp>
        <p:nvSpPr>
          <p:cNvPr id="107" name="Content Placeholder 10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/>
              <a:t>Perangkat layer 2</a:t>
            </a:r>
          </a:p>
          <a:p>
            <a:r>
              <a:rPr lang="en-US" sz="2400" dirty="0"/>
              <a:t>Menghubungkan dua segmen LAN (bisa berbeda </a:t>
            </a:r>
            <a:r>
              <a:rPr lang="id-ID" sz="2400" dirty="0"/>
              <a:t>tipe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Mem</a:t>
            </a:r>
            <a:r>
              <a:rPr lang="en-US" sz="2400" dirty="0"/>
              <a:t>-forward frame </a:t>
            </a:r>
            <a:r>
              <a:rPr lang="id-ID" sz="2400" dirty="0"/>
              <a:t>bila perlu</a:t>
            </a:r>
            <a:endParaRPr lang="en-US" sz="2400" dirty="0"/>
          </a:p>
          <a:p>
            <a:pPr lvl="1"/>
            <a:r>
              <a:rPr lang="en-US" sz="2000" dirty="0"/>
              <a:t>Dapat mengenal alamat</a:t>
            </a:r>
            <a:r>
              <a:rPr lang="id-ID" sz="2000" dirty="0"/>
              <a:t> hardware</a:t>
            </a:r>
            <a:r>
              <a:rPr lang="en-US" sz="2000" dirty="0"/>
              <a:t> dan melakukan filtering</a:t>
            </a:r>
            <a:r>
              <a:rPr lang="id-ID" sz="2000" dirty="0"/>
              <a:t> terhadapnya</a:t>
            </a:r>
          </a:p>
          <a:p>
            <a:pPr lvl="2"/>
            <a:r>
              <a:rPr lang="fr-FR" sz="1800" dirty="0"/>
              <a:t>Noise dan collision tidak ikut disebarkan</a:t>
            </a:r>
            <a:r>
              <a:rPr lang="id-ID" sz="1800" dirty="0"/>
              <a:t> (tidak diforward)</a:t>
            </a:r>
          </a:p>
          <a:p>
            <a:pPr lvl="2"/>
            <a:r>
              <a:rPr lang="id-ID" sz="1800" dirty="0"/>
              <a:t>Broadcast/multicast traffic diforward ke seluruh port</a:t>
            </a:r>
            <a:endParaRPr lang="en-US" sz="1800" dirty="0"/>
          </a:p>
          <a:p>
            <a:r>
              <a:rPr lang="en-US" sz="2400" dirty="0"/>
              <a:t>Memungkinkan transmisi beberapa frame secara independent</a:t>
            </a:r>
            <a:endParaRPr lang="id-ID" sz="2400" dirty="0"/>
          </a:p>
          <a:p>
            <a:r>
              <a:rPr lang="id-ID" sz="2400" dirty="0"/>
              <a:t>Bisa memecah </a:t>
            </a:r>
            <a:r>
              <a:rPr lang="id-ID" sz="2400" i="1" dirty="0"/>
              <a:t>collision domain</a:t>
            </a:r>
            <a:r>
              <a:rPr lang="id-ID" sz="2400" dirty="0"/>
              <a:t> tetapi tidak dapat memecah </a:t>
            </a:r>
            <a:r>
              <a:rPr lang="id-ID" sz="2400" i="1" dirty="0"/>
              <a:t>broadcast domain</a:t>
            </a:r>
            <a:endParaRPr lang="en-US" sz="2400" dirty="0"/>
          </a:p>
        </p:txBody>
      </p:sp>
      <p:sp>
        <p:nvSpPr>
          <p:cNvPr id="10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E69F6-BFE5-48A9-9A2D-BE258A1414F7}" type="slidenum">
              <a:rPr lang="en-US"/>
              <a:pPr/>
              <a:t>6</a:t>
            </a:fld>
            <a:endParaRPr lang="en-US"/>
          </a:p>
        </p:txBody>
      </p:sp>
      <p:sp>
        <p:nvSpPr>
          <p:cNvPr id="109" name="Slide Number Placeholder 3"/>
          <p:cNvSpPr txBox="1">
            <a:spLocks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fld id="{33FE6DC0-3D3F-452A-B58D-D3787DC8F01A}" type="slidenum">
              <a:rPr lang="en-SG" sz="1400">
                <a:solidFill>
                  <a:schemeClr val="bg1"/>
                </a:solidFill>
                <a:latin typeface="Franklin Gothic Book" pitchFamily="34" charset="0"/>
              </a:rPr>
              <a:pPr algn="r">
                <a:defRPr/>
              </a:pPr>
              <a:t>6</a:t>
            </a:fld>
            <a:endParaRPr lang="en-SG" sz="1400" dirty="0">
              <a:solidFill>
                <a:schemeClr val="bg1"/>
              </a:solidFill>
              <a:latin typeface="Franklin Gothic Book" pitchFamily="34" charset="0"/>
            </a:endParaRPr>
          </a:p>
        </p:txBody>
      </p:sp>
      <p:sp>
        <p:nvSpPr>
          <p:cNvPr id="1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111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1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Bridges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Local bridges</a:t>
            </a:r>
            <a:r>
              <a:rPr lang="en-US"/>
              <a:t> provide a direct connection between multiple LAN segments in the same area. </a:t>
            </a:r>
            <a:endParaRPr lang="nb-NO"/>
          </a:p>
          <a:p>
            <a:r>
              <a:rPr lang="en-US" i="1"/>
              <a:t>Remote bridges</a:t>
            </a:r>
            <a:r>
              <a:rPr lang="en-US"/>
              <a:t> connect multiple LAN segments in different areas, usually over telecommunications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7</a:t>
            </a:fld>
            <a:endParaRPr lang="en-SG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3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Bridges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5334000"/>
            <a:ext cx="77724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/>
              <a:t>Local and Remote Bridges Connect LAN</a:t>
            </a:r>
            <a:r>
              <a:rPr lang="nb-NO" sz="2000" b="1"/>
              <a:t> </a:t>
            </a:r>
            <a:r>
              <a:rPr lang="en-US" sz="2000" b="1"/>
              <a:t>Segments in Specific Areas </a:t>
            </a:r>
          </a:p>
        </p:txBody>
      </p:sp>
      <p:pic>
        <p:nvPicPr>
          <p:cNvPr id="7173" name="Picture 5" descr="E:\mybook\JaringanKomputer\cisco\Bridging Basics_files\ct84040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981201"/>
            <a:ext cx="6248400" cy="2532063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8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1200" y="6356351"/>
            <a:ext cx="2133600" cy="365125"/>
          </a:xfrm>
        </p:spPr>
        <p:txBody>
          <a:bodyPr/>
          <a:lstStyle/>
          <a:p>
            <a:fld id="{D45248AA-CB25-4CAC-9394-E98DB9341A17}" type="datetime1">
              <a:rPr lang="en-US" smtClean="0"/>
              <a:pPr/>
              <a:t>2/26/2025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84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0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1" name="Content Placeholder 1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 err="1"/>
              <a:t>Sebuah</a:t>
            </a:r>
            <a:r>
              <a:rPr lang="en-SG" sz="2400" dirty="0"/>
              <a:t> bridge </a:t>
            </a:r>
            <a:r>
              <a:rPr lang="en-SG" sz="2400" dirty="0" err="1"/>
              <a:t>dapat</a:t>
            </a:r>
            <a:r>
              <a:rPr lang="en-SG" sz="2400" dirty="0"/>
              <a:t>:</a:t>
            </a:r>
          </a:p>
          <a:p>
            <a:pPr lvl="1"/>
            <a:r>
              <a:rPr lang="en-SG" sz="2000" dirty="0" err="1"/>
              <a:t>menghubungkan</a:t>
            </a:r>
            <a:r>
              <a:rPr lang="en-SG" sz="2000" dirty="0"/>
              <a:t> </a:t>
            </a:r>
            <a:r>
              <a:rPr lang="en-SG" sz="2000" dirty="0" err="1"/>
              <a:t>segmen</a:t>
            </a:r>
            <a:r>
              <a:rPr lang="en-SG" sz="2000" dirty="0"/>
              <a:t> network </a:t>
            </a:r>
          </a:p>
          <a:p>
            <a:pPr lvl="1"/>
            <a:r>
              <a:rPr lang="en-SG" sz="2000" dirty="0" err="1"/>
              <a:t>memfilter</a:t>
            </a:r>
            <a:r>
              <a:rPr lang="en-SG" sz="2000" dirty="0"/>
              <a:t> traffic </a:t>
            </a:r>
            <a:r>
              <a:rPr lang="en-SG" sz="2000" dirty="0" err="1"/>
              <a:t>dengan</a:t>
            </a:r>
            <a:r>
              <a:rPr lang="en-SG" sz="2000" dirty="0"/>
              <a:t> </a:t>
            </a:r>
            <a:r>
              <a:rPr lang="en-SG" sz="2000" dirty="0" err="1"/>
              <a:t>membaca</a:t>
            </a:r>
            <a:r>
              <a:rPr lang="en-SG" sz="2000" dirty="0"/>
              <a:t> packet </a:t>
            </a:r>
            <a:r>
              <a:rPr lang="en-SG" sz="2000" dirty="0" err="1"/>
              <a:t>addressnya</a:t>
            </a:r>
            <a:r>
              <a:rPr lang="en-SG" sz="2000" dirty="0"/>
              <a:t> </a:t>
            </a:r>
          </a:p>
          <a:p>
            <a:pPr lvl="1"/>
            <a:r>
              <a:rPr lang="en-SG" sz="2000" dirty="0" err="1"/>
              <a:t>menghubungkan</a:t>
            </a:r>
            <a:r>
              <a:rPr lang="en-SG" sz="2000" dirty="0"/>
              <a:t> network yang </a:t>
            </a:r>
            <a:r>
              <a:rPr lang="en-SG" sz="2000" dirty="0" err="1"/>
              <a:t>berbeda</a:t>
            </a:r>
            <a:r>
              <a:rPr lang="en-SG" sz="2000" dirty="0"/>
              <a:t> (Ethernet </a:t>
            </a:r>
            <a:r>
              <a:rPr lang="en-SG" sz="2000" dirty="0" err="1"/>
              <a:t>dan</a:t>
            </a:r>
            <a:r>
              <a:rPr lang="en-SG" sz="2000" dirty="0"/>
              <a:t> Token Ring) </a:t>
            </a:r>
            <a:r>
              <a:rPr lang="en-SG" sz="2000" dirty="0" err="1"/>
              <a:t>jika</a:t>
            </a:r>
            <a:r>
              <a:rPr lang="en-SG" sz="2000" dirty="0"/>
              <a:t> level </a:t>
            </a:r>
            <a:r>
              <a:rPr lang="en-SG" sz="2000" dirty="0" err="1"/>
              <a:t>protokol</a:t>
            </a:r>
            <a:r>
              <a:rPr lang="en-SG" sz="2000" dirty="0"/>
              <a:t> yang </a:t>
            </a:r>
            <a:r>
              <a:rPr lang="en-SG" sz="2000" dirty="0" err="1"/>
              <a:t>lebih</a:t>
            </a:r>
            <a:r>
              <a:rPr lang="en-SG" sz="2000" dirty="0"/>
              <a:t> </a:t>
            </a:r>
            <a:r>
              <a:rPr lang="en-SG" sz="2000" dirty="0" err="1"/>
              <a:t>tingginya</a:t>
            </a:r>
            <a:r>
              <a:rPr lang="en-SG" sz="2000" dirty="0"/>
              <a:t> </a:t>
            </a:r>
            <a:r>
              <a:rPr lang="en-SG" sz="2000" dirty="0" err="1"/>
              <a:t>sama</a:t>
            </a:r>
            <a:r>
              <a:rPr lang="en-SG" sz="2000" dirty="0"/>
              <a:t> </a:t>
            </a:r>
            <a:r>
              <a:rPr lang="en-SG" sz="2000" dirty="0" err="1"/>
              <a:t>atau</a:t>
            </a:r>
            <a:r>
              <a:rPr lang="en-SG" sz="2000" dirty="0"/>
              <a:t> </a:t>
            </a:r>
            <a:r>
              <a:rPr lang="en-SG" sz="2000" dirty="0" err="1"/>
              <a:t>bisa</a:t>
            </a:r>
            <a:r>
              <a:rPr lang="en-SG" sz="2000" dirty="0"/>
              <a:t> </a:t>
            </a:r>
            <a:r>
              <a:rPr lang="en-SG" sz="2000" dirty="0" err="1"/>
              <a:t>ditranslasikan</a:t>
            </a:r>
            <a:endParaRPr lang="en-SG" sz="2000" dirty="0"/>
          </a:p>
          <a:p>
            <a:endParaRPr lang="en-SG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BAA55-BABC-46C8-90B5-9C704A0AB885}" type="datetime1">
              <a:rPr lang="en-US" smtClean="0"/>
              <a:pPr/>
              <a:t>2/26/2025</a:t>
            </a:fld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E6DC0-3D3F-452A-B58D-D3787DC8F01A}" type="slidenum">
              <a:rPr lang="en-SG" smtClean="0"/>
              <a:pPr/>
              <a:t>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Jaringan Komputer 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2238349" y="3541734"/>
            <a:ext cx="8048625" cy="2816225"/>
            <a:chOff x="692150" y="3703638"/>
            <a:chExt cx="8048625" cy="2816225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H="1">
              <a:off x="2584450" y="4445000"/>
              <a:ext cx="1574800" cy="12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692150" y="4394204"/>
              <a:ext cx="2846388" cy="1295402"/>
              <a:chOff x="658" y="1488"/>
              <a:chExt cx="1793" cy="816"/>
            </a:xfrm>
          </p:grpSpPr>
          <p:sp>
            <p:nvSpPr>
              <p:cNvPr id="97" name="Line 6"/>
              <p:cNvSpPr>
                <a:spLocks noChangeShapeType="1"/>
              </p:cNvSpPr>
              <p:nvPr/>
            </p:nvSpPr>
            <p:spPr bwMode="auto">
              <a:xfrm flipV="1">
                <a:off x="802" y="1593"/>
                <a:ext cx="624" cy="48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98" name="Line 7"/>
              <p:cNvSpPr>
                <a:spLocks noChangeShapeType="1"/>
              </p:cNvSpPr>
              <p:nvPr/>
            </p:nvSpPr>
            <p:spPr bwMode="auto">
              <a:xfrm flipH="1" flipV="1">
                <a:off x="1714" y="1545"/>
                <a:ext cx="503" cy="51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99" name="Line 8"/>
              <p:cNvSpPr>
                <a:spLocks noChangeShapeType="1"/>
              </p:cNvSpPr>
              <p:nvPr/>
            </p:nvSpPr>
            <p:spPr bwMode="auto">
              <a:xfrm flipV="1">
                <a:off x="1125" y="1549"/>
                <a:ext cx="443" cy="456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0" name="Line 9"/>
              <p:cNvSpPr>
                <a:spLocks noChangeShapeType="1"/>
              </p:cNvSpPr>
              <p:nvPr/>
            </p:nvSpPr>
            <p:spPr bwMode="auto">
              <a:xfrm flipH="1" flipV="1">
                <a:off x="1666" y="1593"/>
                <a:ext cx="288" cy="43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1" name="Line 10"/>
              <p:cNvSpPr>
                <a:spLocks noChangeShapeType="1"/>
              </p:cNvSpPr>
              <p:nvPr/>
            </p:nvSpPr>
            <p:spPr bwMode="auto">
              <a:xfrm flipV="1">
                <a:off x="1423" y="1549"/>
                <a:ext cx="145" cy="478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SG"/>
              </a:p>
            </p:txBody>
          </p:sp>
          <p:sp>
            <p:nvSpPr>
              <p:cNvPr id="102" name="Line 11"/>
              <p:cNvSpPr>
                <a:spLocks noChangeShapeType="1"/>
              </p:cNvSpPr>
              <p:nvPr/>
            </p:nvSpPr>
            <p:spPr bwMode="auto">
              <a:xfrm flipH="1" flipV="1">
                <a:off x="1570" y="1549"/>
                <a:ext cx="164" cy="485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SG"/>
              </a:p>
            </p:txBody>
          </p:sp>
          <p:pic>
            <p:nvPicPr>
              <p:cNvPr id="103" name="Picture 12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63" y="2004"/>
                <a:ext cx="305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4" name="Picture 13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277" y="2013"/>
                <a:ext cx="305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5" name="Picture 14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570" y="2025"/>
                <a:ext cx="305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6" name="Picture 15"/>
              <p:cNvPicPr>
                <a:picLocks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858" y="2025"/>
                <a:ext cx="305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7" name="Picture 16"/>
              <p:cNvPicPr>
                <a:picLocks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58" y="1833"/>
                <a:ext cx="269" cy="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8" name="Picture 17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248" y="1488"/>
                <a:ext cx="657" cy="1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9" name="Picture 18"/>
              <p:cNvPicPr>
                <a:picLocks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146" y="2025"/>
                <a:ext cx="305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1447800" y="3962400"/>
              <a:ext cx="14351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 sz="1600" b="1">
                  <a:solidFill>
                    <a:schemeClr val="accent2"/>
                  </a:solidFill>
                  <a:latin typeface="Arial" pitchFamily="34" charset="0"/>
                </a:rPr>
                <a:t>Ethernet</a:t>
              </a:r>
              <a:endParaRPr lang="th-TH" sz="2800">
                <a:latin typeface="Times New Roman" pitchFamily="18" charset="0"/>
              </a:endParaRPr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 flipH="1">
              <a:off x="1073150" y="4711700"/>
              <a:ext cx="514350" cy="3746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2" name="Group 21"/>
            <p:cNvGrpSpPr>
              <a:grpSpLocks/>
            </p:cNvGrpSpPr>
            <p:nvPr/>
          </p:nvGrpSpPr>
          <p:grpSpPr bwMode="auto">
            <a:xfrm>
              <a:off x="4041775" y="4368800"/>
              <a:ext cx="887413" cy="203200"/>
              <a:chOff x="4018" y="2032"/>
              <a:chExt cx="559" cy="128"/>
            </a:xfrm>
          </p:grpSpPr>
          <p:sp>
            <p:nvSpPr>
              <p:cNvPr id="45" name="Freeform 22"/>
              <p:cNvSpPr>
                <a:spLocks/>
              </p:cNvSpPr>
              <p:nvPr/>
            </p:nvSpPr>
            <p:spPr bwMode="auto">
              <a:xfrm>
                <a:off x="4018" y="2032"/>
                <a:ext cx="548" cy="36"/>
              </a:xfrm>
              <a:custGeom>
                <a:avLst/>
                <a:gdLst/>
                <a:ahLst/>
                <a:cxnLst>
                  <a:cxn ang="0">
                    <a:pos x="1098" y="71"/>
                  </a:cxn>
                  <a:cxn ang="0">
                    <a:pos x="79" y="71"/>
                  </a:cxn>
                  <a:cxn ang="0">
                    <a:pos x="0" y="0"/>
                  </a:cxn>
                  <a:cxn ang="0">
                    <a:pos x="1019" y="0"/>
                  </a:cxn>
                  <a:cxn ang="0">
                    <a:pos x="1098" y="71"/>
                  </a:cxn>
                </a:cxnLst>
                <a:rect l="0" t="0" r="r" b="b"/>
                <a:pathLst>
                  <a:path w="1098" h="71">
                    <a:moveTo>
                      <a:pt x="1098" y="71"/>
                    </a:moveTo>
                    <a:lnTo>
                      <a:pt x="79" y="71"/>
                    </a:lnTo>
                    <a:lnTo>
                      <a:pt x="0" y="0"/>
                    </a:lnTo>
                    <a:lnTo>
                      <a:pt x="1019" y="0"/>
                    </a:lnTo>
                    <a:lnTo>
                      <a:pt x="1098" y="71"/>
                    </a:lnTo>
                    <a:close/>
                  </a:path>
                </a:pathLst>
              </a:custGeom>
              <a:solidFill>
                <a:srgbClr val="E9E7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6" name="Freeform 23"/>
              <p:cNvSpPr>
                <a:spLocks/>
              </p:cNvSpPr>
              <p:nvPr/>
            </p:nvSpPr>
            <p:spPr bwMode="auto">
              <a:xfrm>
                <a:off x="4019" y="2032"/>
                <a:ext cx="43" cy="128"/>
              </a:xfrm>
              <a:custGeom>
                <a:avLst/>
                <a:gdLst/>
                <a:ahLst/>
                <a:cxnLst>
                  <a:cxn ang="0">
                    <a:pos x="87" y="67"/>
                  </a:cxn>
                  <a:cxn ang="0">
                    <a:pos x="87" y="256"/>
                  </a:cxn>
                  <a:cxn ang="0">
                    <a:pos x="0" y="189"/>
                  </a:cxn>
                  <a:cxn ang="0">
                    <a:pos x="0" y="0"/>
                  </a:cxn>
                  <a:cxn ang="0">
                    <a:pos x="87" y="67"/>
                  </a:cxn>
                </a:cxnLst>
                <a:rect l="0" t="0" r="r" b="b"/>
                <a:pathLst>
                  <a:path w="87" h="256">
                    <a:moveTo>
                      <a:pt x="87" y="67"/>
                    </a:moveTo>
                    <a:lnTo>
                      <a:pt x="87" y="256"/>
                    </a:lnTo>
                    <a:lnTo>
                      <a:pt x="0" y="189"/>
                    </a:lnTo>
                    <a:lnTo>
                      <a:pt x="0" y="0"/>
                    </a:lnTo>
                    <a:lnTo>
                      <a:pt x="87" y="67"/>
                    </a:lnTo>
                    <a:close/>
                  </a:path>
                </a:pathLst>
              </a:custGeom>
              <a:solidFill>
                <a:srgbClr val="71675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7" name="Rectangle 24"/>
              <p:cNvSpPr>
                <a:spLocks noChangeArrowheads="1"/>
              </p:cNvSpPr>
              <p:nvPr/>
            </p:nvSpPr>
            <p:spPr bwMode="auto">
              <a:xfrm>
                <a:off x="4049" y="2064"/>
                <a:ext cx="528" cy="96"/>
              </a:xfrm>
              <a:prstGeom prst="rect">
                <a:avLst/>
              </a:prstGeom>
              <a:solidFill>
                <a:srgbClr val="BCB7A4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grpSp>
            <p:nvGrpSpPr>
              <p:cNvPr id="48" name="Group 25"/>
              <p:cNvGrpSpPr>
                <a:grpSpLocks/>
              </p:cNvGrpSpPr>
              <p:nvPr/>
            </p:nvGrpSpPr>
            <p:grpSpPr bwMode="auto">
              <a:xfrm>
                <a:off x="4443" y="2075"/>
                <a:ext cx="102" cy="75"/>
                <a:chOff x="4381" y="2372"/>
                <a:chExt cx="102" cy="75"/>
              </a:xfrm>
            </p:grpSpPr>
            <p:grpSp>
              <p:nvGrpSpPr>
                <p:cNvPr id="49" name="Group 26"/>
                <p:cNvGrpSpPr>
                  <a:grpSpLocks/>
                </p:cNvGrpSpPr>
                <p:nvPr/>
              </p:nvGrpSpPr>
              <p:grpSpPr bwMode="auto">
                <a:xfrm>
                  <a:off x="4381" y="2372"/>
                  <a:ext cx="28" cy="35"/>
                  <a:chOff x="4381" y="2372"/>
                  <a:chExt cx="28" cy="35"/>
                </a:xfrm>
              </p:grpSpPr>
              <p:grpSp>
                <p:nvGrpSpPr>
                  <p:cNvPr id="90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4381" y="2372"/>
                    <a:ext cx="28" cy="35"/>
                    <a:chOff x="4381" y="2372"/>
                    <a:chExt cx="28" cy="35"/>
                  </a:xfrm>
                </p:grpSpPr>
                <p:sp>
                  <p:nvSpPr>
                    <p:cNvPr id="95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3" y="2373"/>
                      <a:ext cx="23" cy="32"/>
                    </a:xfrm>
                    <a:prstGeom prst="rect">
                      <a:avLst/>
                    </a:prstGeom>
                    <a:solidFill>
                      <a:srgbClr val="322D26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96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1" y="2372"/>
                      <a:ext cx="28" cy="35"/>
                    </a:xfrm>
                    <a:prstGeom prst="rect">
                      <a:avLst/>
                    </a:prstGeom>
                    <a:solidFill>
                      <a:srgbClr val="322D26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grpSp>
                <p:nvGrpSpPr>
                  <p:cNvPr id="9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4384" y="2375"/>
                    <a:ext cx="22" cy="14"/>
                    <a:chOff x="4384" y="2375"/>
                    <a:chExt cx="22" cy="14"/>
                  </a:xfrm>
                </p:grpSpPr>
                <p:sp>
                  <p:nvSpPr>
                    <p:cNvPr id="93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7" y="2377"/>
                      <a:ext cx="17" cy="11"/>
                    </a:xfrm>
                    <a:prstGeom prst="rect">
                      <a:avLst/>
                    </a:prstGeom>
                    <a:solidFill>
                      <a:srgbClr val="322D26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94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4" y="2375"/>
                      <a:ext cx="22" cy="14"/>
                    </a:xfrm>
                    <a:prstGeom prst="rect">
                      <a:avLst/>
                    </a:prstGeom>
                    <a:solidFill>
                      <a:srgbClr val="322D26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92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4386" y="2376"/>
                    <a:ext cx="19" cy="18"/>
                  </a:xfrm>
                  <a:prstGeom prst="rect">
                    <a:avLst/>
                  </a:prstGeom>
                  <a:solidFill>
                    <a:srgbClr val="E9E7D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50" name="Group 34"/>
                <p:cNvGrpSpPr>
                  <a:grpSpLocks/>
                </p:cNvGrpSpPr>
                <p:nvPr/>
              </p:nvGrpSpPr>
              <p:grpSpPr bwMode="auto">
                <a:xfrm>
                  <a:off x="4381" y="2412"/>
                  <a:ext cx="28" cy="35"/>
                  <a:chOff x="4381" y="2412"/>
                  <a:chExt cx="28" cy="35"/>
                </a:xfrm>
              </p:grpSpPr>
              <p:grpSp>
                <p:nvGrpSpPr>
                  <p:cNvPr id="83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4381" y="2412"/>
                    <a:ext cx="28" cy="35"/>
                    <a:chOff x="4381" y="2412"/>
                    <a:chExt cx="28" cy="35"/>
                  </a:xfrm>
                </p:grpSpPr>
                <p:sp>
                  <p:nvSpPr>
                    <p:cNvPr id="88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3" y="2413"/>
                      <a:ext cx="23" cy="31"/>
                    </a:xfrm>
                    <a:prstGeom prst="rect">
                      <a:avLst/>
                    </a:prstGeom>
                    <a:solidFill>
                      <a:srgbClr val="322D26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89" name="Rectangle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1" y="2412"/>
                      <a:ext cx="28" cy="35"/>
                    </a:xfrm>
                    <a:prstGeom prst="rect">
                      <a:avLst/>
                    </a:prstGeom>
                    <a:solidFill>
                      <a:srgbClr val="322D26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grpSp>
                <p:nvGrpSpPr>
                  <p:cNvPr id="84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4384" y="2415"/>
                    <a:ext cx="22" cy="15"/>
                    <a:chOff x="4384" y="2415"/>
                    <a:chExt cx="22" cy="15"/>
                  </a:xfrm>
                </p:grpSpPr>
                <p:sp>
                  <p:nvSpPr>
                    <p:cNvPr id="86" name="Rectangle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7" y="2416"/>
                      <a:ext cx="17" cy="12"/>
                    </a:xfrm>
                    <a:prstGeom prst="rect">
                      <a:avLst/>
                    </a:prstGeom>
                    <a:solidFill>
                      <a:srgbClr val="322D26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87" name="Rectangl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4" y="2415"/>
                      <a:ext cx="22" cy="15"/>
                    </a:xfrm>
                    <a:prstGeom prst="rect">
                      <a:avLst/>
                    </a:prstGeom>
                    <a:solidFill>
                      <a:srgbClr val="322D26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8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386" y="2415"/>
                    <a:ext cx="19" cy="19"/>
                  </a:xfrm>
                  <a:prstGeom prst="rect">
                    <a:avLst/>
                  </a:prstGeom>
                  <a:solidFill>
                    <a:srgbClr val="E9E7D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51" name="Group 42"/>
                <p:cNvGrpSpPr>
                  <a:grpSpLocks/>
                </p:cNvGrpSpPr>
                <p:nvPr/>
              </p:nvGrpSpPr>
              <p:grpSpPr bwMode="auto">
                <a:xfrm>
                  <a:off x="4418" y="2372"/>
                  <a:ext cx="28" cy="35"/>
                  <a:chOff x="4418" y="2372"/>
                  <a:chExt cx="28" cy="35"/>
                </a:xfrm>
              </p:grpSpPr>
              <p:grpSp>
                <p:nvGrpSpPr>
                  <p:cNvPr id="76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4418" y="2372"/>
                    <a:ext cx="28" cy="35"/>
                    <a:chOff x="4418" y="2372"/>
                    <a:chExt cx="28" cy="35"/>
                  </a:xfrm>
                </p:grpSpPr>
                <p:sp>
                  <p:nvSpPr>
                    <p:cNvPr id="81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20" y="2373"/>
                      <a:ext cx="24" cy="32"/>
                    </a:xfrm>
                    <a:prstGeom prst="rect">
                      <a:avLst/>
                    </a:prstGeom>
                    <a:solidFill>
                      <a:srgbClr val="322D26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82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8" y="2372"/>
                      <a:ext cx="28" cy="35"/>
                    </a:xfrm>
                    <a:prstGeom prst="rect">
                      <a:avLst/>
                    </a:prstGeom>
                    <a:solidFill>
                      <a:srgbClr val="322D26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grpSp>
                <p:nvGrpSpPr>
                  <p:cNvPr id="77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4422" y="2375"/>
                    <a:ext cx="21" cy="14"/>
                    <a:chOff x="4422" y="2375"/>
                    <a:chExt cx="21" cy="14"/>
                  </a:xfrm>
                </p:grpSpPr>
                <p:sp>
                  <p:nvSpPr>
                    <p:cNvPr id="79" name="Rectangl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24" y="2377"/>
                      <a:ext cx="16" cy="11"/>
                    </a:xfrm>
                    <a:prstGeom prst="rect">
                      <a:avLst/>
                    </a:prstGeom>
                    <a:solidFill>
                      <a:srgbClr val="322D26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80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22" y="2375"/>
                      <a:ext cx="21" cy="14"/>
                    </a:xfrm>
                    <a:prstGeom prst="rect">
                      <a:avLst/>
                    </a:prstGeom>
                    <a:solidFill>
                      <a:srgbClr val="322D26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78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4423" y="2376"/>
                    <a:ext cx="19" cy="18"/>
                  </a:xfrm>
                  <a:prstGeom prst="rect">
                    <a:avLst/>
                  </a:prstGeom>
                  <a:solidFill>
                    <a:srgbClr val="E9E7D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52" name="Group 50"/>
                <p:cNvGrpSpPr>
                  <a:grpSpLocks/>
                </p:cNvGrpSpPr>
                <p:nvPr/>
              </p:nvGrpSpPr>
              <p:grpSpPr bwMode="auto">
                <a:xfrm>
                  <a:off x="4418" y="2412"/>
                  <a:ext cx="28" cy="35"/>
                  <a:chOff x="4418" y="2412"/>
                  <a:chExt cx="28" cy="35"/>
                </a:xfrm>
              </p:grpSpPr>
              <p:grpSp>
                <p:nvGrpSpPr>
                  <p:cNvPr id="69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4418" y="2412"/>
                    <a:ext cx="28" cy="35"/>
                    <a:chOff x="4418" y="2412"/>
                    <a:chExt cx="28" cy="35"/>
                  </a:xfrm>
                </p:grpSpPr>
                <p:sp>
                  <p:nvSpPr>
                    <p:cNvPr id="74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20" y="2413"/>
                      <a:ext cx="24" cy="31"/>
                    </a:xfrm>
                    <a:prstGeom prst="rect">
                      <a:avLst/>
                    </a:prstGeom>
                    <a:solidFill>
                      <a:srgbClr val="322D26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75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8" y="2412"/>
                      <a:ext cx="28" cy="35"/>
                    </a:xfrm>
                    <a:prstGeom prst="rect">
                      <a:avLst/>
                    </a:prstGeom>
                    <a:solidFill>
                      <a:srgbClr val="322D26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grpSp>
                <p:nvGrpSpPr>
                  <p:cNvPr id="70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4422" y="2415"/>
                    <a:ext cx="21" cy="15"/>
                    <a:chOff x="4422" y="2415"/>
                    <a:chExt cx="21" cy="15"/>
                  </a:xfrm>
                </p:grpSpPr>
                <p:sp>
                  <p:nvSpPr>
                    <p:cNvPr id="72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24" y="2416"/>
                      <a:ext cx="16" cy="12"/>
                    </a:xfrm>
                    <a:prstGeom prst="rect">
                      <a:avLst/>
                    </a:prstGeom>
                    <a:solidFill>
                      <a:srgbClr val="322D26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73" name="Rectangle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22" y="2415"/>
                      <a:ext cx="21" cy="15"/>
                    </a:xfrm>
                    <a:prstGeom prst="rect">
                      <a:avLst/>
                    </a:prstGeom>
                    <a:solidFill>
                      <a:srgbClr val="322D26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71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4423" y="2415"/>
                    <a:ext cx="19" cy="19"/>
                  </a:xfrm>
                  <a:prstGeom prst="rect">
                    <a:avLst/>
                  </a:prstGeom>
                  <a:solidFill>
                    <a:srgbClr val="E9E7D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53" name="Group 58"/>
                <p:cNvGrpSpPr>
                  <a:grpSpLocks/>
                </p:cNvGrpSpPr>
                <p:nvPr/>
              </p:nvGrpSpPr>
              <p:grpSpPr bwMode="auto">
                <a:xfrm>
                  <a:off x="4455" y="2372"/>
                  <a:ext cx="28" cy="35"/>
                  <a:chOff x="4455" y="2372"/>
                  <a:chExt cx="28" cy="35"/>
                </a:xfrm>
              </p:grpSpPr>
              <p:grpSp>
                <p:nvGrpSpPr>
                  <p:cNvPr id="62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4455" y="2372"/>
                    <a:ext cx="28" cy="35"/>
                    <a:chOff x="4455" y="2372"/>
                    <a:chExt cx="28" cy="35"/>
                  </a:xfrm>
                </p:grpSpPr>
                <p:sp>
                  <p:nvSpPr>
                    <p:cNvPr id="67" name="Rectangl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8" y="2373"/>
                      <a:ext cx="23" cy="32"/>
                    </a:xfrm>
                    <a:prstGeom prst="rect">
                      <a:avLst/>
                    </a:prstGeom>
                    <a:solidFill>
                      <a:srgbClr val="322D26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68" name="Rectangl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5" y="2372"/>
                      <a:ext cx="28" cy="35"/>
                    </a:xfrm>
                    <a:prstGeom prst="rect">
                      <a:avLst/>
                    </a:prstGeom>
                    <a:solidFill>
                      <a:srgbClr val="322D26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grpSp>
                <p:nvGrpSpPr>
                  <p:cNvPr id="63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4459" y="2375"/>
                    <a:ext cx="21" cy="14"/>
                    <a:chOff x="4459" y="2375"/>
                    <a:chExt cx="21" cy="14"/>
                  </a:xfrm>
                </p:grpSpPr>
                <p:sp>
                  <p:nvSpPr>
                    <p:cNvPr id="65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61" y="2377"/>
                      <a:ext cx="17" cy="11"/>
                    </a:xfrm>
                    <a:prstGeom prst="rect">
                      <a:avLst/>
                    </a:prstGeom>
                    <a:solidFill>
                      <a:srgbClr val="322D26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66" name="Rectangl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9" y="2375"/>
                      <a:ext cx="21" cy="14"/>
                    </a:xfrm>
                    <a:prstGeom prst="rect">
                      <a:avLst/>
                    </a:prstGeom>
                    <a:solidFill>
                      <a:srgbClr val="322D26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64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4460" y="2376"/>
                    <a:ext cx="19" cy="18"/>
                  </a:xfrm>
                  <a:prstGeom prst="rect">
                    <a:avLst/>
                  </a:prstGeom>
                  <a:solidFill>
                    <a:srgbClr val="E9E7D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54" name="Group 66"/>
                <p:cNvGrpSpPr>
                  <a:grpSpLocks/>
                </p:cNvGrpSpPr>
                <p:nvPr/>
              </p:nvGrpSpPr>
              <p:grpSpPr bwMode="auto">
                <a:xfrm>
                  <a:off x="4455" y="2412"/>
                  <a:ext cx="28" cy="35"/>
                  <a:chOff x="4455" y="2412"/>
                  <a:chExt cx="28" cy="35"/>
                </a:xfrm>
              </p:grpSpPr>
              <p:grpSp>
                <p:nvGrpSpPr>
                  <p:cNvPr id="55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4455" y="2412"/>
                    <a:ext cx="28" cy="35"/>
                    <a:chOff x="4455" y="2412"/>
                    <a:chExt cx="28" cy="35"/>
                  </a:xfrm>
                </p:grpSpPr>
                <p:sp>
                  <p:nvSpPr>
                    <p:cNvPr id="60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8" y="2413"/>
                      <a:ext cx="23" cy="31"/>
                    </a:xfrm>
                    <a:prstGeom prst="rect">
                      <a:avLst/>
                    </a:prstGeom>
                    <a:solidFill>
                      <a:srgbClr val="322D26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61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5" y="2412"/>
                      <a:ext cx="28" cy="35"/>
                    </a:xfrm>
                    <a:prstGeom prst="rect">
                      <a:avLst/>
                    </a:prstGeom>
                    <a:solidFill>
                      <a:srgbClr val="322D26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grpSp>
                <p:nvGrpSpPr>
                  <p:cNvPr id="56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4459" y="2415"/>
                    <a:ext cx="21" cy="15"/>
                    <a:chOff x="4459" y="2415"/>
                    <a:chExt cx="21" cy="15"/>
                  </a:xfrm>
                </p:grpSpPr>
                <p:sp>
                  <p:nvSpPr>
                    <p:cNvPr id="58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61" y="2416"/>
                      <a:ext cx="17" cy="12"/>
                    </a:xfrm>
                    <a:prstGeom prst="rect">
                      <a:avLst/>
                    </a:prstGeom>
                    <a:solidFill>
                      <a:srgbClr val="322D26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  <p:sp>
                  <p:nvSpPr>
                    <p:cNvPr id="59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9" y="2415"/>
                      <a:ext cx="21" cy="15"/>
                    </a:xfrm>
                    <a:prstGeom prst="rect">
                      <a:avLst/>
                    </a:prstGeom>
                    <a:solidFill>
                      <a:srgbClr val="322D26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SG"/>
                    </a:p>
                  </p:txBody>
                </p:sp>
              </p:grpSp>
              <p:sp>
                <p:nvSpPr>
                  <p:cNvPr id="57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4460" y="2415"/>
                    <a:ext cx="19" cy="19"/>
                  </a:xfrm>
                  <a:prstGeom prst="rect">
                    <a:avLst/>
                  </a:prstGeom>
                  <a:solidFill>
                    <a:srgbClr val="E9E7D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SG"/>
                  </a:p>
                </p:txBody>
              </p:sp>
            </p:grpSp>
          </p:grpSp>
        </p:grpSp>
        <p:sp>
          <p:nvSpPr>
            <p:cNvPr id="13" name="Line 74"/>
            <p:cNvSpPr>
              <a:spLocks noChangeShapeType="1"/>
            </p:cNvSpPr>
            <p:nvPr/>
          </p:nvSpPr>
          <p:spPr bwMode="auto">
            <a:xfrm flipH="1">
              <a:off x="4940300" y="4438650"/>
              <a:ext cx="1644650" cy="12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4" name="Text Box 75"/>
            <p:cNvSpPr txBox="1">
              <a:spLocks noChangeArrowheads="1"/>
            </p:cNvSpPr>
            <p:nvPr/>
          </p:nvSpPr>
          <p:spPr bwMode="auto">
            <a:xfrm>
              <a:off x="3962400" y="3987800"/>
              <a:ext cx="9588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 sz="1600" b="1">
                  <a:latin typeface="Arial" pitchFamily="34" charset="0"/>
                </a:rPr>
                <a:t>bridge</a:t>
              </a:r>
              <a:endParaRPr lang="th-TH" sz="2800">
                <a:latin typeface="Times New Roman" pitchFamily="18" charset="0"/>
              </a:endParaRPr>
            </a:p>
          </p:txBody>
        </p:sp>
        <p:sp>
          <p:nvSpPr>
            <p:cNvPr id="15" name="Line 76"/>
            <p:cNvSpPr>
              <a:spLocks noChangeShapeType="1"/>
            </p:cNvSpPr>
            <p:nvPr/>
          </p:nvSpPr>
          <p:spPr bwMode="auto">
            <a:xfrm>
              <a:off x="3200400" y="4330700"/>
              <a:ext cx="533400" cy="22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triangle" w="sm" len="med"/>
              <a:tailEnd type="none" w="sm" len="med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grpSp>
          <p:nvGrpSpPr>
            <p:cNvPr id="16" name="Group 77"/>
            <p:cNvGrpSpPr>
              <a:grpSpLocks noChangeAspect="1"/>
            </p:cNvGrpSpPr>
            <p:nvPr/>
          </p:nvGrpSpPr>
          <p:grpSpPr bwMode="auto">
            <a:xfrm>
              <a:off x="6329367" y="4138611"/>
              <a:ext cx="1939927" cy="1938337"/>
              <a:chOff x="3613" y="1317"/>
              <a:chExt cx="1627" cy="1626"/>
            </a:xfrm>
          </p:grpSpPr>
          <p:sp>
            <p:nvSpPr>
              <p:cNvPr id="28" name="Freeform 78"/>
              <p:cNvSpPr>
                <a:spLocks noChangeAspect="1"/>
              </p:cNvSpPr>
              <p:nvPr/>
            </p:nvSpPr>
            <p:spPr bwMode="auto">
              <a:xfrm>
                <a:off x="3765" y="1461"/>
                <a:ext cx="1338" cy="1338"/>
              </a:xfrm>
              <a:custGeom>
                <a:avLst/>
                <a:gdLst/>
                <a:ahLst/>
                <a:cxnLst>
                  <a:cxn ang="0">
                    <a:pos x="667" y="1334"/>
                  </a:cxn>
                  <a:cxn ang="0">
                    <a:pos x="778" y="1329"/>
                  </a:cxn>
                  <a:cxn ang="0">
                    <a:pos x="880" y="1304"/>
                  </a:cxn>
                  <a:cxn ang="0">
                    <a:pos x="977" y="1261"/>
                  </a:cxn>
                  <a:cxn ang="0">
                    <a:pos x="1062" y="1206"/>
                  </a:cxn>
                  <a:cxn ang="0">
                    <a:pos x="1143" y="1143"/>
                  </a:cxn>
                  <a:cxn ang="0">
                    <a:pos x="1207" y="1062"/>
                  </a:cxn>
                  <a:cxn ang="0">
                    <a:pos x="1262" y="977"/>
                  </a:cxn>
                  <a:cxn ang="0">
                    <a:pos x="1304" y="879"/>
                  </a:cxn>
                  <a:cxn ang="0">
                    <a:pos x="1330" y="777"/>
                  </a:cxn>
                  <a:cxn ang="0">
                    <a:pos x="1338" y="671"/>
                  </a:cxn>
                  <a:cxn ang="0">
                    <a:pos x="1330" y="561"/>
                  </a:cxn>
                  <a:cxn ang="0">
                    <a:pos x="1304" y="459"/>
                  </a:cxn>
                  <a:cxn ang="0">
                    <a:pos x="1262" y="361"/>
                  </a:cxn>
                  <a:cxn ang="0">
                    <a:pos x="1207" y="276"/>
                  </a:cxn>
                  <a:cxn ang="0">
                    <a:pos x="1143" y="196"/>
                  </a:cxn>
                  <a:cxn ang="0">
                    <a:pos x="1062" y="132"/>
                  </a:cxn>
                  <a:cxn ang="0">
                    <a:pos x="977" y="77"/>
                  </a:cxn>
                  <a:cxn ang="0">
                    <a:pos x="880" y="34"/>
                  </a:cxn>
                  <a:cxn ang="0">
                    <a:pos x="778" y="9"/>
                  </a:cxn>
                  <a:cxn ang="0">
                    <a:pos x="667" y="0"/>
                  </a:cxn>
                  <a:cxn ang="0">
                    <a:pos x="561" y="9"/>
                  </a:cxn>
                  <a:cxn ang="0">
                    <a:pos x="459" y="34"/>
                  </a:cxn>
                  <a:cxn ang="0">
                    <a:pos x="361" y="77"/>
                  </a:cxn>
                  <a:cxn ang="0">
                    <a:pos x="276" y="132"/>
                  </a:cxn>
                  <a:cxn ang="0">
                    <a:pos x="196" y="196"/>
                  </a:cxn>
                  <a:cxn ang="0">
                    <a:pos x="132" y="276"/>
                  </a:cxn>
                  <a:cxn ang="0">
                    <a:pos x="77" y="361"/>
                  </a:cxn>
                  <a:cxn ang="0">
                    <a:pos x="34" y="459"/>
                  </a:cxn>
                  <a:cxn ang="0">
                    <a:pos x="9" y="561"/>
                  </a:cxn>
                  <a:cxn ang="0">
                    <a:pos x="0" y="671"/>
                  </a:cxn>
                  <a:cxn ang="0">
                    <a:pos x="9" y="777"/>
                  </a:cxn>
                  <a:cxn ang="0">
                    <a:pos x="34" y="879"/>
                  </a:cxn>
                  <a:cxn ang="0">
                    <a:pos x="77" y="977"/>
                  </a:cxn>
                  <a:cxn ang="0">
                    <a:pos x="132" y="1062"/>
                  </a:cxn>
                  <a:cxn ang="0">
                    <a:pos x="196" y="1143"/>
                  </a:cxn>
                  <a:cxn ang="0">
                    <a:pos x="276" y="1206"/>
                  </a:cxn>
                  <a:cxn ang="0">
                    <a:pos x="361" y="1261"/>
                  </a:cxn>
                  <a:cxn ang="0">
                    <a:pos x="459" y="1304"/>
                  </a:cxn>
                  <a:cxn ang="0">
                    <a:pos x="561" y="1329"/>
                  </a:cxn>
                  <a:cxn ang="0">
                    <a:pos x="667" y="1338"/>
                  </a:cxn>
                  <a:cxn ang="0">
                    <a:pos x="667" y="1338"/>
                  </a:cxn>
                </a:cxnLst>
                <a:rect l="0" t="0" r="r" b="b"/>
                <a:pathLst>
                  <a:path w="1338" h="1338">
                    <a:moveTo>
                      <a:pt x="667" y="1334"/>
                    </a:moveTo>
                    <a:lnTo>
                      <a:pt x="778" y="1329"/>
                    </a:lnTo>
                    <a:lnTo>
                      <a:pt x="880" y="1304"/>
                    </a:lnTo>
                    <a:lnTo>
                      <a:pt x="977" y="1261"/>
                    </a:lnTo>
                    <a:lnTo>
                      <a:pt x="1062" y="1206"/>
                    </a:lnTo>
                    <a:lnTo>
                      <a:pt x="1143" y="1143"/>
                    </a:lnTo>
                    <a:lnTo>
                      <a:pt x="1207" y="1062"/>
                    </a:lnTo>
                    <a:lnTo>
                      <a:pt x="1262" y="977"/>
                    </a:lnTo>
                    <a:lnTo>
                      <a:pt x="1304" y="879"/>
                    </a:lnTo>
                    <a:lnTo>
                      <a:pt x="1330" y="777"/>
                    </a:lnTo>
                    <a:lnTo>
                      <a:pt x="1338" y="671"/>
                    </a:lnTo>
                    <a:lnTo>
                      <a:pt x="1330" y="561"/>
                    </a:lnTo>
                    <a:lnTo>
                      <a:pt x="1304" y="459"/>
                    </a:lnTo>
                    <a:lnTo>
                      <a:pt x="1262" y="361"/>
                    </a:lnTo>
                    <a:lnTo>
                      <a:pt x="1207" y="276"/>
                    </a:lnTo>
                    <a:lnTo>
                      <a:pt x="1143" y="196"/>
                    </a:lnTo>
                    <a:lnTo>
                      <a:pt x="1062" y="132"/>
                    </a:lnTo>
                    <a:lnTo>
                      <a:pt x="977" y="77"/>
                    </a:lnTo>
                    <a:lnTo>
                      <a:pt x="880" y="34"/>
                    </a:lnTo>
                    <a:lnTo>
                      <a:pt x="778" y="9"/>
                    </a:lnTo>
                    <a:lnTo>
                      <a:pt x="667" y="0"/>
                    </a:lnTo>
                    <a:lnTo>
                      <a:pt x="561" y="9"/>
                    </a:lnTo>
                    <a:lnTo>
                      <a:pt x="459" y="34"/>
                    </a:lnTo>
                    <a:lnTo>
                      <a:pt x="361" y="77"/>
                    </a:lnTo>
                    <a:lnTo>
                      <a:pt x="276" y="132"/>
                    </a:lnTo>
                    <a:lnTo>
                      <a:pt x="196" y="196"/>
                    </a:lnTo>
                    <a:lnTo>
                      <a:pt x="132" y="276"/>
                    </a:lnTo>
                    <a:lnTo>
                      <a:pt x="77" y="361"/>
                    </a:lnTo>
                    <a:lnTo>
                      <a:pt x="34" y="459"/>
                    </a:lnTo>
                    <a:lnTo>
                      <a:pt x="9" y="561"/>
                    </a:lnTo>
                    <a:lnTo>
                      <a:pt x="0" y="671"/>
                    </a:lnTo>
                    <a:lnTo>
                      <a:pt x="9" y="777"/>
                    </a:lnTo>
                    <a:lnTo>
                      <a:pt x="34" y="879"/>
                    </a:lnTo>
                    <a:lnTo>
                      <a:pt x="77" y="977"/>
                    </a:lnTo>
                    <a:lnTo>
                      <a:pt x="132" y="1062"/>
                    </a:lnTo>
                    <a:lnTo>
                      <a:pt x="196" y="1143"/>
                    </a:lnTo>
                    <a:lnTo>
                      <a:pt x="276" y="1206"/>
                    </a:lnTo>
                    <a:lnTo>
                      <a:pt x="361" y="1261"/>
                    </a:lnTo>
                    <a:lnTo>
                      <a:pt x="459" y="1304"/>
                    </a:lnTo>
                    <a:lnTo>
                      <a:pt x="561" y="1329"/>
                    </a:lnTo>
                    <a:lnTo>
                      <a:pt x="667" y="1338"/>
                    </a:lnTo>
                    <a:lnTo>
                      <a:pt x="667" y="1338"/>
                    </a:lnTo>
                  </a:path>
                </a:pathLst>
              </a:custGeom>
              <a:noFill/>
              <a:ln w="26988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" name="Line 79"/>
              <p:cNvSpPr>
                <a:spLocks noChangeAspect="1" noChangeShapeType="1"/>
              </p:cNvSpPr>
              <p:nvPr/>
            </p:nvSpPr>
            <p:spPr bwMode="auto">
              <a:xfrm>
                <a:off x="4424" y="1317"/>
                <a:ext cx="1" cy="102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" name="Freeform 80"/>
              <p:cNvSpPr>
                <a:spLocks noChangeAspect="1"/>
              </p:cNvSpPr>
              <p:nvPr/>
            </p:nvSpPr>
            <p:spPr bwMode="auto">
              <a:xfrm>
                <a:off x="4382" y="1415"/>
                <a:ext cx="85" cy="89"/>
              </a:xfrm>
              <a:custGeom>
                <a:avLst/>
                <a:gdLst/>
                <a:ahLst/>
                <a:cxnLst>
                  <a:cxn ang="0">
                    <a:pos x="85" y="89"/>
                  </a:cxn>
                  <a:cxn ang="0">
                    <a:pos x="85" y="0"/>
                  </a:cxn>
                  <a:cxn ang="0">
                    <a:pos x="0" y="0"/>
                  </a:cxn>
                  <a:cxn ang="0">
                    <a:pos x="0" y="89"/>
                  </a:cxn>
                  <a:cxn ang="0">
                    <a:pos x="85" y="89"/>
                  </a:cxn>
                  <a:cxn ang="0">
                    <a:pos x="85" y="89"/>
                  </a:cxn>
                </a:cxnLst>
                <a:rect l="0" t="0" r="r" b="b"/>
                <a:pathLst>
                  <a:path w="85" h="89">
                    <a:moveTo>
                      <a:pt x="85" y="89"/>
                    </a:moveTo>
                    <a:lnTo>
                      <a:pt x="85" y="0"/>
                    </a:lnTo>
                    <a:lnTo>
                      <a:pt x="0" y="0"/>
                    </a:lnTo>
                    <a:lnTo>
                      <a:pt x="0" y="89"/>
                    </a:lnTo>
                    <a:lnTo>
                      <a:pt x="85" y="89"/>
                    </a:lnTo>
                    <a:lnTo>
                      <a:pt x="85" y="8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1" name="Line 81"/>
              <p:cNvSpPr>
                <a:spLocks noChangeAspect="1" noChangeShapeType="1"/>
              </p:cNvSpPr>
              <p:nvPr/>
            </p:nvSpPr>
            <p:spPr bwMode="auto">
              <a:xfrm>
                <a:off x="5138" y="2128"/>
                <a:ext cx="102" cy="1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2" name="Freeform 82"/>
              <p:cNvSpPr>
                <a:spLocks noChangeAspect="1"/>
              </p:cNvSpPr>
              <p:nvPr/>
            </p:nvSpPr>
            <p:spPr bwMode="auto">
              <a:xfrm>
                <a:off x="5053" y="2086"/>
                <a:ext cx="89" cy="89"/>
              </a:xfrm>
              <a:custGeom>
                <a:avLst/>
                <a:gdLst/>
                <a:ahLst/>
                <a:cxnLst>
                  <a:cxn ang="0">
                    <a:pos x="85" y="84"/>
                  </a:cxn>
                  <a:cxn ang="0">
                    <a:pos x="89" y="0"/>
                  </a:cxn>
                  <a:cxn ang="0">
                    <a:pos x="0" y="0"/>
                  </a:cxn>
                  <a:cxn ang="0">
                    <a:pos x="0" y="89"/>
                  </a:cxn>
                  <a:cxn ang="0">
                    <a:pos x="89" y="89"/>
                  </a:cxn>
                  <a:cxn ang="0">
                    <a:pos x="89" y="89"/>
                  </a:cxn>
                  <a:cxn ang="0">
                    <a:pos x="85" y="84"/>
                  </a:cxn>
                </a:cxnLst>
                <a:rect l="0" t="0" r="r" b="b"/>
                <a:pathLst>
                  <a:path w="89" h="89">
                    <a:moveTo>
                      <a:pt x="85" y="84"/>
                    </a:moveTo>
                    <a:lnTo>
                      <a:pt x="89" y="0"/>
                    </a:lnTo>
                    <a:lnTo>
                      <a:pt x="0" y="0"/>
                    </a:lnTo>
                    <a:lnTo>
                      <a:pt x="0" y="89"/>
                    </a:lnTo>
                    <a:lnTo>
                      <a:pt x="89" y="89"/>
                    </a:lnTo>
                    <a:lnTo>
                      <a:pt x="89" y="89"/>
                    </a:lnTo>
                    <a:lnTo>
                      <a:pt x="85" y="8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3" name="Line 83"/>
              <p:cNvSpPr>
                <a:spLocks noChangeAspect="1" noChangeShapeType="1"/>
              </p:cNvSpPr>
              <p:nvPr/>
            </p:nvSpPr>
            <p:spPr bwMode="auto">
              <a:xfrm>
                <a:off x="3613" y="2128"/>
                <a:ext cx="98" cy="1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4" name="Freeform 84"/>
              <p:cNvSpPr>
                <a:spLocks noChangeAspect="1"/>
              </p:cNvSpPr>
              <p:nvPr/>
            </p:nvSpPr>
            <p:spPr bwMode="auto">
              <a:xfrm>
                <a:off x="3711" y="2086"/>
                <a:ext cx="89" cy="89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9" y="0"/>
                  </a:cxn>
                  <a:cxn ang="0">
                    <a:pos x="0" y="0"/>
                  </a:cxn>
                  <a:cxn ang="0">
                    <a:pos x="0" y="89"/>
                  </a:cxn>
                  <a:cxn ang="0">
                    <a:pos x="89" y="89"/>
                  </a:cxn>
                  <a:cxn ang="0">
                    <a:pos x="89" y="89"/>
                  </a:cxn>
                  <a:cxn ang="0">
                    <a:pos x="89" y="84"/>
                  </a:cxn>
                </a:cxnLst>
                <a:rect l="0" t="0" r="r" b="b"/>
                <a:pathLst>
                  <a:path w="89" h="89">
                    <a:moveTo>
                      <a:pt x="89" y="84"/>
                    </a:moveTo>
                    <a:lnTo>
                      <a:pt x="89" y="0"/>
                    </a:lnTo>
                    <a:lnTo>
                      <a:pt x="0" y="0"/>
                    </a:lnTo>
                    <a:lnTo>
                      <a:pt x="0" y="89"/>
                    </a:lnTo>
                    <a:lnTo>
                      <a:pt x="89" y="89"/>
                    </a:lnTo>
                    <a:lnTo>
                      <a:pt x="89" y="89"/>
                    </a:lnTo>
                    <a:lnTo>
                      <a:pt x="89" y="8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" name="Line 85"/>
              <p:cNvSpPr>
                <a:spLocks noChangeAspect="1" noChangeShapeType="1"/>
              </p:cNvSpPr>
              <p:nvPr/>
            </p:nvSpPr>
            <p:spPr bwMode="auto">
              <a:xfrm>
                <a:off x="4424" y="2841"/>
                <a:ext cx="1" cy="102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6" name="Freeform 86"/>
              <p:cNvSpPr>
                <a:spLocks noChangeAspect="1"/>
              </p:cNvSpPr>
              <p:nvPr/>
            </p:nvSpPr>
            <p:spPr bwMode="auto">
              <a:xfrm>
                <a:off x="4382" y="2756"/>
                <a:ext cx="85" cy="90"/>
              </a:xfrm>
              <a:custGeom>
                <a:avLst/>
                <a:gdLst/>
                <a:ahLst/>
                <a:cxnLst>
                  <a:cxn ang="0">
                    <a:pos x="85" y="85"/>
                  </a:cxn>
                  <a:cxn ang="0">
                    <a:pos x="85" y="0"/>
                  </a:cxn>
                  <a:cxn ang="0">
                    <a:pos x="0" y="0"/>
                  </a:cxn>
                  <a:cxn ang="0">
                    <a:pos x="0" y="90"/>
                  </a:cxn>
                  <a:cxn ang="0">
                    <a:pos x="85" y="90"/>
                  </a:cxn>
                  <a:cxn ang="0">
                    <a:pos x="85" y="90"/>
                  </a:cxn>
                  <a:cxn ang="0">
                    <a:pos x="85" y="85"/>
                  </a:cxn>
                </a:cxnLst>
                <a:rect l="0" t="0" r="r" b="b"/>
                <a:pathLst>
                  <a:path w="85" h="90">
                    <a:moveTo>
                      <a:pt x="85" y="85"/>
                    </a:moveTo>
                    <a:lnTo>
                      <a:pt x="85" y="0"/>
                    </a:lnTo>
                    <a:lnTo>
                      <a:pt x="0" y="0"/>
                    </a:lnTo>
                    <a:lnTo>
                      <a:pt x="0" y="90"/>
                    </a:lnTo>
                    <a:lnTo>
                      <a:pt x="85" y="90"/>
                    </a:lnTo>
                    <a:lnTo>
                      <a:pt x="85" y="90"/>
                    </a:lnTo>
                    <a:lnTo>
                      <a:pt x="85" y="8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7" name="Line 87"/>
              <p:cNvSpPr>
                <a:spLocks noChangeAspect="1" noChangeShapeType="1"/>
              </p:cNvSpPr>
              <p:nvPr/>
            </p:nvSpPr>
            <p:spPr bwMode="auto">
              <a:xfrm rot="-2298302">
                <a:off x="3831" y="2638"/>
                <a:ext cx="98" cy="1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" name="Freeform 88"/>
              <p:cNvSpPr>
                <a:spLocks noChangeAspect="1"/>
              </p:cNvSpPr>
              <p:nvPr/>
            </p:nvSpPr>
            <p:spPr bwMode="auto">
              <a:xfrm rot="-2298302">
                <a:off x="3910" y="2538"/>
                <a:ext cx="89" cy="89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9" y="0"/>
                  </a:cxn>
                  <a:cxn ang="0">
                    <a:pos x="0" y="0"/>
                  </a:cxn>
                  <a:cxn ang="0">
                    <a:pos x="0" y="89"/>
                  </a:cxn>
                  <a:cxn ang="0">
                    <a:pos x="89" y="89"/>
                  </a:cxn>
                  <a:cxn ang="0">
                    <a:pos x="89" y="89"/>
                  </a:cxn>
                  <a:cxn ang="0">
                    <a:pos x="89" y="84"/>
                  </a:cxn>
                </a:cxnLst>
                <a:rect l="0" t="0" r="r" b="b"/>
                <a:pathLst>
                  <a:path w="89" h="89">
                    <a:moveTo>
                      <a:pt x="89" y="84"/>
                    </a:moveTo>
                    <a:lnTo>
                      <a:pt x="89" y="0"/>
                    </a:lnTo>
                    <a:lnTo>
                      <a:pt x="0" y="0"/>
                    </a:lnTo>
                    <a:lnTo>
                      <a:pt x="0" y="89"/>
                    </a:lnTo>
                    <a:lnTo>
                      <a:pt x="89" y="89"/>
                    </a:lnTo>
                    <a:lnTo>
                      <a:pt x="89" y="89"/>
                    </a:lnTo>
                    <a:lnTo>
                      <a:pt x="89" y="8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9" name="Line 89"/>
              <p:cNvSpPr>
                <a:spLocks noChangeAspect="1" noChangeShapeType="1"/>
              </p:cNvSpPr>
              <p:nvPr/>
            </p:nvSpPr>
            <p:spPr bwMode="auto">
              <a:xfrm rot="2298302" flipV="1">
                <a:off x="3806" y="1615"/>
                <a:ext cx="98" cy="1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" name="Freeform 90"/>
              <p:cNvSpPr>
                <a:spLocks noChangeAspect="1"/>
              </p:cNvSpPr>
              <p:nvPr/>
            </p:nvSpPr>
            <p:spPr bwMode="auto">
              <a:xfrm rot="2298302" flipV="1">
                <a:off x="3885" y="1628"/>
                <a:ext cx="89" cy="89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9" y="0"/>
                  </a:cxn>
                  <a:cxn ang="0">
                    <a:pos x="0" y="0"/>
                  </a:cxn>
                  <a:cxn ang="0">
                    <a:pos x="0" y="89"/>
                  </a:cxn>
                  <a:cxn ang="0">
                    <a:pos x="89" y="89"/>
                  </a:cxn>
                  <a:cxn ang="0">
                    <a:pos x="89" y="89"/>
                  </a:cxn>
                  <a:cxn ang="0">
                    <a:pos x="89" y="84"/>
                  </a:cxn>
                </a:cxnLst>
                <a:rect l="0" t="0" r="r" b="b"/>
                <a:pathLst>
                  <a:path w="89" h="89">
                    <a:moveTo>
                      <a:pt x="89" y="84"/>
                    </a:moveTo>
                    <a:lnTo>
                      <a:pt x="89" y="0"/>
                    </a:lnTo>
                    <a:lnTo>
                      <a:pt x="0" y="0"/>
                    </a:lnTo>
                    <a:lnTo>
                      <a:pt x="0" y="89"/>
                    </a:lnTo>
                    <a:lnTo>
                      <a:pt x="89" y="89"/>
                    </a:lnTo>
                    <a:lnTo>
                      <a:pt x="89" y="89"/>
                    </a:lnTo>
                    <a:lnTo>
                      <a:pt x="89" y="8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" name="Line 91"/>
              <p:cNvSpPr>
                <a:spLocks noChangeAspect="1" noChangeShapeType="1"/>
              </p:cNvSpPr>
              <p:nvPr/>
            </p:nvSpPr>
            <p:spPr bwMode="auto">
              <a:xfrm rot="8352490" flipV="1">
                <a:off x="4921" y="1594"/>
                <a:ext cx="98" cy="1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2" name="Freeform 92"/>
              <p:cNvSpPr>
                <a:spLocks noChangeAspect="1"/>
              </p:cNvSpPr>
              <p:nvPr/>
            </p:nvSpPr>
            <p:spPr bwMode="auto">
              <a:xfrm rot="8352490" flipV="1">
                <a:off x="4855" y="1613"/>
                <a:ext cx="89" cy="89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9" y="0"/>
                  </a:cxn>
                  <a:cxn ang="0">
                    <a:pos x="0" y="0"/>
                  </a:cxn>
                  <a:cxn ang="0">
                    <a:pos x="0" y="89"/>
                  </a:cxn>
                  <a:cxn ang="0">
                    <a:pos x="89" y="89"/>
                  </a:cxn>
                  <a:cxn ang="0">
                    <a:pos x="89" y="89"/>
                  </a:cxn>
                  <a:cxn ang="0">
                    <a:pos x="89" y="84"/>
                  </a:cxn>
                </a:cxnLst>
                <a:rect l="0" t="0" r="r" b="b"/>
                <a:pathLst>
                  <a:path w="89" h="89">
                    <a:moveTo>
                      <a:pt x="89" y="84"/>
                    </a:moveTo>
                    <a:lnTo>
                      <a:pt x="89" y="0"/>
                    </a:lnTo>
                    <a:lnTo>
                      <a:pt x="0" y="0"/>
                    </a:lnTo>
                    <a:lnTo>
                      <a:pt x="0" y="89"/>
                    </a:lnTo>
                    <a:lnTo>
                      <a:pt x="89" y="89"/>
                    </a:lnTo>
                    <a:lnTo>
                      <a:pt x="89" y="89"/>
                    </a:lnTo>
                    <a:lnTo>
                      <a:pt x="89" y="8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3" name="Line 93"/>
              <p:cNvSpPr>
                <a:spLocks noChangeAspect="1" noChangeShapeType="1"/>
              </p:cNvSpPr>
              <p:nvPr/>
            </p:nvSpPr>
            <p:spPr bwMode="auto">
              <a:xfrm rot="-7932795">
                <a:off x="4911" y="2677"/>
                <a:ext cx="98" cy="1"/>
              </a:xfrm>
              <a:prstGeom prst="line">
                <a:avLst/>
              </a:prstGeom>
              <a:noFill/>
              <a:ln w="127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4" name="Freeform 94"/>
              <p:cNvSpPr>
                <a:spLocks noChangeAspect="1"/>
              </p:cNvSpPr>
              <p:nvPr/>
            </p:nvSpPr>
            <p:spPr bwMode="auto">
              <a:xfrm rot="-7932795">
                <a:off x="4853" y="2562"/>
                <a:ext cx="89" cy="89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9" y="0"/>
                  </a:cxn>
                  <a:cxn ang="0">
                    <a:pos x="0" y="0"/>
                  </a:cxn>
                  <a:cxn ang="0">
                    <a:pos x="0" y="89"/>
                  </a:cxn>
                  <a:cxn ang="0">
                    <a:pos x="89" y="89"/>
                  </a:cxn>
                  <a:cxn ang="0">
                    <a:pos x="89" y="89"/>
                  </a:cxn>
                  <a:cxn ang="0">
                    <a:pos x="89" y="84"/>
                  </a:cxn>
                </a:cxnLst>
                <a:rect l="0" t="0" r="r" b="b"/>
                <a:pathLst>
                  <a:path w="89" h="89">
                    <a:moveTo>
                      <a:pt x="89" y="84"/>
                    </a:moveTo>
                    <a:lnTo>
                      <a:pt x="89" y="0"/>
                    </a:lnTo>
                    <a:lnTo>
                      <a:pt x="0" y="0"/>
                    </a:lnTo>
                    <a:lnTo>
                      <a:pt x="0" y="89"/>
                    </a:lnTo>
                    <a:lnTo>
                      <a:pt x="89" y="89"/>
                    </a:lnTo>
                    <a:lnTo>
                      <a:pt x="89" y="89"/>
                    </a:lnTo>
                    <a:lnTo>
                      <a:pt x="89" y="8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pic>
          <p:nvPicPr>
            <p:cNvPr id="17" name="Picture 95"/>
            <p:cNvPicPr>
              <a:picLocks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048500" y="3703638"/>
              <a:ext cx="523875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96"/>
            <p:cNvPicPr>
              <a:picLocks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937500" y="4059238"/>
              <a:ext cx="523875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" name="Picture 97"/>
            <p:cNvPicPr>
              <a:picLocks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8216900" y="4846638"/>
              <a:ext cx="523875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98"/>
            <p:cNvPicPr>
              <a:picLocks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924800" y="5761038"/>
              <a:ext cx="523875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1" name="Picture 99"/>
            <p:cNvPicPr>
              <a:picLocks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210300" y="5570538"/>
              <a:ext cx="523875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Picture 100"/>
            <p:cNvPicPr>
              <a:picLocks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981700" y="4872038"/>
              <a:ext cx="523875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 Box 101"/>
            <p:cNvSpPr txBox="1">
              <a:spLocks noChangeArrowheads="1"/>
            </p:cNvSpPr>
            <p:nvPr/>
          </p:nvSpPr>
          <p:spPr bwMode="auto">
            <a:xfrm>
              <a:off x="6594475" y="4943475"/>
              <a:ext cx="14351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th-TH" sz="1600" b="1">
                  <a:solidFill>
                    <a:srgbClr val="008000"/>
                  </a:solidFill>
                  <a:latin typeface="Arial" pitchFamily="34" charset="0"/>
                </a:rPr>
                <a:t>Token Ring</a:t>
              </a:r>
              <a:endParaRPr lang="th-TH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6562725" y="4445000"/>
              <a:ext cx="95250" cy="85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5" name="Arc 103"/>
            <p:cNvSpPr>
              <a:spLocks/>
            </p:cNvSpPr>
            <p:nvPr/>
          </p:nvSpPr>
          <p:spPr bwMode="auto">
            <a:xfrm rot="856184" flipH="1">
              <a:off x="6789738" y="4452938"/>
              <a:ext cx="863600" cy="842962"/>
            </a:xfrm>
            <a:custGeom>
              <a:avLst/>
              <a:gdLst>
                <a:gd name="G0" fmla="+- 0 0 0"/>
                <a:gd name="G1" fmla="+- 17974 0 0"/>
                <a:gd name="G2" fmla="+- 21600 0 0"/>
                <a:gd name="T0" fmla="*/ 11979 w 17370"/>
                <a:gd name="T1" fmla="*/ 0 h 17974"/>
                <a:gd name="T2" fmla="*/ 17370 w 17370"/>
                <a:gd name="T3" fmla="*/ 5134 h 17974"/>
                <a:gd name="T4" fmla="*/ 0 w 17370"/>
                <a:gd name="T5" fmla="*/ 17974 h 17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370" h="17974" fill="none" extrusionOk="0">
                  <a:moveTo>
                    <a:pt x="11978" y="0"/>
                  </a:moveTo>
                  <a:cubicBezTo>
                    <a:pt x="14059" y="1386"/>
                    <a:pt x="15883" y="3123"/>
                    <a:pt x="17369" y="5134"/>
                  </a:cubicBezTo>
                </a:path>
                <a:path w="17370" h="17974" stroke="0" extrusionOk="0">
                  <a:moveTo>
                    <a:pt x="11978" y="0"/>
                  </a:moveTo>
                  <a:cubicBezTo>
                    <a:pt x="14059" y="1386"/>
                    <a:pt x="15883" y="3123"/>
                    <a:pt x="17369" y="5134"/>
                  </a:cubicBezTo>
                  <a:lnTo>
                    <a:pt x="0" y="17974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 flipH="1">
              <a:off x="5102225" y="4368800"/>
              <a:ext cx="657225" cy="317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sm" len="med"/>
              <a:tailEnd type="none" w="sm" len="med"/>
            </a:ln>
            <a:effectLst/>
          </p:spPr>
          <p:txBody>
            <a:bodyPr wrap="none" anchor="ctr"/>
            <a:lstStyle/>
            <a:p>
              <a:endParaRPr lang="en-SG"/>
            </a:p>
          </p:txBody>
        </p:sp>
        <p:pic>
          <p:nvPicPr>
            <p:cNvPr id="27" name="Picture 105"/>
            <p:cNvPicPr>
              <a:picLocks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096125" y="6034088"/>
              <a:ext cx="523875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39659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9584</TotalTime>
  <Words>2411</Words>
  <Application>Microsoft Office PowerPoint</Application>
  <PresentationFormat>Widescreen</PresentationFormat>
  <Paragraphs>439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63" baseType="lpstr">
      <vt:lpstr>Malgun Gothic</vt:lpstr>
      <vt:lpstr>Arial</vt:lpstr>
      <vt:lpstr>Calibri</vt:lpstr>
      <vt:lpstr>Calibri Light</vt:lpstr>
      <vt:lpstr>Cordia New</vt:lpstr>
      <vt:lpstr>Courier New</vt:lpstr>
      <vt:lpstr>Franklin Gothic Book</vt:lpstr>
      <vt:lpstr>Symbol</vt:lpstr>
      <vt:lpstr>Times New Roman</vt:lpstr>
      <vt:lpstr>Verdana</vt:lpstr>
      <vt:lpstr>Webdings</vt:lpstr>
      <vt:lpstr>Office Theme</vt:lpstr>
      <vt:lpstr>Photo Editor Photo</vt:lpstr>
      <vt:lpstr>Visio</vt:lpstr>
      <vt:lpstr>Image</vt:lpstr>
      <vt:lpstr>PowerPoint Presentation</vt:lpstr>
      <vt:lpstr>Bridging dan Switching </vt:lpstr>
      <vt:lpstr>Memperluas Jangkauan LAN</vt:lpstr>
      <vt:lpstr>Repeater (Hub)</vt:lpstr>
      <vt:lpstr>PowerPoint Presentation</vt:lpstr>
      <vt:lpstr>Bridge</vt:lpstr>
      <vt:lpstr>Types of Bridges</vt:lpstr>
      <vt:lpstr>Types of Bridges</vt:lpstr>
      <vt:lpstr>PowerPoint Presentation</vt:lpstr>
      <vt:lpstr>PowerPoint Presentation</vt:lpstr>
      <vt:lpstr>PowerPoint Presentation</vt:lpstr>
      <vt:lpstr>Algoritma pada Bridge</vt:lpstr>
      <vt:lpstr>Ilustrasi pembelajaran yang dilakukan oleh suatu Bridge</vt:lpstr>
      <vt:lpstr>Satellite Bridging</vt:lpstr>
      <vt:lpstr>PowerPoint Presentation</vt:lpstr>
      <vt:lpstr>Spanning Tree Algorithm  pada Bridge</vt:lpstr>
      <vt:lpstr>Loop problem</vt:lpstr>
      <vt:lpstr>PowerPoint Presentation</vt:lpstr>
      <vt:lpstr>Switch</vt:lpstr>
      <vt:lpstr>Perbedaan antara hub dan switch</vt:lpstr>
      <vt:lpstr>Beberapa terminologi</vt:lpstr>
      <vt:lpstr>What is Layer-2 switching?</vt:lpstr>
      <vt:lpstr>Keterbatasan Layer-2 Switching</vt:lpstr>
      <vt:lpstr>PowerPoint Presentation</vt:lpstr>
      <vt:lpstr>Bridging vs Layer-2 Switching</vt:lpstr>
      <vt:lpstr>Fungsi Layer-2 Switching</vt:lpstr>
      <vt:lpstr>Switching Table</vt:lpstr>
      <vt:lpstr>Loop avoidance</vt:lpstr>
      <vt:lpstr>Loop Avoidance (2)</vt:lpstr>
      <vt:lpstr>Loop Avoidance (3)</vt:lpstr>
      <vt:lpstr>Spanning-Tree Protocol (STP)</vt:lpstr>
      <vt:lpstr>Cara kerja STP</vt:lpstr>
      <vt:lpstr>PowerPoint Presentation</vt:lpstr>
      <vt:lpstr>Cara memilih root bridge</vt:lpstr>
      <vt:lpstr>Cara memilih root bridge (2)</vt:lpstr>
      <vt:lpstr>Cara memilih root bridge (3)</vt:lpstr>
      <vt:lpstr>Cara memilih designated port</vt:lpstr>
      <vt:lpstr>Kondisi Port Spanning-Tree</vt:lpstr>
      <vt:lpstr>Kondisi Port Spanning-Tree (2)</vt:lpstr>
      <vt:lpstr>Convergence</vt:lpstr>
      <vt:lpstr>LAN Switch Type</vt:lpstr>
      <vt:lpstr>LAN Switch</vt:lpstr>
      <vt:lpstr>PowerPoint Presentation</vt:lpstr>
      <vt:lpstr>Adaptive Cut Through</vt:lpstr>
      <vt:lpstr>Result Notes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pds</dc:creator>
  <cp:lastModifiedBy>Gde</cp:lastModifiedBy>
  <cp:revision>87</cp:revision>
  <dcterms:created xsi:type="dcterms:W3CDTF">2022-08-25T13:17:53Z</dcterms:created>
  <dcterms:modified xsi:type="dcterms:W3CDTF">2025-02-26T03:52:05Z</dcterms:modified>
</cp:coreProperties>
</file>