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2"/>
  </p:notesMasterIdLst>
  <p:sldIdLst>
    <p:sldId id="339" r:id="rId2"/>
    <p:sldId id="340" r:id="rId3"/>
    <p:sldId id="341" r:id="rId4"/>
    <p:sldId id="342" r:id="rId5"/>
    <p:sldId id="343" r:id="rId6"/>
    <p:sldId id="344" r:id="rId7"/>
    <p:sldId id="345" r:id="rId8"/>
    <p:sldId id="346" r:id="rId9"/>
    <p:sldId id="347" r:id="rId10"/>
    <p:sldId id="348" r:id="rId11"/>
    <p:sldId id="349" r:id="rId12"/>
    <p:sldId id="350" r:id="rId13"/>
    <p:sldId id="351" r:id="rId14"/>
    <p:sldId id="352"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 id="365" r:id="rId28"/>
    <p:sldId id="366" r:id="rId29"/>
    <p:sldId id="367" r:id="rId30"/>
    <p:sldId id="368" r:id="rId31"/>
    <p:sldId id="369" r:id="rId32"/>
    <p:sldId id="370" r:id="rId33"/>
    <p:sldId id="371" r:id="rId34"/>
    <p:sldId id="372" r:id="rId35"/>
    <p:sldId id="373" r:id="rId36"/>
    <p:sldId id="374" r:id="rId37"/>
    <p:sldId id="375" r:id="rId38"/>
    <p:sldId id="376" r:id="rId39"/>
    <p:sldId id="377" r:id="rId40"/>
    <p:sldId id="378" r:id="rId41"/>
    <p:sldId id="379" r:id="rId42"/>
    <p:sldId id="380" r:id="rId43"/>
    <p:sldId id="381" r:id="rId44"/>
    <p:sldId id="382" r:id="rId45"/>
    <p:sldId id="383" r:id="rId46"/>
    <p:sldId id="384" r:id="rId47"/>
    <p:sldId id="385" r:id="rId48"/>
    <p:sldId id="386" r:id="rId49"/>
    <p:sldId id="387" r:id="rId50"/>
    <p:sldId id="38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nuel Fradinho" initials="M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00FDFF"/>
    <a:srgbClr val="00B2A5"/>
    <a:srgbClr val="00D9C7"/>
    <a:srgbClr val="73FDD6"/>
    <a:srgbClr val="A92C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autoAdjust="0"/>
    <p:restoredTop sz="79922" autoAdjust="0"/>
  </p:normalViewPr>
  <p:slideViewPr>
    <p:cSldViewPr snapToGrid="0">
      <p:cViewPr varScale="1">
        <p:scale>
          <a:sx n="56" d="100"/>
          <a:sy n="56" d="100"/>
        </p:scale>
        <p:origin x="102" y="6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AA3E45-57A9-44A4-8D02-ECC452318D6C}" type="datetimeFigureOut">
              <a:rPr lang="en-US" smtClean="0"/>
              <a:t>2/26/2025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232A1-099D-4B50-B749-7C373A0D848E}" type="slidenum">
              <a:rPr lang="en-US" smtClean="0"/>
              <a:t>‹#›</a:t>
            </a:fld>
            <a:endParaRPr lang="en-US"/>
          </a:p>
        </p:txBody>
      </p:sp>
    </p:spTree>
    <p:extLst>
      <p:ext uri="{BB962C8B-B14F-4D97-AF65-F5344CB8AC3E}">
        <p14:creationId xmlns:p14="http://schemas.microsoft.com/office/powerpoint/2010/main" val="2638543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072B61B1-529C-46E3-AA00-86D562CDBF8A}" type="slidenum">
              <a:rPr lang="en-US" altLang="en-US">
                <a:latin typeface="Calibri" panose="020F0502020204030204" pitchFamily="34" charset="0"/>
              </a:rPr>
              <a:pPr/>
              <a:t>4</a:t>
            </a:fld>
            <a:endParaRPr lang="en-US" altLang="en-US">
              <a:latin typeface="Calibri" panose="020F0502020204030204" pitchFamily="34" charset="0"/>
            </a:endParaRPr>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latin typeface="Times" panose="02020603050405020304" pitchFamily="18" charset="0"/>
              </a:rPr>
              <a:t>The earliest of these techniques, known as ALOHA, was developed for packet radio networks. However, it is applicable to any shared transmission medium. ALOHA, or pure ALOHA as it is sometimes called, specifies that a station may transmit a frame at any time. The station then listens for an amount of time equal to the maximum possible round-trip propagation delay on the network (twice the time it takes to send a frame between the two most widely separated stations) plus a small fixed time increment. If the station hears an acknowledgment during that time, fine; otherwise, it resends the frame. If the station fails to receive an acknowledgment after repeated transmissions, it gives up. A receiving station determines the correctness of an incoming frame by examining a frame check sequence field, as in HDLC. If the frame is valid and if the destination address in the frame header matches the receiver's address, the station immediately sends an acknowledgment. The frame may be invalid due to noise on the channel or because another station transmitted a frame at about the same time. In the latter case, the two frames may interfere with each other at the receiver so that neither gets through; this is known as a </a:t>
            </a:r>
            <a:r>
              <a:rPr lang="en-US" altLang="en-US" b="1" smtClean="0">
                <a:latin typeface="Times" panose="02020603050405020304" pitchFamily="18" charset="0"/>
              </a:rPr>
              <a:t>collision</a:t>
            </a:r>
            <a:r>
              <a:rPr lang="en-US" altLang="en-US" smtClean="0">
                <a:latin typeface="Times" panose="02020603050405020304" pitchFamily="18" charset="0"/>
              </a:rPr>
              <a:t>. If a received frame is determined to be invalid, the receiving station simply ignores the frame. ALOHA is as simple as can be, and pays a penalty for it. Because the number of collisions rises rapidly with increased load, the maximum utilization of the channel is only about 18%.</a:t>
            </a:r>
          </a:p>
          <a:p>
            <a:pPr>
              <a:spcBef>
                <a:spcPct val="0"/>
              </a:spcBef>
            </a:pPr>
            <a:endParaRPr lang="en-US" altLang="en-US" smtClean="0"/>
          </a:p>
        </p:txBody>
      </p:sp>
    </p:spTree>
    <p:extLst>
      <p:ext uri="{BB962C8B-B14F-4D97-AF65-F5344CB8AC3E}">
        <p14:creationId xmlns:p14="http://schemas.microsoft.com/office/powerpoint/2010/main" val="1676552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7223B8CE-A4C4-4427-AAAB-3AD0458409AF}" type="slidenum">
              <a:rPr lang="en-US" altLang="en-US">
                <a:latin typeface="Calibri" panose="020F0502020204030204" pitchFamily="34" charset="0"/>
              </a:rPr>
              <a:pPr/>
              <a:t>14</a:t>
            </a:fld>
            <a:endParaRPr lang="en-US" altLang="en-US">
              <a:latin typeface="Calibri" panose="020F0502020204030204" pitchFamily="34" charset="0"/>
            </a:endParaRPr>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Stallings DCC8e </a:t>
            </a:r>
            <a:r>
              <a:rPr lang="en-US" altLang="en-US" smtClean="0">
                <a:latin typeface="Times" panose="02020603050405020304" pitchFamily="18" charset="0"/>
              </a:rPr>
              <a:t>Figure 16.2 illustrates the technique for a baseband bus. The upper part of the figure shows a bus LAN layout. At time </a:t>
            </a:r>
            <a:r>
              <a:rPr lang="en-US" altLang="en-US" i="1" smtClean="0">
                <a:latin typeface="Times" panose="02020603050405020304" pitchFamily="18" charset="0"/>
              </a:rPr>
              <a:t>t</a:t>
            </a:r>
            <a:r>
              <a:rPr lang="en-US" altLang="en-US" baseline="-25000" smtClean="0">
                <a:latin typeface="Times" panose="02020603050405020304" pitchFamily="18" charset="0"/>
              </a:rPr>
              <a:t>0</a:t>
            </a:r>
            <a:r>
              <a:rPr lang="en-US" altLang="en-US" smtClean="0">
                <a:latin typeface="Times" panose="02020603050405020304" pitchFamily="18" charset="0"/>
              </a:rPr>
              <a:t>, station A begins transmitting a packet addressed to D. At </a:t>
            </a:r>
            <a:r>
              <a:rPr lang="en-US" altLang="en-US" i="1" smtClean="0">
                <a:latin typeface="Times" panose="02020603050405020304" pitchFamily="18" charset="0"/>
              </a:rPr>
              <a:t>t</a:t>
            </a:r>
            <a:r>
              <a:rPr lang="en-US" altLang="en-US" baseline="-25000" smtClean="0">
                <a:latin typeface="Times" panose="02020603050405020304" pitchFamily="18" charset="0"/>
              </a:rPr>
              <a:t> 1</a:t>
            </a:r>
            <a:r>
              <a:rPr lang="en-US" altLang="en-US" smtClean="0">
                <a:latin typeface="Times" panose="02020603050405020304" pitchFamily="18" charset="0"/>
              </a:rPr>
              <a:t>, both B and C are ready to transmit. B senses a transmission and so defers. C, however, is still unaware of A's transmission (because the leading edge of A's transmission has not yet arrived at C) and begins its own transmission. When A's transmission reaches C, at </a:t>
            </a:r>
            <a:r>
              <a:rPr lang="en-US" altLang="en-US" i="1" smtClean="0">
                <a:latin typeface="Times" panose="02020603050405020304" pitchFamily="18" charset="0"/>
              </a:rPr>
              <a:t>t</a:t>
            </a:r>
            <a:r>
              <a:rPr lang="en-US" altLang="en-US" baseline="-25000" smtClean="0">
                <a:latin typeface="Times" panose="02020603050405020304" pitchFamily="18" charset="0"/>
              </a:rPr>
              <a:t> 2</a:t>
            </a:r>
            <a:r>
              <a:rPr lang="en-US" altLang="en-US" smtClean="0">
                <a:latin typeface="Times" panose="02020603050405020304" pitchFamily="18" charset="0"/>
              </a:rPr>
              <a:t>, C detects the collision and ceases transmission. The effect of the collision propagates back to A, where it is detected some time later, </a:t>
            </a:r>
            <a:r>
              <a:rPr lang="en-US" altLang="en-US" i="1" smtClean="0">
                <a:latin typeface="Times" panose="02020603050405020304" pitchFamily="18" charset="0"/>
              </a:rPr>
              <a:t>t</a:t>
            </a:r>
            <a:r>
              <a:rPr lang="en-US" altLang="en-US" baseline="-25000" smtClean="0">
                <a:latin typeface="Times" panose="02020603050405020304" pitchFamily="18" charset="0"/>
              </a:rPr>
              <a:t> 3</a:t>
            </a:r>
            <a:r>
              <a:rPr lang="en-US" altLang="en-US" smtClean="0">
                <a:latin typeface="Times" panose="02020603050405020304" pitchFamily="18" charset="0"/>
              </a:rPr>
              <a:t>, at which time A ceases transmission. With CSMA/CD,  the amount of wasted capacity is reduced to the time it takes to detect a collision. Question: How long does that take? Let us consider the case of a baseband bus and consider two stations as far apart as possible. For example, in Figure 16.2, suppose that station A begins a transmission and that just before that transmission reaches D, D is ready to transmit. Because D is not yet aware of A's transmission, it begins to transmit. A collision occurs almost immediately and is recognized by D. However, the collision must propagate all the way back to A before A is aware of the collision. By this line of reasoning, we conclude that the amount of time that it takes to detect a collision is no greater than twice the end-to-end propagation delay.</a:t>
            </a:r>
          </a:p>
        </p:txBody>
      </p:sp>
    </p:spTree>
    <p:extLst>
      <p:ext uri="{BB962C8B-B14F-4D97-AF65-F5344CB8AC3E}">
        <p14:creationId xmlns:p14="http://schemas.microsoft.com/office/powerpoint/2010/main" val="4130130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6257F0A7-AE7E-4F4E-9681-F4164F7ACA9E}" type="slidenum">
              <a:rPr lang="en-US" altLang="en-US">
                <a:latin typeface="Calibri" panose="020F0502020204030204" pitchFamily="34" charset="0"/>
              </a:rPr>
              <a:pPr/>
              <a:t>15</a:t>
            </a:fld>
            <a:endParaRPr lang="en-US" altLang="en-US">
              <a:latin typeface="Calibri" panose="020F0502020204030204" pitchFamily="34" charset="0"/>
            </a:endParaRPr>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latin typeface="Times" panose="02020603050405020304" pitchFamily="18" charset="0"/>
              </a:rPr>
              <a:t>An important rule followed in most CSMA/CD systems, including the IEEE standard, is that frames should be long enough to allow collision detection prior to the end of transmission. If shorter frames are used, then collision detection does not occur, and CSMA/CD exhibits the same performance as the less efficient CSMA protocol. For a CSMA/CD LAN, the question arises as to which persistence algorithm to use. You may be surprised to learn that the algorithm used in the IEEE 802.3 standard is 1-persistent. Recall that both nonpersistent and </a:t>
            </a:r>
            <a:r>
              <a:rPr lang="en-US" altLang="en-US" i="1" smtClean="0">
                <a:latin typeface="Times" panose="02020603050405020304" pitchFamily="18" charset="0"/>
              </a:rPr>
              <a:t>p</a:t>
            </a:r>
            <a:r>
              <a:rPr lang="en-US" altLang="en-US" smtClean="0">
                <a:latin typeface="Times" panose="02020603050405020304" pitchFamily="18" charset="0"/>
              </a:rPr>
              <a:t>-persistent have performance problems. In the nonpersistent case, capacity is wasted because the medium will generally remain idle following the end of a transmission even if there are stations waiting to send. In the </a:t>
            </a:r>
            <a:r>
              <a:rPr lang="en-US" altLang="en-US" i="1" smtClean="0">
                <a:latin typeface="Times" panose="02020603050405020304" pitchFamily="18" charset="0"/>
              </a:rPr>
              <a:t>p</a:t>
            </a:r>
            <a:r>
              <a:rPr lang="en-US" altLang="en-US" smtClean="0">
                <a:latin typeface="Times" panose="02020603050405020304" pitchFamily="18" charset="0"/>
              </a:rPr>
              <a:t>-persistent case, </a:t>
            </a:r>
            <a:r>
              <a:rPr lang="en-US" altLang="en-US" i="1" smtClean="0">
                <a:latin typeface="Times" panose="02020603050405020304" pitchFamily="18" charset="0"/>
              </a:rPr>
              <a:t>p</a:t>
            </a:r>
            <a:r>
              <a:rPr lang="en-US" altLang="en-US" smtClean="0">
                <a:latin typeface="Times" panose="02020603050405020304" pitchFamily="18" charset="0"/>
              </a:rPr>
              <a:t> must be set low enough to avoid instability, with the result of sometimes atrocious delays under light load. The 1-persistent algorithm, which means, after all, that </a:t>
            </a:r>
            <a:r>
              <a:rPr lang="en-US" altLang="en-US" i="1" smtClean="0">
                <a:latin typeface="Times" panose="02020603050405020304" pitchFamily="18" charset="0"/>
              </a:rPr>
              <a:t>p</a:t>
            </a:r>
            <a:r>
              <a:rPr lang="en-US" altLang="en-US" smtClean="0">
                <a:latin typeface="Times" panose="02020603050405020304" pitchFamily="18" charset="0"/>
              </a:rPr>
              <a:t> </a:t>
            </a:r>
            <a:r>
              <a:rPr lang="en-US" altLang="en-US" smtClean="0">
                <a:latin typeface="Symbol" panose="05050102010706020507" pitchFamily="18" charset="2"/>
                <a:sym typeface="Symbol" panose="05050102010706020507" pitchFamily="18" charset="2"/>
              </a:rPr>
              <a:t></a:t>
            </a:r>
            <a:r>
              <a:rPr lang="en-US" altLang="en-US" smtClean="0">
                <a:latin typeface="Times" panose="02020603050405020304" pitchFamily="18" charset="0"/>
              </a:rPr>
              <a:t> 1, would seem to be even more unstable than p-persistent due to the greed of the stations. What saves the day is that the wasted time due to collisions is mercifully short (if the frames are long relative to propagation delay), and with random backoff, the two stations involved in a collision are unlikely to collide on their next tries. </a:t>
            </a:r>
          </a:p>
        </p:txBody>
      </p:sp>
    </p:spTree>
    <p:extLst>
      <p:ext uri="{BB962C8B-B14F-4D97-AF65-F5344CB8AC3E}">
        <p14:creationId xmlns:p14="http://schemas.microsoft.com/office/powerpoint/2010/main" val="3881284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BEAE343C-3211-4942-B7F8-E5BA1D5DC42A}" type="slidenum">
              <a:rPr lang="en-US" altLang="en-US">
                <a:latin typeface="Calibri" panose="020F0502020204030204" pitchFamily="34" charset="0"/>
              </a:rPr>
              <a:pPr/>
              <a:t>16</a:t>
            </a:fld>
            <a:endParaRPr lang="en-US" altLang="en-US">
              <a:latin typeface="Calibri" panose="020F0502020204030204" pitchFamily="34" charset="0"/>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latin typeface="Times" panose="02020603050405020304" pitchFamily="18" charset="0"/>
              </a:rPr>
              <a:t>To ensure that backoff maintains stability, IEEE 802.3 and Ethernet use a technique known as </a:t>
            </a:r>
            <a:r>
              <a:rPr lang="en-US" altLang="en-US" b="1" smtClean="0">
                <a:latin typeface="Times" panose="02020603050405020304" pitchFamily="18" charset="0"/>
              </a:rPr>
              <a:t>binary exponential backoff</a:t>
            </a:r>
            <a:r>
              <a:rPr lang="en-US" altLang="en-US" smtClean="0">
                <a:latin typeface="Times" panose="02020603050405020304" pitchFamily="18" charset="0"/>
              </a:rPr>
              <a:t>. A station will attempt to transmit repeatedly in the face of repeated collisions. For the first 10 retransmission attempts, the mean value of the random delay is doubled. This mean value then remains the same for 6 additional attempts. After 16 unsuccessful attempts, the station gives up and reports an error. Thus, as congestion increases, stations back off by larger and larger amounts to reduce the probability of collision. The beauty of the 1-persistent algorithm with binary exponential backoff is that it is efficient over a wide range of loads. At low loads, 1-persistence guarantees that a station can seize the channel as soon as it goes idle, in contrast to the non- and </a:t>
            </a:r>
            <a:r>
              <a:rPr lang="en-US" altLang="en-US" i="1" smtClean="0">
                <a:latin typeface="Times" panose="02020603050405020304" pitchFamily="18" charset="0"/>
              </a:rPr>
              <a:t>p</a:t>
            </a:r>
            <a:r>
              <a:rPr lang="en-US" altLang="en-US" smtClean="0">
                <a:latin typeface="Times" panose="02020603050405020304" pitchFamily="18" charset="0"/>
              </a:rPr>
              <a:t>-persistent schemes. At high loads, it is at least as stable as the other techniques. However, one unfortunate effect of the backoff algorithm is that it has a last-in first-out effect; stations with no or few collisions will have a chance to transmit before stations that have waited longer.</a:t>
            </a:r>
          </a:p>
          <a:p>
            <a:pPr>
              <a:spcBef>
                <a:spcPct val="0"/>
              </a:spcBef>
            </a:pPr>
            <a:endParaRPr lang="en-US" altLang="en-US" smtClean="0"/>
          </a:p>
        </p:txBody>
      </p:sp>
    </p:spTree>
    <p:extLst>
      <p:ext uri="{BB962C8B-B14F-4D97-AF65-F5344CB8AC3E}">
        <p14:creationId xmlns:p14="http://schemas.microsoft.com/office/powerpoint/2010/main" val="2854183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9C10666E-ACE6-43DB-9991-AC7B880DA4FD}" type="slidenum">
              <a:rPr lang="en-US" altLang="en-US">
                <a:latin typeface="Calibri" panose="020F0502020204030204" pitchFamily="34" charset="0"/>
              </a:rPr>
              <a:pPr/>
              <a:t>17</a:t>
            </a:fld>
            <a:endParaRPr lang="en-US" altLang="en-US">
              <a:latin typeface="Calibri" panose="020F0502020204030204" pitchFamily="34" charset="0"/>
            </a:endParaRPr>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latin typeface="Times" panose="02020603050405020304" pitchFamily="18" charset="0"/>
              </a:rPr>
              <a:t>For baseband bus, a collision should produce substantially higher voltage swings than those produced by a single transmitter. Accordingly, the IEEE standard dictates that the transmitter will detect a collision if the signal on the cable at the transmitter tap point exceeds the maximum that could be produced by the transmitter alone. Because a transmitted signal attenuates as it propagates, there is a potential problem: If two stations far apart are transmitting, each station will receive a greatly attenuated signal from the other. The signal strength could be so small that when it is added to the transmitted signal at the transmitter tap point, the combined signal does not exceed the CD threshold. For this reason, among others, the IEEE standard restricts the maximum length of coaxial cable to 500 m for 10BASE5 and 200 m for 10BASE2.</a:t>
            </a:r>
          </a:p>
          <a:p>
            <a:pPr>
              <a:spcBef>
                <a:spcPct val="0"/>
              </a:spcBef>
            </a:pPr>
            <a:r>
              <a:rPr lang="en-US" altLang="en-US" smtClean="0">
                <a:latin typeface="Times" panose="02020603050405020304" pitchFamily="18" charset="0"/>
              </a:rPr>
              <a:t>	A much simpler collision detection scheme is possible with the twisted-pair star-topology approach. In this case, collision detection is based on logic rather than sensing voltage magnitudes. For any hub, if there is activity (signal) on more than one input, a collision is assumed. A special signal called the collision presence signal is generated. This signal is generated and sent out as long as activity is sensed on any of the input lines. This signal is interpreted by every node as an occurrence of a collision.</a:t>
            </a:r>
          </a:p>
          <a:p>
            <a:pPr>
              <a:spcBef>
                <a:spcPct val="0"/>
              </a:spcBef>
            </a:pPr>
            <a:endParaRPr lang="en-US" altLang="en-US" smtClean="0"/>
          </a:p>
        </p:txBody>
      </p:sp>
    </p:spTree>
    <p:extLst>
      <p:ext uri="{BB962C8B-B14F-4D97-AF65-F5344CB8AC3E}">
        <p14:creationId xmlns:p14="http://schemas.microsoft.com/office/powerpoint/2010/main" val="3879419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25D1D4CC-C998-4720-8DB8-53995B4F19B3}" type="slidenum">
              <a:rPr lang="en-US" altLang="en-US">
                <a:latin typeface="Calibri" panose="020F0502020204030204" pitchFamily="34" charset="0"/>
              </a:rPr>
              <a:pPr/>
              <a:t>19</a:t>
            </a:fld>
            <a:endParaRPr lang="en-US" altLang="en-US">
              <a:latin typeface="Calibri" panose="020F0502020204030204" pitchFamily="34" charset="0"/>
            </a:endParaRPr>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latin typeface="Times" panose="02020603050405020304" pitchFamily="18" charset="0"/>
              </a:rPr>
              <a:t>The IEEE 802.11 MAC layer covers three functional areas: reliable data delivery, access control, and security. This section covers the first two topics.</a:t>
            </a:r>
          </a:p>
        </p:txBody>
      </p:sp>
    </p:spTree>
    <p:extLst>
      <p:ext uri="{BB962C8B-B14F-4D97-AF65-F5344CB8AC3E}">
        <p14:creationId xmlns:p14="http://schemas.microsoft.com/office/powerpoint/2010/main" val="2409633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76150B61-83C7-4937-BD7F-2BC5ED301CE2}" type="slidenum">
              <a:rPr lang="en-US" altLang="en-US">
                <a:latin typeface="Calibri" panose="020F0502020204030204" pitchFamily="34" charset="0"/>
              </a:rPr>
              <a:pPr/>
              <a:t>20</a:t>
            </a:fld>
            <a:endParaRPr lang="en-US" altLang="en-US">
              <a:latin typeface="Calibri" panose="020F0502020204030204" pitchFamily="34" charset="0"/>
            </a:endParaRPr>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latin typeface="Times" panose="02020603050405020304" pitchFamily="18" charset="0"/>
              </a:rPr>
              <a:t>As with any wireless network, a wireless LAN using the IEEE 802.11 physical and MAC layers is subject to considerable unreliability. Noise, interference, and other propagation effects result in the loss of a significant number of frames. Even with error correction codes, a number of MAC frames may not successfully be received. This situation can be dealt with by reliability mechanisms at a higher layer, such as TCP. However, timers used for retransmission at higher layers are typically on the order of seconds. It is therefore more efficient to deal with errors at the MAC level. For this purpose, IEEE 802.11 includes a frame exchange protocol. When a station receives a data frame from another station, it returns an acknowledgment (ACK) frame to the source station. This exchange is treated as an atomic unit, not to be interrupted by a transmission from any other station. If the source does not receive an ACK within a short period of time, either because its data frame was damaged or because the returning ACK was damaged, the source retransmits the frame.</a:t>
            </a:r>
          </a:p>
          <a:p>
            <a:pPr>
              <a:spcBef>
                <a:spcPct val="0"/>
              </a:spcBef>
            </a:pPr>
            <a:endParaRPr lang="en-US" altLang="en-US" smtClean="0"/>
          </a:p>
        </p:txBody>
      </p:sp>
    </p:spTree>
    <p:extLst>
      <p:ext uri="{BB962C8B-B14F-4D97-AF65-F5344CB8AC3E}">
        <p14:creationId xmlns:p14="http://schemas.microsoft.com/office/powerpoint/2010/main" val="2686467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607EE0B0-8BBC-4286-A1D1-058D8E933C13}" type="slidenum">
              <a:rPr lang="en-US" altLang="en-US">
                <a:latin typeface="Calibri" panose="020F0502020204030204" pitchFamily="34" charset="0"/>
              </a:rPr>
              <a:pPr/>
              <a:t>21</a:t>
            </a:fld>
            <a:endParaRPr lang="en-US" altLang="en-US">
              <a:latin typeface="Calibri" panose="020F0502020204030204" pitchFamily="34" charset="0"/>
            </a:endParaRPr>
          </a:p>
        </p:txBody>
      </p:sp>
      <p:sp>
        <p:nvSpPr>
          <p:cNvPr id="69635"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latin typeface="Times" panose="02020603050405020304" pitchFamily="18" charset="0"/>
              </a:rPr>
              <a:t>Thus, the basic data transfer mechanism in IEEE 802.11 involves an exchange of two frames. To further enhance reliability, a four-frame exchange may be used. In this scheme, a source first issues a Request to Send (RTS) frame to the destination. The destination then responds with a Clear to Send (CTS). After receiving the CTS, the source transmits the data frame, and the destination responds with an ACK. The RTS alerts all stations that are within reception range of the source that an exchange is under way; these stations refrain from transmission in order to avoid a collision between two frames transmitted at the same time. Similarly, the CTS alerts all stations that are within reception range of the destination that an exchange is under way. The RTS/CTS portion of the exchange is a required function of the MAC but may be disabled.</a:t>
            </a:r>
          </a:p>
          <a:p>
            <a:pPr>
              <a:spcBef>
                <a:spcPct val="0"/>
              </a:spcBef>
            </a:pPr>
            <a:endParaRPr lang="en-US" altLang="en-US" smtClean="0"/>
          </a:p>
        </p:txBody>
      </p:sp>
    </p:spTree>
    <p:extLst>
      <p:ext uri="{BB962C8B-B14F-4D97-AF65-F5344CB8AC3E}">
        <p14:creationId xmlns:p14="http://schemas.microsoft.com/office/powerpoint/2010/main" val="94668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63024833-866F-4C85-96C6-744D648E0117}" type="slidenum">
              <a:rPr lang="en-US" altLang="en-US">
                <a:latin typeface="Calibri" panose="020F0502020204030204" pitchFamily="34" charset="0"/>
              </a:rPr>
              <a:pPr/>
              <a:t>23</a:t>
            </a:fld>
            <a:endParaRPr lang="en-US" altLang="en-US">
              <a:latin typeface="Calibri" panose="020F0502020204030204" pitchFamily="34" charset="0"/>
            </a:endParaRPr>
          </a:p>
        </p:txBody>
      </p:sp>
      <p:sp>
        <p:nvSpPr>
          <p:cNvPr id="70659"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latin typeface="Times" panose="02020603050405020304" pitchFamily="18" charset="0"/>
              </a:rPr>
              <a:t>The 802.11 working group considered two types of proposals for a MAC algorithm: distributed access protocols, which, like Ethernet, distribute the decision to transmit over all the nodes using a carrier sense mechanism; and centralized access protocols, which involve regulation of transmission by a centralized decision maker. A distributed access protocol makes sense for an ad hoc network of peer workstations (typically an IBSS) and may also be attractive in other wireless LAN configurations that consist primarily of bursty traffic. A centralized access protocol is natural for configurations in which a number of wireless stations are interconnected with each other and some sort of base station that attaches to a backbone wired LAN; it is especially useful if some of the data is time sensitive or high priority. The end result for 802.11 is a MAC algorithm called DFWMAC (distributed foundation wireless MAC) that provides a distributed access control mechanism with an optional centralized control built on top of that. </a:t>
            </a:r>
          </a:p>
          <a:p>
            <a:pPr>
              <a:spcBef>
                <a:spcPct val="0"/>
              </a:spcBef>
            </a:pPr>
            <a:r>
              <a:rPr lang="en-US" altLang="en-US" smtClean="0">
                <a:latin typeface="Times" panose="02020603050405020304" pitchFamily="18" charset="0"/>
              </a:rPr>
              <a:t>	</a:t>
            </a:r>
            <a:r>
              <a:rPr lang="en-US" altLang="en-US" smtClean="0"/>
              <a:t>Stallings DCC8e </a:t>
            </a:r>
            <a:r>
              <a:rPr lang="en-US" altLang="en-US" smtClean="0">
                <a:latin typeface="Times" panose="02020603050405020304" pitchFamily="18" charset="0"/>
              </a:rPr>
              <a:t>Figure 17.5 illustrates the architecture. The lower sublayer of the MAC layer is the distributed coordination function (DCF). DCF uses a contention algorithm to provide access to all traffic. Ordinary asynchronous traffic directly uses DCF. The point coordination function (PCF) is a centralized MAC algorithm used to provide contention-free service. PCF is built on top of DCF and exploits features of DCF to assure access for its users. </a:t>
            </a:r>
          </a:p>
          <a:p>
            <a:pPr>
              <a:spcBef>
                <a:spcPct val="0"/>
              </a:spcBef>
            </a:pPr>
            <a:endParaRPr lang="en-US" altLang="en-US" smtClean="0"/>
          </a:p>
        </p:txBody>
      </p:sp>
    </p:spTree>
    <p:extLst>
      <p:ext uri="{BB962C8B-B14F-4D97-AF65-F5344CB8AC3E}">
        <p14:creationId xmlns:p14="http://schemas.microsoft.com/office/powerpoint/2010/main" val="3370569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471F15F3-6EA6-4281-A019-5F9C61A31FCF}" type="slidenum">
              <a:rPr lang="en-US" altLang="en-US">
                <a:latin typeface="Calibri" panose="020F0502020204030204" pitchFamily="34" charset="0"/>
              </a:rPr>
              <a:pPr/>
              <a:t>24</a:t>
            </a:fld>
            <a:endParaRPr lang="en-US" altLang="en-US">
              <a:latin typeface="Calibri" panose="020F0502020204030204" pitchFamily="34" charset="0"/>
            </a:endParaRPr>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latin typeface="Times" panose="02020603050405020304" pitchFamily="18" charset="0"/>
              </a:rPr>
              <a:t>The DCF sublayer makes use of a simple CSMA (carrier sense multiple access) algorithm. If a station has a MAC frame to transmit, it listens to the medium. If the medium is idle, the station may transmit; otherwise the station must wait until the current transmission is complete before transmitting. The DCF does not include a collision detection function (i.e., CSMA/CD) because collision detection is not practical on a wireless network. The dynamic range of the signals on the medium is very large, so that a transmitting station cannot effectively distinguish incoming weak signals from noise and the effects of its own transmission. To ensure the smooth and fair functioning of this algorithm, DCF includes a set of delays that amounts to a priority scheme. Let us start by considering a single delay known as an interframe space (IFS). In fact, there are three different IFS values, but the algorithm is best explained by initially ignoring this detail. </a:t>
            </a:r>
          </a:p>
          <a:p>
            <a:pPr>
              <a:spcBef>
                <a:spcPct val="0"/>
              </a:spcBef>
            </a:pPr>
            <a:endParaRPr lang="en-US" altLang="en-US" smtClean="0"/>
          </a:p>
        </p:txBody>
      </p:sp>
    </p:spTree>
    <p:extLst>
      <p:ext uri="{BB962C8B-B14F-4D97-AF65-F5344CB8AC3E}">
        <p14:creationId xmlns:p14="http://schemas.microsoft.com/office/powerpoint/2010/main" val="1654966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52778A6A-532A-4BB5-9EC1-97AC128184E4}" type="slidenum">
              <a:rPr lang="en-US" altLang="en-US">
                <a:latin typeface="Calibri" panose="020F0502020204030204" pitchFamily="34" charset="0"/>
              </a:rPr>
              <a:pPr/>
              <a:t>26</a:t>
            </a:fld>
            <a:endParaRPr lang="en-US" altLang="en-US">
              <a:latin typeface="Calibri" panose="020F0502020204030204" pitchFamily="34" charset="0"/>
            </a:endParaRPr>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latin typeface="Times" panose="02020603050405020304" pitchFamily="18" charset="0"/>
              </a:rPr>
              <a:t>Using an IFS, the rules for CSMA access are as follows (</a:t>
            </a:r>
            <a:r>
              <a:rPr lang="en-US" altLang="en-US" smtClean="0"/>
              <a:t>Stallings DCC8e </a:t>
            </a:r>
            <a:r>
              <a:rPr lang="en-US" altLang="en-US" smtClean="0">
                <a:latin typeface="Times" panose="02020603050405020304" pitchFamily="18" charset="0"/>
              </a:rPr>
              <a:t>Figure 17.6):</a:t>
            </a:r>
          </a:p>
          <a:p>
            <a:pPr>
              <a:spcBef>
                <a:spcPct val="0"/>
              </a:spcBef>
            </a:pPr>
            <a:r>
              <a:rPr lang="en-US" altLang="en-US" b="1" smtClean="0">
                <a:latin typeface="Times" panose="02020603050405020304" pitchFamily="18" charset="0"/>
              </a:rPr>
              <a:t>1.</a:t>
            </a:r>
            <a:r>
              <a:rPr lang="en-US" altLang="en-US" smtClean="0">
                <a:latin typeface="Times" panose="02020603050405020304" pitchFamily="18" charset="0"/>
              </a:rPr>
              <a:t> A station with a frame to transmit senses the medium. If the medium is idle, it waits to see if the medium remains idle for a time equal to IFS. If so, the station may transmit immediately.</a:t>
            </a:r>
          </a:p>
          <a:p>
            <a:pPr>
              <a:spcBef>
                <a:spcPct val="0"/>
              </a:spcBef>
            </a:pPr>
            <a:r>
              <a:rPr lang="en-US" altLang="en-US" b="1" smtClean="0">
                <a:latin typeface="Times" panose="02020603050405020304" pitchFamily="18" charset="0"/>
              </a:rPr>
              <a:t>2.</a:t>
            </a:r>
            <a:r>
              <a:rPr lang="en-US" altLang="en-US" smtClean="0">
                <a:latin typeface="Times" panose="02020603050405020304" pitchFamily="18" charset="0"/>
              </a:rPr>
              <a:t> If the medium is busy (either because the station initially finds the medium busy or because the medium becomes busy during the IFS idle time), the station defers transmission and continues to monitor the medium until the current transmission is over.</a:t>
            </a:r>
          </a:p>
          <a:p>
            <a:pPr>
              <a:spcBef>
                <a:spcPct val="0"/>
              </a:spcBef>
            </a:pPr>
            <a:r>
              <a:rPr lang="en-US" altLang="en-US" b="1" smtClean="0">
                <a:latin typeface="Times" panose="02020603050405020304" pitchFamily="18" charset="0"/>
              </a:rPr>
              <a:t>3.</a:t>
            </a:r>
            <a:r>
              <a:rPr lang="en-US" altLang="en-US" smtClean="0">
                <a:latin typeface="Times" panose="02020603050405020304" pitchFamily="18" charset="0"/>
              </a:rPr>
              <a:t> Once the current transmission is over, the station delays another IFS. If the medium remains idle for this period, then the station backs off a random amount of time and again senses the medium. If the medium is still idle, the station may transmit. During the backoff time, if the medium becomes busy, the backoff timer is halted and resumes when the medium becomes idle.</a:t>
            </a:r>
          </a:p>
          <a:p>
            <a:pPr>
              <a:spcBef>
                <a:spcPct val="0"/>
              </a:spcBef>
            </a:pPr>
            <a:r>
              <a:rPr lang="en-US" altLang="en-US" b="1" smtClean="0">
                <a:latin typeface="Times" panose="02020603050405020304" pitchFamily="18" charset="0"/>
              </a:rPr>
              <a:t>4.</a:t>
            </a:r>
            <a:r>
              <a:rPr lang="en-US" altLang="en-US" smtClean="0">
                <a:latin typeface="Times" panose="02020603050405020304" pitchFamily="18" charset="0"/>
              </a:rPr>
              <a:t>If the transmission is unsuccessful, which is determined by the absence of an acknowledgement, then it is assumed that a collision has occurred.</a:t>
            </a:r>
          </a:p>
          <a:p>
            <a:pPr>
              <a:spcBef>
                <a:spcPct val="0"/>
              </a:spcBef>
            </a:pPr>
            <a:r>
              <a:rPr lang="en-US" altLang="en-US" smtClean="0">
                <a:latin typeface="Times" panose="02020603050405020304" pitchFamily="18" charset="0"/>
              </a:rPr>
              <a:t>To ensure that backoff maintains stability, binary exponential backoff, described in Chapter 16, is used. Binary exponential backoff provides a means of handling a heavy load. Repeated failed attempts to transmit result in longer and longer backoff times, which helps to smooth out the load. Without such a backoff, the following situation could occur: Two or more stations attempt to transmit at the same time, causing a collision. These stations then immediately attempt to retransmit, causing a new collision.</a:t>
            </a:r>
          </a:p>
          <a:p>
            <a:pPr>
              <a:spcBef>
                <a:spcPct val="0"/>
              </a:spcBef>
            </a:pPr>
            <a:endParaRPr lang="en-US" altLang="en-US" smtClean="0"/>
          </a:p>
        </p:txBody>
      </p:sp>
    </p:spTree>
    <p:extLst>
      <p:ext uri="{BB962C8B-B14F-4D97-AF65-F5344CB8AC3E}">
        <p14:creationId xmlns:p14="http://schemas.microsoft.com/office/powerpoint/2010/main" val="632245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8AA78E32-65F1-4197-ABAC-B9D021F8DA6F}" type="slidenum">
              <a:rPr lang="en-US" altLang="en-US">
                <a:latin typeface="Calibri" panose="020F0502020204030204" pitchFamily="34" charset="0"/>
              </a:rPr>
              <a:pPr/>
              <a:t>5</a:t>
            </a:fld>
            <a:endParaRPr lang="en-US" altLang="en-US">
              <a:latin typeface="Calibri" panose="020F0502020204030204" pitchFamily="34"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latin typeface="Times" panose="02020603050405020304" pitchFamily="18" charset="0"/>
              </a:rPr>
              <a:t>To improve efficiency, a modification of ALOHA, known as slotted ALOHA, was developed. In this scheme, time on the channel is organized into uniform slots whose size equals the frame transmission time. Some central clock or other technique is needed to synchronize all stations. Transmission is permitted to begin only at a slot boundary. Thus, frames that do overlap will do so totally. This increases the maximum utilization of the system to about 37%. Both ALOHA and slotted ALOHA exhibit poor utilization. Both fail to take advantage of one of the key properties of both packet radio networks and LANs, which is that propagation delay between stations may be very small compared to frame transmission time. </a:t>
            </a:r>
          </a:p>
        </p:txBody>
      </p:sp>
    </p:spTree>
    <p:extLst>
      <p:ext uri="{BB962C8B-B14F-4D97-AF65-F5344CB8AC3E}">
        <p14:creationId xmlns:p14="http://schemas.microsoft.com/office/powerpoint/2010/main" val="1617037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CDECEBF1-80AF-4497-A1BF-A10B7E27A25E}" type="slidenum">
              <a:rPr lang="en-US" altLang="en-US">
                <a:latin typeface="Calibri" panose="020F0502020204030204" pitchFamily="34" charset="0"/>
              </a:rPr>
              <a:pPr/>
              <a:t>29</a:t>
            </a:fld>
            <a:endParaRPr lang="en-US" altLang="en-US">
              <a:latin typeface="Calibri" panose="020F0502020204030204" pitchFamily="34" charset="0"/>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latin typeface="Times" panose="02020603050405020304" pitchFamily="18" charset="0"/>
              </a:rPr>
              <a:t>The preceding scheme is refined for DCF to provide priority-based access by the simple expedient of using three values for IFS:</a:t>
            </a:r>
          </a:p>
          <a:p>
            <a:pPr>
              <a:spcBef>
                <a:spcPct val="0"/>
              </a:spcBef>
            </a:pPr>
            <a:r>
              <a:rPr lang="en-US" altLang="en-US" smtClean="0">
                <a:latin typeface="Times" panose="02020603050405020304" pitchFamily="18" charset="0"/>
                <a:cs typeface="Times New Roman" panose="02020603050405020304" pitchFamily="18" charset="0"/>
              </a:rPr>
              <a:t>• </a:t>
            </a:r>
            <a:r>
              <a:rPr lang="en-US" altLang="en-US" b="1" smtClean="0">
                <a:latin typeface="Times" panose="02020603050405020304" pitchFamily="18" charset="0"/>
              </a:rPr>
              <a:t>SIFS (short IFS):</a:t>
            </a:r>
            <a:r>
              <a:rPr lang="en-US" altLang="en-US" smtClean="0">
                <a:latin typeface="Times" panose="02020603050405020304" pitchFamily="18" charset="0"/>
              </a:rPr>
              <a:t> The shortest IFS, used for all immediate response actions, as explained in the following discussion</a:t>
            </a:r>
          </a:p>
          <a:p>
            <a:pPr>
              <a:spcBef>
                <a:spcPct val="0"/>
              </a:spcBef>
            </a:pPr>
            <a:r>
              <a:rPr lang="en-US" altLang="en-US" smtClean="0">
                <a:latin typeface="Times" panose="02020603050405020304" pitchFamily="18" charset="0"/>
                <a:cs typeface="Times New Roman" panose="02020603050405020304" pitchFamily="18" charset="0"/>
              </a:rPr>
              <a:t>• </a:t>
            </a:r>
            <a:r>
              <a:rPr lang="en-US" altLang="en-US" b="1" smtClean="0">
                <a:latin typeface="Times" panose="02020603050405020304" pitchFamily="18" charset="0"/>
              </a:rPr>
              <a:t>PIFS (point coordination function IFS):</a:t>
            </a:r>
            <a:r>
              <a:rPr lang="en-US" altLang="en-US" smtClean="0">
                <a:latin typeface="Times" panose="02020603050405020304" pitchFamily="18" charset="0"/>
              </a:rPr>
              <a:t> A midlength IFS, used by the centralized controller in the PCF scheme when issuing polls</a:t>
            </a:r>
          </a:p>
          <a:p>
            <a:pPr>
              <a:spcBef>
                <a:spcPct val="0"/>
              </a:spcBef>
            </a:pPr>
            <a:r>
              <a:rPr lang="en-US" altLang="en-US" smtClean="0">
                <a:latin typeface="Times" panose="02020603050405020304" pitchFamily="18" charset="0"/>
                <a:cs typeface="Times New Roman" panose="02020603050405020304" pitchFamily="18" charset="0"/>
              </a:rPr>
              <a:t>• </a:t>
            </a:r>
            <a:r>
              <a:rPr lang="en-US" altLang="en-US" b="1" smtClean="0">
                <a:latin typeface="Times" panose="02020603050405020304" pitchFamily="18" charset="0"/>
              </a:rPr>
              <a:t>DIFS (distributed coordination function IFS):</a:t>
            </a:r>
            <a:r>
              <a:rPr lang="en-US" altLang="en-US" smtClean="0">
                <a:latin typeface="Times" panose="02020603050405020304" pitchFamily="18" charset="0"/>
              </a:rPr>
              <a:t> The longest IFS, used as a minimum delay for asynchronous frames contending for access</a:t>
            </a:r>
          </a:p>
          <a:p>
            <a:pPr>
              <a:spcBef>
                <a:spcPct val="0"/>
              </a:spcBef>
            </a:pPr>
            <a:endParaRPr lang="en-US" altLang="en-US" smtClean="0"/>
          </a:p>
        </p:txBody>
      </p:sp>
    </p:spTree>
    <p:extLst>
      <p:ext uri="{BB962C8B-B14F-4D97-AF65-F5344CB8AC3E}">
        <p14:creationId xmlns:p14="http://schemas.microsoft.com/office/powerpoint/2010/main" val="61315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EE9170C6-2A0C-4D7F-A1D8-716F209901C6}" type="slidenum">
              <a:rPr lang="en-US" altLang="en-US">
                <a:latin typeface="Calibri" panose="020F0502020204030204" pitchFamily="34" charset="0"/>
              </a:rPr>
              <a:pPr/>
              <a:t>30</a:t>
            </a:fld>
            <a:endParaRPr lang="en-US" altLang="en-US">
              <a:latin typeface="Calibri" panose="020F0502020204030204" pitchFamily="34" charset="0"/>
            </a:endParaRPr>
          </a:p>
        </p:txBody>
      </p:sp>
      <p:sp>
        <p:nvSpPr>
          <p:cNvPr id="74755"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latin typeface="Times" panose="02020603050405020304" pitchFamily="18" charset="0"/>
              </a:rPr>
              <a:t>Consider first the SIFS. Any station using SIFS to determine transmission opportunity has, in effect, the highest priority, because it will always gain access in preference to a station waiting an amount of time equal to PIFS or DIFS. The SIFS is used in the following circumstances:</a:t>
            </a:r>
          </a:p>
          <a:p>
            <a:pPr>
              <a:spcBef>
                <a:spcPct val="0"/>
              </a:spcBef>
            </a:pPr>
            <a:r>
              <a:rPr lang="en-US" altLang="en-US" smtClean="0">
                <a:latin typeface="Times" panose="02020603050405020304" pitchFamily="18" charset="0"/>
                <a:cs typeface="Times New Roman" panose="02020603050405020304" pitchFamily="18" charset="0"/>
              </a:rPr>
              <a:t>• </a:t>
            </a:r>
            <a:r>
              <a:rPr lang="en-US" altLang="en-US" b="1" smtClean="0">
                <a:latin typeface="Times" panose="02020603050405020304" pitchFamily="18" charset="0"/>
              </a:rPr>
              <a:t>Acknowledgment (ACK):</a:t>
            </a:r>
            <a:r>
              <a:rPr lang="en-US" altLang="en-US" smtClean="0">
                <a:latin typeface="Times" panose="02020603050405020304" pitchFamily="18" charset="0"/>
              </a:rPr>
              <a:t> When a station receives a frame addressed only to itself (not multicast or broadcast), it responds with an ACK frame after waiting only for an SIFS gap. This has two desirable effects. First, because collision detection is not used, the likelihood of collisions is greater than with CSMA/CD, and the MAC-level ACK provides for efficient collision recovery. Second, the SIFS can be used to provide efficient delivery of an LLC protocol data unit (PDU) that requires multiple MAC frames. In this case, the following scenario occurs. A station with a multiframe LLC PDU to transmit sends out the MAC frames one at a time. Each frame is acknowledged by the recipient after SIFS. When the source receives an ACK, it immediately (after SIFS) sends the next frame in the sequence. The result is that once a station has contended for the channel, it will maintain control of the channel until it has sent all of the fragments of an LLC PDU.</a:t>
            </a:r>
          </a:p>
          <a:p>
            <a:pPr>
              <a:spcBef>
                <a:spcPct val="0"/>
              </a:spcBef>
            </a:pPr>
            <a:r>
              <a:rPr lang="en-US" altLang="en-US" smtClean="0">
                <a:latin typeface="Times" panose="02020603050405020304" pitchFamily="18" charset="0"/>
                <a:cs typeface="Times New Roman" panose="02020603050405020304" pitchFamily="18" charset="0"/>
              </a:rPr>
              <a:t>• </a:t>
            </a:r>
            <a:r>
              <a:rPr lang="en-US" altLang="en-US" b="1" smtClean="0">
                <a:latin typeface="Times" panose="02020603050405020304" pitchFamily="18" charset="0"/>
              </a:rPr>
              <a:t>Clear to Send (CTS):</a:t>
            </a:r>
            <a:r>
              <a:rPr lang="en-US" altLang="en-US" smtClean="0">
                <a:latin typeface="Times" panose="02020603050405020304" pitchFamily="18" charset="0"/>
              </a:rPr>
              <a:t> A station can ensure that its data frame will get through by first issuing a small Request to Send (RTS) frame. The station to which this frame is addressed should immediately respond with a CTS frame if it is ready to receive. All other stations receive the RTS and defer using the medium.</a:t>
            </a:r>
          </a:p>
          <a:p>
            <a:pPr>
              <a:spcBef>
                <a:spcPct val="0"/>
              </a:spcBef>
            </a:pPr>
            <a:r>
              <a:rPr lang="en-US" altLang="en-US" smtClean="0">
                <a:latin typeface="Times" panose="02020603050405020304" pitchFamily="18" charset="0"/>
                <a:cs typeface="Times New Roman" panose="02020603050405020304" pitchFamily="18" charset="0"/>
              </a:rPr>
              <a:t>• </a:t>
            </a:r>
            <a:r>
              <a:rPr lang="en-US" altLang="en-US" b="1" smtClean="0">
                <a:latin typeface="Times" panose="02020603050405020304" pitchFamily="18" charset="0"/>
              </a:rPr>
              <a:t>Poll response:</a:t>
            </a:r>
            <a:r>
              <a:rPr lang="en-US" altLang="en-US" smtClean="0">
                <a:latin typeface="Times" panose="02020603050405020304" pitchFamily="18" charset="0"/>
              </a:rPr>
              <a:t> This is explained in the following discussion of PCF.</a:t>
            </a:r>
          </a:p>
          <a:p>
            <a:pPr>
              <a:spcBef>
                <a:spcPct val="0"/>
              </a:spcBef>
            </a:pPr>
            <a:endParaRPr lang="en-US" altLang="en-US" smtClean="0"/>
          </a:p>
        </p:txBody>
      </p:sp>
    </p:spTree>
    <p:extLst>
      <p:ext uri="{BB962C8B-B14F-4D97-AF65-F5344CB8AC3E}">
        <p14:creationId xmlns:p14="http://schemas.microsoft.com/office/powerpoint/2010/main" val="1861929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077F16DB-6EC4-42F6-B06A-91029DF90E78}" type="slidenum">
              <a:rPr lang="en-US" altLang="en-US">
                <a:latin typeface="Calibri" panose="020F0502020204030204" pitchFamily="34" charset="0"/>
              </a:rPr>
              <a:pPr/>
              <a:t>31</a:t>
            </a:fld>
            <a:endParaRPr lang="en-US" altLang="en-US">
              <a:latin typeface="Calibri" panose="020F0502020204030204" pitchFamily="34" charset="0"/>
            </a:endParaRPr>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latin typeface="Times" panose="02020603050405020304" pitchFamily="18" charset="0"/>
              </a:rPr>
              <a:t>The next longest IFS interval is the PIFS. This is used by the centralized controller in issuing polls and takes precedence over normal contention traffic. However, those frames transmitted using SIFS have precedence over a PCF poll.</a:t>
            </a:r>
          </a:p>
          <a:p>
            <a:pPr>
              <a:spcBef>
                <a:spcPct val="0"/>
              </a:spcBef>
            </a:pPr>
            <a:endParaRPr lang="en-US" altLang="en-US" smtClean="0">
              <a:latin typeface="Times" panose="02020603050405020304" pitchFamily="18" charset="0"/>
            </a:endParaRPr>
          </a:p>
          <a:p>
            <a:pPr>
              <a:spcBef>
                <a:spcPct val="0"/>
              </a:spcBef>
            </a:pPr>
            <a:r>
              <a:rPr lang="en-US" altLang="en-US" smtClean="0">
                <a:latin typeface="Times" panose="02020603050405020304" pitchFamily="18" charset="0"/>
              </a:rPr>
              <a:t>Finally, the DIFS interval is used for all ordinary asynchronous traffic.</a:t>
            </a:r>
          </a:p>
          <a:p>
            <a:pPr>
              <a:spcBef>
                <a:spcPct val="0"/>
              </a:spcBef>
            </a:pPr>
            <a:endParaRPr lang="en-US" altLang="en-US" smtClean="0"/>
          </a:p>
        </p:txBody>
      </p:sp>
    </p:spTree>
    <p:extLst>
      <p:ext uri="{BB962C8B-B14F-4D97-AF65-F5344CB8AC3E}">
        <p14:creationId xmlns:p14="http://schemas.microsoft.com/office/powerpoint/2010/main" val="3959102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2B19506B-CADA-47F3-BBEA-3840FDADDB47}" type="slidenum">
              <a:rPr lang="en-US" altLang="en-US">
                <a:latin typeface="Calibri" panose="020F0502020204030204" pitchFamily="34" charset="0"/>
              </a:rPr>
              <a:pPr/>
              <a:t>32</a:t>
            </a:fld>
            <a:endParaRPr lang="en-US" altLang="en-US">
              <a:latin typeface="Calibri" panose="020F0502020204030204" pitchFamily="34" charset="0"/>
            </a:endParaRPr>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Stallings DCC8e </a:t>
            </a:r>
            <a:r>
              <a:rPr lang="en-US" altLang="en-US" smtClean="0">
                <a:latin typeface="Times" panose="02020603050405020304" pitchFamily="18" charset="0"/>
              </a:rPr>
              <a:t>Figure 17.7a illustrates the use of these time values. </a:t>
            </a:r>
          </a:p>
        </p:txBody>
      </p:sp>
    </p:spTree>
    <p:extLst>
      <p:ext uri="{BB962C8B-B14F-4D97-AF65-F5344CB8AC3E}">
        <p14:creationId xmlns:p14="http://schemas.microsoft.com/office/powerpoint/2010/main" val="1616436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28CBA2BA-A9A7-4E36-A039-EC6A31F7ECE3}" type="slidenum">
              <a:rPr lang="en-US" altLang="en-US">
                <a:latin typeface="Calibri" panose="020F0502020204030204" pitchFamily="34" charset="0"/>
              </a:rPr>
              <a:pPr/>
              <a:t>33</a:t>
            </a:fld>
            <a:endParaRPr lang="en-US" altLang="en-US">
              <a:latin typeface="Calibri" panose="020F0502020204030204" pitchFamily="34" charset="0"/>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latin typeface="Times" panose="02020603050405020304" pitchFamily="18" charset="0"/>
              </a:rPr>
              <a:t>PCF is an alternative access method implemented on top of the DCF. The operation consists of polling by the centralized polling master (point coordinator). The point coordinator makes use of PIFS when issuing polls. Because PIFS is smaller than DIFS, the point coordinator can seize the medium and lock out all asynchronous traffic while it issues polls and receives responses.</a:t>
            </a:r>
          </a:p>
          <a:p>
            <a:pPr>
              <a:spcBef>
                <a:spcPct val="0"/>
              </a:spcBef>
            </a:pPr>
            <a:r>
              <a:rPr lang="en-US" altLang="en-US" smtClean="0">
                <a:latin typeface="Times" panose="02020603050405020304" pitchFamily="18" charset="0"/>
              </a:rPr>
              <a:t>	As an extreme, consider the following possible scenario. A wireless network is configured so that a number of stations with time-sensitive traffic are controlled by the point coordinator while remaining traffic contends for access using CSMA. The point coordinator could issue polls in a round-robin fashion to all stations configured for polling. When a poll is issued, the polled station may respond using SIFS. If the point coordinator receives a response, it issues another poll using PIFS. If no response is received during the expected turnaround time, the coordinator issues a poll.</a:t>
            </a:r>
          </a:p>
          <a:p>
            <a:pPr>
              <a:spcBef>
                <a:spcPct val="0"/>
              </a:spcBef>
            </a:pPr>
            <a:r>
              <a:rPr lang="en-US" altLang="en-US" smtClean="0">
                <a:latin typeface="Times" panose="02020603050405020304" pitchFamily="18" charset="0"/>
              </a:rPr>
              <a:t>	If the discipline of the preceding paragraph were implemented, the point coordinator would lock out all asynchronous traffic by repeatedly issuing polls. To prevent this, an interval known as the superframe is defined. During the first part of this interval, the point coordinator issues polls in a round-robin fashion to all stations configured for polling. The point coordinator then idles for the remainder of the superframe, allowing a contention period for asynchronous access.</a:t>
            </a:r>
          </a:p>
          <a:p>
            <a:pPr>
              <a:spcBef>
                <a:spcPct val="0"/>
              </a:spcBef>
            </a:pPr>
            <a:endParaRPr lang="en-US" altLang="en-US" smtClean="0"/>
          </a:p>
        </p:txBody>
      </p:sp>
    </p:spTree>
    <p:extLst>
      <p:ext uri="{BB962C8B-B14F-4D97-AF65-F5344CB8AC3E}">
        <p14:creationId xmlns:p14="http://schemas.microsoft.com/office/powerpoint/2010/main" val="5819393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EBED0F8B-A72D-46A0-918A-63319C8BF8D1}" type="slidenum">
              <a:rPr lang="en-US" altLang="en-US">
                <a:latin typeface="Calibri" panose="020F0502020204030204" pitchFamily="34" charset="0"/>
              </a:rPr>
              <a:pPr/>
              <a:t>35</a:t>
            </a:fld>
            <a:endParaRPr lang="en-US" altLang="en-US">
              <a:latin typeface="Calibri" panose="020F0502020204030204" pitchFamily="34" charset="0"/>
            </a:endParaRPr>
          </a:p>
        </p:txBody>
      </p:sp>
      <p:sp>
        <p:nvSpPr>
          <p:cNvPr id="78851"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Stallings DCC8e </a:t>
            </a:r>
            <a:r>
              <a:rPr lang="en-US" altLang="en-US" smtClean="0">
                <a:latin typeface="Times" panose="02020603050405020304" pitchFamily="18" charset="0"/>
              </a:rPr>
              <a:t>Figure 17.7b illustrates the use of the superframe. At the beginning of a superframe, the point coordinator may optionally seize control and issue polls for a given period of time. This interval varies because of the variable frame size issued by responding stations. The remainder of the superframe is available for contention-based access. At the end of the superframe interval, the point coordinator contends for access to the medium using PIFS. If the medium is idle, the point coordinator gains immediate access and a full superframe period follows. However, the medium may be busy at the end of a superframe. In this case, the point coordinator must wait until the medium is idle to gain access; this results in a foreshortened superframe period for the next cycle.</a:t>
            </a:r>
          </a:p>
          <a:p>
            <a:pPr>
              <a:spcBef>
                <a:spcPct val="0"/>
              </a:spcBef>
            </a:pPr>
            <a:endParaRPr lang="en-US" altLang="en-US" smtClean="0"/>
          </a:p>
        </p:txBody>
      </p:sp>
    </p:spTree>
    <p:extLst>
      <p:ext uri="{BB962C8B-B14F-4D97-AF65-F5344CB8AC3E}">
        <p14:creationId xmlns:p14="http://schemas.microsoft.com/office/powerpoint/2010/main" val="2062512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984D5EB3-1D45-4545-AF1D-EA590BD118EF}" type="slidenum">
              <a:rPr lang="en-US" altLang="en-US">
                <a:latin typeface="Calibri" panose="020F0502020204030204" pitchFamily="34" charset="0"/>
              </a:rPr>
              <a:pPr/>
              <a:t>36</a:t>
            </a:fld>
            <a:endParaRPr lang="en-US" altLang="en-US">
              <a:latin typeface="Calibri" panose="020F0502020204030204" pitchFamily="34" charset="0"/>
            </a:endParaRPr>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Stallings DCC8e </a:t>
            </a:r>
            <a:r>
              <a:rPr lang="en-US" altLang="en-US" smtClean="0">
                <a:latin typeface="Times" panose="02020603050405020304" pitchFamily="18" charset="0"/>
              </a:rPr>
              <a:t>Figure 17.8 shows the 802.11 frame format. This general format is used for all data and control frames, but not all fields are used in all contexts. The fields are:</a:t>
            </a:r>
          </a:p>
          <a:p>
            <a:pPr>
              <a:spcBef>
                <a:spcPct val="0"/>
              </a:spcBef>
            </a:pPr>
            <a:r>
              <a:rPr lang="en-US" altLang="en-US" smtClean="0">
                <a:latin typeface="Times" panose="02020603050405020304" pitchFamily="18" charset="0"/>
                <a:cs typeface="Times New Roman" panose="02020603050405020304" pitchFamily="18" charset="0"/>
              </a:rPr>
              <a:t>• </a:t>
            </a:r>
            <a:r>
              <a:rPr lang="en-US" altLang="en-US" b="1" smtClean="0">
                <a:latin typeface="Times" panose="02020603050405020304" pitchFamily="18" charset="0"/>
              </a:rPr>
              <a:t>Frame Control:</a:t>
            </a:r>
            <a:r>
              <a:rPr lang="en-US" altLang="en-US" smtClean="0">
                <a:latin typeface="Times" panose="02020603050405020304" pitchFamily="18" charset="0"/>
              </a:rPr>
              <a:t> Indicates the type of frame (control, management, or data) and provides control information. Control information includes whether the frame is to or from a DS, fragmentation information, and privacy information.</a:t>
            </a:r>
          </a:p>
          <a:p>
            <a:pPr>
              <a:spcBef>
                <a:spcPct val="0"/>
              </a:spcBef>
            </a:pPr>
            <a:r>
              <a:rPr lang="en-US" altLang="en-US" smtClean="0">
                <a:latin typeface="Times" panose="02020603050405020304" pitchFamily="18" charset="0"/>
                <a:cs typeface="Times New Roman" panose="02020603050405020304" pitchFamily="18" charset="0"/>
              </a:rPr>
              <a:t>• </a:t>
            </a:r>
            <a:r>
              <a:rPr lang="en-US" altLang="en-US" b="1" smtClean="0">
                <a:latin typeface="Times" panose="02020603050405020304" pitchFamily="18" charset="0"/>
              </a:rPr>
              <a:t>Duration/Connection ID:</a:t>
            </a:r>
            <a:r>
              <a:rPr lang="en-US" altLang="en-US" smtClean="0">
                <a:latin typeface="Times" panose="02020603050405020304" pitchFamily="18" charset="0"/>
              </a:rPr>
              <a:t> If used as a duration field, indicates the time (in microseconds) the channel will be allocated for successful transmission of a MAC frame. In some control frames, this field contains an association, or connection, identifier.</a:t>
            </a:r>
          </a:p>
          <a:p>
            <a:pPr>
              <a:spcBef>
                <a:spcPct val="0"/>
              </a:spcBef>
            </a:pPr>
            <a:r>
              <a:rPr lang="en-US" altLang="en-US" smtClean="0">
                <a:latin typeface="Times" panose="02020603050405020304" pitchFamily="18" charset="0"/>
                <a:cs typeface="Times New Roman" panose="02020603050405020304" pitchFamily="18" charset="0"/>
              </a:rPr>
              <a:t>• </a:t>
            </a:r>
            <a:r>
              <a:rPr lang="en-US" altLang="en-US" b="1" smtClean="0">
                <a:latin typeface="Times" panose="02020603050405020304" pitchFamily="18" charset="0"/>
              </a:rPr>
              <a:t>Addresses:</a:t>
            </a:r>
            <a:r>
              <a:rPr lang="en-US" altLang="en-US" smtClean="0">
                <a:latin typeface="Times" panose="02020603050405020304" pitchFamily="18" charset="0"/>
              </a:rPr>
              <a:t> The number and meaning of the 48-bit address fields depend on context. The </a:t>
            </a:r>
            <a:r>
              <a:rPr lang="en-US" altLang="en-US" b="1" smtClean="0">
                <a:latin typeface="Times" panose="02020603050405020304" pitchFamily="18" charset="0"/>
              </a:rPr>
              <a:t>transmitter address</a:t>
            </a:r>
            <a:r>
              <a:rPr lang="en-US" altLang="en-US" smtClean="0">
                <a:latin typeface="Times" panose="02020603050405020304" pitchFamily="18" charset="0"/>
              </a:rPr>
              <a:t> and </a:t>
            </a:r>
            <a:r>
              <a:rPr lang="en-US" altLang="en-US" b="1" smtClean="0">
                <a:latin typeface="Times" panose="02020603050405020304" pitchFamily="18" charset="0"/>
              </a:rPr>
              <a:t>receiver address</a:t>
            </a:r>
            <a:r>
              <a:rPr lang="en-US" altLang="en-US" smtClean="0">
                <a:latin typeface="Times" panose="02020603050405020304" pitchFamily="18" charset="0"/>
              </a:rPr>
              <a:t> are the MAC addresses of stations joined to the BSS that are transmitting and receiving frames over the wireless LAN. The </a:t>
            </a:r>
            <a:r>
              <a:rPr lang="en-US" altLang="en-US" b="1" smtClean="0">
                <a:latin typeface="Times" panose="02020603050405020304" pitchFamily="18" charset="0"/>
              </a:rPr>
              <a:t>service set ID</a:t>
            </a:r>
            <a:r>
              <a:rPr lang="en-US" altLang="en-US" smtClean="0">
                <a:latin typeface="Times" panose="02020603050405020304" pitchFamily="18" charset="0"/>
              </a:rPr>
              <a:t> (SSID) identifies the wireless LAN over which a frame is transmitted. </a:t>
            </a:r>
          </a:p>
          <a:p>
            <a:pPr>
              <a:spcBef>
                <a:spcPct val="0"/>
              </a:spcBef>
            </a:pPr>
            <a:r>
              <a:rPr lang="en-US" altLang="en-US" smtClean="0">
                <a:latin typeface="Times" panose="02020603050405020304" pitchFamily="18" charset="0"/>
                <a:cs typeface="Times New Roman" panose="02020603050405020304" pitchFamily="18" charset="0"/>
              </a:rPr>
              <a:t>• </a:t>
            </a:r>
            <a:r>
              <a:rPr lang="en-US" altLang="en-US" b="1" smtClean="0">
                <a:latin typeface="Times" panose="02020603050405020304" pitchFamily="18" charset="0"/>
              </a:rPr>
              <a:t>Sequence Control:</a:t>
            </a:r>
            <a:r>
              <a:rPr lang="en-US" altLang="en-US" smtClean="0">
                <a:latin typeface="Times" panose="02020603050405020304" pitchFamily="18" charset="0"/>
              </a:rPr>
              <a:t> Contains a 4-bit fragment number subfield, used for fragmentation and reassembly, and a 12-bit sequence number used to number frames sent between a given transmitter and receiver.</a:t>
            </a:r>
          </a:p>
          <a:p>
            <a:pPr>
              <a:spcBef>
                <a:spcPct val="0"/>
              </a:spcBef>
            </a:pPr>
            <a:r>
              <a:rPr lang="en-US" altLang="en-US" smtClean="0">
                <a:latin typeface="Times" panose="02020603050405020304" pitchFamily="18" charset="0"/>
                <a:cs typeface="Times New Roman" panose="02020603050405020304" pitchFamily="18" charset="0"/>
              </a:rPr>
              <a:t>• </a:t>
            </a:r>
            <a:r>
              <a:rPr lang="en-US" altLang="en-US" b="1" smtClean="0">
                <a:latin typeface="Times" panose="02020603050405020304" pitchFamily="18" charset="0"/>
              </a:rPr>
              <a:t>Frame Body:</a:t>
            </a:r>
            <a:r>
              <a:rPr lang="en-US" altLang="en-US" smtClean="0">
                <a:latin typeface="Times" panose="02020603050405020304" pitchFamily="18" charset="0"/>
              </a:rPr>
              <a:t> Contains an MSDU or a fragment of an MSDU. The MSDU is a LLC protocol data unit or MAC control information.</a:t>
            </a:r>
          </a:p>
          <a:p>
            <a:pPr>
              <a:spcBef>
                <a:spcPct val="0"/>
              </a:spcBef>
            </a:pPr>
            <a:r>
              <a:rPr lang="en-US" altLang="en-US" smtClean="0">
                <a:latin typeface="Times" panose="02020603050405020304" pitchFamily="18" charset="0"/>
                <a:cs typeface="Times New Roman" panose="02020603050405020304" pitchFamily="18" charset="0"/>
              </a:rPr>
              <a:t>• </a:t>
            </a:r>
            <a:r>
              <a:rPr lang="en-US" altLang="en-US" b="1" smtClean="0">
                <a:latin typeface="Times" panose="02020603050405020304" pitchFamily="18" charset="0"/>
              </a:rPr>
              <a:t>Frame Check Sequence:</a:t>
            </a:r>
            <a:r>
              <a:rPr lang="en-US" altLang="en-US" smtClean="0">
                <a:latin typeface="Times" panose="02020603050405020304" pitchFamily="18" charset="0"/>
              </a:rPr>
              <a:t> A 32-bit cyclic redundancy check.</a:t>
            </a:r>
          </a:p>
        </p:txBody>
      </p:sp>
    </p:spTree>
    <p:extLst>
      <p:ext uri="{BB962C8B-B14F-4D97-AF65-F5344CB8AC3E}">
        <p14:creationId xmlns:p14="http://schemas.microsoft.com/office/powerpoint/2010/main" val="847477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1C6FEA56-3762-44A3-9DBA-760AFD8BF2D8}" type="slidenum">
              <a:rPr lang="en-US" altLang="en-US">
                <a:latin typeface="Calibri" panose="020F0502020204030204" pitchFamily="34" charset="0"/>
              </a:rPr>
              <a:pPr/>
              <a:t>37</a:t>
            </a:fld>
            <a:endParaRPr lang="en-US" altLang="en-US">
              <a:latin typeface="Calibri" panose="020F0502020204030204" pitchFamily="34" charset="0"/>
            </a:endParaRPr>
          </a:p>
        </p:txBody>
      </p:sp>
      <p:sp>
        <p:nvSpPr>
          <p:cNvPr id="80899"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latin typeface="Times" panose="02020603050405020304" pitchFamily="18" charset="0"/>
              </a:rPr>
              <a:t>We now look at the three MAC frame types. Control frames assist in the reliable delivery of data frames. There are six control frame subtypes:</a:t>
            </a:r>
          </a:p>
          <a:p>
            <a:pPr>
              <a:spcBef>
                <a:spcPct val="0"/>
              </a:spcBef>
            </a:pPr>
            <a:r>
              <a:rPr lang="en-US" altLang="en-US" smtClean="0">
                <a:latin typeface="Times" panose="02020603050405020304" pitchFamily="18" charset="0"/>
                <a:cs typeface="Times New Roman" panose="02020603050405020304" pitchFamily="18" charset="0"/>
              </a:rPr>
              <a:t>• </a:t>
            </a:r>
            <a:r>
              <a:rPr lang="en-US" altLang="en-US" b="1" smtClean="0">
                <a:latin typeface="Times" panose="02020603050405020304" pitchFamily="18" charset="0"/>
              </a:rPr>
              <a:t>Power Save-Poll (PS-Poll):</a:t>
            </a:r>
            <a:r>
              <a:rPr lang="en-US" altLang="en-US" smtClean="0">
                <a:latin typeface="Times" panose="02020603050405020304" pitchFamily="18" charset="0"/>
              </a:rPr>
              <a:t> This frame is sent by any station to the station that includes the AP (access point). Its purpose is to request that the AP transmit a frame that has been buffered for this station while the station was in power-saving mode.</a:t>
            </a:r>
          </a:p>
          <a:p>
            <a:pPr>
              <a:spcBef>
                <a:spcPct val="0"/>
              </a:spcBef>
            </a:pPr>
            <a:r>
              <a:rPr lang="en-US" altLang="en-US" smtClean="0">
                <a:latin typeface="Times" panose="02020603050405020304" pitchFamily="18" charset="0"/>
                <a:cs typeface="Times New Roman" panose="02020603050405020304" pitchFamily="18" charset="0"/>
              </a:rPr>
              <a:t>• </a:t>
            </a:r>
            <a:r>
              <a:rPr lang="en-US" altLang="en-US" b="1" smtClean="0">
                <a:latin typeface="Times" panose="02020603050405020304" pitchFamily="18" charset="0"/>
              </a:rPr>
              <a:t>Request to Send (RTS):</a:t>
            </a:r>
            <a:r>
              <a:rPr lang="en-US" altLang="en-US" smtClean="0">
                <a:latin typeface="Times" panose="02020603050405020304" pitchFamily="18" charset="0"/>
              </a:rPr>
              <a:t> This is the first frame in the four-way frame exchange discussed under the subsection on reliable data delivery at the beginning of Section 17.3. The station sending this message is alerting a potential destination, and all other stations within reception range, that it intends to send a data frame to that destination.</a:t>
            </a:r>
          </a:p>
          <a:p>
            <a:pPr>
              <a:spcBef>
                <a:spcPct val="0"/>
              </a:spcBef>
            </a:pPr>
            <a:r>
              <a:rPr lang="en-US" altLang="en-US" smtClean="0">
                <a:latin typeface="Times" panose="02020603050405020304" pitchFamily="18" charset="0"/>
                <a:cs typeface="Times New Roman" panose="02020603050405020304" pitchFamily="18" charset="0"/>
              </a:rPr>
              <a:t>• </a:t>
            </a:r>
            <a:r>
              <a:rPr lang="en-US" altLang="en-US" b="1" smtClean="0">
                <a:latin typeface="Times" panose="02020603050405020304" pitchFamily="18" charset="0"/>
              </a:rPr>
              <a:t>Clear to Send (CTS):</a:t>
            </a:r>
            <a:r>
              <a:rPr lang="en-US" altLang="en-US" smtClean="0">
                <a:latin typeface="Times" panose="02020603050405020304" pitchFamily="18" charset="0"/>
              </a:rPr>
              <a:t> This is the second frame in the four-way exchange. It is sent by the destination station to the source station to grant permission to send a data frame.</a:t>
            </a:r>
          </a:p>
          <a:p>
            <a:pPr>
              <a:spcBef>
                <a:spcPct val="0"/>
              </a:spcBef>
            </a:pPr>
            <a:r>
              <a:rPr lang="en-US" altLang="en-US" smtClean="0">
                <a:latin typeface="Times" panose="02020603050405020304" pitchFamily="18" charset="0"/>
                <a:cs typeface="Times New Roman" panose="02020603050405020304" pitchFamily="18" charset="0"/>
              </a:rPr>
              <a:t>• </a:t>
            </a:r>
            <a:r>
              <a:rPr lang="en-US" altLang="en-US" b="1" smtClean="0">
                <a:latin typeface="Times" panose="02020603050405020304" pitchFamily="18" charset="0"/>
              </a:rPr>
              <a:t>Acknowledgment:</a:t>
            </a:r>
            <a:r>
              <a:rPr lang="en-US" altLang="en-US" smtClean="0">
                <a:latin typeface="Times" panose="02020603050405020304" pitchFamily="18" charset="0"/>
              </a:rPr>
              <a:t> Provides an acknowledgment from the destination to the source that the immediately preceding data, management, or PS-Poll frame was received correctly.</a:t>
            </a:r>
          </a:p>
          <a:p>
            <a:pPr>
              <a:spcBef>
                <a:spcPct val="0"/>
              </a:spcBef>
            </a:pPr>
            <a:r>
              <a:rPr lang="en-US" altLang="en-US" smtClean="0">
                <a:latin typeface="Times" panose="02020603050405020304" pitchFamily="18" charset="0"/>
                <a:cs typeface="Times New Roman" panose="02020603050405020304" pitchFamily="18" charset="0"/>
              </a:rPr>
              <a:t>• </a:t>
            </a:r>
            <a:r>
              <a:rPr lang="en-US" altLang="en-US" b="1" smtClean="0">
                <a:latin typeface="Times" panose="02020603050405020304" pitchFamily="18" charset="0"/>
              </a:rPr>
              <a:t>Contention-Free (CF)-end: </a:t>
            </a:r>
            <a:r>
              <a:rPr lang="en-US" altLang="en-US" smtClean="0">
                <a:latin typeface="Times" panose="02020603050405020304" pitchFamily="18" charset="0"/>
              </a:rPr>
              <a:t>Announces the end of a contention-free period that is part of the point coordination function.</a:t>
            </a:r>
          </a:p>
          <a:p>
            <a:pPr>
              <a:spcBef>
                <a:spcPct val="0"/>
              </a:spcBef>
            </a:pPr>
            <a:r>
              <a:rPr lang="en-US" altLang="en-US" smtClean="0">
                <a:latin typeface="Times" panose="02020603050405020304" pitchFamily="18" charset="0"/>
                <a:cs typeface="Times New Roman" panose="02020603050405020304" pitchFamily="18" charset="0"/>
              </a:rPr>
              <a:t>• </a:t>
            </a:r>
            <a:r>
              <a:rPr lang="en-US" altLang="en-US" b="1" smtClean="0">
                <a:latin typeface="Times" panose="02020603050405020304" pitchFamily="18" charset="0"/>
              </a:rPr>
              <a:t>CF-End + CF-Ack:</a:t>
            </a:r>
            <a:r>
              <a:rPr lang="en-US" altLang="en-US" smtClean="0">
                <a:latin typeface="Times" panose="02020603050405020304" pitchFamily="18" charset="0"/>
              </a:rPr>
              <a:t> Acknowledges the CF-end. This frame ends the contention-free period and releases stations from the restrictions associated with that period.</a:t>
            </a:r>
          </a:p>
          <a:p>
            <a:pPr>
              <a:spcBef>
                <a:spcPct val="0"/>
              </a:spcBef>
            </a:pPr>
            <a:endParaRPr lang="en-US" altLang="en-US" smtClean="0">
              <a:latin typeface="Times" panose="02020603050405020304" pitchFamily="18" charset="0"/>
            </a:endParaRPr>
          </a:p>
          <a:p>
            <a:pPr>
              <a:spcBef>
                <a:spcPct val="0"/>
              </a:spcBef>
            </a:pPr>
            <a:endParaRPr lang="en-US" altLang="en-US" smtClean="0"/>
          </a:p>
        </p:txBody>
      </p:sp>
    </p:spTree>
    <p:extLst>
      <p:ext uri="{BB962C8B-B14F-4D97-AF65-F5344CB8AC3E}">
        <p14:creationId xmlns:p14="http://schemas.microsoft.com/office/powerpoint/2010/main" val="1412987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F9242FFE-6108-4E07-8F96-3BD79190272C}" type="slidenum">
              <a:rPr lang="en-US" altLang="en-US">
                <a:latin typeface="Calibri" panose="020F0502020204030204" pitchFamily="34" charset="0"/>
              </a:rPr>
              <a:pPr/>
              <a:t>38</a:t>
            </a:fld>
            <a:endParaRPr lang="en-US" altLang="en-US">
              <a:latin typeface="Calibri" panose="020F0502020204030204" pitchFamily="34" charset="0"/>
            </a:endParaRPr>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latin typeface="Times" panose="02020603050405020304" pitchFamily="18" charset="0"/>
              </a:rPr>
              <a:t>There are eight data frame subtypes, organized into two groups. The first four subtypes define frames that carry upper-level data from the source station to the destination station. The four data-carrying frames are:</a:t>
            </a:r>
          </a:p>
          <a:p>
            <a:pPr>
              <a:spcBef>
                <a:spcPct val="0"/>
              </a:spcBef>
            </a:pPr>
            <a:r>
              <a:rPr lang="en-US" altLang="en-US" smtClean="0">
                <a:latin typeface="Times" panose="02020603050405020304" pitchFamily="18" charset="0"/>
                <a:cs typeface="Times New Roman" panose="02020603050405020304" pitchFamily="18" charset="0"/>
              </a:rPr>
              <a:t>• </a:t>
            </a:r>
            <a:r>
              <a:rPr lang="en-US" altLang="en-US" b="1" smtClean="0">
                <a:latin typeface="Times" panose="02020603050405020304" pitchFamily="18" charset="0"/>
              </a:rPr>
              <a:t>Data:</a:t>
            </a:r>
            <a:r>
              <a:rPr lang="en-US" altLang="en-US" smtClean="0">
                <a:latin typeface="Times" panose="02020603050405020304" pitchFamily="18" charset="0"/>
              </a:rPr>
              <a:t> This is the simplest data frame. It may be used in both a contention period and a contention-free period.</a:t>
            </a:r>
          </a:p>
          <a:p>
            <a:pPr>
              <a:spcBef>
                <a:spcPct val="0"/>
              </a:spcBef>
            </a:pPr>
            <a:r>
              <a:rPr lang="en-US" altLang="en-US" smtClean="0">
                <a:latin typeface="Times" panose="02020603050405020304" pitchFamily="18" charset="0"/>
                <a:cs typeface="Times New Roman" panose="02020603050405020304" pitchFamily="18" charset="0"/>
              </a:rPr>
              <a:t>• </a:t>
            </a:r>
            <a:r>
              <a:rPr lang="en-US" altLang="en-US" b="1" smtClean="0">
                <a:latin typeface="Times" panose="02020603050405020304" pitchFamily="18" charset="0"/>
              </a:rPr>
              <a:t>Data + CF-Ack:</a:t>
            </a:r>
            <a:r>
              <a:rPr lang="en-US" altLang="en-US" smtClean="0">
                <a:latin typeface="Times" panose="02020603050405020304" pitchFamily="18" charset="0"/>
              </a:rPr>
              <a:t> May only be sent during a contention-free period. In addition to carrying data, this frame acknowledges previously received data.</a:t>
            </a:r>
          </a:p>
          <a:p>
            <a:pPr>
              <a:spcBef>
                <a:spcPct val="0"/>
              </a:spcBef>
            </a:pPr>
            <a:r>
              <a:rPr lang="en-US" altLang="en-US" smtClean="0">
                <a:latin typeface="Times" panose="02020603050405020304" pitchFamily="18" charset="0"/>
                <a:cs typeface="Times New Roman" panose="02020603050405020304" pitchFamily="18" charset="0"/>
              </a:rPr>
              <a:t>• </a:t>
            </a:r>
            <a:r>
              <a:rPr lang="en-US" altLang="en-US" b="1" smtClean="0">
                <a:latin typeface="Times" panose="02020603050405020304" pitchFamily="18" charset="0"/>
              </a:rPr>
              <a:t>Data + CF-Poll:</a:t>
            </a:r>
            <a:r>
              <a:rPr lang="en-US" altLang="en-US" smtClean="0">
                <a:latin typeface="Times" panose="02020603050405020304" pitchFamily="18" charset="0"/>
              </a:rPr>
              <a:t> Used by a point coordinator to deliver data to a mobile station and also to request that the mobile station send a data frame that it may have buffered.</a:t>
            </a:r>
          </a:p>
          <a:p>
            <a:pPr>
              <a:spcBef>
                <a:spcPct val="0"/>
              </a:spcBef>
            </a:pPr>
            <a:r>
              <a:rPr lang="en-US" altLang="en-US" smtClean="0">
                <a:latin typeface="Times" panose="02020603050405020304" pitchFamily="18" charset="0"/>
                <a:cs typeface="Times New Roman" panose="02020603050405020304" pitchFamily="18" charset="0"/>
              </a:rPr>
              <a:t>• </a:t>
            </a:r>
            <a:r>
              <a:rPr lang="en-US" altLang="en-US" b="1" smtClean="0">
                <a:latin typeface="Times" panose="02020603050405020304" pitchFamily="18" charset="0"/>
              </a:rPr>
              <a:t>Data + CF-Ack + CF-Poll:</a:t>
            </a:r>
            <a:r>
              <a:rPr lang="en-US" altLang="en-US" smtClean="0">
                <a:latin typeface="Times" panose="02020603050405020304" pitchFamily="18" charset="0"/>
              </a:rPr>
              <a:t> Combines the functions of the Data + CF-Ack and Data + CF-Poll into a single frame.</a:t>
            </a:r>
          </a:p>
          <a:p>
            <a:pPr>
              <a:spcBef>
                <a:spcPct val="0"/>
              </a:spcBef>
            </a:pPr>
            <a:endParaRPr lang="en-US" altLang="en-US" smtClean="0"/>
          </a:p>
        </p:txBody>
      </p:sp>
    </p:spTree>
    <p:extLst>
      <p:ext uri="{BB962C8B-B14F-4D97-AF65-F5344CB8AC3E}">
        <p14:creationId xmlns:p14="http://schemas.microsoft.com/office/powerpoint/2010/main" val="3873804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1ADE43A6-B82C-449F-8978-FBE784CB5D22}" type="slidenum">
              <a:rPr lang="en-US" altLang="en-US">
                <a:latin typeface="Calibri" panose="020F0502020204030204" pitchFamily="34" charset="0"/>
              </a:rPr>
              <a:pPr/>
              <a:t>39</a:t>
            </a:fld>
            <a:endParaRPr lang="en-US" altLang="en-US">
              <a:latin typeface="Calibri" panose="020F0502020204030204" pitchFamily="34" charset="0"/>
            </a:endParaRPr>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latin typeface="Times" panose="02020603050405020304" pitchFamily="18" charset="0"/>
              </a:rPr>
              <a:t>The remaining four subtypes of data frames do not in fact carry any user data. The Null Function data frame carries no data, polls, or acknowledgments. It is used only to carry the power management bit in the frame control field to the AP, to indicate that the station is changing to a low-power operating state. The remaining three frames (CF-Ack, CF-Poll, CF-Ack + CF-Poll) have the same functionality as the corresponding data frame subtypes in the preceding list (Data + CF-Ack, Data + CF-Poll, Data + CF-Ack + CF-Poll) but without the data.</a:t>
            </a:r>
          </a:p>
          <a:p>
            <a:pPr>
              <a:spcBef>
                <a:spcPct val="0"/>
              </a:spcBef>
            </a:pPr>
            <a:endParaRPr lang="en-US" altLang="en-US" smtClean="0"/>
          </a:p>
        </p:txBody>
      </p:sp>
    </p:spTree>
    <p:extLst>
      <p:ext uri="{BB962C8B-B14F-4D97-AF65-F5344CB8AC3E}">
        <p14:creationId xmlns:p14="http://schemas.microsoft.com/office/powerpoint/2010/main" val="466660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C2E84C99-12EC-4FA0-A007-5AB10B4FC403}" type="slidenum">
              <a:rPr lang="en-US" altLang="en-US">
                <a:latin typeface="Calibri" panose="020F0502020204030204" pitchFamily="34" charset="0"/>
              </a:rPr>
              <a:pPr/>
              <a:t>7</a:t>
            </a:fld>
            <a:endParaRPr lang="en-US" altLang="en-US">
              <a:latin typeface="Calibri" panose="020F0502020204030204" pitchFamily="34" charset="0"/>
            </a:endParaRPr>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latin typeface="Times" panose="02020603050405020304" pitchFamily="18" charset="0"/>
              </a:rPr>
              <a:t>The most widely used high-speed LANs today are based on Ethernet and were developed by the IEEE 802.3 standards committee. As with other LAN standards, there is both a medium access control layer and a physical layer. The media access uses CSMA/CD. This and its precursors can be termed random access, or contention, techniques. They are random access in the sense that there is no predictable or scheduled time for any station to transmit; station transmissions are ordered randomly. They exhibit contention in the sense that stations contend for time on the shared medium.</a:t>
            </a:r>
          </a:p>
        </p:txBody>
      </p:sp>
    </p:spTree>
    <p:extLst>
      <p:ext uri="{BB962C8B-B14F-4D97-AF65-F5344CB8AC3E}">
        <p14:creationId xmlns:p14="http://schemas.microsoft.com/office/powerpoint/2010/main" val="40174631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3F5ABBD5-C4E7-41B5-B32C-13A20AAFD9BA}" type="slidenum">
              <a:rPr lang="en-US" altLang="en-US">
                <a:latin typeface="Calibri" panose="020F0502020204030204" pitchFamily="34" charset="0"/>
              </a:rPr>
              <a:pPr/>
              <a:t>40</a:t>
            </a:fld>
            <a:endParaRPr lang="en-US" altLang="en-US">
              <a:latin typeface="Calibri" panose="020F0502020204030204" pitchFamily="34" charset="0"/>
            </a:endParaRPr>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latin typeface="Times" panose="02020603050405020304" pitchFamily="18" charset="0"/>
              </a:rPr>
              <a:t>Management frames are used to manage communications between stations and APs. Functions covered include management of associations (request, response, reassociation, dissociation, and authentication.</a:t>
            </a:r>
          </a:p>
          <a:p>
            <a:pPr>
              <a:spcBef>
                <a:spcPct val="0"/>
              </a:spcBef>
            </a:pPr>
            <a:endParaRPr lang="en-US" altLang="en-US" smtClean="0"/>
          </a:p>
        </p:txBody>
      </p:sp>
    </p:spTree>
    <p:extLst>
      <p:ext uri="{BB962C8B-B14F-4D97-AF65-F5344CB8AC3E}">
        <p14:creationId xmlns:p14="http://schemas.microsoft.com/office/powerpoint/2010/main" val="911636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7E284EFB-A78B-4E0E-B4DD-3F9C63951A58}" type="slidenum">
              <a:rPr lang="en-US" altLang="en-US">
                <a:latin typeface="Calibri" panose="020F0502020204030204" pitchFamily="34" charset="0"/>
              </a:rPr>
              <a:pPr/>
              <a:t>8</a:t>
            </a:fld>
            <a:endParaRPr lang="en-US" altLang="en-US">
              <a:latin typeface="Calibri" panose="020F0502020204030204" pitchFamily="34" charset="0"/>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latin typeface="Times" panose="02020603050405020304" pitchFamily="18" charset="0"/>
              </a:rPr>
              <a:t>The foregoing observations led to the development of carrier sense multiple access (CSMA). With CSMA, a station wishing to transmit first listens to the medium to determine if another transmission is in progress (carrier sense). If the medium is in use, the station must wait. If the medium is idle, the station may transmit. It may happen that two or more stations attempt to transmit at about the same time. If this happens, there will be a collision; the data from both transmissions will be garbled and not received successfully. To account for this, a station waits a reasonable amount of time after transmitting for an acknowledgment, taking into account the maximum round-trip propagation delay and the fact that the acknowledging station must also contend for the channel to respond. If there is no acknowledgment, the station assumes that a collision has occurred and retransmits. This strategy is effective for networks in which the average frame transmission time is much longer than the propagation time. Collisions can occur only when more than one user begins transmitting within a short time interval (the period of the propagation delay). If a station begins to transmit a frame, and there are no collisions during the time it takes for the leading edge of the packet to propagate to the farthest station, then there will be no collision for this frame because all other stations are now aware of the transmission. The maximum utilization achievable using CSMA can far exceed that of ALOHA or slotted ALOHA. The maximum utilization depends on the length of the frame and on the propagation time; the longer the frames or the shorter the propagation time, the higher the utilization.</a:t>
            </a:r>
          </a:p>
          <a:p>
            <a:pPr>
              <a:spcBef>
                <a:spcPct val="0"/>
              </a:spcBef>
            </a:pPr>
            <a:endParaRPr lang="en-US" altLang="en-US" smtClean="0"/>
          </a:p>
        </p:txBody>
      </p:sp>
    </p:spTree>
    <p:extLst>
      <p:ext uri="{BB962C8B-B14F-4D97-AF65-F5344CB8AC3E}">
        <p14:creationId xmlns:p14="http://schemas.microsoft.com/office/powerpoint/2010/main" val="3579125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80B9DFD3-A914-4268-BCC3-690F1B0E7448}" type="slidenum">
              <a:rPr lang="en-US" altLang="en-US">
                <a:latin typeface="Calibri" panose="020F0502020204030204" pitchFamily="34" charset="0"/>
              </a:rPr>
              <a:pPr/>
              <a:t>9</a:t>
            </a:fld>
            <a:endParaRPr lang="en-US" altLang="en-US">
              <a:latin typeface="Calibri" panose="020F0502020204030204" pitchFamily="34" charset="0"/>
            </a:endParaRPr>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latin typeface="Times" panose="02020603050405020304" pitchFamily="18" charset="0"/>
              </a:rPr>
              <a:t>With CSMA, an algorithm is needed to specify what a station should do if the medium is found busy. One algorithm is </a:t>
            </a:r>
            <a:r>
              <a:rPr lang="en-US" altLang="en-US" b="1" smtClean="0">
                <a:latin typeface="Times" panose="02020603050405020304" pitchFamily="18" charset="0"/>
              </a:rPr>
              <a:t>nonpersistent CSMA</a:t>
            </a:r>
            <a:r>
              <a:rPr lang="en-US" altLang="en-US" smtClean="0">
                <a:latin typeface="Times" panose="02020603050405020304" pitchFamily="18" charset="0"/>
              </a:rPr>
              <a:t>. A station wishing to transmit listens to the medium and obeys the following rules:</a:t>
            </a:r>
          </a:p>
          <a:p>
            <a:pPr>
              <a:spcBef>
                <a:spcPct val="0"/>
              </a:spcBef>
            </a:pPr>
            <a:endParaRPr lang="en-US" altLang="en-US" smtClean="0">
              <a:latin typeface="Times" panose="02020603050405020304" pitchFamily="18" charset="0"/>
            </a:endParaRPr>
          </a:p>
          <a:p>
            <a:pPr>
              <a:spcBef>
                <a:spcPct val="0"/>
              </a:spcBef>
            </a:pPr>
            <a:r>
              <a:rPr lang="en-US" altLang="en-US" b="1" smtClean="0">
                <a:latin typeface="Times" panose="02020603050405020304" pitchFamily="18" charset="0"/>
              </a:rPr>
              <a:t>1.</a:t>
            </a:r>
            <a:r>
              <a:rPr lang="en-US" altLang="en-US" smtClean="0">
                <a:latin typeface="Times" panose="02020603050405020304" pitchFamily="18" charset="0"/>
              </a:rPr>
              <a:t> If the medium is idle, transmit; otherwise, go to step 2.</a:t>
            </a:r>
          </a:p>
          <a:p>
            <a:pPr>
              <a:spcBef>
                <a:spcPct val="0"/>
              </a:spcBef>
            </a:pPr>
            <a:r>
              <a:rPr lang="en-US" altLang="en-US" b="1" smtClean="0">
                <a:latin typeface="Times" panose="02020603050405020304" pitchFamily="18" charset="0"/>
              </a:rPr>
              <a:t>2.</a:t>
            </a:r>
            <a:r>
              <a:rPr lang="en-US" altLang="en-US" smtClean="0">
                <a:latin typeface="Times" panose="02020603050405020304" pitchFamily="18" charset="0"/>
              </a:rPr>
              <a:t> If the medium is busy, wait an amount of time drawn from a probability distribution (the retransmission delay) and repeat step 1.</a:t>
            </a:r>
          </a:p>
          <a:p>
            <a:pPr>
              <a:spcBef>
                <a:spcPct val="0"/>
              </a:spcBef>
            </a:pPr>
            <a:endParaRPr lang="en-US" altLang="en-US" smtClean="0">
              <a:latin typeface="Times" panose="02020603050405020304" pitchFamily="18" charset="0"/>
            </a:endParaRPr>
          </a:p>
          <a:p>
            <a:pPr>
              <a:spcBef>
                <a:spcPct val="0"/>
              </a:spcBef>
            </a:pPr>
            <a:r>
              <a:rPr lang="en-US" altLang="en-US" smtClean="0">
                <a:latin typeface="Times" panose="02020603050405020304" pitchFamily="18" charset="0"/>
              </a:rPr>
              <a:t>The use of random delays reduces the probability of collisions. To see this, consider that two stations become ready to transmit at about the same time while another transmission is in progress; if both stations delay the same amount of time before trying again, they will both attempt to transmit at about the same time. A problem with nonpersistent CSMA is that capacity is wasted because the medium will generally remain idle following the end of a transmission even if there are one or more stations waiting to transmit.</a:t>
            </a:r>
          </a:p>
          <a:p>
            <a:pPr>
              <a:spcBef>
                <a:spcPct val="0"/>
              </a:spcBef>
            </a:pPr>
            <a:endParaRPr lang="en-US" altLang="en-US" smtClean="0"/>
          </a:p>
        </p:txBody>
      </p:sp>
    </p:spTree>
    <p:extLst>
      <p:ext uri="{BB962C8B-B14F-4D97-AF65-F5344CB8AC3E}">
        <p14:creationId xmlns:p14="http://schemas.microsoft.com/office/powerpoint/2010/main" val="3790643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FC8A37F3-1462-47E2-8A33-1398C77329BF}" type="slidenum">
              <a:rPr lang="en-US" altLang="en-US">
                <a:latin typeface="Calibri" panose="020F0502020204030204" pitchFamily="34" charset="0"/>
              </a:rPr>
              <a:pPr/>
              <a:t>10</a:t>
            </a:fld>
            <a:endParaRPr lang="en-US" altLang="en-US">
              <a:latin typeface="Calibri" panose="020F0502020204030204" pitchFamily="34" charset="0"/>
            </a:endParaRPr>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latin typeface="Times" panose="02020603050405020304" pitchFamily="18" charset="0"/>
              </a:rPr>
              <a:t>To avoid idle channel time, the </a:t>
            </a:r>
            <a:r>
              <a:rPr lang="en-US" altLang="en-US" b="1" smtClean="0">
                <a:latin typeface="Times" panose="02020603050405020304" pitchFamily="18" charset="0"/>
              </a:rPr>
              <a:t>1-persistent protocol</a:t>
            </a:r>
            <a:r>
              <a:rPr lang="en-US" altLang="en-US" smtClean="0">
                <a:latin typeface="Times" panose="02020603050405020304" pitchFamily="18" charset="0"/>
              </a:rPr>
              <a:t> can be used. A station wishing to transmit listens to the medium and obeys the following rules:</a:t>
            </a:r>
          </a:p>
          <a:p>
            <a:pPr>
              <a:spcBef>
                <a:spcPct val="0"/>
              </a:spcBef>
            </a:pPr>
            <a:endParaRPr lang="en-US" altLang="en-US" smtClean="0">
              <a:latin typeface="Times" panose="02020603050405020304" pitchFamily="18" charset="0"/>
            </a:endParaRPr>
          </a:p>
          <a:p>
            <a:pPr>
              <a:spcBef>
                <a:spcPct val="0"/>
              </a:spcBef>
            </a:pPr>
            <a:r>
              <a:rPr lang="en-US" altLang="en-US" b="1" smtClean="0">
                <a:latin typeface="Times" panose="02020603050405020304" pitchFamily="18" charset="0"/>
              </a:rPr>
              <a:t>1.</a:t>
            </a:r>
            <a:r>
              <a:rPr lang="en-US" altLang="en-US" smtClean="0">
                <a:latin typeface="Times" panose="02020603050405020304" pitchFamily="18" charset="0"/>
              </a:rPr>
              <a:t> If the medium is idle, transmit; otherwise, go to step 2.</a:t>
            </a:r>
          </a:p>
          <a:p>
            <a:pPr>
              <a:spcBef>
                <a:spcPct val="0"/>
              </a:spcBef>
            </a:pPr>
            <a:r>
              <a:rPr lang="en-US" altLang="en-US" b="1" smtClean="0">
                <a:latin typeface="Times" panose="02020603050405020304" pitchFamily="18" charset="0"/>
              </a:rPr>
              <a:t>2.</a:t>
            </a:r>
            <a:r>
              <a:rPr lang="en-US" altLang="en-US" smtClean="0">
                <a:latin typeface="Times" panose="02020603050405020304" pitchFamily="18" charset="0"/>
              </a:rPr>
              <a:t> If the medium is busy, continue to listen until the channel is sensed idle; then transmit immediately.</a:t>
            </a:r>
          </a:p>
          <a:p>
            <a:pPr>
              <a:spcBef>
                <a:spcPct val="0"/>
              </a:spcBef>
            </a:pPr>
            <a:endParaRPr lang="en-US" altLang="en-US" smtClean="0">
              <a:latin typeface="Times" panose="02020603050405020304" pitchFamily="18" charset="0"/>
            </a:endParaRPr>
          </a:p>
          <a:p>
            <a:pPr>
              <a:spcBef>
                <a:spcPct val="0"/>
              </a:spcBef>
            </a:pPr>
            <a:r>
              <a:rPr lang="en-US" altLang="en-US" smtClean="0">
                <a:latin typeface="Times" panose="02020603050405020304" pitchFamily="18" charset="0"/>
              </a:rPr>
              <a:t>Whereas nonpersistent stations are deferential, 1-persistent stations are selfish. If two or more stations are waiting to transmit, a collision is guaranteed. Things get sorted out only after the collision.</a:t>
            </a:r>
          </a:p>
          <a:p>
            <a:pPr>
              <a:spcBef>
                <a:spcPct val="0"/>
              </a:spcBef>
            </a:pPr>
            <a:endParaRPr lang="en-US" altLang="en-US" smtClean="0"/>
          </a:p>
        </p:txBody>
      </p:sp>
    </p:spTree>
    <p:extLst>
      <p:ext uri="{BB962C8B-B14F-4D97-AF65-F5344CB8AC3E}">
        <p14:creationId xmlns:p14="http://schemas.microsoft.com/office/powerpoint/2010/main" val="281827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9850DD9E-936C-46CD-B6D2-BE84B37793CA}" type="slidenum">
              <a:rPr lang="en-US" altLang="en-US">
                <a:latin typeface="Calibri" panose="020F0502020204030204" pitchFamily="34" charset="0"/>
              </a:rPr>
              <a:pPr/>
              <a:t>11</a:t>
            </a:fld>
            <a:endParaRPr lang="en-US" altLang="en-US">
              <a:latin typeface="Calibri" panose="020F0502020204030204" pitchFamily="34" charset="0"/>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latin typeface="Times" panose="02020603050405020304" pitchFamily="18" charset="0"/>
              </a:rPr>
              <a:t>A compromise that attempts to reduce collisions, like nonpersistent, and reduce idle time, like 1-persistent, is </a:t>
            </a:r>
            <a:r>
              <a:rPr lang="en-US" altLang="en-US" b="1" i="1" smtClean="0">
                <a:latin typeface="Times" panose="02020603050405020304" pitchFamily="18" charset="0"/>
              </a:rPr>
              <a:t>p</a:t>
            </a:r>
            <a:r>
              <a:rPr lang="en-US" altLang="en-US" b="1" smtClean="0">
                <a:latin typeface="Times" panose="02020603050405020304" pitchFamily="18" charset="0"/>
              </a:rPr>
              <a:t>-persistent</a:t>
            </a:r>
            <a:r>
              <a:rPr lang="en-US" altLang="en-US" smtClean="0">
                <a:latin typeface="Times" panose="02020603050405020304" pitchFamily="18" charset="0"/>
              </a:rPr>
              <a:t>. The rules are:</a:t>
            </a:r>
          </a:p>
          <a:p>
            <a:pPr>
              <a:spcBef>
                <a:spcPct val="0"/>
              </a:spcBef>
            </a:pPr>
            <a:endParaRPr lang="en-US" altLang="en-US" smtClean="0">
              <a:latin typeface="Times" panose="02020603050405020304" pitchFamily="18" charset="0"/>
            </a:endParaRPr>
          </a:p>
          <a:p>
            <a:pPr>
              <a:spcBef>
                <a:spcPct val="0"/>
              </a:spcBef>
            </a:pPr>
            <a:r>
              <a:rPr lang="en-US" altLang="en-US" b="1" smtClean="0">
                <a:latin typeface="Times" panose="02020603050405020304" pitchFamily="18" charset="0"/>
              </a:rPr>
              <a:t>1.</a:t>
            </a:r>
            <a:r>
              <a:rPr lang="en-US" altLang="en-US" smtClean="0">
                <a:latin typeface="Times" panose="02020603050405020304" pitchFamily="18" charset="0"/>
              </a:rPr>
              <a:t> If the medium is idle, transmit with probability </a:t>
            </a:r>
            <a:r>
              <a:rPr lang="en-US" altLang="en-US" i="1" smtClean="0">
                <a:latin typeface="Times" panose="02020603050405020304" pitchFamily="18" charset="0"/>
              </a:rPr>
              <a:t>p</a:t>
            </a:r>
            <a:r>
              <a:rPr lang="en-US" altLang="en-US" smtClean="0">
                <a:latin typeface="Times" panose="02020603050405020304" pitchFamily="18" charset="0"/>
              </a:rPr>
              <a:t>, and delay one time unit with probability (1 – </a:t>
            </a:r>
            <a:r>
              <a:rPr lang="en-US" altLang="en-US" i="1" smtClean="0">
                <a:latin typeface="Times" panose="02020603050405020304" pitchFamily="18" charset="0"/>
              </a:rPr>
              <a:t>p</a:t>
            </a:r>
            <a:r>
              <a:rPr lang="en-US" altLang="en-US" smtClean="0">
                <a:latin typeface="Times" panose="02020603050405020304" pitchFamily="18" charset="0"/>
              </a:rPr>
              <a:t>). The time unit is typically equal to the maximum propagation delay.</a:t>
            </a:r>
          </a:p>
          <a:p>
            <a:pPr>
              <a:spcBef>
                <a:spcPct val="0"/>
              </a:spcBef>
            </a:pPr>
            <a:r>
              <a:rPr lang="en-US" altLang="en-US" b="1" smtClean="0">
                <a:latin typeface="Times" panose="02020603050405020304" pitchFamily="18" charset="0"/>
              </a:rPr>
              <a:t>2.</a:t>
            </a:r>
            <a:r>
              <a:rPr lang="en-US" altLang="en-US" smtClean="0">
                <a:latin typeface="Times" panose="02020603050405020304" pitchFamily="18" charset="0"/>
              </a:rPr>
              <a:t> If the medium is busy, continue to listen until the channel is idle and repeat step 1.</a:t>
            </a:r>
          </a:p>
          <a:p>
            <a:pPr>
              <a:spcBef>
                <a:spcPct val="0"/>
              </a:spcBef>
            </a:pPr>
            <a:r>
              <a:rPr lang="en-US" altLang="en-US" b="1" smtClean="0">
                <a:latin typeface="Times" panose="02020603050405020304" pitchFamily="18" charset="0"/>
              </a:rPr>
              <a:t>3.</a:t>
            </a:r>
            <a:r>
              <a:rPr lang="en-US" altLang="en-US" smtClean="0">
                <a:latin typeface="Times" panose="02020603050405020304" pitchFamily="18" charset="0"/>
              </a:rPr>
              <a:t> If transmission is delayed one time unit, repeat step 1.</a:t>
            </a:r>
          </a:p>
          <a:p>
            <a:pPr>
              <a:spcBef>
                <a:spcPct val="0"/>
              </a:spcBef>
            </a:pPr>
            <a:endParaRPr lang="en-US" altLang="en-US" smtClean="0">
              <a:latin typeface="Times" panose="02020603050405020304" pitchFamily="18" charset="0"/>
            </a:endParaRPr>
          </a:p>
          <a:p>
            <a:pPr>
              <a:spcBef>
                <a:spcPct val="0"/>
              </a:spcBef>
            </a:pPr>
            <a:r>
              <a:rPr lang="en-US" altLang="en-US" smtClean="0">
                <a:latin typeface="Times" panose="02020603050405020304" pitchFamily="18" charset="0"/>
              </a:rPr>
              <a:t>The question arises as to what is an effective value of </a:t>
            </a:r>
            <a:r>
              <a:rPr lang="en-US" altLang="en-US" i="1" smtClean="0">
                <a:latin typeface="Times" panose="02020603050405020304" pitchFamily="18" charset="0"/>
              </a:rPr>
              <a:t>p</a:t>
            </a:r>
            <a:r>
              <a:rPr lang="en-US" altLang="en-US" smtClean="0">
                <a:latin typeface="Times" panose="02020603050405020304" pitchFamily="18" charset="0"/>
              </a:rPr>
              <a:t>. The main problem to avoid is one of instability under heavy load. </a:t>
            </a:r>
          </a:p>
        </p:txBody>
      </p:sp>
    </p:spTree>
    <p:extLst>
      <p:ext uri="{BB962C8B-B14F-4D97-AF65-F5344CB8AC3E}">
        <p14:creationId xmlns:p14="http://schemas.microsoft.com/office/powerpoint/2010/main" val="2177381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CD2D85BB-85A5-4CD4-8E0B-430A3502A186}" type="slidenum">
              <a:rPr lang="en-US" altLang="en-US">
                <a:latin typeface="Calibri" panose="020F0502020204030204" pitchFamily="34" charset="0"/>
              </a:rPr>
              <a:pPr/>
              <a:t>12</a:t>
            </a:fld>
            <a:endParaRPr lang="en-US" altLang="en-US">
              <a:latin typeface="Calibri" panose="020F0502020204030204" pitchFamily="34" charset="0"/>
            </a:endParaRPr>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latin typeface="Times" panose="02020603050405020304" pitchFamily="18" charset="0"/>
              </a:rPr>
              <a:t>Consider the case in which </a:t>
            </a:r>
            <a:r>
              <a:rPr lang="en-US" altLang="en-US" i="1" smtClean="0">
                <a:latin typeface="Times" panose="02020603050405020304" pitchFamily="18" charset="0"/>
              </a:rPr>
              <a:t>n</a:t>
            </a:r>
            <a:r>
              <a:rPr lang="en-US" altLang="en-US" smtClean="0">
                <a:latin typeface="Times" panose="02020603050405020304" pitchFamily="18" charset="0"/>
              </a:rPr>
              <a:t> stations have frames to send while a transmission is taking place. At the end of the transmission, the expected number of stations that will attempt to transmit is equal to the number of stations ready to transmit times the probability of transmitting, or </a:t>
            </a:r>
            <a:r>
              <a:rPr lang="en-US" altLang="en-US" i="1" smtClean="0">
                <a:latin typeface="Times" panose="02020603050405020304" pitchFamily="18" charset="0"/>
              </a:rPr>
              <a:t>np</a:t>
            </a:r>
            <a:r>
              <a:rPr lang="en-US" altLang="en-US" smtClean="0">
                <a:latin typeface="Times" panose="02020603050405020304" pitchFamily="18" charset="0"/>
              </a:rPr>
              <a:t>. If </a:t>
            </a:r>
            <a:r>
              <a:rPr lang="en-US" altLang="en-US" i="1" smtClean="0">
                <a:latin typeface="Times" panose="02020603050405020304" pitchFamily="18" charset="0"/>
              </a:rPr>
              <a:t>np</a:t>
            </a:r>
            <a:r>
              <a:rPr lang="en-US" altLang="en-US" smtClean="0">
                <a:latin typeface="Times" panose="02020603050405020304" pitchFamily="18" charset="0"/>
              </a:rPr>
              <a:t> is greater than 1, on average multiple stations will attempt to transmit and there will be a collision. What is more, as soon as all these stations realize that their transmission suffered a collision, they will be back again, almost guaranteeing more collisions. Worse yet, these retries will compete with new transmissions from other stations, further increasing the probability of collision. Eventually, all stations will be trying to send, causing continuous collisions, with throughput dropping to zero. To avoid this catastrophe, </a:t>
            </a:r>
            <a:r>
              <a:rPr lang="en-US" altLang="en-US" i="1" smtClean="0">
                <a:latin typeface="Times" panose="02020603050405020304" pitchFamily="18" charset="0"/>
              </a:rPr>
              <a:t>np</a:t>
            </a:r>
            <a:r>
              <a:rPr lang="en-US" altLang="en-US" smtClean="0">
                <a:latin typeface="Times" panose="02020603050405020304" pitchFamily="18" charset="0"/>
              </a:rPr>
              <a:t> must be less than one for the expected peaks of </a:t>
            </a:r>
            <a:r>
              <a:rPr lang="en-US" altLang="en-US" i="1" smtClean="0">
                <a:latin typeface="Times" panose="02020603050405020304" pitchFamily="18" charset="0"/>
              </a:rPr>
              <a:t>n</a:t>
            </a:r>
            <a:r>
              <a:rPr lang="en-US" altLang="en-US" smtClean="0">
                <a:latin typeface="Times" panose="02020603050405020304" pitchFamily="18" charset="0"/>
              </a:rPr>
              <a:t>; therefore, if a heavy load is expected to occur with some regularity, </a:t>
            </a:r>
            <a:r>
              <a:rPr lang="en-US" altLang="en-US" i="1" smtClean="0">
                <a:latin typeface="Times" panose="02020603050405020304" pitchFamily="18" charset="0"/>
              </a:rPr>
              <a:t>p</a:t>
            </a:r>
            <a:r>
              <a:rPr lang="en-US" altLang="en-US" smtClean="0">
                <a:latin typeface="Times" panose="02020603050405020304" pitchFamily="18" charset="0"/>
              </a:rPr>
              <a:t> must be small. However, as </a:t>
            </a:r>
            <a:r>
              <a:rPr lang="en-US" altLang="en-US" i="1" smtClean="0">
                <a:latin typeface="Times" panose="02020603050405020304" pitchFamily="18" charset="0"/>
              </a:rPr>
              <a:t>p</a:t>
            </a:r>
            <a:r>
              <a:rPr lang="en-US" altLang="en-US" smtClean="0">
                <a:latin typeface="Times" panose="02020603050405020304" pitchFamily="18" charset="0"/>
              </a:rPr>
              <a:t> is made smaller, stations must wait longer to attempt transmission. At low loads, this can result in very long delays. For example, if only a single station desires to transmit, the expected number of iterations of step 1 is 1/</a:t>
            </a:r>
            <a:r>
              <a:rPr lang="en-US" altLang="en-US" i="1" smtClean="0">
                <a:latin typeface="Times" panose="02020603050405020304" pitchFamily="18" charset="0"/>
              </a:rPr>
              <a:t>p</a:t>
            </a:r>
            <a:r>
              <a:rPr lang="en-US" altLang="en-US" smtClean="0">
                <a:latin typeface="Times" panose="02020603050405020304" pitchFamily="18" charset="0"/>
              </a:rPr>
              <a:t>. Thus, if </a:t>
            </a:r>
            <a:r>
              <a:rPr lang="en-US" altLang="en-US" i="1" smtClean="0">
                <a:latin typeface="Times" panose="02020603050405020304" pitchFamily="18" charset="0"/>
              </a:rPr>
              <a:t>p</a:t>
            </a:r>
            <a:r>
              <a:rPr lang="en-US" altLang="en-US" smtClean="0">
                <a:latin typeface="Times" panose="02020603050405020304" pitchFamily="18" charset="0"/>
              </a:rPr>
              <a:t> = 0.1, at low load, a station will wait an average of 9 time units before transmitting on an idle line.</a:t>
            </a:r>
          </a:p>
        </p:txBody>
      </p:sp>
    </p:spTree>
    <p:extLst>
      <p:ext uri="{BB962C8B-B14F-4D97-AF65-F5344CB8AC3E}">
        <p14:creationId xmlns:p14="http://schemas.microsoft.com/office/powerpoint/2010/main" val="2307395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fld id="{FC3A02BB-7BF1-456C-B0EE-4B83EC6DA9AF}" type="slidenum">
              <a:rPr lang="en-US" altLang="en-US">
                <a:latin typeface="Calibri" panose="020F0502020204030204" pitchFamily="34" charset="0"/>
              </a:rPr>
              <a:pPr/>
              <a:t>13</a:t>
            </a:fld>
            <a:endParaRPr lang="en-US" altLang="en-US">
              <a:latin typeface="Calibri" panose="020F0502020204030204" pitchFamily="34" charset="0"/>
            </a:endParaRPr>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latin typeface="Times" panose="02020603050405020304" pitchFamily="18" charset="0"/>
              </a:rPr>
              <a:t>CSMA, although more efficient than ALOHA or slotted ALOHA, still has one glaring inefficiency. When two frames collide, the medium remains unusable for the duration of transmission of both damaged frames. For long frames, compared to propagation time, the amount of wasted capacity can be considerable. This waste can be reduced if a station continues to listen to the medium while transmitting. This leads to the following rules for CSMA/CD:</a:t>
            </a:r>
          </a:p>
          <a:p>
            <a:pPr>
              <a:spcBef>
                <a:spcPct val="0"/>
              </a:spcBef>
            </a:pPr>
            <a:endParaRPr lang="en-US" altLang="en-US" smtClean="0">
              <a:latin typeface="Times" panose="02020603050405020304" pitchFamily="18" charset="0"/>
            </a:endParaRPr>
          </a:p>
          <a:p>
            <a:pPr>
              <a:spcBef>
                <a:spcPct val="0"/>
              </a:spcBef>
            </a:pPr>
            <a:r>
              <a:rPr lang="en-US" altLang="en-US" b="1" smtClean="0">
                <a:latin typeface="Times" panose="02020603050405020304" pitchFamily="18" charset="0"/>
              </a:rPr>
              <a:t>1.</a:t>
            </a:r>
            <a:r>
              <a:rPr lang="en-US" altLang="en-US" smtClean="0">
                <a:latin typeface="Times" panose="02020603050405020304" pitchFamily="18" charset="0"/>
              </a:rPr>
              <a:t> If the medium is idle, transmit; otherwise, go to step 2.</a:t>
            </a:r>
          </a:p>
          <a:p>
            <a:pPr>
              <a:spcBef>
                <a:spcPct val="0"/>
              </a:spcBef>
            </a:pPr>
            <a:r>
              <a:rPr lang="en-US" altLang="en-US" b="1" smtClean="0">
                <a:latin typeface="Times" panose="02020603050405020304" pitchFamily="18" charset="0"/>
              </a:rPr>
              <a:t>2. </a:t>
            </a:r>
            <a:r>
              <a:rPr lang="en-US" altLang="en-US" smtClean="0">
                <a:latin typeface="Times" panose="02020603050405020304" pitchFamily="18" charset="0"/>
              </a:rPr>
              <a:t>If the medium is busy, continue to listen until the channel is idle, then transmit immediately.</a:t>
            </a:r>
          </a:p>
          <a:p>
            <a:pPr>
              <a:spcBef>
                <a:spcPct val="0"/>
              </a:spcBef>
            </a:pPr>
            <a:r>
              <a:rPr lang="en-US" altLang="en-US" b="1" smtClean="0">
                <a:latin typeface="Times" panose="02020603050405020304" pitchFamily="18" charset="0"/>
              </a:rPr>
              <a:t>3. </a:t>
            </a:r>
            <a:r>
              <a:rPr lang="en-US" altLang="en-US" smtClean="0">
                <a:latin typeface="Times" panose="02020603050405020304" pitchFamily="18" charset="0"/>
              </a:rPr>
              <a:t>If a collision is detected during transmission, transmit a brief jamming signal to assure that all stations know that there has been a collision and then cease transmission.</a:t>
            </a:r>
          </a:p>
          <a:p>
            <a:pPr>
              <a:spcBef>
                <a:spcPct val="0"/>
              </a:spcBef>
            </a:pPr>
            <a:r>
              <a:rPr lang="en-US" altLang="en-US" b="1" smtClean="0">
                <a:latin typeface="Times" panose="02020603050405020304" pitchFamily="18" charset="0"/>
              </a:rPr>
              <a:t>4. </a:t>
            </a:r>
            <a:r>
              <a:rPr lang="en-US" altLang="en-US" smtClean="0">
                <a:latin typeface="Times" panose="02020603050405020304" pitchFamily="18" charset="0"/>
              </a:rPr>
              <a:t>After transmitting the jamming signal, wait a random amount of time, referred to as the </a:t>
            </a:r>
            <a:r>
              <a:rPr lang="en-US" altLang="en-US" b="1" smtClean="0">
                <a:latin typeface="Times" panose="02020603050405020304" pitchFamily="18" charset="0"/>
              </a:rPr>
              <a:t>backoff</a:t>
            </a:r>
            <a:r>
              <a:rPr lang="en-US" altLang="en-US" smtClean="0">
                <a:latin typeface="Times" panose="02020603050405020304" pitchFamily="18" charset="0"/>
              </a:rPr>
              <a:t>, then attempt to transmit again (repeat from step 1).</a:t>
            </a:r>
          </a:p>
          <a:p>
            <a:pPr>
              <a:spcBef>
                <a:spcPct val="0"/>
              </a:spcBef>
            </a:pPr>
            <a:endParaRPr lang="en-US" altLang="en-US" smtClean="0"/>
          </a:p>
        </p:txBody>
      </p:sp>
    </p:spTree>
    <p:extLst>
      <p:ext uri="{BB962C8B-B14F-4D97-AF65-F5344CB8AC3E}">
        <p14:creationId xmlns:p14="http://schemas.microsoft.com/office/powerpoint/2010/main" val="340026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16735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81033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90849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580645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28CD25-4015-481E-94C9-A931395C8E35}"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255502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28CD25-4015-481E-94C9-A931395C8E35}" type="datetimeFigureOut">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525557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28CD25-4015-481E-94C9-A931395C8E35}" type="datetimeFigureOut">
              <a:rPr lang="en-US" smtClean="0"/>
              <a:t>2/26/2025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48262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28CD25-4015-481E-94C9-A931395C8E35}" type="datetimeFigureOut">
              <a:rPr lang="en-US" smtClean="0"/>
              <a:t>2/26/2025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63555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8CD25-4015-481E-94C9-A931395C8E35}" type="datetimeFigureOut">
              <a:rPr lang="en-US" smtClean="0"/>
              <a:t>2/26/2025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980506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28CD25-4015-481E-94C9-A931395C8E35}" type="datetimeFigureOut">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479311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28CD25-4015-481E-94C9-A931395C8E35}" type="datetimeFigureOut">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466610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28CD25-4015-481E-94C9-A931395C8E35}" type="datetimeFigureOut">
              <a:rPr lang="en-US" smtClean="0"/>
              <a:t>2/26/2025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35205-7406-4E96-85E9-F173CE5CBA86}" type="slidenum">
              <a:rPr lang="en-US" smtClean="0"/>
              <a:t>‹#›</a:t>
            </a:fld>
            <a:endParaRPr lang="en-US"/>
          </a:p>
        </p:txBody>
      </p:sp>
    </p:spTree>
    <p:extLst>
      <p:ext uri="{BB962C8B-B14F-4D97-AF65-F5344CB8AC3E}">
        <p14:creationId xmlns:p14="http://schemas.microsoft.com/office/powerpoint/2010/main" val="33831171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p:cNvPicPr>
            <a:picLocks noGrp="1" noChangeAspect="1"/>
          </p:cNvPicPr>
          <p:nvPr>
            <p:ph idx="1"/>
          </p:nvPr>
        </p:nvPicPr>
        <p:blipFill>
          <a:blip r:embed="rId2"/>
          <a:stretch>
            <a:fillRect/>
          </a:stretch>
        </p:blipFill>
        <p:spPr>
          <a:xfrm>
            <a:off x="46290" y="549166"/>
            <a:ext cx="1980634" cy="1262343"/>
          </a:xfrm>
          <a:prstGeom prst="rect">
            <a:avLst/>
          </a:prstGeom>
        </p:spPr>
      </p:pic>
      <p:sp>
        <p:nvSpPr>
          <p:cNvPr id="15" name="Rectangle 14"/>
          <p:cNvSpPr/>
          <p:nvPr/>
        </p:nvSpPr>
        <p:spPr>
          <a:xfrm>
            <a:off x="9202455" y="6066229"/>
            <a:ext cx="2811352" cy="420756"/>
          </a:xfrm>
          <a:prstGeom prst="rect">
            <a:avLst/>
          </a:prstGeom>
        </p:spPr>
        <p:txBody>
          <a:bodyPr wrap="square">
            <a:spAutoFit/>
          </a:bodyPr>
          <a:lstStyle/>
          <a:p>
            <a:r>
              <a:rPr lang="en-US" sz="1067" dirty="0"/>
              <a:t>https://www.youtube.com/@AmelOline/videos</a:t>
            </a:r>
          </a:p>
        </p:txBody>
      </p:sp>
      <p:sp>
        <p:nvSpPr>
          <p:cNvPr id="16" name="Rectangle 15"/>
          <p:cNvSpPr/>
          <p:nvPr/>
        </p:nvSpPr>
        <p:spPr>
          <a:xfrm>
            <a:off x="10158153" y="5809684"/>
            <a:ext cx="1782399" cy="256545"/>
          </a:xfrm>
          <a:prstGeom prst="rect">
            <a:avLst/>
          </a:prstGeom>
        </p:spPr>
        <p:txBody>
          <a:bodyPr wrap="square">
            <a:spAutoFit/>
          </a:bodyPr>
          <a:lstStyle/>
          <a:p>
            <a:r>
              <a:rPr lang="en-US" sz="1067" dirty="0"/>
              <a:t>https://github.com/siagianp</a:t>
            </a:r>
          </a:p>
        </p:txBody>
      </p:sp>
      <p:sp>
        <p:nvSpPr>
          <p:cNvPr id="17" name="Rectangle 16"/>
          <p:cNvSpPr/>
          <p:nvPr/>
        </p:nvSpPr>
        <p:spPr>
          <a:xfrm>
            <a:off x="8085399" y="6276607"/>
            <a:ext cx="4023019" cy="256545"/>
          </a:xfrm>
          <a:prstGeom prst="rect">
            <a:avLst/>
          </a:prstGeom>
        </p:spPr>
        <p:txBody>
          <a:bodyPr wrap="square">
            <a:spAutoFit/>
          </a:bodyPr>
          <a:lstStyle/>
          <a:p>
            <a:r>
              <a:rPr lang="en-US" sz="1067" dirty="0"/>
              <a:t>https://github.com/amelcharolinesgn2/IoT_simulator-mqtt-NodeRed</a:t>
            </a:r>
          </a:p>
        </p:txBody>
      </p:sp>
      <p:pic>
        <p:nvPicPr>
          <p:cNvPr id="30" name="Picture 29"/>
          <p:cNvPicPr>
            <a:picLocks noChangeAspect="1"/>
          </p:cNvPicPr>
          <p:nvPr/>
        </p:nvPicPr>
        <p:blipFill rotWithShape="1">
          <a:blip r:embed="rId3"/>
          <a:srcRect l="8646" t="12924" r="16013" b="9596"/>
          <a:stretch/>
        </p:blipFill>
        <p:spPr>
          <a:xfrm>
            <a:off x="348892" y="2278144"/>
            <a:ext cx="1209868" cy="1244217"/>
          </a:xfrm>
          <a:prstGeom prst="rect">
            <a:avLst/>
          </a:prstGeom>
          <a:ln>
            <a:noFill/>
          </a:ln>
          <a:effectLst>
            <a:softEdge rad="112500"/>
          </a:effectLst>
        </p:spPr>
      </p:pic>
      <p:pic>
        <p:nvPicPr>
          <p:cNvPr id="31" name="Picture 30"/>
          <p:cNvPicPr>
            <a:picLocks noChangeAspect="1"/>
          </p:cNvPicPr>
          <p:nvPr/>
        </p:nvPicPr>
        <p:blipFill rotWithShape="1">
          <a:blip r:embed="rId4"/>
          <a:srcRect t="31519" b="32047"/>
          <a:stretch/>
        </p:blipFill>
        <p:spPr>
          <a:xfrm>
            <a:off x="478321" y="2904448"/>
            <a:ext cx="1018759" cy="323944"/>
          </a:xfrm>
          <a:prstGeom prst="rect">
            <a:avLst/>
          </a:prstGeom>
          <a:ln>
            <a:noFill/>
          </a:ln>
          <a:effectLst>
            <a:softEdge rad="112500"/>
          </a:effectLst>
        </p:spPr>
      </p:pic>
      <p:pic>
        <p:nvPicPr>
          <p:cNvPr id="6" name="Picture 5"/>
          <p:cNvPicPr>
            <a:picLocks noChangeAspect="1"/>
          </p:cNvPicPr>
          <p:nvPr/>
        </p:nvPicPr>
        <p:blipFill>
          <a:blip r:embed="rId5"/>
          <a:stretch>
            <a:fillRect/>
          </a:stretch>
        </p:blipFill>
        <p:spPr>
          <a:xfrm>
            <a:off x="306070" y="1596944"/>
            <a:ext cx="1896069" cy="213322"/>
          </a:xfrm>
          <a:prstGeom prst="rect">
            <a:avLst/>
          </a:prstGeom>
        </p:spPr>
      </p:pic>
      <p:grpSp>
        <p:nvGrpSpPr>
          <p:cNvPr id="8" name="Group 7">
            <a:extLst>
              <a:ext uri="{FF2B5EF4-FFF2-40B4-BE49-F238E27FC236}">
                <a16:creationId xmlns:a16="http://schemas.microsoft.com/office/drawing/2014/main" id="{2AABCB87-2ECC-4C03-B5BB-6EE11C8A4485}"/>
              </a:ext>
            </a:extLst>
          </p:cNvPr>
          <p:cNvGrpSpPr/>
          <p:nvPr/>
        </p:nvGrpSpPr>
        <p:grpSpPr>
          <a:xfrm>
            <a:off x="477502" y="1251268"/>
            <a:ext cx="976966" cy="369285"/>
            <a:chOff x="4853562" y="1589418"/>
            <a:chExt cx="2609520" cy="1291565"/>
          </a:xfrm>
        </p:grpSpPr>
        <p:sp>
          <p:nvSpPr>
            <p:cNvPr id="13" name="Freeform 12">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373" tIns="54187" rIns="108373" bIns="54187" numCol="1" spcCol="0" rtlCol="0" fromWordArt="0" anchor="ctr" anchorCtr="0" forceAA="0" compatLnSpc="1">
              <a:prstTxWarp prst="textNoShape">
                <a:avLst/>
              </a:prstTxWarp>
              <a:noAutofit/>
            </a:bodyPr>
            <a:lstStyle/>
            <a:p>
              <a:pPr algn="ctr"/>
              <a:endParaRPr lang="ko-KR" altLang="en-US" sz="3201">
                <a:solidFill>
                  <a:schemeClr val="tx1"/>
                </a:solidFill>
              </a:endParaRPr>
            </a:p>
          </p:txBody>
        </p:sp>
        <p:sp>
          <p:nvSpPr>
            <p:cNvPr id="14" name="Freeform 13">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373" tIns="54187" rIns="108373" bIns="54187" numCol="1" spcCol="0" rtlCol="0" fromWordArt="0" anchor="ctr" anchorCtr="0" forceAA="0" compatLnSpc="1">
              <a:prstTxWarp prst="textNoShape">
                <a:avLst/>
              </a:prstTxWarp>
              <a:noAutofit/>
            </a:bodyPr>
            <a:lstStyle/>
            <a:p>
              <a:pPr algn="ctr"/>
              <a:endParaRPr lang="ko-KR" altLang="en-US" sz="3201" dirty="0">
                <a:solidFill>
                  <a:schemeClr val="tx1"/>
                </a:solidFill>
              </a:endParaRPr>
            </a:p>
          </p:txBody>
        </p:sp>
      </p:grpSp>
      <p:grpSp>
        <p:nvGrpSpPr>
          <p:cNvPr id="9" name="Group 8">
            <a:extLst>
              <a:ext uri="{FF2B5EF4-FFF2-40B4-BE49-F238E27FC236}">
                <a16:creationId xmlns:a16="http://schemas.microsoft.com/office/drawing/2014/main" id="{AB8BC7BC-BF58-402E-9A69-AA9226DE7CAA}"/>
              </a:ext>
            </a:extLst>
          </p:cNvPr>
          <p:cNvGrpSpPr/>
          <p:nvPr/>
        </p:nvGrpSpPr>
        <p:grpSpPr>
          <a:xfrm>
            <a:off x="431212" y="1225859"/>
            <a:ext cx="336493" cy="171515"/>
            <a:chOff x="7439031" y="1585639"/>
            <a:chExt cx="2143740" cy="996849"/>
          </a:xfrm>
          <a:solidFill>
            <a:schemeClr val="accent6"/>
          </a:solidFill>
        </p:grpSpPr>
        <p:sp>
          <p:nvSpPr>
            <p:cNvPr id="11" name="Freeform: Shape 66">
              <a:extLst>
                <a:ext uri="{FF2B5EF4-FFF2-40B4-BE49-F238E27FC236}">
                  <a16:creationId xmlns:a16="http://schemas.microsoft.com/office/drawing/2014/main" id="{2A081543-B9FF-49B1-8EEF-ABDF5438EDCD}"/>
                </a:ext>
              </a:extLst>
            </p:cNvPr>
            <p:cNvSpPr/>
            <p:nvPr/>
          </p:nvSpPr>
          <p:spPr>
            <a:xfrm>
              <a:off x="7439031" y="1585639"/>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33" dirty="0"/>
            </a:p>
          </p:txBody>
        </p:sp>
        <p:sp>
          <p:nvSpPr>
            <p:cNvPr id="12" name="Freeform: Shape 67">
              <a:extLst>
                <a:ext uri="{FF2B5EF4-FFF2-40B4-BE49-F238E27FC236}">
                  <a16:creationId xmlns:a16="http://schemas.microsoft.com/office/drawing/2014/main" id="{275D1FAA-C13F-4A6B-BA37-7704CFB7ADCD}"/>
                </a:ext>
              </a:extLst>
            </p:cNvPr>
            <p:cNvSpPr/>
            <p:nvPr/>
          </p:nvSpPr>
          <p:spPr>
            <a:xfrm>
              <a:off x="8174174" y="1963600"/>
              <a:ext cx="443936" cy="326799"/>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a:p>
          </p:txBody>
        </p:sp>
      </p:grpSp>
      <p:sp>
        <p:nvSpPr>
          <p:cNvPr id="10" name="Subtitle 2">
            <a:extLst>
              <a:ext uri="{FF2B5EF4-FFF2-40B4-BE49-F238E27FC236}">
                <a16:creationId xmlns:a16="http://schemas.microsoft.com/office/drawing/2014/main" id="{53858C97-DA2F-8866-47CC-CDF4077BBF9D}"/>
              </a:ext>
            </a:extLst>
          </p:cNvPr>
          <p:cNvSpPr txBox="1">
            <a:spLocks/>
          </p:cNvSpPr>
          <p:nvPr/>
        </p:nvSpPr>
        <p:spPr>
          <a:xfrm>
            <a:off x="469976" y="1256395"/>
            <a:ext cx="365801" cy="125217"/>
          </a:xfrm>
          <a:prstGeom prst="rect">
            <a:avLst/>
          </a:prstGeom>
        </p:spPr>
        <p:txBody>
          <a:bodyPr vert="horz" lIns="81280" tIns="40640" rIns="81280" bIns="4064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22" dirty="0">
                <a:solidFill>
                  <a:srgbClr val="7030A0"/>
                </a:solidFill>
              </a:rPr>
              <a:t>PDS</a:t>
            </a:r>
          </a:p>
        </p:txBody>
      </p:sp>
      <p:pic>
        <p:nvPicPr>
          <p:cNvPr id="18" name="Picture 17"/>
          <p:cNvPicPr>
            <a:picLocks noChangeAspect="1"/>
          </p:cNvPicPr>
          <p:nvPr/>
        </p:nvPicPr>
        <p:blipFill>
          <a:blip r:embed="rId6"/>
          <a:stretch>
            <a:fillRect/>
          </a:stretch>
        </p:blipFill>
        <p:spPr>
          <a:xfrm>
            <a:off x="1489692" y="1368919"/>
            <a:ext cx="195549" cy="278741"/>
          </a:xfrm>
          <a:prstGeom prst="rect">
            <a:avLst/>
          </a:prstGeom>
        </p:spPr>
      </p:pic>
      <p:pic>
        <p:nvPicPr>
          <p:cNvPr id="19" name="Picture 18"/>
          <p:cNvPicPr>
            <a:picLocks noChangeAspect="1"/>
          </p:cNvPicPr>
          <p:nvPr/>
        </p:nvPicPr>
        <p:blipFill>
          <a:blip r:embed="rId7"/>
          <a:stretch>
            <a:fillRect/>
          </a:stretch>
        </p:blipFill>
        <p:spPr>
          <a:xfrm>
            <a:off x="928964" y="1347118"/>
            <a:ext cx="268890" cy="255445"/>
          </a:xfrm>
          <a:prstGeom prst="rect">
            <a:avLst/>
          </a:prstGeom>
        </p:spPr>
      </p:pic>
      <p:pic>
        <p:nvPicPr>
          <p:cNvPr id="20" name="Picture 19"/>
          <p:cNvPicPr>
            <a:picLocks noChangeAspect="1"/>
          </p:cNvPicPr>
          <p:nvPr/>
        </p:nvPicPr>
        <p:blipFill>
          <a:blip r:embed="rId8"/>
          <a:stretch>
            <a:fillRect/>
          </a:stretch>
        </p:blipFill>
        <p:spPr>
          <a:xfrm>
            <a:off x="668583" y="1380076"/>
            <a:ext cx="262872" cy="253181"/>
          </a:xfrm>
          <a:prstGeom prst="rect">
            <a:avLst/>
          </a:prstGeom>
        </p:spPr>
      </p:pic>
      <p:sp>
        <p:nvSpPr>
          <p:cNvPr id="7" name="Title 4">
            <a:extLst>
              <a:ext uri="{FF2B5EF4-FFF2-40B4-BE49-F238E27FC236}">
                <a16:creationId xmlns:a16="http://schemas.microsoft.com/office/drawing/2014/main" id="{27228BAE-048B-681E-DD8D-BD96B22560E0}"/>
              </a:ext>
            </a:extLst>
          </p:cNvPr>
          <p:cNvSpPr txBox="1">
            <a:spLocks/>
          </p:cNvSpPr>
          <p:nvPr/>
        </p:nvSpPr>
        <p:spPr>
          <a:xfrm>
            <a:off x="258279" y="1456524"/>
            <a:ext cx="1837447" cy="261117"/>
          </a:xfrm>
          <a:prstGeom prst="rect">
            <a:avLst/>
          </a:prstGeom>
        </p:spPr>
        <p:txBody>
          <a:bodyPr vert="horz" lIns="81280" tIns="40640" rIns="81280" bIns="4064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1867" dirty="0">
                <a:solidFill>
                  <a:schemeClr val="accent1">
                    <a:lumMod val="75000"/>
                  </a:schemeClr>
                </a:solidFill>
              </a:rPr>
              <a:t>Computer </a:t>
            </a:r>
            <a:r>
              <a:rPr lang="en-US" sz="1867" dirty="0">
                <a:solidFill>
                  <a:srgbClr val="00B0F0"/>
                </a:solidFill>
              </a:rPr>
              <a:t>Vision</a:t>
            </a:r>
          </a:p>
        </p:txBody>
      </p:sp>
      <p:sp>
        <p:nvSpPr>
          <p:cNvPr id="28" name="Title 1"/>
          <p:cNvSpPr txBox="1">
            <a:spLocks/>
          </p:cNvSpPr>
          <p:nvPr/>
        </p:nvSpPr>
        <p:spPr>
          <a:xfrm>
            <a:off x="-849474" y="3326448"/>
            <a:ext cx="3825765" cy="451201"/>
          </a:xfrm>
          <a:prstGeom prst="rect">
            <a:avLst/>
          </a:prstGeom>
        </p:spPr>
        <p:txBody>
          <a:bodyPr vert="horz" lIns="81280" tIns="40640" rIns="81280" bIns="4064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133" b="1" dirty="0">
                <a:solidFill>
                  <a:schemeClr val="bg1">
                    <a:lumMod val="75000"/>
                  </a:schemeClr>
                </a:solidFill>
              </a:rPr>
              <a:t>@ P. </a:t>
            </a:r>
            <a:r>
              <a:rPr lang="en-US" sz="2133" b="1" dirty="0" err="1">
                <a:solidFill>
                  <a:schemeClr val="bg1">
                    <a:lumMod val="75000"/>
                  </a:schemeClr>
                </a:solidFill>
              </a:rPr>
              <a:t>Siagian</a:t>
            </a:r>
            <a:endParaRPr lang="en-US" sz="2133" b="1" dirty="0">
              <a:solidFill>
                <a:schemeClr val="bg1">
                  <a:lumMod val="75000"/>
                </a:schemeClr>
              </a:solidFill>
            </a:endParaRPr>
          </a:p>
        </p:txBody>
      </p:sp>
      <p:sp>
        <p:nvSpPr>
          <p:cNvPr id="23" name="Title 1"/>
          <p:cNvSpPr txBox="1">
            <a:spLocks/>
          </p:cNvSpPr>
          <p:nvPr/>
        </p:nvSpPr>
        <p:spPr>
          <a:xfrm>
            <a:off x="2331567" y="2132736"/>
            <a:ext cx="9347200" cy="771712"/>
          </a:xfrm>
          <a:prstGeom prst="rect">
            <a:avLst/>
          </a:prstGeom>
        </p:spPr>
        <p:txBody>
          <a:bodyPr vert="horz" lIns="81280" tIns="40640" rIns="81280" bIns="4064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b="1" dirty="0" smtClean="0"/>
          </a:p>
        </p:txBody>
      </p:sp>
      <p:sp>
        <p:nvSpPr>
          <p:cNvPr id="5" name="Rectangle 4"/>
          <p:cNvSpPr/>
          <p:nvPr/>
        </p:nvSpPr>
        <p:spPr>
          <a:xfrm>
            <a:off x="8085399" y="6425847"/>
            <a:ext cx="3388876" cy="338554"/>
          </a:xfrm>
          <a:prstGeom prst="rect">
            <a:avLst/>
          </a:prstGeom>
        </p:spPr>
        <p:txBody>
          <a:bodyPr wrap="none">
            <a:spAutoFit/>
          </a:bodyPr>
          <a:lstStyle/>
          <a:p>
            <a:r>
              <a:rPr lang="en-US" sz="1600" dirty="0"/>
              <a:t>github.com/amelcharolinesgn2/ANJAR</a:t>
            </a:r>
          </a:p>
        </p:txBody>
      </p:sp>
      <p:sp>
        <p:nvSpPr>
          <p:cNvPr id="24" name="Rectangle 23"/>
          <p:cNvSpPr/>
          <p:nvPr/>
        </p:nvSpPr>
        <p:spPr>
          <a:xfrm>
            <a:off x="1871460" y="283215"/>
            <a:ext cx="8781045" cy="1200329"/>
          </a:xfrm>
          <a:prstGeom prst="rect">
            <a:avLst/>
          </a:prstGeom>
        </p:spPr>
        <p:txBody>
          <a:bodyPr wrap="square">
            <a:spAutoFit/>
          </a:bodyPr>
          <a:lstStyle/>
          <a:p>
            <a:r>
              <a:rPr lang="en-US" sz="3600" b="1" dirty="0" err="1" smtClean="0">
                <a:solidFill>
                  <a:srgbClr val="002060"/>
                </a:solidFill>
              </a:rPr>
              <a:t>Komunikasi</a:t>
            </a:r>
            <a:r>
              <a:rPr lang="en-US" sz="3600" b="1" dirty="0" smtClean="0">
                <a:solidFill>
                  <a:srgbClr val="002060"/>
                </a:solidFill>
              </a:rPr>
              <a:t> Data  &amp;&amp;&amp; </a:t>
            </a:r>
            <a:r>
              <a:rPr lang="en-US" sz="3600" b="1" dirty="0" err="1" smtClean="0">
                <a:solidFill>
                  <a:srgbClr val="002060"/>
                </a:solidFill>
              </a:rPr>
              <a:t>Jaringan</a:t>
            </a:r>
            <a:r>
              <a:rPr lang="en-US" sz="3600" b="1" dirty="0" smtClean="0">
                <a:solidFill>
                  <a:srgbClr val="002060"/>
                </a:solidFill>
              </a:rPr>
              <a:t> </a:t>
            </a:r>
            <a:r>
              <a:rPr lang="en-US" sz="3600" b="1" dirty="0" err="1" smtClean="0">
                <a:solidFill>
                  <a:srgbClr val="002060"/>
                </a:solidFill>
              </a:rPr>
              <a:t>Komputer</a:t>
            </a:r>
            <a:endParaRPr lang="en-US" sz="3600" b="1" dirty="0" smtClean="0">
              <a:solidFill>
                <a:srgbClr val="002060"/>
              </a:solidFill>
            </a:endParaRPr>
          </a:p>
          <a:p>
            <a:pPr algn="ctr"/>
            <a:r>
              <a:rPr lang="en-US" sz="3600" b="1" dirty="0" smtClean="0">
                <a:solidFill>
                  <a:schemeClr val="accent1">
                    <a:lumMod val="60000"/>
                    <a:lumOff val="40000"/>
                  </a:schemeClr>
                </a:solidFill>
              </a:rPr>
              <a:t>Network Communication</a:t>
            </a:r>
            <a:endParaRPr lang="en-US" sz="1000" b="1" dirty="0">
              <a:solidFill>
                <a:schemeClr val="accent1">
                  <a:lumMod val="60000"/>
                  <a:lumOff val="40000"/>
                </a:schemeClr>
              </a:solidFill>
            </a:endParaRPr>
          </a:p>
        </p:txBody>
      </p:sp>
      <p:sp>
        <p:nvSpPr>
          <p:cNvPr id="25" name="Rectangle 24"/>
          <p:cNvSpPr/>
          <p:nvPr/>
        </p:nvSpPr>
        <p:spPr>
          <a:xfrm>
            <a:off x="8915202" y="1745844"/>
            <a:ext cx="2841058" cy="2554545"/>
          </a:xfrm>
          <a:prstGeom prst="rect">
            <a:avLst/>
          </a:prstGeom>
        </p:spPr>
        <p:txBody>
          <a:bodyPr wrap="square">
            <a:spAutoFit/>
          </a:bodyPr>
          <a:lstStyle/>
          <a:p>
            <a:pPr fontAlgn="t"/>
            <a:r>
              <a:rPr lang="id-ID" sz="1600" dirty="0">
                <a:solidFill>
                  <a:schemeClr val="accent1">
                    <a:lumMod val="40000"/>
                    <a:lumOff val="60000"/>
                  </a:schemeClr>
                </a:solidFill>
              </a:rPr>
              <a:t>Transmisi Data</a:t>
            </a:r>
            <a:endParaRPr lang="en-US" sz="1600" dirty="0">
              <a:solidFill>
                <a:schemeClr val="accent1">
                  <a:lumMod val="40000"/>
                  <a:lumOff val="60000"/>
                </a:schemeClr>
              </a:solidFill>
            </a:endParaRPr>
          </a:p>
          <a:p>
            <a:pPr fontAlgn="t"/>
            <a:r>
              <a:rPr lang="id-ID" sz="1600" b="1" i="1" dirty="0">
                <a:solidFill>
                  <a:schemeClr val="accent1">
                    <a:lumMod val="40000"/>
                    <a:lumOff val="60000"/>
                  </a:schemeClr>
                </a:solidFill>
              </a:rPr>
              <a:t>Pengkodean Data</a:t>
            </a:r>
            <a:endParaRPr lang="en-US" sz="1600" dirty="0">
              <a:solidFill>
                <a:schemeClr val="accent1">
                  <a:lumMod val="40000"/>
                  <a:lumOff val="60000"/>
                </a:schemeClr>
              </a:solidFill>
            </a:endParaRPr>
          </a:p>
          <a:p>
            <a:pPr fontAlgn="t"/>
            <a:r>
              <a:rPr lang="id-ID" sz="1600" dirty="0">
                <a:solidFill>
                  <a:schemeClr val="accent1">
                    <a:lumMod val="40000"/>
                    <a:lumOff val="60000"/>
                  </a:schemeClr>
                </a:solidFill>
              </a:rPr>
              <a:t>Teknik Komunikasi Data Digital</a:t>
            </a:r>
            <a:endParaRPr lang="en-US" sz="1600" dirty="0">
              <a:solidFill>
                <a:schemeClr val="accent1">
                  <a:lumMod val="40000"/>
                  <a:lumOff val="60000"/>
                </a:schemeClr>
              </a:solidFill>
            </a:endParaRPr>
          </a:p>
          <a:p>
            <a:pPr fontAlgn="t"/>
            <a:r>
              <a:rPr lang="id-ID" sz="1600" dirty="0">
                <a:solidFill>
                  <a:schemeClr val="accent1">
                    <a:lumMod val="40000"/>
                    <a:lumOff val="60000"/>
                  </a:schemeClr>
                </a:solidFill>
              </a:rPr>
              <a:t>Data Link Control</a:t>
            </a:r>
            <a:endParaRPr lang="en-US" sz="1600" dirty="0">
              <a:solidFill>
                <a:schemeClr val="accent1">
                  <a:lumMod val="40000"/>
                  <a:lumOff val="60000"/>
                </a:schemeClr>
              </a:solidFill>
            </a:endParaRPr>
          </a:p>
          <a:p>
            <a:pPr fontAlgn="t"/>
            <a:r>
              <a:rPr lang="id-ID" sz="1600" dirty="0">
                <a:solidFill>
                  <a:schemeClr val="accent1">
                    <a:lumMod val="40000"/>
                    <a:lumOff val="60000"/>
                  </a:schemeClr>
                </a:solidFill>
              </a:rPr>
              <a:t>Multiplexing</a:t>
            </a:r>
            <a:endParaRPr lang="en-US" sz="1600" dirty="0">
              <a:solidFill>
                <a:schemeClr val="accent1">
                  <a:lumMod val="40000"/>
                  <a:lumOff val="60000"/>
                </a:schemeClr>
              </a:solidFill>
            </a:endParaRPr>
          </a:p>
          <a:p>
            <a:pPr fontAlgn="t"/>
            <a:r>
              <a:rPr lang="id-ID" sz="1600" dirty="0">
                <a:solidFill>
                  <a:schemeClr val="accent1">
                    <a:lumMod val="40000"/>
                    <a:lumOff val="60000"/>
                  </a:schemeClr>
                </a:solidFill>
              </a:rPr>
              <a:t>Switching</a:t>
            </a:r>
            <a:endParaRPr lang="en-US" sz="1600" dirty="0">
              <a:solidFill>
                <a:schemeClr val="accent1">
                  <a:lumMod val="40000"/>
                  <a:lumOff val="60000"/>
                </a:schemeClr>
              </a:solidFill>
            </a:endParaRPr>
          </a:p>
          <a:p>
            <a:r>
              <a:rPr lang="id-ID" sz="1600" dirty="0">
                <a:solidFill>
                  <a:schemeClr val="accent1">
                    <a:lumMod val="40000"/>
                    <a:lumOff val="60000"/>
                  </a:schemeClr>
                </a:solidFill>
              </a:rPr>
              <a:t>Medium Access </a:t>
            </a:r>
            <a:r>
              <a:rPr lang="id-ID" sz="1600" dirty="0" smtClean="0">
                <a:solidFill>
                  <a:schemeClr val="accent1">
                    <a:lumMod val="40000"/>
                    <a:lumOff val="60000"/>
                  </a:schemeClr>
                </a:solidFill>
              </a:rPr>
              <a:t>Sublayer</a:t>
            </a:r>
            <a:endParaRPr lang="en-US" sz="1600" dirty="0" smtClean="0">
              <a:solidFill>
                <a:schemeClr val="accent1">
                  <a:lumMod val="40000"/>
                  <a:lumOff val="60000"/>
                </a:schemeClr>
              </a:solidFill>
            </a:endParaRPr>
          </a:p>
          <a:p>
            <a:r>
              <a:rPr lang="en-US" altLang="en-US" sz="1600" dirty="0">
                <a:solidFill>
                  <a:schemeClr val="accent6">
                    <a:lumMod val="40000"/>
                    <a:lumOff val="60000"/>
                  </a:schemeClr>
                </a:solidFill>
              </a:rPr>
              <a:t>Multiple Access Control (MAC) Protocols</a:t>
            </a:r>
          </a:p>
          <a:p>
            <a:r>
              <a:rPr lang="id-ID" sz="1600" dirty="0" smtClean="0">
                <a:solidFill>
                  <a:schemeClr val="accent1">
                    <a:lumMod val="40000"/>
                    <a:lumOff val="60000"/>
                  </a:schemeClr>
                </a:solidFill>
              </a:rPr>
              <a:t>Network </a:t>
            </a:r>
            <a:r>
              <a:rPr lang="id-ID" sz="1600" dirty="0">
                <a:solidFill>
                  <a:schemeClr val="accent1">
                    <a:lumMod val="40000"/>
                    <a:lumOff val="60000"/>
                  </a:schemeClr>
                </a:solidFill>
              </a:rPr>
              <a:t>Layer</a:t>
            </a:r>
            <a:endParaRPr lang="en-US" sz="1600" dirty="0">
              <a:solidFill>
                <a:schemeClr val="accent1">
                  <a:lumMod val="40000"/>
                  <a:lumOff val="60000"/>
                </a:schemeClr>
              </a:solidFill>
            </a:endParaRPr>
          </a:p>
        </p:txBody>
      </p:sp>
      <p:sp>
        <p:nvSpPr>
          <p:cNvPr id="2" name="Rectangle 1"/>
          <p:cNvSpPr/>
          <p:nvPr/>
        </p:nvSpPr>
        <p:spPr>
          <a:xfrm>
            <a:off x="2095726" y="4225616"/>
            <a:ext cx="7163692" cy="923330"/>
          </a:xfrm>
          <a:prstGeom prst="rect">
            <a:avLst/>
          </a:prstGeom>
        </p:spPr>
        <p:txBody>
          <a:bodyPr wrap="none">
            <a:spAutoFit/>
          </a:bodyPr>
          <a:lstStyle/>
          <a:p>
            <a:r>
              <a:rPr lang="en-US" sz="5400" dirty="0">
                <a:solidFill>
                  <a:srgbClr val="002060"/>
                </a:solidFill>
              </a:rPr>
              <a:t>Medium Access Sublayer</a:t>
            </a:r>
            <a:endParaRPr lang="en-US" sz="5400" dirty="0">
              <a:solidFill>
                <a:srgbClr val="002060"/>
              </a:solidFill>
            </a:endParaRPr>
          </a:p>
        </p:txBody>
      </p:sp>
    </p:spTree>
    <p:extLst>
      <p:ext uri="{BB962C8B-B14F-4D97-AF65-F5344CB8AC3E}">
        <p14:creationId xmlns:p14="http://schemas.microsoft.com/office/powerpoint/2010/main" val="3016832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EED790B4-CE7E-4ABF-A1ED-5FD4F5F69EED}" type="slidenum">
              <a:rPr lang="en-CA" altLang="en-US"/>
              <a:pPr/>
              <a:t>10</a:t>
            </a:fld>
            <a:endParaRPr lang="en-CA" altLang="en-US"/>
          </a:p>
        </p:txBody>
      </p:sp>
      <p:sp>
        <p:nvSpPr>
          <p:cNvPr id="18434" name="Rectangle 4"/>
          <p:cNvSpPr>
            <a:spLocks noGrp="1" noChangeArrowheads="1"/>
          </p:cNvSpPr>
          <p:nvPr>
            <p:ph type="title"/>
          </p:nvPr>
        </p:nvSpPr>
        <p:spPr>
          <a:xfrm>
            <a:off x="2136775" y="228600"/>
            <a:ext cx="8153400" cy="990600"/>
          </a:xfrm>
        </p:spPr>
        <p:txBody>
          <a:bodyPr/>
          <a:lstStyle/>
          <a:p>
            <a:r>
              <a:rPr kumimoji="1" lang="en-GB" altLang="en-US" smtClean="0"/>
              <a:t>1-persistent CSMA</a:t>
            </a:r>
            <a:endParaRPr kumimoji="1" lang="en-US" altLang="en-US" smtClean="0"/>
          </a:p>
        </p:txBody>
      </p:sp>
      <p:sp>
        <p:nvSpPr>
          <p:cNvPr id="18435" name="Rectangle 5"/>
          <p:cNvSpPr>
            <a:spLocks noGrp="1" noChangeArrowheads="1"/>
          </p:cNvSpPr>
          <p:nvPr>
            <p:ph sz="quarter" idx="1"/>
          </p:nvPr>
        </p:nvSpPr>
        <p:spPr>
          <a:xfrm>
            <a:off x="1981200" y="1676401"/>
            <a:ext cx="8534400" cy="4454525"/>
          </a:xfrm>
        </p:spPr>
        <p:txBody>
          <a:bodyPr/>
          <a:lstStyle/>
          <a:p>
            <a:pPr marL="457200" indent="-457200"/>
            <a:r>
              <a:rPr kumimoji="1" lang="en-US" altLang="en-US" smtClean="0"/>
              <a:t>1-persistent CSMA avoids idle channel time</a:t>
            </a:r>
            <a:endParaRPr kumimoji="1" lang="en-GB" altLang="en-US" smtClean="0"/>
          </a:p>
          <a:p>
            <a:pPr marL="457200" indent="-457200"/>
            <a:r>
              <a:rPr kumimoji="1" lang="en-US" altLang="en-US" smtClean="0"/>
              <a:t>1-persistent CSMA </a:t>
            </a:r>
            <a:r>
              <a:rPr kumimoji="1" lang="en-GB" altLang="en-US" smtClean="0"/>
              <a:t>rules:</a:t>
            </a:r>
            <a:r>
              <a:rPr kumimoji="1" lang="en-US" altLang="en-US" smtClean="0"/>
              <a:t> </a:t>
            </a:r>
          </a:p>
          <a:p>
            <a:pPr marL="838200" lvl="1" indent="-381000">
              <a:buFontTx/>
              <a:buAutoNum type="arabicPeriod"/>
            </a:pPr>
            <a:r>
              <a:rPr kumimoji="1" lang="en-US" altLang="en-US" smtClean="0"/>
              <a:t>if medium idle, transmit; </a:t>
            </a:r>
          </a:p>
          <a:p>
            <a:pPr marL="838200" lvl="1" indent="-381000">
              <a:buFontTx/>
              <a:buAutoNum type="arabicPeriod"/>
            </a:pPr>
            <a:r>
              <a:rPr kumimoji="1" lang="en-US" altLang="en-US" smtClean="0"/>
              <a:t>if medium busy, listen until idle; then transmit immediately</a:t>
            </a:r>
          </a:p>
          <a:p>
            <a:pPr marL="457200" indent="-457200"/>
            <a:r>
              <a:rPr kumimoji="1" lang="en-US" altLang="en-US" smtClean="0"/>
              <a:t>1-persistent stations are selfish</a:t>
            </a:r>
            <a:endParaRPr kumimoji="1" lang="en-GB" altLang="en-US" smtClean="0"/>
          </a:p>
          <a:p>
            <a:pPr marL="457200" indent="-457200"/>
            <a:r>
              <a:rPr kumimoji="1" lang="en-US" altLang="en-US" smtClean="0"/>
              <a:t>if two or more stations waiting</a:t>
            </a:r>
            <a:r>
              <a:rPr kumimoji="1" lang="en-GB" altLang="en-US" smtClean="0"/>
              <a:t>, a </a:t>
            </a:r>
            <a:r>
              <a:rPr kumimoji="1" lang="en-US" altLang="en-US" smtClean="0"/>
              <a:t>collision is guaranteed</a:t>
            </a:r>
            <a:endParaRPr kumimoji="1" lang="en-GB" altLang="en-US" smtClean="0"/>
          </a:p>
        </p:txBody>
      </p:sp>
    </p:spTree>
    <p:extLst>
      <p:ext uri="{BB962C8B-B14F-4D97-AF65-F5344CB8AC3E}">
        <p14:creationId xmlns:p14="http://schemas.microsoft.com/office/powerpoint/2010/main" val="4166462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26952C60-809C-45DA-B676-0F60B7C7F29E}" type="slidenum">
              <a:rPr lang="en-CA" altLang="en-US"/>
              <a:pPr/>
              <a:t>11</a:t>
            </a:fld>
            <a:endParaRPr lang="en-CA" altLang="en-US"/>
          </a:p>
        </p:txBody>
      </p:sp>
      <p:sp>
        <p:nvSpPr>
          <p:cNvPr id="19458" name="Rectangle 4"/>
          <p:cNvSpPr>
            <a:spLocks noGrp="1" noChangeArrowheads="1"/>
          </p:cNvSpPr>
          <p:nvPr>
            <p:ph type="title"/>
          </p:nvPr>
        </p:nvSpPr>
        <p:spPr>
          <a:xfrm>
            <a:off x="2136775" y="228600"/>
            <a:ext cx="8153400" cy="990600"/>
          </a:xfrm>
        </p:spPr>
        <p:txBody>
          <a:bodyPr/>
          <a:lstStyle/>
          <a:p>
            <a:r>
              <a:rPr kumimoji="1" lang="en-GB" altLang="en-US" smtClean="0"/>
              <a:t>P-persistent CSMA</a:t>
            </a:r>
            <a:endParaRPr kumimoji="1" lang="en-US" altLang="en-US" smtClean="0"/>
          </a:p>
        </p:txBody>
      </p:sp>
      <p:sp>
        <p:nvSpPr>
          <p:cNvPr id="19459" name="Rectangle 5"/>
          <p:cNvSpPr>
            <a:spLocks noGrp="1" noChangeArrowheads="1"/>
          </p:cNvSpPr>
          <p:nvPr>
            <p:ph sz="quarter" idx="1"/>
          </p:nvPr>
        </p:nvSpPr>
        <p:spPr>
          <a:xfrm>
            <a:off x="2136775" y="1600200"/>
            <a:ext cx="8153400" cy="4495800"/>
          </a:xfrm>
        </p:spPr>
        <p:txBody>
          <a:bodyPr/>
          <a:lstStyle/>
          <a:p>
            <a:pPr marL="457200" indent="-457200"/>
            <a:r>
              <a:rPr kumimoji="1" lang="en-GB" altLang="en-US"/>
              <a:t>a compromise</a:t>
            </a:r>
            <a:r>
              <a:rPr kumimoji="1" lang="en-US" altLang="en-US"/>
              <a:t> to try and reduce collisions</a:t>
            </a:r>
            <a:r>
              <a:rPr kumimoji="1" lang="en-GB" altLang="en-US"/>
              <a:t> and </a:t>
            </a:r>
            <a:r>
              <a:rPr kumimoji="1" lang="en-US" altLang="en-US"/>
              <a:t>idle time</a:t>
            </a:r>
            <a:endParaRPr kumimoji="1" lang="en-GB" altLang="en-US"/>
          </a:p>
          <a:p>
            <a:pPr marL="457200" indent="-457200"/>
            <a:r>
              <a:rPr kumimoji="1" lang="en-US" altLang="en-US"/>
              <a:t>p-persistent CSMA </a:t>
            </a:r>
            <a:r>
              <a:rPr kumimoji="1" lang="en-GB" altLang="en-US"/>
              <a:t>rules:</a:t>
            </a:r>
            <a:r>
              <a:rPr kumimoji="1" lang="en-US" altLang="en-US"/>
              <a:t> </a:t>
            </a:r>
          </a:p>
          <a:p>
            <a:pPr marL="838200" lvl="1" indent="-381000">
              <a:buFontTx/>
              <a:buAutoNum type="arabicPeriod"/>
            </a:pPr>
            <a:r>
              <a:rPr kumimoji="1" lang="en-GB" altLang="en-US"/>
              <a:t>if</a:t>
            </a:r>
            <a:r>
              <a:rPr kumimoji="1" lang="en-US" altLang="en-US"/>
              <a:t> medium idle, transmit with probability p, and delay one time unit with probability (1–p)</a:t>
            </a:r>
            <a:endParaRPr kumimoji="1" lang="en-GB" altLang="en-US"/>
          </a:p>
          <a:p>
            <a:pPr marL="838200" lvl="1" indent="-381000">
              <a:buFontTx/>
              <a:buAutoNum type="arabicPeriod"/>
            </a:pPr>
            <a:r>
              <a:rPr kumimoji="1" lang="en-US" altLang="en-US"/>
              <a:t>if medium busy, listen until idle and repeat step 1</a:t>
            </a:r>
          </a:p>
          <a:p>
            <a:pPr marL="838200" lvl="1" indent="-381000">
              <a:buFontTx/>
              <a:buAutoNum type="arabicPeriod"/>
            </a:pPr>
            <a:r>
              <a:rPr kumimoji="1" lang="en-US" altLang="en-US"/>
              <a:t>if transmission is delayed one time unit, repeat step 1</a:t>
            </a:r>
          </a:p>
          <a:p>
            <a:pPr marL="457200" indent="-457200"/>
            <a:r>
              <a:rPr kumimoji="1" lang="en-GB" altLang="en-US"/>
              <a:t>issue of choosing</a:t>
            </a:r>
            <a:r>
              <a:rPr kumimoji="1" lang="en-US" altLang="en-US"/>
              <a:t> effective value of p</a:t>
            </a:r>
            <a:r>
              <a:rPr kumimoji="1" lang="en-GB" altLang="en-US"/>
              <a:t> to avoid instability under heavy load</a:t>
            </a:r>
          </a:p>
        </p:txBody>
      </p:sp>
    </p:spTree>
    <p:extLst>
      <p:ext uri="{BB962C8B-B14F-4D97-AF65-F5344CB8AC3E}">
        <p14:creationId xmlns:p14="http://schemas.microsoft.com/office/powerpoint/2010/main" val="3517282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B0861E48-88CA-441F-AAC0-81445B1BE7AC}" type="slidenum">
              <a:rPr lang="en-CA" altLang="en-US"/>
              <a:pPr/>
              <a:t>12</a:t>
            </a:fld>
            <a:endParaRPr lang="en-CA" altLang="en-US"/>
          </a:p>
        </p:txBody>
      </p:sp>
      <p:sp>
        <p:nvSpPr>
          <p:cNvPr id="20482" name="Rectangle 2"/>
          <p:cNvSpPr>
            <a:spLocks noGrp="1" noChangeArrowheads="1"/>
          </p:cNvSpPr>
          <p:nvPr>
            <p:ph type="title"/>
          </p:nvPr>
        </p:nvSpPr>
        <p:spPr>
          <a:xfrm>
            <a:off x="2136775" y="228600"/>
            <a:ext cx="8153400" cy="990600"/>
          </a:xfrm>
        </p:spPr>
        <p:txBody>
          <a:bodyPr/>
          <a:lstStyle/>
          <a:p>
            <a:r>
              <a:rPr kumimoji="1" lang="en-GB" altLang="en-US" smtClean="0"/>
              <a:t>Value of p?</a:t>
            </a:r>
            <a:endParaRPr kumimoji="1" lang="en-US" altLang="en-US" smtClean="0"/>
          </a:p>
        </p:txBody>
      </p:sp>
      <p:sp>
        <p:nvSpPr>
          <p:cNvPr id="20483" name="Rectangle 3"/>
          <p:cNvSpPr>
            <a:spLocks noGrp="1" noChangeArrowheads="1"/>
          </p:cNvSpPr>
          <p:nvPr>
            <p:ph type="body" idx="1"/>
          </p:nvPr>
        </p:nvSpPr>
        <p:spPr>
          <a:xfrm>
            <a:off x="2136775" y="1600200"/>
            <a:ext cx="8153400" cy="4495800"/>
          </a:xfrm>
        </p:spPr>
        <p:txBody>
          <a:bodyPr/>
          <a:lstStyle/>
          <a:p>
            <a:pPr marL="457200" indent="-457200"/>
            <a:r>
              <a:rPr kumimoji="1" lang="en-US" altLang="en-US"/>
              <a:t>have n stations </a:t>
            </a:r>
            <a:r>
              <a:rPr kumimoji="1" lang="en-GB" altLang="en-US"/>
              <a:t>waiting</a:t>
            </a:r>
            <a:r>
              <a:rPr kumimoji="1" lang="en-US" altLang="en-US"/>
              <a:t> to send</a:t>
            </a:r>
            <a:endParaRPr kumimoji="1" lang="en-GB" altLang="en-US"/>
          </a:p>
          <a:p>
            <a:pPr marL="457200" indent="-457200"/>
            <a:r>
              <a:rPr kumimoji="1" lang="en-GB" altLang="en-US"/>
              <a:t>at end</a:t>
            </a:r>
            <a:r>
              <a:rPr kumimoji="1" lang="en-US" altLang="en-US"/>
              <a:t> of tx, expected no of stations </a:t>
            </a:r>
            <a:r>
              <a:rPr kumimoji="1" lang="en-GB" altLang="en-US"/>
              <a:t>is np</a:t>
            </a:r>
          </a:p>
          <a:p>
            <a:pPr marL="838200" lvl="1" indent="-381000"/>
            <a:r>
              <a:rPr kumimoji="1" lang="en-US" altLang="en-US"/>
              <a:t>if np</a:t>
            </a:r>
            <a:r>
              <a:rPr kumimoji="1" lang="en-GB" altLang="en-US"/>
              <a:t>&gt;1 </a:t>
            </a:r>
            <a:r>
              <a:rPr kumimoji="1" lang="en-US" altLang="en-US"/>
              <a:t>on average there will be a collision</a:t>
            </a:r>
            <a:endParaRPr kumimoji="1" lang="en-GB" altLang="en-US"/>
          </a:p>
          <a:p>
            <a:pPr marL="457200" indent="-457200"/>
            <a:r>
              <a:rPr kumimoji="1" lang="en-GB" altLang="en-US"/>
              <a:t>repeated </a:t>
            </a:r>
            <a:r>
              <a:rPr kumimoji="1" lang="en-US" altLang="en-US"/>
              <a:t>tx</a:t>
            </a:r>
            <a:r>
              <a:rPr kumimoji="1" lang="en-GB" altLang="en-US"/>
              <a:t> attempts mean</a:t>
            </a:r>
            <a:r>
              <a:rPr kumimoji="1" lang="en-US" altLang="en-US"/>
              <a:t> collisions likely</a:t>
            </a:r>
            <a:endParaRPr kumimoji="1" lang="en-GB" altLang="en-US"/>
          </a:p>
          <a:p>
            <a:pPr marL="457200" indent="-457200"/>
            <a:r>
              <a:rPr kumimoji="1" lang="en-US" altLang="en-US"/>
              <a:t>eventually when all stations trying to send have c</a:t>
            </a:r>
            <a:r>
              <a:rPr kumimoji="1" lang="en-GB" altLang="en-US"/>
              <a:t>ontinuous </a:t>
            </a:r>
            <a:r>
              <a:rPr kumimoji="1" lang="en-US" altLang="en-US"/>
              <a:t>collisions</a:t>
            </a:r>
            <a:r>
              <a:rPr kumimoji="1" lang="en-GB" altLang="en-US"/>
              <a:t> hence zero</a:t>
            </a:r>
            <a:r>
              <a:rPr kumimoji="1" lang="en-US" altLang="en-US"/>
              <a:t> throughput</a:t>
            </a:r>
            <a:endParaRPr kumimoji="1" lang="en-GB" altLang="en-US"/>
          </a:p>
          <a:p>
            <a:pPr marL="457200" indent="-457200"/>
            <a:r>
              <a:rPr kumimoji="1" lang="en-GB" altLang="en-US"/>
              <a:t>thus want </a:t>
            </a:r>
            <a:r>
              <a:rPr kumimoji="1" lang="en-US" altLang="en-US"/>
              <a:t>np</a:t>
            </a:r>
            <a:r>
              <a:rPr kumimoji="1" lang="en-GB" altLang="en-US"/>
              <a:t>&lt;1</a:t>
            </a:r>
            <a:r>
              <a:rPr kumimoji="1" lang="en-US" altLang="en-US"/>
              <a:t> for expected peaks of n</a:t>
            </a:r>
            <a:endParaRPr kumimoji="1" lang="en-GB" altLang="en-US"/>
          </a:p>
          <a:p>
            <a:pPr marL="838200" lvl="1" indent="-381000"/>
            <a:r>
              <a:rPr kumimoji="1" lang="en-GB" altLang="en-US"/>
              <a:t>if</a:t>
            </a:r>
            <a:r>
              <a:rPr kumimoji="1" lang="en-US" altLang="en-US"/>
              <a:t> heavy load expected</a:t>
            </a:r>
            <a:r>
              <a:rPr kumimoji="1" lang="en-GB" altLang="en-US"/>
              <a:t>,</a:t>
            </a:r>
            <a:r>
              <a:rPr kumimoji="1" lang="en-US" altLang="en-US"/>
              <a:t> p small</a:t>
            </a:r>
            <a:endParaRPr kumimoji="1" lang="en-GB" altLang="en-US"/>
          </a:p>
          <a:p>
            <a:pPr marL="838200" lvl="1" indent="-381000"/>
            <a:r>
              <a:rPr kumimoji="1" lang="en-US" altLang="en-US"/>
              <a:t>but smaller p means stations wait longer</a:t>
            </a:r>
            <a:endParaRPr kumimoji="1" lang="en-GB" altLang="en-US"/>
          </a:p>
        </p:txBody>
      </p:sp>
    </p:spTree>
    <p:extLst>
      <p:ext uri="{BB962C8B-B14F-4D97-AF65-F5344CB8AC3E}">
        <p14:creationId xmlns:p14="http://schemas.microsoft.com/office/powerpoint/2010/main" val="1082591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06CE9631-DD4D-473D-81E4-090522C6547F}" type="slidenum">
              <a:rPr lang="en-CA" altLang="en-US"/>
              <a:pPr/>
              <a:t>13</a:t>
            </a:fld>
            <a:endParaRPr lang="en-CA" altLang="en-US"/>
          </a:p>
        </p:txBody>
      </p:sp>
      <p:sp>
        <p:nvSpPr>
          <p:cNvPr id="21506" name="Rectangle 2"/>
          <p:cNvSpPr>
            <a:spLocks noGrp="1" noChangeArrowheads="1"/>
          </p:cNvSpPr>
          <p:nvPr>
            <p:ph type="title"/>
          </p:nvPr>
        </p:nvSpPr>
        <p:spPr>
          <a:xfrm>
            <a:off x="2136775" y="228600"/>
            <a:ext cx="8153400" cy="990600"/>
          </a:xfrm>
        </p:spPr>
        <p:txBody>
          <a:bodyPr/>
          <a:lstStyle/>
          <a:p>
            <a:r>
              <a:rPr kumimoji="1" lang="en-US" altLang="en-US" smtClean="0"/>
              <a:t>CSMA/CD Description</a:t>
            </a:r>
          </a:p>
        </p:txBody>
      </p:sp>
      <p:sp>
        <p:nvSpPr>
          <p:cNvPr id="21507" name="Rectangle 3"/>
          <p:cNvSpPr>
            <a:spLocks noGrp="1" noChangeArrowheads="1"/>
          </p:cNvSpPr>
          <p:nvPr>
            <p:ph type="body" idx="1"/>
          </p:nvPr>
        </p:nvSpPr>
        <p:spPr>
          <a:xfrm>
            <a:off x="2136775" y="1600200"/>
            <a:ext cx="8153400" cy="4495800"/>
          </a:xfrm>
        </p:spPr>
        <p:txBody>
          <a:bodyPr/>
          <a:lstStyle/>
          <a:p>
            <a:pPr marL="533400" indent="-533400"/>
            <a:r>
              <a:rPr kumimoji="1" lang="en-US" altLang="en-US" smtClean="0"/>
              <a:t>with CSMA, collision occupies medium for duration of transmission</a:t>
            </a:r>
          </a:p>
          <a:p>
            <a:pPr marL="533400" indent="-533400"/>
            <a:r>
              <a:rPr kumimoji="1" lang="en-US" altLang="en-US" smtClean="0"/>
              <a:t>better if stations listen whilst transmitting</a:t>
            </a:r>
          </a:p>
          <a:p>
            <a:pPr marL="533400" indent="-533400"/>
            <a:r>
              <a:rPr kumimoji="1" lang="en-US" altLang="en-US" smtClean="0"/>
              <a:t>CSMA/CD rules:</a:t>
            </a:r>
          </a:p>
          <a:p>
            <a:pPr marL="914400" lvl="1" indent="-457200">
              <a:buFontTx/>
              <a:buAutoNum type="arabicPeriod"/>
            </a:pPr>
            <a:r>
              <a:rPr kumimoji="1" lang="en-US" altLang="en-US" smtClean="0"/>
              <a:t>if medium idle, transmit</a:t>
            </a:r>
          </a:p>
          <a:p>
            <a:pPr marL="914400" lvl="1" indent="-457200">
              <a:buFontTx/>
              <a:buAutoNum type="arabicPeriod"/>
            </a:pPr>
            <a:r>
              <a:rPr kumimoji="1" lang="en-US" altLang="en-US" smtClean="0"/>
              <a:t>if busy, listen for idle, then transmit</a:t>
            </a:r>
          </a:p>
          <a:p>
            <a:pPr marL="914400" lvl="1" indent="-457200">
              <a:buFontTx/>
              <a:buAutoNum type="arabicPeriod"/>
            </a:pPr>
            <a:r>
              <a:rPr kumimoji="1" lang="en-US" altLang="en-US" smtClean="0"/>
              <a:t>if collision detected, jam and then cease transmission</a:t>
            </a:r>
          </a:p>
          <a:p>
            <a:pPr marL="914400" lvl="1" indent="-457200">
              <a:buFontTx/>
              <a:buAutoNum type="arabicPeriod"/>
            </a:pPr>
            <a:r>
              <a:rPr kumimoji="1" lang="en-US" altLang="en-US" smtClean="0"/>
              <a:t>after jam, wait random time then retry</a:t>
            </a:r>
          </a:p>
        </p:txBody>
      </p:sp>
    </p:spTree>
    <p:extLst>
      <p:ext uri="{BB962C8B-B14F-4D97-AF65-F5344CB8AC3E}">
        <p14:creationId xmlns:p14="http://schemas.microsoft.com/office/powerpoint/2010/main" val="3060827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47E4DE40-3411-4E1F-852D-53B8369A1654}" type="slidenum">
              <a:rPr lang="en-CA" altLang="en-US"/>
              <a:pPr/>
              <a:t>14</a:t>
            </a:fld>
            <a:endParaRPr lang="en-CA" altLang="en-US"/>
          </a:p>
        </p:txBody>
      </p:sp>
      <p:sp>
        <p:nvSpPr>
          <p:cNvPr id="22530" name="Rectangle 2"/>
          <p:cNvSpPr>
            <a:spLocks noGrp="1" noChangeArrowheads="1"/>
          </p:cNvSpPr>
          <p:nvPr>
            <p:ph type="title"/>
          </p:nvPr>
        </p:nvSpPr>
        <p:spPr>
          <a:xfrm>
            <a:off x="1752600" y="277814"/>
            <a:ext cx="2895600" cy="4751387"/>
          </a:xfrm>
        </p:spPr>
        <p:txBody>
          <a:bodyPr/>
          <a:lstStyle/>
          <a:p>
            <a:r>
              <a:rPr kumimoji="1" lang="en-US" altLang="en-US" smtClean="0"/>
              <a:t>CSMA/CD</a:t>
            </a:r>
            <a:br>
              <a:rPr kumimoji="1" lang="en-US" altLang="en-US" smtClean="0"/>
            </a:br>
            <a:r>
              <a:rPr kumimoji="1" lang="en-US" altLang="en-US" smtClean="0"/>
              <a:t>Operation</a:t>
            </a:r>
          </a:p>
        </p:txBody>
      </p:sp>
      <p:pic>
        <p:nvPicPr>
          <p:cNvPr id="22531" name="Picture 6" descr="CSMA-CD                                                        002828E9  Mnementh                      BEAE7A2F:"/>
          <p:cNvPicPr>
            <a:picLocks noChangeAspect="1" noChangeArrowheads="1"/>
          </p:cNvPicPr>
          <p:nvPr/>
        </p:nvPicPr>
        <p:blipFill>
          <a:blip r:embed="rId3">
            <a:extLst>
              <a:ext uri="{28A0092B-C50C-407E-A947-70E740481C1C}">
                <a14:useLocalDpi xmlns:a14="http://schemas.microsoft.com/office/drawing/2010/main" val="0"/>
              </a:ext>
            </a:extLst>
          </a:blip>
          <a:srcRect l="4633" t="5370" r="4633" b="10739"/>
          <a:stretch>
            <a:fillRect/>
          </a:stretch>
        </p:blipFill>
        <p:spPr bwMode="auto">
          <a:xfrm>
            <a:off x="5181601" y="381001"/>
            <a:ext cx="5002213" cy="598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5015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764A84AB-E7E3-4059-8584-BCC0C7BF109B}" type="slidenum">
              <a:rPr lang="en-CA" altLang="en-US"/>
              <a:pPr/>
              <a:t>15</a:t>
            </a:fld>
            <a:endParaRPr lang="en-CA" altLang="en-US"/>
          </a:p>
        </p:txBody>
      </p:sp>
      <p:sp>
        <p:nvSpPr>
          <p:cNvPr id="23554" name="Rectangle 4"/>
          <p:cNvSpPr>
            <a:spLocks noGrp="1" noChangeArrowheads="1"/>
          </p:cNvSpPr>
          <p:nvPr>
            <p:ph type="title"/>
          </p:nvPr>
        </p:nvSpPr>
        <p:spPr>
          <a:xfrm>
            <a:off x="2136775" y="228600"/>
            <a:ext cx="8153400" cy="990600"/>
          </a:xfrm>
        </p:spPr>
        <p:txBody>
          <a:bodyPr/>
          <a:lstStyle/>
          <a:p>
            <a:r>
              <a:rPr kumimoji="1" lang="en-GB" altLang="en-US" smtClean="0"/>
              <a:t>Which Persistence Algorithm?</a:t>
            </a:r>
            <a:endParaRPr kumimoji="1" lang="en-US" altLang="en-US" smtClean="0"/>
          </a:p>
        </p:txBody>
      </p:sp>
      <p:sp>
        <p:nvSpPr>
          <p:cNvPr id="23555" name="Rectangle 5"/>
          <p:cNvSpPr>
            <a:spLocks noGrp="1" noChangeArrowheads="1"/>
          </p:cNvSpPr>
          <p:nvPr>
            <p:ph type="body" idx="1"/>
          </p:nvPr>
        </p:nvSpPr>
        <p:spPr>
          <a:xfrm>
            <a:off x="1981200" y="1676400"/>
            <a:ext cx="8229600" cy="4800600"/>
          </a:xfrm>
        </p:spPr>
        <p:txBody>
          <a:bodyPr/>
          <a:lstStyle/>
          <a:p>
            <a:r>
              <a:rPr kumimoji="1" lang="en-US" altLang="en-US" smtClean="0"/>
              <a:t>IEEE 802.3 </a:t>
            </a:r>
            <a:r>
              <a:rPr kumimoji="1" lang="en-GB" altLang="en-US" smtClean="0"/>
              <a:t>uses</a:t>
            </a:r>
            <a:r>
              <a:rPr kumimoji="1" lang="en-US" altLang="en-US" smtClean="0"/>
              <a:t> 1-persistent</a:t>
            </a:r>
            <a:endParaRPr kumimoji="1" lang="en-GB" altLang="en-US" smtClean="0"/>
          </a:p>
          <a:p>
            <a:r>
              <a:rPr kumimoji="1" lang="en-GB" altLang="en-US" smtClean="0"/>
              <a:t>both </a:t>
            </a:r>
            <a:r>
              <a:rPr kumimoji="1" lang="en-US" altLang="en-US" smtClean="0"/>
              <a:t>nonpersistent and p-persistent have performance problems</a:t>
            </a:r>
            <a:endParaRPr kumimoji="1" lang="en-GB" altLang="en-US" smtClean="0"/>
          </a:p>
          <a:p>
            <a:r>
              <a:rPr kumimoji="1" lang="en-US" altLang="en-US" smtClean="0"/>
              <a:t>1-persistent seem</a:t>
            </a:r>
            <a:r>
              <a:rPr kumimoji="1" lang="en-GB" altLang="en-US" smtClean="0"/>
              <a:t>s</a:t>
            </a:r>
            <a:r>
              <a:rPr kumimoji="1" lang="en-US" altLang="en-US" smtClean="0"/>
              <a:t> more unstable than p-persistent </a:t>
            </a:r>
            <a:endParaRPr kumimoji="1" lang="en-GB" altLang="en-US" smtClean="0"/>
          </a:p>
          <a:p>
            <a:pPr lvl="1"/>
            <a:r>
              <a:rPr kumimoji="1" lang="en-GB" altLang="en-US" smtClean="0"/>
              <a:t>because of greed</a:t>
            </a:r>
            <a:r>
              <a:rPr kumimoji="1" lang="en-US" altLang="en-US" smtClean="0"/>
              <a:t> of the stations</a:t>
            </a:r>
            <a:endParaRPr kumimoji="1" lang="en-GB" altLang="en-US" smtClean="0"/>
          </a:p>
          <a:p>
            <a:pPr lvl="1"/>
            <a:r>
              <a:rPr kumimoji="1" lang="en-GB" altLang="en-US" smtClean="0"/>
              <a:t>but</a:t>
            </a:r>
            <a:r>
              <a:rPr kumimoji="1" lang="en-US" altLang="en-US" smtClean="0"/>
              <a:t> wasted time due to collisions is short </a:t>
            </a:r>
          </a:p>
          <a:p>
            <a:pPr lvl="1"/>
            <a:r>
              <a:rPr kumimoji="1" lang="en-GB" altLang="en-US" smtClean="0"/>
              <a:t>with</a:t>
            </a:r>
            <a:r>
              <a:rPr kumimoji="1" lang="en-US" altLang="en-US" smtClean="0"/>
              <a:t> random backoff</a:t>
            </a:r>
            <a:r>
              <a:rPr kumimoji="1" lang="en-GB" altLang="en-US" smtClean="0"/>
              <a:t> </a:t>
            </a:r>
            <a:r>
              <a:rPr kumimoji="1" lang="en-US" altLang="en-US" smtClean="0"/>
              <a:t>unlikely to collide on next attempt to send</a:t>
            </a:r>
          </a:p>
        </p:txBody>
      </p:sp>
    </p:spTree>
    <p:extLst>
      <p:ext uri="{BB962C8B-B14F-4D97-AF65-F5344CB8AC3E}">
        <p14:creationId xmlns:p14="http://schemas.microsoft.com/office/powerpoint/2010/main" val="3400341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8BDBAE26-5D71-4B5D-A25B-5A1D36378E0A}" type="slidenum">
              <a:rPr lang="en-CA" altLang="en-US"/>
              <a:pPr/>
              <a:t>16</a:t>
            </a:fld>
            <a:endParaRPr lang="en-CA" altLang="en-US"/>
          </a:p>
        </p:txBody>
      </p:sp>
      <p:sp>
        <p:nvSpPr>
          <p:cNvPr id="24578" name="Rectangle 2"/>
          <p:cNvSpPr>
            <a:spLocks noGrp="1" noChangeArrowheads="1"/>
          </p:cNvSpPr>
          <p:nvPr>
            <p:ph type="title"/>
          </p:nvPr>
        </p:nvSpPr>
        <p:spPr>
          <a:xfrm>
            <a:off x="2136775" y="228600"/>
            <a:ext cx="8153400" cy="990600"/>
          </a:xfrm>
        </p:spPr>
        <p:txBody>
          <a:bodyPr/>
          <a:lstStyle/>
          <a:p>
            <a:r>
              <a:rPr kumimoji="1" lang="en-GB" altLang="en-US" smtClean="0"/>
              <a:t>Binary Exponential Backoff</a:t>
            </a:r>
            <a:endParaRPr kumimoji="1" lang="en-US" altLang="en-US" smtClean="0"/>
          </a:p>
        </p:txBody>
      </p:sp>
      <p:sp>
        <p:nvSpPr>
          <p:cNvPr id="24579" name="Rectangle 3"/>
          <p:cNvSpPr>
            <a:spLocks noGrp="1" noChangeArrowheads="1"/>
          </p:cNvSpPr>
          <p:nvPr>
            <p:ph type="body" idx="1"/>
          </p:nvPr>
        </p:nvSpPr>
        <p:spPr>
          <a:xfrm>
            <a:off x="1981200" y="1676400"/>
            <a:ext cx="8305800" cy="4876800"/>
          </a:xfrm>
        </p:spPr>
        <p:txBody>
          <a:bodyPr/>
          <a:lstStyle/>
          <a:p>
            <a:r>
              <a:rPr kumimoji="1" lang="en-US" altLang="en-US"/>
              <a:t>for backoff stability, IEEE 802.3 and Ethernet both use binary exponential backoff</a:t>
            </a:r>
            <a:endParaRPr kumimoji="1" lang="en-GB" altLang="en-US"/>
          </a:p>
          <a:p>
            <a:r>
              <a:rPr kumimoji="1" lang="en-GB" altLang="en-US"/>
              <a:t>stations </a:t>
            </a:r>
            <a:r>
              <a:rPr kumimoji="1" lang="en-US" altLang="en-US"/>
              <a:t>repeatedly resend </a:t>
            </a:r>
            <a:r>
              <a:rPr kumimoji="1" lang="en-GB" altLang="en-US"/>
              <a:t>when</a:t>
            </a:r>
            <a:r>
              <a:rPr kumimoji="1" lang="en-US" altLang="en-US"/>
              <a:t> collide</a:t>
            </a:r>
            <a:endParaRPr kumimoji="1" lang="en-GB" altLang="en-US"/>
          </a:p>
          <a:p>
            <a:pPr lvl="1"/>
            <a:r>
              <a:rPr kumimoji="1" lang="en-GB" altLang="en-US"/>
              <a:t>on first</a:t>
            </a:r>
            <a:r>
              <a:rPr kumimoji="1" lang="en-US" altLang="en-US"/>
              <a:t> 10 attempts, mean random delay doubled</a:t>
            </a:r>
            <a:endParaRPr kumimoji="1" lang="en-GB" altLang="en-US"/>
          </a:p>
          <a:p>
            <a:pPr lvl="1"/>
            <a:r>
              <a:rPr kumimoji="1" lang="en-GB" altLang="en-US"/>
              <a:t>value</a:t>
            </a:r>
            <a:r>
              <a:rPr kumimoji="1" lang="en-US" altLang="en-US"/>
              <a:t> then remains same for 6 </a:t>
            </a:r>
            <a:r>
              <a:rPr kumimoji="1" lang="en-GB" altLang="en-US"/>
              <a:t>further </a:t>
            </a:r>
            <a:r>
              <a:rPr kumimoji="1" lang="en-US" altLang="en-US"/>
              <a:t>attempts</a:t>
            </a:r>
            <a:endParaRPr kumimoji="1" lang="en-GB" altLang="en-US"/>
          </a:p>
          <a:p>
            <a:pPr lvl="1"/>
            <a:r>
              <a:rPr kumimoji="1" lang="en-US" altLang="en-US"/>
              <a:t>after 16 unsuccessful attempts, station gives up and reports error</a:t>
            </a:r>
          </a:p>
          <a:p>
            <a:r>
              <a:rPr kumimoji="1" lang="en-US" altLang="en-US"/>
              <a:t>1-persistent algorithm with binary exponential backoff efficient over wide range of loads</a:t>
            </a:r>
            <a:endParaRPr kumimoji="1" lang="en-GB" altLang="en-US"/>
          </a:p>
          <a:p>
            <a:r>
              <a:rPr kumimoji="1" lang="en-GB" altLang="en-US"/>
              <a:t>but backoff</a:t>
            </a:r>
            <a:r>
              <a:rPr kumimoji="1" lang="en-US" altLang="en-US"/>
              <a:t> algorithm </a:t>
            </a:r>
            <a:r>
              <a:rPr kumimoji="1" lang="en-GB" altLang="en-US"/>
              <a:t>has</a:t>
            </a:r>
            <a:r>
              <a:rPr kumimoji="1" lang="en-US" altLang="en-US"/>
              <a:t> last-in, first-out effect</a:t>
            </a:r>
            <a:endParaRPr kumimoji="1" lang="en-GB" altLang="en-US"/>
          </a:p>
        </p:txBody>
      </p:sp>
    </p:spTree>
    <p:extLst>
      <p:ext uri="{BB962C8B-B14F-4D97-AF65-F5344CB8AC3E}">
        <p14:creationId xmlns:p14="http://schemas.microsoft.com/office/powerpoint/2010/main" val="28239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17FB4AF8-2C58-4581-93A2-339C62C11EDA}" type="slidenum">
              <a:rPr lang="en-CA" altLang="en-US"/>
              <a:pPr/>
              <a:t>17</a:t>
            </a:fld>
            <a:endParaRPr lang="en-CA" altLang="en-US"/>
          </a:p>
        </p:txBody>
      </p:sp>
      <p:sp>
        <p:nvSpPr>
          <p:cNvPr id="25602" name="Rectangle 2"/>
          <p:cNvSpPr>
            <a:spLocks noGrp="1" noChangeArrowheads="1"/>
          </p:cNvSpPr>
          <p:nvPr>
            <p:ph type="title"/>
          </p:nvPr>
        </p:nvSpPr>
        <p:spPr>
          <a:xfrm>
            <a:off x="2136775" y="228600"/>
            <a:ext cx="8153400" cy="990600"/>
          </a:xfrm>
        </p:spPr>
        <p:txBody>
          <a:bodyPr/>
          <a:lstStyle/>
          <a:p>
            <a:r>
              <a:rPr kumimoji="1" lang="en-US" altLang="en-US" smtClean="0"/>
              <a:t>Collision Detection</a:t>
            </a:r>
          </a:p>
        </p:txBody>
      </p:sp>
      <p:sp>
        <p:nvSpPr>
          <p:cNvPr id="25603" name="Rectangle 3"/>
          <p:cNvSpPr>
            <a:spLocks noGrp="1" noChangeArrowheads="1"/>
          </p:cNvSpPr>
          <p:nvPr>
            <p:ph type="body" idx="1"/>
          </p:nvPr>
        </p:nvSpPr>
        <p:spPr>
          <a:xfrm>
            <a:off x="2136775" y="1600200"/>
            <a:ext cx="8153400" cy="4495800"/>
          </a:xfrm>
        </p:spPr>
        <p:txBody>
          <a:bodyPr/>
          <a:lstStyle/>
          <a:p>
            <a:pPr>
              <a:lnSpc>
                <a:spcPct val="90000"/>
              </a:lnSpc>
            </a:pPr>
            <a:r>
              <a:rPr kumimoji="1" lang="en-US" altLang="en-US" smtClean="0"/>
              <a:t>on baseband bus</a:t>
            </a:r>
          </a:p>
          <a:p>
            <a:pPr lvl="1">
              <a:lnSpc>
                <a:spcPct val="90000"/>
              </a:lnSpc>
            </a:pPr>
            <a:r>
              <a:rPr kumimoji="1" lang="en-US" altLang="en-US" smtClean="0"/>
              <a:t>collision produces higher signal voltage</a:t>
            </a:r>
          </a:p>
          <a:p>
            <a:pPr lvl="1">
              <a:lnSpc>
                <a:spcPct val="90000"/>
              </a:lnSpc>
            </a:pPr>
            <a:r>
              <a:rPr kumimoji="1" lang="en-US" altLang="en-US" smtClean="0"/>
              <a:t>collision detected if cable signal greater than single station signal</a:t>
            </a:r>
          </a:p>
          <a:p>
            <a:pPr lvl="1">
              <a:lnSpc>
                <a:spcPct val="90000"/>
              </a:lnSpc>
            </a:pPr>
            <a:r>
              <a:rPr kumimoji="1" lang="en-US" altLang="en-US" smtClean="0"/>
              <a:t>signal is attenuated over distance</a:t>
            </a:r>
          </a:p>
          <a:p>
            <a:pPr lvl="1">
              <a:lnSpc>
                <a:spcPct val="90000"/>
              </a:lnSpc>
            </a:pPr>
            <a:r>
              <a:rPr kumimoji="1" lang="en-US" altLang="en-US" smtClean="0"/>
              <a:t>limit to 500m (10Base5) or 200m (10Base2)</a:t>
            </a:r>
          </a:p>
          <a:p>
            <a:pPr>
              <a:lnSpc>
                <a:spcPct val="90000"/>
              </a:lnSpc>
            </a:pPr>
            <a:r>
              <a:rPr kumimoji="1" lang="en-US" altLang="en-US" smtClean="0"/>
              <a:t>on twisted pair (star-topology)</a:t>
            </a:r>
          </a:p>
          <a:p>
            <a:pPr lvl="1">
              <a:lnSpc>
                <a:spcPct val="90000"/>
              </a:lnSpc>
            </a:pPr>
            <a:r>
              <a:rPr kumimoji="1" lang="en-US" altLang="en-US" smtClean="0"/>
              <a:t>activity on more than one port is collision</a:t>
            </a:r>
          </a:p>
          <a:p>
            <a:pPr lvl="1">
              <a:lnSpc>
                <a:spcPct val="90000"/>
              </a:lnSpc>
            </a:pPr>
            <a:r>
              <a:rPr kumimoji="1" lang="en-US" altLang="en-US" smtClean="0"/>
              <a:t>use special collision presence signal</a:t>
            </a:r>
          </a:p>
        </p:txBody>
      </p:sp>
    </p:spTree>
    <p:extLst>
      <p:ext uri="{BB962C8B-B14F-4D97-AF65-F5344CB8AC3E}">
        <p14:creationId xmlns:p14="http://schemas.microsoft.com/office/powerpoint/2010/main" val="2668945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2"/>
          <p:cNvSpPr>
            <a:spLocks noGrp="1"/>
          </p:cNvSpPr>
          <p:nvPr>
            <p:ph type="sldNum" sz="quarter" idx="11"/>
          </p:nvPr>
        </p:nvSpPr>
        <p:spPr/>
        <p:txBody>
          <a:bodyPr/>
          <a:lstStyle/>
          <a:p>
            <a:fld id="{DF1AD79A-BC27-460C-A382-BCF32B8F54D5}" type="slidenum">
              <a:rPr lang="en-CA" altLang="en-US"/>
              <a:pPr/>
              <a:t>18</a:t>
            </a:fld>
            <a:endParaRPr lang="en-CA" altLang="en-US"/>
          </a:p>
        </p:txBody>
      </p:sp>
      <p:sp>
        <p:nvSpPr>
          <p:cNvPr id="26626" name="Text Placeholder 1"/>
          <p:cNvSpPr>
            <a:spLocks noGrp="1"/>
          </p:cNvSpPr>
          <p:nvPr>
            <p:ph type="body" idx="1"/>
          </p:nvPr>
        </p:nvSpPr>
        <p:spPr/>
        <p:txBody>
          <a:bodyPr/>
          <a:lstStyle/>
          <a:p>
            <a:r>
              <a:rPr lang="en-CA" altLang="en-US" smtClean="0"/>
              <a:t>IEEE 802.11 MAC</a:t>
            </a:r>
          </a:p>
        </p:txBody>
      </p:sp>
      <p:sp>
        <p:nvSpPr>
          <p:cNvPr id="26627" name="Title 2"/>
          <p:cNvSpPr>
            <a:spLocks noGrp="1"/>
          </p:cNvSpPr>
          <p:nvPr>
            <p:ph type="title"/>
          </p:nvPr>
        </p:nvSpPr>
        <p:spPr/>
        <p:txBody>
          <a:bodyPr/>
          <a:lstStyle/>
          <a:p>
            <a:r>
              <a:rPr lang="en-CA" altLang="en-US" smtClean="0"/>
              <a:t>CSMA/CA</a:t>
            </a:r>
          </a:p>
        </p:txBody>
      </p:sp>
    </p:spTree>
    <p:extLst>
      <p:ext uri="{BB962C8B-B14F-4D97-AF65-F5344CB8AC3E}">
        <p14:creationId xmlns:p14="http://schemas.microsoft.com/office/powerpoint/2010/main" val="1004145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AF71B9F8-A766-4392-B427-822F73957686}" type="slidenum">
              <a:rPr lang="en-CA" altLang="en-US"/>
              <a:pPr/>
              <a:t>19</a:t>
            </a:fld>
            <a:endParaRPr lang="en-CA" altLang="en-US"/>
          </a:p>
        </p:txBody>
      </p:sp>
      <p:sp>
        <p:nvSpPr>
          <p:cNvPr id="27650" name="Rectangle 2"/>
          <p:cNvSpPr>
            <a:spLocks noGrp="1" noChangeArrowheads="1"/>
          </p:cNvSpPr>
          <p:nvPr>
            <p:ph type="title"/>
          </p:nvPr>
        </p:nvSpPr>
        <p:spPr>
          <a:xfrm>
            <a:off x="2136775" y="228600"/>
            <a:ext cx="8153400" cy="990600"/>
          </a:xfrm>
        </p:spPr>
        <p:txBody>
          <a:bodyPr/>
          <a:lstStyle/>
          <a:p>
            <a:r>
              <a:rPr kumimoji="1" lang="en-GB" altLang="en-US" smtClean="0"/>
              <a:t>Medium Access Control</a:t>
            </a:r>
            <a:endParaRPr kumimoji="1" lang="en-US" altLang="en-US" smtClean="0"/>
          </a:p>
        </p:txBody>
      </p:sp>
      <p:sp>
        <p:nvSpPr>
          <p:cNvPr id="27651" name="Rectangle 3"/>
          <p:cNvSpPr>
            <a:spLocks noGrp="1" noChangeArrowheads="1"/>
          </p:cNvSpPr>
          <p:nvPr>
            <p:ph type="body" idx="1"/>
          </p:nvPr>
        </p:nvSpPr>
        <p:spPr>
          <a:xfrm>
            <a:off x="2136775" y="1600200"/>
            <a:ext cx="8153400" cy="4495800"/>
          </a:xfrm>
        </p:spPr>
        <p:txBody>
          <a:bodyPr/>
          <a:lstStyle/>
          <a:p>
            <a:r>
              <a:rPr kumimoji="1" lang="en-US" altLang="en-US" smtClean="0"/>
              <a:t>MAC layer covers three functional areas</a:t>
            </a:r>
            <a:endParaRPr kumimoji="1" lang="en-GB" altLang="en-US" smtClean="0"/>
          </a:p>
          <a:p>
            <a:pPr lvl="1"/>
            <a:r>
              <a:rPr kumimoji="1" lang="en-GB" altLang="en-US" smtClean="0"/>
              <a:t>reliable</a:t>
            </a:r>
            <a:r>
              <a:rPr kumimoji="1" lang="en-US" altLang="en-US" smtClean="0"/>
              <a:t> data delivery</a:t>
            </a:r>
            <a:endParaRPr kumimoji="1" lang="en-GB" altLang="en-US" smtClean="0"/>
          </a:p>
          <a:p>
            <a:pPr lvl="1"/>
            <a:r>
              <a:rPr kumimoji="1" lang="en-GB" altLang="en-US" smtClean="0"/>
              <a:t>access </a:t>
            </a:r>
            <a:r>
              <a:rPr kumimoji="1" lang="en-US" altLang="en-US" smtClean="0"/>
              <a:t>control</a:t>
            </a:r>
            <a:endParaRPr kumimoji="1" lang="en-GB" altLang="en-US" smtClean="0"/>
          </a:p>
          <a:p>
            <a:pPr lvl="1"/>
            <a:r>
              <a:rPr kumimoji="1" lang="en-GB" altLang="en-US" smtClean="0"/>
              <a:t>security</a:t>
            </a:r>
          </a:p>
        </p:txBody>
      </p:sp>
    </p:spTree>
    <p:extLst>
      <p:ext uri="{BB962C8B-B14F-4D97-AF65-F5344CB8AC3E}">
        <p14:creationId xmlns:p14="http://schemas.microsoft.com/office/powerpoint/2010/main" val="3844466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AEAD5AB5-EE36-4433-967A-B9041205C7F6}" type="slidenum">
              <a:rPr lang="en-CA" altLang="en-US"/>
              <a:pPr/>
              <a:t>2</a:t>
            </a:fld>
            <a:endParaRPr lang="en-CA" altLang="en-US"/>
          </a:p>
        </p:txBody>
      </p:sp>
      <p:sp>
        <p:nvSpPr>
          <p:cNvPr id="10242" name="Title 1"/>
          <p:cNvSpPr>
            <a:spLocks noGrp="1"/>
          </p:cNvSpPr>
          <p:nvPr>
            <p:ph type="title"/>
          </p:nvPr>
        </p:nvSpPr>
        <p:spPr>
          <a:xfrm>
            <a:off x="2136775" y="228600"/>
            <a:ext cx="8153400" cy="990600"/>
          </a:xfrm>
        </p:spPr>
        <p:txBody>
          <a:bodyPr/>
          <a:lstStyle/>
          <a:p>
            <a:r>
              <a:rPr lang="en-CA" altLang="en-US" smtClean="0"/>
              <a:t>Design Challenges in WMNs</a:t>
            </a:r>
          </a:p>
        </p:txBody>
      </p:sp>
      <p:sp>
        <p:nvSpPr>
          <p:cNvPr id="10243" name="Content Placeholder 2"/>
          <p:cNvSpPr>
            <a:spLocks noGrp="1"/>
          </p:cNvSpPr>
          <p:nvPr>
            <p:ph sz="quarter" idx="1"/>
          </p:nvPr>
        </p:nvSpPr>
        <p:spPr>
          <a:xfrm>
            <a:off x="2136775" y="1600200"/>
            <a:ext cx="8153400" cy="4495800"/>
          </a:xfrm>
        </p:spPr>
        <p:txBody>
          <a:bodyPr/>
          <a:lstStyle/>
          <a:p>
            <a:r>
              <a:rPr lang="en-CA" altLang="en-US" dirty="0" smtClean="0"/>
              <a:t>Hidden terminal problem</a:t>
            </a:r>
          </a:p>
          <a:p>
            <a:r>
              <a:rPr lang="en-CA" altLang="en-US" dirty="0" smtClean="0"/>
              <a:t>Exposed terminal problem</a:t>
            </a:r>
          </a:p>
          <a:p>
            <a:r>
              <a:rPr lang="en-CA" altLang="en-US" dirty="0" smtClean="0"/>
              <a:t>Control and management have to be </a:t>
            </a:r>
            <a:r>
              <a:rPr lang="en-CA" altLang="en-US" i="1" dirty="0" smtClean="0">
                <a:solidFill>
                  <a:srgbClr val="C00000"/>
                </a:solidFill>
              </a:rPr>
              <a:t>distributed</a:t>
            </a:r>
            <a:r>
              <a:rPr lang="en-CA" altLang="en-US" dirty="0" smtClean="0"/>
              <a:t> across all nodes.</a:t>
            </a:r>
          </a:p>
          <a:p>
            <a:r>
              <a:rPr lang="en-CA" altLang="en-US" dirty="0" smtClean="0"/>
              <a:t>Multichannel networks:</a:t>
            </a:r>
          </a:p>
          <a:p>
            <a:pPr lvl="1"/>
            <a:r>
              <a:rPr lang="en-CA" altLang="en-US" dirty="0" smtClean="0"/>
              <a:t>distributed channel selection</a:t>
            </a:r>
          </a:p>
          <a:p>
            <a:pPr lvl="1"/>
            <a:r>
              <a:rPr lang="en-CA" altLang="en-US" dirty="0" smtClean="0"/>
              <a:t>channel assignment</a:t>
            </a:r>
          </a:p>
        </p:txBody>
      </p:sp>
    </p:spTree>
    <p:extLst>
      <p:ext uri="{BB962C8B-B14F-4D97-AF65-F5344CB8AC3E}">
        <p14:creationId xmlns:p14="http://schemas.microsoft.com/office/powerpoint/2010/main" val="358901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ADA533B5-43B6-434F-A094-462E80146430}" type="slidenum">
              <a:rPr lang="en-CA" altLang="en-US"/>
              <a:pPr/>
              <a:t>20</a:t>
            </a:fld>
            <a:endParaRPr lang="en-CA" altLang="en-US"/>
          </a:p>
        </p:txBody>
      </p:sp>
      <p:sp>
        <p:nvSpPr>
          <p:cNvPr id="28674" name="Rectangle 4"/>
          <p:cNvSpPr>
            <a:spLocks noGrp="1" noChangeArrowheads="1"/>
          </p:cNvSpPr>
          <p:nvPr>
            <p:ph type="title"/>
          </p:nvPr>
        </p:nvSpPr>
        <p:spPr>
          <a:xfrm>
            <a:off x="2136775" y="228600"/>
            <a:ext cx="8153400" cy="990600"/>
          </a:xfrm>
        </p:spPr>
        <p:txBody>
          <a:bodyPr/>
          <a:lstStyle/>
          <a:p>
            <a:r>
              <a:rPr kumimoji="1" lang="en-US" altLang="en-US" smtClean="0"/>
              <a:t>Reliable Data Delivery</a:t>
            </a:r>
          </a:p>
        </p:txBody>
      </p:sp>
      <p:sp>
        <p:nvSpPr>
          <p:cNvPr id="28675" name="Rectangle 5"/>
          <p:cNvSpPr>
            <a:spLocks noGrp="1" noChangeArrowheads="1"/>
          </p:cNvSpPr>
          <p:nvPr>
            <p:ph type="body" idx="1"/>
          </p:nvPr>
        </p:nvSpPr>
        <p:spPr>
          <a:xfrm>
            <a:off x="1981200" y="1447800"/>
            <a:ext cx="8305800" cy="5029200"/>
          </a:xfrm>
        </p:spPr>
        <p:txBody>
          <a:bodyPr/>
          <a:lstStyle/>
          <a:p>
            <a:pPr>
              <a:lnSpc>
                <a:spcPct val="90000"/>
              </a:lnSpc>
            </a:pPr>
            <a:r>
              <a:rPr kumimoji="1" lang="en-US" altLang="en-US"/>
              <a:t>802.11 physical / MAC layers unreliable</a:t>
            </a:r>
            <a:endParaRPr kumimoji="1" lang="en-GB" altLang="en-US"/>
          </a:p>
          <a:p>
            <a:pPr lvl="1">
              <a:lnSpc>
                <a:spcPct val="90000"/>
              </a:lnSpc>
            </a:pPr>
            <a:r>
              <a:rPr kumimoji="1" lang="en-US" altLang="en-US"/>
              <a:t>noise, interference, and other propagation effects result in loss of frames</a:t>
            </a:r>
            <a:endParaRPr kumimoji="1" lang="en-GB" altLang="en-US"/>
          </a:p>
          <a:p>
            <a:pPr lvl="1">
              <a:lnSpc>
                <a:spcPct val="90000"/>
              </a:lnSpc>
            </a:pPr>
            <a:r>
              <a:rPr kumimoji="1" lang="en-US" altLang="en-US"/>
              <a:t>even with error-correction codes, frames may not successfully be received</a:t>
            </a:r>
            <a:endParaRPr kumimoji="1" lang="en-GB" altLang="en-US"/>
          </a:p>
          <a:p>
            <a:pPr>
              <a:lnSpc>
                <a:spcPct val="90000"/>
              </a:lnSpc>
            </a:pPr>
            <a:r>
              <a:rPr kumimoji="1" lang="en-GB" altLang="en-US"/>
              <a:t>can</a:t>
            </a:r>
            <a:r>
              <a:rPr kumimoji="1" lang="en-US" altLang="en-US"/>
              <a:t> be dealt with at a higher layer, e.g. TCP</a:t>
            </a:r>
            <a:endParaRPr kumimoji="1" lang="en-GB" altLang="en-US"/>
          </a:p>
          <a:p>
            <a:pPr>
              <a:lnSpc>
                <a:spcPct val="90000"/>
              </a:lnSpc>
            </a:pPr>
            <a:r>
              <a:rPr kumimoji="1" lang="en-GB" altLang="en-US"/>
              <a:t>more</a:t>
            </a:r>
            <a:r>
              <a:rPr kumimoji="1" lang="en-US" altLang="en-US"/>
              <a:t> efficient to deal with errors at MAC level</a:t>
            </a:r>
            <a:endParaRPr kumimoji="1" lang="en-GB" altLang="en-US"/>
          </a:p>
          <a:p>
            <a:pPr>
              <a:lnSpc>
                <a:spcPct val="90000"/>
              </a:lnSpc>
            </a:pPr>
            <a:r>
              <a:rPr kumimoji="1" lang="en-US" altLang="en-US"/>
              <a:t>802.11 includes frame exchange protocol</a:t>
            </a:r>
            <a:endParaRPr kumimoji="1" lang="en-GB" altLang="en-US"/>
          </a:p>
          <a:p>
            <a:pPr lvl="1">
              <a:lnSpc>
                <a:spcPct val="90000"/>
              </a:lnSpc>
            </a:pPr>
            <a:r>
              <a:rPr kumimoji="1" lang="en-GB" altLang="en-US"/>
              <a:t>station receiving</a:t>
            </a:r>
            <a:r>
              <a:rPr kumimoji="1" lang="en-US" altLang="en-US"/>
              <a:t> frame returns acknowledgment (ACK) frame</a:t>
            </a:r>
            <a:endParaRPr kumimoji="1" lang="en-GB" altLang="en-US"/>
          </a:p>
          <a:p>
            <a:pPr lvl="1">
              <a:lnSpc>
                <a:spcPct val="90000"/>
              </a:lnSpc>
            </a:pPr>
            <a:r>
              <a:rPr kumimoji="1" lang="en-GB" altLang="en-US"/>
              <a:t>exchange</a:t>
            </a:r>
            <a:r>
              <a:rPr kumimoji="1" lang="en-US" altLang="en-US"/>
              <a:t> treated as atomic unit</a:t>
            </a:r>
            <a:endParaRPr kumimoji="1" lang="en-GB" altLang="en-US"/>
          </a:p>
          <a:p>
            <a:pPr lvl="1">
              <a:lnSpc>
                <a:spcPct val="90000"/>
              </a:lnSpc>
            </a:pPr>
            <a:r>
              <a:rPr kumimoji="1" lang="en-US" altLang="en-US"/>
              <a:t>if </a:t>
            </a:r>
            <a:r>
              <a:rPr kumimoji="1" lang="en-GB" altLang="en-US"/>
              <a:t>no </a:t>
            </a:r>
            <a:r>
              <a:rPr kumimoji="1" lang="en-US" altLang="en-US"/>
              <a:t>ACK within short period of time</a:t>
            </a:r>
            <a:r>
              <a:rPr kumimoji="1" lang="en-GB" altLang="en-US"/>
              <a:t>, </a:t>
            </a:r>
            <a:r>
              <a:rPr kumimoji="1" lang="en-US" altLang="en-US"/>
              <a:t>retransmit</a:t>
            </a:r>
            <a:endParaRPr kumimoji="1" lang="en-GB" altLang="en-US"/>
          </a:p>
        </p:txBody>
      </p:sp>
    </p:spTree>
    <p:extLst>
      <p:ext uri="{BB962C8B-B14F-4D97-AF65-F5344CB8AC3E}">
        <p14:creationId xmlns:p14="http://schemas.microsoft.com/office/powerpoint/2010/main" val="441782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1679806D-43CC-4C3A-BCA7-7AD00A6B1542}" type="slidenum">
              <a:rPr lang="en-CA" altLang="en-US"/>
              <a:pPr/>
              <a:t>21</a:t>
            </a:fld>
            <a:endParaRPr lang="en-CA" altLang="en-US"/>
          </a:p>
        </p:txBody>
      </p:sp>
      <p:sp>
        <p:nvSpPr>
          <p:cNvPr id="29698" name="Rectangle 2"/>
          <p:cNvSpPr>
            <a:spLocks noGrp="1" noChangeArrowheads="1"/>
          </p:cNvSpPr>
          <p:nvPr>
            <p:ph type="title"/>
          </p:nvPr>
        </p:nvSpPr>
        <p:spPr>
          <a:xfrm>
            <a:off x="2136775" y="228600"/>
            <a:ext cx="8153400" cy="990600"/>
          </a:xfrm>
        </p:spPr>
        <p:txBody>
          <a:bodyPr/>
          <a:lstStyle/>
          <a:p>
            <a:r>
              <a:rPr kumimoji="1" lang="en-GB" altLang="en-US" smtClean="0"/>
              <a:t>Four Frame Exchange</a:t>
            </a:r>
            <a:endParaRPr kumimoji="1" lang="en-US" altLang="en-US" smtClean="0"/>
          </a:p>
        </p:txBody>
      </p:sp>
      <p:sp>
        <p:nvSpPr>
          <p:cNvPr id="29699" name="Rectangle 3"/>
          <p:cNvSpPr>
            <a:spLocks noGrp="1" noChangeArrowheads="1"/>
          </p:cNvSpPr>
          <p:nvPr>
            <p:ph type="body" idx="1"/>
          </p:nvPr>
        </p:nvSpPr>
        <p:spPr>
          <a:xfrm>
            <a:off x="1905000" y="1371600"/>
            <a:ext cx="8305800" cy="5029200"/>
          </a:xfrm>
        </p:spPr>
        <p:txBody>
          <a:bodyPr/>
          <a:lstStyle/>
          <a:p>
            <a:pPr>
              <a:lnSpc>
                <a:spcPct val="90000"/>
              </a:lnSpc>
            </a:pPr>
            <a:r>
              <a:rPr kumimoji="1" lang="en-US" altLang="en-US"/>
              <a:t>Can use four-frame exchange for better reliability </a:t>
            </a:r>
          </a:p>
          <a:p>
            <a:pPr lvl="1">
              <a:lnSpc>
                <a:spcPct val="90000"/>
              </a:lnSpc>
            </a:pPr>
            <a:r>
              <a:rPr kumimoji="1" lang="en-GB" altLang="en-US"/>
              <a:t>source</a:t>
            </a:r>
            <a:r>
              <a:rPr kumimoji="1" lang="en-US" altLang="en-US"/>
              <a:t> issues a Request to Send (RTS) frame to dest</a:t>
            </a:r>
            <a:endParaRPr kumimoji="1" lang="en-GB" altLang="en-US"/>
          </a:p>
          <a:p>
            <a:pPr lvl="1">
              <a:lnSpc>
                <a:spcPct val="90000"/>
              </a:lnSpc>
            </a:pPr>
            <a:r>
              <a:rPr kumimoji="1" lang="en-GB" altLang="en-US"/>
              <a:t>destination</a:t>
            </a:r>
            <a:r>
              <a:rPr kumimoji="1" lang="en-US" altLang="en-US"/>
              <a:t> responds with Clear to Send (CTS)</a:t>
            </a:r>
            <a:endParaRPr kumimoji="1" lang="en-GB" altLang="en-US"/>
          </a:p>
          <a:p>
            <a:pPr lvl="1">
              <a:lnSpc>
                <a:spcPct val="90000"/>
              </a:lnSpc>
            </a:pPr>
            <a:r>
              <a:rPr kumimoji="1" lang="en-US" altLang="en-US"/>
              <a:t>after receiving CTS, source transmits data </a:t>
            </a:r>
            <a:endParaRPr kumimoji="1" lang="en-GB" altLang="en-US"/>
          </a:p>
          <a:p>
            <a:pPr lvl="1">
              <a:lnSpc>
                <a:spcPct val="90000"/>
              </a:lnSpc>
            </a:pPr>
            <a:r>
              <a:rPr kumimoji="1" lang="en-GB" altLang="en-US"/>
              <a:t>destination</a:t>
            </a:r>
            <a:r>
              <a:rPr kumimoji="1" lang="en-US" altLang="en-US"/>
              <a:t> responds with ACK</a:t>
            </a:r>
            <a:endParaRPr kumimoji="1" lang="en-GB" altLang="en-US"/>
          </a:p>
          <a:p>
            <a:pPr>
              <a:lnSpc>
                <a:spcPct val="90000"/>
              </a:lnSpc>
            </a:pPr>
            <a:r>
              <a:rPr kumimoji="1" lang="en-US" altLang="en-US"/>
              <a:t>RTS alerts all stations within range </a:t>
            </a:r>
            <a:r>
              <a:rPr kumimoji="1" lang="en-GB" altLang="en-US"/>
              <a:t>of source </a:t>
            </a:r>
            <a:r>
              <a:rPr kumimoji="1" lang="en-US" altLang="en-US"/>
              <a:t>that exchange is under way</a:t>
            </a:r>
            <a:endParaRPr kumimoji="1" lang="en-GB" altLang="en-US"/>
          </a:p>
          <a:p>
            <a:pPr>
              <a:lnSpc>
                <a:spcPct val="90000"/>
              </a:lnSpc>
            </a:pPr>
            <a:r>
              <a:rPr kumimoji="1" lang="en-US" altLang="en-US"/>
              <a:t>CTS alerts all stations within range of destination </a:t>
            </a:r>
            <a:endParaRPr kumimoji="1" lang="en-GB" altLang="en-US"/>
          </a:p>
          <a:p>
            <a:pPr>
              <a:lnSpc>
                <a:spcPct val="90000"/>
              </a:lnSpc>
            </a:pPr>
            <a:r>
              <a:rPr kumimoji="1" lang="en-GB" altLang="en-US"/>
              <a:t>Other stations</a:t>
            </a:r>
            <a:r>
              <a:rPr kumimoji="1" lang="en-US" altLang="en-US"/>
              <a:t> don’t transmit to avoid collision</a:t>
            </a:r>
            <a:endParaRPr kumimoji="1" lang="en-GB" altLang="en-US"/>
          </a:p>
          <a:p>
            <a:pPr>
              <a:lnSpc>
                <a:spcPct val="90000"/>
              </a:lnSpc>
            </a:pPr>
            <a:r>
              <a:rPr kumimoji="1" lang="en-US" altLang="en-US"/>
              <a:t>RTS/CTS exchange is required function of MAC but may be disabled</a:t>
            </a:r>
          </a:p>
        </p:txBody>
      </p:sp>
    </p:spTree>
    <p:extLst>
      <p:ext uri="{BB962C8B-B14F-4D97-AF65-F5344CB8AC3E}">
        <p14:creationId xmlns:p14="http://schemas.microsoft.com/office/powerpoint/2010/main" val="626999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2"/>
          <p:cNvSpPr>
            <a:spLocks noGrp="1"/>
          </p:cNvSpPr>
          <p:nvPr>
            <p:ph type="sldNum" sz="quarter" idx="11"/>
          </p:nvPr>
        </p:nvSpPr>
        <p:spPr/>
        <p:txBody>
          <a:bodyPr/>
          <a:lstStyle/>
          <a:p>
            <a:fld id="{9C4C6927-8273-4DBD-A93D-C926E6812760}" type="slidenum">
              <a:rPr lang="en-CA" altLang="en-US"/>
              <a:pPr/>
              <a:t>22</a:t>
            </a:fld>
            <a:endParaRPr lang="en-CA" altLang="en-US"/>
          </a:p>
        </p:txBody>
      </p:sp>
      <p:sp>
        <p:nvSpPr>
          <p:cNvPr id="30722" name="Text Placeholder 1"/>
          <p:cNvSpPr>
            <a:spLocks noGrp="1"/>
          </p:cNvSpPr>
          <p:nvPr>
            <p:ph type="body" sz="half" idx="2"/>
          </p:nvPr>
        </p:nvSpPr>
        <p:spPr/>
        <p:txBody>
          <a:bodyPr/>
          <a:lstStyle/>
          <a:p>
            <a:r>
              <a:rPr lang="en-CA" altLang="en-US" smtClean="0"/>
              <a:t>Fig. 6.70 (Leon-Garcia)</a:t>
            </a:r>
          </a:p>
          <a:p>
            <a:endParaRPr lang="en-CA" altLang="en-US" smtClean="0"/>
          </a:p>
        </p:txBody>
      </p:sp>
      <p:sp>
        <p:nvSpPr>
          <p:cNvPr id="30723" name="Title 2"/>
          <p:cNvSpPr>
            <a:spLocks noGrp="1"/>
          </p:cNvSpPr>
          <p:nvPr>
            <p:ph type="title"/>
          </p:nvPr>
        </p:nvSpPr>
        <p:spPr/>
        <p:txBody>
          <a:bodyPr/>
          <a:lstStyle/>
          <a:p>
            <a:r>
              <a:rPr lang="en-CA" altLang="en-US" smtClean="0"/>
              <a:t>CSMA/CA</a:t>
            </a:r>
          </a:p>
        </p:txBody>
      </p:sp>
      <p:pic>
        <p:nvPicPr>
          <p:cNvPr id="30726" name="Picture 6"/>
          <p:cNvPicPr>
            <a:picLocks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848101" y="1"/>
            <a:ext cx="6054725" cy="4568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3608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A4BB7C4D-6EA4-470E-9C0B-145EFC3A086E}" type="slidenum">
              <a:rPr lang="en-CA" altLang="en-US"/>
              <a:pPr/>
              <a:t>23</a:t>
            </a:fld>
            <a:endParaRPr lang="en-CA" altLang="en-US"/>
          </a:p>
        </p:txBody>
      </p:sp>
      <p:sp>
        <p:nvSpPr>
          <p:cNvPr id="31746" name="Rectangle 2"/>
          <p:cNvSpPr>
            <a:spLocks noGrp="1" noChangeArrowheads="1"/>
          </p:cNvSpPr>
          <p:nvPr>
            <p:ph type="title"/>
          </p:nvPr>
        </p:nvSpPr>
        <p:spPr/>
        <p:txBody>
          <a:bodyPr/>
          <a:lstStyle/>
          <a:p>
            <a:r>
              <a:rPr kumimoji="1" lang="en-US" altLang="en-US" smtClean="0"/>
              <a:t>Media Access Control</a:t>
            </a:r>
          </a:p>
        </p:txBody>
      </p:sp>
      <p:pic>
        <p:nvPicPr>
          <p:cNvPr id="31747" name="Picture 5" descr="802-11-Protocols                                               002828FE  Mnementh                      BEAE7A2F:"/>
          <p:cNvPicPr>
            <a:picLocks noChangeAspect="1" noChangeArrowheads="1"/>
          </p:cNvPicPr>
          <p:nvPr/>
        </p:nvPicPr>
        <p:blipFill>
          <a:blip r:embed="rId3">
            <a:extLst>
              <a:ext uri="{28A0092B-C50C-407E-A947-70E740481C1C}">
                <a14:useLocalDpi xmlns:a14="http://schemas.microsoft.com/office/drawing/2010/main" val="0"/>
              </a:ext>
            </a:extLst>
          </a:blip>
          <a:srcRect l="3580" t="4633" r="3580" b="13898"/>
          <a:stretch>
            <a:fillRect/>
          </a:stretch>
        </p:blipFill>
        <p:spPr bwMode="auto">
          <a:xfrm>
            <a:off x="2438400" y="1447801"/>
            <a:ext cx="7469188" cy="506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751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8A84DCFE-2EDC-4345-9D0D-A940EB728AAF}" type="slidenum">
              <a:rPr lang="en-CA" altLang="en-US"/>
              <a:pPr/>
              <a:t>24</a:t>
            </a:fld>
            <a:endParaRPr lang="en-CA" altLang="en-US"/>
          </a:p>
        </p:txBody>
      </p:sp>
      <p:sp>
        <p:nvSpPr>
          <p:cNvPr id="102404" name="Rectangle 4"/>
          <p:cNvSpPr>
            <a:spLocks noGrp="1" noChangeArrowheads="1"/>
          </p:cNvSpPr>
          <p:nvPr>
            <p:ph type="title"/>
          </p:nvPr>
        </p:nvSpPr>
        <p:spPr>
          <a:xfrm>
            <a:off x="2136775" y="228600"/>
            <a:ext cx="8153400" cy="990600"/>
          </a:xfrm>
        </p:spPr>
        <p:txBody>
          <a:bodyPr>
            <a:normAutofit/>
          </a:bodyPr>
          <a:lstStyle/>
          <a:p>
            <a:pPr>
              <a:defRPr/>
            </a:pPr>
            <a:r>
              <a:rPr kumimoji="1" lang="en-US"/>
              <a:t>Distributed Coordination Function</a:t>
            </a:r>
          </a:p>
        </p:txBody>
      </p:sp>
      <p:sp>
        <p:nvSpPr>
          <p:cNvPr id="32771" name="Rectangle 5"/>
          <p:cNvSpPr>
            <a:spLocks noGrp="1" noChangeArrowheads="1"/>
          </p:cNvSpPr>
          <p:nvPr>
            <p:ph type="body" idx="1"/>
          </p:nvPr>
        </p:nvSpPr>
        <p:spPr>
          <a:xfrm>
            <a:off x="1981200" y="1676401"/>
            <a:ext cx="8534400" cy="4454525"/>
          </a:xfrm>
        </p:spPr>
        <p:txBody>
          <a:bodyPr/>
          <a:lstStyle/>
          <a:p>
            <a:r>
              <a:rPr kumimoji="1" lang="en-US" altLang="en-US" smtClean="0"/>
              <a:t>DCF sublayer </a:t>
            </a:r>
            <a:r>
              <a:rPr kumimoji="1" lang="en-GB" altLang="en-US" smtClean="0"/>
              <a:t>uses</a:t>
            </a:r>
            <a:r>
              <a:rPr kumimoji="1" lang="en-US" altLang="en-US" smtClean="0"/>
              <a:t> CSMA </a:t>
            </a:r>
            <a:endParaRPr kumimoji="1" lang="en-GB" altLang="en-US" smtClean="0"/>
          </a:p>
          <a:p>
            <a:pPr lvl="1"/>
            <a:r>
              <a:rPr kumimoji="1" lang="en-US" altLang="en-US" smtClean="0"/>
              <a:t>if station has frame to send it listens to medium</a:t>
            </a:r>
            <a:endParaRPr kumimoji="1" lang="en-GB" altLang="en-US" smtClean="0"/>
          </a:p>
          <a:p>
            <a:pPr lvl="1"/>
            <a:r>
              <a:rPr kumimoji="1" lang="en-US" altLang="en-US" smtClean="0"/>
              <a:t>if medium idle, station may transmit</a:t>
            </a:r>
            <a:endParaRPr kumimoji="1" lang="en-GB" altLang="en-US" smtClean="0"/>
          </a:p>
          <a:p>
            <a:pPr lvl="1"/>
            <a:r>
              <a:rPr kumimoji="1" lang="en-GB" altLang="en-US" smtClean="0"/>
              <a:t>else </a:t>
            </a:r>
            <a:r>
              <a:rPr kumimoji="1" lang="en-US" altLang="en-US" smtClean="0"/>
              <a:t>waits until current transmission complete </a:t>
            </a:r>
            <a:endParaRPr kumimoji="1" lang="en-GB" altLang="en-US" smtClean="0"/>
          </a:p>
          <a:p>
            <a:r>
              <a:rPr kumimoji="1" lang="en-GB" altLang="en-US" smtClean="0"/>
              <a:t>No</a:t>
            </a:r>
            <a:r>
              <a:rPr kumimoji="1" lang="en-US" altLang="en-US" smtClean="0"/>
              <a:t> collision detection since on wireless network</a:t>
            </a:r>
          </a:p>
          <a:p>
            <a:r>
              <a:rPr kumimoji="1" lang="en-US" altLang="en-US" smtClean="0"/>
              <a:t>DCF includes delays that act as a priority scheme</a:t>
            </a:r>
          </a:p>
        </p:txBody>
      </p:sp>
    </p:spTree>
    <p:extLst>
      <p:ext uri="{BB962C8B-B14F-4D97-AF65-F5344CB8AC3E}">
        <p14:creationId xmlns:p14="http://schemas.microsoft.com/office/powerpoint/2010/main" val="2637084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2"/>
          <p:cNvSpPr>
            <a:spLocks noGrp="1"/>
          </p:cNvSpPr>
          <p:nvPr>
            <p:ph type="sldNum" sz="quarter" idx="11"/>
          </p:nvPr>
        </p:nvSpPr>
        <p:spPr/>
        <p:txBody>
          <a:bodyPr/>
          <a:lstStyle/>
          <a:p>
            <a:fld id="{B027C022-9680-4B46-A639-95FDE93EDF6C}" type="slidenum">
              <a:rPr lang="en-CA" altLang="en-US"/>
              <a:pPr/>
              <a:t>25</a:t>
            </a:fld>
            <a:endParaRPr lang="en-CA" altLang="en-US"/>
          </a:p>
        </p:txBody>
      </p:sp>
      <p:sp>
        <p:nvSpPr>
          <p:cNvPr id="33794" name="Text Placeholder 1"/>
          <p:cNvSpPr>
            <a:spLocks noGrp="1"/>
          </p:cNvSpPr>
          <p:nvPr>
            <p:ph type="body" sz="half" idx="2"/>
          </p:nvPr>
        </p:nvSpPr>
        <p:spPr/>
        <p:txBody>
          <a:bodyPr/>
          <a:lstStyle/>
          <a:p>
            <a:r>
              <a:rPr lang="en-CA" altLang="en-US" smtClean="0"/>
              <a:t>Fig. 6.69 (Leon-Garcia)</a:t>
            </a:r>
          </a:p>
        </p:txBody>
      </p:sp>
      <p:sp>
        <p:nvSpPr>
          <p:cNvPr id="33795" name="Title 2"/>
          <p:cNvSpPr>
            <a:spLocks noGrp="1"/>
          </p:cNvSpPr>
          <p:nvPr>
            <p:ph type="title"/>
          </p:nvPr>
        </p:nvSpPr>
        <p:spPr/>
        <p:txBody>
          <a:bodyPr/>
          <a:lstStyle/>
          <a:p>
            <a:r>
              <a:rPr lang="en-CA" altLang="en-US" smtClean="0"/>
              <a:t>Basic CSMA/CA operations</a:t>
            </a:r>
          </a:p>
        </p:txBody>
      </p:sp>
      <p:pic>
        <p:nvPicPr>
          <p:cNvPr id="33798" name="Picture 6"/>
          <p:cNvPicPr>
            <a:picLocks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084514" y="704851"/>
            <a:ext cx="7583487" cy="31591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7537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961B2B5B-AAC6-4EC3-A688-D7FE96752FA5}" type="slidenum">
              <a:rPr lang="en-CA" altLang="en-US"/>
              <a:pPr/>
              <a:t>26</a:t>
            </a:fld>
            <a:endParaRPr lang="en-CA" altLang="en-US"/>
          </a:p>
        </p:txBody>
      </p:sp>
      <p:sp>
        <p:nvSpPr>
          <p:cNvPr id="34818" name="Rectangle 2"/>
          <p:cNvSpPr>
            <a:spLocks noGrp="1" noChangeArrowheads="1"/>
          </p:cNvSpPr>
          <p:nvPr>
            <p:ph type="title"/>
          </p:nvPr>
        </p:nvSpPr>
        <p:spPr>
          <a:xfrm>
            <a:off x="1905000" y="1066800"/>
            <a:ext cx="2336800" cy="4495800"/>
          </a:xfrm>
        </p:spPr>
        <p:txBody>
          <a:bodyPr/>
          <a:lstStyle/>
          <a:p>
            <a:r>
              <a:rPr kumimoji="1" lang="en-GB" altLang="en-US" smtClean="0"/>
              <a:t>IEEE 802.11 </a:t>
            </a:r>
            <a:br>
              <a:rPr kumimoji="1" lang="en-GB" altLang="en-US" smtClean="0"/>
            </a:br>
            <a:r>
              <a:rPr kumimoji="1" lang="en-GB" altLang="en-US" smtClean="0"/>
              <a:t>Medium </a:t>
            </a:r>
            <a:br>
              <a:rPr kumimoji="1" lang="en-GB" altLang="en-US" smtClean="0"/>
            </a:br>
            <a:r>
              <a:rPr kumimoji="1" lang="en-GB" altLang="en-US" smtClean="0"/>
              <a:t>Access </a:t>
            </a:r>
            <a:br>
              <a:rPr kumimoji="1" lang="en-GB" altLang="en-US" smtClean="0"/>
            </a:br>
            <a:r>
              <a:rPr kumimoji="1" lang="en-GB" altLang="en-US" smtClean="0"/>
              <a:t>Control </a:t>
            </a:r>
            <a:br>
              <a:rPr kumimoji="1" lang="en-GB" altLang="en-US" smtClean="0"/>
            </a:br>
            <a:r>
              <a:rPr kumimoji="1" lang="en-GB" altLang="en-US" smtClean="0"/>
              <a:t>Logic</a:t>
            </a:r>
            <a:endParaRPr kumimoji="1" lang="en-US" altLang="en-US" smtClean="0"/>
          </a:p>
        </p:txBody>
      </p:sp>
      <p:pic>
        <p:nvPicPr>
          <p:cNvPr id="34819" name="Picture 4" descr="&#10;MAC Flowchart                                                  002828FE  Mnementh                      BEAE7A2F:"/>
          <p:cNvPicPr>
            <a:picLocks noChangeAspect="1" noChangeArrowheads="1"/>
          </p:cNvPicPr>
          <p:nvPr/>
        </p:nvPicPr>
        <p:blipFill>
          <a:blip r:embed="rId3">
            <a:extLst>
              <a:ext uri="{28A0092B-C50C-407E-A947-70E740481C1C}">
                <a14:useLocalDpi xmlns:a14="http://schemas.microsoft.com/office/drawing/2010/main" val="0"/>
              </a:ext>
            </a:extLst>
          </a:blip>
          <a:srcRect l="9265" t="7159" r="9265" b="17897"/>
          <a:stretch>
            <a:fillRect/>
          </a:stretch>
        </p:blipFill>
        <p:spPr bwMode="auto">
          <a:xfrm>
            <a:off x="5029200" y="533400"/>
            <a:ext cx="5062538" cy="602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3919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2"/>
          <p:cNvSpPr>
            <a:spLocks noGrp="1"/>
          </p:cNvSpPr>
          <p:nvPr>
            <p:ph type="sldNum" sz="quarter" idx="11"/>
          </p:nvPr>
        </p:nvSpPr>
        <p:spPr/>
        <p:txBody>
          <a:bodyPr/>
          <a:lstStyle/>
          <a:p>
            <a:fld id="{D159CEE8-577F-4AAE-9434-74806DB9BA98}" type="slidenum">
              <a:rPr lang="en-CA" altLang="en-US"/>
              <a:pPr/>
              <a:t>27</a:t>
            </a:fld>
            <a:endParaRPr lang="en-CA" altLang="en-US"/>
          </a:p>
        </p:txBody>
      </p:sp>
      <p:sp>
        <p:nvSpPr>
          <p:cNvPr id="35842" name="Text Placeholder 1"/>
          <p:cNvSpPr>
            <a:spLocks noGrp="1"/>
          </p:cNvSpPr>
          <p:nvPr>
            <p:ph type="body" sz="half" idx="2"/>
          </p:nvPr>
        </p:nvSpPr>
        <p:spPr/>
        <p:txBody>
          <a:bodyPr/>
          <a:lstStyle/>
          <a:p>
            <a:r>
              <a:rPr lang="en-CA" altLang="en-US" smtClean="0"/>
              <a:t>Fig. 6.71 (Leon-Garcia)</a:t>
            </a:r>
          </a:p>
          <a:p>
            <a:endParaRPr lang="en-CA" altLang="en-US" smtClean="0"/>
          </a:p>
        </p:txBody>
      </p:sp>
      <p:sp>
        <p:nvSpPr>
          <p:cNvPr id="35843" name="Title 2"/>
          <p:cNvSpPr>
            <a:spLocks noGrp="1"/>
          </p:cNvSpPr>
          <p:nvPr>
            <p:ph type="title"/>
          </p:nvPr>
        </p:nvSpPr>
        <p:spPr/>
        <p:txBody>
          <a:bodyPr/>
          <a:lstStyle/>
          <a:p>
            <a:r>
              <a:rPr lang="en-CA" altLang="en-US" smtClean="0"/>
              <a:t>Transmission without RTS/CTS</a:t>
            </a:r>
          </a:p>
        </p:txBody>
      </p:sp>
      <p:pic>
        <p:nvPicPr>
          <p:cNvPr id="35846" name="Picture 6"/>
          <p:cNvPicPr>
            <a:picLocks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121026" y="1"/>
            <a:ext cx="7508875" cy="4568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2228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2"/>
          <p:cNvSpPr>
            <a:spLocks noGrp="1"/>
          </p:cNvSpPr>
          <p:nvPr>
            <p:ph type="sldNum" sz="quarter" idx="11"/>
          </p:nvPr>
        </p:nvSpPr>
        <p:spPr/>
        <p:txBody>
          <a:bodyPr/>
          <a:lstStyle/>
          <a:p>
            <a:fld id="{FCABF2C9-8816-4178-97D9-B1DA74C6366D}" type="slidenum">
              <a:rPr lang="en-CA" altLang="en-US"/>
              <a:pPr/>
              <a:t>28</a:t>
            </a:fld>
            <a:endParaRPr lang="en-CA" altLang="en-US"/>
          </a:p>
        </p:txBody>
      </p:sp>
      <p:sp>
        <p:nvSpPr>
          <p:cNvPr id="36866" name="Text Placeholder 1"/>
          <p:cNvSpPr>
            <a:spLocks noGrp="1"/>
          </p:cNvSpPr>
          <p:nvPr>
            <p:ph type="body" sz="half" idx="2"/>
          </p:nvPr>
        </p:nvSpPr>
        <p:spPr/>
        <p:txBody>
          <a:bodyPr/>
          <a:lstStyle/>
          <a:p>
            <a:r>
              <a:rPr lang="en-CA" altLang="en-US" smtClean="0"/>
              <a:t>Fig. 6.72 (Leon-Garcia)</a:t>
            </a:r>
          </a:p>
          <a:p>
            <a:endParaRPr lang="en-CA" altLang="en-US" smtClean="0"/>
          </a:p>
        </p:txBody>
      </p:sp>
      <p:sp>
        <p:nvSpPr>
          <p:cNvPr id="36867" name="Title 2"/>
          <p:cNvSpPr>
            <a:spLocks noGrp="1"/>
          </p:cNvSpPr>
          <p:nvPr>
            <p:ph type="title"/>
          </p:nvPr>
        </p:nvSpPr>
        <p:spPr/>
        <p:txBody>
          <a:bodyPr/>
          <a:lstStyle/>
          <a:p>
            <a:r>
              <a:rPr lang="en-CA" altLang="en-US" smtClean="0"/>
              <a:t>Transmission with RTS/CTS</a:t>
            </a:r>
          </a:p>
        </p:txBody>
      </p:sp>
      <p:pic>
        <p:nvPicPr>
          <p:cNvPr id="36870" name="Picture 6"/>
          <p:cNvPicPr>
            <a:picLocks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587751" y="1"/>
            <a:ext cx="6575425" cy="4568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6350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F49AF726-6753-49DC-B3D3-36DE78E661AA}" type="slidenum">
              <a:rPr lang="en-CA" altLang="en-US"/>
              <a:pPr/>
              <a:t>29</a:t>
            </a:fld>
            <a:endParaRPr lang="en-CA" altLang="en-US"/>
          </a:p>
        </p:txBody>
      </p:sp>
      <p:sp>
        <p:nvSpPr>
          <p:cNvPr id="37890" name="Rectangle 4"/>
          <p:cNvSpPr>
            <a:spLocks noGrp="1" noChangeArrowheads="1"/>
          </p:cNvSpPr>
          <p:nvPr>
            <p:ph type="title"/>
          </p:nvPr>
        </p:nvSpPr>
        <p:spPr>
          <a:xfrm>
            <a:off x="2136775" y="228600"/>
            <a:ext cx="8153400" cy="990600"/>
          </a:xfrm>
        </p:spPr>
        <p:txBody>
          <a:bodyPr/>
          <a:lstStyle/>
          <a:p>
            <a:r>
              <a:rPr kumimoji="1" lang="en-GB" altLang="en-US" smtClean="0"/>
              <a:t>Priority IFS Values</a:t>
            </a:r>
            <a:endParaRPr kumimoji="1" lang="en-US" altLang="en-US" smtClean="0"/>
          </a:p>
        </p:txBody>
      </p:sp>
      <p:sp>
        <p:nvSpPr>
          <p:cNvPr id="37891" name="Rectangle 5"/>
          <p:cNvSpPr>
            <a:spLocks noGrp="1" noChangeArrowheads="1"/>
          </p:cNvSpPr>
          <p:nvPr>
            <p:ph type="body" idx="1"/>
          </p:nvPr>
        </p:nvSpPr>
        <p:spPr>
          <a:xfrm>
            <a:off x="1981200" y="1676400"/>
            <a:ext cx="8458200" cy="4800600"/>
          </a:xfrm>
        </p:spPr>
        <p:txBody>
          <a:bodyPr/>
          <a:lstStyle/>
          <a:p>
            <a:r>
              <a:rPr kumimoji="1" lang="en-US" altLang="en-US" smtClean="0"/>
              <a:t>SIFS (short IFS) </a:t>
            </a:r>
            <a:endParaRPr kumimoji="1" lang="en-GB" altLang="en-US" smtClean="0"/>
          </a:p>
          <a:p>
            <a:pPr lvl="1"/>
            <a:r>
              <a:rPr kumimoji="1" lang="en-GB" altLang="en-US" smtClean="0"/>
              <a:t>for</a:t>
            </a:r>
            <a:r>
              <a:rPr kumimoji="1" lang="en-US" altLang="en-US" smtClean="0"/>
              <a:t> all immediate response actions</a:t>
            </a:r>
            <a:r>
              <a:rPr kumimoji="1" lang="en-GB" altLang="en-US" smtClean="0"/>
              <a:t> (see later)</a:t>
            </a:r>
            <a:r>
              <a:rPr kumimoji="1" lang="en-US" altLang="en-US" smtClean="0"/>
              <a:t> </a:t>
            </a:r>
            <a:endParaRPr kumimoji="1" lang="en-GB" altLang="en-US" smtClean="0"/>
          </a:p>
          <a:p>
            <a:r>
              <a:rPr kumimoji="1" lang="en-US" altLang="en-US" smtClean="0"/>
              <a:t>PIFS (point coordination function IFS)</a:t>
            </a:r>
            <a:endParaRPr kumimoji="1" lang="en-GB" altLang="en-US" smtClean="0"/>
          </a:p>
          <a:p>
            <a:pPr lvl="1"/>
            <a:r>
              <a:rPr kumimoji="1" lang="en-GB" altLang="en-US" smtClean="0"/>
              <a:t>used</a:t>
            </a:r>
            <a:r>
              <a:rPr kumimoji="1" lang="en-US" altLang="en-US" smtClean="0"/>
              <a:t> by the centralized controller in PCF scheme when issuing polls</a:t>
            </a:r>
          </a:p>
          <a:p>
            <a:r>
              <a:rPr kumimoji="1" lang="en-US" altLang="en-US" smtClean="0"/>
              <a:t>DIFS (distributed coordination function IFS)</a:t>
            </a:r>
            <a:endParaRPr kumimoji="1" lang="en-GB" altLang="en-US" smtClean="0"/>
          </a:p>
          <a:p>
            <a:pPr lvl="1"/>
            <a:r>
              <a:rPr kumimoji="1" lang="en-GB" altLang="en-US" smtClean="0"/>
              <a:t>used </a:t>
            </a:r>
            <a:r>
              <a:rPr kumimoji="1" lang="en-US" altLang="en-US" smtClean="0"/>
              <a:t>as minimum delay for asynchronous frames contending for access</a:t>
            </a:r>
          </a:p>
          <a:p>
            <a:endParaRPr kumimoji="1" lang="en-US" altLang="en-US" smtClean="0"/>
          </a:p>
        </p:txBody>
      </p:sp>
    </p:spTree>
    <p:extLst>
      <p:ext uri="{BB962C8B-B14F-4D97-AF65-F5344CB8AC3E}">
        <p14:creationId xmlns:p14="http://schemas.microsoft.com/office/powerpoint/2010/main" val="3249381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2"/>
          <p:cNvSpPr>
            <a:spLocks noGrp="1"/>
          </p:cNvSpPr>
          <p:nvPr>
            <p:ph type="sldNum" sz="quarter" idx="11"/>
          </p:nvPr>
        </p:nvSpPr>
        <p:spPr/>
        <p:txBody>
          <a:bodyPr/>
          <a:lstStyle/>
          <a:p>
            <a:fld id="{0EC9E535-9428-45C0-ACAD-2AC931FA60D9}" type="slidenum">
              <a:rPr lang="en-CA" altLang="en-US"/>
              <a:pPr/>
              <a:t>3</a:t>
            </a:fld>
            <a:endParaRPr lang="en-CA" altLang="en-US"/>
          </a:p>
        </p:txBody>
      </p:sp>
      <p:sp>
        <p:nvSpPr>
          <p:cNvPr id="11266" name="Text Placeholder 1"/>
          <p:cNvSpPr>
            <a:spLocks noGrp="1"/>
          </p:cNvSpPr>
          <p:nvPr>
            <p:ph type="body" idx="1"/>
          </p:nvPr>
        </p:nvSpPr>
        <p:spPr/>
        <p:txBody>
          <a:bodyPr/>
          <a:lstStyle/>
          <a:p>
            <a:endParaRPr lang="en-CA" altLang="en-US" smtClean="0"/>
          </a:p>
        </p:txBody>
      </p:sp>
      <p:sp>
        <p:nvSpPr>
          <p:cNvPr id="11267" name="Title 2"/>
          <p:cNvSpPr>
            <a:spLocks noGrp="1"/>
          </p:cNvSpPr>
          <p:nvPr>
            <p:ph type="title"/>
          </p:nvPr>
        </p:nvSpPr>
        <p:spPr/>
        <p:txBody>
          <a:bodyPr/>
          <a:lstStyle/>
          <a:p>
            <a:r>
              <a:rPr lang="en-CA" altLang="en-US" smtClean="0"/>
              <a:t>Early MAC Schemes</a:t>
            </a:r>
          </a:p>
        </p:txBody>
      </p:sp>
    </p:spTree>
    <p:extLst>
      <p:ext uri="{BB962C8B-B14F-4D97-AF65-F5344CB8AC3E}">
        <p14:creationId xmlns:p14="http://schemas.microsoft.com/office/powerpoint/2010/main" val="1548924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994FCA0B-F12F-4D71-A895-D96E7C94DBCA}" type="slidenum">
              <a:rPr lang="en-CA" altLang="en-US"/>
              <a:pPr/>
              <a:t>30</a:t>
            </a:fld>
            <a:endParaRPr lang="en-CA" altLang="en-US"/>
          </a:p>
        </p:txBody>
      </p:sp>
      <p:sp>
        <p:nvSpPr>
          <p:cNvPr id="38914" name="Rectangle 4"/>
          <p:cNvSpPr>
            <a:spLocks noGrp="1" noChangeArrowheads="1"/>
          </p:cNvSpPr>
          <p:nvPr>
            <p:ph type="title"/>
          </p:nvPr>
        </p:nvSpPr>
        <p:spPr>
          <a:xfrm>
            <a:off x="2136775" y="228600"/>
            <a:ext cx="8153400" cy="990600"/>
          </a:xfrm>
        </p:spPr>
        <p:txBody>
          <a:bodyPr/>
          <a:lstStyle/>
          <a:p>
            <a:r>
              <a:rPr kumimoji="1" lang="en-GB" altLang="en-US" smtClean="0"/>
              <a:t>SIFS Use</a:t>
            </a:r>
            <a:endParaRPr kumimoji="1" lang="en-US" altLang="en-US" smtClean="0"/>
          </a:p>
        </p:txBody>
      </p:sp>
      <p:sp>
        <p:nvSpPr>
          <p:cNvPr id="38915" name="Rectangle 5"/>
          <p:cNvSpPr>
            <a:spLocks noGrp="1" noChangeArrowheads="1"/>
          </p:cNvSpPr>
          <p:nvPr>
            <p:ph type="body" idx="1"/>
          </p:nvPr>
        </p:nvSpPr>
        <p:spPr>
          <a:xfrm>
            <a:off x="1981200" y="1676400"/>
            <a:ext cx="8229600" cy="4876800"/>
          </a:xfrm>
        </p:spPr>
        <p:txBody>
          <a:bodyPr/>
          <a:lstStyle/>
          <a:p>
            <a:pPr>
              <a:lnSpc>
                <a:spcPct val="90000"/>
              </a:lnSpc>
            </a:pPr>
            <a:r>
              <a:rPr kumimoji="1" lang="en-US" altLang="en-US"/>
              <a:t>SIFS gives</a:t>
            </a:r>
            <a:r>
              <a:rPr kumimoji="1" lang="en-GB" altLang="en-US"/>
              <a:t> </a:t>
            </a:r>
            <a:r>
              <a:rPr kumimoji="1" lang="en-US" altLang="en-US"/>
              <a:t>highest priority</a:t>
            </a:r>
            <a:endParaRPr kumimoji="1" lang="en-GB" altLang="en-US"/>
          </a:p>
          <a:p>
            <a:pPr lvl="1">
              <a:lnSpc>
                <a:spcPct val="90000"/>
              </a:lnSpc>
            </a:pPr>
            <a:r>
              <a:rPr kumimoji="1" lang="en-GB" altLang="en-US"/>
              <a:t>over</a:t>
            </a:r>
            <a:r>
              <a:rPr kumimoji="1" lang="en-US" altLang="en-US"/>
              <a:t> stations waiting PIFS or DIFS time</a:t>
            </a:r>
            <a:endParaRPr kumimoji="1" lang="en-GB" altLang="en-US"/>
          </a:p>
          <a:p>
            <a:pPr>
              <a:lnSpc>
                <a:spcPct val="90000"/>
              </a:lnSpc>
            </a:pPr>
            <a:r>
              <a:rPr kumimoji="1" lang="en-US" altLang="en-US"/>
              <a:t>SIFS used in following circumstances:</a:t>
            </a:r>
          </a:p>
          <a:p>
            <a:pPr lvl="1">
              <a:lnSpc>
                <a:spcPct val="90000"/>
              </a:lnSpc>
            </a:pPr>
            <a:r>
              <a:rPr kumimoji="1" lang="en-US" altLang="en-US"/>
              <a:t>Acknowledgment (ACK)</a:t>
            </a:r>
          </a:p>
          <a:p>
            <a:pPr lvl="2">
              <a:lnSpc>
                <a:spcPct val="90000"/>
              </a:lnSpc>
            </a:pPr>
            <a:r>
              <a:rPr kumimoji="1" lang="en-GB" altLang="en-US"/>
              <a:t>station </a:t>
            </a:r>
            <a:r>
              <a:rPr kumimoji="1" lang="en-US" altLang="en-US"/>
              <a:t>responds with ACK after waiting SIFS gap</a:t>
            </a:r>
          </a:p>
          <a:p>
            <a:pPr lvl="2">
              <a:lnSpc>
                <a:spcPct val="90000"/>
              </a:lnSpc>
            </a:pPr>
            <a:r>
              <a:rPr kumimoji="1" lang="en-US" altLang="en-US"/>
              <a:t>for efficient collision detect &amp; multi-frame transmission</a:t>
            </a:r>
          </a:p>
          <a:p>
            <a:pPr lvl="1">
              <a:lnSpc>
                <a:spcPct val="90000"/>
              </a:lnSpc>
            </a:pPr>
            <a:r>
              <a:rPr kumimoji="1" lang="en-US" altLang="en-US"/>
              <a:t>Clear to Send (CTS)</a:t>
            </a:r>
          </a:p>
          <a:p>
            <a:pPr lvl="2">
              <a:lnSpc>
                <a:spcPct val="90000"/>
              </a:lnSpc>
            </a:pPr>
            <a:r>
              <a:rPr kumimoji="1" lang="en-GB" altLang="en-US"/>
              <a:t>station </a:t>
            </a:r>
            <a:r>
              <a:rPr kumimoji="1" lang="en-US" altLang="en-US"/>
              <a:t>ensures data frame gets through by issuing RTS</a:t>
            </a:r>
          </a:p>
          <a:p>
            <a:pPr lvl="2">
              <a:lnSpc>
                <a:spcPct val="90000"/>
              </a:lnSpc>
            </a:pPr>
            <a:r>
              <a:rPr kumimoji="1" lang="en-GB" altLang="en-US"/>
              <a:t>and waits for CTS response from destination</a:t>
            </a:r>
          </a:p>
          <a:p>
            <a:pPr lvl="1">
              <a:lnSpc>
                <a:spcPct val="90000"/>
              </a:lnSpc>
            </a:pPr>
            <a:r>
              <a:rPr kumimoji="1" lang="en-US" altLang="en-US"/>
              <a:t>Poll response</a:t>
            </a:r>
          </a:p>
          <a:p>
            <a:pPr lvl="2">
              <a:lnSpc>
                <a:spcPct val="90000"/>
              </a:lnSpc>
            </a:pPr>
            <a:r>
              <a:rPr kumimoji="1" lang="en-GB" altLang="en-US"/>
              <a:t>see Point coordination Function (PCF) discussion next</a:t>
            </a:r>
            <a:endParaRPr kumimoji="1" lang="en-US" altLang="en-US"/>
          </a:p>
          <a:p>
            <a:pPr lvl="1">
              <a:lnSpc>
                <a:spcPct val="90000"/>
              </a:lnSpc>
            </a:pPr>
            <a:endParaRPr kumimoji="1" lang="en-GB" altLang="en-US"/>
          </a:p>
        </p:txBody>
      </p:sp>
    </p:spTree>
    <p:extLst>
      <p:ext uri="{BB962C8B-B14F-4D97-AF65-F5344CB8AC3E}">
        <p14:creationId xmlns:p14="http://schemas.microsoft.com/office/powerpoint/2010/main" val="3559429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7F5B6D38-BC3E-4AAF-8CC5-3270D0884775}" type="slidenum">
              <a:rPr lang="en-CA" altLang="en-US"/>
              <a:pPr/>
              <a:t>31</a:t>
            </a:fld>
            <a:endParaRPr lang="en-CA" altLang="en-US"/>
          </a:p>
        </p:txBody>
      </p:sp>
      <p:sp>
        <p:nvSpPr>
          <p:cNvPr id="39938" name="Rectangle 4"/>
          <p:cNvSpPr>
            <a:spLocks noGrp="1" noChangeArrowheads="1"/>
          </p:cNvSpPr>
          <p:nvPr>
            <p:ph type="title"/>
          </p:nvPr>
        </p:nvSpPr>
        <p:spPr>
          <a:xfrm>
            <a:off x="2136775" y="228600"/>
            <a:ext cx="8153400" cy="990600"/>
          </a:xfrm>
        </p:spPr>
        <p:txBody>
          <a:bodyPr/>
          <a:lstStyle/>
          <a:p>
            <a:r>
              <a:rPr kumimoji="1" lang="en-GB" altLang="en-US" smtClean="0"/>
              <a:t>PIFS and DIFS Use</a:t>
            </a:r>
            <a:endParaRPr kumimoji="1" lang="en-US" altLang="en-US" smtClean="0"/>
          </a:p>
        </p:txBody>
      </p:sp>
      <p:sp>
        <p:nvSpPr>
          <p:cNvPr id="39939" name="Rectangle 5"/>
          <p:cNvSpPr>
            <a:spLocks noGrp="1" noChangeArrowheads="1"/>
          </p:cNvSpPr>
          <p:nvPr>
            <p:ph type="body" idx="1"/>
          </p:nvPr>
        </p:nvSpPr>
        <p:spPr>
          <a:xfrm>
            <a:off x="2136775" y="1600200"/>
            <a:ext cx="8153400" cy="4495800"/>
          </a:xfrm>
        </p:spPr>
        <p:txBody>
          <a:bodyPr/>
          <a:lstStyle/>
          <a:p>
            <a:r>
              <a:rPr kumimoji="1" lang="en-US" altLang="en-US" smtClean="0"/>
              <a:t>PIFS used by centralized controller</a:t>
            </a:r>
            <a:endParaRPr kumimoji="1" lang="en-GB" altLang="en-US" smtClean="0"/>
          </a:p>
          <a:p>
            <a:pPr lvl="1"/>
            <a:r>
              <a:rPr kumimoji="1" lang="en-GB" altLang="en-US" smtClean="0"/>
              <a:t>for issuing </a:t>
            </a:r>
            <a:r>
              <a:rPr kumimoji="1" lang="en-US" altLang="en-US" smtClean="0"/>
              <a:t>polls</a:t>
            </a:r>
            <a:endParaRPr kumimoji="1" lang="en-GB" altLang="en-US" smtClean="0"/>
          </a:p>
          <a:p>
            <a:pPr lvl="1"/>
            <a:r>
              <a:rPr kumimoji="1" lang="en-GB" altLang="en-US" smtClean="0"/>
              <a:t>has</a:t>
            </a:r>
            <a:r>
              <a:rPr kumimoji="1" lang="en-US" altLang="en-US" smtClean="0"/>
              <a:t> precedence over normal contention traffic</a:t>
            </a:r>
            <a:endParaRPr kumimoji="1" lang="en-GB" altLang="en-US" smtClean="0"/>
          </a:p>
          <a:p>
            <a:pPr lvl="1"/>
            <a:r>
              <a:rPr kumimoji="1" lang="en-GB" altLang="en-US" smtClean="0"/>
              <a:t>but not SIFS</a:t>
            </a:r>
            <a:endParaRPr kumimoji="1" lang="en-US" altLang="en-US" smtClean="0"/>
          </a:p>
          <a:p>
            <a:r>
              <a:rPr kumimoji="1" lang="en-US" altLang="en-US" smtClean="0"/>
              <a:t>DIFS used for all ordinary asynchronous traffic</a:t>
            </a:r>
          </a:p>
        </p:txBody>
      </p:sp>
    </p:spTree>
    <p:extLst>
      <p:ext uri="{BB962C8B-B14F-4D97-AF65-F5344CB8AC3E}">
        <p14:creationId xmlns:p14="http://schemas.microsoft.com/office/powerpoint/2010/main" val="4086467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F9A9214F-F7D8-4F2C-B73F-C702369C0002}" type="slidenum">
              <a:rPr lang="en-CA" altLang="en-US"/>
              <a:pPr/>
              <a:t>32</a:t>
            </a:fld>
            <a:endParaRPr lang="en-CA" altLang="en-US"/>
          </a:p>
        </p:txBody>
      </p:sp>
      <p:sp>
        <p:nvSpPr>
          <p:cNvPr id="65538" name="Rectangle 2"/>
          <p:cNvSpPr>
            <a:spLocks noGrp="1" noChangeArrowheads="1"/>
          </p:cNvSpPr>
          <p:nvPr>
            <p:ph type="title"/>
          </p:nvPr>
        </p:nvSpPr>
        <p:spPr/>
        <p:txBody>
          <a:bodyPr>
            <a:normAutofit/>
          </a:bodyPr>
          <a:lstStyle/>
          <a:p>
            <a:pPr>
              <a:defRPr/>
            </a:pPr>
            <a:r>
              <a:rPr kumimoji="1" lang="en-GB"/>
              <a:t>IEEE 802.11 MAC Timing</a:t>
            </a:r>
            <a:br>
              <a:rPr kumimoji="1" lang="en-GB"/>
            </a:br>
            <a:r>
              <a:rPr kumimoji="1" lang="en-GB"/>
              <a:t>Basic Access Method</a:t>
            </a:r>
            <a:endParaRPr kumimoji="1" lang="en-US"/>
          </a:p>
        </p:txBody>
      </p:sp>
      <p:pic>
        <p:nvPicPr>
          <p:cNvPr id="40963" name="Picture 4" descr="&#10;MAC Timing                                                     002828FE  Mnementh                      BEAE7A2F:"/>
          <p:cNvPicPr>
            <a:picLocks noChangeAspect="1" noChangeArrowheads="1"/>
          </p:cNvPicPr>
          <p:nvPr/>
        </p:nvPicPr>
        <p:blipFill>
          <a:blip r:embed="rId3">
            <a:extLst>
              <a:ext uri="{28A0092B-C50C-407E-A947-70E740481C1C}">
                <a14:useLocalDpi xmlns:a14="http://schemas.microsoft.com/office/drawing/2010/main" val="0"/>
              </a:ext>
            </a:extLst>
          </a:blip>
          <a:srcRect l="9265" t="7159" r="4633" b="64432"/>
          <a:stretch>
            <a:fillRect/>
          </a:stretch>
        </p:blipFill>
        <p:spPr bwMode="auto">
          <a:xfrm>
            <a:off x="3006726" y="2549525"/>
            <a:ext cx="6691313"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3829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6DD4C204-B563-4FE4-BFB6-E58CE0755406}" type="slidenum">
              <a:rPr lang="en-CA" altLang="en-US"/>
              <a:pPr/>
              <a:t>33</a:t>
            </a:fld>
            <a:endParaRPr lang="en-CA" altLang="en-US"/>
          </a:p>
        </p:txBody>
      </p:sp>
      <p:sp>
        <p:nvSpPr>
          <p:cNvPr id="108548" name="Rectangle 4"/>
          <p:cNvSpPr>
            <a:spLocks noGrp="1" noChangeArrowheads="1"/>
          </p:cNvSpPr>
          <p:nvPr>
            <p:ph type="title"/>
          </p:nvPr>
        </p:nvSpPr>
        <p:spPr>
          <a:xfrm>
            <a:off x="2136775" y="228600"/>
            <a:ext cx="8153400" cy="990600"/>
          </a:xfrm>
        </p:spPr>
        <p:txBody>
          <a:bodyPr>
            <a:normAutofit/>
          </a:bodyPr>
          <a:lstStyle/>
          <a:p>
            <a:pPr>
              <a:defRPr/>
            </a:pPr>
            <a:r>
              <a:rPr kumimoji="1" lang="en-GB"/>
              <a:t>Point Coordination Function (PCF)</a:t>
            </a:r>
            <a:endParaRPr kumimoji="1" lang="en-US"/>
          </a:p>
        </p:txBody>
      </p:sp>
      <p:sp>
        <p:nvSpPr>
          <p:cNvPr id="108549" name="Rectangle 5"/>
          <p:cNvSpPr>
            <a:spLocks noGrp="1" noChangeArrowheads="1"/>
          </p:cNvSpPr>
          <p:nvPr>
            <p:ph type="body" idx="1"/>
          </p:nvPr>
        </p:nvSpPr>
        <p:spPr>
          <a:xfrm>
            <a:off x="2136775" y="1600201"/>
            <a:ext cx="8153400" cy="4829175"/>
          </a:xfrm>
        </p:spPr>
        <p:txBody>
          <a:bodyPr>
            <a:normAutofit fontScale="92500" lnSpcReduction="10000"/>
          </a:bodyPr>
          <a:lstStyle/>
          <a:p>
            <a:pPr marL="320040" indent="-320040">
              <a:buFont typeface="Wingdings"/>
              <a:buChar char=""/>
              <a:defRPr/>
            </a:pPr>
            <a:r>
              <a:rPr kumimoji="1" lang="en-GB" sz="2400" dirty="0"/>
              <a:t>alternative</a:t>
            </a:r>
            <a:r>
              <a:rPr kumimoji="1" lang="en-US" sz="2400" dirty="0"/>
              <a:t> access method implemented on top of DCF</a:t>
            </a:r>
            <a:endParaRPr kumimoji="1" lang="en-GB" sz="2400" dirty="0"/>
          </a:p>
          <a:p>
            <a:pPr marL="320040" indent="-320040">
              <a:buFont typeface="Wingdings"/>
              <a:buChar char=""/>
              <a:defRPr/>
            </a:pPr>
            <a:r>
              <a:rPr kumimoji="1" lang="en-GB" sz="2400" dirty="0"/>
              <a:t>polling</a:t>
            </a:r>
            <a:r>
              <a:rPr kumimoji="1" lang="en-US" sz="2400" dirty="0"/>
              <a:t> by centralized polling master (point coordinator)</a:t>
            </a:r>
            <a:endParaRPr kumimoji="1" lang="en-GB" sz="2400" dirty="0"/>
          </a:p>
          <a:p>
            <a:pPr marL="320040" indent="-320040">
              <a:buFont typeface="Wingdings"/>
              <a:buChar char=""/>
              <a:defRPr/>
            </a:pPr>
            <a:r>
              <a:rPr kumimoji="1" lang="en-GB" sz="2400" dirty="0"/>
              <a:t>uses </a:t>
            </a:r>
            <a:r>
              <a:rPr kumimoji="1" lang="en-US" sz="2400" dirty="0"/>
              <a:t>PIFS when issuing polls</a:t>
            </a:r>
            <a:endParaRPr kumimoji="1" lang="en-GB" sz="2400" dirty="0"/>
          </a:p>
          <a:p>
            <a:pPr marL="320040" indent="-320040">
              <a:buFont typeface="Wingdings"/>
              <a:buChar char=""/>
              <a:defRPr/>
            </a:pPr>
            <a:r>
              <a:rPr kumimoji="1" lang="en-GB" sz="2400" dirty="0"/>
              <a:t>point</a:t>
            </a:r>
            <a:r>
              <a:rPr kumimoji="1" lang="en-US" sz="2400" dirty="0"/>
              <a:t> coordinator polls in round-robin to stations configured for polling</a:t>
            </a:r>
            <a:endParaRPr kumimoji="1" lang="en-GB" sz="2400" dirty="0"/>
          </a:p>
          <a:p>
            <a:pPr marL="320040" indent="-320040">
              <a:buFont typeface="Wingdings"/>
              <a:buChar char=""/>
              <a:defRPr/>
            </a:pPr>
            <a:r>
              <a:rPr kumimoji="1" lang="en-US" sz="2400" dirty="0"/>
              <a:t>when poll issued, polled station may respond using SIFS</a:t>
            </a:r>
            <a:endParaRPr kumimoji="1" lang="en-GB" sz="2400" dirty="0"/>
          </a:p>
          <a:p>
            <a:pPr marL="320040" indent="-320040">
              <a:buFont typeface="Wingdings"/>
              <a:buChar char=""/>
              <a:defRPr/>
            </a:pPr>
            <a:r>
              <a:rPr kumimoji="1" lang="en-US" sz="2400" dirty="0"/>
              <a:t>if point coordinator receives response, it issues another poll using PIFS</a:t>
            </a:r>
            <a:endParaRPr kumimoji="1" lang="en-GB" sz="2400" dirty="0"/>
          </a:p>
          <a:p>
            <a:pPr marL="320040" indent="-320040">
              <a:buFont typeface="Wingdings"/>
              <a:buChar char=""/>
              <a:defRPr/>
            </a:pPr>
            <a:r>
              <a:rPr kumimoji="1" lang="en-US" sz="2400" dirty="0"/>
              <a:t>if no response during expected turnaround time, coordinator issues poll</a:t>
            </a:r>
          </a:p>
          <a:p>
            <a:pPr marL="320040" indent="-320040">
              <a:buFont typeface="Wingdings"/>
              <a:buChar char=""/>
              <a:defRPr/>
            </a:pPr>
            <a:r>
              <a:rPr kumimoji="1" lang="en-US" sz="2400" dirty="0"/>
              <a:t>coordinator could lock out </a:t>
            </a:r>
            <a:r>
              <a:rPr kumimoji="1" lang="en-US" sz="2400" dirty="0" err="1"/>
              <a:t>async</a:t>
            </a:r>
            <a:r>
              <a:rPr kumimoji="1" lang="en-US" sz="2400" dirty="0"/>
              <a:t> traffic by issuing polls</a:t>
            </a:r>
            <a:endParaRPr kumimoji="1" lang="en-GB" sz="2400" dirty="0"/>
          </a:p>
          <a:p>
            <a:pPr marL="320040" indent="-320040">
              <a:buFont typeface="Wingdings"/>
              <a:buChar char=""/>
              <a:defRPr/>
            </a:pPr>
            <a:r>
              <a:rPr kumimoji="1" lang="en-GB" sz="2400" dirty="0"/>
              <a:t>have a </a:t>
            </a:r>
            <a:r>
              <a:rPr kumimoji="1" lang="en-GB" sz="2400" dirty="0" err="1"/>
              <a:t>superframe</a:t>
            </a:r>
            <a:r>
              <a:rPr kumimoji="1" lang="en-GB" sz="2400" dirty="0"/>
              <a:t> interval</a:t>
            </a:r>
            <a:r>
              <a:rPr kumimoji="1" lang="en-US" sz="2400" dirty="0"/>
              <a:t> defined</a:t>
            </a:r>
          </a:p>
          <a:p>
            <a:pPr marL="320040" indent="-320040">
              <a:buFont typeface="Wingdings"/>
              <a:buChar char=""/>
              <a:defRPr/>
            </a:pPr>
            <a:r>
              <a:rPr kumimoji="1" lang="en-US" sz="2400" dirty="0">
                <a:solidFill>
                  <a:srgbClr val="C00000"/>
                </a:solidFill>
              </a:rPr>
              <a:t>not suitable for use in WMNs</a:t>
            </a:r>
            <a:endParaRPr kumimoji="1" lang="en-GB" sz="2400" dirty="0">
              <a:solidFill>
                <a:srgbClr val="C00000"/>
              </a:solidFill>
            </a:endParaRPr>
          </a:p>
          <a:p>
            <a:pPr marL="320040" indent="-320040">
              <a:buFont typeface="Wingdings"/>
              <a:buChar char=""/>
              <a:defRPr/>
            </a:pPr>
            <a:endParaRPr kumimoji="1" lang="en-US" sz="2400" dirty="0"/>
          </a:p>
        </p:txBody>
      </p:sp>
    </p:spTree>
    <p:extLst>
      <p:ext uri="{BB962C8B-B14F-4D97-AF65-F5344CB8AC3E}">
        <p14:creationId xmlns:p14="http://schemas.microsoft.com/office/powerpoint/2010/main" val="4041995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2"/>
          <p:cNvSpPr>
            <a:spLocks noGrp="1"/>
          </p:cNvSpPr>
          <p:nvPr>
            <p:ph type="sldNum" sz="quarter" idx="11"/>
          </p:nvPr>
        </p:nvSpPr>
        <p:spPr/>
        <p:txBody>
          <a:bodyPr/>
          <a:lstStyle/>
          <a:p>
            <a:fld id="{654E5636-877D-4C3F-8793-645F892E90A9}" type="slidenum">
              <a:rPr lang="en-CA" altLang="en-US"/>
              <a:pPr/>
              <a:t>34</a:t>
            </a:fld>
            <a:endParaRPr lang="en-CA" altLang="en-US"/>
          </a:p>
        </p:txBody>
      </p:sp>
      <p:sp>
        <p:nvSpPr>
          <p:cNvPr id="43010" name="Text Placeholder 1"/>
          <p:cNvSpPr>
            <a:spLocks noGrp="1"/>
          </p:cNvSpPr>
          <p:nvPr>
            <p:ph type="body" sz="half" idx="2"/>
          </p:nvPr>
        </p:nvSpPr>
        <p:spPr/>
        <p:txBody>
          <a:bodyPr/>
          <a:lstStyle/>
          <a:p>
            <a:r>
              <a:rPr lang="en-CA" altLang="en-US" smtClean="0"/>
              <a:t>Fig. 6.73 (Leon-Garcia)</a:t>
            </a:r>
          </a:p>
          <a:p>
            <a:endParaRPr lang="en-CA" altLang="en-US" smtClean="0"/>
          </a:p>
        </p:txBody>
      </p:sp>
      <p:sp>
        <p:nvSpPr>
          <p:cNvPr id="43011" name="Title 2"/>
          <p:cNvSpPr>
            <a:spLocks noGrp="1"/>
          </p:cNvSpPr>
          <p:nvPr>
            <p:ph type="title"/>
          </p:nvPr>
        </p:nvSpPr>
        <p:spPr/>
        <p:txBody>
          <a:bodyPr/>
          <a:lstStyle/>
          <a:p>
            <a:r>
              <a:rPr lang="en-CA" altLang="en-US" smtClean="0"/>
              <a:t>Point coordination frame transfer</a:t>
            </a:r>
          </a:p>
        </p:txBody>
      </p:sp>
      <p:pic>
        <p:nvPicPr>
          <p:cNvPr id="43014" name="Picture 6"/>
          <p:cNvPicPr>
            <a:picLocks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084514" y="12700"/>
            <a:ext cx="7583487" cy="454183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1798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A9792429-C385-4E0D-9537-0ACE48FB6139}" type="slidenum">
              <a:rPr lang="en-CA" altLang="en-US"/>
              <a:pPr/>
              <a:t>35</a:t>
            </a:fld>
            <a:endParaRPr lang="en-CA" altLang="en-US"/>
          </a:p>
        </p:txBody>
      </p:sp>
      <p:sp>
        <p:nvSpPr>
          <p:cNvPr id="44034" name="Rectangle 2"/>
          <p:cNvSpPr>
            <a:spLocks noGrp="1" noChangeArrowheads="1"/>
          </p:cNvSpPr>
          <p:nvPr>
            <p:ph type="title"/>
          </p:nvPr>
        </p:nvSpPr>
        <p:spPr/>
        <p:txBody>
          <a:bodyPr/>
          <a:lstStyle/>
          <a:p>
            <a:r>
              <a:rPr kumimoji="1" lang="en-GB" altLang="en-US" smtClean="0"/>
              <a:t>PCF Superframe Timing</a:t>
            </a:r>
            <a:endParaRPr kumimoji="1" lang="en-US" altLang="en-US" smtClean="0"/>
          </a:p>
        </p:txBody>
      </p:sp>
      <p:pic>
        <p:nvPicPr>
          <p:cNvPr id="44035" name="Picture 4" descr="&#10;MAC Timing                                                     002828FE  Mnementh                      BEAE7A2F:"/>
          <p:cNvPicPr>
            <a:picLocks noChangeAspect="1" noChangeArrowheads="1"/>
          </p:cNvPicPr>
          <p:nvPr/>
        </p:nvPicPr>
        <p:blipFill>
          <a:blip r:embed="rId3">
            <a:extLst>
              <a:ext uri="{28A0092B-C50C-407E-A947-70E740481C1C}">
                <a14:useLocalDpi xmlns:a14="http://schemas.microsoft.com/office/drawing/2010/main" val="0"/>
              </a:ext>
            </a:extLst>
          </a:blip>
          <a:srcRect l="9265" t="39375" r="4633" b="32216"/>
          <a:stretch>
            <a:fillRect/>
          </a:stretch>
        </p:blipFill>
        <p:spPr bwMode="auto">
          <a:xfrm>
            <a:off x="2895601" y="2484439"/>
            <a:ext cx="6691313"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6098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DC386A04-C8E8-4585-986D-90BA35A9D16F}" type="slidenum">
              <a:rPr lang="en-CA" altLang="en-US"/>
              <a:pPr/>
              <a:t>36</a:t>
            </a:fld>
            <a:endParaRPr lang="en-CA" altLang="en-US"/>
          </a:p>
        </p:txBody>
      </p:sp>
      <p:sp>
        <p:nvSpPr>
          <p:cNvPr id="62466" name="Rectangle 2"/>
          <p:cNvSpPr>
            <a:spLocks noGrp="1" noChangeArrowheads="1"/>
          </p:cNvSpPr>
          <p:nvPr>
            <p:ph type="title"/>
          </p:nvPr>
        </p:nvSpPr>
        <p:spPr/>
        <p:txBody>
          <a:bodyPr>
            <a:normAutofit/>
          </a:bodyPr>
          <a:lstStyle/>
          <a:p>
            <a:pPr>
              <a:defRPr/>
            </a:pPr>
            <a:r>
              <a:rPr kumimoji="1" lang="en-GB"/>
              <a:t>IEEE 802.11 MAC Frame Format</a:t>
            </a:r>
            <a:endParaRPr kumimoji="1" lang="en-US"/>
          </a:p>
        </p:txBody>
      </p:sp>
      <p:pic>
        <p:nvPicPr>
          <p:cNvPr id="45059" name="Picture 5" descr="Frame Format                                                   002828FE  Mnementh                      BEAE7A2F:"/>
          <p:cNvPicPr>
            <a:picLocks noChangeAspect="1" noChangeArrowheads="1"/>
          </p:cNvPicPr>
          <p:nvPr/>
        </p:nvPicPr>
        <p:blipFill>
          <a:blip r:embed="rId3">
            <a:extLst>
              <a:ext uri="{28A0092B-C50C-407E-A947-70E740481C1C}">
                <a14:useLocalDpi xmlns:a14="http://schemas.microsoft.com/office/drawing/2010/main" val="0"/>
              </a:ext>
            </a:extLst>
          </a:blip>
          <a:srcRect t="27794" b="32426"/>
          <a:stretch>
            <a:fillRect/>
          </a:stretch>
        </p:blipFill>
        <p:spPr bwMode="auto">
          <a:xfrm>
            <a:off x="1524000" y="2209801"/>
            <a:ext cx="9144000"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215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2D27B886-122F-4711-8EF1-48C8C346C7DD}" type="slidenum">
              <a:rPr lang="en-CA" altLang="en-US"/>
              <a:pPr/>
              <a:t>37</a:t>
            </a:fld>
            <a:endParaRPr lang="en-CA" altLang="en-US"/>
          </a:p>
        </p:txBody>
      </p:sp>
      <p:sp>
        <p:nvSpPr>
          <p:cNvPr id="46082" name="Rectangle 4"/>
          <p:cNvSpPr>
            <a:spLocks noGrp="1" noChangeArrowheads="1"/>
          </p:cNvSpPr>
          <p:nvPr>
            <p:ph type="title"/>
          </p:nvPr>
        </p:nvSpPr>
        <p:spPr>
          <a:xfrm>
            <a:off x="2136775" y="228600"/>
            <a:ext cx="8153400" cy="990600"/>
          </a:xfrm>
        </p:spPr>
        <p:txBody>
          <a:bodyPr/>
          <a:lstStyle/>
          <a:p>
            <a:r>
              <a:rPr kumimoji="1" lang="en-GB" altLang="en-US" smtClean="0"/>
              <a:t>Control Frames</a:t>
            </a:r>
            <a:endParaRPr kumimoji="1" lang="en-US" altLang="en-US" smtClean="0"/>
          </a:p>
        </p:txBody>
      </p:sp>
      <p:sp>
        <p:nvSpPr>
          <p:cNvPr id="46083" name="Rectangle 5"/>
          <p:cNvSpPr>
            <a:spLocks noGrp="1" noChangeArrowheads="1"/>
          </p:cNvSpPr>
          <p:nvPr>
            <p:ph type="body" idx="1"/>
          </p:nvPr>
        </p:nvSpPr>
        <p:spPr>
          <a:xfrm>
            <a:off x="1981200" y="1643064"/>
            <a:ext cx="8229600" cy="4986337"/>
          </a:xfrm>
        </p:spPr>
        <p:txBody>
          <a:bodyPr/>
          <a:lstStyle/>
          <a:p>
            <a:r>
              <a:rPr kumimoji="1" lang="en-US" altLang="en-US" sz="2400"/>
              <a:t>Power Save-Poll (PS-Poll) </a:t>
            </a:r>
            <a:endParaRPr kumimoji="1" lang="en-GB" altLang="en-US" sz="2400"/>
          </a:p>
          <a:p>
            <a:pPr lvl="1"/>
            <a:r>
              <a:rPr kumimoji="1" lang="en-GB" altLang="en-US" sz="2000"/>
              <a:t>request</a:t>
            </a:r>
            <a:r>
              <a:rPr kumimoji="1" lang="en-US" altLang="en-US" sz="2000"/>
              <a:t> AP transmit buffered frame when in power-saving mode</a:t>
            </a:r>
          </a:p>
          <a:p>
            <a:r>
              <a:rPr kumimoji="1" lang="en-US" altLang="en-US" sz="2400"/>
              <a:t>Request to Send (RTS)</a:t>
            </a:r>
            <a:endParaRPr kumimoji="1" lang="en-GB" altLang="en-US" sz="2400"/>
          </a:p>
          <a:p>
            <a:pPr lvl="1"/>
            <a:r>
              <a:rPr kumimoji="1" lang="en-GB" altLang="en-US" sz="2000"/>
              <a:t>first</a:t>
            </a:r>
            <a:r>
              <a:rPr kumimoji="1" lang="en-US" altLang="en-US" sz="2000"/>
              <a:t> frame in four-way frame exchange</a:t>
            </a:r>
            <a:endParaRPr kumimoji="1" lang="en-GB" altLang="en-US" sz="2000"/>
          </a:p>
          <a:p>
            <a:r>
              <a:rPr kumimoji="1" lang="en-US" altLang="en-US" sz="2400"/>
              <a:t>Clear to Send (CTS)</a:t>
            </a:r>
            <a:endParaRPr kumimoji="1" lang="en-GB" altLang="en-US" sz="2400"/>
          </a:p>
          <a:p>
            <a:pPr lvl="1"/>
            <a:r>
              <a:rPr kumimoji="1" lang="en-GB" altLang="en-US" sz="2000"/>
              <a:t>second </a:t>
            </a:r>
            <a:r>
              <a:rPr kumimoji="1" lang="en-US" altLang="en-US" sz="2000"/>
              <a:t>frame in four-way exchange</a:t>
            </a:r>
            <a:endParaRPr kumimoji="1" lang="en-GB" altLang="en-US" sz="2000"/>
          </a:p>
          <a:p>
            <a:r>
              <a:rPr kumimoji="1" lang="en-US" altLang="en-US" sz="2400"/>
              <a:t>Acknowledgment</a:t>
            </a:r>
            <a:r>
              <a:rPr kumimoji="1" lang="en-GB" altLang="en-US" sz="2400"/>
              <a:t> (ACK)</a:t>
            </a:r>
          </a:p>
          <a:p>
            <a:r>
              <a:rPr kumimoji="1" lang="en-US" altLang="en-US" sz="2400"/>
              <a:t>Contention-Free (CF)-end</a:t>
            </a:r>
            <a:endParaRPr kumimoji="1" lang="en-GB" altLang="en-US" sz="2400"/>
          </a:p>
          <a:p>
            <a:pPr lvl="1"/>
            <a:r>
              <a:rPr kumimoji="1" lang="en-US" altLang="en-US" sz="2000"/>
              <a:t>announces end of contention-free period part of </a:t>
            </a:r>
            <a:r>
              <a:rPr kumimoji="1" lang="en-GB" altLang="en-US" sz="2000"/>
              <a:t>PCF</a:t>
            </a:r>
          </a:p>
          <a:p>
            <a:r>
              <a:rPr kumimoji="1" lang="en-US" altLang="en-US" sz="2400"/>
              <a:t>CF-End + CF-Ack: </a:t>
            </a:r>
            <a:endParaRPr kumimoji="1" lang="en-GB" altLang="en-US" sz="2400"/>
          </a:p>
          <a:p>
            <a:pPr lvl="1"/>
            <a:r>
              <a:rPr kumimoji="1" lang="en-US" altLang="en-US" sz="2000"/>
              <a:t>acknowledges CF-end to end contention-free period and release stations from </a:t>
            </a:r>
            <a:r>
              <a:rPr kumimoji="1" lang="en-GB" altLang="en-US" sz="2000"/>
              <a:t>associated</a:t>
            </a:r>
            <a:r>
              <a:rPr kumimoji="1" lang="en-US" altLang="en-US" sz="2000"/>
              <a:t> restrictions</a:t>
            </a:r>
          </a:p>
        </p:txBody>
      </p:sp>
    </p:spTree>
    <p:extLst>
      <p:ext uri="{BB962C8B-B14F-4D97-AF65-F5344CB8AC3E}">
        <p14:creationId xmlns:p14="http://schemas.microsoft.com/office/powerpoint/2010/main" val="875949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F1AEDC62-7D54-4AEF-97C0-10226DDFDEEB}" type="slidenum">
              <a:rPr lang="en-CA" altLang="en-US"/>
              <a:pPr/>
              <a:t>38</a:t>
            </a:fld>
            <a:endParaRPr lang="en-CA" altLang="en-US"/>
          </a:p>
        </p:txBody>
      </p:sp>
      <p:sp>
        <p:nvSpPr>
          <p:cNvPr id="47106" name="Rectangle 2"/>
          <p:cNvSpPr>
            <a:spLocks noGrp="1" noChangeArrowheads="1"/>
          </p:cNvSpPr>
          <p:nvPr>
            <p:ph type="title"/>
          </p:nvPr>
        </p:nvSpPr>
        <p:spPr>
          <a:xfrm>
            <a:off x="2136775" y="228600"/>
            <a:ext cx="8153400" cy="990600"/>
          </a:xfrm>
        </p:spPr>
        <p:txBody>
          <a:bodyPr/>
          <a:lstStyle/>
          <a:p>
            <a:r>
              <a:rPr kumimoji="1" lang="en-GB" altLang="en-US" smtClean="0"/>
              <a:t>Data Frames – Data Carrying</a:t>
            </a:r>
            <a:endParaRPr kumimoji="1" lang="en-US" altLang="en-US" smtClean="0"/>
          </a:p>
        </p:txBody>
      </p:sp>
      <p:sp>
        <p:nvSpPr>
          <p:cNvPr id="117763" name="Rectangle 3"/>
          <p:cNvSpPr>
            <a:spLocks noGrp="1" noChangeArrowheads="1"/>
          </p:cNvSpPr>
          <p:nvPr>
            <p:ph type="body" idx="1"/>
          </p:nvPr>
        </p:nvSpPr>
        <p:spPr>
          <a:xfrm>
            <a:off x="1981200" y="1676401"/>
            <a:ext cx="8382000" cy="4454525"/>
          </a:xfrm>
        </p:spPr>
        <p:txBody>
          <a:bodyPr>
            <a:normAutofit fontScale="92500" lnSpcReduction="10000"/>
          </a:bodyPr>
          <a:lstStyle/>
          <a:p>
            <a:pPr marL="320040" indent="-320040">
              <a:buFont typeface="Wingdings"/>
              <a:buChar char=""/>
              <a:defRPr/>
            </a:pPr>
            <a:r>
              <a:rPr kumimoji="1" lang="en-GB"/>
              <a:t>eight </a:t>
            </a:r>
            <a:r>
              <a:rPr kumimoji="1" lang="en-US"/>
              <a:t>data frame subtypes, </a:t>
            </a:r>
            <a:r>
              <a:rPr kumimoji="1" lang="en-GB"/>
              <a:t>in</a:t>
            </a:r>
            <a:r>
              <a:rPr kumimoji="1" lang="en-US"/>
              <a:t> two groups</a:t>
            </a:r>
            <a:endParaRPr kumimoji="1" lang="en-GB"/>
          </a:p>
          <a:p>
            <a:pPr marL="320040" indent="-320040">
              <a:buFont typeface="Wingdings"/>
              <a:buChar char=""/>
              <a:defRPr/>
            </a:pPr>
            <a:r>
              <a:rPr kumimoji="1" lang="en-GB"/>
              <a:t>first </a:t>
            </a:r>
            <a:r>
              <a:rPr kumimoji="1" lang="en-US"/>
              <a:t>four carry upper-level data </a:t>
            </a:r>
          </a:p>
          <a:p>
            <a:pPr marL="320040" indent="-320040">
              <a:buFont typeface="Wingdings"/>
              <a:buChar char=""/>
              <a:defRPr/>
            </a:pPr>
            <a:r>
              <a:rPr kumimoji="1" lang="en-US"/>
              <a:t>Data</a:t>
            </a:r>
            <a:endParaRPr kumimoji="1" lang="en-GB"/>
          </a:p>
          <a:p>
            <a:pPr marL="640080" lvl="1" indent="-274320">
              <a:buFont typeface="Wingdings 2"/>
              <a:buChar char=""/>
              <a:defRPr/>
            </a:pPr>
            <a:r>
              <a:rPr kumimoji="1" lang="en-GB"/>
              <a:t>simplest</a:t>
            </a:r>
            <a:r>
              <a:rPr kumimoji="1" lang="en-US"/>
              <a:t> data frame, contention </a:t>
            </a:r>
            <a:r>
              <a:rPr kumimoji="1" lang="en-GB"/>
              <a:t>or</a:t>
            </a:r>
            <a:r>
              <a:rPr kumimoji="1" lang="en-US"/>
              <a:t> contention-free use</a:t>
            </a:r>
          </a:p>
          <a:p>
            <a:pPr marL="320040" indent="-320040">
              <a:buFont typeface="Wingdings"/>
              <a:buChar char=""/>
              <a:defRPr/>
            </a:pPr>
            <a:r>
              <a:rPr kumimoji="1" lang="en-US"/>
              <a:t>Data + CF-Ack </a:t>
            </a:r>
            <a:endParaRPr kumimoji="1" lang="en-GB"/>
          </a:p>
          <a:p>
            <a:pPr marL="640080" lvl="1" indent="-274320">
              <a:buFont typeface="Wingdings 2"/>
              <a:buChar char=""/>
              <a:defRPr/>
            </a:pPr>
            <a:r>
              <a:rPr kumimoji="1" lang="en-GB"/>
              <a:t>carries</a:t>
            </a:r>
            <a:r>
              <a:rPr kumimoji="1" lang="en-US"/>
              <a:t> data</a:t>
            </a:r>
            <a:r>
              <a:rPr kumimoji="1" lang="en-GB"/>
              <a:t> and </a:t>
            </a:r>
            <a:r>
              <a:rPr kumimoji="1" lang="en-US"/>
              <a:t>acknowledges previously received data during contention-free period</a:t>
            </a:r>
          </a:p>
          <a:p>
            <a:pPr marL="320040" indent="-320040">
              <a:buFont typeface="Wingdings"/>
              <a:buChar char=""/>
              <a:defRPr/>
            </a:pPr>
            <a:r>
              <a:rPr kumimoji="1" lang="en-US"/>
              <a:t>Data + CF-Poll</a:t>
            </a:r>
            <a:endParaRPr kumimoji="1" lang="en-GB"/>
          </a:p>
          <a:p>
            <a:pPr marL="640080" lvl="1" indent="-274320">
              <a:buFont typeface="Wingdings 2"/>
              <a:buChar char=""/>
              <a:defRPr/>
            </a:pPr>
            <a:r>
              <a:rPr kumimoji="1" lang="en-US"/>
              <a:t>used by point coordinator to deliver data &amp; req send</a:t>
            </a:r>
            <a:endParaRPr kumimoji="1" lang="en-GB"/>
          </a:p>
          <a:p>
            <a:pPr marL="320040" indent="-320040">
              <a:buFont typeface="Wingdings"/>
              <a:buChar char=""/>
              <a:defRPr/>
            </a:pPr>
            <a:r>
              <a:rPr kumimoji="1" lang="en-US"/>
              <a:t>Data + CF-Ack + CF-Poll</a:t>
            </a:r>
            <a:endParaRPr kumimoji="1" lang="en-GB"/>
          </a:p>
          <a:p>
            <a:pPr marL="640080" lvl="1" indent="-274320">
              <a:buFont typeface="Wingdings 2"/>
              <a:buChar char=""/>
              <a:defRPr/>
            </a:pPr>
            <a:r>
              <a:rPr kumimoji="1" lang="en-US"/>
              <a:t>combines Data + CF-Ack and Data + CF-Poll</a:t>
            </a:r>
          </a:p>
        </p:txBody>
      </p:sp>
    </p:spTree>
    <p:extLst>
      <p:ext uri="{BB962C8B-B14F-4D97-AF65-F5344CB8AC3E}">
        <p14:creationId xmlns:p14="http://schemas.microsoft.com/office/powerpoint/2010/main" val="18872541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46166A55-46C8-4BDF-830A-2E8C27C1FADC}" type="slidenum">
              <a:rPr lang="en-CA" altLang="en-US"/>
              <a:pPr/>
              <a:t>39</a:t>
            </a:fld>
            <a:endParaRPr lang="en-CA" altLang="en-US"/>
          </a:p>
        </p:txBody>
      </p:sp>
      <p:sp>
        <p:nvSpPr>
          <p:cNvPr id="48130" name="Rectangle 4"/>
          <p:cNvSpPr>
            <a:spLocks noGrp="1" noChangeArrowheads="1"/>
          </p:cNvSpPr>
          <p:nvPr>
            <p:ph type="title"/>
          </p:nvPr>
        </p:nvSpPr>
        <p:spPr>
          <a:xfrm>
            <a:off x="2136775" y="228600"/>
            <a:ext cx="8153400" cy="990600"/>
          </a:xfrm>
        </p:spPr>
        <p:txBody>
          <a:bodyPr>
            <a:normAutofit fontScale="90000"/>
          </a:bodyPr>
          <a:lstStyle/>
          <a:p>
            <a:r>
              <a:rPr kumimoji="1" lang="en-GB" altLang="en-US" sz="4000"/>
              <a:t>Data Frames – </a:t>
            </a:r>
            <a:br>
              <a:rPr kumimoji="1" lang="en-GB" altLang="en-US" sz="4000"/>
            </a:br>
            <a:r>
              <a:rPr kumimoji="1" lang="en-GB" altLang="en-US" sz="4000"/>
              <a:t>Not Data Carrying</a:t>
            </a:r>
            <a:endParaRPr kumimoji="1" lang="en-US" altLang="en-US" sz="4000"/>
          </a:p>
        </p:txBody>
      </p:sp>
      <p:sp>
        <p:nvSpPr>
          <p:cNvPr id="48131" name="Rectangle 5"/>
          <p:cNvSpPr>
            <a:spLocks noGrp="1" noChangeArrowheads="1"/>
          </p:cNvSpPr>
          <p:nvPr>
            <p:ph type="body" idx="1"/>
          </p:nvPr>
        </p:nvSpPr>
        <p:spPr>
          <a:xfrm>
            <a:off x="1981200" y="1828801"/>
            <a:ext cx="8229600" cy="4302125"/>
          </a:xfrm>
        </p:spPr>
        <p:txBody>
          <a:bodyPr/>
          <a:lstStyle/>
          <a:p>
            <a:pPr>
              <a:lnSpc>
                <a:spcPct val="90000"/>
              </a:lnSpc>
            </a:pPr>
            <a:r>
              <a:rPr kumimoji="1" lang="en-GB" altLang="en-US"/>
              <a:t>other</a:t>
            </a:r>
            <a:r>
              <a:rPr kumimoji="1" lang="en-US" altLang="en-US"/>
              <a:t> four data frames do not carry user data</a:t>
            </a:r>
            <a:endParaRPr kumimoji="1" lang="en-GB" altLang="en-US"/>
          </a:p>
          <a:p>
            <a:pPr>
              <a:lnSpc>
                <a:spcPct val="90000"/>
              </a:lnSpc>
            </a:pPr>
            <a:r>
              <a:rPr kumimoji="1" lang="en-US" altLang="en-US"/>
              <a:t>Null Function</a:t>
            </a:r>
            <a:endParaRPr kumimoji="1" lang="en-GB" altLang="en-US"/>
          </a:p>
          <a:p>
            <a:pPr lvl="1">
              <a:lnSpc>
                <a:spcPct val="90000"/>
              </a:lnSpc>
            </a:pPr>
            <a:r>
              <a:rPr kumimoji="1" lang="en-GB" altLang="en-US"/>
              <a:t>carries</a:t>
            </a:r>
            <a:r>
              <a:rPr kumimoji="1" lang="en-US" altLang="en-US"/>
              <a:t> no data, polls, or acknowledgments</a:t>
            </a:r>
            <a:endParaRPr kumimoji="1" lang="en-GB" altLang="en-US"/>
          </a:p>
          <a:p>
            <a:pPr lvl="1">
              <a:lnSpc>
                <a:spcPct val="90000"/>
              </a:lnSpc>
            </a:pPr>
            <a:r>
              <a:rPr kumimoji="1" lang="en-GB" altLang="en-US"/>
              <a:t>carries</a:t>
            </a:r>
            <a:r>
              <a:rPr kumimoji="1" lang="en-US" altLang="en-US"/>
              <a:t> power mgmt bit in frame control field to AP</a:t>
            </a:r>
            <a:endParaRPr kumimoji="1" lang="en-GB" altLang="en-US"/>
          </a:p>
          <a:p>
            <a:pPr lvl="1">
              <a:lnSpc>
                <a:spcPct val="90000"/>
              </a:lnSpc>
            </a:pPr>
            <a:r>
              <a:rPr kumimoji="1" lang="en-GB" altLang="en-US"/>
              <a:t>indicates</a:t>
            </a:r>
            <a:r>
              <a:rPr kumimoji="1" lang="en-US" altLang="en-US"/>
              <a:t> station is changing to low-power state</a:t>
            </a:r>
            <a:endParaRPr kumimoji="1" lang="en-GB" altLang="en-US"/>
          </a:p>
          <a:p>
            <a:pPr>
              <a:lnSpc>
                <a:spcPct val="90000"/>
              </a:lnSpc>
            </a:pPr>
            <a:r>
              <a:rPr kumimoji="1" lang="en-GB" altLang="en-US"/>
              <a:t>other</a:t>
            </a:r>
            <a:r>
              <a:rPr kumimoji="1" lang="en-US" altLang="en-US"/>
              <a:t> three frames (CF-Ack, CF-Poll, CF-Ack + CF-Poll) same as corresponding frame in preceding list but without data</a:t>
            </a:r>
          </a:p>
          <a:p>
            <a:pPr>
              <a:lnSpc>
                <a:spcPct val="90000"/>
              </a:lnSpc>
              <a:buFont typeface="Wingdings" panose="05000000000000000000" pitchFamily="2" charset="2"/>
              <a:buNone/>
            </a:pPr>
            <a:endParaRPr kumimoji="1" lang="en-US" altLang="en-US"/>
          </a:p>
          <a:p>
            <a:pPr>
              <a:lnSpc>
                <a:spcPct val="90000"/>
              </a:lnSpc>
            </a:pPr>
            <a:endParaRPr kumimoji="1" lang="en-US" altLang="en-US"/>
          </a:p>
        </p:txBody>
      </p:sp>
    </p:spTree>
    <p:extLst>
      <p:ext uri="{BB962C8B-B14F-4D97-AF65-F5344CB8AC3E}">
        <p14:creationId xmlns:p14="http://schemas.microsoft.com/office/powerpoint/2010/main" val="3927896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7F407DEA-13C8-4909-845B-5A1D54665090}" type="slidenum">
              <a:rPr lang="en-CA" altLang="en-US"/>
              <a:pPr/>
              <a:t>4</a:t>
            </a:fld>
            <a:endParaRPr lang="en-CA" altLang="en-US"/>
          </a:p>
        </p:txBody>
      </p:sp>
      <p:sp>
        <p:nvSpPr>
          <p:cNvPr id="12290" name="Rectangle 2"/>
          <p:cNvSpPr>
            <a:spLocks noGrp="1" noChangeArrowheads="1"/>
          </p:cNvSpPr>
          <p:nvPr>
            <p:ph type="title"/>
          </p:nvPr>
        </p:nvSpPr>
        <p:spPr>
          <a:xfrm>
            <a:off x="1981200" y="152401"/>
            <a:ext cx="8229600" cy="1139825"/>
          </a:xfrm>
        </p:spPr>
        <p:txBody>
          <a:bodyPr/>
          <a:lstStyle/>
          <a:p>
            <a:r>
              <a:rPr kumimoji="1" lang="en-US" altLang="en-US" smtClean="0"/>
              <a:t>ALOHA</a:t>
            </a:r>
          </a:p>
        </p:txBody>
      </p:sp>
      <p:sp>
        <p:nvSpPr>
          <p:cNvPr id="7171" name="Rectangle 3"/>
          <p:cNvSpPr>
            <a:spLocks noGrp="1" noChangeArrowheads="1"/>
          </p:cNvSpPr>
          <p:nvPr>
            <p:ph sz="quarter" idx="1"/>
          </p:nvPr>
        </p:nvSpPr>
        <p:spPr>
          <a:xfrm>
            <a:off x="1952625" y="1714500"/>
            <a:ext cx="8229600" cy="4833938"/>
          </a:xfrm>
        </p:spPr>
        <p:txBody>
          <a:bodyPr>
            <a:normAutofit lnSpcReduction="10000"/>
          </a:bodyPr>
          <a:lstStyle/>
          <a:p>
            <a:pPr marL="320040" indent="-320040">
              <a:buFont typeface="Wingdings"/>
              <a:buChar char=""/>
              <a:defRPr/>
            </a:pPr>
            <a:r>
              <a:rPr kumimoji="1" lang="en-US" dirty="0"/>
              <a:t>developed for packet radio nets</a:t>
            </a:r>
          </a:p>
          <a:p>
            <a:pPr marL="320040" indent="-320040">
              <a:buFont typeface="Wingdings"/>
              <a:buChar char=""/>
              <a:defRPr/>
            </a:pPr>
            <a:r>
              <a:rPr kumimoji="1" lang="en-US" dirty="0"/>
              <a:t>when station has frame, it sends</a:t>
            </a:r>
          </a:p>
          <a:p>
            <a:pPr marL="320040" indent="-320040">
              <a:buFont typeface="Wingdings"/>
              <a:buChar char=""/>
              <a:defRPr/>
            </a:pPr>
            <a:r>
              <a:rPr kumimoji="1" lang="en-US" dirty="0"/>
              <a:t>then listens for a bit over max round trip time</a:t>
            </a:r>
          </a:p>
          <a:p>
            <a:pPr marL="640080" lvl="1" indent="-274320">
              <a:buFont typeface="Wingdings 2"/>
              <a:buChar char=""/>
              <a:defRPr/>
            </a:pPr>
            <a:r>
              <a:rPr kumimoji="1" lang="en-US" dirty="0"/>
              <a:t>if receive ACK then fine</a:t>
            </a:r>
          </a:p>
          <a:p>
            <a:pPr marL="640080" lvl="1" indent="-274320">
              <a:buFont typeface="Wingdings 2"/>
              <a:buChar char=""/>
              <a:defRPr/>
            </a:pPr>
            <a:r>
              <a:rPr kumimoji="1" lang="en-US" dirty="0"/>
              <a:t>if not, retransmit</a:t>
            </a:r>
          </a:p>
          <a:p>
            <a:pPr marL="640080" lvl="1" indent="-274320">
              <a:buFont typeface="Wingdings 2"/>
              <a:buChar char=""/>
              <a:defRPr/>
            </a:pPr>
            <a:r>
              <a:rPr kumimoji="1" lang="en-US" dirty="0"/>
              <a:t>if no ACK after repeated transmissions, give up</a:t>
            </a:r>
          </a:p>
          <a:p>
            <a:pPr marL="320040" indent="-320040">
              <a:buFont typeface="Wingdings"/>
              <a:buChar char=""/>
              <a:defRPr/>
            </a:pPr>
            <a:r>
              <a:rPr kumimoji="1" lang="en-US" dirty="0"/>
              <a:t>uses a frame check sequence (as in HDLC)</a:t>
            </a:r>
          </a:p>
          <a:p>
            <a:pPr marL="320040" indent="-320040">
              <a:buFont typeface="Wingdings"/>
              <a:buChar char=""/>
              <a:defRPr/>
            </a:pPr>
            <a:r>
              <a:rPr kumimoji="1" lang="en-US" dirty="0"/>
              <a:t>frame may be damaged by noise or by another station transmitting at the same time (collision)</a:t>
            </a:r>
          </a:p>
          <a:p>
            <a:pPr marL="320040" indent="-320040">
              <a:buFont typeface="Wingdings"/>
              <a:buChar char=""/>
              <a:defRPr/>
            </a:pPr>
            <a:r>
              <a:rPr kumimoji="1" lang="en-US" dirty="0"/>
              <a:t>any overlap of frames causes collision</a:t>
            </a:r>
          </a:p>
          <a:p>
            <a:pPr marL="320040" indent="-320040">
              <a:buFont typeface="Wingdings"/>
              <a:buChar char=""/>
              <a:defRPr/>
            </a:pPr>
            <a:r>
              <a:rPr kumimoji="1" lang="en-US" dirty="0"/>
              <a:t>max utilization 18%</a:t>
            </a:r>
          </a:p>
        </p:txBody>
      </p:sp>
    </p:spTree>
    <p:extLst>
      <p:ext uri="{BB962C8B-B14F-4D97-AF65-F5344CB8AC3E}">
        <p14:creationId xmlns:p14="http://schemas.microsoft.com/office/powerpoint/2010/main" val="968790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0034EED6-1CEC-4599-AEF9-018934A5631D}" type="slidenum">
              <a:rPr lang="en-CA" altLang="en-US"/>
              <a:pPr/>
              <a:t>40</a:t>
            </a:fld>
            <a:endParaRPr lang="en-CA" altLang="en-US"/>
          </a:p>
        </p:txBody>
      </p:sp>
      <p:sp>
        <p:nvSpPr>
          <p:cNvPr id="49154" name="Rectangle 4"/>
          <p:cNvSpPr>
            <a:spLocks noGrp="1" noChangeArrowheads="1"/>
          </p:cNvSpPr>
          <p:nvPr>
            <p:ph type="title"/>
          </p:nvPr>
        </p:nvSpPr>
        <p:spPr>
          <a:xfrm>
            <a:off x="2136775" y="228600"/>
            <a:ext cx="8153400" cy="990600"/>
          </a:xfrm>
        </p:spPr>
        <p:txBody>
          <a:bodyPr/>
          <a:lstStyle/>
          <a:p>
            <a:r>
              <a:rPr kumimoji="1" lang="en-GB" altLang="en-US" smtClean="0"/>
              <a:t>Management Frames</a:t>
            </a:r>
            <a:endParaRPr kumimoji="1" lang="en-US" altLang="en-US" smtClean="0"/>
          </a:p>
        </p:txBody>
      </p:sp>
      <p:sp>
        <p:nvSpPr>
          <p:cNvPr id="49155" name="Rectangle 5"/>
          <p:cNvSpPr>
            <a:spLocks noGrp="1" noChangeArrowheads="1"/>
          </p:cNvSpPr>
          <p:nvPr>
            <p:ph type="body" idx="1"/>
          </p:nvPr>
        </p:nvSpPr>
        <p:spPr>
          <a:xfrm>
            <a:off x="2136775" y="1600200"/>
            <a:ext cx="8153400" cy="4495800"/>
          </a:xfrm>
        </p:spPr>
        <p:txBody>
          <a:bodyPr/>
          <a:lstStyle/>
          <a:p>
            <a:r>
              <a:rPr kumimoji="1" lang="en-GB" altLang="en-US" smtClean="0"/>
              <a:t>used to manage </a:t>
            </a:r>
            <a:r>
              <a:rPr kumimoji="1" lang="en-US" altLang="en-US" smtClean="0"/>
              <a:t>communications between stations and APs</a:t>
            </a:r>
            <a:endParaRPr kumimoji="1" lang="en-GB" altLang="en-US" smtClean="0"/>
          </a:p>
          <a:p>
            <a:r>
              <a:rPr kumimoji="1" lang="en-GB" altLang="en-US" smtClean="0"/>
              <a:t>such as</a:t>
            </a:r>
            <a:r>
              <a:rPr kumimoji="1" lang="en-US" altLang="en-US" smtClean="0"/>
              <a:t> management of associations</a:t>
            </a:r>
            <a:endParaRPr kumimoji="1" lang="en-GB" altLang="en-US" smtClean="0"/>
          </a:p>
          <a:p>
            <a:pPr lvl="1"/>
            <a:r>
              <a:rPr kumimoji="1" lang="en-GB" altLang="en-US" smtClean="0"/>
              <a:t>requests</a:t>
            </a:r>
            <a:r>
              <a:rPr kumimoji="1" lang="en-US" altLang="en-US" smtClean="0"/>
              <a:t>, response, reassociation, dissociation, and authentication</a:t>
            </a:r>
          </a:p>
          <a:p>
            <a:endParaRPr kumimoji="1" lang="en-US" altLang="en-US" smtClean="0"/>
          </a:p>
        </p:txBody>
      </p:sp>
    </p:spTree>
    <p:extLst>
      <p:ext uri="{BB962C8B-B14F-4D97-AF65-F5344CB8AC3E}">
        <p14:creationId xmlns:p14="http://schemas.microsoft.com/office/powerpoint/2010/main" val="4224386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2"/>
          <p:cNvSpPr>
            <a:spLocks noGrp="1"/>
          </p:cNvSpPr>
          <p:nvPr>
            <p:ph type="sldNum" sz="quarter" idx="11"/>
          </p:nvPr>
        </p:nvSpPr>
        <p:spPr/>
        <p:txBody>
          <a:bodyPr/>
          <a:lstStyle/>
          <a:p>
            <a:fld id="{86500226-28A3-481A-8C9F-86970B49CD03}" type="slidenum">
              <a:rPr lang="en-CA" altLang="en-US"/>
              <a:pPr/>
              <a:t>41</a:t>
            </a:fld>
            <a:endParaRPr lang="en-CA" altLang="en-US"/>
          </a:p>
        </p:txBody>
      </p:sp>
      <p:sp>
        <p:nvSpPr>
          <p:cNvPr id="50178" name="Text Placeholder 1"/>
          <p:cNvSpPr>
            <a:spLocks noGrp="1"/>
          </p:cNvSpPr>
          <p:nvPr>
            <p:ph type="body" idx="1"/>
          </p:nvPr>
        </p:nvSpPr>
        <p:spPr/>
        <p:txBody>
          <a:bodyPr/>
          <a:lstStyle/>
          <a:p>
            <a:endParaRPr lang="en-CA" altLang="en-US" smtClean="0"/>
          </a:p>
        </p:txBody>
      </p:sp>
      <p:sp>
        <p:nvSpPr>
          <p:cNvPr id="50179" name="Title 2"/>
          <p:cNvSpPr>
            <a:spLocks noGrp="1"/>
          </p:cNvSpPr>
          <p:nvPr>
            <p:ph type="title"/>
          </p:nvPr>
        </p:nvSpPr>
        <p:spPr/>
        <p:txBody>
          <a:bodyPr/>
          <a:lstStyle/>
          <a:p>
            <a:r>
              <a:rPr lang="en-CA" altLang="en-US" smtClean="0"/>
              <a:t>IEEE 802.11e MAC</a:t>
            </a:r>
          </a:p>
        </p:txBody>
      </p:sp>
    </p:spTree>
    <p:extLst>
      <p:ext uri="{BB962C8B-B14F-4D97-AF65-F5344CB8AC3E}">
        <p14:creationId xmlns:p14="http://schemas.microsoft.com/office/powerpoint/2010/main" val="29858317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6332B919-F112-4F68-AB20-2C953A0502FB}" type="slidenum">
              <a:rPr lang="en-CA" altLang="en-US"/>
              <a:pPr/>
              <a:t>42</a:t>
            </a:fld>
            <a:endParaRPr lang="en-CA" altLang="en-US"/>
          </a:p>
        </p:txBody>
      </p:sp>
      <p:sp>
        <p:nvSpPr>
          <p:cNvPr id="51202" name="Title 1"/>
          <p:cNvSpPr>
            <a:spLocks noGrp="1"/>
          </p:cNvSpPr>
          <p:nvPr>
            <p:ph type="title"/>
          </p:nvPr>
        </p:nvSpPr>
        <p:spPr>
          <a:xfrm>
            <a:off x="2136775" y="228600"/>
            <a:ext cx="8153400" cy="990600"/>
          </a:xfrm>
        </p:spPr>
        <p:txBody>
          <a:bodyPr/>
          <a:lstStyle/>
          <a:p>
            <a:r>
              <a:rPr lang="en-CA" altLang="en-US" smtClean="0"/>
              <a:t>802.11e MAC</a:t>
            </a:r>
          </a:p>
        </p:txBody>
      </p:sp>
      <p:sp>
        <p:nvSpPr>
          <p:cNvPr id="51203" name="Content Placeholder 2"/>
          <p:cNvSpPr>
            <a:spLocks noGrp="1"/>
          </p:cNvSpPr>
          <p:nvPr>
            <p:ph sz="quarter" idx="1"/>
          </p:nvPr>
        </p:nvSpPr>
        <p:spPr>
          <a:xfrm>
            <a:off x="2136775" y="1600200"/>
            <a:ext cx="8153400" cy="4495800"/>
          </a:xfrm>
        </p:spPr>
        <p:txBody>
          <a:bodyPr/>
          <a:lstStyle/>
          <a:p>
            <a:r>
              <a:rPr lang="en-CA" altLang="en-US" sz="3200"/>
              <a:t>Defines a number of QoS enhancements to 802.11 MAC</a:t>
            </a:r>
          </a:p>
          <a:p>
            <a:r>
              <a:rPr lang="en-CA" altLang="en-US" sz="3200"/>
              <a:t>See short descriptions at wikipedia.org</a:t>
            </a:r>
          </a:p>
          <a:p>
            <a:endParaRPr lang="en-CA" altLang="en-US" smtClean="0"/>
          </a:p>
        </p:txBody>
      </p:sp>
    </p:spTree>
    <p:extLst>
      <p:ext uri="{BB962C8B-B14F-4D97-AF65-F5344CB8AC3E}">
        <p14:creationId xmlns:p14="http://schemas.microsoft.com/office/powerpoint/2010/main" val="7930360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1EC6A480-72F9-4157-9D43-5AB730435541}" type="slidenum">
              <a:rPr lang="en-CA" altLang="en-US"/>
              <a:pPr/>
              <a:t>43</a:t>
            </a:fld>
            <a:endParaRPr lang="en-CA" altLang="en-US"/>
          </a:p>
        </p:txBody>
      </p:sp>
      <p:sp>
        <p:nvSpPr>
          <p:cNvPr id="96258" name="Rectangle 2"/>
          <p:cNvSpPr>
            <a:spLocks noGrp="1"/>
          </p:cNvSpPr>
          <p:nvPr>
            <p:ph type="title"/>
          </p:nvPr>
        </p:nvSpPr>
        <p:spPr>
          <a:xfrm>
            <a:off x="2133600" y="228600"/>
            <a:ext cx="8153400" cy="990600"/>
          </a:xfrm>
        </p:spPr>
        <p:txBody>
          <a:bodyPr/>
          <a:lstStyle/>
          <a:p>
            <a:r>
              <a:rPr lang="en-US" altLang="en-US" smtClean="0"/>
              <a:t>QoS Limitations of 802.11 </a:t>
            </a:r>
          </a:p>
        </p:txBody>
      </p:sp>
      <p:sp>
        <p:nvSpPr>
          <p:cNvPr id="96259" name="Rectangle 3"/>
          <p:cNvSpPr>
            <a:spLocks noGrp="1"/>
          </p:cNvSpPr>
          <p:nvPr>
            <p:ph type="body" idx="1"/>
          </p:nvPr>
        </p:nvSpPr>
        <p:spPr>
          <a:xfrm>
            <a:off x="2136775" y="1600201"/>
            <a:ext cx="8153400" cy="4525963"/>
          </a:xfrm>
        </p:spPr>
        <p:txBody>
          <a:bodyPr/>
          <a:lstStyle/>
          <a:p>
            <a:r>
              <a:rPr lang="en-US" altLang="en-US" smtClean="0"/>
              <a:t>DCF (Distributed Coordination Function)</a:t>
            </a:r>
          </a:p>
          <a:p>
            <a:pPr lvl="1"/>
            <a:r>
              <a:rPr lang="en-US" altLang="en-US" smtClean="0"/>
              <a:t>Only support best-effort services</a:t>
            </a:r>
          </a:p>
          <a:p>
            <a:pPr lvl="1"/>
            <a:r>
              <a:rPr lang="en-US" altLang="en-US" smtClean="0"/>
              <a:t>No guarantee in bandwidth, packet delay and jitter</a:t>
            </a:r>
          </a:p>
          <a:p>
            <a:pPr lvl="1"/>
            <a:r>
              <a:rPr lang="en-US" altLang="en-US" smtClean="0"/>
              <a:t>Throughput degradation in the heavy load</a:t>
            </a:r>
          </a:p>
          <a:p>
            <a:r>
              <a:rPr lang="en-US" altLang="en-US" smtClean="0"/>
              <a:t>PCF (Point Coordination Function)</a:t>
            </a:r>
          </a:p>
          <a:p>
            <a:pPr lvl="1"/>
            <a:r>
              <a:rPr lang="en-US" altLang="en-US" smtClean="0"/>
              <a:t>Inefficient central polling scheme</a:t>
            </a:r>
          </a:p>
          <a:p>
            <a:pPr lvl="1"/>
            <a:r>
              <a:rPr lang="en-US" altLang="en-US" smtClean="0"/>
              <a:t>Unpredictable beacon frame delay due to incompatible cooperation between CP and CFP modes</a:t>
            </a:r>
          </a:p>
          <a:p>
            <a:pPr lvl="1"/>
            <a:r>
              <a:rPr lang="en-US" altLang="en-US" smtClean="0"/>
              <a:t>Transmission time of the polled stations is unknown</a:t>
            </a:r>
          </a:p>
        </p:txBody>
      </p:sp>
    </p:spTree>
    <p:extLst>
      <p:ext uri="{BB962C8B-B14F-4D97-AF65-F5344CB8AC3E}">
        <p14:creationId xmlns:p14="http://schemas.microsoft.com/office/powerpoint/2010/main" val="2151702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2B9AB79F-ED46-44BF-8194-2C889341E1E9}" type="slidenum">
              <a:rPr lang="en-CA" altLang="en-US"/>
              <a:pPr/>
              <a:t>44</a:t>
            </a:fld>
            <a:endParaRPr lang="en-CA" altLang="en-US"/>
          </a:p>
        </p:txBody>
      </p:sp>
      <p:sp>
        <p:nvSpPr>
          <p:cNvPr id="97282" name="Rectangle 2"/>
          <p:cNvSpPr>
            <a:spLocks noGrp="1"/>
          </p:cNvSpPr>
          <p:nvPr>
            <p:ph type="title"/>
          </p:nvPr>
        </p:nvSpPr>
        <p:spPr>
          <a:xfrm>
            <a:off x="2133600" y="228600"/>
            <a:ext cx="8153400" cy="990600"/>
          </a:xfrm>
        </p:spPr>
        <p:txBody>
          <a:bodyPr/>
          <a:lstStyle/>
          <a:p>
            <a:r>
              <a:rPr lang="en-US" altLang="en-US" smtClean="0"/>
              <a:t>Overview of </a:t>
            </a:r>
            <a:r>
              <a:rPr lang="en-CA" altLang="en-US" smtClean="0"/>
              <a:t>802.11e</a:t>
            </a:r>
            <a:endParaRPr lang="en-US" altLang="en-US" smtClean="0"/>
          </a:p>
        </p:txBody>
      </p:sp>
      <p:sp>
        <p:nvSpPr>
          <p:cNvPr id="97283" name="Rectangle 3"/>
          <p:cNvSpPr>
            <a:spLocks noGrp="1"/>
          </p:cNvSpPr>
          <p:nvPr>
            <p:ph type="body" idx="1"/>
          </p:nvPr>
        </p:nvSpPr>
        <p:spPr>
          <a:xfrm>
            <a:off x="2136775" y="1600201"/>
            <a:ext cx="8153400" cy="4525963"/>
          </a:xfrm>
        </p:spPr>
        <p:txBody>
          <a:bodyPr>
            <a:normAutofit lnSpcReduction="10000"/>
          </a:bodyPr>
          <a:lstStyle/>
          <a:p>
            <a:pPr>
              <a:lnSpc>
                <a:spcPct val="90000"/>
              </a:lnSpc>
            </a:pPr>
            <a:r>
              <a:rPr lang="en-US" altLang="en-US" sz="2500"/>
              <a:t>Formed in Sept. 1999. </a:t>
            </a:r>
          </a:p>
          <a:p>
            <a:pPr>
              <a:lnSpc>
                <a:spcPct val="90000"/>
              </a:lnSpc>
            </a:pPr>
            <a:r>
              <a:rPr lang="en-US" altLang="en-US" sz="2500"/>
              <a:t>The first draft was available in late 2001</a:t>
            </a:r>
          </a:p>
          <a:p>
            <a:pPr>
              <a:lnSpc>
                <a:spcPct val="90000"/>
              </a:lnSpc>
            </a:pPr>
            <a:r>
              <a:rPr lang="en-US" altLang="en-US" sz="2500"/>
              <a:t>Aims to support both IntServ and DiffServ</a:t>
            </a:r>
          </a:p>
          <a:p>
            <a:pPr>
              <a:lnSpc>
                <a:spcPct val="90000"/>
              </a:lnSpc>
            </a:pPr>
            <a:r>
              <a:rPr lang="en-US" altLang="en-US" sz="2500"/>
              <a:t>New QoS mechanisms </a:t>
            </a:r>
            <a:r>
              <a:rPr lang="en-US" altLang="en-US" sz="2500">
                <a:sym typeface="Symbol" panose="05050102010706020507" pitchFamily="18" charset="2"/>
              </a:rPr>
              <a:t></a:t>
            </a:r>
            <a:r>
              <a:rPr lang="en-US" altLang="en-US" sz="2500"/>
              <a:t> HCF (Hybrid Coordination Function): 2 modes</a:t>
            </a:r>
          </a:p>
          <a:p>
            <a:pPr lvl="1">
              <a:lnSpc>
                <a:spcPct val="90000"/>
              </a:lnSpc>
            </a:pPr>
            <a:r>
              <a:rPr lang="en-US" altLang="en-US" sz="2200"/>
              <a:t>EDCA (Enhanced Distributed Channel Access ) </a:t>
            </a:r>
          </a:p>
          <a:p>
            <a:pPr lvl="2">
              <a:lnSpc>
                <a:spcPct val="90000"/>
              </a:lnSpc>
            </a:pPr>
            <a:r>
              <a:rPr lang="en-US" altLang="en-US" sz="2100"/>
              <a:t>contention-based, distributed</a:t>
            </a:r>
          </a:p>
          <a:p>
            <a:pPr lvl="1">
              <a:lnSpc>
                <a:spcPct val="90000"/>
              </a:lnSpc>
            </a:pPr>
            <a:r>
              <a:rPr lang="en-US" altLang="en-US" sz="2200"/>
              <a:t>HCCA (HCF controlled channel access)</a:t>
            </a:r>
          </a:p>
          <a:p>
            <a:pPr lvl="2">
              <a:lnSpc>
                <a:spcPct val="90000"/>
              </a:lnSpc>
            </a:pPr>
            <a:r>
              <a:rPr lang="en-US" altLang="en-US" sz="2100"/>
              <a:t>requires a central control entity and synchronization among nodes</a:t>
            </a:r>
          </a:p>
          <a:p>
            <a:pPr lvl="2">
              <a:lnSpc>
                <a:spcPct val="90000"/>
              </a:lnSpc>
            </a:pPr>
            <a:r>
              <a:rPr lang="en-US" altLang="en-US" sz="2100"/>
              <a:t>not suitable for WMNs</a:t>
            </a:r>
          </a:p>
          <a:p>
            <a:pPr>
              <a:lnSpc>
                <a:spcPct val="90000"/>
              </a:lnSpc>
            </a:pPr>
            <a:r>
              <a:rPr lang="en-US" altLang="en-US" sz="2500"/>
              <a:t>Backward compatible with DCF and PCF</a:t>
            </a:r>
          </a:p>
        </p:txBody>
      </p:sp>
    </p:spTree>
    <p:extLst>
      <p:ext uri="{BB962C8B-B14F-4D97-AF65-F5344CB8AC3E}">
        <p14:creationId xmlns:p14="http://schemas.microsoft.com/office/powerpoint/2010/main" val="25102297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9FEECEAA-2754-4F9E-8FCB-A370E07AF325}" type="slidenum">
              <a:rPr lang="en-CA" altLang="en-US"/>
              <a:pPr/>
              <a:t>45</a:t>
            </a:fld>
            <a:endParaRPr lang="en-CA" altLang="en-US"/>
          </a:p>
        </p:txBody>
      </p:sp>
      <p:sp>
        <p:nvSpPr>
          <p:cNvPr id="105474" name="Text Placeholder 1"/>
          <p:cNvSpPr>
            <a:spLocks noGrp="1"/>
          </p:cNvSpPr>
          <p:nvPr>
            <p:ph type="body" sz="half" idx="4294967295"/>
          </p:nvPr>
        </p:nvSpPr>
        <p:spPr>
          <a:xfrm>
            <a:off x="3124200" y="5486400"/>
            <a:ext cx="7315200" cy="685800"/>
          </a:xfrm>
        </p:spPr>
        <p:txBody>
          <a:bodyPr/>
          <a:lstStyle/>
          <a:p>
            <a:pPr marL="0" indent="0">
              <a:buNone/>
            </a:pPr>
            <a:r>
              <a:rPr lang="en-CA" altLang="en-US" sz="2400"/>
              <a:t>802.11e MAC architecture</a:t>
            </a:r>
          </a:p>
        </p:txBody>
      </p:sp>
      <p:sp>
        <p:nvSpPr>
          <p:cNvPr id="105475" name="Title 2"/>
          <p:cNvSpPr>
            <a:spLocks noGrp="1"/>
          </p:cNvSpPr>
          <p:nvPr>
            <p:ph type="title" idx="4294967295"/>
          </p:nvPr>
        </p:nvSpPr>
        <p:spPr>
          <a:xfrm>
            <a:off x="3124200" y="4648200"/>
            <a:ext cx="7315200" cy="685800"/>
          </a:xfrm>
        </p:spPr>
        <p:txBody>
          <a:bodyPr/>
          <a:lstStyle/>
          <a:p>
            <a:endParaRPr lang="en-CA" altLang="en-US" sz="2800">
              <a:solidFill>
                <a:srgbClr val="FFFFFF"/>
              </a:solidFill>
            </a:endParaRPr>
          </a:p>
        </p:txBody>
      </p:sp>
      <p:pic>
        <p:nvPicPr>
          <p:cNvPr id="105478" name="Picture 6"/>
          <p:cNvPicPr>
            <a:picLocks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071814" y="1773238"/>
            <a:ext cx="7343775" cy="26987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39235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B13F69D4-3A5C-4F47-8EC4-2D824C2F5E13}" type="slidenum">
              <a:rPr lang="en-CA" altLang="en-US"/>
              <a:pPr/>
              <a:t>46</a:t>
            </a:fld>
            <a:endParaRPr lang="en-CA" altLang="en-US"/>
          </a:p>
        </p:txBody>
      </p:sp>
      <p:sp>
        <p:nvSpPr>
          <p:cNvPr id="98306" name="Rectangle 2"/>
          <p:cNvSpPr>
            <a:spLocks noGrp="1"/>
          </p:cNvSpPr>
          <p:nvPr>
            <p:ph type="title"/>
          </p:nvPr>
        </p:nvSpPr>
        <p:spPr>
          <a:xfrm>
            <a:off x="2133600" y="228600"/>
            <a:ext cx="8153400" cy="990600"/>
          </a:xfrm>
        </p:spPr>
        <p:txBody>
          <a:bodyPr>
            <a:normAutofit fontScale="90000"/>
          </a:bodyPr>
          <a:lstStyle/>
          <a:p>
            <a:r>
              <a:rPr lang="en-US" altLang="en-US" sz="4000"/>
              <a:t>Wireless Multimedia Extensions (WME)</a:t>
            </a:r>
          </a:p>
        </p:txBody>
      </p:sp>
      <p:sp>
        <p:nvSpPr>
          <p:cNvPr id="98307" name="Rectangle 3"/>
          <p:cNvSpPr>
            <a:spLocks noGrp="1"/>
          </p:cNvSpPr>
          <p:nvPr>
            <p:ph type="body" idx="1"/>
          </p:nvPr>
        </p:nvSpPr>
        <p:spPr>
          <a:xfrm>
            <a:off x="2136775" y="1600201"/>
            <a:ext cx="8153400" cy="4525963"/>
          </a:xfrm>
        </p:spPr>
        <p:txBody>
          <a:bodyPr/>
          <a:lstStyle/>
          <a:p>
            <a:r>
              <a:rPr lang="en-US" altLang="en-US" smtClean="0"/>
              <a:t>a.k.a Wi-Fi Multimedia (WMM)</a:t>
            </a:r>
          </a:p>
          <a:p>
            <a:r>
              <a:rPr lang="en-US" altLang="en-US" smtClean="0"/>
              <a:t>subset of 802.11e to be implemented by the industry</a:t>
            </a:r>
          </a:p>
          <a:p>
            <a:r>
              <a:rPr lang="en-US" altLang="en-US" smtClean="0"/>
              <a:t>4 access categories (ACs): voice, video, best effort, and background</a:t>
            </a:r>
          </a:p>
          <a:p>
            <a:r>
              <a:rPr lang="en-US" altLang="en-US" smtClean="0"/>
              <a:t>no guaranteed throughput though</a:t>
            </a:r>
          </a:p>
          <a:p>
            <a:r>
              <a:rPr lang="en-US" altLang="en-US" smtClean="0"/>
              <a:t>suitable for simple applications that require QoS, such as Voice over IP (VoIP) on Wi-Fi phones</a:t>
            </a:r>
          </a:p>
          <a:p>
            <a:endParaRPr lang="en-US" altLang="en-US" smtClean="0"/>
          </a:p>
        </p:txBody>
      </p:sp>
    </p:spTree>
    <p:extLst>
      <p:ext uri="{BB962C8B-B14F-4D97-AF65-F5344CB8AC3E}">
        <p14:creationId xmlns:p14="http://schemas.microsoft.com/office/powerpoint/2010/main" val="17466847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D4CD5E02-866D-4DBB-B776-5AFF0C270B8E}" type="slidenum">
              <a:rPr lang="en-CA" altLang="en-US"/>
              <a:pPr/>
              <a:t>47</a:t>
            </a:fld>
            <a:endParaRPr lang="en-CA" altLang="en-US"/>
          </a:p>
        </p:txBody>
      </p:sp>
      <p:sp>
        <p:nvSpPr>
          <p:cNvPr id="99330" name="Rectangle 2"/>
          <p:cNvSpPr>
            <a:spLocks noGrp="1"/>
          </p:cNvSpPr>
          <p:nvPr>
            <p:ph type="title"/>
          </p:nvPr>
        </p:nvSpPr>
        <p:spPr>
          <a:xfrm>
            <a:off x="2133600" y="228600"/>
            <a:ext cx="8153400" cy="990600"/>
          </a:xfrm>
        </p:spPr>
        <p:txBody>
          <a:bodyPr/>
          <a:lstStyle/>
          <a:p>
            <a:r>
              <a:rPr lang="en-US" altLang="en-US" smtClean="0"/>
              <a:t>EDCA</a:t>
            </a:r>
          </a:p>
        </p:txBody>
      </p:sp>
      <p:sp>
        <p:nvSpPr>
          <p:cNvPr id="99331" name="Rectangle 3"/>
          <p:cNvSpPr>
            <a:spLocks noGrp="1"/>
          </p:cNvSpPr>
          <p:nvPr>
            <p:ph type="body" idx="1"/>
          </p:nvPr>
        </p:nvSpPr>
        <p:spPr>
          <a:xfrm>
            <a:off x="2136775" y="1600201"/>
            <a:ext cx="8153400" cy="4525963"/>
          </a:xfrm>
        </p:spPr>
        <p:txBody>
          <a:bodyPr/>
          <a:lstStyle/>
          <a:p>
            <a:pPr>
              <a:lnSpc>
                <a:spcPct val="90000"/>
              </a:lnSpc>
            </a:pPr>
            <a:r>
              <a:rPr lang="en-US" altLang="en-US" smtClean="0"/>
              <a:t>enhances the original DCF by providing prioritized medium access based on access categories (ACs)</a:t>
            </a:r>
          </a:p>
          <a:p>
            <a:pPr>
              <a:lnSpc>
                <a:spcPct val="90000"/>
              </a:lnSpc>
            </a:pPr>
            <a:r>
              <a:rPr lang="en-US" altLang="en-US" smtClean="0"/>
              <a:t>IEEE 802.11e defines four ACs, each having its own queue and set of QoS parameters</a:t>
            </a:r>
          </a:p>
          <a:p>
            <a:pPr>
              <a:lnSpc>
                <a:spcPct val="90000"/>
              </a:lnSpc>
            </a:pPr>
            <a:r>
              <a:rPr lang="en-US" altLang="en-US" smtClean="0"/>
              <a:t>priority between ACs is realized by setting different values for the EDCA parameters</a:t>
            </a:r>
          </a:p>
          <a:p>
            <a:pPr lvl="1">
              <a:lnSpc>
                <a:spcPct val="90000"/>
              </a:lnSpc>
            </a:pPr>
            <a:r>
              <a:rPr lang="en-US" altLang="en-US" smtClean="0"/>
              <a:t>arbitration interframe space number (AIFSN), </a:t>
            </a:r>
          </a:p>
          <a:p>
            <a:pPr lvl="1">
              <a:lnSpc>
                <a:spcPct val="90000"/>
              </a:lnSpc>
            </a:pPr>
            <a:r>
              <a:rPr lang="en-US" altLang="en-US" smtClean="0"/>
              <a:t>minimum contention window (CWmin), </a:t>
            </a:r>
          </a:p>
          <a:p>
            <a:pPr lvl="1">
              <a:lnSpc>
                <a:spcPct val="90000"/>
              </a:lnSpc>
            </a:pPr>
            <a:r>
              <a:rPr lang="en-US" altLang="en-US" smtClean="0"/>
              <a:t>maximum contention window (CWmax), </a:t>
            </a:r>
          </a:p>
          <a:p>
            <a:pPr lvl="1">
              <a:lnSpc>
                <a:spcPct val="90000"/>
              </a:lnSpc>
            </a:pPr>
            <a:r>
              <a:rPr lang="en-US" altLang="en-US" smtClean="0"/>
              <a:t>transmission opportunity (TXOP) limit</a:t>
            </a:r>
          </a:p>
        </p:txBody>
      </p:sp>
    </p:spTree>
    <p:extLst>
      <p:ext uri="{BB962C8B-B14F-4D97-AF65-F5344CB8AC3E}">
        <p14:creationId xmlns:p14="http://schemas.microsoft.com/office/powerpoint/2010/main" val="20586484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A7D70051-6B97-45C9-86E7-D86C97717E93}" type="slidenum">
              <a:rPr lang="en-CA" altLang="en-US"/>
              <a:pPr/>
              <a:t>48</a:t>
            </a:fld>
            <a:endParaRPr lang="en-CA" altLang="en-US"/>
          </a:p>
        </p:txBody>
      </p:sp>
      <p:sp>
        <p:nvSpPr>
          <p:cNvPr id="104450" name="Text Placeholder 1"/>
          <p:cNvSpPr>
            <a:spLocks noGrp="1"/>
          </p:cNvSpPr>
          <p:nvPr>
            <p:ph type="body" sz="half" idx="4294967295"/>
          </p:nvPr>
        </p:nvSpPr>
        <p:spPr>
          <a:xfrm>
            <a:off x="3124200" y="5486400"/>
            <a:ext cx="7315200" cy="685800"/>
          </a:xfrm>
        </p:spPr>
        <p:txBody>
          <a:bodyPr>
            <a:normAutofit fontScale="92500" lnSpcReduction="10000"/>
          </a:bodyPr>
          <a:lstStyle/>
          <a:p>
            <a:pPr marL="0" indent="0">
              <a:buNone/>
            </a:pPr>
            <a:endParaRPr lang="en-CA" altLang="en-US" sz="1700"/>
          </a:p>
          <a:p>
            <a:pPr marL="0" indent="0">
              <a:buNone/>
            </a:pPr>
            <a:r>
              <a:rPr lang="en-CA" altLang="en-US" sz="2400"/>
              <a:t>Relationship of different IFSs</a:t>
            </a:r>
          </a:p>
        </p:txBody>
      </p:sp>
      <p:sp>
        <p:nvSpPr>
          <p:cNvPr id="104451" name="Title 2"/>
          <p:cNvSpPr>
            <a:spLocks noGrp="1"/>
          </p:cNvSpPr>
          <p:nvPr>
            <p:ph type="title" idx="4294967295"/>
          </p:nvPr>
        </p:nvSpPr>
        <p:spPr>
          <a:xfrm>
            <a:off x="3124200" y="4648200"/>
            <a:ext cx="7315200" cy="685800"/>
          </a:xfrm>
        </p:spPr>
        <p:txBody>
          <a:bodyPr/>
          <a:lstStyle/>
          <a:p>
            <a:endParaRPr lang="en-CA" altLang="en-US" sz="2800">
              <a:solidFill>
                <a:srgbClr val="FFFFFF"/>
              </a:solidFill>
            </a:endParaRPr>
          </a:p>
        </p:txBody>
      </p:sp>
      <p:pic>
        <p:nvPicPr>
          <p:cNvPr id="104454" name="Picture 6"/>
          <p:cNvPicPr>
            <a:picLocks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2495551" y="1557339"/>
            <a:ext cx="7993063" cy="30257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24284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D2702263-F572-48BB-9C61-7165DE153220}" type="slidenum">
              <a:rPr lang="en-CA" altLang="en-US"/>
              <a:pPr/>
              <a:t>49</a:t>
            </a:fld>
            <a:endParaRPr lang="en-CA" altLang="en-US"/>
          </a:p>
        </p:txBody>
      </p:sp>
      <p:sp>
        <p:nvSpPr>
          <p:cNvPr id="106498" name="Text Placeholder 1"/>
          <p:cNvSpPr>
            <a:spLocks noGrp="1"/>
          </p:cNvSpPr>
          <p:nvPr>
            <p:ph type="body" sz="half" idx="4294967295"/>
          </p:nvPr>
        </p:nvSpPr>
        <p:spPr>
          <a:xfrm>
            <a:off x="3124200" y="5486400"/>
            <a:ext cx="7315200" cy="685800"/>
          </a:xfrm>
        </p:spPr>
        <p:txBody>
          <a:bodyPr/>
          <a:lstStyle/>
          <a:p>
            <a:pPr marL="0" indent="0">
              <a:buNone/>
            </a:pPr>
            <a:r>
              <a:rPr lang="en-CA" altLang="en-US" sz="2500"/>
              <a:t>Default EDCA parameter set</a:t>
            </a:r>
          </a:p>
        </p:txBody>
      </p:sp>
      <p:sp>
        <p:nvSpPr>
          <p:cNvPr id="106499" name="Title 2"/>
          <p:cNvSpPr>
            <a:spLocks noGrp="1"/>
          </p:cNvSpPr>
          <p:nvPr>
            <p:ph type="title" idx="4294967295"/>
          </p:nvPr>
        </p:nvSpPr>
        <p:spPr>
          <a:xfrm>
            <a:off x="3124200" y="4648200"/>
            <a:ext cx="7315200" cy="685800"/>
          </a:xfrm>
        </p:spPr>
        <p:txBody>
          <a:bodyPr/>
          <a:lstStyle/>
          <a:p>
            <a:endParaRPr lang="en-CA" altLang="en-US" sz="2800">
              <a:solidFill>
                <a:srgbClr val="FFFFFF"/>
              </a:solidFill>
            </a:endParaRPr>
          </a:p>
        </p:txBody>
      </p:sp>
      <p:pic>
        <p:nvPicPr>
          <p:cNvPr id="106501" name="Picture 5"/>
          <p:cNvPicPr>
            <a:picLocks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2566988" y="692151"/>
            <a:ext cx="8101012" cy="403542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9454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52A87F4A-0616-4BEE-BF9E-37E7DFDBFCAD}" type="slidenum">
              <a:rPr lang="en-CA" altLang="en-US"/>
              <a:pPr/>
              <a:t>5</a:t>
            </a:fld>
            <a:endParaRPr lang="en-CA" altLang="en-US"/>
          </a:p>
        </p:txBody>
      </p:sp>
      <p:sp>
        <p:nvSpPr>
          <p:cNvPr id="13314" name="Rectangle 2"/>
          <p:cNvSpPr>
            <a:spLocks noGrp="1" noChangeArrowheads="1"/>
          </p:cNvSpPr>
          <p:nvPr>
            <p:ph type="title"/>
          </p:nvPr>
        </p:nvSpPr>
        <p:spPr>
          <a:xfrm>
            <a:off x="2136775" y="228600"/>
            <a:ext cx="8153400" cy="990600"/>
          </a:xfrm>
        </p:spPr>
        <p:txBody>
          <a:bodyPr/>
          <a:lstStyle/>
          <a:p>
            <a:r>
              <a:rPr kumimoji="1" lang="en-US" altLang="en-US" smtClean="0"/>
              <a:t>Slotted ALOHA</a:t>
            </a:r>
          </a:p>
        </p:txBody>
      </p:sp>
      <p:sp>
        <p:nvSpPr>
          <p:cNvPr id="13315" name="Rectangle 3"/>
          <p:cNvSpPr>
            <a:spLocks noGrp="1" noChangeArrowheads="1"/>
          </p:cNvSpPr>
          <p:nvPr>
            <p:ph sz="quarter" idx="1"/>
          </p:nvPr>
        </p:nvSpPr>
        <p:spPr>
          <a:xfrm>
            <a:off x="1981200" y="1676400"/>
            <a:ext cx="8229600" cy="4648200"/>
          </a:xfrm>
        </p:spPr>
        <p:txBody>
          <a:bodyPr/>
          <a:lstStyle/>
          <a:p>
            <a:pPr>
              <a:lnSpc>
                <a:spcPct val="90000"/>
              </a:lnSpc>
            </a:pPr>
            <a:r>
              <a:rPr kumimoji="1" lang="en-US" altLang="en-US"/>
              <a:t>time on channel based on uniform slots equal to frame transmission time</a:t>
            </a:r>
          </a:p>
          <a:p>
            <a:pPr lvl="1">
              <a:lnSpc>
                <a:spcPct val="90000"/>
              </a:lnSpc>
            </a:pPr>
            <a:r>
              <a:rPr kumimoji="1" lang="en-US" altLang="en-US"/>
              <a:t>need central clock (or other sync mechanism)</a:t>
            </a:r>
          </a:p>
          <a:p>
            <a:pPr>
              <a:lnSpc>
                <a:spcPct val="90000"/>
              </a:lnSpc>
            </a:pPr>
            <a:r>
              <a:rPr kumimoji="1" lang="en-US" altLang="en-US"/>
              <a:t>transmission begins at slot boundary</a:t>
            </a:r>
          </a:p>
          <a:p>
            <a:pPr>
              <a:lnSpc>
                <a:spcPct val="90000"/>
              </a:lnSpc>
            </a:pPr>
            <a:r>
              <a:rPr kumimoji="1" lang="en-US" altLang="en-US"/>
              <a:t>frames either miss or overlap totally</a:t>
            </a:r>
          </a:p>
          <a:p>
            <a:pPr>
              <a:lnSpc>
                <a:spcPct val="90000"/>
              </a:lnSpc>
            </a:pPr>
            <a:r>
              <a:rPr kumimoji="1" lang="en-US" altLang="en-US"/>
              <a:t>max utilization 37%</a:t>
            </a:r>
          </a:p>
          <a:p>
            <a:pPr>
              <a:lnSpc>
                <a:spcPct val="90000"/>
              </a:lnSpc>
            </a:pPr>
            <a:r>
              <a:rPr kumimoji="1" lang="en-US" altLang="en-US"/>
              <a:t>both have poor utilization</a:t>
            </a:r>
          </a:p>
          <a:p>
            <a:pPr>
              <a:lnSpc>
                <a:spcPct val="90000"/>
              </a:lnSpc>
            </a:pPr>
            <a:r>
              <a:rPr kumimoji="1" lang="en-US" altLang="en-US"/>
              <a:t>fail to use fact that propagation time is much less than frame transmission time</a:t>
            </a:r>
          </a:p>
          <a:p>
            <a:pPr>
              <a:lnSpc>
                <a:spcPct val="90000"/>
              </a:lnSpc>
            </a:pPr>
            <a:endParaRPr kumimoji="1" lang="en-US" altLang="en-US"/>
          </a:p>
          <a:p>
            <a:pPr>
              <a:lnSpc>
                <a:spcPct val="90000"/>
              </a:lnSpc>
            </a:pPr>
            <a:endParaRPr kumimoji="1" lang="en-US" altLang="en-US"/>
          </a:p>
        </p:txBody>
      </p:sp>
    </p:spTree>
    <p:extLst>
      <p:ext uri="{BB962C8B-B14F-4D97-AF65-F5344CB8AC3E}">
        <p14:creationId xmlns:p14="http://schemas.microsoft.com/office/powerpoint/2010/main" val="28267188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5E52734C-5D8F-465A-9613-B60E0E98F80D}" type="slidenum">
              <a:rPr lang="en-CA" altLang="en-US"/>
              <a:pPr/>
              <a:t>50</a:t>
            </a:fld>
            <a:endParaRPr lang="en-CA" altLang="en-US"/>
          </a:p>
        </p:txBody>
      </p:sp>
      <p:sp>
        <p:nvSpPr>
          <p:cNvPr id="52226" name="Title 1"/>
          <p:cNvSpPr>
            <a:spLocks noGrp="1"/>
          </p:cNvSpPr>
          <p:nvPr>
            <p:ph type="title"/>
          </p:nvPr>
        </p:nvSpPr>
        <p:spPr>
          <a:xfrm>
            <a:off x="2136775" y="228600"/>
            <a:ext cx="8153400" cy="990600"/>
          </a:xfrm>
        </p:spPr>
        <p:txBody>
          <a:bodyPr/>
          <a:lstStyle/>
          <a:p>
            <a:r>
              <a:rPr lang="en-CA" altLang="en-US" smtClean="0"/>
              <a:t>References</a:t>
            </a:r>
          </a:p>
        </p:txBody>
      </p:sp>
      <p:sp>
        <p:nvSpPr>
          <p:cNvPr id="52227" name="Content Placeholder 2"/>
          <p:cNvSpPr>
            <a:spLocks noGrp="1"/>
          </p:cNvSpPr>
          <p:nvPr>
            <p:ph sz="quarter" idx="1"/>
          </p:nvPr>
        </p:nvSpPr>
        <p:spPr>
          <a:xfrm>
            <a:off x="2136775" y="1600200"/>
            <a:ext cx="8153400" cy="4495800"/>
          </a:xfrm>
        </p:spPr>
        <p:txBody>
          <a:bodyPr/>
          <a:lstStyle/>
          <a:p>
            <a:r>
              <a:rPr lang="en-CA" altLang="en-US" smtClean="0"/>
              <a:t>WMN textbook, 5.1</a:t>
            </a:r>
            <a:r>
              <a:rPr lang="en-CA" altLang="en-US" smtClean="0">
                <a:cs typeface="Times New Roman" panose="02020603050405020304" pitchFamily="18" charset="0"/>
              </a:rPr>
              <a:t>─ 5.2</a:t>
            </a:r>
            <a:endParaRPr lang="en-CA" altLang="en-US" smtClean="0"/>
          </a:p>
          <a:p>
            <a:r>
              <a:rPr lang="en-CA" altLang="en-US" smtClean="0"/>
              <a:t>Communication Networks by A. Leon-Garcia</a:t>
            </a:r>
          </a:p>
          <a:p>
            <a:r>
              <a:rPr lang="en-CA" altLang="en-US" smtClean="0"/>
              <a:t>Data &amp; Computer Communications by William Stallings</a:t>
            </a:r>
          </a:p>
        </p:txBody>
      </p:sp>
    </p:spTree>
    <p:extLst>
      <p:ext uri="{BB962C8B-B14F-4D97-AF65-F5344CB8AC3E}">
        <p14:creationId xmlns:p14="http://schemas.microsoft.com/office/powerpoint/2010/main" val="2117834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2"/>
          <p:cNvSpPr>
            <a:spLocks noGrp="1"/>
          </p:cNvSpPr>
          <p:nvPr>
            <p:ph type="sldNum" sz="quarter" idx="11"/>
          </p:nvPr>
        </p:nvSpPr>
        <p:spPr/>
        <p:txBody>
          <a:bodyPr/>
          <a:lstStyle/>
          <a:p>
            <a:fld id="{45D6BD67-835B-4D47-B281-558C4A54F864}" type="slidenum">
              <a:rPr lang="en-CA" altLang="en-US"/>
              <a:pPr/>
              <a:t>6</a:t>
            </a:fld>
            <a:endParaRPr lang="en-CA" altLang="en-US"/>
          </a:p>
        </p:txBody>
      </p:sp>
      <p:sp>
        <p:nvSpPr>
          <p:cNvPr id="14338" name="Text Placeholder 1"/>
          <p:cNvSpPr>
            <a:spLocks noGrp="1"/>
          </p:cNvSpPr>
          <p:nvPr>
            <p:ph type="body" idx="1"/>
          </p:nvPr>
        </p:nvSpPr>
        <p:spPr/>
        <p:txBody>
          <a:bodyPr/>
          <a:lstStyle/>
          <a:p>
            <a:r>
              <a:rPr lang="en-CA" altLang="en-US" smtClean="0"/>
              <a:t>IEEE 802.3 MAC (Ethernet)</a:t>
            </a:r>
          </a:p>
        </p:txBody>
      </p:sp>
      <p:sp>
        <p:nvSpPr>
          <p:cNvPr id="14339" name="Title 2"/>
          <p:cNvSpPr>
            <a:spLocks noGrp="1"/>
          </p:cNvSpPr>
          <p:nvPr>
            <p:ph type="title"/>
          </p:nvPr>
        </p:nvSpPr>
        <p:spPr/>
        <p:txBody>
          <a:bodyPr/>
          <a:lstStyle/>
          <a:p>
            <a:r>
              <a:rPr lang="en-CA" altLang="en-US" smtClean="0"/>
              <a:t>CSMA/CD</a:t>
            </a:r>
          </a:p>
        </p:txBody>
      </p:sp>
    </p:spTree>
    <p:extLst>
      <p:ext uri="{BB962C8B-B14F-4D97-AF65-F5344CB8AC3E}">
        <p14:creationId xmlns:p14="http://schemas.microsoft.com/office/powerpoint/2010/main" val="1898751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95A6BF42-840A-4849-9133-861BD6C4DF8C}" type="slidenum">
              <a:rPr lang="en-CA" altLang="en-US"/>
              <a:pPr/>
              <a:t>7</a:t>
            </a:fld>
            <a:endParaRPr lang="en-CA" altLang="en-US"/>
          </a:p>
        </p:txBody>
      </p:sp>
      <p:sp>
        <p:nvSpPr>
          <p:cNvPr id="15362" name="Rectangle 2"/>
          <p:cNvSpPr>
            <a:spLocks noGrp="1" noChangeArrowheads="1"/>
          </p:cNvSpPr>
          <p:nvPr>
            <p:ph type="title"/>
          </p:nvPr>
        </p:nvSpPr>
        <p:spPr>
          <a:xfrm>
            <a:off x="2136775" y="228600"/>
            <a:ext cx="8153400" cy="990600"/>
          </a:xfrm>
        </p:spPr>
        <p:txBody>
          <a:bodyPr/>
          <a:lstStyle/>
          <a:p>
            <a:r>
              <a:rPr kumimoji="1" lang="en-US" altLang="en-US" smtClean="0"/>
              <a:t>Ethernet (CSM</a:t>
            </a:r>
            <a:r>
              <a:rPr kumimoji="1" lang="en-GB" altLang="en-US" smtClean="0"/>
              <a:t>A</a:t>
            </a:r>
            <a:r>
              <a:rPr kumimoji="1" lang="en-US" altLang="en-US" smtClean="0"/>
              <a:t>/CD)</a:t>
            </a:r>
          </a:p>
        </p:txBody>
      </p:sp>
      <p:sp>
        <p:nvSpPr>
          <p:cNvPr id="15363" name="Rectangle 3"/>
          <p:cNvSpPr>
            <a:spLocks noGrp="1" noChangeArrowheads="1"/>
          </p:cNvSpPr>
          <p:nvPr>
            <p:ph sz="quarter" idx="1"/>
          </p:nvPr>
        </p:nvSpPr>
        <p:spPr>
          <a:xfrm>
            <a:off x="2136775" y="1600200"/>
            <a:ext cx="8153400" cy="4495800"/>
          </a:xfrm>
        </p:spPr>
        <p:txBody>
          <a:bodyPr/>
          <a:lstStyle/>
          <a:p>
            <a:endParaRPr kumimoji="1" lang="en-US" altLang="en-US" smtClean="0"/>
          </a:p>
          <a:p>
            <a:r>
              <a:rPr kumimoji="1" lang="en-US" altLang="en-US" smtClean="0"/>
              <a:t>most widely used LAN standard</a:t>
            </a:r>
          </a:p>
          <a:p>
            <a:r>
              <a:rPr kumimoji="1" lang="en-US" altLang="en-US" smtClean="0"/>
              <a:t>developed by</a:t>
            </a:r>
          </a:p>
          <a:p>
            <a:pPr lvl="1"/>
            <a:r>
              <a:rPr kumimoji="1" lang="en-US" altLang="en-US" smtClean="0"/>
              <a:t>Xerox - original Ethernet</a:t>
            </a:r>
          </a:p>
          <a:p>
            <a:pPr lvl="1"/>
            <a:r>
              <a:rPr kumimoji="1" lang="en-US" altLang="en-US" smtClean="0"/>
              <a:t>IEEE 802.3</a:t>
            </a:r>
          </a:p>
          <a:p>
            <a:r>
              <a:rPr kumimoji="1" lang="en-US" altLang="en-US" smtClean="0"/>
              <a:t>Carrier Sense Multiple Access with Collision Detection (CSMA/CD)</a:t>
            </a:r>
          </a:p>
          <a:p>
            <a:pPr lvl="1"/>
            <a:r>
              <a:rPr kumimoji="1" lang="en-US" altLang="en-US" smtClean="0"/>
              <a:t>random / contention access to media</a:t>
            </a:r>
          </a:p>
        </p:txBody>
      </p:sp>
    </p:spTree>
    <p:extLst>
      <p:ext uri="{BB962C8B-B14F-4D97-AF65-F5344CB8AC3E}">
        <p14:creationId xmlns:p14="http://schemas.microsoft.com/office/powerpoint/2010/main" val="76515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010C5E67-C96F-465C-9928-3180B3EAC7BE}" type="slidenum">
              <a:rPr lang="en-CA" altLang="en-US"/>
              <a:pPr/>
              <a:t>8</a:t>
            </a:fld>
            <a:endParaRPr lang="en-CA" altLang="en-US"/>
          </a:p>
        </p:txBody>
      </p:sp>
      <p:sp>
        <p:nvSpPr>
          <p:cNvPr id="16386" name="Rectangle 2"/>
          <p:cNvSpPr>
            <a:spLocks noGrp="1" noChangeArrowheads="1"/>
          </p:cNvSpPr>
          <p:nvPr>
            <p:ph type="title"/>
          </p:nvPr>
        </p:nvSpPr>
        <p:spPr>
          <a:xfrm>
            <a:off x="2136775" y="228600"/>
            <a:ext cx="8153400" cy="990600"/>
          </a:xfrm>
        </p:spPr>
        <p:txBody>
          <a:bodyPr/>
          <a:lstStyle/>
          <a:p>
            <a:r>
              <a:rPr kumimoji="1" lang="en-US" altLang="en-US" smtClean="0"/>
              <a:t>CSMA</a:t>
            </a:r>
          </a:p>
        </p:txBody>
      </p:sp>
      <p:sp>
        <p:nvSpPr>
          <p:cNvPr id="16387" name="Rectangle 3"/>
          <p:cNvSpPr>
            <a:spLocks noGrp="1" noChangeArrowheads="1"/>
          </p:cNvSpPr>
          <p:nvPr>
            <p:ph sz="quarter" idx="1"/>
          </p:nvPr>
        </p:nvSpPr>
        <p:spPr>
          <a:xfrm>
            <a:off x="1981200" y="1447800"/>
            <a:ext cx="8229600" cy="5105400"/>
          </a:xfrm>
        </p:spPr>
        <p:txBody>
          <a:bodyPr/>
          <a:lstStyle/>
          <a:p>
            <a:r>
              <a:rPr kumimoji="1" lang="en-US" altLang="en-US"/>
              <a:t>stations soon know transmission has started</a:t>
            </a:r>
          </a:p>
          <a:p>
            <a:r>
              <a:rPr kumimoji="1" lang="en-US" altLang="en-US"/>
              <a:t>so first listen for clear medium (carrier sense)</a:t>
            </a:r>
          </a:p>
          <a:p>
            <a:r>
              <a:rPr kumimoji="1" lang="en-US" altLang="en-US"/>
              <a:t>if medium idle, transmit</a:t>
            </a:r>
          </a:p>
          <a:p>
            <a:r>
              <a:rPr kumimoji="1" lang="en-US" altLang="en-US"/>
              <a:t>if two stations start at the same instant, collision</a:t>
            </a:r>
          </a:p>
          <a:p>
            <a:pPr lvl="1"/>
            <a:r>
              <a:rPr kumimoji="1" lang="en-US" altLang="en-US"/>
              <a:t>wait reasonable time </a:t>
            </a:r>
          </a:p>
          <a:p>
            <a:pPr lvl="1"/>
            <a:r>
              <a:rPr kumimoji="1" lang="en-US" altLang="en-US"/>
              <a:t>if no ACK then retransmit</a:t>
            </a:r>
          </a:p>
          <a:p>
            <a:pPr lvl="1"/>
            <a:r>
              <a:rPr kumimoji="1" lang="en-US" altLang="en-US"/>
              <a:t>collisions occur at leading edge of frame</a:t>
            </a:r>
          </a:p>
          <a:p>
            <a:r>
              <a:rPr kumimoji="1" lang="en-US" altLang="en-US"/>
              <a:t>max utilization depends on propagation time (medium length) and frame length</a:t>
            </a:r>
          </a:p>
        </p:txBody>
      </p:sp>
    </p:spTree>
    <p:extLst>
      <p:ext uri="{BB962C8B-B14F-4D97-AF65-F5344CB8AC3E}">
        <p14:creationId xmlns:p14="http://schemas.microsoft.com/office/powerpoint/2010/main" val="4265293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fld id="{84B75F09-909D-4940-97F5-536A2FCA372A}" type="slidenum">
              <a:rPr lang="en-CA" altLang="en-US"/>
              <a:pPr/>
              <a:t>9</a:t>
            </a:fld>
            <a:endParaRPr lang="en-CA" altLang="en-US"/>
          </a:p>
        </p:txBody>
      </p:sp>
      <p:sp>
        <p:nvSpPr>
          <p:cNvPr id="17410" name="Rectangle 4"/>
          <p:cNvSpPr>
            <a:spLocks noGrp="1" noChangeArrowheads="1"/>
          </p:cNvSpPr>
          <p:nvPr>
            <p:ph type="title"/>
          </p:nvPr>
        </p:nvSpPr>
        <p:spPr>
          <a:xfrm>
            <a:off x="2136775" y="228600"/>
            <a:ext cx="8153400" cy="990600"/>
          </a:xfrm>
        </p:spPr>
        <p:txBody>
          <a:bodyPr/>
          <a:lstStyle/>
          <a:p>
            <a:r>
              <a:rPr kumimoji="1" lang="en-GB" altLang="en-US" smtClean="0"/>
              <a:t>Nonpersistent CSMA</a:t>
            </a:r>
            <a:endParaRPr kumimoji="1" lang="en-US" altLang="en-US" smtClean="0"/>
          </a:p>
        </p:txBody>
      </p:sp>
      <p:sp>
        <p:nvSpPr>
          <p:cNvPr id="17411" name="Rectangle 5"/>
          <p:cNvSpPr>
            <a:spLocks noGrp="1" noChangeArrowheads="1"/>
          </p:cNvSpPr>
          <p:nvPr>
            <p:ph sz="quarter" idx="1"/>
          </p:nvPr>
        </p:nvSpPr>
        <p:spPr>
          <a:xfrm>
            <a:off x="2136775" y="1600200"/>
            <a:ext cx="8153400" cy="4495800"/>
          </a:xfrm>
        </p:spPr>
        <p:txBody>
          <a:bodyPr/>
          <a:lstStyle/>
          <a:p>
            <a:pPr marL="457200" indent="-457200"/>
            <a:r>
              <a:rPr kumimoji="1" lang="en-GB" altLang="en-US"/>
              <a:t>Nonpersistent</a:t>
            </a:r>
            <a:r>
              <a:rPr kumimoji="1" lang="en-US" altLang="en-US"/>
              <a:t> CSMA rules:</a:t>
            </a:r>
          </a:p>
          <a:p>
            <a:pPr marL="838200" lvl="1" indent="-381000">
              <a:buFontTx/>
              <a:buAutoNum type="arabicPeriod"/>
            </a:pPr>
            <a:r>
              <a:rPr kumimoji="1" lang="en-US" altLang="en-US"/>
              <a:t>if medium idle, transmit</a:t>
            </a:r>
            <a:endParaRPr kumimoji="1" lang="en-GB" altLang="en-US"/>
          </a:p>
          <a:p>
            <a:pPr marL="838200" lvl="1" indent="-381000">
              <a:buFontTx/>
              <a:buAutoNum type="arabicPeriod"/>
            </a:pPr>
            <a:r>
              <a:rPr kumimoji="1" lang="en-US" altLang="en-US"/>
              <a:t>if medium busy, wait amount of time drawn from probability distribution (retransmission delay) &amp; retry</a:t>
            </a:r>
          </a:p>
          <a:p>
            <a:pPr marL="457200" indent="-457200"/>
            <a:r>
              <a:rPr kumimoji="1" lang="en-GB" altLang="en-US"/>
              <a:t>random</a:t>
            </a:r>
            <a:r>
              <a:rPr kumimoji="1" lang="en-US" altLang="en-US"/>
              <a:t> delays reduces probability of collisions</a:t>
            </a:r>
            <a:endParaRPr kumimoji="1" lang="en-GB" altLang="en-US"/>
          </a:p>
          <a:p>
            <a:pPr marL="457200" indent="-457200"/>
            <a:r>
              <a:rPr kumimoji="1" lang="en-GB" altLang="en-US"/>
              <a:t>capacity</a:t>
            </a:r>
            <a:r>
              <a:rPr kumimoji="1" lang="en-US" altLang="en-US"/>
              <a:t> is wasted because medium will remain idle following end of transmission</a:t>
            </a:r>
            <a:endParaRPr kumimoji="1" lang="en-GB" altLang="en-US"/>
          </a:p>
          <a:p>
            <a:pPr marL="457200" indent="-457200"/>
            <a:r>
              <a:rPr kumimoji="1" lang="en-GB" altLang="en-US"/>
              <a:t>nonpersistent</a:t>
            </a:r>
            <a:r>
              <a:rPr kumimoji="1" lang="en-US" altLang="en-US"/>
              <a:t> stations are deferential</a:t>
            </a:r>
          </a:p>
        </p:txBody>
      </p:sp>
    </p:spTree>
    <p:extLst>
      <p:ext uri="{BB962C8B-B14F-4D97-AF65-F5344CB8AC3E}">
        <p14:creationId xmlns:p14="http://schemas.microsoft.com/office/powerpoint/2010/main" val="25783820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9585</TotalTime>
  <Words>6937</Words>
  <Application>Microsoft Office PowerPoint</Application>
  <PresentationFormat>Widescreen</PresentationFormat>
  <Paragraphs>456</Paragraphs>
  <Slides>50</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Malgun Gothic</vt:lpstr>
      <vt:lpstr>Arial</vt:lpstr>
      <vt:lpstr>Calibri</vt:lpstr>
      <vt:lpstr>Calibri Light</vt:lpstr>
      <vt:lpstr>Symbol</vt:lpstr>
      <vt:lpstr>Times</vt:lpstr>
      <vt:lpstr>Times New Roman</vt:lpstr>
      <vt:lpstr>Wingdings</vt:lpstr>
      <vt:lpstr>Wingdings 2</vt:lpstr>
      <vt:lpstr>Office Theme</vt:lpstr>
      <vt:lpstr>PowerPoint Presentation</vt:lpstr>
      <vt:lpstr>Design Challenges in WMNs</vt:lpstr>
      <vt:lpstr>Early MAC Schemes</vt:lpstr>
      <vt:lpstr>ALOHA</vt:lpstr>
      <vt:lpstr>Slotted ALOHA</vt:lpstr>
      <vt:lpstr>CSMA/CD</vt:lpstr>
      <vt:lpstr>Ethernet (CSMA/CD)</vt:lpstr>
      <vt:lpstr>CSMA</vt:lpstr>
      <vt:lpstr>Nonpersistent CSMA</vt:lpstr>
      <vt:lpstr>1-persistent CSMA</vt:lpstr>
      <vt:lpstr>P-persistent CSMA</vt:lpstr>
      <vt:lpstr>Value of p?</vt:lpstr>
      <vt:lpstr>CSMA/CD Description</vt:lpstr>
      <vt:lpstr>CSMA/CD Operation</vt:lpstr>
      <vt:lpstr>Which Persistence Algorithm?</vt:lpstr>
      <vt:lpstr>Binary Exponential Backoff</vt:lpstr>
      <vt:lpstr>Collision Detection</vt:lpstr>
      <vt:lpstr>CSMA/CA</vt:lpstr>
      <vt:lpstr>Medium Access Control</vt:lpstr>
      <vt:lpstr>Reliable Data Delivery</vt:lpstr>
      <vt:lpstr>Four Frame Exchange</vt:lpstr>
      <vt:lpstr>CSMA/CA</vt:lpstr>
      <vt:lpstr>Media Access Control</vt:lpstr>
      <vt:lpstr>Distributed Coordination Function</vt:lpstr>
      <vt:lpstr>Basic CSMA/CA operations</vt:lpstr>
      <vt:lpstr>IEEE 802.11  Medium  Access  Control  Logic</vt:lpstr>
      <vt:lpstr>Transmission without RTS/CTS</vt:lpstr>
      <vt:lpstr>Transmission with RTS/CTS</vt:lpstr>
      <vt:lpstr>Priority IFS Values</vt:lpstr>
      <vt:lpstr>SIFS Use</vt:lpstr>
      <vt:lpstr>PIFS and DIFS Use</vt:lpstr>
      <vt:lpstr>IEEE 802.11 MAC Timing Basic Access Method</vt:lpstr>
      <vt:lpstr>Point Coordination Function (PCF)</vt:lpstr>
      <vt:lpstr>Point coordination frame transfer</vt:lpstr>
      <vt:lpstr>PCF Superframe Timing</vt:lpstr>
      <vt:lpstr>IEEE 802.11 MAC Frame Format</vt:lpstr>
      <vt:lpstr>Control Frames</vt:lpstr>
      <vt:lpstr>Data Frames – Data Carrying</vt:lpstr>
      <vt:lpstr>Data Frames –  Not Data Carrying</vt:lpstr>
      <vt:lpstr>Management Frames</vt:lpstr>
      <vt:lpstr>IEEE 802.11e MAC</vt:lpstr>
      <vt:lpstr>802.11e MAC</vt:lpstr>
      <vt:lpstr>QoS Limitations of 802.11 </vt:lpstr>
      <vt:lpstr>Overview of 802.11e</vt:lpstr>
      <vt:lpstr>PowerPoint Presentation</vt:lpstr>
      <vt:lpstr>Wireless Multimedia Extensions (WME)</vt:lpstr>
      <vt:lpstr>EDCA</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pds</dc:creator>
  <cp:lastModifiedBy>Gde</cp:lastModifiedBy>
  <cp:revision>88</cp:revision>
  <dcterms:created xsi:type="dcterms:W3CDTF">2022-08-25T13:17:53Z</dcterms:created>
  <dcterms:modified xsi:type="dcterms:W3CDTF">2025-02-26T03:53:34Z</dcterms:modified>
</cp:coreProperties>
</file>