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6"/>
  </p:notesMasterIdLst>
  <p:sldIdLst>
    <p:sldId id="339" r:id="rId2"/>
    <p:sldId id="340"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70" r:id="rId33"/>
    <p:sldId id="371" r:id="rId34"/>
    <p:sldId id="372" r:id="rId35"/>
    <p:sldId id="373" r:id="rId36"/>
    <p:sldId id="374" r:id="rId37"/>
    <p:sldId id="375" r:id="rId38"/>
    <p:sldId id="376" r:id="rId39"/>
    <p:sldId id="377" r:id="rId40"/>
    <p:sldId id="378" r:id="rId41"/>
    <p:sldId id="379" r:id="rId42"/>
    <p:sldId id="380" r:id="rId43"/>
    <p:sldId id="381" r:id="rId44"/>
    <p:sldId id="382" r:id="rId45"/>
    <p:sldId id="383" r:id="rId46"/>
    <p:sldId id="384" r:id="rId47"/>
    <p:sldId id="385" r:id="rId48"/>
    <p:sldId id="386" r:id="rId49"/>
    <p:sldId id="387" r:id="rId50"/>
    <p:sldId id="388" r:id="rId51"/>
    <p:sldId id="389" r:id="rId52"/>
    <p:sldId id="390"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Fradinho" initials="M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DFF"/>
    <a:srgbClr val="00B2A5"/>
    <a:srgbClr val="00D9C7"/>
    <a:srgbClr val="73FDD6"/>
    <a:srgbClr val="A92C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9922" autoAdjust="0"/>
  </p:normalViewPr>
  <p:slideViewPr>
    <p:cSldViewPr snapToGrid="0">
      <p:cViewPr varScale="1">
        <p:scale>
          <a:sx n="56" d="100"/>
          <a:sy n="56" d="100"/>
        </p:scale>
        <p:origin x="156" y="60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E45-57A9-44A4-8D02-ECC452318D6C}"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32A1-099D-4B50-B749-7C373A0D848E}" type="slidenum">
              <a:rPr lang="en-US" smtClean="0"/>
              <a:t>‹#›</a:t>
            </a:fld>
            <a:endParaRPr lang="en-US"/>
          </a:p>
        </p:txBody>
      </p:sp>
    </p:spTree>
    <p:extLst>
      <p:ext uri="{BB962C8B-B14F-4D97-AF65-F5344CB8AC3E}">
        <p14:creationId xmlns:p14="http://schemas.microsoft.com/office/powerpoint/2010/main" val="2638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A463D166-DA46-42FE-A087-FE2B3B19F43B}" type="slidenum">
              <a:rPr lang="en-US" altLang="en-US" sz="1200" smtClean="0">
                <a:latin typeface="Times New Roman" panose="02020603050405020304" pitchFamily="18" charset="0"/>
              </a:rPr>
              <a:pPr/>
              <a:t>3</a:t>
            </a:fld>
            <a:endParaRPr lang="en-US" altLang="en-US" sz="1200" smtClean="0">
              <a:latin typeface="Times New Roman" panose="02020603050405020304" pitchFamily="18" charset="0"/>
            </a:endParaRPr>
          </a:p>
        </p:txBody>
      </p:sp>
      <p:sp>
        <p:nvSpPr>
          <p:cNvPr id="25602" name="Rectangle 2"/>
          <p:cNvSpPr>
            <a:spLocks noRot="1" noChangeArrowheads="1" noTextEdit="1"/>
          </p:cNvSpPr>
          <p:nvPr>
            <p:ph type="sldImg"/>
          </p:nvPr>
        </p:nvSpPr>
        <p:spPr>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51495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866156FC-7AAB-4BC2-B65D-560805E8A5A0}" type="slidenum">
              <a:rPr lang="en-US" altLang="en-US" sz="1200" smtClean="0">
                <a:latin typeface="Times New Roman" panose="02020603050405020304" pitchFamily="18" charset="0"/>
              </a:rPr>
              <a:pPr/>
              <a:t>6</a:t>
            </a:fld>
            <a:endParaRPr lang="en-US" altLang="en-US" sz="1200" smtClean="0">
              <a:latin typeface="Times New Roman" panose="02020603050405020304" pitchFamily="18" charset="0"/>
            </a:endParaRPr>
          </a:p>
        </p:txBody>
      </p:sp>
      <p:sp>
        <p:nvSpPr>
          <p:cNvPr id="28674" name="Rectangle 2"/>
          <p:cNvSpPr>
            <a:spLocks noRo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538729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6A6A3916-058E-4DA2-983E-0283087EAFCF}" type="slidenum">
              <a:rPr lang="en-US" altLang="en-US" sz="1200" smtClean="0">
                <a:latin typeface="Times New Roman" panose="02020603050405020304" pitchFamily="18" charset="0"/>
              </a:rPr>
              <a:pPr/>
              <a:t>12</a:t>
            </a:fld>
            <a:endParaRPr lang="en-US" altLang="en-US" sz="1200" smtClean="0">
              <a:latin typeface="Times New Roman" panose="02020603050405020304" pitchFamily="18" charset="0"/>
            </a:endParaRPr>
          </a:p>
        </p:txBody>
      </p:sp>
      <p:sp>
        <p:nvSpPr>
          <p:cNvPr id="34818" name="Rectangle 2"/>
          <p:cNvSpPr>
            <a:spLocks noRo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176122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21C27CEB-8E96-4EAB-B443-4A46F8557DB5}" type="slidenum">
              <a:rPr lang="en-US" altLang="en-US" sz="1200" smtClean="0">
                <a:latin typeface="Times New Roman" panose="02020603050405020304" pitchFamily="18" charset="0"/>
              </a:rPr>
              <a:pPr/>
              <a:t>36</a:t>
            </a:fld>
            <a:endParaRPr lang="en-US" altLang="en-US" sz="1200" smtClean="0">
              <a:latin typeface="Times New Roman" panose="02020603050405020304" pitchFamily="18" charset="0"/>
            </a:endParaRPr>
          </a:p>
        </p:txBody>
      </p:sp>
      <p:sp>
        <p:nvSpPr>
          <p:cNvPr id="56322" name="Rectangle 2"/>
          <p:cNvSpPr>
            <a:spLocks noRo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64917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6E155506-4764-4287-B651-C3BE6AE3C75A}" type="slidenum">
              <a:rPr lang="en-US" altLang="en-US" sz="1200" smtClean="0">
                <a:latin typeface="Times New Roman" panose="02020603050405020304" pitchFamily="18" charset="0"/>
              </a:rPr>
              <a:pPr/>
              <a:t>39</a:t>
            </a:fld>
            <a:endParaRPr lang="en-US" altLang="en-US" sz="1200" smtClean="0">
              <a:latin typeface="Times New Roman" panose="02020603050405020304" pitchFamily="18" charset="0"/>
            </a:endParaRPr>
          </a:p>
        </p:txBody>
      </p:sp>
      <p:sp>
        <p:nvSpPr>
          <p:cNvPr id="59394" name="Rectangle 2"/>
          <p:cNvSpPr>
            <a:spLocks noRo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900820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B2D1C246-948A-4A45-B12F-07E2AB666792}" type="slidenum">
              <a:rPr lang="en-US" altLang="en-US" sz="1200" smtClean="0">
                <a:latin typeface="Times New Roman" panose="02020603050405020304" pitchFamily="18" charset="0"/>
              </a:rPr>
              <a:pPr/>
              <a:t>40</a:t>
            </a:fld>
            <a:endParaRPr lang="en-US" altLang="en-US" sz="1200" smtClean="0">
              <a:latin typeface="Times New Roman" panose="02020603050405020304" pitchFamily="18" charset="0"/>
            </a:endParaRPr>
          </a:p>
        </p:txBody>
      </p:sp>
      <p:sp>
        <p:nvSpPr>
          <p:cNvPr id="61442" name="Rectangle 2"/>
          <p:cNvSpPr>
            <a:spLocks noRo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4973644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fld id="{CFF4052B-E375-4E9E-806A-A9D6981D73F8}" type="slidenum">
              <a:rPr lang="en-US" altLang="en-US" sz="1200" smtClean="0">
                <a:latin typeface="Times New Roman" panose="02020603050405020304" pitchFamily="18" charset="0"/>
              </a:rPr>
              <a:pPr/>
              <a:t>42</a:t>
            </a:fld>
            <a:endParaRPr lang="en-US" altLang="en-US" sz="1200" smtClean="0">
              <a:latin typeface="Times New Roman" panose="02020603050405020304" pitchFamily="18" charset="0"/>
            </a:endParaRPr>
          </a:p>
        </p:txBody>
      </p:sp>
      <p:sp>
        <p:nvSpPr>
          <p:cNvPr id="64514" name="Rectangle 2"/>
          <p:cNvSpPr>
            <a:spLocks noRo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603318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1673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8103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08497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5806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2555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525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28CD25-4015-481E-94C9-A931395C8E35}"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4826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8CD25-4015-481E-94C9-A931395C8E35}"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63555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CD25-4015-481E-94C9-A931395C8E35}"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8050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4793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46661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CD25-4015-481E-94C9-A931395C8E35}" type="datetimeFigureOut">
              <a:rPr lang="en-US" smtClean="0"/>
              <a:t>2/26/2025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5205-7406-4E96-85E9-F173CE5CBA86}" type="slidenum">
              <a:rPr lang="en-US" smtClean="0"/>
              <a:t>‹#›</a:t>
            </a:fld>
            <a:endParaRPr lang="en-US"/>
          </a:p>
        </p:txBody>
      </p:sp>
    </p:spTree>
    <p:extLst>
      <p:ext uri="{BB962C8B-B14F-4D97-AF65-F5344CB8AC3E}">
        <p14:creationId xmlns:p14="http://schemas.microsoft.com/office/powerpoint/2010/main" val="338311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158153" y="5809684"/>
            <a:ext cx="1782399" cy="256545"/>
          </a:xfrm>
          <a:prstGeom prst="rect">
            <a:avLst/>
          </a:prstGeom>
        </p:spPr>
        <p:txBody>
          <a:bodyPr wrap="square">
            <a:spAutoFit/>
          </a:bodyPr>
          <a:lstStyle/>
          <a:p>
            <a:r>
              <a:rPr lang="en-US" sz="1067" dirty="0"/>
              <a:t>https://github.com/siagianp</a:t>
            </a:r>
          </a:p>
        </p:txBody>
      </p:sp>
      <p:sp>
        <p:nvSpPr>
          <p:cNvPr id="17" name="Rectangle 16"/>
          <p:cNvSpPr/>
          <p:nvPr/>
        </p:nvSpPr>
        <p:spPr>
          <a:xfrm>
            <a:off x="8085399" y="6276607"/>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6"/>
          <a:stretch>
            <a:fillRect/>
          </a:stretch>
        </p:blipFill>
        <p:spPr>
          <a:xfrm>
            <a:off x="1489692" y="1368919"/>
            <a:ext cx="195549" cy="278741"/>
          </a:xfrm>
          <a:prstGeom prst="rect">
            <a:avLst/>
          </a:prstGeom>
        </p:spPr>
      </p:pic>
      <p:pic>
        <p:nvPicPr>
          <p:cNvPr id="19" name="Picture 18"/>
          <p:cNvPicPr>
            <a:picLocks noChangeAspect="1"/>
          </p:cNvPicPr>
          <p:nvPr/>
        </p:nvPicPr>
        <p:blipFill>
          <a:blip r:embed="rId7"/>
          <a:stretch>
            <a:fillRect/>
          </a:stretch>
        </p:blipFill>
        <p:spPr>
          <a:xfrm>
            <a:off x="928964" y="1347118"/>
            <a:ext cx="268890" cy="255445"/>
          </a:xfrm>
          <a:prstGeom prst="rect">
            <a:avLst/>
          </a:prstGeom>
        </p:spPr>
      </p:pic>
      <p:pic>
        <p:nvPicPr>
          <p:cNvPr id="20" name="Picture 19"/>
          <p:cNvPicPr>
            <a:picLocks noChangeAspect="1"/>
          </p:cNvPicPr>
          <p:nvPr/>
        </p:nvPicPr>
        <p:blipFill>
          <a:blip r:embed="rId8"/>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8" name="Title 1"/>
          <p:cNvSpPr txBox="1">
            <a:spLocks/>
          </p:cNvSpPr>
          <p:nvPr/>
        </p:nvSpPr>
        <p:spPr>
          <a:xfrm>
            <a:off x="-849474" y="3326448"/>
            <a:ext cx="3825765" cy="451201"/>
          </a:xfrm>
          <a:prstGeom prst="rect">
            <a:avLst/>
          </a:prstGeom>
        </p:spPr>
        <p:txBody>
          <a:bodyPr vert="horz" lIns="81280" tIns="40640" rIns="81280" bIns="4064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33" b="1" dirty="0">
                <a:solidFill>
                  <a:schemeClr val="bg1">
                    <a:lumMod val="75000"/>
                  </a:schemeClr>
                </a:solidFill>
              </a:rPr>
              <a:t>@ P. </a:t>
            </a:r>
            <a:r>
              <a:rPr lang="en-US" sz="2133" b="1" dirty="0" err="1">
                <a:solidFill>
                  <a:schemeClr val="bg1">
                    <a:lumMod val="75000"/>
                  </a:schemeClr>
                </a:solidFill>
              </a:rPr>
              <a:t>Siagian</a:t>
            </a:r>
            <a:endParaRPr lang="en-US" sz="2133" b="1" dirty="0">
              <a:solidFill>
                <a:schemeClr val="bg1">
                  <a:lumMod val="75000"/>
                </a:schemeClr>
              </a:solidFill>
            </a:endParaRPr>
          </a:p>
        </p:txBody>
      </p:sp>
      <p:sp>
        <p:nvSpPr>
          <p:cNvPr id="23" name="Title 1"/>
          <p:cNvSpPr txBox="1">
            <a:spLocks/>
          </p:cNvSpPr>
          <p:nvPr/>
        </p:nvSpPr>
        <p:spPr>
          <a:xfrm>
            <a:off x="2331567" y="2132736"/>
            <a:ext cx="9347200" cy="771712"/>
          </a:xfrm>
          <a:prstGeom prst="rect">
            <a:avLst/>
          </a:prstGeom>
        </p:spPr>
        <p:txBody>
          <a:bodyPr vert="horz" lIns="81280" tIns="40640" rIns="81280" bIns="4064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b="1" dirty="0" smtClean="0"/>
          </a:p>
        </p:txBody>
      </p:sp>
      <p:sp>
        <p:nvSpPr>
          <p:cNvPr id="5" name="Rectangle 4"/>
          <p:cNvSpPr/>
          <p:nvPr/>
        </p:nvSpPr>
        <p:spPr>
          <a:xfrm>
            <a:off x="8085399" y="6425847"/>
            <a:ext cx="3388876" cy="338554"/>
          </a:xfrm>
          <a:prstGeom prst="rect">
            <a:avLst/>
          </a:prstGeom>
        </p:spPr>
        <p:txBody>
          <a:bodyPr wrap="none">
            <a:spAutoFit/>
          </a:bodyPr>
          <a:lstStyle/>
          <a:p>
            <a:r>
              <a:rPr lang="en-US" sz="1600" dirty="0"/>
              <a:t>github.com/amelcharolinesgn2/ANJAR</a:t>
            </a:r>
          </a:p>
        </p:txBody>
      </p:sp>
      <p:sp>
        <p:nvSpPr>
          <p:cNvPr id="24" name="Rectangle 23"/>
          <p:cNvSpPr/>
          <p:nvPr/>
        </p:nvSpPr>
        <p:spPr>
          <a:xfrm>
            <a:off x="1871460" y="283215"/>
            <a:ext cx="8781045" cy="1200329"/>
          </a:xfrm>
          <a:prstGeom prst="rect">
            <a:avLst/>
          </a:prstGeom>
        </p:spPr>
        <p:txBody>
          <a:bodyPr wrap="square">
            <a:spAutoFit/>
          </a:bodyPr>
          <a:lstStyle/>
          <a:p>
            <a:r>
              <a:rPr lang="en-US" sz="3600" b="1" dirty="0" err="1" smtClean="0">
                <a:solidFill>
                  <a:srgbClr val="002060"/>
                </a:solidFill>
              </a:rPr>
              <a:t>Komunikasi</a:t>
            </a:r>
            <a:r>
              <a:rPr lang="en-US" sz="3600" b="1" dirty="0" smtClean="0">
                <a:solidFill>
                  <a:srgbClr val="002060"/>
                </a:solidFill>
              </a:rPr>
              <a:t> Data  &amp;&amp;&amp; </a:t>
            </a:r>
            <a:r>
              <a:rPr lang="en-US" sz="3600" b="1" dirty="0" err="1" smtClean="0">
                <a:solidFill>
                  <a:srgbClr val="002060"/>
                </a:solidFill>
              </a:rPr>
              <a:t>Jaringan</a:t>
            </a:r>
            <a:r>
              <a:rPr lang="en-US" sz="3600" b="1" dirty="0" smtClean="0">
                <a:solidFill>
                  <a:srgbClr val="002060"/>
                </a:solidFill>
              </a:rPr>
              <a:t> </a:t>
            </a:r>
            <a:r>
              <a:rPr lang="en-US" sz="3600" b="1" dirty="0" err="1" smtClean="0">
                <a:solidFill>
                  <a:srgbClr val="002060"/>
                </a:solidFill>
              </a:rPr>
              <a:t>Komputer</a:t>
            </a:r>
            <a:endParaRPr lang="en-US" sz="3600" b="1" dirty="0" smtClean="0">
              <a:solidFill>
                <a:srgbClr val="002060"/>
              </a:solidFill>
            </a:endParaRPr>
          </a:p>
          <a:p>
            <a:pPr algn="ctr"/>
            <a:r>
              <a:rPr lang="en-US" sz="3600" b="1" dirty="0" smtClean="0">
                <a:solidFill>
                  <a:schemeClr val="accent1">
                    <a:lumMod val="60000"/>
                    <a:lumOff val="40000"/>
                  </a:schemeClr>
                </a:solidFill>
              </a:rPr>
              <a:t>Network Communication</a:t>
            </a:r>
            <a:endParaRPr lang="en-US" sz="1000" b="1" dirty="0">
              <a:solidFill>
                <a:schemeClr val="accent1">
                  <a:lumMod val="60000"/>
                  <a:lumOff val="40000"/>
                </a:schemeClr>
              </a:solidFill>
            </a:endParaRPr>
          </a:p>
        </p:txBody>
      </p:sp>
      <p:sp>
        <p:nvSpPr>
          <p:cNvPr id="25" name="Rectangle 24"/>
          <p:cNvSpPr/>
          <p:nvPr/>
        </p:nvSpPr>
        <p:spPr>
          <a:xfrm>
            <a:off x="8915202" y="1745844"/>
            <a:ext cx="2841058" cy="2554545"/>
          </a:xfrm>
          <a:prstGeom prst="rect">
            <a:avLst/>
          </a:prstGeom>
        </p:spPr>
        <p:txBody>
          <a:bodyPr wrap="square">
            <a:spAutoFit/>
          </a:bodyPr>
          <a:lstStyle/>
          <a:p>
            <a:pPr fontAlgn="t"/>
            <a:r>
              <a:rPr lang="id-ID" sz="1600" dirty="0">
                <a:solidFill>
                  <a:schemeClr val="accent1">
                    <a:lumMod val="40000"/>
                    <a:lumOff val="60000"/>
                  </a:schemeClr>
                </a:solidFill>
              </a:rPr>
              <a:t>Transmisi Data</a:t>
            </a:r>
            <a:endParaRPr lang="en-US" sz="1600" dirty="0">
              <a:solidFill>
                <a:schemeClr val="accent1">
                  <a:lumMod val="40000"/>
                  <a:lumOff val="60000"/>
                </a:schemeClr>
              </a:solidFill>
            </a:endParaRPr>
          </a:p>
          <a:p>
            <a:pPr fontAlgn="t"/>
            <a:r>
              <a:rPr lang="id-ID" sz="1600" b="1" i="1" dirty="0">
                <a:solidFill>
                  <a:schemeClr val="accent1">
                    <a:lumMod val="40000"/>
                    <a:lumOff val="60000"/>
                  </a:schemeClr>
                </a:solidFill>
              </a:rPr>
              <a:t>Pengkodean Data</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Teknik Komunikasi Data Digital</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Data Link Control</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Multiplexing</a:t>
            </a:r>
            <a:endParaRPr lang="en-US" sz="1600" dirty="0">
              <a:solidFill>
                <a:schemeClr val="accent1">
                  <a:lumMod val="40000"/>
                  <a:lumOff val="60000"/>
                </a:schemeClr>
              </a:solidFill>
            </a:endParaRPr>
          </a:p>
          <a:p>
            <a:pPr fontAlgn="t"/>
            <a:r>
              <a:rPr lang="id-ID" sz="1600" dirty="0">
                <a:solidFill>
                  <a:schemeClr val="accent1">
                    <a:lumMod val="40000"/>
                    <a:lumOff val="60000"/>
                  </a:schemeClr>
                </a:solidFill>
              </a:rPr>
              <a:t>Switching</a:t>
            </a:r>
            <a:endParaRPr lang="en-US" sz="1600" dirty="0">
              <a:solidFill>
                <a:schemeClr val="accent1">
                  <a:lumMod val="40000"/>
                  <a:lumOff val="60000"/>
                </a:schemeClr>
              </a:solidFill>
            </a:endParaRPr>
          </a:p>
          <a:p>
            <a:r>
              <a:rPr lang="id-ID" sz="1600" dirty="0">
                <a:solidFill>
                  <a:schemeClr val="accent1">
                    <a:lumMod val="40000"/>
                    <a:lumOff val="60000"/>
                  </a:schemeClr>
                </a:solidFill>
              </a:rPr>
              <a:t>Medium Access </a:t>
            </a:r>
            <a:r>
              <a:rPr lang="id-ID" sz="1600" dirty="0" smtClean="0">
                <a:solidFill>
                  <a:schemeClr val="accent1">
                    <a:lumMod val="40000"/>
                    <a:lumOff val="60000"/>
                  </a:schemeClr>
                </a:solidFill>
              </a:rPr>
              <a:t>Sublayer</a:t>
            </a:r>
            <a:endParaRPr lang="en-US" sz="1600" dirty="0" smtClean="0">
              <a:solidFill>
                <a:schemeClr val="accent1">
                  <a:lumMod val="40000"/>
                  <a:lumOff val="60000"/>
                </a:schemeClr>
              </a:solidFill>
            </a:endParaRPr>
          </a:p>
          <a:p>
            <a:r>
              <a:rPr lang="en-US" altLang="en-US" sz="1600" dirty="0">
                <a:solidFill>
                  <a:schemeClr val="accent6">
                    <a:lumMod val="40000"/>
                    <a:lumOff val="60000"/>
                  </a:schemeClr>
                </a:solidFill>
              </a:rPr>
              <a:t>Multiple Access Control (MAC) Protocols</a:t>
            </a:r>
          </a:p>
          <a:p>
            <a:r>
              <a:rPr lang="id-ID" sz="1600" dirty="0" smtClean="0">
                <a:solidFill>
                  <a:schemeClr val="accent1">
                    <a:lumMod val="40000"/>
                    <a:lumOff val="60000"/>
                  </a:schemeClr>
                </a:solidFill>
              </a:rPr>
              <a:t>Network </a:t>
            </a:r>
            <a:r>
              <a:rPr lang="id-ID" sz="1600" dirty="0">
                <a:solidFill>
                  <a:schemeClr val="accent1">
                    <a:lumMod val="40000"/>
                    <a:lumOff val="60000"/>
                  </a:schemeClr>
                </a:solidFill>
              </a:rPr>
              <a:t>Layer</a:t>
            </a:r>
            <a:endParaRPr lang="en-US" sz="1600" dirty="0">
              <a:solidFill>
                <a:schemeClr val="accent1">
                  <a:lumMod val="40000"/>
                  <a:lumOff val="60000"/>
                </a:schemeClr>
              </a:solidFill>
            </a:endParaRPr>
          </a:p>
        </p:txBody>
      </p:sp>
      <p:sp>
        <p:nvSpPr>
          <p:cNvPr id="2" name="Rectangle 1"/>
          <p:cNvSpPr/>
          <p:nvPr/>
        </p:nvSpPr>
        <p:spPr>
          <a:xfrm>
            <a:off x="1871460" y="3883920"/>
            <a:ext cx="8415572" cy="1754326"/>
          </a:xfrm>
          <a:prstGeom prst="rect">
            <a:avLst/>
          </a:prstGeom>
        </p:spPr>
        <p:txBody>
          <a:bodyPr wrap="square">
            <a:spAutoFit/>
          </a:bodyPr>
          <a:lstStyle/>
          <a:p>
            <a:r>
              <a:rPr lang="en-US" altLang="en-US" sz="5400" dirty="0">
                <a:solidFill>
                  <a:srgbClr val="002060"/>
                </a:solidFill>
              </a:rPr>
              <a:t>Multiple Access Control (MAC) Protocols</a:t>
            </a:r>
            <a:endParaRPr lang="en-US" sz="5400" dirty="0">
              <a:solidFill>
                <a:srgbClr val="002060"/>
              </a:solidFill>
            </a:endParaRPr>
          </a:p>
        </p:txBody>
      </p:sp>
    </p:spTree>
    <p:extLst>
      <p:ext uri="{BB962C8B-B14F-4D97-AF65-F5344CB8AC3E}">
        <p14:creationId xmlns:p14="http://schemas.microsoft.com/office/powerpoint/2010/main" val="301683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noChangeArrowheads="1"/>
          </p:cNvSpPr>
          <p:nvPr>
            <p:ph type="title"/>
          </p:nvPr>
        </p:nvSpPr>
        <p:spPr>
          <a:xfrm>
            <a:off x="2133601" y="152400"/>
            <a:ext cx="6348413" cy="1320800"/>
          </a:xfrm>
        </p:spPr>
        <p:txBody>
          <a:bodyPr/>
          <a:lstStyle/>
          <a:p>
            <a:pPr eaLnBrk="1" hangingPunct="1"/>
            <a:r>
              <a:rPr lang="en-US" altLang="en-US" smtClean="0"/>
              <a:t>1 Pure ALOHA</a:t>
            </a:r>
          </a:p>
        </p:txBody>
      </p:sp>
      <p:sp>
        <p:nvSpPr>
          <p:cNvPr id="31746" name="Content Placeholder 2"/>
          <p:cNvSpPr>
            <a:spLocks noGrp="1" noChangeArrowheads="1"/>
          </p:cNvSpPr>
          <p:nvPr>
            <p:ph idx="1"/>
          </p:nvPr>
        </p:nvSpPr>
        <p:spPr>
          <a:xfrm>
            <a:off x="1524000" y="812800"/>
            <a:ext cx="7848600" cy="5511800"/>
          </a:xfrm>
        </p:spPr>
        <p:txBody>
          <a:bodyPr>
            <a:normAutofit fontScale="85000" lnSpcReduction="20000"/>
          </a:bodyPr>
          <a:lstStyle/>
          <a:p>
            <a:pPr lvl="1" eaLnBrk="1" hangingPunct="1">
              <a:lnSpc>
                <a:spcPct val="120000"/>
              </a:lnSpc>
            </a:pPr>
            <a:r>
              <a:rPr lang="en-US" altLang="en-US" smtClean="0"/>
              <a:t>All frames from any station are of fixed length (L bits) </a:t>
            </a:r>
          </a:p>
          <a:p>
            <a:pPr lvl="1" eaLnBrk="1" hangingPunct="1">
              <a:lnSpc>
                <a:spcPct val="120000"/>
              </a:lnSpc>
            </a:pPr>
            <a:r>
              <a:rPr lang="en-US" altLang="en-US" smtClean="0"/>
              <a:t>Stations transmit at equal transmission time (all stations produce frames with equal frame lengths).</a:t>
            </a:r>
          </a:p>
          <a:p>
            <a:pPr lvl="1" eaLnBrk="1" hangingPunct="1">
              <a:lnSpc>
                <a:spcPct val="120000"/>
              </a:lnSpc>
            </a:pPr>
            <a:r>
              <a:rPr lang="en-US" altLang="en-US" smtClean="0"/>
              <a:t>A station that has data can transmit at any time</a:t>
            </a:r>
          </a:p>
          <a:p>
            <a:pPr lvl="1" eaLnBrk="1" hangingPunct="1">
              <a:lnSpc>
                <a:spcPct val="120000"/>
              </a:lnSpc>
            </a:pPr>
            <a:r>
              <a:rPr lang="en-US" altLang="en-US" smtClean="0"/>
              <a:t>After transmitting a frame, the sender waits for an acknowledgment for an amount of time (</a:t>
            </a:r>
            <a:r>
              <a:rPr lang="en-US" altLang="en-US" b="1" smtClean="0"/>
              <a:t>time out</a:t>
            </a:r>
            <a:r>
              <a:rPr lang="en-US" altLang="en-US" smtClean="0"/>
              <a:t>) equal to the maximum round-trip propagation delay  </a:t>
            </a:r>
          </a:p>
          <a:p>
            <a:pPr lvl="1" eaLnBrk="1" hangingPunct="1">
              <a:lnSpc>
                <a:spcPct val="120000"/>
              </a:lnSpc>
            </a:pPr>
            <a:r>
              <a:rPr lang="en-US" altLang="en-US" smtClean="0"/>
              <a:t>Time out= 2* t</a:t>
            </a:r>
            <a:r>
              <a:rPr lang="en-US" altLang="en-US" baseline="-25000" smtClean="0"/>
              <a:t>prop</a:t>
            </a:r>
            <a:r>
              <a:rPr lang="en-US" altLang="en-US" smtClean="0"/>
              <a:t> </a:t>
            </a:r>
          </a:p>
          <a:p>
            <a:pPr lvl="1" eaLnBrk="1" hangingPunct="1">
              <a:lnSpc>
                <a:spcPct val="120000"/>
              </a:lnSpc>
            </a:pPr>
            <a:r>
              <a:rPr lang="en-US" altLang="en-US" smtClean="0"/>
              <a:t>If  no ACK was received, sender assumes that the frame or ACK has been destroyed  and resends that frame after it waits for a random amount of time</a:t>
            </a:r>
          </a:p>
          <a:p>
            <a:pPr lvl="1" eaLnBrk="1" hangingPunct="1">
              <a:lnSpc>
                <a:spcPct val="120000"/>
              </a:lnSpc>
            </a:pPr>
            <a:r>
              <a:rPr lang="en-US" altLang="en-US" smtClean="0"/>
              <a:t>If station fails to receive an ACK after repeated transmissions, it gives up.</a:t>
            </a:r>
          </a:p>
          <a:p>
            <a:pPr lvl="1" eaLnBrk="1" hangingPunct="1">
              <a:lnSpc>
                <a:spcPct val="120000"/>
              </a:lnSpc>
            </a:pPr>
            <a:r>
              <a:rPr lang="en-US" altLang="en-US" smtClean="0"/>
              <a:t>Channel utilization or efficiency or Throughput is the percentage of the transmitted frames that arrive successfully (without collisions)</a:t>
            </a:r>
          </a:p>
          <a:p>
            <a:pPr eaLnBrk="1" hangingPunct="1">
              <a:lnSpc>
                <a:spcPct val="120000"/>
              </a:lnSpc>
            </a:pPr>
            <a:endParaRPr lang="en-US" altLang="en-US" sz="1600"/>
          </a:p>
        </p:txBody>
      </p:sp>
    </p:spTree>
    <p:extLst>
      <p:ext uri="{BB962C8B-B14F-4D97-AF65-F5344CB8AC3E}">
        <p14:creationId xmlns:p14="http://schemas.microsoft.com/office/powerpoint/2010/main" val="3962564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ChangeArrowheads="1"/>
          </p:cNvSpPr>
          <p:nvPr>
            <p:ph type="title"/>
          </p:nvPr>
        </p:nvSpPr>
        <p:spPr>
          <a:xfrm>
            <a:off x="2066925" y="358775"/>
            <a:ext cx="7772400" cy="685800"/>
          </a:xfrm>
        </p:spPr>
        <p:txBody>
          <a:bodyPr>
            <a:normAutofit fontScale="90000"/>
          </a:bodyPr>
          <a:lstStyle/>
          <a:p>
            <a:pPr eaLnBrk="1" hangingPunct="1"/>
            <a:r>
              <a:rPr lang="en-US" altLang="en-US" smtClean="0"/>
              <a:t>Maximum Propagation Delay</a:t>
            </a:r>
          </a:p>
        </p:txBody>
      </p:sp>
      <p:sp>
        <p:nvSpPr>
          <p:cNvPr id="32770" name="AutoShape 3"/>
          <p:cNvSpPr>
            <a:spLocks noGrp="1" noChangeAspect="1" noChangeArrowheads="1"/>
          </p:cNvSpPr>
          <p:nvPr>
            <p:ph idx="1"/>
          </p:nvPr>
        </p:nvSpPr>
        <p:spPr>
          <a:xfrm>
            <a:off x="2057400" y="1066800"/>
            <a:ext cx="7772400" cy="4114800"/>
          </a:xfrm>
        </p:spPr>
        <p:txBody>
          <a:bodyPr/>
          <a:lstStyle/>
          <a:p>
            <a:pPr eaLnBrk="1" hangingPunct="1"/>
            <a:r>
              <a:rPr lang="en-US" altLang="en-US" sz="2000" b="1">
                <a:latin typeface="Times New Roman" panose="02020603050405020304" pitchFamily="18" charset="0"/>
                <a:cs typeface="Times New Roman" panose="02020603050405020304" pitchFamily="18" charset="0"/>
              </a:rPr>
              <a:t>Maximum propagation delay</a:t>
            </a:r>
            <a:r>
              <a:rPr lang="en-US" altLang="en-US" sz="2000">
                <a:latin typeface="Times New Roman" panose="02020603050405020304" pitchFamily="18" charset="0"/>
                <a:cs typeface="Times New Roman" panose="02020603050405020304" pitchFamily="18" charset="0"/>
              </a:rPr>
              <a:t>(t</a:t>
            </a:r>
            <a:r>
              <a:rPr lang="en-US" altLang="en-US" sz="2000" baseline="-25000">
                <a:latin typeface="Times New Roman" panose="02020603050405020304" pitchFamily="18" charset="0"/>
                <a:cs typeface="Times New Roman" panose="02020603050405020304" pitchFamily="18" charset="0"/>
              </a:rPr>
              <a:t>prop</a:t>
            </a:r>
            <a:r>
              <a:rPr lang="en-US" altLang="en-US" sz="2000">
                <a:latin typeface="Times New Roman" panose="02020603050405020304" pitchFamily="18" charset="0"/>
                <a:cs typeface="Times New Roman" panose="02020603050405020304" pitchFamily="18" charset="0"/>
              </a:rPr>
              <a:t>): time it takes for a bit of  a frame to travel between the </a:t>
            </a:r>
            <a:r>
              <a:rPr lang="en-US" altLang="en-US" sz="2000" b="1" u="sng">
                <a:latin typeface="Times New Roman" panose="02020603050405020304" pitchFamily="18" charset="0"/>
                <a:cs typeface="Times New Roman" panose="02020603050405020304" pitchFamily="18" charset="0"/>
              </a:rPr>
              <a:t>two most widely</a:t>
            </a:r>
            <a:r>
              <a:rPr lang="en-US" altLang="en-US" sz="2000" b="1">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separated stations.</a:t>
            </a:r>
          </a:p>
        </p:txBody>
      </p:sp>
      <p:sp>
        <p:nvSpPr>
          <p:cNvPr id="32771" name="Text Box 6"/>
          <p:cNvSpPr txBox="1">
            <a:spLocks noChangeArrowheads="1"/>
          </p:cNvSpPr>
          <p:nvPr/>
        </p:nvSpPr>
        <p:spPr bwMode="auto">
          <a:xfrm>
            <a:off x="4495800" y="3962400"/>
            <a:ext cx="2057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endParaRPr lang="en-US" altLang="en-US">
              <a:solidFill>
                <a:schemeClr val="tx1"/>
              </a:solidFill>
              <a:latin typeface="Tahoma" panose="020B0604030504040204" pitchFamily="34" charset="0"/>
            </a:endParaRPr>
          </a:p>
        </p:txBody>
      </p:sp>
      <p:pic>
        <p:nvPicPr>
          <p:cNvPr id="32772"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9426" y="2501900"/>
            <a:ext cx="543242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Line 8"/>
          <p:cNvSpPr>
            <a:spLocks noChangeShapeType="1"/>
          </p:cNvSpPr>
          <p:nvPr/>
        </p:nvSpPr>
        <p:spPr bwMode="auto">
          <a:xfrm flipH="1">
            <a:off x="8001000" y="2743200"/>
            <a:ext cx="22860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74" name="Text Box 9"/>
          <p:cNvSpPr txBox="1">
            <a:spLocks noChangeArrowheads="1"/>
          </p:cNvSpPr>
          <p:nvPr/>
        </p:nvSpPr>
        <p:spPr bwMode="auto">
          <a:xfrm>
            <a:off x="8305800" y="2438400"/>
            <a:ext cx="1752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a:solidFill>
                  <a:schemeClr val="tx1"/>
                </a:solidFill>
                <a:latin typeface="Times New Roman" panose="02020603050405020304" pitchFamily="18" charset="0"/>
              </a:rPr>
              <a:t>The farthest station</a:t>
            </a:r>
          </a:p>
        </p:txBody>
      </p:sp>
      <p:pic>
        <p:nvPicPr>
          <p:cNvPr id="3277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286001"/>
            <a:ext cx="297180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6" name="Text Box 11"/>
          <p:cNvSpPr txBox="1">
            <a:spLocks noChangeArrowheads="1"/>
          </p:cNvSpPr>
          <p:nvPr/>
        </p:nvSpPr>
        <p:spPr bwMode="auto">
          <a:xfrm>
            <a:off x="8229600" y="3962401"/>
            <a:ext cx="1066800" cy="108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sz="1300" b="1">
                <a:solidFill>
                  <a:schemeClr val="tx1"/>
                </a:solidFill>
                <a:latin typeface="Times New Roman" panose="02020603050405020304" pitchFamily="18" charset="0"/>
              </a:rPr>
              <a:t>Station B receives the first bit of the frame at time t= t</a:t>
            </a:r>
            <a:r>
              <a:rPr lang="en-US" altLang="en-US" sz="1300" b="1" baseline="-25000">
                <a:solidFill>
                  <a:schemeClr val="tx1"/>
                </a:solidFill>
                <a:latin typeface="Times New Roman" panose="02020603050405020304" pitchFamily="18" charset="0"/>
              </a:rPr>
              <a:t>prop</a:t>
            </a:r>
          </a:p>
        </p:txBody>
      </p:sp>
      <p:sp>
        <p:nvSpPr>
          <p:cNvPr id="32777" name="Rectangle 13"/>
          <p:cNvSpPr>
            <a:spLocks noChangeArrowheads="1"/>
          </p:cNvSpPr>
          <p:nvPr/>
        </p:nvSpPr>
        <p:spPr bwMode="auto">
          <a:xfrm>
            <a:off x="2362200" y="2133600"/>
            <a:ext cx="609600" cy="762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Tahoma" panose="020B0604030504040204" pitchFamily="34" charset="0"/>
            </a:endParaRPr>
          </a:p>
        </p:txBody>
      </p:sp>
    </p:spTree>
    <p:extLst>
      <p:ext uri="{BB962C8B-B14F-4D97-AF65-F5344CB8AC3E}">
        <p14:creationId xmlns:p14="http://schemas.microsoft.com/office/powerpoint/2010/main" val="11545894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4"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Text Box 4">
            <a:extLst>
              <a:ext uri="{FF2B5EF4-FFF2-40B4-BE49-F238E27FC236}">
                <a16:creationId xmlns:a16="http://schemas.microsoft.com/office/drawing/2014/main" id="{8AA40CA5-05EA-A347-9473-24012B454C1C}"/>
              </a:ext>
            </a:extLst>
          </p:cNvPr>
          <p:cNvSpPr txBox="1">
            <a:spLocks noChangeArrowheads="1"/>
          </p:cNvSpPr>
          <p:nvPr/>
        </p:nvSpPr>
        <p:spPr bwMode="auto">
          <a:xfrm>
            <a:off x="1828800" y="430214"/>
            <a:ext cx="48276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0"/>
              </a:spcBef>
              <a:buClrTx/>
              <a:buSzTx/>
              <a:buFontTx/>
              <a:buNone/>
              <a:defRPr/>
            </a:pPr>
            <a:r>
              <a:rPr lang="en-US" altLang="en-US" sz="2400" dirty="0">
                <a:solidFill>
                  <a:schemeClr val="accent1"/>
                </a:solidFill>
                <a:latin typeface="+mj-lt"/>
              </a:rPr>
              <a:t>Critical  time for pure ALOHA protocol</a:t>
            </a:r>
          </a:p>
        </p:txBody>
      </p:sp>
      <p:sp>
        <p:nvSpPr>
          <p:cNvPr id="33796"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379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0" y="1154113"/>
            <a:ext cx="5094288"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1" name="Text Box 9">
            <a:extLst>
              <a:ext uri="{FF2B5EF4-FFF2-40B4-BE49-F238E27FC236}">
                <a16:creationId xmlns:a16="http://schemas.microsoft.com/office/drawing/2014/main" id="{BCEC3117-FAA9-0744-8708-599FA1FEEFCC}"/>
              </a:ext>
            </a:extLst>
          </p:cNvPr>
          <p:cNvSpPr txBox="1">
            <a:spLocks noChangeArrowheads="1"/>
          </p:cNvSpPr>
          <p:nvPr/>
        </p:nvSpPr>
        <p:spPr bwMode="auto">
          <a:xfrm>
            <a:off x="1828800" y="3962401"/>
            <a:ext cx="7010400"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lgn="just">
              <a:defRPr/>
            </a:pPr>
            <a:r>
              <a:rPr lang="en-US" altLang="en-US" dirty="0">
                <a:latin typeface="+mn-lt"/>
              </a:rPr>
              <a:t>If the frame </a:t>
            </a:r>
            <a:r>
              <a:rPr lang="en-US" altLang="en-US" u="sng" dirty="0">
                <a:latin typeface="+mn-lt"/>
              </a:rPr>
              <a:t>transmission time</a:t>
            </a:r>
            <a:r>
              <a:rPr lang="en-US" altLang="en-US" dirty="0">
                <a:latin typeface="+mn-lt"/>
              </a:rPr>
              <a:t> is </a:t>
            </a:r>
            <a:r>
              <a:rPr lang="en-US" altLang="en-US" dirty="0" err="1">
                <a:latin typeface="+mn-lt"/>
              </a:rPr>
              <a:t>T</a:t>
            </a:r>
            <a:r>
              <a:rPr lang="en-US" altLang="en-US" baseline="-25000" dirty="0" err="1">
                <a:latin typeface="+mn-lt"/>
              </a:rPr>
              <a:t>fr</a:t>
            </a:r>
            <a:r>
              <a:rPr lang="en-US" altLang="en-US" dirty="0">
                <a:latin typeface="+mn-lt"/>
              </a:rPr>
              <a:t>, then the vulnerable time is   = 2 T</a:t>
            </a:r>
            <a:r>
              <a:rPr lang="en-US" altLang="en-US" baseline="-25000" dirty="0">
                <a:latin typeface="+mn-lt"/>
              </a:rPr>
              <a:t>fr</a:t>
            </a:r>
            <a:r>
              <a:rPr lang="en-US" altLang="en-US" dirty="0">
                <a:latin typeface="+mn-lt"/>
              </a:rPr>
              <a:t>. </a:t>
            </a:r>
          </a:p>
          <a:p>
            <a:pPr algn="just">
              <a:defRPr/>
            </a:pPr>
            <a:r>
              <a:rPr lang="en-US" altLang="en-US" dirty="0">
                <a:latin typeface="+mn-lt"/>
              </a:rPr>
              <a:t>This means no station should send during the </a:t>
            </a:r>
            <a:r>
              <a:rPr lang="en-US" altLang="en-US" dirty="0" err="1">
                <a:latin typeface="+mn-lt"/>
              </a:rPr>
              <a:t>T</a:t>
            </a:r>
            <a:r>
              <a:rPr lang="en-US" altLang="en-US" baseline="-25000" dirty="0" err="1">
                <a:latin typeface="+mn-lt"/>
              </a:rPr>
              <a:t>fr</a:t>
            </a:r>
            <a:r>
              <a:rPr lang="en-US" altLang="en-US" dirty="0">
                <a:latin typeface="+mn-lt"/>
              </a:rPr>
              <a:t> before this station starts transmission and no station should start sending during the T-sec period that the current station is sending.</a:t>
            </a:r>
          </a:p>
          <a:p>
            <a:pPr>
              <a:spcBef>
                <a:spcPct val="50000"/>
              </a:spcBef>
              <a:defRPr/>
            </a:pPr>
            <a:endParaRPr lang="en-US" altLang="en-US" dirty="0">
              <a:latin typeface="+mn-lt"/>
            </a:endParaRPr>
          </a:p>
        </p:txBody>
      </p:sp>
      <p:sp>
        <p:nvSpPr>
          <p:cNvPr id="33799" name="Text Box 10"/>
          <p:cNvSpPr txBox="1">
            <a:spLocks noChangeArrowheads="1"/>
          </p:cNvSpPr>
          <p:nvPr/>
        </p:nvSpPr>
        <p:spPr bwMode="auto">
          <a:xfrm>
            <a:off x="7543800" y="20574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sz="1000" b="1">
                <a:solidFill>
                  <a:schemeClr val="tx1"/>
                </a:solidFill>
                <a:latin typeface="Times New Roman" panose="02020603050405020304" pitchFamily="18" charset="0"/>
              </a:rPr>
              <a:t>T</a:t>
            </a:r>
            <a:r>
              <a:rPr lang="en-US" altLang="en-US" sz="1000" b="1" baseline="-25000">
                <a:solidFill>
                  <a:schemeClr val="tx1"/>
                </a:solidFill>
                <a:latin typeface="Times New Roman" panose="02020603050405020304" pitchFamily="18" charset="0"/>
              </a:rPr>
              <a:t>fr</a:t>
            </a:r>
            <a:r>
              <a:rPr lang="en-US" altLang="en-US" sz="1000" b="1">
                <a:solidFill>
                  <a:schemeClr val="tx1"/>
                </a:solidFill>
                <a:latin typeface="Times New Roman" panose="02020603050405020304" pitchFamily="18" charset="0"/>
              </a:rPr>
              <a:t>=</a:t>
            </a:r>
            <a:r>
              <a:rPr lang="en-US" altLang="en-US" sz="1000">
                <a:solidFill>
                  <a:schemeClr val="tx1"/>
                </a:solidFill>
                <a:latin typeface="Times New Roman" panose="02020603050405020304" pitchFamily="18" charset="0"/>
              </a:rPr>
              <a:t> </a:t>
            </a:r>
            <a:r>
              <a:rPr lang="en-US" altLang="en-US" sz="1000" b="1">
                <a:solidFill>
                  <a:schemeClr val="tx1"/>
                </a:solidFill>
                <a:latin typeface="Times New Roman" panose="02020603050405020304" pitchFamily="18" charset="0"/>
              </a:rPr>
              <a:t>Frame Transmission time</a:t>
            </a:r>
          </a:p>
        </p:txBody>
      </p:sp>
    </p:spTree>
    <p:extLst>
      <p:ext uri="{BB962C8B-B14F-4D97-AF65-F5344CB8AC3E}">
        <p14:creationId xmlns:p14="http://schemas.microsoft.com/office/powerpoint/2010/main" val="113530073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66308090-DF90-6A47-8FEB-55075ABDF7E4}"/>
              </a:ext>
            </a:extLst>
          </p:cNvPr>
          <p:cNvSpPr>
            <a:spLocks noChangeArrowheads="1"/>
          </p:cNvSpPr>
          <p:nvPr/>
        </p:nvSpPr>
        <p:spPr bwMode="auto">
          <a:xfrm>
            <a:off x="2057400" y="2286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eaLnBrk="1" hangingPunct="1">
              <a:spcBef>
                <a:spcPct val="0"/>
              </a:spcBef>
              <a:buClrTx/>
              <a:buSzTx/>
              <a:buFontTx/>
              <a:buNone/>
              <a:defRPr/>
            </a:pPr>
            <a:r>
              <a:rPr lang="en-US" altLang="en-US" sz="3200" dirty="0">
                <a:solidFill>
                  <a:schemeClr val="accent1"/>
                </a:solidFill>
                <a:latin typeface="+mn-lt"/>
              </a:rPr>
              <a:t>Pure ALOHA</a:t>
            </a:r>
          </a:p>
        </p:txBody>
      </p:sp>
      <p:sp>
        <p:nvSpPr>
          <p:cNvPr id="35842" name="Rectangle 3"/>
          <p:cNvSpPr>
            <a:spLocks noChangeArrowheads="1"/>
          </p:cNvSpPr>
          <p:nvPr/>
        </p:nvSpPr>
        <p:spPr bwMode="auto">
          <a:xfrm>
            <a:off x="838200" y="9017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20000"/>
              </a:spcBef>
              <a:buClr>
                <a:schemeClr val="folHlink"/>
              </a:buClr>
              <a:buSzPct val="60000"/>
              <a:buFontTx/>
              <a:buNone/>
            </a:pPr>
            <a:r>
              <a:rPr lang="en-US" altLang="en-US">
                <a:solidFill>
                  <a:schemeClr val="tx1"/>
                </a:solidFill>
                <a:latin typeface="Times New Roman" panose="02020603050405020304" pitchFamily="18" charset="0"/>
              </a:rPr>
              <a:t>In pure ALOHA, frames are transmitted at completely </a:t>
            </a:r>
            <a:r>
              <a:rPr lang="en-US" altLang="en-US" b="1">
                <a:solidFill>
                  <a:schemeClr val="tx1"/>
                </a:solidFill>
                <a:latin typeface="Times New Roman" panose="02020603050405020304" pitchFamily="18" charset="0"/>
              </a:rPr>
              <a:t>random</a:t>
            </a:r>
            <a:r>
              <a:rPr lang="en-US" altLang="en-US">
                <a:solidFill>
                  <a:schemeClr val="tx1"/>
                </a:solidFill>
                <a:latin typeface="Times New Roman" panose="02020603050405020304" pitchFamily="18" charset="0"/>
              </a:rPr>
              <a:t> times.</a:t>
            </a:r>
          </a:p>
        </p:txBody>
      </p:sp>
      <p:pic>
        <p:nvPicPr>
          <p:cNvPr id="3584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371600"/>
            <a:ext cx="80772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7362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828800" y="304800"/>
            <a:ext cx="7772400" cy="685800"/>
          </a:xfrm>
        </p:spPr>
        <p:txBody>
          <a:bodyPr>
            <a:normAutofit fontScale="90000"/>
          </a:bodyPr>
          <a:lstStyle/>
          <a:p>
            <a:pPr eaLnBrk="1" hangingPunct="1"/>
            <a:r>
              <a:rPr lang="en-US" altLang="en-US" smtClean="0"/>
              <a:t>2 Slotted ALOHA</a:t>
            </a:r>
          </a:p>
        </p:txBody>
      </p:sp>
      <p:sp>
        <p:nvSpPr>
          <p:cNvPr id="36866" name="Rectangle 3"/>
          <p:cNvSpPr>
            <a:spLocks noGrp="1" noChangeArrowheads="1"/>
          </p:cNvSpPr>
          <p:nvPr>
            <p:ph idx="1"/>
          </p:nvPr>
        </p:nvSpPr>
        <p:spPr>
          <a:xfrm>
            <a:off x="1857375" y="1219200"/>
            <a:ext cx="7772400" cy="5181600"/>
          </a:xfrm>
        </p:spPr>
        <p:txBody>
          <a:bodyPr/>
          <a:lstStyle/>
          <a:p>
            <a:pPr eaLnBrk="1" hangingPunct="1"/>
            <a:r>
              <a:rPr lang="en-US" altLang="en-US" smtClean="0"/>
              <a:t>Time is divided into slots equal to a frame transmission time (Tfr)</a:t>
            </a:r>
          </a:p>
          <a:p>
            <a:pPr eaLnBrk="1" hangingPunct="1"/>
            <a:r>
              <a:rPr lang="en-US" altLang="en-US" smtClean="0"/>
              <a:t>A station can transmit at the beginning of a slot only.</a:t>
            </a:r>
          </a:p>
          <a:p>
            <a:pPr eaLnBrk="1" hangingPunct="1"/>
            <a:r>
              <a:rPr lang="en-US" altLang="en-US" smtClean="0"/>
              <a:t>If a station misses the beginning of a slot, it has to wait until the beginning of the next time slot.</a:t>
            </a:r>
          </a:p>
          <a:p>
            <a:pPr eaLnBrk="1" hangingPunct="1"/>
            <a:r>
              <a:rPr lang="en-US" altLang="en-US" smtClean="0"/>
              <a:t>A central clock or station informs all stations about the start of a each slot</a:t>
            </a:r>
          </a:p>
          <a:p>
            <a:pPr eaLnBrk="1" hangingPunct="1">
              <a:buFont typeface="Wingdings" panose="05000000000000000000" pitchFamily="2" charset="2"/>
              <a:buNone/>
            </a:pPr>
            <a:endParaRPr lang="en-US" altLang="en-US" smtClean="0"/>
          </a:p>
          <a:p>
            <a:pPr lvl="1" eaLnBrk="1" hangingPunct="1"/>
            <a:endParaRPr lang="en-US" altLang="en-US" smtClean="0"/>
          </a:p>
          <a:p>
            <a:pPr lvl="1"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219861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Line 4"/>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0" name="Line 5"/>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1" name="Text Box 6">
            <a:extLst>
              <a:ext uri="{FF2B5EF4-FFF2-40B4-BE49-F238E27FC236}">
                <a16:creationId xmlns:a16="http://schemas.microsoft.com/office/drawing/2014/main" id="{987DFB19-5284-804E-9C14-537DDA4112C4}"/>
              </a:ext>
            </a:extLst>
          </p:cNvPr>
          <p:cNvSpPr txBox="1">
            <a:spLocks noChangeArrowheads="1"/>
          </p:cNvSpPr>
          <p:nvPr/>
        </p:nvSpPr>
        <p:spPr bwMode="auto">
          <a:xfrm>
            <a:off x="1828801" y="430213"/>
            <a:ext cx="612725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itchFamily="2" charset="2"/>
              <a:buChar char=""/>
              <a:defRPr>
                <a:solidFill>
                  <a:srgbClr val="404040"/>
                </a:solidFill>
                <a:latin typeface="Trebuchet MS" panose="020B0703020202090204" pitchFamily="34" charset="0"/>
              </a:defRPr>
            </a:lvl1pPr>
            <a:lvl2pPr marL="742950" indent="-285750">
              <a:spcBef>
                <a:spcPts val="1000"/>
              </a:spcBef>
              <a:buClr>
                <a:schemeClr val="accent1"/>
              </a:buClr>
              <a:buSzPct val="80000"/>
              <a:buFont typeface="Wingdings 3" pitchFamily="2" charset="2"/>
              <a:buChar char=""/>
              <a:defRPr sz="1600">
                <a:solidFill>
                  <a:srgbClr val="404040"/>
                </a:solidFill>
                <a:latin typeface="Trebuchet MS" panose="020B0703020202090204" pitchFamily="34" charset="0"/>
              </a:defRPr>
            </a:lvl2pPr>
            <a:lvl3pPr marL="1143000" indent="-228600">
              <a:spcBef>
                <a:spcPts val="1000"/>
              </a:spcBef>
              <a:buClr>
                <a:schemeClr val="accent1"/>
              </a:buClr>
              <a:buSzPct val="80000"/>
              <a:buFont typeface="Wingdings 3" pitchFamily="2" charset="2"/>
              <a:buChar char=""/>
              <a:defRPr sz="1400">
                <a:solidFill>
                  <a:srgbClr val="404040"/>
                </a:solidFill>
                <a:latin typeface="Trebuchet MS" panose="020B0703020202090204" pitchFamily="34" charset="0"/>
              </a:defRPr>
            </a:lvl3pPr>
            <a:lvl4pPr marL="16002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4pPr>
            <a:lvl5pPr marL="2057400" indent="-228600">
              <a:spcBef>
                <a:spcPts val="1000"/>
              </a:spcBef>
              <a:buClr>
                <a:schemeClr val="accent1"/>
              </a:buClr>
              <a:buSzPct val="80000"/>
              <a:buFont typeface="Wingdings 3" pitchFamily="2" charset="2"/>
              <a:buChar char=""/>
              <a:defRPr sz="1200">
                <a:solidFill>
                  <a:srgbClr val="404040"/>
                </a:solidFill>
                <a:latin typeface="Trebuchet MS" panose="020B0703020202090204" pitchFamily="34" charset="0"/>
              </a:defRPr>
            </a:lvl5pPr>
            <a:lvl6pPr marL="25146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6pPr>
            <a:lvl7pPr marL="29718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7pPr>
            <a:lvl8pPr marL="34290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8pPr>
            <a:lvl9pPr marL="3886200" indent="-228600" eaLnBrk="0" fontAlgn="base" hangingPunct="0">
              <a:spcBef>
                <a:spcPts val="1000"/>
              </a:spcBef>
              <a:spcAft>
                <a:spcPct val="0"/>
              </a:spcAft>
              <a:buClr>
                <a:schemeClr val="accent1"/>
              </a:buClr>
              <a:buSzPct val="80000"/>
              <a:buFont typeface="Wingdings 3" pitchFamily="2" charset="2"/>
              <a:buChar char=""/>
              <a:defRPr sz="1200">
                <a:solidFill>
                  <a:srgbClr val="404040"/>
                </a:solidFill>
                <a:latin typeface="Trebuchet MS" panose="020B0703020202090204" pitchFamily="34" charset="0"/>
              </a:defRPr>
            </a:lvl9pPr>
          </a:lstStyle>
          <a:p>
            <a:pPr>
              <a:spcBef>
                <a:spcPct val="0"/>
              </a:spcBef>
              <a:buClrTx/>
              <a:buSzTx/>
              <a:buFontTx/>
              <a:buNone/>
              <a:defRPr/>
            </a:pPr>
            <a:r>
              <a:rPr lang="en-US" altLang="en-US" sz="2800" b="1" dirty="0">
                <a:solidFill>
                  <a:schemeClr val="accent1"/>
                </a:solidFill>
                <a:latin typeface="+mj-lt"/>
              </a:rPr>
              <a:t>In danger time for slotted ALOHA protocol</a:t>
            </a:r>
          </a:p>
        </p:txBody>
      </p:sp>
      <p:sp>
        <p:nvSpPr>
          <p:cNvPr id="37892" name="Line 7"/>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37893"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4700" y="1430338"/>
            <a:ext cx="7632700" cy="436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54207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5"/>
          <p:cNvSpPr>
            <a:spLocks noChangeArrowheads="1"/>
          </p:cNvSpPr>
          <p:nvPr/>
        </p:nvSpPr>
        <p:spPr bwMode="auto">
          <a:xfrm>
            <a:off x="2209800" y="228600"/>
            <a:ext cx="7772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sz="4000">
                <a:solidFill>
                  <a:schemeClr val="tx2"/>
                </a:solidFill>
                <a:latin typeface="Tahoma" panose="020B0604030504040204" pitchFamily="34" charset="0"/>
              </a:rPr>
              <a:t>Random Access – Slotted ALOHA</a:t>
            </a:r>
          </a:p>
        </p:txBody>
      </p:sp>
      <p:sp>
        <p:nvSpPr>
          <p:cNvPr id="38914" name="Rectangle 9"/>
          <p:cNvSpPr>
            <a:spLocks noChangeArrowheads="1"/>
          </p:cNvSpPr>
          <p:nvPr/>
        </p:nvSpPr>
        <p:spPr bwMode="auto">
          <a:xfrm>
            <a:off x="8305800" y="4114800"/>
            <a:ext cx="990600" cy="685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Tahoma" panose="020B0604030504040204" pitchFamily="34" charset="0"/>
            </a:endParaRPr>
          </a:p>
        </p:txBody>
      </p:sp>
      <p:grpSp>
        <p:nvGrpSpPr>
          <p:cNvPr id="38915" name="Group 10"/>
          <p:cNvGrpSpPr>
            <a:grpSpLocks/>
          </p:cNvGrpSpPr>
          <p:nvPr/>
        </p:nvGrpSpPr>
        <p:grpSpPr bwMode="auto">
          <a:xfrm>
            <a:off x="1981200" y="914400"/>
            <a:ext cx="7772400" cy="5562600"/>
            <a:chOff x="288" y="576"/>
            <a:chExt cx="4896" cy="3504"/>
          </a:xfrm>
        </p:grpSpPr>
        <p:grpSp>
          <p:nvGrpSpPr>
            <p:cNvPr id="38916" name="Group 11"/>
            <p:cNvGrpSpPr>
              <a:grpSpLocks/>
            </p:cNvGrpSpPr>
            <p:nvPr/>
          </p:nvGrpSpPr>
          <p:grpSpPr bwMode="auto">
            <a:xfrm>
              <a:off x="288" y="576"/>
              <a:ext cx="4896" cy="3504"/>
              <a:chOff x="288" y="576"/>
              <a:chExt cx="4896" cy="3504"/>
            </a:xfrm>
          </p:grpSpPr>
          <p:pic>
            <p:nvPicPr>
              <p:cNvPr id="3891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 y="576"/>
                <a:ext cx="4896" cy="3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9" name="Rectangle 13"/>
              <p:cNvSpPr>
                <a:spLocks noChangeArrowheads="1"/>
              </p:cNvSpPr>
              <p:nvPr/>
            </p:nvSpPr>
            <p:spPr bwMode="auto">
              <a:xfrm>
                <a:off x="4071" y="2745"/>
                <a:ext cx="384" cy="240"/>
              </a:xfrm>
              <a:prstGeom prst="rect">
                <a:avLst/>
              </a:prstGeom>
              <a:solidFill>
                <a:srgbClr val="00C261"/>
              </a:solidFill>
              <a:ln w="9525">
                <a:solidFill>
                  <a:schemeClr val="tx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Tahoma" panose="020B0604030504040204" pitchFamily="34" charset="0"/>
                </a:endParaRPr>
              </a:p>
            </p:txBody>
          </p:sp>
        </p:grpSp>
        <p:sp>
          <p:nvSpPr>
            <p:cNvPr id="38917" name="Rectangle 14"/>
            <p:cNvSpPr>
              <a:spLocks noChangeArrowheads="1"/>
            </p:cNvSpPr>
            <p:nvPr/>
          </p:nvSpPr>
          <p:spPr bwMode="auto">
            <a:xfrm>
              <a:off x="4416" y="2592"/>
              <a:ext cx="432" cy="4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Tahoma" panose="020B0604030504040204" pitchFamily="34" charset="0"/>
              </a:endParaRPr>
            </a:p>
          </p:txBody>
        </p:sp>
      </p:grpSp>
    </p:spTree>
    <p:extLst>
      <p:ext uri="{BB962C8B-B14F-4D97-AF65-F5344CB8AC3E}">
        <p14:creationId xmlns:p14="http://schemas.microsoft.com/office/powerpoint/2010/main" val="624324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noChangeArrowheads="1"/>
          </p:cNvSpPr>
          <p:nvPr>
            <p:ph type="title"/>
          </p:nvPr>
        </p:nvSpPr>
        <p:spPr/>
        <p:txBody>
          <a:bodyPr/>
          <a:lstStyle/>
          <a:p>
            <a:pPr eaLnBrk="1" hangingPunct="1"/>
            <a:r>
              <a:rPr lang="en-US" altLang="en-US" smtClean="0"/>
              <a:t>ALOHA </a:t>
            </a:r>
          </a:p>
        </p:txBody>
      </p:sp>
      <p:sp>
        <p:nvSpPr>
          <p:cNvPr id="39938" name="Content Placeholder 2"/>
          <p:cNvSpPr>
            <a:spLocks noGrp="1" noChangeArrowheads="1"/>
          </p:cNvSpPr>
          <p:nvPr>
            <p:ph idx="1"/>
          </p:nvPr>
        </p:nvSpPr>
        <p:spPr>
          <a:xfrm>
            <a:off x="2133600" y="1504950"/>
            <a:ext cx="6629400" cy="4362450"/>
          </a:xfrm>
        </p:spPr>
        <p:txBody>
          <a:bodyPr>
            <a:normAutofit fontScale="92500" lnSpcReduction="10000"/>
          </a:bodyPr>
          <a:lstStyle/>
          <a:p>
            <a:pPr eaLnBrk="1" hangingPunct="1">
              <a:spcBef>
                <a:spcPct val="50000"/>
              </a:spcBef>
              <a:buClr>
                <a:schemeClr val="folHlink"/>
              </a:buClr>
              <a:buSzPct val="60000"/>
              <a:buFont typeface="Wingdings" panose="05000000000000000000" pitchFamily="2" charset="2"/>
              <a:buChar char="n"/>
            </a:pPr>
            <a:r>
              <a:rPr lang="en-US" altLang="en-US" sz="2400"/>
              <a:t>Advantage of ALOHA protocols</a:t>
            </a:r>
          </a:p>
          <a:p>
            <a:pPr lvl="1" eaLnBrk="1" hangingPunct="1">
              <a:spcBef>
                <a:spcPct val="50000"/>
              </a:spcBef>
              <a:buClr>
                <a:schemeClr val="hlink"/>
              </a:buClr>
              <a:buSzPct val="55000"/>
              <a:buFont typeface="Wingdings" panose="05000000000000000000" pitchFamily="2" charset="2"/>
              <a:buChar char="n"/>
            </a:pPr>
            <a:r>
              <a:rPr lang="en-US" altLang="en-US" smtClean="0"/>
              <a:t>A node that has frames to be transmitted  can </a:t>
            </a:r>
            <a:r>
              <a:rPr lang="en-US" altLang="en-US" b="1" smtClean="0"/>
              <a:t>transmit continuously</a:t>
            </a:r>
            <a:r>
              <a:rPr lang="en-US" altLang="en-US" smtClean="0"/>
              <a:t> at the </a:t>
            </a:r>
            <a:r>
              <a:rPr lang="en-US" altLang="en-US" b="1" smtClean="0"/>
              <a:t>full rate of channel (R bps)</a:t>
            </a:r>
            <a:r>
              <a:rPr lang="en-US" altLang="en-US" smtClean="0"/>
              <a:t> if it is the </a:t>
            </a:r>
            <a:r>
              <a:rPr lang="en-US" altLang="en-US" u="sng" smtClean="0"/>
              <a:t>only node</a:t>
            </a:r>
            <a:r>
              <a:rPr lang="en-US" altLang="en-US" smtClean="0"/>
              <a:t> with frames</a:t>
            </a:r>
          </a:p>
          <a:p>
            <a:pPr lvl="1" eaLnBrk="1" hangingPunct="1">
              <a:spcBef>
                <a:spcPct val="50000"/>
              </a:spcBef>
              <a:buClr>
                <a:schemeClr val="hlink"/>
              </a:buClr>
              <a:buSzPct val="55000"/>
              <a:buFont typeface="Wingdings" panose="05000000000000000000" pitchFamily="2" charset="2"/>
              <a:buChar char="n"/>
            </a:pPr>
            <a:r>
              <a:rPr lang="en-US" altLang="en-US" smtClean="0"/>
              <a:t>Simple to be implemented</a:t>
            </a:r>
          </a:p>
          <a:p>
            <a:pPr lvl="1" eaLnBrk="1" hangingPunct="1">
              <a:spcBef>
                <a:spcPct val="50000"/>
              </a:spcBef>
              <a:buClr>
                <a:schemeClr val="hlink"/>
              </a:buClr>
              <a:buSzPct val="55000"/>
              <a:buFont typeface="Wingdings" panose="05000000000000000000" pitchFamily="2" charset="2"/>
              <a:buChar char="n"/>
            </a:pPr>
            <a:r>
              <a:rPr lang="en-US" altLang="en-US" smtClean="0"/>
              <a:t>No master station is needed to control the medium</a:t>
            </a:r>
          </a:p>
          <a:p>
            <a:pPr eaLnBrk="1" hangingPunct="1">
              <a:spcBef>
                <a:spcPct val="50000"/>
              </a:spcBef>
              <a:buClr>
                <a:schemeClr val="folHlink"/>
              </a:buClr>
              <a:buSzPct val="60000"/>
              <a:buFont typeface="Wingdings" panose="05000000000000000000" pitchFamily="2" charset="2"/>
              <a:buChar char="n"/>
            </a:pPr>
            <a:r>
              <a:rPr lang="en-US" altLang="en-US" sz="2400"/>
              <a:t>Disadvantage</a:t>
            </a:r>
          </a:p>
          <a:p>
            <a:pPr lvl="1" eaLnBrk="1" hangingPunct="1">
              <a:spcBef>
                <a:spcPct val="50000"/>
              </a:spcBef>
              <a:buClr>
                <a:schemeClr val="hlink"/>
              </a:buClr>
              <a:buSzPct val="55000"/>
              <a:buFont typeface="Wingdings" panose="05000000000000000000" pitchFamily="2" charset="2"/>
              <a:buChar char="n"/>
            </a:pPr>
            <a:r>
              <a:rPr lang="en-US" altLang="en-US" smtClean="0"/>
              <a:t>If (M) nodes want to transmit, many collisions can occur and the rate allocated for each node will </a:t>
            </a:r>
            <a:r>
              <a:rPr lang="en-US" altLang="en-US" b="1" smtClean="0"/>
              <a:t>not be on average R/M bps </a:t>
            </a:r>
          </a:p>
          <a:p>
            <a:pPr lvl="1" eaLnBrk="1" hangingPunct="1">
              <a:spcBef>
                <a:spcPct val="50000"/>
              </a:spcBef>
              <a:buClr>
                <a:schemeClr val="hlink"/>
              </a:buClr>
              <a:buSzPct val="55000"/>
              <a:buFont typeface="Wingdings" panose="05000000000000000000" pitchFamily="2" charset="2"/>
              <a:buChar char="n"/>
            </a:pPr>
            <a:r>
              <a:rPr lang="en-US" altLang="en-US" smtClean="0"/>
              <a:t>This causes low channel utilization</a:t>
            </a:r>
          </a:p>
          <a:p>
            <a:pPr eaLnBrk="1" hangingPunct="1"/>
            <a:endParaRPr lang="en-US" altLang="en-US" smtClean="0"/>
          </a:p>
        </p:txBody>
      </p:sp>
    </p:spTree>
    <p:extLst>
      <p:ext uri="{BB962C8B-B14F-4D97-AF65-F5344CB8AC3E}">
        <p14:creationId xmlns:p14="http://schemas.microsoft.com/office/powerpoint/2010/main" val="230631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BB865AD-EF8D-3240-8892-1A87EC37BE12}"/>
              </a:ext>
            </a:extLst>
          </p:cNvPr>
          <p:cNvGraphicFramePr>
            <a:graphicFrameLocks noGrp="1"/>
          </p:cNvGraphicFramePr>
          <p:nvPr>
            <p:ph idx="1"/>
          </p:nvPr>
        </p:nvGraphicFramePr>
        <p:xfrm>
          <a:off x="1676400" y="685801"/>
          <a:ext cx="8077200" cy="5592764"/>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1470438442"/>
                    </a:ext>
                  </a:extLst>
                </a:gridCol>
                <a:gridCol w="2692400">
                  <a:extLst>
                    <a:ext uri="{9D8B030D-6E8A-4147-A177-3AD203B41FA5}">
                      <a16:colId xmlns:a16="http://schemas.microsoft.com/office/drawing/2014/main" val="1346852751"/>
                    </a:ext>
                  </a:extLst>
                </a:gridCol>
                <a:gridCol w="2692400">
                  <a:extLst>
                    <a:ext uri="{9D8B030D-6E8A-4147-A177-3AD203B41FA5}">
                      <a16:colId xmlns:a16="http://schemas.microsoft.com/office/drawing/2014/main" val="447537098"/>
                    </a:ext>
                  </a:extLst>
                </a:gridCol>
              </a:tblGrid>
              <a:tr h="737893">
                <a:tc>
                  <a:txBody>
                    <a:bodyPr/>
                    <a:lstStyle/>
                    <a:p>
                      <a:r>
                        <a:rPr lang="en-GB" sz="1800" b="1" i="0" kern="1200" cap="all" dirty="0">
                          <a:solidFill>
                            <a:schemeClr val="lt1"/>
                          </a:solidFill>
                          <a:effectLst/>
                          <a:latin typeface="+mn-lt"/>
                          <a:ea typeface="+mn-ea"/>
                          <a:cs typeface="+mn-cs"/>
                        </a:rPr>
                        <a:t>BASIS FOR COMPARISON</a:t>
                      </a:r>
                      <a:endParaRPr lang="en-US" sz="1800" dirty="0"/>
                    </a:p>
                  </a:txBody>
                  <a:tcPr marT="45724" marB="45724"/>
                </a:tc>
                <a:tc>
                  <a:txBody>
                    <a:bodyPr/>
                    <a:lstStyle/>
                    <a:p>
                      <a:r>
                        <a:rPr lang="en-US" sz="1800" dirty="0"/>
                        <a:t>Pure ALOHA</a:t>
                      </a:r>
                    </a:p>
                  </a:txBody>
                  <a:tcPr marT="45724" marB="45724"/>
                </a:tc>
                <a:tc>
                  <a:txBody>
                    <a:bodyPr/>
                    <a:lstStyle/>
                    <a:p>
                      <a:r>
                        <a:rPr lang="en-US" sz="1800" dirty="0"/>
                        <a:t>Slotted ALOHA</a:t>
                      </a:r>
                    </a:p>
                  </a:txBody>
                  <a:tcPr marT="45724" marB="45724"/>
                </a:tc>
                <a:extLst>
                  <a:ext uri="{0D108BD9-81ED-4DB2-BD59-A6C34878D82A}">
                    <a16:rowId xmlns:a16="http://schemas.microsoft.com/office/drawing/2014/main" val="3489918545"/>
                  </a:ext>
                </a:extLst>
              </a:tr>
              <a:tr h="2002853">
                <a:tc>
                  <a:txBody>
                    <a:bodyPr/>
                    <a:lstStyle/>
                    <a:p>
                      <a:r>
                        <a:rPr lang="en-GB" sz="1800" b="0" i="0" kern="1200" dirty="0">
                          <a:solidFill>
                            <a:schemeClr val="dk1"/>
                          </a:solidFill>
                          <a:effectLst/>
                          <a:latin typeface="+mn-lt"/>
                          <a:ea typeface="+mn-ea"/>
                          <a:cs typeface="+mn-cs"/>
                        </a:rPr>
                        <a:t>Frame Transmission</a:t>
                      </a:r>
                      <a:endParaRPr lang="en-US" sz="1800" dirty="0"/>
                    </a:p>
                  </a:txBody>
                  <a:tcPr marT="45724" marB="45724"/>
                </a:tc>
                <a:tc>
                  <a:txBody>
                    <a:bodyPr/>
                    <a:lstStyle/>
                    <a:p>
                      <a:r>
                        <a:rPr lang="en-GB" sz="1800" b="0" i="0" kern="1200" dirty="0">
                          <a:solidFill>
                            <a:schemeClr val="dk1"/>
                          </a:solidFill>
                          <a:effectLst/>
                          <a:latin typeface="+mn-lt"/>
                          <a:ea typeface="+mn-ea"/>
                          <a:cs typeface="+mn-cs"/>
                        </a:rPr>
                        <a:t>The user can transmit the data frame whenever the station has the data to be transmitted.</a:t>
                      </a:r>
                      <a:endParaRPr lang="en-US" sz="1800" dirty="0"/>
                    </a:p>
                  </a:txBody>
                  <a:tcPr marT="45724" marB="45724"/>
                </a:tc>
                <a:tc>
                  <a:txBody>
                    <a:bodyPr/>
                    <a:lstStyle/>
                    <a:p>
                      <a:r>
                        <a:rPr lang="en-GB" sz="1800" b="0" i="0" kern="1200" dirty="0">
                          <a:solidFill>
                            <a:schemeClr val="dk1"/>
                          </a:solidFill>
                          <a:effectLst/>
                          <a:latin typeface="+mn-lt"/>
                          <a:ea typeface="+mn-ea"/>
                          <a:cs typeface="+mn-cs"/>
                        </a:rPr>
                        <a:t>The user has to wait till the next time slot start, to transmit the data frame.</a:t>
                      </a:r>
                      <a:endParaRPr lang="en-US" sz="1800" dirty="0"/>
                    </a:p>
                  </a:txBody>
                  <a:tcPr marT="45724" marB="45724"/>
                </a:tc>
                <a:extLst>
                  <a:ext uri="{0D108BD9-81ED-4DB2-BD59-A6C34878D82A}">
                    <a16:rowId xmlns:a16="http://schemas.microsoft.com/office/drawing/2014/main" val="4088094783"/>
                  </a:ext>
                </a:extLst>
              </a:tr>
              <a:tr h="1054134">
                <a:tc>
                  <a:txBody>
                    <a:bodyPr/>
                    <a:lstStyle/>
                    <a:p>
                      <a:r>
                        <a:rPr lang="en-GB" sz="1800" b="0" i="0" kern="1200" dirty="0">
                          <a:solidFill>
                            <a:schemeClr val="dk1"/>
                          </a:solidFill>
                          <a:effectLst/>
                          <a:latin typeface="+mn-lt"/>
                          <a:ea typeface="+mn-ea"/>
                          <a:cs typeface="+mn-cs"/>
                        </a:rPr>
                        <a:t>Time</a:t>
                      </a:r>
                      <a:endParaRPr lang="en-US" sz="1800" dirty="0"/>
                    </a:p>
                  </a:txBody>
                  <a:tcPr marT="45724" marB="45724"/>
                </a:tc>
                <a:tc>
                  <a:txBody>
                    <a:bodyPr/>
                    <a:lstStyle/>
                    <a:p>
                      <a:r>
                        <a:rPr lang="en-GB" sz="1800" b="0" i="0" kern="1200" dirty="0">
                          <a:solidFill>
                            <a:schemeClr val="dk1"/>
                          </a:solidFill>
                          <a:effectLst/>
                          <a:latin typeface="+mn-lt"/>
                          <a:ea typeface="+mn-ea"/>
                          <a:cs typeface="+mn-cs"/>
                        </a:rPr>
                        <a:t>In Pure ALOHA the time is continuous.</a:t>
                      </a:r>
                      <a:endParaRPr lang="en-US" sz="1800" dirty="0"/>
                    </a:p>
                  </a:txBody>
                  <a:tcPr marT="45724" marB="45724"/>
                </a:tc>
                <a:tc>
                  <a:txBody>
                    <a:bodyPr/>
                    <a:lstStyle/>
                    <a:p>
                      <a:r>
                        <a:rPr lang="en-GB" sz="1800" b="0" i="0" kern="1200" dirty="0">
                          <a:solidFill>
                            <a:schemeClr val="dk1"/>
                          </a:solidFill>
                          <a:effectLst/>
                          <a:latin typeface="+mn-lt"/>
                          <a:ea typeface="+mn-ea"/>
                          <a:cs typeface="+mn-cs"/>
                        </a:rPr>
                        <a:t>In Slotted ALOHA the time is discrete.</a:t>
                      </a:r>
                      <a:endParaRPr lang="en-US" sz="1800" dirty="0"/>
                    </a:p>
                  </a:txBody>
                  <a:tcPr marT="45724" marB="45724"/>
                </a:tc>
                <a:extLst>
                  <a:ext uri="{0D108BD9-81ED-4DB2-BD59-A6C34878D82A}">
                    <a16:rowId xmlns:a16="http://schemas.microsoft.com/office/drawing/2014/main" val="3636628288"/>
                  </a:ext>
                </a:extLst>
              </a:tr>
              <a:tr h="1370374">
                <a:tc>
                  <a:txBody>
                    <a:bodyPr/>
                    <a:lstStyle/>
                    <a:p>
                      <a:r>
                        <a:rPr lang="en-GB" sz="1800" b="0" i="0" kern="1200" dirty="0">
                          <a:solidFill>
                            <a:schemeClr val="dk1"/>
                          </a:solidFill>
                          <a:effectLst/>
                          <a:latin typeface="+mn-lt"/>
                          <a:ea typeface="+mn-ea"/>
                          <a:cs typeface="+mn-cs"/>
                        </a:rPr>
                        <a:t>Throughput</a:t>
                      </a:r>
                      <a:endParaRPr lang="en-US" sz="1800" dirty="0"/>
                    </a:p>
                  </a:txBody>
                  <a:tcPr marT="45724" marB="45724"/>
                </a:tc>
                <a:tc>
                  <a:txBody>
                    <a:bodyPr/>
                    <a:lstStyle/>
                    <a:p>
                      <a:r>
                        <a:rPr lang="en-GB" sz="1800" b="0" i="0" kern="1200" dirty="0">
                          <a:solidFill>
                            <a:schemeClr val="dk1"/>
                          </a:solidFill>
                          <a:effectLst/>
                          <a:latin typeface="+mn-lt"/>
                          <a:ea typeface="+mn-ea"/>
                          <a:cs typeface="+mn-cs"/>
                        </a:rPr>
                        <a:t>The maximum throughput occurs at G = 1/2 which is 18%</a:t>
                      </a:r>
                      <a:endParaRPr lang="en-US" sz="1800" dirty="0"/>
                    </a:p>
                  </a:txBody>
                  <a:tcPr marT="45724" marB="45724"/>
                </a:tc>
                <a:tc>
                  <a:txBody>
                    <a:bodyPr/>
                    <a:lstStyle/>
                    <a:p>
                      <a:r>
                        <a:rPr lang="en-GB" sz="1800" b="0" i="0" kern="1200" dirty="0">
                          <a:solidFill>
                            <a:schemeClr val="dk1"/>
                          </a:solidFill>
                          <a:effectLst/>
                          <a:latin typeface="+mn-lt"/>
                          <a:ea typeface="+mn-ea"/>
                          <a:cs typeface="+mn-cs"/>
                        </a:rPr>
                        <a:t>The maximum throughput occurs at G = 1 which is 37%.</a:t>
                      </a:r>
                      <a:endParaRPr lang="en-US" sz="1800" dirty="0"/>
                    </a:p>
                  </a:txBody>
                  <a:tcPr marT="45724" marB="45724"/>
                </a:tc>
                <a:extLst>
                  <a:ext uri="{0D108BD9-81ED-4DB2-BD59-A6C34878D82A}">
                    <a16:rowId xmlns:a16="http://schemas.microsoft.com/office/drawing/2014/main" val="1130542643"/>
                  </a:ext>
                </a:extLst>
              </a:tr>
              <a:tr h="427510">
                <a:tc>
                  <a:txBody>
                    <a:bodyPr/>
                    <a:lstStyle/>
                    <a:p>
                      <a:r>
                        <a:rPr lang="en-US" sz="1800" dirty="0"/>
                        <a:t>Danger Time</a:t>
                      </a:r>
                    </a:p>
                  </a:txBody>
                  <a:tcPr marT="45724" marB="45724"/>
                </a:tc>
                <a:tc>
                  <a:txBody>
                    <a:bodyPr/>
                    <a:lstStyle/>
                    <a:p>
                      <a:r>
                        <a:rPr lang="en-US" sz="1800" dirty="0"/>
                        <a:t>= </a:t>
                      </a:r>
                      <a:r>
                        <a:rPr lang="en-US" altLang="en-US" sz="1800" dirty="0">
                          <a:latin typeface="+mn-lt"/>
                        </a:rPr>
                        <a:t>2 </a:t>
                      </a:r>
                      <a:r>
                        <a:rPr lang="en-US" altLang="en-US" sz="1800" dirty="0" err="1">
                          <a:latin typeface="+mn-lt"/>
                        </a:rPr>
                        <a:t>T</a:t>
                      </a:r>
                      <a:r>
                        <a:rPr lang="en-US" altLang="en-US" sz="1800" baseline="-25000" dirty="0" err="1">
                          <a:latin typeface="+mn-lt"/>
                        </a:rPr>
                        <a:t>fr</a:t>
                      </a:r>
                      <a:endParaRPr lang="en-US" sz="1800" dirty="0"/>
                    </a:p>
                  </a:txBody>
                  <a:tcPr marT="45724" marB="45724"/>
                </a:tc>
                <a:tc>
                  <a:txBody>
                    <a:bodyPr/>
                    <a:lstStyle/>
                    <a:p>
                      <a:r>
                        <a:rPr lang="en-US" altLang="en-US" sz="1800" dirty="0">
                          <a:latin typeface="+mn-lt"/>
                        </a:rPr>
                        <a:t>= </a:t>
                      </a:r>
                      <a:r>
                        <a:rPr lang="en-US" altLang="en-US" sz="1800" dirty="0" err="1">
                          <a:latin typeface="+mn-lt"/>
                        </a:rPr>
                        <a:t>T</a:t>
                      </a:r>
                      <a:r>
                        <a:rPr lang="en-US" altLang="en-US" sz="1800" baseline="-25000" dirty="0" err="1">
                          <a:latin typeface="+mn-lt"/>
                        </a:rPr>
                        <a:t>fr</a:t>
                      </a:r>
                      <a:endParaRPr lang="en-US" sz="1800" dirty="0"/>
                    </a:p>
                  </a:txBody>
                  <a:tcPr marT="45724" marB="45724"/>
                </a:tc>
                <a:extLst>
                  <a:ext uri="{0D108BD9-81ED-4DB2-BD59-A6C34878D82A}">
                    <a16:rowId xmlns:a16="http://schemas.microsoft.com/office/drawing/2014/main" val="4120216948"/>
                  </a:ext>
                </a:extLst>
              </a:tr>
            </a:tbl>
          </a:graphicData>
        </a:graphic>
      </p:graphicFrame>
    </p:spTree>
    <p:extLst>
      <p:ext uri="{BB962C8B-B14F-4D97-AF65-F5344CB8AC3E}">
        <p14:creationId xmlns:p14="http://schemas.microsoft.com/office/powerpoint/2010/main" val="11162506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noChangeArrowheads="1"/>
          </p:cNvSpPr>
          <p:nvPr>
            <p:ph type="title"/>
          </p:nvPr>
        </p:nvSpPr>
        <p:spPr>
          <a:xfrm>
            <a:off x="2133600" y="2700338"/>
            <a:ext cx="7086600" cy="1827212"/>
          </a:xfrm>
        </p:spPr>
        <p:txBody>
          <a:bodyPr>
            <a:normAutofit fontScale="90000"/>
          </a:bodyPr>
          <a:lstStyle/>
          <a:p>
            <a:r>
              <a:rPr lang="en-US" altLang="en-US" smtClean="0"/>
              <a:t>Random Access – Carrier Sense Multiple Access (CSMA)</a:t>
            </a:r>
          </a:p>
        </p:txBody>
      </p:sp>
      <p:sp>
        <p:nvSpPr>
          <p:cNvPr id="3" name="Text Placeholder 2">
            <a:extLst>
              <a:ext uri="{FF2B5EF4-FFF2-40B4-BE49-F238E27FC236}">
                <a16:creationId xmlns:a16="http://schemas.microsoft.com/office/drawing/2014/main" id="{2DD97731-695F-584E-BF85-833AABA2F39C}"/>
              </a:ext>
            </a:extLst>
          </p:cNvPr>
          <p:cNvSpPr>
            <a:spLocks noGrp="1"/>
          </p:cNvSpPr>
          <p:nvPr>
            <p:ph type="body" idx="1"/>
          </p:nvPr>
        </p:nvSpPr>
        <p:spPr>
          <a:xfrm>
            <a:off x="2133601" y="4527551"/>
            <a:ext cx="6348413" cy="860425"/>
          </a:xfrm>
        </p:spPr>
        <p:txBody>
          <a:bodyPr/>
          <a:lstStyle/>
          <a:p>
            <a:pPr>
              <a:buFont typeface="Wingdings 3" pitchFamily="2" charset="2"/>
              <a:buNone/>
              <a:defRPr/>
            </a:pPr>
            <a:endParaRPr lang="en-US"/>
          </a:p>
        </p:txBody>
      </p:sp>
    </p:spTree>
    <p:extLst>
      <p:ext uri="{BB962C8B-B14F-4D97-AF65-F5344CB8AC3E}">
        <p14:creationId xmlns:p14="http://schemas.microsoft.com/office/powerpoint/2010/main" val="39423272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026"/>
          <p:cNvSpPr>
            <a:spLocks noGrp="1" noChangeArrowheads="1"/>
          </p:cNvSpPr>
          <p:nvPr>
            <p:ph type="title"/>
          </p:nvPr>
        </p:nvSpPr>
        <p:spPr>
          <a:xfrm>
            <a:off x="2209800" y="312738"/>
            <a:ext cx="7772400" cy="762000"/>
          </a:xfrm>
        </p:spPr>
        <p:txBody>
          <a:bodyPr/>
          <a:lstStyle/>
          <a:p>
            <a:pPr eaLnBrk="1" hangingPunct="1"/>
            <a:r>
              <a:rPr lang="en-US" altLang="en-US" smtClean="0"/>
              <a:t>Multiple Access</a:t>
            </a:r>
          </a:p>
        </p:txBody>
      </p:sp>
      <p:pic>
        <p:nvPicPr>
          <p:cNvPr id="23554" name="Picture 102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48791" y="3507208"/>
            <a:ext cx="5070923" cy="2807214"/>
          </a:xfrm>
          <a:noFill/>
        </p:spPr>
      </p:pic>
      <p:sp>
        <p:nvSpPr>
          <p:cNvPr id="23555" name="Text Box 1028"/>
          <p:cNvSpPr txBox="1">
            <a:spLocks noChangeArrowheads="1"/>
          </p:cNvSpPr>
          <p:nvPr/>
        </p:nvSpPr>
        <p:spPr bwMode="auto">
          <a:xfrm>
            <a:off x="2438400" y="1371601"/>
            <a:ext cx="7315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 typeface="Wingdings" panose="05000000000000000000" pitchFamily="2" charset="2"/>
              <a:buChar char="§"/>
            </a:pPr>
            <a:r>
              <a:rPr lang="en-US" altLang="en-US" b="1">
                <a:solidFill>
                  <a:schemeClr val="tx1"/>
                </a:solidFill>
                <a:latin typeface="Times New Roman" panose="02020603050405020304" pitchFamily="18" charset="0"/>
              </a:rPr>
              <a:t> Broadcast link</a:t>
            </a:r>
            <a:r>
              <a:rPr lang="en-US" altLang="en-US">
                <a:solidFill>
                  <a:schemeClr val="tx1"/>
                </a:solidFill>
                <a:latin typeface="Times New Roman" panose="02020603050405020304" pitchFamily="18" charset="0"/>
              </a:rPr>
              <a:t> used in LAN consists of </a:t>
            </a:r>
            <a:r>
              <a:rPr lang="en-US" altLang="en-US" u="sng">
                <a:solidFill>
                  <a:schemeClr val="tx1"/>
                </a:solidFill>
                <a:latin typeface="Times New Roman" panose="02020603050405020304" pitchFamily="18" charset="0"/>
              </a:rPr>
              <a:t>multiple sending</a:t>
            </a:r>
            <a:r>
              <a:rPr lang="en-US" altLang="en-US">
                <a:solidFill>
                  <a:schemeClr val="tx1"/>
                </a:solidFill>
                <a:latin typeface="Times New Roman" panose="02020603050405020304" pitchFamily="18" charset="0"/>
              </a:rPr>
              <a:t> and </a:t>
            </a:r>
            <a:r>
              <a:rPr lang="en-US" altLang="en-US" u="sng">
                <a:solidFill>
                  <a:schemeClr val="tx1"/>
                </a:solidFill>
                <a:latin typeface="Times New Roman" panose="02020603050405020304" pitchFamily="18" charset="0"/>
              </a:rPr>
              <a:t>receiving nodes</a:t>
            </a:r>
            <a:r>
              <a:rPr lang="en-US" altLang="en-US">
                <a:solidFill>
                  <a:schemeClr val="tx1"/>
                </a:solidFill>
                <a:latin typeface="Times New Roman" panose="02020603050405020304" pitchFamily="18" charset="0"/>
              </a:rPr>
              <a:t> connected to or use a </a:t>
            </a:r>
            <a:r>
              <a:rPr lang="en-US" altLang="en-US" u="sng">
                <a:solidFill>
                  <a:schemeClr val="tx1"/>
                </a:solidFill>
                <a:latin typeface="Times New Roman" panose="02020603050405020304" pitchFamily="18" charset="0"/>
              </a:rPr>
              <a:t>single shared link</a:t>
            </a:r>
            <a:r>
              <a:rPr lang="en-US" altLang="en-US" b="1">
                <a:solidFill>
                  <a:schemeClr val="tx1"/>
                </a:solidFill>
                <a:latin typeface="Times New Roman" panose="02020603050405020304" pitchFamily="18" charset="0"/>
              </a:rPr>
              <a:t> </a:t>
            </a:r>
          </a:p>
        </p:txBody>
      </p:sp>
      <p:sp>
        <p:nvSpPr>
          <p:cNvPr id="23556" name="Text Box 1030"/>
          <p:cNvSpPr txBox="1">
            <a:spLocks noChangeArrowheads="1"/>
          </p:cNvSpPr>
          <p:nvPr/>
        </p:nvSpPr>
        <p:spPr bwMode="auto">
          <a:xfrm>
            <a:off x="3352800" y="2667000"/>
            <a:ext cx="5257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b="1">
                <a:solidFill>
                  <a:schemeClr val="tx1"/>
                </a:solidFill>
                <a:latin typeface="Tahoma" panose="020B0604030504040204" pitchFamily="34" charset="0"/>
              </a:rPr>
              <a:t>Broadcast links Examples</a:t>
            </a:r>
          </a:p>
        </p:txBody>
      </p:sp>
    </p:spTree>
    <p:extLst>
      <p:ext uri="{BB962C8B-B14F-4D97-AF65-F5344CB8AC3E}">
        <p14:creationId xmlns:p14="http://schemas.microsoft.com/office/powerpoint/2010/main" val="648637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828800" y="152400"/>
            <a:ext cx="6705600" cy="838200"/>
          </a:xfrm>
        </p:spPr>
        <p:txBody>
          <a:bodyPr/>
          <a:lstStyle/>
          <a:p>
            <a:pPr eaLnBrk="1" hangingPunct="1"/>
            <a:r>
              <a:rPr lang="en-US" altLang="en-US" sz="2400"/>
              <a:t>Random Access – Carrier Sense Multiple Access (CSMA)</a:t>
            </a:r>
          </a:p>
        </p:txBody>
      </p:sp>
      <p:sp>
        <p:nvSpPr>
          <p:cNvPr id="20483" name="Rectangle 3">
            <a:extLst>
              <a:ext uri="{FF2B5EF4-FFF2-40B4-BE49-F238E27FC236}">
                <a16:creationId xmlns:a16="http://schemas.microsoft.com/office/drawing/2014/main" id="{46B2F678-F63F-DB4D-9E0E-F4296ACE05DB}"/>
              </a:ext>
            </a:extLst>
          </p:cNvPr>
          <p:cNvSpPr>
            <a:spLocks noGrp="1" noChangeArrowheads="1"/>
          </p:cNvSpPr>
          <p:nvPr>
            <p:ph idx="1"/>
          </p:nvPr>
        </p:nvSpPr>
        <p:spPr>
          <a:xfrm>
            <a:off x="1828800" y="990600"/>
            <a:ext cx="7391400" cy="3962400"/>
          </a:xfrm>
          <a:extLst/>
        </p:spPr>
        <p:txBody>
          <a:bodyPr rtlCol="0">
            <a:normAutofit fontScale="85000" lnSpcReduction="20000"/>
          </a:bodyPr>
          <a:lstStyle/>
          <a:p>
            <a:pPr>
              <a:buFont typeface="Wingdings 3" charset="2"/>
              <a:buChar char=""/>
              <a:defRPr/>
            </a:pPr>
            <a:r>
              <a:rPr lang="en-GB" dirty="0"/>
              <a:t>A user wishing to transmit first listens to the medium to see if another transmission is in progress (carrier sense)</a:t>
            </a:r>
            <a:endParaRPr lang="en-US" altLang="en-US" dirty="0">
              <a:solidFill>
                <a:schemeClr val="tx1">
                  <a:lumMod val="75000"/>
                  <a:lumOff val="25000"/>
                </a:schemeClr>
              </a:solidFill>
            </a:endParaRPr>
          </a:p>
          <a:p>
            <a:pPr>
              <a:buFont typeface="Wingdings 3" charset="2"/>
              <a:buChar char=""/>
              <a:defRPr/>
            </a:pPr>
            <a:r>
              <a:rPr lang="en-US" altLang="en-US" dirty="0">
                <a:solidFill>
                  <a:schemeClr val="tx1">
                    <a:lumMod val="75000"/>
                    <a:lumOff val="25000"/>
                  </a:schemeClr>
                </a:solidFill>
              </a:rPr>
              <a:t>Based on the fact that in LAN propagation time is very small</a:t>
            </a:r>
          </a:p>
          <a:p>
            <a:pPr>
              <a:buFont typeface="Wingdings 3" charset="2"/>
              <a:buChar char=""/>
              <a:defRPr/>
            </a:pPr>
            <a:r>
              <a:rPr lang="en-US" altLang="en-US" dirty="0">
                <a:solidFill>
                  <a:schemeClr val="tx1">
                    <a:lumMod val="75000"/>
                    <a:lumOff val="25000"/>
                  </a:schemeClr>
                </a:solidFill>
                <a:sym typeface="Wingdings" pitchFamily="2" charset="2"/>
              </a:rPr>
              <a:t> If a frame was sent by a station, </a:t>
            </a:r>
            <a:r>
              <a:rPr lang="en-US" altLang="en-US" dirty="0">
                <a:solidFill>
                  <a:schemeClr val="tx1">
                    <a:lumMod val="75000"/>
                    <a:lumOff val="25000"/>
                  </a:schemeClr>
                </a:solidFill>
              </a:rPr>
              <a:t>All stations knows immediately so they can wait  before start sending</a:t>
            </a:r>
          </a:p>
          <a:p>
            <a:pPr lvl="1">
              <a:buFont typeface="Wingdings 3" charset="2"/>
              <a:buChar char=""/>
              <a:defRPr/>
            </a:pPr>
            <a:r>
              <a:rPr lang="en-US" altLang="en-US" dirty="0">
                <a:solidFill>
                  <a:schemeClr val="tx1">
                    <a:lumMod val="75000"/>
                    <a:lumOff val="25000"/>
                  </a:schemeClr>
                </a:solidFill>
                <a:sym typeface="Wingdings" pitchFamily="2" charset="2"/>
              </a:rPr>
              <a:t> </a:t>
            </a:r>
            <a:r>
              <a:rPr lang="en-US" altLang="en-US" dirty="0">
                <a:solidFill>
                  <a:schemeClr val="tx1">
                    <a:lumMod val="75000"/>
                    <a:lumOff val="25000"/>
                  </a:schemeClr>
                </a:solidFill>
              </a:rPr>
              <a:t>A station with frames to be sent, should sense the medium for the presence of another transmission (carrier) before it starts its own transmission</a:t>
            </a:r>
          </a:p>
          <a:p>
            <a:pPr>
              <a:buFont typeface="Wingdings 3" charset="2"/>
              <a:buChar char=""/>
              <a:defRPr/>
            </a:pPr>
            <a:r>
              <a:rPr lang="en-US" altLang="en-US" dirty="0">
                <a:solidFill>
                  <a:schemeClr val="tx1">
                    <a:lumMod val="75000"/>
                    <a:lumOff val="25000"/>
                  </a:schemeClr>
                </a:solidFill>
              </a:rPr>
              <a:t>This can reduce the possibility of collision but it cannot eliminate it.</a:t>
            </a:r>
          </a:p>
          <a:p>
            <a:pPr lvl="1">
              <a:buFont typeface="Wingdings 3" charset="2"/>
              <a:buChar char=""/>
              <a:defRPr/>
            </a:pPr>
            <a:r>
              <a:rPr lang="en-US" altLang="en-US" dirty="0">
                <a:solidFill>
                  <a:schemeClr val="tx1">
                    <a:lumMod val="75000"/>
                    <a:lumOff val="25000"/>
                  </a:schemeClr>
                </a:solidFill>
              </a:rPr>
              <a:t>Collision can only happen when more than one station begin transmitting within a short time (the propagation time period)</a:t>
            </a:r>
          </a:p>
          <a:p>
            <a:pPr lvl="1">
              <a:buFont typeface="Wingdings 3" charset="2"/>
              <a:buChar char=""/>
              <a:defRPr/>
            </a:pPr>
            <a:endParaRPr lang="en-US" altLang="en-US" dirty="0">
              <a:solidFill>
                <a:schemeClr val="tx1">
                  <a:lumMod val="75000"/>
                  <a:lumOff val="25000"/>
                </a:schemeClr>
              </a:solidFill>
            </a:endParaRPr>
          </a:p>
          <a:p>
            <a:pPr lvl="1">
              <a:buFont typeface="Wingdings 3" charset="2"/>
              <a:buChar char=""/>
              <a:defRPr/>
            </a:pPr>
            <a:endParaRPr lang="en-US" altLang="en-US" dirty="0">
              <a:solidFill>
                <a:schemeClr val="tx1">
                  <a:lumMod val="75000"/>
                  <a:lumOff val="25000"/>
                </a:schemeClr>
              </a:solidFill>
            </a:endParaRPr>
          </a:p>
          <a:p>
            <a:pPr lvl="1">
              <a:buFont typeface="Wingdings 3" charset="2"/>
              <a:buChar char=""/>
              <a:defRPr/>
            </a:pPr>
            <a:endParaRPr lang="en-US" altLang="en-US" dirty="0">
              <a:solidFill>
                <a:schemeClr val="tx1">
                  <a:lumMod val="75000"/>
                  <a:lumOff val="25000"/>
                </a:schemeClr>
              </a:solidFill>
            </a:endParaRPr>
          </a:p>
          <a:p>
            <a:pPr lvl="1">
              <a:buFont typeface="Wingdings 3" charset="2"/>
              <a:buChar char=""/>
              <a:defRPr/>
            </a:pPr>
            <a:endParaRPr lang="en-US" altLang="en-US" dirty="0">
              <a:solidFill>
                <a:schemeClr val="tx1">
                  <a:lumMod val="75000"/>
                  <a:lumOff val="25000"/>
                </a:schemeClr>
              </a:solidFill>
            </a:endParaRPr>
          </a:p>
          <a:p>
            <a:pPr lvl="1">
              <a:buFont typeface="Wingdings 3" charset="2"/>
              <a:buChar char=""/>
              <a:defRPr/>
            </a:pPr>
            <a:endParaRPr lang="en-US" altLang="en-US" dirty="0">
              <a:solidFill>
                <a:schemeClr val="tx1">
                  <a:lumMod val="75000"/>
                  <a:lumOff val="25000"/>
                </a:schemeClr>
              </a:solidFill>
            </a:endParaRPr>
          </a:p>
        </p:txBody>
      </p:sp>
    </p:spTree>
    <p:extLst>
      <p:ext uri="{BB962C8B-B14F-4D97-AF65-F5344CB8AC3E}">
        <p14:creationId xmlns:p14="http://schemas.microsoft.com/office/powerpoint/2010/main" val="15050356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179763"/>
            <a:ext cx="6477000" cy="292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6" name="Title 1"/>
          <p:cNvSpPr>
            <a:spLocks noGrp="1" noChangeArrowheads="1"/>
          </p:cNvSpPr>
          <p:nvPr>
            <p:ph type="title"/>
          </p:nvPr>
        </p:nvSpPr>
        <p:spPr>
          <a:xfrm>
            <a:off x="2133601" y="309563"/>
            <a:ext cx="6348413" cy="1320800"/>
          </a:xfrm>
        </p:spPr>
        <p:txBody>
          <a:bodyPr/>
          <a:lstStyle/>
          <a:p>
            <a:pPr eaLnBrk="1" hangingPunct="1"/>
            <a:r>
              <a:rPr lang="en-US" altLang="en-US" sz="2000"/>
              <a:t>Random Access – Carrier Sense Multiple Access (CSMA)</a:t>
            </a:r>
          </a:p>
        </p:txBody>
      </p:sp>
      <p:sp>
        <p:nvSpPr>
          <p:cNvPr id="41987" name="Content Placeholder 2"/>
          <p:cNvSpPr>
            <a:spLocks noGrp="1" noChangeArrowheads="1"/>
          </p:cNvSpPr>
          <p:nvPr>
            <p:ph idx="1"/>
          </p:nvPr>
        </p:nvSpPr>
        <p:spPr>
          <a:xfrm>
            <a:off x="2133601" y="1266825"/>
            <a:ext cx="6348413" cy="3881438"/>
          </a:xfrm>
        </p:spPr>
        <p:txBody>
          <a:bodyPr/>
          <a:lstStyle/>
          <a:p>
            <a:pPr eaLnBrk="1" hangingPunct="1">
              <a:buFont typeface="Wingdings" panose="05000000000000000000" pitchFamily="2" charset="2"/>
              <a:buChar char="§"/>
            </a:pPr>
            <a:r>
              <a:rPr lang="en-US" altLang="en-US" smtClean="0"/>
              <a:t> Vulnerable time for CSMA is the maximum propagation time</a:t>
            </a:r>
          </a:p>
          <a:p>
            <a:pPr eaLnBrk="1" hangingPunct="1">
              <a:buFont typeface="Wingdings" panose="05000000000000000000" pitchFamily="2" charset="2"/>
              <a:buChar char="§"/>
            </a:pPr>
            <a:r>
              <a:rPr lang="en-US" altLang="en-US" smtClean="0"/>
              <a:t> The longer the propagation delay, the worse the performance of the protocol because of the above case.</a:t>
            </a:r>
          </a:p>
          <a:p>
            <a:pPr eaLnBrk="1" hangingPunct="1"/>
            <a:endParaRPr lang="en-US" altLang="en-US" smtClean="0"/>
          </a:p>
        </p:txBody>
      </p:sp>
    </p:spTree>
    <p:extLst>
      <p:ext uri="{BB962C8B-B14F-4D97-AF65-F5344CB8AC3E}">
        <p14:creationId xmlns:p14="http://schemas.microsoft.com/office/powerpoint/2010/main" val="26654633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p:cNvSpPr>
            <a:spLocks noGrp="1" noChangeArrowheads="1"/>
          </p:cNvSpPr>
          <p:nvPr>
            <p:ph type="title"/>
          </p:nvPr>
        </p:nvSpPr>
        <p:spPr>
          <a:xfrm>
            <a:off x="1981200" y="381000"/>
            <a:ext cx="7772400" cy="762000"/>
          </a:xfrm>
        </p:spPr>
        <p:txBody>
          <a:bodyPr/>
          <a:lstStyle/>
          <a:p>
            <a:pPr eaLnBrk="1" hangingPunct="1"/>
            <a:r>
              <a:rPr lang="en-US" altLang="en-US" sz="2800"/>
              <a:t>Types of CSMA Protocols</a:t>
            </a:r>
            <a:endParaRPr lang="en-US" altLang="en-US" sz="2400">
              <a:solidFill>
                <a:srgbClr val="000000"/>
              </a:solidFill>
              <a:latin typeface="Times New Roman" panose="02020603050405020304" pitchFamily="18" charset="0"/>
              <a:cs typeface="Times New Roman" panose="02020603050405020304" pitchFamily="18" charset="0"/>
            </a:endParaRPr>
          </a:p>
        </p:txBody>
      </p:sp>
      <p:sp>
        <p:nvSpPr>
          <p:cNvPr id="43010" name="Rectangle 3"/>
          <p:cNvSpPr>
            <a:spLocks noGrp="1" noChangeArrowheads="1"/>
          </p:cNvSpPr>
          <p:nvPr>
            <p:ph idx="1"/>
          </p:nvPr>
        </p:nvSpPr>
        <p:spPr>
          <a:xfrm>
            <a:off x="2209800" y="990600"/>
            <a:ext cx="7772400" cy="5486400"/>
          </a:xfrm>
        </p:spPr>
        <p:txBody>
          <a:bodyPr/>
          <a:lstStyle/>
          <a:p>
            <a:pPr marL="990600" lvl="1" indent="-533400">
              <a:buFont typeface="Wingdings" panose="05000000000000000000" pitchFamily="2" charset="2"/>
              <a:buAutoNum type="arabicPeriod"/>
            </a:pPr>
            <a:endParaRPr lang="en-US" altLang="en-US" sz="2000"/>
          </a:p>
          <a:p>
            <a:pPr marL="990600" lvl="1" indent="-533400">
              <a:buNone/>
            </a:pPr>
            <a:r>
              <a:rPr lang="en-US" altLang="en-US" sz="2000"/>
              <a:t>Different CSMA protocols that determine:</a:t>
            </a:r>
          </a:p>
          <a:p>
            <a:pPr marL="990600" lvl="1" indent="-533400">
              <a:buSzPct val="95000"/>
              <a:buFont typeface="Wingdings" panose="05000000000000000000" pitchFamily="2" charset="2"/>
              <a:buChar char="§"/>
            </a:pPr>
            <a:r>
              <a:rPr lang="en-US" altLang="en-US" sz="2000"/>
              <a:t>What a station should do when the medium is idle?</a:t>
            </a:r>
          </a:p>
          <a:p>
            <a:pPr marL="990600" lvl="1" indent="-533400">
              <a:buSzPct val="95000"/>
              <a:buFont typeface="Wingdings" panose="05000000000000000000" pitchFamily="2" charset="2"/>
              <a:buChar char="§"/>
            </a:pPr>
            <a:r>
              <a:rPr lang="en-US" altLang="en-US" sz="2000"/>
              <a:t>What a station should do when the medium is busy? </a:t>
            </a:r>
          </a:p>
          <a:p>
            <a:pPr marL="990600" lvl="1" indent="-533400">
              <a:buFont typeface="Wingdings" panose="05000000000000000000" pitchFamily="2" charset="2"/>
              <a:buAutoNum type="arabicPeriod"/>
            </a:pPr>
            <a:endParaRPr lang="en-US" altLang="en-US" sz="2000"/>
          </a:p>
          <a:p>
            <a:pPr marL="1371600" lvl="2" indent="-457200">
              <a:buFont typeface="Wingdings" panose="05000000000000000000" pitchFamily="2" charset="2"/>
              <a:buAutoNum type="arabicPeriod"/>
            </a:pPr>
            <a:r>
              <a:rPr lang="en-US" altLang="en-US"/>
              <a:t>Non-Persistent CSMA</a:t>
            </a:r>
          </a:p>
          <a:p>
            <a:pPr marL="1371600" lvl="2" indent="-457200">
              <a:buFont typeface="Wingdings" panose="05000000000000000000" pitchFamily="2" charset="2"/>
              <a:buAutoNum type="arabicPeriod"/>
            </a:pPr>
            <a:r>
              <a:rPr lang="en-US" altLang="en-US"/>
              <a:t>1-Persistent CSMA</a:t>
            </a:r>
          </a:p>
          <a:p>
            <a:pPr marL="1371600" lvl="2" indent="-457200">
              <a:buFont typeface="Wingdings" panose="05000000000000000000" pitchFamily="2" charset="2"/>
              <a:buAutoNum type="arabicPeriod"/>
            </a:pPr>
            <a:r>
              <a:rPr lang="en-US" altLang="en-US"/>
              <a:t>p-Persistent CSMA</a:t>
            </a:r>
          </a:p>
          <a:p>
            <a:pPr marL="609600" indent="-609600">
              <a:buFont typeface="Wingdings" panose="05000000000000000000" pitchFamily="2" charset="2"/>
              <a:buAutoNum type="arabicPeriod"/>
            </a:pPr>
            <a:endParaRPr lang="en-US" altLang="en-US" sz="2400"/>
          </a:p>
        </p:txBody>
      </p:sp>
    </p:spTree>
    <p:extLst>
      <p:ext uri="{BB962C8B-B14F-4D97-AF65-F5344CB8AC3E}">
        <p14:creationId xmlns:p14="http://schemas.microsoft.com/office/powerpoint/2010/main" val="361145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ChangeArrowheads="1"/>
          </p:cNvSpPr>
          <p:nvPr/>
        </p:nvSpPr>
        <p:spPr bwMode="auto">
          <a:xfrm>
            <a:off x="2057400" y="1295400"/>
            <a:ext cx="8178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914400" indent="-45720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lnSpc>
                <a:spcPct val="90000"/>
              </a:lnSpc>
              <a:spcBef>
                <a:spcPct val="20000"/>
              </a:spcBef>
              <a:buClr>
                <a:schemeClr val="folHlink"/>
              </a:buClr>
              <a:buSzPct val="60000"/>
              <a:buFont typeface="Wingdings" panose="05000000000000000000" pitchFamily="2" charset="2"/>
              <a:buChar char="§"/>
            </a:pPr>
            <a:endParaRPr lang="en-US" altLang="en-US">
              <a:solidFill>
                <a:schemeClr val="tx1"/>
              </a:solidFill>
              <a:latin typeface="Times New Roman" panose="02020603050405020304" pitchFamily="18" charset="0"/>
            </a:endParaRPr>
          </a:p>
        </p:txBody>
      </p:sp>
      <p:pic>
        <p:nvPicPr>
          <p:cNvPr id="4403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4819650"/>
            <a:ext cx="60960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5" name="Line 10"/>
          <p:cNvSpPr>
            <a:spLocks noChangeShapeType="1"/>
          </p:cNvSpPr>
          <p:nvPr/>
        </p:nvSpPr>
        <p:spPr bwMode="auto">
          <a:xfrm>
            <a:off x="4343400" y="5257800"/>
            <a:ext cx="533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36" name="Line 11"/>
          <p:cNvSpPr>
            <a:spLocks noChangeShapeType="1"/>
          </p:cNvSpPr>
          <p:nvPr/>
        </p:nvSpPr>
        <p:spPr bwMode="auto">
          <a:xfrm>
            <a:off x="4419600" y="5257800"/>
            <a:ext cx="1676400" cy="457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37" name="Line 12"/>
          <p:cNvSpPr>
            <a:spLocks noChangeShapeType="1"/>
          </p:cNvSpPr>
          <p:nvPr/>
        </p:nvSpPr>
        <p:spPr bwMode="auto">
          <a:xfrm flipH="1">
            <a:off x="3124200" y="5257800"/>
            <a:ext cx="1295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4038" name="Text Box 13"/>
          <p:cNvSpPr txBox="1">
            <a:spLocks noChangeArrowheads="1"/>
          </p:cNvSpPr>
          <p:nvPr/>
        </p:nvSpPr>
        <p:spPr bwMode="auto">
          <a:xfrm>
            <a:off x="2057400" y="50292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sz="1200">
                <a:solidFill>
                  <a:schemeClr val="tx1"/>
                </a:solidFill>
                <a:latin typeface="Times New Roman" panose="02020603050405020304" pitchFamily="18" charset="0"/>
              </a:rPr>
              <a:t>Random Waiting times</a:t>
            </a:r>
          </a:p>
        </p:txBody>
      </p:sp>
      <p:sp>
        <p:nvSpPr>
          <p:cNvPr id="44039" name="Freeform 14"/>
          <p:cNvSpPr>
            <a:spLocks/>
          </p:cNvSpPr>
          <p:nvPr/>
        </p:nvSpPr>
        <p:spPr bwMode="auto">
          <a:xfrm>
            <a:off x="5537200" y="6324600"/>
            <a:ext cx="1422400" cy="177800"/>
          </a:xfrm>
          <a:custGeom>
            <a:avLst/>
            <a:gdLst>
              <a:gd name="T0" fmla="*/ 2147483646 w 896"/>
              <a:gd name="T1" fmla="*/ 0 h 112"/>
              <a:gd name="T2" fmla="*/ 2147483646 w 896"/>
              <a:gd name="T3" fmla="*/ 2147483646 h 112"/>
              <a:gd name="T4" fmla="*/ 2147483646 w 896"/>
              <a:gd name="T5" fmla="*/ 2147483646 h 112"/>
              <a:gd name="T6" fmla="*/ 2147483646 w 896"/>
              <a:gd name="T7" fmla="*/ 0 h 112"/>
              <a:gd name="T8" fmla="*/ 0 60000 65536"/>
              <a:gd name="T9" fmla="*/ 0 60000 65536"/>
              <a:gd name="T10" fmla="*/ 0 60000 65536"/>
              <a:gd name="T11" fmla="*/ 0 60000 65536"/>
              <a:gd name="T12" fmla="*/ 0 w 896"/>
              <a:gd name="T13" fmla="*/ 0 h 112"/>
              <a:gd name="T14" fmla="*/ 896 w 896"/>
              <a:gd name="T15" fmla="*/ 112 h 112"/>
            </a:gdLst>
            <a:ahLst/>
            <a:cxnLst>
              <a:cxn ang="T8">
                <a:pos x="T0" y="T1"/>
              </a:cxn>
              <a:cxn ang="T9">
                <a:pos x="T2" y="T3"/>
              </a:cxn>
              <a:cxn ang="T10">
                <a:pos x="T4" y="T5"/>
              </a:cxn>
              <a:cxn ang="T11">
                <a:pos x="T6" y="T7"/>
              </a:cxn>
            </a:cxnLst>
            <a:rect l="T12" t="T13" r="T14" b="T15"/>
            <a:pathLst>
              <a:path w="896" h="112">
                <a:moveTo>
                  <a:pt x="112" y="0"/>
                </a:moveTo>
                <a:cubicBezTo>
                  <a:pt x="56" y="40"/>
                  <a:pt x="0" y="80"/>
                  <a:pt x="112" y="96"/>
                </a:cubicBezTo>
                <a:cubicBezTo>
                  <a:pt x="224" y="112"/>
                  <a:pt x="672" y="112"/>
                  <a:pt x="784" y="96"/>
                </a:cubicBezTo>
                <a:cubicBezTo>
                  <a:pt x="896" y="80"/>
                  <a:pt x="784" y="16"/>
                  <a:pt x="784"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4040" name="Line 15"/>
          <p:cNvSpPr>
            <a:spLocks noChangeShapeType="1"/>
          </p:cNvSpPr>
          <p:nvPr/>
        </p:nvSpPr>
        <p:spPr bwMode="auto">
          <a:xfrm flipV="1">
            <a:off x="6477000" y="5867400"/>
            <a:ext cx="1447800" cy="60960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44041" name="Text Box 16"/>
          <p:cNvSpPr txBox="1">
            <a:spLocks noChangeArrowheads="1"/>
          </p:cNvSpPr>
          <p:nvPr/>
        </p:nvSpPr>
        <p:spPr bwMode="auto">
          <a:xfrm>
            <a:off x="7696200" y="5638800"/>
            <a:ext cx="2133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a:solidFill>
                  <a:schemeClr val="tx1"/>
                </a:solidFill>
                <a:latin typeface="Tahoma" panose="020B0604030504040204" pitchFamily="34" charset="0"/>
              </a:rPr>
              <a:t>Wasted time</a:t>
            </a:r>
          </a:p>
        </p:txBody>
      </p:sp>
      <p:sp>
        <p:nvSpPr>
          <p:cNvPr id="44042" name="Title 1"/>
          <p:cNvSpPr>
            <a:spLocks noGrp="1" noChangeArrowheads="1"/>
          </p:cNvSpPr>
          <p:nvPr>
            <p:ph type="title"/>
          </p:nvPr>
        </p:nvSpPr>
        <p:spPr>
          <a:xfrm>
            <a:off x="2160589" y="398463"/>
            <a:ext cx="6346825" cy="1320800"/>
          </a:xfrm>
        </p:spPr>
        <p:txBody>
          <a:bodyPr/>
          <a:lstStyle/>
          <a:p>
            <a:pPr eaLnBrk="1" hangingPunct="1"/>
            <a:r>
              <a:rPr lang="en-US" altLang="en-US" smtClean="0"/>
              <a:t>1) Non-persistent CSMA</a:t>
            </a:r>
            <a:br>
              <a:rPr lang="en-US" altLang="en-US" smtClean="0"/>
            </a:br>
            <a:endParaRPr lang="en-US" altLang="en-US" smtClean="0"/>
          </a:p>
        </p:txBody>
      </p:sp>
      <p:sp>
        <p:nvSpPr>
          <p:cNvPr id="3" name="Content Placeholder 2">
            <a:extLst>
              <a:ext uri="{FF2B5EF4-FFF2-40B4-BE49-F238E27FC236}">
                <a16:creationId xmlns:a16="http://schemas.microsoft.com/office/drawing/2014/main" id="{27D090D0-9FA4-3D40-88A5-FACA46C42DCD}"/>
              </a:ext>
            </a:extLst>
          </p:cNvPr>
          <p:cNvSpPr>
            <a:spLocks noGrp="1"/>
          </p:cNvSpPr>
          <p:nvPr>
            <p:ph idx="1"/>
          </p:nvPr>
        </p:nvSpPr>
        <p:spPr>
          <a:xfrm>
            <a:off x="1981200" y="1071564"/>
            <a:ext cx="7543800" cy="3830637"/>
          </a:xfrm>
        </p:spPr>
        <p:txBody>
          <a:bodyPr rtlCol="0">
            <a:normAutofit fontScale="85000" lnSpcReduction="10000"/>
          </a:bodyPr>
          <a:lstStyle/>
          <a:p>
            <a:pPr>
              <a:buFont typeface="Wingdings 3" charset="2"/>
              <a:buChar char=""/>
              <a:defRPr/>
            </a:pPr>
            <a:r>
              <a:rPr lang="en-US" dirty="0">
                <a:solidFill>
                  <a:schemeClr val="tx1">
                    <a:lumMod val="75000"/>
                    <a:lumOff val="25000"/>
                  </a:schemeClr>
                </a:solidFill>
              </a:rPr>
              <a:t>A station with frames to be sent, should sense the medium:</a:t>
            </a:r>
          </a:p>
          <a:p>
            <a:pPr>
              <a:buFont typeface="+mj-lt"/>
              <a:buAutoNum type="arabicPeriod"/>
              <a:defRPr/>
            </a:pPr>
            <a:r>
              <a:rPr lang="en-US" dirty="0">
                <a:solidFill>
                  <a:schemeClr val="tx1">
                    <a:lumMod val="75000"/>
                    <a:lumOff val="25000"/>
                  </a:schemeClr>
                </a:solidFill>
              </a:rPr>
              <a:t>If medium is idle, transmit; otherwise, go to 2</a:t>
            </a:r>
          </a:p>
          <a:p>
            <a:pPr>
              <a:buFont typeface="+mj-lt"/>
              <a:buAutoNum type="arabicPeriod"/>
              <a:defRPr/>
            </a:pPr>
            <a:r>
              <a:rPr lang="en-US" dirty="0">
                <a:solidFill>
                  <a:schemeClr val="tx1">
                    <a:lumMod val="75000"/>
                    <a:lumOff val="25000"/>
                  </a:schemeClr>
                </a:solidFill>
              </a:rPr>
              <a:t>If medium is busy, (</a:t>
            </a:r>
            <a:r>
              <a:rPr lang="en-US" dirty="0" err="1">
                <a:solidFill>
                  <a:schemeClr val="tx1">
                    <a:lumMod val="75000"/>
                    <a:lumOff val="25000"/>
                  </a:schemeClr>
                </a:solidFill>
              </a:rPr>
              <a:t>backoff</a:t>
            </a:r>
            <a:r>
              <a:rPr lang="en-US" dirty="0">
                <a:solidFill>
                  <a:schemeClr val="tx1">
                    <a:lumMod val="75000"/>
                    <a:lumOff val="25000"/>
                  </a:schemeClr>
                </a:solidFill>
              </a:rPr>
              <a:t>) wait a random amount of time and repeat 1</a:t>
            </a:r>
          </a:p>
          <a:p>
            <a:pPr>
              <a:buFont typeface="Wingdings 3" charset="2"/>
              <a:buChar char=""/>
              <a:defRPr/>
            </a:pPr>
            <a:r>
              <a:rPr lang="en-US" dirty="0">
                <a:solidFill>
                  <a:schemeClr val="tx1">
                    <a:lumMod val="75000"/>
                    <a:lumOff val="25000"/>
                  </a:schemeClr>
                </a:solidFill>
              </a:rPr>
              <a:t>Performance:</a:t>
            </a:r>
          </a:p>
          <a:p>
            <a:pPr lvl="1">
              <a:buFont typeface="Wingdings 3" charset="2"/>
              <a:buChar char=""/>
              <a:defRPr/>
            </a:pPr>
            <a:r>
              <a:rPr lang="en-US" dirty="0">
                <a:solidFill>
                  <a:schemeClr val="tx1">
                    <a:lumMod val="75000"/>
                    <a:lumOff val="25000"/>
                  </a:schemeClr>
                </a:solidFill>
              </a:rPr>
              <a:t>Random delays reduces probability of collisions because two stations with data to be transmitted will wait for different amount of times.</a:t>
            </a:r>
          </a:p>
          <a:p>
            <a:pPr lvl="1">
              <a:buFont typeface="Wingdings 3" charset="2"/>
              <a:buChar char=""/>
              <a:defRPr/>
            </a:pPr>
            <a:r>
              <a:rPr lang="en-US" dirty="0">
                <a:solidFill>
                  <a:schemeClr val="tx1">
                    <a:lumMod val="75000"/>
                    <a:lumOff val="25000"/>
                  </a:schemeClr>
                </a:solidFill>
              </a:rPr>
              <a:t>Bandwidth is wasted if waiting time (</a:t>
            </a:r>
            <a:r>
              <a:rPr lang="en-US" dirty="0" err="1">
                <a:solidFill>
                  <a:schemeClr val="tx1">
                    <a:lumMod val="75000"/>
                    <a:lumOff val="25000"/>
                  </a:schemeClr>
                </a:solidFill>
              </a:rPr>
              <a:t>backoff</a:t>
            </a:r>
            <a:r>
              <a:rPr lang="en-US" dirty="0">
                <a:solidFill>
                  <a:schemeClr val="tx1">
                    <a:lumMod val="75000"/>
                    <a:lumOff val="25000"/>
                  </a:schemeClr>
                </a:solidFill>
              </a:rPr>
              <a:t>) is large because medium will remain idle following end of transmission even if one or more stations have frames to send </a:t>
            </a:r>
          </a:p>
          <a:p>
            <a:pPr marL="0" indent="0">
              <a:buNone/>
              <a:defRPr/>
            </a:pPr>
            <a:endParaRPr lang="en-US" dirty="0">
              <a:solidFill>
                <a:schemeClr val="tx1">
                  <a:lumMod val="75000"/>
                  <a:lumOff val="25000"/>
                </a:schemeClr>
              </a:solidFill>
            </a:endParaRPr>
          </a:p>
        </p:txBody>
      </p:sp>
    </p:spTree>
    <p:extLst>
      <p:ext uri="{BB962C8B-B14F-4D97-AF65-F5344CB8AC3E}">
        <p14:creationId xmlns:p14="http://schemas.microsoft.com/office/powerpoint/2010/main" val="1864865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3"/>
          <p:cNvSpPr>
            <a:spLocks noChangeArrowheads="1"/>
          </p:cNvSpPr>
          <p:nvPr/>
        </p:nvSpPr>
        <p:spPr bwMode="auto">
          <a:xfrm>
            <a:off x="1981200" y="13716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838200" indent="-38100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20000"/>
              </a:spcBef>
              <a:buClr>
                <a:schemeClr val="folHlink"/>
              </a:buClr>
              <a:buSzPct val="60000"/>
              <a:buFont typeface="Wingdings" panose="05000000000000000000" pitchFamily="2" charset="2"/>
              <a:buChar char="n"/>
            </a:pPr>
            <a:endParaRPr lang="en-US" altLang="en-US">
              <a:solidFill>
                <a:schemeClr val="tx1"/>
              </a:solidFill>
              <a:latin typeface="Tahoma" panose="020B0604030504040204" pitchFamily="34" charset="0"/>
            </a:endParaRPr>
          </a:p>
        </p:txBody>
      </p:sp>
      <p:pic>
        <p:nvPicPr>
          <p:cNvPr id="4505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67151"/>
            <a:ext cx="609600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itle 1"/>
          <p:cNvSpPr>
            <a:spLocks noGrp="1" noChangeArrowheads="1"/>
          </p:cNvSpPr>
          <p:nvPr>
            <p:ph type="title"/>
          </p:nvPr>
        </p:nvSpPr>
        <p:spPr>
          <a:xfrm>
            <a:off x="2082801" y="82550"/>
            <a:ext cx="6348413" cy="1320800"/>
          </a:xfrm>
        </p:spPr>
        <p:txBody>
          <a:bodyPr/>
          <a:lstStyle/>
          <a:p>
            <a:pPr eaLnBrk="1" hangingPunct="1"/>
            <a:r>
              <a:rPr lang="en-US" altLang="en-US" smtClean="0"/>
              <a:t>2) 1-persistent CSMA</a:t>
            </a:r>
            <a:br>
              <a:rPr lang="en-US" altLang="en-US" smtClean="0"/>
            </a:br>
            <a:endParaRPr lang="en-US" altLang="en-US" smtClean="0"/>
          </a:p>
        </p:txBody>
      </p:sp>
      <p:sp>
        <p:nvSpPr>
          <p:cNvPr id="45060" name="Content Placeholder 2"/>
          <p:cNvSpPr>
            <a:spLocks noGrp="1" noChangeArrowheads="1"/>
          </p:cNvSpPr>
          <p:nvPr>
            <p:ph idx="1"/>
          </p:nvPr>
        </p:nvSpPr>
        <p:spPr>
          <a:xfrm>
            <a:off x="1752600" y="990600"/>
            <a:ext cx="7010400" cy="3881438"/>
          </a:xfrm>
        </p:spPr>
        <p:txBody>
          <a:bodyPr>
            <a:normAutofit fontScale="92500" lnSpcReduction="20000"/>
          </a:bodyPr>
          <a:lstStyle/>
          <a:p>
            <a:pPr eaLnBrk="1" hangingPunct="1">
              <a:spcBef>
                <a:spcPct val="20000"/>
              </a:spcBef>
              <a:buClr>
                <a:schemeClr val="folHlink"/>
              </a:buClr>
              <a:buSzPct val="60000"/>
              <a:buFont typeface="Wingdings" panose="05000000000000000000" pitchFamily="2" charset="2"/>
              <a:buChar char="n"/>
            </a:pPr>
            <a:r>
              <a:rPr lang="en-US" altLang="en-US" smtClean="0"/>
              <a:t>To avoid idle channel time, 1-persistent protocol used</a:t>
            </a:r>
            <a:endParaRPr lang="en-GB" altLang="en-US" smtClean="0"/>
          </a:p>
          <a:p>
            <a:pPr eaLnBrk="1" hangingPunct="1">
              <a:spcBef>
                <a:spcPct val="20000"/>
              </a:spcBef>
              <a:buClr>
                <a:schemeClr val="folHlink"/>
              </a:buClr>
              <a:buSzPct val="60000"/>
              <a:buFont typeface="Wingdings" panose="05000000000000000000" pitchFamily="2" charset="2"/>
              <a:buChar char="n"/>
            </a:pPr>
            <a:r>
              <a:rPr lang="en-GB" altLang="en-US" smtClean="0"/>
              <a:t>Station </a:t>
            </a:r>
            <a:r>
              <a:rPr lang="en-US" altLang="en-US" smtClean="0"/>
              <a:t>wishing to transmit listens to the medium:</a:t>
            </a:r>
          </a:p>
          <a:p>
            <a:pPr lvl="1" eaLnBrk="1" hangingPunct="1">
              <a:spcBef>
                <a:spcPct val="20000"/>
              </a:spcBef>
              <a:buClr>
                <a:schemeClr val="folHlink"/>
              </a:buClr>
              <a:buSzPct val="60000"/>
              <a:buFontTx/>
              <a:buAutoNum type="arabicPeriod"/>
            </a:pPr>
            <a:r>
              <a:rPr lang="en-US" altLang="en-US" smtClean="0"/>
              <a:t>If medium idle, </a:t>
            </a:r>
            <a:r>
              <a:rPr lang="en-US" altLang="en-US" b="1" smtClean="0"/>
              <a:t>transmit</a:t>
            </a:r>
            <a:r>
              <a:rPr lang="en-US" altLang="en-US" smtClean="0"/>
              <a:t> immediately; </a:t>
            </a:r>
          </a:p>
          <a:p>
            <a:pPr lvl="1" eaLnBrk="1" hangingPunct="1">
              <a:spcBef>
                <a:spcPct val="20000"/>
              </a:spcBef>
              <a:buClr>
                <a:schemeClr val="folHlink"/>
              </a:buClr>
              <a:buSzPct val="60000"/>
              <a:buFontTx/>
              <a:buAutoNum type="arabicPeriod"/>
            </a:pPr>
            <a:r>
              <a:rPr lang="en-US" altLang="en-US" smtClean="0"/>
              <a:t>If medium busy, </a:t>
            </a:r>
            <a:r>
              <a:rPr lang="en-US" altLang="en-US" b="1" smtClean="0"/>
              <a:t>continuously listen</a:t>
            </a:r>
            <a:r>
              <a:rPr lang="en-US" altLang="en-US" smtClean="0"/>
              <a:t> until medium becomes idle; then transmit immediately with probability 1</a:t>
            </a:r>
          </a:p>
          <a:p>
            <a:pPr eaLnBrk="1" hangingPunct="1">
              <a:spcBef>
                <a:spcPct val="20000"/>
              </a:spcBef>
              <a:buClr>
                <a:schemeClr val="folHlink"/>
              </a:buClr>
              <a:buSzPct val="60000"/>
              <a:buFont typeface="Wingdings" panose="05000000000000000000" pitchFamily="2" charset="2"/>
              <a:buChar char="§"/>
            </a:pPr>
            <a:r>
              <a:rPr lang="en-US" altLang="en-US" smtClean="0"/>
              <a:t>Performance</a:t>
            </a:r>
          </a:p>
          <a:p>
            <a:pPr lvl="1" eaLnBrk="1" hangingPunct="1">
              <a:spcBef>
                <a:spcPct val="20000"/>
              </a:spcBef>
              <a:buClr>
                <a:schemeClr val="folHlink"/>
              </a:buClr>
              <a:buSzPct val="60000"/>
              <a:buFont typeface="Wingdings" panose="05000000000000000000" pitchFamily="2" charset="2"/>
              <a:buChar char="§"/>
            </a:pPr>
            <a:r>
              <a:rPr lang="en-US" altLang="en-US" smtClean="0"/>
              <a:t>1-persistent stations are </a:t>
            </a:r>
            <a:r>
              <a:rPr lang="en-US" altLang="en-US" b="1" smtClean="0"/>
              <a:t>selfish</a:t>
            </a:r>
            <a:endParaRPr lang="en-GB" altLang="en-US" b="1" smtClean="0"/>
          </a:p>
          <a:p>
            <a:pPr lvl="1" eaLnBrk="1" hangingPunct="1">
              <a:spcBef>
                <a:spcPct val="20000"/>
              </a:spcBef>
              <a:buClr>
                <a:schemeClr val="folHlink"/>
              </a:buClr>
              <a:buSzPct val="60000"/>
              <a:buFont typeface="Wingdings" panose="05000000000000000000" pitchFamily="2" charset="2"/>
              <a:buChar char="§"/>
            </a:pPr>
            <a:r>
              <a:rPr lang="en-US" altLang="en-US" smtClean="0"/>
              <a:t>If two or more stations becomes ready at the same time</a:t>
            </a:r>
            <a:r>
              <a:rPr lang="en-GB" altLang="en-US" smtClean="0"/>
              <a:t>, </a:t>
            </a:r>
            <a:r>
              <a:rPr lang="en-US" altLang="en-US" b="1" smtClean="0"/>
              <a:t>collision guaranteed</a:t>
            </a:r>
            <a:endParaRPr lang="en-GB" altLang="en-US" b="1" smtClean="0"/>
          </a:p>
          <a:p>
            <a:pPr lvl="1" eaLnBrk="1" hangingPunct="1">
              <a:spcBef>
                <a:spcPct val="20000"/>
              </a:spcBef>
              <a:buClr>
                <a:schemeClr val="hlink"/>
              </a:buClr>
              <a:buSzPct val="55000"/>
              <a:buFont typeface="Wingdings 3" panose="05040102010807070707" pitchFamily="18" charset="2"/>
              <a:buNone/>
            </a:pPr>
            <a:endParaRPr lang="en-US" altLang="en-US" b="1" smtClean="0"/>
          </a:p>
          <a:p>
            <a:pPr eaLnBrk="1" hangingPunct="1">
              <a:spcBef>
                <a:spcPct val="20000"/>
              </a:spcBef>
              <a:buClr>
                <a:schemeClr val="folHlink"/>
              </a:buClr>
              <a:buSzPct val="60000"/>
              <a:buFont typeface="Wingdings" panose="05000000000000000000" pitchFamily="2" charset="2"/>
              <a:buChar char="n"/>
            </a:pPr>
            <a:endParaRPr lang="en-US" altLang="en-US" smtClean="0"/>
          </a:p>
          <a:p>
            <a:pPr eaLnBrk="1" hangingPunct="1"/>
            <a:endParaRPr lang="en-US" altLang="en-US" smtClean="0"/>
          </a:p>
        </p:txBody>
      </p:sp>
    </p:spTree>
    <p:extLst>
      <p:ext uri="{BB962C8B-B14F-4D97-AF65-F5344CB8AC3E}">
        <p14:creationId xmlns:p14="http://schemas.microsoft.com/office/powerpoint/2010/main" val="2960210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5"/>
          <p:cNvSpPr>
            <a:spLocks noChangeArrowheads="1"/>
          </p:cNvSpPr>
          <p:nvPr/>
        </p:nvSpPr>
        <p:spPr bwMode="auto">
          <a:xfrm>
            <a:off x="1828800" y="660400"/>
            <a:ext cx="81788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838200" indent="-38100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20000"/>
              </a:spcBef>
              <a:buClr>
                <a:schemeClr val="folHlink"/>
              </a:buClr>
              <a:buSzPct val="60000"/>
              <a:buFont typeface="Wingdings" panose="05000000000000000000" pitchFamily="2" charset="2"/>
              <a:buNone/>
            </a:pPr>
            <a:endParaRPr lang="en-GB" altLang="en-US">
              <a:solidFill>
                <a:schemeClr val="tx1"/>
              </a:solidFill>
              <a:latin typeface="Times New Roman" panose="02020603050405020304" pitchFamily="18" charset="0"/>
            </a:endParaRPr>
          </a:p>
        </p:txBody>
      </p:sp>
      <p:pic>
        <p:nvPicPr>
          <p:cNvPr id="4608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4038600"/>
            <a:ext cx="6973888"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3" name="Title 2"/>
          <p:cNvSpPr>
            <a:spLocks noGrp="1" noChangeArrowheads="1"/>
          </p:cNvSpPr>
          <p:nvPr>
            <p:ph type="title"/>
          </p:nvPr>
        </p:nvSpPr>
        <p:spPr>
          <a:xfrm>
            <a:off x="2138364" y="0"/>
            <a:ext cx="6346825" cy="1320800"/>
          </a:xfrm>
        </p:spPr>
        <p:txBody>
          <a:bodyPr/>
          <a:lstStyle/>
          <a:p>
            <a:pPr eaLnBrk="1" hangingPunct="1"/>
            <a:r>
              <a:rPr lang="en-US" altLang="en-US" smtClean="0"/>
              <a:t>3) P-persistent CSMA</a:t>
            </a:r>
          </a:p>
        </p:txBody>
      </p:sp>
      <p:sp>
        <p:nvSpPr>
          <p:cNvPr id="46084" name="Content Placeholder 3"/>
          <p:cNvSpPr>
            <a:spLocks noGrp="1" noChangeArrowheads="1"/>
          </p:cNvSpPr>
          <p:nvPr>
            <p:ph idx="1"/>
          </p:nvPr>
        </p:nvSpPr>
        <p:spPr>
          <a:xfrm>
            <a:off x="1692275" y="762000"/>
            <a:ext cx="7239000" cy="3881438"/>
          </a:xfrm>
        </p:spPr>
        <p:txBody>
          <a:bodyPr>
            <a:normAutofit fontScale="92500" lnSpcReduction="20000"/>
          </a:bodyPr>
          <a:lstStyle/>
          <a:p>
            <a:pPr eaLnBrk="1" hangingPunct="1">
              <a:spcBef>
                <a:spcPct val="20000"/>
              </a:spcBef>
              <a:buClr>
                <a:schemeClr val="folHlink"/>
              </a:buClr>
              <a:buSzPct val="60000"/>
              <a:buFont typeface="Wingdings" panose="05000000000000000000" pitchFamily="2" charset="2"/>
              <a:buChar char="n"/>
            </a:pPr>
            <a:r>
              <a:rPr lang="en-GB" altLang="en-US" smtClean="0"/>
              <a:t>Time is divided to slots where each Time</a:t>
            </a:r>
            <a:r>
              <a:rPr lang="en-US" altLang="en-US" smtClean="0"/>
              <a:t> unit (slot) typically equals </a:t>
            </a:r>
            <a:r>
              <a:rPr lang="en-US" altLang="en-US" b="1" smtClean="0"/>
              <a:t>maximum propagation delay</a:t>
            </a:r>
            <a:endParaRPr lang="en-GB" altLang="en-US" smtClean="0"/>
          </a:p>
          <a:p>
            <a:pPr eaLnBrk="1" hangingPunct="1">
              <a:spcBef>
                <a:spcPct val="20000"/>
              </a:spcBef>
              <a:buClr>
                <a:schemeClr val="folHlink"/>
              </a:buClr>
              <a:buSzPct val="60000"/>
              <a:buFont typeface="Wingdings" panose="05000000000000000000" pitchFamily="2" charset="2"/>
              <a:buChar char="n"/>
            </a:pPr>
            <a:r>
              <a:rPr lang="en-GB" altLang="en-US" smtClean="0"/>
              <a:t>Station </a:t>
            </a:r>
            <a:r>
              <a:rPr lang="en-US" altLang="en-US" smtClean="0"/>
              <a:t>wishing to transmit listens to the medium:</a:t>
            </a:r>
          </a:p>
          <a:p>
            <a:pPr eaLnBrk="1" hangingPunct="1">
              <a:spcBef>
                <a:spcPct val="20000"/>
              </a:spcBef>
              <a:buClr>
                <a:schemeClr val="folHlink"/>
              </a:buClr>
              <a:buSzPct val="60000"/>
              <a:buFontTx/>
              <a:buAutoNum type="arabicPeriod"/>
            </a:pPr>
            <a:r>
              <a:rPr lang="en-GB" altLang="en-US" smtClean="0"/>
              <a:t>If</a:t>
            </a:r>
            <a:r>
              <a:rPr lang="en-US" altLang="en-US" smtClean="0"/>
              <a:t> medium idle, </a:t>
            </a:r>
          </a:p>
          <a:p>
            <a:pPr lvl="1" eaLnBrk="1" hangingPunct="1">
              <a:spcBef>
                <a:spcPct val="20000"/>
              </a:spcBef>
              <a:buClr>
                <a:schemeClr val="tx1"/>
              </a:buClr>
              <a:buSzPct val="95000"/>
              <a:buFont typeface="Wingdings" panose="05000000000000000000" pitchFamily="2" charset="2"/>
              <a:buChar char="§"/>
            </a:pPr>
            <a:r>
              <a:rPr lang="en-US" altLang="en-US" smtClean="0"/>
              <a:t>transmit with probability (</a:t>
            </a:r>
            <a:r>
              <a:rPr lang="en-US" altLang="en-US" b="1" smtClean="0"/>
              <a:t>p</a:t>
            </a:r>
            <a:r>
              <a:rPr lang="en-US" altLang="en-US" smtClean="0"/>
              <a:t>), OR</a:t>
            </a:r>
          </a:p>
          <a:p>
            <a:pPr lvl="1" eaLnBrk="1" hangingPunct="1">
              <a:spcBef>
                <a:spcPct val="20000"/>
              </a:spcBef>
              <a:buClr>
                <a:schemeClr val="tx1"/>
              </a:buClr>
              <a:buSzPct val="95000"/>
              <a:buFont typeface="Wingdings" panose="05000000000000000000" pitchFamily="2" charset="2"/>
              <a:buChar char="§"/>
            </a:pPr>
            <a:r>
              <a:rPr lang="en-US" altLang="en-US" smtClean="0"/>
              <a:t>wait </a:t>
            </a:r>
            <a:r>
              <a:rPr lang="en-US" altLang="en-US" b="1" smtClean="0"/>
              <a:t>one time unit (slot) </a:t>
            </a:r>
            <a:r>
              <a:rPr lang="en-US" altLang="en-US" smtClean="0"/>
              <a:t>with probability (</a:t>
            </a:r>
            <a:r>
              <a:rPr lang="en-US" altLang="en-US" b="1" smtClean="0"/>
              <a:t>1 – p</a:t>
            </a:r>
            <a:r>
              <a:rPr lang="en-US" altLang="en-US" smtClean="0"/>
              <a:t>), then repeat 1.</a:t>
            </a:r>
            <a:endParaRPr lang="en-GB" altLang="en-US" smtClean="0"/>
          </a:p>
          <a:p>
            <a:pPr eaLnBrk="1" hangingPunct="1">
              <a:spcBef>
                <a:spcPct val="20000"/>
              </a:spcBef>
              <a:buClr>
                <a:schemeClr val="folHlink"/>
              </a:buClr>
              <a:buSzPct val="60000"/>
              <a:buFontTx/>
              <a:buAutoNum type="arabicPeriod"/>
            </a:pPr>
            <a:r>
              <a:rPr lang="en-US" altLang="en-US" smtClean="0"/>
              <a:t>If medium busy, </a:t>
            </a:r>
            <a:r>
              <a:rPr lang="en-US" altLang="en-US" b="1" smtClean="0"/>
              <a:t>continuously listen until</a:t>
            </a:r>
            <a:r>
              <a:rPr lang="en-US" altLang="en-US" smtClean="0"/>
              <a:t> </a:t>
            </a:r>
            <a:r>
              <a:rPr lang="en-US" altLang="en-US" b="1" smtClean="0"/>
              <a:t>idle</a:t>
            </a:r>
            <a:r>
              <a:rPr lang="en-US" altLang="en-US" smtClean="0"/>
              <a:t> and repeat step </a:t>
            </a:r>
            <a:r>
              <a:rPr lang="en-US" altLang="en-US" b="1" smtClean="0"/>
              <a:t>1</a:t>
            </a:r>
          </a:p>
          <a:p>
            <a:pPr eaLnBrk="1" hangingPunct="1">
              <a:spcBef>
                <a:spcPct val="20000"/>
              </a:spcBef>
              <a:buClr>
                <a:schemeClr val="folHlink"/>
              </a:buClr>
              <a:buSzPct val="60000"/>
              <a:buFontTx/>
              <a:buAutoNum type="arabicPeriod"/>
            </a:pPr>
            <a:r>
              <a:rPr lang="en-US" altLang="en-US" smtClean="0"/>
              <a:t>Performance</a:t>
            </a:r>
          </a:p>
          <a:p>
            <a:pPr lvl="1" eaLnBrk="1" hangingPunct="1">
              <a:spcBef>
                <a:spcPct val="20000"/>
              </a:spcBef>
              <a:buClr>
                <a:schemeClr val="folHlink"/>
              </a:buClr>
              <a:buSzPct val="60000"/>
              <a:buFont typeface="Wingdings" panose="05000000000000000000" pitchFamily="2" charset="2"/>
              <a:buChar char="n"/>
            </a:pPr>
            <a:r>
              <a:rPr lang="en-US" altLang="en-US" smtClean="0"/>
              <a:t>Reduces the possibility of collisions</a:t>
            </a:r>
            <a:r>
              <a:rPr lang="en-GB" altLang="en-US" smtClean="0"/>
              <a:t> like </a:t>
            </a:r>
            <a:r>
              <a:rPr lang="en-GB" altLang="en-US" b="1" smtClean="0"/>
              <a:t>non-persistent</a:t>
            </a:r>
          </a:p>
          <a:p>
            <a:pPr lvl="1" eaLnBrk="1" hangingPunct="1">
              <a:spcBef>
                <a:spcPct val="20000"/>
              </a:spcBef>
              <a:buClr>
                <a:schemeClr val="folHlink"/>
              </a:buClr>
              <a:buSzPct val="60000"/>
              <a:buFont typeface="Wingdings" panose="05000000000000000000" pitchFamily="2" charset="2"/>
              <a:buChar char="n"/>
            </a:pPr>
            <a:r>
              <a:rPr lang="en-US" altLang="en-US" smtClean="0"/>
              <a:t>Reduces channel idle time</a:t>
            </a:r>
            <a:r>
              <a:rPr lang="en-GB" altLang="en-US" smtClean="0"/>
              <a:t> like </a:t>
            </a:r>
            <a:r>
              <a:rPr lang="en-US" altLang="en-US" b="1" smtClean="0"/>
              <a:t>1-persistent</a:t>
            </a:r>
            <a:endParaRPr lang="en-GB" altLang="en-US" b="1" smtClean="0"/>
          </a:p>
          <a:p>
            <a:pPr lvl="1" eaLnBrk="1" hangingPunct="1">
              <a:spcBef>
                <a:spcPct val="20000"/>
              </a:spcBef>
              <a:buClr>
                <a:schemeClr val="folHlink"/>
              </a:buClr>
              <a:buSzPct val="60000"/>
              <a:buFontTx/>
              <a:buAutoNum type="arabicPeriod"/>
            </a:pPr>
            <a:endParaRPr lang="en-US" altLang="en-US" b="1" smtClean="0"/>
          </a:p>
          <a:p>
            <a:pPr eaLnBrk="1" hangingPunct="1">
              <a:spcBef>
                <a:spcPct val="20000"/>
              </a:spcBef>
              <a:buClr>
                <a:schemeClr val="folHlink"/>
              </a:buClr>
              <a:buSzPct val="60000"/>
              <a:buFont typeface="Wingdings 3" panose="05040102010807070707" pitchFamily="18" charset="2"/>
              <a:buNone/>
            </a:pPr>
            <a:endParaRPr lang="en-GB" altLang="en-US" smtClean="0"/>
          </a:p>
          <a:p>
            <a:pPr eaLnBrk="1" hangingPunct="1"/>
            <a:endParaRPr lang="en-US" altLang="en-US" smtClean="0"/>
          </a:p>
        </p:txBody>
      </p:sp>
    </p:spTree>
    <p:extLst>
      <p:ext uri="{BB962C8B-B14F-4D97-AF65-F5344CB8AC3E}">
        <p14:creationId xmlns:p14="http://schemas.microsoft.com/office/powerpoint/2010/main" val="2225466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noChangeArrowheads="1"/>
          </p:cNvSpPr>
          <p:nvPr>
            <p:ph type="title"/>
          </p:nvPr>
        </p:nvSpPr>
        <p:spPr/>
        <p:txBody>
          <a:bodyPr/>
          <a:lstStyle/>
          <a:p>
            <a:r>
              <a:rPr lang="en-US" altLang="en-US" smtClean="0"/>
              <a:t>3) P-persistent CSMA</a:t>
            </a:r>
          </a:p>
        </p:txBody>
      </p:sp>
      <p:sp>
        <p:nvSpPr>
          <p:cNvPr id="74754" name="Content Placeholder 2"/>
          <p:cNvSpPr>
            <a:spLocks noGrp="1" noChangeArrowheads="1"/>
          </p:cNvSpPr>
          <p:nvPr>
            <p:ph idx="1"/>
          </p:nvPr>
        </p:nvSpPr>
        <p:spPr/>
        <p:txBody>
          <a:bodyPr/>
          <a:lstStyle/>
          <a:p>
            <a:r>
              <a:rPr lang="en-US" altLang="en-US" smtClean="0">
                <a:cs typeface="Times New Roman" panose="02020603050405020304" pitchFamily="18" charset="0"/>
              </a:rPr>
              <a:t>the time slot is usually set to the maximum propagation delay.</a:t>
            </a:r>
          </a:p>
          <a:p>
            <a:r>
              <a:rPr lang="en-US" altLang="en-US" smtClean="0">
                <a:cs typeface="Times New Roman" panose="02020603050405020304" pitchFamily="18" charset="0"/>
              </a:rPr>
              <a:t>as </a:t>
            </a:r>
            <a:r>
              <a:rPr lang="en-US" altLang="en-US" b="1" smtClean="0">
                <a:cs typeface="Times New Roman" panose="02020603050405020304" pitchFamily="18" charset="0"/>
              </a:rPr>
              <a:t>p </a:t>
            </a:r>
            <a:r>
              <a:rPr lang="en-US" altLang="en-US" smtClean="0">
                <a:cs typeface="Times New Roman" panose="02020603050405020304" pitchFamily="18" charset="0"/>
              </a:rPr>
              <a:t>decreases,  stations wait longer to transmit but the number of collisions decreases</a:t>
            </a:r>
          </a:p>
          <a:p>
            <a:r>
              <a:rPr lang="en-US" altLang="en-US" smtClean="0">
                <a:cs typeface="Times New Roman" panose="02020603050405020304" pitchFamily="18" charset="0"/>
              </a:rPr>
              <a:t>Considerations for the choice of </a:t>
            </a:r>
            <a:r>
              <a:rPr lang="en-US" altLang="en-US" b="1" smtClean="0">
                <a:cs typeface="Times New Roman" panose="02020603050405020304" pitchFamily="18" charset="0"/>
              </a:rPr>
              <a:t>p: </a:t>
            </a:r>
          </a:p>
          <a:p>
            <a:r>
              <a:rPr lang="en-US" altLang="en-US" b="1" smtClean="0">
                <a:cs typeface="Times New Roman" panose="02020603050405020304" pitchFamily="18" charset="0"/>
              </a:rPr>
              <a:t>(n x p)</a:t>
            </a:r>
            <a:r>
              <a:rPr lang="en-US" altLang="en-US" smtClean="0">
                <a:cs typeface="Times New Roman" panose="02020603050405020304" pitchFamily="18" charset="0"/>
              </a:rPr>
              <a:t> must be </a:t>
            </a:r>
            <a:r>
              <a:rPr lang="en-US" altLang="en-US" b="1" smtClean="0">
                <a:cs typeface="Times New Roman" panose="02020603050405020304" pitchFamily="18" charset="0"/>
              </a:rPr>
              <a:t>&lt; 1</a:t>
            </a:r>
            <a:r>
              <a:rPr lang="en-US" altLang="en-US" smtClean="0">
                <a:cs typeface="Times New Roman" panose="02020603050405020304" pitchFamily="18" charset="0"/>
              </a:rPr>
              <a:t> for stability, where </a:t>
            </a:r>
            <a:r>
              <a:rPr lang="en-US" altLang="en-US" b="1" smtClean="0">
                <a:cs typeface="Times New Roman" panose="02020603050405020304" pitchFamily="18" charset="0"/>
              </a:rPr>
              <a:t>n</a:t>
            </a:r>
            <a:r>
              <a:rPr lang="en-US" altLang="en-US" smtClean="0">
                <a:cs typeface="Times New Roman" panose="02020603050405020304" pitchFamily="18" charset="0"/>
              </a:rPr>
              <a:t> is maximum number of stations, i.e.,</a:t>
            </a:r>
          </a:p>
          <a:p>
            <a:pPr>
              <a:buFontTx/>
              <a:buNone/>
            </a:pPr>
            <a:r>
              <a:rPr lang="en-US" altLang="en-US" smtClean="0">
                <a:cs typeface="Times New Roman" panose="02020603050405020304" pitchFamily="18" charset="0"/>
              </a:rPr>
              <a:t>                                     </a:t>
            </a:r>
            <a:r>
              <a:rPr lang="en-US" altLang="en-US" smtClean="0">
                <a:solidFill>
                  <a:srgbClr val="000066"/>
                </a:solidFill>
                <a:cs typeface="Times New Roman" panose="02020603050405020304" pitchFamily="18" charset="0"/>
              </a:rPr>
              <a:t>p &lt; 1/n</a:t>
            </a:r>
            <a:endParaRPr lang="en-US" altLang="en-US" smtClean="0">
              <a:cs typeface="Times New Roman" panose="02020603050405020304" pitchFamily="18" charset="0"/>
            </a:endParaRPr>
          </a:p>
          <a:p>
            <a:endParaRPr lang="en-US" altLang="en-US" smtClean="0"/>
          </a:p>
        </p:txBody>
      </p:sp>
    </p:spTree>
    <p:extLst>
      <p:ext uri="{BB962C8B-B14F-4D97-AF65-F5344CB8AC3E}">
        <p14:creationId xmlns:p14="http://schemas.microsoft.com/office/powerpoint/2010/main" val="18957178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ChangeArrowheads="1"/>
          </p:cNvSpPr>
          <p:nvPr/>
        </p:nvSpPr>
        <p:spPr bwMode="auto">
          <a:xfrm>
            <a:off x="2057400" y="228600"/>
            <a:ext cx="812958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sz="4400">
              <a:solidFill>
                <a:schemeClr val="tx2"/>
              </a:solidFill>
              <a:latin typeface="Tahoma" panose="020B0604030504040204" pitchFamily="34" charset="0"/>
            </a:endParaRPr>
          </a:p>
        </p:txBody>
      </p:sp>
      <p:sp>
        <p:nvSpPr>
          <p:cNvPr id="28675" name="Rectangle 3">
            <a:extLst>
              <a:ext uri="{FF2B5EF4-FFF2-40B4-BE49-F238E27FC236}">
                <a16:creationId xmlns:a16="http://schemas.microsoft.com/office/drawing/2014/main" id="{BBAAC56E-515D-6F42-9018-B0401F667854}"/>
              </a:ext>
            </a:extLst>
          </p:cNvPr>
          <p:cNvSpPr>
            <a:spLocks noChangeArrowheads="1"/>
          </p:cNvSpPr>
          <p:nvPr/>
        </p:nvSpPr>
        <p:spPr bwMode="auto">
          <a:xfrm>
            <a:off x="1936750" y="1066800"/>
            <a:ext cx="71310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buFont typeface="Wingdings" pitchFamily="2" charset="2"/>
              <a:buChar char="§"/>
              <a:defRPr/>
            </a:pPr>
            <a:r>
              <a:rPr lang="en-US" altLang="en-US" dirty="0">
                <a:latin typeface="+mn-lt"/>
              </a:rPr>
              <a:t>CSMA (all previous methods) has an inefficiency:</a:t>
            </a:r>
          </a:p>
          <a:p>
            <a:pPr lvl="1" eaLnBrk="1" hangingPunct="1">
              <a:spcBef>
                <a:spcPct val="20000"/>
              </a:spcBef>
              <a:buClr>
                <a:schemeClr val="folHlink"/>
              </a:buClr>
              <a:buSzPct val="60000"/>
              <a:buFont typeface="Wingdings" pitchFamily="2" charset="2"/>
              <a:buChar char="§"/>
              <a:defRPr/>
            </a:pPr>
            <a:r>
              <a:rPr lang="en-US" altLang="en-US" dirty="0">
                <a:latin typeface="+mn-lt"/>
              </a:rPr>
              <a:t>If a collision has occurred, the channel is unstable until colliding packets have </a:t>
            </a:r>
            <a:r>
              <a:rPr lang="en-US" altLang="en-US" u="sng" dirty="0">
                <a:latin typeface="+mn-lt"/>
              </a:rPr>
              <a:t>been fully transmitted</a:t>
            </a:r>
          </a:p>
          <a:p>
            <a:pPr eaLnBrk="1" hangingPunct="1">
              <a:spcBef>
                <a:spcPct val="20000"/>
              </a:spcBef>
              <a:buClr>
                <a:schemeClr val="folHlink"/>
              </a:buClr>
              <a:buSzPct val="60000"/>
              <a:buFont typeface="Wingdings" pitchFamily="2" charset="2"/>
              <a:buChar char="§"/>
              <a:defRPr/>
            </a:pPr>
            <a:r>
              <a:rPr lang="en-US" altLang="en-US" dirty="0">
                <a:latin typeface="+mn-lt"/>
              </a:rPr>
              <a:t>CSMA/CD (</a:t>
            </a:r>
            <a:r>
              <a:rPr lang="en-US" altLang="en-US" dirty="0">
                <a:solidFill>
                  <a:srgbClr val="000000"/>
                </a:solidFill>
                <a:latin typeface="+mn-lt"/>
              </a:rPr>
              <a:t>Carrier Sense Multiple Access with Collision</a:t>
            </a:r>
          </a:p>
          <a:p>
            <a:pPr eaLnBrk="1" hangingPunct="1">
              <a:spcBef>
                <a:spcPct val="20000"/>
              </a:spcBef>
              <a:buClr>
                <a:schemeClr val="folHlink"/>
              </a:buClr>
              <a:buSzPct val="60000"/>
              <a:buFont typeface="Wingdings" pitchFamily="2" charset="2"/>
              <a:buNone/>
              <a:defRPr/>
            </a:pPr>
            <a:r>
              <a:rPr lang="en-US" altLang="en-US" dirty="0">
                <a:solidFill>
                  <a:srgbClr val="000000"/>
                </a:solidFill>
                <a:latin typeface="+mn-lt"/>
              </a:rPr>
              <a:t>Detection)</a:t>
            </a:r>
            <a:r>
              <a:rPr lang="en-US" altLang="en-US" dirty="0">
                <a:latin typeface="+mn-lt"/>
              </a:rPr>
              <a:t> overcomes this as follows:</a:t>
            </a:r>
          </a:p>
          <a:p>
            <a:pPr lvl="1" eaLnBrk="1" hangingPunct="1">
              <a:spcBef>
                <a:spcPct val="20000"/>
              </a:spcBef>
              <a:buClr>
                <a:schemeClr val="folHlink"/>
              </a:buClr>
              <a:buSzPct val="60000"/>
              <a:buFont typeface="Wingdings" pitchFamily="2" charset="2"/>
              <a:buChar char="§"/>
              <a:defRPr/>
            </a:pPr>
            <a:r>
              <a:rPr lang="en-US" altLang="en-US" dirty="0">
                <a:latin typeface="+mn-lt"/>
              </a:rPr>
              <a:t>While transmitting, the sender is listening to medium for collisions. </a:t>
            </a:r>
          </a:p>
          <a:p>
            <a:pPr lvl="1" eaLnBrk="1" hangingPunct="1">
              <a:spcBef>
                <a:spcPct val="20000"/>
              </a:spcBef>
              <a:buClr>
                <a:schemeClr val="folHlink"/>
              </a:buClr>
              <a:buSzPct val="60000"/>
              <a:buFont typeface="Wingdings" pitchFamily="2" charset="2"/>
              <a:buChar char="§"/>
              <a:defRPr/>
            </a:pPr>
            <a:r>
              <a:rPr lang="en-US" altLang="en-US" dirty="0">
                <a:latin typeface="+mn-lt"/>
              </a:rPr>
              <a:t>Sender stops transmission if collision has occurred reducing channel wastage .</a:t>
            </a:r>
          </a:p>
          <a:p>
            <a:pPr eaLnBrk="1" hangingPunct="1">
              <a:spcBef>
                <a:spcPct val="20000"/>
              </a:spcBef>
              <a:buClr>
                <a:schemeClr val="folHlink"/>
              </a:buClr>
              <a:buSzPct val="60000"/>
              <a:buFont typeface="Wingdings" pitchFamily="2" charset="2"/>
              <a:buNone/>
              <a:defRPr/>
            </a:pPr>
            <a:r>
              <a:rPr lang="en-US" altLang="en-US" dirty="0">
                <a:solidFill>
                  <a:srgbClr val="000000"/>
                </a:solidFill>
                <a:latin typeface="+mn-lt"/>
              </a:rPr>
              <a:t>CSMA/CD is Widely used for bus topology LANs (IEEE 802.3, </a:t>
            </a:r>
            <a:r>
              <a:rPr lang="en-US" altLang="en-US" dirty="0">
                <a:solidFill>
                  <a:srgbClr val="FF0000"/>
                </a:solidFill>
                <a:latin typeface="+mn-lt"/>
              </a:rPr>
              <a:t>Ethernet</a:t>
            </a:r>
            <a:r>
              <a:rPr lang="en-US" altLang="en-US" dirty="0">
                <a:solidFill>
                  <a:srgbClr val="000000"/>
                </a:solidFill>
                <a:latin typeface="+mn-lt"/>
              </a:rPr>
              <a:t>).</a:t>
            </a:r>
          </a:p>
          <a:p>
            <a:pPr eaLnBrk="1" hangingPunct="1">
              <a:spcBef>
                <a:spcPct val="20000"/>
              </a:spcBef>
              <a:buClr>
                <a:schemeClr val="folHlink"/>
              </a:buClr>
              <a:buSzPct val="60000"/>
              <a:buFont typeface="Wingdings" pitchFamily="2" charset="2"/>
              <a:buNone/>
              <a:defRPr/>
            </a:pPr>
            <a:endParaRPr lang="en-US" altLang="en-US" dirty="0">
              <a:solidFill>
                <a:srgbClr val="FF0000"/>
              </a:solidFill>
              <a:latin typeface="+mn-lt"/>
            </a:endParaRPr>
          </a:p>
        </p:txBody>
      </p:sp>
      <p:sp>
        <p:nvSpPr>
          <p:cNvPr id="2" name="Title 1">
            <a:extLst>
              <a:ext uri="{FF2B5EF4-FFF2-40B4-BE49-F238E27FC236}">
                <a16:creationId xmlns:a16="http://schemas.microsoft.com/office/drawing/2014/main" id="{17D72B73-FF80-BF45-B5C1-BAE4F6DB4506}"/>
              </a:ext>
            </a:extLst>
          </p:cNvPr>
          <p:cNvSpPr>
            <a:spLocks noGrp="1"/>
          </p:cNvSpPr>
          <p:nvPr>
            <p:ph type="title"/>
          </p:nvPr>
        </p:nvSpPr>
        <p:spPr>
          <a:xfrm>
            <a:off x="2133601" y="152400"/>
            <a:ext cx="6348413" cy="685800"/>
          </a:xfrm>
        </p:spPr>
        <p:txBody>
          <a:bodyPr rtlCol="0">
            <a:normAutofit fontScale="90000"/>
          </a:bodyPr>
          <a:lstStyle/>
          <a:p>
            <a:pPr>
              <a:defRPr/>
            </a:pPr>
            <a:r>
              <a:rPr lang="en-US" dirty="0"/>
              <a:t>CSMA/CD (Collision Detection)</a:t>
            </a:r>
            <a:br>
              <a:rPr lang="en-US" dirty="0"/>
            </a:br>
            <a:endParaRPr lang="en-US" dirty="0"/>
          </a:p>
        </p:txBody>
      </p:sp>
    </p:spTree>
    <p:extLst>
      <p:ext uri="{BB962C8B-B14F-4D97-AF65-F5344CB8AC3E}">
        <p14:creationId xmlns:p14="http://schemas.microsoft.com/office/powerpoint/2010/main" val="208558155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3"/>
          <p:cNvPicPr>
            <a:picLocks noChangeAspect="1" noChangeArrowheads="1"/>
          </p:cNvPicPr>
          <p:nvPr/>
        </p:nvPicPr>
        <p:blipFill>
          <a:blip r:embed="rId2">
            <a:extLst>
              <a:ext uri="{28A0092B-C50C-407E-A947-70E740481C1C}">
                <a14:useLocalDpi xmlns:a14="http://schemas.microsoft.com/office/drawing/2010/main" val="0"/>
              </a:ext>
            </a:extLst>
          </a:blip>
          <a:srcRect r="-3571" b="46153"/>
          <a:stretch>
            <a:fillRect/>
          </a:stretch>
        </p:blipFill>
        <p:spPr bwMode="auto">
          <a:xfrm>
            <a:off x="1828800" y="381000"/>
            <a:ext cx="8839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0" name="Rectangle 4"/>
          <p:cNvSpPr>
            <a:spLocks noChangeArrowheads="1"/>
          </p:cNvSpPr>
          <p:nvPr/>
        </p:nvSpPr>
        <p:spPr bwMode="auto">
          <a:xfrm>
            <a:off x="8610600" y="1524000"/>
            <a:ext cx="304800" cy="228600"/>
          </a:xfrm>
          <a:prstGeom prst="rect">
            <a:avLst/>
          </a:prstGeom>
          <a:solidFill>
            <a:schemeClr val="bg1"/>
          </a:solidFill>
          <a:ln w="9525">
            <a:solidFill>
              <a:schemeClr val="bg1"/>
            </a:solidFill>
            <a:miter lim="800000"/>
            <a:headEnd/>
            <a:tailEnd/>
          </a:ln>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Tahoma" panose="020B0604030504040204" pitchFamily="34" charset="0"/>
            </a:endParaRPr>
          </a:p>
        </p:txBody>
      </p:sp>
      <p:sp>
        <p:nvSpPr>
          <p:cNvPr id="48131" name="Rectangle 5"/>
          <p:cNvSpPr>
            <a:spLocks noChangeArrowheads="1"/>
          </p:cNvSpPr>
          <p:nvPr/>
        </p:nvSpPr>
        <p:spPr bwMode="auto">
          <a:xfrm>
            <a:off x="2247900" y="1814513"/>
            <a:ext cx="3276600" cy="304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Tahoma" panose="020B0604030504040204" pitchFamily="34" charset="0"/>
            </a:endParaRPr>
          </a:p>
        </p:txBody>
      </p:sp>
      <p:sp>
        <p:nvSpPr>
          <p:cNvPr id="48132" name="Text Box 6"/>
          <p:cNvSpPr txBox="1">
            <a:spLocks noChangeArrowheads="1"/>
          </p:cNvSpPr>
          <p:nvPr/>
        </p:nvSpPr>
        <p:spPr bwMode="auto">
          <a:xfrm>
            <a:off x="8491538" y="1419225"/>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a:solidFill>
                  <a:schemeClr val="tx1"/>
                </a:solidFill>
                <a:latin typeface="Tahoma" panose="020B0604030504040204" pitchFamily="34" charset="0"/>
              </a:rPr>
              <a:t>of its own</a:t>
            </a:r>
          </a:p>
        </p:txBody>
      </p:sp>
      <p:sp>
        <p:nvSpPr>
          <p:cNvPr id="48133" name="Text Box 8"/>
          <p:cNvSpPr txBox="1">
            <a:spLocks noChangeArrowheads="1"/>
          </p:cNvSpPr>
          <p:nvPr/>
        </p:nvSpPr>
        <p:spPr bwMode="auto">
          <a:xfrm>
            <a:off x="2286000" y="1752600"/>
            <a:ext cx="7696200"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a:solidFill>
                  <a:schemeClr val="tx1"/>
                </a:solidFill>
                <a:latin typeface="Tahoma" panose="020B0604030504040204" pitchFamily="34" charset="0"/>
              </a:rPr>
              <a:t>signal, it means collision occurred </a:t>
            </a:r>
          </a:p>
        </p:txBody>
      </p:sp>
    </p:spTree>
    <p:extLst>
      <p:ext uri="{BB962C8B-B14F-4D97-AF65-F5344CB8AC3E}">
        <p14:creationId xmlns:p14="http://schemas.microsoft.com/office/powerpoint/2010/main" val="721522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ChangeArrowheads="1"/>
          </p:cNvSpPr>
          <p:nvPr>
            <p:ph type="title"/>
          </p:nvPr>
        </p:nvSpPr>
        <p:spPr>
          <a:xfrm>
            <a:off x="1855788" y="457200"/>
            <a:ext cx="7772400" cy="762000"/>
          </a:xfrm>
        </p:spPr>
        <p:txBody>
          <a:bodyPr/>
          <a:lstStyle/>
          <a:p>
            <a:pPr eaLnBrk="1" hangingPunct="1"/>
            <a:r>
              <a:rPr lang="en-US" altLang="en-US" smtClean="0"/>
              <a:t>CSMA/CD Protocol</a:t>
            </a:r>
          </a:p>
        </p:txBody>
      </p:sp>
      <p:sp>
        <p:nvSpPr>
          <p:cNvPr id="49154" name="Rectangle 3"/>
          <p:cNvSpPr>
            <a:spLocks noGrp="1" noChangeArrowheads="1"/>
          </p:cNvSpPr>
          <p:nvPr>
            <p:ph idx="1"/>
          </p:nvPr>
        </p:nvSpPr>
        <p:spPr>
          <a:xfrm>
            <a:off x="1828800" y="1600200"/>
            <a:ext cx="7772400" cy="5410200"/>
          </a:xfrm>
        </p:spPr>
        <p:txBody>
          <a:bodyPr/>
          <a:lstStyle/>
          <a:p>
            <a:pPr eaLnBrk="1" hangingPunct="1"/>
            <a:r>
              <a:rPr lang="en-US" altLang="en-US" smtClean="0"/>
              <a:t> Use one of the CSMA persistence algorithm</a:t>
            </a:r>
          </a:p>
          <a:p>
            <a:pPr eaLnBrk="1" hangingPunct="1">
              <a:buFont typeface="Wingdings" panose="05000000000000000000" pitchFamily="2" charset="2"/>
              <a:buNone/>
            </a:pPr>
            <a:r>
              <a:rPr lang="en-US" altLang="en-US" smtClean="0"/>
              <a:t>(non-persistent, 1-persistent, p-persistent) for transmission</a:t>
            </a:r>
          </a:p>
          <a:p>
            <a:pPr eaLnBrk="1" hangingPunct="1"/>
            <a:r>
              <a:rPr lang="en-US" altLang="en-US" smtClean="0"/>
              <a:t>If a collision is detected by a station during its transmission then it should do the following:</a:t>
            </a:r>
          </a:p>
          <a:p>
            <a:pPr lvl="1" eaLnBrk="1" hangingPunct="1"/>
            <a:r>
              <a:rPr lang="en-US" altLang="en-US" smtClean="0"/>
              <a:t>Abort transmission and </a:t>
            </a:r>
          </a:p>
          <a:p>
            <a:pPr lvl="1" eaLnBrk="1" hangingPunct="1"/>
            <a:r>
              <a:rPr lang="en-US" altLang="en-US" smtClean="0"/>
              <a:t>Transmit a </a:t>
            </a:r>
            <a:r>
              <a:rPr lang="en-US" altLang="en-US" b="1" smtClean="0"/>
              <a:t>jam signal</a:t>
            </a:r>
            <a:r>
              <a:rPr lang="en-US" altLang="en-US" smtClean="0"/>
              <a:t> to notify other stations of collision so that they will discard the transmitted frame also to make sure that the collision signal will stay until detected by the furthest station</a:t>
            </a:r>
          </a:p>
          <a:p>
            <a:pPr lvl="1" eaLnBrk="1" hangingPunct="1"/>
            <a:r>
              <a:rPr lang="en-US" altLang="en-US" smtClean="0"/>
              <a:t>After sending the jam signal, backoff (wait) for a random amount of time, then</a:t>
            </a:r>
          </a:p>
          <a:p>
            <a:pPr lvl="1" eaLnBrk="1" hangingPunct="1"/>
            <a:r>
              <a:rPr lang="en-US" altLang="en-US" smtClean="0"/>
              <a:t>Transmit the frame again</a:t>
            </a:r>
          </a:p>
          <a:p>
            <a:pPr eaLnBrk="1" hangingPunct="1"/>
            <a:endParaRPr lang="en-US" altLang="en-US" smtClean="0"/>
          </a:p>
        </p:txBody>
      </p:sp>
    </p:spTree>
    <p:extLst>
      <p:ext uri="{BB962C8B-B14F-4D97-AF65-F5344CB8AC3E}">
        <p14:creationId xmlns:p14="http://schemas.microsoft.com/office/powerpoint/2010/main" val="22872803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78"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79" name="Text Box 4"/>
          <p:cNvSpPr txBox="1">
            <a:spLocks noChangeArrowheads="1"/>
          </p:cNvSpPr>
          <p:nvPr/>
        </p:nvSpPr>
        <p:spPr bwMode="auto">
          <a:xfrm>
            <a:off x="1828801" y="381001"/>
            <a:ext cx="789113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sz="2400" b="1">
                <a:solidFill>
                  <a:schemeClr val="folHlink"/>
                </a:solidFill>
                <a:latin typeface="Times New Roman" panose="02020603050405020304" pitchFamily="18" charset="0"/>
              </a:rPr>
              <a:t>Figure 12.1  </a:t>
            </a:r>
            <a:r>
              <a:rPr lang="en-US" altLang="en-US" b="1" i="1">
                <a:solidFill>
                  <a:schemeClr val="tx1"/>
                </a:solidFill>
                <a:latin typeface="Times New Roman" panose="02020603050405020304" pitchFamily="18" charset="0"/>
              </a:rPr>
              <a:t>Data link layer divided into two functionality-oriented sublayers</a:t>
            </a:r>
          </a:p>
        </p:txBody>
      </p:sp>
      <p:sp>
        <p:nvSpPr>
          <p:cNvPr id="2458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59126" y="2038350"/>
            <a:ext cx="53752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Text Box 7"/>
          <p:cNvSpPr txBox="1">
            <a:spLocks noChangeArrowheads="1"/>
          </p:cNvSpPr>
          <p:nvPr/>
        </p:nvSpPr>
        <p:spPr bwMode="auto">
          <a:xfrm>
            <a:off x="4648200" y="3048000"/>
            <a:ext cx="2286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a:spcBef>
                <a:spcPct val="50000"/>
              </a:spcBef>
              <a:buClrTx/>
              <a:buSzTx/>
              <a:buFontTx/>
              <a:buNone/>
            </a:pPr>
            <a:r>
              <a:rPr lang="en-US" altLang="en-US" sz="1200" b="1">
                <a:solidFill>
                  <a:schemeClr val="tx1"/>
                </a:solidFill>
                <a:latin typeface="Arial" panose="020B0604020202020204" pitchFamily="34" charset="0"/>
                <a:cs typeface="Arial" panose="020B0604020202020204" pitchFamily="34" charset="0"/>
              </a:rPr>
              <a:t>Link Layer Control</a:t>
            </a:r>
            <a:r>
              <a:rPr lang="en-US" altLang="en-US" sz="1200" b="1">
                <a:solidFill>
                  <a:schemeClr val="tx1"/>
                </a:solidFill>
                <a:latin typeface="Tahoma" panose="020B0604030504040204" pitchFamily="34" charset="0"/>
              </a:rPr>
              <a:t> (LLC)</a:t>
            </a:r>
          </a:p>
        </p:txBody>
      </p:sp>
      <p:sp>
        <p:nvSpPr>
          <p:cNvPr id="24583" name="Text Box 8"/>
          <p:cNvSpPr txBox="1">
            <a:spLocks noChangeArrowheads="1"/>
          </p:cNvSpPr>
          <p:nvPr/>
        </p:nvSpPr>
        <p:spPr bwMode="auto">
          <a:xfrm>
            <a:off x="5334000" y="3975100"/>
            <a:ext cx="68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a:solidFill>
                  <a:schemeClr val="tx1"/>
                </a:solidFill>
                <a:latin typeface="Tahoma" panose="020B0604030504040204" pitchFamily="34" charset="0"/>
              </a:rPr>
              <a:t>MAC</a:t>
            </a:r>
          </a:p>
        </p:txBody>
      </p:sp>
      <p:sp>
        <p:nvSpPr>
          <p:cNvPr id="24584" name="Text Box 9"/>
          <p:cNvSpPr txBox="1">
            <a:spLocks noChangeArrowheads="1"/>
          </p:cNvSpPr>
          <p:nvPr/>
        </p:nvSpPr>
        <p:spPr bwMode="auto">
          <a:xfrm>
            <a:off x="7391400" y="1524000"/>
            <a:ext cx="2438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a:solidFill>
                  <a:schemeClr val="tx1"/>
                </a:solidFill>
                <a:latin typeface="Times New Roman" panose="02020603050405020304" pitchFamily="18" charset="0"/>
              </a:rPr>
              <a:t>Responsible for error and flow control</a:t>
            </a:r>
          </a:p>
        </p:txBody>
      </p:sp>
      <p:sp>
        <p:nvSpPr>
          <p:cNvPr id="24585" name="Line 10"/>
          <p:cNvSpPr>
            <a:spLocks noChangeShapeType="1"/>
          </p:cNvSpPr>
          <p:nvPr/>
        </p:nvSpPr>
        <p:spPr bwMode="auto">
          <a:xfrm flipH="1">
            <a:off x="7010400" y="1981200"/>
            <a:ext cx="762000" cy="838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6" name="Rectangle 11"/>
          <p:cNvSpPr>
            <a:spLocks noChangeArrowheads="1"/>
          </p:cNvSpPr>
          <p:nvPr/>
        </p:nvSpPr>
        <p:spPr bwMode="auto">
          <a:xfrm>
            <a:off x="6108700" y="3695700"/>
            <a:ext cx="1066800" cy="4572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a:solidFill>
                  <a:schemeClr val="tx1"/>
                </a:solidFill>
                <a:latin typeface="Tahoma" panose="020B0604030504040204" pitchFamily="34" charset="0"/>
              </a:rPr>
              <a:t>Control</a:t>
            </a:r>
          </a:p>
        </p:txBody>
      </p:sp>
      <p:cxnSp>
        <p:nvCxnSpPr>
          <p:cNvPr id="24587" name="Straight Arrow Connector 12"/>
          <p:cNvCxnSpPr>
            <a:cxnSpLocks noChangeShapeType="1"/>
          </p:cNvCxnSpPr>
          <p:nvPr/>
        </p:nvCxnSpPr>
        <p:spPr bwMode="auto">
          <a:xfrm>
            <a:off x="7162800" y="4038600"/>
            <a:ext cx="1371600" cy="914400"/>
          </a:xfrm>
          <a:prstGeom prst="straightConnector1">
            <a:avLst/>
          </a:prstGeom>
          <a:noFill/>
          <a:ln w="9525"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4588" name="Text Box 9"/>
          <p:cNvSpPr txBox="1">
            <a:spLocks noChangeArrowheads="1"/>
          </p:cNvSpPr>
          <p:nvPr/>
        </p:nvSpPr>
        <p:spPr bwMode="auto">
          <a:xfrm>
            <a:off x="7772400" y="4800601"/>
            <a:ext cx="2438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a:solidFill>
                  <a:schemeClr val="tx1"/>
                </a:solidFill>
                <a:latin typeface="Times New Roman" panose="02020603050405020304" pitchFamily="18" charset="0"/>
              </a:rPr>
              <a:t>Responsible framing and MAC address and Multiple Access Control</a:t>
            </a:r>
          </a:p>
        </p:txBody>
      </p:sp>
    </p:spTree>
    <p:extLst>
      <p:ext uri="{BB962C8B-B14F-4D97-AF65-F5344CB8AC3E}">
        <p14:creationId xmlns:p14="http://schemas.microsoft.com/office/powerpoint/2010/main" val="11598436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ChangeArrowheads="1"/>
          </p:cNvSpPr>
          <p:nvPr>
            <p:ph type="title"/>
          </p:nvPr>
        </p:nvSpPr>
        <p:spPr>
          <a:xfrm>
            <a:off x="2209800" y="228600"/>
            <a:ext cx="7772400" cy="762000"/>
          </a:xfrm>
        </p:spPr>
        <p:txBody>
          <a:bodyPr/>
          <a:lstStyle/>
          <a:p>
            <a:pPr eaLnBrk="1" hangingPunct="1"/>
            <a:r>
              <a:rPr lang="en-US" altLang="en-US" smtClean="0"/>
              <a:t>CSMA/CD</a:t>
            </a:r>
          </a:p>
        </p:txBody>
      </p:sp>
      <p:sp>
        <p:nvSpPr>
          <p:cNvPr id="50178" name="Rectangle 3"/>
          <p:cNvSpPr>
            <a:spLocks noGrp="1" noChangeArrowheads="1"/>
          </p:cNvSpPr>
          <p:nvPr>
            <p:ph idx="1"/>
          </p:nvPr>
        </p:nvSpPr>
        <p:spPr>
          <a:xfrm>
            <a:off x="2209800" y="1066800"/>
            <a:ext cx="7772400" cy="4114800"/>
          </a:xfrm>
        </p:spPr>
        <p:txBody>
          <a:bodyPr/>
          <a:lstStyle/>
          <a:p>
            <a:pPr eaLnBrk="1" hangingPunct="1"/>
            <a:r>
              <a:rPr lang="en-US" altLang="en-US" sz="2000" b="1" i="1">
                <a:solidFill>
                  <a:srgbClr val="3333CE"/>
                </a:solidFill>
                <a:latin typeface="Times New Roman" panose="02020603050405020304" pitchFamily="18" charset="0"/>
              </a:rPr>
              <a:t>Question: </a:t>
            </a:r>
            <a:r>
              <a:rPr lang="en-US" altLang="en-US" sz="2000">
                <a:solidFill>
                  <a:srgbClr val="000000"/>
                </a:solidFill>
                <a:latin typeface="Times New Roman" panose="02020603050405020304" pitchFamily="18" charset="0"/>
              </a:rPr>
              <a:t>How long does it take to detect a collision?</a:t>
            </a:r>
          </a:p>
          <a:p>
            <a:pPr eaLnBrk="1" hangingPunct="1"/>
            <a:r>
              <a:rPr lang="en-US" altLang="en-US" sz="2000" b="1" i="1">
                <a:solidFill>
                  <a:srgbClr val="3333CE"/>
                </a:solidFill>
                <a:latin typeface="Times New Roman" panose="02020603050405020304" pitchFamily="18" charset="0"/>
              </a:rPr>
              <a:t>Answer: </a:t>
            </a:r>
            <a:r>
              <a:rPr lang="en-US" altLang="en-US" sz="2000" i="1">
                <a:solidFill>
                  <a:srgbClr val="000000"/>
                </a:solidFill>
                <a:latin typeface="Times New Roman" panose="02020603050405020304" pitchFamily="18" charset="0"/>
              </a:rPr>
              <a:t>In the </a:t>
            </a:r>
            <a:r>
              <a:rPr lang="en-US" altLang="en-US" sz="2000" b="1" i="1">
                <a:solidFill>
                  <a:srgbClr val="000000"/>
                </a:solidFill>
                <a:latin typeface="Times New Roman" panose="02020603050405020304" pitchFamily="18" charset="0"/>
              </a:rPr>
              <a:t>worst case</a:t>
            </a:r>
            <a:r>
              <a:rPr lang="en-US" altLang="en-US" sz="2000">
                <a:solidFill>
                  <a:srgbClr val="000000"/>
                </a:solidFill>
                <a:latin typeface="Times New Roman" panose="02020603050405020304" pitchFamily="18" charset="0"/>
              </a:rPr>
              <a:t>, </a:t>
            </a:r>
            <a:r>
              <a:rPr lang="en-US" altLang="en-US" sz="2000" b="1">
                <a:solidFill>
                  <a:srgbClr val="000000"/>
                </a:solidFill>
                <a:latin typeface="Times New Roman" panose="02020603050405020304" pitchFamily="18" charset="0"/>
              </a:rPr>
              <a:t>twice the maximum propagation delay of the medium</a:t>
            </a:r>
          </a:p>
          <a:p>
            <a:pPr eaLnBrk="1" hangingPunct="1"/>
            <a:endParaRPr lang="en-US" altLang="en-US" sz="2000" b="1"/>
          </a:p>
        </p:txBody>
      </p:sp>
      <p:pic>
        <p:nvPicPr>
          <p:cNvPr id="5017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514600"/>
            <a:ext cx="7620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Text Box 5"/>
          <p:cNvSpPr txBox="1">
            <a:spLocks noChangeArrowheads="1"/>
          </p:cNvSpPr>
          <p:nvPr/>
        </p:nvSpPr>
        <p:spPr bwMode="auto">
          <a:xfrm>
            <a:off x="4724400" y="1981200"/>
            <a:ext cx="3733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Tx/>
              <a:buNone/>
            </a:pPr>
            <a:r>
              <a:rPr lang="en-US" altLang="en-US" sz="1400">
                <a:solidFill>
                  <a:schemeClr val="tx1"/>
                </a:solidFill>
                <a:latin typeface="Times New Roman" panose="02020603050405020304" pitchFamily="18" charset="0"/>
              </a:rPr>
              <a:t>Note: </a:t>
            </a:r>
            <a:r>
              <a:rPr lang="en-US" altLang="en-US" sz="1600" b="1">
                <a:solidFill>
                  <a:schemeClr val="tx1"/>
                </a:solidFill>
                <a:latin typeface="Times New Roman" panose="02020603050405020304" pitchFamily="18" charset="0"/>
              </a:rPr>
              <a:t>a = maximum propagation delay</a:t>
            </a:r>
          </a:p>
        </p:txBody>
      </p:sp>
    </p:spTree>
    <p:extLst>
      <p:ext uri="{BB962C8B-B14F-4D97-AF65-F5344CB8AC3E}">
        <p14:creationId xmlns:p14="http://schemas.microsoft.com/office/powerpoint/2010/main" val="74011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a:xfrm>
            <a:off x="2057400" y="473075"/>
            <a:ext cx="7772400" cy="1143000"/>
          </a:xfrm>
        </p:spPr>
        <p:txBody>
          <a:bodyPr/>
          <a:lstStyle/>
          <a:p>
            <a:pPr eaLnBrk="1" hangingPunct="1"/>
            <a:r>
              <a:rPr lang="en-US" altLang="en-US" smtClean="0"/>
              <a:t>CSMA/CD</a:t>
            </a:r>
          </a:p>
        </p:txBody>
      </p:sp>
      <p:sp>
        <p:nvSpPr>
          <p:cNvPr id="51202" name="Rectangle 3"/>
          <p:cNvSpPr>
            <a:spLocks noGrp="1" noChangeArrowheads="1"/>
          </p:cNvSpPr>
          <p:nvPr>
            <p:ph idx="1"/>
          </p:nvPr>
        </p:nvSpPr>
        <p:spPr>
          <a:xfrm>
            <a:off x="1752600" y="1600200"/>
            <a:ext cx="7086600" cy="4114800"/>
          </a:xfrm>
        </p:spPr>
        <p:txBody>
          <a:bodyPr/>
          <a:lstStyle/>
          <a:p>
            <a:pPr eaLnBrk="1" hangingPunct="1">
              <a:buFont typeface="Wingdings" panose="05000000000000000000" pitchFamily="2" charset="2"/>
              <a:buChar char="§"/>
            </a:pPr>
            <a:r>
              <a:rPr lang="en-US" altLang="en-US" sz="2000"/>
              <a:t>Restrictions of CSMA / CD:</a:t>
            </a:r>
          </a:p>
          <a:p>
            <a:pPr lvl="1" eaLnBrk="1" hangingPunct="1">
              <a:buFont typeface="Wingdings" panose="05000000000000000000" pitchFamily="2" charset="2"/>
              <a:buChar char="§"/>
            </a:pPr>
            <a:r>
              <a:rPr lang="en-US" altLang="en-US" sz="1800"/>
              <a:t>Packet transmission time should be at least as long as the time needed to detect a collision (2 * maximum propagation delay + jam sequence transmission time)</a:t>
            </a:r>
          </a:p>
          <a:p>
            <a:pPr lvl="1" eaLnBrk="1" hangingPunct="1">
              <a:buFont typeface="Wingdings" panose="05000000000000000000" pitchFamily="2" charset="2"/>
              <a:buChar char="§"/>
            </a:pPr>
            <a:r>
              <a:rPr lang="en-US" altLang="en-US" sz="1800"/>
              <a:t>Otherwise, CSMA/CD does not have an advantage over CSMA</a:t>
            </a:r>
          </a:p>
          <a:p>
            <a:pPr eaLnBrk="1" hangingPunct="1">
              <a:buFont typeface="Wingdings" panose="05000000000000000000" pitchFamily="2" charset="2"/>
              <a:buChar char="§"/>
            </a:pPr>
            <a:endParaRPr lang="en-US" altLang="en-US" sz="2000"/>
          </a:p>
          <a:p>
            <a:pPr eaLnBrk="1" hangingPunct="1"/>
            <a:endParaRPr lang="en-US" altLang="en-US" sz="2000"/>
          </a:p>
        </p:txBody>
      </p:sp>
    </p:spTree>
    <p:extLst>
      <p:ext uri="{BB962C8B-B14F-4D97-AF65-F5344CB8AC3E}">
        <p14:creationId xmlns:p14="http://schemas.microsoft.com/office/powerpoint/2010/main" val="1624323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p:cNvSpPr>
            <a:spLocks noGrp="1" noChangeArrowheads="1"/>
          </p:cNvSpPr>
          <p:nvPr>
            <p:ph type="title"/>
          </p:nvPr>
        </p:nvSpPr>
        <p:spPr>
          <a:xfrm>
            <a:off x="2133600" y="2700338"/>
            <a:ext cx="7010400" cy="1827212"/>
          </a:xfrm>
        </p:spPr>
        <p:txBody>
          <a:bodyPr/>
          <a:lstStyle/>
          <a:p>
            <a:r>
              <a:rPr lang="en-US" altLang="en-US" smtClean="0">
                <a:latin typeface="Times New Roman" panose="02020603050405020304" pitchFamily="18" charset="0"/>
                <a:cs typeface="Times New Roman" panose="02020603050405020304" pitchFamily="18" charset="0"/>
              </a:rPr>
              <a:t>Controlled Access or Scheduling</a:t>
            </a:r>
            <a:endParaRPr lang="en-US" altLang="en-US" smtClean="0"/>
          </a:p>
        </p:txBody>
      </p:sp>
      <p:sp>
        <p:nvSpPr>
          <p:cNvPr id="3" name="Text Placeholder 2">
            <a:extLst>
              <a:ext uri="{FF2B5EF4-FFF2-40B4-BE49-F238E27FC236}">
                <a16:creationId xmlns:a16="http://schemas.microsoft.com/office/drawing/2014/main" id="{91268F7F-7BCD-9242-9FF9-840A2C0B6B5B}"/>
              </a:ext>
            </a:extLst>
          </p:cNvPr>
          <p:cNvSpPr>
            <a:spLocks noGrp="1"/>
          </p:cNvSpPr>
          <p:nvPr>
            <p:ph type="body" idx="1"/>
          </p:nvPr>
        </p:nvSpPr>
        <p:spPr>
          <a:xfrm>
            <a:off x="2133601" y="4527551"/>
            <a:ext cx="6348413" cy="860425"/>
          </a:xfrm>
        </p:spPr>
        <p:txBody>
          <a:bodyPr/>
          <a:lstStyle/>
          <a:p>
            <a:pPr>
              <a:buFont typeface="Wingdings 3" pitchFamily="2" charset="2"/>
              <a:buNone/>
              <a:defRPr/>
            </a:pPr>
            <a:endParaRPr lang="en-US"/>
          </a:p>
        </p:txBody>
      </p:sp>
    </p:spTree>
    <p:extLst>
      <p:ext uri="{BB962C8B-B14F-4D97-AF65-F5344CB8AC3E}">
        <p14:creationId xmlns:p14="http://schemas.microsoft.com/office/powerpoint/2010/main" val="19464160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a:xfrm>
            <a:off x="2209800" y="609600"/>
            <a:ext cx="6248400" cy="914400"/>
          </a:xfrm>
        </p:spPr>
        <p:txBody>
          <a:bodyPr/>
          <a:lstStyle/>
          <a:p>
            <a:pPr eaLnBrk="1" hangingPunct="1"/>
            <a:r>
              <a:rPr lang="en-US" altLang="en-US" sz="2800">
                <a:cs typeface="Times New Roman" panose="02020603050405020304" pitchFamily="18" charset="0"/>
              </a:rPr>
              <a:t>Controlled Access or Scheduling</a:t>
            </a:r>
          </a:p>
        </p:txBody>
      </p:sp>
      <p:sp>
        <p:nvSpPr>
          <p:cNvPr id="52226" name="Rectangle 3"/>
          <p:cNvSpPr>
            <a:spLocks noGrp="1" noChangeArrowheads="1"/>
          </p:cNvSpPr>
          <p:nvPr>
            <p:ph idx="1"/>
          </p:nvPr>
        </p:nvSpPr>
        <p:spPr>
          <a:xfrm>
            <a:off x="1752600" y="1555750"/>
            <a:ext cx="7391400" cy="4114800"/>
          </a:xfrm>
        </p:spPr>
        <p:txBody>
          <a:bodyPr/>
          <a:lstStyle/>
          <a:p>
            <a:pPr eaLnBrk="1" hangingPunct="1"/>
            <a:r>
              <a:rPr lang="en-US" altLang="en-US" sz="2400">
                <a:cs typeface="Times New Roman" panose="02020603050405020304" pitchFamily="18" charset="0"/>
              </a:rPr>
              <a:t>Provides </a:t>
            </a:r>
            <a:r>
              <a:rPr lang="en-US" altLang="en-US" sz="2400" b="1">
                <a:cs typeface="Times New Roman" panose="02020603050405020304" pitchFamily="18" charset="0"/>
              </a:rPr>
              <a:t>in order access</a:t>
            </a:r>
            <a:r>
              <a:rPr lang="en-US" altLang="en-US" sz="2400">
                <a:cs typeface="Times New Roman" panose="02020603050405020304" pitchFamily="18" charset="0"/>
              </a:rPr>
              <a:t> to shared medium so that every station has chance to transfer (</a:t>
            </a:r>
            <a:r>
              <a:rPr lang="en-US" altLang="en-US" sz="2400" b="1">
                <a:cs typeface="Times New Roman" panose="02020603050405020304" pitchFamily="18" charset="0"/>
              </a:rPr>
              <a:t>fair protocol</a:t>
            </a:r>
            <a:r>
              <a:rPr lang="en-US" altLang="en-US" sz="2400">
                <a:cs typeface="Times New Roman" panose="02020603050405020304" pitchFamily="18" charset="0"/>
              </a:rPr>
              <a:t>)</a:t>
            </a:r>
          </a:p>
          <a:p>
            <a:pPr eaLnBrk="1" hangingPunct="1"/>
            <a:endParaRPr lang="en-US" altLang="en-US" sz="2400">
              <a:cs typeface="Times New Roman" panose="02020603050405020304" pitchFamily="18" charset="0"/>
            </a:endParaRPr>
          </a:p>
          <a:p>
            <a:pPr eaLnBrk="1" hangingPunct="1"/>
            <a:r>
              <a:rPr lang="en-US" altLang="en-US" sz="2400" b="1" i="1">
                <a:cs typeface="Times New Roman" panose="02020603050405020304" pitchFamily="18" charset="0"/>
              </a:rPr>
              <a:t>Eliminates</a:t>
            </a:r>
            <a:r>
              <a:rPr lang="en-US" altLang="en-US" sz="2400">
                <a:cs typeface="Times New Roman" panose="02020603050405020304" pitchFamily="18" charset="0"/>
              </a:rPr>
              <a:t> </a:t>
            </a:r>
            <a:r>
              <a:rPr lang="en-US" altLang="en-US" sz="2400" u="sng">
                <a:cs typeface="Times New Roman" panose="02020603050405020304" pitchFamily="18" charset="0"/>
              </a:rPr>
              <a:t>collision completely</a:t>
            </a:r>
          </a:p>
          <a:p>
            <a:pPr eaLnBrk="1" hangingPunct="1"/>
            <a:r>
              <a:rPr lang="en-US" altLang="en-US" sz="2400" b="1">
                <a:cs typeface="Times New Roman" panose="02020603050405020304" pitchFamily="18" charset="0"/>
              </a:rPr>
              <a:t>Three methods</a:t>
            </a:r>
            <a:r>
              <a:rPr lang="en-US" altLang="en-US" sz="2400">
                <a:cs typeface="Times New Roman" panose="02020603050405020304" pitchFamily="18" charset="0"/>
              </a:rPr>
              <a:t> for controlled access:</a:t>
            </a:r>
          </a:p>
          <a:p>
            <a:pPr lvl="1" eaLnBrk="1" hangingPunct="1"/>
            <a:r>
              <a:rPr lang="en-US" altLang="en-US" sz="1800">
                <a:cs typeface="Times New Roman" panose="02020603050405020304" pitchFamily="18" charset="0"/>
              </a:rPr>
              <a:t>Reservation</a:t>
            </a:r>
          </a:p>
          <a:p>
            <a:pPr lvl="1" eaLnBrk="1" hangingPunct="1"/>
            <a:r>
              <a:rPr lang="en-US" altLang="en-US" sz="1800">
                <a:cs typeface="Times New Roman" panose="02020603050405020304" pitchFamily="18" charset="0"/>
              </a:rPr>
              <a:t>Polling</a:t>
            </a:r>
          </a:p>
          <a:p>
            <a:pPr lvl="1" eaLnBrk="1" hangingPunct="1"/>
            <a:r>
              <a:rPr lang="en-US" altLang="en-US" sz="1800">
                <a:cs typeface="Times New Roman" panose="02020603050405020304" pitchFamily="18" charset="0"/>
              </a:rPr>
              <a:t>Token Passing</a:t>
            </a:r>
          </a:p>
        </p:txBody>
      </p:sp>
    </p:spTree>
    <p:extLst>
      <p:ext uri="{BB962C8B-B14F-4D97-AF65-F5344CB8AC3E}">
        <p14:creationId xmlns:p14="http://schemas.microsoft.com/office/powerpoint/2010/main" val="40962239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11">
            <a:extLst>
              <a:ext uri="{FF2B5EF4-FFF2-40B4-BE49-F238E27FC236}">
                <a16:creationId xmlns:a16="http://schemas.microsoft.com/office/drawing/2014/main" id="{09B550CC-2295-774C-BDFA-834249D86CE9}"/>
              </a:ext>
            </a:extLst>
          </p:cNvPr>
          <p:cNvSpPr txBox="1">
            <a:spLocks noChangeArrowheads="1"/>
          </p:cNvSpPr>
          <p:nvPr/>
        </p:nvSpPr>
        <p:spPr bwMode="auto">
          <a:xfrm>
            <a:off x="1828800" y="838201"/>
            <a:ext cx="8001000" cy="355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spcBef>
                <a:spcPct val="50000"/>
              </a:spcBef>
              <a:buFont typeface="Wingdings" pitchFamily="2" charset="2"/>
              <a:buChar char="§"/>
              <a:defRPr/>
            </a:pPr>
            <a:r>
              <a:rPr lang="en-US" altLang="en-US" sz="1800" dirty="0">
                <a:latin typeface="+mn-lt"/>
              </a:rPr>
              <a:t> Stations take turns transmitting a single frame at a full rate ( R ) bps</a:t>
            </a:r>
          </a:p>
          <a:p>
            <a:pPr>
              <a:spcBef>
                <a:spcPct val="50000"/>
              </a:spcBef>
              <a:buFont typeface="Wingdings" pitchFamily="2" charset="2"/>
              <a:buChar char="§"/>
              <a:defRPr/>
            </a:pPr>
            <a:r>
              <a:rPr lang="en-US" altLang="en-US" sz="1800" dirty="0">
                <a:latin typeface="+mn-lt"/>
              </a:rPr>
              <a:t> Transmissions are organized into variable length cycles</a:t>
            </a:r>
          </a:p>
          <a:p>
            <a:pPr>
              <a:spcBef>
                <a:spcPct val="50000"/>
              </a:spcBef>
              <a:buFont typeface="Wingdings" pitchFamily="2" charset="2"/>
              <a:buChar char="§"/>
              <a:defRPr/>
            </a:pPr>
            <a:r>
              <a:rPr lang="en-US" altLang="en-US" sz="1800" dirty="0">
                <a:latin typeface="+mn-lt"/>
              </a:rPr>
              <a:t> Each cycle begins with a reservation interval that consists of (N</a:t>
            </a:r>
            <a:r>
              <a:rPr lang="en-US" altLang="en-US" sz="1800">
                <a:latin typeface="+mn-lt"/>
              </a:rPr>
              <a:t>) minislots. One minislot</a:t>
            </a:r>
            <a:r>
              <a:rPr lang="en-US" altLang="en-US" sz="1800" dirty="0">
                <a:latin typeface="+mn-lt"/>
              </a:rPr>
              <a:t> for each of the N stations</a:t>
            </a:r>
          </a:p>
          <a:p>
            <a:pPr>
              <a:spcBef>
                <a:spcPct val="50000"/>
              </a:spcBef>
              <a:buFont typeface="Wingdings" pitchFamily="2" charset="2"/>
              <a:buChar char="§"/>
              <a:defRPr/>
            </a:pPr>
            <a:r>
              <a:rPr lang="en-US" altLang="en-US" sz="1800" dirty="0">
                <a:latin typeface="+mn-lt"/>
              </a:rPr>
              <a:t>When a station needs to send a data frame, it makes a reservation in its </a:t>
            </a:r>
            <a:r>
              <a:rPr lang="en-US" altLang="en-US" sz="1800">
                <a:latin typeface="+mn-lt"/>
              </a:rPr>
              <a:t>own minislot</a:t>
            </a:r>
            <a:r>
              <a:rPr lang="en-US" altLang="en-US" sz="1800" dirty="0">
                <a:latin typeface="+mn-lt"/>
              </a:rPr>
              <a:t>.</a:t>
            </a:r>
          </a:p>
          <a:p>
            <a:pPr>
              <a:spcBef>
                <a:spcPct val="50000"/>
              </a:spcBef>
              <a:buFont typeface="Wingdings" pitchFamily="2" charset="2"/>
              <a:buChar char="§"/>
              <a:defRPr/>
            </a:pPr>
            <a:r>
              <a:rPr lang="en-US" altLang="en-US" sz="1800" dirty="0">
                <a:latin typeface="+mn-lt"/>
              </a:rPr>
              <a:t>By listening to the reservation interval, every station knows which stations will transfer frames, and in which order.</a:t>
            </a:r>
          </a:p>
          <a:p>
            <a:pPr>
              <a:spcBef>
                <a:spcPct val="50000"/>
              </a:spcBef>
              <a:buFont typeface="Wingdings" pitchFamily="2" charset="2"/>
              <a:buChar char="§"/>
              <a:defRPr/>
            </a:pPr>
            <a:r>
              <a:rPr lang="en-US" altLang="en-US" sz="1800" dirty="0">
                <a:latin typeface="+mn-lt"/>
              </a:rPr>
              <a:t>The stations that made reservations can send their data frames after the reservation </a:t>
            </a:r>
            <a:r>
              <a:rPr lang="en-US" altLang="en-US" sz="1800">
                <a:latin typeface="+mn-lt"/>
              </a:rPr>
              <a:t>frame.</a:t>
            </a:r>
            <a:endParaRPr lang="en-US" altLang="en-US" sz="1800" dirty="0">
              <a:latin typeface="+mn-lt"/>
            </a:endParaRPr>
          </a:p>
        </p:txBody>
      </p:sp>
      <p:pic>
        <p:nvPicPr>
          <p:cNvPr id="53250" name="Picture 12"/>
          <p:cNvPicPr>
            <a:picLocks noChangeAspect="1" noChangeArrowheads="1"/>
          </p:cNvPicPr>
          <p:nvPr/>
        </p:nvPicPr>
        <p:blipFill>
          <a:blip r:embed="rId2">
            <a:extLst>
              <a:ext uri="{28A0092B-C50C-407E-A947-70E740481C1C}">
                <a14:useLocalDpi xmlns:a14="http://schemas.microsoft.com/office/drawing/2010/main" val="0"/>
              </a:ext>
            </a:extLst>
          </a:blip>
          <a:srcRect t="12500"/>
          <a:stretch>
            <a:fillRect/>
          </a:stretch>
        </p:blipFill>
        <p:spPr bwMode="auto">
          <a:xfrm>
            <a:off x="1752600" y="4724400"/>
            <a:ext cx="78613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itle 1"/>
          <p:cNvSpPr>
            <a:spLocks noGrp="1" noChangeArrowheads="1"/>
          </p:cNvSpPr>
          <p:nvPr>
            <p:ph type="title"/>
          </p:nvPr>
        </p:nvSpPr>
        <p:spPr>
          <a:xfrm>
            <a:off x="2133601" y="0"/>
            <a:ext cx="6348413" cy="1320800"/>
          </a:xfrm>
        </p:spPr>
        <p:txBody>
          <a:bodyPr>
            <a:normAutofit fontScale="90000"/>
          </a:bodyPr>
          <a:lstStyle/>
          <a:p>
            <a:pPr eaLnBrk="1" hangingPunct="1"/>
            <a:r>
              <a:rPr lang="en-US" altLang="en-US" smtClean="0"/>
              <a:t> 1-Reservation Access Method</a:t>
            </a:r>
            <a:br>
              <a:rPr lang="en-US" altLang="en-US" smtClean="0"/>
            </a:br>
            <a:endParaRPr lang="en-US" altLang="en-US" smtClean="0"/>
          </a:p>
        </p:txBody>
      </p:sp>
    </p:spTree>
    <p:extLst>
      <p:ext uri="{BB962C8B-B14F-4D97-AF65-F5344CB8AC3E}">
        <p14:creationId xmlns:p14="http://schemas.microsoft.com/office/powerpoint/2010/main" val="4003844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2209800" y="228600"/>
            <a:ext cx="7772400" cy="762000"/>
          </a:xfrm>
        </p:spPr>
        <p:txBody>
          <a:bodyPr/>
          <a:lstStyle/>
          <a:p>
            <a:pPr eaLnBrk="1" hangingPunct="1"/>
            <a:r>
              <a:rPr lang="en-US" altLang="en-US" sz="2800">
                <a:cs typeface="Times New Roman" panose="02020603050405020304" pitchFamily="18" charset="0"/>
              </a:rPr>
              <a:t>2- Polling</a:t>
            </a:r>
          </a:p>
        </p:txBody>
      </p:sp>
      <p:sp>
        <p:nvSpPr>
          <p:cNvPr id="39939" name="Rectangle 3">
            <a:extLst>
              <a:ext uri="{FF2B5EF4-FFF2-40B4-BE49-F238E27FC236}">
                <a16:creationId xmlns:a16="http://schemas.microsoft.com/office/drawing/2014/main" id="{E9ED439B-D51B-B745-8D23-05017389B987}"/>
              </a:ext>
            </a:extLst>
          </p:cNvPr>
          <p:cNvSpPr>
            <a:spLocks noGrp="1" noChangeArrowheads="1"/>
          </p:cNvSpPr>
          <p:nvPr>
            <p:ph idx="1"/>
          </p:nvPr>
        </p:nvSpPr>
        <p:spPr>
          <a:xfrm>
            <a:off x="1676400" y="762000"/>
            <a:ext cx="7924800" cy="5638800"/>
          </a:xfrm>
          <a:extLst/>
        </p:spPr>
        <p:txBody>
          <a:bodyPr rtlCol="0">
            <a:normAutofit fontScale="92500" lnSpcReduction="20000"/>
          </a:bodyPr>
          <a:lstStyle/>
          <a:p>
            <a:pPr>
              <a:buFont typeface="Wingdings" pitchFamily="2" charset="2"/>
              <a:buChar char="§"/>
              <a:defRPr/>
            </a:pPr>
            <a:r>
              <a:rPr lang="en-US" altLang="en-US" sz="1600" dirty="0">
                <a:solidFill>
                  <a:schemeClr val="tx1">
                    <a:lumMod val="75000"/>
                    <a:lumOff val="25000"/>
                  </a:schemeClr>
                </a:solidFill>
                <a:cs typeface="Times New Roman" panose="02020603050405020304" pitchFamily="18" charset="0"/>
              </a:rPr>
              <a:t>Stations take turns accessing the medium</a:t>
            </a:r>
          </a:p>
          <a:p>
            <a:pPr>
              <a:buFont typeface="Wingdings" pitchFamily="2" charset="2"/>
              <a:buChar char="§"/>
              <a:defRPr/>
            </a:pPr>
            <a:r>
              <a:rPr lang="en-US" altLang="en-US" sz="1600" dirty="0">
                <a:solidFill>
                  <a:schemeClr val="tx1">
                    <a:lumMod val="75000"/>
                    <a:lumOff val="25000"/>
                  </a:schemeClr>
                </a:solidFill>
                <a:cs typeface="Times New Roman" panose="02020603050405020304" pitchFamily="18" charset="0"/>
              </a:rPr>
              <a:t>Two models: </a:t>
            </a:r>
            <a:r>
              <a:rPr lang="en-US" altLang="en-US" sz="1600" b="1" dirty="0">
                <a:solidFill>
                  <a:schemeClr val="tx1">
                    <a:lumMod val="75000"/>
                    <a:lumOff val="25000"/>
                  </a:schemeClr>
                </a:solidFill>
                <a:cs typeface="Times New Roman" panose="02020603050405020304" pitchFamily="18" charset="0"/>
              </a:rPr>
              <a:t>Centralized </a:t>
            </a:r>
            <a:r>
              <a:rPr lang="en-US" altLang="en-US" sz="1600" dirty="0">
                <a:solidFill>
                  <a:schemeClr val="tx1">
                    <a:lumMod val="75000"/>
                    <a:lumOff val="25000"/>
                  </a:schemeClr>
                </a:solidFill>
                <a:cs typeface="Times New Roman" panose="02020603050405020304" pitchFamily="18" charset="0"/>
              </a:rPr>
              <a:t>and </a:t>
            </a:r>
            <a:r>
              <a:rPr lang="en-US" altLang="en-US" sz="1600" b="1" dirty="0">
                <a:solidFill>
                  <a:schemeClr val="tx1">
                    <a:lumMod val="75000"/>
                    <a:lumOff val="25000"/>
                  </a:schemeClr>
                </a:solidFill>
                <a:cs typeface="Times New Roman" panose="02020603050405020304" pitchFamily="18" charset="0"/>
              </a:rPr>
              <a:t>distributed</a:t>
            </a:r>
            <a:r>
              <a:rPr lang="en-US" altLang="en-US" sz="1600" dirty="0">
                <a:solidFill>
                  <a:schemeClr val="tx1">
                    <a:lumMod val="75000"/>
                    <a:lumOff val="25000"/>
                  </a:schemeClr>
                </a:solidFill>
                <a:cs typeface="Times New Roman" panose="02020603050405020304" pitchFamily="18" charset="0"/>
              </a:rPr>
              <a:t> polling</a:t>
            </a:r>
          </a:p>
          <a:p>
            <a:pPr>
              <a:buFont typeface="Wingdings" pitchFamily="2" charset="2"/>
              <a:buChar char="§"/>
              <a:defRPr/>
            </a:pPr>
            <a:r>
              <a:rPr lang="en-US" altLang="en-US" sz="1600" b="1" dirty="0">
                <a:solidFill>
                  <a:schemeClr val="tx1">
                    <a:lumMod val="75000"/>
                    <a:lumOff val="25000"/>
                  </a:schemeClr>
                </a:solidFill>
                <a:cs typeface="Times New Roman" panose="02020603050405020304" pitchFamily="18" charset="0"/>
              </a:rPr>
              <a:t>Centralized polling</a:t>
            </a:r>
          </a:p>
          <a:p>
            <a:pPr lvl="1">
              <a:buFont typeface="Wingdings" pitchFamily="2" charset="2"/>
              <a:buChar char="§"/>
              <a:defRPr/>
            </a:pPr>
            <a:r>
              <a:rPr lang="en-US" altLang="en-US" dirty="0">
                <a:solidFill>
                  <a:schemeClr val="tx1">
                    <a:lumMod val="75000"/>
                    <a:lumOff val="25000"/>
                  </a:schemeClr>
                </a:solidFill>
                <a:cs typeface="Times New Roman" panose="02020603050405020304" pitchFamily="18" charset="0"/>
              </a:rPr>
              <a:t>One device is assigned as </a:t>
            </a:r>
            <a:r>
              <a:rPr lang="en-US" altLang="en-US" b="1" dirty="0">
                <a:solidFill>
                  <a:schemeClr val="tx1">
                    <a:lumMod val="75000"/>
                    <a:lumOff val="25000"/>
                  </a:schemeClr>
                </a:solidFill>
                <a:cs typeface="Times New Roman" panose="02020603050405020304" pitchFamily="18" charset="0"/>
              </a:rPr>
              <a:t>primary station </a:t>
            </a:r>
            <a:r>
              <a:rPr lang="en-US" altLang="en-US" dirty="0">
                <a:solidFill>
                  <a:schemeClr val="tx1">
                    <a:lumMod val="75000"/>
                    <a:lumOff val="25000"/>
                  </a:schemeClr>
                </a:solidFill>
                <a:cs typeface="Times New Roman" panose="02020603050405020304" pitchFamily="18" charset="0"/>
              </a:rPr>
              <a:t>and the others as </a:t>
            </a:r>
            <a:r>
              <a:rPr lang="en-US" altLang="en-US" b="1" dirty="0">
                <a:solidFill>
                  <a:schemeClr val="tx1">
                    <a:lumMod val="75000"/>
                    <a:lumOff val="25000"/>
                  </a:schemeClr>
                </a:solidFill>
                <a:cs typeface="Times New Roman" panose="02020603050405020304" pitchFamily="18" charset="0"/>
              </a:rPr>
              <a:t>secondary stations</a:t>
            </a:r>
          </a:p>
          <a:p>
            <a:pPr lvl="1">
              <a:buFont typeface="Wingdings" pitchFamily="2" charset="2"/>
              <a:buChar char="§"/>
              <a:defRPr/>
            </a:pPr>
            <a:r>
              <a:rPr lang="en-US" altLang="en-US" dirty="0">
                <a:solidFill>
                  <a:schemeClr val="tx1">
                    <a:lumMod val="75000"/>
                    <a:lumOff val="25000"/>
                  </a:schemeClr>
                </a:solidFill>
                <a:cs typeface="Times New Roman" panose="02020603050405020304" pitchFamily="18" charset="0"/>
              </a:rPr>
              <a:t>All data exchanges are done through the </a:t>
            </a:r>
            <a:r>
              <a:rPr lang="en-US" altLang="en-US" b="1" dirty="0">
                <a:solidFill>
                  <a:schemeClr val="tx1">
                    <a:lumMod val="75000"/>
                    <a:lumOff val="25000"/>
                  </a:schemeClr>
                </a:solidFill>
                <a:cs typeface="Times New Roman" panose="02020603050405020304" pitchFamily="18" charset="0"/>
              </a:rPr>
              <a:t>primary</a:t>
            </a:r>
          </a:p>
          <a:p>
            <a:pPr lvl="1">
              <a:buFont typeface="Wingdings" pitchFamily="2" charset="2"/>
              <a:buChar char="§"/>
              <a:defRPr/>
            </a:pPr>
            <a:r>
              <a:rPr lang="en-US" altLang="en-US" dirty="0">
                <a:solidFill>
                  <a:schemeClr val="tx1">
                    <a:lumMod val="75000"/>
                    <a:lumOff val="25000"/>
                  </a:schemeClr>
                </a:solidFill>
                <a:cs typeface="Times New Roman" panose="02020603050405020304" pitchFamily="18" charset="0"/>
              </a:rPr>
              <a:t>When </a:t>
            </a:r>
            <a:r>
              <a:rPr lang="en-US" altLang="en-US" b="1" dirty="0">
                <a:solidFill>
                  <a:schemeClr val="tx1">
                    <a:lumMod val="75000"/>
                    <a:lumOff val="25000"/>
                  </a:schemeClr>
                </a:solidFill>
                <a:cs typeface="Times New Roman" panose="02020603050405020304" pitchFamily="18" charset="0"/>
              </a:rPr>
              <a:t>the primary has a frame to send</a:t>
            </a:r>
            <a:r>
              <a:rPr lang="en-US" altLang="en-US" dirty="0">
                <a:solidFill>
                  <a:schemeClr val="tx1">
                    <a:lumMod val="75000"/>
                    <a:lumOff val="25000"/>
                  </a:schemeClr>
                </a:solidFill>
                <a:cs typeface="Times New Roman" panose="02020603050405020304" pitchFamily="18" charset="0"/>
              </a:rPr>
              <a:t> it sends a </a:t>
            </a:r>
            <a:r>
              <a:rPr lang="en-US" altLang="en-US" b="1" dirty="0">
                <a:solidFill>
                  <a:schemeClr val="tx1">
                    <a:lumMod val="75000"/>
                    <a:lumOff val="25000"/>
                  </a:schemeClr>
                </a:solidFill>
                <a:cs typeface="Times New Roman" panose="02020603050405020304" pitchFamily="18" charset="0"/>
              </a:rPr>
              <a:t>select </a:t>
            </a:r>
            <a:r>
              <a:rPr lang="en-US" altLang="en-US" dirty="0">
                <a:solidFill>
                  <a:schemeClr val="tx1">
                    <a:lumMod val="75000"/>
                    <a:lumOff val="25000"/>
                  </a:schemeClr>
                </a:solidFill>
                <a:cs typeface="Times New Roman" panose="02020603050405020304" pitchFamily="18" charset="0"/>
              </a:rPr>
              <a:t>frame that includes the address of the intended secondary</a:t>
            </a:r>
          </a:p>
          <a:p>
            <a:pPr lvl="1">
              <a:buFont typeface="Wingdings" pitchFamily="2" charset="2"/>
              <a:buChar char="§"/>
              <a:defRPr/>
            </a:pPr>
            <a:r>
              <a:rPr lang="en-US" altLang="en-US" dirty="0">
                <a:solidFill>
                  <a:schemeClr val="tx1">
                    <a:lumMod val="75000"/>
                    <a:lumOff val="25000"/>
                  </a:schemeClr>
                </a:solidFill>
                <a:cs typeface="Times New Roman" panose="02020603050405020304" pitchFamily="18" charset="0"/>
              </a:rPr>
              <a:t>When </a:t>
            </a:r>
            <a:r>
              <a:rPr lang="en-US" altLang="en-US" b="1" dirty="0">
                <a:solidFill>
                  <a:schemeClr val="tx1">
                    <a:lumMod val="75000"/>
                    <a:lumOff val="25000"/>
                  </a:schemeClr>
                </a:solidFill>
                <a:cs typeface="Times New Roman" panose="02020603050405020304" pitchFamily="18" charset="0"/>
              </a:rPr>
              <a:t>the primary  is ready to receive</a:t>
            </a:r>
            <a:r>
              <a:rPr lang="en-US" altLang="en-US" dirty="0">
                <a:solidFill>
                  <a:schemeClr val="tx1">
                    <a:lumMod val="75000"/>
                    <a:lumOff val="25000"/>
                  </a:schemeClr>
                </a:solidFill>
                <a:cs typeface="Times New Roman" panose="02020603050405020304" pitchFamily="18" charset="0"/>
              </a:rPr>
              <a:t> data it send  a </a:t>
            </a:r>
            <a:r>
              <a:rPr lang="en-US" altLang="en-US" b="1" dirty="0">
                <a:solidFill>
                  <a:schemeClr val="tx1">
                    <a:lumMod val="75000"/>
                    <a:lumOff val="25000"/>
                  </a:schemeClr>
                </a:solidFill>
                <a:cs typeface="Times New Roman" panose="02020603050405020304" pitchFamily="18" charset="0"/>
              </a:rPr>
              <a:t>Poll</a:t>
            </a:r>
            <a:r>
              <a:rPr lang="en-US" altLang="en-US" dirty="0">
                <a:solidFill>
                  <a:schemeClr val="tx1">
                    <a:lumMod val="75000"/>
                    <a:lumOff val="25000"/>
                  </a:schemeClr>
                </a:solidFill>
                <a:cs typeface="Times New Roman" panose="02020603050405020304" pitchFamily="18" charset="0"/>
              </a:rPr>
              <a:t> frame for each device to ask if it has data to send or not. If yes, </a:t>
            </a:r>
            <a:r>
              <a:rPr lang="en-US" altLang="en-US" b="1" dirty="0">
                <a:solidFill>
                  <a:schemeClr val="tx1">
                    <a:lumMod val="75000"/>
                    <a:lumOff val="25000"/>
                  </a:schemeClr>
                </a:solidFill>
                <a:cs typeface="Times New Roman" panose="02020603050405020304" pitchFamily="18" charset="0"/>
              </a:rPr>
              <a:t>data </a:t>
            </a:r>
            <a:r>
              <a:rPr lang="en-US" altLang="en-US" dirty="0">
                <a:solidFill>
                  <a:schemeClr val="tx1">
                    <a:lumMod val="75000"/>
                    <a:lumOff val="25000"/>
                  </a:schemeClr>
                </a:solidFill>
                <a:cs typeface="Times New Roman" panose="02020603050405020304" pitchFamily="18" charset="0"/>
              </a:rPr>
              <a:t>will be transmitted otherwise </a:t>
            </a:r>
            <a:r>
              <a:rPr lang="en-US" altLang="en-US" b="1" dirty="0">
                <a:solidFill>
                  <a:schemeClr val="tx1">
                    <a:lumMod val="75000"/>
                    <a:lumOff val="25000"/>
                  </a:schemeClr>
                </a:solidFill>
                <a:cs typeface="Times New Roman" panose="02020603050405020304" pitchFamily="18" charset="0"/>
              </a:rPr>
              <a:t>NAK </a:t>
            </a:r>
            <a:r>
              <a:rPr lang="en-US" altLang="en-US" dirty="0">
                <a:solidFill>
                  <a:schemeClr val="tx1">
                    <a:lumMod val="75000"/>
                    <a:lumOff val="25000"/>
                  </a:schemeClr>
                </a:solidFill>
                <a:cs typeface="Times New Roman" panose="02020603050405020304" pitchFamily="18" charset="0"/>
              </a:rPr>
              <a:t>is sent.</a:t>
            </a:r>
          </a:p>
          <a:p>
            <a:pPr lvl="1">
              <a:buFont typeface="Wingdings" pitchFamily="2" charset="2"/>
              <a:buChar char="§"/>
              <a:defRPr/>
            </a:pPr>
            <a:r>
              <a:rPr lang="en-US" altLang="en-US" dirty="0">
                <a:solidFill>
                  <a:schemeClr val="tx1">
                    <a:lumMod val="75000"/>
                    <a:lumOff val="25000"/>
                  </a:schemeClr>
                </a:solidFill>
                <a:cs typeface="Times New Roman" panose="02020603050405020304" pitchFamily="18" charset="0"/>
              </a:rPr>
              <a:t>Polling can be done </a:t>
            </a:r>
            <a:r>
              <a:rPr lang="en-US" altLang="en-US" u="sng" dirty="0">
                <a:solidFill>
                  <a:schemeClr val="tx1">
                    <a:lumMod val="75000"/>
                    <a:lumOff val="25000"/>
                  </a:schemeClr>
                </a:solidFill>
                <a:cs typeface="Times New Roman" panose="02020603050405020304" pitchFamily="18" charset="0"/>
              </a:rPr>
              <a:t>in order</a:t>
            </a:r>
            <a:r>
              <a:rPr lang="en-US" altLang="en-US" dirty="0">
                <a:solidFill>
                  <a:schemeClr val="tx1">
                    <a:lumMod val="75000"/>
                    <a:lumOff val="25000"/>
                  </a:schemeClr>
                </a:solidFill>
                <a:cs typeface="Times New Roman" panose="02020603050405020304" pitchFamily="18" charset="0"/>
              </a:rPr>
              <a:t> (Round-Robin) or based on </a:t>
            </a:r>
            <a:r>
              <a:rPr lang="en-US" altLang="en-US" u="sng" dirty="0">
                <a:solidFill>
                  <a:schemeClr val="tx1">
                    <a:lumMod val="75000"/>
                    <a:lumOff val="25000"/>
                  </a:schemeClr>
                </a:solidFill>
                <a:cs typeface="Times New Roman" panose="02020603050405020304" pitchFamily="18" charset="0"/>
              </a:rPr>
              <a:t>predetermined order</a:t>
            </a:r>
          </a:p>
          <a:p>
            <a:pPr>
              <a:buFont typeface="Wingdings" pitchFamily="2" charset="2"/>
              <a:buChar char="§"/>
              <a:defRPr/>
            </a:pPr>
            <a:r>
              <a:rPr lang="en-US" altLang="en-US" sz="1600" b="1" dirty="0">
                <a:solidFill>
                  <a:schemeClr val="tx1">
                    <a:lumMod val="75000"/>
                    <a:lumOff val="25000"/>
                  </a:schemeClr>
                </a:solidFill>
                <a:cs typeface="Times New Roman" panose="02020603050405020304" pitchFamily="18" charset="0"/>
              </a:rPr>
              <a:t>Distributed polling</a:t>
            </a:r>
          </a:p>
          <a:p>
            <a:pPr lvl="1">
              <a:buFont typeface="Wingdings" pitchFamily="2" charset="2"/>
              <a:buChar char="§"/>
              <a:defRPr/>
            </a:pPr>
            <a:r>
              <a:rPr lang="en-US" altLang="en-US" b="1" dirty="0">
                <a:solidFill>
                  <a:schemeClr val="tx1">
                    <a:lumMod val="75000"/>
                    <a:lumOff val="25000"/>
                  </a:schemeClr>
                </a:solidFill>
                <a:cs typeface="Times New Roman" panose="02020603050405020304" pitchFamily="18" charset="0"/>
              </a:rPr>
              <a:t>No primary and secondary</a:t>
            </a:r>
          </a:p>
          <a:p>
            <a:pPr lvl="1">
              <a:buFont typeface="Wingdings" pitchFamily="2" charset="2"/>
              <a:buChar char="§"/>
              <a:defRPr/>
            </a:pPr>
            <a:r>
              <a:rPr lang="en-US" altLang="en-US" dirty="0">
                <a:solidFill>
                  <a:schemeClr val="tx1">
                    <a:lumMod val="75000"/>
                    <a:lumOff val="25000"/>
                  </a:schemeClr>
                </a:solidFill>
                <a:cs typeface="Times New Roman" panose="02020603050405020304" pitchFamily="18" charset="0"/>
              </a:rPr>
              <a:t>Stations have a </a:t>
            </a:r>
            <a:r>
              <a:rPr lang="en-US" altLang="en-US" b="1" dirty="0">
                <a:solidFill>
                  <a:schemeClr val="tx1">
                    <a:lumMod val="75000"/>
                    <a:lumOff val="25000"/>
                  </a:schemeClr>
                </a:solidFill>
                <a:cs typeface="Times New Roman" panose="02020603050405020304" pitchFamily="18" charset="0"/>
              </a:rPr>
              <a:t>known polling order</a:t>
            </a:r>
            <a:r>
              <a:rPr lang="en-US" altLang="en-US" dirty="0">
                <a:solidFill>
                  <a:schemeClr val="tx1">
                    <a:lumMod val="75000"/>
                    <a:lumOff val="25000"/>
                  </a:schemeClr>
                </a:solidFill>
                <a:cs typeface="Times New Roman" panose="02020603050405020304" pitchFamily="18" charset="0"/>
              </a:rPr>
              <a:t> list which is made based on some protocol</a:t>
            </a:r>
          </a:p>
          <a:p>
            <a:pPr lvl="1">
              <a:buFont typeface="Wingdings 3" charset="2"/>
              <a:buChar char=""/>
              <a:defRPr/>
            </a:pPr>
            <a:r>
              <a:rPr lang="en-US" altLang="en-US" b="1" dirty="0">
                <a:solidFill>
                  <a:schemeClr val="tx1">
                    <a:lumMod val="75000"/>
                    <a:lumOff val="25000"/>
                  </a:schemeClr>
                </a:solidFill>
                <a:cs typeface="Times New Roman" panose="02020603050405020304" pitchFamily="18" charset="0"/>
              </a:rPr>
              <a:t>station with the highest priority </a:t>
            </a:r>
            <a:r>
              <a:rPr lang="en-US" altLang="en-US" dirty="0">
                <a:solidFill>
                  <a:schemeClr val="tx1">
                    <a:lumMod val="75000"/>
                    <a:lumOff val="25000"/>
                  </a:schemeClr>
                </a:solidFill>
                <a:cs typeface="Times New Roman" panose="02020603050405020304" pitchFamily="18" charset="0"/>
              </a:rPr>
              <a:t>will have the access right first, then it passes the access right to the </a:t>
            </a:r>
            <a:r>
              <a:rPr lang="en-US" altLang="en-US" b="1" dirty="0">
                <a:solidFill>
                  <a:schemeClr val="tx1">
                    <a:lumMod val="75000"/>
                    <a:lumOff val="25000"/>
                  </a:schemeClr>
                </a:solidFill>
                <a:cs typeface="Times New Roman" panose="02020603050405020304" pitchFamily="18" charset="0"/>
              </a:rPr>
              <a:t>next station</a:t>
            </a:r>
            <a:endParaRPr lang="en-US" altLang="en-US" dirty="0">
              <a:solidFill>
                <a:schemeClr val="tx1">
                  <a:lumMod val="75000"/>
                  <a:lumOff val="25000"/>
                </a:schemeClr>
              </a:solidFill>
              <a:cs typeface="Times New Roman" panose="02020603050405020304" pitchFamily="18" charset="0"/>
            </a:endParaRPr>
          </a:p>
          <a:p>
            <a:pPr lvl="1">
              <a:buFont typeface="Wingdings" pitchFamily="2" charset="2"/>
              <a:buChar char="§"/>
              <a:defRPr/>
            </a:pPr>
            <a:endParaRPr lang="en-US" altLang="en-US" dirty="0">
              <a:solidFill>
                <a:schemeClr val="tx1">
                  <a:lumMod val="75000"/>
                  <a:lumOff val="25000"/>
                </a:schemeClr>
              </a:solidFill>
              <a:cs typeface="Times New Roman" panose="02020603050405020304" pitchFamily="18" charset="0"/>
            </a:endParaRPr>
          </a:p>
        </p:txBody>
      </p:sp>
    </p:spTree>
    <p:extLst>
      <p:ext uri="{BB962C8B-B14F-4D97-AF65-F5344CB8AC3E}">
        <p14:creationId xmlns:p14="http://schemas.microsoft.com/office/powerpoint/2010/main" val="196266823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298"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299" name="Text Box 4"/>
          <p:cNvSpPr txBox="1">
            <a:spLocks noChangeArrowheads="1"/>
          </p:cNvSpPr>
          <p:nvPr/>
        </p:nvSpPr>
        <p:spPr bwMode="auto">
          <a:xfrm>
            <a:off x="1828801" y="381000"/>
            <a:ext cx="49359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b="1" i="1">
                <a:solidFill>
                  <a:schemeClr val="tx1"/>
                </a:solidFill>
                <a:latin typeface="Times New Roman" panose="02020603050405020304" pitchFamily="18" charset="0"/>
              </a:rPr>
              <a:t>Select and poll functions in polling access method</a:t>
            </a:r>
          </a:p>
        </p:txBody>
      </p:sp>
      <p:sp>
        <p:nvSpPr>
          <p:cNvPr id="5530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5530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1951038"/>
            <a:ext cx="8483600"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TextBox 6"/>
          <p:cNvSpPr txBox="1">
            <a:spLocks noChangeArrowheads="1"/>
          </p:cNvSpPr>
          <p:nvPr/>
        </p:nvSpPr>
        <p:spPr bwMode="auto">
          <a:xfrm>
            <a:off x="2590800" y="4876801"/>
            <a:ext cx="2819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a:solidFill>
                  <a:schemeClr val="tx1"/>
                </a:solidFill>
                <a:latin typeface="Tahoma" panose="020B0604030504040204" pitchFamily="34" charset="0"/>
              </a:rPr>
              <a:t>Primary is sending to Secondary</a:t>
            </a:r>
          </a:p>
        </p:txBody>
      </p:sp>
      <p:sp>
        <p:nvSpPr>
          <p:cNvPr id="55303" name="TextBox 7"/>
          <p:cNvSpPr txBox="1">
            <a:spLocks noChangeArrowheads="1"/>
          </p:cNvSpPr>
          <p:nvPr/>
        </p:nvSpPr>
        <p:spPr bwMode="auto">
          <a:xfrm>
            <a:off x="6934200" y="5105401"/>
            <a:ext cx="2819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a:solidFill>
                  <a:schemeClr val="tx1"/>
                </a:solidFill>
                <a:latin typeface="Tahoma" panose="020B0604030504040204" pitchFamily="34" charset="0"/>
              </a:rPr>
              <a:t> Secondary is sending to Primary</a:t>
            </a:r>
          </a:p>
        </p:txBody>
      </p:sp>
    </p:spTree>
    <p:extLst>
      <p:ext uri="{BB962C8B-B14F-4D97-AF65-F5344CB8AC3E}">
        <p14:creationId xmlns:p14="http://schemas.microsoft.com/office/powerpoint/2010/main" val="4756259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CBEB7E2F-38F0-C147-8A0F-3503849907F6}"/>
              </a:ext>
            </a:extLst>
          </p:cNvPr>
          <p:cNvSpPr txBox="1">
            <a:spLocks noChangeArrowheads="1"/>
          </p:cNvSpPr>
          <p:nvPr/>
        </p:nvSpPr>
        <p:spPr bwMode="auto">
          <a:xfrm>
            <a:off x="1828800" y="228601"/>
            <a:ext cx="571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a:defRPr/>
            </a:pPr>
            <a:r>
              <a:rPr lang="en-US" altLang="en-US" sz="2400" dirty="0">
                <a:solidFill>
                  <a:schemeClr val="accent1"/>
                </a:solidFill>
                <a:latin typeface="+mn-lt"/>
              </a:rPr>
              <a:t>3- Token-Passing network</a:t>
            </a:r>
          </a:p>
        </p:txBody>
      </p:sp>
      <p:sp>
        <p:nvSpPr>
          <p:cNvPr id="57346" name="Text Box 11"/>
          <p:cNvSpPr txBox="1">
            <a:spLocks noChangeArrowheads="1"/>
          </p:cNvSpPr>
          <p:nvPr/>
        </p:nvSpPr>
        <p:spPr bwMode="auto">
          <a:xfrm>
            <a:off x="1676400" y="1219200"/>
            <a:ext cx="76962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50000"/>
              </a:spcBef>
              <a:buClrTx/>
              <a:buSzTx/>
              <a:buFont typeface="Wingdings" panose="05000000000000000000" pitchFamily="2" charset="2"/>
              <a:buChar char="§"/>
            </a:pPr>
            <a:r>
              <a:rPr lang="en-US" altLang="en-US" b="1">
                <a:solidFill>
                  <a:schemeClr val="tx1"/>
                </a:solidFill>
                <a:latin typeface="Times New Roman" panose="02020603050405020304" pitchFamily="18" charset="0"/>
              </a:rPr>
              <a:t>Station Interface is in two states</a:t>
            </a:r>
            <a:r>
              <a:rPr lang="en-US" altLang="en-US">
                <a:solidFill>
                  <a:schemeClr val="tx1"/>
                </a:solidFill>
                <a:latin typeface="Times New Roman" panose="02020603050405020304" pitchFamily="18" charset="0"/>
              </a:rPr>
              <a:t>:</a:t>
            </a:r>
          </a:p>
          <a:p>
            <a:pPr lvl="1">
              <a:spcBef>
                <a:spcPct val="50000"/>
              </a:spcBef>
              <a:buClrTx/>
              <a:buSzTx/>
              <a:buFont typeface="Wingdings" panose="05000000000000000000" pitchFamily="2" charset="2"/>
              <a:buChar char="§"/>
            </a:pPr>
            <a:r>
              <a:rPr lang="en-US" altLang="en-US" sz="1800" b="1">
                <a:solidFill>
                  <a:schemeClr val="tx1"/>
                </a:solidFill>
                <a:latin typeface="Times New Roman" panose="02020603050405020304" pitchFamily="18" charset="0"/>
              </a:rPr>
              <a:t>Listen state</a:t>
            </a:r>
            <a:r>
              <a:rPr lang="en-US" altLang="en-US" sz="1800">
                <a:solidFill>
                  <a:schemeClr val="tx1"/>
                </a:solidFill>
                <a:latin typeface="Times New Roman" panose="02020603050405020304" pitchFamily="18" charset="0"/>
              </a:rPr>
              <a:t>: Listen to the arriving bits and check the destination address to see if it is its own address. If yes the frame is copied to the station otherwise it is passed through the output port to the next station.</a:t>
            </a:r>
          </a:p>
          <a:p>
            <a:pPr lvl="1">
              <a:spcBef>
                <a:spcPct val="50000"/>
              </a:spcBef>
              <a:buClrTx/>
              <a:buSzTx/>
              <a:buFont typeface="Wingdings" panose="05000000000000000000" pitchFamily="2" charset="2"/>
              <a:buChar char="§"/>
            </a:pPr>
            <a:r>
              <a:rPr lang="en-US" altLang="en-US" sz="1800" b="1">
                <a:solidFill>
                  <a:schemeClr val="tx1"/>
                </a:solidFill>
                <a:latin typeface="Times New Roman" panose="02020603050405020304" pitchFamily="18" charset="0"/>
              </a:rPr>
              <a:t>Transmit state</a:t>
            </a:r>
            <a:r>
              <a:rPr lang="en-US" altLang="en-US" sz="1800">
                <a:solidFill>
                  <a:schemeClr val="tx1"/>
                </a:solidFill>
                <a:latin typeface="Times New Roman" panose="02020603050405020304" pitchFamily="18" charset="0"/>
              </a:rPr>
              <a:t>: station captures a special frame called  </a:t>
            </a:r>
            <a:r>
              <a:rPr lang="en-US" altLang="en-US" sz="1800" b="1">
                <a:solidFill>
                  <a:schemeClr val="tx1"/>
                </a:solidFill>
                <a:latin typeface="Times New Roman" panose="02020603050405020304" pitchFamily="18" charset="0"/>
              </a:rPr>
              <a:t>free token</a:t>
            </a:r>
            <a:r>
              <a:rPr lang="en-US" altLang="en-US" sz="1800">
                <a:solidFill>
                  <a:schemeClr val="tx1"/>
                </a:solidFill>
                <a:latin typeface="Times New Roman" panose="02020603050405020304" pitchFamily="18" charset="0"/>
              </a:rPr>
              <a:t> and transmits its frames. </a:t>
            </a:r>
            <a:r>
              <a:rPr lang="en-US" altLang="en-US" sz="1800" b="1">
                <a:solidFill>
                  <a:schemeClr val="tx1"/>
                </a:solidFill>
                <a:latin typeface="Times New Roman" panose="02020603050405020304" pitchFamily="18" charset="0"/>
              </a:rPr>
              <a:t>Sending </a:t>
            </a:r>
            <a:r>
              <a:rPr lang="en-US" altLang="en-US" sz="1800">
                <a:solidFill>
                  <a:schemeClr val="tx1"/>
                </a:solidFill>
                <a:latin typeface="Times New Roman" panose="02020603050405020304" pitchFamily="18" charset="0"/>
              </a:rPr>
              <a:t>station is responsible for </a:t>
            </a:r>
            <a:r>
              <a:rPr lang="en-US" altLang="en-US" sz="1800" b="1">
                <a:solidFill>
                  <a:schemeClr val="tx1"/>
                </a:solidFill>
                <a:latin typeface="Times New Roman" panose="02020603050405020304" pitchFamily="18" charset="0"/>
              </a:rPr>
              <a:t>reinserting </a:t>
            </a:r>
            <a:r>
              <a:rPr lang="en-US" altLang="en-US" sz="1800">
                <a:solidFill>
                  <a:schemeClr val="tx1"/>
                </a:solidFill>
                <a:latin typeface="Times New Roman" panose="02020603050405020304" pitchFamily="18" charset="0"/>
              </a:rPr>
              <a:t>the free token into the ring medium and for </a:t>
            </a:r>
            <a:r>
              <a:rPr lang="en-US" altLang="en-US" sz="1800" b="1">
                <a:solidFill>
                  <a:schemeClr val="tx1"/>
                </a:solidFill>
                <a:latin typeface="Times New Roman" panose="02020603050405020304" pitchFamily="18" charset="0"/>
              </a:rPr>
              <a:t>removing </a:t>
            </a:r>
            <a:r>
              <a:rPr lang="en-US" altLang="en-US" sz="1800">
                <a:solidFill>
                  <a:schemeClr val="tx1"/>
                </a:solidFill>
                <a:latin typeface="Times New Roman" panose="02020603050405020304" pitchFamily="18" charset="0"/>
              </a:rPr>
              <a:t>the transmitted frame from the medium.</a:t>
            </a:r>
          </a:p>
        </p:txBody>
      </p:sp>
    </p:spTree>
    <p:extLst>
      <p:ext uri="{BB962C8B-B14F-4D97-AF65-F5344CB8AC3E}">
        <p14:creationId xmlns:p14="http://schemas.microsoft.com/office/powerpoint/2010/main" val="376470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noChangeArrowheads="1"/>
          </p:cNvSpPr>
          <p:nvPr>
            <p:ph type="title"/>
          </p:nvPr>
        </p:nvSpPr>
        <p:spPr>
          <a:xfrm>
            <a:off x="2133601" y="2700338"/>
            <a:ext cx="6348413" cy="1827212"/>
          </a:xfrm>
        </p:spPr>
        <p:txBody>
          <a:bodyPr/>
          <a:lstStyle/>
          <a:p>
            <a:r>
              <a:rPr lang="en-US" altLang="en-US" smtClean="0"/>
              <a:t>Channelization </a:t>
            </a:r>
          </a:p>
        </p:txBody>
      </p:sp>
      <p:sp>
        <p:nvSpPr>
          <p:cNvPr id="3" name="Text Placeholder 2">
            <a:extLst>
              <a:ext uri="{FF2B5EF4-FFF2-40B4-BE49-F238E27FC236}">
                <a16:creationId xmlns:a16="http://schemas.microsoft.com/office/drawing/2014/main" id="{F58D12C4-6738-8A43-AF33-79275B9D6546}"/>
              </a:ext>
            </a:extLst>
          </p:cNvPr>
          <p:cNvSpPr>
            <a:spLocks noGrp="1"/>
          </p:cNvSpPr>
          <p:nvPr>
            <p:ph type="body" idx="1"/>
          </p:nvPr>
        </p:nvSpPr>
        <p:spPr>
          <a:xfrm>
            <a:off x="2133601" y="4527551"/>
            <a:ext cx="6348413" cy="860425"/>
          </a:xfrm>
        </p:spPr>
        <p:txBody>
          <a:bodyPr/>
          <a:lstStyle/>
          <a:p>
            <a:pPr>
              <a:buFont typeface="Wingdings 3" pitchFamily="2" charset="2"/>
              <a:buNone/>
              <a:defRPr/>
            </a:pPr>
            <a:endParaRPr lang="en-US"/>
          </a:p>
        </p:txBody>
      </p:sp>
    </p:spTree>
    <p:extLst>
      <p:ext uri="{BB962C8B-B14F-4D97-AF65-F5344CB8AC3E}">
        <p14:creationId xmlns:p14="http://schemas.microsoft.com/office/powerpoint/2010/main" val="385892589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9171" name="Text Box 3">
            <a:extLst>
              <a:ext uri="{FF2B5EF4-FFF2-40B4-BE49-F238E27FC236}">
                <a16:creationId xmlns:a16="http://schemas.microsoft.com/office/drawing/2014/main" id="{8A160758-2A12-C943-B8AF-7A22EA43D84B}"/>
              </a:ext>
            </a:extLst>
          </p:cNvPr>
          <p:cNvSpPr txBox="1">
            <a:spLocks noChangeArrowheads="1"/>
          </p:cNvSpPr>
          <p:nvPr/>
        </p:nvSpPr>
        <p:spPr bwMode="auto">
          <a:xfrm>
            <a:off x="1752600" y="406401"/>
            <a:ext cx="5867400" cy="646113"/>
          </a:xfrm>
          <a:prstGeom prst="rect">
            <a:avLst/>
          </a:prstGeom>
          <a:noFill/>
          <a:ln w="9525">
            <a:noFill/>
            <a:miter lim="800000"/>
            <a:headEnd/>
            <a:tailEnd/>
          </a:ln>
          <a:effectLst/>
        </p:spPr>
        <p:txBody>
          <a:bodyPr>
            <a:spAutoFit/>
          </a:bodyPr>
          <a:lstStyle/>
          <a:p>
            <a:pPr>
              <a:defRPr/>
            </a:pPr>
            <a:r>
              <a:rPr lang="en-US" sz="3600" dirty="0">
                <a:solidFill>
                  <a:schemeClr val="accent1"/>
                </a:solidFill>
                <a:latin typeface="+mj-lt"/>
              </a:rPr>
              <a:t>Channelization</a:t>
            </a:r>
          </a:p>
        </p:txBody>
      </p:sp>
      <p:sp>
        <p:nvSpPr>
          <p:cNvPr id="58370" name="Text Box 4"/>
          <p:cNvSpPr txBox="1">
            <a:spLocks noChangeArrowheads="1"/>
          </p:cNvSpPr>
          <p:nvPr/>
        </p:nvSpPr>
        <p:spPr bwMode="auto">
          <a:xfrm>
            <a:off x="9753600" y="64008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b="1">
              <a:solidFill>
                <a:schemeClr val="tx1"/>
              </a:solidFill>
              <a:latin typeface="Times New Roman" panose="02020603050405020304" pitchFamily="18" charset="0"/>
            </a:endParaRPr>
          </a:p>
        </p:txBody>
      </p:sp>
      <p:sp>
        <p:nvSpPr>
          <p:cNvPr id="519173" name="Rectangle 5">
            <a:extLst>
              <a:ext uri="{FF2B5EF4-FFF2-40B4-BE49-F238E27FC236}">
                <a16:creationId xmlns:a16="http://schemas.microsoft.com/office/drawing/2014/main" id="{E1B4013C-0F22-E04C-9354-9BDE31BD2191}"/>
              </a:ext>
            </a:extLst>
          </p:cNvPr>
          <p:cNvSpPr>
            <a:spLocks noChangeArrowheads="1"/>
          </p:cNvSpPr>
          <p:nvPr/>
        </p:nvSpPr>
        <p:spPr bwMode="auto">
          <a:xfrm>
            <a:off x="1736725" y="1740605"/>
            <a:ext cx="7086600" cy="1200329"/>
          </a:xfrm>
          <a:prstGeom prst="rect">
            <a:avLst/>
          </a:prstGeom>
          <a:noFill/>
          <a:ln w="9525">
            <a:noFill/>
            <a:miter lim="800000"/>
            <a:headEnd/>
            <a:tailEnd/>
          </a:ln>
          <a:effectLst/>
        </p:spPr>
        <p:txBody>
          <a:bodyPr anchor="ctr">
            <a:spAutoFit/>
          </a:bodyPr>
          <a:lstStyle/>
          <a:p>
            <a:pPr algn="just" eaLnBrk="1" hangingPunct="1">
              <a:defRPr/>
            </a:pPr>
            <a:r>
              <a:rPr lang="en-US" dirty="0"/>
              <a:t>Channelization is a multiple-access method in which the available bandwidth of a link is shared in time, frequency, or through code, between different stations. In this section, we discuss three channelization protocols.</a:t>
            </a:r>
          </a:p>
        </p:txBody>
      </p:sp>
    </p:spTree>
    <p:extLst>
      <p:ext uri="{BB962C8B-B14F-4D97-AF65-F5344CB8AC3E}">
        <p14:creationId xmlns:p14="http://schemas.microsoft.com/office/powerpoint/2010/main" val="34551562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p:cNvSpPr>
            <a:spLocks noGrp="1" noChangeArrowheads="1"/>
          </p:cNvSpPr>
          <p:nvPr>
            <p:ph type="title"/>
          </p:nvPr>
        </p:nvSpPr>
        <p:spPr>
          <a:xfrm>
            <a:off x="2209800" y="152400"/>
            <a:ext cx="7772400" cy="685800"/>
          </a:xfrm>
        </p:spPr>
        <p:txBody>
          <a:bodyPr>
            <a:normAutofit fontScale="90000"/>
          </a:bodyPr>
          <a:lstStyle/>
          <a:p>
            <a:pPr eaLnBrk="1" hangingPunct="1"/>
            <a:r>
              <a:rPr lang="en-US" altLang="en-US" smtClean="0"/>
              <a:t>Multiple Access</a:t>
            </a:r>
          </a:p>
        </p:txBody>
      </p:sp>
      <p:sp>
        <p:nvSpPr>
          <p:cNvPr id="6147" name="Rectangle 3">
            <a:extLst>
              <a:ext uri="{FF2B5EF4-FFF2-40B4-BE49-F238E27FC236}">
                <a16:creationId xmlns:a16="http://schemas.microsoft.com/office/drawing/2014/main" id="{15A9967E-47C5-224E-AC28-E2F5B3C51916}"/>
              </a:ext>
            </a:extLst>
          </p:cNvPr>
          <p:cNvSpPr>
            <a:spLocks noGrp="1" noChangeArrowheads="1"/>
          </p:cNvSpPr>
          <p:nvPr>
            <p:ph idx="1"/>
          </p:nvPr>
        </p:nvSpPr>
        <p:spPr>
          <a:xfrm>
            <a:off x="1828800" y="914400"/>
            <a:ext cx="7772400" cy="5105400"/>
          </a:xfrm>
          <a:extLst/>
        </p:spPr>
        <p:txBody>
          <a:bodyPr rtlCol="0">
            <a:normAutofit/>
          </a:bodyPr>
          <a:lstStyle/>
          <a:p>
            <a:pPr>
              <a:spcBef>
                <a:spcPct val="50000"/>
              </a:spcBef>
              <a:buFont typeface="Wingdings" pitchFamily="2" charset="2"/>
              <a:buChar char="§"/>
              <a:defRPr/>
            </a:pP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Problem</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When two or more nodes transmit at the same time, their frames </a:t>
            </a:r>
            <a:r>
              <a:rPr lang="en-US" altLang="en-US" sz="2000" u="sng" dirty="0">
                <a:solidFill>
                  <a:schemeClr val="tx1">
                    <a:lumMod val="75000"/>
                    <a:lumOff val="25000"/>
                  </a:schemeClr>
                </a:solidFill>
                <a:latin typeface="Times New Roman" panose="02020603050405020304" pitchFamily="18" charset="0"/>
                <a:cs typeface="Times New Roman" panose="02020603050405020304" pitchFamily="18" charset="0"/>
              </a:rPr>
              <a:t>will collide</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and the link bandwidth is</a:t>
            </a: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 wasted</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during collision </a:t>
            </a:r>
          </a:p>
          <a:p>
            <a:pPr lvl="1">
              <a:spcBef>
                <a:spcPct val="50000"/>
              </a:spcBef>
              <a:buFont typeface="Wingdings" pitchFamily="2" charset="2"/>
              <a:buChar char="§"/>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How to coordinate the access of multiple sending/receiving nodes to the shared link</a:t>
            </a: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a:t>
            </a:r>
          </a:p>
          <a:p>
            <a:pPr>
              <a:buFont typeface="Wingdings 3" charset="2"/>
              <a:buChar char=""/>
              <a:defRPr/>
            </a:pP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Solution</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We need a </a:t>
            </a: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protocol</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to coordinate the transmission of the active nodes</a:t>
            </a:r>
          </a:p>
          <a:p>
            <a:pPr>
              <a:buFont typeface="Wingdings 3" charset="2"/>
              <a:buChar char=""/>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These protocols are called </a:t>
            </a: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Medium or Multiple Access Control (MAC) Protocols</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belong to a </a:t>
            </a: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sublayer</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of the data link layer called </a:t>
            </a:r>
            <a:r>
              <a:rPr lang="en-US" altLang="en-US" sz="2000" b="1" dirty="0">
                <a:solidFill>
                  <a:schemeClr val="tx1">
                    <a:lumMod val="75000"/>
                    <a:lumOff val="25000"/>
                  </a:schemeClr>
                </a:solidFill>
                <a:latin typeface="Times New Roman" panose="02020603050405020304" pitchFamily="18" charset="0"/>
                <a:cs typeface="Times New Roman" panose="02020603050405020304" pitchFamily="18" charset="0"/>
              </a:rPr>
              <a:t>MAC</a:t>
            </a: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 (Medium Access Control)</a:t>
            </a:r>
          </a:p>
          <a:p>
            <a:pPr>
              <a:buFont typeface="Wingdings 3" charset="2"/>
              <a:buChar char=""/>
              <a:defRPr/>
            </a:pPr>
            <a:r>
              <a:rPr lang="en-US" altLang="en-US" sz="2000" dirty="0">
                <a:solidFill>
                  <a:schemeClr val="tx1">
                    <a:lumMod val="75000"/>
                    <a:lumOff val="25000"/>
                  </a:schemeClr>
                </a:solidFill>
                <a:latin typeface="Times New Roman" panose="02020603050405020304" pitchFamily="18" charset="0"/>
                <a:cs typeface="Times New Roman" panose="02020603050405020304" pitchFamily="18" charset="0"/>
              </a:rPr>
              <a:t>What is expected from Multiple Access Protocols:</a:t>
            </a:r>
          </a:p>
          <a:p>
            <a:pPr lvl="1">
              <a:buFont typeface="Wingdings 3" charset="2"/>
              <a:buChar char=""/>
              <a:defRPr/>
            </a:pP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Main task is to </a:t>
            </a:r>
            <a:r>
              <a:rPr lang="en-US" altLang="en-US" sz="1800" b="1" dirty="0">
                <a:solidFill>
                  <a:schemeClr val="tx1">
                    <a:lumMod val="75000"/>
                    <a:lumOff val="25000"/>
                  </a:schemeClr>
                </a:solidFill>
                <a:latin typeface="Times New Roman" panose="02020603050405020304" pitchFamily="18" charset="0"/>
                <a:cs typeface="Times New Roman" panose="02020603050405020304" pitchFamily="18" charset="0"/>
              </a:rPr>
              <a:t>minimize collisions </a:t>
            </a: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in order to </a:t>
            </a:r>
            <a:r>
              <a:rPr lang="en-US" altLang="en-US" sz="1800" b="1" dirty="0">
                <a:solidFill>
                  <a:schemeClr val="tx1">
                    <a:lumMod val="75000"/>
                    <a:lumOff val="25000"/>
                  </a:schemeClr>
                </a:solidFill>
                <a:latin typeface="Times New Roman" panose="02020603050405020304" pitchFamily="18" charset="0"/>
                <a:cs typeface="Times New Roman" panose="02020603050405020304" pitchFamily="18" charset="0"/>
              </a:rPr>
              <a:t>utilize the bandwidth</a:t>
            </a:r>
            <a:r>
              <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rPr>
              <a:t> by: </a:t>
            </a:r>
          </a:p>
          <a:p>
            <a:pPr lvl="2">
              <a:buFont typeface="Wingdings 3" charset="2"/>
              <a:buChar char=""/>
              <a:defRPr/>
            </a:pPr>
            <a:r>
              <a:rPr lang="en-US" altLang="en-US" sz="1600" dirty="0">
                <a:solidFill>
                  <a:schemeClr val="tx1">
                    <a:lumMod val="75000"/>
                    <a:lumOff val="25000"/>
                  </a:schemeClr>
                </a:solidFill>
                <a:latin typeface="Times New Roman" panose="02020603050405020304" pitchFamily="18" charset="0"/>
                <a:cs typeface="Times New Roman" panose="02020603050405020304" pitchFamily="18" charset="0"/>
              </a:rPr>
              <a:t>Determining </a:t>
            </a:r>
            <a:r>
              <a:rPr lang="en-US"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when </a:t>
            </a:r>
            <a:r>
              <a:rPr lang="en-US" altLang="en-US" sz="1600" dirty="0">
                <a:solidFill>
                  <a:schemeClr val="tx1">
                    <a:lumMod val="75000"/>
                    <a:lumOff val="25000"/>
                  </a:schemeClr>
                </a:solidFill>
                <a:latin typeface="Times New Roman" panose="02020603050405020304" pitchFamily="18" charset="0"/>
                <a:cs typeface="Times New Roman" panose="02020603050405020304" pitchFamily="18" charset="0"/>
              </a:rPr>
              <a:t> a station can use the link (medium)</a:t>
            </a:r>
          </a:p>
          <a:p>
            <a:pPr lvl="2">
              <a:buFont typeface="Wingdings 3" charset="2"/>
              <a:buChar char=""/>
              <a:defRPr/>
            </a:pPr>
            <a:r>
              <a:rPr lang="en-US"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what </a:t>
            </a:r>
            <a:r>
              <a:rPr lang="en-US" altLang="en-US" sz="1600" dirty="0">
                <a:solidFill>
                  <a:schemeClr val="tx1">
                    <a:lumMod val="75000"/>
                    <a:lumOff val="25000"/>
                  </a:schemeClr>
                </a:solidFill>
                <a:latin typeface="Times New Roman" panose="02020603050405020304" pitchFamily="18" charset="0"/>
                <a:cs typeface="Times New Roman" panose="02020603050405020304" pitchFamily="18" charset="0"/>
              </a:rPr>
              <a:t>a station should do when the link is </a:t>
            </a:r>
            <a:r>
              <a:rPr lang="en-US"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busy</a:t>
            </a:r>
          </a:p>
          <a:p>
            <a:pPr lvl="2">
              <a:buFont typeface="Wingdings 3" charset="2"/>
              <a:buChar char=""/>
              <a:defRPr/>
            </a:pPr>
            <a:r>
              <a:rPr lang="en-US"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what</a:t>
            </a:r>
            <a:r>
              <a:rPr lang="en-US" altLang="en-US" sz="1600" dirty="0">
                <a:solidFill>
                  <a:schemeClr val="tx1">
                    <a:lumMod val="75000"/>
                    <a:lumOff val="25000"/>
                  </a:schemeClr>
                </a:solidFill>
                <a:latin typeface="Times New Roman" panose="02020603050405020304" pitchFamily="18" charset="0"/>
                <a:cs typeface="Times New Roman" panose="02020603050405020304" pitchFamily="18" charset="0"/>
              </a:rPr>
              <a:t> the station should do when it is involved in </a:t>
            </a:r>
            <a:r>
              <a:rPr lang="en-US" altLang="en-US" sz="1600" b="1" dirty="0">
                <a:solidFill>
                  <a:schemeClr val="tx1">
                    <a:lumMod val="75000"/>
                    <a:lumOff val="25000"/>
                  </a:schemeClr>
                </a:solidFill>
                <a:latin typeface="Times New Roman" panose="02020603050405020304" pitchFamily="18" charset="0"/>
                <a:cs typeface="Times New Roman" panose="02020603050405020304" pitchFamily="18" charset="0"/>
              </a:rPr>
              <a:t>collision</a:t>
            </a:r>
            <a:r>
              <a:rPr lang="en-US" altLang="en-US" sz="1600" dirty="0">
                <a:solidFill>
                  <a:schemeClr val="tx1">
                    <a:lumMod val="75000"/>
                    <a:lumOff val="25000"/>
                  </a:schemeClr>
                </a:solidFill>
                <a:latin typeface="Times New Roman" panose="02020603050405020304" pitchFamily="18" charset="0"/>
                <a:cs typeface="Times New Roman" panose="02020603050405020304" pitchFamily="18" charset="0"/>
              </a:rPr>
              <a:t> </a:t>
            </a:r>
          </a:p>
          <a:p>
            <a:pPr lvl="1">
              <a:buNone/>
              <a:defRPr/>
            </a:pPr>
            <a:endParaRPr lang="en-US" altLang="en-US" sz="1800"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85134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18"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19" name="Text Box 4"/>
          <p:cNvSpPr txBox="1">
            <a:spLocks noChangeArrowheads="1"/>
          </p:cNvSpPr>
          <p:nvPr/>
        </p:nvSpPr>
        <p:spPr bwMode="auto">
          <a:xfrm>
            <a:off x="1828800" y="381000"/>
            <a:ext cx="44230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b="1" i="1">
                <a:solidFill>
                  <a:schemeClr val="tx1"/>
                </a:solidFill>
                <a:latin typeface="Times New Roman" panose="02020603050405020304" pitchFamily="18" charset="0"/>
              </a:rPr>
              <a:t>Frequency-division multiple access (FDMA)</a:t>
            </a:r>
          </a:p>
        </p:txBody>
      </p:sp>
      <p:sp>
        <p:nvSpPr>
          <p:cNvPr id="60420"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042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6788" y="1231900"/>
            <a:ext cx="7212012"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0896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3"/>
          <p:cNvSpPr>
            <a:spLocks noGrp="1" noChangeArrowheads="1"/>
          </p:cNvSpPr>
          <p:nvPr>
            <p:ph idx="1"/>
          </p:nvPr>
        </p:nvSpPr>
        <p:spPr>
          <a:xfrm>
            <a:off x="1981200" y="1066800"/>
            <a:ext cx="6934200" cy="4114800"/>
          </a:xfrm>
        </p:spPr>
        <p:txBody>
          <a:bodyPr/>
          <a:lstStyle/>
          <a:p>
            <a:pPr eaLnBrk="1" hangingPunct="1"/>
            <a:r>
              <a:rPr lang="en-US" altLang="en-US" sz="2000" b="1">
                <a:latin typeface="Times New Roman" panose="02020603050405020304" pitchFamily="18" charset="0"/>
                <a:cs typeface="Times New Roman" panose="02020603050405020304" pitchFamily="18" charset="0"/>
              </a:rPr>
              <a:t>FDMA: </a:t>
            </a:r>
            <a:r>
              <a:rPr lang="en-US" altLang="en-US" sz="2000">
                <a:latin typeface="Times New Roman" panose="02020603050405020304" pitchFamily="18" charset="0"/>
                <a:cs typeface="Times New Roman" panose="02020603050405020304" pitchFamily="18" charset="0"/>
              </a:rPr>
              <a:t>Frequency Division Multiple Access: </a:t>
            </a:r>
            <a:endParaRPr lang="en-US" altLang="en-US" sz="2000" b="1">
              <a:latin typeface="Times New Roman" panose="02020603050405020304" pitchFamily="18" charset="0"/>
              <a:cs typeface="Times New Roman" panose="02020603050405020304" pitchFamily="18" charset="0"/>
            </a:endParaRPr>
          </a:p>
          <a:p>
            <a:pPr lvl="1" eaLnBrk="1" hangingPunct="1"/>
            <a:r>
              <a:rPr lang="en-US" altLang="en-US" sz="1800">
                <a:latin typeface="Times New Roman" panose="02020603050405020304" pitchFamily="18" charset="0"/>
                <a:cs typeface="Times New Roman" panose="02020603050405020304" pitchFamily="18" charset="0"/>
              </a:rPr>
              <a:t>Transmission medium is divided into </a:t>
            </a:r>
            <a:r>
              <a:rPr lang="en-US" altLang="en-US" sz="1800" b="1">
                <a:latin typeface="Times New Roman" panose="02020603050405020304" pitchFamily="18" charset="0"/>
                <a:cs typeface="Times New Roman" panose="02020603050405020304" pitchFamily="18" charset="0"/>
              </a:rPr>
              <a:t>M</a:t>
            </a:r>
            <a:r>
              <a:rPr lang="en-US" altLang="en-US" sz="1800">
                <a:latin typeface="Times New Roman" panose="02020603050405020304" pitchFamily="18" charset="0"/>
                <a:cs typeface="Times New Roman" panose="02020603050405020304" pitchFamily="18" charset="0"/>
              </a:rPr>
              <a:t> separate frequency bands</a:t>
            </a:r>
          </a:p>
          <a:p>
            <a:pPr lvl="1" eaLnBrk="1" hangingPunct="1"/>
            <a:r>
              <a:rPr lang="en-US" altLang="en-US" sz="1800">
                <a:latin typeface="Times New Roman" panose="02020603050405020304" pitchFamily="18" charset="0"/>
                <a:cs typeface="Times New Roman" panose="02020603050405020304" pitchFamily="18" charset="0"/>
              </a:rPr>
              <a:t>Each station transmits </a:t>
            </a:r>
            <a:r>
              <a:rPr lang="en-US" altLang="en-US" sz="1800" b="1">
                <a:latin typeface="Times New Roman" panose="02020603050405020304" pitchFamily="18" charset="0"/>
                <a:cs typeface="Times New Roman" panose="02020603050405020304" pitchFamily="18" charset="0"/>
              </a:rPr>
              <a:t>continuously</a:t>
            </a:r>
            <a:r>
              <a:rPr lang="en-US" altLang="en-US" sz="1800">
                <a:latin typeface="Times New Roman" panose="02020603050405020304" pitchFamily="18" charset="0"/>
                <a:cs typeface="Times New Roman" panose="02020603050405020304" pitchFamily="18" charset="0"/>
              </a:rPr>
              <a:t> on the assigned band </a:t>
            </a:r>
            <a:endParaRPr lang="en-US" altLang="en-US" sz="1800" b="1">
              <a:latin typeface="Times New Roman" panose="02020603050405020304" pitchFamily="18" charset="0"/>
              <a:cs typeface="Times New Roman" panose="02020603050405020304" pitchFamily="18" charset="0"/>
            </a:endParaRPr>
          </a:p>
          <a:p>
            <a:pPr lvl="1" eaLnBrk="1" hangingPunct="1"/>
            <a:r>
              <a:rPr lang="en-US" altLang="en-US" sz="1800">
                <a:latin typeface="Times New Roman" panose="02020603050405020304" pitchFamily="18" charset="0"/>
                <a:cs typeface="Times New Roman" panose="02020603050405020304" pitchFamily="18" charset="0"/>
              </a:rPr>
              <a:t>A node is </a:t>
            </a:r>
            <a:r>
              <a:rPr lang="en-US" altLang="en-US" sz="1800" b="1">
                <a:latin typeface="Times New Roman" panose="02020603050405020304" pitchFamily="18" charset="0"/>
                <a:cs typeface="Times New Roman" panose="02020603050405020304" pitchFamily="18" charset="0"/>
              </a:rPr>
              <a:t>limited </a:t>
            </a:r>
            <a:r>
              <a:rPr lang="en-US" altLang="en-US" sz="1800">
                <a:latin typeface="Times New Roman" panose="02020603050405020304" pitchFamily="18" charset="0"/>
                <a:cs typeface="Times New Roman" panose="02020603050405020304" pitchFamily="18" charset="0"/>
              </a:rPr>
              <a:t>to an average rate even when it is </a:t>
            </a:r>
            <a:r>
              <a:rPr lang="en-US" altLang="en-US" sz="1800" b="1">
                <a:latin typeface="Times New Roman" panose="02020603050405020304" pitchFamily="18" charset="0"/>
                <a:cs typeface="Times New Roman" panose="02020603050405020304" pitchFamily="18" charset="0"/>
              </a:rPr>
              <a:t>the only node with frame</a:t>
            </a:r>
            <a:r>
              <a:rPr lang="en-US" altLang="en-US" sz="1800">
                <a:latin typeface="Times New Roman" panose="02020603050405020304" pitchFamily="18" charset="0"/>
                <a:cs typeface="Times New Roman" panose="02020603050405020304" pitchFamily="18" charset="0"/>
              </a:rPr>
              <a:t> to be sent</a:t>
            </a:r>
            <a:endParaRPr lang="en-US" altLang="en-US" sz="1800" b="1">
              <a:latin typeface="Times New Roman" panose="02020603050405020304" pitchFamily="18" charset="0"/>
              <a:cs typeface="Times New Roman" panose="02020603050405020304" pitchFamily="18" charset="0"/>
            </a:endParaRPr>
          </a:p>
          <a:p>
            <a:pPr eaLnBrk="1" hangingPunct="1"/>
            <a:endParaRPr lang="en-US" altLang="en-US" smtClean="0"/>
          </a:p>
        </p:txBody>
      </p:sp>
    </p:spTree>
    <p:extLst>
      <p:ext uri="{BB962C8B-B14F-4D97-AF65-F5344CB8AC3E}">
        <p14:creationId xmlns:p14="http://schemas.microsoft.com/office/powerpoint/2010/main" val="1910768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0"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3491" name="Text Box 4"/>
          <p:cNvSpPr txBox="1">
            <a:spLocks noChangeArrowheads="1"/>
          </p:cNvSpPr>
          <p:nvPr/>
        </p:nvSpPr>
        <p:spPr bwMode="auto">
          <a:xfrm>
            <a:off x="1828801" y="381000"/>
            <a:ext cx="386298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b="1" i="1">
                <a:solidFill>
                  <a:schemeClr val="tx1"/>
                </a:solidFill>
                <a:latin typeface="Times New Roman" panose="02020603050405020304" pitchFamily="18" charset="0"/>
              </a:rPr>
              <a:t>Time-division multiple access (TDMA)</a:t>
            </a:r>
          </a:p>
        </p:txBody>
      </p:sp>
      <p:sp>
        <p:nvSpPr>
          <p:cNvPr id="63492"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349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1" y="1243014"/>
            <a:ext cx="7212013"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34870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noChangeArrowheads="1"/>
          </p:cNvSpPr>
          <p:nvPr>
            <p:ph idx="1"/>
          </p:nvPr>
        </p:nvSpPr>
        <p:spPr/>
        <p:txBody>
          <a:bodyPr/>
          <a:lstStyle/>
          <a:p>
            <a:pPr eaLnBrk="1" hangingPunct="1"/>
            <a:r>
              <a:rPr lang="en-US" altLang="en-US" sz="2000" b="1">
                <a:latin typeface="Times New Roman" panose="02020603050405020304" pitchFamily="18" charset="0"/>
                <a:cs typeface="Times New Roman" panose="02020603050405020304" pitchFamily="18" charset="0"/>
              </a:rPr>
              <a:t>TDMA: Time Division Multiple Access</a:t>
            </a:r>
          </a:p>
          <a:p>
            <a:pPr lvl="1" eaLnBrk="1" hangingPunct="1"/>
            <a:r>
              <a:rPr lang="en-US" altLang="en-US" sz="1800">
                <a:latin typeface="Times New Roman" panose="02020603050405020304" pitchFamily="18" charset="0"/>
                <a:cs typeface="Times New Roman" panose="02020603050405020304" pitchFamily="18" charset="0"/>
              </a:rPr>
              <a:t>The entire bandwidth capacity is a </a:t>
            </a:r>
            <a:r>
              <a:rPr lang="en-US" altLang="en-US" sz="1800" b="1">
                <a:latin typeface="Times New Roman" panose="02020603050405020304" pitchFamily="18" charset="0"/>
                <a:cs typeface="Times New Roman" panose="02020603050405020304" pitchFamily="18" charset="0"/>
              </a:rPr>
              <a:t>single channel</a:t>
            </a:r>
            <a:r>
              <a:rPr lang="en-US" altLang="en-US" sz="1800">
                <a:latin typeface="Times New Roman" panose="02020603050405020304" pitchFamily="18" charset="0"/>
                <a:cs typeface="Times New Roman" panose="02020603050405020304" pitchFamily="18" charset="0"/>
              </a:rPr>
              <a:t> with its capacity shared </a:t>
            </a:r>
            <a:r>
              <a:rPr lang="en-US" altLang="en-US" sz="1800" b="1">
                <a:latin typeface="Times New Roman" panose="02020603050405020304" pitchFamily="18" charset="0"/>
                <a:cs typeface="Times New Roman" panose="02020603050405020304" pitchFamily="18" charset="0"/>
              </a:rPr>
              <a:t>in time</a:t>
            </a:r>
            <a:r>
              <a:rPr lang="en-US" altLang="en-US" sz="1800">
                <a:latin typeface="Times New Roman" panose="02020603050405020304" pitchFamily="18" charset="0"/>
                <a:cs typeface="Times New Roman" panose="02020603050405020304" pitchFamily="18" charset="0"/>
              </a:rPr>
              <a:t> between </a:t>
            </a:r>
            <a:r>
              <a:rPr lang="en-US" altLang="en-US" sz="1800" b="1">
                <a:latin typeface="Times New Roman" panose="02020603050405020304" pitchFamily="18" charset="0"/>
                <a:cs typeface="Times New Roman" panose="02020603050405020304" pitchFamily="18" charset="0"/>
              </a:rPr>
              <a:t>M</a:t>
            </a:r>
            <a:r>
              <a:rPr lang="en-US" altLang="en-US" sz="1800">
                <a:latin typeface="Times New Roman" panose="02020603050405020304" pitchFamily="18" charset="0"/>
                <a:cs typeface="Times New Roman" panose="02020603050405020304" pitchFamily="18" charset="0"/>
              </a:rPr>
              <a:t> stations</a:t>
            </a:r>
          </a:p>
          <a:p>
            <a:pPr lvl="1" eaLnBrk="1" hangingPunct="1"/>
            <a:r>
              <a:rPr lang="en-US" altLang="en-US" sz="1800">
                <a:latin typeface="Times New Roman" panose="02020603050405020304" pitchFamily="18" charset="0"/>
                <a:cs typeface="Times New Roman" panose="02020603050405020304" pitchFamily="18" charset="0"/>
              </a:rPr>
              <a:t>A node must </a:t>
            </a:r>
            <a:r>
              <a:rPr lang="en-US" altLang="en-US" sz="1800" b="1">
                <a:latin typeface="Times New Roman" panose="02020603050405020304" pitchFamily="18" charset="0"/>
                <a:cs typeface="Times New Roman" panose="02020603050405020304" pitchFamily="18" charset="0"/>
              </a:rPr>
              <a:t>always wait for its turn</a:t>
            </a:r>
            <a:r>
              <a:rPr lang="en-US" altLang="en-US" sz="1800">
                <a:latin typeface="Times New Roman" panose="02020603050405020304" pitchFamily="18" charset="0"/>
                <a:cs typeface="Times New Roman" panose="02020603050405020304" pitchFamily="18" charset="0"/>
              </a:rPr>
              <a:t> until its slot time arrives even when it is the </a:t>
            </a:r>
            <a:r>
              <a:rPr lang="en-US" altLang="en-US" sz="1800" b="1">
                <a:latin typeface="Times New Roman" panose="02020603050405020304" pitchFamily="18" charset="0"/>
                <a:cs typeface="Times New Roman" panose="02020603050405020304" pitchFamily="18" charset="0"/>
              </a:rPr>
              <a:t>only node</a:t>
            </a:r>
            <a:r>
              <a:rPr lang="en-US" altLang="en-US" sz="1800">
                <a:latin typeface="Times New Roman" panose="02020603050405020304" pitchFamily="18" charset="0"/>
                <a:cs typeface="Times New Roman" panose="02020603050405020304" pitchFamily="18" charset="0"/>
              </a:rPr>
              <a:t> with frames to send</a:t>
            </a:r>
          </a:p>
          <a:p>
            <a:pPr eaLnBrk="1" hangingPunct="1"/>
            <a:endParaRPr lang="en-US" altLang="en-US" smtClean="0"/>
          </a:p>
        </p:txBody>
      </p:sp>
      <p:sp>
        <p:nvSpPr>
          <p:cNvPr id="65538" name="Text Box 3"/>
          <p:cNvSpPr txBox="1">
            <a:spLocks noChangeArrowheads="1"/>
          </p:cNvSpPr>
          <p:nvPr/>
        </p:nvSpPr>
        <p:spPr bwMode="auto">
          <a:xfrm>
            <a:off x="1752600" y="406400"/>
            <a:ext cx="69659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r>
              <a:rPr lang="en-US" altLang="en-US" sz="3200" b="1">
                <a:latin typeface="Times New Roman" panose="02020603050405020304" pitchFamily="18" charset="0"/>
              </a:rPr>
              <a:t>TDMA: Time Division Multiple Access</a:t>
            </a:r>
          </a:p>
        </p:txBody>
      </p:sp>
    </p:spTree>
    <p:extLst>
      <p:ext uri="{BB962C8B-B14F-4D97-AF65-F5344CB8AC3E}">
        <p14:creationId xmlns:p14="http://schemas.microsoft.com/office/powerpoint/2010/main" val="877206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5"/>
          <p:cNvSpPr>
            <a:spLocks noChangeArrowheads="1"/>
          </p:cNvSpPr>
          <p:nvPr/>
        </p:nvSpPr>
        <p:spPr bwMode="auto">
          <a:xfrm>
            <a:off x="1524000" y="990600"/>
            <a:ext cx="77724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20000"/>
              </a:spcBef>
              <a:buClr>
                <a:schemeClr val="folHlink"/>
              </a:buClr>
              <a:buSzPct val="60000"/>
              <a:buFont typeface="Wingdings" panose="05000000000000000000" pitchFamily="2" charset="2"/>
              <a:buChar char="n"/>
            </a:pPr>
            <a:endParaRPr lang="en-US" altLang="en-US" b="1">
              <a:solidFill>
                <a:schemeClr val="tx1"/>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Char char="n"/>
            </a:pPr>
            <a:r>
              <a:rPr lang="en-US" altLang="en-US" b="1">
                <a:solidFill>
                  <a:schemeClr val="tx1"/>
                </a:solidFill>
                <a:latin typeface="Times New Roman" panose="02020603050405020304" pitchFamily="18" charset="0"/>
              </a:rPr>
              <a:t>CDMA: Code Division Multiple Access</a:t>
            </a:r>
          </a:p>
          <a:p>
            <a:pPr lvl="1" eaLnBrk="1" hangingPunct="1">
              <a:spcBef>
                <a:spcPct val="20000"/>
              </a:spcBef>
              <a:buClr>
                <a:schemeClr val="hlink"/>
              </a:buClr>
              <a:buSzPct val="55000"/>
              <a:buFont typeface="Wingdings" panose="05000000000000000000" pitchFamily="2" charset="2"/>
              <a:buChar char="n"/>
            </a:pPr>
            <a:r>
              <a:rPr lang="en-US" altLang="en-US" sz="1800">
                <a:solidFill>
                  <a:schemeClr val="tx1"/>
                </a:solidFill>
                <a:latin typeface="Times New Roman" panose="02020603050405020304" pitchFamily="18" charset="0"/>
              </a:rPr>
              <a:t>In CDMA, </a:t>
            </a:r>
            <a:r>
              <a:rPr lang="en-US" altLang="en-US" sz="1800" b="1" u="sng">
                <a:solidFill>
                  <a:schemeClr val="tx1"/>
                </a:solidFill>
                <a:latin typeface="Times New Roman" panose="02020603050405020304" pitchFamily="18" charset="0"/>
              </a:rPr>
              <a:t>one channel</a:t>
            </a:r>
            <a:r>
              <a:rPr lang="en-US" altLang="en-US" sz="1800" b="1">
                <a:solidFill>
                  <a:schemeClr val="tx1"/>
                </a:solidFill>
                <a:latin typeface="Times New Roman" panose="02020603050405020304" pitchFamily="18" charset="0"/>
              </a:rPr>
              <a:t> </a:t>
            </a:r>
            <a:r>
              <a:rPr lang="en-US" altLang="en-US" sz="1800">
                <a:solidFill>
                  <a:schemeClr val="tx1"/>
                </a:solidFill>
                <a:latin typeface="Times New Roman" panose="02020603050405020304" pitchFamily="18" charset="0"/>
              </a:rPr>
              <a:t>carries all transmissions </a:t>
            </a:r>
            <a:r>
              <a:rPr lang="en-US" altLang="en-US" sz="1800" b="1">
                <a:solidFill>
                  <a:schemeClr val="tx1"/>
                </a:solidFill>
                <a:latin typeface="Times New Roman" panose="02020603050405020304" pitchFamily="18" charset="0"/>
              </a:rPr>
              <a:t>simultaneously</a:t>
            </a:r>
          </a:p>
          <a:p>
            <a:pPr lvl="1" eaLnBrk="1" hangingPunct="1">
              <a:spcBef>
                <a:spcPct val="20000"/>
              </a:spcBef>
              <a:buClr>
                <a:schemeClr val="hlink"/>
              </a:buClr>
              <a:buSzPct val="55000"/>
              <a:buFont typeface="Wingdings" panose="05000000000000000000" pitchFamily="2" charset="2"/>
              <a:buChar char="n"/>
            </a:pPr>
            <a:r>
              <a:rPr lang="en-US" altLang="en-US" sz="1800">
                <a:solidFill>
                  <a:schemeClr val="tx1"/>
                </a:solidFill>
                <a:latin typeface="Times New Roman" panose="02020603050405020304" pitchFamily="18" charset="0"/>
              </a:rPr>
              <a:t>Each station codes its data signal by a specific codes before transmission</a:t>
            </a:r>
          </a:p>
          <a:p>
            <a:pPr lvl="1" eaLnBrk="1" hangingPunct="1">
              <a:spcBef>
                <a:spcPct val="20000"/>
              </a:spcBef>
              <a:buClr>
                <a:schemeClr val="hlink"/>
              </a:buClr>
              <a:buSzPct val="55000"/>
              <a:buFont typeface="Wingdings" panose="05000000000000000000" pitchFamily="2" charset="2"/>
              <a:buChar char="n"/>
            </a:pPr>
            <a:r>
              <a:rPr lang="en-US" altLang="en-US" sz="1800">
                <a:solidFill>
                  <a:schemeClr val="tx1"/>
                </a:solidFill>
                <a:latin typeface="Times New Roman" panose="02020603050405020304" pitchFamily="18" charset="0"/>
              </a:rPr>
              <a:t>The stations receivers  use these codes to recover the data for the desired station</a:t>
            </a:r>
            <a:endParaRPr lang="en-US" altLang="en-US" sz="1800" b="1">
              <a:solidFill>
                <a:schemeClr val="tx1"/>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Char char="n"/>
            </a:pPr>
            <a:endParaRPr lang="en-US" altLang="en-US" b="1">
              <a:solidFill>
                <a:schemeClr val="tx1"/>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Char char="n"/>
            </a:pPr>
            <a:endParaRPr lang="en-US" altLang="en-US" b="1">
              <a:solidFill>
                <a:schemeClr val="tx1"/>
              </a:solidFill>
              <a:latin typeface="Times New Roman" panose="02020603050405020304" pitchFamily="18" charset="0"/>
            </a:endParaRPr>
          </a:p>
          <a:p>
            <a:pPr eaLnBrk="1" hangingPunct="1">
              <a:spcBef>
                <a:spcPct val="20000"/>
              </a:spcBef>
              <a:buClr>
                <a:schemeClr val="folHlink"/>
              </a:buClr>
              <a:buSzPct val="60000"/>
              <a:buFont typeface="Wingdings" panose="05000000000000000000" pitchFamily="2" charset="2"/>
              <a:buChar char="n"/>
            </a:pPr>
            <a:endParaRPr lang="en-US" altLang="en-US" b="1">
              <a:solidFill>
                <a:schemeClr val="tx1"/>
              </a:solidFill>
              <a:latin typeface="Times New Roman" panose="02020603050405020304" pitchFamily="18" charset="0"/>
            </a:endParaRPr>
          </a:p>
        </p:txBody>
      </p:sp>
      <p:sp>
        <p:nvSpPr>
          <p:cNvPr id="66562" name="Text Box 6"/>
          <p:cNvSpPr txBox="1">
            <a:spLocks noChangeArrowheads="1"/>
          </p:cNvSpPr>
          <p:nvPr/>
        </p:nvSpPr>
        <p:spPr bwMode="auto">
          <a:xfrm>
            <a:off x="1752600" y="228600"/>
            <a:ext cx="7188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Tahoma" panose="020B0604030504040204" pitchFamily="34" charset="0"/>
                <a:cs typeface="Times New Roman" panose="02020603050405020304" pitchFamily="18" charset="0"/>
              </a:defRPr>
            </a:lvl1pPr>
            <a:lvl2pPr marL="742950" indent="-285750">
              <a:defRPr sz="2000">
                <a:solidFill>
                  <a:schemeClr val="tx1"/>
                </a:solidFill>
                <a:latin typeface="Tahoma" panose="020B0604030504040204" pitchFamily="34" charset="0"/>
                <a:cs typeface="Times New Roman" panose="02020603050405020304" pitchFamily="18" charset="0"/>
              </a:defRPr>
            </a:lvl2pPr>
            <a:lvl3pPr marL="1143000" indent="-228600">
              <a:defRPr sz="2000">
                <a:solidFill>
                  <a:schemeClr val="tx1"/>
                </a:solidFill>
                <a:latin typeface="Tahoma" panose="020B0604030504040204" pitchFamily="34" charset="0"/>
                <a:cs typeface="Times New Roman" panose="02020603050405020304" pitchFamily="18" charset="0"/>
              </a:defRPr>
            </a:lvl3pPr>
            <a:lvl4pPr marL="1600200" indent="-228600">
              <a:defRPr sz="2000">
                <a:solidFill>
                  <a:schemeClr val="tx1"/>
                </a:solidFill>
                <a:latin typeface="Tahoma" panose="020B0604030504040204" pitchFamily="34" charset="0"/>
                <a:cs typeface="Times New Roman" panose="02020603050405020304" pitchFamily="18" charset="0"/>
              </a:defRPr>
            </a:lvl4pPr>
            <a:lvl5pPr marL="2057400" indent="-228600">
              <a:defRPr sz="20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buClr>
                <a:schemeClr val="folHlink"/>
              </a:buClr>
              <a:buSzPct val="60000"/>
            </a:pPr>
            <a:r>
              <a:rPr lang="en-US" altLang="en-US" sz="3200" b="1">
                <a:latin typeface="Times New Roman" panose="02020603050405020304" pitchFamily="18" charset="0"/>
              </a:rPr>
              <a:t>CDMA: Code Division Multiple Access</a:t>
            </a:r>
          </a:p>
        </p:txBody>
      </p:sp>
    </p:spTree>
    <p:extLst>
      <p:ext uri="{BB962C8B-B14F-4D97-AF65-F5344CB8AC3E}">
        <p14:creationId xmlns:p14="http://schemas.microsoft.com/office/powerpoint/2010/main" val="29789076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err="1" smtClean="0"/>
              <a:t>HDLC,PPP,Media</a:t>
            </a:r>
            <a:r>
              <a:rPr lang="en-GB" dirty="0" smtClean="0"/>
              <a:t> access control</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011489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 Introduction</a:t>
            </a:r>
            <a:endParaRPr lang="en-US" dirty="0"/>
          </a:p>
        </p:txBody>
      </p:sp>
      <p:sp>
        <p:nvSpPr>
          <p:cNvPr id="3" name="Content Placeholder 2"/>
          <p:cNvSpPr>
            <a:spLocks noGrp="1"/>
          </p:cNvSpPr>
          <p:nvPr>
            <p:ph idx="1"/>
          </p:nvPr>
        </p:nvSpPr>
        <p:spPr/>
        <p:txBody>
          <a:bodyPr/>
          <a:lstStyle/>
          <a:p>
            <a:r>
              <a:rPr lang="en-GB" dirty="0" smtClean="0"/>
              <a:t>High-level Data Link Control</a:t>
            </a:r>
          </a:p>
          <a:p>
            <a:r>
              <a:rPr lang="en-GB" dirty="0" smtClean="0"/>
              <a:t>It </a:t>
            </a:r>
            <a:r>
              <a:rPr lang="en-GB" dirty="0"/>
              <a:t>is used in </a:t>
            </a:r>
            <a:r>
              <a:rPr lang="en-GB" dirty="0" err="1"/>
              <a:t>Datalink</a:t>
            </a:r>
            <a:r>
              <a:rPr lang="en-GB" dirty="0"/>
              <a:t> layer for multiple data transfer</a:t>
            </a:r>
          </a:p>
          <a:p>
            <a:r>
              <a:rPr lang="en-GB" dirty="0"/>
              <a:t>Bit oriented communication protocol</a:t>
            </a:r>
          </a:p>
          <a:p>
            <a:r>
              <a:rPr lang="en-GB" dirty="0"/>
              <a:t>Used to connect multiple network </a:t>
            </a:r>
            <a:r>
              <a:rPr lang="en-GB" dirty="0" err="1"/>
              <a:t>systems.It</a:t>
            </a:r>
            <a:r>
              <a:rPr lang="en-GB" dirty="0"/>
              <a:t> applies the ARQ protocol for application and establishes a full-duplex communication channel</a:t>
            </a:r>
          </a:p>
          <a:p>
            <a:endParaRPr lang="en-US" dirty="0"/>
          </a:p>
        </p:txBody>
      </p:sp>
    </p:spTree>
    <p:extLst>
      <p:ext uri="{BB962C8B-B14F-4D97-AF65-F5344CB8AC3E}">
        <p14:creationId xmlns:p14="http://schemas.microsoft.com/office/powerpoint/2010/main" val="359715972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Stations</a:t>
            </a:r>
            <a:endParaRPr lang="en-US" dirty="0"/>
          </a:p>
        </p:txBody>
      </p:sp>
      <p:sp>
        <p:nvSpPr>
          <p:cNvPr id="3" name="Content Placeholder 2"/>
          <p:cNvSpPr>
            <a:spLocks noGrp="1"/>
          </p:cNvSpPr>
          <p:nvPr>
            <p:ph idx="1"/>
          </p:nvPr>
        </p:nvSpPr>
        <p:spPr/>
        <p:txBody>
          <a:bodyPr>
            <a:normAutofit/>
          </a:bodyPr>
          <a:lstStyle/>
          <a:p>
            <a:r>
              <a:rPr lang="en-GB" b="1" dirty="0"/>
              <a:t>Primary</a:t>
            </a:r>
            <a:r>
              <a:rPr lang="en-GB" dirty="0"/>
              <a:t> - establishes and de-establishing primary data channel to share frames in the network known as commands. Performs data management for network </a:t>
            </a:r>
          </a:p>
          <a:p>
            <a:r>
              <a:rPr lang="en-GB" dirty="0"/>
              <a:t> </a:t>
            </a:r>
          </a:p>
          <a:p>
            <a:r>
              <a:rPr lang="en-GB" b="1" dirty="0"/>
              <a:t>Secondary</a:t>
            </a:r>
            <a:r>
              <a:rPr lang="en-GB" dirty="0"/>
              <a:t> - Works under command of primary station, and frames issued by this station are known as responses</a:t>
            </a:r>
          </a:p>
          <a:p>
            <a:r>
              <a:rPr lang="en-GB" dirty="0"/>
              <a:t> </a:t>
            </a:r>
          </a:p>
          <a:p>
            <a:r>
              <a:rPr lang="en-GB" b="1" dirty="0"/>
              <a:t>Combined</a:t>
            </a:r>
            <a:r>
              <a:rPr lang="en-GB" dirty="0"/>
              <a:t> - Both primary and secondary</a:t>
            </a:r>
          </a:p>
          <a:p>
            <a:endParaRPr lang="en-US" dirty="0"/>
          </a:p>
        </p:txBody>
      </p:sp>
    </p:spTree>
    <p:extLst>
      <p:ext uri="{BB962C8B-B14F-4D97-AF65-F5344CB8AC3E}">
        <p14:creationId xmlns:p14="http://schemas.microsoft.com/office/powerpoint/2010/main" val="23959696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Transfer models</a:t>
            </a:r>
            <a:endParaRPr lang="en-US" dirty="0"/>
          </a:p>
        </p:txBody>
      </p:sp>
      <p:sp>
        <p:nvSpPr>
          <p:cNvPr id="3" name="Content Placeholder 2"/>
          <p:cNvSpPr>
            <a:spLocks noGrp="1"/>
          </p:cNvSpPr>
          <p:nvPr>
            <p:ph idx="1"/>
          </p:nvPr>
        </p:nvSpPr>
        <p:spPr/>
        <p:txBody>
          <a:bodyPr/>
          <a:lstStyle/>
          <a:p>
            <a:r>
              <a:rPr lang="en-GB" b="1" dirty="0"/>
              <a:t>NRM - Normal Response Model (NRM):</a:t>
            </a:r>
          </a:p>
          <a:p>
            <a:r>
              <a:rPr lang="en-GB" dirty="0"/>
              <a:t>This model combines primary and secondary stations in point-to point or multi point network configuration to exchange commands from primary and responses from secondary.</a:t>
            </a:r>
          </a:p>
          <a:p>
            <a:r>
              <a:rPr lang="en-GB" dirty="0"/>
              <a:t>Here only Sender (primary node) and send the data packets. The receiver (secondary) just send the acknowledgement  </a:t>
            </a:r>
          </a:p>
          <a:p>
            <a:endParaRPr lang="en-US" dirty="0"/>
          </a:p>
        </p:txBody>
      </p:sp>
    </p:spTree>
    <p:extLst>
      <p:ext uri="{BB962C8B-B14F-4D97-AF65-F5344CB8AC3E}">
        <p14:creationId xmlns:p14="http://schemas.microsoft.com/office/powerpoint/2010/main" val="100144141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Transfer model</a:t>
            </a:r>
            <a:endParaRPr lang="en-US" dirty="0"/>
          </a:p>
        </p:txBody>
      </p:sp>
      <p:sp>
        <p:nvSpPr>
          <p:cNvPr id="3" name="Content Placeholder 2"/>
          <p:cNvSpPr>
            <a:spLocks noGrp="1"/>
          </p:cNvSpPr>
          <p:nvPr>
            <p:ph idx="1"/>
          </p:nvPr>
        </p:nvSpPr>
        <p:spPr/>
        <p:txBody>
          <a:bodyPr/>
          <a:lstStyle/>
          <a:p>
            <a:r>
              <a:rPr lang="en-GB" b="1" dirty="0" err="1"/>
              <a:t>Asynchronus</a:t>
            </a:r>
            <a:r>
              <a:rPr lang="en-GB" b="1" dirty="0"/>
              <a:t> Balanced Model (ABM):</a:t>
            </a:r>
            <a:r>
              <a:rPr lang="en-GB" dirty="0"/>
              <a:t> </a:t>
            </a:r>
          </a:p>
          <a:p>
            <a:r>
              <a:rPr lang="en-GB" dirty="0"/>
              <a:t>Combined stations are installed in a point to point configuration for exchange commands and responses in balanced format.</a:t>
            </a:r>
          </a:p>
          <a:p>
            <a:r>
              <a:rPr lang="en-GB" dirty="0"/>
              <a:t>Here both sender and receiver can send data </a:t>
            </a:r>
          </a:p>
          <a:p>
            <a:endParaRPr lang="en-US" dirty="0"/>
          </a:p>
        </p:txBody>
      </p:sp>
    </p:spTree>
    <p:extLst>
      <p:ext uri="{BB962C8B-B14F-4D97-AF65-F5344CB8AC3E}">
        <p14:creationId xmlns:p14="http://schemas.microsoft.com/office/powerpoint/2010/main" val="426343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noChangeArrowheads="1"/>
          </p:cNvSpPr>
          <p:nvPr>
            <p:ph type="title"/>
          </p:nvPr>
        </p:nvSpPr>
        <p:spPr/>
        <p:txBody>
          <a:bodyPr/>
          <a:lstStyle/>
          <a:p>
            <a:r>
              <a:rPr lang="en-US" altLang="en-US" smtClean="0"/>
              <a:t>Terms</a:t>
            </a:r>
          </a:p>
        </p:txBody>
      </p:sp>
      <p:sp>
        <p:nvSpPr>
          <p:cNvPr id="70658" name="Content Placeholder 2"/>
          <p:cNvSpPr>
            <a:spLocks noGrp="1" noChangeArrowheads="1"/>
          </p:cNvSpPr>
          <p:nvPr>
            <p:ph idx="1"/>
          </p:nvPr>
        </p:nvSpPr>
        <p:spPr>
          <a:xfrm>
            <a:off x="2133601" y="1676400"/>
            <a:ext cx="6348413" cy="3881438"/>
          </a:xfrm>
        </p:spPr>
        <p:txBody>
          <a:bodyPr/>
          <a:lstStyle/>
          <a:p>
            <a:r>
              <a:rPr lang="en-GB" altLang="en-US" b="1" smtClean="0"/>
              <a:t>Throughput:</a:t>
            </a:r>
            <a:r>
              <a:rPr lang="en-GB" altLang="en-US" smtClean="0"/>
              <a:t> is the amount of data moved successfully from one place to another in a given time period.</a:t>
            </a:r>
          </a:p>
          <a:p>
            <a:r>
              <a:rPr lang="en-GB" altLang="en-US" b="1" smtClean="0"/>
              <a:t>propagation</a:t>
            </a:r>
            <a:r>
              <a:rPr lang="en-GB" altLang="en-US" smtClean="0"/>
              <a:t> </a:t>
            </a:r>
            <a:r>
              <a:rPr lang="en-GB" altLang="en-US" b="1" smtClean="0"/>
              <a:t>delay:</a:t>
            </a:r>
            <a:r>
              <a:rPr lang="en-GB" altLang="en-US" smtClean="0"/>
              <a:t> is the amount of time it takes for the head of the signal to travel from the sender to the receiver.</a:t>
            </a:r>
            <a:endParaRPr lang="en-US" altLang="en-US" smtClean="0"/>
          </a:p>
        </p:txBody>
      </p:sp>
    </p:spTree>
    <p:extLst>
      <p:ext uri="{BB962C8B-B14F-4D97-AF65-F5344CB8AC3E}">
        <p14:creationId xmlns:p14="http://schemas.microsoft.com/office/powerpoint/2010/main" val="14094485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HDLC Frame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2209800" y="1981201"/>
            <a:ext cx="7924800" cy="2560161"/>
          </a:xfrm>
          <a:prstGeom prst="rect">
            <a:avLst/>
          </a:prstGeom>
          <a:noFill/>
          <a:ln w="9525">
            <a:noFill/>
            <a:miter lim="800000"/>
            <a:headEnd/>
            <a:tailEnd/>
          </a:ln>
          <a:effectLst/>
        </p:spPr>
      </p:pic>
    </p:spTree>
    <p:extLst>
      <p:ext uri="{BB962C8B-B14F-4D97-AF65-F5344CB8AC3E}">
        <p14:creationId xmlns:p14="http://schemas.microsoft.com/office/powerpoint/2010/main" val="4661691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4600" y="889845"/>
            <a:ext cx="7391400" cy="4247317"/>
          </a:xfrm>
          <a:prstGeom prst="rect">
            <a:avLst/>
          </a:prstGeom>
        </p:spPr>
        <p:txBody>
          <a:bodyPr wrap="square">
            <a:spAutoFit/>
          </a:bodyPr>
          <a:lstStyle/>
          <a:p>
            <a:r>
              <a:rPr lang="en-GB" b="1" dirty="0"/>
              <a:t>Flag Field</a:t>
            </a:r>
            <a:r>
              <a:rPr lang="en-GB" dirty="0"/>
              <a:t>: It marks the beginning of the frame and termination of the frame. Each frame starts and ends with the flag bit. It is defined by an 8 bit octet sequence 01111110.</a:t>
            </a:r>
          </a:p>
          <a:p>
            <a:r>
              <a:rPr lang="en-GB" dirty="0"/>
              <a:t> </a:t>
            </a:r>
          </a:p>
          <a:p>
            <a:r>
              <a:rPr lang="en-GB" b="1" dirty="0"/>
              <a:t>Address Field</a:t>
            </a:r>
            <a:r>
              <a:rPr lang="en-GB" dirty="0"/>
              <a:t>: It encapsulates the receivers address.</a:t>
            </a:r>
          </a:p>
          <a:p>
            <a:r>
              <a:rPr lang="en-GB" dirty="0"/>
              <a:t> </a:t>
            </a:r>
          </a:p>
          <a:p>
            <a:r>
              <a:rPr lang="en-GB" b="1" dirty="0"/>
              <a:t>Control Field</a:t>
            </a:r>
            <a:r>
              <a:rPr lang="en-GB" dirty="0"/>
              <a:t>: It contains information about the flow and error control in byte format</a:t>
            </a:r>
          </a:p>
          <a:p>
            <a:r>
              <a:rPr lang="en-GB" dirty="0"/>
              <a:t> </a:t>
            </a:r>
          </a:p>
          <a:p>
            <a:r>
              <a:rPr lang="en-GB" b="1" dirty="0"/>
              <a:t>Payload/Information Field</a:t>
            </a:r>
            <a:r>
              <a:rPr lang="en-GB" dirty="0"/>
              <a:t> : This field carries the information that to be </a:t>
            </a:r>
            <a:r>
              <a:rPr lang="en-GB" dirty="0" err="1"/>
              <a:t>transfered</a:t>
            </a:r>
            <a:endParaRPr lang="en-GB" dirty="0"/>
          </a:p>
          <a:p>
            <a:r>
              <a:rPr lang="en-GB" dirty="0"/>
              <a:t> </a:t>
            </a:r>
          </a:p>
          <a:p>
            <a:r>
              <a:rPr lang="en-GB" b="1" dirty="0"/>
              <a:t>FCS Field</a:t>
            </a:r>
            <a:r>
              <a:rPr lang="en-GB" dirty="0"/>
              <a:t> : This field stands for Frame check Sequence and acts as error detection field in HDLC protocol</a:t>
            </a:r>
          </a:p>
          <a:p>
            <a:r>
              <a:rPr lang="en-GB" dirty="0"/>
              <a:t>Which includes the 16 bit CRC check bit</a:t>
            </a:r>
          </a:p>
        </p:txBody>
      </p:sp>
    </p:spTree>
    <p:extLst>
      <p:ext uri="{BB962C8B-B14F-4D97-AF65-F5344CB8AC3E}">
        <p14:creationId xmlns:p14="http://schemas.microsoft.com/office/powerpoint/2010/main" val="2070240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Frame models</a:t>
            </a:r>
            <a:endParaRPr lang="en-US" dirty="0"/>
          </a:p>
        </p:txBody>
      </p:sp>
      <p:sp>
        <p:nvSpPr>
          <p:cNvPr id="3" name="Content Placeholder 2"/>
          <p:cNvSpPr>
            <a:spLocks noGrp="1"/>
          </p:cNvSpPr>
          <p:nvPr>
            <p:ph idx="1"/>
          </p:nvPr>
        </p:nvSpPr>
        <p:spPr/>
        <p:txBody>
          <a:bodyPr>
            <a:normAutofit fontScale="92500" lnSpcReduction="10000"/>
          </a:bodyPr>
          <a:lstStyle/>
          <a:p>
            <a:r>
              <a:rPr lang="en-GB" b="1" dirty="0"/>
              <a:t>I- Frames - Information Frame</a:t>
            </a:r>
            <a:r>
              <a:rPr lang="en-GB" dirty="0"/>
              <a:t> - It is applied to encapsulate the user information from upper layer in the model and then then transmit to network channel. The control bit will 0 indicating that this is a I-Frame model</a:t>
            </a:r>
          </a:p>
          <a:p>
            <a:r>
              <a:rPr lang="en-GB" dirty="0"/>
              <a:t> </a:t>
            </a:r>
          </a:p>
          <a:p>
            <a:r>
              <a:rPr lang="en-GB" b="1" dirty="0"/>
              <a:t>S-Frame - Supervisory frames</a:t>
            </a:r>
            <a:r>
              <a:rPr lang="en-GB" dirty="0"/>
              <a:t> - Used for error and data flow control and does not contain the information field in the frame format. First two bits of the control field in 1 and 0 indicating S-Frame</a:t>
            </a:r>
          </a:p>
          <a:p>
            <a:r>
              <a:rPr lang="en-GB" dirty="0"/>
              <a:t> </a:t>
            </a:r>
          </a:p>
          <a:p>
            <a:r>
              <a:rPr lang="en-GB" b="1" dirty="0"/>
              <a:t>U-Frame - Un-numbered frame</a:t>
            </a:r>
            <a:r>
              <a:rPr lang="en-GB" dirty="0"/>
              <a:t> - used for system management and exchanging information between the connected network devices</a:t>
            </a:r>
          </a:p>
          <a:p>
            <a:endParaRPr lang="en-US" dirty="0"/>
          </a:p>
        </p:txBody>
      </p:sp>
    </p:spTree>
    <p:extLst>
      <p:ext uri="{BB962C8B-B14F-4D97-AF65-F5344CB8AC3E}">
        <p14:creationId xmlns:p14="http://schemas.microsoft.com/office/powerpoint/2010/main" val="13401015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PPP- Introduction</a:t>
            </a:r>
            <a:endParaRPr lang="en-US" dirty="0"/>
          </a:p>
        </p:txBody>
      </p:sp>
      <p:sp>
        <p:nvSpPr>
          <p:cNvPr id="3" name="Content Placeholder 2"/>
          <p:cNvSpPr>
            <a:spLocks noGrp="1"/>
          </p:cNvSpPr>
          <p:nvPr>
            <p:ph idx="1"/>
          </p:nvPr>
        </p:nvSpPr>
        <p:spPr/>
        <p:txBody>
          <a:bodyPr>
            <a:normAutofit fontScale="92500" lnSpcReduction="10000"/>
          </a:bodyPr>
          <a:lstStyle/>
          <a:p>
            <a:r>
              <a:rPr lang="en-GB" dirty="0"/>
              <a:t>Used to make point to point communication.</a:t>
            </a:r>
          </a:p>
          <a:p>
            <a:r>
              <a:rPr lang="en-GB" dirty="0"/>
              <a:t>WAN protocol</a:t>
            </a:r>
          </a:p>
          <a:p>
            <a:r>
              <a:rPr lang="en-GB" dirty="0"/>
              <a:t>Widely used in broadband communication</a:t>
            </a:r>
          </a:p>
          <a:p>
            <a:r>
              <a:rPr lang="en-GB" dirty="0"/>
              <a:t>Home computers ------------&gt; Servers</a:t>
            </a:r>
          </a:p>
          <a:p>
            <a:pPr>
              <a:buNone/>
            </a:pPr>
            <a:endParaRPr lang="en-GB" dirty="0" smtClean="0"/>
          </a:p>
          <a:p>
            <a:pPr>
              <a:buNone/>
            </a:pPr>
            <a:r>
              <a:rPr lang="en-GB" dirty="0" smtClean="0"/>
              <a:t>Services</a:t>
            </a:r>
            <a:r>
              <a:rPr lang="en-GB" dirty="0"/>
              <a:t>:</a:t>
            </a:r>
          </a:p>
          <a:p>
            <a:pPr fontAlgn="ctr"/>
            <a:r>
              <a:rPr lang="en-GB" dirty="0"/>
              <a:t>Authentication</a:t>
            </a:r>
          </a:p>
          <a:p>
            <a:pPr fontAlgn="ctr"/>
            <a:r>
              <a:rPr lang="en-GB" dirty="0"/>
              <a:t>Frames - Send frames between the data link layer of one device to another device</a:t>
            </a:r>
          </a:p>
          <a:p>
            <a:pPr fontAlgn="ctr"/>
            <a:r>
              <a:rPr lang="en-GB" dirty="0"/>
              <a:t>Multilink - Newer version support multiple connection </a:t>
            </a:r>
          </a:p>
          <a:p>
            <a:endParaRPr lang="en-US" dirty="0"/>
          </a:p>
        </p:txBody>
      </p:sp>
    </p:spTree>
    <p:extLst>
      <p:ext uri="{BB962C8B-B14F-4D97-AF65-F5344CB8AC3E}">
        <p14:creationId xmlns:p14="http://schemas.microsoft.com/office/powerpoint/2010/main" val="334929861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PPP - Frame</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Flag</a:t>
            </a:r>
            <a:r>
              <a:rPr lang="en-GB" dirty="0"/>
              <a:t> : Indicating Beginning and Termination of frame. It is of the form 01111110</a:t>
            </a:r>
          </a:p>
          <a:p>
            <a:pPr>
              <a:buNone/>
            </a:pPr>
            <a:r>
              <a:rPr lang="en-GB" dirty="0"/>
              <a:t> </a:t>
            </a:r>
          </a:p>
          <a:p>
            <a:r>
              <a:rPr lang="en-GB" b="1" dirty="0"/>
              <a:t>Address</a:t>
            </a:r>
            <a:r>
              <a:rPr lang="en-GB" dirty="0"/>
              <a:t> : Address of the receiver. If we are trying to broadcast something then the address will 11111111</a:t>
            </a:r>
          </a:p>
          <a:p>
            <a:pPr>
              <a:buNone/>
            </a:pPr>
            <a:endParaRPr lang="en-GB" b="1" dirty="0"/>
          </a:p>
          <a:p>
            <a:r>
              <a:rPr lang="en-GB" b="1" dirty="0"/>
              <a:t>Control</a:t>
            </a:r>
            <a:r>
              <a:rPr lang="en-GB" dirty="0"/>
              <a:t> : Error control</a:t>
            </a:r>
          </a:p>
          <a:p>
            <a:pPr>
              <a:buNone/>
            </a:pPr>
            <a:endParaRPr lang="en-GB" dirty="0"/>
          </a:p>
          <a:p>
            <a:r>
              <a:rPr lang="en-GB" b="1" dirty="0"/>
              <a:t>Protocol</a:t>
            </a:r>
            <a:r>
              <a:rPr lang="en-GB" dirty="0"/>
              <a:t> : Tells what type of data is being </a:t>
            </a:r>
            <a:r>
              <a:rPr lang="en-GB" dirty="0" err="1" smtClean="0"/>
              <a:t>transfered</a:t>
            </a:r>
            <a:r>
              <a:rPr lang="en-GB" dirty="0"/>
              <a:t> </a:t>
            </a:r>
          </a:p>
          <a:p>
            <a:r>
              <a:rPr lang="en-GB" b="1" dirty="0"/>
              <a:t>Payload/Data</a:t>
            </a:r>
            <a:r>
              <a:rPr lang="en-GB" dirty="0"/>
              <a:t> : Actual data</a:t>
            </a:r>
          </a:p>
          <a:p>
            <a:pPr>
              <a:buNone/>
            </a:pPr>
            <a:r>
              <a:rPr lang="en-GB" dirty="0"/>
              <a:t> </a:t>
            </a:r>
          </a:p>
          <a:p>
            <a:r>
              <a:rPr lang="en-GB" b="1" dirty="0"/>
              <a:t>FCS</a:t>
            </a:r>
            <a:r>
              <a:rPr lang="en-GB" dirty="0"/>
              <a:t>: Contains the CRC to correct the errors if any.</a:t>
            </a:r>
          </a:p>
          <a:p>
            <a:endParaRPr lang="en-US" dirty="0"/>
          </a:p>
        </p:txBody>
      </p:sp>
    </p:spTree>
    <p:extLst>
      <p:ext uri="{BB962C8B-B14F-4D97-AF65-F5344CB8AC3E}">
        <p14:creationId xmlns:p14="http://schemas.microsoft.com/office/powerpoint/2010/main" val="410358153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Byte stuffing</a:t>
            </a:r>
            <a:endParaRPr lang="en-US" dirty="0"/>
          </a:p>
        </p:txBody>
      </p:sp>
      <p:sp>
        <p:nvSpPr>
          <p:cNvPr id="3" name="Content Placeholder 2"/>
          <p:cNvSpPr>
            <a:spLocks noGrp="1"/>
          </p:cNvSpPr>
          <p:nvPr>
            <p:ph idx="1"/>
          </p:nvPr>
        </p:nvSpPr>
        <p:spPr/>
        <p:txBody>
          <a:bodyPr/>
          <a:lstStyle/>
          <a:p>
            <a:r>
              <a:rPr lang="en-GB" dirty="0"/>
              <a:t>Why byte stuffing ?</a:t>
            </a:r>
          </a:p>
          <a:p>
            <a:r>
              <a:rPr lang="en-GB" dirty="0"/>
              <a:t>It is process adding an extra byte whenever there is a flag sequence appear in payload. It is added so that the receiver will not take it as the end of the frame</a:t>
            </a:r>
          </a:p>
          <a:p>
            <a:endParaRPr lang="en-US" dirty="0"/>
          </a:p>
        </p:txBody>
      </p:sp>
    </p:spTree>
    <p:extLst>
      <p:ext uri="{BB962C8B-B14F-4D97-AF65-F5344CB8AC3E}">
        <p14:creationId xmlns:p14="http://schemas.microsoft.com/office/powerpoint/2010/main" val="8802852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Multiple access Control</a:t>
            </a:r>
            <a:endParaRPr lang="en-US" dirty="0"/>
          </a:p>
        </p:txBody>
      </p:sp>
      <p:sp>
        <p:nvSpPr>
          <p:cNvPr id="3" name="Content Placeholder 2"/>
          <p:cNvSpPr>
            <a:spLocks noGrp="1"/>
          </p:cNvSpPr>
          <p:nvPr>
            <p:ph idx="1"/>
          </p:nvPr>
        </p:nvSpPr>
        <p:spPr/>
        <p:txBody>
          <a:bodyPr/>
          <a:lstStyle/>
          <a:p>
            <a:pPr fontAlgn="base"/>
            <a:r>
              <a:rPr lang="en-GB" dirty="0"/>
              <a:t>The Data Link Layer is responsible for transmission of data between two nodes. Its main functions are- </a:t>
            </a:r>
          </a:p>
          <a:p>
            <a:pPr fontAlgn="base"/>
            <a:r>
              <a:rPr lang="en-GB" dirty="0"/>
              <a:t>Data Link Control</a:t>
            </a:r>
          </a:p>
          <a:p>
            <a:pPr fontAlgn="base"/>
            <a:r>
              <a:rPr lang="en-GB" dirty="0"/>
              <a:t>Multiple Access Control</a:t>
            </a:r>
          </a:p>
        </p:txBody>
      </p:sp>
    </p:spTree>
    <p:extLst>
      <p:ext uri="{BB962C8B-B14F-4D97-AF65-F5344CB8AC3E}">
        <p14:creationId xmlns:p14="http://schemas.microsoft.com/office/powerpoint/2010/main" val="250671564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b="1" dirty="0"/>
              <a:t>Data Link control –</a:t>
            </a:r>
            <a:r>
              <a:rPr lang="en-GB" dirty="0"/>
              <a:t> </a:t>
            </a:r>
            <a:r>
              <a:rPr lang="en-GB" dirty="0" smtClean="0"/>
              <a:t/>
            </a:r>
            <a:br>
              <a:rPr lang="en-GB" dirty="0" smtClean="0"/>
            </a:br>
            <a:r>
              <a:rPr lang="en-GB" dirty="0"/>
              <a:t>The data link control is responsible for reliable transmission of message over transmission channel by using techniques like framing, error control and flow control</a:t>
            </a:r>
            <a:r>
              <a:rPr lang="en-GB" dirty="0" smtClean="0"/>
              <a:t>.</a:t>
            </a:r>
          </a:p>
          <a:p>
            <a:r>
              <a:rPr lang="en-GB" b="1" dirty="0"/>
              <a:t>Multiple Access Control –</a:t>
            </a:r>
            <a:r>
              <a:rPr lang="en-GB" dirty="0"/>
              <a:t> </a:t>
            </a:r>
            <a:r>
              <a:rPr lang="en-GB" dirty="0" smtClean="0"/>
              <a:t/>
            </a:r>
            <a:br>
              <a:rPr lang="en-GB" dirty="0" smtClean="0"/>
            </a:br>
            <a:r>
              <a:rPr lang="en-GB" dirty="0"/>
              <a:t>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a:t>
            </a:r>
            <a:endParaRPr lang="en-US" dirty="0"/>
          </a:p>
        </p:txBody>
      </p:sp>
    </p:spTree>
    <p:extLst>
      <p:ext uri="{BB962C8B-B14F-4D97-AF65-F5344CB8AC3E}">
        <p14:creationId xmlns:p14="http://schemas.microsoft.com/office/powerpoint/2010/main" val="257576499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Multiple-access</a:t>
            </a:r>
            <a:endParaRPr lang="en-US" dirty="0"/>
          </a:p>
        </p:txBody>
      </p:sp>
      <p:pic>
        <p:nvPicPr>
          <p:cNvPr id="4" name="Content Placeholder 3" descr="image-260.png"/>
          <p:cNvPicPr>
            <a:picLocks noGrp="1" noChangeAspect="1"/>
          </p:cNvPicPr>
          <p:nvPr>
            <p:ph idx="1"/>
          </p:nvPr>
        </p:nvPicPr>
        <p:blipFill>
          <a:blip r:embed="rId2"/>
          <a:stretch>
            <a:fillRect/>
          </a:stretch>
        </p:blipFill>
        <p:spPr>
          <a:xfrm>
            <a:off x="2819400" y="1905000"/>
            <a:ext cx="7162800" cy="4114800"/>
          </a:xfrm>
        </p:spPr>
      </p:pic>
    </p:spTree>
    <p:extLst>
      <p:ext uri="{BB962C8B-B14F-4D97-AF65-F5344CB8AC3E}">
        <p14:creationId xmlns:p14="http://schemas.microsoft.com/office/powerpoint/2010/main" val="25690592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Random Access Protocols</a:t>
            </a:r>
            <a:endParaRPr lang="en-US" dirty="0"/>
          </a:p>
        </p:txBody>
      </p:sp>
      <p:sp>
        <p:nvSpPr>
          <p:cNvPr id="3" name="Content Placeholder 2"/>
          <p:cNvSpPr>
            <a:spLocks noGrp="1"/>
          </p:cNvSpPr>
          <p:nvPr>
            <p:ph idx="1"/>
          </p:nvPr>
        </p:nvSpPr>
        <p:spPr/>
        <p:txBody>
          <a:bodyPr/>
          <a:lstStyle/>
          <a:p>
            <a:r>
              <a:rPr lang="en-GB" b="1" dirty="0"/>
              <a:t>Random Access Protocol:</a:t>
            </a:r>
            <a:r>
              <a:rPr lang="en-GB" dirty="0"/>
              <a:t> In this, all stations have same superiority that is no station has more priority than another station. Any station can send data depending on medium’s state( idle or busy)</a:t>
            </a:r>
            <a:endParaRPr lang="en-US" dirty="0"/>
          </a:p>
        </p:txBody>
      </p:sp>
    </p:spTree>
    <p:extLst>
      <p:ext uri="{BB962C8B-B14F-4D97-AF65-F5344CB8AC3E}">
        <p14:creationId xmlns:p14="http://schemas.microsoft.com/office/powerpoint/2010/main" val="34217617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Line 2"/>
          <p:cNvSpPr>
            <a:spLocks noChangeShapeType="1"/>
          </p:cNvSpPr>
          <p:nvPr/>
        </p:nvSpPr>
        <p:spPr bwMode="auto">
          <a:xfrm>
            <a:off x="1676400" y="152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0" name="Line 3"/>
          <p:cNvSpPr>
            <a:spLocks noChangeShapeType="1"/>
          </p:cNvSpPr>
          <p:nvPr/>
        </p:nvSpPr>
        <p:spPr bwMode="auto">
          <a:xfrm>
            <a:off x="1676400" y="990600"/>
            <a:ext cx="8763000" cy="0"/>
          </a:xfrm>
          <a:prstGeom prst="line">
            <a:avLst/>
          </a:prstGeom>
          <a:noFill/>
          <a:ln w="1905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1" name="Line 5"/>
          <p:cNvSpPr>
            <a:spLocks noChangeShapeType="1"/>
          </p:cNvSpPr>
          <p:nvPr/>
        </p:nvSpPr>
        <p:spPr bwMode="auto">
          <a:xfrm>
            <a:off x="1676400" y="6248400"/>
            <a:ext cx="87630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276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4" y="1439864"/>
            <a:ext cx="6556375" cy="328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6"/>
          <p:cNvSpPr>
            <a:spLocks noChangeArrowheads="1"/>
          </p:cNvSpPr>
          <p:nvPr/>
        </p:nvSpPr>
        <p:spPr bwMode="auto">
          <a:xfrm>
            <a:off x="3200400" y="4457700"/>
            <a:ext cx="1066800" cy="381000"/>
          </a:xfrm>
          <a:prstGeom prst="rect">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endParaRPr lang="en-US" altLang="en-US">
              <a:solidFill>
                <a:schemeClr val="tx1"/>
              </a:solidFill>
              <a:latin typeface="Tahoma" panose="020B0604030504040204" pitchFamily="34" charset="0"/>
            </a:endParaRPr>
          </a:p>
        </p:txBody>
      </p:sp>
      <p:cxnSp>
        <p:nvCxnSpPr>
          <p:cNvPr id="27654" name="Straight Arrow Connector 8"/>
          <p:cNvCxnSpPr>
            <a:cxnSpLocks noChangeShapeType="1"/>
          </p:cNvCxnSpPr>
          <p:nvPr/>
        </p:nvCxnSpPr>
        <p:spPr bwMode="auto">
          <a:xfrm>
            <a:off x="4257675" y="4838700"/>
            <a:ext cx="914400" cy="457200"/>
          </a:xfrm>
          <a:prstGeom prst="straightConnector1">
            <a:avLst/>
          </a:prstGeom>
          <a:noFill/>
          <a:ln w="9525" algn="ctr">
            <a:solidFill>
              <a:schemeClr val="tx1"/>
            </a:solidFill>
            <a:round/>
            <a:headEnd type="triangle" w="med" len="med"/>
            <a:tailEnd/>
          </a:ln>
          <a:extLst>
            <a:ext uri="{909E8E84-426E-40DD-AFC4-6F175D3DCCD1}">
              <a14:hiddenFill xmlns:a14="http://schemas.microsoft.com/office/drawing/2010/main">
                <a:noFill/>
              </a14:hiddenFill>
            </a:ext>
          </a:extLst>
        </p:spPr>
      </p:cxnSp>
      <p:sp>
        <p:nvSpPr>
          <p:cNvPr id="27655" name="TextBox 9"/>
          <p:cNvSpPr txBox="1">
            <a:spLocks noChangeArrowheads="1"/>
          </p:cNvSpPr>
          <p:nvPr/>
        </p:nvSpPr>
        <p:spPr bwMode="auto">
          <a:xfrm>
            <a:off x="5126038" y="5143500"/>
            <a:ext cx="220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spcBef>
                <a:spcPct val="0"/>
              </a:spcBef>
              <a:buClrTx/>
              <a:buSzTx/>
              <a:buFontTx/>
              <a:buNone/>
            </a:pPr>
            <a:r>
              <a:rPr lang="en-US" altLang="en-US">
                <a:solidFill>
                  <a:schemeClr val="tx1"/>
                </a:solidFill>
                <a:latin typeface="Tahoma" panose="020B0604030504040204" pitchFamily="34" charset="0"/>
              </a:rPr>
              <a:t>For wireless</a:t>
            </a:r>
          </a:p>
        </p:txBody>
      </p:sp>
    </p:spTree>
    <p:extLst>
      <p:ext uri="{BB962C8B-B14F-4D97-AF65-F5344CB8AC3E}">
        <p14:creationId xmlns:p14="http://schemas.microsoft.com/office/powerpoint/2010/main" val="34609887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ALOHA</a:t>
            </a:r>
            <a:endParaRPr lang="en-US" dirty="0"/>
          </a:p>
        </p:txBody>
      </p:sp>
      <p:sp>
        <p:nvSpPr>
          <p:cNvPr id="3" name="Content Placeholder 2"/>
          <p:cNvSpPr>
            <a:spLocks noGrp="1"/>
          </p:cNvSpPr>
          <p:nvPr>
            <p:ph idx="1"/>
          </p:nvPr>
        </p:nvSpPr>
        <p:spPr/>
        <p:txBody>
          <a:bodyPr>
            <a:normAutofit fontScale="85000" lnSpcReduction="20000"/>
          </a:bodyPr>
          <a:lstStyle/>
          <a:p>
            <a:r>
              <a:rPr lang="en-GB" b="1" dirty="0"/>
              <a:t>ALOHA –</a:t>
            </a:r>
            <a:r>
              <a:rPr lang="en-GB" dirty="0"/>
              <a:t> It was designed for wireless LAN but is also applicable for shared medium. In this, multiple stations can transmit data at the same time and can hence lead to collision and data being garbled. </a:t>
            </a:r>
            <a:endParaRPr lang="en-GB" dirty="0" smtClean="0"/>
          </a:p>
          <a:p>
            <a:r>
              <a:rPr lang="en-GB" b="1" dirty="0"/>
              <a:t>Pure Aloha:</a:t>
            </a:r>
            <a:r>
              <a:rPr lang="en-GB" dirty="0"/>
              <a:t> </a:t>
            </a:r>
            <a:br>
              <a:rPr lang="en-GB" dirty="0"/>
            </a:br>
            <a:r>
              <a:rPr lang="en-GB" dirty="0"/>
              <a:t>When a station sends data it waits for an acknowledgement. If the acknowledgement doesn’t come within the allotted time then the station waits for a random amount of time called back-off time (Tb) and re-sends the data. Since different stations wait for different amount of time, the probability of further collision decreases. </a:t>
            </a:r>
          </a:p>
          <a:p>
            <a:r>
              <a:rPr lang="en-GB" b="1" dirty="0"/>
              <a:t>Slotted Aloha:</a:t>
            </a:r>
            <a:r>
              <a:rPr lang="en-GB" dirty="0"/>
              <a:t> </a:t>
            </a:r>
            <a:br>
              <a:rPr lang="en-GB" dirty="0"/>
            </a:br>
            <a:r>
              <a:rPr lang="en-GB" dirty="0"/>
              <a:t>It is similar to pure aloha, except that we divide time into slots and sending of data is allowed only at the beginning of these slots. If a station misses out the allowed time, it must wait for the next slot. This reduces the probability of collision. </a:t>
            </a:r>
          </a:p>
          <a:p>
            <a:endParaRPr lang="en-US" dirty="0"/>
          </a:p>
        </p:txBody>
      </p:sp>
    </p:spTree>
    <p:extLst>
      <p:ext uri="{BB962C8B-B14F-4D97-AF65-F5344CB8AC3E}">
        <p14:creationId xmlns:p14="http://schemas.microsoft.com/office/powerpoint/2010/main" val="158195687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CSMA</a:t>
            </a:r>
            <a:endParaRPr lang="en-US" dirty="0"/>
          </a:p>
        </p:txBody>
      </p:sp>
      <p:sp>
        <p:nvSpPr>
          <p:cNvPr id="3" name="Content Placeholder 2"/>
          <p:cNvSpPr>
            <a:spLocks noGrp="1"/>
          </p:cNvSpPr>
          <p:nvPr>
            <p:ph idx="1"/>
          </p:nvPr>
        </p:nvSpPr>
        <p:spPr/>
        <p:txBody>
          <a:bodyPr>
            <a:normAutofit/>
          </a:bodyPr>
          <a:lstStyle/>
          <a:p>
            <a:r>
              <a:rPr lang="en-GB" b="1" dirty="0"/>
              <a:t>CSMA –</a:t>
            </a:r>
            <a:r>
              <a:rPr lang="en-GB" dirty="0"/>
              <a:t> Carrier Sense Multiple Access ensures fewer collisions as the station is required to first sense the medium (for idle or busy) before transmitting data. If it is idle then it sends data, otherwise it waits till the channel becomes idle</a:t>
            </a:r>
            <a:r>
              <a:rPr lang="en-GB" dirty="0" smtClean="0"/>
              <a:t>.</a:t>
            </a:r>
          </a:p>
          <a:p>
            <a:r>
              <a:rPr lang="en-GB" b="1" dirty="0"/>
              <a:t>CSMA/CD – </a:t>
            </a:r>
            <a:r>
              <a:rPr lang="en-GB" dirty="0"/>
              <a:t>Carrier sense multiple access with collision detection. Stations can terminate transmission of data if collision is detected. </a:t>
            </a:r>
            <a:endParaRPr lang="en-GB" dirty="0" smtClean="0"/>
          </a:p>
          <a:p>
            <a:r>
              <a:rPr lang="en-GB" b="1" dirty="0"/>
              <a:t>CSMA/CA – </a:t>
            </a:r>
            <a:r>
              <a:rPr lang="en-GB" dirty="0"/>
              <a:t>Carrier sense multiple access with collision avoidance. The process of collisions detection involves sender receiving acknowledgement signals. </a:t>
            </a:r>
            <a:endParaRPr lang="en-US" dirty="0"/>
          </a:p>
        </p:txBody>
      </p:sp>
    </p:spTree>
    <p:extLst>
      <p:ext uri="{BB962C8B-B14F-4D97-AF65-F5344CB8AC3E}">
        <p14:creationId xmlns:p14="http://schemas.microsoft.com/office/powerpoint/2010/main" val="420096780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Controlled Access</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GB" b="1" dirty="0"/>
              <a:t>Reservation</a:t>
            </a:r>
          </a:p>
          <a:p>
            <a:pPr fontAlgn="base"/>
            <a:r>
              <a:rPr lang="en-GB" dirty="0"/>
              <a:t>In the reservation method, a station needs to make a reservation before sending data.</a:t>
            </a:r>
          </a:p>
          <a:p>
            <a:pPr fontAlgn="base"/>
            <a:r>
              <a:rPr lang="en-GB" dirty="0"/>
              <a:t>The timeline has two kinds of periods:</a:t>
            </a:r>
          </a:p>
          <a:p>
            <a:pPr lvl="1" fontAlgn="base"/>
            <a:r>
              <a:rPr lang="en-GB" dirty="0"/>
              <a:t>Reservation interval of fixed time length</a:t>
            </a:r>
          </a:p>
          <a:p>
            <a:pPr lvl="1" fontAlgn="base"/>
            <a:r>
              <a:rPr lang="en-GB" dirty="0"/>
              <a:t>Data transmission period of variable frames</a:t>
            </a:r>
            <a:r>
              <a:rPr lang="en-GB" dirty="0" smtClean="0"/>
              <a:t>.</a:t>
            </a:r>
            <a:endParaRPr lang="en-GB" dirty="0"/>
          </a:p>
          <a:p>
            <a:pPr fontAlgn="base"/>
            <a:r>
              <a:rPr lang="en-GB" b="1" dirty="0"/>
              <a:t>Polling</a:t>
            </a:r>
          </a:p>
          <a:p>
            <a:pPr fontAlgn="base"/>
            <a:r>
              <a:rPr lang="en-GB" dirty="0"/>
              <a:t>Polling process is similar to the roll-call performed in class. Just like the teacher, a controller sends a message to each node in turn.</a:t>
            </a:r>
          </a:p>
          <a:p>
            <a:pPr fontAlgn="base"/>
            <a:r>
              <a:rPr lang="en-GB" dirty="0"/>
              <a:t>In this, one acts as a primary station(controller) and the others are secondary stations. All data exchanges must be made through the controller.</a:t>
            </a:r>
          </a:p>
          <a:p>
            <a:pPr fontAlgn="base"/>
            <a:r>
              <a:rPr lang="en-GB" dirty="0"/>
              <a:t>The message sent by the controller contains the address of the node being selected for granting access.</a:t>
            </a:r>
          </a:p>
          <a:p>
            <a:pPr lvl="1" fontAlgn="base">
              <a:buNone/>
            </a:pPr>
            <a:endParaRPr lang="en-GB" dirty="0"/>
          </a:p>
          <a:p>
            <a:endParaRPr lang="en-US" dirty="0"/>
          </a:p>
        </p:txBody>
      </p:sp>
    </p:spTree>
    <p:extLst>
      <p:ext uri="{BB962C8B-B14F-4D97-AF65-F5344CB8AC3E}">
        <p14:creationId xmlns:p14="http://schemas.microsoft.com/office/powerpoint/2010/main" val="371237058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GB" b="1" dirty="0"/>
              <a:t>Token Passing</a:t>
            </a:r>
          </a:p>
          <a:p>
            <a:pPr fontAlgn="base"/>
            <a:r>
              <a:rPr lang="en-GB" dirty="0"/>
              <a:t>In token passing scheme, the stations are connected logically to each other in form of ring and access to stations is governed by tokens.</a:t>
            </a:r>
          </a:p>
          <a:p>
            <a:pPr fontAlgn="base"/>
            <a:r>
              <a:rPr lang="en-GB" dirty="0"/>
              <a:t>A token is a special bit pattern or a small message, which circulate from one station to the next in some predefined order.</a:t>
            </a:r>
          </a:p>
          <a:p>
            <a:endParaRPr lang="en-US" dirty="0"/>
          </a:p>
        </p:txBody>
      </p:sp>
    </p:spTree>
    <p:extLst>
      <p:ext uri="{BB962C8B-B14F-4D97-AF65-F5344CB8AC3E}">
        <p14:creationId xmlns:p14="http://schemas.microsoft.com/office/powerpoint/2010/main" val="21639840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Channelization</a:t>
            </a:r>
            <a:endParaRPr lang="en-US" dirty="0"/>
          </a:p>
        </p:txBody>
      </p:sp>
      <p:sp>
        <p:nvSpPr>
          <p:cNvPr id="3" name="Content Placeholder 2"/>
          <p:cNvSpPr>
            <a:spLocks noGrp="1"/>
          </p:cNvSpPr>
          <p:nvPr>
            <p:ph idx="1"/>
          </p:nvPr>
        </p:nvSpPr>
        <p:spPr/>
        <p:txBody>
          <a:bodyPr>
            <a:normAutofit/>
          </a:bodyPr>
          <a:lstStyle/>
          <a:p>
            <a:r>
              <a:rPr lang="en-GB" b="1" dirty="0"/>
              <a:t>Channelization:</a:t>
            </a:r>
            <a:r>
              <a:rPr lang="en-GB" dirty="0"/>
              <a:t> </a:t>
            </a:r>
            <a:r>
              <a:rPr lang="en-GB" dirty="0" smtClean="0"/>
              <a:t/>
            </a:r>
            <a:br>
              <a:rPr lang="en-GB" dirty="0" smtClean="0"/>
            </a:br>
            <a:r>
              <a:rPr lang="en-GB" dirty="0"/>
              <a:t>In this, the available bandwidth of the link is shared in time, frequency and code to multiple stations to access channel simultaneously. </a:t>
            </a:r>
            <a:endParaRPr lang="en-GB" dirty="0" smtClean="0"/>
          </a:p>
          <a:p>
            <a:r>
              <a:rPr lang="en-GB" b="1" dirty="0"/>
              <a:t>Frequency Division Multiple Access (FDMA) – </a:t>
            </a:r>
            <a:r>
              <a:rPr lang="en-GB" dirty="0"/>
              <a:t>The available bandwidth is divided into equal bands so that each station can be allocated its own band</a:t>
            </a:r>
            <a:r>
              <a:rPr lang="en-GB" dirty="0" smtClean="0"/>
              <a:t>.</a:t>
            </a:r>
          </a:p>
          <a:p>
            <a:r>
              <a:rPr lang="en-GB" b="1" dirty="0"/>
              <a:t>Time Division Multiple Access (TDMA) – </a:t>
            </a:r>
            <a:r>
              <a:rPr lang="en-GB" dirty="0"/>
              <a:t>In this, the bandwidth is shared between multiple stations. To avoid collision time is divided into slots and stations are allotted these slots to transmit data.</a:t>
            </a:r>
            <a:endParaRPr lang="en-US" dirty="0"/>
          </a:p>
        </p:txBody>
      </p:sp>
    </p:spTree>
    <p:extLst>
      <p:ext uri="{BB962C8B-B14F-4D97-AF65-F5344CB8AC3E}">
        <p14:creationId xmlns:p14="http://schemas.microsoft.com/office/powerpoint/2010/main" val="12259123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2057400" y="533400"/>
            <a:ext cx="7772400" cy="685800"/>
          </a:xfrm>
        </p:spPr>
        <p:txBody>
          <a:bodyPr>
            <a:normAutofit fontScale="90000"/>
          </a:bodyPr>
          <a:lstStyle/>
          <a:p>
            <a:pPr eaLnBrk="1" hangingPunct="1"/>
            <a:r>
              <a:rPr lang="en-US" altLang="en-US" smtClean="0"/>
              <a:t>Random Access</a:t>
            </a:r>
          </a:p>
        </p:txBody>
      </p:sp>
      <p:sp>
        <p:nvSpPr>
          <p:cNvPr id="8195" name="Rectangle 3">
            <a:extLst>
              <a:ext uri="{FF2B5EF4-FFF2-40B4-BE49-F238E27FC236}">
                <a16:creationId xmlns:a16="http://schemas.microsoft.com/office/drawing/2014/main" id="{C0195459-78C5-7C4B-A1E2-7C5B18349D4C}"/>
              </a:ext>
            </a:extLst>
          </p:cNvPr>
          <p:cNvSpPr>
            <a:spLocks noGrp="1" noChangeArrowheads="1"/>
          </p:cNvSpPr>
          <p:nvPr>
            <p:ph idx="1"/>
          </p:nvPr>
        </p:nvSpPr>
        <p:spPr>
          <a:xfrm>
            <a:off x="1676400" y="1600200"/>
            <a:ext cx="7239000" cy="5791200"/>
          </a:xfrm>
          <a:extLst/>
        </p:spPr>
        <p:txBody>
          <a:bodyPr rtlCol="0">
            <a:normAutofit/>
          </a:bodyPr>
          <a:lstStyle/>
          <a:p>
            <a:pPr>
              <a:lnSpc>
                <a:spcPct val="80000"/>
              </a:lnSpc>
              <a:buFont typeface="Wingdings 3" charset="2"/>
              <a:buChar char=""/>
              <a:defRPr/>
            </a:pPr>
            <a:r>
              <a:rPr lang="en-US" altLang="en-US" dirty="0">
                <a:solidFill>
                  <a:schemeClr val="tx1">
                    <a:lumMod val="75000"/>
                    <a:lumOff val="25000"/>
                  </a:schemeClr>
                </a:solidFill>
              </a:rPr>
              <a:t>Random Access (or contention) Protocols: </a:t>
            </a:r>
          </a:p>
          <a:p>
            <a:pPr lvl="1">
              <a:lnSpc>
                <a:spcPct val="80000"/>
              </a:lnSpc>
              <a:buFont typeface="Wingdings 3" charset="2"/>
              <a:buChar char=""/>
              <a:defRPr/>
            </a:pPr>
            <a:r>
              <a:rPr lang="en-US" altLang="en-US" dirty="0">
                <a:solidFill>
                  <a:schemeClr val="tx1">
                    <a:lumMod val="75000"/>
                    <a:lumOff val="25000"/>
                  </a:schemeClr>
                </a:solidFill>
              </a:rPr>
              <a:t>No station is superior to another station and none is assigned the control over another.</a:t>
            </a:r>
          </a:p>
          <a:p>
            <a:pPr lvl="1">
              <a:lnSpc>
                <a:spcPct val="80000"/>
              </a:lnSpc>
              <a:buFont typeface="Wingdings 3" charset="2"/>
              <a:buChar char=""/>
              <a:defRPr/>
            </a:pPr>
            <a:r>
              <a:rPr lang="en-US" altLang="en-US" dirty="0">
                <a:solidFill>
                  <a:schemeClr val="tx1">
                    <a:lumMod val="75000"/>
                    <a:lumOff val="25000"/>
                  </a:schemeClr>
                </a:solidFill>
              </a:rPr>
              <a:t>A station with a frame to be transmitted can use the link directly based on a procedure defined by the protocol to make a decision on whether or not to send. </a:t>
            </a:r>
          </a:p>
          <a:p>
            <a:pPr lvl="1">
              <a:lnSpc>
                <a:spcPct val="80000"/>
              </a:lnSpc>
              <a:buNone/>
              <a:defRPr/>
            </a:pPr>
            <a:endParaRPr lang="en-US" altLang="en-US" dirty="0">
              <a:solidFill>
                <a:schemeClr val="tx1">
                  <a:lumMod val="75000"/>
                  <a:lumOff val="25000"/>
                </a:schemeClr>
              </a:solidFill>
            </a:endParaRPr>
          </a:p>
          <a:p>
            <a:pPr marL="0" indent="0">
              <a:lnSpc>
                <a:spcPct val="80000"/>
              </a:lnSpc>
              <a:buNone/>
              <a:defRPr/>
            </a:pPr>
            <a:endParaRPr lang="en-US" altLang="en-US" dirty="0">
              <a:solidFill>
                <a:schemeClr val="tx1">
                  <a:lumMod val="75000"/>
                  <a:lumOff val="25000"/>
                </a:schemeClr>
              </a:solidFill>
            </a:endParaRPr>
          </a:p>
          <a:p>
            <a:pPr>
              <a:lnSpc>
                <a:spcPct val="80000"/>
              </a:lnSpc>
              <a:buFont typeface="Wingdings 3" charset="2"/>
              <a:buChar char=""/>
              <a:defRPr/>
            </a:pPr>
            <a:endParaRPr lang="en-US" altLang="en-US" dirty="0">
              <a:solidFill>
                <a:schemeClr val="tx1">
                  <a:lumMod val="75000"/>
                  <a:lumOff val="25000"/>
                </a:schemeClr>
              </a:solidFill>
            </a:endParaRPr>
          </a:p>
        </p:txBody>
      </p:sp>
    </p:spTree>
    <p:extLst>
      <p:ext uri="{BB962C8B-B14F-4D97-AF65-F5344CB8AC3E}">
        <p14:creationId xmlns:p14="http://schemas.microsoft.com/office/powerpoint/2010/main" val="4117715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noChangeArrowheads="1"/>
          </p:cNvSpPr>
          <p:nvPr>
            <p:ph type="title"/>
          </p:nvPr>
        </p:nvSpPr>
        <p:spPr>
          <a:xfrm>
            <a:off x="2133601" y="2700338"/>
            <a:ext cx="6348413" cy="1827212"/>
          </a:xfrm>
        </p:spPr>
        <p:txBody>
          <a:bodyPr/>
          <a:lstStyle/>
          <a:p>
            <a:r>
              <a:rPr lang="en-US" altLang="en-US" smtClean="0"/>
              <a:t>ALOHA</a:t>
            </a:r>
          </a:p>
        </p:txBody>
      </p:sp>
      <p:sp>
        <p:nvSpPr>
          <p:cNvPr id="3" name="Text Placeholder 2">
            <a:extLst>
              <a:ext uri="{FF2B5EF4-FFF2-40B4-BE49-F238E27FC236}">
                <a16:creationId xmlns:a16="http://schemas.microsoft.com/office/drawing/2014/main" id="{97D31668-6BAE-4C46-B1FC-94BC04FD508D}"/>
              </a:ext>
            </a:extLst>
          </p:cNvPr>
          <p:cNvSpPr>
            <a:spLocks noGrp="1"/>
          </p:cNvSpPr>
          <p:nvPr>
            <p:ph type="body" idx="1"/>
          </p:nvPr>
        </p:nvSpPr>
        <p:spPr>
          <a:xfrm>
            <a:off x="2133601" y="4527551"/>
            <a:ext cx="6348413" cy="860425"/>
          </a:xfrm>
        </p:spPr>
        <p:txBody>
          <a:bodyPr/>
          <a:lstStyle/>
          <a:p>
            <a:pPr>
              <a:buFont typeface="Wingdings 3" pitchFamily="2" charset="2"/>
              <a:buNone/>
              <a:defRPr/>
            </a:pPr>
            <a:endParaRPr lang="en-US"/>
          </a:p>
        </p:txBody>
      </p:sp>
    </p:spTree>
    <p:extLst>
      <p:ext uri="{BB962C8B-B14F-4D97-AF65-F5344CB8AC3E}">
        <p14:creationId xmlns:p14="http://schemas.microsoft.com/office/powerpoint/2010/main" val="20954157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noChangeArrowheads="1"/>
          </p:cNvSpPr>
          <p:nvPr>
            <p:ph type="title"/>
          </p:nvPr>
        </p:nvSpPr>
        <p:spPr>
          <a:xfrm>
            <a:off x="1981200" y="609600"/>
            <a:ext cx="6858000" cy="1320800"/>
          </a:xfrm>
        </p:spPr>
        <p:txBody>
          <a:bodyPr/>
          <a:lstStyle/>
          <a:p>
            <a:r>
              <a:rPr lang="en-US" altLang="en-US" smtClean="0"/>
              <a:t>ALOHA Random Access Scheme</a:t>
            </a:r>
          </a:p>
        </p:txBody>
      </p:sp>
      <p:sp>
        <p:nvSpPr>
          <p:cNvPr id="30722" name="Content Placeholder 2"/>
          <p:cNvSpPr>
            <a:spLocks noGrp="1" noChangeArrowheads="1"/>
          </p:cNvSpPr>
          <p:nvPr>
            <p:ph idx="1"/>
          </p:nvPr>
        </p:nvSpPr>
        <p:spPr>
          <a:xfrm>
            <a:off x="2008188" y="1393826"/>
            <a:ext cx="7212012" cy="4930775"/>
          </a:xfrm>
        </p:spPr>
        <p:txBody>
          <a:bodyPr>
            <a:normAutofit fontScale="85000" lnSpcReduction="20000"/>
          </a:bodyPr>
          <a:lstStyle/>
          <a:p>
            <a:r>
              <a:rPr lang="en-US" altLang="en-US" smtClean="0"/>
              <a:t>It was developed at the University of Hawaii in the early 1970s to connect computers situated on different Hawaiian islands. The computers of the ALOHA network transmit on the same radio channel whenever they have a packet to transmit.</a:t>
            </a:r>
          </a:p>
          <a:p>
            <a:r>
              <a:rPr lang="en-US" altLang="en-US" smtClean="0"/>
              <a:t>From time-to-time packet transmission will collide, but these can be treated as transmission errors, and recovery can take place by retransmission. When traffic is very light, the probability of collision is very small, and so retransmissions need to be carried out infrequently.</a:t>
            </a:r>
          </a:p>
          <a:p>
            <a:r>
              <a:rPr lang="en-US" altLang="en-US" smtClean="0"/>
              <a:t>ALOHA scheme requires stations to use a </a:t>
            </a:r>
            <a:r>
              <a:rPr lang="en-US" altLang="en-US" b="1" smtClean="0"/>
              <a:t>random retransmission time.</a:t>
            </a:r>
            <a:r>
              <a:rPr lang="en-US" altLang="en-US" smtClean="0"/>
              <a:t> (This randomization is intended to spread out the retransmission and reduces the likelihood of additional collisions between stations. )</a:t>
            </a:r>
          </a:p>
          <a:p>
            <a:r>
              <a:rPr lang="en-US" altLang="en-US" smtClean="0"/>
              <a:t>ALOHA is the father of multiple access protocols. </a:t>
            </a:r>
          </a:p>
          <a:p>
            <a:endParaRPr lang="en-US" altLang="en-US" smtClean="0"/>
          </a:p>
        </p:txBody>
      </p:sp>
      <p:sp>
        <p:nvSpPr>
          <p:cNvPr id="30723"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fld id="{EA7BFD0D-AAE8-4D41-91C7-B3B5BB4CEE24}" type="slidenum">
              <a:rPr lang="en-US" altLang="en-US" smtClean="0">
                <a:solidFill>
                  <a:schemeClr val="tx1"/>
                </a:solidFill>
                <a:latin typeface="Arial" panose="020B0604020202020204" pitchFamily="34" charset="0"/>
              </a:rPr>
              <a:pPr eaLnBrk="1" hangingPunct="1">
                <a:spcBef>
                  <a:spcPct val="0"/>
                </a:spcBef>
                <a:buClrTx/>
                <a:buSzTx/>
                <a:buFontTx/>
                <a:buNone/>
              </a:pPr>
              <a:t>9</a:t>
            </a:fld>
            <a:endParaRPr lang="en-US" altLang="en-US" smtClean="0">
              <a:solidFill>
                <a:schemeClr val="tx1"/>
              </a:solidFill>
              <a:latin typeface="Arial" panose="020B0604020202020204" pitchFamily="34" charset="0"/>
            </a:endParaRPr>
          </a:p>
        </p:txBody>
      </p:sp>
    </p:spTree>
    <p:extLst>
      <p:ext uri="{BB962C8B-B14F-4D97-AF65-F5344CB8AC3E}">
        <p14:creationId xmlns:p14="http://schemas.microsoft.com/office/powerpoint/2010/main" val="21665662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9587</TotalTime>
  <Words>2956</Words>
  <Application>Microsoft Office PowerPoint</Application>
  <PresentationFormat>Widescreen</PresentationFormat>
  <Paragraphs>346</Paragraphs>
  <Slides>64</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Malgun Gothic</vt:lpstr>
      <vt:lpstr>Arial</vt:lpstr>
      <vt:lpstr>Calibri</vt:lpstr>
      <vt:lpstr>Calibri Light</vt:lpstr>
      <vt:lpstr>Tahoma</vt:lpstr>
      <vt:lpstr>Times New Roman</vt:lpstr>
      <vt:lpstr>Wingdings</vt:lpstr>
      <vt:lpstr>Wingdings 3</vt:lpstr>
      <vt:lpstr>Office Theme</vt:lpstr>
      <vt:lpstr>PowerPoint Presentation</vt:lpstr>
      <vt:lpstr>Multiple Access</vt:lpstr>
      <vt:lpstr>PowerPoint Presentation</vt:lpstr>
      <vt:lpstr>Multiple Access</vt:lpstr>
      <vt:lpstr>Terms</vt:lpstr>
      <vt:lpstr>PowerPoint Presentation</vt:lpstr>
      <vt:lpstr>Random Access</vt:lpstr>
      <vt:lpstr>ALOHA</vt:lpstr>
      <vt:lpstr>ALOHA Random Access Scheme</vt:lpstr>
      <vt:lpstr>1 Pure ALOHA</vt:lpstr>
      <vt:lpstr>Maximum Propagation Delay</vt:lpstr>
      <vt:lpstr>PowerPoint Presentation</vt:lpstr>
      <vt:lpstr>PowerPoint Presentation</vt:lpstr>
      <vt:lpstr>2 Slotted ALOHA</vt:lpstr>
      <vt:lpstr>PowerPoint Presentation</vt:lpstr>
      <vt:lpstr>PowerPoint Presentation</vt:lpstr>
      <vt:lpstr>ALOHA </vt:lpstr>
      <vt:lpstr>PowerPoint Presentation</vt:lpstr>
      <vt:lpstr>Random Access – Carrier Sense Multiple Access (CSMA)</vt:lpstr>
      <vt:lpstr>Random Access – Carrier Sense Multiple Access (CSMA)</vt:lpstr>
      <vt:lpstr>Random Access – Carrier Sense Multiple Access (CSMA)</vt:lpstr>
      <vt:lpstr>Types of CSMA Protocols</vt:lpstr>
      <vt:lpstr>1) Non-persistent CSMA </vt:lpstr>
      <vt:lpstr>2) 1-persistent CSMA </vt:lpstr>
      <vt:lpstr>3) P-persistent CSMA</vt:lpstr>
      <vt:lpstr>3) P-persistent CSMA</vt:lpstr>
      <vt:lpstr>CSMA/CD (Collision Detection) </vt:lpstr>
      <vt:lpstr>PowerPoint Presentation</vt:lpstr>
      <vt:lpstr>CSMA/CD Protocol</vt:lpstr>
      <vt:lpstr>CSMA/CD</vt:lpstr>
      <vt:lpstr>CSMA/CD</vt:lpstr>
      <vt:lpstr>Controlled Access or Scheduling</vt:lpstr>
      <vt:lpstr>Controlled Access or Scheduling</vt:lpstr>
      <vt:lpstr> 1-Reservation Access Method </vt:lpstr>
      <vt:lpstr>2- Polling</vt:lpstr>
      <vt:lpstr>PowerPoint Presentation</vt:lpstr>
      <vt:lpstr>PowerPoint Presentation</vt:lpstr>
      <vt:lpstr>Channelization </vt:lpstr>
      <vt:lpstr>PowerPoint Presentation</vt:lpstr>
      <vt:lpstr>PowerPoint Presentation</vt:lpstr>
      <vt:lpstr>PowerPoint Presentation</vt:lpstr>
      <vt:lpstr>PowerPoint Presentation</vt:lpstr>
      <vt:lpstr>PowerPoint Presentation</vt:lpstr>
      <vt:lpstr>PowerPoint Presentation</vt:lpstr>
      <vt:lpstr>HDLC,PPP,Media access control</vt:lpstr>
      <vt:lpstr>HDLC - Introduction</vt:lpstr>
      <vt:lpstr>HDLC Stations</vt:lpstr>
      <vt:lpstr>HDLC Transfer models</vt:lpstr>
      <vt:lpstr>Transfer model</vt:lpstr>
      <vt:lpstr>HDLC Frame</vt:lpstr>
      <vt:lpstr>PowerPoint Presentation</vt:lpstr>
      <vt:lpstr>Frame models</vt:lpstr>
      <vt:lpstr>PPP- Introduction</vt:lpstr>
      <vt:lpstr>PPP - Frame</vt:lpstr>
      <vt:lpstr>Byte stuffing</vt:lpstr>
      <vt:lpstr>Multiple access Control</vt:lpstr>
      <vt:lpstr>PowerPoint Presentation</vt:lpstr>
      <vt:lpstr>Types of Multiple-access</vt:lpstr>
      <vt:lpstr>Random Access Protocols</vt:lpstr>
      <vt:lpstr>ALOHA</vt:lpstr>
      <vt:lpstr>CSMA</vt:lpstr>
      <vt:lpstr>Controlled Access</vt:lpstr>
      <vt:lpstr>PowerPoint Presentation</vt:lpstr>
      <vt:lpstr>Channelization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89</cp:revision>
  <dcterms:created xsi:type="dcterms:W3CDTF">2022-08-25T13:17:53Z</dcterms:created>
  <dcterms:modified xsi:type="dcterms:W3CDTF">2025-02-26T03:55:16Z</dcterms:modified>
</cp:coreProperties>
</file>