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33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DFF"/>
    <a:srgbClr val="FF40FF"/>
    <a:srgbClr val="00B2A5"/>
    <a:srgbClr val="00D9C7"/>
    <a:srgbClr val="73FDD6"/>
    <a:srgbClr val="A92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9922" autoAdjust="0"/>
  </p:normalViewPr>
  <p:slideViewPr>
    <p:cSldViewPr snapToGrid="0">
      <p:cViewPr varScale="1">
        <p:scale>
          <a:sx n="56" d="100"/>
          <a:sy n="56" d="100"/>
        </p:scale>
        <p:origin x="156" y="6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en.wikipedia.org/wiki/IPv4"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n.wikipedia.org/wiki/IPv4"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Connectionless packet delivery may, however, result in packets arriving at the destination out of sequence. If out-of-order or missing packets create problems for the application using the data, then upper layer services will have to resolve these issues.</a:t>
            </a:r>
            <a:endParaRPr lang="en-US" dirty="0"/>
          </a:p>
        </p:txBody>
      </p:sp>
      <p:sp>
        <p:nvSpPr>
          <p:cNvPr id="4" name="Slide Number Placeholder 3"/>
          <p:cNvSpPr>
            <a:spLocks noGrp="1"/>
          </p:cNvSpPr>
          <p:nvPr>
            <p:ph type="sldNum" sz="quarter" idx="10"/>
          </p:nvPr>
        </p:nvSpPr>
        <p:spPr/>
        <p:txBody>
          <a:bodyPr/>
          <a:lstStyle/>
          <a:p>
            <a:fld id="{E1E86A14-C3E3-4B8F-9D3F-7A81B07F61AE}" type="slidenum">
              <a:rPr lang="en-US" smtClean="0"/>
              <a:pPr/>
              <a:t>9</a:t>
            </a:fld>
            <a:endParaRPr lang="en-US"/>
          </a:p>
        </p:txBody>
      </p:sp>
    </p:spTree>
    <p:extLst>
      <p:ext uri="{BB962C8B-B14F-4D97-AF65-F5344CB8AC3E}">
        <p14:creationId xmlns:p14="http://schemas.microsoft.com/office/powerpoint/2010/main" val="382846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is, however, one major characteristic of the media that the Network layer considers: the maximum size of PDU that each medium can transport. This characteristic is referred to as the Maximum Transmission Unit (MTU). Part of the control communication between the Data Link layer and the Network layer is the establishment of a maximum size for the packet. The Data Link layer passes the MTU upward to the Network layer. The Network layer then determines how large to create the packets. </a:t>
            </a:r>
            <a:endParaRPr lang="en-US" dirty="0"/>
          </a:p>
        </p:txBody>
      </p:sp>
      <p:sp>
        <p:nvSpPr>
          <p:cNvPr id="4" name="Slide Number Placeholder 3"/>
          <p:cNvSpPr>
            <a:spLocks noGrp="1"/>
          </p:cNvSpPr>
          <p:nvPr>
            <p:ph type="sldNum" sz="quarter" idx="10"/>
          </p:nvPr>
        </p:nvSpPr>
        <p:spPr/>
        <p:txBody>
          <a:bodyPr/>
          <a:lstStyle/>
          <a:p>
            <a:fld id="{E1E86A14-C3E3-4B8F-9D3F-7A81B07F61AE}" type="slidenum">
              <a:rPr lang="en-US" smtClean="0"/>
              <a:pPr/>
              <a:t>11</a:t>
            </a:fld>
            <a:endParaRPr lang="en-US"/>
          </a:p>
        </p:txBody>
      </p:sp>
    </p:spTree>
    <p:extLst>
      <p:ext uri="{BB962C8B-B14F-4D97-AF65-F5344CB8AC3E}">
        <p14:creationId xmlns:p14="http://schemas.microsoft.com/office/powerpoint/2010/main" val="3827013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Flags  A three-bit field follows and is used to control or identify fragments. They are (in order, from high order to low order): bit 0: Reserved; must be zero.</a:t>
            </a:r>
            <a:r>
              <a:rPr lang="en-US" baseline="30000" dirty="0" smtClean="0">
                <a:hlinkClick r:id="rId3"/>
              </a:rPr>
              <a:t>[note 1]</a:t>
            </a:r>
            <a:endParaRPr lang="en-US" dirty="0" smtClean="0"/>
          </a:p>
          <a:p>
            <a:r>
              <a:rPr lang="en-US" dirty="0" smtClean="0"/>
              <a:t>bit 1: Don't Fragment (DF)</a:t>
            </a:r>
          </a:p>
          <a:p>
            <a:r>
              <a:rPr lang="en-US" dirty="0" smtClean="0"/>
              <a:t>bit 2: More Fragments (MF)</a:t>
            </a:r>
          </a:p>
          <a:p>
            <a:r>
              <a:rPr lang="en-US" dirty="0" smtClean="0"/>
              <a:t>If the DF flag is set and fragmentation is required to route the packet then the packet will be dropped. This can be used when sending packets to a host that does not have sufficient resources to handle fragmentation. When a packet is fragmented all fragments have the MF flag set except the last fragment, which does not have the MF flag set. The MF flag is also not set on packets that are not fragmented — an </a:t>
            </a:r>
            <a:r>
              <a:rPr lang="en-US" dirty="0" err="1" smtClean="0"/>
              <a:t>unfragmented</a:t>
            </a:r>
            <a:r>
              <a:rPr lang="en-US" dirty="0" smtClean="0"/>
              <a:t> packet is its own last fragment. </a:t>
            </a:r>
            <a:endParaRPr lang="en-US" dirty="0"/>
          </a:p>
        </p:txBody>
      </p:sp>
      <p:sp>
        <p:nvSpPr>
          <p:cNvPr id="4" name="Slide Number Placeholder 3"/>
          <p:cNvSpPr>
            <a:spLocks noGrp="1"/>
          </p:cNvSpPr>
          <p:nvPr>
            <p:ph type="sldNum" sz="quarter" idx="10"/>
          </p:nvPr>
        </p:nvSpPr>
        <p:spPr/>
        <p:txBody>
          <a:bodyPr/>
          <a:lstStyle/>
          <a:p>
            <a:fld id="{E1E86A14-C3E3-4B8F-9D3F-7A81B07F61AE}" type="slidenum">
              <a:rPr lang="en-US" smtClean="0"/>
              <a:pPr/>
              <a:t>15</a:t>
            </a:fld>
            <a:endParaRPr lang="en-US"/>
          </a:p>
        </p:txBody>
      </p:sp>
    </p:spTree>
    <p:extLst>
      <p:ext uri="{BB962C8B-B14F-4D97-AF65-F5344CB8AC3E}">
        <p14:creationId xmlns:p14="http://schemas.microsoft.com/office/powerpoint/2010/main" val="1037010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Flags  A three-bit field follows and is used to control or identify fragments. They are (in order, from high order to low order): bit 0: Reserved; must be zero.</a:t>
            </a:r>
            <a:r>
              <a:rPr lang="en-US" baseline="30000" dirty="0" smtClean="0">
                <a:hlinkClick r:id="rId3"/>
              </a:rPr>
              <a:t>[note 1]</a:t>
            </a:r>
            <a:endParaRPr lang="en-US" dirty="0" smtClean="0"/>
          </a:p>
          <a:p>
            <a:r>
              <a:rPr lang="en-US" dirty="0" smtClean="0"/>
              <a:t>bit 1: Don't Fragment (DF)</a:t>
            </a:r>
          </a:p>
          <a:p>
            <a:r>
              <a:rPr lang="en-US" dirty="0" smtClean="0"/>
              <a:t>bit 2: More Fragments (MF)</a:t>
            </a:r>
          </a:p>
          <a:p>
            <a:r>
              <a:rPr lang="en-US" dirty="0" smtClean="0"/>
              <a:t>If the DF flag is set and fragmentation is required to route the packet then the packet will be dropped. This can be used when sending packets to a host that does not have sufficient resources to handle fragmentation. When a packet is fragmented all fragments have the MF flag set except the last fragment, which does not have the MF flag set. The MF flag is also not set on packets that are not fragmented — an </a:t>
            </a:r>
            <a:r>
              <a:rPr lang="en-US" dirty="0" err="1" smtClean="0"/>
              <a:t>unfragmented</a:t>
            </a:r>
            <a:r>
              <a:rPr lang="en-US" smtClean="0"/>
              <a:t> packet is its own last fragment. </a:t>
            </a:r>
            <a:endParaRPr lang="en-US"/>
          </a:p>
        </p:txBody>
      </p:sp>
      <p:sp>
        <p:nvSpPr>
          <p:cNvPr id="4" name="Slide Number Placeholder 3"/>
          <p:cNvSpPr>
            <a:spLocks noGrp="1"/>
          </p:cNvSpPr>
          <p:nvPr>
            <p:ph type="sldNum" sz="quarter" idx="10"/>
          </p:nvPr>
        </p:nvSpPr>
        <p:spPr/>
        <p:txBody>
          <a:bodyPr/>
          <a:lstStyle/>
          <a:p>
            <a:fld id="{E1E86A14-C3E3-4B8F-9D3F-7A81B07F61AE}" type="slidenum">
              <a:rPr lang="en-US" smtClean="0"/>
              <a:pPr/>
              <a:t>16</a:t>
            </a:fld>
            <a:endParaRPr lang="en-US"/>
          </a:p>
        </p:txBody>
      </p:sp>
    </p:spTree>
    <p:extLst>
      <p:ext uri="{BB962C8B-B14F-4D97-AF65-F5344CB8AC3E}">
        <p14:creationId xmlns:p14="http://schemas.microsoft.com/office/powerpoint/2010/main" val="518225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849474" y="332644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31567" y="2132736"/>
            <a:ext cx="9347200" cy="771712"/>
          </a:xfrm>
          <a:prstGeom prst="rect">
            <a:avLst/>
          </a:prstGeom>
        </p:spPr>
        <p:txBody>
          <a:bodyPr vert="horz" lIns="81280" tIns="40640" rIns="81280" bIns="4064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b="1" dirty="0" smtClean="0"/>
          </a:p>
        </p:txBody>
      </p:sp>
      <p:sp>
        <p:nvSpPr>
          <p:cNvPr id="5" name="Rectangle 4"/>
          <p:cNvSpPr/>
          <p:nvPr/>
        </p:nvSpPr>
        <p:spPr>
          <a:xfrm>
            <a:off x="8085399" y="6425847"/>
            <a:ext cx="3388876" cy="338554"/>
          </a:xfrm>
          <a:prstGeom prst="rect">
            <a:avLst/>
          </a:prstGeom>
        </p:spPr>
        <p:txBody>
          <a:bodyPr wrap="none">
            <a:spAutoFit/>
          </a:bodyPr>
          <a:lstStyle/>
          <a:p>
            <a:r>
              <a:rPr lang="en-US" sz="1600" dirty="0"/>
              <a:t>github.com/amelcharolinesgn2/ANJAR</a:t>
            </a:r>
          </a:p>
        </p:txBody>
      </p:sp>
      <p:sp>
        <p:nvSpPr>
          <p:cNvPr id="24" name="Rectangle 23"/>
          <p:cNvSpPr/>
          <p:nvPr/>
        </p:nvSpPr>
        <p:spPr>
          <a:xfrm>
            <a:off x="1871460" y="283215"/>
            <a:ext cx="8781045" cy="1200329"/>
          </a:xfrm>
          <a:prstGeom prst="rect">
            <a:avLst/>
          </a:prstGeom>
        </p:spPr>
        <p:txBody>
          <a:bodyPr wrap="square">
            <a:spAutoFit/>
          </a:bodyPr>
          <a:lstStyle/>
          <a:p>
            <a:r>
              <a:rPr lang="en-US" sz="3600" b="1" dirty="0" err="1" smtClean="0">
                <a:solidFill>
                  <a:srgbClr val="002060"/>
                </a:solidFill>
              </a:rPr>
              <a:t>Komunikasi</a:t>
            </a:r>
            <a:r>
              <a:rPr lang="en-US" sz="3600" b="1" dirty="0" smtClean="0">
                <a:solidFill>
                  <a:srgbClr val="002060"/>
                </a:solidFill>
              </a:rPr>
              <a:t> Data  &amp;&amp;&amp; </a:t>
            </a:r>
            <a:r>
              <a:rPr lang="en-US" sz="3600" b="1" dirty="0" err="1" smtClean="0">
                <a:solidFill>
                  <a:srgbClr val="002060"/>
                </a:solidFill>
              </a:rPr>
              <a:t>Jaringan</a:t>
            </a:r>
            <a:r>
              <a:rPr lang="en-US" sz="3600" b="1" dirty="0" smtClean="0">
                <a:solidFill>
                  <a:srgbClr val="002060"/>
                </a:solidFill>
              </a:rPr>
              <a:t> </a:t>
            </a:r>
            <a:r>
              <a:rPr lang="en-US" sz="3600" b="1" dirty="0" err="1" smtClean="0">
                <a:solidFill>
                  <a:srgbClr val="002060"/>
                </a:solidFill>
              </a:rPr>
              <a:t>Komputer</a:t>
            </a:r>
            <a:endParaRPr lang="en-US" sz="3600" b="1" dirty="0" smtClean="0">
              <a:solidFill>
                <a:srgbClr val="002060"/>
              </a:solidFill>
            </a:endParaRPr>
          </a:p>
          <a:p>
            <a:pPr algn="ctr"/>
            <a:r>
              <a:rPr lang="en-US" sz="3600" b="1" dirty="0" smtClean="0">
                <a:solidFill>
                  <a:schemeClr val="accent1">
                    <a:lumMod val="60000"/>
                    <a:lumOff val="40000"/>
                  </a:schemeClr>
                </a:solidFill>
              </a:rPr>
              <a:t>Network Communication</a:t>
            </a:r>
            <a:endParaRPr lang="en-US" sz="1000" b="1" dirty="0">
              <a:solidFill>
                <a:schemeClr val="accent1">
                  <a:lumMod val="60000"/>
                  <a:lumOff val="40000"/>
                </a:schemeClr>
              </a:solidFill>
            </a:endParaRPr>
          </a:p>
        </p:txBody>
      </p:sp>
      <p:sp>
        <p:nvSpPr>
          <p:cNvPr id="2" name="Rectangle 1"/>
          <p:cNvSpPr/>
          <p:nvPr/>
        </p:nvSpPr>
        <p:spPr>
          <a:xfrm>
            <a:off x="1871460" y="3883920"/>
            <a:ext cx="8415572" cy="923330"/>
          </a:xfrm>
          <a:prstGeom prst="rect">
            <a:avLst/>
          </a:prstGeom>
        </p:spPr>
        <p:txBody>
          <a:bodyPr wrap="square">
            <a:spAutoFit/>
          </a:bodyPr>
          <a:lstStyle/>
          <a:p>
            <a:r>
              <a:rPr lang="en-US" altLang="en-US" sz="5400" dirty="0" smtClean="0">
                <a:solidFill>
                  <a:srgbClr val="002060"/>
                </a:solidFill>
              </a:rPr>
              <a:t>Network Layer</a:t>
            </a:r>
            <a:endParaRPr lang="en-US" sz="5400" dirty="0">
              <a:solidFill>
                <a:srgbClr val="002060"/>
              </a:solidFill>
            </a:endParaRPr>
          </a:p>
        </p:txBody>
      </p:sp>
      <p:sp>
        <p:nvSpPr>
          <p:cNvPr id="27" name="Rectangle 26"/>
          <p:cNvSpPr/>
          <p:nvPr/>
        </p:nvSpPr>
        <p:spPr>
          <a:xfrm>
            <a:off x="2976291" y="4697223"/>
            <a:ext cx="8415572" cy="923330"/>
          </a:xfrm>
          <a:prstGeom prst="rect">
            <a:avLst/>
          </a:prstGeom>
        </p:spPr>
        <p:txBody>
          <a:bodyPr wrap="square">
            <a:spAutoFit/>
          </a:bodyPr>
          <a:lstStyle/>
          <a:p>
            <a:r>
              <a:rPr lang="en-US" altLang="en-US" sz="5400" dirty="0" smtClean="0">
                <a:solidFill>
                  <a:srgbClr val="FFC000"/>
                </a:solidFill>
              </a:rPr>
              <a:t>Transport Layer</a:t>
            </a:r>
            <a:endParaRPr lang="en-US" sz="5400" dirty="0">
              <a:solidFill>
                <a:srgbClr val="FFC000"/>
              </a:solidFill>
            </a:endParaRPr>
          </a:p>
        </p:txBody>
      </p:sp>
      <p:sp>
        <p:nvSpPr>
          <p:cNvPr id="29" name="Rectangle 28"/>
          <p:cNvSpPr/>
          <p:nvPr/>
        </p:nvSpPr>
        <p:spPr>
          <a:xfrm>
            <a:off x="8915202" y="994680"/>
            <a:ext cx="2841058" cy="1477328"/>
          </a:xfrm>
          <a:prstGeom prst="rect">
            <a:avLst/>
          </a:prstGeom>
        </p:spPr>
        <p:txBody>
          <a:bodyPr wrap="square">
            <a:spAutoFit/>
          </a:bodyPr>
          <a:lstStyle/>
          <a:p>
            <a:pPr fontAlgn="t"/>
            <a:r>
              <a:rPr lang="id-ID" sz="1000" dirty="0">
                <a:solidFill>
                  <a:srgbClr val="00FDFF"/>
                </a:solidFill>
              </a:rPr>
              <a:t>Transmisi Data</a:t>
            </a:r>
            <a:endParaRPr lang="en-US" sz="1000" dirty="0">
              <a:solidFill>
                <a:srgbClr val="00FDFF"/>
              </a:solidFill>
            </a:endParaRPr>
          </a:p>
          <a:p>
            <a:pPr fontAlgn="t"/>
            <a:r>
              <a:rPr lang="id-ID" sz="1000" b="1" i="1" dirty="0">
                <a:solidFill>
                  <a:srgbClr val="00FDFF"/>
                </a:solidFill>
              </a:rPr>
              <a:t>Pengkodean Data</a:t>
            </a:r>
            <a:endParaRPr lang="en-US" sz="1000" dirty="0">
              <a:solidFill>
                <a:srgbClr val="00FDFF"/>
              </a:solidFill>
            </a:endParaRPr>
          </a:p>
          <a:p>
            <a:pPr fontAlgn="t"/>
            <a:r>
              <a:rPr lang="id-ID" sz="1000" dirty="0">
                <a:solidFill>
                  <a:srgbClr val="00FDFF"/>
                </a:solidFill>
              </a:rPr>
              <a:t>Teknik Komunikasi Data Digital</a:t>
            </a:r>
            <a:endParaRPr lang="en-US" sz="1000" dirty="0">
              <a:solidFill>
                <a:srgbClr val="00FDFF"/>
              </a:solidFill>
            </a:endParaRPr>
          </a:p>
          <a:p>
            <a:pPr fontAlgn="t"/>
            <a:r>
              <a:rPr lang="id-ID" sz="1000" dirty="0">
                <a:solidFill>
                  <a:srgbClr val="00FDFF"/>
                </a:solidFill>
              </a:rPr>
              <a:t>Data Link Control</a:t>
            </a:r>
            <a:endParaRPr lang="en-US" sz="1000" dirty="0">
              <a:solidFill>
                <a:srgbClr val="00FDFF"/>
              </a:solidFill>
            </a:endParaRPr>
          </a:p>
          <a:p>
            <a:pPr fontAlgn="t"/>
            <a:r>
              <a:rPr lang="id-ID" sz="1000" dirty="0">
                <a:solidFill>
                  <a:srgbClr val="00FDFF"/>
                </a:solidFill>
              </a:rPr>
              <a:t>Multiplexing</a:t>
            </a:r>
            <a:endParaRPr lang="en-US" sz="1000" dirty="0">
              <a:solidFill>
                <a:srgbClr val="00FDFF"/>
              </a:solidFill>
            </a:endParaRPr>
          </a:p>
          <a:p>
            <a:pPr fontAlgn="t"/>
            <a:r>
              <a:rPr lang="id-ID" sz="1000" dirty="0">
                <a:solidFill>
                  <a:srgbClr val="00FDFF"/>
                </a:solidFill>
              </a:rPr>
              <a:t>Switching</a:t>
            </a:r>
            <a:endParaRPr lang="en-US" sz="1000" dirty="0">
              <a:solidFill>
                <a:srgbClr val="00FDFF"/>
              </a:solidFill>
            </a:endParaRPr>
          </a:p>
          <a:p>
            <a:r>
              <a:rPr lang="id-ID" sz="1000" dirty="0">
                <a:solidFill>
                  <a:srgbClr val="00FDFF"/>
                </a:solidFill>
              </a:rPr>
              <a:t>Medium Access </a:t>
            </a:r>
            <a:r>
              <a:rPr lang="id-ID" sz="1000" dirty="0" smtClean="0">
                <a:solidFill>
                  <a:srgbClr val="00FDFF"/>
                </a:solidFill>
              </a:rPr>
              <a:t>Sublayer</a:t>
            </a:r>
            <a:endParaRPr lang="en-US" sz="1000" dirty="0" smtClean="0">
              <a:solidFill>
                <a:srgbClr val="00FDFF"/>
              </a:solidFill>
            </a:endParaRPr>
          </a:p>
          <a:p>
            <a:r>
              <a:rPr lang="en-US" altLang="en-US" sz="1000" dirty="0">
                <a:solidFill>
                  <a:srgbClr val="00FDFF"/>
                </a:solidFill>
              </a:rPr>
              <a:t>Multiple Access Control (MAC) Protocols</a:t>
            </a:r>
          </a:p>
          <a:p>
            <a:r>
              <a:rPr lang="id-ID" sz="1000" dirty="0" smtClean="0">
                <a:solidFill>
                  <a:srgbClr val="00FDFF"/>
                </a:solidFill>
              </a:rPr>
              <a:t>Network </a:t>
            </a:r>
            <a:r>
              <a:rPr lang="id-ID" sz="1000" dirty="0">
                <a:solidFill>
                  <a:srgbClr val="00FDFF"/>
                </a:solidFill>
              </a:rPr>
              <a:t>Layer</a:t>
            </a:r>
            <a:endParaRPr lang="en-US" sz="1000" dirty="0">
              <a:solidFill>
                <a:srgbClr val="00FDFF"/>
              </a:solidFill>
            </a:endParaRPr>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Best Effort</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Protokol</a:t>
            </a:r>
            <a:r>
              <a:rPr lang="en-US" dirty="0" smtClean="0"/>
              <a:t> IP </a:t>
            </a:r>
            <a:r>
              <a:rPr lang="en-US" dirty="0" err="1" smtClean="0"/>
              <a:t>bersifat</a:t>
            </a:r>
            <a:r>
              <a:rPr lang="en-US" dirty="0" smtClean="0"/>
              <a:t> </a:t>
            </a:r>
            <a:r>
              <a:rPr lang="en-US" dirty="0" smtClean="0">
                <a:solidFill>
                  <a:srgbClr val="FF0000"/>
                </a:solidFill>
              </a:rPr>
              <a:t>unreliable</a:t>
            </a:r>
            <a:r>
              <a:rPr lang="en-US" dirty="0" smtClean="0"/>
              <a:t>, yang </a:t>
            </a:r>
            <a:r>
              <a:rPr lang="en-US" dirty="0" err="1" smtClean="0"/>
              <a:t>berarti</a:t>
            </a:r>
            <a:r>
              <a:rPr lang="en-US" dirty="0" smtClean="0"/>
              <a:t> </a:t>
            </a:r>
            <a:r>
              <a:rPr lang="en-US" dirty="0" err="1" smtClean="0"/>
              <a:t>tidak</a:t>
            </a:r>
            <a:r>
              <a:rPr lang="en-US" dirty="0" smtClean="0"/>
              <a:t> </a:t>
            </a:r>
            <a:r>
              <a:rPr lang="en-US" dirty="0" err="1" smtClean="0"/>
              <a:t>ada</a:t>
            </a:r>
            <a:r>
              <a:rPr lang="en-US" dirty="0" smtClean="0"/>
              <a:t> </a:t>
            </a:r>
            <a:r>
              <a:rPr lang="en-US" dirty="0" err="1" smtClean="0"/>
              <a:t>fitur-fitur</a:t>
            </a:r>
            <a:r>
              <a:rPr lang="en-US" dirty="0" smtClean="0"/>
              <a:t> yang </a:t>
            </a:r>
            <a:r>
              <a:rPr lang="en-US" dirty="0" err="1" smtClean="0"/>
              <a:t>mendukung</a:t>
            </a:r>
            <a:r>
              <a:rPr lang="en-US" dirty="0" smtClean="0"/>
              <a:t> reliability.</a:t>
            </a:r>
          </a:p>
          <a:p>
            <a:pPr lvl="1"/>
            <a:r>
              <a:rPr lang="en-US" dirty="0" err="1" smtClean="0"/>
              <a:t>Beberapa</a:t>
            </a:r>
            <a:r>
              <a:rPr lang="en-US" dirty="0" smtClean="0"/>
              <a:t> </a:t>
            </a:r>
            <a:r>
              <a:rPr lang="en-US" dirty="0" err="1" smtClean="0"/>
              <a:t>paket</a:t>
            </a:r>
            <a:r>
              <a:rPr lang="en-US" dirty="0" smtClean="0"/>
              <a:t> </a:t>
            </a:r>
            <a:r>
              <a:rPr lang="en-US" dirty="0" err="1" smtClean="0"/>
              <a:t>bisa</a:t>
            </a:r>
            <a:r>
              <a:rPr lang="en-US" dirty="0" smtClean="0"/>
              <a:t> </a:t>
            </a:r>
            <a:r>
              <a:rPr lang="en-US" dirty="0" err="1" smtClean="0"/>
              <a:t>saja</a:t>
            </a:r>
            <a:r>
              <a:rPr lang="en-US" dirty="0" smtClean="0"/>
              <a:t> </a:t>
            </a:r>
            <a:r>
              <a:rPr lang="en-US" dirty="0" err="1" smtClean="0"/>
              <a:t>hilang</a:t>
            </a:r>
            <a:r>
              <a:rPr lang="en-US" dirty="0" smtClean="0"/>
              <a:t> </a:t>
            </a:r>
            <a:r>
              <a:rPr lang="en-US" dirty="0" err="1" smtClean="0"/>
              <a:t>dalam</a:t>
            </a:r>
            <a:r>
              <a:rPr lang="en-US" dirty="0" smtClean="0"/>
              <a:t> </a:t>
            </a:r>
            <a:r>
              <a:rPr lang="en-US" dirty="0" err="1" smtClean="0"/>
              <a:t>perjalanan</a:t>
            </a:r>
            <a:r>
              <a:rPr lang="en-US" dirty="0" smtClean="0"/>
              <a:t>.</a:t>
            </a:r>
          </a:p>
          <a:p>
            <a:r>
              <a:rPr lang="en-US" dirty="0" smtClean="0"/>
              <a:t>Header IP </a:t>
            </a:r>
            <a:r>
              <a:rPr lang="en-US" dirty="0" err="1" smtClean="0"/>
              <a:t>menjadi</a:t>
            </a:r>
            <a:r>
              <a:rPr lang="en-US" dirty="0" smtClean="0"/>
              <a:t> </a:t>
            </a:r>
            <a:r>
              <a:rPr lang="en-US" dirty="0" err="1" smtClean="0"/>
              <a:t>lebih</a:t>
            </a:r>
            <a:r>
              <a:rPr lang="en-US" dirty="0" smtClean="0"/>
              <a:t> </a:t>
            </a:r>
            <a:r>
              <a:rPr lang="en-US" dirty="0" err="1" smtClean="0"/>
              <a:t>kecil</a:t>
            </a:r>
            <a:r>
              <a:rPr lang="en-US" dirty="0" smtClean="0"/>
              <a:t>, </a:t>
            </a:r>
            <a:r>
              <a:rPr lang="en-US" dirty="0" err="1" smtClean="0"/>
              <a:t>sehingga</a:t>
            </a:r>
            <a:r>
              <a:rPr lang="en-US" dirty="0" smtClean="0"/>
              <a:t> overhead </a:t>
            </a:r>
            <a:r>
              <a:rPr lang="en-US" dirty="0" err="1" smtClean="0"/>
              <a:t>berkurang</a:t>
            </a:r>
            <a:r>
              <a:rPr lang="en-US" dirty="0" smtClean="0"/>
              <a:t> </a:t>
            </a:r>
            <a:r>
              <a:rPr lang="en-US" dirty="0" err="1" smtClean="0"/>
              <a:t>dan</a:t>
            </a:r>
            <a:r>
              <a:rPr lang="en-US" dirty="0" smtClean="0"/>
              <a:t> </a:t>
            </a:r>
            <a:r>
              <a:rPr lang="en-US" dirty="0" smtClean="0">
                <a:solidFill>
                  <a:srgbClr val="FF0000"/>
                </a:solidFill>
              </a:rPr>
              <a:t>delay</a:t>
            </a:r>
            <a:r>
              <a:rPr lang="en-US" dirty="0" smtClean="0"/>
              <a:t> </a:t>
            </a:r>
            <a:r>
              <a:rPr lang="en-US" dirty="0" err="1" smtClean="0"/>
              <a:t>pengiriman</a:t>
            </a:r>
            <a:r>
              <a:rPr lang="en-US" dirty="0" smtClean="0"/>
              <a:t> </a:t>
            </a:r>
            <a:r>
              <a:rPr lang="en-US" dirty="0" err="1" smtClean="0"/>
              <a:t>paket</a:t>
            </a:r>
            <a:r>
              <a:rPr lang="en-US" dirty="0" smtClean="0"/>
              <a:t> </a:t>
            </a:r>
            <a:r>
              <a:rPr lang="en-US" dirty="0" err="1" smtClean="0"/>
              <a:t>berkurang</a:t>
            </a:r>
            <a:r>
              <a:rPr lang="en-US" dirty="0" smtClean="0"/>
              <a:t>.</a:t>
            </a:r>
          </a:p>
          <a:p>
            <a:r>
              <a:rPr lang="en-US" dirty="0" smtClean="0">
                <a:solidFill>
                  <a:srgbClr val="FF0000"/>
                </a:solidFill>
              </a:rPr>
              <a:t>Unreliable</a:t>
            </a:r>
            <a:r>
              <a:rPr lang="en-US" dirty="0" smtClean="0"/>
              <a:t> </a:t>
            </a:r>
            <a:r>
              <a:rPr lang="en-US" dirty="0" err="1" smtClean="0"/>
              <a:t>disini</a:t>
            </a:r>
            <a:r>
              <a:rPr lang="en-US" dirty="0" smtClean="0"/>
              <a:t> </a:t>
            </a:r>
            <a:r>
              <a:rPr lang="en-US" dirty="0" err="1" smtClean="0"/>
              <a:t>bukan</a:t>
            </a:r>
            <a:r>
              <a:rPr lang="en-US" dirty="0" smtClean="0"/>
              <a:t> </a:t>
            </a:r>
            <a:r>
              <a:rPr lang="en-US" dirty="0" err="1" smtClean="0"/>
              <a:t>berarti</a:t>
            </a:r>
            <a:r>
              <a:rPr lang="en-US" dirty="0" smtClean="0"/>
              <a:t> IP </a:t>
            </a:r>
            <a:r>
              <a:rPr lang="en-US" dirty="0" err="1" smtClean="0"/>
              <a:t>tidak</a:t>
            </a:r>
            <a:r>
              <a:rPr lang="en-US" dirty="0" smtClean="0"/>
              <a:t> </a:t>
            </a:r>
            <a:r>
              <a:rPr lang="en-US" dirty="0" err="1" smtClean="0"/>
              <a:t>layak</a:t>
            </a:r>
            <a:r>
              <a:rPr lang="en-US" dirty="0" smtClean="0"/>
              <a:t> </a:t>
            </a:r>
            <a:r>
              <a:rPr lang="en-US" dirty="0" err="1" smtClean="0"/>
              <a:t>digunakan</a:t>
            </a:r>
            <a:r>
              <a:rPr lang="en-US" dirty="0" smtClean="0"/>
              <a:t> </a:t>
            </a:r>
            <a:r>
              <a:rPr lang="en-US" dirty="0" err="1" smtClean="0"/>
              <a:t>sebagai</a:t>
            </a:r>
            <a:r>
              <a:rPr lang="en-US" dirty="0" smtClean="0"/>
              <a:t> </a:t>
            </a:r>
            <a:r>
              <a:rPr lang="en-US" dirty="0" err="1" smtClean="0"/>
              <a:t>protokol</a:t>
            </a:r>
            <a:r>
              <a:rPr lang="en-US" dirty="0" smtClean="0"/>
              <a:t> </a:t>
            </a:r>
            <a:r>
              <a:rPr lang="en-US" dirty="0" err="1" smtClean="0"/>
              <a:t>komunikasi</a:t>
            </a:r>
            <a:r>
              <a:rPr lang="en-US" dirty="0" smtClean="0"/>
              <a:t>. Unreliable </a:t>
            </a:r>
            <a:r>
              <a:rPr lang="en-US" dirty="0" err="1" smtClean="0"/>
              <a:t>disini</a:t>
            </a:r>
            <a:r>
              <a:rPr lang="en-US" dirty="0" smtClean="0"/>
              <a:t> </a:t>
            </a:r>
            <a:r>
              <a:rPr lang="en-US" dirty="0" err="1" smtClean="0"/>
              <a:t>maksudnya</a:t>
            </a:r>
            <a:r>
              <a:rPr lang="en-US" dirty="0" smtClean="0"/>
              <a:t> IP </a:t>
            </a:r>
            <a:r>
              <a:rPr lang="en-US" dirty="0" err="1" smtClean="0"/>
              <a:t>tidak</a:t>
            </a:r>
            <a:r>
              <a:rPr lang="en-US" dirty="0" smtClean="0"/>
              <a:t> </a:t>
            </a:r>
            <a:r>
              <a:rPr lang="en-US" dirty="0" err="1" smtClean="0"/>
              <a:t>dilengkapi</a:t>
            </a:r>
            <a:r>
              <a:rPr lang="en-US" dirty="0" smtClean="0"/>
              <a:t> </a:t>
            </a:r>
            <a:r>
              <a:rPr lang="en-US" dirty="0" err="1" smtClean="0"/>
              <a:t>dengan</a:t>
            </a:r>
            <a:r>
              <a:rPr lang="en-US" dirty="0" smtClean="0"/>
              <a:t> </a:t>
            </a:r>
            <a:r>
              <a:rPr lang="en-US" dirty="0" err="1" smtClean="0"/>
              <a:t>fitur-fitur</a:t>
            </a:r>
            <a:r>
              <a:rPr lang="en-US" dirty="0" smtClean="0"/>
              <a:t> </a:t>
            </a:r>
            <a:r>
              <a:rPr lang="en-US" dirty="0" err="1" smtClean="0"/>
              <a:t>untuk</a:t>
            </a:r>
            <a:r>
              <a:rPr lang="en-US" dirty="0" smtClean="0"/>
              <a:t> </a:t>
            </a:r>
            <a:r>
              <a:rPr lang="en-US" dirty="0" err="1" smtClean="0"/>
              <a:t>memanage</a:t>
            </a:r>
            <a:r>
              <a:rPr lang="en-US" dirty="0" smtClean="0"/>
              <a:t> </a:t>
            </a:r>
            <a:r>
              <a:rPr lang="en-US" dirty="0" err="1" smtClean="0"/>
              <a:t>dan</a:t>
            </a:r>
            <a:r>
              <a:rPr lang="en-US" dirty="0" smtClean="0"/>
              <a:t> </a:t>
            </a:r>
            <a:r>
              <a:rPr lang="en-US" dirty="0" err="1" smtClean="0"/>
              <a:t>merecovery</a:t>
            </a:r>
            <a:r>
              <a:rPr lang="en-US" dirty="0" smtClean="0"/>
              <a:t> </a:t>
            </a:r>
            <a:r>
              <a:rPr lang="en-US" dirty="0" err="1" smtClean="0"/>
              <a:t>paket-paket</a:t>
            </a:r>
            <a:r>
              <a:rPr lang="en-US" dirty="0" smtClean="0"/>
              <a:t> </a:t>
            </a:r>
            <a:r>
              <a:rPr lang="en-US" dirty="0" err="1" smtClean="0"/>
              <a:t>korup</a:t>
            </a:r>
            <a:r>
              <a:rPr lang="en-US" dirty="0" smtClean="0"/>
              <a:t> </a:t>
            </a:r>
            <a:r>
              <a:rPr lang="en-US" dirty="0" err="1" smtClean="0"/>
              <a:t>atau</a:t>
            </a:r>
            <a:r>
              <a:rPr lang="en-US" dirty="0" smtClean="0"/>
              <a:t> </a:t>
            </a:r>
            <a:r>
              <a:rPr lang="en-US" dirty="0" err="1" smtClean="0"/>
              <a:t>hilang</a:t>
            </a:r>
            <a:r>
              <a:rPr lang="en-US" dirty="0" smtClean="0"/>
              <a:t>.</a:t>
            </a:r>
          </a:p>
          <a:p>
            <a:r>
              <a:rPr lang="en-US" dirty="0" smtClean="0"/>
              <a:t>Header </a:t>
            </a:r>
            <a:r>
              <a:rPr lang="en-US" dirty="0" err="1" smtClean="0"/>
              <a:t>pada</a:t>
            </a:r>
            <a:r>
              <a:rPr lang="en-US" dirty="0" smtClean="0"/>
              <a:t> IP </a:t>
            </a:r>
            <a:r>
              <a:rPr lang="en-US" dirty="0" err="1" smtClean="0"/>
              <a:t>tidak</a:t>
            </a:r>
            <a:r>
              <a:rPr lang="en-US" dirty="0" smtClean="0"/>
              <a:t> </a:t>
            </a:r>
            <a:r>
              <a:rPr lang="en-US" dirty="0" err="1" smtClean="0"/>
              <a:t>dibebani</a:t>
            </a:r>
            <a:r>
              <a:rPr lang="en-US" dirty="0" smtClean="0"/>
              <a:t> </a:t>
            </a:r>
            <a:r>
              <a:rPr lang="en-US" dirty="0" err="1" smtClean="0"/>
              <a:t>dengan</a:t>
            </a:r>
            <a:r>
              <a:rPr lang="en-US" dirty="0" smtClean="0"/>
              <a:t> field-field yang </a:t>
            </a:r>
            <a:r>
              <a:rPr lang="en-US" dirty="0" err="1" smtClean="0"/>
              <a:t>dibutuhkan</a:t>
            </a:r>
            <a:r>
              <a:rPr lang="en-US" dirty="0" smtClean="0"/>
              <a:t> </a:t>
            </a:r>
            <a:r>
              <a:rPr lang="en-US" dirty="0" err="1" smtClean="0"/>
              <a:t>untuk</a:t>
            </a:r>
            <a:r>
              <a:rPr lang="en-US" dirty="0" smtClean="0"/>
              <a:t> </a:t>
            </a:r>
            <a:r>
              <a:rPr lang="en-US" dirty="0" err="1" smtClean="0"/>
              <a:t>pengiriman</a:t>
            </a:r>
            <a:r>
              <a:rPr lang="en-US" dirty="0" smtClean="0"/>
              <a:t> data reliable, </a:t>
            </a:r>
            <a:r>
              <a:rPr lang="en-US" dirty="0" err="1" smtClean="0"/>
              <a:t>seperti</a:t>
            </a:r>
            <a:r>
              <a:rPr lang="en-US" dirty="0" smtClean="0"/>
              <a:t> ACK </a:t>
            </a:r>
            <a:r>
              <a:rPr lang="en-US" dirty="0" err="1" smtClean="0"/>
              <a:t>dan</a:t>
            </a:r>
            <a:r>
              <a:rPr lang="en-US" dirty="0" smtClean="0"/>
              <a:t> </a:t>
            </a:r>
            <a:r>
              <a:rPr lang="en-US" dirty="0" err="1" smtClean="0"/>
              <a:t>sebagainya</a:t>
            </a:r>
            <a:r>
              <a:rPr lang="en-US" dirty="0" smtClean="0"/>
              <a:t>.</a:t>
            </a:r>
          </a:p>
          <a:p>
            <a:r>
              <a:rPr lang="en-US" dirty="0" err="1" smtClean="0"/>
              <a:t>Tanggung</a:t>
            </a:r>
            <a:r>
              <a:rPr lang="en-US" dirty="0" smtClean="0"/>
              <a:t> </a:t>
            </a:r>
            <a:r>
              <a:rPr lang="en-US" dirty="0" err="1" smtClean="0"/>
              <a:t>jawab</a:t>
            </a:r>
            <a:r>
              <a:rPr lang="en-US" dirty="0" smtClean="0"/>
              <a:t> </a:t>
            </a:r>
            <a:r>
              <a:rPr lang="en-US" dirty="0" err="1" smtClean="0"/>
              <a:t>layanan</a:t>
            </a:r>
            <a:r>
              <a:rPr lang="en-US" dirty="0" smtClean="0"/>
              <a:t> </a:t>
            </a:r>
            <a:r>
              <a:rPr lang="en-US" dirty="0" err="1" smtClean="0"/>
              <a:t>fitur-fitur</a:t>
            </a:r>
            <a:r>
              <a:rPr lang="en-US" dirty="0" smtClean="0"/>
              <a:t> reliability </a:t>
            </a:r>
            <a:r>
              <a:rPr lang="en-US" dirty="0" err="1" smtClean="0"/>
              <a:t>diserahkan</a:t>
            </a:r>
            <a:r>
              <a:rPr lang="en-US" dirty="0" smtClean="0"/>
              <a:t> </a:t>
            </a:r>
            <a:r>
              <a:rPr lang="en-US" dirty="0" err="1" smtClean="0"/>
              <a:t>sepenuhnya</a:t>
            </a:r>
            <a:r>
              <a:rPr lang="en-US" dirty="0" smtClean="0"/>
              <a:t> </a:t>
            </a:r>
            <a:r>
              <a:rPr lang="en-US" dirty="0" err="1" smtClean="0"/>
              <a:t>kepada</a:t>
            </a:r>
            <a:r>
              <a:rPr lang="en-US" dirty="0" smtClean="0"/>
              <a:t> layer lain.</a:t>
            </a:r>
            <a:endParaRPr lang="en-US" dirty="0"/>
          </a:p>
        </p:txBody>
      </p:sp>
    </p:spTree>
    <p:extLst>
      <p:ext uri="{BB962C8B-B14F-4D97-AF65-F5344CB8AC3E}">
        <p14:creationId xmlns:p14="http://schemas.microsoft.com/office/powerpoint/2010/main" val="786379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Media Independent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Layer Network </a:t>
            </a:r>
            <a:r>
              <a:rPr lang="en-US" dirty="0" err="1" smtClean="0"/>
              <a:t>juga</a:t>
            </a:r>
            <a:r>
              <a:rPr lang="en-US" dirty="0" smtClean="0"/>
              <a:t> </a:t>
            </a:r>
            <a:r>
              <a:rPr lang="en-US" dirty="0" err="1" smtClean="0"/>
              <a:t>tidak</a:t>
            </a:r>
            <a:r>
              <a:rPr lang="en-US" dirty="0" smtClean="0"/>
              <a:t> </a:t>
            </a:r>
            <a:r>
              <a:rPr lang="en-US" dirty="0" err="1" smtClean="0"/>
              <a:t>perlu</a:t>
            </a:r>
            <a:r>
              <a:rPr lang="en-US" dirty="0" smtClean="0"/>
              <a:t> </a:t>
            </a:r>
            <a:r>
              <a:rPr lang="en-US" dirty="0" err="1" smtClean="0"/>
              <a:t>menyesuaikan</a:t>
            </a:r>
            <a:r>
              <a:rPr lang="en-US" dirty="0" smtClean="0"/>
              <a:t> </a:t>
            </a:r>
            <a:r>
              <a:rPr lang="en-US" dirty="0" err="1" smtClean="0"/>
              <a:t>dengan</a:t>
            </a:r>
            <a:r>
              <a:rPr lang="en-US" dirty="0" smtClean="0"/>
              <a:t> </a:t>
            </a:r>
            <a:r>
              <a:rPr lang="en-US" dirty="0" err="1" smtClean="0"/>
              <a:t>karakteristik</a:t>
            </a:r>
            <a:r>
              <a:rPr lang="en-US" dirty="0" smtClean="0"/>
              <a:t> </a:t>
            </a:r>
            <a:r>
              <a:rPr lang="en-US" dirty="0" err="1" smtClean="0"/>
              <a:t>dan</a:t>
            </a:r>
            <a:r>
              <a:rPr lang="en-US" dirty="0" smtClean="0"/>
              <a:t> </a:t>
            </a:r>
            <a:r>
              <a:rPr lang="en-US" dirty="0" err="1" smtClean="0"/>
              <a:t>jenis</a:t>
            </a:r>
            <a:r>
              <a:rPr lang="en-US" dirty="0" smtClean="0"/>
              <a:t> media </a:t>
            </a:r>
            <a:r>
              <a:rPr lang="en-US" dirty="0" err="1" smtClean="0"/>
              <a:t>apa</a:t>
            </a:r>
            <a:r>
              <a:rPr lang="en-US" dirty="0" smtClean="0"/>
              <a:t> yang </a:t>
            </a:r>
            <a:r>
              <a:rPr lang="en-US" dirty="0" err="1" smtClean="0"/>
              <a:t>digunakan</a:t>
            </a:r>
            <a:r>
              <a:rPr lang="en-US" dirty="0" smtClean="0"/>
              <a:t> </a:t>
            </a:r>
            <a:r>
              <a:rPr lang="en-US" dirty="0" err="1" smtClean="0"/>
              <a:t>dalam</a:t>
            </a:r>
            <a:r>
              <a:rPr lang="en-US" dirty="0" smtClean="0"/>
              <a:t> </a:t>
            </a:r>
            <a:r>
              <a:rPr lang="en-US" dirty="0" err="1" smtClean="0"/>
              <a:t>pengiriman</a:t>
            </a:r>
            <a:r>
              <a:rPr lang="en-US" dirty="0" smtClean="0"/>
              <a:t> data.</a:t>
            </a:r>
          </a:p>
          <a:p>
            <a:pPr lvl="1"/>
            <a:r>
              <a:rPr lang="en-US" dirty="0" err="1" smtClean="0"/>
              <a:t>Komunikasi</a:t>
            </a:r>
            <a:r>
              <a:rPr lang="en-US" dirty="0" smtClean="0"/>
              <a:t> IP </a:t>
            </a:r>
            <a:r>
              <a:rPr lang="en-US" dirty="0" err="1" smtClean="0"/>
              <a:t>tidak</a:t>
            </a:r>
            <a:r>
              <a:rPr lang="en-US" dirty="0" smtClean="0"/>
              <a:t> </a:t>
            </a:r>
            <a:r>
              <a:rPr lang="en-US" dirty="0" err="1" smtClean="0"/>
              <a:t>terbatas</a:t>
            </a:r>
            <a:r>
              <a:rPr lang="en-US" dirty="0" smtClean="0"/>
              <a:t> </a:t>
            </a:r>
            <a:r>
              <a:rPr lang="en-US" dirty="0" err="1" smtClean="0"/>
              <a:t>pada</a:t>
            </a:r>
            <a:r>
              <a:rPr lang="en-US" dirty="0" smtClean="0"/>
              <a:t> media </a:t>
            </a:r>
            <a:r>
              <a:rPr lang="en-US" dirty="0" err="1" smtClean="0"/>
              <a:t>spesifik</a:t>
            </a:r>
            <a:r>
              <a:rPr lang="en-US" dirty="0" smtClean="0"/>
              <a:t> </a:t>
            </a:r>
            <a:r>
              <a:rPr lang="en-US" dirty="0" err="1" smtClean="0"/>
              <a:t>tertentu</a:t>
            </a:r>
            <a:r>
              <a:rPr lang="en-US" dirty="0" smtClean="0"/>
              <a:t>.</a:t>
            </a:r>
          </a:p>
          <a:p>
            <a:pPr lvl="1"/>
            <a:r>
              <a:rPr lang="en-US" dirty="0" err="1" smtClean="0"/>
              <a:t>Komunikasi</a:t>
            </a:r>
            <a:r>
              <a:rPr lang="en-US" dirty="0" smtClean="0"/>
              <a:t> IP </a:t>
            </a:r>
            <a:r>
              <a:rPr lang="en-US" dirty="0" err="1" smtClean="0"/>
              <a:t>bisa</a:t>
            </a:r>
            <a:r>
              <a:rPr lang="en-US" dirty="0" smtClean="0"/>
              <a:t> </a:t>
            </a:r>
            <a:r>
              <a:rPr lang="en-US" dirty="0" err="1" smtClean="0"/>
              <a:t>melalui</a:t>
            </a:r>
            <a:r>
              <a:rPr lang="en-US" dirty="0" smtClean="0"/>
              <a:t> </a:t>
            </a:r>
            <a:r>
              <a:rPr lang="en-US" dirty="0" err="1" smtClean="0"/>
              <a:t>sinyal</a:t>
            </a:r>
            <a:r>
              <a:rPr lang="en-US" dirty="0" smtClean="0"/>
              <a:t> </a:t>
            </a:r>
            <a:r>
              <a:rPr lang="en-US" dirty="0" err="1" smtClean="0"/>
              <a:t>listrik</a:t>
            </a:r>
            <a:r>
              <a:rPr lang="en-US" dirty="0" smtClean="0"/>
              <a:t> </a:t>
            </a:r>
            <a:r>
              <a:rPr lang="en-US" dirty="0" err="1" smtClean="0"/>
              <a:t>kabel</a:t>
            </a:r>
            <a:r>
              <a:rPr lang="en-US" dirty="0" smtClean="0"/>
              <a:t>, </a:t>
            </a:r>
            <a:r>
              <a:rPr lang="en-US" dirty="0" err="1" smtClean="0"/>
              <a:t>sinyal</a:t>
            </a:r>
            <a:r>
              <a:rPr lang="en-US" dirty="0" smtClean="0"/>
              <a:t> </a:t>
            </a:r>
            <a:r>
              <a:rPr lang="en-US" dirty="0" err="1" smtClean="0"/>
              <a:t>optik</a:t>
            </a:r>
            <a:r>
              <a:rPr lang="en-US" dirty="0" smtClean="0"/>
              <a:t> fiber, </a:t>
            </a:r>
            <a:r>
              <a:rPr lang="en-US" dirty="0" err="1" smtClean="0"/>
              <a:t>maupun</a:t>
            </a:r>
            <a:r>
              <a:rPr lang="en-US" dirty="0" smtClean="0"/>
              <a:t> </a:t>
            </a:r>
            <a:r>
              <a:rPr lang="en-US" dirty="0" err="1" smtClean="0"/>
              <a:t>sinyal</a:t>
            </a:r>
            <a:r>
              <a:rPr lang="en-US" dirty="0" smtClean="0"/>
              <a:t> radio wireless.</a:t>
            </a:r>
          </a:p>
          <a:p>
            <a:r>
              <a:rPr lang="en-US" dirty="0" err="1" smtClean="0"/>
              <a:t>Ada</a:t>
            </a:r>
            <a:r>
              <a:rPr lang="en-US" dirty="0" smtClean="0"/>
              <a:t> </a:t>
            </a:r>
            <a:r>
              <a:rPr lang="en-US" dirty="0" err="1" smtClean="0"/>
              <a:t>satu</a:t>
            </a:r>
            <a:r>
              <a:rPr lang="en-US" dirty="0" smtClean="0"/>
              <a:t> </a:t>
            </a:r>
            <a:r>
              <a:rPr lang="en-US" dirty="0" err="1" smtClean="0"/>
              <a:t>karakteristik</a:t>
            </a:r>
            <a:r>
              <a:rPr lang="en-US" dirty="0" smtClean="0"/>
              <a:t> </a:t>
            </a:r>
            <a:r>
              <a:rPr lang="en-US" dirty="0" err="1" smtClean="0"/>
              <a:t>dalam</a:t>
            </a:r>
            <a:r>
              <a:rPr lang="en-US" dirty="0" smtClean="0"/>
              <a:t> media yang </a:t>
            </a:r>
            <a:r>
              <a:rPr lang="en-US" dirty="0" err="1" smtClean="0"/>
              <a:t>menjadi</a:t>
            </a:r>
            <a:r>
              <a:rPr lang="en-US" dirty="0" smtClean="0"/>
              <a:t> </a:t>
            </a:r>
            <a:r>
              <a:rPr lang="en-US" dirty="0" err="1" smtClean="0"/>
              <a:t>pertimbangan</a:t>
            </a:r>
            <a:r>
              <a:rPr lang="en-US" dirty="0" smtClean="0"/>
              <a:t> layer network, </a:t>
            </a:r>
            <a:r>
              <a:rPr lang="en-US" dirty="0" err="1" smtClean="0"/>
              <a:t>yakni</a:t>
            </a:r>
            <a:r>
              <a:rPr lang="en-US" dirty="0" smtClean="0"/>
              <a:t> MTU.</a:t>
            </a:r>
          </a:p>
          <a:p>
            <a:pPr lvl="1"/>
            <a:r>
              <a:rPr lang="en-US" dirty="0" smtClean="0">
                <a:solidFill>
                  <a:srgbClr val="FF0000"/>
                </a:solidFill>
              </a:rPr>
              <a:t>Maximum Transmission Unit </a:t>
            </a:r>
            <a:r>
              <a:rPr lang="en-US" dirty="0" smtClean="0"/>
              <a:t>(MTU), </a:t>
            </a:r>
            <a:r>
              <a:rPr lang="en-US" dirty="0" err="1" smtClean="0"/>
              <a:t>ukuran</a:t>
            </a:r>
            <a:r>
              <a:rPr lang="en-US" dirty="0" smtClean="0"/>
              <a:t> </a:t>
            </a:r>
            <a:r>
              <a:rPr lang="en-US" dirty="0" err="1" smtClean="0"/>
              <a:t>paket</a:t>
            </a:r>
            <a:r>
              <a:rPr lang="en-US" dirty="0" smtClean="0"/>
              <a:t> </a:t>
            </a:r>
            <a:r>
              <a:rPr lang="en-US" dirty="0" err="1" smtClean="0"/>
              <a:t>maksimum</a:t>
            </a:r>
            <a:r>
              <a:rPr lang="en-US" dirty="0" smtClean="0"/>
              <a:t>, </a:t>
            </a:r>
            <a:r>
              <a:rPr lang="en-US" dirty="0" err="1" smtClean="0"/>
              <a:t>dalam</a:t>
            </a:r>
            <a:r>
              <a:rPr lang="en-US" dirty="0" smtClean="0"/>
              <a:t> byte, yang </a:t>
            </a:r>
            <a:r>
              <a:rPr lang="en-US" dirty="0" err="1" smtClean="0"/>
              <a:t>bisa</a:t>
            </a:r>
            <a:r>
              <a:rPr lang="en-US" dirty="0" smtClean="0"/>
              <a:t> </a:t>
            </a:r>
            <a:r>
              <a:rPr lang="en-US" dirty="0" err="1" smtClean="0"/>
              <a:t>ditangani</a:t>
            </a:r>
            <a:r>
              <a:rPr lang="en-US" dirty="0" smtClean="0"/>
              <a:t> </a:t>
            </a:r>
            <a:r>
              <a:rPr lang="en-US" dirty="0" err="1" smtClean="0"/>
              <a:t>oleh</a:t>
            </a:r>
            <a:r>
              <a:rPr lang="en-US" dirty="0" smtClean="0"/>
              <a:t> network interface.</a:t>
            </a:r>
          </a:p>
          <a:p>
            <a:r>
              <a:rPr lang="en-US" dirty="0" err="1" smtClean="0"/>
              <a:t>Dalam</a:t>
            </a:r>
            <a:r>
              <a:rPr lang="en-US" dirty="0" smtClean="0"/>
              <a:t> </a:t>
            </a:r>
            <a:r>
              <a:rPr lang="en-US" dirty="0" err="1" smtClean="0"/>
              <a:t>beberapa</a:t>
            </a:r>
            <a:r>
              <a:rPr lang="en-US" dirty="0" smtClean="0"/>
              <a:t> </a:t>
            </a:r>
            <a:r>
              <a:rPr lang="en-US" dirty="0" err="1" smtClean="0"/>
              <a:t>kasus</a:t>
            </a:r>
            <a:r>
              <a:rPr lang="en-US" dirty="0" smtClean="0"/>
              <a:t>, router </a:t>
            </a:r>
            <a:r>
              <a:rPr lang="en-US" dirty="0" err="1" smtClean="0"/>
              <a:t>melakukan</a:t>
            </a:r>
            <a:r>
              <a:rPr lang="en-US" dirty="0" smtClean="0"/>
              <a:t> </a:t>
            </a:r>
            <a:r>
              <a:rPr lang="en-US" dirty="0" err="1" smtClean="0"/>
              <a:t>pemecahan</a:t>
            </a:r>
            <a:r>
              <a:rPr lang="en-US" dirty="0" smtClean="0"/>
              <a:t> </a:t>
            </a:r>
            <a:r>
              <a:rPr lang="en-US" dirty="0" err="1" smtClean="0"/>
              <a:t>paket</a:t>
            </a:r>
            <a:r>
              <a:rPr lang="en-US" dirty="0" smtClean="0"/>
              <a:t> </a:t>
            </a:r>
            <a:r>
              <a:rPr lang="en-US" dirty="0" err="1" smtClean="0"/>
              <a:t>menjadi</a:t>
            </a:r>
            <a:r>
              <a:rPr lang="en-US" dirty="0" smtClean="0"/>
              <a:t> </a:t>
            </a:r>
            <a:r>
              <a:rPr lang="en-US" dirty="0" err="1" smtClean="0"/>
              <a:t>lebih</a:t>
            </a:r>
            <a:r>
              <a:rPr lang="en-US" dirty="0" smtClean="0"/>
              <a:t> </a:t>
            </a:r>
            <a:r>
              <a:rPr lang="en-US" dirty="0" err="1" smtClean="0"/>
              <a:t>kecil</a:t>
            </a:r>
            <a:r>
              <a:rPr lang="en-US" dirty="0" smtClean="0"/>
              <a:t> </a:t>
            </a:r>
            <a:r>
              <a:rPr lang="en-US" dirty="0" err="1" smtClean="0"/>
              <a:t>untuk</a:t>
            </a:r>
            <a:r>
              <a:rPr lang="en-US" dirty="0" smtClean="0"/>
              <a:t> </a:t>
            </a:r>
            <a:r>
              <a:rPr lang="en-US" dirty="0" err="1" smtClean="0"/>
              <a:t>menyesuaikan</a:t>
            </a:r>
            <a:r>
              <a:rPr lang="en-US" dirty="0" smtClean="0"/>
              <a:t> </a:t>
            </a:r>
            <a:r>
              <a:rPr lang="en-US" dirty="0" err="1" smtClean="0"/>
              <a:t>ukuran</a:t>
            </a:r>
            <a:r>
              <a:rPr lang="en-US" dirty="0" smtClean="0"/>
              <a:t> </a:t>
            </a:r>
            <a:r>
              <a:rPr lang="en-US" dirty="0" err="1" smtClean="0"/>
              <a:t>paket</a:t>
            </a:r>
            <a:r>
              <a:rPr lang="en-US" dirty="0" smtClean="0"/>
              <a:t> </a:t>
            </a:r>
            <a:r>
              <a:rPr lang="en-US" dirty="0" err="1" smtClean="0"/>
              <a:t>dengan</a:t>
            </a:r>
            <a:r>
              <a:rPr lang="en-US" dirty="0" smtClean="0"/>
              <a:t> MTU media network yang </a:t>
            </a:r>
            <a:r>
              <a:rPr lang="en-US" dirty="0" err="1" smtClean="0"/>
              <a:t>dituju</a:t>
            </a:r>
            <a:r>
              <a:rPr lang="en-US" dirty="0" smtClean="0"/>
              <a:t>. </a:t>
            </a:r>
            <a:r>
              <a:rPr lang="en-US" dirty="0" err="1" smtClean="0"/>
              <a:t>Proses</a:t>
            </a:r>
            <a:r>
              <a:rPr lang="en-US" dirty="0" smtClean="0"/>
              <a:t> </a:t>
            </a:r>
            <a:r>
              <a:rPr lang="en-US" dirty="0" err="1" smtClean="0"/>
              <a:t>ini</a:t>
            </a:r>
            <a:r>
              <a:rPr lang="en-US" dirty="0" smtClean="0"/>
              <a:t> </a:t>
            </a:r>
            <a:r>
              <a:rPr lang="en-US" dirty="0" err="1" smtClean="0"/>
              <a:t>disebut</a:t>
            </a:r>
            <a:r>
              <a:rPr lang="en-US" dirty="0" smtClean="0"/>
              <a:t> </a:t>
            </a:r>
            <a:r>
              <a:rPr lang="en-US" dirty="0" err="1" smtClean="0"/>
              <a:t>sebagai</a:t>
            </a:r>
            <a:r>
              <a:rPr lang="en-US" dirty="0" smtClean="0"/>
              <a:t> </a:t>
            </a:r>
            <a:r>
              <a:rPr lang="en-US" dirty="0" smtClean="0">
                <a:solidFill>
                  <a:srgbClr val="FF0000"/>
                </a:solidFill>
              </a:rPr>
              <a:t>fragmentation</a:t>
            </a:r>
            <a:r>
              <a:rPr lang="en-US" dirty="0" smtClean="0"/>
              <a:t>.</a:t>
            </a:r>
            <a:endParaRPr lang="en-US" dirty="0"/>
          </a:p>
        </p:txBody>
      </p:sp>
    </p:spTree>
    <p:extLst>
      <p:ext uri="{BB962C8B-B14F-4D97-AF65-F5344CB8AC3E}">
        <p14:creationId xmlns:p14="http://schemas.microsoft.com/office/powerpoint/2010/main" val="29488718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a:t>
            </a:r>
            <a:r>
              <a:rPr lang="en-US" dirty="0" err="1" smtClean="0"/>
              <a:t>Enkapsulasi</a:t>
            </a:r>
            <a:endParaRPr lang="en-US" dirty="0"/>
          </a:p>
        </p:txBody>
      </p:sp>
      <p:sp>
        <p:nvSpPr>
          <p:cNvPr id="3" name="Content Placeholder 2"/>
          <p:cNvSpPr>
            <a:spLocks noGrp="1"/>
          </p:cNvSpPr>
          <p:nvPr>
            <p:ph sz="quarter" idx="1"/>
          </p:nvPr>
        </p:nvSpPr>
        <p:spPr/>
        <p:txBody>
          <a:bodyPr/>
          <a:lstStyle/>
          <a:p>
            <a:r>
              <a:rPr lang="en-US" dirty="0" smtClean="0"/>
              <a:t>IP </a:t>
            </a:r>
            <a:r>
              <a:rPr lang="en-US" dirty="0" err="1" smtClean="0"/>
              <a:t>mengenkapsulasi</a:t>
            </a:r>
            <a:r>
              <a:rPr lang="en-US" dirty="0" smtClean="0"/>
              <a:t> </a:t>
            </a:r>
            <a:r>
              <a:rPr lang="en-US" dirty="0" err="1" smtClean="0">
                <a:solidFill>
                  <a:srgbClr val="FF0000"/>
                </a:solidFill>
              </a:rPr>
              <a:t>segmen</a:t>
            </a:r>
            <a:r>
              <a:rPr lang="en-US" dirty="0" smtClean="0"/>
              <a:t>/</a:t>
            </a:r>
            <a:r>
              <a:rPr lang="en-US" dirty="0" smtClean="0">
                <a:solidFill>
                  <a:srgbClr val="FF0000"/>
                </a:solidFill>
              </a:rPr>
              <a:t>datagram</a:t>
            </a:r>
            <a:r>
              <a:rPr lang="en-US" dirty="0" smtClean="0"/>
              <a:t> </a:t>
            </a:r>
            <a:r>
              <a:rPr lang="en-US" dirty="0" err="1" smtClean="0"/>
              <a:t>dari</a:t>
            </a:r>
            <a:r>
              <a:rPr lang="en-US" dirty="0" smtClean="0"/>
              <a:t> layer transport </a:t>
            </a:r>
            <a:r>
              <a:rPr lang="en-US" dirty="0" err="1" smtClean="0"/>
              <a:t>dengan</a:t>
            </a:r>
            <a:r>
              <a:rPr lang="en-US" dirty="0" smtClean="0"/>
              <a:t> </a:t>
            </a:r>
            <a:r>
              <a:rPr lang="en-US" dirty="0" smtClean="0">
                <a:solidFill>
                  <a:srgbClr val="FF0000"/>
                </a:solidFill>
              </a:rPr>
              <a:t>IP Header </a:t>
            </a:r>
            <a:r>
              <a:rPr lang="en-US" dirty="0" smtClean="0"/>
              <a:t>agar data </a:t>
            </a:r>
            <a:r>
              <a:rPr lang="en-US" dirty="0" err="1" smtClean="0"/>
              <a:t>dapat</a:t>
            </a:r>
            <a:r>
              <a:rPr lang="en-US" dirty="0" smtClean="0"/>
              <a:t> </a:t>
            </a:r>
            <a:r>
              <a:rPr lang="en-US" dirty="0" err="1" smtClean="0"/>
              <a:t>dikirimkan</a:t>
            </a:r>
            <a:r>
              <a:rPr lang="en-US" dirty="0" smtClean="0"/>
              <a:t> </a:t>
            </a:r>
            <a:r>
              <a:rPr lang="en-US" dirty="0" err="1" smtClean="0"/>
              <a:t>ke</a:t>
            </a:r>
            <a:r>
              <a:rPr lang="en-US" dirty="0" smtClean="0"/>
              <a:t> </a:t>
            </a:r>
            <a:r>
              <a:rPr lang="en-US" dirty="0" err="1" smtClean="0"/>
              <a:t>mesin</a:t>
            </a:r>
            <a:r>
              <a:rPr lang="en-US" dirty="0" smtClean="0"/>
              <a:t> </a:t>
            </a:r>
            <a:r>
              <a:rPr lang="en-US" dirty="0" err="1" smtClean="0"/>
              <a:t>tujuan</a:t>
            </a:r>
            <a:r>
              <a:rPr lang="en-US" dirty="0" smtClean="0"/>
              <a:t>.</a:t>
            </a:r>
          </a:p>
          <a:p>
            <a:r>
              <a:rPr lang="en-US" dirty="0" smtClean="0"/>
              <a:t>Router </a:t>
            </a:r>
            <a:r>
              <a:rPr lang="en-US" dirty="0" err="1" smtClean="0"/>
              <a:t>membaca</a:t>
            </a:r>
            <a:r>
              <a:rPr lang="en-US" dirty="0" smtClean="0"/>
              <a:t> </a:t>
            </a:r>
            <a:r>
              <a:rPr lang="en-US" dirty="0" err="1" smtClean="0"/>
              <a:t>informasi</a:t>
            </a:r>
            <a:r>
              <a:rPr lang="en-US" dirty="0" smtClean="0"/>
              <a:t> </a:t>
            </a:r>
            <a:r>
              <a:rPr lang="en-US" dirty="0" err="1" smtClean="0"/>
              <a:t>pada</a:t>
            </a:r>
            <a:r>
              <a:rPr lang="en-US" dirty="0" smtClean="0"/>
              <a:t> IP Header </a:t>
            </a:r>
            <a:r>
              <a:rPr lang="en-US" dirty="0" err="1" smtClean="0"/>
              <a:t>ini</a:t>
            </a:r>
            <a:r>
              <a:rPr lang="en-US" dirty="0" smtClean="0"/>
              <a:t> </a:t>
            </a:r>
            <a:r>
              <a:rPr lang="en-US" dirty="0" err="1" smtClean="0"/>
              <a:t>untuk</a:t>
            </a:r>
            <a:r>
              <a:rPr lang="en-US" dirty="0" smtClean="0"/>
              <a:t> </a:t>
            </a:r>
            <a:r>
              <a:rPr lang="en-US" dirty="0" err="1" smtClean="0"/>
              <a:t>melakukan</a:t>
            </a:r>
            <a:r>
              <a:rPr lang="en-US" dirty="0" smtClean="0"/>
              <a:t> </a:t>
            </a:r>
            <a:r>
              <a:rPr lang="en-US" dirty="0" err="1" smtClean="0"/>
              <a:t>proses</a:t>
            </a:r>
            <a:r>
              <a:rPr lang="en-US" dirty="0" smtClean="0"/>
              <a:t> </a:t>
            </a:r>
            <a:r>
              <a:rPr lang="en-US" dirty="0" smtClean="0">
                <a:solidFill>
                  <a:srgbClr val="FF0000"/>
                </a:solidFill>
              </a:rPr>
              <a:t>routing</a:t>
            </a:r>
            <a:r>
              <a:rPr lang="en-US" dirty="0" smtClean="0"/>
              <a:t> data.</a:t>
            </a:r>
          </a:p>
          <a:p>
            <a:r>
              <a:rPr lang="en-US" dirty="0" err="1" smtClean="0"/>
              <a:t>Dalam</a:t>
            </a:r>
            <a:r>
              <a:rPr lang="en-US" dirty="0" smtClean="0"/>
              <a:t> TCP/IP, PDU </a:t>
            </a:r>
            <a:r>
              <a:rPr lang="en-US" dirty="0" err="1" smtClean="0"/>
              <a:t>pada</a:t>
            </a:r>
            <a:r>
              <a:rPr lang="en-US" dirty="0" smtClean="0"/>
              <a:t> layer network (Internet) </a:t>
            </a:r>
            <a:r>
              <a:rPr lang="en-US" dirty="0" err="1" smtClean="0"/>
              <a:t>disebut</a:t>
            </a:r>
            <a:r>
              <a:rPr lang="en-US" dirty="0" smtClean="0"/>
              <a:t> </a:t>
            </a:r>
            <a:r>
              <a:rPr lang="en-US" dirty="0" smtClean="0">
                <a:solidFill>
                  <a:srgbClr val="FF0000"/>
                </a:solidFill>
              </a:rPr>
              <a:t>packet</a:t>
            </a:r>
            <a:r>
              <a:rPr lang="en-US" dirty="0" smtClean="0"/>
              <a:t>.</a:t>
            </a:r>
            <a:endParaRPr lang="en-US" dirty="0"/>
          </a:p>
        </p:txBody>
      </p:sp>
      <p:pic>
        <p:nvPicPr>
          <p:cNvPr id="4" name="Picture 3" descr="IP-encapsulation.jpg"/>
          <p:cNvPicPr>
            <a:picLocks noChangeAspect="1"/>
          </p:cNvPicPr>
          <p:nvPr/>
        </p:nvPicPr>
        <p:blipFill>
          <a:blip r:embed="rId2"/>
          <a:stretch>
            <a:fillRect/>
          </a:stretch>
        </p:blipFill>
        <p:spPr>
          <a:xfrm>
            <a:off x="5791200" y="3444085"/>
            <a:ext cx="4438650" cy="2861464"/>
          </a:xfrm>
          <a:prstGeom prst="rect">
            <a:avLst/>
          </a:prstGeom>
        </p:spPr>
      </p:pic>
    </p:spTree>
    <p:extLst>
      <p:ext uri="{BB962C8B-B14F-4D97-AF65-F5344CB8AC3E}">
        <p14:creationId xmlns:p14="http://schemas.microsoft.com/office/powerpoint/2010/main" val="16436356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Header</a:t>
            </a:r>
            <a:endParaRPr lang="en-US" dirty="0"/>
          </a:p>
        </p:txBody>
      </p:sp>
      <p:pic>
        <p:nvPicPr>
          <p:cNvPr id="4" name="Content Placeholder 3" descr="IP-Header.jpg"/>
          <p:cNvPicPr>
            <a:picLocks noGrp="1" noChangeAspect="1"/>
          </p:cNvPicPr>
          <p:nvPr>
            <p:ph sz="quarter" idx="1"/>
          </p:nvPr>
        </p:nvPicPr>
        <p:blipFill>
          <a:blip r:embed="rId2"/>
          <a:stretch>
            <a:fillRect/>
          </a:stretch>
        </p:blipFill>
        <p:spPr>
          <a:xfrm>
            <a:off x="2073289" y="762001"/>
            <a:ext cx="7851186" cy="3277139"/>
          </a:xfrm>
        </p:spPr>
      </p:pic>
      <p:sp>
        <p:nvSpPr>
          <p:cNvPr id="5" name="TextBox 4"/>
          <p:cNvSpPr txBox="1"/>
          <p:nvPr/>
        </p:nvSpPr>
        <p:spPr>
          <a:xfrm>
            <a:off x="1828800" y="4114801"/>
            <a:ext cx="8534400" cy="2031325"/>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dirty="0" err="1"/>
              <a:t>Ada</a:t>
            </a:r>
            <a:r>
              <a:rPr lang="en-US" dirty="0"/>
              <a:t> 6 fields </a:t>
            </a:r>
            <a:r>
              <a:rPr lang="en-US" dirty="0" err="1"/>
              <a:t>kunci</a:t>
            </a:r>
            <a:r>
              <a:rPr lang="en-US" dirty="0"/>
              <a:t> yang </a:t>
            </a:r>
            <a:r>
              <a:rPr lang="en-US" dirty="0" err="1"/>
              <a:t>perlu</a:t>
            </a:r>
            <a:r>
              <a:rPr lang="en-US" dirty="0"/>
              <a:t> </a:t>
            </a:r>
            <a:r>
              <a:rPr lang="en-US" dirty="0" err="1"/>
              <a:t>kita</a:t>
            </a:r>
            <a:r>
              <a:rPr lang="en-US" dirty="0"/>
              <a:t> </a:t>
            </a:r>
            <a:r>
              <a:rPr lang="en-US" dirty="0" err="1"/>
              <a:t>perhatikan</a:t>
            </a:r>
            <a:r>
              <a:rPr lang="en-US" dirty="0"/>
              <a:t> </a:t>
            </a:r>
            <a:r>
              <a:rPr lang="en-US" dirty="0" err="1"/>
              <a:t>pada</a:t>
            </a:r>
            <a:r>
              <a:rPr lang="en-US" dirty="0"/>
              <a:t> IP Header:</a:t>
            </a:r>
          </a:p>
          <a:p>
            <a:pPr lvl="1">
              <a:buFont typeface="Wingdings" pitchFamily="2" charset="2"/>
              <a:buChar char="q"/>
            </a:pPr>
            <a:r>
              <a:rPr lang="en-US" dirty="0"/>
              <a:t>IP Source address</a:t>
            </a:r>
          </a:p>
          <a:p>
            <a:pPr lvl="1">
              <a:buFont typeface="Wingdings" pitchFamily="2" charset="2"/>
              <a:buChar char="q"/>
            </a:pPr>
            <a:r>
              <a:rPr lang="en-US" dirty="0"/>
              <a:t>IP Destination address</a:t>
            </a:r>
          </a:p>
          <a:p>
            <a:pPr lvl="1">
              <a:buFont typeface="Wingdings" pitchFamily="2" charset="2"/>
              <a:buChar char="q"/>
            </a:pPr>
            <a:r>
              <a:rPr lang="en-US" dirty="0"/>
              <a:t>Time-to-Live (TTL)</a:t>
            </a:r>
          </a:p>
          <a:p>
            <a:pPr lvl="1">
              <a:buFont typeface="Wingdings" pitchFamily="2" charset="2"/>
              <a:buChar char="q"/>
            </a:pPr>
            <a:r>
              <a:rPr lang="en-US" dirty="0"/>
              <a:t>Type-of-Service (</a:t>
            </a:r>
            <a:r>
              <a:rPr lang="en-US" dirty="0" err="1"/>
              <a:t>ToS</a:t>
            </a:r>
            <a:r>
              <a:rPr lang="en-US" dirty="0"/>
              <a:t>)</a:t>
            </a:r>
          </a:p>
          <a:p>
            <a:pPr lvl="1">
              <a:buFont typeface="Wingdings" pitchFamily="2" charset="2"/>
              <a:buChar char="q"/>
            </a:pPr>
            <a:r>
              <a:rPr lang="en-US" dirty="0"/>
              <a:t>Protocol</a:t>
            </a:r>
          </a:p>
          <a:p>
            <a:pPr lvl="1">
              <a:buFont typeface="Wingdings" pitchFamily="2" charset="2"/>
              <a:buChar char="q"/>
            </a:pPr>
            <a:r>
              <a:rPr lang="en-US" dirty="0"/>
              <a:t>Fragment Offset</a:t>
            </a:r>
            <a:endParaRPr lang="en-US" dirty="0"/>
          </a:p>
        </p:txBody>
      </p:sp>
    </p:spTree>
    <p:extLst>
      <p:ext uri="{BB962C8B-B14F-4D97-AF65-F5344CB8AC3E}">
        <p14:creationId xmlns:p14="http://schemas.microsoft.com/office/powerpoint/2010/main" val="15022971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Header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IP Destination Address</a:t>
            </a:r>
          </a:p>
          <a:p>
            <a:pPr lvl="1"/>
            <a:r>
              <a:rPr lang="en-US" dirty="0" smtClean="0"/>
              <a:t>IP address </a:t>
            </a:r>
            <a:r>
              <a:rPr lang="en-US" dirty="0" err="1" smtClean="0"/>
              <a:t>mesin</a:t>
            </a:r>
            <a:r>
              <a:rPr lang="en-US" dirty="0" smtClean="0"/>
              <a:t> yang </a:t>
            </a:r>
            <a:r>
              <a:rPr lang="en-US" dirty="0" err="1" smtClean="0"/>
              <a:t>dituju</a:t>
            </a:r>
            <a:r>
              <a:rPr lang="en-US" dirty="0" smtClean="0"/>
              <a:t> (</a:t>
            </a:r>
            <a:r>
              <a:rPr lang="en-US" dirty="0" err="1" smtClean="0"/>
              <a:t>penerima</a:t>
            </a:r>
            <a:r>
              <a:rPr lang="en-US" dirty="0" smtClean="0"/>
              <a:t>).</a:t>
            </a:r>
          </a:p>
          <a:p>
            <a:r>
              <a:rPr lang="en-US" dirty="0" smtClean="0"/>
              <a:t>IP Source Address</a:t>
            </a:r>
          </a:p>
          <a:p>
            <a:pPr lvl="1"/>
            <a:r>
              <a:rPr lang="en-US" dirty="0" smtClean="0"/>
              <a:t>IP address </a:t>
            </a:r>
            <a:r>
              <a:rPr lang="en-US" dirty="0" err="1" smtClean="0"/>
              <a:t>mesin</a:t>
            </a:r>
            <a:r>
              <a:rPr lang="en-US" dirty="0" smtClean="0"/>
              <a:t> </a:t>
            </a:r>
            <a:r>
              <a:rPr lang="en-US" dirty="0" err="1" smtClean="0"/>
              <a:t>pengirim</a:t>
            </a:r>
            <a:r>
              <a:rPr lang="en-US" dirty="0" smtClean="0"/>
              <a:t>.</a:t>
            </a:r>
          </a:p>
          <a:p>
            <a:r>
              <a:rPr lang="en-US" dirty="0" smtClean="0"/>
              <a:t>Time to Live</a:t>
            </a:r>
          </a:p>
          <a:p>
            <a:pPr lvl="1"/>
            <a:r>
              <a:rPr lang="en-US" dirty="0" err="1" smtClean="0"/>
              <a:t>Angka</a:t>
            </a:r>
            <a:r>
              <a:rPr lang="en-US" dirty="0" smtClean="0"/>
              <a:t> </a:t>
            </a:r>
            <a:r>
              <a:rPr lang="en-US" dirty="0" err="1" smtClean="0"/>
              <a:t>biner</a:t>
            </a:r>
            <a:r>
              <a:rPr lang="en-US" dirty="0" smtClean="0"/>
              <a:t> yang </a:t>
            </a:r>
            <a:r>
              <a:rPr lang="en-US" dirty="0" err="1" smtClean="0"/>
              <a:t>menunjukkan</a:t>
            </a:r>
            <a:r>
              <a:rPr lang="en-US" dirty="0" smtClean="0"/>
              <a:t> </a:t>
            </a:r>
            <a:r>
              <a:rPr lang="en-US" dirty="0" err="1" smtClean="0"/>
              <a:t>sisa</a:t>
            </a:r>
            <a:r>
              <a:rPr lang="en-US" dirty="0" smtClean="0"/>
              <a:t> ‘</a:t>
            </a:r>
            <a:r>
              <a:rPr lang="en-US" dirty="0" err="1" smtClean="0"/>
              <a:t>hidup</a:t>
            </a:r>
            <a:r>
              <a:rPr lang="en-US" dirty="0" smtClean="0"/>
              <a:t>’ </a:t>
            </a:r>
            <a:r>
              <a:rPr lang="en-US" dirty="0" err="1" smtClean="0"/>
              <a:t>sebuah</a:t>
            </a:r>
            <a:r>
              <a:rPr lang="en-US" dirty="0" smtClean="0"/>
              <a:t> </a:t>
            </a:r>
            <a:r>
              <a:rPr lang="en-US" dirty="0" err="1" smtClean="0"/>
              <a:t>paket</a:t>
            </a:r>
            <a:r>
              <a:rPr lang="en-US" dirty="0" smtClean="0"/>
              <a:t>. </a:t>
            </a:r>
            <a:r>
              <a:rPr lang="en-US" dirty="0" err="1" smtClean="0"/>
              <a:t>Nilai</a:t>
            </a:r>
            <a:r>
              <a:rPr lang="en-US" dirty="0" smtClean="0"/>
              <a:t> </a:t>
            </a:r>
            <a:r>
              <a:rPr lang="en-US" dirty="0" err="1" smtClean="0"/>
              <a:t>ini</a:t>
            </a:r>
            <a:r>
              <a:rPr lang="en-US" dirty="0" smtClean="0"/>
              <a:t> </a:t>
            </a:r>
            <a:r>
              <a:rPr lang="en-US" dirty="0" err="1" smtClean="0"/>
              <a:t>akan</a:t>
            </a:r>
            <a:r>
              <a:rPr lang="en-US" dirty="0" smtClean="0"/>
              <a:t> </a:t>
            </a:r>
            <a:r>
              <a:rPr lang="en-US" dirty="0" err="1" smtClean="0"/>
              <a:t>dikurangi</a:t>
            </a:r>
            <a:r>
              <a:rPr lang="en-US" dirty="0" smtClean="0"/>
              <a:t> 1 </a:t>
            </a:r>
            <a:r>
              <a:rPr lang="en-US" dirty="0" err="1" smtClean="0"/>
              <a:t>satuan</a:t>
            </a:r>
            <a:r>
              <a:rPr lang="en-US" dirty="0" smtClean="0"/>
              <a:t> </a:t>
            </a:r>
            <a:r>
              <a:rPr lang="en-US" dirty="0" err="1" smtClean="0"/>
              <a:t>setiap</a:t>
            </a:r>
            <a:r>
              <a:rPr lang="en-US" dirty="0" smtClean="0"/>
              <a:t> kali </a:t>
            </a:r>
            <a:r>
              <a:rPr lang="en-US" dirty="0" err="1" smtClean="0"/>
              <a:t>paket</a:t>
            </a:r>
            <a:r>
              <a:rPr lang="en-US" dirty="0" smtClean="0"/>
              <a:t> </a:t>
            </a:r>
            <a:r>
              <a:rPr lang="en-US" dirty="0" err="1" smtClean="0"/>
              <a:t>melewati</a:t>
            </a:r>
            <a:r>
              <a:rPr lang="en-US" dirty="0" smtClean="0"/>
              <a:t> </a:t>
            </a:r>
            <a:r>
              <a:rPr lang="en-US" dirty="0" err="1" smtClean="0"/>
              <a:t>sebuah</a:t>
            </a:r>
            <a:r>
              <a:rPr lang="en-US" dirty="0" smtClean="0"/>
              <a:t> router (hop).</a:t>
            </a:r>
          </a:p>
          <a:p>
            <a:pPr lvl="1"/>
            <a:r>
              <a:rPr lang="en-US" dirty="0" err="1" smtClean="0"/>
              <a:t>Ketika</a:t>
            </a:r>
            <a:r>
              <a:rPr lang="en-US" dirty="0" smtClean="0"/>
              <a:t> </a:t>
            </a:r>
            <a:r>
              <a:rPr lang="en-US" dirty="0" err="1" smtClean="0"/>
              <a:t>nilai</a:t>
            </a:r>
            <a:r>
              <a:rPr lang="en-US" dirty="0" smtClean="0"/>
              <a:t> TTL </a:t>
            </a:r>
            <a:r>
              <a:rPr lang="en-US" dirty="0" err="1" smtClean="0"/>
              <a:t>mencapai</a:t>
            </a:r>
            <a:r>
              <a:rPr lang="en-US" dirty="0" smtClean="0"/>
              <a:t> </a:t>
            </a:r>
            <a:r>
              <a:rPr lang="en-US" dirty="0" err="1" smtClean="0"/>
              <a:t>angka</a:t>
            </a:r>
            <a:r>
              <a:rPr lang="en-US" dirty="0" smtClean="0"/>
              <a:t> = 0, </a:t>
            </a:r>
            <a:r>
              <a:rPr lang="en-US" dirty="0" err="1" smtClean="0"/>
              <a:t>maka</a:t>
            </a:r>
            <a:r>
              <a:rPr lang="en-US" dirty="0" smtClean="0"/>
              <a:t> </a:t>
            </a:r>
            <a:r>
              <a:rPr lang="en-US" dirty="0" err="1" smtClean="0"/>
              <a:t>paket</a:t>
            </a:r>
            <a:r>
              <a:rPr lang="en-US" dirty="0" smtClean="0"/>
              <a:t> </a:t>
            </a:r>
            <a:r>
              <a:rPr lang="en-US" dirty="0" err="1" smtClean="0"/>
              <a:t>akan</a:t>
            </a:r>
            <a:r>
              <a:rPr lang="en-US" dirty="0" smtClean="0"/>
              <a:t> </a:t>
            </a:r>
            <a:r>
              <a:rPr lang="en-US" dirty="0" err="1" smtClean="0"/>
              <a:t>di</a:t>
            </a:r>
            <a:r>
              <a:rPr lang="en-US" dirty="0" smtClean="0"/>
              <a:t> drop </a:t>
            </a:r>
            <a:r>
              <a:rPr lang="en-US" dirty="0" err="1" smtClean="0"/>
              <a:t>oleh</a:t>
            </a:r>
            <a:r>
              <a:rPr lang="en-US" dirty="0" smtClean="0"/>
              <a:t> router.</a:t>
            </a:r>
          </a:p>
          <a:p>
            <a:pPr lvl="1"/>
            <a:r>
              <a:rPr lang="en-US" dirty="0" err="1" smtClean="0"/>
              <a:t>Mekanisme</a:t>
            </a:r>
            <a:r>
              <a:rPr lang="en-US" dirty="0" smtClean="0"/>
              <a:t> </a:t>
            </a:r>
            <a:r>
              <a:rPr lang="en-US" dirty="0" err="1" smtClean="0"/>
              <a:t>ini</a:t>
            </a:r>
            <a:r>
              <a:rPr lang="en-US" dirty="0" smtClean="0"/>
              <a:t> </a:t>
            </a:r>
            <a:r>
              <a:rPr lang="en-US" dirty="0" err="1" smtClean="0"/>
              <a:t>merupakan</a:t>
            </a:r>
            <a:r>
              <a:rPr lang="en-US" dirty="0" smtClean="0"/>
              <a:t> </a:t>
            </a:r>
            <a:r>
              <a:rPr lang="en-US" dirty="0" err="1" smtClean="0"/>
              <a:t>metode</a:t>
            </a:r>
            <a:r>
              <a:rPr lang="en-US" dirty="0" smtClean="0"/>
              <a:t> </a:t>
            </a:r>
            <a:r>
              <a:rPr lang="en-US" dirty="0" err="1" smtClean="0"/>
              <a:t>pencegahan</a:t>
            </a:r>
            <a:r>
              <a:rPr lang="en-US" dirty="0" smtClean="0"/>
              <a:t> </a:t>
            </a:r>
            <a:r>
              <a:rPr lang="en-US" dirty="0" err="1" smtClean="0"/>
              <a:t>terjadinya</a:t>
            </a:r>
            <a:r>
              <a:rPr lang="en-US" dirty="0" smtClean="0"/>
              <a:t> </a:t>
            </a:r>
            <a:r>
              <a:rPr lang="en-US" dirty="0" smtClean="0">
                <a:solidFill>
                  <a:srgbClr val="FF0000"/>
                </a:solidFill>
              </a:rPr>
              <a:t>routing loop</a:t>
            </a:r>
            <a:r>
              <a:rPr lang="en-US" dirty="0" smtClean="0"/>
              <a:t>, </a:t>
            </a:r>
            <a:r>
              <a:rPr lang="en-US" dirty="0" err="1" smtClean="0"/>
              <a:t>sebuah</a:t>
            </a:r>
            <a:r>
              <a:rPr lang="en-US" dirty="0" smtClean="0"/>
              <a:t> problem routing yang </a:t>
            </a:r>
            <a:r>
              <a:rPr lang="en-US" dirty="0" err="1" smtClean="0"/>
              <a:t>menyebabkan</a:t>
            </a:r>
            <a:r>
              <a:rPr lang="en-US" dirty="0" smtClean="0"/>
              <a:t> </a:t>
            </a:r>
            <a:r>
              <a:rPr lang="en-US" dirty="0" err="1" smtClean="0"/>
              <a:t>paket</a:t>
            </a:r>
            <a:r>
              <a:rPr lang="en-US" dirty="0" smtClean="0"/>
              <a:t> </a:t>
            </a:r>
            <a:r>
              <a:rPr lang="en-US" dirty="0" err="1" smtClean="0"/>
              <a:t>terus</a:t>
            </a:r>
            <a:r>
              <a:rPr lang="en-US" dirty="0" smtClean="0"/>
              <a:t> </a:t>
            </a:r>
            <a:r>
              <a:rPr lang="en-US" dirty="0" err="1" smtClean="0"/>
              <a:t>berputar</a:t>
            </a:r>
            <a:r>
              <a:rPr lang="en-US" dirty="0" smtClean="0"/>
              <a:t> </a:t>
            </a:r>
            <a:r>
              <a:rPr lang="en-US" dirty="0" err="1" smtClean="0"/>
              <a:t>dalam</a:t>
            </a:r>
            <a:r>
              <a:rPr lang="en-US" dirty="0" smtClean="0"/>
              <a:t> network </a:t>
            </a:r>
            <a:r>
              <a:rPr lang="en-US" dirty="0" err="1" smtClean="0"/>
              <a:t>tanpa</a:t>
            </a:r>
            <a:r>
              <a:rPr lang="en-US" dirty="0" smtClean="0"/>
              <a:t> </a:t>
            </a:r>
            <a:r>
              <a:rPr lang="en-US" dirty="0" err="1" smtClean="0"/>
              <a:t>henti</a:t>
            </a:r>
            <a:r>
              <a:rPr lang="en-US" dirty="0" smtClean="0"/>
              <a:t>.</a:t>
            </a:r>
            <a:endParaRPr lang="en-US" dirty="0"/>
          </a:p>
        </p:txBody>
      </p:sp>
    </p:spTree>
    <p:extLst>
      <p:ext uri="{BB962C8B-B14F-4D97-AF65-F5344CB8AC3E}">
        <p14:creationId xmlns:p14="http://schemas.microsoft.com/office/powerpoint/2010/main" val="32306763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Header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Protocol </a:t>
            </a:r>
          </a:p>
          <a:p>
            <a:pPr lvl="1"/>
            <a:r>
              <a:rPr lang="en-US" dirty="0" err="1" smtClean="0"/>
              <a:t>Menunjukkan</a:t>
            </a:r>
            <a:r>
              <a:rPr lang="en-US" dirty="0" smtClean="0"/>
              <a:t> </a:t>
            </a:r>
            <a:r>
              <a:rPr lang="en-US" dirty="0" err="1" smtClean="0"/>
              <a:t>tipe</a:t>
            </a:r>
            <a:r>
              <a:rPr lang="en-US" dirty="0" smtClean="0"/>
              <a:t> </a:t>
            </a:r>
            <a:r>
              <a:rPr lang="en-US" dirty="0" err="1" smtClean="0"/>
              <a:t>protokol</a:t>
            </a:r>
            <a:r>
              <a:rPr lang="en-US" dirty="0" smtClean="0"/>
              <a:t> </a:t>
            </a:r>
            <a:r>
              <a:rPr lang="en-US" dirty="0" err="1" smtClean="0"/>
              <a:t>apa</a:t>
            </a:r>
            <a:r>
              <a:rPr lang="en-US" dirty="0" smtClean="0"/>
              <a:t> yang </a:t>
            </a:r>
            <a:r>
              <a:rPr lang="en-US" dirty="0" err="1" smtClean="0"/>
              <a:t>digunakan</a:t>
            </a:r>
            <a:r>
              <a:rPr lang="en-US" dirty="0" smtClean="0"/>
              <a:t> </a:t>
            </a:r>
            <a:r>
              <a:rPr lang="en-US" dirty="0" err="1" smtClean="0"/>
              <a:t>pada</a:t>
            </a:r>
            <a:r>
              <a:rPr lang="en-US" dirty="0" smtClean="0"/>
              <a:t> </a:t>
            </a:r>
            <a:r>
              <a:rPr lang="en-US" dirty="0" err="1" smtClean="0"/>
              <a:t>porsi</a:t>
            </a:r>
            <a:r>
              <a:rPr lang="en-US" dirty="0" smtClean="0"/>
              <a:t> data.</a:t>
            </a:r>
          </a:p>
          <a:p>
            <a:pPr lvl="1"/>
            <a:r>
              <a:rPr lang="en-US" dirty="0" err="1" smtClean="0"/>
              <a:t>Misal</a:t>
            </a:r>
            <a:r>
              <a:rPr lang="en-US" dirty="0" smtClean="0"/>
              <a:t> : ICMP (01), TCP (06), UDP (17).</a:t>
            </a:r>
          </a:p>
          <a:p>
            <a:r>
              <a:rPr lang="en-US" dirty="0" smtClean="0"/>
              <a:t>Type of Service</a:t>
            </a:r>
          </a:p>
          <a:p>
            <a:pPr lvl="1"/>
            <a:r>
              <a:rPr lang="en-US" dirty="0" err="1" smtClean="0"/>
              <a:t>Digunakan</a:t>
            </a:r>
            <a:r>
              <a:rPr lang="en-US" dirty="0" smtClean="0"/>
              <a:t> </a:t>
            </a:r>
            <a:r>
              <a:rPr lang="en-US" dirty="0" err="1" smtClean="0"/>
              <a:t>sebagai</a:t>
            </a:r>
            <a:r>
              <a:rPr lang="en-US" dirty="0" smtClean="0"/>
              <a:t> </a:t>
            </a:r>
            <a:r>
              <a:rPr lang="en-US" dirty="0" err="1" smtClean="0"/>
              <a:t>mekanisme</a:t>
            </a:r>
            <a:r>
              <a:rPr lang="en-US" dirty="0" smtClean="0"/>
              <a:t> Quality-of-Service (</a:t>
            </a:r>
            <a:r>
              <a:rPr lang="en-US" dirty="0" err="1" smtClean="0"/>
              <a:t>QoS</a:t>
            </a:r>
            <a:r>
              <a:rPr lang="en-US" dirty="0" smtClean="0"/>
              <a:t>) </a:t>
            </a:r>
            <a:r>
              <a:rPr lang="en-US" dirty="0" err="1" smtClean="0"/>
              <a:t>untuk</a:t>
            </a:r>
            <a:r>
              <a:rPr lang="en-US" dirty="0" smtClean="0"/>
              <a:t> </a:t>
            </a:r>
            <a:r>
              <a:rPr lang="en-US" dirty="0" err="1" smtClean="0"/>
              <a:t>menentukan</a:t>
            </a:r>
            <a:r>
              <a:rPr lang="en-US" dirty="0" smtClean="0"/>
              <a:t> </a:t>
            </a:r>
            <a:r>
              <a:rPr lang="en-US" dirty="0" err="1" smtClean="0"/>
              <a:t>prioritas</a:t>
            </a:r>
            <a:r>
              <a:rPr lang="en-US" dirty="0" smtClean="0"/>
              <a:t> </a:t>
            </a:r>
            <a:r>
              <a:rPr lang="en-US" dirty="0" err="1" smtClean="0"/>
              <a:t>setiap</a:t>
            </a:r>
            <a:r>
              <a:rPr lang="en-US" dirty="0" smtClean="0"/>
              <a:t> </a:t>
            </a:r>
            <a:r>
              <a:rPr lang="en-US" dirty="0" err="1" smtClean="0"/>
              <a:t>paket</a:t>
            </a:r>
            <a:r>
              <a:rPr lang="en-US" dirty="0" smtClean="0"/>
              <a:t>.</a:t>
            </a:r>
          </a:p>
          <a:p>
            <a:r>
              <a:rPr lang="en-US" dirty="0" smtClean="0"/>
              <a:t>Fragment Offset</a:t>
            </a:r>
          </a:p>
          <a:p>
            <a:pPr lvl="1"/>
            <a:r>
              <a:rPr lang="en-US" dirty="0" err="1" smtClean="0"/>
              <a:t>Saat</a:t>
            </a:r>
            <a:r>
              <a:rPr lang="en-US" dirty="0" smtClean="0"/>
              <a:t> </a:t>
            </a:r>
            <a:r>
              <a:rPr lang="en-US" dirty="0" err="1" smtClean="0"/>
              <a:t>terjadi</a:t>
            </a:r>
            <a:r>
              <a:rPr lang="en-US" dirty="0" smtClean="0"/>
              <a:t> </a:t>
            </a:r>
            <a:r>
              <a:rPr lang="en-US" dirty="0" smtClean="0">
                <a:solidFill>
                  <a:srgbClr val="FF0000"/>
                </a:solidFill>
              </a:rPr>
              <a:t>fragmentation</a:t>
            </a:r>
            <a:r>
              <a:rPr lang="en-US" dirty="0" smtClean="0"/>
              <a:t>, field 13 bit </a:t>
            </a:r>
            <a:r>
              <a:rPr lang="en-US" dirty="0" err="1" smtClean="0"/>
              <a:t>ini</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mengidentifikasi</a:t>
            </a:r>
            <a:r>
              <a:rPr lang="en-US" dirty="0" smtClean="0"/>
              <a:t> </a:t>
            </a:r>
            <a:r>
              <a:rPr lang="en-US" dirty="0" err="1" smtClean="0"/>
              <a:t>susunan</a:t>
            </a:r>
            <a:r>
              <a:rPr lang="en-US" dirty="0" smtClean="0"/>
              <a:t> fragment-fragment </a:t>
            </a:r>
            <a:r>
              <a:rPr lang="en-US" dirty="0" err="1" smtClean="0"/>
              <a:t>paket</a:t>
            </a:r>
            <a:r>
              <a:rPr lang="en-US" dirty="0" smtClean="0"/>
              <a:t> </a:t>
            </a:r>
            <a:r>
              <a:rPr lang="en-US" dirty="0" err="1" smtClean="0"/>
              <a:t>untuk</a:t>
            </a:r>
            <a:r>
              <a:rPr lang="en-US" dirty="0" smtClean="0"/>
              <a:t> </a:t>
            </a:r>
            <a:r>
              <a:rPr lang="en-US" dirty="0" err="1" smtClean="0"/>
              <a:t>proses</a:t>
            </a:r>
            <a:r>
              <a:rPr lang="en-US" dirty="0" smtClean="0"/>
              <a:t> </a:t>
            </a:r>
            <a:r>
              <a:rPr lang="en-US" dirty="0" err="1" smtClean="0"/>
              <a:t>rekonstruksi</a:t>
            </a:r>
            <a:r>
              <a:rPr lang="en-US" dirty="0" smtClean="0"/>
              <a:t>.</a:t>
            </a:r>
          </a:p>
          <a:p>
            <a:r>
              <a:rPr lang="en-US" dirty="0" smtClean="0"/>
              <a:t>Flag </a:t>
            </a:r>
          </a:p>
          <a:p>
            <a:pPr lvl="1"/>
            <a:r>
              <a:rPr lang="en-US" dirty="0" smtClean="0"/>
              <a:t>Field 3 bit </a:t>
            </a:r>
            <a:r>
              <a:rPr lang="en-US" dirty="0" err="1" smtClean="0"/>
              <a:t>digunakan</a:t>
            </a:r>
            <a:r>
              <a:rPr lang="en-US" dirty="0" smtClean="0"/>
              <a:t> </a:t>
            </a:r>
            <a:r>
              <a:rPr lang="en-US" dirty="0" err="1" smtClean="0"/>
              <a:t>untuk</a:t>
            </a:r>
            <a:r>
              <a:rPr lang="en-US" dirty="0" smtClean="0"/>
              <a:t> </a:t>
            </a:r>
            <a:r>
              <a:rPr lang="en-US" dirty="0" err="1" smtClean="0"/>
              <a:t>mengontrol</a:t>
            </a:r>
            <a:r>
              <a:rPr lang="en-US" dirty="0" smtClean="0"/>
              <a:t> </a:t>
            </a:r>
            <a:r>
              <a:rPr lang="en-US" dirty="0" err="1" smtClean="0"/>
              <a:t>ada</a:t>
            </a:r>
            <a:r>
              <a:rPr lang="en-US" dirty="0" smtClean="0"/>
              <a:t> </a:t>
            </a:r>
            <a:r>
              <a:rPr lang="en-US" dirty="0" err="1" smtClean="0"/>
              <a:t>tidaknya</a:t>
            </a:r>
            <a:r>
              <a:rPr lang="en-US" dirty="0" smtClean="0"/>
              <a:t> fragmentation.</a:t>
            </a:r>
          </a:p>
          <a:p>
            <a:pPr lvl="1"/>
            <a:endParaRPr lang="en-US" dirty="0"/>
          </a:p>
        </p:txBody>
      </p:sp>
    </p:spTree>
    <p:extLst>
      <p:ext uri="{BB962C8B-B14F-4D97-AF65-F5344CB8AC3E}">
        <p14:creationId xmlns:p14="http://schemas.microsoft.com/office/powerpoint/2010/main" val="35824984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Header</a:t>
            </a:r>
            <a:endParaRPr lang="en-US" dirty="0"/>
          </a:p>
        </p:txBody>
      </p:sp>
      <p:sp>
        <p:nvSpPr>
          <p:cNvPr id="3" name="Content Placeholder 2"/>
          <p:cNvSpPr>
            <a:spLocks noGrp="1"/>
          </p:cNvSpPr>
          <p:nvPr>
            <p:ph sz="quarter" idx="1"/>
          </p:nvPr>
        </p:nvSpPr>
        <p:spPr/>
        <p:txBody>
          <a:bodyPr/>
          <a:lstStyle/>
          <a:p>
            <a:r>
              <a:rPr lang="en-US" dirty="0" smtClean="0"/>
              <a:t>Version</a:t>
            </a:r>
          </a:p>
          <a:p>
            <a:pPr lvl="1"/>
            <a:r>
              <a:rPr lang="en-US" dirty="0" err="1" smtClean="0"/>
              <a:t>Versi</a:t>
            </a:r>
            <a:r>
              <a:rPr lang="en-US" dirty="0" smtClean="0"/>
              <a:t> IP yang </a:t>
            </a:r>
            <a:r>
              <a:rPr lang="en-US" dirty="0" err="1" smtClean="0"/>
              <a:t>digunakan</a:t>
            </a:r>
            <a:r>
              <a:rPr lang="en-US" dirty="0" smtClean="0"/>
              <a:t>, IPv4 </a:t>
            </a:r>
            <a:r>
              <a:rPr lang="en-US" dirty="0" err="1" smtClean="0"/>
              <a:t>atau</a:t>
            </a:r>
            <a:r>
              <a:rPr lang="en-US" dirty="0" smtClean="0"/>
              <a:t> IPv6.</a:t>
            </a:r>
          </a:p>
          <a:p>
            <a:r>
              <a:rPr lang="en-US" dirty="0" smtClean="0"/>
              <a:t>Internet Header Length</a:t>
            </a:r>
          </a:p>
          <a:p>
            <a:pPr lvl="1"/>
            <a:r>
              <a:rPr lang="en-US" dirty="0" err="1" smtClean="0"/>
              <a:t>Menunukkan</a:t>
            </a:r>
            <a:r>
              <a:rPr lang="en-US" dirty="0" smtClean="0"/>
              <a:t> </a:t>
            </a:r>
            <a:r>
              <a:rPr lang="en-US" dirty="0" err="1" smtClean="0"/>
              <a:t>ukuran</a:t>
            </a:r>
            <a:r>
              <a:rPr lang="en-US" dirty="0" smtClean="0"/>
              <a:t> header </a:t>
            </a:r>
            <a:r>
              <a:rPr lang="en-US" dirty="0" err="1" smtClean="0"/>
              <a:t>paket</a:t>
            </a:r>
            <a:r>
              <a:rPr lang="en-US" dirty="0" smtClean="0"/>
              <a:t>.</a:t>
            </a:r>
          </a:p>
          <a:p>
            <a:r>
              <a:rPr lang="en-US" dirty="0" smtClean="0"/>
              <a:t>Packet Length</a:t>
            </a:r>
          </a:p>
          <a:p>
            <a:pPr lvl="1"/>
            <a:r>
              <a:rPr lang="en-US" dirty="0" err="1" smtClean="0"/>
              <a:t>Menunjukkan</a:t>
            </a:r>
            <a:r>
              <a:rPr lang="en-US" dirty="0" smtClean="0"/>
              <a:t> </a:t>
            </a:r>
            <a:r>
              <a:rPr lang="en-US" dirty="0" err="1" smtClean="0"/>
              <a:t>ukuran</a:t>
            </a:r>
            <a:r>
              <a:rPr lang="en-US" dirty="0" smtClean="0"/>
              <a:t> </a:t>
            </a:r>
            <a:r>
              <a:rPr lang="en-US" dirty="0" err="1" smtClean="0"/>
              <a:t>paket</a:t>
            </a:r>
            <a:r>
              <a:rPr lang="en-US" dirty="0" smtClean="0"/>
              <a:t> </a:t>
            </a:r>
            <a:r>
              <a:rPr lang="en-US" dirty="0" err="1" smtClean="0"/>
              <a:t>secara</a:t>
            </a:r>
            <a:r>
              <a:rPr lang="en-US" dirty="0" smtClean="0"/>
              <a:t> </a:t>
            </a:r>
            <a:r>
              <a:rPr lang="en-US" dirty="0" err="1" smtClean="0"/>
              <a:t>keseluruhan</a:t>
            </a:r>
            <a:r>
              <a:rPr lang="en-US" dirty="0" smtClean="0"/>
              <a:t> </a:t>
            </a:r>
            <a:r>
              <a:rPr lang="en-US" dirty="0" err="1" smtClean="0"/>
              <a:t>termasuk</a:t>
            </a:r>
            <a:r>
              <a:rPr lang="en-US" dirty="0" smtClean="0"/>
              <a:t> header.</a:t>
            </a:r>
          </a:p>
          <a:p>
            <a:r>
              <a:rPr lang="en-US" dirty="0" smtClean="0"/>
              <a:t>Header checksum</a:t>
            </a:r>
          </a:p>
          <a:p>
            <a:pPr lvl="1"/>
            <a:r>
              <a:rPr lang="en-US" dirty="0" err="1" smtClean="0"/>
              <a:t>Mengecek</a:t>
            </a:r>
            <a:r>
              <a:rPr lang="en-US" dirty="0" smtClean="0"/>
              <a:t> error </a:t>
            </a:r>
            <a:r>
              <a:rPr lang="en-US" dirty="0" err="1" smtClean="0"/>
              <a:t>pada</a:t>
            </a:r>
            <a:r>
              <a:rPr lang="en-US" dirty="0" smtClean="0"/>
              <a:t> </a:t>
            </a:r>
            <a:r>
              <a:rPr lang="en-US" dirty="0" smtClean="0">
                <a:solidFill>
                  <a:srgbClr val="FF0000"/>
                </a:solidFill>
              </a:rPr>
              <a:t>header </a:t>
            </a:r>
            <a:r>
              <a:rPr lang="en-US" dirty="0" err="1" smtClean="0">
                <a:solidFill>
                  <a:srgbClr val="FF0000"/>
                </a:solidFill>
              </a:rPr>
              <a:t>paket</a:t>
            </a:r>
            <a:r>
              <a:rPr lang="en-US" dirty="0" smtClean="0"/>
              <a:t>. </a:t>
            </a:r>
            <a:r>
              <a:rPr lang="en-US" dirty="0" err="1" smtClean="0"/>
              <a:t>Paket</a:t>
            </a:r>
            <a:r>
              <a:rPr lang="en-US" dirty="0" smtClean="0"/>
              <a:t> </a:t>
            </a:r>
            <a:r>
              <a:rPr lang="en-US" dirty="0" err="1" smtClean="0"/>
              <a:t>akan</a:t>
            </a:r>
            <a:r>
              <a:rPr lang="en-US" dirty="0" smtClean="0"/>
              <a:t> </a:t>
            </a:r>
            <a:r>
              <a:rPr lang="en-US" dirty="0" err="1" smtClean="0"/>
              <a:t>di</a:t>
            </a:r>
            <a:r>
              <a:rPr lang="en-US" dirty="0" smtClean="0"/>
              <a:t> drop </a:t>
            </a:r>
            <a:r>
              <a:rPr lang="en-US" dirty="0" err="1" smtClean="0"/>
              <a:t>jika</a:t>
            </a:r>
            <a:r>
              <a:rPr lang="en-US" dirty="0" smtClean="0"/>
              <a:t> </a:t>
            </a:r>
            <a:r>
              <a:rPr lang="en-US" dirty="0" err="1" smtClean="0"/>
              <a:t>terdeteksi</a:t>
            </a:r>
            <a:r>
              <a:rPr lang="en-US" dirty="0" smtClean="0"/>
              <a:t> error </a:t>
            </a:r>
            <a:r>
              <a:rPr lang="en-US" dirty="0" err="1" smtClean="0"/>
              <a:t>pada</a:t>
            </a:r>
            <a:r>
              <a:rPr lang="en-US" dirty="0" smtClean="0"/>
              <a:t> header.</a:t>
            </a:r>
            <a:endParaRPr lang="en-US" dirty="0"/>
          </a:p>
        </p:txBody>
      </p:sp>
    </p:spTree>
    <p:extLst>
      <p:ext uri="{BB962C8B-B14F-4D97-AF65-F5344CB8AC3E}">
        <p14:creationId xmlns:p14="http://schemas.microsoft.com/office/powerpoint/2010/main" val="1466416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-&gt; </a:t>
            </a:r>
            <a:r>
              <a:rPr lang="en-US" dirty="0" err="1" smtClean="0"/>
              <a:t>Pengelompokan</a:t>
            </a:r>
            <a:r>
              <a:rPr lang="en-US" dirty="0" smtClean="0"/>
              <a:t> Device-Device</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err="1" smtClean="0"/>
              <a:t>Salah</a:t>
            </a:r>
            <a:r>
              <a:rPr lang="en-US" dirty="0" smtClean="0"/>
              <a:t> </a:t>
            </a:r>
            <a:r>
              <a:rPr lang="en-US" dirty="0" err="1" smtClean="0"/>
              <a:t>satu</a:t>
            </a:r>
            <a:r>
              <a:rPr lang="en-US" dirty="0" smtClean="0"/>
              <a:t> </a:t>
            </a:r>
            <a:r>
              <a:rPr lang="en-US" dirty="0" err="1" smtClean="0"/>
              <a:t>peran</a:t>
            </a:r>
            <a:r>
              <a:rPr lang="en-US" dirty="0" smtClean="0"/>
              <a:t> network layer </a:t>
            </a:r>
            <a:r>
              <a:rPr lang="en-US" dirty="0" err="1" smtClean="0"/>
              <a:t>adalah</a:t>
            </a:r>
            <a:r>
              <a:rPr lang="en-US" dirty="0" smtClean="0"/>
              <a:t> </a:t>
            </a:r>
            <a:r>
              <a:rPr lang="en-US" dirty="0" err="1" smtClean="0"/>
              <a:t>menyediakan</a:t>
            </a:r>
            <a:r>
              <a:rPr lang="en-US" dirty="0" smtClean="0"/>
              <a:t> </a:t>
            </a:r>
            <a:r>
              <a:rPr lang="en-US" dirty="0" err="1" smtClean="0"/>
              <a:t>mekanisme</a:t>
            </a:r>
            <a:r>
              <a:rPr lang="en-US" dirty="0" smtClean="0"/>
              <a:t> </a:t>
            </a:r>
            <a:r>
              <a:rPr lang="en-US" dirty="0" err="1" smtClean="0"/>
              <a:t>pengalamatan</a:t>
            </a:r>
            <a:r>
              <a:rPr lang="en-US" dirty="0" smtClean="0"/>
              <a:t> (IP address) </a:t>
            </a:r>
            <a:r>
              <a:rPr lang="en-US" dirty="0" err="1" smtClean="0"/>
              <a:t>dan</a:t>
            </a:r>
            <a:r>
              <a:rPr lang="en-US" dirty="0" smtClean="0"/>
              <a:t> </a:t>
            </a:r>
            <a:r>
              <a:rPr lang="en-US" dirty="0" err="1" smtClean="0"/>
              <a:t>pengelompokan</a:t>
            </a:r>
            <a:r>
              <a:rPr lang="en-US" dirty="0" smtClean="0"/>
              <a:t> device </a:t>
            </a:r>
            <a:r>
              <a:rPr lang="en-US" dirty="0" err="1" smtClean="0"/>
              <a:t>ke</a:t>
            </a:r>
            <a:r>
              <a:rPr lang="en-US" dirty="0" smtClean="0"/>
              <a:t> </a:t>
            </a:r>
            <a:r>
              <a:rPr lang="en-US" dirty="0" err="1" smtClean="0"/>
              <a:t>dalam</a:t>
            </a:r>
            <a:r>
              <a:rPr lang="en-US" dirty="0" smtClean="0"/>
              <a:t> </a:t>
            </a:r>
            <a:r>
              <a:rPr lang="en-US" dirty="0" err="1" smtClean="0"/>
              <a:t>satu</a:t>
            </a:r>
            <a:r>
              <a:rPr lang="en-US" dirty="0" smtClean="0"/>
              <a:t> network </a:t>
            </a:r>
            <a:r>
              <a:rPr lang="en-US" dirty="0" err="1" smtClean="0"/>
              <a:t>spesifik</a:t>
            </a:r>
            <a:r>
              <a:rPr lang="en-US" dirty="0" smtClean="0"/>
              <a:t>.</a:t>
            </a:r>
          </a:p>
          <a:p>
            <a:r>
              <a:rPr lang="en-US" dirty="0" smtClean="0"/>
              <a:t>Network yang </a:t>
            </a:r>
            <a:r>
              <a:rPr lang="en-US" dirty="0" err="1" smtClean="0"/>
              <a:t>besar</a:t>
            </a:r>
            <a:r>
              <a:rPr lang="en-US" dirty="0" smtClean="0"/>
              <a:t> </a:t>
            </a:r>
            <a:r>
              <a:rPr lang="en-US" dirty="0" err="1" smtClean="0"/>
              <a:t>juga</a:t>
            </a:r>
            <a:r>
              <a:rPr lang="en-US" dirty="0" smtClean="0"/>
              <a:t> </a:t>
            </a:r>
            <a:r>
              <a:rPr lang="en-US" dirty="0" err="1" smtClean="0"/>
              <a:t>bisa</a:t>
            </a:r>
            <a:r>
              <a:rPr lang="en-US" dirty="0" smtClean="0"/>
              <a:t> </a:t>
            </a:r>
            <a:r>
              <a:rPr lang="en-US" dirty="0" err="1" smtClean="0"/>
              <a:t>dipecah</a:t>
            </a:r>
            <a:r>
              <a:rPr lang="en-US" dirty="0" smtClean="0"/>
              <a:t> </a:t>
            </a:r>
            <a:r>
              <a:rPr lang="en-US" dirty="0" err="1" smtClean="0"/>
              <a:t>lagi</a:t>
            </a:r>
            <a:r>
              <a:rPr lang="en-US" dirty="0" smtClean="0"/>
              <a:t> </a:t>
            </a:r>
            <a:r>
              <a:rPr lang="en-US" dirty="0" err="1" smtClean="0"/>
              <a:t>menjadi</a:t>
            </a:r>
            <a:r>
              <a:rPr lang="en-US" dirty="0" smtClean="0"/>
              <a:t> </a:t>
            </a:r>
            <a:r>
              <a:rPr lang="en-US" dirty="0" err="1" smtClean="0"/>
              <a:t>beberapa</a:t>
            </a:r>
            <a:r>
              <a:rPr lang="en-US" dirty="0" smtClean="0"/>
              <a:t> </a:t>
            </a:r>
            <a:r>
              <a:rPr lang="en-US" dirty="0" err="1" smtClean="0"/>
              <a:t>kelompok</a:t>
            </a:r>
            <a:r>
              <a:rPr lang="en-US" dirty="0" smtClean="0"/>
              <a:t> network yang </a:t>
            </a:r>
            <a:r>
              <a:rPr lang="en-US" dirty="0" err="1" smtClean="0"/>
              <a:t>lebih</a:t>
            </a:r>
            <a:r>
              <a:rPr lang="en-US" dirty="0" smtClean="0"/>
              <a:t> </a:t>
            </a:r>
            <a:r>
              <a:rPr lang="en-US" dirty="0" err="1" smtClean="0"/>
              <a:t>kecil</a:t>
            </a:r>
            <a:r>
              <a:rPr lang="en-US" dirty="0" smtClean="0"/>
              <a:t> yang </a:t>
            </a:r>
            <a:r>
              <a:rPr lang="en-US" dirty="0" err="1" smtClean="0"/>
              <a:t>biasa</a:t>
            </a:r>
            <a:r>
              <a:rPr lang="en-US" dirty="0" smtClean="0"/>
              <a:t> </a:t>
            </a:r>
            <a:r>
              <a:rPr lang="en-US" dirty="0" err="1" smtClean="0"/>
              <a:t>disebut</a:t>
            </a:r>
            <a:r>
              <a:rPr lang="en-US" dirty="0" smtClean="0"/>
              <a:t> </a:t>
            </a:r>
            <a:r>
              <a:rPr lang="en-US" dirty="0" err="1" smtClean="0">
                <a:solidFill>
                  <a:srgbClr val="FF0000"/>
                </a:solidFill>
              </a:rPr>
              <a:t>subnetwork</a:t>
            </a:r>
            <a:r>
              <a:rPr lang="en-US" dirty="0" smtClean="0"/>
              <a:t> </a:t>
            </a:r>
            <a:r>
              <a:rPr lang="en-US" dirty="0" err="1" smtClean="0"/>
              <a:t>atau</a:t>
            </a:r>
            <a:r>
              <a:rPr lang="en-US" dirty="0" smtClean="0"/>
              <a:t> </a:t>
            </a:r>
            <a:r>
              <a:rPr lang="en-US" dirty="0" smtClean="0">
                <a:solidFill>
                  <a:srgbClr val="FF0000"/>
                </a:solidFill>
              </a:rPr>
              <a:t>subnet</a:t>
            </a:r>
            <a:r>
              <a:rPr lang="en-US" dirty="0" smtClean="0"/>
              <a:t>.</a:t>
            </a:r>
          </a:p>
          <a:p>
            <a:r>
              <a:rPr lang="en-US" dirty="0" err="1" smtClean="0"/>
              <a:t>Pengelompokan</a:t>
            </a:r>
            <a:r>
              <a:rPr lang="en-US" dirty="0" smtClean="0"/>
              <a:t> </a:t>
            </a:r>
            <a:r>
              <a:rPr lang="en-US" dirty="0" err="1" smtClean="0"/>
              <a:t>ini</a:t>
            </a:r>
            <a:r>
              <a:rPr lang="en-US" dirty="0" smtClean="0"/>
              <a:t> </a:t>
            </a:r>
            <a:r>
              <a:rPr lang="en-US" dirty="0" err="1" smtClean="0"/>
              <a:t>dapat</a:t>
            </a:r>
            <a:r>
              <a:rPr lang="en-US" dirty="0" smtClean="0"/>
              <a:t> </a:t>
            </a:r>
            <a:r>
              <a:rPr lang="en-US" dirty="0" err="1" smtClean="0"/>
              <a:t>berdasarkan</a:t>
            </a:r>
            <a:r>
              <a:rPr lang="en-US" dirty="0" smtClean="0"/>
              <a:t> </a:t>
            </a:r>
            <a:r>
              <a:rPr lang="en-US" dirty="0" err="1" smtClean="0"/>
              <a:t>lokasi</a:t>
            </a:r>
            <a:r>
              <a:rPr lang="en-US" dirty="0" smtClean="0"/>
              <a:t>, </a:t>
            </a:r>
            <a:r>
              <a:rPr lang="en-US" dirty="0" err="1" smtClean="0"/>
              <a:t>manfaat</a:t>
            </a:r>
            <a:r>
              <a:rPr lang="en-US" dirty="0" smtClean="0"/>
              <a:t> </a:t>
            </a:r>
            <a:r>
              <a:rPr lang="en-US" dirty="0" err="1" smtClean="0"/>
              <a:t>dan</a:t>
            </a:r>
            <a:r>
              <a:rPr lang="en-US" dirty="0" smtClean="0"/>
              <a:t> </a:t>
            </a:r>
            <a:r>
              <a:rPr lang="en-US" dirty="0" err="1" smtClean="0"/>
              <a:t>tujuan</a:t>
            </a:r>
            <a:r>
              <a:rPr lang="en-US" dirty="0" smtClean="0"/>
              <a:t> network, </a:t>
            </a:r>
            <a:r>
              <a:rPr lang="en-US" dirty="0" err="1" smtClean="0"/>
              <a:t>kepemilikan</a:t>
            </a:r>
            <a:r>
              <a:rPr lang="en-US" dirty="0" smtClean="0"/>
              <a:t> </a:t>
            </a:r>
            <a:r>
              <a:rPr lang="en-US" dirty="0" err="1" smtClean="0"/>
              <a:t>dan</a:t>
            </a:r>
            <a:r>
              <a:rPr lang="en-US" dirty="0" smtClean="0"/>
              <a:t> </a:t>
            </a:r>
            <a:r>
              <a:rPr lang="en-US" dirty="0" err="1" smtClean="0"/>
              <a:t>kewenangan</a:t>
            </a:r>
            <a:r>
              <a:rPr lang="en-US" dirty="0" smtClean="0"/>
              <a:t>, </a:t>
            </a:r>
            <a:r>
              <a:rPr lang="en-US" dirty="0" err="1" smtClean="0"/>
              <a:t>dll</a:t>
            </a:r>
            <a:r>
              <a:rPr lang="en-US" dirty="0" smtClean="0"/>
              <a:t>.</a:t>
            </a:r>
          </a:p>
          <a:p>
            <a:r>
              <a:rPr lang="en-US" dirty="0" err="1" smtClean="0"/>
              <a:t>Beberapa</a:t>
            </a:r>
            <a:r>
              <a:rPr lang="en-US" dirty="0" smtClean="0"/>
              <a:t> </a:t>
            </a:r>
            <a:r>
              <a:rPr lang="en-US" dirty="0" err="1" smtClean="0"/>
              <a:t>manfaat</a:t>
            </a:r>
            <a:r>
              <a:rPr lang="en-US" dirty="0" smtClean="0"/>
              <a:t> </a:t>
            </a:r>
            <a:r>
              <a:rPr lang="en-US" dirty="0" err="1" smtClean="0"/>
              <a:t>pengelompokan</a:t>
            </a:r>
            <a:r>
              <a:rPr lang="en-US" dirty="0" smtClean="0"/>
              <a:t> </a:t>
            </a:r>
            <a:r>
              <a:rPr lang="en-US" dirty="0" err="1" smtClean="0"/>
              <a:t>ini</a:t>
            </a:r>
            <a:r>
              <a:rPr lang="en-US" dirty="0" smtClean="0"/>
              <a:t> </a:t>
            </a:r>
            <a:r>
              <a:rPr lang="en-US" dirty="0" err="1" smtClean="0"/>
              <a:t>antara</a:t>
            </a:r>
            <a:r>
              <a:rPr lang="en-US" dirty="0" smtClean="0"/>
              <a:t> lain :</a:t>
            </a:r>
          </a:p>
          <a:p>
            <a:pPr lvl="1"/>
            <a:r>
              <a:rPr lang="en-US" dirty="0" smtClean="0"/>
              <a:t>Performance</a:t>
            </a:r>
          </a:p>
          <a:p>
            <a:pPr lvl="1"/>
            <a:r>
              <a:rPr lang="en-US" dirty="0" smtClean="0"/>
              <a:t>Security</a:t>
            </a:r>
          </a:p>
          <a:p>
            <a:pPr lvl="1"/>
            <a:r>
              <a:rPr lang="en-US" dirty="0" smtClean="0"/>
              <a:t>Management address</a:t>
            </a:r>
            <a:endParaRPr lang="en-US" dirty="0"/>
          </a:p>
        </p:txBody>
      </p:sp>
    </p:spTree>
    <p:extLst>
      <p:ext uri="{BB962C8B-B14F-4D97-AF65-F5344CB8AC3E}">
        <p14:creationId xmlns:p14="http://schemas.microsoft.com/office/powerpoint/2010/main" val="37026561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Networks -&gt; </a:t>
            </a:r>
            <a:r>
              <a:rPr lang="en-US" dirty="0" err="1" smtClean="0"/>
              <a:t>Pengelompokan</a:t>
            </a:r>
            <a:r>
              <a:rPr lang="en-US" dirty="0" smtClean="0"/>
              <a:t> Device-Device</a:t>
            </a:r>
            <a:endParaRPr lang="en-US" dirty="0"/>
          </a:p>
        </p:txBody>
      </p:sp>
      <p:sp>
        <p:nvSpPr>
          <p:cNvPr id="3" name="Content Placeholder 2"/>
          <p:cNvSpPr>
            <a:spLocks noGrp="1"/>
          </p:cNvSpPr>
          <p:nvPr>
            <p:ph sz="quarter" idx="1"/>
          </p:nvPr>
        </p:nvSpPr>
        <p:spPr>
          <a:xfrm>
            <a:off x="248905" y="3090842"/>
            <a:ext cx="11741727" cy="3767158"/>
          </a:xfrm>
        </p:spPr>
        <p:txBody>
          <a:bodyPr>
            <a:normAutofit/>
          </a:bodyPr>
          <a:lstStyle/>
          <a:p>
            <a:r>
              <a:rPr lang="en-US" dirty="0" smtClean="0"/>
              <a:t>32 bit IPv4 address </a:t>
            </a:r>
            <a:r>
              <a:rPr lang="en-US" dirty="0" err="1" smtClean="0"/>
              <a:t>terdiri</a:t>
            </a:r>
            <a:r>
              <a:rPr lang="en-US" dirty="0" smtClean="0"/>
              <a:t> </a:t>
            </a:r>
            <a:r>
              <a:rPr lang="en-US" dirty="0" err="1" smtClean="0"/>
              <a:t>dari</a:t>
            </a:r>
            <a:r>
              <a:rPr lang="en-US" dirty="0" smtClean="0"/>
              <a:t> 2 </a:t>
            </a:r>
            <a:r>
              <a:rPr lang="en-US" dirty="0" err="1" smtClean="0"/>
              <a:t>bagian</a:t>
            </a:r>
            <a:r>
              <a:rPr lang="en-US" dirty="0" smtClean="0"/>
              <a:t> bit, </a:t>
            </a:r>
            <a:r>
              <a:rPr lang="en-US" dirty="0" smtClean="0">
                <a:solidFill>
                  <a:srgbClr val="FF0000"/>
                </a:solidFill>
              </a:rPr>
              <a:t>network</a:t>
            </a:r>
            <a:r>
              <a:rPr lang="en-US" dirty="0" smtClean="0"/>
              <a:t> </a:t>
            </a:r>
            <a:r>
              <a:rPr lang="en-US" dirty="0" err="1" smtClean="0"/>
              <a:t>dan</a:t>
            </a:r>
            <a:r>
              <a:rPr lang="en-US" dirty="0" smtClean="0"/>
              <a:t> </a:t>
            </a:r>
            <a:r>
              <a:rPr lang="en-US" dirty="0" smtClean="0">
                <a:solidFill>
                  <a:srgbClr val="FF0000"/>
                </a:solidFill>
              </a:rPr>
              <a:t>host</a:t>
            </a:r>
            <a:r>
              <a:rPr lang="en-US" dirty="0" smtClean="0"/>
              <a:t>.</a:t>
            </a:r>
          </a:p>
          <a:p>
            <a:r>
              <a:rPr lang="en-US" dirty="0" err="1" smtClean="0"/>
              <a:t>Bagian</a:t>
            </a:r>
            <a:r>
              <a:rPr lang="en-US" dirty="0" smtClean="0"/>
              <a:t> </a:t>
            </a:r>
            <a:r>
              <a:rPr lang="en-US" dirty="0" smtClean="0">
                <a:solidFill>
                  <a:srgbClr val="FF0000"/>
                </a:solidFill>
              </a:rPr>
              <a:t>network</a:t>
            </a:r>
            <a:r>
              <a:rPr lang="en-US" dirty="0" smtClean="0"/>
              <a:t> </a:t>
            </a:r>
            <a:r>
              <a:rPr lang="en-US" dirty="0" err="1" smtClean="0"/>
              <a:t>menunjukkan</a:t>
            </a:r>
            <a:r>
              <a:rPr lang="en-US" dirty="0" smtClean="0"/>
              <a:t> </a:t>
            </a:r>
            <a:r>
              <a:rPr lang="en-US" dirty="0" err="1" smtClean="0"/>
              <a:t>anggota</a:t>
            </a:r>
            <a:r>
              <a:rPr lang="en-US" dirty="0" smtClean="0"/>
              <a:t> network </a:t>
            </a:r>
            <a:r>
              <a:rPr lang="en-US" dirty="0" err="1" smtClean="0"/>
              <a:t>mana</a:t>
            </a:r>
            <a:r>
              <a:rPr lang="en-US" dirty="0" smtClean="0"/>
              <a:t> IP address </a:t>
            </a:r>
            <a:r>
              <a:rPr lang="en-US" dirty="0" err="1" smtClean="0"/>
              <a:t>tersebut</a:t>
            </a:r>
            <a:r>
              <a:rPr lang="en-US" dirty="0" smtClean="0"/>
              <a:t>, </a:t>
            </a:r>
            <a:r>
              <a:rPr lang="en-US" dirty="0" err="1" smtClean="0"/>
              <a:t>sedangkan</a:t>
            </a:r>
            <a:r>
              <a:rPr lang="en-US" dirty="0" smtClean="0"/>
              <a:t> </a:t>
            </a:r>
            <a:r>
              <a:rPr lang="en-US" dirty="0" smtClean="0">
                <a:solidFill>
                  <a:srgbClr val="FF0000"/>
                </a:solidFill>
              </a:rPr>
              <a:t>host</a:t>
            </a:r>
            <a:r>
              <a:rPr lang="en-US" dirty="0" smtClean="0"/>
              <a:t> </a:t>
            </a:r>
            <a:r>
              <a:rPr lang="en-US" dirty="0" err="1" smtClean="0"/>
              <a:t>menunjukkan</a:t>
            </a:r>
            <a:r>
              <a:rPr lang="en-US" dirty="0" smtClean="0"/>
              <a:t> </a:t>
            </a:r>
            <a:r>
              <a:rPr lang="en-US" dirty="0" err="1" smtClean="0"/>
              <a:t>mesin</a:t>
            </a:r>
            <a:r>
              <a:rPr lang="en-US" dirty="0" smtClean="0"/>
              <a:t> </a:t>
            </a:r>
            <a:r>
              <a:rPr lang="en-US" dirty="0" err="1" smtClean="0"/>
              <a:t>itu</a:t>
            </a:r>
            <a:r>
              <a:rPr lang="en-US" dirty="0" smtClean="0"/>
              <a:t> </a:t>
            </a:r>
            <a:r>
              <a:rPr lang="en-US" dirty="0" err="1" smtClean="0"/>
              <a:t>sendiri</a:t>
            </a:r>
            <a:r>
              <a:rPr lang="en-US" dirty="0" smtClean="0"/>
              <a:t>.</a:t>
            </a:r>
          </a:p>
          <a:p>
            <a:r>
              <a:rPr lang="en-US" dirty="0" err="1" smtClean="0"/>
              <a:t>Dalam</a:t>
            </a:r>
            <a:r>
              <a:rPr lang="en-US" dirty="0" smtClean="0"/>
              <a:t> </a:t>
            </a:r>
            <a:r>
              <a:rPr lang="en-US" dirty="0" err="1" smtClean="0"/>
              <a:t>satu</a:t>
            </a:r>
            <a:r>
              <a:rPr lang="en-US" dirty="0" smtClean="0"/>
              <a:t> network yang </a:t>
            </a:r>
            <a:r>
              <a:rPr lang="en-US" dirty="0" err="1" smtClean="0"/>
              <a:t>sama</a:t>
            </a:r>
            <a:r>
              <a:rPr lang="en-US" dirty="0" smtClean="0"/>
              <a:t>, </a:t>
            </a:r>
            <a:r>
              <a:rPr lang="en-US" dirty="0" err="1" smtClean="0"/>
              <a:t>semua</a:t>
            </a:r>
            <a:r>
              <a:rPr lang="en-US" dirty="0" smtClean="0"/>
              <a:t> host </a:t>
            </a:r>
            <a:r>
              <a:rPr lang="en-US" dirty="0" err="1" smtClean="0"/>
              <a:t>memiliki</a:t>
            </a:r>
            <a:r>
              <a:rPr lang="en-US" dirty="0" smtClean="0"/>
              <a:t> </a:t>
            </a:r>
            <a:r>
              <a:rPr lang="en-US" dirty="0" err="1" smtClean="0"/>
              <a:t>bagian</a:t>
            </a:r>
            <a:r>
              <a:rPr lang="en-US" dirty="0" smtClean="0"/>
              <a:t> </a:t>
            </a:r>
            <a:r>
              <a:rPr lang="en-US" dirty="0" smtClean="0">
                <a:solidFill>
                  <a:srgbClr val="FF0000"/>
                </a:solidFill>
              </a:rPr>
              <a:t>network</a:t>
            </a:r>
            <a:r>
              <a:rPr lang="en-US" dirty="0" smtClean="0"/>
              <a:t> yang </a:t>
            </a:r>
            <a:r>
              <a:rPr lang="en-US" dirty="0" err="1" smtClean="0"/>
              <a:t>sama</a:t>
            </a:r>
            <a:r>
              <a:rPr lang="en-US" dirty="0" smtClean="0"/>
              <a:t>.</a:t>
            </a:r>
          </a:p>
          <a:p>
            <a:r>
              <a:rPr lang="en-US" dirty="0" smtClean="0"/>
              <a:t>Total bit yang </a:t>
            </a:r>
            <a:r>
              <a:rPr lang="en-US" dirty="0" err="1" smtClean="0"/>
              <a:t>menunjukkan</a:t>
            </a:r>
            <a:r>
              <a:rPr lang="en-US" dirty="0" smtClean="0"/>
              <a:t> </a:t>
            </a:r>
            <a:r>
              <a:rPr lang="en-US" dirty="0" err="1" smtClean="0"/>
              <a:t>bagian</a:t>
            </a:r>
            <a:r>
              <a:rPr lang="en-US" dirty="0" smtClean="0"/>
              <a:t> network </a:t>
            </a:r>
            <a:r>
              <a:rPr lang="en-US" dirty="0" err="1" smtClean="0"/>
              <a:t>disebut</a:t>
            </a:r>
            <a:r>
              <a:rPr lang="en-US" dirty="0" smtClean="0"/>
              <a:t> </a:t>
            </a:r>
            <a:r>
              <a:rPr lang="en-US" dirty="0" smtClean="0">
                <a:solidFill>
                  <a:srgbClr val="FF0000"/>
                </a:solidFill>
              </a:rPr>
              <a:t>prefix length</a:t>
            </a:r>
            <a:r>
              <a:rPr lang="en-US" dirty="0" smtClean="0"/>
              <a:t>, network </a:t>
            </a:r>
            <a:r>
              <a:rPr lang="en-US" dirty="0" err="1" smtClean="0"/>
              <a:t>dengan</a:t>
            </a:r>
            <a:r>
              <a:rPr lang="en-US" dirty="0" smtClean="0"/>
              <a:t> prefix /24 </a:t>
            </a:r>
            <a:r>
              <a:rPr lang="en-US" dirty="0" err="1" smtClean="0"/>
              <a:t>memiliki</a:t>
            </a:r>
            <a:r>
              <a:rPr lang="en-US" dirty="0" smtClean="0"/>
              <a:t> 24 bit </a:t>
            </a:r>
            <a:r>
              <a:rPr lang="en-US" dirty="0" err="1" smtClean="0"/>
              <a:t>bagian</a:t>
            </a:r>
            <a:r>
              <a:rPr lang="en-US" dirty="0" smtClean="0"/>
              <a:t> network.</a:t>
            </a:r>
            <a:endParaRPr lang="en-US" dirty="0"/>
          </a:p>
        </p:txBody>
      </p:sp>
      <p:pic>
        <p:nvPicPr>
          <p:cNvPr id="4" name="Picture 3" descr="IPv4.jpg"/>
          <p:cNvPicPr>
            <a:picLocks noChangeAspect="1"/>
          </p:cNvPicPr>
          <p:nvPr/>
        </p:nvPicPr>
        <p:blipFill>
          <a:blip r:embed="rId2"/>
          <a:stretch>
            <a:fillRect/>
          </a:stretch>
        </p:blipFill>
        <p:spPr>
          <a:xfrm>
            <a:off x="2604656" y="1537855"/>
            <a:ext cx="7819937" cy="1295400"/>
          </a:xfrm>
          <a:prstGeom prst="rect">
            <a:avLst/>
          </a:prstGeom>
        </p:spPr>
      </p:pic>
    </p:spTree>
    <p:extLst>
      <p:ext uri="{BB962C8B-B14F-4D97-AF65-F5344CB8AC3E}">
        <p14:creationId xmlns:p14="http://schemas.microsoft.com/office/powerpoint/2010/main" val="1057700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ateway.jpg"/>
          <p:cNvPicPr>
            <a:picLocks noChangeAspect="1"/>
          </p:cNvPicPr>
          <p:nvPr/>
        </p:nvPicPr>
        <p:blipFill>
          <a:blip r:embed="rId2"/>
          <a:stretch>
            <a:fillRect/>
          </a:stretch>
        </p:blipFill>
        <p:spPr>
          <a:xfrm>
            <a:off x="3936546" y="685801"/>
            <a:ext cx="4521654" cy="3126081"/>
          </a:xfrm>
          <a:prstGeom prst="rect">
            <a:avLst/>
          </a:prstGeom>
        </p:spPr>
      </p:pic>
      <p:sp>
        <p:nvSpPr>
          <p:cNvPr id="2" name="Title 1"/>
          <p:cNvSpPr>
            <a:spLocks noGrp="1"/>
          </p:cNvSpPr>
          <p:nvPr>
            <p:ph type="title"/>
          </p:nvPr>
        </p:nvSpPr>
        <p:spPr/>
        <p:txBody>
          <a:bodyPr/>
          <a:lstStyle/>
          <a:p>
            <a:r>
              <a:rPr lang="en-US" dirty="0" smtClean="0"/>
              <a:t>Routing</a:t>
            </a:r>
            <a:endParaRPr lang="en-US" dirty="0"/>
          </a:p>
        </p:txBody>
      </p:sp>
      <p:sp>
        <p:nvSpPr>
          <p:cNvPr id="3" name="Content Placeholder 2"/>
          <p:cNvSpPr>
            <a:spLocks noGrp="1"/>
          </p:cNvSpPr>
          <p:nvPr>
            <p:ph sz="quarter" idx="1"/>
          </p:nvPr>
        </p:nvSpPr>
        <p:spPr>
          <a:xfrm>
            <a:off x="633845" y="3657600"/>
            <a:ext cx="11045537" cy="2700358"/>
          </a:xfrm>
        </p:spPr>
        <p:txBody>
          <a:bodyPr>
            <a:normAutofit/>
          </a:bodyPr>
          <a:lstStyle/>
          <a:p>
            <a:pPr algn="just"/>
            <a:r>
              <a:rPr lang="en-US" dirty="0" err="1" smtClean="0"/>
              <a:t>Mesin-mesin</a:t>
            </a:r>
            <a:r>
              <a:rPr lang="en-US" dirty="0" smtClean="0"/>
              <a:t> </a:t>
            </a:r>
            <a:r>
              <a:rPr lang="en-US" dirty="0" err="1" smtClean="0">
                <a:solidFill>
                  <a:srgbClr val="FF0000"/>
                </a:solidFill>
              </a:rPr>
              <a:t>dalam</a:t>
            </a:r>
            <a:r>
              <a:rPr lang="en-US" dirty="0" smtClean="0">
                <a:solidFill>
                  <a:srgbClr val="FF0000"/>
                </a:solidFill>
              </a:rPr>
              <a:t> </a:t>
            </a:r>
            <a:r>
              <a:rPr lang="en-US" dirty="0" err="1" smtClean="0">
                <a:solidFill>
                  <a:srgbClr val="FF0000"/>
                </a:solidFill>
              </a:rPr>
              <a:t>satu</a:t>
            </a:r>
            <a:r>
              <a:rPr lang="en-US" dirty="0" smtClean="0">
                <a:solidFill>
                  <a:srgbClr val="FF0000"/>
                </a:solidFill>
              </a:rPr>
              <a:t> network </a:t>
            </a:r>
            <a:r>
              <a:rPr lang="en-US" dirty="0" err="1" smtClean="0"/>
              <a:t>saling</a:t>
            </a:r>
            <a:r>
              <a:rPr lang="en-US" dirty="0" smtClean="0"/>
              <a:t> </a:t>
            </a:r>
            <a:r>
              <a:rPr lang="en-US" dirty="0" err="1" smtClean="0"/>
              <a:t>berkomunikasi</a:t>
            </a:r>
            <a:r>
              <a:rPr lang="en-US" dirty="0" smtClean="0"/>
              <a:t> </a:t>
            </a:r>
            <a:r>
              <a:rPr lang="en-US" dirty="0" err="1" smtClean="0"/>
              <a:t>tanpa</a:t>
            </a:r>
            <a:r>
              <a:rPr lang="en-US" dirty="0" smtClean="0"/>
              <a:t> </a:t>
            </a:r>
            <a:r>
              <a:rPr lang="en-US" dirty="0" err="1" smtClean="0"/>
              <a:t>menggunakan</a:t>
            </a:r>
            <a:r>
              <a:rPr lang="en-US" dirty="0" smtClean="0"/>
              <a:t> device layer network </a:t>
            </a:r>
            <a:r>
              <a:rPr lang="en-US" dirty="0" err="1" smtClean="0"/>
              <a:t>sebagai</a:t>
            </a:r>
            <a:r>
              <a:rPr lang="en-US" dirty="0" smtClean="0"/>
              <a:t> </a:t>
            </a:r>
            <a:r>
              <a:rPr lang="en-US" dirty="0" err="1" smtClean="0"/>
              <a:t>perantara</a:t>
            </a:r>
            <a:r>
              <a:rPr lang="en-US" dirty="0" smtClean="0"/>
              <a:t>.</a:t>
            </a:r>
          </a:p>
          <a:p>
            <a:pPr algn="just"/>
            <a:r>
              <a:rPr lang="en-US" dirty="0" err="1" smtClean="0"/>
              <a:t>Untuk</a:t>
            </a:r>
            <a:r>
              <a:rPr lang="en-US" dirty="0" smtClean="0"/>
              <a:t> </a:t>
            </a:r>
            <a:r>
              <a:rPr lang="en-US" dirty="0" err="1" smtClean="0"/>
              <a:t>berkomunikasi</a:t>
            </a:r>
            <a:r>
              <a:rPr lang="en-US" dirty="0" smtClean="0"/>
              <a:t> </a:t>
            </a:r>
            <a:r>
              <a:rPr lang="en-US" dirty="0" err="1" smtClean="0"/>
              <a:t>dengan</a:t>
            </a:r>
            <a:r>
              <a:rPr lang="en-US" dirty="0" smtClean="0"/>
              <a:t> </a:t>
            </a:r>
            <a:r>
              <a:rPr lang="en-US" dirty="0" err="1" smtClean="0"/>
              <a:t>mesin</a:t>
            </a:r>
            <a:r>
              <a:rPr lang="en-US" dirty="0" smtClean="0"/>
              <a:t> </a:t>
            </a:r>
            <a:r>
              <a:rPr lang="en-US" dirty="0" err="1" smtClean="0"/>
              <a:t>dalam</a:t>
            </a:r>
            <a:r>
              <a:rPr lang="en-US" dirty="0" smtClean="0"/>
              <a:t> network lain </a:t>
            </a:r>
            <a:r>
              <a:rPr lang="en-US" dirty="0" err="1" smtClean="0"/>
              <a:t>diperlukan</a:t>
            </a:r>
            <a:r>
              <a:rPr lang="en-US" dirty="0" smtClean="0"/>
              <a:t> device </a:t>
            </a:r>
            <a:r>
              <a:rPr lang="en-US" dirty="0" err="1" smtClean="0"/>
              <a:t>perantara</a:t>
            </a:r>
            <a:r>
              <a:rPr lang="en-US" dirty="0" smtClean="0"/>
              <a:t> </a:t>
            </a:r>
            <a:r>
              <a:rPr lang="en-US" dirty="0" err="1" smtClean="0"/>
              <a:t>mis</a:t>
            </a:r>
            <a:r>
              <a:rPr lang="en-US" dirty="0" smtClean="0"/>
              <a:t>: </a:t>
            </a:r>
            <a:r>
              <a:rPr lang="en-US" dirty="0" smtClean="0">
                <a:solidFill>
                  <a:srgbClr val="FF0000"/>
                </a:solidFill>
              </a:rPr>
              <a:t>router</a:t>
            </a:r>
            <a:r>
              <a:rPr lang="en-US" dirty="0" smtClean="0"/>
              <a:t> </a:t>
            </a:r>
            <a:r>
              <a:rPr lang="en-US" dirty="0" err="1" smtClean="0"/>
              <a:t>sebagai</a:t>
            </a:r>
            <a:r>
              <a:rPr lang="en-US" dirty="0" smtClean="0"/>
              <a:t> </a:t>
            </a:r>
            <a:r>
              <a:rPr lang="en-US" dirty="0" smtClean="0">
                <a:solidFill>
                  <a:srgbClr val="FF0000"/>
                </a:solidFill>
              </a:rPr>
              <a:t>gateway</a:t>
            </a:r>
            <a:r>
              <a:rPr lang="en-US" dirty="0" smtClean="0"/>
              <a:t> </a:t>
            </a:r>
            <a:r>
              <a:rPr lang="en-US" dirty="0" err="1" smtClean="0"/>
              <a:t>menuju</a:t>
            </a:r>
            <a:r>
              <a:rPr lang="en-US" dirty="0" smtClean="0"/>
              <a:t> network lain.</a:t>
            </a:r>
          </a:p>
          <a:p>
            <a:pPr algn="just"/>
            <a:r>
              <a:rPr lang="en-US" dirty="0" smtClean="0"/>
              <a:t>Router </a:t>
            </a:r>
            <a:r>
              <a:rPr lang="en-US" dirty="0" err="1" smtClean="0"/>
              <a:t>memerlukan</a:t>
            </a:r>
            <a:r>
              <a:rPr lang="en-US" dirty="0" smtClean="0"/>
              <a:t> </a:t>
            </a:r>
            <a:r>
              <a:rPr lang="en-US" dirty="0" err="1" smtClean="0"/>
              <a:t>informasi</a:t>
            </a:r>
            <a:r>
              <a:rPr lang="en-US" dirty="0" smtClean="0"/>
              <a:t> routing (</a:t>
            </a:r>
            <a:r>
              <a:rPr lang="en-US" dirty="0" smtClean="0">
                <a:solidFill>
                  <a:srgbClr val="FF0000"/>
                </a:solidFill>
              </a:rPr>
              <a:t>route</a:t>
            </a:r>
            <a:r>
              <a:rPr lang="en-US" dirty="0" smtClean="0"/>
              <a:t>) yang </a:t>
            </a:r>
            <a:r>
              <a:rPr lang="en-US" dirty="0" err="1" smtClean="0"/>
              <a:t>mendefinisikan</a:t>
            </a:r>
            <a:r>
              <a:rPr lang="en-US" dirty="0" smtClean="0"/>
              <a:t> </a:t>
            </a:r>
            <a:r>
              <a:rPr lang="en-US" dirty="0" err="1" smtClean="0"/>
              <a:t>kemana</a:t>
            </a:r>
            <a:r>
              <a:rPr lang="en-US" dirty="0" smtClean="0"/>
              <a:t> </a:t>
            </a:r>
            <a:r>
              <a:rPr lang="en-US" dirty="0" err="1" smtClean="0"/>
              <a:t>paket</a:t>
            </a:r>
            <a:r>
              <a:rPr lang="en-US" dirty="0" smtClean="0"/>
              <a:t> </a:t>
            </a:r>
            <a:r>
              <a:rPr lang="en-US" dirty="0" err="1" smtClean="0"/>
              <a:t>harus</a:t>
            </a:r>
            <a:r>
              <a:rPr lang="en-US" dirty="0" smtClean="0"/>
              <a:t> </a:t>
            </a:r>
            <a:r>
              <a:rPr lang="en-US" dirty="0" err="1" smtClean="0"/>
              <a:t>di</a:t>
            </a:r>
            <a:r>
              <a:rPr lang="en-US" dirty="0" smtClean="0"/>
              <a:t> forward </a:t>
            </a:r>
            <a:r>
              <a:rPr lang="en-US" dirty="0" err="1" smtClean="0"/>
              <a:t>untuk</a:t>
            </a:r>
            <a:r>
              <a:rPr lang="en-US" dirty="0" smtClean="0"/>
              <a:t> </a:t>
            </a:r>
            <a:r>
              <a:rPr lang="en-US" dirty="0" err="1" smtClean="0"/>
              <a:t>mencapai</a:t>
            </a:r>
            <a:r>
              <a:rPr lang="en-US" dirty="0" smtClean="0"/>
              <a:t> </a:t>
            </a:r>
            <a:r>
              <a:rPr lang="en-US" dirty="0" err="1" smtClean="0"/>
              <a:t>tujuan</a:t>
            </a:r>
            <a:r>
              <a:rPr lang="en-US" dirty="0" smtClean="0"/>
              <a:t>.</a:t>
            </a:r>
            <a:endParaRPr lang="en-US" dirty="0"/>
          </a:p>
        </p:txBody>
      </p:sp>
    </p:spTree>
    <p:extLst>
      <p:ext uri="{BB962C8B-B14F-4D97-AF65-F5344CB8AC3E}">
        <p14:creationId xmlns:p14="http://schemas.microsoft.com/office/powerpoint/2010/main" val="23643177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1573" y="2535382"/>
            <a:ext cx="5933209" cy="1070263"/>
          </a:xfrm>
        </p:spPr>
        <p:txBody>
          <a:bodyPr/>
          <a:lstStyle/>
          <a:p>
            <a:pPr marL="0" indent="0">
              <a:buNone/>
            </a:pPr>
            <a:r>
              <a:rPr lang="en-US" sz="6000" dirty="0" smtClean="0">
                <a:solidFill>
                  <a:schemeClr val="accent6">
                    <a:lumMod val="40000"/>
                    <a:lumOff val="60000"/>
                  </a:schemeClr>
                </a:solidFill>
              </a:rPr>
              <a:t>Network Layer</a:t>
            </a:r>
            <a:endParaRPr lang="en-US" sz="6000" dirty="0">
              <a:solidFill>
                <a:schemeClr val="accent6">
                  <a:lumMod val="40000"/>
                  <a:lumOff val="60000"/>
                </a:schemeClr>
              </a:solidFill>
            </a:endParaRPr>
          </a:p>
          <a:p>
            <a:pPr marL="0" indent="0">
              <a:buNone/>
            </a:pPr>
            <a:endParaRPr lang="en-US" dirty="0">
              <a:solidFill>
                <a:schemeClr val="accent6">
                  <a:lumMod val="40000"/>
                  <a:lumOff val="60000"/>
                </a:schemeClr>
              </a:solidFill>
            </a:endParaRPr>
          </a:p>
        </p:txBody>
      </p:sp>
      <p:sp>
        <p:nvSpPr>
          <p:cNvPr id="4" name="Striped Right Arrow 3"/>
          <p:cNvSpPr/>
          <p:nvPr/>
        </p:nvSpPr>
        <p:spPr>
          <a:xfrm>
            <a:off x="820882" y="2535382"/>
            <a:ext cx="2410691" cy="820882"/>
          </a:xfrm>
          <a:prstGeom prst="striped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ontent Placeholder 2"/>
          <p:cNvSpPr txBox="1">
            <a:spLocks/>
          </p:cNvSpPr>
          <p:nvPr/>
        </p:nvSpPr>
        <p:spPr>
          <a:xfrm>
            <a:off x="3584864" y="3345873"/>
            <a:ext cx="5933209" cy="10702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6000" dirty="0" smtClean="0">
                <a:solidFill>
                  <a:schemeClr val="accent6">
                    <a:lumMod val="40000"/>
                    <a:lumOff val="60000"/>
                  </a:schemeClr>
                </a:solidFill>
              </a:rPr>
              <a:t>Transport Layer</a:t>
            </a:r>
          </a:p>
          <a:p>
            <a:pPr marL="0" indent="0">
              <a:buFont typeface="Arial" panose="020B0604020202020204" pitchFamily="34" charset="0"/>
              <a:buNone/>
            </a:pPr>
            <a:endParaRPr lang="en-US" dirty="0">
              <a:solidFill>
                <a:schemeClr val="accent6">
                  <a:lumMod val="40000"/>
                  <a:lumOff val="60000"/>
                </a:schemeClr>
              </a:solidFill>
            </a:endParaRPr>
          </a:p>
        </p:txBody>
      </p:sp>
    </p:spTree>
    <p:extLst>
      <p:ext uri="{BB962C8B-B14F-4D97-AF65-F5344CB8AC3E}">
        <p14:creationId xmlns:p14="http://schemas.microsoft.com/office/powerpoint/2010/main" val="23380208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err="1" smtClean="0"/>
              <a:t>Dalam</a:t>
            </a:r>
            <a:r>
              <a:rPr lang="en-US" dirty="0" smtClean="0"/>
              <a:t> </a:t>
            </a:r>
            <a:r>
              <a:rPr lang="en-US" dirty="0" err="1" smtClean="0"/>
              <a:t>proses</a:t>
            </a:r>
            <a:r>
              <a:rPr lang="en-US" dirty="0" smtClean="0"/>
              <a:t> routing, router </a:t>
            </a:r>
            <a:r>
              <a:rPr lang="en-US" dirty="0" err="1" smtClean="0"/>
              <a:t>menentukan</a:t>
            </a:r>
            <a:r>
              <a:rPr lang="en-US" dirty="0" smtClean="0"/>
              <a:t> </a:t>
            </a:r>
            <a:r>
              <a:rPr lang="en-US" dirty="0" err="1" smtClean="0"/>
              <a:t>kemana</a:t>
            </a:r>
            <a:r>
              <a:rPr lang="en-US" dirty="0" smtClean="0"/>
              <a:t> </a:t>
            </a:r>
            <a:r>
              <a:rPr lang="en-US" dirty="0" err="1" smtClean="0"/>
              <a:t>paket</a:t>
            </a:r>
            <a:r>
              <a:rPr lang="en-US" dirty="0" smtClean="0"/>
              <a:t> </a:t>
            </a:r>
            <a:r>
              <a:rPr lang="en-US" dirty="0" err="1" smtClean="0"/>
              <a:t>harus</a:t>
            </a:r>
            <a:r>
              <a:rPr lang="en-US" dirty="0" smtClean="0"/>
              <a:t> </a:t>
            </a:r>
            <a:r>
              <a:rPr lang="en-US" dirty="0" err="1" smtClean="0"/>
              <a:t>di</a:t>
            </a:r>
            <a:r>
              <a:rPr lang="en-US" dirty="0" smtClean="0"/>
              <a:t> </a:t>
            </a:r>
            <a:r>
              <a:rPr lang="en-US" dirty="0" smtClean="0">
                <a:solidFill>
                  <a:srgbClr val="0070C0"/>
                </a:solidFill>
              </a:rPr>
              <a:t>forward</a:t>
            </a:r>
            <a:r>
              <a:rPr lang="en-US" dirty="0" smtClean="0"/>
              <a:t> </a:t>
            </a:r>
            <a:r>
              <a:rPr lang="en-US" dirty="0" err="1" smtClean="0"/>
              <a:t>berdasar</a:t>
            </a:r>
            <a:r>
              <a:rPr lang="en-US" dirty="0" smtClean="0"/>
              <a:t> </a:t>
            </a:r>
            <a:r>
              <a:rPr lang="en-US" dirty="0" err="1" smtClean="0"/>
              <a:t>informasi</a:t>
            </a:r>
            <a:r>
              <a:rPr lang="en-US" dirty="0" smtClean="0"/>
              <a:t> </a:t>
            </a:r>
            <a:r>
              <a:rPr lang="en-US" dirty="0" smtClean="0">
                <a:solidFill>
                  <a:srgbClr val="FF0000"/>
                </a:solidFill>
              </a:rPr>
              <a:t>network </a:t>
            </a:r>
            <a:r>
              <a:rPr lang="en-US" dirty="0" err="1" smtClean="0">
                <a:solidFill>
                  <a:srgbClr val="FF0000"/>
                </a:solidFill>
              </a:rPr>
              <a:t>tujuan</a:t>
            </a:r>
            <a:r>
              <a:rPr lang="en-US" dirty="0" smtClean="0"/>
              <a:t> yang </a:t>
            </a:r>
            <a:r>
              <a:rPr lang="en-US" dirty="0" err="1" smtClean="0"/>
              <a:t>ada</a:t>
            </a:r>
            <a:r>
              <a:rPr lang="en-US" dirty="0" smtClean="0"/>
              <a:t> </a:t>
            </a:r>
            <a:r>
              <a:rPr lang="en-US" dirty="0" err="1" smtClean="0"/>
              <a:t>pada</a:t>
            </a:r>
            <a:r>
              <a:rPr lang="en-US" dirty="0" smtClean="0"/>
              <a:t> </a:t>
            </a:r>
            <a:r>
              <a:rPr lang="en-US" dirty="0" smtClean="0">
                <a:solidFill>
                  <a:srgbClr val="FF0000"/>
                </a:solidFill>
              </a:rPr>
              <a:t>IP Header </a:t>
            </a:r>
            <a:r>
              <a:rPr lang="en-US" dirty="0" err="1" smtClean="0"/>
              <a:t>paket</a:t>
            </a:r>
            <a:r>
              <a:rPr lang="en-US" dirty="0" smtClean="0"/>
              <a:t>.</a:t>
            </a:r>
          </a:p>
          <a:p>
            <a:r>
              <a:rPr lang="en-US" dirty="0" err="1" smtClean="0"/>
              <a:t>Jika</a:t>
            </a:r>
            <a:r>
              <a:rPr lang="en-US" dirty="0" smtClean="0"/>
              <a:t> network </a:t>
            </a:r>
            <a:r>
              <a:rPr lang="en-US" dirty="0" err="1" smtClean="0"/>
              <a:t>tujuan</a:t>
            </a:r>
            <a:r>
              <a:rPr lang="en-US" dirty="0" smtClean="0"/>
              <a:t> </a:t>
            </a:r>
            <a:r>
              <a:rPr lang="en-US" dirty="0" err="1" smtClean="0"/>
              <a:t>merupakan</a:t>
            </a:r>
            <a:r>
              <a:rPr lang="en-US" dirty="0" smtClean="0"/>
              <a:t> network yang </a:t>
            </a:r>
            <a:r>
              <a:rPr lang="en-US" dirty="0" err="1" smtClean="0"/>
              <a:t>terhubung</a:t>
            </a:r>
            <a:r>
              <a:rPr lang="en-US" dirty="0" smtClean="0"/>
              <a:t> </a:t>
            </a:r>
            <a:r>
              <a:rPr lang="en-US" dirty="0" err="1" smtClean="0"/>
              <a:t>langsung</a:t>
            </a:r>
            <a:r>
              <a:rPr lang="en-US" dirty="0" smtClean="0"/>
              <a:t> (</a:t>
            </a:r>
            <a:r>
              <a:rPr lang="en-US" dirty="0" smtClean="0">
                <a:solidFill>
                  <a:srgbClr val="FF0000"/>
                </a:solidFill>
              </a:rPr>
              <a:t>directly connected</a:t>
            </a:r>
            <a:r>
              <a:rPr lang="en-US" dirty="0" smtClean="0"/>
              <a:t>) </a:t>
            </a:r>
            <a:r>
              <a:rPr lang="en-US" dirty="0" err="1" smtClean="0"/>
              <a:t>pada</a:t>
            </a:r>
            <a:r>
              <a:rPr lang="en-US" dirty="0" smtClean="0"/>
              <a:t> router, </a:t>
            </a:r>
            <a:r>
              <a:rPr lang="en-US" dirty="0" err="1" smtClean="0"/>
              <a:t>maka</a:t>
            </a:r>
            <a:r>
              <a:rPr lang="en-US" dirty="0" smtClean="0"/>
              <a:t> </a:t>
            </a:r>
            <a:r>
              <a:rPr lang="en-US" dirty="0" err="1" smtClean="0"/>
              <a:t>paket</a:t>
            </a:r>
            <a:r>
              <a:rPr lang="en-US" dirty="0" smtClean="0"/>
              <a:t> </a:t>
            </a:r>
            <a:r>
              <a:rPr lang="en-US" dirty="0" err="1" smtClean="0"/>
              <a:t>akan</a:t>
            </a:r>
            <a:r>
              <a:rPr lang="en-US" dirty="0" smtClean="0"/>
              <a:t> </a:t>
            </a:r>
            <a:r>
              <a:rPr lang="en-US" dirty="0" err="1" smtClean="0"/>
              <a:t>di</a:t>
            </a:r>
            <a:r>
              <a:rPr lang="en-US" dirty="0" smtClean="0"/>
              <a:t> forward </a:t>
            </a:r>
            <a:r>
              <a:rPr lang="en-US" dirty="0" err="1" smtClean="0"/>
              <a:t>langsung</a:t>
            </a:r>
            <a:r>
              <a:rPr lang="en-US" dirty="0" smtClean="0"/>
              <a:t> </a:t>
            </a:r>
            <a:r>
              <a:rPr lang="en-US" dirty="0" err="1" smtClean="0"/>
              <a:t>ke</a:t>
            </a:r>
            <a:r>
              <a:rPr lang="en-US" dirty="0" smtClean="0"/>
              <a:t> host </a:t>
            </a:r>
            <a:r>
              <a:rPr lang="en-US" dirty="0" err="1" smtClean="0"/>
              <a:t>tujuan</a:t>
            </a:r>
            <a:r>
              <a:rPr lang="en-US" dirty="0" smtClean="0"/>
              <a:t>.</a:t>
            </a:r>
          </a:p>
          <a:p>
            <a:r>
              <a:rPr lang="en-US" dirty="0" err="1" smtClean="0"/>
              <a:t>Jika</a:t>
            </a:r>
            <a:r>
              <a:rPr lang="en-US" dirty="0" smtClean="0"/>
              <a:t> network </a:t>
            </a:r>
            <a:r>
              <a:rPr lang="en-US" dirty="0" err="1" smtClean="0"/>
              <a:t>tujuan</a:t>
            </a:r>
            <a:r>
              <a:rPr lang="en-US" dirty="0" smtClean="0"/>
              <a:t> </a:t>
            </a:r>
            <a:r>
              <a:rPr lang="en-US" dirty="0" err="1" smtClean="0"/>
              <a:t>tidak</a:t>
            </a:r>
            <a:r>
              <a:rPr lang="en-US" dirty="0" smtClean="0"/>
              <a:t> directly connected, </a:t>
            </a:r>
            <a:r>
              <a:rPr lang="en-US" dirty="0" err="1" smtClean="0"/>
              <a:t>maka</a:t>
            </a:r>
            <a:r>
              <a:rPr lang="en-US" dirty="0" smtClean="0"/>
              <a:t> </a:t>
            </a:r>
            <a:r>
              <a:rPr lang="en-US" dirty="0" err="1" smtClean="0"/>
              <a:t>paket</a:t>
            </a:r>
            <a:r>
              <a:rPr lang="en-US" dirty="0" smtClean="0"/>
              <a:t> </a:t>
            </a:r>
            <a:r>
              <a:rPr lang="en-US" dirty="0" err="1" smtClean="0"/>
              <a:t>akan</a:t>
            </a:r>
            <a:r>
              <a:rPr lang="en-US" dirty="0" smtClean="0"/>
              <a:t> </a:t>
            </a:r>
            <a:r>
              <a:rPr lang="en-US" dirty="0" err="1" smtClean="0"/>
              <a:t>di</a:t>
            </a:r>
            <a:r>
              <a:rPr lang="en-US" dirty="0" smtClean="0"/>
              <a:t> forward </a:t>
            </a:r>
            <a:r>
              <a:rPr lang="en-US" dirty="0" err="1" smtClean="0"/>
              <a:t>ke</a:t>
            </a:r>
            <a:r>
              <a:rPr lang="en-US" dirty="0" smtClean="0"/>
              <a:t> router </a:t>
            </a:r>
            <a:r>
              <a:rPr lang="en-US" dirty="0" err="1" smtClean="0"/>
              <a:t>selanjutnya</a:t>
            </a:r>
            <a:r>
              <a:rPr lang="en-US" dirty="0" smtClean="0"/>
              <a:t> (</a:t>
            </a:r>
            <a:r>
              <a:rPr lang="en-US" dirty="0" smtClean="0">
                <a:solidFill>
                  <a:srgbClr val="FF0000"/>
                </a:solidFill>
              </a:rPr>
              <a:t>next-hop router</a:t>
            </a:r>
            <a:r>
              <a:rPr lang="en-US" dirty="0" smtClean="0"/>
              <a:t>).</a:t>
            </a:r>
            <a:endParaRPr lang="en-US" dirty="0"/>
          </a:p>
        </p:txBody>
      </p:sp>
      <p:pic>
        <p:nvPicPr>
          <p:cNvPr id="5" name="Picture 4" descr="Next-Hop.jpg"/>
          <p:cNvPicPr>
            <a:picLocks noChangeAspect="1"/>
          </p:cNvPicPr>
          <p:nvPr/>
        </p:nvPicPr>
        <p:blipFill>
          <a:blip r:embed="rId2"/>
          <a:stretch>
            <a:fillRect/>
          </a:stretch>
        </p:blipFill>
        <p:spPr>
          <a:xfrm>
            <a:off x="2590800" y="3948700"/>
            <a:ext cx="6705600" cy="2354880"/>
          </a:xfrm>
          <a:prstGeom prst="rect">
            <a:avLst/>
          </a:prstGeom>
        </p:spPr>
      </p:pic>
      <p:sp>
        <p:nvSpPr>
          <p:cNvPr id="2" name="Title 1"/>
          <p:cNvSpPr>
            <a:spLocks noGrp="1"/>
          </p:cNvSpPr>
          <p:nvPr>
            <p:ph type="title"/>
          </p:nvPr>
        </p:nvSpPr>
        <p:spPr/>
        <p:txBody>
          <a:bodyPr/>
          <a:lstStyle/>
          <a:p>
            <a:r>
              <a:rPr lang="en-US" dirty="0" smtClean="0"/>
              <a:t>Routing </a:t>
            </a:r>
            <a:endParaRPr lang="en-US" dirty="0"/>
          </a:p>
        </p:txBody>
      </p:sp>
    </p:spTree>
    <p:extLst>
      <p:ext uri="{BB962C8B-B14F-4D97-AF65-F5344CB8AC3E}">
        <p14:creationId xmlns:p14="http://schemas.microsoft.com/office/powerpoint/2010/main" val="2294527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Gateway</a:t>
            </a:r>
            <a:endParaRPr lang="en-US" dirty="0"/>
          </a:p>
        </p:txBody>
      </p:sp>
      <p:sp>
        <p:nvSpPr>
          <p:cNvPr id="3" name="Content Placeholder 2"/>
          <p:cNvSpPr>
            <a:spLocks noGrp="1"/>
          </p:cNvSpPr>
          <p:nvPr>
            <p:ph sz="quarter" idx="1"/>
          </p:nvPr>
        </p:nvSpPr>
        <p:spPr/>
        <p:txBody>
          <a:bodyPr/>
          <a:lstStyle/>
          <a:p>
            <a:r>
              <a:rPr lang="en-US" dirty="0" smtClean="0"/>
              <a:t>Gateway </a:t>
            </a:r>
            <a:r>
              <a:rPr lang="en-US" dirty="0" err="1" smtClean="0"/>
              <a:t>atau</a:t>
            </a:r>
            <a:r>
              <a:rPr lang="en-US" dirty="0" smtClean="0"/>
              <a:t> </a:t>
            </a:r>
            <a:r>
              <a:rPr lang="en-US" dirty="0" smtClean="0">
                <a:solidFill>
                  <a:srgbClr val="FF0000"/>
                </a:solidFill>
              </a:rPr>
              <a:t>default gateway </a:t>
            </a:r>
            <a:r>
              <a:rPr lang="en-US" dirty="0" err="1" smtClean="0"/>
              <a:t>diperlukan</a:t>
            </a:r>
            <a:r>
              <a:rPr lang="en-US" dirty="0" smtClean="0"/>
              <a:t> </a:t>
            </a:r>
            <a:r>
              <a:rPr lang="en-US" dirty="0" err="1" smtClean="0"/>
              <a:t>untuk</a:t>
            </a:r>
            <a:r>
              <a:rPr lang="en-US" dirty="0" smtClean="0"/>
              <a:t> </a:t>
            </a:r>
            <a:r>
              <a:rPr lang="en-US" dirty="0" err="1" smtClean="0"/>
              <a:t>mengirimkan</a:t>
            </a:r>
            <a:r>
              <a:rPr lang="en-US" dirty="0" smtClean="0"/>
              <a:t> data </a:t>
            </a:r>
            <a:r>
              <a:rPr lang="en-US" dirty="0" err="1" smtClean="0"/>
              <a:t>keluar</a:t>
            </a:r>
            <a:r>
              <a:rPr lang="en-US" dirty="0" smtClean="0"/>
              <a:t> </a:t>
            </a:r>
            <a:r>
              <a:rPr lang="en-US" dirty="0" err="1" smtClean="0"/>
              <a:t>dari</a:t>
            </a:r>
            <a:r>
              <a:rPr lang="en-US" dirty="0" smtClean="0"/>
              <a:t> network </a:t>
            </a:r>
            <a:r>
              <a:rPr lang="en-US" dirty="0" err="1" smtClean="0"/>
              <a:t>lokal</a:t>
            </a:r>
            <a:r>
              <a:rPr lang="en-US" dirty="0" smtClean="0"/>
              <a:t>.</a:t>
            </a:r>
          </a:p>
          <a:p>
            <a:r>
              <a:rPr lang="en-US" dirty="0" smtClean="0"/>
              <a:t>Gateway </a:t>
            </a:r>
            <a:r>
              <a:rPr lang="en-US" dirty="0" err="1" smtClean="0"/>
              <a:t>ini</a:t>
            </a:r>
            <a:r>
              <a:rPr lang="en-US" dirty="0" smtClean="0"/>
              <a:t> </a:t>
            </a:r>
            <a:r>
              <a:rPr lang="en-US" dirty="0" err="1" smtClean="0"/>
              <a:t>merupakan</a:t>
            </a:r>
            <a:r>
              <a:rPr lang="en-US" dirty="0" smtClean="0"/>
              <a:t> router yang </a:t>
            </a:r>
            <a:r>
              <a:rPr lang="en-US" dirty="0" err="1" smtClean="0"/>
              <a:t>salah</a:t>
            </a:r>
            <a:r>
              <a:rPr lang="en-US" dirty="0" smtClean="0"/>
              <a:t> </a:t>
            </a:r>
            <a:r>
              <a:rPr lang="en-US" dirty="0" err="1" smtClean="0"/>
              <a:t>satu</a:t>
            </a:r>
            <a:r>
              <a:rPr lang="en-US" dirty="0" smtClean="0"/>
              <a:t> interface-</a:t>
            </a:r>
            <a:r>
              <a:rPr lang="en-US" dirty="0" err="1" smtClean="0"/>
              <a:t>nya</a:t>
            </a:r>
            <a:r>
              <a:rPr lang="en-US" dirty="0" smtClean="0"/>
              <a:t> </a:t>
            </a:r>
            <a:r>
              <a:rPr lang="en-US" dirty="0" err="1" smtClean="0"/>
              <a:t>terhubung</a:t>
            </a:r>
            <a:r>
              <a:rPr lang="en-US" dirty="0" smtClean="0"/>
              <a:t> </a:t>
            </a:r>
            <a:r>
              <a:rPr lang="en-US" dirty="0" err="1" smtClean="0"/>
              <a:t>ke</a:t>
            </a:r>
            <a:r>
              <a:rPr lang="en-US" dirty="0" smtClean="0"/>
              <a:t> network </a:t>
            </a:r>
            <a:r>
              <a:rPr lang="en-US" dirty="0" err="1" smtClean="0"/>
              <a:t>lokal</a:t>
            </a:r>
            <a:r>
              <a:rPr lang="en-US" dirty="0" smtClean="0"/>
              <a:t>.</a:t>
            </a:r>
          </a:p>
          <a:p>
            <a:r>
              <a:rPr lang="en-US" dirty="0" smtClean="0"/>
              <a:t>Gateway </a:t>
            </a:r>
            <a:r>
              <a:rPr lang="en-US" dirty="0" err="1" smtClean="0"/>
              <a:t>harus</a:t>
            </a:r>
            <a:r>
              <a:rPr lang="en-US" dirty="0" smtClean="0"/>
              <a:t> </a:t>
            </a:r>
            <a:r>
              <a:rPr lang="en-US" dirty="0" err="1" smtClean="0"/>
              <a:t>memiliki</a:t>
            </a:r>
            <a:r>
              <a:rPr lang="en-US" dirty="0" smtClean="0"/>
              <a:t> </a:t>
            </a:r>
            <a:r>
              <a:rPr lang="en-US" dirty="0" err="1" smtClean="0"/>
              <a:t>bagian</a:t>
            </a:r>
            <a:r>
              <a:rPr lang="en-US" dirty="0" smtClean="0"/>
              <a:t> network yang </a:t>
            </a:r>
            <a:r>
              <a:rPr lang="en-US" dirty="0" err="1" smtClean="0"/>
              <a:t>sama</a:t>
            </a:r>
            <a:r>
              <a:rPr lang="en-US" dirty="0" smtClean="0"/>
              <a:t> </a:t>
            </a:r>
            <a:r>
              <a:rPr lang="en-US" dirty="0" err="1" smtClean="0"/>
              <a:t>dengan</a:t>
            </a:r>
            <a:r>
              <a:rPr lang="en-US" dirty="0" smtClean="0"/>
              <a:t> IP address </a:t>
            </a:r>
            <a:r>
              <a:rPr lang="en-US" dirty="0" err="1" smtClean="0"/>
              <a:t>mesin-mesin</a:t>
            </a:r>
            <a:r>
              <a:rPr lang="en-US" dirty="0" smtClean="0"/>
              <a:t> </a:t>
            </a:r>
            <a:r>
              <a:rPr lang="en-US" dirty="0" err="1" smtClean="0"/>
              <a:t>dalam</a:t>
            </a:r>
            <a:r>
              <a:rPr lang="en-US" dirty="0" smtClean="0"/>
              <a:t> network </a:t>
            </a:r>
            <a:r>
              <a:rPr lang="en-US" dirty="0" err="1" smtClean="0"/>
              <a:t>lokal</a:t>
            </a:r>
            <a:r>
              <a:rPr lang="en-US" dirty="0" smtClean="0"/>
              <a:t>.</a:t>
            </a:r>
          </a:p>
          <a:p>
            <a:r>
              <a:rPr lang="en-US" dirty="0" err="1" smtClean="0"/>
              <a:t>Ketika</a:t>
            </a:r>
            <a:r>
              <a:rPr lang="en-US" dirty="0" smtClean="0"/>
              <a:t> host </a:t>
            </a:r>
            <a:r>
              <a:rPr lang="en-US" dirty="0" err="1" smtClean="0"/>
              <a:t>tidak</a:t>
            </a:r>
            <a:r>
              <a:rPr lang="en-US" dirty="0" smtClean="0"/>
              <a:t> </a:t>
            </a:r>
            <a:r>
              <a:rPr lang="en-US" dirty="0" err="1" smtClean="0"/>
              <a:t>tahu</a:t>
            </a:r>
            <a:r>
              <a:rPr lang="en-US" dirty="0" smtClean="0"/>
              <a:t> </a:t>
            </a:r>
            <a:r>
              <a:rPr lang="en-US" dirty="0" err="1" smtClean="0"/>
              <a:t>harus</a:t>
            </a:r>
            <a:r>
              <a:rPr lang="en-US" dirty="0" smtClean="0"/>
              <a:t> </a:t>
            </a:r>
            <a:r>
              <a:rPr lang="en-US" dirty="0" err="1" smtClean="0"/>
              <a:t>kemana</a:t>
            </a:r>
            <a:r>
              <a:rPr lang="en-US" dirty="0" smtClean="0"/>
              <a:t> </a:t>
            </a:r>
            <a:r>
              <a:rPr lang="en-US" dirty="0" err="1" smtClean="0"/>
              <a:t>mengirimkan</a:t>
            </a:r>
            <a:r>
              <a:rPr lang="en-US" dirty="0" smtClean="0"/>
              <a:t> </a:t>
            </a:r>
            <a:r>
              <a:rPr lang="en-US" dirty="0" err="1" smtClean="0"/>
              <a:t>paket</a:t>
            </a:r>
            <a:r>
              <a:rPr lang="en-US" dirty="0" smtClean="0"/>
              <a:t>, </a:t>
            </a:r>
            <a:r>
              <a:rPr lang="en-US" dirty="0" err="1" smtClean="0"/>
              <a:t>maka</a:t>
            </a:r>
            <a:r>
              <a:rPr lang="en-US" dirty="0" smtClean="0"/>
              <a:t> host </a:t>
            </a:r>
            <a:r>
              <a:rPr lang="en-US" dirty="0" err="1" smtClean="0"/>
              <a:t>akan</a:t>
            </a:r>
            <a:r>
              <a:rPr lang="en-US" dirty="0" smtClean="0"/>
              <a:t> </a:t>
            </a:r>
            <a:r>
              <a:rPr lang="en-US" dirty="0" err="1" smtClean="0"/>
              <a:t>mengirimkannya</a:t>
            </a:r>
            <a:r>
              <a:rPr lang="en-US" dirty="0" smtClean="0"/>
              <a:t> </a:t>
            </a:r>
            <a:r>
              <a:rPr lang="en-US" dirty="0" err="1" smtClean="0"/>
              <a:t>ke</a:t>
            </a:r>
            <a:r>
              <a:rPr lang="en-US" dirty="0" smtClean="0"/>
              <a:t> address </a:t>
            </a:r>
            <a:r>
              <a:rPr lang="en-US" dirty="0" smtClean="0">
                <a:solidFill>
                  <a:srgbClr val="0070C0"/>
                </a:solidFill>
              </a:rPr>
              <a:t>default gateway</a:t>
            </a:r>
            <a:r>
              <a:rPr lang="en-US" dirty="0" smtClean="0"/>
              <a:t>.</a:t>
            </a:r>
            <a:endParaRPr lang="en-US" dirty="0"/>
          </a:p>
        </p:txBody>
      </p:sp>
      <p:pic>
        <p:nvPicPr>
          <p:cNvPr id="5" name="Picture 4" descr="gateway2.jpg"/>
          <p:cNvPicPr>
            <a:picLocks noChangeAspect="1"/>
          </p:cNvPicPr>
          <p:nvPr/>
        </p:nvPicPr>
        <p:blipFill>
          <a:blip r:embed="rId2"/>
          <a:stretch>
            <a:fillRect/>
          </a:stretch>
        </p:blipFill>
        <p:spPr>
          <a:xfrm>
            <a:off x="3134591" y="5340928"/>
            <a:ext cx="6477000" cy="1285875"/>
          </a:xfrm>
          <a:prstGeom prst="rect">
            <a:avLst/>
          </a:prstGeom>
        </p:spPr>
      </p:pic>
    </p:spTree>
    <p:extLst>
      <p:ext uri="{BB962C8B-B14F-4D97-AF65-F5344CB8AC3E}">
        <p14:creationId xmlns:p14="http://schemas.microsoft.com/office/powerpoint/2010/main" val="22804524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Gateway</a:t>
            </a:r>
            <a:endParaRPr lang="en-US" dirty="0"/>
          </a:p>
        </p:txBody>
      </p:sp>
      <p:sp>
        <p:nvSpPr>
          <p:cNvPr id="3" name="Content Placeholder 2"/>
          <p:cNvSpPr>
            <a:spLocks noGrp="1"/>
          </p:cNvSpPr>
          <p:nvPr>
            <p:ph sz="quarter" idx="1"/>
          </p:nvPr>
        </p:nvSpPr>
        <p:spPr/>
        <p:txBody>
          <a:bodyPr/>
          <a:lstStyle/>
          <a:p>
            <a:r>
              <a:rPr lang="en-US" dirty="0" err="1" smtClean="0"/>
              <a:t>Gunakan</a:t>
            </a:r>
            <a:r>
              <a:rPr lang="en-US" dirty="0" smtClean="0"/>
              <a:t> </a:t>
            </a:r>
            <a:r>
              <a:rPr lang="en-US" dirty="0" err="1" smtClean="0"/>
              <a:t>perintah</a:t>
            </a:r>
            <a:r>
              <a:rPr lang="en-US" dirty="0" smtClean="0"/>
              <a:t> </a:t>
            </a:r>
            <a:r>
              <a:rPr lang="en-US" dirty="0" err="1" smtClean="0">
                <a:solidFill>
                  <a:srgbClr val="FF0000"/>
                </a:solidFill>
              </a:rPr>
              <a:t>ipconfig</a:t>
            </a:r>
            <a:r>
              <a:rPr lang="en-US" dirty="0" smtClean="0"/>
              <a:t> </a:t>
            </a:r>
            <a:r>
              <a:rPr lang="en-US" dirty="0" err="1" smtClean="0"/>
              <a:t>atau</a:t>
            </a:r>
            <a:r>
              <a:rPr lang="en-US" dirty="0" smtClean="0"/>
              <a:t> </a:t>
            </a:r>
            <a:r>
              <a:rPr lang="en-US" dirty="0" smtClean="0">
                <a:solidFill>
                  <a:srgbClr val="FF0000"/>
                </a:solidFill>
              </a:rPr>
              <a:t>route</a:t>
            </a:r>
            <a:r>
              <a:rPr lang="en-US" dirty="0" smtClean="0"/>
              <a:t> </a:t>
            </a:r>
            <a:r>
              <a:rPr lang="en-US" dirty="0" err="1" smtClean="0"/>
              <a:t>untuk</a:t>
            </a:r>
            <a:r>
              <a:rPr lang="en-US" dirty="0" smtClean="0"/>
              <a:t> </a:t>
            </a:r>
            <a:r>
              <a:rPr lang="en-US" dirty="0" err="1" smtClean="0"/>
              <a:t>mengetahui</a:t>
            </a:r>
            <a:r>
              <a:rPr lang="en-US" dirty="0" smtClean="0"/>
              <a:t> </a:t>
            </a:r>
            <a:r>
              <a:rPr lang="en-US" dirty="0" err="1" smtClean="0"/>
              <a:t>konfigurasi</a:t>
            </a:r>
            <a:r>
              <a:rPr lang="en-US" dirty="0" smtClean="0"/>
              <a:t> IP address </a:t>
            </a:r>
            <a:r>
              <a:rPr lang="en-US" dirty="0" err="1" smtClean="0"/>
              <a:t>dan</a:t>
            </a:r>
            <a:r>
              <a:rPr lang="en-US" dirty="0" smtClean="0"/>
              <a:t> default gateway </a:t>
            </a:r>
            <a:r>
              <a:rPr lang="en-US" dirty="0" err="1" smtClean="0"/>
              <a:t>pada</a:t>
            </a:r>
            <a:r>
              <a:rPr lang="en-US" dirty="0" smtClean="0"/>
              <a:t> windows.</a:t>
            </a:r>
          </a:p>
          <a:p>
            <a:r>
              <a:rPr lang="en-US" dirty="0" err="1" smtClean="0"/>
              <a:t>Pada</a:t>
            </a:r>
            <a:r>
              <a:rPr lang="en-US" dirty="0" smtClean="0"/>
              <a:t> UNIX </a:t>
            </a:r>
            <a:r>
              <a:rPr lang="en-US" dirty="0" err="1" smtClean="0"/>
              <a:t>atau</a:t>
            </a:r>
            <a:r>
              <a:rPr lang="en-US" dirty="0" smtClean="0"/>
              <a:t> Linux </a:t>
            </a:r>
            <a:r>
              <a:rPr lang="en-US" dirty="0" err="1" smtClean="0"/>
              <a:t>gunakan</a:t>
            </a:r>
            <a:r>
              <a:rPr lang="en-US" dirty="0" smtClean="0"/>
              <a:t> </a:t>
            </a:r>
            <a:r>
              <a:rPr lang="en-US" dirty="0" err="1" smtClean="0"/>
              <a:t>perintah</a:t>
            </a:r>
            <a:r>
              <a:rPr lang="en-US" dirty="0" smtClean="0"/>
              <a:t> </a:t>
            </a:r>
            <a:r>
              <a:rPr lang="en-US" dirty="0" err="1" smtClean="0">
                <a:solidFill>
                  <a:srgbClr val="FF0000"/>
                </a:solidFill>
              </a:rPr>
              <a:t>ifconfig</a:t>
            </a:r>
            <a:r>
              <a:rPr lang="en-US" dirty="0" smtClean="0"/>
              <a:t> </a:t>
            </a:r>
            <a:r>
              <a:rPr lang="en-US" dirty="0" err="1" smtClean="0"/>
              <a:t>dan</a:t>
            </a:r>
            <a:r>
              <a:rPr lang="en-US" dirty="0" smtClean="0"/>
              <a:t> </a:t>
            </a:r>
            <a:r>
              <a:rPr lang="en-US" dirty="0" smtClean="0">
                <a:solidFill>
                  <a:srgbClr val="FF0000"/>
                </a:solidFill>
              </a:rPr>
              <a:t>route</a:t>
            </a:r>
            <a:r>
              <a:rPr lang="en-US" dirty="0" smtClean="0"/>
              <a:t> </a:t>
            </a:r>
            <a:r>
              <a:rPr lang="en-US" dirty="0" err="1" smtClean="0"/>
              <a:t>atau</a:t>
            </a:r>
            <a:r>
              <a:rPr lang="en-US" dirty="0" smtClean="0"/>
              <a:t> </a:t>
            </a:r>
            <a:r>
              <a:rPr lang="en-US" dirty="0" err="1" smtClean="0">
                <a:solidFill>
                  <a:srgbClr val="FF0000"/>
                </a:solidFill>
              </a:rPr>
              <a:t>netstat</a:t>
            </a:r>
            <a:r>
              <a:rPr lang="en-US" dirty="0" smtClean="0">
                <a:solidFill>
                  <a:srgbClr val="FF0000"/>
                </a:solidFill>
              </a:rPr>
              <a:t> -nr</a:t>
            </a:r>
            <a:r>
              <a:rPr lang="en-US" dirty="0" smtClean="0"/>
              <a:t>.</a:t>
            </a:r>
            <a:endParaRPr lang="en-US" dirty="0"/>
          </a:p>
        </p:txBody>
      </p:sp>
      <p:pic>
        <p:nvPicPr>
          <p:cNvPr id="4" name="Picture 3" descr="ipconfig.jpg"/>
          <p:cNvPicPr>
            <a:picLocks noChangeAspect="1"/>
          </p:cNvPicPr>
          <p:nvPr/>
        </p:nvPicPr>
        <p:blipFill>
          <a:blip r:embed="rId2"/>
          <a:stretch>
            <a:fillRect/>
          </a:stretch>
        </p:blipFill>
        <p:spPr>
          <a:xfrm>
            <a:off x="2750128" y="3716482"/>
            <a:ext cx="7412854" cy="2286000"/>
          </a:xfrm>
          <a:prstGeom prst="rect">
            <a:avLst/>
          </a:prstGeom>
        </p:spPr>
      </p:pic>
    </p:spTree>
    <p:extLst>
      <p:ext uri="{BB962C8B-B14F-4D97-AF65-F5344CB8AC3E}">
        <p14:creationId xmlns:p14="http://schemas.microsoft.com/office/powerpoint/2010/main" val="3279757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Route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Untuk</a:t>
            </a:r>
            <a:r>
              <a:rPr lang="en-US" dirty="0" smtClean="0"/>
              <a:t> </a:t>
            </a:r>
            <a:r>
              <a:rPr lang="en-US" dirty="0" err="1" smtClean="0"/>
              <a:t>mem</a:t>
            </a:r>
            <a:r>
              <a:rPr lang="en-US" dirty="0" smtClean="0"/>
              <a:t>-forward </a:t>
            </a:r>
            <a:r>
              <a:rPr lang="en-US" dirty="0" err="1" smtClean="0"/>
              <a:t>paket</a:t>
            </a:r>
            <a:r>
              <a:rPr lang="en-US" dirty="0" smtClean="0"/>
              <a:t> </a:t>
            </a:r>
            <a:r>
              <a:rPr lang="en-US" dirty="0" err="1" smtClean="0"/>
              <a:t>ke</a:t>
            </a:r>
            <a:r>
              <a:rPr lang="en-US" dirty="0" smtClean="0"/>
              <a:t> network </a:t>
            </a:r>
            <a:r>
              <a:rPr lang="en-US" dirty="0" err="1" smtClean="0"/>
              <a:t>tujuan</a:t>
            </a:r>
            <a:r>
              <a:rPr lang="en-US" dirty="0" smtClean="0"/>
              <a:t>, router </a:t>
            </a:r>
            <a:r>
              <a:rPr lang="en-US" dirty="0" err="1" smtClean="0"/>
              <a:t>memerlukan</a:t>
            </a:r>
            <a:r>
              <a:rPr lang="en-US" dirty="0" smtClean="0"/>
              <a:t> </a:t>
            </a:r>
            <a:r>
              <a:rPr lang="en-US" dirty="0" err="1" smtClean="0"/>
              <a:t>informasi</a:t>
            </a:r>
            <a:r>
              <a:rPr lang="en-US" dirty="0" smtClean="0"/>
              <a:t> routing (</a:t>
            </a:r>
            <a:r>
              <a:rPr lang="en-US" dirty="0" smtClean="0">
                <a:solidFill>
                  <a:srgbClr val="FF0000"/>
                </a:solidFill>
              </a:rPr>
              <a:t>route</a:t>
            </a:r>
            <a:r>
              <a:rPr lang="en-US" dirty="0" smtClean="0"/>
              <a:t>) yang </a:t>
            </a:r>
            <a:r>
              <a:rPr lang="en-US" dirty="0" err="1" smtClean="0"/>
              <a:t>bersesuaian</a:t>
            </a:r>
            <a:r>
              <a:rPr lang="en-US" dirty="0" smtClean="0"/>
              <a:t> </a:t>
            </a:r>
            <a:r>
              <a:rPr lang="en-US" dirty="0" err="1" smtClean="0"/>
              <a:t>dengan</a:t>
            </a:r>
            <a:r>
              <a:rPr lang="en-US" dirty="0" smtClean="0"/>
              <a:t> network yang </a:t>
            </a:r>
            <a:r>
              <a:rPr lang="en-US" dirty="0" err="1" smtClean="0"/>
              <a:t>dituju</a:t>
            </a:r>
            <a:r>
              <a:rPr lang="en-US" dirty="0" smtClean="0"/>
              <a:t>.</a:t>
            </a:r>
          </a:p>
          <a:p>
            <a:r>
              <a:rPr lang="en-US" dirty="0" smtClean="0">
                <a:solidFill>
                  <a:srgbClr val="FF0000"/>
                </a:solidFill>
              </a:rPr>
              <a:t>Route</a:t>
            </a:r>
            <a:r>
              <a:rPr lang="en-US" dirty="0" smtClean="0"/>
              <a:t> </a:t>
            </a:r>
            <a:r>
              <a:rPr lang="en-US" dirty="0" err="1" smtClean="0"/>
              <a:t>menunjukkan</a:t>
            </a:r>
            <a:r>
              <a:rPr lang="en-US" dirty="0" smtClean="0"/>
              <a:t> </a:t>
            </a:r>
            <a:r>
              <a:rPr lang="en-US" dirty="0" err="1" smtClean="0"/>
              <a:t>informasi</a:t>
            </a:r>
            <a:r>
              <a:rPr lang="en-US" dirty="0" smtClean="0"/>
              <a:t> </a:t>
            </a:r>
            <a:r>
              <a:rPr lang="en-US" dirty="0" smtClean="0">
                <a:solidFill>
                  <a:srgbClr val="0070C0"/>
                </a:solidFill>
              </a:rPr>
              <a:t>next-hop-address</a:t>
            </a:r>
            <a:r>
              <a:rPr lang="en-US" dirty="0" smtClean="0"/>
              <a:t>, </a:t>
            </a:r>
            <a:r>
              <a:rPr lang="en-US" dirty="0" err="1" smtClean="0"/>
              <a:t>yakni</a:t>
            </a:r>
            <a:r>
              <a:rPr lang="en-US" dirty="0" smtClean="0"/>
              <a:t> IP address </a:t>
            </a:r>
            <a:r>
              <a:rPr lang="en-US" dirty="0" err="1" smtClean="0"/>
              <a:t>dari</a:t>
            </a:r>
            <a:r>
              <a:rPr lang="en-US" dirty="0" smtClean="0"/>
              <a:t> </a:t>
            </a:r>
            <a:r>
              <a:rPr lang="en-US" dirty="0" smtClean="0">
                <a:solidFill>
                  <a:srgbClr val="FF0000"/>
                </a:solidFill>
              </a:rPr>
              <a:t>next-hop router </a:t>
            </a:r>
            <a:r>
              <a:rPr lang="en-US" dirty="0" err="1" smtClean="0"/>
              <a:t>dimana</a:t>
            </a:r>
            <a:r>
              <a:rPr lang="en-US" dirty="0" smtClean="0"/>
              <a:t> </a:t>
            </a:r>
            <a:r>
              <a:rPr lang="en-US" dirty="0" err="1" smtClean="0"/>
              <a:t>paket</a:t>
            </a:r>
            <a:r>
              <a:rPr lang="en-US" dirty="0" smtClean="0"/>
              <a:t> </a:t>
            </a:r>
            <a:r>
              <a:rPr lang="en-US" dirty="0" err="1" smtClean="0"/>
              <a:t>harus</a:t>
            </a:r>
            <a:r>
              <a:rPr lang="en-US" dirty="0" smtClean="0"/>
              <a:t> </a:t>
            </a:r>
            <a:r>
              <a:rPr lang="en-US" dirty="0" err="1" smtClean="0"/>
              <a:t>diserahkan</a:t>
            </a:r>
            <a:r>
              <a:rPr lang="en-US" dirty="0" smtClean="0"/>
              <a:t> agar </a:t>
            </a:r>
            <a:r>
              <a:rPr lang="en-US" dirty="0" err="1" smtClean="0"/>
              <a:t>bisa</a:t>
            </a:r>
            <a:r>
              <a:rPr lang="en-US" dirty="0" smtClean="0"/>
              <a:t> </a:t>
            </a:r>
            <a:r>
              <a:rPr lang="en-US" dirty="0" err="1" smtClean="0"/>
              <a:t>sampai</a:t>
            </a:r>
            <a:r>
              <a:rPr lang="en-US" dirty="0" smtClean="0"/>
              <a:t> </a:t>
            </a:r>
            <a:r>
              <a:rPr lang="en-US" dirty="0" err="1" smtClean="0"/>
              <a:t>ke</a:t>
            </a:r>
            <a:r>
              <a:rPr lang="en-US" dirty="0" smtClean="0"/>
              <a:t> </a:t>
            </a:r>
            <a:r>
              <a:rPr lang="en-US" dirty="0" smtClean="0">
                <a:solidFill>
                  <a:srgbClr val="0070C0"/>
                </a:solidFill>
              </a:rPr>
              <a:t>network </a:t>
            </a:r>
            <a:r>
              <a:rPr lang="en-US" dirty="0" err="1" smtClean="0">
                <a:solidFill>
                  <a:srgbClr val="0070C0"/>
                </a:solidFill>
              </a:rPr>
              <a:t>tujuan</a:t>
            </a:r>
            <a:r>
              <a:rPr lang="en-US" dirty="0" smtClean="0"/>
              <a:t>.</a:t>
            </a:r>
          </a:p>
          <a:p>
            <a:r>
              <a:rPr lang="en-US" dirty="0" err="1" smtClean="0"/>
              <a:t>Semua</a:t>
            </a:r>
            <a:r>
              <a:rPr lang="en-US" dirty="0" smtClean="0"/>
              <a:t> </a:t>
            </a:r>
            <a:r>
              <a:rPr lang="en-US" dirty="0" err="1" smtClean="0"/>
              <a:t>informasi</a:t>
            </a:r>
            <a:r>
              <a:rPr lang="en-US" dirty="0" smtClean="0"/>
              <a:t> routing </a:t>
            </a:r>
            <a:r>
              <a:rPr lang="en-US" dirty="0" err="1" smtClean="0"/>
              <a:t>akan</a:t>
            </a:r>
            <a:r>
              <a:rPr lang="en-US" dirty="0" smtClean="0"/>
              <a:t> </a:t>
            </a:r>
            <a:r>
              <a:rPr lang="en-US" dirty="0" err="1" smtClean="0"/>
              <a:t>disimpan</a:t>
            </a:r>
            <a:r>
              <a:rPr lang="en-US" dirty="0" smtClean="0"/>
              <a:t> </a:t>
            </a:r>
            <a:r>
              <a:rPr lang="en-US" dirty="0" err="1" smtClean="0"/>
              <a:t>dalam</a:t>
            </a:r>
            <a:r>
              <a:rPr lang="en-US" dirty="0" smtClean="0"/>
              <a:t> </a:t>
            </a:r>
            <a:r>
              <a:rPr lang="en-US" dirty="0" err="1" smtClean="0">
                <a:solidFill>
                  <a:srgbClr val="FF0000"/>
                </a:solidFill>
              </a:rPr>
              <a:t>tabel</a:t>
            </a:r>
            <a:r>
              <a:rPr lang="en-US" dirty="0" smtClean="0">
                <a:solidFill>
                  <a:srgbClr val="FF0000"/>
                </a:solidFill>
              </a:rPr>
              <a:t> routing</a:t>
            </a:r>
            <a:r>
              <a:rPr lang="en-US" dirty="0" smtClean="0"/>
              <a:t>.</a:t>
            </a:r>
          </a:p>
          <a:p>
            <a:r>
              <a:rPr lang="en-US" dirty="0" smtClean="0"/>
              <a:t>Router </a:t>
            </a:r>
            <a:r>
              <a:rPr lang="en-US" dirty="0" err="1" smtClean="0"/>
              <a:t>akan</a:t>
            </a:r>
            <a:r>
              <a:rPr lang="en-US" dirty="0" smtClean="0"/>
              <a:t> </a:t>
            </a:r>
            <a:r>
              <a:rPr lang="en-US" dirty="0" err="1" smtClean="0"/>
              <a:t>menambahkan</a:t>
            </a:r>
            <a:r>
              <a:rPr lang="en-US" dirty="0" smtClean="0"/>
              <a:t> </a:t>
            </a:r>
            <a:r>
              <a:rPr lang="en-US" dirty="0" err="1" smtClean="0"/>
              <a:t>informasi</a:t>
            </a:r>
            <a:r>
              <a:rPr lang="en-US" dirty="0" smtClean="0"/>
              <a:t> route </a:t>
            </a:r>
            <a:r>
              <a:rPr lang="en-US" dirty="0" err="1" smtClean="0"/>
              <a:t>tentang</a:t>
            </a:r>
            <a:r>
              <a:rPr lang="en-US" dirty="0" smtClean="0"/>
              <a:t> network-network yang </a:t>
            </a:r>
            <a:r>
              <a:rPr lang="en-US" dirty="0" err="1" smtClean="0"/>
              <a:t>terhubung</a:t>
            </a:r>
            <a:r>
              <a:rPr lang="en-US" dirty="0" smtClean="0"/>
              <a:t> </a:t>
            </a:r>
            <a:r>
              <a:rPr lang="en-US" dirty="0" err="1" smtClean="0"/>
              <a:t>langsung</a:t>
            </a:r>
            <a:r>
              <a:rPr lang="en-US" dirty="0" smtClean="0"/>
              <a:t> (</a:t>
            </a:r>
            <a:r>
              <a:rPr lang="en-US" dirty="0" smtClean="0">
                <a:solidFill>
                  <a:srgbClr val="0070C0"/>
                </a:solidFill>
              </a:rPr>
              <a:t>directly connected</a:t>
            </a:r>
            <a:r>
              <a:rPr lang="en-US" dirty="0" smtClean="0"/>
              <a:t>) </a:t>
            </a:r>
            <a:r>
              <a:rPr lang="en-US" dirty="0" err="1" smtClean="0"/>
              <a:t>meskipun</a:t>
            </a:r>
            <a:r>
              <a:rPr lang="en-US" dirty="0" smtClean="0"/>
              <a:t> router </a:t>
            </a:r>
            <a:r>
              <a:rPr lang="en-US" dirty="0" err="1" smtClean="0"/>
              <a:t>belum</a:t>
            </a:r>
            <a:r>
              <a:rPr lang="en-US" dirty="0" smtClean="0"/>
              <a:t> </a:t>
            </a:r>
            <a:r>
              <a:rPr lang="en-US" dirty="0" err="1" smtClean="0"/>
              <a:t>dikonfigurasi</a:t>
            </a:r>
            <a:r>
              <a:rPr lang="en-US" dirty="0" smtClean="0"/>
              <a:t> </a:t>
            </a:r>
            <a:r>
              <a:rPr lang="en-US" dirty="0" err="1" smtClean="0"/>
              <a:t>apapun</a:t>
            </a:r>
            <a:r>
              <a:rPr lang="en-US" dirty="0" smtClean="0"/>
              <a:t>.</a:t>
            </a:r>
          </a:p>
          <a:p>
            <a:r>
              <a:rPr lang="en-US" dirty="0" err="1" smtClean="0"/>
              <a:t>Informasi</a:t>
            </a:r>
            <a:r>
              <a:rPr lang="en-US" dirty="0" smtClean="0"/>
              <a:t> routing </a:t>
            </a:r>
            <a:r>
              <a:rPr lang="en-US" dirty="0" err="1" smtClean="0"/>
              <a:t>dalam</a:t>
            </a:r>
            <a:r>
              <a:rPr lang="en-US" dirty="0" smtClean="0"/>
              <a:t> </a:t>
            </a:r>
            <a:r>
              <a:rPr lang="en-US" dirty="0" err="1" smtClean="0"/>
              <a:t>tabel</a:t>
            </a:r>
            <a:r>
              <a:rPr lang="en-US" dirty="0" smtClean="0"/>
              <a:t> routing </a:t>
            </a:r>
            <a:r>
              <a:rPr lang="en-US" dirty="0" err="1" smtClean="0"/>
              <a:t>berisi</a:t>
            </a:r>
            <a:r>
              <a:rPr lang="en-US" dirty="0" smtClean="0"/>
              <a:t> :</a:t>
            </a:r>
          </a:p>
          <a:p>
            <a:pPr lvl="1"/>
            <a:r>
              <a:rPr lang="en-US" dirty="0" smtClean="0"/>
              <a:t>Network </a:t>
            </a:r>
            <a:r>
              <a:rPr lang="en-US" dirty="0" err="1" smtClean="0"/>
              <a:t>tujuan</a:t>
            </a:r>
            <a:endParaRPr lang="en-US" dirty="0" smtClean="0"/>
          </a:p>
          <a:p>
            <a:pPr lvl="1"/>
            <a:r>
              <a:rPr lang="en-US" dirty="0" smtClean="0"/>
              <a:t>Next-hop address</a:t>
            </a:r>
          </a:p>
          <a:p>
            <a:pPr lvl="1"/>
            <a:r>
              <a:rPr lang="en-US" dirty="0" smtClean="0"/>
              <a:t>Metric</a:t>
            </a:r>
            <a:endParaRPr lang="en-US" dirty="0"/>
          </a:p>
        </p:txBody>
      </p:sp>
    </p:spTree>
    <p:extLst>
      <p:ext uri="{BB962C8B-B14F-4D97-AF65-F5344CB8AC3E}">
        <p14:creationId xmlns:p14="http://schemas.microsoft.com/office/powerpoint/2010/main" val="861342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a:t>
            </a:r>
            <a:r>
              <a:rPr lang="en-US" dirty="0" err="1" smtClean="0"/>
              <a:t>Tabel</a:t>
            </a:r>
            <a:r>
              <a:rPr lang="en-US" dirty="0" smtClean="0"/>
              <a:t> Routing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Semua</a:t>
            </a:r>
            <a:r>
              <a:rPr lang="en-US" dirty="0" smtClean="0"/>
              <a:t> </a:t>
            </a:r>
            <a:r>
              <a:rPr lang="en-US" dirty="0" err="1" smtClean="0"/>
              <a:t>informasi</a:t>
            </a:r>
            <a:r>
              <a:rPr lang="en-US" dirty="0" smtClean="0"/>
              <a:t> </a:t>
            </a:r>
            <a:r>
              <a:rPr lang="en-US" dirty="0" smtClean="0">
                <a:solidFill>
                  <a:srgbClr val="0070C0"/>
                </a:solidFill>
              </a:rPr>
              <a:t>route</a:t>
            </a:r>
            <a:r>
              <a:rPr lang="en-US" dirty="0" smtClean="0"/>
              <a:t> </a:t>
            </a:r>
            <a:r>
              <a:rPr lang="en-US" dirty="0" err="1" smtClean="0"/>
              <a:t>oleh</a:t>
            </a:r>
            <a:r>
              <a:rPr lang="en-US" dirty="0" smtClean="0"/>
              <a:t> router </a:t>
            </a:r>
            <a:r>
              <a:rPr lang="en-US" dirty="0" err="1" smtClean="0"/>
              <a:t>akan</a:t>
            </a:r>
            <a:r>
              <a:rPr lang="en-US" dirty="0" smtClean="0"/>
              <a:t> </a:t>
            </a:r>
            <a:r>
              <a:rPr lang="en-US" dirty="0" err="1" smtClean="0"/>
              <a:t>disimpan</a:t>
            </a:r>
            <a:r>
              <a:rPr lang="en-US" dirty="0" smtClean="0"/>
              <a:t> </a:t>
            </a:r>
            <a:r>
              <a:rPr lang="en-US" dirty="0" err="1" smtClean="0"/>
              <a:t>dalam</a:t>
            </a:r>
            <a:r>
              <a:rPr lang="en-US" dirty="0" smtClean="0"/>
              <a:t> </a:t>
            </a:r>
            <a:r>
              <a:rPr lang="en-US" dirty="0" err="1" smtClean="0"/>
              <a:t>sebuah</a:t>
            </a:r>
            <a:r>
              <a:rPr lang="en-US" dirty="0" smtClean="0"/>
              <a:t> </a:t>
            </a:r>
            <a:r>
              <a:rPr lang="en-US" dirty="0" err="1" smtClean="0">
                <a:solidFill>
                  <a:srgbClr val="FF0000"/>
                </a:solidFill>
              </a:rPr>
              <a:t>tabel</a:t>
            </a:r>
            <a:r>
              <a:rPr lang="en-US" dirty="0" smtClean="0">
                <a:solidFill>
                  <a:srgbClr val="FF0000"/>
                </a:solidFill>
              </a:rPr>
              <a:t> routing</a:t>
            </a:r>
            <a:r>
              <a:rPr lang="en-US" dirty="0" smtClean="0"/>
              <a:t>.</a:t>
            </a:r>
          </a:p>
          <a:p>
            <a:r>
              <a:rPr lang="en-US" dirty="0" err="1" smtClean="0"/>
              <a:t>Informasi</a:t>
            </a:r>
            <a:r>
              <a:rPr lang="en-US" dirty="0" smtClean="0"/>
              <a:t> routing network yang </a:t>
            </a:r>
            <a:r>
              <a:rPr lang="en-US" dirty="0" err="1" smtClean="0"/>
              <a:t>terhubung</a:t>
            </a:r>
            <a:r>
              <a:rPr lang="en-US" dirty="0" smtClean="0"/>
              <a:t> </a:t>
            </a:r>
            <a:r>
              <a:rPr lang="en-US" dirty="0" err="1" smtClean="0"/>
              <a:t>langsung</a:t>
            </a:r>
            <a:r>
              <a:rPr lang="en-US" dirty="0" smtClean="0"/>
              <a:t> (</a:t>
            </a:r>
            <a:r>
              <a:rPr lang="en-US" dirty="0" smtClean="0">
                <a:solidFill>
                  <a:srgbClr val="0070C0"/>
                </a:solidFill>
              </a:rPr>
              <a:t>directly connected</a:t>
            </a:r>
            <a:r>
              <a:rPr lang="en-US" dirty="0" smtClean="0"/>
              <a:t>) </a:t>
            </a:r>
            <a:r>
              <a:rPr lang="en-US" dirty="0" err="1" smtClean="0"/>
              <a:t>otomatis</a:t>
            </a:r>
            <a:r>
              <a:rPr lang="en-US" dirty="0" smtClean="0"/>
              <a:t> </a:t>
            </a:r>
            <a:r>
              <a:rPr lang="en-US" dirty="0" err="1" smtClean="0"/>
              <a:t>ditambahkan</a:t>
            </a:r>
            <a:r>
              <a:rPr lang="en-US" dirty="0" smtClean="0"/>
              <a:t> </a:t>
            </a:r>
            <a:r>
              <a:rPr lang="en-US" dirty="0" err="1" smtClean="0"/>
              <a:t>oleh</a:t>
            </a:r>
            <a:r>
              <a:rPr lang="en-US" dirty="0" smtClean="0"/>
              <a:t> router </a:t>
            </a:r>
            <a:r>
              <a:rPr lang="en-US" dirty="0" err="1" smtClean="0"/>
              <a:t>dalam</a:t>
            </a:r>
            <a:r>
              <a:rPr lang="en-US" dirty="0" smtClean="0"/>
              <a:t> </a:t>
            </a:r>
            <a:r>
              <a:rPr lang="en-US" dirty="0" err="1" smtClean="0"/>
              <a:t>tabel</a:t>
            </a:r>
            <a:r>
              <a:rPr lang="en-US" dirty="0" smtClean="0"/>
              <a:t> routing.</a:t>
            </a:r>
          </a:p>
          <a:p>
            <a:r>
              <a:rPr lang="en-US" dirty="0" err="1" smtClean="0"/>
              <a:t>Informasi</a:t>
            </a:r>
            <a:r>
              <a:rPr lang="en-US" dirty="0" smtClean="0"/>
              <a:t> routing </a:t>
            </a:r>
            <a:r>
              <a:rPr lang="en-US" dirty="0" err="1" smtClean="0"/>
              <a:t>dalam</a:t>
            </a:r>
            <a:r>
              <a:rPr lang="en-US" dirty="0" smtClean="0"/>
              <a:t> </a:t>
            </a:r>
            <a:r>
              <a:rPr lang="en-US" dirty="0" err="1" smtClean="0">
                <a:solidFill>
                  <a:srgbClr val="FF0000"/>
                </a:solidFill>
              </a:rPr>
              <a:t>tabel</a:t>
            </a:r>
            <a:r>
              <a:rPr lang="en-US" dirty="0" smtClean="0">
                <a:solidFill>
                  <a:srgbClr val="FF0000"/>
                </a:solidFill>
              </a:rPr>
              <a:t> routing </a:t>
            </a:r>
            <a:r>
              <a:rPr lang="en-US" dirty="0" err="1" smtClean="0"/>
              <a:t>dapat</a:t>
            </a:r>
            <a:r>
              <a:rPr lang="en-US" dirty="0" smtClean="0"/>
              <a:t> </a:t>
            </a:r>
            <a:r>
              <a:rPr lang="en-US" dirty="0" err="1" smtClean="0"/>
              <a:t>dibangun</a:t>
            </a:r>
            <a:r>
              <a:rPr lang="en-US" dirty="0" smtClean="0"/>
              <a:t> </a:t>
            </a:r>
            <a:r>
              <a:rPr lang="en-US" dirty="0" err="1" smtClean="0"/>
              <a:t>dengan</a:t>
            </a:r>
            <a:r>
              <a:rPr lang="en-US" dirty="0" smtClean="0"/>
              <a:t>  2 </a:t>
            </a:r>
            <a:r>
              <a:rPr lang="en-US" dirty="0" err="1" smtClean="0"/>
              <a:t>cara</a:t>
            </a:r>
            <a:r>
              <a:rPr lang="en-US" dirty="0" smtClean="0"/>
              <a:t>, static routing </a:t>
            </a:r>
            <a:r>
              <a:rPr lang="en-US" dirty="0" err="1" smtClean="0"/>
              <a:t>dan</a:t>
            </a:r>
            <a:r>
              <a:rPr lang="en-US" dirty="0" smtClean="0"/>
              <a:t> dynamic routing.</a:t>
            </a:r>
          </a:p>
          <a:p>
            <a:r>
              <a:rPr lang="en-US" dirty="0" smtClean="0"/>
              <a:t>Static Routing</a:t>
            </a:r>
          </a:p>
          <a:p>
            <a:pPr lvl="1"/>
            <a:r>
              <a:rPr lang="en-US" dirty="0" err="1" smtClean="0"/>
              <a:t>Informasi</a:t>
            </a:r>
            <a:r>
              <a:rPr lang="en-US" dirty="0" smtClean="0"/>
              <a:t> route </a:t>
            </a:r>
            <a:r>
              <a:rPr lang="en-US" dirty="0" err="1" smtClean="0"/>
              <a:t>ditambahkan</a:t>
            </a:r>
            <a:r>
              <a:rPr lang="en-US" dirty="0" smtClean="0"/>
              <a:t> </a:t>
            </a:r>
            <a:r>
              <a:rPr lang="en-US" dirty="0" err="1" smtClean="0"/>
              <a:t>secara</a:t>
            </a:r>
            <a:r>
              <a:rPr lang="en-US" dirty="0" smtClean="0"/>
              <a:t> manual </a:t>
            </a:r>
            <a:r>
              <a:rPr lang="en-US" dirty="0" err="1" smtClean="0"/>
              <a:t>kedalam</a:t>
            </a:r>
            <a:r>
              <a:rPr lang="en-US" dirty="0" smtClean="0"/>
              <a:t> </a:t>
            </a:r>
            <a:r>
              <a:rPr lang="en-US" dirty="0" err="1" smtClean="0"/>
              <a:t>tabel</a:t>
            </a:r>
            <a:r>
              <a:rPr lang="en-US" dirty="0" smtClean="0"/>
              <a:t> routing.</a:t>
            </a:r>
          </a:p>
          <a:p>
            <a:r>
              <a:rPr lang="en-US" dirty="0" smtClean="0"/>
              <a:t>Dynamic Routing	</a:t>
            </a:r>
          </a:p>
          <a:p>
            <a:pPr lvl="1"/>
            <a:r>
              <a:rPr lang="en-US" dirty="0" err="1" smtClean="0"/>
              <a:t>Memanfaatkan</a:t>
            </a:r>
            <a:r>
              <a:rPr lang="en-US" dirty="0" smtClean="0"/>
              <a:t> </a:t>
            </a:r>
            <a:r>
              <a:rPr lang="en-US" dirty="0" err="1" smtClean="0">
                <a:solidFill>
                  <a:srgbClr val="FF0000"/>
                </a:solidFill>
              </a:rPr>
              <a:t>protokol</a:t>
            </a:r>
            <a:r>
              <a:rPr lang="en-US" dirty="0" smtClean="0">
                <a:solidFill>
                  <a:srgbClr val="FF0000"/>
                </a:solidFill>
              </a:rPr>
              <a:t> routing</a:t>
            </a:r>
            <a:r>
              <a:rPr lang="en-US" dirty="0" smtClean="0"/>
              <a:t>, router-router </a:t>
            </a:r>
            <a:r>
              <a:rPr lang="en-US" dirty="0" err="1" smtClean="0"/>
              <a:t>saling</a:t>
            </a:r>
            <a:r>
              <a:rPr lang="en-US" dirty="0" smtClean="0"/>
              <a:t> </a:t>
            </a:r>
            <a:r>
              <a:rPr lang="en-US" dirty="0" err="1" smtClean="0"/>
              <a:t>bertukar</a:t>
            </a:r>
            <a:r>
              <a:rPr lang="en-US" dirty="0" smtClean="0"/>
              <a:t> </a:t>
            </a:r>
            <a:r>
              <a:rPr lang="en-US" dirty="0" err="1" smtClean="0"/>
              <a:t>informasi</a:t>
            </a:r>
            <a:r>
              <a:rPr lang="en-US" dirty="0" smtClean="0"/>
              <a:t> </a:t>
            </a:r>
            <a:r>
              <a:rPr lang="en-US" dirty="0" err="1" smtClean="0"/>
              <a:t>routingsatu</a:t>
            </a:r>
            <a:r>
              <a:rPr lang="en-US" dirty="0" smtClean="0"/>
              <a:t> </a:t>
            </a:r>
            <a:r>
              <a:rPr lang="en-US" dirty="0" err="1" smtClean="0"/>
              <a:t>sama</a:t>
            </a:r>
            <a:r>
              <a:rPr lang="en-US" dirty="0" smtClean="0"/>
              <a:t> lain.</a:t>
            </a:r>
          </a:p>
          <a:p>
            <a:pPr lvl="1"/>
            <a:r>
              <a:rPr lang="en-US" dirty="0" smtClean="0"/>
              <a:t>Update </a:t>
            </a:r>
            <a:r>
              <a:rPr lang="en-US" dirty="0" err="1" smtClean="0"/>
              <a:t>perubahan</a:t>
            </a:r>
            <a:r>
              <a:rPr lang="en-US" dirty="0" smtClean="0"/>
              <a:t> </a:t>
            </a:r>
            <a:r>
              <a:rPr lang="en-US" dirty="0" err="1" smtClean="0"/>
              <a:t>informasi</a:t>
            </a:r>
            <a:r>
              <a:rPr lang="en-US" dirty="0" smtClean="0"/>
              <a:t> routing </a:t>
            </a:r>
            <a:r>
              <a:rPr lang="en-US" dirty="0" err="1" smtClean="0"/>
              <a:t>juga</a:t>
            </a:r>
            <a:r>
              <a:rPr lang="en-US" dirty="0" smtClean="0"/>
              <a:t> </a:t>
            </a:r>
            <a:r>
              <a:rPr lang="en-US" dirty="0" err="1" smtClean="0"/>
              <a:t>akan</a:t>
            </a:r>
            <a:r>
              <a:rPr lang="en-US" dirty="0" smtClean="0"/>
              <a:t> </a:t>
            </a:r>
            <a:r>
              <a:rPr lang="en-US" dirty="0" err="1" smtClean="0"/>
              <a:t>disebarkan</a:t>
            </a:r>
            <a:r>
              <a:rPr lang="en-US" dirty="0" smtClean="0"/>
              <a:t> </a:t>
            </a:r>
            <a:r>
              <a:rPr lang="en-US" dirty="0" err="1" smtClean="0"/>
              <a:t>ke</a:t>
            </a:r>
            <a:r>
              <a:rPr lang="en-US" dirty="0" smtClean="0"/>
              <a:t> router-router lain.</a:t>
            </a:r>
          </a:p>
          <a:p>
            <a:pPr lvl="1"/>
            <a:r>
              <a:rPr lang="en-US" dirty="0" err="1" smtClean="0"/>
              <a:t>Contoh</a:t>
            </a:r>
            <a:r>
              <a:rPr lang="en-US" dirty="0" smtClean="0"/>
              <a:t> </a:t>
            </a:r>
            <a:r>
              <a:rPr lang="en-US" dirty="0" err="1" smtClean="0"/>
              <a:t>protokol</a:t>
            </a:r>
            <a:r>
              <a:rPr lang="en-US" dirty="0" smtClean="0"/>
              <a:t> routing : RIP, EIGRP, OSPF, ISIS.</a:t>
            </a:r>
          </a:p>
          <a:p>
            <a:pPr lvl="1"/>
            <a:endParaRPr lang="en-US" dirty="0"/>
          </a:p>
        </p:txBody>
      </p:sp>
    </p:spTree>
    <p:extLst>
      <p:ext uri="{BB962C8B-B14F-4D97-AF65-F5344CB8AC3E}">
        <p14:creationId xmlns:p14="http://schemas.microsoft.com/office/powerpoint/2010/main" val="17267966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srcRect/>
          <a:stretch>
            <a:fillRect/>
          </a:stretch>
        </p:blipFill>
        <p:spPr bwMode="auto">
          <a:xfrm>
            <a:off x="2362200" y="4375384"/>
            <a:ext cx="6096000" cy="1568217"/>
          </a:xfrm>
          <a:prstGeom prst="rect">
            <a:avLst/>
          </a:prstGeom>
          <a:noFill/>
          <a:ln w="9525">
            <a:noFill/>
            <a:miter lim="800000"/>
            <a:headEnd/>
            <a:tailEnd/>
          </a:ln>
          <a:effectLst/>
        </p:spPr>
      </p:pic>
      <p:pic>
        <p:nvPicPr>
          <p:cNvPr id="1032" name="Picture 8"/>
          <p:cNvPicPr>
            <a:picLocks noChangeAspect="1" noChangeArrowheads="1"/>
          </p:cNvPicPr>
          <p:nvPr/>
        </p:nvPicPr>
        <p:blipFill>
          <a:blip r:embed="rId3"/>
          <a:srcRect/>
          <a:stretch>
            <a:fillRect/>
          </a:stretch>
        </p:blipFill>
        <p:spPr bwMode="auto">
          <a:xfrm>
            <a:off x="2362201" y="2678668"/>
            <a:ext cx="5266765" cy="11430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smtClean="0"/>
              <a:t>Routing -&gt; </a:t>
            </a:r>
            <a:r>
              <a:rPr lang="en-US" dirty="0" err="1" smtClean="0"/>
              <a:t>Tabel</a:t>
            </a:r>
            <a:r>
              <a:rPr lang="en-US" dirty="0" smtClean="0"/>
              <a:t> Routing</a:t>
            </a:r>
            <a:endParaRPr lang="en-US" dirty="0"/>
          </a:p>
        </p:txBody>
      </p:sp>
      <p:pic>
        <p:nvPicPr>
          <p:cNvPr id="1026" name="Picture 2"/>
          <p:cNvPicPr>
            <a:picLocks noGrp="1" noChangeAspect="1" noChangeArrowheads="1"/>
          </p:cNvPicPr>
          <p:nvPr>
            <p:ph sz="quarter" idx="1"/>
          </p:nvPr>
        </p:nvPicPr>
        <p:blipFill>
          <a:blip r:embed="rId4"/>
          <a:stretch>
            <a:fillRect/>
          </a:stretch>
        </p:blipFill>
        <p:spPr bwMode="auto">
          <a:xfrm>
            <a:off x="3429001" y="685800"/>
            <a:ext cx="5279881" cy="1605150"/>
          </a:xfrm>
          <a:prstGeom prst="rect">
            <a:avLst/>
          </a:prstGeom>
          <a:noFill/>
          <a:ln w="9525">
            <a:noFill/>
            <a:miter lim="800000"/>
            <a:headEnd/>
            <a:tailEnd/>
          </a:ln>
          <a:effectLst/>
        </p:spPr>
      </p:pic>
      <p:sp>
        <p:nvSpPr>
          <p:cNvPr id="8" name="TextBox 7"/>
          <p:cNvSpPr txBox="1"/>
          <p:nvPr/>
        </p:nvSpPr>
        <p:spPr>
          <a:xfrm>
            <a:off x="3276601" y="3821668"/>
            <a:ext cx="3204723" cy="369332"/>
          </a:xfrm>
          <a:prstGeom prst="rect">
            <a:avLst/>
          </a:prstGeom>
          <a:noFill/>
          <a:ln>
            <a:solidFill>
              <a:schemeClr val="tx1"/>
            </a:solidFill>
          </a:ln>
          <a:effectLst>
            <a:outerShdw blurRad="50800" dist="38100" dir="5400000" algn="t" rotWithShape="0">
              <a:prstClr val="black">
                <a:alpha val="40000"/>
              </a:prstClr>
            </a:outerShdw>
          </a:effectLst>
        </p:spPr>
        <p:txBody>
          <a:bodyPr wrap="none" rtlCol="0">
            <a:spAutoFit/>
          </a:bodyPr>
          <a:lstStyle/>
          <a:p>
            <a:r>
              <a:rPr lang="en-US" dirty="0" err="1"/>
              <a:t>Sebelum</a:t>
            </a:r>
            <a:r>
              <a:rPr lang="en-US" dirty="0"/>
              <a:t> </a:t>
            </a:r>
            <a:r>
              <a:rPr lang="en-US" dirty="0" err="1"/>
              <a:t>ada</a:t>
            </a:r>
            <a:r>
              <a:rPr lang="en-US" dirty="0"/>
              <a:t> </a:t>
            </a:r>
            <a:r>
              <a:rPr lang="en-US" dirty="0" err="1"/>
              <a:t>konfigurasi</a:t>
            </a:r>
            <a:r>
              <a:rPr lang="en-US" dirty="0"/>
              <a:t> </a:t>
            </a:r>
            <a:r>
              <a:rPr lang="en-US" dirty="0" err="1"/>
              <a:t>apapun</a:t>
            </a:r>
            <a:endParaRPr lang="en-US" dirty="0"/>
          </a:p>
        </p:txBody>
      </p:sp>
      <p:sp>
        <p:nvSpPr>
          <p:cNvPr id="9" name="TextBox 8"/>
          <p:cNvSpPr txBox="1"/>
          <p:nvPr/>
        </p:nvSpPr>
        <p:spPr>
          <a:xfrm>
            <a:off x="3048000" y="5943600"/>
            <a:ext cx="4333238" cy="369332"/>
          </a:xfrm>
          <a:prstGeom prst="rect">
            <a:avLst/>
          </a:prstGeom>
          <a:noFill/>
          <a:ln>
            <a:solidFill>
              <a:schemeClr val="tx1"/>
            </a:solidFill>
          </a:ln>
          <a:effectLst>
            <a:outerShdw blurRad="50800" dist="38100" dir="5400000" algn="t" rotWithShape="0">
              <a:prstClr val="black">
                <a:alpha val="40000"/>
              </a:prstClr>
            </a:outerShdw>
          </a:effectLst>
        </p:spPr>
        <p:txBody>
          <a:bodyPr wrap="none" rtlCol="0">
            <a:spAutoFit/>
          </a:bodyPr>
          <a:lstStyle/>
          <a:p>
            <a:r>
              <a:rPr lang="en-US" dirty="0" err="1"/>
              <a:t>Setelah</a:t>
            </a:r>
            <a:r>
              <a:rPr lang="en-US" dirty="0"/>
              <a:t> </a:t>
            </a:r>
            <a:r>
              <a:rPr lang="en-US" dirty="0" err="1"/>
              <a:t>ada</a:t>
            </a:r>
            <a:r>
              <a:rPr lang="en-US" dirty="0"/>
              <a:t> </a:t>
            </a:r>
            <a:r>
              <a:rPr lang="en-US" dirty="0" err="1"/>
              <a:t>konfigurasi</a:t>
            </a:r>
            <a:r>
              <a:rPr lang="en-US" dirty="0"/>
              <a:t> </a:t>
            </a:r>
            <a:r>
              <a:rPr lang="en-US" dirty="0" err="1"/>
              <a:t>protokol</a:t>
            </a:r>
            <a:r>
              <a:rPr lang="en-US" dirty="0"/>
              <a:t> routing RIP</a:t>
            </a:r>
            <a:endParaRPr lang="en-US" dirty="0"/>
          </a:p>
        </p:txBody>
      </p:sp>
      <p:sp>
        <p:nvSpPr>
          <p:cNvPr id="10" name="Rectangle 9"/>
          <p:cNvSpPr/>
          <p:nvPr/>
        </p:nvSpPr>
        <p:spPr>
          <a:xfrm>
            <a:off x="2362200" y="3212068"/>
            <a:ext cx="22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43400" y="3212068"/>
            <a:ext cx="1752600" cy="2169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62200" y="4953000"/>
            <a:ext cx="30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299364" y="4953000"/>
            <a:ext cx="1066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91400" y="4953000"/>
            <a:ext cx="990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4191000" y="4953000"/>
            <a:ext cx="685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3124200" y="2286000"/>
            <a:ext cx="6359626" cy="369332"/>
          </a:xfrm>
          <a:prstGeom prst="rect">
            <a:avLst/>
          </a:prstGeom>
          <a:noFill/>
          <a:ln>
            <a:solidFill>
              <a:schemeClr val="tx1"/>
            </a:solidFill>
          </a:ln>
          <a:effectLst>
            <a:outerShdw blurRad="50800" dist="38100" dir="5400000" algn="t" rotWithShape="0">
              <a:prstClr val="black">
                <a:alpha val="40000"/>
              </a:prstClr>
            </a:outerShdw>
          </a:effectLst>
        </p:spPr>
        <p:txBody>
          <a:bodyPr wrap="none" rtlCol="0">
            <a:spAutoFit/>
          </a:bodyPr>
          <a:lstStyle/>
          <a:p>
            <a:r>
              <a:rPr lang="en-US" dirty="0" err="1"/>
              <a:t>gunakan</a:t>
            </a:r>
            <a:r>
              <a:rPr lang="en-US" dirty="0"/>
              <a:t> </a:t>
            </a:r>
            <a:r>
              <a:rPr lang="en-US" dirty="0" err="1"/>
              <a:t>perintah</a:t>
            </a:r>
            <a:r>
              <a:rPr lang="en-US" dirty="0"/>
              <a:t> </a:t>
            </a:r>
            <a:r>
              <a:rPr lang="en-US" dirty="0">
                <a:solidFill>
                  <a:srgbClr val="FF0000"/>
                </a:solidFill>
              </a:rPr>
              <a:t>show </a:t>
            </a:r>
            <a:r>
              <a:rPr lang="en-US" dirty="0" err="1">
                <a:solidFill>
                  <a:srgbClr val="FF0000"/>
                </a:solidFill>
              </a:rPr>
              <a:t>ip</a:t>
            </a:r>
            <a:r>
              <a:rPr lang="en-US" dirty="0">
                <a:solidFill>
                  <a:srgbClr val="FF0000"/>
                </a:solidFill>
              </a:rPr>
              <a:t> route </a:t>
            </a:r>
            <a:r>
              <a:rPr lang="en-US" dirty="0" err="1"/>
              <a:t>untuk</a:t>
            </a:r>
            <a:r>
              <a:rPr lang="en-US" dirty="0"/>
              <a:t> </a:t>
            </a:r>
            <a:r>
              <a:rPr lang="en-US" dirty="0" err="1"/>
              <a:t>menampilkan</a:t>
            </a:r>
            <a:r>
              <a:rPr lang="en-US" dirty="0"/>
              <a:t> </a:t>
            </a:r>
            <a:r>
              <a:rPr lang="en-US" dirty="0" err="1">
                <a:solidFill>
                  <a:srgbClr val="FF0000"/>
                </a:solidFill>
              </a:rPr>
              <a:t>tabel</a:t>
            </a:r>
            <a:r>
              <a:rPr lang="en-US" dirty="0">
                <a:solidFill>
                  <a:srgbClr val="FF0000"/>
                </a:solidFill>
              </a:rPr>
              <a:t> routing</a:t>
            </a:r>
            <a:endParaRPr lang="en-US" dirty="0">
              <a:solidFill>
                <a:srgbClr val="FF0000"/>
              </a:solidFill>
            </a:endParaRPr>
          </a:p>
        </p:txBody>
      </p:sp>
      <p:sp>
        <p:nvSpPr>
          <p:cNvPr id="22" name="Rectangle 21"/>
          <p:cNvSpPr/>
          <p:nvPr/>
        </p:nvSpPr>
        <p:spPr>
          <a:xfrm>
            <a:off x="6172200" y="3276600"/>
            <a:ext cx="1371600" cy="152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362200" y="2667000"/>
            <a:ext cx="3048000" cy="2286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2438400" y="4343400"/>
            <a:ext cx="3124200" cy="304800"/>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7255112" y="4038600"/>
            <a:ext cx="1626984" cy="338554"/>
          </a:xfrm>
          <a:prstGeom prst="rect">
            <a:avLst/>
          </a:prstGeom>
          <a:noFill/>
          <a:ln w="15875">
            <a:solidFill>
              <a:srgbClr val="FF0000"/>
            </a:solidFill>
          </a:ln>
          <a:effectLst>
            <a:outerShdw blurRad="50800" dist="38100" dir="5400000" algn="t" rotWithShape="0">
              <a:prstClr val="black">
                <a:alpha val="40000"/>
              </a:prstClr>
            </a:outerShdw>
          </a:effectLst>
        </p:spPr>
        <p:txBody>
          <a:bodyPr wrap="none" rtlCol="0">
            <a:spAutoFit/>
          </a:bodyPr>
          <a:lstStyle/>
          <a:p>
            <a:r>
              <a:rPr lang="en-US" sz="1600" dirty="0"/>
              <a:t>next-hop address</a:t>
            </a:r>
            <a:endParaRPr lang="en-US" sz="1600" dirty="0"/>
          </a:p>
        </p:txBody>
      </p:sp>
      <p:cxnSp>
        <p:nvCxnSpPr>
          <p:cNvPr id="27" name="Straight Arrow Connector 26"/>
          <p:cNvCxnSpPr>
            <a:stCxn id="15" idx="3"/>
            <a:endCxn id="25" idx="1"/>
          </p:cNvCxnSpPr>
          <p:nvPr/>
        </p:nvCxnSpPr>
        <p:spPr>
          <a:xfrm flipV="1">
            <a:off x="6366164" y="4207878"/>
            <a:ext cx="888948" cy="85942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074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box(in)">
                                      <p:cBhvr>
                                        <p:cTn id="7" dur="500"/>
                                        <p:tgtEl>
                                          <p:spTgt spid="103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1033"/>
                                        </p:tgtEl>
                                        <p:attrNameLst>
                                          <p:attrName>style.visibility</p:attrName>
                                        </p:attrNameLst>
                                      </p:cBhvr>
                                      <p:to>
                                        <p:strVal val="visible"/>
                                      </p:to>
                                    </p:set>
                                    <p:animEffect transition="in" filter="box(in)">
                                      <p:cBhvr>
                                        <p:cTn id="26" dur="500"/>
                                        <p:tgtEl>
                                          <p:spTgt spid="1033"/>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ox(in)">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linds(horizontal)">
                                      <p:cBhvr>
                                        <p:cTn id="34" dur="500"/>
                                        <p:tgtEl>
                                          <p:spTgt spid="1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blinds(horizontal)">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linds(horizont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box(in)">
                                      <p:cBhvr>
                                        <p:cTn id="50" dur="500"/>
                                        <p:tgtEl>
                                          <p:spTgt spid="27"/>
                                        </p:tgtEl>
                                      </p:cBhvr>
                                    </p:animEffect>
                                  </p:childTnLst>
                                </p:cTn>
                              </p:par>
                              <p:par>
                                <p:cTn id="51" presetID="4" presetClass="entr" presetSubtype="16"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ox(in)">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blinds(horizontal)">
                                      <p:cBhvr>
                                        <p:cTn id="58" dur="500"/>
                                        <p:tgtEl>
                                          <p:spTgt spid="24"/>
                                        </p:tgtEl>
                                      </p:cBhvr>
                                    </p:animEffect>
                                  </p:childTnLst>
                                </p:cTn>
                              </p:par>
                              <p:par>
                                <p:cTn id="59" presetID="3" presetClass="entr" presetSubtype="1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linds(horizontal)">
                                      <p:cBhvr>
                                        <p:cTn id="6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5" grpId="0" animBg="1"/>
      <p:bldP spid="16" grpId="0" animBg="1"/>
      <p:bldP spid="18"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Default Route</a:t>
            </a:r>
            <a:endParaRPr lang="en-US" dirty="0"/>
          </a:p>
        </p:txBody>
      </p:sp>
      <p:sp>
        <p:nvSpPr>
          <p:cNvPr id="3" name="Content Placeholder 2"/>
          <p:cNvSpPr>
            <a:spLocks noGrp="1"/>
          </p:cNvSpPr>
          <p:nvPr>
            <p:ph sz="quarter" idx="1"/>
          </p:nvPr>
        </p:nvSpPr>
        <p:spPr>
          <a:xfrm>
            <a:off x="692727" y="1211262"/>
            <a:ext cx="10515600" cy="4351338"/>
          </a:xfrm>
        </p:spPr>
        <p:txBody>
          <a:bodyPr/>
          <a:lstStyle/>
          <a:p>
            <a:r>
              <a:rPr lang="en-US" dirty="0" err="1" smtClean="0"/>
              <a:t>Ketika</a:t>
            </a:r>
            <a:r>
              <a:rPr lang="en-US" dirty="0" smtClean="0"/>
              <a:t> router </a:t>
            </a:r>
            <a:r>
              <a:rPr lang="en-US" dirty="0" err="1" smtClean="0"/>
              <a:t>tidak</a:t>
            </a:r>
            <a:r>
              <a:rPr lang="en-US" dirty="0" smtClean="0"/>
              <a:t> </a:t>
            </a:r>
            <a:r>
              <a:rPr lang="en-US" dirty="0" err="1" smtClean="0"/>
              <a:t>memiliki</a:t>
            </a:r>
            <a:r>
              <a:rPr lang="en-US" dirty="0" smtClean="0"/>
              <a:t> </a:t>
            </a:r>
            <a:r>
              <a:rPr lang="en-US" dirty="0" err="1" smtClean="0"/>
              <a:t>informasi</a:t>
            </a:r>
            <a:r>
              <a:rPr lang="en-US" dirty="0" smtClean="0"/>
              <a:t> routing </a:t>
            </a:r>
            <a:r>
              <a:rPr lang="en-US" dirty="0" err="1" smtClean="0"/>
              <a:t>dari</a:t>
            </a:r>
            <a:r>
              <a:rPr lang="en-US" dirty="0" smtClean="0"/>
              <a:t> network </a:t>
            </a:r>
            <a:r>
              <a:rPr lang="en-US" dirty="0" err="1" smtClean="0"/>
              <a:t>tujuan</a:t>
            </a:r>
            <a:r>
              <a:rPr lang="en-US" dirty="0" smtClean="0"/>
              <a:t> </a:t>
            </a:r>
            <a:r>
              <a:rPr lang="en-US" dirty="0" err="1" smtClean="0"/>
              <a:t>sebuah</a:t>
            </a:r>
            <a:r>
              <a:rPr lang="en-US" dirty="0" smtClean="0"/>
              <a:t> </a:t>
            </a:r>
            <a:r>
              <a:rPr lang="en-US" dirty="0" err="1" smtClean="0"/>
              <a:t>paket</a:t>
            </a:r>
            <a:r>
              <a:rPr lang="en-US" dirty="0" smtClean="0"/>
              <a:t>, </a:t>
            </a:r>
            <a:r>
              <a:rPr lang="en-US" dirty="0" err="1" smtClean="0"/>
              <a:t>maka</a:t>
            </a:r>
            <a:r>
              <a:rPr lang="en-US" dirty="0" smtClean="0"/>
              <a:t> router </a:t>
            </a:r>
            <a:r>
              <a:rPr lang="en-US" dirty="0" err="1" smtClean="0"/>
              <a:t>akan</a:t>
            </a:r>
            <a:r>
              <a:rPr lang="en-US" dirty="0" smtClean="0"/>
              <a:t> </a:t>
            </a:r>
            <a:r>
              <a:rPr lang="en-US" dirty="0" err="1" smtClean="0"/>
              <a:t>mem</a:t>
            </a:r>
            <a:r>
              <a:rPr lang="en-US" dirty="0" smtClean="0"/>
              <a:t>-forward </a:t>
            </a:r>
            <a:r>
              <a:rPr lang="en-US" dirty="0" err="1" smtClean="0"/>
              <a:t>paket</a:t>
            </a:r>
            <a:r>
              <a:rPr lang="en-US" dirty="0" smtClean="0"/>
              <a:t> </a:t>
            </a:r>
            <a:r>
              <a:rPr lang="en-US" dirty="0" err="1" smtClean="0"/>
              <a:t>tersebut</a:t>
            </a:r>
            <a:r>
              <a:rPr lang="en-US" dirty="0" smtClean="0"/>
              <a:t> </a:t>
            </a:r>
            <a:r>
              <a:rPr lang="en-US" dirty="0" err="1" smtClean="0"/>
              <a:t>menggunakan</a:t>
            </a:r>
            <a:r>
              <a:rPr lang="en-US" dirty="0" smtClean="0"/>
              <a:t> </a:t>
            </a:r>
            <a:r>
              <a:rPr lang="en-US" dirty="0" smtClean="0">
                <a:solidFill>
                  <a:srgbClr val="0070C0"/>
                </a:solidFill>
              </a:rPr>
              <a:t>default route</a:t>
            </a:r>
            <a:r>
              <a:rPr lang="en-US" dirty="0" smtClean="0"/>
              <a:t>.</a:t>
            </a:r>
          </a:p>
          <a:p>
            <a:r>
              <a:rPr lang="en-US" dirty="0" smtClean="0"/>
              <a:t>Default route </a:t>
            </a:r>
            <a:r>
              <a:rPr lang="en-US" dirty="0" err="1" smtClean="0"/>
              <a:t>ini</a:t>
            </a:r>
            <a:r>
              <a:rPr lang="en-US" dirty="0" smtClean="0"/>
              <a:t> </a:t>
            </a:r>
            <a:r>
              <a:rPr lang="en-US" dirty="0" smtClean="0">
                <a:solidFill>
                  <a:srgbClr val="0070C0"/>
                </a:solidFill>
              </a:rPr>
              <a:t>equal</a:t>
            </a:r>
            <a:r>
              <a:rPr lang="en-US" dirty="0" smtClean="0"/>
              <a:t> </a:t>
            </a:r>
            <a:r>
              <a:rPr lang="en-US" dirty="0" err="1" smtClean="0"/>
              <a:t>dengan</a:t>
            </a:r>
            <a:r>
              <a:rPr lang="en-US" dirty="0" smtClean="0"/>
              <a:t> </a:t>
            </a:r>
            <a:r>
              <a:rPr lang="en-US" dirty="0" smtClean="0">
                <a:solidFill>
                  <a:srgbClr val="0070C0"/>
                </a:solidFill>
              </a:rPr>
              <a:t>default gateway </a:t>
            </a:r>
            <a:r>
              <a:rPr lang="en-US" dirty="0" err="1" smtClean="0"/>
              <a:t>pada</a:t>
            </a:r>
            <a:r>
              <a:rPr lang="en-US" dirty="0" smtClean="0"/>
              <a:t> host.</a:t>
            </a:r>
            <a:endParaRPr lang="en-US" dirty="0"/>
          </a:p>
        </p:txBody>
      </p:sp>
      <p:pic>
        <p:nvPicPr>
          <p:cNvPr id="2051" name="Picture 3"/>
          <p:cNvPicPr>
            <a:picLocks noChangeAspect="1" noChangeArrowheads="1"/>
          </p:cNvPicPr>
          <p:nvPr/>
        </p:nvPicPr>
        <p:blipFill>
          <a:blip r:embed="rId2"/>
          <a:srcRect/>
          <a:stretch>
            <a:fillRect/>
          </a:stretch>
        </p:blipFill>
        <p:spPr bwMode="auto">
          <a:xfrm>
            <a:off x="2057400" y="3810000"/>
            <a:ext cx="7315200" cy="2250831"/>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2057400" y="2895600"/>
            <a:ext cx="5821680" cy="762000"/>
          </a:xfrm>
          <a:prstGeom prst="rect">
            <a:avLst/>
          </a:prstGeom>
          <a:noFill/>
          <a:ln w="9525">
            <a:noFill/>
            <a:miter lim="800000"/>
            <a:headEnd/>
            <a:tailEnd/>
          </a:ln>
          <a:effectLst/>
        </p:spPr>
      </p:pic>
      <p:sp>
        <p:nvSpPr>
          <p:cNvPr id="8" name="Rectangle 7"/>
          <p:cNvSpPr/>
          <p:nvPr/>
        </p:nvSpPr>
        <p:spPr>
          <a:xfrm>
            <a:off x="3429000" y="31242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057400" y="3810000"/>
            <a:ext cx="6324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057400" y="5638800"/>
            <a:ext cx="40386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61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box(in)">
                                      <p:cBhvr>
                                        <p:cTn id="7" dur="500"/>
                                        <p:tgtEl>
                                          <p:spTgt spid="205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box(in)">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ox(i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Routing -&gt; Packet Processing</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err="1" smtClean="0"/>
              <a:t>Setelah</a:t>
            </a:r>
            <a:r>
              <a:rPr lang="en-US" dirty="0" smtClean="0"/>
              <a:t> router men-</a:t>
            </a:r>
            <a:r>
              <a:rPr lang="en-US" dirty="0" err="1" smtClean="0"/>
              <a:t>dekapsulasi</a:t>
            </a:r>
            <a:r>
              <a:rPr lang="en-US" dirty="0" smtClean="0"/>
              <a:t> frame </a:t>
            </a:r>
            <a:r>
              <a:rPr lang="en-US" dirty="0" err="1" smtClean="0"/>
              <a:t>pada</a:t>
            </a:r>
            <a:r>
              <a:rPr lang="en-US" dirty="0" smtClean="0"/>
              <a:t> layer 2, router </a:t>
            </a:r>
            <a:r>
              <a:rPr lang="en-US" dirty="0" err="1" smtClean="0"/>
              <a:t>membaca</a:t>
            </a:r>
            <a:r>
              <a:rPr lang="en-US" dirty="0" smtClean="0"/>
              <a:t> </a:t>
            </a:r>
            <a:r>
              <a:rPr lang="en-US" dirty="0" err="1" smtClean="0"/>
              <a:t>informasi</a:t>
            </a:r>
            <a:r>
              <a:rPr lang="en-US" dirty="0" smtClean="0"/>
              <a:t> </a:t>
            </a:r>
            <a:r>
              <a:rPr lang="en-US" dirty="0" smtClean="0">
                <a:solidFill>
                  <a:srgbClr val="0070C0"/>
                </a:solidFill>
              </a:rPr>
              <a:t>network </a:t>
            </a:r>
            <a:r>
              <a:rPr lang="en-US" dirty="0" err="1" smtClean="0">
                <a:solidFill>
                  <a:srgbClr val="0070C0"/>
                </a:solidFill>
              </a:rPr>
              <a:t>tujuan</a:t>
            </a:r>
            <a:r>
              <a:rPr lang="en-US" dirty="0" smtClean="0">
                <a:solidFill>
                  <a:srgbClr val="0070C0"/>
                </a:solidFill>
              </a:rPr>
              <a:t> </a:t>
            </a:r>
            <a:r>
              <a:rPr lang="en-US" dirty="0" err="1" smtClean="0"/>
              <a:t>pada</a:t>
            </a:r>
            <a:r>
              <a:rPr lang="en-US" dirty="0" smtClean="0"/>
              <a:t> </a:t>
            </a:r>
            <a:r>
              <a:rPr lang="en-US" dirty="0" smtClean="0">
                <a:solidFill>
                  <a:srgbClr val="FF0000"/>
                </a:solidFill>
              </a:rPr>
              <a:t>IP Header </a:t>
            </a:r>
            <a:r>
              <a:rPr lang="en-US" dirty="0" err="1" smtClean="0"/>
              <a:t>paket</a:t>
            </a:r>
            <a:r>
              <a:rPr lang="en-US" dirty="0" smtClean="0"/>
              <a:t>.</a:t>
            </a:r>
          </a:p>
          <a:p>
            <a:r>
              <a:rPr lang="en-US" dirty="0" err="1" smtClean="0"/>
              <a:t>Jika</a:t>
            </a:r>
            <a:r>
              <a:rPr lang="en-US" dirty="0" smtClean="0"/>
              <a:t> </a:t>
            </a:r>
            <a:r>
              <a:rPr lang="en-US" dirty="0" err="1" smtClean="0"/>
              <a:t>informasi</a:t>
            </a:r>
            <a:r>
              <a:rPr lang="en-US" dirty="0" smtClean="0"/>
              <a:t> network </a:t>
            </a:r>
            <a:r>
              <a:rPr lang="en-US" dirty="0" err="1" smtClean="0"/>
              <a:t>tujuan</a:t>
            </a:r>
            <a:r>
              <a:rPr lang="en-US" dirty="0" smtClean="0"/>
              <a:t> </a:t>
            </a:r>
            <a:r>
              <a:rPr lang="en-US" dirty="0" err="1" smtClean="0"/>
              <a:t>ada</a:t>
            </a:r>
            <a:r>
              <a:rPr lang="en-US" dirty="0" smtClean="0"/>
              <a:t> </a:t>
            </a:r>
            <a:r>
              <a:rPr lang="en-US" dirty="0" err="1" smtClean="0"/>
              <a:t>pada</a:t>
            </a:r>
            <a:r>
              <a:rPr lang="en-US" dirty="0" smtClean="0"/>
              <a:t> </a:t>
            </a:r>
            <a:r>
              <a:rPr lang="en-US" dirty="0" err="1" smtClean="0"/>
              <a:t>tabel</a:t>
            </a:r>
            <a:r>
              <a:rPr lang="en-US" dirty="0" smtClean="0"/>
              <a:t> routing</a:t>
            </a:r>
          </a:p>
          <a:p>
            <a:pPr lvl="1"/>
            <a:r>
              <a:rPr lang="en-US" dirty="0" err="1" smtClean="0"/>
              <a:t>Paket</a:t>
            </a:r>
            <a:r>
              <a:rPr lang="en-US" dirty="0" smtClean="0"/>
              <a:t> </a:t>
            </a:r>
            <a:r>
              <a:rPr lang="en-US" dirty="0" err="1" smtClean="0"/>
              <a:t>akan</a:t>
            </a:r>
            <a:r>
              <a:rPr lang="en-US" dirty="0" smtClean="0"/>
              <a:t> </a:t>
            </a:r>
            <a:r>
              <a:rPr lang="en-US" dirty="0" err="1" smtClean="0"/>
              <a:t>dikirimkan</a:t>
            </a:r>
            <a:r>
              <a:rPr lang="en-US" dirty="0" smtClean="0"/>
              <a:t> </a:t>
            </a:r>
            <a:r>
              <a:rPr lang="en-US" dirty="0" err="1" smtClean="0"/>
              <a:t>ke</a:t>
            </a:r>
            <a:r>
              <a:rPr lang="en-US" dirty="0" smtClean="0"/>
              <a:t> </a:t>
            </a:r>
            <a:r>
              <a:rPr lang="en-US" dirty="0" smtClean="0">
                <a:solidFill>
                  <a:srgbClr val="FF0000"/>
                </a:solidFill>
              </a:rPr>
              <a:t>next-hop address </a:t>
            </a:r>
            <a:r>
              <a:rPr lang="en-US" dirty="0" smtClean="0"/>
              <a:t>yang </a:t>
            </a:r>
            <a:r>
              <a:rPr lang="en-US" dirty="0" err="1" smtClean="0"/>
              <a:t>ada</a:t>
            </a:r>
            <a:r>
              <a:rPr lang="en-US" dirty="0" smtClean="0"/>
              <a:t> </a:t>
            </a:r>
            <a:r>
              <a:rPr lang="en-US" dirty="0" err="1" smtClean="0"/>
              <a:t>pada</a:t>
            </a:r>
            <a:r>
              <a:rPr lang="en-US" dirty="0" smtClean="0"/>
              <a:t> </a:t>
            </a:r>
            <a:r>
              <a:rPr lang="en-US" dirty="0" err="1" smtClean="0"/>
              <a:t>tabel</a:t>
            </a:r>
            <a:r>
              <a:rPr lang="en-US" dirty="0" smtClean="0"/>
              <a:t> routing.</a:t>
            </a:r>
          </a:p>
          <a:p>
            <a:r>
              <a:rPr lang="en-US" dirty="0" err="1" smtClean="0"/>
              <a:t>Jika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informasi</a:t>
            </a:r>
            <a:r>
              <a:rPr lang="en-US" dirty="0" smtClean="0"/>
              <a:t> network </a:t>
            </a:r>
            <a:r>
              <a:rPr lang="en-US" dirty="0" err="1" smtClean="0"/>
              <a:t>tujuan</a:t>
            </a:r>
            <a:r>
              <a:rPr lang="en-US" dirty="0" smtClean="0"/>
              <a:t> </a:t>
            </a:r>
            <a:r>
              <a:rPr lang="en-US" dirty="0" err="1" smtClean="0"/>
              <a:t>pada</a:t>
            </a:r>
            <a:r>
              <a:rPr lang="en-US" dirty="0" smtClean="0"/>
              <a:t> </a:t>
            </a:r>
            <a:r>
              <a:rPr lang="en-US" dirty="0" err="1" smtClean="0"/>
              <a:t>tabel</a:t>
            </a:r>
            <a:r>
              <a:rPr lang="en-US" dirty="0" smtClean="0"/>
              <a:t> routing, </a:t>
            </a:r>
            <a:r>
              <a:rPr lang="en-US" dirty="0" err="1" smtClean="0"/>
              <a:t>tapi</a:t>
            </a:r>
            <a:r>
              <a:rPr lang="en-US" dirty="0" smtClean="0"/>
              <a:t> router </a:t>
            </a:r>
            <a:r>
              <a:rPr lang="en-US" dirty="0" err="1" smtClean="0"/>
              <a:t>memiliki</a:t>
            </a:r>
            <a:r>
              <a:rPr lang="en-US" dirty="0" smtClean="0"/>
              <a:t> </a:t>
            </a:r>
            <a:r>
              <a:rPr lang="en-US" dirty="0" err="1" smtClean="0"/>
              <a:t>informasi</a:t>
            </a:r>
            <a:r>
              <a:rPr lang="en-US" dirty="0" smtClean="0"/>
              <a:t> default route.</a:t>
            </a:r>
          </a:p>
          <a:p>
            <a:pPr lvl="1"/>
            <a:r>
              <a:rPr lang="en-US" dirty="0" err="1" smtClean="0"/>
              <a:t>Paket</a:t>
            </a:r>
            <a:r>
              <a:rPr lang="en-US" dirty="0" smtClean="0"/>
              <a:t> </a:t>
            </a:r>
            <a:r>
              <a:rPr lang="en-US" dirty="0" err="1" smtClean="0"/>
              <a:t>akan</a:t>
            </a:r>
            <a:r>
              <a:rPr lang="en-US" dirty="0" smtClean="0"/>
              <a:t> </a:t>
            </a:r>
            <a:r>
              <a:rPr lang="en-US" dirty="0" err="1" smtClean="0"/>
              <a:t>dikirimkan</a:t>
            </a:r>
            <a:r>
              <a:rPr lang="en-US" dirty="0" smtClean="0"/>
              <a:t> </a:t>
            </a:r>
            <a:r>
              <a:rPr lang="en-US" dirty="0" err="1" smtClean="0"/>
              <a:t>ke</a:t>
            </a:r>
            <a:r>
              <a:rPr lang="en-US" dirty="0" smtClean="0"/>
              <a:t> </a:t>
            </a:r>
            <a:r>
              <a:rPr lang="en-US" dirty="0" smtClean="0">
                <a:solidFill>
                  <a:srgbClr val="FF0000"/>
                </a:solidFill>
              </a:rPr>
              <a:t>next-hop address </a:t>
            </a:r>
            <a:r>
              <a:rPr lang="en-US" dirty="0" err="1" smtClean="0"/>
              <a:t>dari</a:t>
            </a:r>
            <a:r>
              <a:rPr lang="en-US" dirty="0" smtClean="0"/>
              <a:t> </a:t>
            </a:r>
            <a:r>
              <a:rPr lang="en-US" dirty="0" smtClean="0">
                <a:solidFill>
                  <a:srgbClr val="FF0000"/>
                </a:solidFill>
              </a:rPr>
              <a:t>default route</a:t>
            </a:r>
            <a:r>
              <a:rPr lang="en-US" dirty="0" smtClean="0"/>
              <a:t>.</a:t>
            </a:r>
          </a:p>
          <a:p>
            <a:r>
              <a:rPr lang="en-US" dirty="0" err="1" smtClean="0"/>
              <a:t>Jika</a:t>
            </a:r>
            <a:r>
              <a:rPr lang="en-US" dirty="0" smtClean="0"/>
              <a:t> </a:t>
            </a:r>
            <a:r>
              <a:rPr lang="en-US" dirty="0" err="1" smtClean="0"/>
              <a:t>tidak</a:t>
            </a:r>
            <a:r>
              <a:rPr lang="en-US" dirty="0" smtClean="0"/>
              <a:t> </a:t>
            </a:r>
            <a:r>
              <a:rPr lang="en-US" dirty="0" err="1" smtClean="0"/>
              <a:t>ada</a:t>
            </a:r>
            <a:r>
              <a:rPr lang="en-US" dirty="0" smtClean="0"/>
              <a:t> </a:t>
            </a:r>
            <a:r>
              <a:rPr lang="en-US" dirty="0" err="1" smtClean="0"/>
              <a:t>informasi</a:t>
            </a:r>
            <a:r>
              <a:rPr lang="en-US" dirty="0" smtClean="0"/>
              <a:t> network </a:t>
            </a:r>
            <a:r>
              <a:rPr lang="en-US" dirty="0" err="1" smtClean="0"/>
              <a:t>tujuan</a:t>
            </a:r>
            <a:r>
              <a:rPr lang="en-US" dirty="0" smtClean="0"/>
              <a:t> </a:t>
            </a:r>
            <a:r>
              <a:rPr lang="en-US" dirty="0" err="1" smtClean="0"/>
              <a:t>pada</a:t>
            </a:r>
            <a:r>
              <a:rPr lang="en-US" dirty="0" smtClean="0"/>
              <a:t> </a:t>
            </a:r>
            <a:r>
              <a:rPr lang="en-US" dirty="0" err="1" smtClean="0"/>
              <a:t>tabel</a:t>
            </a:r>
            <a:r>
              <a:rPr lang="en-US" dirty="0" smtClean="0"/>
              <a:t> routing </a:t>
            </a:r>
            <a:r>
              <a:rPr lang="en-US" dirty="0" err="1" smtClean="0"/>
              <a:t>dan</a:t>
            </a:r>
            <a:r>
              <a:rPr lang="en-US" dirty="0" smtClean="0"/>
              <a:t> router </a:t>
            </a:r>
            <a:r>
              <a:rPr lang="en-US" dirty="0" err="1" smtClean="0"/>
              <a:t>tidak</a:t>
            </a:r>
            <a:r>
              <a:rPr lang="en-US" dirty="0" smtClean="0"/>
              <a:t> </a:t>
            </a:r>
            <a:r>
              <a:rPr lang="en-US" dirty="0" err="1" smtClean="0"/>
              <a:t>memiliki</a:t>
            </a:r>
            <a:r>
              <a:rPr lang="en-US" dirty="0" smtClean="0"/>
              <a:t> </a:t>
            </a:r>
            <a:r>
              <a:rPr lang="en-US" dirty="0" err="1" smtClean="0"/>
              <a:t>informasi</a:t>
            </a:r>
            <a:r>
              <a:rPr lang="en-US" dirty="0" smtClean="0"/>
              <a:t> default route.</a:t>
            </a:r>
          </a:p>
          <a:p>
            <a:pPr lvl="1"/>
            <a:r>
              <a:rPr lang="en-US" dirty="0" err="1" smtClean="0"/>
              <a:t>Paket</a:t>
            </a:r>
            <a:r>
              <a:rPr lang="en-US" dirty="0" smtClean="0"/>
              <a:t> </a:t>
            </a:r>
            <a:r>
              <a:rPr lang="en-US" dirty="0" err="1" smtClean="0"/>
              <a:t>akan</a:t>
            </a:r>
            <a:r>
              <a:rPr lang="en-US" dirty="0" smtClean="0"/>
              <a:t> </a:t>
            </a:r>
            <a:r>
              <a:rPr lang="en-US" dirty="0" err="1" smtClean="0"/>
              <a:t>di</a:t>
            </a:r>
            <a:r>
              <a:rPr lang="en-US" dirty="0" smtClean="0"/>
              <a:t> </a:t>
            </a:r>
            <a:r>
              <a:rPr lang="en-US" dirty="0" smtClean="0">
                <a:solidFill>
                  <a:srgbClr val="FF0000"/>
                </a:solidFill>
              </a:rPr>
              <a:t>drop</a:t>
            </a:r>
            <a:r>
              <a:rPr lang="en-US" dirty="0" smtClean="0"/>
              <a:t>.</a:t>
            </a:r>
          </a:p>
          <a:p>
            <a:r>
              <a:rPr lang="en-US" dirty="0" smtClean="0"/>
              <a:t>Router </a:t>
            </a:r>
            <a:r>
              <a:rPr lang="en-US" dirty="0" err="1" smtClean="0"/>
              <a:t>meng-enkapsulasi</a:t>
            </a:r>
            <a:r>
              <a:rPr lang="en-US" dirty="0" smtClean="0"/>
              <a:t> </a:t>
            </a:r>
            <a:r>
              <a:rPr lang="en-US" dirty="0" err="1" smtClean="0"/>
              <a:t>ulang</a:t>
            </a:r>
            <a:r>
              <a:rPr lang="en-US" dirty="0" smtClean="0"/>
              <a:t> </a:t>
            </a:r>
            <a:r>
              <a:rPr lang="en-US" dirty="0" err="1" smtClean="0"/>
              <a:t>paket</a:t>
            </a:r>
            <a:r>
              <a:rPr lang="en-US" dirty="0" smtClean="0"/>
              <a:t> </a:t>
            </a:r>
            <a:r>
              <a:rPr lang="en-US" dirty="0" err="1" smtClean="0"/>
              <a:t>sebelum</a:t>
            </a:r>
            <a:r>
              <a:rPr lang="en-US" dirty="0" smtClean="0"/>
              <a:t> </a:t>
            </a:r>
            <a:r>
              <a:rPr lang="en-US" dirty="0" err="1" smtClean="0"/>
              <a:t>melakukan</a:t>
            </a:r>
            <a:r>
              <a:rPr lang="en-US" dirty="0" smtClean="0"/>
              <a:t> forwarding </a:t>
            </a:r>
            <a:r>
              <a:rPr lang="en-US" dirty="0" err="1" smtClean="0"/>
              <a:t>ke</a:t>
            </a:r>
            <a:r>
              <a:rPr lang="en-US" dirty="0" smtClean="0"/>
              <a:t> next-hop address.</a:t>
            </a:r>
            <a:endParaRPr lang="en-US" dirty="0"/>
          </a:p>
        </p:txBody>
      </p:sp>
    </p:spTree>
    <p:extLst>
      <p:ext uri="{BB962C8B-B14F-4D97-AF65-F5344CB8AC3E}">
        <p14:creationId xmlns:p14="http://schemas.microsoft.com/office/powerpoint/2010/main" val="39526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smtClean="0"/>
              <a:t>Outlines</a:t>
            </a:r>
            <a:endParaRPr lang="id-ID" dirty="0" smtClean="0"/>
          </a:p>
        </p:txBody>
      </p:sp>
      <p:sp>
        <p:nvSpPr>
          <p:cNvPr id="6147" name="Content Placeholder 2"/>
          <p:cNvSpPr>
            <a:spLocks noGrp="1"/>
          </p:cNvSpPr>
          <p:nvPr>
            <p:ph idx="1"/>
          </p:nvPr>
        </p:nvSpPr>
        <p:spPr/>
        <p:txBody>
          <a:bodyPr/>
          <a:lstStyle/>
          <a:p>
            <a:pPr marL="0" lvl="0" indent="0">
              <a:buNone/>
            </a:pPr>
            <a:r>
              <a:rPr lang="id-ID" dirty="0"/>
              <a:t>Fungsi Network Layer</a:t>
            </a:r>
          </a:p>
          <a:p>
            <a:pPr marL="0" lvl="0" indent="0">
              <a:buNone/>
            </a:pPr>
            <a:r>
              <a:rPr lang="en-US" dirty="0" err="1"/>
              <a:t>Protokol</a:t>
            </a:r>
            <a:r>
              <a:rPr lang="en-US" dirty="0"/>
              <a:t> </a:t>
            </a:r>
            <a:r>
              <a:rPr lang="en-US" dirty="0" err="1"/>
              <a:t>Komunikasi</a:t>
            </a:r>
            <a:r>
              <a:rPr lang="en-US" dirty="0"/>
              <a:t> Data</a:t>
            </a:r>
            <a:endParaRPr lang="id-ID" dirty="0"/>
          </a:p>
          <a:p>
            <a:pPr marL="0" lvl="0" indent="0">
              <a:buNone/>
            </a:pPr>
            <a:r>
              <a:rPr lang="en-US" dirty="0" err="1"/>
              <a:t>Konsep</a:t>
            </a:r>
            <a:r>
              <a:rPr lang="en-US" dirty="0"/>
              <a:t> </a:t>
            </a:r>
            <a:r>
              <a:rPr lang="en-US" dirty="0" err="1"/>
              <a:t>Pengalamatan</a:t>
            </a:r>
            <a:r>
              <a:rPr lang="en-US" dirty="0"/>
              <a:t> </a:t>
            </a:r>
            <a:r>
              <a:rPr lang="id-ID" dirty="0"/>
              <a:t>Logis (IP)</a:t>
            </a:r>
          </a:p>
          <a:p>
            <a:pPr marL="0" lvl="0" indent="0">
              <a:buNone/>
            </a:pPr>
            <a:r>
              <a:rPr lang="id-ID" dirty="0"/>
              <a:t>Konsep Pemanfaatan IP</a:t>
            </a:r>
          </a:p>
          <a:p>
            <a:pPr marL="0" lvl="0" indent="0">
              <a:buNone/>
            </a:pPr>
            <a:r>
              <a:rPr lang="en-US" dirty="0" err="1"/>
              <a:t>Konsep</a:t>
            </a:r>
            <a:r>
              <a:rPr lang="en-US" dirty="0"/>
              <a:t> routing</a:t>
            </a:r>
            <a:endParaRPr lang="id-ID" dirty="0"/>
          </a:p>
          <a:p>
            <a:pPr marL="0" lvl="0" indent="0">
              <a:buNone/>
            </a:pPr>
            <a:r>
              <a:rPr lang="en-US" dirty="0" err="1"/>
              <a:t>Algoritma</a:t>
            </a:r>
            <a:r>
              <a:rPr lang="en-US" dirty="0"/>
              <a:t> routing</a:t>
            </a:r>
            <a:endParaRPr lang="id-ID" dirty="0"/>
          </a:p>
          <a:p>
            <a:pPr marL="0" lvl="0" indent="0">
              <a:buNone/>
            </a:pPr>
            <a:r>
              <a:rPr lang="en-US" dirty="0" err="1"/>
              <a:t>Prinsip</a:t>
            </a:r>
            <a:r>
              <a:rPr lang="en-US" dirty="0"/>
              <a:t> </a:t>
            </a:r>
            <a:r>
              <a:rPr lang="en-US" dirty="0" err="1"/>
              <a:t>Kerja</a:t>
            </a:r>
            <a:r>
              <a:rPr lang="en-US" dirty="0"/>
              <a:t> Router</a:t>
            </a:r>
            <a:endParaRPr lang="id-ID" dirty="0"/>
          </a:p>
          <a:p>
            <a:pPr marL="0" indent="0">
              <a:buNone/>
            </a:pPr>
            <a:r>
              <a:rPr lang="en-US" dirty="0" err="1"/>
              <a:t>Konsep</a:t>
            </a:r>
            <a:r>
              <a:rPr lang="en-US" dirty="0"/>
              <a:t> Gateway</a:t>
            </a:r>
            <a:endParaRPr lang="id-ID" dirty="0"/>
          </a:p>
        </p:txBody>
      </p:sp>
    </p:spTree>
    <p:extLst>
      <p:ext uri="{BB962C8B-B14F-4D97-AF65-F5344CB8AC3E}">
        <p14:creationId xmlns:p14="http://schemas.microsoft.com/office/powerpoint/2010/main" val="2301603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endParaRPr lang="id-ID"/>
          </a:p>
        </p:txBody>
      </p:sp>
    </p:spTree>
    <p:extLst>
      <p:ext uri="{BB962C8B-B14F-4D97-AF65-F5344CB8AC3E}">
        <p14:creationId xmlns:p14="http://schemas.microsoft.com/office/powerpoint/2010/main" val="2561199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pic>
        <p:nvPicPr>
          <p:cNvPr id="7" name="Content Placeholder 6" descr="network-layer.jpg"/>
          <p:cNvPicPr>
            <a:picLocks noGrp="1" noChangeAspect="1"/>
          </p:cNvPicPr>
          <p:nvPr>
            <p:ph sz="quarter" idx="1"/>
          </p:nvPr>
        </p:nvPicPr>
        <p:blipFill>
          <a:blip r:embed="rId2"/>
          <a:stretch>
            <a:fillRect/>
          </a:stretch>
        </p:blipFill>
        <p:spPr>
          <a:xfrm>
            <a:off x="1981200" y="914401"/>
            <a:ext cx="2514600" cy="5213195"/>
          </a:xfrm>
        </p:spPr>
      </p:pic>
      <p:sp>
        <p:nvSpPr>
          <p:cNvPr id="8" name="TextBox 7"/>
          <p:cNvSpPr txBox="1"/>
          <p:nvPr/>
        </p:nvSpPr>
        <p:spPr>
          <a:xfrm>
            <a:off x="5410200" y="1295400"/>
            <a:ext cx="4953000" cy="707886"/>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sz="2000" dirty="0">
                <a:solidFill>
                  <a:srgbClr val="0070C0"/>
                </a:solidFill>
              </a:rPr>
              <a:t>Transport layer </a:t>
            </a:r>
            <a:r>
              <a:rPr lang="en-US" sz="2000" dirty="0" err="1"/>
              <a:t>digunakan</a:t>
            </a:r>
            <a:r>
              <a:rPr lang="en-US" sz="2000" dirty="0"/>
              <a:t> </a:t>
            </a:r>
            <a:r>
              <a:rPr lang="en-US" sz="2000" dirty="0" err="1"/>
              <a:t>oleh</a:t>
            </a:r>
            <a:r>
              <a:rPr lang="en-US" sz="2000" dirty="0"/>
              <a:t> device-device </a:t>
            </a:r>
            <a:r>
              <a:rPr lang="en-US" sz="2000" dirty="0" err="1"/>
              <a:t>sebagai</a:t>
            </a:r>
            <a:r>
              <a:rPr lang="en-US" sz="2000" dirty="0"/>
              <a:t> </a:t>
            </a:r>
            <a:r>
              <a:rPr lang="en-US" sz="2000" dirty="0" err="1"/>
              <a:t>penghubung</a:t>
            </a:r>
            <a:r>
              <a:rPr lang="en-US" sz="2000" dirty="0"/>
              <a:t> </a:t>
            </a:r>
            <a:r>
              <a:rPr lang="en-US" sz="2000" dirty="0" err="1"/>
              <a:t>antar</a:t>
            </a:r>
            <a:r>
              <a:rPr lang="en-US" sz="2000" dirty="0"/>
              <a:t> </a:t>
            </a:r>
            <a:r>
              <a:rPr lang="en-US" sz="2000" dirty="0" err="1"/>
              <a:t>proses</a:t>
            </a:r>
            <a:r>
              <a:rPr lang="en-US" sz="2000" dirty="0"/>
              <a:t> / </a:t>
            </a:r>
            <a:r>
              <a:rPr lang="en-US" sz="2000" dirty="0" err="1"/>
              <a:t>aplikasi</a:t>
            </a:r>
            <a:r>
              <a:rPr lang="en-US" sz="2000" dirty="0"/>
              <a:t>.</a:t>
            </a:r>
            <a:endParaRPr lang="en-US" sz="2000" dirty="0"/>
          </a:p>
        </p:txBody>
      </p:sp>
      <p:sp>
        <p:nvSpPr>
          <p:cNvPr id="16" name="TextBox 15"/>
          <p:cNvSpPr txBox="1"/>
          <p:nvPr/>
        </p:nvSpPr>
        <p:spPr>
          <a:xfrm>
            <a:off x="5486400" y="2565737"/>
            <a:ext cx="4953000" cy="707886"/>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r>
              <a:rPr lang="en-US" sz="2000" dirty="0">
                <a:solidFill>
                  <a:srgbClr val="0070C0"/>
                </a:solidFill>
              </a:rPr>
              <a:t>Network layer </a:t>
            </a:r>
            <a:r>
              <a:rPr lang="en-US" sz="2000" dirty="0" err="1"/>
              <a:t>digunakan</a:t>
            </a:r>
            <a:r>
              <a:rPr lang="en-US" sz="2000" dirty="0"/>
              <a:t> </a:t>
            </a:r>
            <a:r>
              <a:rPr lang="en-US" sz="2000" dirty="0" err="1"/>
              <a:t>sebagai</a:t>
            </a:r>
            <a:r>
              <a:rPr lang="en-US" sz="2000" dirty="0"/>
              <a:t> </a:t>
            </a:r>
            <a:r>
              <a:rPr lang="en-US" sz="2000" dirty="0" err="1"/>
              <a:t>penghubung</a:t>
            </a:r>
            <a:r>
              <a:rPr lang="en-US" sz="2000" dirty="0"/>
              <a:t> </a:t>
            </a:r>
            <a:r>
              <a:rPr lang="en-US" sz="2000" dirty="0" err="1"/>
              <a:t>antara</a:t>
            </a:r>
            <a:r>
              <a:rPr lang="en-US" sz="2000" dirty="0"/>
              <a:t> </a:t>
            </a:r>
            <a:r>
              <a:rPr lang="en-US" sz="2000" dirty="0" err="1"/>
              <a:t>satu</a:t>
            </a:r>
            <a:r>
              <a:rPr lang="en-US" sz="2000" dirty="0"/>
              <a:t> device </a:t>
            </a:r>
            <a:r>
              <a:rPr lang="en-US" sz="2000" dirty="0" err="1"/>
              <a:t>dengan</a:t>
            </a:r>
            <a:r>
              <a:rPr lang="en-US" sz="2000" dirty="0"/>
              <a:t> device </a:t>
            </a:r>
            <a:r>
              <a:rPr lang="en-US" sz="2000" dirty="0" err="1"/>
              <a:t>lainnya</a:t>
            </a:r>
            <a:r>
              <a:rPr lang="en-US" sz="2000" dirty="0"/>
              <a:t>.</a:t>
            </a:r>
            <a:endParaRPr lang="en-US" sz="2000" dirty="0"/>
          </a:p>
        </p:txBody>
      </p:sp>
      <p:sp>
        <p:nvSpPr>
          <p:cNvPr id="17" name="Right Arrow 16"/>
          <p:cNvSpPr/>
          <p:nvPr/>
        </p:nvSpPr>
        <p:spPr>
          <a:xfrm rot="19266278">
            <a:off x="4098177" y="3597197"/>
            <a:ext cx="1601921" cy="269958"/>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8216038">
            <a:off x="3977801" y="2664203"/>
            <a:ext cx="1778842" cy="258887"/>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629400" y="4343401"/>
            <a:ext cx="2286000" cy="1323439"/>
          </a:xfrm>
          <a:prstGeom prst="rect">
            <a:avLst/>
          </a:prstGeom>
          <a:noFill/>
          <a:ln>
            <a:solidFill>
              <a:schemeClr val="tx1"/>
            </a:solidFill>
          </a:ln>
          <a:effectLst>
            <a:outerShdw blurRad="50800" dist="38100" dir="5400000" algn="t" rotWithShape="0">
              <a:prstClr val="black">
                <a:alpha val="40000"/>
              </a:prstClr>
            </a:outerShdw>
          </a:effectLst>
        </p:spPr>
        <p:txBody>
          <a:bodyPr wrap="square" rtlCol="0">
            <a:spAutoFit/>
          </a:bodyPr>
          <a:lstStyle/>
          <a:p>
            <a:pPr>
              <a:buFont typeface="Wingdings" pitchFamily="2" charset="2"/>
              <a:buChar char="q"/>
            </a:pPr>
            <a:r>
              <a:rPr lang="en-US" sz="2000" dirty="0"/>
              <a:t>Addressing</a:t>
            </a:r>
          </a:p>
          <a:p>
            <a:pPr>
              <a:buFont typeface="Wingdings" pitchFamily="2" charset="2"/>
              <a:buChar char="q"/>
            </a:pPr>
            <a:r>
              <a:rPr lang="en-US" sz="2000" dirty="0"/>
              <a:t>Encapsulation</a:t>
            </a:r>
          </a:p>
          <a:p>
            <a:pPr>
              <a:buFont typeface="Wingdings" pitchFamily="2" charset="2"/>
              <a:buChar char="q"/>
            </a:pPr>
            <a:r>
              <a:rPr lang="en-US" sz="2000" dirty="0"/>
              <a:t>Routing</a:t>
            </a:r>
          </a:p>
          <a:p>
            <a:pPr>
              <a:buFont typeface="Wingdings" pitchFamily="2" charset="2"/>
              <a:buChar char="q"/>
            </a:pPr>
            <a:r>
              <a:rPr lang="en-US" sz="2000" dirty="0" err="1"/>
              <a:t>Decapsulation</a:t>
            </a:r>
            <a:endParaRPr lang="en-US" sz="2000" dirty="0"/>
          </a:p>
        </p:txBody>
      </p:sp>
      <p:sp>
        <p:nvSpPr>
          <p:cNvPr id="21" name="Up-Down Arrow 20"/>
          <p:cNvSpPr/>
          <p:nvPr/>
        </p:nvSpPr>
        <p:spPr>
          <a:xfrm>
            <a:off x="7620000" y="3429000"/>
            <a:ext cx="304800" cy="685800"/>
          </a:xfrm>
          <a:prstGeom prst="upDownArrow">
            <a:avLst>
              <a:gd name="adj1" fmla="val 47059"/>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782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Addressing</a:t>
            </a:r>
          </a:p>
          <a:p>
            <a:pPr lvl="1"/>
            <a:r>
              <a:rPr lang="en-US" dirty="0" smtClean="0"/>
              <a:t>Network layer </a:t>
            </a:r>
            <a:r>
              <a:rPr lang="en-US" dirty="0" err="1" smtClean="0"/>
              <a:t>menyediakan</a:t>
            </a:r>
            <a:r>
              <a:rPr lang="en-US" dirty="0" smtClean="0"/>
              <a:t> </a:t>
            </a:r>
            <a:r>
              <a:rPr lang="en-US" dirty="0" err="1" smtClean="0"/>
              <a:t>mekanisme</a:t>
            </a:r>
            <a:r>
              <a:rPr lang="en-US" dirty="0" smtClean="0"/>
              <a:t> </a:t>
            </a:r>
            <a:r>
              <a:rPr lang="en-US" dirty="0" err="1" smtClean="0"/>
              <a:t>pengalamatan</a:t>
            </a:r>
            <a:r>
              <a:rPr lang="en-US" dirty="0" smtClean="0"/>
              <a:t> </a:t>
            </a:r>
            <a:r>
              <a:rPr lang="en-US" dirty="0" err="1" smtClean="0"/>
              <a:t>logik</a:t>
            </a:r>
            <a:r>
              <a:rPr lang="en-US" dirty="0" smtClean="0"/>
              <a:t> yang </a:t>
            </a:r>
            <a:r>
              <a:rPr lang="en-US" dirty="0" err="1" smtClean="0"/>
              <a:t>unik</a:t>
            </a:r>
            <a:r>
              <a:rPr lang="en-US" dirty="0" smtClean="0"/>
              <a:t> </a:t>
            </a:r>
            <a:r>
              <a:rPr lang="en-US" dirty="0" err="1" smtClean="0"/>
              <a:t>untuk</a:t>
            </a:r>
            <a:r>
              <a:rPr lang="en-US" dirty="0" smtClean="0"/>
              <a:t> </a:t>
            </a:r>
            <a:r>
              <a:rPr lang="en-US" dirty="0" err="1" smtClean="0"/>
              <a:t>setiap</a:t>
            </a:r>
            <a:r>
              <a:rPr lang="en-US" dirty="0" smtClean="0"/>
              <a:t> device yang </a:t>
            </a:r>
            <a:r>
              <a:rPr lang="en-US" dirty="0" err="1" smtClean="0"/>
              <a:t>kita</a:t>
            </a:r>
            <a:r>
              <a:rPr lang="en-US" dirty="0" smtClean="0"/>
              <a:t> </a:t>
            </a:r>
            <a:r>
              <a:rPr lang="en-US" dirty="0" err="1" smtClean="0"/>
              <a:t>kenal</a:t>
            </a:r>
            <a:r>
              <a:rPr lang="en-US" dirty="0" smtClean="0"/>
              <a:t> </a:t>
            </a:r>
            <a:r>
              <a:rPr lang="en-US" dirty="0" err="1" smtClean="0"/>
              <a:t>sebagai</a:t>
            </a:r>
            <a:r>
              <a:rPr lang="en-US" dirty="0" smtClean="0"/>
              <a:t> </a:t>
            </a:r>
            <a:r>
              <a:rPr lang="en-US" dirty="0" smtClean="0">
                <a:solidFill>
                  <a:srgbClr val="FF0000"/>
                </a:solidFill>
              </a:rPr>
              <a:t>IPv4 address</a:t>
            </a:r>
            <a:r>
              <a:rPr lang="en-US" dirty="0" smtClean="0"/>
              <a:t>.</a:t>
            </a:r>
          </a:p>
          <a:p>
            <a:r>
              <a:rPr lang="en-US" dirty="0" smtClean="0"/>
              <a:t>Encapsulation</a:t>
            </a:r>
          </a:p>
          <a:p>
            <a:pPr lvl="1"/>
            <a:r>
              <a:rPr lang="en-US" dirty="0" err="1" smtClean="0"/>
              <a:t>Disisi</a:t>
            </a:r>
            <a:r>
              <a:rPr lang="en-US" dirty="0" smtClean="0"/>
              <a:t> </a:t>
            </a:r>
            <a:r>
              <a:rPr lang="en-US" dirty="0" err="1" smtClean="0"/>
              <a:t>mesin</a:t>
            </a:r>
            <a:r>
              <a:rPr lang="en-US" dirty="0" smtClean="0"/>
              <a:t> </a:t>
            </a:r>
            <a:r>
              <a:rPr lang="en-US" dirty="0" err="1" smtClean="0"/>
              <a:t>pengirim</a:t>
            </a:r>
            <a:r>
              <a:rPr lang="en-US" dirty="0" smtClean="0"/>
              <a:t>, PDU layer transport (</a:t>
            </a:r>
            <a:r>
              <a:rPr lang="en-US" dirty="0" err="1" smtClean="0">
                <a:solidFill>
                  <a:srgbClr val="FF0000"/>
                </a:solidFill>
              </a:rPr>
              <a:t>segmen</a:t>
            </a:r>
            <a:r>
              <a:rPr lang="en-US" dirty="0" smtClean="0"/>
              <a:t>) </a:t>
            </a:r>
            <a:r>
              <a:rPr lang="en-US" dirty="0" err="1" smtClean="0"/>
              <a:t>akan</a:t>
            </a:r>
            <a:r>
              <a:rPr lang="en-US" dirty="0" smtClean="0"/>
              <a:t> </a:t>
            </a:r>
            <a:r>
              <a:rPr lang="en-US" dirty="0" err="1" smtClean="0"/>
              <a:t>di</a:t>
            </a:r>
            <a:r>
              <a:rPr lang="en-US" dirty="0" smtClean="0"/>
              <a:t> </a:t>
            </a:r>
            <a:r>
              <a:rPr lang="en-US" dirty="0" err="1" smtClean="0"/>
              <a:t>enkapsulasi</a:t>
            </a:r>
            <a:r>
              <a:rPr lang="en-US" dirty="0" smtClean="0"/>
              <a:t> </a:t>
            </a:r>
            <a:r>
              <a:rPr lang="en-US" dirty="0" err="1" smtClean="0"/>
              <a:t>dengan</a:t>
            </a:r>
            <a:r>
              <a:rPr lang="en-US" dirty="0" smtClean="0"/>
              <a:t> header layer network </a:t>
            </a:r>
            <a:r>
              <a:rPr lang="en-US" dirty="0" err="1" smtClean="0"/>
              <a:t>sehingga</a:t>
            </a:r>
            <a:r>
              <a:rPr lang="en-US" dirty="0" smtClean="0"/>
              <a:t> </a:t>
            </a:r>
            <a:r>
              <a:rPr lang="en-US" dirty="0" err="1" smtClean="0"/>
              <a:t>menjadi</a:t>
            </a:r>
            <a:r>
              <a:rPr lang="en-US" dirty="0" smtClean="0"/>
              <a:t> PDU layer 3 yang </a:t>
            </a:r>
            <a:r>
              <a:rPr lang="en-US" dirty="0" err="1" smtClean="0"/>
              <a:t>disebut</a:t>
            </a:r>
            <a:r>
              <a:rPr lang="en-US" dirty="0" smtClean="0"/>
              <a:t> </a:t>
            </a:r>
            <a:r>
              <a:rPr lang="en-US" dirty="0" smtClean="0">
                <a:solidFill>
                  <a:srgbClr val="FF0000"/>
                </a:solidFill>
              </a:rPr>
              <a:t>packet</a:t>
            </a:r>
            <a:r>
              <a:rPr lang="en-US" dirty="0" smtClean="0"/>
              <a:t>.</a:t>
            </a:r>
          </a:p>
          <a:p>
            <a:pPr lvl="1"/>
            <a:r>
              <a:rPr lang="en-US" dirty="0" err="1" smtClean="0"/>
              <a:t>Diantara</a:t>
            </a:r>
            <a:r>
              <a:rPr lang="en-US" dirty="0" smtClean="0"/>
              <a:t> </a:t>
            </a:r>
            <a:r>
              <a:rPr lang="en-US" dirty="0" err="1" smtClean="0"/>
              <a:t>informasi</a:t>
            </a:r>
            <a:r>
              <a:rPr lang="en-US" dirty="0" smtClean="0"/>
              <a:t> yang </a:t>
            </a:r>
            <a:r>
              <a:rPr lang="en-US" dirty="0" err="1" smtClean="0"/>
              <a:t>disertakan</a:t>
            </a:r>
            <a:r>
              <a:rPr lang="en-US" dirty="0" smtClean="0"/>
              <a:t> </a:t>
            </a:r>
            <a:r>
              <a:rPr lang="en-US" dirty="0" err="1" smtClean="0"/>
              <a:t>dalam</a:t>
            </a:r>
            <a:r>
              <a:rPr lang="en-US" dirty="0" smtClean="0"/>
              <a:t> header </a:t>
            </a:r>
            <a:r>
              <a:rPr lang="en-US" dirty="0" err="1" smtClean="0"/>
              <a:t>ini</a:t>
            </a:r>
            <a:r>
              <a:rPr lang="en-US" dirty="0" smtClean="0"/>
              <a:t> </a:t>
            </a:r>
            <a:r>
              <a:rPr lang="en-US" dirty="0" err="1" smtClean="0"/>
              <a:t>adalah</a:t>
            </a:r>
            <a:r>
              <a:rPr lang="en-US" dirty="0" smtClean="0"/>
              <a:t> </a:t>
            </a:r>
            <a:r>
              <a:rPr lang="en-US" dirty="0" err="1" smtClean="0"/>
              <a:t>informasi</a:t>
            </a:r>
            <a:r>
              <a:rPr lang="en-US" dirty="0" smtClean="0"/>
              <a:t> IP address </a:t>
            </a:r>
            <a:r>
              <a:rPr lang="en-US" dirty="0" err="1" smtClean="0"/>
              <a:t>dari</a:t>
            </a:r>
            <a:r>
              <a:rPr lang="en-US" dirty="0" smtClean="0"/>
              <a:t> device </a:t>
            </a:r>
            <a:r>
              <a:rPr lang="en-US" dirty="0" err="1" smtClean="0"/>
              <a:t>pengirim</a:t>
            </a:r>
            <a:r>
              <a:rPr lang="en-US" dirty="0" smtClean="0"/>
              <a:t> </a:t>
            </a:r>
            <a:r>
              <a:rPr lang="en-US" dirty="0" err="1" smtClean="0"/>
              <a:t>dan</a:t>
            </a:r>
            <a:r>
              <a:rPr lang="en-US" dirty="0" smtClean="0"/>
              <a:t> </a:t>
            </a:r>
            <a:r>
              <a:rPr lang="en-US" dirty="0" err="1" smtClean="0"/>
              <a:t>penerima</a:t>
            </a:r>
            <a:r>
              <a:rPr lang="en-US" dirty="0" smtClean="0"/>
              <a:t>.</a:t>
            </a:r>
          </a:p>
          <a:p>
            <a:r>
              <a:rPr lang="en-US" dirty="0" err="1" smtClean="0"/>
              <a:t>Decapsulation</a:t>
            </a:r>
            <a:endParaRPr lang="en-US" dirty="0" smtClean="0"/>
          </a:p>
          <a:p>
            <a:pPr lvl="1"/>
            <a:r>
              <a:rPr lang="en-US" dirty="0" err="1" smtClean="0"/>
              <a:t>Disisi</a:t>
            </a:r>
            <a:r>
              <a:rPr lang="en-US" dirty="0" smtClean="0"/>
              <a:t> </a:t>
            </a:r>
            <a:r>
              <a:rPr lang="en-US" dirty="0" err="1" smtClean="0"/>
              <a:t>mesin</a:t>
            </a:r>
            <a:r>
              <a:rPr lang="en-US" dirty="0" smtClean="0"/>
              <a:t> </a:t>
            </a:r>
            <a:r>
              <a:rPr lang="en-US" dirty="0" err="1" smtClean="0"/>
              <a:t>penerima</a:t>
            </a:r>
            <a:r>
              <a:rPr lang="en-US" dirty="0" smtClean="0"/>
              <a:t>, </a:t>
            </a:r>
            <a:r>
              <a:rPr lang="en-US" dirty="0" smtClean="0">
                <a:solidFill>
                  <a:srgbClr val="FF0000"/>
                </a:solidFill>
              </a:rPr>
              <a:t>packet</a:t>
            </a:r>
            <a:r>
              <a:rPr lang="en-US" dirty="0" smtClean="0"/>
              <a:t> </a:t>
            </a:r>
            <a:r>
              <a:rPr lang="en-US" dirty="0" err="1" smtClean="0"/>
              <a:t>akan</a:t>
            </a:r>
            <a:r>
              <a:rPr lang="en-US" dirty="0" smtClean="0"/>
              <a:t> </a:t>
            </a:r>
            <a:r>
              <a:rPr lang="en-US" dirty="0" err="1" smtClean="0"/>
              <a:t>di</a:t>
            </a:r>
            <a:r>
              <a:rPr lang="en-US" dirty="0" smtClean="0"/>
              <a:t> </a:t>
            </a:r>
            <a:r>
              <a:rPr lang="en-US" dirty="0" err="1" smtClean="0"/>
              <a:t>dekapsulasi</a:t>
            </a:r>
            <a:r>
              <a:rPr lang="en-US" dirty="0" smtClean="0"/>
              <a:t> </a:t>
            </a:r>
            <a:r>
              <a:rPr lang="en-US" dirty="0" err="1" smtClean="0"/>
              <a:t>dan</a:t>
            </a:r>
            <a:r>
              <a:rPr lang="en-US" dirty="0" smtClean="0"/>
              <a:t> </a:t>
            </a:r>
            <a:r>
              <a:rPr lang="en-US" dirty="0" err="1" smtClean="0"/>
              <a:t>dibaca</a:t>
            </a:r>
            <a:r>
              <a:rPr lang="en-US" dirty="0" smtClean="0"/>
              <a:t> </a:t>
            </a:r>
            <a:r>
              <a:rPr lang="en-US" dirty="0" err="1" smtClean="0"/>
              <a:t>informasi</a:t>
            </a:r>
            <a:r>
              <a:rPr lang="en-US" dirty="0" smtClean="0"/>
              <a:t> </a:t>
            </a:r>
            <a:r>
              <a:rPr lang="en-US" dirty="0" err="1" smtClean="0"/>
              <a:t>pada</a:t>
            </a:r>
            <a:r>
              <a:rPr lang="en-US" dirty="0" smtClean="0"/>
              <a:t> </a:t>
            </a:r>
            <a:r>
              <a:rPr lang="en-US" dirty="0" err="1" smtClean="0"/>
              <a:t>headernya</a:t>
            </a:r>
            <a:r>
              <a:rPr lang="en-US" dirty="0" smtClean="0"/>
              <a:t>, </a:t>
            </a:r>
            <a:r>
              <a:rPr lang="en-US" dirty="0" err="1" smtClean="0"/>
              <a:t>jika</a:t>
            </a:r>
            <a:r>
              <a:rPr lang="en-US" dirty="0" smtClean="0"/>
              <a:t> IP address </a:t>
            </a:r>
            <a:r>
              <a:rPr lang="en-US" dirty="0" err="1" smtClean="0"/>
              <a:t>tujuan</a:t>
            </a:r>
            <a:r>
              <a:rPr lang="en-US" dirty="0" smtClean="0"/>
              <a:t> </a:t>
            </a:r>
            <a:r>
              <a:rPr lang="en-US" dirty="0" err="1" smtClean="0"/>
              <a:t>sesuai</a:t>
            </a:r>
            <a:r>
              <a:rPr lang="en-US" dirty="0" smtClean="0"/>
              <a:t> </a:t>
            </a:r>
            <a:r>
              <a:rPr lang="en-US" dirty="0" err="1" smtClean="0"/>
              <a:t>dengan</a:t>
            </a:r>
            <a:r>
              <a:rPr lang="en-US" dirty="0" smtClean="0"/>
              <a:t> IP address </a:t>
            </a:r>
            <a:r>
              <a:rPr lang="en-US" dirty="0" err="1" smtClean="0"/>
              <a:t>penerima</a:t>
            </a:r>
            <a:r>
              <a:rPr lang="en-US" dirty="0" smtClean="0"/>
              <a:t> </a:t>
            </a:r>
            <a:r>
              <a:rPr lang="en-US" dirty="0" err="1" smtClean="0"/>
              <a:t>maka</a:t>
            </a:r>
            <a:r>
              <a:rPr lang="en-US" dirty="0" smtClean="0"/>
              <a:t> packet </a:t>
            </a:r>
            <a:r>
              <a:rPr lang="en-US" dirty="0" err="1" smtClean="0"/>
              <a:t>akan</a:t>
            </a:r>
            <a:r>
              <a:rPr lang="en-US" dirty="0" smtClean="0"/>
              <a:t> </a:t>
            </a:r>
            <a:r>
              <a:rPr lang="en-US" dirty="0" err="1" smtClean="0"/>
              <a:t>diserahkan</a:t>
            </a:r>
            <a:r>
              <a:rPr lang="en-US" dirty="0" smtClean="0"/>
              <a:t> </a:t>
            </a:r>
            <a:r>
              <a:rPr lang="en-US" dirty="0" err="1" smtClean="0"/>
              <a:t>ke</a:t>
            </a:r>
            <a:r>
              <a:rPr lang="en-US" dirty="0" smtClean="0"/>
              <a:t> layer transport.</a:t>
            </a:r>
          </a:p>
        </p:txBody>
      </p:sp>
    </p:spTree>
    <p:extLst>
      <p:ext uri="{BB962C8B-B14F-4D97-AF65-F5344CB8AC3E}">
        <p14:creationId xmlns:p14="http://schemas.microsoft.com/office/powerpoint/2010/main" val="419378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Layer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Routing </a:t>
            </a:r>
          </a:p>
          <a:p>
            <a:pPr lvl="1"/>
            <a:r>
              <a:rPr lang="en-US" dirty="0" smtClean="0"/>
              <a:t>Network layer </a:t>
            </a:r>
            <a:r>
              <a:rPr lang="en-US" dirty="0" err="1" smtClean="0"/>
              <a:t>juga</a:t>
            </a:r>
            <a:r>
              <a:rPr lang="en-US" dirty="0" smtClean="0"/>
              <a:t> </a:t>
            </a:r>
            <a:r>
              <a:rPr lang="en-US" dirty="0" err="1" smtClean="0"/>
              <a:t>menyediakan</a:t>
            </a:r>
            <a:r>
              <a:rPr lang="en-US" dirty="0" smtClean="0"/>
              <a:t> </a:t>
            </a:r>
            <a:r>
              <a:rPr lang="en-US" dirty="0" err="1" smtClean="0"/>
              <a:t>layanan</a:t>
            </a:r>
            <a:r>
              <a:rPr lang="en-US" dirty="0" smtClean="0"/>
              <a:t> </a:t>
            </a:r>
            <a:r>
              <a:rPr lang="en-US" dirty="0" err="1" smtClean="0"/>
              <a:t>untuk</a:t>
            </a:r>
            <a:r>
              <a:rPr lang="en-US" dirty="0" smtClean="0"/>
              <a:t> </a:t>
            </a:r>
            <a:r>
              <a:rPr lang="en-US" dirty="0" err="1" smtClean="0">
                <a:solidFill>
                  <a:srgbClr val="FF0000"/>
                </a:solidFill>
              </a:rPr>
              <a:t>memandu</a:t>
            </a:r>
            <a:r>
              <a:rPr lang="en-US" dirty="0" smtClean="0">
                <a:solidFill>
                  <a:srgbClr val="FF0000"/>
                </a:solidFill>
              </a:rPr>
              <a:t> </a:t>
            </a:r>
            <a:r>
              <a:rPr lang="en-US" dirty="0" err="1" smtClean="0">
                <a:solidFill>
                  <a:srgbClr val="FF0000"/>
                </a:solidFill>
              </a:rPr>
              <a:t>jalannya</a:t>
            </a:r>
            <a:r>
              <a:rPr lang="en-US" dirty="0" smtClean="0">
                <a:solidFill>
                  <a:srgbClr val="FF0000"/>
                </a:solidFill>
              </a:rPr>
              <a:t> packet agar </a:t>
            </a:r>
            <a:r>
              <a:rPr lang="en-US" dirty="0" err="1" smtClean="0">
                <a:solidFill>
                  <a:srgbClr val="FF0000"/>
                </a:solidFill>
              </a:rPr>
              <a:t>sampai</a:t>
            </a:r>
            <a:r>
              <a:rPr lang="en-US" dirty="0" smtClean="0">
                <a:solidFill>
                  <a:srgbClr val="FF0000"/>
                </a:solidFill>
              </a:rPr>
              <a:t> </a:t>
            </a:r>
            <a:r>
              <a:rPr lang="en-US" dirty="0" err="1" smtClean="0">
                <a:solidFill>
                  <a:srgbClr val="FF0000"/>
                </a:solidFill>
              </a:rPr>
              <a:t>ke</a:t>
            </a:r>
            <a:r>
              <a:rPr lang="en-US" dirty="0" smtClean="0">
                <a:solidFill>
                  <a:srgbClr val="FF0000"/>
                </a:solidFill>
              </a:rPr>
              <a:t> </a:t>
            </a:r>
            <a:r>
              <a:rPr lang="en-US" dirty="0" err="1" smtClean="0">
                <a:solidFill>
                  <a:srgbClr val="FF0000"/>
                </a:solidFill>
              </a:rPr>
              <a:t>mesin</a:t>
            </a:r>
            <a:r>
              <a:rPr lang="en-US" dirty="0" smtClean="0">
                <a:solidFill>
                  <a:srgbClr val="FF0000"/>
                </a:solidFill>
              </a:rPr>
              <a:t> </a:t>
            </a:r>
            <a:r>
              <a:rPr lang="en-US" dirty="0" err="1" smtClean="0">
                <a:solidFill>
                  <a:srgbClr val="FF0000"/>
                </a:solidFill>
              </a:rPr>
              <a:t>tujuan</a:t>
            </a:r>
            <a:r>
              <a:rPr lang="en-US" dirty="0" smtClean="0"/>
              <a:t>.</a:t>
            </a:r>
          </a:p>
          <a:p>
            <a:pPr lvl="1"/>
            <a:r>
              <a:rPr lang="en-US" dirty="0" err="1" smtClean="0"/>
              <a:t>Mesin</a:t>
            </a:r>
            <a:r>
              <a:rPr lang="en-US" dirty="0" smtClean="0"/>
              <a:t> </a:t>
            </a:r>
            <a:r>
              <a:rPr lang="en-US" dirty="0" err="1" smtClean="0"/>
              <a:t>pengirim</a:t>
            </a:r>
            <a:r>
              <a:rPr lang="en-US" dirty="0" smtClean="0"/>
              <a:t> </a:t>
            </a:r>
            <a:r>
              <a:rPr lang="en-US" dirty="0" err="1" smtClean="0"/>
              <a:t>dan</a:t>
            </a:r>
            <a:r>
              <a:rPr lang="en-US" dirty="0" smtClean="0"/>
              <a:t> </a:t>
            </a:r>
            <a:r>
              <a:rPr lang="en-US" dirty="0" err="1" smtClean="0"/>
              <a:t>penerima</a:t>
            </a:r>
            <a:r>
              <a:rPr lang="en-US" dirty="0" smtClean="0"/>
              <a:t> </a:t>
            </a:r>
            <a:r>
              <a:rPr lang="en-US" dirty="0" err="1" smtClean="0"/>
              <a:t>tidak</a:t>
            </a:r>
            <a:r>
              <a:rPr lang="en-US" dirty="0" smtClean="0"/>
              <a:t> </a:t>
            </a:r>
            <a:r>
              <a:rPr lang="en-US" dirty="0" err="1" smtClean="0"/>
              <a:t>selalu</a:t>
            </a:r>
            <a:r>
              <a:rPr lang="en-US" dirty="0" smtClean="0"/>
              <a:t> </a:t>
            </a:r>
            <a:r>
              <a:rPr lang="en-US" dirty="0" err="1" smtClean="0"/>
              <a:t>terhubung</a:t>
            </a:r>
            <a:r>
              <a:rPr lang="en-US" dirty="0" smtClean="0"/>
              <a:t> </a:t>
            </a:r>
            <a:r>
              <a:rPr lang="en-US" dirty="0" err="1" smtClean="0"/>
              <a:t>dalam</a:t>
            </a:r>
            <a:r>
              <a:rPr lang="en-US" dirty="0" smtClean="0"/>
              <a:t> 1 network yang </a:t>
            </a:r>
            <a:r>
              <a:rPr lang="en-US" dirty="0" err="1" smtClean="0"/>
              <a:t>sama</a:t>
            </a:r>
            <a:r>
              <a:rPr lang="en-US" dirty="0" smtClean="0"/>
              <a:t>, </a:t>
            </a:r>
            <a:r>
              <a:rPr lang="en-US" dirty="0" err="1" smtClean="0"/>
              <a:t>bahkan</a:t>
            </a:r>
            <a:r>
              <a:rPr lang="en-US" dirty="0" smtClean="0"/>
              <a:t> </a:t>
            </a:r>
            <a:r>
              <a:rPr lang="en-US" dirty="0" err="1" smtClean="0"/>
              <a:t>seringkali</a:t>
            </a:r>
            <a:r>
              <a:rPr lang="en-US" dirty="0" smtClean="0"/>
              <a:t> packet </a:t>
            </a:r>
            <a:r>
              <a:rPr lang="en-US" dirty="0" err="1" smtClean="0"/>
              <a:t>harus</a:t>
            </a:r>
            <a:r>
              <a:rPr lang="en-US" dirty="0" smtClean="0"/>
              <a:t> </a:t>
            </a:r>
            <a:r>
              <a:rPr lang="en-US" dirty="0" err="1" smtClean="0"/>
              <a:t>berjalan</a:t>
            </a:r>
            <a:r>
              <a:rPr lang="en-US" dirty="0" smtClean="0"/>
              <a:t> </a:t>
            </a:r>
            <a:r>
              <a:rPr lang="en-US" dirty="0" err="1" smtClean="0"/>
              <a:t>melalui</a:t>
            </a:r>
            <a:r>
              <a:rPr lang="en-US" dirty="0" smtClean="0"/>
              <a:t> </a:t>
            </a:r>
            <a:r>
              <a:rPr lang="en-US" dirty="0" err="1" smtClean="0"/>
              <a:t>beberapa</a:t>
            </a:r>
            <a:r>
              <a:rPr lang="en-US" dirty="0" smtClean="0"/>
              <a:t> network yang </a:t>
            </a:r>
            <a:r>
              <a:rPr lang="en-US" dirty="0" err="1" smtClean="0"/>
              <a:t>berbeda</a:t>
            </a:r>
            <a:r>
              <a:rPr lang="en-US" dirty="0" smtClean="0"/>
              <a:t> </a:t>
            </a:r>
            <a:r>
              <a:rPr lang="en-US" dirty="0" err="1" smtClean="0"/>
              <a:t>sebelum</a:t>
            </a:r>
            <a:r>
              <a:rPr lang="en-US" dirty="0" smtClean="0"/>
              <a:t> </a:t>
            </a:r>
            <a:r>
              <a:rPr lang="en-US" dirty="0" err="1" smtClean="0"/>
              <a:t>sampai</a:t>
            </a:r>
            <a:r>
              <a:rPr lang="en-US" dirty="0" smtClean="0"/>
              <a:t> </a:t>
            </a:r>
            <a:r>
              <a:rPr lang="en-US" dirty="0" err="1" smtClean="0"/>
              <a:t>ke</a:t>
            </a:r>
            <a:r>
              <a:rPr lang="en-US" dirty="0" smtClean="0"/>
              <a:t> network </a:t>
            </a:r>
            <a:r>
              <a:rPr lang="en-US" dirty="0" err="1" smtClean="0"/>
              <a:t>tujuan</a:t>
            </a:r>
            <a:r>
              <a:rPr lang="en-US" dirty="0" smtClean="0"/>
              <a:t>.</a:t>
            </a:r>
          </a:p>
          <a:p>
            <a:pPr lvl="1"/>
            <a:r>
              <a:rPr lang="en-US" dirty="0" smtClean="0"/>
              <a:t>Device yang </a:t>
            </a:r>
            <a:r>
              <a:rPr lang="en-US" dirty="0" err="1" smtClean="0"/>
              <a:t>menghubungkan</a:t>
            </a:r>
            <a:r>
              <a:rPr lang="en-US" dirty="0" smtClean="0"/>
              <a:t> </a:t>
            </a:r>
            <a:r>
              <a:rPr lang="en-US" dirty="0" err="1" smtClean="0"/>
              <a:t>sebuah</a:t>
            </a:r>
            <a:r>
              <a:rPr lang="en-US" dirty="0" smtClean="0"/>
              <a:t> network </a:t>
            </a:r>
            <a:r>
              <a:rPr lang="en-US" dirty="0" err="1" smtClean="0"/>
              <a:t>dengan</a:t>
            </a:r>
            <a:r>
              <a:rPr lang="en-US" dirty="0" smtClean="0"/>
              <a:t> network </a:t>
            </a:r>
            <a:r>
              <a:rPr lang="en-US" dirty="0" err="1" smtClean="0"/>
              <a:t>lainnya</a:t>
            </a:r>
            <a:r>
              <a:rPr lang="en-US" dirty="0" smtClean="0"/>
              <a:t> </a:t>
            </a:r>
            <a:r>
              <a:rPr lang="en-US" dirty="0" err="1" smtClean="0"/>
              <a:t>dikenal</a:t>
            </a:r>
            <a:r>
              <a:rPr lang="en-US" dirty="0" smtClean="0"/>
              <a:t> </a:t>
            </a:r>
            <a:r>
              <a:rPr lang="en-US" dirty="0" err="1" smtClean="0"/>
              <a:t>sebagai</a:t>
            </a:r>
            <a:r>
              <a:rPr lang="en-US" dirty="0" smtClean="0"/>
              <a:t> </a:t>
            </a:r>
            <a:r>
              <a:rPr lang="en-US" dirty="0" smtClean="0">
                <a:solidFill>
                  <a:srgbClr val="FF0000"/>
                </a:solidFill>
              </a:rPr>
              <a:t>router</a:t>
            </a:r>
            <a:r>
              <a:rPr lang="en-US" dirty="0" smtClean="0"/>
              <a:t>.</a:t>
            </a:r>
          </a:p>
          <a:p>
            <a:pPr lvl="1"/>
            <a:r>
              <a:rPr lang="en-US" dirty="0" smtClean="0"/>
              <a:t>Router </a:t>
            </a:r>
            <a:r>
              <a:rPr lang="en-US" dirty="0" err="1" smtClean="0"/>
              <a:t>berfungsi</a:t>
            </a:r>
            <a:r>
              <a:rPr lang="en-US" dirty="0" smtClean="0"/>
              <a:t> </a:t>
            </a:r>
            <a:r>
              <a:rPr lang="en-US" dirty="0" err="1" smtClean="0"/>
              <a:t>untuk</a:t>
            </a:r>
            <a:r>
              <a:rPr lang="en-US" dirty="0" smtClean="0"/>
              <a:t> </a:t>
            </a:r>
            <a:r>
              <a:rPr lang="en-US" dirty="0" err="1" smtClean="0"/>
              <a:t>memilih</a:t>
            </a:r>
            <a:r>
              <a:rPr lang="en-US" dirty="0" smtClean="0"/>
              <a:t> </a:t>
            </a:r>
            <a:r>
              <a:rPr lang="en-US" dirty="0" err="1" smtClean="0"/>
              <a:t>jalur</a:t>
            </a:r>
            <a:r>
              <a:rPr lang="en-US" dirty="0" smtClean="0"/>
              <a:t> </a:t>
            </a:r>
            <a:r>
              <a:rPr lang="en-US" dirty="0" err="1" smtClean="0"/>
              <a:t>dan</a:t>
            </a:r>
            <a:r>
              <a:rPr lang="en-US" dirty="0" smtClean="0"/>
              <a:t> </a:t>
            </a:r>
            <a:r>
              <a:rPr lang="en-US" dirty="0" err="1" smtClean="0"/>
              <a:t>memandu</a:t>
            </a:r>
            <a:r>
              <a:rPr lang="en-US" dirty="0" smtClean="0"/>
              <a:t> </a:t>
            </a:r>
            <a:r>
              <a:rPr lang="en-US" dirty="0" err="1" smtClean="0"/>
              <a:t>arah</a:t>
            </a:r>
            <a:r>
              <a:rPr lang="en-US" dirty="0" smtClean="0"/>
              <a:t> </a:t>
            </a:r>
            <a:r>
              <a:rPr lang="en-US" dirty="0" err="1" smtClean="0"/>
              <a:t>jalannya</a:t>
            </a:r>
            <a:r>
              <a:rPr lang="en-US" dirty="0" smtClean="0"/>
              <a:t>  </a:t>
            </a:r>
            <a:r>
              <a:rPr lang="en-US" dirty="0" err="1" smtClean="0"/>
              <a:t>paket</a:t>
            </a:r>
            <a:r>
              <a:rPr lang="en-US" dirty="0" smtClean="0"/>
              <a:t> agar </a:t>
            </a:r>
            <a:r>
              <a:rPr lang="en-US" dirty="0" err="1" smtClean="0"/>
              <a:t>bisa</a:t>
            </a:r>
            <a:r>
              <a:rPr lang="en-US" dirty="0" smtClean="0"/>
              <a:t> </a:t>
            </a:r>
            <a:r>
              <a:rPr lang="en-US" dirty="0" err="1" smtClean="0"/>
              <a:t>sampai</a:t>
            </a:r>
            <a:r>
              <a:rPr lang="en-US" dirty="0" smtClean="0"/>
              <a:t> </a:t>
            </a:r>
            <a:r>
              <a:rPr lang="en-US" dirty="0" err="1" smtClean="0"/>
              <a:t>ke</a:t>
            </a:r>
            <a:r>
              <a:rPr lang="en-US" dirty="0" smtClean="0"/>
              <a:t> network yang </a:t>
            </a:r>
            <a:r>
              <a:rPr lang="en-US" dirty="0" err="1" smtClean="0"/>
              <a:t>dituju</a:t>
            </a:r>
            <a:r>
              <a:rPr lang="en-US" dirty="0" smtClean="0"/>
              <a:t>, </a:t>
            </a:r>
            <a:r>
              <a:rPr lang="en-US" dirty="0" err="1" smtClean="0"/>
              <a:t>proses</a:t>
            </a:r>
            <a:r>
              <a:rPr lang="en-US" dirty="0" smtClean="0"/>
              <a:t> </a:t>
            </a:r>
            <a:r>
              <a:rPr lang="en-US" dirty="0" err="1" smtClean="0"/>
              <a:t>inilah</a:t>
            </a:r>
            <a:r>
              <a:rPr lang="en-US" dirty="0" smtClean="0"/>
              <a:t> yang </a:t>
            </a:r>
            <a:r>
              <a:rPr lang="en-US" dirty="0" err="1" smtClean="0"/>
              <a:t>disebut</a:t>
            </a:r>
            <a:r>
              <a:rPr lang="en-US" dirty="0" smtClean="0"/>
              <a:t> </a:t>
            </a:r>
            <a:r>
              <a:rPr lang="en-US" dirty="0" err="1" smtClean="0"/>
              <a:t>sebagai</a:t>
            </a:r>
            <a:r>
              <a:rPr lang="en-US" dirty="0" smtClean="0"/>
              <a:t> </a:t>
            </a:r>
            <a:r>
              <a:rPr lang="en-US" dirty="0" smtClean="0">
                <a:solidFill>
                  <a:srgbClr val="FF0000"/>
                </a:solidFill>
              </a:rPr>
              <a:t>routing</a:t>
            </a:r>
            <a:r>
              <a:rPr lang="en-US" dirty="0" smtClean="0"/>
              <a:t>.</a:t>
            </a:r>
          </a:p>
          <a:p>
            <a:pPr lvl="1"/>
            <a:r>
              <a:rPr lang="en-US" dirty="0" err="1" smtClean="0"/>
              <a:t>Setiap</a:t>
            </a:r>
            <a:r>
              <a:rPr lang="en-US" dirty="0" smtClean="0"/>
              <a:t> router yang </a:t>
            </a:r>
            <a:r>
              <a:rPr lang="en-US" dirty="0" err="1" smtClean="0"/>
              <a:t>harus</a:t>
            </a:r>
            <a:r>
              <a:rPr lang="en-US" dirty="0" smtClean="0"/>
              <a:t> </a:t>
            </a:r>
            <a:r>
              <a:rPr lang="en-US" dirty="0" err="1" smtClean="0"/>
              <a:t>dilalui</a:t>
            </a:r>
            <a:r>
              <a:rPr lang="en-US" dirty="0" smtClean="0"/>
              <a:t> </a:t>
            </a:r>
            <a:r>
              <a:rPr lang="en-US" dirty="0" err="1" smtClean="0"/>
              <a:t>oleh</a:t>
            </a:r>
            <a:r>
              <a:rPr lang="en-US" dirty="0" smtClean="0"/>
              <a:t> packet </a:t>
            </a:r>
            <a:r>
              <a:rPr lang="en-US" dirty="0" err="1" smtClean="0"/>
              <a:t>dalam</a:t>
            </a:r>
            <a:r>
              <a:rPr lang="en-US" dirty="0" smtClean="0"/>
              <a:t> </a:t>
            </a:r>
            <a:r>
              <a:rPr lang="en-US" dirty="0" err="1" smtClean="0"/>
              <a:t>perjalanannya</a:t>
            </a:r>
            <a:r>
              <a:rPr lang="en-US" dirty="0" smtClean="0"/>
              <a:t> </a:t>
            </a:r>
            <a:r>
              <a:rPr lang="en-US" dirty="0" err="1" smtClean="0"/>
              <a:t>menuju</a:t>
            </a:r>
            <a:r>
              <a:rPr lang="en-US" dirty="0" smtClean="0"/>
              <a:t> </a:t>
            </a:r>
            <a:r>
              <a:rPr lang="en-US" dirty="0" err="1" smtClean="0"/>
              <a:t>mesin</a:t>
            </a:r>
            <a:r>
              <a:rPr lang="en-US" dirty="0" smtClean="0"/>
              <a:t> </a:t>
            </a:r>
            <a:r>
              <a:rPr lang="en-US" dirty="0" err="1" smtClean="0"/>
              <a:t>penerima</a:t>
            </a:r>
            <a:r>
              <a:rPr lang="en-US" dirty="0" smtClean="0"/>
              <a:t> </a:t>
            </a:r>
            <a:r>
              <a:rPr lang="en-US" dirty="0" err="1" smtClean="0"/>
              <a:t>disebut</a:t>
            </a:r>
            <a:r>
              <a:rPr lang="en-US" dirty="0" smtClean="0"/>
              <a:t> </a:t>
            </a:r>
            <a:r>
              <a:rPr lang="en-US" dirty="0" err="1" smtClean="0"/>
              <a:t>sebagai</a:t>
            </a:r>
            <a:r>
              <a:rPr lang="en-US" dirty="0" smtClean="0"/>
              <a:t> </a:t>
            </a:r>
            <a:r>
              <a:rPr lang="en-US" dirty="0" smtClean="0">
                <a:solidFill>
                  <a:srgbClr val="FF0000"/>
                </a:solidFill>
              </a:rPr>
              <a:t>hop</a:t>
            </a:r>
            <a:r>
              <a:rPr lang="en-US" dirty="0" smtClean="0"/>
              <a:t>.</a:t>
            </a:r>
          </a:p>
          <a:p>
            <a:pPr lvl="1"/>
            <a:endParaRPr lang="en-US" dirty="0" smtClean="0"/>
          </a:p>
        </p:txBody>
      </p:sp>
    </p:spTree>
    <p:extLst>
      <p:ext uri="{BB962C8B-B14F-4D97-AF65-F5344CB8AC3E}">
        <p14:creationId xmlns:p14="http://schemas.microsoft.com/office/powerpoint/2010/main" val="3645749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a:t>
            </a:r>
            <a:endParaRPr lang="en-US" dirty="0"/>
          </a:p>
        </p:txBody>
      </p:sp>
      <p:sp>
        <p:nvSpPr>
          <p:cNvPr id="3" name="Content Placeholder 2"/>
          <p:cNvSpPr>
            <a:spLocks noGrp="1"/>
          </p:cNvSpPr>
          <p:nvPr>
            <p:ph sz="quarter" idx="1"/>
          </p:nvPr>
        </p:nvSpPr>
        <p:spPr/>
        <p:txBody>
          <a:bodyPr/>
          <a:lstStyle/>
          <a:p>
            <a:r>
              <a:rPr lang="en-US" dirty="0" smtClean="0"/>
              <a:t>IP </a:t>
            </a:r>
            <a:r>
              <a:rPr lang="en-US" dirty="0" err="1" smtClean="0"/>
              <a:t>adalah</a:t>
            </a:r>
            <a:r>
              <a:rPr lang="en-US" dirty="0" smtClean="0"/>
              <a:t> </a:t>
            </a:r>
            <a:r>
              <a:rPr lang="en-US" dirty="0" err="1" smtClean="0"/>
              <a:t>satu-satunya</a:t>
            </a:r>
            <a:r>
              <a:rPr lang="en-US" dirty="0" smtClean="0"/>
              <a:t> </a:t>
            </a:r>
            <a:r>
              <a:rPr lang="en-US" dirty="0" err="1" smtClean="0"/>
              <a:t>protokol</a:t>
            </a:r>
            <a:r>
              <a:rPr lang="en-US" dirty="0" smtClean="0"/>
              <a:t> layer 3 yang </a:t>
            </a:r>
            <a:r>
              <a:rPr lang="en-US" dirty="0" err="1" smtClean="0"/>
              <a:t>digunakan</a:t>
            </a:r>
            <a:r>
              <a:rPr lang="en-US" dirty="0" smtClean="0"/>
              <a:t> </a:t>
            </a:r>
            <a:r>
              <a:rPr lang="en-US" dirty="0" err="1" smtClean="0"/>
              <a:t>untuk</a:t>
            </a:r>
            <a:r>
              <a:rPr lang="en-US" dirty="0" smtClean="0"/>
              <a:t> </a:t>
            </a:r>
            <a:r>
              <a:rPr lang="en-US" dirty="0" err="1" smtClean="0"/>
              <a:t>membawa</a:t>
            </a:r>
            <a:r>
              <a:rPr lang="en-US" dirty="0" smtClean="0"/>
              <a:t> data user </a:t>
            </a:r>
            <a:r>
              <a:rPr lang="en-US" dirty="0" err="1" smtClean="0"/>
              <a:t>melalui</a:t>
            </a:r>
            <a:r>
              <a:rPr lang="en-US" dirty="0" smtClean="0"/>
              <a:t> network TCP/IP.</a:t>
            </a:r>
          </a:p>
          <a:p>
            <a:r>
              <a:rPr lang="en-US" dirty="0" smtClean="0"/>
              <a:t>IPv4 </a:t>
            </a:r>
            <a:r>
              <a:rPr lang="en-US" dirty="0" err="1" smtClean="0"/>
              <a:t>adalah</a:t>
            </a:r>
            <a:r>
              <a:rPr lang="en-US" dirty="0" smtClean="0"/>
              <a:t> </a:t>
            </a:r>
            <a:r>
              <a:rPr lang="en-US" dirty="0" err="1" smtClean="0"/>
              <a:t>versi</a:t>
            </a:r>
            <a:r>
              <a:rPr lang="en-US" dirty="0" smtClean="0"/>
              <a:t> IP yang paling </a:t>
            </a:r>
            <a:r>
              <a:rPr lang="en-US" dirty="0" err="1" smtClean="0"/>
              <a:t>banyak</a:t>
            </a:r>
            <a:r>
              <a:rPr lang="en-US" dirty="0" smtClean="0"/>
              <a:t> </a:t>
            </a:r>
            <a:r>
              <a:rPr lang="en-US" dirty="0" err="1" smtClean="0"/>
              <a:t>digunakan</a:t>
            </a:r>
            <a:r>
              <a:rPr lang="en-US" dirty="0" smtClean="0"/>
              <a:t> </a:t>
            </a:r>
            <a:r>
              <a:rPr lang="en-US" dirty="0" err="1" smtClean="0"/>
              <a:t>saat</a:t>
            </a:r>
            <a:r>
              <a:rPr lang="en-US" dirty="0" smtClean="0"/>
              <a:t> </a:t>
            </a:r>
            <a:r>
              <a:rPr lang="en-US" dirty="0" err="1" smtClean="0"/>
              <a:t>ini</a:t>
            </a:r>
            <a:r>
              <a:rPr lang="en-US" dirty="0" smtClean="0"/>
              <a:t>. IPv6 </a:t>
            </a:r>
            <a:r>
              <a:rPr lang="en-US" dirty="0" err="1" smtClean="0"/>
              <a:t>masih</a:t>
            </a:r>
            <a:r>
              <a:rPr lang="en-US" dirty="0" smtClean="0"/>
              <a:t> </a:t>
            </a:r>
            <a:r>
              <a:rPr lang="en-US" dirty="0" err="1" smtClean="0"/>
              <a:t>dalam</a:t>
            </a:r>
            <a:r>
              <a:rPr lang="en-US" dirty="0" smtClean="0"/>
              <a:t> </a:t>
            </a:r>
            <a:r>
              <a:rPr lang="en-US" dirty="0" err="1" smtClean="0"/>
              <a:t>tahap</a:t>
            </a:r>
            <a:r>
              <a:rPr lang="en-US" dirty="0" smtClean="0"/>
              <a:t> </a:t>
            </a:r>
            <a:r>
              <a:rPr lang="en-US" dirty="0" err="1" smtClean="0"/>
              <a:t>pengembangan</a:t>
            </a:r>
            <a:r>
              <a:rPr lang="en-US" dirty="0" smtClean="0"/>
              <a:t> </a:t>
            </a:r>
            <a:r>
              <a:rPr lang="en-US" dirty="0" err="1" smtClean="0"/>
              <a:t>dan</a:t>
            </a:r>
            <a:r>
              <a:rPr lang="en-US" dirty="0" smtClean="0"/>
              <a:t> </a:t>
            </a:r>
            <a:r>
              <a:rPr lang="en-US" dirty="0" err="1" smtClean="0"/>
              <a:t>belum</a:t>
            </a:r>
            <a:r>
              <a:rPr lang="en-US" dirty="0" smtClean="0"/>
              <a:t> </a:t>
            </a:r>
            <a:r>
              <a:rPr lang="en-US" dirty="0" err="1" smtClean="0"/>
              <a:t>banyak</a:t>
            </a:r>
            <a:r>
              <a:rPr lang="en-US" dirty="0" smtClean="0"/>
              <a:t> </a:t>
            </a:r>
            <a:r>
              <a:rPr lang="en-US" dirty="0" err="1" smtClean="0"/>
              <a:t>dipakai</a:t>
            </a:r>
            <a:r>
              <a:rPr lang="en-US" dirty="0" smtClean="0"/>
              <a:t>.</a:t>
            </a:r>
          </a:p>
          <a:p>
            <a:r>
              <a:rPr lang="en-US" dirty="0" err="1" smtClean="0"/>
              <a:t>Karakteristik</a:t>
            </a:r>
            <a:r>
              <a:rPr lang="en-US" dirty="0" smtClean="0"/>
              <a:t> :</a:t>
            </a:r>
          </a:p>
          <a:p>
            <a:pPr lvl="1"/>
            <a:r>
              <a:rPr lang="en-US" dirty="0" smtClean="0">
                <a:solidFill>
                  <a:srgbClr val="FF0000"/>
                </a:solidFill>
              </a:rPr>
              <a:t>Connectionless</a:t>
            </a:r>
            <a:r>
              <a:rPr lang="en-US" dirty="0" smtClean="0"/>
              <a:t> – </a:t>
            </a:r>
            <a:r>
              <a:rPr lang="en-US" dirty="0" err="1" smtClean="0"/>
              <a:t>tidak</a:t>
            </a:r>
            <a:r>
              <a:rPr lang="en-US" dirty="0" smtClean="0"/>
              <a:t> </a:t>
            </a:r>
            <a:r>
              <a:rPr lang="en-US" dirty="0" err="1" smtClean="0"/>
              <a:t>perlu</a:t>
            </a:r>
            <a:r>
              <a:rPr lang="en-US" dirty="0" smtClean="0"/>
              <a:t> </a:t>
            </a:r>
            <a:r>
              <a:rPr lang="en-US" dirty="0" err="1" smtClean="0"/>
              <a:t>menjalin</a:t>
            </a:r>
            <a:r>
              <a:rPr lang="en-US" dirty="0" smtClean="0"/>
              <a:t> </a:t>
            </a:r>
            <a:r>
              <a:rPr lang="en-US" dirty="0" err="1" smtClean="0"/>
              <a:t>koneksi</a:t>
            </a:r>
            <a:r>
              <a:rPr lang="en-US" dirty="0" smtClean="0"/>
              <a:t> </a:t>
            </a:r>
            <a:r>
              <a:rPr lang="en-US" dirty="0" err="1" smtClean="0"/>
              <a:t>sebelum</a:t>
            </a:r>
            <a:r>
              <a:rPr lang="en-US" dirty="0" smtClean="0"/>
              <a:t> </a:t>
            </a:r>
            <a:r>
              <a:rPr lang="en-US" dirty="0" err="1" smtClean="0"/>
              <a:t>pengiriman</a:t>
            </a:r>
            <a:r>
              <a:rPr lang="en-US" dirty="0" smtClean="0"/>
              <a:t> data.</a:t>
            </a:r>
          </a:p>
          <a:p>
            <a:pPr lvl="1"/>
            <a:r>
              <a:rPr lang="en-US" dirty="0" smtClean="0">
                <a:solidFill>
                  <a:srgbClr val="FF0000"/>
                </a:solidFill>
              </a:rPr>
              <a:t>Best Effort </a:t>
            </a:r>
            <a:r>
              <a:rPr lang="en-US" dirty="0" smtClean="0"/>
              <a:t>(Unreliable) – </a:t>
            </a:r>
            <a:r>
              <a:rPr lang="en-US" dirty="0" err="1" smtClean="0"/>
              <a:t>tidak</a:t>
            </a:r>
            <a:r>
              <a:rPr lang="en-US" dirty="0" smtClean="0"/>
              <a:t> </a:t>
            </a:r>
            <a:r>
              <a:rPr lang="en-US" dirty="0" err="1" smtClean="0"/>
              <a:t>ada</a:t>
            </a:r>
            <a:r>
              <a:rPr lang="en-US" dirty="0" smtClean="0"/>
              <a:t> </a:t>
            </a:r>
            <a:r>
              <a:rPr lang="en-US" dirty="0" err="1" smtClean="0"/>
              <a:t>fitur-fitur</a:t>
            </a:r>
            <a:r>
              <a:rPr lang="en-US" dirty="0" smtClean="0"/>
              <a:t> </a:t>
            </a:r>
            <a:r>
              <a:rPr lang="en-US" dirty="0" err="1" smtClean="0"/>
              <a:t>untuk</a:t>
            </a:r>
            <a:r>
              <a:rPr lang="en-US" dirty="0" smtClean="0"/>
              <a:t> </a:t>
            </a:r>
            <a:r>
              <a:rPr lang="en-US" dirty="0" err="1" smtClean="0"/>
              <a:t>menjamin</a:t>
            </a:r>
            <a:r>
              <a:rPr lang="en-US" dirty="0" smtClean="0"/>
              <a:t> data </a:t>
            </a:r>
            <a:r>
              <a:rPr lang="en-US" dirty="0" err="1" smtClean="0"/>
              <a:t>sampai</a:t>
            </a:r>
            <a:r>
              <a:rPr lang="en-US" dirty="0" smtClean="0"/>
              <a:t> </a:t>
            </a:r>
            <a:r>
              <a:rPr lang="en-US" dirty="0" err="1" smtClean="0"/>
              <a:t>ke</a:t>
            </a:r>
            <a:r>
              <a:rPr lang="en-US" dirty="0" smtClean="0"/>
              <a:t> </a:t>
            </a:r>
            <a:r>
              <a:rPr lang="en-US" dirty="0" err="1" smtClean="0"/>
              <a:t>tujuan</a:t>
            </a:r>
            <a:r>
              <a:rPr lang="en-US" dirty="0" smtClean="0"/>
              <a:t>.</a:t>
            </a:r>
          </a:p>
          <a:p>
            <a:pPr lvl="1"/>
            <a:r>
              <a:rPr lang="en-US" dirty="0" smtClean="0">
                <a:solidFill>
                  <a:srgbClr val="FF0000"/>
                </a:solidFill>
              </a:rPr>
              <a:t>Media Independent</a:t>
            </a:r>
            <a:r>
              <a:rPr lang="en-US" dirty="0" smtClean="0"/>
              <a:t>.</a:t>
            </a:r>
            <a:endParaRPr lang="en-US" dirty="0"/>
          </a:p>
        </p:txBody>
      </p:sp>
    </p:spTree>
    <p:extLst>
      <p:ext uri="{BB962C8B-B14F-4D97-AF65-F5344CB8AC3E}">
        <p14:creationId xmlns:p14="http://schemas.microsoft.com/office/powerpoint/2010/main" val="10041858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 -&gt; Connectionless</a:t>
            </a:r>
            <a:endParaRPr lang="en-US" dirty="0"/>
          </a:p>
        </p:txBody>
      </p:sp>
      <p:sp>
        <p:nvSpPr>
          <p:cNvPr id="3" name="Content Placeholder 2"/>
          <p:cNvSpPr>
            <a:spLocks noGrp="1"/>
          </p:cNvSpPr>
          <p:nvPr>
            <p:ph sz="quarter" idx="1"/>
          </p:nvPr>
        </p:nvSpPr>
        <p:spPr/>
        <p:txBody>
          <a:bodyPr>
            <a:normAutofit lnSpcReduction="10000"/>
          </a:bodyPr>
          <a:lstStyle/>
          <a:p>
            <a:r>
              <a:rPr lang="en-US" dirty="0" err="1" smtClean="0"/>
              <a:t>Seperti</a:t>
            </a:r>
            <a:r>
              <a:rPr lang="en-US" dirty="0" smtClean="0"/>
              <a:t> </a:t>
            </a:r>
            <a:r>
              <a:rPr lang="en-US" dirty="0" err="1" smtClean="0"/>
              <a:t>halnya</a:t>
            </a:r>
            <a:r>
              <a:rPr lang="en-US" dirty="0" smtClean="0"/>
              <a:t> </a:t>
            </a:r>
            <a:r>
              <a:rPr lang="en-US" dirty="0" err="1" smtClean="0"/>
              <a:t>ketika</a:t>
            </a:r>
            <a:r>
              <a:rPr lang="en-US" dirty="0" smtClean="0"/>
              <a:t> </a:t>
            </a:r>
            <a:r>
              <a:rPr lang="en-US" dirty="0" err="1" smtClean="0"/>
              <a:t>kita</a:t>
            </a:r>
            <a:r>
              <a:rPr lang="en-US" dirty="0" smtClean="0"/>
              <a:t> </a:t>
            </a:r>
            <a:r>
              <a:rPr lang="en-US" dirty="0" err="1" smtClean="0"/>
              <a:t>mengirim</a:t>
            </a:r>
            <a:r>
              <a:rPr lang="en-US" dirty="0" smtClean="0"/>
              <a:t> </a:t>
            </a:r>
            <a:r>
              <a:rPr lang="en-US" dirty="0" err="1" smtClean="0"/>
              <a:t>surat</a:t>
            </a:r>
            <a:r>
              <a:rPr lang="en-US" dirty="0" smtClean="0"/>
              <a:t>/</a:t>
            </a:r>
            <a:r>
              <a:rPr lang="en-US" dirty="0" err="1" smtClean="0"/>
              <a:t>paket</a:t>
            </a:r>
            <a:r>
              <a:rPr lang="en-US" dirty="0" smtClean="0"/>
              <a:t> </a:t>
            </a:r>
            <a:r>
              <a:rPr lang="en-US" dirty="0" err="1" smtClean="0"/>
              <a:t>kepada</a:t>
            </a:r>
            <a:r>
              <a:rPr lang="en-US" dirty="0" smtClean="0"/>
              <a:t> </a:t>
            </a:r>
            <a:r>
              <a:rPr lang="en-US" dirty="0" err="1" smtClean="0"/>
              <a:t>seseorang</a:t>
            </a:r>
            <a:r>
              <a:rPr lang="en-US" dirty="0" smtClean="0"/>
              <a:t> </a:t>
            </a:r>
            <a:r>
              <a:rPr lang="en-US" dirty="0" err="1" smtClean="0"/>
              <a:t>tanpa</a:t>
            </a:r>
            <a:r>
              <a:rPr lang="en-US" dirty="0" smtClean="0"/>
              <a:t> </a:t>
            </a:r>
            <a:r>
              <a:rPr lang="en-US" dirty="0" err="1" smtClean="0"/>
              <a:t>ada</a:t>
            </a:r>
            <a:r>
              <a:rPr lang="en-US" dirty="0" smtClean="0"/>
              <a:t> </a:t>
            </a:r>
            <a:r>
              <a:rPr lang="en-US" dirty="0" err="1" smtClean="0"/>
              <a:t>pemberitahuan</a:t>
            </a:r>
            <a:r>
              <a:rPr lang="en-US" dirty="0" smtClean="0"/>
              <a:t> </a:t>
            </a:r>
            <a:r>
              <a:rPr lang="en-US" dirty="0" err="1" smtClean="0"/>
              <a:t>terlebih</a:t>
            </a:r>
            <a:r>
              <a:rPr lang="en-US" dirty="0" smtClean="0"/>
              <a:t> </a:t>
            </a:r>
            <a:r>
              <a:rPr lang="en-US" dirty="0" err="1" smtClean="0"/>
              <a:t>dahulu</a:t>
            </a:r>
            <a:r>
              <a:rPr lang="en-US" dirty="0" smtClean="0"/>
              <a:t> </a:t>
            </a:r>
            <a:r>
              <a:rPr lang="en-US" dirty="0" err="1" smtClean="0"/>
              <a:t>kepada</a:t>
            </a:r>
            <a:r>
              <a:rPr lang="en-US" dirty="0" smtClean="0"/>
              <a:t> </a:t>
            </a:r>
            <a:r>
              <a:rPr lang="en-US" dirty="0" err="1" smtClean="0"/>
              <a:t>penerima</a:t>
            </a:r>
            <a:r>
              <a:rPr lang="en-US" dirty="0" smtClean="0"/>
              <a:t>.</a:t>
            </a:r>
          </a:p>
          <a:p>
            <a:r>
              <a:rPr lang="en-US" dirty="0" err="1" smtClean="0"/>
              <a:t>Pengirim</a:t>
            </a:r>
            <a:r>
              <a:rPr lang="en-US" dirty="0" smtClean="0"/>
              <a:t> </a:t>
            </a:r>
            <a:r>
              <a:rPr lang="en-US" dirty="0" err="1" smtClean="0"/>
              <a:t>tidak</a:t>
            </a:r>
            <a:r>
              <a:rPr lang="en-US" dirty="0" smtClean="0"/>
              <a:t> </a:t>
            </a:r>
            <a:r>
              <a:rPr lang="en-US" dirty="0" err="1" smtClean="0"/>
              <a:t>tahu</a:t>
            </a:r>
            <a:r>
              <a:rPr lang="en-US" dirty="0" smtClean="0"/>
              <a:t> : </a:t>
            </a:r>
          </a:p>
          <a:p>
            <a:pPr lvl="1"/>
            <a:r>
              <a:rPr lang="en-US" dirty="0" err="1" smtClean="0"/>
              <a:t>Apakah</a:t>
            </a:r>
            <a:r>
              <a:rPr lang="en-US" dirty="0" smtClean="0"/>
              <a:t> </a:t>
            </a:r>
            <a:r>
              <a:rPr lang="en-US" dirty="0" err="1" smtClean="0"/>
              <a:t>penerima</a:t>
            </a:r>
            <a:r>
              <a:rPr lang="en-US" dirty="0" smtClean="0"/>
              <a:t> </a:t>
            </a:r>
            <a:r>
              <a:rPr lang="en-US" dirty="0" err="1" smtClean="0"/>
              <a:t>ada</a:t>
            </a:r>
            <a:r>
              <a:rPr lang="en-US" dirty="0" smtClean="0"/>
              <a:t> </a:t>
            </a:r>
            <a:r>
              <a:rPr lang="en-US" dirty="0" err="1" smtClean="0"/>
              <a:t>atau</a:t>
            </a:r>
            <a:r>
              <a:rPr lang="en-US" dirty="0" smtClean="0"/>
              <a:t> </a:t>
            </a:r>
            <a:r>
              <a:rPr lang="en-US" dirty="0" err="1" smtClean="0"/>
              <a:t>tidak</a:t>
            </a:r>
            <a:r>
              <a:rPr lang="en-US" dirty="0" smtClean="0"/>
              <a:t>.</a:t>
            </a:r>
          </a:p>
          <a:p>
            <a:pPr lvl="1"/>
            <a:r>
              <a:rPr lang="en-US" dirty="0" err="1" smtClean="0"/>
              <a:t>Apakah</a:t>
            </a:r>
            <a:r>
              <a:rPr lang="en-US" dirty="0" smtClean="0"/>
              <a:t> </a:t>
            </a:r>
            <a:r>
              <a:rPr lang="en-US" dirty="0" err="1" smtClean="0"/>
              <a:t>surat</a:t>
            </a:r>
            <a:r>
              <a:rPr lang="en-US" dirty="0" smtClean="0"/>
              <a:t> </a:t>
            </a:r>
            <a:r>
              <a:rPr lang="en-US" dirty="0" err="1" smtClean="0"/>
              <a:t>telah</a:t>
            </a:r>
            <a:r>
              <a:rPr lang="en-US" dirty="0" smtClean="0"/>
              <a:t> </a:t>
            </a:r>
            <a:r>
              <a:rPr lang="en-US" dirty="0" err="1" smtClean="0"/>
              <a:t>sampai</a:t>
            </a:r>
            <a:r>
              <a:rPr lang="en-US" dirty="0" smtClean="0"/>
              <a:t> </a:t>
            </a:r>
            <a:r>
              <a:rPr lang="en-US" dirty="0" err="1" smtClean="0"/>
              <a:t>atau</a:t>
            </a:r>
            <a:r>
              <a:rPr lang="en-US" dirty="0" smtClean="0"/>
              <a:t> </a:t>
            </a:r>
            <a:r>
              <a:rPr lang="en-US" dirty="0" err="1" smtClean="0"/>
              <a:t>tidak</a:t>
            </a:r>
            <a:r>
              <a:rPr lang="en-US" dirty="0" smtClean="0"/>
              <a:t>.</a:t>
            </a:r>
          </a:p>
          <a:p>
            <a:pPr lvl="1"/>
            <a:r>
              <a:rPr lang="en-US" dirty="0" err="1" smtClean="0"/>
              <a:t>Apakah</a:t>
            </a:r>
            <a:r>
              <a:rPr lang="en-US" dirty="0" smtClean="0"/>
              <a:t> </a:t>
            </a:r>
            <a:r>
              <a:rPr lang="en-US" dirty="0" err="1" smtClean="0"/>
              <a:t>penerima</a:t>
            </a:r>
            <a:r>
              <a:rPr lang="en-US" dirty="0" smtClean="0"/>
              <a:t> </a:t>
            </a:r>
            <a:r>
              <a:rPr lang="en-US" dirty="0" err="1" smtClean="0"/>
              <a:t>dapat</a:t>
            </a:r>
            <a:r>
              <a:rPr lang="en-US" dirty="0" smtClean="0"/>
              <a:t> </a:t>
            </a:r>
            <a:r>
              <a:rPr lang="en-US" dirty="0" err="1" smtClean="0"/>
              <a:t>membaca</a:t>
            </a:r>
            <a:r>
              <a:rPr lang="en-US" dirty="0" smtClean="0"/>
              <a:t> </a:t>
            </a:r>
            <a:r>
              <a:rPr lang="en-US" dirty="0" err="1" smtClean="0"/>
              <a:t>surat</a:t>
            </a:r>
            <a:r>
              <a:rPr lang="en-US" dirty="0" smtClean="0"/>
              <a:t> yang </a:t>
            </a:r>
            <a:r>
              <a:rPr lang="en-US" dirty="0" err="1" smtClean="0"/>
              <a:t>dikirim</a:t>
            </a:r>
            <a:r>
              <a:rPr lang="en-US" dirty="0" smtClean="0"/>
              <a:t> </a:t>
            </a:r>
            <a:r>
              <a:rPr lang="en-US" dirty="0" err="1" smtClean="0"/>
              <a:t>atau</a:t>
            </a:r>
            <a:r>
              <a:rPr lang="en-US" dirty="0" smtClean="0"/>
              <a:t> </a:t>
            </a:r>
            <a:r>
              <a:rPr lang="en-US" dirty="0" err="1" smtClean="0"/>
              <a:t>tidak</a:t>
            </a:r>
            <a:r>
              <a:rPr lang="en-US" dirty="0" smtClean="0"/>
              <a:t>.</a:t>
            </a:r>
          </a:p>
          <a:p>
            <a:r>
              <a:rPr lang="en-US" dirty="0" err="1" smtClean="0"/>
              <a:t>Penerima</a:t>
            </a:r>
            <a:r>
              <a:rPr lang="en-US" dirty="0" smtClean="0"/>
              <a:t> </a:t>
            </a:r>
            <a:r>
              <a:rPr lang="en-US" dirty="0" err="1" smtClean="0"/>
              <a:t>tidak</a:t>
            </a:r>
            <a:r>
              <a:rPr lang="en-US" dirty="0" smtClean="0"/>
              <a:t> </a:t>
            </a:r>
            <a:r>
              <a:rPr lang="en-US" dirty="0" err="1" smtClean="0"/>
              <a:t>tahu</a:t>
            </a:r>
            <a:r>
              <a:rPr lang="en-US" dirty="0" smtClean="0"/>
              <a:t> :</a:t>
            </a:r>
          </a:p>
          <a:p>
            <a:pPr lvl="1"/>
            <a:r>
              <a:rPr lang="en-US" dirty="0" err="1" smtClean="0"/>
              <a:t>Akan</a:t>
            </a:r>
            <a:r>
              <a:rPr lang="en-US" dirty="0" smtClean="0"/>
              <a:t> </a:t>
            </a:r>
            <a:r>
              <a:rPr lang="en-US" dirty="0" err="1" smtClean="0"/>
              <a:t>ada</a:t>
            </a:r>
            <a:r>
              <a:rPr lang="en-US" dirty="0" smtClean="0"/>
              <a:t> </a:t>
            </a:r>
            <a:r>
              <a:rPr lang="en-US" dirty="0" err="1" smtClean="0"/>
              <a:t>surat</a:t>
            </a:r>
            <a:r>
              <a:rPr lang="en-US" dirty="0" smtClean="0"/>
              <a:t> yang </a:t>
            </a:r>
            <a:r>
              <a:rPr lang="en-US" dirty="0" err="1" smtClean="0"/>
              <a:t>datang</a:t>
            </a:r>
            <a:r>
              <a:rPr lang="en-US" dirty="0" smtClean="0"/>
              <a:t>.</a:t>
            </a:r>
          </a:p>
          <a:p>
            <a:pPr lvl="1"/>
            <a:r>
              <a:rPr lang="en-US" dirty="0" err="1" smtClean="0"/>
              <a:t>Kapan</a:t>
            </a:r>
            <a:r>
              <a:rPr lang="en-US" dirty="0" smtClean="0"/>
              <a:t> </a:t>
            </a:r>
            <a:r>
              <a:rPr lang="en-US" dirty="0" err="1" smtClean="0"/>
              <a:t>surat</a:t>
            </a:r>
            <a:r>
              <a:rPr lang="en-US" dirty="0" smtClean="0"/>
              <a:t> </a:t>
            </a:r>
            <a:r>
              <a:rPr lang="en-US" dirty="0" err="1" smtClean="0"/>
              <a:t>akan</a:t>
            </a:r>
            <a:r>
              <a:rPr lang="en-US" dirty="0" smtClean="0"/>
              <a:t> </a:t>
            </a:r>
            <a:r>
              <a:rPr lang="en-US" dirty="0" err="1" smtClean="0"/>
              <a:t>datang</a:t>
            </a:r>
            <a:r>
              <a:rPr lang="en-US" dirty="0" smtClean="0"/>
              <a:t>.</a:t>
            </a:r>
          </a:p>
          <a:p>
            <a:r>
              <a:rPr lang="en-US" dirty="0" smtClean="0"/>
              <a:t>Hal </a:t>
            </a:r>
            <a:r>
              <a:rPr lang="en-US" dirty="0" err="1" smtClean="0"/>
              <a:t>ini</a:t>
            </a:r>
            <a:r>
              <a:rPr lang="en-US" dirty="0" smtClean="0"/>
              <a:t> </a:t>
            </a:r>
            <a:r>
              <a:rPr lang="en-US" dirty="0" err="1" smtClean="0"/>
              <a:t>mengurangi</a:t>
            </a:r>
            <a:r>
              <a:rPr lang="en-US" dirty="0" smtClean="0"/>
              <a:t> </a:t>
            </a:r>
            <a:r>
              <a:rPr lang="en-US" dirty="0" smtClean="0">
                <a:solidFill>
                  <a:srgbClr val="FF0000"/>
                </a:solidFill>
              </a:rPr>
              <a:t>overhead</a:t>
            </a:r>
            <a:r>
              <a:rPr lang="en-US" dirty="0" smtClean="0"/>
              <a:t> IP </a:t>
            </a:r>
            <a:r>
              <a:rPr lang="en-US" dirty="0" err="1" smtClean="0"/>
              <a:t>dibandingkan</a:t>
            </a:r>
            <a:r>
              <a:rPr lang="en-US" dirty="0" smtClean="0"/>
              <a:t> </a:t>
            </a:r>
            <a:r>
              <a:rPr lang="en-US" dirty="0" err="1" smtClean="0"/>
              <a:t>jika</a:t>
            </a:r>
            <a:r>
              <a:rPr lang="en-US" dirty="0" smtClean="0"/>
              <a:t> </a:t>
            </a:r>
            <a:r>
              <a:rPr lang="en-US" dirty="0" err="1" smtClean="0"/>
              <a:t>ada</a:t>
            </a:r>
            <a:r>
              <a:rPr lang="en-US" dirty="0" smtClean="0"/>
              <a:t> </a:t>
            </a:r>
            <a:r>
              <a:rPr lang="en-US" dirty="0" err="1" smtClean="0"/>
              <a:t>fitur-fitur</a:t>
            </a:r>
            <a:r>
              <a:rPr lang="en-US" dirty="0" smtClean="0"/>
              <a:t> reliability </a:t>
            </a:r>
            <a:r>
              <a:rPr lang="en-US" dirty="0" err="1" smtClean="0"/>
              <a:t>seperti</a:t>
            </a:r>
            <a:r>
              <a:rPr lang="en-US" dirty="0" smtClean="0"/>
              <a:t> </a:t>
            </a:r>
            <a:r>
              <a:rPr lang="en-US" dirty="0" err="1" smtClean="0"/>
              <a:t>protokol</a:t>
            </a:r>
            <a:r>
              <a:rPr lang="en-US" dirty="0" smtClean="0"/>
              <a:t> TCP.</a:t>
            </a:r>
          </a:p>
          <a:p>
            <a:endParaRPr lang="en-US" dirty="0"/>
          </a:p>
        </p:txBody>
      </p:sp>
    </p:spTree>
    <p:extLst>
      <p:ext uri="{BB962C8B-B14F-4D97-AF65-F5344CB8AC3E}">
        <p14:creationId xmlns:p14="http://schemas.microsoft.com/office/powerpoint/2010/main" val="39566962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9593</TotalTime>
  <Words>1769</Words>
  <Application>Microsoft Office PowerPoint</Application>
  <PresentationFormat>Widescreen</PresentationFormat>
  <Paragraphs>203</Paragraphs>
  <Slides>27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Malgun Gothic</vt:lpstr>
      <vt:lpstr>Arial</vt:lpstr>
      <vt:lpstr>Calibri</vt:lpstr>
      <vt:lpstr>Calibri Light</vt:lpstr>
      <vt:lpstr>Wingdings</vt:lpstr>
      <vt:lpstr>Office Theme</vt:lpstr>
      <vt:lpstr>PowerPoint Presentation</vt:lpstr>
      <vt:lpstr>PowerPoint Presentation</vt:lpstr>
      <vt:lpstr>Outlines</vt:lpstr>
      <vt:lpstr>PowerPoint Presentation</vt:lpstr>
      <vt:lpstr>Network Layer</vt:lpstr>
      <vt:lpstr>Network Layer</vt:lpstr>
      <vt:lpstr>Network Layer </vt:lpstr>
      <vt:lpstr>IP</vt:lpstr>
      <vt:lpstr>IP -&gt; Connectionless</vt:lpstr>
      <vt:lpstr>IP -&gt; Best Effort</vt:lpstr>
      <vt:lpstr>IP -&gt; Media Independent</vt:lpstr>
      <vt:lpstr>IP -&gt; Enkapsulasi</vt:lpstr>
      <vt:lpstr>IP -&gt; Header</vt:lpstr>
      <vt:lpstr>IP -&gt; Header</vt:lpstr>
      <vt:lpstr>IP -&gt; Header</vt:lpstr>
      <vt:lpstr>IP -&gt; Header</vt:lpstr>
      <vt:lpstr>Networks -&gt; Pengelompokan Device-Device</vt:lpstr>
      <vt:lpstr>Networks -&gt; Pengelompokan Device-Device</vt:lpstr>
      <vt:lpstr>Routing</vt:lpstr>
      <vt:lpstr>Routing </vt:lpstr>
      <vt:lpstr>Routing -&gt; Gateway</vt:lpstr>
      <vt:lpstr>Routing -&gt; Gateway</vt:lpstr>
      <vt:lpstr>Routing -&gt; Route</vt:lpstr>
      <vt:lpstr>Routing -&gt; Tabel Routing</vt:lpstr>
      <vt:lpstr>Routing -&gt; Tabel Routing</vt:lpstr>
      <vt:lpstr>Routing -&gt; Default Route</vt:lpstr>
      <vt:lpstr>Routing -&gt; Packet Processing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91</cp:revision>
  <dcterms:created xsi:type="dcterms:W3CDTF">2022-08-25T13:17:53Z</dcterms:created>
  <dcterms:modified xsi:type="dcterms:W3CDTF">2025-02-26T04:01:58Z</dcterms:modified>
</cp:coreProperties>
</file>