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7" r:id="rId2"/>
    <p:sldId id="338" r:id="rId3"/>
    <p:sldId id="346" r:id="rId4"/>
    <p:sldId id="343" r:id="rId5"/>
    <p:sldId id="344" r:id="rId6"/>
    <p:sldId id="345" r:id="rId7"/>
    <p:sldId id="34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90E3A4-2D84-4591-A682-457BAE69318D}">
          <p14:sldIdLst>
            <p14:sldId id="297"/>
            <p14:sldId id="338"/>
            <p14:sldId id="346"/>
            <p14:sldId id="343"/>
            <p14:sldId id="344"/>
            <p14:sldId id="345"/>
            <p14:sldId id="347"/>
          </p14:sldIdLst>
        </p14:section>
        <p14:section name="Untitled Section" id="{FCB0D212-FEFA-454A-8F41-9C4C5DE637D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942" autoAdjust="0"/>
  </p:normalViewPr>
  <p:slideViewPr>
    <p:cSldViewPr snapToGrid="0">
      <p:cViewPr varScale="1">
        <p:scale>
          <a:sx n="86" d="100"/>
          <a:sy n="86" d="100"/>
        </p:scale>
        <p:origin x="14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2BCA4-1AB8-4504-AE71-019ABE8B8D53}"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773BF-E5C9-44BF-B19B-39EF1F90376E}" type="slidenum">
              <a:rPr lang="en-US" smtClean="0"/>
              <a:t>‹#›</a:t>
            </a:fld>
            <a:endParaRPr lang="en-US"/>
          </a:p>
        </p:txBody>
      </p:sp>
    </p:spTree>
    <p:extLst>
      <p:ext uri="{BB962C8B-B14F-4D97-AF65-F5344CB8AC3E}">
        <p14:creationId xmlns:p14="http://schemas.microsoft.com/office/powerpoint/2010/main" val="55600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Efficient Video Dataset Loading and Augmentation in </a:t>
            </a:r>
            <a:r>
              <a:rPr lang="en-US" sz="1200" b="1" i="0" kern="1200" dirty="0" err="1" smtClean="0">
                <a:solidFill>
                  <a:schemeClr val="tx1"/>
                </a:solidFill>
                <a:effectLst/>
                <a:latin typeface="+mn-lt"/>
                <a:ea typeface="+mn-ea"/>
                <a:cs typeface="+mn-cs"/>
              </a:rPr>
              <a:t>PyTorch</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https://github.com/RaivoKoot/Video-Dataset-Loading-Pytorch</a:t>
            </a:r>
          </a:p>
          <a:p>
            <a:r>
              <a:rPr lang="en-US" sz="1200" b="1" i="0" kern="1200" dirty="0" smtClean="0">
                <a:solidFill>
                  <a:schemeClr val="tx1"/>
                </a:solidFill>
                <a:effectLst/>
                <a:latin typeface="+mn-lt"/>
                <a:ea typeface="+mn-ea"/>
                <a:cs typeface="+mn-cs"/>
              </a:rPr>
              <a:t>https://github.com/jfzhang95/pytorch-video-recognition/blob/master/dataloaders/dataset.py</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C773BF-E5C9-44BF-B19B-39EF1F90376E}" type="slidenum">
              <a:rPr lang="en-US" smtClean="0"/>
              <a:t>1</a:t>
            </a:fld>
            <a:endParaRPr lang="en-US"/>
          </a:p>
        </p:txBody>
      </p:sp>
    </p:spTree>
    <p:extLst>
      <p:ext uri="{BB962C8B-B14F-4D97-AF65-F5344CB8AC3E}">
        <p14:creationId xmlns:p14="http://schemas.microsoft.com/office/powerpoint/2010/main" val="333723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https://medium.com/@Coursesteach/image-preprocessing-using-python-2db2fd91618a</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2</a:t>
            </a:fld>
            <a:endParaRPr lang="en-US"/>
          </a:p>
        </p:txBody>
      </p:sp>
    </p:spTree>
    <p:extLst>
      <p:ext uri="{BB962C8B-B14F-4D97-AF65-F5344CB8AC3E}">
        <p14:creationId xmlns:p14="http://schemas.microsoft.com/office/powerpoint/2010/main" val="254844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4281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400765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68075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396292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2E3185-5D7B-4653-B2AD-B25B114B2E8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38092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2E3185-5D7B-4653-B2AD-B25B114B2E8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352793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2E3185-5D7B-4653-B2AD-B25B114B2E84}"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518641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2E3185-5D7B-4653-B2AD-B25B114B2E84}"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16651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E3185-5D7B-4653-B2AD-B25B114B2E84}"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405665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2E3185-5D7B-4653-B2AD-B25B114B2E8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359644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2E3185-5D7B-4653-B2AD-B25B114B2E8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57663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E3185-5D7B-4653-B2AD-B25B114B2E84}" type="datetimeFigureOut">
              <a:rPr lang="en-US" smtClean="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3C09-E5C8-41E8-805C-CE6142B58530}" type="slidenum">
              <a:rPr lang="en-US" smtClean="0"/>
              <a:t>‹#›</a:t>
            </a:fld>
            <a:endParaRPr lang="en-US"/>
          </a:p>
        </p:txBody>
      </p:sp>
    </p:spTree>
    <p:extLst>
      <p:ext uri="{BB962C8B-B14F-4D97-AF65-F5344CB8AC3E}">
        <p14:creationId xmlns:p14="http://schemas.microsoft.com/office/powerpoint/2010/main" val="329389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0213" y="3781324"/>
            <a:ext cx="8758138" cy="1655762"/>
          </a:xfrm>
        </p:spPr>
        <p:txBody>
          <a:bodyPr>
            <a:normAutofit/>
          </a:bodyPr>
          <a:lstStyle/>
          <a:p>
            <a:r>
              <a:rPr lang="en-US" sz="4800" dirty="0" smtClean="0"/>
              <a:t>Video </a:t>
            </a:r>
            <a:r>
              <a:rPr lang="en-US" sz="4800" dirty="0" smtClean="0"/>
              <a:t>Preprocessor and Augmentation </a:t>
            </a:r>
            <a:r>
              <a:rPr lang="en-US" sz="1400" dirty="0" smtClean="0"/>
              <a:t>for</a:t>
            </a:r>
            <a:r>
              <a:rPr lang="en-US" sz="4800" dirty="0" smtClean="0"/>
              <a:t> </a:t>
            </a:r>
            <a:endParaRPr lang="en" sz="4800" dirty="0" smtClean="0"/>
          </a:p>
          <a:p>
            <a:endParaRPr lang="en" sz="4800" dirty="0"/>
          </a:p>
        </p:txBody>
      </p:sp>
      <p:sp>
        <p:nvSpPr>
          <p:cNvPr id="4" name="Rectangle 3"/>
          <p:cNvSpPr/>
          <p:nvPr/>
        </p:nvSpPr>
        <p:spPr>
          <a:xfrm>
            <a:off x="9121598" y="6119336"/>
            <a:ext cx="3070402" cy="369332"/>
          </a:xfrm>
          <a:prstGeom prst="rect">
            <a:avLst/>
          </a:prstGeom>
        </p:spPr>
        <p:txBody>
          <a:bodyPr wrap="square">
            <a:spAutoFit/>
          </a:bodyPr>
          <a:lstStyle/>
          <a:p>
            <a:r>
              <a:rPr lang="en-US" dirty="0"/>
              <a:t>https://github.com/siagianp</a:t>
            </a:r>
          </a:p>
        </p:txBody>
      </p:sp>
      <p:sp>
        <p:nvSpPr>
          <p:cNvPr id="5" name="Rectangle 4"/>
          <p:cNvSpPr/>
          <p:nvPr/>
        </p:nvSpPr>
        <p:spPr>
          <a:xfrm>
            <a:off x="7324102" y="6488668"/>
            <a:ext cx="4973781" cy="369332"/>
          </a:xfrm>
          <a:prstGeom prst="rect">
            <a:avLst/>
          </a:prstGeom>
        </p:spPr>
        <p:txBody>
          <a:bodyPr wrap="square">
            <a:spAutoFit/>
          </a:bodyPr>
          <a:lstStyle/>
          <a:p>
            <a:r>
              <a:rPr lang="en-US" dirty="0"/>
              <a:t>https://www.youtube.com/@AmelOline/videos</a:t>
            </a:r>
          </a:p>
        </p:txBody>
      </p:sp>
      <p:sp>
        <p:nvSpPr>
          <p:cNvPr id="13" name="Subtitle 2"/>
          <p:cNvSpPr txBox="1">
            <a:spLocks/>
          </p:cNvSpPr>
          <p:nvPr/>
        </p:nvSpPr>
        <p:spPr>
          <a:xfrm>
            <a:off x="2893786" y="3309896"/>
            <a:ext cx="5287688" cy="5210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smtClean="0">
                <a:solidFill>
                  <a:srgbClr val="002060"/>
                </a:solidFill>
              </a:rPr>
              <a:t>Chapter </a:t>
            </a:r>
            <a:r>
              <a:rPr lang="en-US" b="1" dirty="0" smtClean="0">
                <a:solidFill>
                  <a:srgbClr val="002060"/>
                </a:solidFill>
              </a:rPr>
              <a:t>9:</a:t>
            </a:r>
            <a:endParaRPr lang="en-US" dirty="0">
              <a:solidFill>
                <a:srgbClr val="00B0F0"/>
              </a:solidFill>
            </a:endParaRPr>
          </a:p>
        </p:txBody>
      </p:sp>
      <p:grpSp>
        <p:nvGrpSpPr>
          <p:cNvPr id="15" name="Group 14"/>
          <p:cNvGrpSpPr/>
          <p:nvPr/>
        </p:nvGrpSpPr>
        <p:grpSpPr>
          <a:xfrm>
            <a:off x="89638" y="359621"/>
            <a:ext cx="4804363" cy="1929688"/>
            <a:chOff x="89638" y="359621"/>
            <a:chExt cx="4804363" cy="1929688"/>
          </a:xfrm>
        </p:grpSpPr>
        <p:pic>
          <p:nvPicPr>
            <p:cNvPr id="16" name="Picture 15"/>
            <p:cNvPicPr>
              <a:picLocks noChangeAspect="1"/>
            </p:cNvPicPr>
            <p:nvPr/>
          </p:nvPicPr>
          <p:blipFill>
            <a:blip r:embed="rId3"/>
            <a:stretch>
              <a:fillRect/>
            </a:stretch>
          </p:blipFill>
          <p:spPr>
            <a:xfrm>
              <a:off x="235105" y="1881965"/>
              <a:ext cx="3104181" cy="263526"/>
            </a:xfrm>
            <a:prstGeom prst="rect">
              <a:avLst/>
            </a:prstGeom>
          </p:spPr>
        </p:pic>
        <p:sp>
          <p:nvSpPr>
            <p:cNvPr id="17"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8" name="Group 17">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25" name="Freeform 24">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6" name="Freeform 25">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9" name="Group 18">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23"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24"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0"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sp>
          <p:nvSpPr>
            <p:cNvPr id="21" name="Title 4">
              <a:extLst>
                <a:ext uri="{FF2B5EF4-FFF2-40B4-BE49-F238E27FC236}">
                  <a16:creationId xmlns:a16="http://schemas.microsoft.com/office/drawing/2014/main" id="{27228BAE-048B-681E-DD8D-BD96B22560E0}"/>
                </a:ext>
              </a:extLst>
            </p:cNvPr>
            <p:cNvSpPr txBox="1">
              <a:spLocks/>
            </p:cNvSpPr>
            <p:nvPr/>
          </p:nvSpPr>
          <p:spPr>
            <a:xfrm>
              <a:off x="750193" y="1314680"/>
              <a:ext cx="938689" cy="470538"/>
            </a:xfrm>
            <a:prstGeom prst="rect">
              <a:avLst/>
            </a:prstGeom>
            <a:solidFill>
              <a:schemeClr val="bg1"/>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800" dirty="0" smtClean="0">
                  <a:solidFill>
                    <a:schemeClr val="accent5">
                      <a:lumMod val="50000"/>
                    </a:schemeClr>
                  </a:solidFill>
                </a:rPr>
                <a:t>SDN</a:t>
              </a:r>
              <a:endParaRPr lang="en-US" sz="2800" dirty="0">
                <a:solidFill>
                  <a:schemeClr val="accent5">
                    <a:lumMod val="50000"/>
                  </a:schemeClr>
                </a:solidFill>
              </a:endParaRPr>
            </a:p>
          </p:txBody>
        </p:sp>
        <p:sp>
          <p:nvSpPr>
            <p:cNvPr id="22" name="Title 4">
              <a:extLst>
                <a:ext uri="{FF2B5EF4-FFF2-40B4-BE49-F238E27FC236}">
                  <a16:creationId xmlns:a16="http://schemas.microsoft.com/office/drawing/2014/main" id="{27228BAE-048B-681E-DD8D-BD96B22560E0}"/>
                </a:ext>
              </a:extLst>
            </p:cNvPr>
            <p:cNvSpPr txBox="1">
              <a:spLocks/>
            </p:cNvSpPr>
            <p:nvPr/>
          </p:nvSpPr>
          <p:spPr>
            <a:xfrm>
              <a:off x="1449719" y="1352665"/>
              <a:ext cx="928870" cy="58122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800" dirty="0" smtClean="0">
                  <a:solidFill>
                    <a:schemeClr val="accent1">
                      <a:lumMod val="75000"/>
                    </a:schemeClr>
                  </a:solidFill>
                </a:rPr>
                <a:t>NFV</a:t>
              </a:r>
              <a:endParaRPr lang="en-US" sz="2800" dirty="0">
                <a:solidFill>
                  <a:schemeClr val="accent1">
                    <a:lumMod val="75000"/>
                  </a:schemeClr>
                </a:solidFill>
              </a:endParaRPr>
            </a:p>
          </p:txBody>
        </p:sp>
      </p:grpSp>
      <p:sp>
        <p:nvSpPr>
          <p:cNvPr id="27" name="Subtitle 2"/>
          <p:cNvSpPr txBox="1">
            <a:spLocks/>
          </p:cNvSpPr>
          <p:nvPr/>
        </p:nvSpPr>
        <p:spPr>
          <a:xfrm>
            <a:off x="8796282" y="4734333"/>
            <a:ext cx="2711814" cy="5210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smtClean="0">
                <a:solidFill>
                  <a:srgbClr val="002060"/>
                </a:solidFill>
              </a:rPr>
              <a:t>Deep learning</a:t>
            </a:r>
            <a:endParaRPr lang="en-US" dirty="0">
              <a:solidFill>
                <a:srgbClr val="00B0F0"/>
              </a:solidFill>
            </a:endParaRPr>
          </a:p>
        </p:txBody>
      </p:sp>
      <p:sp>
        <p:nvSpPr>
          <p:cNvPr id="2" name="Rectangle 1"/>
          <p:cNvSpPr/>
          <p:nvPr/>
        </p:nvSpPr>
        <p:spPr>
          <a:xfrm>
            <a:off x="10656799" y="4792249"/>
            <a:ext cx="551113" cy="307777"/>
          </a:xfrm>
          <a:prstGeom prst="rect">
            <a:avLst/>
          </a:prstGeom>
        </p:spPr>
        <p:txBody>
          <a:bodyPr wrap="none">
            <a:spAutoFit/>
          </a:bodyPr>
          <a:lstStyle/>
          <a:p>
            <a:r>
              <a:rPr lang="en-US" sz="1400" dirty="0" smtClean="0"/>
              <a:t>tasks</a:t>
            </a:r>
            <a:endParaRPr lang="en-US" sz="1400" dirty="0"/>
          </a:p>
        </p:txBody>
      </p:sp>
    </p:spTree>
    <p:extLst>
      <p:ext uri="{BB962C8B-B14F-4D97-AF65-F5344CB8AC3E}">
        <p14:creationId xmlns:p14="http://schemas.microsoft.com/office/powerpoint/2010/main" val="3983999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Content Placeholder 2"/>
          <p:cNvSpPr>
            <a:spLocks noGrp="1"/>
          </p:cNvSpPr>
          <p:nvPr>
            <p:ph idx="1"/>
          </p:nvPr>
        </p:nvSpPr>
        <p:spPr/>
        <p:txBody>
          <a:bodyPr/>
          <a:lstStyle/>
          <a:p>
            <a:pPr marL="0" indent="0">
              <a:buNone/>
            </a:pPr>
            <a:r>
              <a:rPr lang="en-US" sz="6600" dirty="0" smtClean="0">
                <a:solidFill>
                  <a:srgbClr val="0070C0"/>
                </a:solidFill>
              </a:rPr>
              <a:t>B </a:t>
            </a:r>
            <a:r>
              <a:rPr lang="en-US" dirty="0" err="1" smtClean="0"/>
              <a:t>asics</a:t>
            </a:r>
            <a:r>
              <a:rPr lang="en-US" dirty="0" smtClean="0"/>
              <a:t> </a:t>
            </a:r>
            <a:r>
              <a:rPr lang="en-US" dirty="0"/>
              <a:t>of Image </a:t>
            </a:r>
            <a:r>
              <a:rPr lang="en-US" dirty="0" smtClean="0"/>
              <a:t>Processing; What </a:t>
            </a:r>
            <a:r>
              <a:rPr lang="en-US" dirty="0"/>
              <a:t>is preprocessing</a:t>
            </a:r>
            <a:r>
              <a:rPr lang="en-US" dirty="0" smtClean="0"/>
              <a:t>?</a:t>
            </a:r>
          </a:p>
          <a:p>
            <a:pPr marL="0" indent="0">
              <a:buNone/>
            </a:pPr>
            <a:r>
              <a:rPr lang="en-US" sz="6600" dirty="0" smtClean="0">
                <a:solidFill>
                  <a:srgbClr val="0070C0"/>
                </a:solidFill>
              </a:rPr>
              <a:t>T </a:t>
            </a:r>
            <a:r>
              <a:rPr lang="en-US" dirty="0" err="1" smtClean="0"/>
              <a:t>ools</a:t>
            </a:r>
            <a:r>
              <a:rPr lang="en-US" dirty="0" smtClean="0"/>
              <a:t> </a:t>
            </a:r>
            <a:r>
              <a:rPr lang="en-US" dirty="0"/>
              <a:t>and Libraries</a:t>
            </a:r>
          </a:p>
          <a:p>
            <a:pPr marL="0" indent="0">
              <a:buNone/>
            </a:pPr>
            <a:r>
              <a:rPr lang="en-US" sz="6600" dirty="0" smtClean="0">
                <a:solidFill>
                  <a:srgbClr val="0070C0"/>
                </a:solidFill>
              </a:rPr>
              <a:t>I </a:t>
            </a:r>
            <a:r>
              <a:rPr lang="en-US" dirty="0" smtClean="0"/>
              <a:t>mage </a:t>
            </a:r>
            <a:r>
              <a:rPr lang="en-US" dirty="0"/>
              <a:t>Data Preprocessing Steps</a:t>
            </a:r>
          </a:p>
          <a:p>
            <a:endParaRPr lang="en-US" dirty="0"/>
          </a:p>
        </p:txBody>
      </p:sp>
    </p:spTree>
    <p:extLst>
      <p:ext uri="{BB962C8B-B14F-4D97-AF65-F5344CB8AC3E}">
        <p14:creationId xmlns:p14="http://schemas.microsoft.com/office/powerpoint/2010/main" val="666592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48268" y="1964918"/>
            <a:ext cx="5943600" cy="3381375"/>
          </a:xfrm>
          <a:prstGeom prst="rect">
            <a:avLst/>
          </a:prstGeom>
        </p:spPr>
      </p:pic>
      <p:pic>
        <p:nvPicPr>
          <p:cNvPr id="5" name="Picture 4"/>
          <p:cNvPicPr>
            <a:picLocks noChangeAspect="1"/>
          </p:cNvPicPr>
          <p:nvPr/>
        </p:nvPicPr>
        <p:blipFill>
          <a:blip r:embed="rId3"/>
          <a:stretch>
            <a:fillRect/>
          </a:stretch>
        </p:blipFill>
        <p:spPr>
          <a:xfrm>
            <a:off x="5880061" y="1964918"/>
            <a:ext cx="5895975" cy="3381375"/>
          </a:xfrm>
          <a:prstGeom prst="rect">
            <a:avLst/>
          </a:prstGeom>
        </p:spPr>
      </p:pic>
      <p:sp>
        <p:nvSpPr>
          <p:cNvPr id="6" name="Rectangle 5"/>
          <p:cNvSpPr/>
          <p:nvPr/>
        </p:nvSpPr>
        <p:spPr>
          <a:xfrm>
            <a:off x="463059" y="5346293"/>
            <a:ext cx="5502212" cy="369332"/>
          </a:xfrm>
          <a:prstGeom prst="rect">
            <a:avLst/>
          </a:prstGeom>
        </p:spPr>
        <p:txBody>
          <a:bodyPr wrap="none">
            <a:spAutoFit/>
          </a:bodyPr>
          <a:lstStyle/>
          <a:p>
            <a:r>
              <a:rPr lang="en-US" dirty="0"/>
              <a:t>https://github.com/jfzhang95/pytorch-video-recognition</a:t>
            </a:r>
          </a:p>
        </p:txBody>
      </p:sp>
    </p:spTree>
    <p:extLst>
      <p:ext uri="{BB962C8B-B14F-4D97-AF65-F5344CB8AC3E}">
        <p14:creationId xmlns:p14="http://schemas.microsoft.com/office/powerpoint/2010/main" val="4161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94" y="1631576"/>
            <a:ext cx="10995212" cy="754903"/>
          </a:xfrm>
        </p:spPr>
        <p:txBody>
          <a:bodyPr>
            <a:noAutofit/>
          </a:bodyPr>
          <a:lstStyle/>
          <a:p>
            <a:pPr algn="just"/>
            <a:r>
              <a:rPr lang="en-US" sz="2800" dirty="0"/>
              <a:t>As mentioned already, the preprocessing steps you will need for your dataset depend on the nature of the dataset and models you want to train. Possible preprocessing steps for images are:</a:t>
            </a:r>
          </a:p>
        </p:txBody>
      </p:sp>
      <p:sp>
        <p:nvSpPr>
          <p:cNvPr id="3" name="Content Placeholder 2"/>
          <p:cNvSpPr>
            <a:spLocks noGrp="1"/>
          </p:cNvSpPr>
          <p:nvPr>
            <p:ph idx="1"/>
          </p:nvPr>
        </p:nvSpPr>
        <p:spPr>
          <a:xfrm>
            <a:off x="2642348" y="4244314"/>
            <a:ext cx="5336241" cy="2613686"/>
          </a:xfrm>
        </p:spPr>
        <p:txBody>
          <a:bodyPr>
            <a:normAutofit lnSpcReduction="10000"/>
          </a:bodyPr>
          <a:lstStyle/>
          <a:p>
            <a:pPr>
              <a:buFont typeface="Wingdings" panose="05000000000000000000" pitchFamily="2" charset="2"/>
              <a:buChar char="Ø"/>
            </a:pPr>
            <a:r>
              <a:rPr lang="en-US" sz="2400" dirty="0" smtClean="0"/>
              <a:t> </a:t>
            </a:r>
            <a:r>
              <a:rPr lang="en-US" sz="2400" dirty="0"/>
              <a:t>Image </a:t>
            </a:r>
            <a:r>
              <a:rPr lang="en-US" sz="2400" dirty="0" smtClean="0"/>
              <a:t>loading</a:t>
            </a:r>
            <a:endParaRPr lang="en-US" sz="2400" dirty="0"/>
          </a:p>
          <a:p>
            <a:pPr>
              <a:buFont typeface="Wingdings" panose="05000000000000000000" pitchFamily="2" charset="2"/>
              <a:buChar char="Ø"/>
            </a:pPr>
            <a:r>
              <a:rPr lang="en-US" sz="2400" dirty="0" smtClean="0"/>
              <a:t> </a:t>
            </a:r>
            <a:r>
              <a:rPr lang="en-US" sz="2400" dirty="0"/>
              <a:t>Image Description</a:t>
            </a:r>
          </a:p>
          <a:p>
            <a:pPr>
              <a:buFont typeface="Wingdings" panose="05000000000000000000" pitchFamily="2" charset="2"/>
              <a:buChar char="Ø"/>
            </a:pPr>
            <a:r>
              <a:rPr lang="en-US" sz="2400" dirty="0" smtClean="0"/>
              <a:t> </a:t>
            </a:r>
            <a:r>
              <a:rPr lang="en-US" sz="2400" dirty="0"/>
              <a:t>Image Vocalization</a:t>
            </a:r>
          </a:p>
          <a:p>
            <a:pPr>
              <a:buFont typeface="Wingdings" panose="05000000000000000000" pitchFamily="2" charset="2"/>
              <a:buChar char="Ø"/>
            </a:pPr>
            <a:r>
              <a:rPr lang="en-US" sz="2400" dirty="0" smtClean="0"/>
              <a:t> </a:t>
            </a:r>
            <a:r>
              <a:rPr lang="en-US" sz="2400" dirty="0"/>
              <a:t>Image Transformations</a:t>
            </a:r>
          </a:p>
          <a:p>
            <a:pPr>
              <a:buFont typeface="Wingdings" panose="05000000000000000000" pitchFamily="2" charset="2"/>
              <a:buChar char="Ø"/>
            </a:pPr>
            <a:r>
              <a:rPr lang="en-US" sz="2400" dirty="0" smtClean="0"/>
              <a:t> </a:t>
            </a:r>
            <a:r>
              <a:rPr lang="en-US" sz="2400" dirty="0"/>
              <a:t>Feature Detection and Description</a:t>
            </a:r>
          </a:p>
          <a:p>
            <a:pPr>
              <a:buFont typeface="Wingdings" panose="05000000000000000000" pitchFamily="2" charset="2"/>
              <a:buChar char="Ø"/>
            </a:pPr>
            <a:r>
              <a:rPr lang="en-US" sz="2400" dirty="0" smtClean="0"/>
              <a:t> </a:t>
            </a:r>
            <a:r>
              <a:rPr lang="en-US" sz="2400" dirty="0"/>
              <a:t>Prepare Data for Training</a:t>
            </a:r>
          </a:p>
        </p:txBody>
      </p:sp>
      <p:sp>
        <p:nvSpPr>
          <p:cNvPr id="4" name="Title 1"/>
          <p:cNvSpPr txBox="1">
            <a:spLocks/>
          </p:cNvSpPr>
          <p:nvPr/>
        </p:nvSpPr>
        <p:spPr>
          <a:xfrm>
            <a:off x="533399" y="3060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dirty="0" smtClean="0">
                <a:solidFill>
                  <a:schemeClr val="accent1">
                    <a:lumMod val="75000"/>
                  </a:schemeClr>
                </a:solidFill>
              </a:rPr>
              <a:t>I</a:t>
            </a:r>
            <a:r>
              <a:rPr lang="en-US" b="1" dirty="0" smtClean="0"/>
              <a:t>mage </a:t>
            </a:r>
            <a:r>
              <a:rPr lang="en-US" b="1" dirty="0"/>
              <a:t>Data Preprocessing </a:t>
            </a:r>
            <a:r>
              <a:rPr lang="en-US" b="1" dirty="0">
                <a:solidFill>
                  <a:srgbClr val="7030A0"/>
                </a:solidFill>
              </a:rPr>
              <a:t>Steps</a:t>
            </a:r>
          </a:p>
          <a:p>
            <a:endParaRPr lang="en-US" dirty="0"/>
          </a:p>
        </p:txBody>
      </p:sp>
      <p:sp>
        <p:nvSpPr>
          <p:cNvPr id="5" name="Rectangle 4"/>
          <p:cNvSpPr/>
          <p:nvPr/>
        </p:nvSpPr>
        <p:spPr>
          <a:xfrm>
            <a:off x="2151529" y="3119718"/>
            <a:ext cx="2151530" cy="9681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Raw dataset</a:t>
            </a:r>
            <a:endParaRPr lang="en-US" dirty="0"/>
          </a:p>
        </p:txBody>
      </p:sp>
      <p:sp>
        <p:nvSpPr>
          <p:cNvPr id="6" name="Rectangle 5"/>
          <p:cNvSpPr/>
          <p:nvPr/>
        </p:nvSpPr>
        <p:spPr>
          <a:xfrm>
            <a:off x="7082118" y="3154712"/>
            <a:ext cx="2151530" cy="968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dataset</a:t>
            </a:r>
            <a:endParaRPr lang="en-US" dirty="0"/>
          </a:p>
        </p:txBody>
      </p:sp>
      <p:sp>
        <p:nvSpPr>
          <p:cNvPr id="7" name="Right Arrow 6"/>
          <p:cNvSpPr/>
          <p:nvPr/>
        </p:nvSpPr>
        <p:spPr>
          <a:xfrm>
            <a:off x="4693024" y="3241838"/>
            <a:ext cx="1999129" cy="72394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4946390" y="3398246"/>
            <a:ext cx="1492396" cy="369332"/>
          </a:xfrm>
          <a:prstGeom prst="rect">
            <a:avLst/>
          </a:prstGeom>
        </p:spPr>
        <p:txBody>
          <a:bodyPr wrap="none">
            <a:spAutoFit/>
          </a:bodyPr>
          <a:lstStyle/>
          <a:p>
            <a:r>
              <a:rPr lang="en-US" dirty="0">
                <a:solidFill>
                  <a:srgbClr val="002060"/>
                </a:solidFill>
              </a:rPr>
              <a:t>Preprocessing</a:t>
            </a:r>
          </a:p>
        </p:txBody>
      </p:sp>
    </p:spTree>
    <p:extLst>
      <p:ext uri="{BB962C8B-B14F-4D97-AF65-F5344CB8AC3E}">
        <p14:creationId xmlns:p14="http://schemas.microsoft.com/office/powerpoint/2010/main" val="73922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
                                            <p:txEl>
                                              <p:pRg st="0" end="0"/>
                                            </p:txEl>
                                          </p:spTgt>
                                        </p:tgtEl>
                                        <p:attrNameLst>
                                          <p:attrName>style.color</p:attrName>
                                        </p:attrNameLst>
                                      </p:cBhvr>
                                      <p:to>
                                        <a:schemeClr val="bg1"/>
                                      </p:to>
                                    </p:animClr>
                                    <p:animClr clrSpc="rgb" dir="cw">
                                      <p:cBhvr>
                                        <p:cTn id="7" dur="250" autoRev="1" fill="remove"/>
                                        <p:tgtEl>
                                          <p:spTgt spid="4">
                                            <p:txEl>
                                              <p:pRg st="0" end="0"/>
                                            </p:txEl>
                                          </p:spTgt>
                                        </p:tgtEl>
                                        <p:attrNameLst>
                                          <p:attrName>fillcolor</p:attrName>
                                        </p:attrNameLst>
                                      </p:cBhvr>
                                      <p:to>
                                        <a:schemeClr val="bg1"/>
                                      </p:to>
                                    </p:animClr>
                                    <p:set>
                                      <p:cBhvr>
                                        <p:cTn id="8" dur="250" autoRev="1" fill="remove"/>
                                        <p:tgtEl>
                                          <p:spTgt spid="4">
                                            <p:txEl>
                                              <p:pRg st="0" end="0"/>
                                            </p:txEl>
                                          </p:spTgt>
                                        </p:tgtEl>
                                        <p:attrNameLst>
                                          <p:attrName>fill.type</p:attrName>
                                        </p:attrNameLst>
                                      </p:cBhvr>
                                      <p:to>
                                        <p:strVal val="solid"/>
                                      </p:to>
                                    </p:set>
                                    <p:set>
                                      <p:cBhvr>
                                        <p:cTn id="9" dur="250" autoRev="1" fill="remove"/>
                                        <p:tgtEl>
                                          <p:spTgt spid="4">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7688" y="1703295"/>
            <a:ext cx="10995212" cy="754903"/>
          </a:xfrm>
        </p:spPr>
        <p:txBody>
          <a:bodyPr>
            <a:noAutofit/>
          </a:bodyPr>
          <a:lstStyle/>
          <a:p>
            <a:pPr algn="just"/>
            <a:r>
              <a:rPr lang="en-US" sz="2800" dirty="0"/>
              <a:t>Getting images ready for use means taking them from wherever they’re stored and bringing them into memory. You can do this with tools like PIL or </a:t>
            </a:r>
            <a:r>
              <a:rPr lang="en-US" sz="2800" dirty="0" err="1"/>
              <a:t>OpenCV</a:t>
            </a:r>
            <a:r>
              <a:rPr lang="en-US" sz="2800" dirty="0"/>
              <a:t>. This makes the images easier to work with and study. </a:t>
            </a:r>
            <a:r>
              <a:rPr lang="en-US" sz="2800" dirty="0" err="1"/>
              <a:t>OpenCV</a:t>
            </a:r>
            <a:r>
              <a:rPr lang="en-US" sz="2800" dirty="0"/>
              <a:t> can load images in formats like PNG, JPG, TIFF, and BMP. You can load an image </a:t>
            </a:r>
            <a:r>
              <a:rPr lang="en-US" sz="2800" dirty="0" smtClean="0"/>
              <a:t>with (Dataset)</a:t>
            </a:r>
            <a:endParaRPr lang="en-US" sz="2800" dirty="0"/>
          </a:p>
        </p:txBody>
      </p:sp>
      <p:sp>
        <p:nvSpPr>
          <p:cNvPr id="5" name="Title 1"/>
          <p:cNvSpPr txBox="1">
            <a:spLocks/>
          </p:cNvSpPr>
          <p:nvPr/>
        </p:nvSpPr>
        <p:spPr>
          <a:xfrm>
            <a:off x="228599" y="555813"/>
            <a:ext cx="10515600" cy="10757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7030A0"/>
                </a:solidFill>
              </a:rPr>
              <a:t>Step 1: </a:t>
            </a:r>
            <a:r>
              <a:rPr lang="en-US" b="1" dirty="0"/>
              <a:t>Data Loading</a:t>
            </a:r>
          </a:p>
          <a:p>
            <a:r>
              <a:rPr lang="en-US" sz="3600" b="1" dirty="0" smtClean="0">
                <a:solidFill>
                  <a:srgbClr val="7030A0"/>
                </a:solidFill>
              </a:rPr>
              <a:t> </a:t>
            </a:r>
            <a:endParaRPr lang="en-US" sz="3600" b="1" dirty="0">
              <a:solidFill>
                <a:srgbClr val="7030A0"/>
              </a:solidFill>
            </a:endParaRPr>
          </a:p>
          <a:p>
            <a:endParaRPr lang="en-US" sz="3600" dirty="0"/>
          </a:p>
        </p:txBody>
      </p:sp>
      <p:sp>
        <p:nvSpPr>
          <p:cNvPr id="6" name="Rectangle 5"/>
          <p:cNvSpPr/>
          <p:nvPr/>
        </p:nvSpPr>
        <p:spPr>
          <a:xfrm>
            <a:off x="777688" y="3164681"/>
            <a:ext cx="6096000" cy="523220"/>
          </a:xfrm>
          <a:prstGeom prst="rect">
            <a:avLst/>
          </a:prstGeom>
        </p:spPr>
        <p:txBody>
          <a:bodyPr>
            <a:spAutoFit/>
          </a:bodyPr>
          <a:lstStyle/>
          <a:p>
            <a:r>
              <a:rPr lang="en-US" sz="1400" dirty="0">
                <a:solidFill>
                  <a:srgbClr val="AA0D91"/>
                </a:solidFill>
                <a:latin typeface="source-code-pro"/>
              </a:rPr>
              <a:t>from</a:t>
            </a:r>
            <a:r>
              <a:rPr lang="en-US" sz="1400" dirty="0">
                <a:solidFill>
                  <a:srgbClr val="242424"/>
                </a:solidFill>
                <a:latin typeface="source-code-pro"/>
              </a:rPr>
              <a:t> </a:t>
            </a:r>
            <a:r>
              <a:rPr lang="en-US" sz="1400" dirty="0" err="1">
                <a:solidFill>
                  <a:srgbClr val="242424"/>
                </a:solidFill>
                <a:latin typeface="source-code-pro"/>
              </a:rPr>
              <a:t>google.colab</a:t>
            </a:r>
            <a:r>
              <a:rPr lang="en-US" sz="1400" dirty="0">
                <a:solidFill>
                  <a:srgbClr val="242424"/>
                </a:solidFill>
                <a:latin typeface="source-code-pro"/>
              </a:rPr>
              <a:t> </a:t>
            </a:r>
            <a:r>
              <a:rPr lang="en-US" sz="1400" dirty="0">
                <a:solidFill>
                  <a:srgbClr val="AA0D91"/>
                </a:solidFill>
                <a:latin typeface="source-code-pro"/>
              </a:rPr>
              <a:t>import</a:t>
            </a:r>
            <a:r>
              <a:rPr lang="en-US" sz="1400" dirty="0">
                <a:solidFill>
                  <a:srgbClr val="242424"/>
                </a:solidFill>
                <a:latin typeface="source-code-pro"/>
              </a:rPr>
              <a:t> drive</a:t>
            </a:r>
            <a:r>
              <a:rPr lang="en-US" sz="1400" dirty="0"/>
              <a:t/>
            </a:r>
            <a:br>
              <a:rPr lang="en-US" sz="1400" dirty="0"/>
            </a:br>
            <a:r>
              <a:rPr lang="en-US" sz="1400" dirty="0" err="1">
                <a:solidFill>
                  <a:srgbClr val="242424"/>
                </a:solidFill>
                <a:latin typeface="source-code-pro"/>
              </a:rPr>
              <a:t>drive.mount</a:t>
            </a:r>
            <a:r>
              <a:rPr lang="en-US" sz="1400" dirty="0">
                <a:solidFill>
                  <a:srgbClr val="242424"/>
                </a:solidFill>
                <a:latin typeface="source-code-pro"/>
              </a:rPr>
              <a:t>(</a:t>
            </a:r>
            <a:r>
              <a:rPr lang="en-US" sz="1400" dirty="0">
                <a:solidFill>
                  <a:srgbClr val="C41A16"/>
                </a:solidFill>
                <a:latin typeface="source-code-pro"/>
              </a:rPr>
              <a:t>'/content/</a:t>
            </a:r>
            <a:r>
              <a:rPr lang="en-US" sz="1400" dirty="0" err="1">
                <a:solidFill>
                  <a:srgbClr val="C41A16"/>
                </a:solidFill>
                <a:latin typeface="source-code-pro"/>
              </a:rPr>
              <a:t>gdrive</a:t>
            </a:r>
            <a:r>
              <a:rPr lang="en-US" sz="1400" dirty="0">
                <a:solidFill>
                  <a:srgbClr val="C41A16"/>
                </a:solidFill>
                <a:latin typeface="source-code-pro"/>
              </a:rPr>
              <a:t>'</a:t>
            </a:r>
            <a:r>
              <a:rPr lang="en-US" sz="1400" dirty="0">
                <a:solidFill>
                  <a:srgbClr val="242424"/>
                </a:solidFill>
                <a:latin typeface="source-code-pro"/>
              </a:rPr>
              <a:t>)</a:t>
            </a:r>
            <a:endParaRPr lang="en-US" sz="1400" dirty="0"/>
          </a:p>
        </p:txBody>
      </p:sp>
      <p:sp>
        <p:nvSpPr>
          <p:cNvPr id="7" name="Rectangle 6"/>
          <p:cNvSpPr/>
          <p:nvPr/>
        </p:nvSpPr>
        <p:spPr>
          <a:xfrm>
            <a:off x="6275294" y="3164681"/>
            <a:ext cx="6096000" cy="2893100"/>
          </a:xfrm>
          <a:prstGeom prst="rect">
            <a:avLst/>
          </a:prstGeom>
        </p:spPr>
        <p:txBody>
          <a:bodyPr>
            <a:spAutoFit/>
          </a:bodyPr>
          <a:lstStyle/>
          <a:p>
            <a:r>
              <a:rPr lang="en-US" sz="1400" dirty="0">
                <a:solidFill>
                  <a:srgbClr val="AA0D91"/>
                </a:solidFill>
                <a:latin typeface="source-code-pro"/>
              </a:rPr>
              <a:t>import</a:t>
            </a:r>
            <a:r>
              <a:rPr lang="en-US" sz="1400" dirty="0">
                <a:solidFill>
                  <a:srgbClr val="242424"/>
                </a:solidFill>
                <a:latin typeface="source-code-pro"/>
              </a:rPr>
              <a:t> glob</a:t>
            </a:r>
            <a:r>
              <a:rPr lang="en-US" sz="1400" dirty="0"/>
              <a:t/>
            </a:r>
            <a:br>
              <a:rPr lang="en-US" sz="1400" dirty="0"/>
            </a:br>
            <a:r>
              <a:rPr lang="en-US" sz="1400" dirty="0">
                <a:solidFill>
                  <a:srgbClr val="AA0D91"/>
                </a:solidFill>
                <a:latin typeface="source-code-pro"/>
              </a:rPr>
              <a:t>import</a:t>
            </a:r>
            <a:r>
              <a:rPr lang="en-US" sz="1400" dirty="0">
                <a:solidFill>
                  <a:srgbClr val="242424"/>
                </a:solidFill>
                <a:latin typeface="source-code-pro"/>
              </a:rPr>
              <a:t> </a:t>
            </a:r>
            <a:r>
              <a:rPr lang="en-US" sz="1400" dirty="0" err="1">
                <a:solidFill>
                  <a:srgbClr val="242424"/>
                </a:solidFill>
                <a:latin typeface="source-code-pro"/>
              </a:rPr>
              <a:t>os</a:t>
            </a:r>
            <a:r>
              <a:rPr lang="en-US" sz="1400" dirty="0"/>
              <a:t/>
            </a:r>
            <a:br>
              <a:rPr lang="en-US" sz="1400" dirty="0"/>
            </a:br>
            <a:r>
              <a:rPr lang="en-US" sz="1400" dirty="0">
                <a:solidFill>
                  <a:srgbClr val="AA0D91"/>
                </a:solidFill>
                <a:latin typeface="source-code-pro"/>
              </a:rPr>
              <a:t>import</a:t>
            </a:r>
            <a:r>
              <a:rPr lang="en-US" sz="1400" dirty="0">
                <a:solidFill>
                  <a:srgbClr val="242424"/>
                </a:solidFill>
                <a:latin typeface="source-code-pro"/>
              </a:rPr>
              <a:t> random</a:t>
            </a:r>
            <a:r>
              <a:rPr lang="en-US" sz="1400" dirty="0"/>
              <a:t/>
            </a:r>
            <a:br>
              <a:rPr lang="en-US" sz="1400" dirty="0"/>
            </a:br>
            <a:r>
              <a:rPr lang="en-US" sz="1400" dirty="0">
                <a:solidFill>
                  <a:srgbClr val="AA0D91"/>
                </a:solidFill>
                <a:latin typeface="source-code-pro"/>
              </a:rPr>
              <a:t>import</a:t>
            </a:r>
            <a:r>
              <a:rPr lang="en-US" sz="1400" dirty="0">
                <a:solidFill>
                  <a:srgbClr val="242424"/>
                </a:solidFill>
                <a:latin typeface="source-code-pro"/>
              </a:rPr>
              <a:t> </a:t>
            </a:r>
            <a:r>
              <a:rPr lang="en-US" sz="1400" dirty="0" err="1">
                <a:solidFill>
                  <a:srgbClr val="242424"/>
                </a:solidFill>
                <a:latin typeface="source-code-pro"/>
              </a:rPr>
              <a:t>matplotlib</a:t>
            </a:r>
            <a:r>
              <a:rPr lang="en-US" sz="1400" dirty="0"/>
              <a:t/>
            </a:r>
            <a:br>
              <a:rPr lang="en-US" sz="1400" dirty="0"/>
            </a:br>
            <a:r>
              <a:rPr lang="en-US" sz="1400" dirty="0">
                <a:solidFill>
                  <a:srgbClr val="AA0D91"/>
                </a:solidFill>
                <a:latin typeface="source-code-pro"/>
              </a:rPr>
              <a:t>import</a:t>
            </a:r>
            <a:r>
              <a:rPr lang="en-US" sz="1400" dirty="0">
                <a:solidFill>
                  <a:srgbClr val="242424"/>
                </a:solidFill>
                <a:latin typeface="source-code-pro"/>
              </a:rPr>
              <a:t> warnings</a:t>
            </a:r>
            <a:r>
              <a:rPr lang="en-US" sz="1400" dirty="0"/>
              <a:t/>
            </a:r>
            <a:br>
              <a:rPr lang="en-US" sz="1400" dirty="0"/>
            </a:br>
            <a:r>
              <a:rPr lang="en-US" sz="1400" dirty="0">
                <a:solidFill>
                  <a:srgbClr val="AA0D91"/>
                </a:solidFill>
                <a:latin typeface="source-code-pro"/>
              </a:rPr>
              <a:t>import</a:t>
            </a:r>
            <a:r>
              <a:rPr lang="en-US" sz="1400" dirty="0">
                <a:solidFill>
                  <a:srgbClr val="242424"/>
                </a:solidFill>
                <a:latin typeface="source-code-pro"/>
              </a:rPr>
              <a:t> </a:t>
            </a:r>
            <a:r>
              <a:rPr lang="en-US" sz="1400" dirty="0" err="1">
                <a:solidFill>
                  <a:srgbClr val="242424"/>
                </a:solidFill>
                <a:latin typeface="source-code-pro"/>
              </a:rPr>
              <a:t>numpy</a:t>
            </a:r>
            <a:r>
              <a:rPr lang="en-US" sz="1400" dirty="0">
                <a:solidFill>
                  <a:srgbClr val="242424"/>
                </a:solidFill>
                <a:latin typeface="source-code-pro"/>
              </a:rPr>
              <a:t> </a:t>
            </a:r>
            <a:r>
              <a:rPr lang="en-US" sz="1400" dirty="0">
                <a:solidFill>
                  <a:srgbClr val="AA0D91"/>
                </a:solidFill>
                <a:latin typeface="source-code-pro"/>
              </a:rPr>
              <a:t>as</a:t>
            </a:r>
            <a:r>
              <a:rPr lang="en-US" sz="1400" dirty="0">
                <a:solidFill>
                  <a:srgbClr val="242424"/>
                </a:solidFill>
                <a:latin typeface="source-code-pro"/>
              </a:rPr>
              <a:t> np</a:t>
            </a:r>
            <a:r>
              <a:rPr lang="en-US" sz="1400" dirty="0"/>
              <a:t/>
            </a:r>
            <a:br>
              <a:rPr lang="en-US" sz="1400" dirty="0"/>
            </a:br>
            <a:r>
              <a:rPr lang="en-US" sz="1400" dirty="0">
                <a:solidFill>
                  <a:srgbClr val="AA0D91"/>
                </a:solidFill>
                <a:latin typeface="source-code-pro"/>
              </a:rPr>
              <a:t>import</a:t>
            </a:r>
            <a:r>
              <a:rPr lang="en-US" sz="1400" dirty="0">
                <a:solidFill>
                  <a:srgbClr val="242424"/>
                </a:solidFill>
                <a:latin typeface="source-code-pro"/>
              </a:rPr>
              <a:t> </a:t>
            </a:r>
            <a:r>
              <a:rPr lang="en-US" sz="1400" dirty="0" err="1">
                <a:solidFill>
                  <a:srgbClr val="242424"/>
                </a:solidFill>
                <a:latin typeface="source-code-pro"/>
              </a:rPr>
              <a:t>matplotlib.pyplot</a:t>
            </a:r>
            <a:r>
              <a:rPr lang="en-US" sz="1400" dirty="0">
                <a:solidFill>
                  <a:srgbClr val="242424"/>
                </a:solidFill>
                <a:latin typeface="source-code-pro"/>
              </a:rPr>
              <a:t> </a:t>
            </a:r>
            <a:r>
              <a:rPr lang="en-US" sz="1400" dirty="0">
                <a:solidFill>
                  <a:srgbClr val="AA0D91"/>
                </a:solidFill>
                <a:latin typeface="source-code-pro"/>
              </a:rPr>
              <a:t>as</a:t>
            </a:r>
            <a:r>
              <a:rPr lang="en-US" sz="1400" dirty="0">
                <a:solidFill>
                  <a:srgbClr val="242424"/>
                </a:solidFill>
                <a:latin typeface="source-code-pro"/>
              </a:rPr>
              <a:t> </a:t>
            </a:r>
            <a:r>
              <a:rPr lang="en-US" sz="1400" dirty="0" err="1">
                <a:solidFill>
                  <a:srgbClr val="242424"/>
                </a:solidFill>
                <a:latin typeface="source-code-pro"/>
              </a:rPr>
              <a:t>plt</a:t>
            </a:r>
            <a:r>
              <a:rPr lang="en-US" sz="1400" dirty="0"/>
              <a:t/>
            </a:r>
            <a:br>
              <a:rPr lang="en-US" sz="1400" dirty="0"/>
            </a:br>
            <a:r>
              <a:rPr lang="en-US" sz="1400" dirty="0">
                <a:solidFill>
                  <a:srgbClr val="AA0D91"/>
                </a:solidFill>
                <a:latin typeface="source-code-pro"/>
              </a:rPr>
              <a:t>from</a:t>
            </a:r>
            <a:r>
              <a:rPr lang="en-US" sz="1400" dirty="0">
                <a:solidFill>
                  <a:srgbClr val="242424"/>
                </a:solidFill>
                <a:latin typeface="source-code-pro"/>
              </a:rPr>
              <a:t> </a:t>
            </a:r>
            <a:r>
              <a:rPr lang="en-US" sz="1400" dirty="0" err="1">
                <a:solidFill>
                  <a:srgbClr val="242424"/>
                </a:solidFill>
                <a:latin typeface="source-code-pro"/>
              </a:rPr>
              <a:t>skimage</a:t>
            </a:r>
            <a:r>
              <a:rPr lang="en-US" sz="1400" dirty="0">
                <a:solidFill>
                  <a:srgbClr val="242424"/>
                </a:solidFill>
                <a:latin typeface="source-code-pro"/>
              </a:rPr>
              <a:t> </a:t>
            </a:r>
            <a:r>
              <a:rPr lang="en-US" sz="1400" dirty="0">
                <a:solidFill>
                  <a:srgbClr val="AA0D91"/>
                </a:solidFill>
                <a:latin typeface="source-code-pro"/>
              </a:rPr>
              <a:t>import</a:t>
            </a:r>
            <a:r>
              <a:rPr lang="en-US" sz="1400" dirty="0">
                <a:solidFill>
                  <a:srgbClr val="242424"/>
                </a:solidFill>
                <a:latin typeface="source-code-pro"/>
              </a:rPr>
              <a:t> </a:t>
            </a:r>
            <a:r>
              <a:rPr lang="en-US" sz="1400" dirty="0" err="1">
                <a:solidFill>
                  <a:srgbClr val="242424"/>
                </a:solidFill>
                <a:latin typeface="source-code-pro"/>
              </a:rPr>
              <a:t>io</a:t>
            </a:r>
            <a:r>
              <a:rPr lang="en-US" sz="1400" dirty="0"/>
              <a:t/>
            </a:r>
            <a:br>
              <a:rPr lang="en-US" sz="1400" dirty="0"/>
            </a:br>
            <a:r>
              <a:rPr lang="en-US" sz="1400" dirty="0">
                <a:solidFill>
                  <a:srgbClr val="AA0D91"/>
                </a:solidFill>
                <a:latin typeface="source-code-pro"/>
              </a:rPr>
              <a:t>from</a:t>
            </a:r>
            <a:r>
              <a:rPr lang="en-US" sz="1400" dirty="0">
                <a:solidFill>
                  <a:srgbClr val="242424"/>
                </a:solidFill>
                <a:latin typeface="source-code-pro"/>
              </a:rPr>
              <a:t> </a:t>
            </a:r>
            <a:r>
              <a:rPr lang="en-US" sz="1400" dirty="0" err="1">
                <a:solidFill>
                  <a:srgbClr val="242424"/>
                </a:solidFill>
                <a:latin typeface="source-code-pro"/>
              </a:rPr>
              <a:t>skimage</a:t>
            </a:r>
            <a:r>
              <a:rPr lang="en-US" sz="1400" dirty="0">
                <a:solidFill>
                  <a:srgbClr val="242424"/>
                </a:solidFill>
                <a:latin typeface="source-code-pro"/>
              </a:rPr>
              <a:t> </a:t>
            </a:r>
            <a:r>
              <a:rPr lang="en-US" sz="1400" dirty="0">
                <a:solidFill>
                  <a:srgbClr val="AA0D91"/>
                </a:solidFill>
                <a:latin typeface="source-code-pro"/>
              </a:rPr>
              <a:t>import</a:t>
            </a:r>
            <a:r>
              <a:rPr lang="en-US" sz="1400" dirty="0">
                <a:solidFill>
                  <a:srgbClr val="242424"/>
                </a:solidFill>
                <a:latin typeface="source-code-pro"/>
              </a:rPr>
              <a:t> </a:t>
            </a:r>
            <a:r>
              <a:rPr lang="en-US" sz="1400" dirty="0" err="1">
                <a:solidFill>
                  <a:srgbClr val="242424"/>
                </a:solidFill>
                <a:latin typeface="source-code-pro"/>
              </a:rPr>
              <a:t>img_as_float</a:t>
            </a:r>
            <a:r>
              <a:rPr lang="en-US" sz="1400" dirty="0"/>
              <a:t/>
            </a:r>
            <a:br>
              <a:rPr lang="en-US" sz="1400" dirty="0"/>
            </a:br>
            <a:r>
              <a:rPr lang="en-US" sz="1400" dirty="0">
                <a:solidFill>
                  <a:srgbClr val="AA0D91"/>
                </a:solidFill>
                <a:latin typeface="source-code-pro"/>
              </a:rPr>
              <a:t>from</a:t>
            </a:r>
            <a:r>
              <a:rPr lang="en-US" sz="1400" dirty="0">
                <a:solidFill>
                  <a:srgbClr val="242424"/>
                </a:solidFill>
                <a:latin typeface="source-code-pro"/>
              </a:rPr>
              <a:t> </a:t>
            </a:r>
            <a:r>
              <a:rPr lang="en-US" sz="1400" dirty="0" err="1">
                <a:solidFill>
                  <a:srgbClr val="242424"/>
                </a:solidFill>
                <a:latin typeface="source-code-pro"/>
              </a:rPr>
              <a:t>skimage.transform</a:t>
            </a:r>
            <a:r>
              <a:rPr lang="en-US" sz="1400" dirty="0">
                <a:solidFill>
                  <a:srgbClr val="242424"/>
                </a:solidFill>
                <a:latin typeface="source-code-pro"/>
              </a:rPr>
              <a:t> </a:t>
            </a:r>
            <a:r>
              <a:rPr lang="en-US" sz="1400" dirty="0">
                <a:solidFill>
                  <a:srgbClr val="AA0D91"/>
                </a:solidFill>
                <a:latin typeface="source-code-pro"/>
              </a:rPr>
              <a:t>import</a:t>
            </a:r>
            <a:r>
              <a:rPr lang="en-US" sz="1400" dirty="0">
                <a:solidFill>
                  <a:srgbClr val="242424"/>
                </a:solidFill>
                <a:latin typeface="source-code-pro"/>
              </a:rPr>
              <a:t> resize, rotate</a:t>
            </a:r>
            <a:r>
              <a:rPr lang="en-US" sz="1400" dirty="0"/>
              <a:t/>
            </a:r>
            <a:br>
              <a:rPr lang="en-US" sz="1400" dirty="0"/>
            </a:br>
            <a:r>
              <a:rPr lang="en-US" sz="1400" dirty="0">
                <a:solidFill>
                  <a:srgbClr val="AA0D91"/>
                </a:solidFill>
                <a:latin typeface="source-code-pro"/>
              </a:rPr>
              <a:t>from</a:t>
            </a:r>
            <a:r>
              <a:rPr lang="en-US" sz="1400" dirty="0">
                <a:solidFill>
                  <a:srgbClr val="242424"/>
                </a:solidFill>
                <a:latin typeface="source-code-pro"/>
              </a:rPr>
              <a:t> </a:t>
            </a:r>
            <a:r>
              <a:rPr lang="en-US" sz="1400" dirty="0" err="1">
                <a:solidFill>
                  <a:srgbClr val="242424"/>
                </a:solidFill>
                <a:latin typeface="source-code-pro"/>
              </a:rPr>
              <a:t>skimage.color</a:t>
            </a:r>
            <a:r>
              <a:rPr lang="en-US" sz="1400" dirty="0">
                <a:solidFill>
                  <a:srgbClr val="242424"/>
                </a:solidFill>
                <a:latin typeface="source-code-pro"/>
              </a:rPr>
              <a:t> </a:t>
            </a:r>
            <a:r>
              <a:rPr lang="en-US" sz="1400" dirty="0">
                <a:solidFill>
                  <a:srgbClr val="AA0D91"/>
                </a:solidFill>
                <a:latin typeface="source-code-pro"/>
              </a:rPr>
              <a:t>import</a:t>
            </a:r>
            <a:r>
              <a:rPr lang="en-US" sz="1400" dirty="0">
                <a:solidFill>
                  <a:srgbClr val="242424"/>
                </a:solidFill>
                <a:latin typeface="source-code-pro"/>
              </a:rPr>
              <a:t> rgb2gray</a:t>
            </a:r>
            <a:r>
              <a:rPr lang="en-US" sz="1400" dirty="0"/>
              <a:t/>
            </a:r>
            <a:br>
              <a:rPr lang="en-US" sz="1400" dirty="0"/>
            </a:br>
            <a:r>
              <a:rPr lang="en-US" sz="1400" dirty="0">
                <a:solidFill>
                  <a:srgbClr val="242424"/>
                </a:solidFill>
                <a:latin typeface="source-code-pro"/>
              </a:rPr>
              <a:t>%</a:t>
            </a:r>
            <a:r>
              <a:rPr lang="en-US" sz="1400" dirty="0" err="1">
                <a:solidFill>
                  <a:srgbClr val="242424"/>
                </a:solidFill>
                <a:latin typeface="source-code-pro"/>
              </a:rPr>
              <a:t>matplotlib</a:t>
            </a:r>
            <a:r>
              <a:rPr lang="en-US" sz="1400" dirty="0">
                <a:solidFill>
                  <a:srgbClr val="242424"/>
                </a:solidFill>
                <a:latin typeface="source-code-pro"/>
              </a:rPr>
              <a:t> inline</a:t>
            </a:r>
            <a:r>
              <a:rPr lang="en-US" sz="1400" dirty="0"/>
              <a:t/>
            </a:r>
            <a:br>
              <a:rPr lang="en-US" sz="1400" dirty="0"/>
            </a:br>
            <a:r>
              <a:rPr lang="en-US" sz="1400" dirty="0" err="1">
                <a:solidFill>
                  <a:srgbClr val="242424"/>
                </a:solidFill>
                <a:latin typeface="source-code-pro"/>
              </a:rPr>
              <a:t>warnings.simplefilter</a:t>
            </a:r>
            <a:r>
              <a:rPr lang="en-US" sz="1400" dirty="0">
                <a:solidFill>
                  <a:srgbClr val="242424"/>
                </a:solidFill>
                <a:latin typeface="source-code-pro"/>
              </a:rPr>
              <a:t>(</a:t>
            </a:r>
            <a:r>
              <a:rPr lang="en-US" sz="1400" dirty="0">
                <a:solidFill>
                  <a:srgbClr val="C41A16"/>
                </a:solidFill>
                <a:latin typeface="source-code-pro"/>
              </a:rPr>
              <a:t>'ignore'</a:t>
            </a:r>
            <a:r>
              <a:rPr lang="en-US" sz="1400" dirty="0">
                <a:solidFill>
                  <a:srgbClr val="242424"/>
                </a:solidFill>
                <a:latin typeface="source-code-pro"/>
              </a:rPr>
              <a:t>)</a:t>
            </a:r>
            <a:endParaRPr lang="en-US" sz="1400" dirty="0"/>
          </a:p>
        </p:txBody>
      </p:sp>
      <p:sp>
        <p:nvSpPr>
          <p:cNvPr id="8" name="Rectangle 7"/>
          <p:cNvSpPr/>
          <p:nvPr/>
        </p:nvSpPr>
        <p:spPr>
          <a:xfrm>
            <a:off x="502024" y="3164681"/>
            <a:ext cx="4303058" cy="28931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8"/>
          <p:cNvSpPr/>
          <p:nvPr/>
        </p:nvSpPr>
        <p:spPr>
          <a:xfrm>
            <a:off x="6042212" y="3249845"/>
            <a:ext cx="5056094" cy="280793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45294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799" y="385622"/>
            <a:ext cx="5880847" cy="158661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2" name="Rectangle 11"/>
          <p:cNvSpPr/>
          <p:nvPr/>
        </p:nvSpPr>
        <p:spPr>
          <a:xfrm>
            <a:off x="6562165" y="3194121"/>
            <a:ext cx="5056094" cy="352299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3" name="Rectangle 12"/>
          <p:cNvSpPr/>
          <p:nvPr/>
        </p:nvSpPr>
        <p:spPr>
          <a:xfrm>
            <a:off x="304800" y="584538"/>
            <a:ext cx="6096000" cy="1169551"/>
          </a:xfrm>
          <a:prstGeom prst="rect">
            <a:avLst/>
          </a:prstGeom>
        </p:spPr>
        <p:txBody>
          <a:bodyPr>
            <a:spAutoFit/>
          </a:bodyPr>
          <a:lstStyle/>
          <a:p>
            <a:r>
              <a:rPr lang="en-US" sz="1400" dirty="0">
                <a:solidFill>
                  <a:srgbClr val="007400"/>
                </a:solidFill>
                <a:latin typeface="source-code-pro"/>
              </a:rPr>
              <a:t># Create a list of all images (replace with your actual Google Drive path)</a:t>
            </a:r>
            <a:r>
              <a:rPr lang="en-US" sz="1400" dirty="0"/>
              <a:t/>
            </a:r>
            <a:br>
              <a:rPr lang="en-US" sz="1400" dirty="0"/>
            </a:br>
            <a:r>
              <a:rPr lang="en-US" sz="1400" dirty="0" err="1">
                <a:solidFill>
                  <a:srgbClr val="242424"/>
                </a:solidFill>
                <a:latin typeface="source-code-pro"/>
              </a:rPr>
              <a:t>root_path</a:t>
            </a:r>
            <a:r>
              <a:rPr lang="en-US" sz="1400" dirty="0">
                <a:solidFill>
                  <a:srgbClr val="242424"/>
                </a:solidFill>
                <a:latin typeface="source-code-pro"/>
              </a:rPr>
              <a:t> = </a:t>
            </a:r>
            <a:r>
              <a:rPr lang="en-US" sz="1400" dirty="0">
                <a:solidFill>
                  <a:srgbClr val="C41A16"/>
                </a:solidFill>
                <a:latin typeface="source-code-pro"/>
              </a:rPr>
              <a:t>'/</a:t>
            </a:r>
            <a:r>
              <a:rPr lang="en-US" sz="1400" dirty="0" smtClean="0">
                <a:solidFill>
                  <a:srgbClr val="C41A16"/>
                </a:solidFill>
                <a:latin typeface="source-code-pro"/>
              </a:rPr>
              <a:t>content/</a:t>
            </a:r>
            <a:r>
              <a:rPr lang="en-US" sz="1400" dirty="0" err="1" smtClean="0">
                <a:solidFill>
                  <a:srgbClr val="C41A16"/>
                </a:solidFill>
                <a:latin typeface="source-code-pro"/>
              </a:rPr>
              <a:t>gdrive</a:t>
            </a:r>
            <a:r>
              <a:rPr lang="en-US" sz="1400" dirty="0" smtClean="0">
                <a:solidFill>
                  <a:srgbClr val="C41A16"/>
                </a:solidFill>
                <a:latin typeface="source-code-pro"/>
              </a:rPr>
              <a:t>/</a:t>
            </a:r>
            <a:r>
              <a:rPr lang="en-US" sz="1400" dirty="0" err="1" smtClean="0">
                <a:solidFill>
                  <a:srgbClr val="C41A16"/>
                </a:solidFill>
                <a:latin typeface="source-code-pro"/>
              </a:rPr>
              <a:t>MyDrive</a:t>
            </a:r>
            <a:r>
              <a:rPr lang="en-US" sz="1400" dirty="0" smtClean="0">
                <a:solidFill>
                  <a:srgbClr val="C41A16"/>
                </a:solidFill>
                <a:latin typeface="source-code-pro"/>
              </a:rPr>
              <a:t>/</a:t>
            </a:r>
            <a:r>
              <a:rPr lang="en-US" sz="1400" dirty="0" err="1" smtClean="0">
                <a:solidFill>
                  <a:srgbClr val="C41A16"/>
                </a:solidFill>
                <a:latin typeface="source-code-pro"/>
              </a:rPr>
              <a:t>Datasets'</a:t>
            </a:r>
            <a:r>
              <a:rPr lang="en-US" sz="1400" dirty="0"/>
              <a:t/>
            </a:r>
            <a:br>
              <a:rPr lang="en-US" sz="1400" dirty="0"/>
            </a:br>
            <a:r>
              <a:rPr lang="en-US" sz="1400" dirty="0">
                <a:solidFill>
                  <a:srgbClr val="5C2699"/>
                </a:solidFill>
                <a:latin typeface="source-code-pro"/>
              </a:rPr>
              <a:t>print</a:t>
            </a:r>
            <a:r>
              <a:rPr lang="en-US" sz="1400" dirty="0">
                <a:solidFill>
                  <a:srgbClr val="242424"/>
                </a:solidFill>
                <a:latin typeface="source-code-pro"/>
              </a:rPr>
              <a:t>(</a:t>
            </a:r>
            <a:r>
              <a:rPr lang="en-US" sz="1400" dirty="0">
                <a:solidFill>
                  <a:srgbClr val="C41A16"/>
                </a:solidFill>
                <a:latin typeface="source-code-pro"/>
              </a:rPr>
              <a:t>"Root path:"</a:t>
            </a:r>
            <a:r>
              <a:rPr lang="en-US" sz="1400" dirty="0">
                <a:solidFill>
                  <a:srgbClr val="242424"/>
                </a:solidFill>
                <a:latin typeface="source-code-pro"/>
              </a:rPr>
              <a:t>, </a:t>
            </a:r>
            <a:r>
              <a:rPr lang="en-US" sz="1400" dirty="0" err="1">
                <a:solidFill>
                  <a:srgbClr val="242424"/>
                </a:solidFill>
                <a:latin typeface="source-code-pro"/>
              </a:rPr>
              <a:t>root_path</a:t>
            </a:r>
            <a:r>
              <a:rPr lang="en-US" sz="1400" dirty="0">
                <a:solidFill>
                  <a:srgbClr val="242424"/>
                </a:solidFill>
                <a:latin typeface="source-code-pro"/>
              </a:rPr>
              <a:t>)</a:t>
            </a:r>
            <a:r>
              <a:rPr lang="en-US" sz="1400" dirty="0"/>
              <a:t/>
            </a:r>
            <a:br>
              <a:rPr lang="en-US" sz="1400" dirty="0"/>
            </a:br>
            <a:r>
              <a:rPr lang="en-US" sz="1400" dirty="0" err="1">
                <a:solidFill>
                  <a:srgbClr val="242424"/>
                </a:solidFill>
                <a:latin typeface="source-code-pro"/>
              </a:rPr>
              <a:t>all_images</a:t>
            </a:r>
            <a:r>
              <a:rPr lang="en-US" sz="1400" dirty="0">
                <a:solidFill>
                  <a:srgbClr val="242424"/>
                </a:solidFill>
                <a:latin typeface="source-code-pro"/>
              </a:rPr>
              <a:t> = </a:t>
            </a:r>
            <a:r>
              <a:rPr lang="en-US" sz="1400" dirty="0" err="1">
                <a:solidFill>
                  <a:srgbClr val="242424"/>
                </a:solidFill>
                <a:latin typeface="source-code-pro"/>
              </a:rPr>
              <a:t>glob.glob</a:t>
            </a:r>
            <a:r>
              <a:rPr lang="en-US" sz="1400" dirty="0">
                <a:solidFill>
                  <a:srgbClr val="242424"/>
                </a:solidFill>
                <a:latin typeface="source-code-pro"/>
              </a:rPr>
              <a:t>(</a:t>
            </a:r>
            <a:r>
              <a:rPr lang="en-US" sz="1400" dirty="0" err="1">
                <a:solidFill>
                  <a:srgbClr val="242424"/>
                </a:solidFill>
                <a:latin typeface="source-code-pro"/>
              </a:rPr>
              <a:t>root_path</a:t>
            </a:r>
            <a:r>
              <a:rPr lang="en-US" sz="1400" dirty="0">
                <a:solidFill>
                  <a:srgbClr val="242424"/>
                </a:solidFill>
                <a:latin typeface="source-code-pro"/>
              </a:rPr>
              <a:t> + </a:t>
            </a:r>
            <a:r>
              <a:rPr lang="en-US" sz="1400" dirty="0">
                <a:solidFill>
                  <a:srgbClr val="C41A16"/>
                </a:solidFill>
                <a:latin typeface="source-code-pro"/>
              </a:rPr>
              <a:t>'/*.jpg'</a:t>
            </a:r>
            <a:r>
              <a:rPr lang="en-US" sz="1400" dirty="0">
                <a:solidFill>
                  <a:srgbClr val="242424"/>
                </a:solidFill>
                <a:latin typeface="source-code-pro"/>
              </a:rPr>
              <a:t>)</a:t>
            </a:r>
            <a:r>
              <a:rPr lang="en-US" sz="1400" dirty="0"/>
              <a:t/>
            </a:r>
            <a:br>
              <a:rPr lang="en-US" sz="1400" dirty="0"/>
            </a:br>
            <a:r>
              <a:rPr lang="en-US" sz="1400" dirty="0">
                <a:solidFill>
                  <a:srgbClr val="5C2699"/>
                </a:solidFill>
                <a:latin typeface="source-code-pro"/>
              </a:rPr>
              <a:t>print</a:t>
            </a:r>
            <a:r>
              <a:rPr lang="en-US" sz="1400" dirty="0">
                <a:solidFill>
                  <a:srgbClr val="242424"/>
                </a:solidFill>
                <a:latin typeface="source-code-pro"/>
              </a:rPr>
              <a:t>(</a:t>
            </a:r>
            <a:r>
              <a:rPr lang="en-US" sz="1400" dirty="0">
                <a:solidFill>
                  <a:srgbClr val="C41A16"/>
                </a:solidFill>
                <a:latin typeface="source-code-pro"/>
              </a:rPr>
              <a:t>"All images:"</a:t>
            </a:r>
            <a:r>
              <a:rPr lang="en-US" sz="1400" dirty="0">
                <a:solidFill>
                  <a:srgbClr val="242424"/>
                </a:solidFill>
                <a:latin typeface="source-code-pro"/>
              </a:rPr>
              <a:t>, </a:t>
            </a:r>
            <a:r>
              <a:rPr lang="en-US" sz="1400" dirty="0" err="1">
                <a:solidFill>
                  <a:srgbClr val="242424"/>
                </a:solidFill>
                <a:latin typeface="source-code-pro"/>
              </a:rPr>
              <a:t>all_images</a:t>
            </a:r>
            <a:r>
              <a:rPr lang="en-US" sz="1400" dirty="0">
                <a:solidFill>
                  <a:srgbClr val="242424"/>
                </a:solidFill>
                <a:latin typeface="source-code-pro"/>
              </a:rPr>
              <a:t>)</a:t>
            </a:r>
            <a:endParaRPr lang="en-US" sz="1400" dirty="0"/>
          </a:p>
        </p:txBody>
      </p:sp>
      <p:sp>
        <p:nvSpPr>
          <p:cNvPr id="14" name="Rectangle 13"/>
          <p:cNvSpPr/>
          <p:nvPr/>
        </p:nvSpPr>
        <p:spPr>
          <a:xfrm>
            <a:off x="197222" y="2326515"/>
            <a:ext cx="6096000" cy="523220"/>
          </a:xfrm>
          <a:prstGeom prst="rect">
            <a:avLst/>
          </a:prstGeom>
        </p:spPr>
        <p:txBody>
          <a:bodyPr>
            <a:spAutoFit/>
          </a:bodyPr>
          <a:lstStyle/>
          <a:p>
            <a:r>
              <a:rPr lang="en-US" sz="1400" dirty="0">
                <a:solidFill>
                  <a:srgbClr val="007400"/>
                </a:solidFill>
                <a:latin typeface="source-code-pro"/>
              </a:rPr>
              <a:t># To avoid memory errors we will only use a subset of the images</a:t>
            </a:r>
            <a:r>
              <a:rPr lang="en-US" sz="1400" dirty="0"/>
              <a:t/>
            </a:r>
            <a:br>
              <a:rPr lang="en-US" sz="1400" dirty="0"/>
            </a:br>
            <a:r>
              <a:rPr lang="en-US" sz="1400" dirty="0" err="1">
                <a:solidFill>
                  <a:srgbClr val="836C28"/>
                </a:solidFill>
                <a:latin typeface="source-code-pro"/>
              </a:rPr>
              <a:t>all_images</a:t>
            </a:r>
            <a:r>
              <a:rPr lang="en-US" sz="1400" dirty="0">
                <a:solidFill>
                  <a:srgbClr val="242424"/>
                </a:solidFill>
                <a:latin typeface="source-code-pro"/>
              </a:rPr>
              <a:t> = </a:t>
            </a:r>
            <a:r>
              <a:rPr lang="en-US" sz="1400" dirty="0" err="1">
                <a:solidFill>
                  <a:srgbClr val="242424"/>
                </a:solidFill>
                <a:latin typeface="source-code-pro"/>
              </a:rPr>
              <a:t>random.sample</a:t>
            </a:r>
            <a:r>
              <a:rPr lang="en-US" sz="1400" dirty="0">
                <a:solidFill>
                  <a:srgbClr val="242424"/>
                </a:solidFill>
                <a:latin typeface="source-code-pro"/>
              </a:rPr>
              <a:t>(</a:t>
            </a:r>
            <a:r>
              <a:rPr lang="en-US" sz="1400" dirty="0" err="1">
                <a:solidFill>
                  <a:srgbClr val="242424"/>
                </a:solidFill>
                <a:latin typeface="source-code-pro"/>
              </a:rPr>
              <a:t>all_images</a:t>
            </a:r>
            <a:r>
              <a:rPr lang="en-US" sz="1400" dirty="0">
                <a:solidFill>
                  <a:srgbClr val="242424"/>
                </a:solidFill>
                <a:latin typeface="source-code-pro"/>
              </a:rPr>
              <a:t>, </a:t>
            </a:r>
            <a:r>
              <a:rPr lang="en-US" sz="1400" dirty="0">
                <a:solidFill>
                  <a:srgbClr val="1C00CF"/>
                </a:solidFill>
                <a:latin typeface="source-code-pro"/>
              </a:rPr>
              <a:t>500</a:t>
            </a:r>
            <a:r>
              <a:rPr lang="en-US" sz="1400" dirty="0">
                <a:solidFill>
                  <a:srgbClr val="242424"/>
                </a:solidFill>
                <a:latin typeface="source-code-pro"/>
              </a:rPr>
              <a:t>)</a:t>
            </a:r>
            <a:endParaRPr lang="en-US" sz="1400" dirty="0"/>
          </a:p>
        </p:txBody>
      </p:sp>
      <p:sp>
        <p:nvSpPr>
          <p:cNvPr id="15" name="Rectangle 14"/>
          <p:cNvSpPr/>
          <p:nvPr/>
        </p:nvSpPr>
        <p:spPr>
          <a:xfrm>
            <a:off x="304798" y="2154199"/>
            <a:ext cx="5880847" cy="158661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6" name="Rectangle 15"/>
          <p:cNvSpPr/>
          <p:nvPr/>
        </p:nvSpPr>
        <p:spPr>
          <a:xfrm>
            <a:off x="304800" y="4065460"/>
            <a:ext cx="6096000" cy="2031325"/>
          </a:xfrm>
          <a:prstGeom prst="rect">
            <a:avLst/>
          </a:prstGeom>
        </p:spPr>
        <p:txBody>
          <a:bodyPr>
            <a:spAutoFit/>
          </a:bodyPr>
          <a:lstStyle/>
          <a:p>
            <a:r>
              <a:rPr lang="en-US" sz="1400" dirty="0">
                <a:solidFill>
                  <a:srgbClr val="007400"/>
                </a:solidFill>
                <a:latin typeface="source-code-pro"/>
              </a:rPr>
              <a:t># Plot a few images</a:t>
            </a:r>
            <a:r>
              <a:rPr lang="en-US" sz="1400" dirty="0"/>
              <a:t/>
            </a:r>
            <a:br>
              <a:rPr lang="en-US" sz="1400" dirty="0"/>
            </a:br>
            <a:r>
              <a:rPr lang="en-US" sz="1400" dirty="0" err="1">
                <a:solidFill>
                  <a:srgbClr val="242424"/>
                </a:solidFill>
                <a:latin typeface="source-code-pro"/>
              </a:rPr>
              <a:t>i</a:t>
            </a:r>
            <a:r>
              <a:rPr lang="en-US" sz="1400" dirty="0">
                <a:solidFill>
                  <a:srgbClr val="242424"/>
                </a:solidFill>
                <a:latin typeface="source-code-pro"/>
              </a:rPr>
              <a:t> = 0</a:t>
            </a:r>
            <a:r>
              <a:rPr lang="en-US" sz="1400" dirty="0"/>
              <a:t/>
            </a:r>
            <a:br>
              <a:rPr lang="en-US" sz="1400" dirty="0"/>
            </a:br>
            <a:r>
              <a:rPr lang="en-US" sz="1400" dirty="0">
                <a:solidFill>
                  <a:srgbClr val="242424"/>
                </a:solidFill>
                <a:latin typeface="source-code-pro"/>
              </a:rPr>
              <a:t>fig = </a:t>
            </a:r>
            <a:r>
              <a:rPr lang="en-US" sz="1400" dirty="0" err="1">
                <a:solidFill>
                  <a:srgbClr val="242424"/>
                </a:solidFill>
                <a:latin typeface="source-code-pro"/>
              </a:rPr>
              <a:t>plt.figure</a:t>
            </a:r>
            <a:r>
              <a:rPr lang="en-US" sz="1400" dirty="0">
                <a:solidFill>
                  <a:srgbClr val="242424"/>
                </a:solidFill>
                <a:latin typeface="source-code-pro"/>
              </a:rPr>
              <a:t>(</a:t>
            </a:r>
            <a:r>
              <a:rPr lang="en-US" sz="1400" dirty="0" err="1">
                <a:solidFill>
                  <a:srgbClr val="242424"/>
                </a:solidFill>
                <a:latin typeface="source-code-pro"/>
              </a:rPr>
              <a:t>figsize</a:t>
            </a:r>
            <a:r>
              <a:rPr lang="en-US" sz="1400" dirty="0">
                <a:solidFill>
                  <a:srgbClr val="242424"/>
                </a:solidFill>
                <a:latin typeface="source-code-pro"/>
              </a:rPr>
              <a:t>=(10, 10))</a:t>
            </a:r>
            <a:r>
              <a:rPr lang="en-US" sz="1400" dirty="0"/>
              <a:t/>
            </a:r>
            <a:br>
              <a:rPr lang="en-US" sz="1400" dirty="0"/>
            </a:br>
            <a:r>
              <a:rPr lang="en-US" sz="1400" dirty="0">
                <a:solidFill>
                  <a:srgbClr val="242424"/>
                </a:solidFill>
                <a:latin typeface="source-code-pro"/>
              </a:rPr>
              <a:t>for </a:t>
            </a:r>
            <a:r>
              <a:rPr lang="en-US" sz="1400" dirty="0" err="1">
                <a:solidFill>
                  <a:srgbClr val="242424"/>
                </a:solidFill>
                <a:latin typeface="source-code-pro"/>
              </a:rPr>
              <a:t>img_path</a:t>
            </a:r>
            <a:r>
              <a:rPr lang="en-US" sz="1400" dirty="0">
                <a:solidFill>
                  <a:srgbClr val="242424"/>
                </a:solidFill>
                <a:latin typeface="source-code-pro"/>
              </a:rPr>
              <a:t> in </a:t>
            </a:r>
            <a:r>
              <a:rPr lang="en-US" sz="1400" dirty="0" err="1">
                <a:solidFill>
                  <a:srgbClr val="242424"/>
                </a:solidFill>
                <a:latin typeface="source-code-pro"/>
              </a:rPr>
              <a:t>all_images</a:t>
            </a:r>
            <a:r>
              <a:rPr lang="en-US" sz="1400" dirty="0">
                <a:solidFill>
                  <a:srgbClr val="242424"/>
                </a:solidFill>
                <a:latin typeface="source-code-pro"/>
              </a:rPr>
              <a:t>[:4]:</a:t>
            </a:r>
            <a:r>
              <a:rPr lang="en-US" sz="1400" dirty="0"/>
              <a:t/>
            </a:r>
            <a:br>
              <a:rPr lang="en-US" sz="1400" dirty="0"/>
            </a:br>
            <a:r>
              <a:rPr lang="en-US" sz="1400" dirty="0" err="1">
                <a:solidFill>
                  <a:srgbClr val="242424"/>
                </a:solidFill>
                <a:latin typeface="source-code-pro"/>
              </a:rPr>
              <a:t>img_arr</a:t>
            </a:r>
            <a:r>
              <a:rPr lang="en-US" sz="1400" dirty="0">
                <a:solidFill>
                  <a:srgbClr val="242424"/>
                </a:solidFill>
                <a:latin typeface="source-code-pro"/>
              </a:rPr>
              <a:t> = </a:t>
            </a:r>
            <a:r>
              <a:rPr lang="en-US" sz="1400" dirty="0" err="1">
                <a:solidFill>
                  <a:srgbClr val="242424"/>
                </a:solidFill>
                <a:latin typeface="source-code-pro"/>
              </a:rPr>
              <a:t>io.imread</a:t>
            </a:r>
            <a:r>
              <a:rPr lang="en-US" sz="1400" dirty="0">
                <a:solidFill>
                  <a:srgbClr val="242424"/>
                </a:solidFill>
                <a:latin typeface="source-code-pro"/>
              </a:rPr>
              <a:t>(</a:t>
            </a:r>
            <a:r>
              <a:rPr lang="en-US" sz="1400" dirty="0" err="1">
                <a:solidFill>
                  <a:srgbClr val="242424"/>
                </a:solidFill>
                <a:latin typeface="source-code-pro"/>
              </a:rPr>
              <a:t>img_path</a:t>
            </a:r>
            <a:r>
              <a:rPr lang="en-US" sz="1400" dirty="0">
                <a:solidFill>
                  <a:srgbClr val="242424"/>
                </a:solidFill>
                <a:latin typeface="source-code-pro"/>
              </a:rPr>
              <a:t>)</a:t>
            </a:r>
            <a:r>
              <a:rPr lang="en-US" sz="1400" dirty="0"/>
              <a:t/>
            </a:r>
            <a:br>
              <a:rPr lang="en-US" sz="1400" dirty="0"/>
            </a:br>
            <a:r>
              <a:rPr lang="en-US" sz="1400" dirty="0" err="1">
                <a:solidFill>
                  <a:srgbClr val="242424"/>
                </a:solidFill>
                <a:latin typeface="source-code-pro"/>
              </a:rPr>
              <a:t>i</a:t>
            </a:r>
            <a:r>
              <a:rPr lang="en-US" sz="1400" dirty="0">
                <a:solidFill>
                  <a:srgbClr val="242424"/>
                </a:solidFill>
                <a:latin typeface="source-code-pro"/>
              </a:rPr>
              <a:t> += 1</a:t>
            </a:r>
            <a:r>
              <a:rPr lang="en-US" sz="1400" dirty="0"/>
              <a:t/>
            </a:r>
            <a:br>
              <a:rPr lang="en-US" sz="1400" dirty="0"/>
            </a:br>
            <a:r>
              <a:rPr lang="en-US" sz="1400" dirty="0">
                <a:solidFill>
                  <a:srgbClr val="242424"/>
                </a:solidFill>
                <a:latin typeface="source-code-pro"/>
              </a:rPr>
              <a:t>ax = </a:t>
            </a:r>
            <a:r>
              <a:rPr lang="en-US" sz="1400" dirty="0" err="1">
                <a:solidFill>
                  <a:srgbClr val="242424"/>
                </a:solidFill>
                <a:latin typeface="source-code-pro"/>
              </a:rPr>
              <a:t>fig.add_subplot</a:t>
            </a:r>
            <a:r>
              <a:rPr lang="en-US" sz="1400" dirty="0">
                <a:solidFill>
                  <a:srgbClr val="242424"/>
                </a:solidFill>
                <a:latin typeface="source-code-pro"/>
              </a:rPr>
              <a:t>(2, 2, </a:t>
            </a:r>
            <a:r>
              <a:rPr lang="en-US" sz="1400" dirty="0" err="1">
                <a:solidFill>
                  <a:srgbClr val="242424"/>
                </a:solidFill>
                <a:latin typeface="source-code-pro"/>
              </a:rPr>
              <a:t>i</a:t>
            </a:r>
            <a:r>
              <a:rPr lang="en-US" sz="1400" dirty="0">
                <a:solidFill>
                  <a:srgbClr val="242424"/>
                </a:solidFill>
                <a:latin typeface="source-code-pro"/>
              </a:rPr>
              <a:t>)</a:t>
            </a:r>
            <a:r>
              <a:rPr lang="en-US" sz="1400" dirty="0"/>
              <a:t/>
            </a:r>
            <a:br>
              <a:rPr lang="en-US" sz="1400" dirty="0"/>
            </a:br>
            <a:r>
              <a:rPr lang="en-US" sz="1400" dirty="0" err="1">
                <a:solidFill>
                  <a:srgbClr val="242424"/>
                </a:solidFill>
                <a:latin typeface="source-code-pro"/>
              </a:rPr>
              <a:t>ax.imshow</a:t>
            </a:r>
            <a:r>
              <a:rPr lang="en-US" sz="1400" dirty="0">
                <a:solidFill>
                  <a:srgbClr val="242424"/>
                </a:solidFill>
                <a:latin typeface="source-code-pro"/>
              </a:rPr>
              <a:t>(</a:t>
            </a:r>
            <a:r>
              <a:rPr lang="en-US" sz="1400" dirty="0" err="1">
                <a:solidFill>
                  <a:srgbClr val="242424"/>
                </a:solidFill>
                <a:latin typeface="source-code-pro"/>
              </a:rPr>
              <a:t>img_arr</a:t>
            </a:r>
            <a:r>
              <a:rPr lang="en-US" sz="1400" dirty="0">
                <a:solidFill>
                  <a:srgbClr val="242424"/>
                </a:solidFill>
                <a:latin typeface="source-code-pro"/>
              </a:rPr>
              <a:t>)</a:t>
            </a:r>
            <a:r>
              <a:rPr lang="en-US" sz="1400" dirty="0"/>
              <a:t/>
            </a:r>
            <a:br>
              <a:rPr lang="en-US" sz="1400" dirty="0"/>
            </a:br>
            <a:r>
              <a:rPr lang="en-US" sz="1400" dirty="0" err="1">
                <a:solidFill>
                  <a:srgbClr val="242424"/>
                </a:solidFill>
                <a:latin typeface="source-code-pro"/>
              </a:rPr>
              <a:t>ax.set_title</a:t>
            </a:r>
            <a:r>
              <a:rPr lang="en-US" sz="1400" dirty="0">
                <a:solidFill>
                  <a:srgbClr val="242424"/>
                </a:solidFill>
                <a:latin typeface="source-code-pro"/>
              </a:rPr>
              <a:t>(</a:t>
            </a:r>
            <a:r>
              <a:rPr lang="en-US" sz="1400" dirty="0" err="1">
                <a:solidFill>
                  <a:srgbClr val="242424"/>
                </a:solidFill>
                <a:latin typeface="source-code-pro"/>
              </a:rPr>
              <a:t>f</a:t>
            </a:r>
            <a:r>
              <a:rPr lang="en-US" sz="1400" dirty="0" err="1">
                <a:solidFill>
                  <a:srgbClr val="C41A16"/>
                </a:solidFill>
                <a:latin typeface="source-code-pro"/>
              </a:rPr>
              <a:t>"Image</a:t>
            </a:r>
            <a:r>
              <a:rPr lang="en-US" sz="1400" dirty="0">
                <a:solidFill>
                  <a:srgbClr val="C41A16"/>
                </a:solidFill>
                <a:latin typeface="source-code-pro"/>
              </a:rPr>
              <a:t> example {</a:t>
            </a:r>
            <a:r>
              <a:rPr lang="en-US" sz="1400" dirty="0" err="1">
                <a:solidFill>
                  <a:srgbClr val="C41A16"/>
                </a:solidFill>
                <a:latin typeface="source-code-pro"/>
              </a:rPr>
              <a:t>i</a:t>
            </a:r>
            <a:r>
              <a:rPr lang="en-US" sz="1400" dirty="0">
                <a:solidFill>
                  <a:srgbClr val="C41A16"/>
                </a:solidFill>
                <a:latin typeface="source-code-pro"/>
              </a:rPr>
              <a:t>}"</a:t>
            </a:r>
            <a:r>
              <a:rPr lang="en-US" sz="1400" dirty="0">
                <a:solidFill>
                  <a:srgbClr val="242424"/>
                </a:solidFill>
                <a:latin typeface="source-code-pro"/>
              </a:rPr>
              <a:t>)</a:t>
            </a:r>
            <a:endParaRPr lang="en-US" sz="1400" dirty="0"/>
          </a:p>
        </p:txBody>
      </p:sp>
      <p:sp>
        <p:nvSpPr>
          <p:cNvPr id="17" name="Rectangle 16"/>
          <p:cNvSpPr/>
          <p:nvPr/>
        </p:nvSpPr>
        <p:spPr>
          <a:xfrm>
            <a:off x="304798" y="4058581"/>
            <a:ext cx="5880847" cy="235597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6777320" y="3298266"/>
            <a:ext cx="4607856" cy="3314700"/>
          </a:xfrm>
          <a:prstGeom prst="rect">
            <a:avLst/>
          </a:prstGeom>
        </p:spPr>
      </p:pic>
      <p:sp>
        <p:nvSpPr>
          <p:cNvPr id="22" name="Right Arrow 21"/>
          <p:cNvSpPr/>
          <p:nvPr/>
        </p:nvSpPr>
        <p:spPr>
          <a:xfrm>
            <a:off x="6167718" y="4722533"/>
            <a:ext cx="412375" cy="5211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p:cNvSpPr/>
          <p:nvPr/>
        </p:nvSpPr>
        <p:spPr>
          <a:xfrm>
            <a:off x="7100045" y="3113600"/>
            <a:ext cx="1639680" cy="338554"/>
          </a:xfrm>
          <a:prstGeom prst="rect">
            <a:avLst/>
          </a:prstGeom>
        </p:spPr>
        <p:txBody>
          <a:bodyPr wrap="none">
            <a:spAutoFit/>
          </a:bodyPr>
          <a:lstStyle/>
          <a:p>
            <a:r>
              <a:rPr lang="en-US" sz="1600" dirty="0" smtClean="0"/>
              <a:t>Image example 1 </a:t>
            </a:r>
            <a:endParaRPr lang="en-US" sz="1600" dirty="0"/>
          </a:p>
        </p:txBody>
      </p:sp>
      <p:sp>
        <p:nvSpPr>
          <p:cNvPr id="24" name="Rectangle 23"/>
          <p:cNvSpPr/>
          <p:nvPr/>
        </p:nvSpPr>
        <p:spPr>
          <a:xfrm>
            <a:off x="9502586" y="3088729"/>
            <a:ext cx="1639680" cy="338554"/>
          </a:xfrm>
          <a:prstGeom prst="rect">
            <a:avLst/>
          </a:prstGeom>
        </p:spPr>
        <p:txBody>
          <a:bodyPr wrap="none">
            <a:spAutoFit/>
          </a:bodyPr>
          <a:lstStyle/>
          <a:p>
            <a:r>
              <a:rPr lang="en-US" sz="1600" dirty="0" smtClean="0"/>
              <a:t>Image example 2 </a:t>
            </a:r>
            <a:endParaRPr lang="en-US" sz="1600" dirty="0"/>
          </a:p>
        </p:txBody>
      </p:sp>
      <p:sp>
        <p:nvSpPr>
          <p:cNvPr id="25" name="Rectangle 24"/>
          <p:cNvSpPr/>
          <p:nvPr/>
        </p:nvSpPr>
        <p:spPr>
          <a:xfrm>
            <a:off x="7100045" y="4741286"/>
            <a:ext cx="1639680" cy="338554"/>
          </a:xfrm>
          <a:prstGeom prst="rect">
            <a:avLst/>
          </a:prstGeom>
        </p:spPr>
        <p:txBody>
          <a:bodyPr wrap="none">
            <a:spAutoFit/>
          </a:bodyPr>
          <a:lstStyle/>
          <a:p>
            <a:r>
              <a:rPr lang="en-US" sz="1600" dirty="0" smtClean="0"/>
              <a:t>Image example 3 </a:t>
            </a:r>
            <a:endParaRPr lang="en-US" sz="1600" dirty="0"/>
          </a:p>
        </p:txBody>
      </p:sp>
      <p:sp>
        <p:nvSpPr>
          <p:cNvPr id="26" name="Rectangle 25"/>
          <p:cNvSpPr/>
          <p:nvPr/>
        </p:nvSpPr>
        <p:spPr>
          <a:xfrm>
            <a:off x="9502586" y="4716415"/>
            <a:ext cx="1639680" cy="338554"/>
          </a:xfrm>
          <a:prstGeom prst="rect">
            <a:avLst/>
          </a:prstGeom>
        </p:spPr>
        <p:txBody>
          <a:bodyPr wrap="none">
            <a:spAutoFit/>
          </a:bodyPr>
          <a:lstStyle/>
          <a:p>
            <a:r>
              <a:rPr lang="en-US" sz="1600" dirty="0" smtClean="0"/>
              <a:t>Image example 4</a:t>
            </a:r>
            <a:endParaRPr lang="en-US" sz="1600" dirty="0"/>
          </a:p>
        </p:txBody>
      </p:sp>
    </p:spTree>
    <p:extLst>
      <p:ext uri="{BB962C8B-B14F-4D97-AF65-F5344CB8AC3E}">
        <p14:creationId xmlns:p14="http://schemas.microsoft.com/office/powerpoint/2010/main" val="3857975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1353" y="2749737"/>
            <a:ext cx="3715871" cy="1325563"/>
          </a:xfrm>
        </p:spPr>
        <p:txBody>
          <a:bodyPr/>
          <a:lstStyle/>
          <a:p>
            <a:r>
              <a:rPr lang="en-US" altLang="en-US" dirty="0"/>
              <a:t>Thank you!</a:t>
            </a:r>
            <a:endParaRPr lang="en-US" dirty="0"/>
          </a:p>
        </p:txBody>
      </p:sp>
      <p:sp>
        <p:nvSpPr>
          <p:cNvPr id="4" name="Title 4">
            <a:extLst>
              <a:ext uri="{FF2B5EF4-FFF2-40B4-BE49-F238E27FC236}">
                <a16:creationId xmlns:a16="http://schemas.microsoft.com/office/drawing/2014/main" id="{27228BAE-048B-681E-DD8D-BD96B22560E0}"/>
              </a:ext>
            </a:extLst>
          </p:cNvPr>
          <p:cNvSpPr txBox="1">
            <a:spLocks/>
          </p:cNvSpPr>
          <p:nvPr/>
        </p:nvSpPr>
        <p:spPr>
          <a:xfrm>
            <a:off x="3944570" y="5185693"/>
            <a:ext cx="4804363" cy="900105"/>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mtClean="0">
                <a:solidFill>
                  <a:schemeClr val="accent1">
                    <a:lumMod val="75000"/>
                  </a:schemeClr>
                </a:solidFill>
              </a:rPr>
              <a:t>Computer </a:t>
            </a:r>
            <a:r>
              <a:rPr lang="en-US" smtClean="0">
                <a:solidFill>
                  <a:srgbClr val="00B0F0"/>
                </a:solidFill>
              </a:rPr>
              <a:t>Vision</a:t>
            </a:r>
            <a:endParaRPr lang="en-US" dirty="0">
              <a:solidFill>
                <a:srgbClr val="00B0F0"/>
              </a:solidFill>
            </a:endParaRPr>
          </a:p>
        </p:txBody>
      </p:sp>
      <p:grpSp>
        <p:nvGrpSpPr>
          <p:cNvPr id="5" name="Group 4">
            <a:extLst>
              <a:ext uri="{FF2B5EF4-FFF2-40B4-BE49-F238E27FC236}">
                <a16:creationId xmlns:a16="http://schemas.microsoft.com/office/drawing/2014/main" id="{2AABCB87-2ECC-4C03-B5BB-6EE11C8A4485}"/>
              </a:ext>
            </a:extLst>
          </p:cNvPr>
          <p:cNvGrpSpPr/>
          <p:nvPr/>
        </p:nvGrpSpPr>
        <p:grpSpPr>
          <a:xfrm>
            <a:off x="4101353" y="3888423"/>
            <a:ext cx="3064025" cy="1516520"/>
            <a:chOff x="4853562" y="1589418"/>
            <a:chExt cx="2609520" cy="1291565"/>
          </a:xfrm>
        </p:grpSpPr>
        <p:sp>
          <p:nvSpPr>
            <p:cNvPr id="6" name="Freeform 5">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7" name="Freeform 6">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8" name="Group 7">
            <a:extLst>
              <a:ext uri="{FF2B5EF4-FFF2-40B4-BE49-F238E27FC236}">
                <a16:creationId xmlns:a16="http://schemas.microsoft.com/office/drawing/2014/main" id="{AB8BC7BC-BF58-402E-9A69-AA9226DE7CAA}"/>
              </a:ext>
            </a:extLst>
          </p:cNvPr>
          <p:cNvGrpSpPr/>
          <p:nvPr/>
        </p:nvGrpSpPr>
        <p:grpSpPr>
          <a:xfrm>
            <a:off x="5301273" y="4504838"/>
            <a:ext cx="1334145" cy="620384"/>
            <a:chOff x="7729280" y="2195997"/>
            <a:chExt cx="2143740" cy="996849"/>
          </a:xfrm>
          <a:solidFill>
            <a:schemeClr val="accent6"/>
          </a:solidFill>
        </p:grpSpPr>
        <p:sp>
          <p:nvSpPr>
            <p:cNvPr id="9" name="Freeform: Shape 66">
              <a:extLst>
                <a:ext uri="{FF2B5EF4-FFF2-40B4-BE49-F238E27FC236}">
                  <a16:creationId xmlns:a16="http://schemas.microsoft.com/office/drawing/2014/main" id="{2A081543-B9FF-49B1-8EEF-ABDF5438EDCD}"/>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0" name="Freeform: Shape 67">
              <a:extLst>
                <a:ext uri="{FF2B5EF4-FFF2-40B4-BE49-F238E27FC236}">
                  <a16:creationId xmlns:a16="http://schemas.microsoft.com/office/drawing/2014/main" id="{275D1FAA-C13F-4A6B-BA37-7704CFB7ADCD}"/>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 name="Subtitle 2">
            <a:extLst>
              <a:ext uri="{FF2B5EF4-FFF2-40B4-BE49-F238E27FC236}">
                <a16:creationId xmlns:a16="http://schemas.microsoft.com/office/drawing/2014/main" id="{53858C97-DA2F-8866-47CC-CDF4077BBF9D}"/>
              </a:ext>
            </a:extLst>
          </p:cNvPr>
          <p:cNvSpPr txBox="1">
            <a:spLocks/>
          </p:cNvSpPr>
          <p:nvPr/>
        </p:nvSpPr>
        <p:spPr>
          <a:xfrm>
            <a:off x="5671973" y="4721137"/>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sp>
        <p:nvSpPr>
          <p:cNvPr id="12" name="Rectangle 11"/>
          <p:cNvSpPr/>
          <p:nvPr/>
        </p:nvSpPr>
        <p:spPr>
          <a:xfrm>
            <a:off x="7324102" y="6488668"/>
            <a:ext cx="4973781" cy="369332"/>
          </a:xfrm>
          <a:prstGeom prst="rect">
            <a:avLst/>
          </a:prstGeom>
        </p:spPr>
        <p:txBody>
          <a:bodyPr wrap="square">
            <a:spAutoFit/>
          </a:bodyPr>
          <a:lstStyle/>
          <a:p>
            <a:r>
              <a:rPr lang="en-US" dirty="0"/>
              <a:t>https://www.youtube.com/@AmelOline/videos</a:t>
            </a:r>
          </a:p>
        </p:txBody>
      </p:sp>
      <p:sp>
        <p:nvSpPr>
          <p:cNvPr id="13" name="Rectangle 12"/>
          <p:cNvSpPr/>
          <p:nvPr/>
        </p:nvSpPr>
        <p:spPr>
          <a:xfrm>
            <a:off x="9121598" y="6119336"/>
            <a:ext cx="3070402" cy="369332"/>
          </a:xfrm>
          <a:prstGeom prst="rect">
            <a:avLst/>
          </a:prstGeom>
        </p:spPr>
        <p:txBody>
          <a:bodyPr wrap="square">
            <a:spAutoFit/>
          </a:bodyPr>
          <a:lstStyle/>
          <a:p>
            <a:r>
              <a:rPr lang="en-US" dirty="0"/>
              <a:t>https://github.com/siagianp</a:t>
            </a:r>
          </a:p>
        </p:txBody>
      </p:sp>
      <p:sp>
        <p:nvSpPr>
          <p:cNvPr id="3" name="Rectangle 2"/>
          <p:cNvSpPr/>
          <p:nvPr/>
        </p:nvSpPr>
        <p:spPr>
          <a:xfrm>
            <a:off x="4176223" y="3518504"/>
            <a:ext cx="3357266" cy="369332"/>
          </a:xfrm>
          <a:prstGeom prst="rect">
            <a:avLst/>
          </a:prstGeom>
        </p:spPr>
        <p:txBody>
          <a:bodyPr wrap="none">
            <a:spAutoFit/>
          </a:bodyPr>
          <a:lstStyle/>
          <a:p>
            <a:r>
              <a:rPr lang="en-US" dirty="0"/>
              <a:t>Thank you For being a great class!</a:t>
            </a:r>
          </a:p>
        </p:txBody>
      </p:sp>
    </p:spTree>
    <p:extLst>
      <p:ext uri="{BB962C8B-B14F-4D97-AF65-F5344CB8AC3E}">
        <p14:creationId xmlns:p14="http://schemas.microsoft.com/office/powerpoint/2010/main" val="3827695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10830</TotalTime>
  <Words>279</Words>
  <Application>Microsoft Office PowerPoint</Application>
  <PresentationFormat>Widescreen</PresentationFormat>
  <Paragraphs>50</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Malgun Gothic</vt:lpstr>
      <vt:lpstr>Arial</vt:lpstr>
      <vt:lpstr>Calibri</vt:lpstr>
      <vt:lpstr>Calibri Light</vt:lpstr>
      <vt:lpstr>source-code-pro</vt:lpstr>
      <vt:lpstr>Wingdings</vt:lpstr>
      <vt:lpstr>Office Theme</vt:lpstr>
      <vt:lpstr>PowerPoint Presentation</vt:lpstr>
      <vt:lpstr>Outlines</vt:lpstr>
      <vt:lpstr>PowerPoint Presentation</vt:lpstr>
      <vt:lpstr>As mentioned already, the preprocessing steps you will need for your dataset depend on the nature of the dataset and models you want to train. Possible preprocessing steps for images are:</vt:lpstr>
      <vt:lpstr>Getting images ready for use means taking them from wherever they’re stored and bringing them into memory. You can do this with tools like PIL or OpenCV. This makes the images easier to work with and study. OpenCV can load images in formats like PNG, JPG, TIFF, and BMP. You can load an image with (Dataset)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pds</dc:creator>
  <cp:lastModifiedBy>Gde</cp:lastModifiedBy>
  <cp:revision>114</cp:revision>
  <dcterms:created xsi:type="dcterms:W3CDTF">2024-10-14T08:49:47Z</dcterms:created>
  <dcterms:modified xsi:type="dcterms:W3CDTF">2024-11-06T02:07:13Z</dcterms:modified>
</cp:coreProperties>
</file>