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7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63" autoAdjust="0"/>
  </p:normalViewPr>
  <p:slideViewPr>
    <p:cSldViewPr snapToGrid="0">
      <p:cViewPr varScale="1">
        <p:scale>
          <a:sx n="108" d="100"/>
          <a:sy n="108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2BCA4-1AB8-4504-AE71-019ABE8B8D53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773BF-E5C9-44BF-B19B-39EF1F90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00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https://medium.com/buildpiper/simplifying-containerization-with-docker-run-command-2f74e114f42a</a:t>
            </a:r>
          </a:p>
          <a:p>
            <a:endParaRPr lang="en-US" dirty="0" smtClean="0"/>
          </a:p>
          <a:p>
            <a:r>
              <a:rPr lang="en-US" dirty="0" smtClean="0"/>
              <a:t>https://github.com/IBA-Group-IT/IoT-data-simulator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https://www.bevywise.com/blog/docker-mqtt-broker-easy-service-manageability/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773BF-E5C9-44BF-B19B-39EF1F9037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3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B7710-8CD0-4638-B869-9CE298800CD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15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Draw it?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4DF33-A099-48C3-97F8-77FEC4A4138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402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674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Scalar test loss (if the model has a single output and no metrics) or list of scalars (if the model has multiple outputs and/or metrics). The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en-US" altLang="zh-TW" dirty="0" err="1"/>
              <a:t>model.metrics_names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give you the display labels for the scalar outputs.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80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/>
              <a:t>THEANO_FLAGS=device=gpu0 python YourCode.py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/>
              <a:t>import </a:t>
            </a:r>
            <a:r>
              <a:rPr lang="en-US" altLang="zh-TW" sz="2800" dirty="0" err="1"/>
              <a:t>os</a:t>
            </a:r>
            <a:endParaRPr lang="en-US" altLang="zh-TW" sz="280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err="1"/>
              <a:t>os.environ</a:t>
            </a:r>
            <a:r>
              <a:rPr lang="en-US" altLang="zh-TW" sz="2800" dirty="0"/>
              <a:t>["THEANO_FLAGS"] = "device=</a:t>
            </a:r>
            <a:r>
              <a:rPr lang="en-US" altLang="zh-TW" sz="2800" dirty="0" err="1"/>
              <a:t>cpu</a:t>
            </a:r>
            <a:r>
              <a:rPr lang="en-US" altLang="zh-TW" sz="2800" dirty="0"/>
              <a:t>"</a:t>
            </a:r>
            <a:endParaRPr lang="zh-TW" altLang="en-US" sz="28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908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https://medium.com/buildpiper/simplifying-containerization-with-docker-run-command-2f74e114f42a</a:t>
            </a:r>
          </a:p>
          <a:p>
            <a:endParaRPr lang="en-US" dirty="0" smtClean="0"/>
          </a:p>
          <a:p>
            <a:r>
              <a:rPr lang="en-US" dirty="0" smtClean="0"/>
              <a:t>https://github.com/IBA-Group-IT/IoT-data-simulator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https://www.bevywise.com/blog/docker-mqtt-broker-easy-service-manageability/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773BF-E5C9-44BF-B19B-39EF1F9037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10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http://speech.ee.ntu.edu.tw/~tlkagk/courses/MLDS_2015_2/Lecture/Theano%20DNN.ecm.mp4/index.html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http://speech.ee.ntu.edu.tw/~tlkagk/courses/MLDS_2015_2/Lecture/RNN%20training%20(v6).ecm.mp4/index.html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164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角；觸角，觸鬚</a:t>
            </a:r>
            <a:r>
              <a:rPr lang="zh-TW" altLang="en-US" dirty="0"/>
              <a:t>牛角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/>
              <a:t>而謹慎的佩涅洛佩則説道：“尊敬的客人，夢幻是很難解釋清楚的，并不是所有的夢景都會變爲現實。來去無蹤的夢神一般穿行於兩座大門，一座由牛角制成，一座由象牙雕成。穿過象牙大門來到人的夢鄉的夢神，只會欺人，所現所説不會成爲現實。而通過牛角大門進入的夢神，卻給任何一個凡人帶真實可信的訊息。但是，我的夢境不是後一位夢神提供的，雖然那里情節讓我心情舒暢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7F86A-5A07-4713-A20D-78823EE9F2D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954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https://en.wikipedia.org/wiki/Activation_function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Theno</a:t>
            </a:r>
            <a:r>
              <a:rPr lang="en-US" altLang="zh-TW" dirty="0"/>
              <a:t>: </a:t>
            </a:r>
            <a:r>
              <a:rPr lang="en-US" altLang="zh-TW" dirty="0" err="1"/>
              <a:t>Universite</a:t>
            </a:r>
            <a:r>
              <a:rPr lang="en-US" altLang="zh-TW" dirty="0"/>
              <a:t> de </a:t>
            </a:r>
            <a:r>
              <a:rPr lang="en-US" altLang="zh-TW" dirty="0" err="1"/>
              <a:t>Montr</a:t>
            </a:r>
            <a:r>
              <a:rPr lang="en-US" altLang="zh-TW" dirty="0"/>
              <a:t> ´ </a:t>
            </a:r>
            <a:r>
              <a:rPr lang="en-US" altLang="zh-TW" dirty="0" err="1"/>
              <a:t>eal</a:t>
            </a:r>
            <a:endParaRPr lang="zh-TW" altLang="en-US" dirty="0"/>
          </a:p>
          <a:p>
            <a:r>
              <a:rPr lang="en-US" altLang="zh-TW" dirty="0" err="1"/>
              <a:t>Yoshua</a:t>
            </a:r>
            <a:r>
              <a:rPr lang="en-US" altLang="zh-TW" dirty="0"/>
              <a:t> </a:t>
            </a:r>
            <a:r>
              <a:rPr lang="en-US" altLang="zh-TW" dirty="0" err="1"/>
              <a:t>Bengio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480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Theno</a:t>
            </a:r>
            <a:r>
              <a:rPr lang="en-US" altLang="zh-TW" dirty="0"/>
              <a:t>: </a:t>
            </a:r>
            <a:r>
              <a:rPr lang="en-US" altLang="zh-TW" dirty="0" err="1"/>
              <a:t>Universite</a:t>
            </a:r>
            <a:r>
              <a:rPr lang="en-US" altLang="zh-TW" dirty="0"/>
              <a:t> de </a:t>
            </a:r>
            <a:r>
              <a:rPr lang="en-US" altLang="zh-TW" dirty="0" err="1"/>
              <a:t>Montr</a:t>
            </a:r>
            <a:r>
              <a:rPr lang="en-US" altLang="zh-TW" dirty="0"/>
              <a:t> ´ </a:t>
            </a:r>
            <a:r>
              <a:rPr lang="en-US" altLang="zh-TW" dirty="0" err="1"/>
              <a:t>eal</a:t>
            </a:r>
            <a:endParaRPr lang="zh-TW" altLang="en-US" dirty="0"/>
          </a:p>
          <a:p>
            <a:r>
              <a:rPr lang="en-US" altLang="zh-TW" dirty="0" err="1"/>
              <a:t>Yoshua</a:t>
            </a:r>
            <a:r>
              <a:rPr lang="en-US" altLang="zh-TW" dirty="0"/>
              <a:t> </a:t>
            </a:r>
            <a:r>
              <a:rPr lang="en-US" altLang="zh-TW" dirty="0" err="1"/>
              <a:t>Bengio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764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Theno</a:t>
            </a:r>
            <a:r>
              <a:rPr lang="en-US" altLang="zh-TW" dirty="0"/>
              <a:t>: </a:t>
            </a:r>
            <a:r>
              <a:rPr lang="en-US" altLang="zh-TW" dirty="0" err="1"/>
              <a:t>Universite</a:t>
            </a:r>
            <a:r>
              <a:rPr lang="en-US" altLang="zh-TW" dirty="0"/>
              <a:t> de </a:t>
            </a:r>
            <a:r>
              <a:rPr lang="en-US" altLang="zh-TW" dirty="0" err="1"/>
              <a:t>Montr</a:t>
            </a:r>
            <a:r>
              <a:rPr lang="en-US" altLang="zh-TW" dirty="0"/>
              <a:t> ´ </a:t>
            </a:r>
            <a:r>
              <a:rPr lang="en-US" altLang="zh-TW" dirty="0" err="1"/>
              <a:t>eal</a:t>
            </a:r>
            <a:endParaRPr lang="zh-TW" altLang="en-US" dirty="0"/>
          </a:p>
          <a:p>
            <a:r>
              <a:rPr lang="en-US" altLang="zh-TW" dirty="0" err="1"/>
              <a:t>Yoshua</a:t>
            </a:r>
            <a:r>
              <a:rPr lang="en-US" altLang="zh-TW" dirty="0"/>
              <a:t> </a:t>
            </a:r>
            <a:r>
              <a:rPr lang="en-US" altLang="zh-TW" dirty="0" err="1"/>
              <a:t>Bengio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35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Theno</a:t>
            </a:r>
            <a:r>
              <a:rPr lang="en-US" altLang="zh-TW" dirty="0"/>
              <a:t>: </a:t>
            </a:r>
            <a:r>
              <a:rPr lang="en-US" altLang="zh-TW" dirty="0" err="1"/>
              <a:t>Universite</a:t>
            </a:r>
            <a:r>
              <a:rPr lang="en-US" altLang="zh-TW" dirty="0"/>
              <a:t> de </a:t>
            </a:r>
            <a:r>
              <a:rPr lang="en-US" altLang="zh-TW" dirty="0" err="1"/>
              <a:t>Montr</a:t>
            </a:r>
            <a:r>
              <a:rPr lang="en-US" altLang="zh-TW" dirty="0"/>
              <a:t> ´ </a:t>
            </a:r>
            <a:r>
              <a:rPr lang="en-US" altLang="zh-TW" dirty="0" err="1"/>
              <a:t>eal</a:t>
            </a:r>
            <a:endParaRPr lang="zh-TW" altLang="en-US" dirty="0"/>
          </a:p>
          <a:p>
            <a:r>
              <a:rPr lang="en-US" altLang="zh-TW" dirty="0" err="1"/>
              <a:t>Yoshua</a:t>
            </a:r>
            <a:r>
              <a:rPr lang="en-US" altLang="zh-TW" dirty="0"/>
              <a:t> </a:t>
            </a:r>
            <a:r>
              <a:rPr lang="en-US" altLang="zh-TW" dirty="0" err="1"/>
              <a:t>Bengio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412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Each time</a:t>
            </a:r>
            <a:r>
              <a:rPr lang="zh-TW" altLang="en-US" sz="1200" dirty="0"/>
              <a:t> </a:t>
            </a:r>
            <a:r>
              <a:rPr lang="en-US" altLang="zh-TW" sz="1200" dirty="0"/>
              <a:t>we update</a:t>
            </a:r>
            <a:r>
              <a:rPr lang="en-US" altLang="zh-TW" sz="1200" baseline="0" dirty="0"/>
              <a:t> </a:t>
            </a:r>
            <a:r>
              <a:rPr lang="en-US" altLang="zh-TW" sz="1200" baseline="0" dirty="0" err="1"/>
              <a:t>paramters</a:t>
            </a:r>
            <a:r>
              <a:rPr lang="en-US" altLang="zh-TW" sz="1200" baseline="0" dirty="0"/>
              <a:t>, we have different target</a:t>
            </a:r>
            <a:r>
              <a:rPr lang="zh-TW" altLang="en-US" sz="1200" baseline="0" dirty="0"/>
              <a:t> </a:t>
            </a:r>
            <a:r>
              <a:rPr lang="en-US" altLang="zh-TW" sz="1200" baseline="0" dirty="0"/>
              <a:t>-&gt; </a:t>
            </a:r>
            <a:r>
              <a:rPr lang="zh-TW" altLang="en-US" sz="1200" dirty="0"/>
              <a:t>不安</a:t>
            </a: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Shuffle data, and repeat above process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820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Let’s try it.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B7710-8CD0-4638-B869-9CE298800CD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39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5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2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2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3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4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5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4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3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E3185-5D7B-4653-B2AD-B25B114B2E8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9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3" Type="http://schemas.openxmlformats.org/officeDocument/2006/relationships/image" Target="../media/image160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40.png"/><Relationship Id="rId5" Type="http://schemas.openxmlformats.org/officeDocument/2006/relationships/image" Target="../media/image180.png"/><Relationship Id="rId15" Type="http://schemas.openxmlformats.org/officeDocument/2006/relationships/image" Target="../media/image28.png"/><Relationship Id="rId10" Type="http://schemas.openxmlformats.org/officeDocument/2006/relationships/image" Target="../media/image24.png"/><Relationship Id="rId4" Type="http://schemas.openxmlformats.org/officeDocument/2006/relationships/image" Target="../media/image170.png"/><Relationship Id="rId9" Type="http://schemas.openxmlformats.org/officeDocument/2006/relationships/image" Target="../media/image23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11" Type="http://schemas.openxmlformats.org/officeDocument/2006/relationships/image" Target="../media/image270.png"/><Relationship Id="rId5" Type="http://schemas.openxmlformats.org/officeDocument/2006/relationships/image" Target="../media/image260.png"/><Relationship Id="rId10" Type="http://schemas.openxmlformats.org/officeDocument/2006/relationships/image" Target="../media/image268.png"/><Relationship Id="rId4" Type="http://schemas.openxmlformats.org/officeDocument/2006/relationships/image" Target="../media/image250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36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1.wmf"/><Relationship Id="rId12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3.wmf"/><Relationship Id="rId5" Type="http://schemas.openxmlformats.org/officeDocument/2006/relationships/image" Target="../media/image35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34.png"/><Relationship Id="rId9" Type="http://schemas.openxmlformats.org/officeDocument/2006/relationships/image" Target="../media/image3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png"/><Relationship Id="rId13" Type="http://schemas.openxmlformats.org/officeDocument/2006/relationships/image" Target="../media/image267.png"/><Relationship Id="rId3" Type="http://schemas.openxmlformats.org/officeDocument/2006/relationships/image" Target="../media/image37.png"/><Relationship Id="rId7" Type="http://schemas.openxmlformats.org/officeDocument/2006/relationships/image" Target="../media/image261.png"/><Relationship Id="rId12" Type="http://schemas.openxmlformats.org/officeDocument/2006/relationships/image" Target="../media/image26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265.png"/><Relationship Id="rId5" Type="http://schemas.openxmlformats.org/officeDocument/2006/relationships/image" Target="../media/image259.png"/><Relationship Id="rId10" Type="http://schemas.openxmlformats.org/officeDocument/2006/relationships/image" Target="../media/image264.png"/><Relationship Id="rId4" Type="http://schemas.openxmlformats.org/officeDocument/2006/relationships/image" Target="../media/image38.png"/><Relationship Id="rId9" Type="http://schemas.openxmlformats.org/officeDocument/2006/relationships/image" Target="../media/image26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eras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891" y="0"/>
            <a:ext cx="5305425" cy="33813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70421" y="1795824"/>
            <a:ext cx="4804363" cy="1929688"/>
            <a:chOff x="89638" y="359621"/>
            <a:chExt cx="4804363" cy="19296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105" y="1881965"/>
              <a:ext cx="3104181" cy="263526"/>
            </a:xfrm>
            <a:prstGeom prst="rect">
              <a:avLst/>
            </a:prstGeom>
          </p:spPr>
        </p:pic>
        <p:sp>
          <p:nvSpPr>
            <p:cNvPr id="11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89638" y="1389204"/>
              <a:ext cx="4804363" cy="90010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Computer </a:t>
              </a:r>
              <a:r>
                <a:rPr lang="en-US" sz="4000" dirty="0" smtClean="0">
                  <a:solidFill>
                    <a:srgbClr val="00B0F0"/>
                  </a:solidFill>
                </a:rPr>
                <a:t>Vision</a:t>
              </a:r>
              <a:endParaRPr lang="en-US" sz="4000" dirty="0">
                <a:solidFill>
                  <a:srgbClr val="00B0F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ABCB87-2ECC-4C03-B5BB-6EE11C8A4485}"/>
                </a:ext>
              </a:extLst>
            </p:cNvPr>
            <p:cNvGrpSpPr/>
            <p:nvPr/>
          </p:nvGrpSpPr>
          <p:grpSpPr>
            <a:xfrm>
              <a:off x="89638" y="359621"/>
              <a:ext cx="3064025" cy="1516520"/>
              <a:chOff x="4853562" y="1589418"/>
              <a:chExt cx="2609520" cy="129156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3546B24-FABC-4B2A-A80F-B03654D56A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853562" y="1589418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2E1A011-CDEA-4BBC-B725-C88AF5464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230834" y="1678285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8BC7BC-BF58-402E-9A69-AA9226DE7CAA}"/>
                </a:ext>
              </a:extLst>
            </p:cNvPr>
            <p:cNvGrpSpPr/>
            <p:nvPr/>
          </p:nvGrpSpPr>
          <p:grpSpPr>
            <a:xfrm>
              <a:off x="1176068" y="503243"/>
              <a:ext cx="1334145" cy="620384"/>
              <a:chOff x="7439031" y="1585639"/>
              <a:chExt cx="2143740" cy="996849"/>
            </a:xfrm>
            <a:solidFill>
              <a:schemeClr val="accent6"/>
            </a:solidFill>
          </p:grpSpPr>
          <p:sp>
            <p:nvSpPr>
              <p:cNvPr id="17" name="Freeform: Shape 66">
                <a:extLst>
                  <a:ext uri="{FF2B5EF4-FFF2-40B4-BE49-F238E27FC236}">
                    <a16:creationId xmlns:a16="http://schemas.microsoft.com/office/drawing/2014/main" id="{2A081543-B9FF-49B1-8EEF-ABDF5438EDCD}"/>
                  </a:ext>
                </a:extLst>
              </p:cNvPr>
              <p:cNvSpPr/>
              <p:nvPr/>
            </p:nvSpPr>
            <p:spPr>
              <a:xfrm>
                <a:off x="7439031" y="1585639"/>
                <a:ext cx="2143740" cy="996849"/>
              </a:xfrm>
              <a:custGeom>
                <a:avLst/>
                <a:gdLst/>
                <a:ahLst/>
                <a:cxnLst/>
                <a:rect l="l" t="t" r="r" b="b"/>
                <a:pathLst>
                  <a:path w="1862733" h="866179">
                    <a:moveTo>
                      <a:pt x="794147" y="204787"/>
                    </a:moveTo>
                    <a:cubicBezTo>
                      <a:pt x="745605" y="204787"/>
                      <a:pt x="701637" y="218416"/>
                      <a:pt x="662244" y="245673"/>
                    </a:cubicBezTo>
                    <a:cubicBezTo>
                      <a:pt x="622851" y="272930"/>
                      <a:pt x="594798" y="309240"/>
                      <a:pt x="578086" y="354601"/>
                    </a:cubicBezTo>
                    <a:cubicBezTo>
                      <a:pt x="568536" y="380467"/>
                      <a:pt x="563761" y="406729"/>
                      <a:pt x="563761" y="433387"/>
                    </a:cubicBezTo>
                    <a:cubicBezTo>
                      <a:pt x="563761" y="488299"/>
                      <a:pt x="582064" y="537440"/>
                      <a:pt x="618670" y="580811"/>
                    </a:cubicBezTo>
                    <a:cubicBezTo>
                      <a:pt x="664031" y="634532"/>
                      <a:pt x="722524" y="661392"/>
                      <a:pt x="794147" y="661392"/>
                    </a:cubicBezTo>
                    <a:cubicBezTo>
                      <a:pt x="865771" y="661392"/>
                      <a:pt x="924462" y="634733"/>
                      <a:pt x="970220" y="581415"/>
                    </a:cubicBezTo>
                    <a:cubicBezTo>
                      <a:pt x="1006826" y="538838"/>
                      <a:pt x="1025128" y="489496"/>
                      <a:pt x="1025128" y="433387"/>
                    </a:cubicBezTo>
                    <a:cubicBezTo>
                      <a:pt x="1025128" y="376088"/>
                      <a:pt x="1006826" y="326547"/>
                      <a:pt x="970220" y="284764"/>
                    </a:cubicBezTo>
                    <a:cubicBezTo>
                      <a:pt x="923265" y="231446"/>
                      <a:pt x="864574" y="204787"/>
                      <a:pt x="794147" y="204787"/>
                    </a:cubicBezTo>
                    <a:close/>
                    <a:moveTo>
                      <a:pt x="1304330" y="24408"/>
                    </a:moveTo>
                    <a:lnTo>
                      <a:pt x="1862733" y="24408"/>
                    </a:lnTo>
                    <a:lnTo>
                      <a:pt x="1862733" y="200620"/>
                    </a:lnTo>
                    <a:lnTo>
                      <a:pt x="1687711" y="200620"/>
                    </a:lnTo>
                    <a:lnTo>
                      <a:pt x="1687711" y="837009"/>
                    </a:lnTo>
                    <a:lnTo>
                      <a:pt x="1476375" y="837009"/>
                    </a:lnTo>
                    <a:lnTo>
                      <a:pt x="1476375" y="200620"/>
                    </a:lnTo>
                    <a:lnTo>
                      <a:pt x="1304330" y="200620"/>
                    </a:lnTo>
                    <a:close/>
                    <a:moveTo>
                      <a:pt x="0" y="24408"/>
                    </a:moveTo>
                    <a:lnTo>
                      <a:pt x="211336" y="24408"/>
                    </a:lnTo>
                    <a:lnTo>
                      <a:pt x="211336" y="837009"/>
                    </a:lnTo>
                    <a:lnTo>
                      <a:pt x="0" y="837009"/>
                    </a:lnTo>
                    <a:close/>
                    <a:moveTo>
                      <a:pt x="794147" y="0"/>
                    </a:moveTo>
                    <a:cubicBezTo>
                      <a:pt x="937022" y="0"/>
                      <a:pt x="1050330" y="47426"/>
                      <a:pt x="1134071" y="142280"/>
                    </a:cubicBezTo>
                    <a:cubicBezTo>
                      <a:pt x="1207493" y="225623"/>
                      <a:pt x="1244204" y="322659"/>
                      <a:pt x="1244204" y="433387"/>
                    </a:cubicBezTo>
                    <a:cubicBezTo>
                      <a:pt x="1244204" y="543719"/>
                      <a:pt x="1207493" y="640556"/>
                      <a:pt x="1134071" y="723900"/>
                    </a:cubicBezTo>
                    <a:cubicBezTo>
                      <a:pt x="1050330" y="818753"/>
                      <a:pt x="937022" y="866179"/>
                      <a:pt x="794147" y="866179"/>
                    </a:cubicBezTo>
                    <a:cubicBezTo>
                      <a:pt x="651669" y="866179"/>
                      <a:pt x="538560" y="818753"/>
                      <a:pt x="454819" y="723900"/>
                    </a:cubicBezTo>
                    <a:cubicBezTo>
                      <a:pt x="381397" y="640556"/>
                      <a:pt x="344686" y="543719"/>
                      <a:pt x="344686" y="433387"/>
                    </a:cubicBezTo>
                    <a:cubicBezTo>
                      <a:pt x="344686" y="382984"/>
                      <a:pt x="354608" y="331291"/>
                      <a:pt x="374452" y="278308"/>
                    </a:cubicBezTo>
                    <a:cubicBezTo>
                      <a:pt x="394296" y="225326"/>
                      <a:pt x="420886" y="179983"/>
                      <a:pt x="454224" y="142280"/>
                    </a:cubicBezTo>
                    <a:cubicBezTo>
                      <a:pt x="537964" y="47426"/>
                      <a:pt x="651272" y="0"/>
                      <a:pt x="79414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8" name="Freeform: Shape 67">
                <a:extLst>
                  <a:ext uri="{FF2B5EF4-FFF2-40B4-BE49-F238E27FC236}">
                    <a16:creationId xmlns:a16="http://schemas.microsoft.com/office/drawing/2014/main" id="{275D1FAA-C13F-4A6B-BA37-7704CFB7ADCD}"/>
                  </a:ext>
                </a:extLst>
              </p:cNvPr>
              <p:cNvSpPr/>
              <p:nvPr/>
            </p:nvSpPr>
            <p:spPr>
              <a:xfrm>
                <a:off x="8174174" y="1963600"/>
                <a:ext cx="443936" cy="326799"/>
              </a:xfrm>
              <a:custGeom>
                <a:avLst/>
                <a:gdLst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788485 w 3738080"/>
                  <a:gd name="connsiteY5" fmla="*/ 1841061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624294 w 3738080"/>
                  <a:gd name="connsiteY5" fmla="*/ 1992174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1858846 w 3738080"/>
                  <a:gd name="connsiteY5" fmla="*/ 1306247 h 2751770"/>
                  <a:gd name="connsiteX6" fmla="*/ 2645621 w 3738080"/>
                  <a:gd name="connsiteY6" fmla="*/ 1504218 h 2751770"/>
                  <a:gd name="connsiteX7" fmla="*/ 2795575 w 3738080"/>
                  <a:gd name="connsiteY7" fmla="*/ 1757331 h 2751770"/>
                  <a:gd name="connsiteX8" fmla="*/ 2539052 w 3738080"/>
                  <a:gd name="connsiteY8" fmla="*/ 1841672 h 2751770"/>
                  <a:gd name="connsiteX9" fmla="*/ 1353947 w 3738080"/>
                  <a:gd name="connsiteY9" fmla="*/ 1778974 h 2751770"/>
                  <a:gd name="connsiteX10" fmla="*/ 982333 w 3738080"/>
                  <a:gd name="connsiteY10" fmla="*/ 1780833 h 2751770"/>
                  <a:gd name="connsiteX11" fmla="*/ 966756 w 3738080"/>
                  <a:gd name="connsiteY11" fmla="*/ 1667407 h 2751770"/>
                  <a:gd name="connsiteX12" fmla="*/ 1217540 w 3738080"/>
                  <a:gd name="connsiteY12" fmla="*/ 1445700 h 2751770"/>
                  <a:gd name="connsiteX13" fmla="*/ 1858846 w 3738080"/>
                  <a:gd name="connsiteY13" fmla="*/ 1306247 h 2751770"/>
                  <a:gd name="connsiteX14" fmla="*/ 1828129 w 3738080"/>
                  <a:gd name="connsiteY14" fmla="*/ 650059 h 2751770"/>
                  <a:gd name="connsiteX15" fmla="*/ 3108200 w 3738080"/>
                  <a:gd name="connsiteY15" fmla="*/ 1008980 h 2751770"/>
                  <a:gd name="connsiteX16" fmla="*/ 3258155 w 3738080"/>
                  <a:gd name="connsiteY16" fmla="*/ 1319033 h 2751770"/>
                  <a:gd name="connsiteX17" fmla="*/ 2937692 w 3738080"/>
                  <a:gd name="connsiteY17" fmla="*/ 1304637 h 2751770"/>
                  <a:gd name="connsiteX18" fmla="*/ 763561 w 3738080"/>
                  <a:gd name="connsiteY18" fmla="*/ 1325535 h 2751770"/>
                  <a:gd name="connsiteX19" fmla="*/ 464412 w 3738080"/>
                  <a:gd name="connsiteY19" fmla="*/ 1278813 h 2751770"/>
                  <a:gd name="connsiteX20" fmla="*/ 450482 w 3738080"/>
                  <a:gd name="connsiteY20" fmla="*/ 1202928 h 2751770"/>
                  <a:gd name="connsiteX21" fmla="*/ 622892 w 3738080"/>
                  <a:gd name="connsiteY21" fmla="*/ 1008979 h 2751770"/>
                  <a:gd name="connsiteX22" fmla="*/ 1828129 w 3738080"/>
                  <a:gd name="connsiteY22" fmla="*/ 650059 h 2751770"/>
                  <a:gd name="connsiteX23" fmla="*/ 1764313 w 3738080"/>
                  <a:gd name="connsiteY23" fmla="*/ 591 h 2751770"/>
                  <a:gd name="connsiteX24" fmla="*/ 3559697 w 3738080"/>
                  <a:gd name="connsiteY24" fmla="*/ 547180 h 2751770"/>
                  <a:gd name="connsiteX25" fmla="*/ 3709650 w 3738080"/>
                  <a:gd name="connsiteY25" fmla="*/ 882310 h 2751770"/>
                  <a:gd name="connsiteX26" fmla="*/ 3367875 w 3738080"/>
                  <a:gd name="connsiteY26" fmla="*/ 834477 h 2751770"/>
                  <a:gd name="connsiteX27" fmla="*/ 318417 w 3738080"/>
                  <a:gd name="connsiteY27" fmla="*/ 884635 h 2751770"/>
                  <a:gd name="connsiteX28" fmla="*/ 19267 w 3738080"/>
                  <a:gd name="connsiteY28" fmla="*/ 846272 h 2751770"/>
                  <a:gd name="connsiteX29" fmla="*/ 275 w 3738080"/>
                  <a:gd name="connsiteY29" fmla="*/ 760137 h 2751770"/>
                  <a:gd name="connsiteX30" fmla="*/ 173484 w 3738080"/>
                  <a:gd name="connsiteY30" fmla="*/ 547180 h 2751770"/>
                  <a:gd name="connsiteX31" fmla="*/ 1764313 w 3738080"/>
                  <a:gd name="connsiteY31" fmla="*/ 591 h 275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8080" h="2751770">
                    <a:moveTo>
                      <a:pt x="1869041" y="1997576"/>
                    </a:moveTo>
                    <a:cubicBezTo>
                      <a:pt x="2077306" y="1997576"/>
                      <a:pt x="2246138" y="2166408"/>
                      <a:pt x="2246138" y="2374673"/>
                    </a:cubicBezTo>
                    <a:cubicBezTo>
                      <a:pt x="2246138" y="2582938"/>
                      <a:pt x="2077306" y="2751770"/>
                      <a:pt x="1869041" y="2751770"/>
                    </a:cubicBezTo>
                    <a:cubicBezTo>
                      <a:pt x="1660776" y="2751770"/>
                      <a:pt x="1491944" y="2582938"/>
                      <a:pt x="1491944" y="2374673"/>
                    </a:cubicBezTo>
                    <a:cubicBezTo>
                      <a:pt x="1491944" y="2166408"/>
                      <a:pt x="1660776" y="1997576"/>
                      <a:pt x="1869041" y="1997576"/>
                    </a:cubicBezTo>
                    <a:close/>
                    <a:moveTo>
                      <a:pt x="1858846" y="1306247"/>
                    </a:moveTo>
                    <a:cubicBezTo>
                      <a:pt x="2165924" y="1301758"/>
                      <a:pt x="2404940" y="1399722"/>
                      <a:pt x="2645621" y="1504218"/>
                    </a:cubicBezTo>
                    <a:cubicBezTo>
                      <a:pt x="2813424" y="1597955"/>
                      <a:pt x="2823993" y="1678797"/>
                      <a:pt x="2795575" y="1757331"/>
                    </a:cubicBezTo>
                    <a:cubicBezTo>
                      <a:pt x="2761471" y="1842158"/>
                      <a:pt x="2685239" y="1908552"/>
                      <a:pt x="2539052" y="1841672"/>
                    </a:cubicBezTo>
                    <a:cubicBezTo>
                      <a:pt x="2347207" y="1684231"/>
                      <a:pt x="1733351" y="1556050"/>
                      <a:pt x="1353947" y="1778974"/>
                    </a:cubicBezTo>
                    <a:cubicBezTo>
                      <a:pt x="1250080" y="1855218"/>
                      <a:pt x="1037749" y="1915097"/>
                      <a:pt x="982333" y="1780833"/>
                    </a:cubicBezTo>
                    <a:cubicBezTo>
                      <a:pt x="968480" y="1736637"/>
                      <a:pt x="963386" y="1699601"/>
                      <a:pt x="966756" y="1667407"/>
                    </a:cubicBezTo>
                    <a:cubicBezTo>
                      <a:pt x="976866" y="1570822"/>
                      <a:pt x="1063141" y="1517802"/>
                      <a:pt x="1217540" y="1445700"/>
                    </a:cubicBezTo>
                    <a:cubicBezTo>
                      <a:pt x="1465851" y="1348519"/>
                      <a:pt x="1674601" y="1308942"/>
                      <a:pt x="1858846" y="1306247"/>
                    </a:cubicBezTo>
                    <a:close/>
                    <a:moveTo>
                      <a:pt x="1828129" y="650059"/>
                    </a:moveTo>
                    <a:cubicBezTo>
                      <a:pt x="2445754" y="646836"/>
                      <a:pt x="2937662" y="894034"/>
                      <a:pt x="3108200" y="1008980"/>
                    </a:cubicBezTo>
                    <a:cubicBezTo>
                      <a:pt x="3228810" y="1075858"/>
                      <a:pt x="3343409" y="1171509"/>
                      <a:pt x="3258155" y="1319033"/>
                    </a:cubicBezTo>
                    <a:cubicBezTo>
                      <a:pt x="3134282" y="1435449"/>
                      <a:pt x="3057301" y="1393031"/>
                      <a:pt x="2937692" y="1304637"/>
                    </a:cubicBezTo>
                    <a:cubicBezTo>
                      <a:pt x="2647778" y="1191783"/>
                      <a:pt x="2008321" y="619142"/>
                      <a:pt x="763561" y="1325535"/>
                    </a:cubicBezTo>
                    <a:cubicBezTo>
                      <a:pt x="621636" y="1425852"/>
                      <a:pt x="511304" y="1376178"/>
                      <a:pt x="464412" y="1278813"/>
                    </a:cubicBezTo>
                    <a:cubicBezTo>
                      <a:pt x="452398" y="1252494"/>
                      <a:pt x="448110" y="1227223"/>
                      <a:pt x="450482" y="1202928"/>
                    </a:cubicBezTo>
                    <a:cubicBezTo>
                      <a:pt x="457599" y="1130049"/>
                      <a:pt x="524660" y="1065987"/>
                      <a:pt x="622892" y="1008979"/>
                    </a:cubicBezTo>
                    <a:cubicBezTo>
                      <a:pt x="1041721" y="744082"/>
                      <a:pt x="1457554" y="651995"/>
                      <a:pt x="1828129" y="650059"/>
                    </a:cubicBezTo>
                    <a:close/>
                    <a:moveTo>
                      <a:pt x="1764313" y="591"/>
                    </a:moveTo>
                    <a:cubicBezTo>
                      <a:pt x="2430887" y="-13278"/>
                      <a:pt x="3056659" y="218017"/>
                      <a:pt x="3559697" y="547180"/>
                    </a:cubicBezTo>
                    <a:cubicBezTo>
                      <a:pt x="3671781" y="597338"/>
                      <a:pt x="3794905" y="759863"/>
                      <a:pt x="3709650" y="882310"/>
                    </a:cubicBezTo>
                    <a:cubicBezTo>
                      <a:pt x="3594303" y="984791"/>
                      <a:pt x="3449118" y="907547"/>
                      <a:pt x="3367875" y="834477"/>
                    </a:cubicBezTo>
                    <a:cubicBezTo>
                      <a:pt x="3193985" y="725799"/>
                      <a:pt x="1920315" y="-235561"/>
                      <a:pt x="318417" y="884635"/>
                    </a:cubicBezTo>
                    <a:cubicBezTo>
                      <a:pt x="189280" y="993311"/>
                      <a:pt x="70419" y="922739"/>
                      <a:pt x="19267" y="846272"/>
                    </a:cubicBezTo>
                    <a:cubicBezTo>
                      <a:pt x="4410" y="817516"/>
                      <a:pt x="-1388" y="788500"/>
                      <a:pt x="275" y="760137"/>
                    </a:cubicBezTo>
                    <a:cubicBezTo>
                      <a:pt x="5260" y="675044"/>
                      <a:pt x="77384" y="595829"/>
                      <a:pt x="173484" y="547180"/>
                    </a:cubicBezTo>
                    <a:cubicBezTo>
                      <a:pt x="702741" y="170471"/>
                      <a:pt x="1245868" y="11376"/>
                      <a:pt x="1764313" y="5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53858C97-DA2F-8866-47CC-CDF4077BBF9D}"/>
                </a:ext>
              </a:extLst>
            </p:cNvPr>
            <p:cNvSpPr txBox="1">
              <a:spLocks/>
            </p:cNvSpPr>
            <p:nvPr/>
          </p:nvSpPr>
          <p:spPr>
            <a:xfrm>
              <a:off x="1560697" y="757061"/>
              <a:ext cx="729275" cy="203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solidFill>
                    <a:srgbClr val="7030A0"/>
                  </a:solidFill>
                </a:rPr>
                <a:t>PDS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7422759" y="6450327"/>
            <a:ext cx="4973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https://www.youtube.com/@AmelOline/videos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121598" y="6217708"/>
            <a:ext cx="3070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https://github.com/siagianp</a:t>
            </a:r>
          </a:p>
        </p:txBody>
      </p:sp>
      <p:sp>
        <p:nvSpPr>
          <p:cNvPr id="2" name="Rectangle 1"/>
          <p:cNvSpPr/>
          <p:nvPr/>
        </p:nvSpPr>
        <p:spPr>
          <a:xfrm>
            <a:off x="348815" y="6476673"/>
            <a:ext cx="7073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</a:t>
            </a:r>
            <a:r>
              <a:rPr lang="en-US" dirty="0" smtClean="0"/>
              <a:t>://github.com/amelcharolinesgn2/IoT_simulator-mqtt-NodeRed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743" y="2639596"/>
            <a:ext cx="446086" cy="635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363" y="2655435"/>
            <a:ext cx="613391" cy="582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045" y="2639596"/>
            <a:ext cx="599662" cy="577554"/>
          </a:xfrm>
          <a:prstGeom prst="rect">
            <a:avLst/>
          </a:prstGeom>
        </p:spPr>
      </p:pic>
      <p:sp>
        <p:nvSpPr>
          <p:cNvPr id="26" name="Subtitle 2"/>
          <p:cNvSpPr txBox="1">
            <a:spLocks/>
          </p:cNvSpPr>
          <p:nvPr/>
        </p:nvSpPr>
        <p:spPr>
          <a:xfrm>
            <a:off x="3138827" y="3783967"/>
            <a:ext cx="5287688" cy="52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rgbClr val="002060"/>
                </a:solidFill>
              </a:rPr>
              <a:t>Chapter </a:t>
            </a:r>
            <a:r>
              <a:rPr lang="en-US" b="1" dirty="0" smtClean="0">
                <a:solidFill>
                  <a:srgbClr val="002060"/>
                </a:solidFill>
              </a:rPr>
              <a:t>3: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645200" y="4241208"/>
            <a:ext cx="10515600" cy="7626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Hello world of 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9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Mini-batch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782865" y="1778497"/>
            <a:ext cx="421911" cy="671513"/>
            <a:chOff x="510563" y="3417283"/>
            <a:chExt cx="421911" cy="671513"/>
          </a:xfrm>
        </p:grpSpPr>
        <p:sp>
          <p:nvSpPr>
            <p:cNvPr id="5" name="矩形 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10563" y="3522206"/>
              <a:ext cx="4219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3582790" y="1781067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 rot="5400000">
            <a:off x="3805308" y="3323803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3151407" y="2114251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4551656" y="2109044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4950171" y="1778497"/>
            <a:ext cx="428323" cy="671513"/>
            <a:chOff x="507357" y="3417283"/>
            <a:chExt cx="428323" cy="671513"/>
          </a:xfrm>
        </p:grpSpPr>
        <p:sp>
          <p:nvSpPr>
            <p:cNvPr id="25" name="矩形 24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507357" y="3522206"/>
              <a:ext cx="4283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5968215" y="1778497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957773" y="1952099"/>
                <a:ext cx="3914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773" y="1952099"/>
                <a:ext cx="391454" cy="369332"/>
              </a:xfrm>
              <a:prstGeom prst="rect">
                <a:avLst/>
              </a:prstGeom>
              <a:blipFill>
                <a:blip r:embed="rId3"/>
                <a:stretch>
                  <a:fillRect l="-18462" t="-16393" r="-476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左-右雙向箭號 38"/>
          <p:cNvSpPr/>
          <p:nvPr/>
        </p:nvSpPr>
        <p:spPr>
          <a:xfrm>
            <a:off x="5309800" y="2070471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5451374" y="2265204"/>
                <a:ext cx="3124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374" y="2265204"/>
                <a:ext cx="312457" cy="369332"/>
              </a:xfrm>
              <a:prstGeom prst="rect">
                <a:avLst/>
              </a:prstGeom>
              <a:blipFill>
                <a:blip r:embed="rId4"/>
                <a:stretch>
                  <a:fillRect l="-23077" t="-1667" r="-769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群組 46"/>
          <p:cNvGrpSpPr/>
          <p:nvPr/>
        </p:nvGrpSpPr>
        <p:grpSpPr>
          <a:xfrm>
            <a:off x="2733850" y="2586462"/>
            <a:ext cx="526106" cy="671513"/>
            <a:chOff x="458466" y="3417283"/>
            <a:chExt cx="526106" cy="671513"/>
          </a:xfrm>
        </p:grpSpPr>
        <p:sp>
          <p:nvSpPr>
            <p:cNvPr id="48" name="矩形 47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458466" y="3522206"/>
              <a:ext cx="5261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31</a:t>
              </a:r>
              <a:endParaRPr lang="zh-TW" altLang="en-US" sz="2400" baseline="30000" dirty="0"/>
            </a:p>
          </p:txBody>
        </p:sp>
      </p:grpSp>
      <p:sp>
        <p:nvSpPr>
          <p:cNvPr id="50" name="矩形 49"/>
          <p:cNvSpPr/>
          <p:nvPr/>
        </p:nvSpPr>
        <p:spPr>
          <a:xfrm>
            <a:off x="3585874" y="2580637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cxnSp>
        <p:nvCxnSpPr>
          <p:cNvPr id="51" name="直線單箭頭接點 50"/>
          <p:cNvCxnSpPr/>
          <p:nvPr/>
        </p:nvCxnSpPr>
        <p:spPr>
          <a:xfrm flipV="1">
            <a:off x="3151530" y="2922216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4551779" y="2917009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群組 52"/>
          <p:cNvGrpSpPr/>
          <p:nvPr/>
        </p:nvGrpSpPr>
        <p:grpSpPr>
          <a:xfrm>
            <a:off x="4901157" y="2586462"/>
            <a:ext cx="532518" cy="671513"/>
            <a:chOff x="455261" y="3417283"/>
            <a:chExt cx="532518" cy="671513"/>
          </a:xfrm>
        </p:grpSpPr>
        <p:sp>
          <p:nvSpPr>
            <p:cNvPr id="54" name="矩形 53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455261" y="3522206"/>
              <a:ext cx="532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31</a:t>
              </a:r>
              <a:endParaRPr lang="zh-TW" altLang="en-US" sz="2400" baseline="30000" dirty="0"/>
            </a:p>
          </p:txBody>
        </p:sp>
      </p:grpSp>
      <p:sp>
        <p:nvSpPr>
          <p:cNvPr id="56" name="矩形 55"/>
          <p:cNvSpPr/>
          <p:nvPr/>
        </p:nvSpPr>
        <p:spPr>
          <a:xfrm>
            <a:off x="5971298" y="2586462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5971298" y="2748469"/>
                <a:ext cx="5279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298" y="2748469"/>
                <a:ext cx="527901" cy="369332"/>
              </a:xfrm>
              <a:prstGeom prst="rect">
                <a:avLst/>
              </a:prstGeom>
              <a:blipFill>
                <a:blip r:embed="rId5"/>
                <a:stretch>
                  <a:fillRect l="-13953" t="-18333" r="-3372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左-右雙向箭號 57"/>
          <p:cNvSpPr/>
          <p:nvPr/>
        </p:nvSpPr>
        <p:spPr>
          <a:xfrm>
            <a:off x="5307522" y="2852031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5450812" y="3109079"/>
                <a:ext cx="4489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812" y="3109079"/>
                <a:ext cx="448905" cy="369332"/>
              </a:xfrm>
              <a:prstGeom prst="rect">
                <a:avLst/>
              </a:prstGeom>
              <a:blipFill>
                <a:blip r:embed="rId6"/>
                <a:stretch>
                  <a:fillRect l="-16216" r="-540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圖片 59"/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377541" y="1961431"/>
            <a:ext cx="360000" cy="36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1" name="圖片 60"/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2335991" y="4331374"/>
            <a:ext cx="360000" cy="36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2" name="圖片 61"/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2348563" y="2718563"/>
            <a:ext cx="360000" cy="36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3" name="圖片 62"/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2302436" y="5322008"/>
            <a:ext cx="360000" cy="36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grpSp>
        <p:nvGrpSpPr>
          <p:cNvPr id="65" name="群組 64"/>
          <p:cNvGrpSpPr/>
          <p:nvPr/>
        </p:nvGrpSpPr>
        <p:grpSpPr>
          <a:xfrm>
            <a:off x="2768871" y="4218356"/>
            <a:ext cx="421910" cy="671513"/>
            <a:chOff x="510564" y="3417283"/>
            <a:chExt cx="421910" cy="671513"/>
          </a:xfrm>
        </p:grpSpPr>
        <p:sp>
          <p:nvSpPr>
            <p:cNvPr id="66" name="矩形 65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510564" y="3522206"/>
              <a:ext cx="4219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</p:grpSp>
      <p:sp>
        <p:nvSpPr>
          <p:cNvPr id="68" name="矩形 67"/>
          <p:cNvSpPr/>
          <p:nvPr/>
        </p:nvSpPr>
        <p:spPr>
          <a:xfrm>
            <a:off x="3568796" y="4220926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sp>
        <p:nvSpPr>
          <p:cNvPr id="69" name="文字方塊 68"/>
          <p:cNvSpPr txBox="1"/>
          <p:nvPr/>
        </p:nvSpPr>
        <p:spPr>
          <a:xfrm rot="5400000">
            <a:off x="3790553" y="5908663"/>
            <a:ext cx="82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70" name="直線單箭頭接點 69"/>
          <p:cNvCxnSpPr/>
          <p:nvPr/>
        </p:nvCxnSpPr>
        <p:spPr>
          <a:xfrm flipV="1">
            <a:off x="3137413" y="4554110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4537662" y="4548903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群組 71"/>
          <p:cNvGrpSpPr/>
          <p:nvPr/>
        </p:nvGrpSpPr>
        <p:grpSpPr>
          <a:xfrm>
            <a:off x="4936177" y="4218356"/>
            <a:ext cx="428322" cy="671513"/>
            <a:chOff x="507358" y="3417283"/>
            <a:chExt cx="428322" cy="671513"/>
          </a:xfrm>
        </p:grpSpPr>
        <p:sp>
          <p:nvSpPr>
            <p:cNvPr id="73" name="矩形 72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507358" y="3522206"/>
              <a:ext cx="4283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</p:grpSp>
      <p:sp>
        <p:nvSpPr>
          <p:cNvPr id="75" name="矩形 74"/>
          <p:cNvSpPr/>
          <p:nvPr/>
        </p:nvSpPr>
        <p:spPr>
          <a:xfrm>
            <a:off x="5954221" y="4218356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5943779" y="4391958"/>
                <a:ext cx="3980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779" y="4391958"/>
                <a:ext cx="398058" cy="369332"/>
              </a:xfrm>
              <a:prstGeom prst="rect">
                <a:avLst/>
              </a:prstGeom>
              <a:blipFill>
                <a:blip r:embed="rId11"/>
                <a:stretch>
                  <a:fillRect l="-18462" t="-16393" r="-4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左-右雙向箭號 76"/>
          <p:cNvSpPr/>
          <p:nvPr/>
        </p:nvSpPr>
        <p:spPr>
          <a:xfrm>
            <a:off x="5295806" y="4510330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5437379" y="4705063"/>
                <a:ext cx="3190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379" y="4705063"/>
                <a:ext cx="319062" cy="369332"/>
              </a:xfrm>
              <a:prstGeom prst="rect">
                <a:avLst/>
              </a:prstGeom>
              <a:blipFill>
                <a:blip r:embed="rId12"/>
                <a:stretch>
                  <a:fillRect l="-23077" r="-961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群組 78"/>
          <p:cNvGrpSpPr/>
          <p:nvPr/>
        </p:nvGrpSpPr>
        <p:grpSpPr>
          <a:xfrm>
            <a:off x="2734370" y="5171461"/>
            <a:ext cx="526106" cy="671513"/>
            <a:chOff x="458466" y="3417283"/>
            <a:chExt cx="526106" cy="671513"/>
          </a:xfrm>
        </p:grpSpPr>
        <p:sp>
          <p:nvSpPr>
            <p:cNvPr id="80" name="矩形 79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458466" y="3522206"/>
              <a:ext cx="5261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16</a:t>
              </a:r>
              <a:endParaRPr lang="zh-TW" altLang="en-US" sz="2400" baseline="30000" dirty="0"/>
            </a:p>
          </p:txBody>
        </p:sp>
      </p:grpSp>
      <p:sp>
        <p:nvSpPr>
          <p:cNvPr id="82" name="矩形 81"/>
          <p:cNvSpPr/>
          <p:nvPr/>
        </p:nvSpPr>
        <p:spPr>
          <a:xfrm>
            <a:off x="3586394" y="5165636"/>
            <a:ext cx="965905" cy="6831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NN</a:t>
            </a:r>
            <a:endParaRPr lang="zh-TW" altLang="en-US" sz="2400" dirty="0"/>
          </a:p>
        </p:txBody>
      </p:sp>
      <p:cxnSp>
        <p:nvCxnSpPr>
          <p:cNvPr id="83" name="直線單箭頭接點 82"/>
          <p:cNvCxnSpPr/>
          <p:nvPr/>
        </p:nvCxnSpPr>
        <p:spPr>
          <a:xfrm flipV="1">
            <a:off x="3152050" y="5507215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V="1">
            <a:off x="4552299" y="5502008"/>
            <a:ext cx="4170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群組 84"/>
          <p:cNvGrpSpPr/>
          <p:nvPr/>
        </p:nvGrpSpPr>
        <p:grpSpPr>
          <a:xfrm>
            <a:off x="4901677" y="5171461"/>
            <a:ext cx="532518" cy="671513"/>
            <a:chOff x="455261" y="3417283"/>
            <a:chExt cx="532518" cy="671513"/>
          </a:xfrm>
        </p:grpSpPr>
        <p:sp>
          <p:nvSpPr>
            <p:cNvPr id="86" name="矩形 85"/>
            <p:cNvSpPr/>
            <p:nvPr/>
          </p:nvSpPr>
          <p:spPr>
            <a:xfrm>
              <a:off x="557212" y="3417283"/>
              <a:ext cx="27146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p:sp>
          <p:nvSpPr>
            <p:cNvPr id="87" name="矩形 86"/>
            <p:cNvSpPr/>
            <p:nvPr/>
          </p:nvSpPr>
          <p:spPr>
            <a:xfrm>
              <a:off x="455261" y="3522206"/>
              <a:ext cx="532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16</a:t>
              </a:r>
              <a:endParaRPr lang="zh-TW" altLang="en-US" sz="2400" baseline="30000" dirty="0"/>
            </a:p>
          </p:txBody>
        </p:sp>
      </p:grpSp>
      <p:sp>
        <p:nvSpPr>
          <p:cNvPr id="88" name="矩形 87"/>
          <p:cNvSpPr/>
          <p:nvPr/>
        </p:nvSpPr>
        <p:spPr>
          <a:xfrm>
            <a:off x="5971818" y="5171461"/>
            <a:ext cx="271463" cy="6715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5971818" y="5333468"/>
                <a:ext cx="5212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818" y="5333468"/>
                <a:ext cx="521297" cy="369332"/>
              </a:xfrm>
              <a:prstGeom prst="rect">
                <a:avLst/>
              </a:prstGeom>
              <a:blipFill>
                <a:blip r:embed="rId13"/>
                <a:stretch>
                  <a:fillRect l="-14118" t="-18333" r="-3529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左-右雙向箭號 89"/>
          <p:cNvSpPr/>
          <p:nvPr/>
        </p:nvSpPr>
        <p:spPr>
          <a:xfrm>
            <a:off x="5308042" y="5437030"/>
            <a:ext cx="602650" cy="1810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5361323" y="5682008"/>
                <a:ext cx="4423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323" y="5682008"/>
                <a:ext cx="442301" cy="369332"/>
              </a:xfrm>
              <a:prstGeom prst="rect">
                <a:avLst/>
              </a:prstGeom>
              <a:blipFill>
                <a:blip r:embed="rId14"/>
                <a:stretch>
                  <a:fillRect l="-16438" r="-547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字方塊 93"/>
          <p:cNvSpPr txBox="1"/>
          <p:nvPr/>
        </p:nvSpPr>
        <p:spPr>
          <a:xfrm>
            <a:off x="6725055" y="1759133"/>
            <a:ext cx="3069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TW" sz="2400" dirty="0"/>
              <a:t>Pick the 1</a:t>
            </a:r>
            <a:r>
              <a:rPr lang="en-US" altLang="zh-TW" sz="2400" baseline="30000" dirty="0"/>
              <a:t>st</a:t>
            </a:r>
            <a:r>
              <a:rPr lang="en-US" altLang="zh-TW" sz="2400" dirty="0"/>
              <a:t> batch</a:t>
            </a:r>
            <a:endParaRPr lang="zh-TW" altLang="en-US" sz="2400" baseline="300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6703448" y="904754"/>
            <a:ext cx="3438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TW" sz="2400" dirty="0"/>
              <a:t>Randomly initialize network parameters</a:t>
            </a:r>
            <a:endParaRPr lang="zh-TW" altLang="en-US" sz="2400" baseline="300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6738991" y="3136166"/>
            <a:ext cx="3069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TW" sz="2400" dirty="0"/>
              <a:t>Pick the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batch</a:t>
            </a:r>
            <a:endParaRPr lang="zh-TW" altLang="en-US" sz="2400" baseline="30000" dirty="0"/>
          </a:p>
        </p:txBody>
      </p:sp>
      <p:sp>
        <p:nvSpPr>
          <p:cNvPr id="107" name="文字方塊 106"/>
          <p:cNvSpPr txBox="1"/>
          <p:nvPr/>
        </p:nvSpPr>
        <p:spPr>
          <a:xfrm rot="16200000">
            <a:off x="1044335" y="2468682"/>
            <a:ext cx="167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Mini-batch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 rot="16200000">
            <a:off x="1035624" y="4939477"/>
            <a:ext cx="167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Mini-batch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172662" y="1634943"/>
            <a:ext cx="4279192" cy="2310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2172662" y="4132045"/>
            <a:ext cx="4279192" cy="2310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7319309" y="2244813"/>
                <a:ext cx="23312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309" y="2244813"/>
                <a:ext cx="2331279" cy="369332"/>
              </a:xfrm>
              <a:prstGeom prst="rect">
                <a:avLst/>
              </a:prstGeom>
              <a:blipFill>
                <a:blip r:embed="rId15"/>
                <a:stretch>
                  <a:fillRect l="-3403" t="-1639" r="-524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/>
              <p:cNvSpPr txBox="1"/>
              <p:nvPr/>
            </p:nvSpPr>
            <p:spPr>
              <a:xfrm>
                <a:off x="7319309" y="3621097"/>
                <a:ext cx="24114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′′=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309" y="3621097"/>
                <a:ext cx="2411429" cy="369332"/>
              </a:xfrm>
              <a:prstGeom prst="rect">
                <a:avLst/>
              </a:prstGeom>
              <a:blipFill>
                <a:blip r:embed="rId16"/>
                <a:stretch>
                  <a:fillRect l="-3038" t="-1639" r="-506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7250242" y="2614146"/>
            <a:ext cx="3507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Update parameters once</a:t>
            </a:r>
            <a:endParaRPr lang="zh-TW" altLang="en-US" sz="24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7250242" y="3950554"/>
            <a:ext cx="3507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Update parameters once</a:t>
            </a:r>
            <a:endParaRPr lang="zh-TW" altLang="en-US" sz="24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6752849" y="4734288"/>
            <a:ext cx="353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TW" sz="2400" dirty="0"/>
              <a:t>Until all mini-batches have been picked</a:t>
            </a:r>
            <a:endParaRPr lang="zh-TW" altLang="en-US" sz="2400" baseline="30000" dirty="0"/>
          </a:p>
        </p:txBody>
      </p:sp>
      <p:sp>
        <p:nvSpPr>
          <p:cNvPr id="96" name="文字方塊 95"/>
          <p:cNvSpPr txBox="1"/>
          <p:nvPr/>
        </p:nvSpPr>
        <p:spPr>
          <a:xfrm rot="5400000">
            <a:off x="8047363" y="4589260"/>
            <a:ext cx="751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</a:t>
            </a:r>
            <a:endParaRPr lang="zh-TW" altLang="en-US" sz="2400" baseline="30000" dirty="0"/>
          </a:p>
        </p:txBody>
      </p:sp>
      <p:sp>
        <p:nvSpPr>
          <p:cNvPr id="98" name="矩形 97"/>
          <p:cNvSpPr/>
          <p:nvPr/>
        </p:nvSpPr>
        <p:spPr>
          <a:xfrm>
            <a:off x="7475197" y="5552016"/>
            <a:ext cx="2209169" cy="44716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one epoch</a:t>
            </a:r>
            <a:endParaRPr lang="zh-TW" altLang="en-US" sz="2400" dirty="0"/>
          </a:p>
        </p:txBody>
      </p:sp>
      <p:sp>
        <p:nvSpPr>
          <p:cNvPr id="99" name="矩形 98"/>
          <p:cNvSpPr/>
          <p:nvPr/>
        </p:nvSpPr>
        <p:spPr>
          <a:xfrm>
            <a:off x="6725054" y="1796342"/>
            <a:ext cx="3820463" cy="372802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/>
        </p:nvSpPr>
        <p:spPr>
          <a:xfrm>
            <a:off x="6859427" y="6082994"/>
            <a:ext cx="3436207" cy="51835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Repeat the above process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936178" y="156580"/>
            <a:ext cx="5559485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We do not really minimize total loss!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702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7" grpId="0"/>
      <p:bldP spid="107" grpId="0"/>
      <p:bldP spid="108" grpId="0"/>
      <p:bldP spid="109" grpId="0" animBg="1"/>
      <p:bldP spid="110" grpId="0" animBg="1"/>
      <p:bldP spid="112" grpId="0"/>
      <p:bldP spid="113" grpId="0"/>
      <p:bldP spid="7" grpId="0"/>
      <p:bldP spid="92" grpId="0"/>
      <p:bldP spid="93" grpId="0"/>
      <p:bldP spid="96" grpId="0"/>
      <p:bldP spid="98" grpId="0" animBg="1"/>
      <p:bldP spid="99" grpId="0" animBg="1"/>
      <p:bldP spid="100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Mini-batch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016" y="1507903"/>
            <a:ext cx="8771898" cy="441579"/>
          </a:xfrm>
          <a:prstGeom prst="rect">
            <a:avLst/>
          </a:prstGeom>
        </p:spPr>
      </p:pic>
      <p:grpSp>
        <p:nvGrpSpPr>
          <p:cNvPr id="36" name="群組 35"/>
          <p:cNvGrpSpPr/>
          <p:nvPr/>
        </p:nvGrpSpPr>
        <p:grpSpPr>
          <a:xfrm>
            <a:off x="1675086" y="2470838"/>
            <a:ext cx="4789170" cy="2364808"/>
            <a:chOff x="186028" y="1634942"/>
            <a:chExt cx="4789170" cy="2364808"/>
          </a:xfrm>
        </p:grpSpPr>
        <p:grpSp>
          <p:nvGrpSpPr>
            <p:cNvPr id="5" name="群組 4"/>
            <p:cNvGrpSpPr/>
            <p:nvPr/>
          </p:nvGrpSpPr>
          <p:grpSpPr>
            <a:xfrm>
              <a:off x="1258864" y="1778496"/>
              <a:ext cx="421911" cy="671513"/>
              <a:chOff x="510563" y="3417283"/>
              <a:chExt cx="421911" cy="671513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57212" y="3417283"/>
                <a:ext cx="271463" cy="6715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10563" y="3522206"/>
                <a:ext cx="4219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2058789" y="1781067"/>
              <a:ext cx="965905" cy="6831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NN</a:t>
              </a:r>
              <a:endParaRPr lang="zh-TW" altLang="en-US" sz="2400" dirty="0"/>
            </a:p>
          </p:txBody>
        </p:sp>
        <p:sp>
          <p:nvSpPr>
            <p:cNvPr id="9" name="文字方塊 8"/>
            <p:cNvSpPr txBox="1"/>
            <p:nvPr/>
          </p:nvSpPr>
          <p:spPr>
            <a:xfrm rot="5400000">
              <a:off x="2281307" y="3323803"/>
              <a:ext cx="828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cxnSp>
          <p:nvCxnSpPr>
            <p:cNvPr id="10" name="直線單箭頭接點 9"/>
            <p:cNvCxnSpPr/>
            <p:nvPr/>
          </p:nvCxnSpPr>
          <p:spPr>
            <a:xfrm flipV="1">
              <a:off x="1627406" y="2114251"/>
              <a:ext cx="4170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 flipV="1">
              <a:off x="3027655" y="2109044"/>
              <a:ext cx="4170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群組 11"/>
            <p:cNvGrpSpPr/>
            <p:nvPr/>
          </p:nvGrpSpPr>
          <p:grpSpPr>
            <a:xfrm>
              <a:off x="3426170" y="1778496"/>
              <a:ext cx="428323" cy="671513"/>
              <a:chOff x="507357" y="3417283"/>
              <a:chExt cx="428323" cy="671513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557212" y="3417283"/>
                <a:ext cx="271463" cy="67151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07357" y="3522206"/>
                <a:ext cx="428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4444214" y="1778496"/>
              <a:ext cx="271463" cy="6715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4433773" y="1952099"/>
                  <a:ext cx="3914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773" y="1952099"/>
                  <a:ext cx="39145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750" t="-16393" r="-48438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左-右雙向箭號 16"/>
            <p:cNvSpPr/>
            <p:nvPr/>
          </p:nvSpPr>
          <p:spPr>
            <a:xfrm>
              <a:off x="3785800" y="2070470"/>
              <a:ext cx="602650" cy="181045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3927373" y="2265204"/>
                  <a:ext cx="31245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7373" y="2265204"/>
                  <a:ext cx="31245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529" t="-1667" r="-9804" b="-8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群組 18"/>
            <p:cNvGrpSpPr/>
            <p:nvPr/>
          </p:nvGrpSpPr>
          <p:grpSpPr>
            <a:xfrm>
              <a:off x="1209850" y="2586461"/>
              <a:ext cx="526106" cy="671513"/>
              <a:chOff x="458466" y="3417283"/>
              <a:chExt cx="526106" cy="671513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557212" y="3417283"/>
                <a:ext cx="271463" cy="6715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58466" y="3522206"/>
                <a:ext cx="5261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31</a:t>
                </a:r>
                <a:endParaRPr lang="zh-TW" altLang="en-US" sz="2400" baseline="30000" dirty="0"/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2061873" y="2580637"/>
              <a:ext cx="965905" cy="68315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NN</a:t>
              </a:r>
              <a:endParaRPr lang="zh-TW" altLang="en-US" sz="2400" dirty="0"/>
            </a:p>
          </p:txBody>
        </p:sp>
        <p:cxnSp>
          <p:nvCxnSpPr>
            <p:cNvPr id="23" name="直線單箭頭接點 22"/>
            <p:cNvCxnSpPr/>
            <p:nvPr/>
          </p:nvCxnSpPr>
          <p:spPr>
            <a:xfrm flipV="1">
              <a:off x="1627529" y="2922216"/>
              <a:ext cx="4170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 flipV="1">
              <a:off x="3027778" y="2917009"/>
              <a:ext cx="4170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>
            <a:xfrm>
              <a:off x="3377157" y="2586461"/>
              <a:ext cx="532518" cy="671513"/>
              <a:chOff x="455261" y="3417283"/>
              <a:chExt cx="532518" cy="671513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557212" y="3417283"/>
                <a:ext cx="271463" cy="67151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455261" y="3522206"/>
                <a:ext cx="5325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31</a:t>
                </a:r>
                <a:endParaRPr lang="zh-TW" altLang="en-US" sz="2400" baseline="30000" dirty="0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4447297" y="2586461"/>
              <a:ext cx="271463" cy="6715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4447297" y="2748469"/>
                  <a:ext cx="5279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7297" y="2748469"/>
                  <a:ext cx="52790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953" t="-18033" r="-33721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左-右雙向箭號 29"/>
            <p:cNvSpPr/>
            <p:nvPr/>
          </p:nvSpPr>
          <p:spPr>
            <a:xfrm>
              <a:off x="3783522" y="2852030"/>
              <a:ext cx="602650" cy="181045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3926811" y="3109079"/>
                  <a:ext cx="44890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6811" y="3109079"/>
                  <a:ext cx="44890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216" r="-5405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2" name="圖片 31"/>
            <p:cNvPicPr preferRelativeResize="0"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541" y="1961431"/>
              <a:ext cx="360000" cy="36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33" name="圖片 32"/>
            <p:cNvPicPr preferRelativeResize="0"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4563" y="2718563"/>
              <a:ext cx="360000" cy="360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34" name="文字方塊 33"/>
            <p:cNvSpPr txBox="1"/>
            <p:nvPr/>
          </p:nvSpPr>
          <p:spPr>
            <a:xfrm rot="16200000">
              <a:off x="-422074" y="2569533"/>
              <a:ext cx="1677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0000FF"/>
                  </a:solidFill>
                </a:rPr>
                <a:t>Mini-batch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48662" y="1634942"/>
              <a:ext cx="4279192" cy="23100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9" name="直線接點 48"/>
          <p:cNvCxnSpPr/>
          <p:nvPr/>
        </p:nvCxnSpPr>
        <p:spPr>
          <a:xfrm>
            <a:off x="6130965" y="1851025"/>
            <a:ext cx="22262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8596632" y="1851025"/>
            <a:ext cx="178461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>
            <a:off x="4866216" y="1858522"/>
            <a:ext cx="2348841" cy="5883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>
            <a:off x="8357214" y="1883446"/>
            <a:ext cx="1204203" cy="651284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2032103" y="4743551"/>
            <a:ext cx="4395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100 examples in a mini-batch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4623285" y="6214730"/>
            <a:ext cx="27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Repeat 20 times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grpSp>
        <p:nvGrpSpPr>
          <p:cNvPr id="48" name="群組 47"/>
          <p:cNvGrpSpPr/>
          <p:nvPr/>
        </p:nvGrpSpPr>
        <p:grpSpPr>
          <a:xfrm>
            <a:off x="6577884" y="2470839"/>
            <a:ext cx="4032887" cy="4241231"/>
            <a:chOff x="5201053" y="1759132"/>
            <a:chExt cx="4032887" cy="4241231"/>
          </a:xfrm>
        </p:grpSpPr>
        <p:sp>
          <p:nvSpPr>
            <p:cNvPr id="55" name="文字方塊 54"/>
            <p:cNvSpPr txBox="1"/>
            <p:nvPr/>
          </p:nvSpPr>
          <p:spPr>
            <a:xfrm>
              <a:off x="5201054" y="1759132"/>
              <a:ext cx="3069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Wingdings" panose="05000000000000000000" pitchFamily="2" charset="2"/>
                <a:buChar char="Ø"/>
              </a:pPr>
              <a:r>
                <a:rPr lang="en-US" altLang="zh-TW" sz="2400" dirty="0"/>
                <a:t>Pick the 1</a:t>
              </a:r>
              <a:r>
                <a:rPr lang="en-US" altLang="zh-TW" sz="2400" baseline="30000" dirty="0"/>
                <a:t>st</a:t>
              </a:r>
              <a:r>
                <a:rPr lang="en-US" altLang="zh-TW" sz="2400" dirty="0"/>
                <a:t> batch</a:t>
              </a:r>
              <a:endParaRPr lang="zh-TW" altLang="en-US" sz="2400" baseline="30000" dirty="0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214990" y="3136165"/>
              <a:ext cx="3069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Wingdings" panose="05000000000000000000" pitchFamily="2" charset="2"/>
                <a:buChar char="Ø"/>
              </a:pPr>
              <a:r>
                <a:rPr lang="en-US" altLang="zh-TW" sz="2400" dirty="0"/>
                <a:t>Pick the 2</a:t>
              </a:r>
              <a:r>
                <a:rPr lang="en-US" altLang="zh-TW" sz="2400" baseline="30000" dirty="0"/>
                <a:t>nd</a:t>
              </a:r>
              <a:r>
                <a:rPr lang="en-US" altLang="zh-TW" sz="2400" dirty="0"/>
                <a:t> batch</a:t>
              </a:r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/>
                <p:cNvSpPr txBox="1"/>
                <p:nvPr/>
              </p:nvSpPr>
              <p:spPr>
                <a:xfrm>
                  <a:off x="5795308" y="2244813"/>
                  <a:ext cx="233127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9" name="文字方塊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5308" y="2244813"/>
                  <a:ext cx="233127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3403" t="-1639" r="-524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/>
                <p:cNvSpPr txBox="1"/>
                <p:nvPr/>
              </p:nvSpPr>
              <p:spPr>
                <a:xfrm>
                  <a:off x="5795308" y="3621097"/>
                  <a:ext cx="241142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′′=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5308" y="3621097"/>
                  <a:ext cx="2411429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3038" t="-1667" r="-506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文字方塊 60"/>
            <p:cNvSpPr txBox="1"/>
            <p:nvPr/>
          </p:nvSpPr>
          <p:spPr>
            <a:xfrm>
              <a:off x="5726242" y="2614145"/>
              <a:ext cx="3507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Update parameters once</a:t>
              </a:r>
              <a:endParaRPr lang="zh-TW" altLang="en-US" sz="2400" dirty="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5726242" y="3950553"/>
              <a:ext cx="3507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Update parameters once</a:t>
              </a:r>
              <a:endParaRPr lang="zh-TW" altLang="en-US" sz="2400" dirty="0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5228849" y="4734287"/>
              <a:ext cx="35372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Wingdings" panose="05000000000000000000" pitchFamily="2" charset="2"/>
                <a:buChar char="Ø"/>
              </a:pPr>
              <a:r>
                <a:rPr lang="en-US" altLang="zh-TW" sz="2400" dirty="0"/>
                <a:t>Until all mini-batches have been picked</a:t>
              </a:r>
              <a:endParaRPr lang="zh-TW" altLang="en-US" sz="2400" baseline="30000" dirty="0"/>
            </a:p>
          </p:txBody>
        </p:sp>
        <p:sp>
          <p:nvSpPr>
            <p:cNvPr id="64" name="文字方塊 63"/>
            <p:cNvSpPr txBox="1"/>
            <p:nvPr/>
          </p:nvSpPr>
          <p:spPr>
            <a:xfrm rot="5400000">
              <a:off x="6523363" y="4589259"/>
              <a:ext cx="75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…</a:t>
              </a:r>
              <a:endParaRPr lang="zh-TW" altLang="en-US" sz="2400" baseline="30000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5991271" y="5553202"/>
              <a:ext cx="2209169" cy="44716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one epoch</a:t>
              </a:r>
              <a:endParaRPr lang="zh-TW" altLang="en-US" sz="2400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5201053" y="1796342"/>
              <a:ext cx="3820463" cy="3728024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7" name="文字方塊 66"/>
          <p:cNvSpPr txBox="1"/>
          <p:nvPr/>
        </p:nvSpPr>
        <p:spPr>
          <a:xfrm>
            <a:off x="2042749" y="5150312"/>
            <a:ext cx="2147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Batch size = 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2124781" y="5618131"/>
            <a:ext cx="44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Stochastic gradient descent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7" name="箭號: 向右 36"/>
          <p:cNvSpPr/>
          <p:nvPr/>
        </p:nvSpPr>
        <p:spPr>
          <a:xfrm>
            <a:off x="4229962" y="5266771"/>
            <a:ext cx="495298" cy="3513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4971104" y="462078"/>
            <a:ext cx="5527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Batch size influences both </a:t>
            </a:r>
            <a:r>
              <a:rPr lang="en-US" altLang="zh-TW" sz="2800" b="1" i="1" dirty="0"/>
              <a:t>speed</a:t>
            </a:r>
            <a:r>
              <a:rPr lang="en-US" altLang="zh-TW" sz="2800" dirty="0"/>
              <a:t> and </a:t>
            </a:r>
            <a:r>
              <a:rPr lang="en-US" altLang="zh-TW" sz="2800" b="1" i="1" dirty="0"/>
              <a:t>performance</a:t>
            </a:r>
            <a:r>
              <a:rPr lang="en-US" altLang="zh-TW" sz="2800" dirty="0"/>
              <a:t>. You have to tune it.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91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67" grpId="0"/>
      <p:bldP spid="68" grpId="0"/>
      <p:bldP spid="37" grpId="0" animBg="1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Speed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Smaller batch size means more updates in one epoch</a:t>
            </a:r>
          </a:p>
          <a:p>
            <a:pPr lvl="1"/>
            <a:r>
              <a:rPr lang="en-US" altLang="zh-TW" dirty="0"/>
              <a:t>E.g. 50000 examples</a:t>
            </a:r>
          </a:p>
          <a:p>
            <a:pPr lvl="1"/>
            <a:r>
              <a:rPr lang="en-US" altLang="zh-TW" dirty="0"/>
              <a:t>batch size = 1, 50000 updates in one epoch</a:t>
            </a:r>
          </a:p>
          <a:p>
            <a:pPr lvl="1"/>
            <a:r>
              <a:rPr lang="en-US" altLang="zh-TW" dirty="0"/>
              <a:t>batch size = 10, 5000 updates in one epoch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600" y="3298601"/>
            <a:ext cx="6139608" cy="330487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154863" y="5119290"/>
            <a:ext cx="3401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GTX 980 on MNIST with 50000 training examples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778704" y="3566817"/>
            <a:ext cx="9144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166s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8296276" y="2512526"/>
            <a:ext cx="9144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166s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96276" y="2998764"/>
            <a:ext cx="9144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17s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830536" y="5166083"/>
            <a:ext cx="9144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17s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179217" y="2538064"/>
            <a:ext cx="119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 epoch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179216" y="2979601"/>
            <a:ext cx="1488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10 epoch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321754" y="3558172"/>
            <a:ext cx="5047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Batch size = 1 and 10, update the same amount of times in the same period.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321754" y="4357788"/>
            <a:ext cx="5093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Batch size = 10 is more stable, converge faster 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672896" y="461136"/>
            <a:ext cx="4571923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Very large batch size can yield worse performance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2901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字方塊 172"/>
              <p:cNvSpPr txBox="1"/>
              <p:nvPr/>
            </p:nvSpPr>
            <p:spPr>
              <a:xfrm>
                <a:off x="1845349" y="5960609"/>
                <a:ext cx="85013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3" name="文字方塊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49" y="5960609"/>
                <a:ext cx="850130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字方塊 152"/>
              <p:cNvSpPr txBox="1"/>
              <p:nvPr/>
            </p:nvSpPr>
            <p:spPr>
              <a:xfrm>
                <a:off x="3923138" y="5965343"/>
                <a:ext cx="515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3" name="文字方塊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138" y="5965343"/>
                <a:ext cx="5156925" cy="369332"/>
              </a:xfrm>
              <a:prstGeom prst="rect">
                <a:avLst/>
              </a:prstGeom>
              <a:blipFill>
                <a:blip r:embed="rId5"/>
                <a:stretch>
                  <a:fillRect l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/>
          <p:cNvSpPr/>
          <p:nvPr/>
        </p:nvSpPr>
        <p:spPr>
          <a:xfrm>
            <a:off x="8704167" y="1554096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4553726" y="160651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5879312" y="1590167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7290871" y="160651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3370624" y="1634155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7677679" y="2654934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7786994" y="3900824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7653794" y="1876131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3439011" y="2351848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3444829" y="178151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8" name="Object 12"/>
          <p:cNvGraphicFramePr>
            <a:graphicFrameLocks noChangeAspect="1"/>
          </p:cNvGraphicFramePr>
          <p:nvPr>
            <p:extLst/>
          </p:nvPr>
        </p:nvGraphicFramePr>
        <p:xfrm>
          <a:off x="3457528" y="1686269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方程式" r:id="rId6" imgW="152280" imgH="215640" progId="Equation.3">
                  <p:embed/>
                </p:oleObj>
              </mc:Choice>
              <mc:Fallback>
                <p:oleObj name="方程式" r:id="rId6" imgW="152280" imgH="215640" progId="Equation.3">
                  <p:embed/>
                  <p:pic>
                    <p:nvPicPr>
                      <p:cNvPr id="9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28" y="1686269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12"/>
          <p:cNvGraphicFramePr>
            <a:graphicFrameLocks noChangeAspect="1"/>
          </p:cNvGraphicFramePr>
          <p:nvPr>
            <p:extLst/>
          </p:nvPr>
        </p:nvGraphicFramePr>
        <p:xfrm>
          <a:off x="3462825" y="2268999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方程式" r:id="rId8" imgW="164880" imgH="215640" progId="Equation.3">
                  <p:embed/>
                </p:oleObj>
              </mc:Choice>
              <mc:Fallback>
                <p:oleObj name="方程式" r:id="rId8" imgW="164880" imgH="215640" progId="Equation.3">
                  <p:embed/>
                  <p:pic>
                    <p:nvPicPr>
                      <p:cNvPr id="9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825" y="2268999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橢圓 99"/>
          <p:cNvSpPr/>
          <p:nvPr/>
        </p:nvSpPr>
        <p:spPr>
          <a:xfrm>
            <a:off x="4650836" y="161751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橢圓 100"/>
          <p:cNvSpPr/>
          <p:nvPr/>
        </p:nvSpPr>
        <p:spPr>
          <a:xfrm>
            <a:off x="4653178" y="239608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/>
          <p:cNvSpPr/>
          <p:nvPr/>
        </p:nvSpPr>
        <p:spPr>
          <a:xfrm>
            <a:off x="4641545" y="362409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/>
          <p:cNvSpPr txBox="1"/>
          <p:nvPr/>
        </p:nvSpPr>
        <p:spPr>
          <a:xfrm rot="5400000">
            <a:off x="4638799" y="304639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04" name="矩形 103"/>
          <p:cNvSpPr/>
          <p:nvPr/>
        </p:nvSpPr>
        <p:spPr>
          <a:xfrm>
            <a:off x="3448536" y="3749605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5" name="Object 12"/>
          <p:cNvGraphicFramePr>
            <a:graphicFrameLocks noChangeAspect="1"/>
          </p:cNvGraphicFramePr>
          <p:nvPr>
            <p:extLst/>
          </p:nvPr>
        </p:nvGraphicFramePr>
        <p:xfrm>
          <a:off x="3445420" y="3653351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方程式" r:id="rId10" imgW="190440" imgH="228600" progId="Equation.3">
                  <p:embed/>
                </p:oleObj>
              </mc:Choice>
              <mc:Fallback>
                <p:oleObj name="方程式" r:id="rId10" imgW="190440" imgH="228600" progId="Equation.3">
                  <p:embed/>
                  <p:pic>
                    <p:nvPicPr>
                      <p:cNvPr id="10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5420" y="3653351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文字方塊 105"/>
          <p:cNvSpPr txBox="1"/>
          <p:nvPr/>
        </p:nvSpPr>
        <p:spPr>
          <a:xfrm rot="5400000">
            <a:off x="3324469" y="303454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07" name="橢圓 106"/>
          <p:cNvSpPr/>
          <p:nvPr/>
        </p:nvSpPr>
        <p:spPr>
          <a:xfrm>
            <a:off x="5966398" y="161751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/>
          <p:cNvSpPr/>
          <p:nvPr/>
        </p:nvSpPr>
        <p:spPr>
          <a:xfrm>
            <a:off x="5968740" y="239608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5957107" y="3624098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/>
          <p:cNvSpPr txBox="1"/>
          <p:nvPr/>
        </p:nvSpPr>
        <p:spPr>
          <a:xfrm rot="5400000">
            <a:off x="5954361" y="304639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1" name="橢圓 110"/>
          <p:cNvSpPr/>
          <p:nvPr/>
        </p:nvSpPr>
        <p:spPr>
          <a:xfrm>
            <a:off x="7366715" y="159840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橢圓 111"/>
          <p:cNvSpPr/>
          <p:nvPr/>
        </p:nvSpPr>
        <p:spPr>
          <a:xfrm>
            <a:off x="7369057" y="235831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橢圓 112"/>
          <p:cNvSpPr/>
          <p:nvPr/>
        </p:nvSpPr>
        <p:spPr>
          <a:xfrm>
            <a:off x="7376085" y="360499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文字方塊 113"/>
          <p:cNvSpPr txBox="1"/>
          <p:nvPr/>
        </p:nvSpPr>
        <p:spPr>
          <a:xfrm rot="5400000">
            <a:off x="7373339" y="302412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5" name="文字方塊 114"/>
          <p:cNvSpPr txBox="1"/>
          <p:nvPr/>
        </p:nvSpPr>
        <p:spPr>
          <a:xfrm>
            <a:off x="6538444" y="155893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6556067" y="234443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6568247" y="360072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118" name="直線單箭頭接點 117"/>
          <p:cNvCxnSpPr>
            <a:stCxn id="100" idx="6"/>
            <a:endCxn id="107" idx="2"/>
          </p:cNvCxnSpPr>
          <p:nvPr/>
        </p:nvCxnSpPr>
        <p:spPr>
          <a:xfrm>
            <a:off x="5224994" y="190459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>
            <a:off x="5224994" y="2696347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>
            <a:off x="5215703" y="3918316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01" idx="6"/>
            <a:endCxn id="107" idx="2"/>
          </p:cNvCxnSpPr>
          <p:nvPr/>
        </p:nvCxnSpPr>
        <p:spPr>
          <a:xfrm flipV="1">
            <a:off x="5227336" y="1904595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100" idx="6"/>
            <a:endCxn id="108" idx="2"/>
          </p:cNvCxnSpPr>
          <p:nvPr/>
        </p:nvCxnSpPr>
        <p:spPr>
          <a:xfrm>
            <a:off x="5224994" y="1904595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stCxn id="100" idx="6"/>
            <a:endCxn id="109" idx="2"/>
          </p:cNvCxnSpPr>
          <p:nvPr/>
        </p:nvCxnSpPr>
        <p:spPr>
          <a:xfrm>
            <a:off x="5224995" y="1904595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101" idx="6"/>
            <a:endCxn id="109" idx="2"/>
          </p:cNvCxnSpPr>
          <p:nvPr/>
        </p:nvCxnSpPr>
        <p:spPr>
          <a:xfrm>
            <a:off x="5227337" y="2683165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102" idx="6"/>
            <a:endCxn id="107" idx="2"/>
          </p:cNvCxnSpPr>
          <p:nvPr/>
        </p:nvCxnSpPr>
        <p:spPr>
          <a:xfrm flipV="1">
            <a:off x="5215704" y="1904595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02" idx="6"/>
            <a:endCxn id="108" idx="2"/>
          </p:cNvCxnSpPr>
          <p:nvPr/>
        </p:nvCxnSpPr>
        <p:spPr>
          <a:xfrm flipV="1">
            <a:off x="5215704" y="2683165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endCxn id="100" idx="2"/>
          </p:cNvCxnSpPr>
          <p:nvPr/>
        </p:nvCxnSpPr>
        <p:spPr>
          <a:xfrm flipV="1">
            <a:off x="3791436" y="1904596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97" idx="3"/>
            <a:endCxn id="101" idx="2"/>
          </p:cNvCxnSpPr>
          <p:nvPr/>
        </p:nvCxnSpPr>
        <p:spPr>
          <a:xfrm>
            <a:off x="3787730" y="1952969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97" idx="3"/>
            <a:endCxn id="102" idx="2"/>
          </p:cNvCxnSpPr>
          <p:nvPr/>
        </p:nvCxnSpPr>
        <p:spPr>
          <a:xfrm>
            <a:off x="3787729" y="1952969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99" idx="3"/>
            <a:endCxn id="100" idx="2"/>
          </p:cNvCxnSpPr>
          <p:nvPr/>
        </p:nvCxnSpPr>
        <p:spPr>
          <a:xfrm flipV="1">
            <a:off x="3815250" y="1904595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96" idx="3"/>
            <a:endCxn id="101" idx="2"/>
          </p:cNvCxnSpPr>
          <p:nvPr/>
        </p:nvCxnSpPr>
        <p:spPr>
          <a:xfrm>
            <a:off x="3781912" y="2523299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96" idx="3"/>
            <a:endCxn id="102" idx="2"/>
          </p:cNvCxnSpPr>
          <p:nvPr/>
        </p:nvCxnSpPr>
        <p:spPr>
          <a:xfrm>
            <a:off x="3781911" y="2523299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105" idx="3"/>
            <a:endCxn id="100" idx="2"/>
          </p:cNvCxnSpPr>
          <p:nvPr/>
        </p:nvCxnSpPr>
        <p:spPr>
          <a:xfrm flipV="1">
            <a:off x="3853408" y="1904596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105" idx="3"/>
            <a:endCxn id="101" idx="2"/>
          </p:cNvCxnSpPr>
          <p:nvPr/>
        </p:nvCxnSpPr>
        <p:spPr>
          <a:xfrm flipV="1">
            <a:off x="3827040" y="2683165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>
            <a:stCxn id="105" idx="3"/>
            <a:endCxn id="102" idx="2"/>
          </p:cNvCxnSpPr>
          <p:nvPr/>
        </p:nvCxnSpPr>
        <p:spPr>
          <a:xfrm>
            <a:off x="3827039" y="3897771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 rot="5400000">
            <a:off x="8646357" y="305509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8715450" y="1536271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8704167" y="2334491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8704167" y="3600723"/>
            <a:ext cx="63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y</a:t>
            </a:r>
            <a:r>
              <a:rPr lang="en-US" altLang="zh-TW" sz="2800" baseline="-25000" dirty="0" err="1"/>
              <a:t>M</a:t>
            </a:r>
            <a:endParaRPr lang="zh-TW" altLang="en-US" sz="2800" baseline="-25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Speed - Matrix Operation </a:t>
            </a:r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842545" y="2185784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79" name="矩形 78"/>
          <p:cNvSpPr/>
          <p:nvPr/>
        </p:nvSpPr>
        <p:spPr>
          <a:xfrm>
            <a:off x="5230748" y="2193988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0" name="矩形 79"/>
          <p:cNvSpPr/>
          <p:nvPr/>
        </p:nvSpPr>
        <p:spPr>
          <a:xfrm>
            <a:off x="6696753" y="2187089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L</a:t>
            </a:r>
            <a:endParaRPr lang="zh-TW" altLang="en-US" sz="2400" baseline="30000" dirty="0"/>
          </a:p>
        </p:txBody>
      </p:sp>
      <p:sp>
        <p:nvSpPr>
          <p:cNvPr id="82" name="矩形 81"/>
          <p:cNvSpPr/>
          <p:nvPr/>
        </p:nvSpPr>
        <p:spPr>
          <a:xfrm>
            <a:off x="5846227" y="2527383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3" name="矩形 82"/>
          <p:cNvSpPr/>
          <p:nvPr/>
        </p:nvSpPr>
        <p:spPr>
          <a:xfrm>
            <a:off x="7336126" y="2503876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b</a:t>
            </a:r>
            <a:r>
              <a:rPr lang="en-US" altLang="zh-TW" sz="2400" baseline="30000" dirty="0" err="1"/>
              <a:t>L</a:t>
            </a:r>
            <a:endParaRPr lang="zh-TW" altLang="en-US" sz="2400" baseline="30000" dirty="0"/>
          </a:p>
        </p:txBody>
      </p:sp>
      <p:sp>
        <p:nvSpPr>
          <p:cNvPr id="88" name="矩形 87"/>
          <p:cNvSpPr/>
          <p:nvPr/>
        </p:nvSpPr>
        <p:spPr>
          <a:xfrm>
            <a:off x="3754674" y="358102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89" name="矩形 88"/>
          <p:cNvSpPr/>
          <p:nvPr/>
        </p:nvSpPr>
        <p:spPr>
          <a:xfrm>
            <a:off x="5064088" y="358102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90" name="矩形 89"/>
          <p:cNvSpPr/>
          <p:nvPr/>
        </p:nvSpPr>
        <p:spPr>
          <a:xfrm>
            <a:off x="6399212" y="3594769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92" name="矩形 91"/>
          <p:cNvSpPr/>
          <p:nvPr/>
        </p:nvSpPr>
        <p:spPr>
          <a:xfrm>
            <a:off x="7988826" y="3589712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sp>
        <p:nvSpPr>
          <p:cNvPr id="85" name="矩形 84"/>
          <p:cNvSpPr/>
          <p:nvPr/>
        </p:nvSpPr>
        <p:spPr>
          <a:xfrm>
            <a:off x="2045226" y="4593012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endParaRPr lang="zh-TW" altLang="en-US" sz="2400" baseline="30000" dirty="0"/>
          </a:p>
        </p:txBody>
      </p:sp>
      <p:grpSp>
        <p:nvGrpSpPr>
          <p:cNvPr id="6" name="群組 5"/>
          <p:cNvGrpSpPr/>
          <p:nvPr/>
        </p:nvGrpSpPr>
        <p:grpSpPr>
          <a:xfrm>
            <a:off x="2546727" y="4582414"/>
            <a:ext cx="1423980" cy="877076"/>
            <a:chOff x="3047770" y="5664328"/>
            <a:chExt cx="1423980" cy="8770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3047770" y="5918200"/>
                  <a:ext cx="142398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770" y="5918200"/>
                  <a:ext cx="1423980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717" b="-344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 86"/>
            <p:cNvSpPr/>
            <p:nvPr/>
          </p:nvSpPr>
          <p:spPr>
            <a:xfrm>
              <a:off x="3778163" y="566432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endParaRPr lang="zh-TW" altLang="en-US" sz="2400" dirty="0"/>
            </a:p>
          </p:txBody>
        </p:sp>
      </p:grpSp>
      <p:sp>
        <p:nvSpPr>
          <p:cNvPr id="140" name="矩形 139"/>
          <p:cNvSpPr/>
          <p:nvPr/>
        </p:nvSpPr>
        <p:spPr>
          <a:xfrm>
            <a:off x="7458446" y="5686812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41" name="矩形 140"/>
          <p:cNvSpPr/>
          <p:nvPr/>
        </p:nvSpPr>
        <p:spPr>
          <a:xfrm>
            <a:off x="5636962" y="5708964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42" name="矩形 141"/>
          <p:cNvSpPr/>
          <p:nvPr/>
        </p:nvSpPr>
        <p:spPr>
          <a:xfrm>
            <a:off x="6537904" y="5685008"/>
            <a:ext cx="441359" cy="8770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146" name="文字方塊 145"/>
          <p:cNvSpPr txBox="1"/>
          <p:nvPr/>
        </p:nvSpPr>
        <p:spPr>
          <a:xfrm>
            <a:off x="7038544" y="5880612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/>
              <p:cNvSpPr txBox="1"/>
              <p:nvPr/>
            </p:nvSpPr>
            <p:spPr>
              <a:xfrm>
                <a:off x="5176492" y="5938880"/>
                <a:ext cx="3002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7" name="文字方塊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492" y="5938880"/>
                <a:ext cx="300248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矩形 148"/>
          <p:cNvSpPr/>
          <p:nvPr/>
        </p:nvSpPr>
        <p:spPr>
          <a:xfrm>
            <a:off x="8400409" y="5703456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50" name="矩形 149"/>
          <p:cNvSpPr/>
          <p:nvPr/>
        </p:nvSpPr>
        <p:spPr>
          <a:xfrm>
            <a:off x="4349707" y="5725608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8045220" y="5892200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55" name="矩形 154"/>
          <p:cNvSpPr/>
          <p:nvPr/>
        </p:nvSpPr>
        <p:spPr>
          <a:xfrm>
            <a:off x="9615450" y="5685009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b</a:t>
            </a:r>
            <a:r>
              <a:rPr lang="en-US" altLang="zh-TW" sz="2400" baseline="30000" dirty="0" err="1"/>
              <a:t>L</a:t>
            </a:r>
            <a:endParaRPr lang="zh-TW" altLang="en-US" sz="2400" baseline="30000" dirty="0"/>
          </a:p>
        </p:txBody>
      </p:sp>
      <p:sp>
        <p:nvSpPr>
          <p:cNvPr id="156" name="矩形 155"/>
          <p:cNvSpPr/>
          <p:nvPr/>
        </p:nvSpPr>
        <p:spPr>
          <a:xfrm>
            <a:off x="2653408" y="5718374"/>
            <a:ext cx="807843" cy="832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L</a:t>
            </a:r>
            <a:endParaRPr lang="zh-TW" altLang="en-US" sz="2400" baseline="300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9304896" y="5884467"/>
            <a:ext cx="36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84078" y="5819056"/>
            <a:ext cx="71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74" name="矩形 173"/>
          <p:cNvSpPr/>
          <p:nvPr/>
        </p:nvSpPr>
        <p:spPr>
          <a:xfrm>
            <a:off x="4405004" y="2531688"/>
            <a:ext cx="450868" cy="854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75" name="文字方塊 174"/>
          <p:cNvSpPr txBox="1"/>
          <p:nvPr/>
        </p:nvSpPr>
        <p:spPr>
          <a:xfrm>
            <a:off x="8896935" y="5774436"/>
            <a:ext cx="71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76" name="文字方塊 175"/>
          <p:cNvSpPr txBox="1"/>
          <p:nvPr/>
        </p:nvSpPr>
        <p:spPr>
          <a:xfrm>
            <a:off x="4125928" y="4813178"/>
            <a:ext cx="2273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Forward pass</a:t>
            </a:r>
            <a:endParaRPr lang="zh-TW" altLang="en-US" sz="28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232242" y="4815545"/>
            <a:ext cx="3893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(Backward pass is similar)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873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53" grpId="0"/>
      <p:bldP spid="85" grpId="0" animBg="1"/>
      <p:bldP spid="140" grpId="0" animBg="1"/>
      <p:bldP spid="141" grpId="0" animBg="1"/>
      <p:bldP spid="142" grpId="0" animBg="1"/>
      <p:bldP spid="146" grpId="0"/>
      <p:bldP spid="147" grpId="0"/>
      <p:bldP spid="149" grpId="0" animBg="1"/>
      <p:bldP spid="150" grpId="0" animBg="1"/>
      <p:bldP spid="152" grpId="0"/>
      <p:bldP spid="155" grpId="0" animBg="1"/>
      <p:bldP spid="156" grpId="0" animBg="1"/>
      <p:bldP spid="158" grpId="0"/>
      <p:bldP spid="8" grpId="0"/>
      <p:bldP spid="175" grpId="0"/>
      <p:bldP spid="176" grpId="0"/>
      <p:bldP spid="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Speed - Matrix Operation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Why mini-batch is faster than stochastic gradient descent?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60528" y="3354747"/>
            <a:ext cx="1562100" cy="10683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978650" y="3389153"/>
            <a:ext cx="1562100" cy="10683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152651" y="2741335"/>
            <a:ext cx="425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Stochastic Gradient Descent</a:t>
            </a:r>
            <a:endParaRPr lang="zh-TW" altLang="en-US" sz="2400" b="1" i="1" u="sng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152651" y="4558623"/>
            <a:ext cx="425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Mini-batch</a:t>
            </a:r>
            <a:endParaRPr lang="zh-TW" altLang="en-US" sz="2400" b="1" i="1" u="sng" dirty="0"/>
          </a:p>
        </p:txBody>
      </p:sp>
      <p:sp>
        <p:nvSpPr>
          <p:cNvPr id="23" name="矩形 22"/>
          <p:cNvSpPr/>
          <p:nvPr/>
        </p:nvSpPr>
        <p:spPr>
          <a:xfrm>
            <a:off x="5800098" y="5137468"/>
            <a:ext cx="1320313" cy="126681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5765282" y="4718527"/>
            <a:ext cx="133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matrix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652919" y="5362385"/>
            <a:ext cx="2502694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Practically, which one is faster?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972362" y="3673496"/>
                <a:ext cx="6051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362" y="3673496"/>
                <a:ext cx="60510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7520835" y="3707902"/>
                <a:ext cx="6051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835" y="3707902"/>
                <a:ext cx="60510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群組 12"/>
          <p:cNvGrpSpPr/>
          <p:nvPr/>
        </p:nvGrpSpPr>
        <p:grpSpPr>
          <a:xfrm>
            <a:off x="4074461" y="5227273"/>
            <a:ext cx="1562100" cy="1068387"/>
            <a:chOff x="2236136" y="5406286"/>
            <a:chExt cx="1562100" cy="1068387"/>
          </a:xfrm>
        </p:grpSpPr>
        <p:sp>
          <p:nvSpPr>
            <p:cNvPr id="19" name="矩形 18"/>
            <p:cNvSpPr/>
            <p:nvPr/>
          </p:nvSpPr>
          <p:spPr>
            <a:xfrm>
              <a:off x="2236136" y="5406286"/>
              <a:ext cx="1562100" cy="10683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2759299" y="5731881"/>
                  <a:ext cx="6051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9299" y="5731881"/>
                  <a:ext cx="605102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群組 6"/>
          <p:cNvGrpSpPr/>
          <p:nvPr/>
        </p:nvGrpSpPr>
        <p:grpSpPr>
          <a:xfrm>
            <a:off x="5202726" y="3369946"/>
            <a:ext cx="432000" cy="1068388"/>
            <a:chOff x="2456573" y="3474094"/>
            <a:chExt cx="432000" cy="1068388"/>
          </a:xfrm>
        </p:grpSpPr>
        <p:sp>
          <p:nvSpPr>
            <p:cNvPr id="5" name="矩形 4"/>
            <p:cNvSpPr/>
            <p:nvPr/>
          </p:nvSpPr>
          <p:spPr>
            <a:xfrm>
              <a:off x="2456573" y="3474094"/>
              <a:ext cx="432000" cy="106838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2528954" y="3775317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954" y="3775317"/>
                  <a:ext cx="283411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群組 7"/>
          <p:cNvGrpSpPr/>
          <p:nvPr/>
        </p:nvGrpSpPr>
        <p:grpSpPr>
          <a:xfrm>
            <a:off x="8674098" y="3389153"/>
            <a:ext cx="432000" cy="1068388"/>
            <a:chOff x="5210173" y="3458894"/>
            <a:chExt cx="432000" cy="1068388"/>
          </a:xfrm>
        </p:grpSpPr>
        <p:sp>
          <p:nvSpPr>
            <p:cNvPr id="15" name="矩形 14"/>
            <p:cNvSpPr/>
            <p:nvPr/>
          </p:nvSpPr>
          <p:spPr>
            <a:xfrm>
              <a:off x="5210173" y="3458894"/>
              <a:ext cx="432000" cy="106838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5273673" y="3761544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3673" y="3761544"/>
                  <a:ext cx="283411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群組 31"/>
          <p:cNvGrpSpPr/>
          <p:nvPr/>
        </p:nvGrpSpPr>
        <p:grpSpPr>
          <a:xfrm>
            <a:off x="5979729" y="5234559"/>
            <a:ext cx="432000" cy="1068388"/>
            <a:chOff x="2456573" y="3474094"/>
            <a:chExt cx="432000" cy="1068388"/>
          </a:xfrm>
        </p:grpSpPr>
        <p:sp>
          <p:nvSpPr>
            <p:cNvPr id="33" name="矩形 32"/>
            <p:cNvSpPr/>
            <p:nvPr/>
          </p:nvSpPr>
          <p:spPr>
            <a:xfrm>
              <a:off x="2456573" y="3474094"/>
              <a:ext cx="432000" cy="106838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2567949" y="3765738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7949" y="3765738"/>
                  <a:ext cx="283411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群組 34"/>
          <p:cNvGrpSpPr/>
          <p:nvPr/>
        </p:nvGrpSpPr>
        <p:grpSpPr>
          <a:xfrm>
            <a:off x="6527992" y="5234559"/>
            <a:ext cx="432000" cy="1068388"/>
            <a:chOff x="5210173" y="3458894"/>
            <a:chExt cx="432000" cy="1068388"/>
          </a:xfrm>
        </p:grpSpPr>
        <p:sp>
          <p:nvSpPr>
            <p:cNvPr id="36" name="矩形 35"/>
            <p:cNvSpPr/>
            <p:nvPr/>
          </p:nvSpPr>
          <p:spPr>
            <a:xfrm>
              <a:off x="5210173" y="3458894"/>
              <a:ext cx="432000" cy="106838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5257446" y="3747578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446" y="3747578"/>
                  <a:ext cx="283411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群組 40"/>
          <p:cNvGrpSpPr/>
          <p:nvPr/>
        </p:nvGrpSpPr>
        <p:grpSpPr>
          <a:xfrm>
            <a:off x="2708352" y="3336888"/>
            <a:ext cx="442314" cy="1068388"/>
            <a:chOff x="2456573" y="3474094"/>
            <a:chExt cx="442314" cy="1068388"/>
          </a:xfrm>
        </p:grpSpPr>
        <p:sp>
          <p:nvSpPr>
            <p:cNvPr id="42" name="矩形 41"/>
            <p:cNvSpPr/>
            <p:nvPr/>
          </p:nvSpPr>
          <p:spPr>
            <a:xfrm>
              <a:off x="2456573" y="3474094"/>
              <a:ext cx="432000" cy="106838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2466974" y="3775317"/>
                  <a:ext cx="43191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974" y="3775317"/>
                  <a:ext cx="431913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文字方塊 10"/>
          <p:cNvSpPr txBox="1"/>
          <p:nvPr/>
        </p:nvSpPr>
        <p:spPr>
          <a:xfrm>
            <a:off x="3012256" y="3638111"/>
            <a:ext cx="56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grpSp>
        <p:nvGrpSpPr>
          <p:cNvPr id="44" name="群組 43"/>
          <p:cNvGrpSpPr/>
          <p:nvPr/>
        </p:nvGrpSpPr>
        <p:grpSpPr>
          <a:xfrm>
            <a:off x="6170617" y="3373053"/>
            <a:ext cx="456173" cy="1068388"/>
            <a:chOff x="2456573" y="3474094"/>
            <a:chExt cx="456173" cy="1068388"/>
          </a:xfrm>
        </p:grpSpPr>
        <p:sp>
          <p:nvSpPr>
            <p:cNvPr id="45" name="矩形 44"/>
            <p:cNvSpPr/>
            <p:nvPr/>
          </p:nvSpPr>
          <p:spPr>
            <a:xfrm>
              <a:off x="2456573" y="3474094"/>
              <a:ext cx="432000" cy="106838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2480833" y="3772210"/>
                  <a:ext cx="43191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0833" y="3772210"/>
                  <a:ext cx="431913" cy="43088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文字方塊 46"/>
          <p:cNvSpPr txBox="1"/>
          <p:nvPr/>
        </p:nvSpPr>
        <p:spPr>
          <a:xfrm>
            <a:off x="6474520" y="3674276"/>
            <a:ext cx="56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066635" y="3648356"/>
            <a:ext cx="103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pSp>
        <p:nvGrpSpPr>
          <p:cNvPr id="49" name="群組 48"/>
          <p:cNvGrpSpPr/>
          <p:nvPr/>
        </p:nvGrpSpPr>
        <p:grpSpPr>
          <a:xfrm>
            <a:off x="2451644" y="5215050"/>
            <a:ext cx="442314" cy="1068388"/>
            <a:chOff x="2456573" y="3474094"/>
            <a:chExt cx="442314" cy="1068388"/>
          </a:xfrm>
        </p:grpSpPr>
        <p:sp>
          <p:nvSpPr>
            <p:cNvPr id="50" name="矩形 49"/>
            <p:cNvSpPr/>
            <p:nvPr/>
          </p:nvSpPr>
          <p:spPr>
            <a:xfrm>
              <a:off x="2456573" y="3474094"/>
              <a:ext cx="432000" cy="106838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/>
                <p:cNvSpPr txBox="1"/>
                <p:nvPr/>
              </p:nvSpPr>
              <p:spPr>
                <a:xfrm>
                  <a:off x="2466974" y="3775317"/>
                  <a:ext cx="43191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1" name="文字方塊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974" y="3775317"/>
                  <a:ext cx="431913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文字方塊 51"/>
          <p:cNvSpPr txBox="1"/>
          <p:nvPr/>
        </p:nvSpPr>
        <p:spPr>
          <a:xfrm>
            <a:off x="3516575" y="5516273"/>
            <a:ext cx="56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grpSp>
        <p:nvGrpSpPr>
          <p:cNvPr id="53" name="群組 52"/>
          <p:cNvGrpSpPr/>
          <p:nvPr/>
        </p:nvGrpSpPr>
        <p:grpSpPr>
          <a:xfrm>
            <a:off x="2983278" y="5227272"/>
            <a:ext cx="442314" cy="1068388"/>
            <a:chOff x="2456573" y="3474094"/>
            <a:chExt cx="442314" cy="1068388"/>
          </a:xfrm>
        </p:grpSpPr>
        <p:sp>
          <p:nvSpPr>
            <p:cNvPr id="54" name="矩形 53"/>
            <p:cNvSpPr/>
            <p:nvPr/>
          </p:nvSpPr>
          <p:spPr>
            <a:xfrm>
              <a:off x="2456573" y="3474094"/>
              <a:ext cx="432000" cy="106838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/>
                <p:cNvSpPr txBox="1"/>
                <p:nvPr/>
              </p:nvSpPr>
              <p:spPr>
                <a:xfrm>
                  <a:off x="2466974" y="3775317"/>
                  <a:ext cx="43191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5" name="文字方塊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974" y="3775317"/>
                  <a:ext cx="431913" cy="43088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矩形 55"/>
          <p:cNvSpPr/>
          <p:nvPr/>
        </p:nvSpPr>
        <p:spPr>
          <a:xfrm>
            <a:off x="2316292" y="5110532"/>
            <a:ext cx="1216585" cy="126681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90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23" grpId="0" animBg="1"/>
      <p:bldP spid="24" grpId="0"/>
      <p:bldP spid="25" grpId="0" animBg="1"/>
      <p:bldP spid="6" grpId="0"/>
      <p:bldP spid="26" grpId="0"/>
      <p:bldP spid="11" grpId="0"/>
      <p:bldP spid="47" grpId="0"/>
      <p:bldP spid="48" grpId="0"/>
      <p:bldP spid="52" grpId="0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94080" y="3228604"/>
            <a:ext cx="8673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http://keras.io/getting-started/faq/#how-can-i-save-a-keras-model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994080" y="3902316"/>
            <a:ext cx="561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to use the neural network (testing):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662" y="4554300"/>
            <a:ext cx="7114972" cy="93115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994079" y="4783036"/>
            <a:ext cx="137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case 1:</a:t>
            </a:r>
            <a:endParaRPr lang="zh-TW" altLang="en-US" sz="24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662" y="5862143"/>
            <a:ext cx="4907074" cy="50514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994079" y="5835141"/>
            <a:ext cx="137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case 2:</a:t>
            </a:r>
            <a:endParaRPr lang="zh-TW" altLang="en-US" sz="2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4164170" y="152910"/>
            <a:ext cx="5875181" cy="2863477"/>
            <a:chOff x="2640169" y="152909"/>
            <a:chExt cx="5875181" cy="2863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40169" y="152909"/>
              <a:ext cx="5875181" cy="2863477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23866" y="385219"/>
              <a:ext cx="5707785" cy="1137471"/>
            </a:xfrm>
            <a:prstGeom prst="rect">
              <a:avLst/>
            </a:prstGeom>
          </p:spPr>
        </p:pic>
      </p:grpSp>
      <p:sp>
        <p:nvSpPr>
          <p:cNvPr id="6" name="文字方塊 5"/>
          <p:cNvSpPr txBox="1"/>
          <p:nvPr/>
        </p:nvSpPr>
        <p:spPr>
          <a:xfrm>
            <a:off x="1994079" y="2766939"/>
            <a:ext cx="436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Save and load models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29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2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Using GPU to speed training</a:t>
            </a:r>
          </a:p>
          <a:p>
            <a:pPr lvl="1"/>
            <a:r>
              <a:rPr lang="en-US" altLang="zh-TW" sz="2800" dirty="0"/>
              <a:t>Way 1</a:t>
            </a:r>
          </a:p>
          <a:p>
            <a:pPr lvl="2"/>
            <a:r>
              <a:rPr lang="en-US" altLang="zh-TW" sz="2800" dirty="0"/>
              <a:t>THEANO_FLAGS=device=gpu0 python YourCode.py</a:t>
            </a:r>
          </a:p>
          <a:p>
            <a:pPr lvl="1"/>
            <a:r>
              <a:rPr lang="en-US" altLang="zh-TW" sz="2800" dirty="0"/>
              <a:t>Way 2 (in your code)</a:t>
            </a:r>
          </a:p>
          <a:p>
            <a:pPr lvl="2"/>
            <a:r>
              <a:rPr lang="en-US" altLang="zh-TW" sz="2800" dirty="0"/>
              <a:t>import </a:t>
            </a:r>
            <a:r>
              <a:rPr lang="en-US" altLang="zh-TW" sz="2800" dirty="0" err="1"/>
              <a:t>os</a:t>
            </a:r>
            <a:endParaRPr lang="en-US" altLang="zh-TW" sz="2800" dirty="0"/>
          </a:p>
          <a:p>
            <a:pPr lvl="2"/>
            <a:r>
              <a:rPr lang="en-US" altLang="zh-TW" sz="2800" dirty="0" err="1"/>
              <a:t>os.environ</a:t>
            </a:r>
            <a:r>
              <a:rPr lang="en-US" altLang="zh-TW" sz="2800" dirty="0"/>
              <a:t>["THEANO_FLAGS"] = "device=gpu0"</a:t>
            </a:r>
            <a:endParaRPr lang="zh-TW" altLang="en-US" sz="2800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3624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2275" y="463877"/>
            <a:ext cx="5305425" cy="33813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2805" y="2259701"/>
            <a:ext cx="4804363" cy="1929688"/>
            <a:chOff x="89638" y="359621"/>
            <a:chExt cx="4804363" cy="19296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105" y="1881965"/>
              <a:ext cx="3104181" cy="263526"/>
            </a:xfrm>
            <a:prstGeom prst="rect">
              <a:avLst/>
            </a:prstGeom>
          </p:spPr>
        </p:pic>
        <p:sp>
          <p:nvSpPr>
            <p:cNvPr id="11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89638" y="1389204"/>
              <a:ext cx="4804363" cy="90010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Computer </a:t>
              </a:r>
              <a:r>
                <a:rPr lang="en-US" sz="4000" dirty="0" smtClean="0">
                  <a:solidFill>
                    <a:srgbClr val="00B0F0"/>
                  </a:solidFill>
                </a:rPr>
                <a:t>Vision</a:t>
              </a:r>
              <a:endParaRPr lang="en-US" sz="4000" dirty="0">
                <a:solidFill>
                  <a:srgbClr val="00B0F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ABCB87-2ECC-4C03-B5BB-6EE11C8A4485}"/>
                </a:ext>
              </a:extLst>
            </p:cNvPr>
            <p:cNvGrpSpPr/>
            <p:nvPr/>
          </p:nvGrpSpPr>
          <p:grpSpPr>
            <a:xfrm>
              <a:off x="89638" y="359621"/>
              <a:ext cx="3064025" cy="1516520"/>
              <a:chOff x="4853562" y="1589418"/>
              <a:chExt cx="2609520" cy="129156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3546B24-FABC-4B2A-A80F-B03654D56A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853562" y="1589418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2E1A011-CDEA-4BBC-B725-C88AF5464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230834" y="1678285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8BC7BC-BF58-402E-9A69-AA9226DE7CAA}"/>
                </a:ext>
              </a:extLst>
            </p:cNvPr>
            <p:cNvGrpSpPr/>
            <p:nvPr/>
          </p:nvGrpSpPr>
          <p:grpSpPr>
            <a:xfrm>
              <a:off x="1176068" y="503243"/>
              <a:ext cx="1334145" cy="620384"/>
              <a:chOff x="7439031" y="1585639"/>
              <a:chExt cx="2143740" cy="996849"/>
            </a:xfrm>
            <a:solidFill>
              <a:schemeClr val="accent6"/>
            </a:solidFill>
          </p:grpSpPr>
          <p:sp>
            <p:nvSpPr>
              <p:cNvPr id="17" name="Freeform: Shape 66">
                <a:extLst>
                  <a:ext uri="{FF2B5EF4-FFF2-40B4-BE49-F238E27FC236}">
                    <a16:creationId xmlns:a16="http://schemas.microsoft.com/office/drawing/2014/main" id="{2A081543-B9FF-49B1-8EEF-ABDF5438EDCD}"/>
                  </a:ext>
                </a:extLst>
              </p:cNvPr>
              <p:cNvSpPr/>
              <p:nvPr/>
            </p:nvSpPr>
            <p:spPr>
              <a:xfrm>
                <a:off x="7439031" y="1585639"/>
                <a:ext cx="2143740" cy="996849"/>
              </a:xfrm>
              <a:custGeom>
                <a:avLst/>
                <a:gdLst/>
                <a:ahLst/>
                <a:cxnLst/>
                <a:rect l="l" t="t" r="r" b="b"/>
                <a:pathLst>
                  <a:path w="1862733" h="866179">
                    <a:moveTo>
                      <a:pt x="794147" y="204787"/>
                    </a:moveTo>
                    <a:cubicBezTo>
                      <a:pt x="745605" y="204787"/>
                      <a:pt x="701637" y="218416"/>
                      <a:pt x="662244" y="245673"/>
                    </a:cubicBezTo>
                    <a:cubicBezTo>
                      <a:pt x="622851" y="272930"/>
                      <a:pt x="594798" y="309240"/>
                      <a:pt x="578086" y="354601"/>
                    </a:cubicBezTo>
                    <a:cubicBezTo>
                      <a:pt x="568536" y="380467"/>
                      <a:pt x="563761" y="406729"/>
                      <a:pt x="563761" y="433387"/>
                    </a:cubicBezTo>
                    <a:cubicBezTo>
                      <a:pt x="563761" y="488299"/>
                      <a:pt x="582064" y="537440"/>
                      <a:pt x="618670" y="580811"/>
                    </a:cubicBezTo>
                    <a:cubicBezTo>
                      <a:pt x="664031" y="634532"/>
                      <a:pt x="722524" y="661392"/>
                      <a:pt x="794147" y="661392"/>
                    </a:cubicBezTo>
                    <a:cubicBezTo>
                      <a:pt x="865771" y="661392"/>
                      <a:pt x="924462" y="634733"/>
                      <a:pt x="970220" y="581415"/>
                    </a:cubicBezTo>
                    <a:cubicBezTo>
                      <a:pt x="1006826" y="538838"/>
                      <a:pt x="1025128" y="489496"/>
                      <a:pt x="1025128" y="433387"/>
                    </a:cubicBezTo>
                    <a:cubicBezTo>
                      <a:pt x="1025128" y="376088"/>
                      <a:pt x="1006826" y="326547"/>
                      <a:pt x="970220" y="284764"/>
                    </a:cubicBezTo>
                    <a:cubicBezTo>
                      <a:pt x="923265" y="231446"/>
                      <a:pt x="864574" y="204787"/>
                      <a:pt x="794147" y="204787"/>
                    </a:cubicBezTo>
                    <a:close/>
                    <a:moveTo>
                      <a:pt x="1304330" y="24408"/>
                    </a:moveTo>
                    <a:lnTo>
                      <a:pt x="1862733" y="24408"/>
                    </a:lnTo>
                    <a:lnTo>
                      <a:pt x="1862733" y="200620"/>
                    </a:lnTo>
                    <a:lnTo>
                      <a:pt x="1687711" y="200620"/>
                    </a:lnTo>
                    <a:lnTo>
                      <a:pt x="1687711" y="837009"/>
                    </a:lnTo>
                    <a:lnTo>
                      <a:pt x="1476375" y="837009"/>
                    </a:lnTo>
                    <a:lnTo>
                      <a:pt x="1476375" y="200620"/>
                    </a:lnTo>
                    <a:lnTo>
                      <a:pt x="1304330" y="200620"/>
                    </a:lnTo>
                    <a:close/>
                    <a:moveTo>
                      <a:pt x="0" y="24408"/>
                    </a:moveTo>
                    <a:lnTo>
                      <a:pt x="211336" y="24408"/>
                    </a:lnTo>
                    <a:lnTo>
                      <a:pt x="211336" y="837009"/>
                    </a:lnTo>
                    <a:lnTo>
                      <a:pt x="0" y="837009"/>
                    </a:lnTo>
                    <a:close/>
                    <a:moveTo>
                      <a:pt x="794147" y="0"/>
                    </a:moveTo>
                    <a:cubicBezTo>
                      <a:pt x="937022" y="0"/>
                      <a:pt x="1050330" y="47426"/>
                      <a:pt x="1134071" y="142280"/>
                    </a:cubicBezTo>
                    <a:cubicBezTo>
                      <a:pt x="1207493" y="225623"/>
                      <a:pt x="1244204" y="322659"/>
                      <a:pt x="1244204" y="433387"/>
                    </a:cubicBezTo>
                    <a:cubicBezTo>
                      <a:pt x="1244204" y="543719"/>
                      <a:pt x="1207493" y="640556"/>
                      <a:pt x="1134071" y="723900"/>
                    </a:cubicBezTo>
                    <a:cubicBezTo>
                      <a:pt x="1050330" y="818753"/>
                      <a:pt x="937022" y="866179"/>
                      <a:pt x="794147" y="866179"/>
                    </a:cubicBezTo>
                    <a:cubicBezTo>
                      <a:pt x="651669" y="866179"/>
                      <a:pt x="538560" y="818753"/>
                      <a:pt x="454819" y="723900"/>
                    </a:cubicBezTo>
                    <a:cubicBezTo>
                      <a:pt x="381397" y="640556"/>
                      <a:pt x="344686" y="543719"/>
                      <a:pt x="344686" y="433387"/>
                    </a:cubicBezTo>
                    <a:cubicBezTo>
                      <a:pt x="344686" y="382984"/>
                      <a:pt x="354608" y="331291"/>
                      <a:pt x="374452" y="278308"/>
                    </a:cubicBezTo>
                    <a:cubicBezTo>
                      <a:pt x="394296" y="225326"/>
                      <a:pt x="420886" y="179983"/>
                      <a:pt x="454224" y="142280"/>
                    </a:cubicBezTo>
                    <a:cubicBezTo>
                      <a:pt x="537964" y="47426"/>
                      <a:pt x="651272" y="0"/>
                      <a:pt x="79414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8" name="Freeform: Shape 67">
                <a:extLst>
                  <a:ext uri="{FF2B5EF4-FFF2-40B4-BE49-F238E27FC236}">
                    <a16:creationId xmlns:a16="http://schemas.microsoft.com/office/drawing/2014/main" id="{275D1FAA-C13F-4A6B-BA37-7704CFB7ADCD}"/>
                  </a:ext>
                </a:extLst>
              </p:cNvPr>
              <p:cNvSpPr/>
              <p:nvPr/>
            </p:nvSpPr>
            <p:spPr>
              <a:xfrm>
                <a:off x="8174174" y="1963600"/>
                <a:ext cx="443936" cy="326799"/>
              </a:xfrm>
              <a:custGeom>
                <a:avLst/>
                <a:gdLst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788485 w 3738080"/>
                  <a:gd name="connsiteY5" fmla="*/ 1841061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624294 w 3738080"/>
                  <a:gd name="connsiteY5" fmla="*/ 1992174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1858846 w 3738080"/>
                  <a:gd name="connsiteY5" fmla="*/ 1306247 h 2751770"/>
                  <a:gd name="connsiteX6" fmla="*/ 2645621 w 3738080"/>
                  <a:gd name="connsiteY6" fmla="*/ 1504218 h 2751770"/>
                  <a:gd name="connsiteX7" fmla="*/ 2795575 w 3738080"/>
                  <a:gd name="connsiteY7" fmla="*/ 1757331 h 2751770"/>
                  <a:gd name="connsiteX8" fmla="*/ 2539052 w 3738080"/>
                  <a:gd name="connsiteY8" fmla="*/ 1841672 h 2751770"/>
                  <a:gd name="connsiteX9" fmla="*/ 1353947 w 3738080"/>
                  <a:gd name="connsiteY9" fmla="*/ 1778974 h 2751770"/>
                  <a:gd name="connsiteX10" fmla="*/ 982333 w 3738080"/>
                  <a:gd name="connsiteY10" fmla="*/ 1780833 h 2751770"/>
                  <a:gd name="connsiteX11" fmla="*/ 966756 w 3738080"/>
                  <a:gd name="connsiteY11" fmla="*/ 1667407 h 2751770"/>
                  <a:gd name="connsiteX12" fmla="*/ 1217540 w 3738080"/>
                  <a:gd name="connsiteY12" fmla="*/ 1445700 h 2751770"/>
                  <a:gd name="connsiteX13" fmla="*/ 1858846 w 3738080"/>
                  <a:gd name="connsiteY13" fmla="*/ 1306247 h 2751770"/>
                  <a:gd name="connsiteX14" fmla="*/ 1828129 w 3738080"/>
                  <a:gd name="connsiteY14" fmla="*/ 650059 h 2751770"/>
                  <a:gd name="connsiteX15" fmla="*/ 3108200 w 3738080"/>
                  <a:gd name="connsiteY15" fmla="*/ 1008980 h 2751770"/>
                  <a:gd name="connsiteX16" fmla="*/ 3258155 w 3738080"/>
                  <a:gd name="connsiteY16" fmla="*/ 1319033 h 2751770"/>
                  <a:gd name="connsiteX17" fmla="*/ 2937692 w 3738080"/>
                  <a:gd name="connsiteY17" fmla="*/ 1304637 h 2751770"/>
                  <a:gd name="connsiteX18" fmla="*/ 763561 w 3738080"/>
                  <a:gd name="connsiteY18" fmla="*/ 1325535 h 2751770"/>
                  <a:gd name="connsiteX19" fmla="*/ 464412 w 3738080"/>
                  <a:gd name="connsiteY19" fmla="*/ 1278813 h 2751770"/>
                  <a:gd name="connsiteX20" fmla="*/ 450482 w 3738080"/>
                  <a:gd name="connsiteY20" fmla="*/ 1202928 h 2751770"/>
                  <a:gd name="connsiteX21" fmla="*/ 622892 w 3738080"/>
                  <a:gd name="connsiteY21" fmla="*/ 1008979 h 2751770"/>
                  <a:gd name="connsiteX22" fmla="*/ 1828129 w 3738080"/>
                  <a:gd name="connsiteY22" fmla="*/ 650059 h 2751770"/>
                  <a:gd name="connsiteX23" fmla="*/ 1764313 w 3738080"/>
                  <a:gd name="connsiteY23" fmla="*/ 591 h 2751770"/>
                  <a:gd name="connsiteX24" fmla="*/ 3559697 w 3738080"/>
                  <a:gd name="connsiteY24" fmla="*/ 547180 h 2751770"/>
                  <a:gd name="connsiteX25" fmla="*/ 3709650 w 3738080"/>
                  <a:gd name="connsiteY25" fmla="*/ 882310 h 2751770"/>
                  <a:gd name="connsiteX26" fmla="*/ 3367875 w 3738080"/>
                  <a:gd name="connsiteY26" fmla="*/ 834477 h 2751770"/>
                  <a:gd name="connsiteX27" fmla="*/ 318417 w 3738080"/>
                  <a:gd name="connsiteY27" fmla="*/ 884635 h 2751770"/>
                  <a:gd name="connsiteX28" fmla="*/ 19267 w 3738080"/>
                  <a:gd name="connsiteY28" fmla="*/ 846272 h 2751770"/>
                  <a:gd name="connsiteX29" fmla="*/ 275 w 3738080"/>
                  <a:gd name="connsiteY29" fmla="*/ 760137 h 2751770"/>
                  <a:gd name="connsiteX30" fmla="*/ 173484 w 3738080"/>
                  <a:gd name="connsiteY30" fmla="*/ 547180 h 2751770"/>
                  <a:gd name="connsiteX31" fmla="*/ 1764313 w 3738080"/>
                  <a:gd name="connsiteY31" fmla="*/ 591 h 275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8080" h="2751770">
                    <a:moveTo>
                      <a:pt x="1869041" y="1997576"/>
                    </a:moveTo>
                    <a:cubicBezTo>
                      <a:pt x="2077306" y="1997576"/>
                      <a:pt x="2246138" y="2166408"/>
                      <a:pt x="2246138" y="2374673"/>
                    </a:cubicBezTo>
                    <a:cubicBezTo>
                      <a:pt x="2246138" y="2582938"/>
                      <a:pt x="2077306" y="2751770"/>
                      <a:pt x="1869041" y="2751770"/>
                    </a:cubicBezTo>
                    <a:cubicBezTo>
                      <a:pt x="1660776" y="2751770"/>
                      <a:pt x="1491944" y="2582938"/>
                      <a:pt x="1491944" y="2374673"/>
                    </a:cubicBezTo>
                    <a:cubicBezTo>
                      <a:pt x="1491944" y="2166408"/>
                      <a:pt x="1660776" y="1997576"/>
                      <a:pt x="1869041" y="1997576"/>
                    </a:cubicBezTo>
                    <a:close/>
                    <a:moveTo>
                      <a:pt x="1858846" y="1306247"/>
                    </a:moveTo>
                    <a:cubicBezTo>
                      <a:pt x="2165924" y="1301758"/>
                      <a:pt x="2404940" y="1399722"/>
                      <a:pt x="2645621" y="1504218"/>
                    </a:cubicBezTo>
                    <a:cubicBezTo>
                      <a:pt x="2813424" y="1597955"/>
                      <a:pt x="2823993" y="1678797"/>
                      <a:pt x="2795575" y="1757331"/>
                    </a:cubicBezTo>
                    <a:cubicBezTo>
                      <a:pt x="2761471" y="1842158"/>
                      <a:pt x="2685239" y="1908552"/>
                      <a:pt x="2539052" y="1841672"/>
                    </a:cubicBezTo>
                    <a:cubicBezTo>
                      <a:pt x="2347207" y="1684231"/>
                      <a:pt x="1733351" y="1556050"/>
                      <a:pt x="1353947" y="1778974"/>
                    </a:cubicBezTo>
                    <a:cubicBezTo>
                      <a:pt x="1250080" y="1855218"/>
                      <a:pt x="1037749" y="1915097"/>
                      <a:pt x="982333" y="1780833"/>
                    </a:cubicBezTo>
                    <a:cubicBezTo>
                      <a:pt x="968480" y="1736637"/>
                      <a:pt x="963386" y="1699601"/>
                      <a:pt x="966756" y="1667407"/>
                    </a:cubicBezTo>
                    <a:cubicBezTo>
                      <a:pt x="976866" y="1570822"/>
                      <a:pt x="1063141" y="1517802"/>
                      <a:pt x="1217540" y="1445700"/>
                    </a:cubicBezTo>
                    <a:cubicBezTo>
                      <a:pt x="1465851" y="1348519"/>
                      <a:pt x="1674601" y="1308942"/>
                      <a:pt x="1858846" y="1306247"/>
                    </a:cubicBezTo>
                    <a:close/>
                    <a:moveTo>
                      <a:pt x="1828129" y="650059"/>
                    </a:moveTo>
                    <a:cubicBezTo>
                      <a:pt x="2445754" y="646836"/>
                      <a:pt x="2937662" y="894034"/>
                      <a:pt x="3108200" y="1008980"/>
                    </a:cubicBezTo>
                    <a:cubicBezTo>
                      <a:pt x="3228810" y="1075858"/>
                      <a:pt x="3343409" y="1171509"/>
                      <a:pt x="3258155" y="1319033"/>
                    </a:cubicBezTo>
                    <a:cubicBezTo>
                      <a:pt x="3134282" y="1435449"/>
                      <a:pt x="3057301" y="1393031"/>
                      <a:pt x="2937692" y="1304637"/>
                    </a:cubicBezTo>
                    <a:cubicBezTo>
                      <a:pt x="2647778" y="1191783"/>
                      <a:pt x="2008321" y="619142"/>
                      <a:pt x="763561" y="1325535"/>
                    </a:cubicBezTo>
                    <a:cubicBezTo>
                      <a:pt x="621636" y="1425852"/>
                      <a:pt x="511304" y="1376178"/>
                      <a:pt x="464412" y="1278813"/>
                    </a:cubicBezTo>
                    <a:cubicBezTo>
                      <a:pt x="452398" y="1252494"/>
                      <a:pt x="448110" y="1227223"/>
                      <a:pt x="450482" y="1202928"/>
                    </a:cubicBezTo>
                    <a:cubicBezTo>
                      <a:pt x="457599" y="1130049"/>
                      <a:pt x="524660" y="1065987"/>
                      <a:pt x="622892" y="1008979"/>
                    </a:cubicBezTo>
                    <a:cubicBezTo>
                      <a:pt x="1041721" y="744082"/>
                      <a:pt x="1457554" y="651995"/>
                      <a:pt x="1828129" y="650059"/>
                    </a:cubicBezTo>
                    <a:close/>
                    <a:moveTo>
                      <a:pt x="1764313" y="591"/>
                    </a:moveTo>
                    <a:cubicBezTo>
                      <a:pt x="2430887" y="-13278"/>
                      <a:pt x="3056659" y="218017"/>
                      <a:pt x="3559697" y="547180"/>
                    </a:cubicBezTo>
                    <a:cubicBezTo>
                      <a:pt x="3671781" y="597338"/>
                      <a:pt x="3794905" y="759863"/>
                      <a:pt x="3709650" y="882310"/>
                    </a:cubicBezTo>
                    <a:cubicBezTo>
                      <a:pt x="3594303" y="984791"/>
                      <a:pt x="3449118" y="907547"/>
                      <a:pt x="3367875" y="834477"/>
                    </a:cubicBezTo>
                    <a:cubicBezTo>
                      <a:pt x="3193985" y="725799"/>
                      <a:pt x="1920315" y="-235561"/>
                      <a:pt x="318417" y="884635"/>
                    </a:cubicBezTo>
                    <a:cubicBezTo>
                      <a:pt x="189280" y="993311"/>
                      <a:pt x="70419" y="922739"/>
                      <a:pt x="19267" y="846272"/>
                    </a:cubicBezTo>
                    <a:cubicBezTo>
                      <a:pt x="4410" y="817516"/>
                      <a:pt x="-1388" y="788500"/>
                      <a:pt x="275" y="760137"/>
                    </a:cubicBezTo>
                    <a:cubicBezTo>
                      <a:pt x="5260" y="675044"/>
                      <a:pt x="77384" y="595829"/>
                      <a:pt x="173484" y="547180"/>
                    </a:cubicBezTo>
                    <a:cubicBezTo>
                      <a:pt x="702741" y="170471"/>
                      <a:pt x="1245868" y="11376"/>
                      <a:pt x="1764313" y="5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53858C97-DA2F-8866-47CC-CDF4077BBF9D}"/>
                </a:ext>
              </a:extLst>
            </p:cNvPr>
            <p:cNvSpPr txBox="1">
              <a:spLocks/>
            </p:cNvSpPr>
            <p:nvPr/>
          </p:nvSpPr>
          <p:spPr>
            <a:xfrm>
              <a:off x="1560697" y="757061"/>
              <a:ext cx="729275" cy="203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solidFill>
                    <a:srgbClr val="7030A0"/>
                  </a:solidFill>
                </a:rPr>
                <a:t>PDS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15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750193" y="1314680"/>
              <a:ext cx="938689" cy="47053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2800" dirty="0" smtClean="0">
                  <a:solidFill>
                    <a:schemeClr val="accent5">
                      <a:lumMod val="50000"/>
                    </a:schemeClr>
                  </a:solidFill>
                </a:rPr>
                <a:t>SDN</a:t>
              </a:r>
              <a:endParaRPr lang="en-US" sz="2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6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1449719" y="1352665"/>
              <a:ext cx="928870" cy="58122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2800" dirty="0" smtClean="0">
                  <a:solidFill>
                    <a:schemeClr val="accent1">
                      <a:lumMod val="75000"/>
                    </a:schemeClr>
                  </a:solidFill>
                </a:rPr>
                <a:t>NFV</a:t>
              </a:r>
              <a:endParaRPr lang="en-US" sz="2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103360" y="4356724"/>
            <a:ext cx="3715871" cy="1325563"/>
          </a:xfrm>
        </p:spPr>
        <p:txBody>
          <a:bodyPr/>
          <a:lstStyle/>
          <a:p>
            <a:r>
              <a:rPr lang="en-US" altLang="en-US" dirty="0"/>
              <a:t>Thank you!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218219" y="6142254"/>
            <a:ext cx="4973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https://www.youtube.com/@AmelOline/videos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015715" y="5772922"/>
            <a:ext cx="3070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https://github.com/siagianp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03360" y="5173542"/>
            <a:ext cx="3357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Thank you For being a great class!</a:t>
            </a:r>
          </a:p>
        </p:txBody>
      </p:sp>
      <p:sp>
        <p:nvSpPr>
          <p:cNvPr id="2" name="Rectangle 1"/>
          <p:cNvSpPr/>
          <p:nvPr/>
        </p:nvSpPr>
        <p:spPr>
          <a:xfrm>
            <a:off x="348815" y="6175026"/>
            <a:ext cx="7073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</a:t>
            </a:r>
            <a:r>
              <a:rPr lang="en-US" dirty="0" smtClean="0"/>
              <a:t>://github.com/amelcharolinesgn2/IoT_simulator-mqtt-NodeRed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0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pic>
        <p:nvPicPr>
          <p:cNvPr id="5" name="Picture 6" descr="http://cdn.geekwire.com/wp-content/uploads/2015/11/google-Tensor-Fl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148" y="2170473"/>
            <a:ext cx="1618734" cy="131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deeplearning.net/software/theano/_static/theano_logo_allblue_200x4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886" y="2644978"/>
            <a:ext cx="2086343" cy="47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keras.io/img/keras-logo-smal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882" y="4595696"/>
            <a:ext cx="1072696" cy="10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4310134" y="5578779"/>
            <a:ext cx="111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keras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4097426" y="543461"/>
            <a:ext cx="6095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http://speech.ee.ntu.edu.tw/~tlkagk/courses/MLDS_2015_2/Lecture/Theano%20DNN.ecm.mp4/index.html</a:t>
            </a:r>
          </a:p>
        </p:txBody>
      </p:sp>
      <p:sp>
        <p:nvSpPr>
          <p:cNvPr id="13" name="矩形 12"/>
          <p:cNvSpPr/>
          <p:nvPr/>
        </p:nvSpPr>
        <p:spPr>
          <a:xfrm>
            <a:off x="4097425" y="1179295"/>
            <a:ext cx="6120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http://speech.ee.ntu.edu.tw/~tlkagk/courses/MLDS_2015_2/Lecture/RNN%20training%20(v6).ecm.mp4/index.html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7572731" y="2355069"/>
            <a:ext cx="207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Very flexible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599576" y="2855815"/>
            <a:ext cx="2074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Need some effort to learn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892774" y="4371850"/>
            <a:ext cx="321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Easy to learn and use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318108" y="4809401"/>
            <a:ext cx="351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(still have some flexibility)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892775" y="5251641"/>
            <a:ext cx="4380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 can modify it if you can write </a:t>
            </a:r>
            <a:r>
              <a:rPr lang="en-US" altLang="zh-TW" sz="2400" dirty="0" err="1"/>
              <a:t>TensorFlow</a:t>
            </a:r>
            <a:r>
              <a:rPr lang="en-US" altLang="zh-TW" sz="2400" dirty="0"/>
              <a:t> or </a:t>
            </a:r>
            <a:r>
              <a:rPr lang="en-US" altLang="zh-TW" sz="2400" dirty="0" err="1"/>
              <a:t>Theano</a:t>
            </a:r>
            <a:endParaRPr lang="zh-TW" altLang="en-US" sz="2400" dirty="0"/>
          </a:p>
        </p:txBody>
      </p:sp>
      <p:sp>
        <p:nvSpPr>
          <p:cNvPr id="20" name="右大括弧 19"/>
          <p:cNvSpPr/>
          <p:nvPr/>
        </p:nvSpPr>
        <p:spPr>
          <a:xfrm rot="5400000">
            <a:off x="4526095" y="1629438"/>
            <a:ext cx="588208" cy="450805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152651" y="4536160"/>
            <a:ext cx="197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Interface of </a:t>
            </a:r>
            <a:r>
              <a:rPr lang="en-US" altLang="zh-TW" sz="2400" dirty="0" err="1"/>
              <a:t>TensorFlow</a:t>
            </a:r>
            <a:r>
              <a:rPr lang="en-US" altLang="zh-TW" sz="2400" dirty="0"/>
              <a:t> or </a:t>
            </a:r>
            <a:r>
              <a:rPr lang="en-US" altLang="zh-TW" sz="2400" dirty="0" err="1"/>
              <a:t>Theano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131576" y="2644979"/>
            <a:ext cx="94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4122825" y="184871"/>
            <a:ext cx="3354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If you want to learn </a:t>
            </a:r>
            <a:r>
              <a:rPr lang="en-US" altLang="zh-TW" dirty="0" err="1"/>
              <a:t>theano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161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 animBg="1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François </a:t>
            </a:r>
            <a:r>
              <a:rPr lang="en-US" altLang="zh-TW" dirty="0" err="1"/>
              <a:t>Chollet</a:t>
            </a:r>
            <a:r>
              <a:rPr lang="en-US" altLang="zh-TW" dirty="0"/>
              <a:t> is the author of </a:t>
            </a:r>
            <a:r>
              <a:rPr lang="en-US" altLang="zh-TW" dirty="0" err="1"/>
              <a:t>Keras</a:t>
            </a:r>
            <a:r>
              <a:rPr lang="en-US" altLang="zh-TW" dirty="0"/>
              <a:t>.  </a:t>
            </a:r>
          </a:p>
          <a:p>
            <a:pPr lvl="1"/>
            <a:r>
              <a:rPr lang="en-US" altLang="zh-TW" dirty="0"/>
              <a:t>He currently works for Google as a deep learning engineer and researcher.</a:t>
            </a:r>
          </a:p>
          <a:p>
            <a:r>
              <a:rPr lang="en-US" altLang="zh-TW" dirty="0" err="1"/>
              <a:t>Keras</a:t>
            </a:r>
            <a:r>
              <a:rPr lang="en-US" altLang="zh-TW" dirty="0"/>
              <a:t> means </a:t>
            </a:r>
            <a:r>
              <a:rPr lang="en-US" altLang="zh-TW" i="1" dirty="0"/>
              <a:t>horn</a:t>
            </a:r>
            <a:r>
              <a:rPr lang="en-US" altLang="zh-TW" dirty="0"/>
              <a:t> in Greek</a:t>
            </a:r>
          </a:p>
          <a:p>
            <a:r>
              <a:rPr lang="en-US" altLang="zh-TW" dirty="0"/>
              <a:t>Documentation: </a:t>
            </a:r>
            <a:r>
              <a:rPr lang="en-US" altLang="zh-TW" dirty="0">
                <a:hlinkClick r:id="rId3"/>
              </a:rPr>
              <a:t>http://keras.io/</a:t>
            </a:r>
            <a:endParaRPr lang="en-US" altLang="zh-TW" dirty="0"/>
          </a:p>
          <a:p>
            <a:r>
              <a:rPr lang="en-US" altLang="zh-TW" dirty="0"/>
              <a:t>Example: https://github.com/fchollet/keras/tree/master/examples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87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Keras</a:t>
            </a:r>
            <a:endParaRPr lang="zh-TW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253" y="1493116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7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“Hello world”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Handwriting Digit Recognition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31148" y="2963250"/>
            <a:ext cx="2034073" cy="151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Machine</a:t>
            </a:r>
            <a:endParaRPr lang="zh-TW" altLang="en-US" sz="2800" dirty="0"/>
          </a:p>
        </p:txBody>
      </p:sp>
      <p:sp>
        <p:nvSpPr>
          <p:cNvPr id="6" name="向右箭號 5"/>
          <p:cNvSpPr/>
          <p:nvPr/>
        </p:nvSpPr>
        <p:spPr>
          <a:xfrm>
            <a:off x="6001945" y="3309055"/>
            <a:ext cx="714688" cy="8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8857888" y="3318921"/>
            <a:ext cx="714688" cy="8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572577" y="3450306"/>
            <a:ext cx="721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“1”</a:t>
            </a:r>
            <a:endParaRPr lang="zh-TW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1936310" y="5211304"/>
            <a:ext cx="7304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800" dirty="0"/>
              <a:t>MNIST Data: </a:t>
            </a:r>
            <a:r>
              <a:rPr lang="zh-TW" altLang="en-US" sz="2800" dirty="0"/>
              <a:t>http://yann.lecun.com/exdb/mnist/</a:t>
            </a:r>
          </a:p>
        </p:txBody>
      </p:sp>
      <p:sp>
        <p:nvSpPr>
          <p:cNvPr id="11" name="矩形 10"/>
          <p:cNvSpPr/>
          <p:nvPr/>
        </p:nvSpPr>
        <p:spPr>
          <a:xfrm>
            <a:off x="1936310" y="5796314"/>
            <a:ext cx="8527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Keras</a:t>
            </a:r>
            <a:r>
              <a:rPr lang="en-US" altLang="zh-TW" sz="2400" dirty="0"/>
              <a:t> provides data sets loading function: </a:t>
            </a:r>
            <a:r>
              <a:rPr lang="zh-TW" altLang="en-US" sz="2400" dirty="0"/>
              <a:t>http://keras.io/datasets/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4044168" y="4413213"/>
            <a:ext cx="1692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28 x 28</a:t>
            </a:r>
            <a:endParaRPr lang="zh-TW" altLang="en-US" sz="2400" dirty="0"/>
          </a:p>
        </p:txBody>
      </p:sp>
      <p:pic>
        <p:nvPicPr>
          <p:cNvPr id="13" name="Picture 2" descr="https://www.tensorflow.org/versions/r0.8/images/MNIST-Matri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09" y="2877758"/>
            <a:ext cx="4065636" cy="160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56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559" y="330137"/>
            <a:ext cx="6584974" cy="131228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846286" y="375327"/>
            <a:ext cx="1790700" cy="1235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3006351" y="6097905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37420" y="6122958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4704152" y="6131487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-25000" dirty="0"/>
              <a:t>10</a:t>
            </a:r>
            <a:endParaRPr lang="zh-TW" altLang="en-US" sz="2400" baseline="-250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201755" y="5774589"/>
            <a:ext cx="0" cy="452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群組 89"/>
          <p:cNvGrpSpPr/>
          <p:nvPr/>
        </p:nvGrpSpPr>
        <p:grpSpPr>
          <a:xfrm flipH="1">
            <a:off x="2864140" y="1961451"/>
            <a:ext cx="2402403" cy="3494469"/>
            <a:chOff x="1404781" y="2208525"/>
            <a:chExt cx="2692215" cy="3916022"/>
          </a:xfrm>
        </p:grpSpPr>
        <p:sp>
          <p:nvSpPr>
            <p:cNvPr id="7" name="矩形 6"/>
            <p:cNvSpPr/>
            <p:nvPr/>
          </p:nvSpPr>
          <p:spPr>
            <a:xfrm rot="5400000">
              <a:off x="2491005" y="1145475"/>
              <a:ext cx="498951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 rot="5400000">
              <a:off x="2992414" y="2276914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 rot="5400000">
              <a:off x="3562743" y="2282732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" name="群組 15"/>
            <p:cNvGrpSpPr/>
            <p:nvPr/>
          </p:nvGrpSpPr>
          <p:grpSpPr>
            <a:xfrm rot="5400000">
              <a:off x="2361279" y="2435131"/>
              <a:ext cx="762871" cy="2675868"/>
              <a:chOff x="2504565" y="2224872"/>
              <a:chExt cx="762871" cy="267586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504565" y="2224872"/>
                <a:ext cx="746342" cy="26758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2601675" y="22358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2604017" y="301444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2592384" y="4242456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 rot="5400000">
                <a:off x="2589638" y="3633190"/>
                <a:ext cx="769257" cy="586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</p:grpSp>
        <p:sp>
          <p:nvSpPr>
            <p:cNvPr id="23" name="矩形 22"/>
            <p:cNvSpPr/>
            <p:nvPr/>
          </p:nvSpPr>
          <p:spPr>
            <a:xfrm rot="5400000">
              <a:off x="1594657" y="228643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 rot="10800000">
              <a:off x="2006376" y="2253830"/>
              <a:ext cx="769257" cy="586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grpSp>
          <p:nvGrpSpPr>
            <p:cNvPr id="26" name="群組 25"/>
            <p:cNvGrpSpPr/>
            <p:nvPr/>
          </p:nvGrpSpPr>
          <p:grpSpPr>
            <a:xfrm rot="5400000">
              <a:off x="2382638" y="3755705"/>
              <a:ext cx="752847" cy="2675868"/>
              <a:chOff x="3830151" y="2208525"/>
              <a:chExt cx="752847" cy="2675868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830151" y="2208525"/>
                <a:ext cx="746342" cy="26758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3917237" y="22358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3919579" y="301444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3907946" y="4242456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 rot="5400000">
                <a:off x="3905200" y="3633191"/>
                <a:ext cx="769257" cy="586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</p:grpSp>
        <p:grpSp>
          <p:nvGrpSpPr>
            <p:cNvPr id="43" name="群組 42"/>
            <p:cNvGrpSpPr/>
            <p:nvPr/>
          </p:nvGrpSpPr>
          <p:grpSpPr>
            <a:xfrm rot="5400000">
              <a:off x="2399196" y="3423271"/>
              <a:ext cx="753037" cy="2013721"/>
              <a:chOff x="3166542" y="2522953"/>
              <a:chExt cx="753037" cy="2013721"/>
            </a:xfrm>
          </p:grpSpPr>
          <p:cxnSp>
            <p:nvCxnSpPr>
              <p:cNvPr id="44" name="直線單箭頭接點 43"/>
              <p:cNvCxnSpPr>
                <a:stCxn id="19" idx="6"/>
                <a:endCxn id="29" idx="2"/>
              </p:cNvCxnSpPr>
              <p:nvPr/>
            </p:nvCxnSpPr>
            <p:spPr>
              <a:xfrm>
                <a:off x="3175833" y="2522953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單箭頭接點 44"/>
              <p:cNvCxnSpPr/>
              <p:nvPr/>
            </p:nvCxnSpPr>
            <p:spPr>
              <a:xfrm>
                <a:off x="3175833" y="3314705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單箭頭接點 45"/>
              <p:cNvCxnSpPr/>
              <p:nvPr/>
            </p:nvCxnSpPr>
            <p:spPr>
              <a:xfrm>
                <a:off x="3166542" y="4536674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單箭頭接點 46"/>
              <p:cNvCxnSpPr>
                <a:stCxn id="20" idx="6"/>
                <a:endCxn id="29" idx="2"/>
              </p:cNvCxnSpPr>
              <p:nvPr/>
            </p:nvCxnSpPr>
            <p:spPr>
              <a:xfrm flipV="1">
                <a:off x="3178175" y="2522953"/>
                <a:ext cx="739062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單箭頭接點 47"/>
              <p:cNvCxnSpPr>
                <a:stCxn id="19" idx="6"/>
                <a:endCxn id="30" idx="2"/>
              </p:cNvCxnSpPr>
              <p:nvPr/>
            </p:nvCxnSpPr>
            <p:spPr>
              <a:xfrm>
                <a:off x="3175833" y="2522953"/>
                <a:ext cx="743746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單箭頭接點 48"/>
              <p:cNvCxnSpPr>
                <a:stCxn id="19" idx="6"/>
                <a:endCxn id="31" idx="2"/>
              </p:cNvCxnSpPr>
              <p:nvPr/>
            </p:nvCxnSpPr>
            <p:spPr>
              <a:xfrm>
                <a:off x="3175833" y="2522953"/>
                <a:ext cx="732113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單箭頭接點 49"/>
              <p:cNvCxnSpPr>
                <a:stCxn id="20" idx="6"/>
                <a:endCxn id="31" idx="2"/>
              </p:cNvCxnSpPr>
              <p:nvPr/>
            </p:nvCxnSpPr>
            <p:spPr>
              <a:xfrm>
                <a:off x="3178175" y="3301523"/>
                <a:ext cx="729771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>
                <a:stCxn id="21" idx="6"/>
                <a:endCxn id="29" idx="2"/>
              </p:cNvCxnSpPr>
              <p:nvPr/>
            </p:nvCxnSpPr>
            <p:spPr>
              <a:xfrm flipV="1">
                <a:off x="3166542" y="2522953"/>
                <a:ext cx="750695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單箭頭接點 51"/>
              <p:cNvCxnSpPr>
                <a:stCxn id="21" idx="6"/>
                <a:endCxn id="30" idx="2"/>
              </p:cNvCxnSpPr>
              <p:nvPr/>
            </p:nvCxnSpPr>
            <p:spPr>
              <a:xfrm flipV="1">
                <a:off x="3166542" y="3301523"/>
                <a:ext cx="753037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線單箭頭接點 52"/>
            <p:cNvCxnSpPr>
              <a:endCxn id="19" idx="2"/>
            </p:cNvCxnSpPr>
            <p:nvPr/>
          </p:nvCxnSpPr>
          <p:spPr>
            <a:xfrm rot="5400000" flipV="1">
              <a:off x="3337870" y="3044042"/>
              <a:ext cx="859400" cy="299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13" idx="3"/>
              <a:endCxn id="20" idx="2"/>
            </p:cNvCxnSpPr>
            <p:nvPr/>
          </p:nvCxnSpPr>
          <p:spPr>
            <a:xfrm rot="5400000">
              <a:off x="2936370" y="2693258"/>
              <a:ext cx="865449" cy="730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>
              <a:stCxn id="13" idx="3"/>
              <a:endCxn id="21" idx="2"/>
            </p:cNvCxnSpPr>
            <p:nvPr/>
          </p:nvCxnSpPr>
          <p:spPr>
            <a:xfrm rot="5400000">
              <a:off x="2328181" y="2073436"/>
              <a:ext cx="853816" cy="19582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endCxn id="19" idx="2"/>
            </p:cNvCxnSpPr>
            <p:nvPr/>
          </p:nvCxnSpPr>
          <p:spPr>
            <a:xfrm rot="5400000" flipV="1">
              <a:off x="3067081" y="2773253"/>
              <a:ext cx="835587" cy="5953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>
              <a:stCxn id="12" idx="3"/>
              <a:endCxn id="20" idx="2"/>
            </p:cNvCxnSpPr>
            <p:nvPr/>
          </p:nvCxnSpPr>
          <p:spPr>
            <a:xfrm rot="5400000">
              <a:off x="2648297" y="2975514"/>
              <a:ext cx="871267" cy="1598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12" idx="3"/>
              <a:endCxn id="21" idx="2"/>
            </p:cNvCxnSpPr>
            <p:nvPr/>
          </p:nvCxnSpPr>
          <p:spPr>
            <a:xfrm rot="5400000">
              <a:off x="2040107" y="2355691"/>
              <a:ext cx="859634" cy="1387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>
              <a:endCxn id="19" idx="2"/>
            </p:cNvCxnSpPr>
            <p:nvPr/>
          </p:nvCxnSpPr>
          <p:spPr>
            <a:xfrm rot="5400000" flipV="1">
              <a:off x="2387237" y="2093409"/>
              <a:ext cx="797428" cy="19932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endCxn id="20" idx="2"/>
            </p:cNvCxnSpPr>
            <p:nvPr/>
          </p:nvCxnSpPr>
          <p:spPr>
            <a:xfrm rot="5400000" flipV="1">
              <a:off x="1983624" y="2470708"/>
              <a:ext cx="826139" cy="12146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>
              <a:endCxn id="21" idx="2"/>
            </p:cNvCxnSpPr>
            <p:nvPr/>
          </p:nvCxnSpPr>
          <p:spPr>
            <a:xfrm rot="5400000">
              <a:off x="1375435" y="3065492"/>
              <a:ext cx="814506" cy="134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群組 61"/>
            <p:cNvGrpSpPr/>
            <p:nvPr/>
          </p:nvGrpSpPr>
          <p:grpSpPr>
            <a:xfrm rot="5400000">
              <a:off x="2406327" y="4741168"/>
              <a:ext cx="753037" cy="2013721"/>
              <a:chOff x="5357094" y="2515814"/>
              <a:chExt cx="753037" cy="2013721"/>
            </a:xfrm>
          </p:grpSpPr>
          <p:cxnSp>
            <p:nvCxnSpPr>
              <p:cNvPr id="63" name="直線單箭頭接點 62"/>
              <p:cNvCxnSpPr/>
              <p:nvPr/>
            </p:nvCxnSpPr>
            <p:spPr>
              <a:xfrm>
                <a:off x="5366385" y="2515814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單箭頭接點 63"/>
              <p:cNvCxnSpPr/>
              <p:nvPr/>
            </p:nvCxnSpPr>
            <p:spPr>
              <a:xfrm>
                <a:off x="5366385" y="3307566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單箭頭接點 64"/>
              <p:cNvCxnSpPr/>
              <p:nvPr/>
            </p:nvCxnSpPr>
            <p:spPr>
              <a:xfrm>
                <a:off x="5357094" y="4529535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65"/>
              <p:cNvCxnSpPr/>
              <p:nvPr/>
            </p:nvCxnSpPr>
            <p:spPr>
              <a:xfrm flipV="1">
                <a:off x="5368727" y="2515814"/>
                <a:ext cx="739062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66"/>
              <p:cNvCxnSpPr/>
              <p:nvPr/>
            </p:nvCxnSpPr>
            <p:spPr>
              <a:xfrm>
                <a:off x="5366385" y="2515814"/>
                <a:ext cx="743746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>
                <a:off x="5366385" y="2515814"/>
                <a:ext cx="732113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>
                <a:off x="5368727" y="3294384"/>
                <a:ext cx="729771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單箭頭接點 69"/>
              <p:cNvCxnSpPr/>
              <p:nvPr/>
            </p:nvCxnSpPr>
            <p:spPr>
              <a:xfrm flipV="1">
                <a:off x="5357094" y="2515814"/>
                <a:ext cx="750695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單箭頭接點 70"/>
              <p:cNvCxnSpPr/>
              <p:nvPr/>
            </p:nvCxnSpPr>
            <p:spPr>
              <a:xfrm flipV="1">
                <a:off x="5357094" y="3294384"/>
                <a:ext cx="753037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文字方塊 75"/>
          <p:cNvSpPr txBox="1"/>
          <p:nvPr/>
        </p:nvSpPr>
        <p:spPr>
          <a:xfrm rot="10800000">
            <a:off x="3819240" y="633154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92" name="直線單箭頭接點 91"/>
          <p:cNvCxnSpPr/>
          <p:nvPr/>
        </p:nvCxnSpPr>
        <p:spPr>
          <a:xfrm>
            <a:off x="3839471" y="5741622"/>
            <a:ext cx="0" cy="452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4965152" y="5774589"/>
            <a:ext cx="0" cy="452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 flipH="1">
            <a:off x="2878039" y="5465915"/>
            <a:ext cx="2367824" cy="4380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2180558" y="3146248"/>
            <a:ext cx="72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500</a:t>
            </a:r>
            <a:endParaRPr lang="zh-TW" altLang="en-US" sz="24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2180559" y="4349132"/>
            <a:ext cx="72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500</a:t>
            </a:r>
            <a:endParaRPr lang="zh-TW" altLang="en-US" sz="2400" dirty="0"/>
          </a:p>
        </p:txBody>
      </p:sp>
      <p:pic>
        <p:nvPicPr>
          <p:cNvPr id="98" name="圖片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59" y="2219223"/>
            <a:ext cx="2647950" cy="285750"/>
          </a:xfrm>
          <a:prstGeom prst="rect">
            <a:avLst/>
          </a:prstGeom>
        </p:spPr>
      </p:pic>
      <p:pic>
        <p:nvPicPr>
          <p:cNvPr id="100" name="圖片 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3881" y="4420722"/>
            <a:ext cx="4562475" cy="542925"/>
          </a:xfrm>
          <a:prstGeom prst="rect">
            <a:avLst/>
          </a:prstGeom>
        </p:spPr>
      </p:pic>
      <p:pic>
        <p:nvPicPr>
          <p:cNvPr id="102" name="圖片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3881" y="5504334"/>
            <a:ext cx="4391025" cy="542925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2846052" y="1918222"/>
            <a:ext cx="2420492" cy="17101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2843581" y="3628086"/>
            <a:ext cx="2420492" cy="12268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2841110" y="4836808"/>
            <a:ext cx="2420492" cy="1210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7" name="圖片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7592" y="2926833"/>
            <a:ext cx="4524375" cy="742950"/>
          </a:xfrm>
          <a:prstGeom prst="rect">
            <a:avLst/>
          </a:prstGeom>
        </p:spPr>
      </p:pic>
      <p:sp>
        <p:nvSpPr>
          <p:cNvPr id="147" name="文字方塊 146"/>
          <p:cNvSpPr txBox="1"/>
          <p:nvPr/>
        </p:nvSpPr>
        <p:spPr>
          <a:xfrm>
            <a:off x="1814010" y="1966891"/>
            <a:ext cx="103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28x28</a:t>
            </a:r>
            <a:endParaRPr lang="zh-TW" altLang="en-US" sz="2400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6732105" y="3163128"/>
            <a:ext cx="689113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7638884" y="3163128"/>
            <a:ext cx="107839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7638885" y="3376488"/>
            <a:ext cx="119002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8233896" y="3607912"/>
            <a:ext cx="97106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7563337" y="4680332"/>
            <a:ext cx="1265573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550169" y="3578992"/>
            <a:ext cx="39173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kern="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softplus</a:t>
            </a:r>
            <a:r>
              <a:rPr lang="en-US" altLang="zh-TW" sz="2400" kern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kern="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softsign</a:t>
            </a:r>
            <a:r>
              <a:rPr lang="en-US" altLang="zh-TW" sz="2400" kern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kern="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TW" sz="2400" kern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tanh, </a:t>
            </a:r>
            <a:r>
              <a:rPr lang="en-US" altLang="zh-TW" sz="2400" kern="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hard_sigmoid</a:t>
            </a:r>
            <a:r>
              <a:rPr lang="en-US" altLang="zh-TW" sz="2400" kern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linear</a:t>
            </a:r>
            <a:endParaRPr lang="zh-TW" altLang="zh-TW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直線接點 81"/>
          <p:cNvCxnSpPr/>
          <p:nvPr/>
        </p:nvCxnSpPr>
        <p:spPr>
          <a:xfrm>
            <a:off x="8080200" y="5976945"/>
            <a:ext cx="1265573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4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  <p:bldP spid="106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5218113"/>
            <a:ext cx="6400800" cy="8667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559" y="330137"/>
            <a:ext cx="6584974" cy="131228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248401" y="365126"/>
            <a:ext cx="1805189" cy="1235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196" y="1827277"/>
            <a:ext cx="7163436" cy="3284289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7667626" y="4739804"/>
            <a:ext cx="893989" cy="5083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964036" y="5485926"/>
            <a:ext cx="4027564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165913" y="6153535"/>
            <a:ext cx="6194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Several alternatives: </a:t>
            </a:r>
            <a:r>
              <a:rPr lang="zh-TW" altLang="en-US" sz="2400" dirty="0"/>
              <a:t>https://keras.io/objectives/</a:t>
            </a:r>
          </a:p>
        </p:txBody>
      </p:sp>
    </p:spTree>
    <p:extLst>
      <p:ext uri="{BB962C8B-B14F-4D97-AF65-F5344CB8AC3E}">
        <p14:creationId xmlns:p14="http://schemas.microsoft.com/office/powerpoint/2010/main" val="5308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693" y="2586691"/>
            <a:ext cx="7864711" cy="1065013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559" y="330137"/>
            <a:ext cx="6584974" cy="131228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643873" y="365126"/>
            <a:ext cx="1805189" cy="1235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4495562" y="3233194"/>
            <a:ext cx="2679731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861211" y="2042537"/>
            <a:ext cx="3480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Step 3.1: Configuration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861211" y="4304363"/>
            <a:ext cx="624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Step 3.2: Find the optimal network parameters</a:t>
            </a:r>
            <a:endParaRPr lang="zh-TW" altLang="en-US" sz="24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947" y="4939506"/>
            <a:ext cx="8771898" cy="441579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2265222" y="5710097"/>
            <a:ext cx="181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data</a:t>
            </a:r>
          </a:p>
          <a:p>
            <a:pPr algn="ctr"/>
            <a:r>
              <a:rPr lang="en-US" altLang="zh-TW" sz="2400" dirty="0"/>
              <a:t>(Images)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434625" y="5814705"/>
            <a:ext cx="181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Labels</a:t>
            </a:r>
          </a:p>
          <a:p>
            <a:pPr algn="ctr"/>
            <a:r>
              <a:rPr lang="en-US" altLang="zh-TW" sz="2400" dirty="0"/>
              <a:t>(digits)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686851" y="5910028"/>
            <a:ext cx="3091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 the following slides</a:t>
            </a:r>
            <a:endParaRPr lang="zh-TW" altLang="en-US" sz="2400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3409950" y="5381084"/>
            <a:ext cx="317712" cy="433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 flipV="1">
            <a:off x="5225873" y="5363253"/>
            <a:ext cx="196793" cy="541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大括弧 20"/>
          <p:cNvSpPr/>
          <p:nvPr/>
        </p:nvSpPr>
        <p:spPr>
          <a:xfrm rot="5400000">
            <a:off x="8041918" y="3308411"/>
            <a:ext cx="447495" cy="4442360"/>
          </a:xfrm>
          <a:prstGeom prst="rightBrace">
            <a:avLst>
              <a:gd name="adj1" fmla="val 115034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24260" y="3723950"/>
            <a:ext cx="7325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SGD, </a:t>
            </a:r>
            <a:r>
              <a:rPr lang="en-US" altLang="zh-TW" b="1" dirty="0" err="1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RMSprop</a:t>
            </a:r>
            <a:r>
              <a:rPr lang="en-US" altLang="zh-TW" b="1" dirty="0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, </a:t>
            </a:r>
            <a:r>
              <a:rPr lang="en-US" altLang="zh-TW" b="1" dirty="0" err="1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Adagrad</a:t>
            </a:r>
            <a:r>
              <a:rPr lang="en-US" altLang="zh-TW" b="1" dirty="0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, </a:t>
            </a:r>
            <a:r>
              <a:rPr lang="en-US" altLang="zh-TW" b="1" dirty="0" err="1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Adadelta</a:t>
            </a:r>
            <a:r>
              <a:rPr lang="en-US" altLang="zh-TW" b="1" dirty="0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, Adam, </a:t>
            </a:r>
            <a:r>
              <a:rPr lang="en-US" altLang="zh-TW" b="1" dirty="0" err="1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Adamax</a:t>
            </a:r>
            <a:r>
              <a:rPr lang="en-US" altLang="zh-TW" b="1" dirty="0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, </a:t>
            </a:r>
            <a:r>
              <a:rPr lang="en-US" altLang="zh-TW" b="1" dirty="0" err="1">
                <a:solidFill>
                  <a:srgbClr val="404040"/>
                </a:solidFill>
                <a:latin typeface="Georgia" panose="02040502050405020303" pitchFamily="18" charset="0"/>
                <a:cs typeface="新細明體" panose="02020500000000000000" pitchFamily="18" charset="-120"/>
              </a:rPr>
              <a:t>Nadam</a:t>
            </a:r>
            <a:endParaRPr lang="zh-TW" altLang="zh-TW" b="1" dirty="0">
              <a:latin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80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1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559" y="330137"/>
            <a:ext cx="6584974" cy="1312280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895" y="3760052"/>
            <a:ext cx="4997644" cy="218358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643873" y="365126"/>
            <a:ext cx="1805189" cy="1235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987639" y="1868966"/>
            <a:ext cx="624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Step 3.2: Find the optimal network parameters</a:t>
            </a:r>
            <a:endParaRPr lang="zh-TW" altLang="en-US" sz="24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947" y="2504863"/>
            <a:ext cx="8771898" cy="441579"/>
          </a:xfrm>
          <a:prstGeom prst="rect">
            <a:avLst/>
          </a:prstGeom>
        </p:spPr>
      </p:pic>
      <p:cxnSp>
        <p:nvCxnSpPr>
          <p:cNvPr id="18" name="直線單箭頭接點 17"/>
          <p:cNvCxnSpPr>
            <a:stCxn id="26" idx="0"/>
          </p:cNvCxnSpPr>
          <p:nvPr/>
        </p:nvCxnSpPr>
        <p:spPr>
          <a:xfrm flipH="1" flipV="1">
            <a:off x="3681627" y="2946442"/>
            <a:ext cx="355706" cy="464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 flipV="1">
            <a:off x="5253417" y="2892480"/>
            <a:ext cx="1512284" cy="514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601274" y="6370458"/>
            <a:ext cx="8783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https://www.tensorflow.org/versions/r0.8/tutorials/mnist/beginners/index.html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994079" y="5751466"/>
            <a:ext cx="417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Number of training examples</a:t>
            </a:r>
            <a:endParaRPr lang="zh-TW" altLang="en-US" sz="2400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6318" y="3726115"/>
            <a:ext cx="2852838" cy="2063213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3158822" y="3410789"/>
            <a:ext cx="175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numpy</a:t>
            </a:r>
            <a:r>
              <a:rPr lang="en-US" altLang="zh-TW" sz="2400" dirty="0"/>
              <a:t> array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601274" y="4431360"/>
            <a:ext cx="1336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28 x 28</a:t>
            </a:r>
          </a:p>
          <a:p>
            <a:pPr algn="ctr"/>
            <a:r>
              <a:rPr lang="en-US" altLang="zh-TW" sz="2400" dirty="0"/>
              <a:t>=784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677325" y="3333233"/>
            <a:ext cx="175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numpy</a:t>
            </a:r>
            <a:r>
              <a:rPr lang="en-US" altLang="zh-TW" sz="2400" dirty="0"/>
              <a:t> array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952511" y="4434302"/>
            <a:ext cx="54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314091" y="5789328"/>
            <a:ext cx="417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Number of training examples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842069" y="4302233"/>
            <a:ext cx="995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9218740" y="4300890"/>
            <a:ext cx="995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128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/>
      <p:bldP spid="28" grpId="0"/>
      <p:bldP spid="30" grpId="0"/>
      <p:bldP spid="34" grpId="0"/>
      <p:bldP spid="35" grpId="0"/>
      <p:bldP spid="4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1541</Words>
  <Application>Microsoft Office PowerPoint</Application>
  <PresentationFormat>Widescreen</PresentationFormat>
  <Paragraphs>285</Paragraphs>
  <Slides>17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Cambria Math</vt:lpstr>
      <vt:lpstr>Georgia</vt:lpstr>
      <vt:lpstr>新細明體</vt:lpstr>
      <vt:lpstr>Times New Roman</vt:lpstr>
      <vt:lpstr>Wingdings</vt:lpstr>
      <vt:lpstr>Office Theme</vt:lpstr>
      <vt:lpstr>方程式</vt:lpstr>
      <vt:lpstr>PowerPoint Presentation</vt:lpstr>
      <vt:lpstr>Keras</vt:lpstr>
      <vt:lpstr>Keras</vt:lpstr>
      <vt:lpstr>Keras</vt:lpstr>
      <vt:lpstr>“Hello world”</vt:lpstr>
      <vt:lpstr>Keras</vt:lpstr>
      <vt:lpstr>Keras</vt:lpstr>
      <vt:lpstr>Keras</vt:lpstr>
      <vt:lpstr>Keras</vt:lpstr>
      <vt:lpstr>Mini-batch</vt:lpstr>
      <vt:lpstr>Mini-batch</vt:lpstr>
      <vt:lpstr>Speed </vt:lpstr>
      <vt:lpstr>Speed - Matrix Operation </vt:lpstr>
      <vt:lpstr>Speed - Matrix Operation </vt:lpstr>
      <vt:lpstr>Keras</vt:lpstr>
      <vt:lpstr>Keras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pds</dc:creator>
  <cp:lastModifiedBy>Gde</cp:lastModifiedBy>
  <cp:revision>28</cp:revision>
  <dcterms:created xsi:type="dcterms:W3CDTF">2024-10-14T08:49:47Z</dcterms:created>
  <dcterms:modified xsi:type="dcterms:W3CDTF">2024-11-12T01:54:57Z</dcterms:modified>
</cp:coreProperties>
</file>