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9" r:id="rId1"/>
  </p:sldMasterIdLst>
  <p:notesMasterIdLst>
    <p:notesMasterId r:id="rId33"/>
  </p:notesMasterIdLst>
  <p:sldIdLst>
    <p:sldId id="285" r:id="rId2"/>
    <p:sldId id="277" r:id="rId3"/>
    <p:sldId id="257" r:id="rId4"/>
    <p:sldId id="266" r:id="rId5"/>
    <p:sldId id="258" r:id="rId6"/>
    <p:sldId id="259" r:id="rId7"/>
    <p:sldId id="287" r:id="rId8"/>
    <p:sldId id="268" r:id="rId9"/>
    <p:sldId id="269" r:id="rId10"/>
    <p:sldId id="270" r:id="rId11"/>
    <p:sldId id="260" r:id="rId12"/>
    <p:sldId id="261" r:id="rId13"/>
    <p:sldId id="267" r:id="rId14"/>
    <p:sldId id="290" r:id="rId15"/>
    <p:sldId id="272" r:id="rId16"/>
    <p:sldId id="273" r:id="rId17"/>
    <p:sldId id="275" r:id="rId18"/>
    <p:sldId id="271" r:id="rId19"/>
    <p:sldId id="282" r:id="rId20"/>
    <p:sldId id="289" r:id="rId21"/>
    <p:sldId id="288" r:id="rId22"/>
    <p:sldId id="291" r:id="rId23"/>
    <p:sldId id="283" r:id="rId24"/>
    <p:sldId id="279" r:id="rId25"/>
    <p:sldId id="280" r:id="rId26"/>
    <p:sldId id="281" r:id="rId27"/>
    <p:sldId id="284" r:id="rId28"/>
    <p:sldId id="276" r:id="rId29"/>
    <p:sldId id="264" r:id="rId30"/>
    <p:sldId id="26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2467" autoAdjust="0"/>
  </p:normalViewPr>
  <p:slideViewPr>
    <p:cSldViewPr snapToGrid="0">
      <p:cViewPr varScale="1">
        <p:scale>
          <a:sx n="57" d="100"/>
          <a:sy n="57" d="100"/>
        </p:scale>
        <p:origin x="108" y="8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4BEB4E-C268-45DE-9831-698592BA0540}" type="datetimeFigureOut">
              <a:rPr lang="en-GB" smtClean="0"/>
              <a:t>03/10/2025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62FA7B-0C7C-4BD3-89F6-F3BC7DD7A8A2}" type="slidenum">
              <a:rPr lang="en-GB" smtClean="0"/>
              <a:t>‹#›</a:t>
            </a:fld>
            <a:endParaRPr lang="en-GB"/>
          </a:p>
        </p:txBody>
      </p:sp>
    </p:spTree>
    <p:extLst>
      <p:ext uri="{BB962C8B-B14F-4D97-AF65-F5344CB8AC3E}">
        <p14:creationId xmlns:p14="http://schemas.microsoft.com/office/powerpoint/2010/main" val="2255350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youtube.com/watch?v=CfDEHd8nn2k"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https://www.mi.fu-berlin.de/inf/groups/ag-tech/teaching/2012-13_WS/L_19528_Embedded_Internet_and_the_Internet_of_Things/08.pdf</a:t>
            </a:r>
          </a:p>
          <a:p>
            <a:r>
              <a:rPr lang="en-US" smtClean="0"/>
              <a:t>https://www.hivemq.com/blog/mqtt-vs-coap-for-iot/</a:t>
            </a:r>
            <a:endParaRPr lang="en-US" dirty="0"/>
          </a:p>
        </p:txBody>
      </p:sp>
      <p:sp>
        <p:nvSpPr>
          <p:cNvPr id="4" name="Slide Number Placeholder 3"/>
          <p:cNvSpPr>
            <a:spLocks noGrp="1"/>
          </p:cNvSpPr>
          <p:nvPr>
            <p:ph type="sldNum" sz="quarter" idx="10"/>
          </p:nvPr>
        </p:nvSpPr>
        <p:spPr/>
        <p:txBody>
          <a:bodyPr/>
          <a:lstStyle/>
          <a:p>
            <a:fld id="{CDC773BF-E5C9-44BF-B19B-39EF1F90376E}" type="slidenum">
              <a:rPr lang="en-US" smtClean="0"/>
              <a:t>1</a:t>
            </a:fld>
            <a:endParaRPr lang="en-US"/>
          </a:p>
        </p:txBody>
      </p:sp>
    </p:spTree>
    <p:extLst>
      <p:ext uri="{BB962C8B-B14F-4D97-AF65-F5344CB8AC3E}">
        <p14:creationId xmlns:p14="http://schemas.microsoft.com/office/powerpoint/2010/main" val="4003167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https://www.researchgate.net/publication/364331685_The_IoT_Ecosystem_Components_Architecture_Communication_Technologies_and_Protocols</a:t>
            </a:r>
            <a:endParaRPr lang="en-US" dirty="0"/>
          </a:p>
        </p:txBody>
      </p:sp>
      <p:sp>
        <p:nvSpPr>
          <p:cNvPr id="4" name="Slide Number Placeholder 3"/>
          <p:cNvSpPr>
            <a:spLocks noGrp="1"/>
          </p:cNvSpPr>
          <p:nvPr>
            <p:ph type="sldNum" sz="quarter" idx="10"/>
          </p:nvPr>
        </p:nvSpPr>
        <p:spPr/>
        <p:txBody>
          <a:bodyPr/>
          <a:lstStyle/>
          <a:p>
            <a:fld id="{7D62FA7B-0C7C-4BD3-89F6-F3BC7DD7A8A2}" type="slidenum">
              <a:rPr lang="en-GB" smtClean="0"/>
              <a:t>7</a:t>
            </a:fld>
            <a:endParaRPr lang="en-GB"/>
          </a:p>
        </p:txBody>
      </p:sp>
    </p:spTree>
    <p:extLst>
      <p:ext uri="{BB962C8B-B14F-4D97-AF65-F5344CB8AC3E}">
        <p14:creationId xmlns:p14="http://schemas.microsoft.com/office/powerpoint/2010/main" val="1060093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hlinkClick r:id="rId3"/>
              </a:rPr>
              <a:t>Common </a:t>
            </a:r>
            <a:r>
              <a:rPr lang="en-US" sz="1200" b="0" i="0" u="none" strike="noStrike" kern="1200" dirty="0" err="1" smtClean="0">
                <a:solidFill>
                  <a:schemeClr val="tx1"/>
                </a:solidFill>
                <a:effectLst/>
                <a:latin typeface="+mn-lt"/>
                <a:ea typeface="+mn-ea"/>
                <a:cs typeface="+mn-cs"/>
                <a:hlinkClick r:id="rId3"/>
              </a:rPr>
              <a:t>IoT</a:t>
            </a:r>
            <a:r>
              <a:rPr lang="en-US" sz="1200" b="0" i="0" u="none" strike="noStrike" kern="1200" dirty="0" smtClean="0">
                <a:solidFill>
                  <a:schemeClr val="tx1"/>
                </a:solidFill>
                <a:effectLst/>
                <a:latin typeface="+mn-lt"/>
                <a:ea typeface="+mn-ea"/>
                <a:cs typeface="+mn-cs"/>
                <a:hlinkClick r:id="rId3"/>
              </a:rPr>
              <a:t> Protocols - November 2019 Webinar</a:t>
            </a:r>
          </a:p>
          <a:p>
            <a:endParaRPr lang="en-US" dirty="0"/>
          </a:p>
        </p:txBody>
      </p:sp>
      <p:sp>
        <p:nvSpPr>
          <p:cNvPr id="4" name="Slide Number Placeholder 3"/>
          <p:cNvSpPr>
            <a:spLocks noGrp="1"/>
          </p:cNvSpPr>
          <p:nvPr>
            <p:ph type="sldNum" sz="quarter" idx="10"/>
          </p:nvPr>
        </p:nvSpPr>
        <p:spPr/>
        <p:txBody>
          <a:bodyPr/>
          <a:lstStyle/>
          <a:p>
            <a:fld id="{7D62FA7B-0C7C-4BD3-89F6-F3BC7DD7A8A2}" type="slidenum">
              <a:rPr lang="en-GB" smtClean="0"/>
              <a:t>13</a:t>
            </a:fld>
            <a:endParaRPr lang="en-GB"/>
          </a:p>
        </p:txBody>
      </p:sp>
    </p:spTree>
    <p:extLst>
      <p:ext uri="{BB962C8B-B14F-4D97-AF65-F5344CB8AC3E}">
        <p14:creationId xmlns:p14="http://schemas.microsoft.com/office/powerpoint/2010/main" val="502272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D62FA7B-0C7C-4BD3-89F6-F3BC7DD7A8A2}" type="slidenum">
              <a:rPr lang="en-GB" smtClean="0"/>
              <a:t>29</a:t>
            </a:fld>
            <a:endParaRPr lang="en-GB"/>
          </a:p>
        </p:txBody>
      </p:sp>
    </p:spTree>
    <p:extLst>
      <p:ext uri="{BB962C8B-B14F-4D97-AF65-F5344CB8AC3E}">
        <p14:creationId xmlns:p14="http://schemas.microsoft.com/office/powerpoint/2010/main" val="4091904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https://medium.com/buildpiper/simplifying-containerization-with-docker-run-command-2f74e114f42a</a:t>
            </a:r>
          </a:p>
          <a:p>
            <a:endParaRPr lang="en-US" dirty="0" smtClean="0"/>
          </a:p>
          <a:p>
            <a:r>
              <a:rPr lang="en-US" dirty="0" smtClean="0"/>
              <a:t>https://github.com/IBA-Group-IT/IoT-data-simulator</a:t>
            </a:r>
          </a:p>
          <a:p>
            <a:endParaRPr lang="en-US" dirty="0" smtClean="0"/>
          </a:p>
          <a:p>
            <a:endParaRPr lang="en-US" dirty="0" smtClean="0"/>
          </a:p>
          <a:p>
            <a:r>
              <a:rPr lang="en-US" dirty="0" smtClean="0"/>
              <a:t>https://www.bevywise.com/blog/docker-mqtt-broker-easy-service-manageability/</a:t>
            </a:r>
            <a:endParaRPr lang="en-US" dirty="0"/>
          </a:p>
        </p:txBody>
      </p:sp>
      <p:sp>
        <p:nvSpPr>
          <p:cNvPr id="4" name="Slide Number Placeholder 3"/>
          <p:cNvSpPr>
            <a:spLocks noGrp="1"/>
          </p:cNvSpPr>
          <p:nvPr>
            <p:ph type="sldNum" sz="quarter" idx="10"/>
          </p:nvPr>
        </p:nvSpPr>
        <p:spPr/>
        <p:txBody>
          <a:bodyPr/>
          <a:lstStyle/>
          <a:p>
            <a:fld id="{CDC773BF-E5C9-44BF-B19B-39EF1F90376E}" type="slidenum">
              <a:rPr lang="en-US" smtClean="0"/>
              <a:t>31</a:t>
            </a:fld>
            <a:endParaRPr lang="en-US"/>
          </a:p>
        </p:txBody>
      </p:sp>
    </p:spTree>
    <p:extLst>
      <p:ext uri="{BB962C8B-B14F-4D97-AF65-F5344CB8AC3E}">
        <p14:creationId xmlns:p14="http://schemas.microsoft.com/office/powerpoint/2010/main" val="3740176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E30BF0-23F9-4793-AD7E-2FC68CE958DF}" type="datetime1">
              <a:rPr lang="en-US" smtClean="0"/>
              <a:t>10/3/2025</a:t>
            </a:fld>
            <a:endParaRPr lang="en-US" dirty="0"/>
          </a:p>
        </p:txBody>
      </p:sp>
      <p:sp>
        <p:nvSpPr>
          <p:cNvPr id="5" name="Footer Placeholder 4"/>
          <p:cNvSpPr>
            <a:spLocks noGrp="1"/>
          </p:cNvSpPr>
          <p:nvPr>
            <p:ph type="ftr" sz="quarter" idx="11"/>
          </p:nvPr>
        </p:nvSpPr>
        <p:spPr/>
        <p:txBody>
          <a:bodyPr/>
          <a:lstStyle/>
          <a:p>
            <a:r>
              <a:rPr lang="en-GB" dirty="0" err="1" smtClean="0"/>
              <a:t>IoT</a:t>
            </a:r>
            <a:r>
              <a:rPr lang="en-GB" dirty="0" smtClean="0"/>
              <a:t> Ecosystem and Architecture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22912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1CCD22-9DBC-49CC-A9FD-719ABFA2E9C6}" type="datetime1">
              <a:rPr lang="en-US" smtClean="0"/>
              <a:t>10/3/2025</a:t>
            </a:fld>
            <a:endParaRPr lang="en-US" dirty="0"/>
          </a:p>
        </p:txBody>
      </p:sp>
      <p:sp>
        <p:nvSpPr>
          <p:cNvPr id="5" name="Footer Placeholder 4"/>
          <p:cNvSpPr>
            <a:spLocks noGrp="1"/>
          </p:cNvSpPr>
          <p:nvPr>
            <p:ph type="ftr" sz="quarter" idx="11"/>
          </p:nvPr>
        </p:nvSpPr>
        <p:spPr/>
        <p:txBody>
          <a:bodyPr/>
          <a:lstStyle/>
          <a:p>
            <a:r>
              <a:rPr lang="en-GB" dirty="0" err="1" smtClean="0"/>
              <a:t>IoT</a:t>
            </a:r>
            <a:r>
              <a:rPr lang="en-GB" dirty="0" smtClean="0"/>
              <a:t> Ecosystem and Architecture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10943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9914D5-7B39-405E-BC14-CA473738504A}" type="datetime1">
              <a:rPr lang="en-US" smtClean="0"/>
              <a:t>10/3/2025</a:t>
            </a:fld>
            <a:endParaRPr lang="en-US" dirty="0"/>
          </a:p>
        </p:txBody>
      </p:sp>
      <p:sp>
        <p:nvSpPr>
          <p:cNvPr id="5" name="Footer Placeholder 4"/>
          <p:cNvSpPr>
            <a:spLocks noGrp="1"/>
          </p:cNvSpPr>
          <p:nvPr>
            <p:ph type="ftr" sz="quarter" idx="11"/>
          </p:nvPr>
        </p:nvSpPr>
        <p:spPr/>
        <p:txBody>
          <a:bodyPr/>
          <a:lstStyle/>
          <a:p>
            <a:r>
              <a:rPr lang="en-GB" dirty="0" err="1" smtClean="0"/>
              <a:t>IoT</a:t>
            </a:r>
            <a:r>
              <a:rPr lang="en-GB" dirty="0" smtClean="0"/>
              <a:t> Ecosystem and Architecture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171056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8CDC62-13F5-4E56-B9D3-FEDD7F0D746B}" type="datetime1">
              <a:rPr lang="en-US" smtClean="0"/>
              <a:t>10/3/2025</a:t>
            </a:fld>
            <a:endParaRPr lang="en-US" dirty="0"/>
          </a:p>
        </p:txBody>
      </p:sp>
      <p:sp>
        <p:nvSpPr>
          <p:cNvPr id="5" name="Footer Placeholder 4"/>
          <p:cNvSpPr>
            <a:spLocks noGrp="1"/>
          </p:cNvSpPr>
          <p:nvPr>
            <p:ph type="ftr" sz="quarter" idx="11"/>
          </p:nvPr>
        </p:nvSpPr>
        <p:spPr/>
        <p:txBody>
          <a:bodyPr/>
          <a:lstStyle/>
          <a:p>
            <a:r>
              <a:rPr lang="en-GB" dirty="0" err="1" smtClean="0"/>
              <a:t>IoT</a:t>
            </a:r>
            <a:r>
              <a:rPr lang="en-GB" dirty="0" smtClean="0"/>
              <a:t> Ecosystem and Architecture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95192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317E93-B26D-43E0-AD5A-E169656CF587}" type="datetime1">
              <a:rPr lang="en-US" smtClean="0"/>
              <a:t>10/3/2025</a:t>
            </a:fld>
            <a:endParaRPr lang="en-US" dirty="0"/>
          </a:p>
        </p:txBody>
      </p:sp>
      <p:sp>
        <p:nvSpPr>
          <p:cNvPr id="5" name="Footer Placeholder 4"/>
          <p:cNvSpPr>
            <a:spLocks noGrp="1"/>
          </p:cNvSpPr>
          <p:nvPr>
            <p:ph type="ftr" sz="quarter" idx="11"/>
          </p:nvPr>
        </p:nvSpPr>
        <p:spPr/>
        <p:txBody>
          <a:bodyPr/>
          <a:lstStyle/>
          <a:p>
            <a:r>
              <a:rPr lang="en-GB" dirty="0" err="1" smtClean="0"/>
              <a:t>IoT</a:t>
            </a:r>
            <a:r>
              <a:rPr lang="en-GB" dirty="0" smtClean="0"/>
              <a:t> Ecosystem and Architecture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59970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D2A7F0-4AD5-401D-9478-B42E26D30DA2}" type="datetime1">
              <a:rPr lang="en-US" smtClean="0"/>
              <a:t>10/3/2025</a:t>
            </a:fld>
            <a:endParaRPr lang="en-US" dirty="0"/>
          </a:p>
        </p:txBody>
      </p:sp>
      <p:sp>
        <p:nvSpPr>
          <p:cNvPr id="6" name="Footer Placeholder 5"/>
          <p:cNvSpPr>
            <a:spLocks noGrp="1"/>
          </p:cNvSpPr>
          <p:nvPr>
            <p:ph type="ftr" sz="quarter" idx="11"/>
          </p:nvPr>
        </p:nvSpPr>
        <p:spPr/>
        <p:txBody>
          <a:bodyPr/>
          <a:lstStyle/>
          <a:p>
            <a:r>
              <a:rPr lang="en-GB" dirty="0" err="1" smtClean="0"/>
              <a:t>IoT</a:t>
            </a:r>
            <a:r>
              <a:rPr lang="en-GB" dirty="0" smtClean="0"/>
              <a:t> Ecosystem and Architecture</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9663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34DAAA-86BA-4DB8-9ADE-F49C108DE274}" type="datetime1">
              <a:rPr lang="en-US" smtClean="0"/>
              <a:t>10/3/2025</a:t>
            </a:fld>
            <a:endParaRPr lang="en-US" dirty="0"/>
          </a:p>
        </p:txBody>
      </p:sp>
      <p:sp>
        <p:nvSpPr>
          <p:cNvPr id="8" name="Footer Placeholder 7"/>
          <p:cNvSpPr>
            <a:spLocks noGrp="1"/>
          </p:cNvSpPr>
          <p:nvPr>
            <p:ph type="ftr" sz="quarter" idx="11"/>
          </p:nvPr>
        </p:nvSpPr>
        <p:spPr/>
        <p:txBody>
          <a:bodyPr/>
          <a:lstStyle/>
          <a:p>
            <a:r>
              <a:rPr lang="en-GB" dirty="0" err="1" smtClean="0"/>
              <a:t>IoT</a:t>
            </a:r>
            <a:r>
              <a:rPr lang="en-GB" dirty="0" smtClean="0"/>
              <a:t> Ecosystem and Architecture</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5027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DE0872-B52C-4FB3-86BD-A99C58DBC9BA}" type="datetime1">
              <a:rPr lang="en-US" smtClean="0"/>
              <a:t>10/3/2025</a:t>
            </a:fld>
            <a:endParaRPr lang="en-US" dirty="0"/>
          </a:p>
        </p:txBody>
      </p:sp>
      <p:sp>
        <p:nvSpPr>
          <p:cNvPr id="4" name="Footer Placeholder 3"/>
          <p:cNvSpPr>
            <a:spLocks noGrp="1"/>
          </p:cNvSpPr>
          <p:nvPr>
            <p:ph type="ftr" sz="quarter" idx="11"/>
          </p:nvPr>
        </p:nvSpPr>
        <p:spPr/>
        <p:txBody>
          <a:bodyPr/>
          <a:lstStyle/>
          <a:p>
            <a:r>
              <a:rPr lang="en-GB" dirty="0" err="1" smtClean="0"/>
              <a:t>IoT</a:t>
            </a:r>
            <a:r>
              <a:rPr lang="en-GB" dirty="0" smtClean="0"/>
              <a:t> Ecosystem and Architecture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557871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869E17-89B7-44D1-9CBF-D924FE8CA597}" type="datetime1">
              <a:rPr lang="en-US" smtClean="0"/>
              <a:t>10/3/2025</a:t>
            </a:fld>
            <a:endParaRPr lang="en-US" dirty="0"/>
          </a:p>
        </p:txBody>
      </p:sp>
      <p:sp>
        <p:nvSpPr>
          <p:cNvPr id="3" name="Footer Placeholder 2"/>
          <p:cNvSpPr>
            <a:spLocks noGrp="1"/>
          </p:cNvSpPr>
          <p:nvPr>
            <p:ph type="ftr" sz="quarter" idx="11"/>
          </p:nvPr>
        </p:nvSpPr>
        <p:spPr/>
        <p:txBody>
          <a:bodyPr/>
          <a:lstStyle/>
          <a:p>
            <a:r>
              <a:rPr lang="en-GB" dirty="0" err="1" smtClean="0"/>
              <a:t>IoT</a:t>
            </a:r>
            <a:r>
              <a:rPr lang="en-GB" dirty="0" smtClean="0"/>
              <a:t> Ecosystem and Architecture</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62338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FB174DC-2B32-4434-9D68-02562D1FE768}" type="datetime1">
              <a:rPr lang="en-US" smtClean="0"/>
              <a:t>10/3/2025</a:t>
            </a:fld>
            <a:endParaRPr lang="en-US" dirty="0"/>
          </a:p>
        </p:txBody>
      </p:sp>
      <p:sp>
        <p:nvSpPr>
          <p:cNvPr id="6" name="Footer Placeholder 5"/>
          <p:cNvSpPr>
            <a:spLocks noGrp="1"/>
          </p:cNvSpPr>
          <p:nvPr>
            <p:ph type="ftr" sz="quarter" idx="11"/>
          </p:nvPr>
        </p:nvSpPr>
        <p:spPr/>
        <p:txBody>
          <a:bodyPr/>
          <a:lstStyle/>
          <a:p>
            <a:r>
              <a:rPr lang="en-GB" dirty="0" err="1" smtClean="0"/>
              <a:t>IoT</a:t>
            </a:r>
            <a:r>
              <a:rPr lang="en-GB" dirty="0" smtClean="0"/>
              <a:t> Ecosystem and Architecture</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189146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A318851-94EF-4A78-98B0-E1A235975536}" type="datetime1">
              <a:rPr lang="en-US" smtClean="0"/>
              <a:t>10/3/2025</a:t>
            </a:fld>
            <a:endParaRPr lang="en-US" dirty="0"/>
          </a:p>
        </p:txBody>
      </p:sp>
      <p:sp>
        <p:nvSpPr>
          <p:cNvPr id="6" name="Footer Placeholder 5"/>
          <p:cNvSpPr>
            <a:spLocks noGrp="1"/>
          </p:cNvSpPr>
          <p:nvPr>
            <p:ph type="ftr" sz="quarter" idx="11"/>
          </p:nvPr>
        </p:nvSpPr>
        <p:spPr/>
        <p:txBody>
          <a:bodyPr/>
          <a:lstStyle/>
          <a:p>
            <a:r>
              <a:rPr lang="en-GB" dirty="0" err="1" smtClean="0"/>
              <a:t>IoT</a:t>
            </a:r>
            <a:r>
              <a:rPr lang="en-GB" dirty="0" smtClean="0"/>
              <a:t> Ecosystem and Architecture</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5848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44B8DD-10A6-449F-BB1F-2FB4ABFE4819}" type="datetime1">
              <a:rPr lang="en-US" smtClean="0"/>
              <a:t>10/3/2025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err="1" smtClean="0"/>
              <a:t>IoT</a:t>
            </a:r>
            <a:r>
              <a:rPr lang="en-GB" dirty="0" smtClean="0"/>
              <a:t> Ecosystem and Architecture</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0793260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forbes.com/sites/jacobmorgan/2014/05/13/simple-explanation-internet-things-that-anyone-can-understand/#ef2433f1d091"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www.mdpi.com/1424-8220/24/9/2919"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builder.aws.com/content/2b5BdBSPekJdZjRjwwhYcCl7psF/how-to-host-a-plotly-dash-app-on-aws-ecs"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internetofthingsagenda.techtarget.com/" TargetMode="External"/><Relationship Id="rId3" Type="http://schemas.openxmlformats.org/officeDocument/2006/relationships/hyperlink" Target="https://security.radware.com/ddos-threats-attacks/threat-advisories-attack-reports/iot-devices-threat-spreading/" TargetMode="External"/><Relationship Id="rId7" Type="http://schemas.openxmlformats.org/officeDocument/2006/relationships/hyperlink" Target="https://www.iotforall.com/iot-applications-in-agriculture/" TargetMode="External"/><Relationship Id="rId12" Type="http://schemas.openxmlformats.org/officeDocument/2006/relationships/hyperlink" Target="https://www.makeuseof.com/tag/internet-things-10-useful-products-must-try-2016/" TargetMode="External"/><Relationship Id="rId2" Type="http://schemas.openxmlformats.org/officeDocument/2006/relationships/hyperlink" Target="http://www8.hp.com/us/en/hp-news/press-release.html?id=1909050" TargetMode="External"/><Relationship Id="rId1" Type="http://schemas.openxmlformats.org/officeDocument/2006/relationships/slideLayout" Target="../slideLayouts/slideLayout2.xml"/><Relationship Id="rId6" Type="http://schemas.openxmlformats.org/officeDocument/2006/relationships/hyperlink" Target="https://cdn2.hubspot.net/hubfs/202339/Industry%2040%20eBook.pdf" TargetMode="External"/><Relationship Id="rId11" Type="http://schemas.openxmlformats.org/officeDocument/2006/relationships/hyperlink" Target="https://www.gartner.com/en/newsroom/press-releases/2018-03-21-gartner-says-worldwide-iot-security-spending-will-reach-1-point-5-billion-in-2018" TargetMode="External"/><Relationship Id="rId5" Type="http://schemas.openxmlformats.org/officeDocument/2006/relationships/hyperlink" Target="https://www.newgenapps.com/blog/8-uses-applications-and-benefits-of-industrial-iot-in-manufacturing" TargetMode="External"/><Relationship Id="rId10" Type="http://schemas.openxmlformats.org/officeDocument/2006/relationships/hyperlink" Target="https://www.gartner.com/en/newsroom/press-releases/2018-11-07-gartner-identifies-top-10-strategic-iot-technologies-and-trends" TargetMode="External"/><Relationship Id="rId4" Type="http://schemas.openxmlformats.org/officeDocument/2006/relationships/hyperlink" Target="https://www2.deloitte.com/ng/en/pages/technology-media-and-telecommunications/articles/global-mobile-consumer-survey.html" TargetMode="External"/><Relationship Id="rId9" Type="http://schemas.openxmlformats.org/officeDocument/2006/relationships/hyperlink" Target="https://www.forbes.com/sites/jacobmorgan/2014/05/13/simple-explanation-internet-things-that-anyone-can-understand/#ef2433f1d091"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3"/>
          <a:stretch>
            <a:fillRect/>
          </a:stretch>
        </p:blipFill>
        <p:spPr>
          <a:xfrm>
            <a:off x="119891" y="0"/>
            <a:ext cx="5305425" cy="3381375"/>
          </a:xfrm>
          <a:prstGeom prst="rect">
            <a:avLst/>
          </a:prstGeom>
        </p:spPr>
      </p:pic>
      <p:grpSp>
        <p:nvGrpSpPr>
          <p:cNvPr id="9" name="Group 8"/>
          <p:cNvGrpSpPr/>
          <p:nvPr/>
        </p:nvGrpSpPr>
        <p:grpSpPr>
          <a:xfrm>
            <a:off x="370421" y="1795824"/>
            <a:ext cx="4804363" cy="1929688"/>
            <a:chOff x="89638" y="359621"/>
            <a:chExt cx="4804363" cy="1929688"/>
          </a:xfrm>
        </p:grpSpPr>
        <p:pic>
          <p:nvPicPr>
            <p:cNvPr id="10" name="Picture 9"/>
            <p:cNvPicPr>
              <a:picLocks noChangeAspect="1"/>
            </p:cNvPicPr>
            <p:nvPr/>
          </p:nvPicPr>
          <p:blipFill>
            <a:blip r:embed="rId4"/>
            <a:stretch>
              <a:fillRect/>
            </a:stretch>
          </p:blipFill>
          <p:spPr>
            <a:xfrm>
              <a:off x="235105" y="1881965"/>
              <a:ext cx="3104181" cy="263526"/>
            </a:xfrm>
            <a:prstGeom prst="rect">
              <a:avLst/>
            </a:prstGeom>
          </p:spPr>
        </p:pic>
        <p:sp>
          <p:nvSpPr>
            <p:cNvPr id="11" name="Title 4">
              <a:extLst>
                <a:ext uri="{FF2B5EF4-FFF2-40B4-BE49-F238E27FC236}">
                  <a16:creationId xmlns:a16="http://schemas.microsoft.com/office/drawing/2014/main" id="{27228BAE-048B-681E-DD8D-BD96B22560E0}"/>
                </a:ext>
              </a:extLst>
            </p:cNvPr>
            <p:cNvSpPr txBox="1">
              <a:spLocks/>
            </p:cNvSpPr>
            <p:nvPr/>
          </p:nvSpPr>
          <p:spPr>
            <a:xfrm>
              <a:off x="89638" y="1389204"/>
              <a:ext cx="4804363" cy="90010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4000" dirty="0" smtClean="0">
                  <a:solidFill>
                    <a:schemeClr val="accent1">
                      <a:lumMod val="75000"/>
                    </a:schemeClr>
                  </a:solidFill>
                </a:rPr>
                <a:t>Computer </a:t>
              </a:r>
              <a:r>
                <a:rPr lang="en-US" sz="4000" dirty="0" smtClean="0">
                  <a:solidFill>
                    <a:srgbClr val="00B0F0"/>
                  </a:solidFill>
                </a:rPr>
                <a:t>Vision</a:t>
              </a:r>
              <a:endParaRPr lang="en-US" sz="4000" dirty="0">
                <a:solidFill>
                  <a:srgbClr val="00B0F0"/>
                </a:solidFill>
              </a:endParaRPr>
            </a:p>
          </p:txBody>
        </p:sp>
        <p:grpSp>
          <p:nvGrpSpPr>
            <p:cNvPr id="12" name="Group 11">
              <a:extLst>
                <a:ext uri="{FF2B5EF4-FFF2-40B4-BE49-F238E27FC236}">
                  <a16:creationId xmlns:a16="http://schemas.microsoft.com/office/drawing/2014/main" id="{2AABCB87-2ECC-4C03-B5BB-6EE11C8A4485}"/>
                </a:ext>
              </a:extLst>
            </p:cNvPr>
            <p:cNvGrpSpPr/>
            <p:nvPr/>
          </p:nvGrpSpPr>
          <p:grpSpPr>
            <a:xfrm>
              <a:off x="89638" y="359621"/>
              <a:ext cx="3064025" cy="1516520"/>
              <a:chOff x="4853562" y="1589418"/>
              <a:chExt cx="2609520" cy="1291565"/>
            </a:xfrm>
          </p:grpSpPr>
          <p:sp>
            <p:nvSpPr>
              <p:cNvPr id="19" name="Freeform 18">
                <a:extLst>
                  <a:ext uri="{FF2B5EF4-FFF2-40B4-BE49-F238E27FC236}">
                    <a16:creationId xmlns:a16="http://schemas.microsoft.com/office/drawing/2014/main" id="{03546B24-FABC-4B2A-A80F-B03654D56A7D}"/>
                  </a:ext>
                </a:extLst>
              </p:cNvPr>
              <p:cNvSpPr>
                <a:spLocks noChangeAspect="1"/>
              </p:cNvSpPr>
              <p:nvPr/>
            </p:nvSpPr>
            <p:spPr>
              <a:xfrm flipH="1">
                <a:off x="4853562" y="1589418"/>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a:solidFill>
                    <a:schemeClr val="tx1"/>
                  </a:solidFill>
                </a:endParaRPr>
              </a:p>
            </p:txBody>
          </p:sp>
          <p:sp>
            <p:nvSpPr>
              <p:cNvPr id="20" name="Freeform 19">
                <a:extLst>
                  <a:ext uri="{FF2B5EF4-FFF2-40B4-BE49-F238E27FC236}">
                    <a16:creationId xmlns:a16="http://schemas.microsoft.com/office/drawing/2014/main" id="{02E1A011-CDEA-4BBC-B725-C88AF5464891}"/>
                  </a:ext>
                </a:extLst>
              </p:cNvPr>
              <p:cNvSpPr>
                <a:spLocks noChangeAspect="1"/>
              </p:cNvSpPr>
              <p:nvPr/>
            </p:nvSpPr>
            <p:spPr>
              <a:xfrm flipH="1">
                <a:off x="5230834" y="1678285"/>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dirty="0">
                  <a:solidFill>
                    <a:schemeClr val="tx1"/>
                  </a:solidFill>
                </a:endParaRPr>
              </a:p>
            </p:txBody>
          </p:sp>
        </p:grpSp>
        <p:grpSp>
          <p:nvGrpSpPr>
            <p:cNvPr id="13" name="Group 12">
              <a:extLst>
                <a:ext uri="{FF2B5EF4-FFF2-40B4-BE49-F238E27FC236}">
                  <a16:creationId xmlns:a16="http://schemas.microsoft.com/office/drawing/2014/main" id="{AB8BC7BC-BF58-402E-9A69-AA9226DE7CAA}"/>
                </a:ext>
              </a:extLst>
            </p:cNvPr>
            <p:cNvGrpSpPr/>
            <p:nvPr/>
          </p:nvGrpSpPr>
          <p:grpSpPr>
            <a:xfrm>
              <a:off x="1176068" y="503243"/>
              <a:ext cx="1334145" cy="620384"/>
              <a:chOff x="7439031" y="1585639"/>
              <a:chExt cx="2143740" cy="996849"/>
            </a:xfrm>
            <a:solidFill>
              <a:schemeClr val="accent6"/>
            </a:solidFill>
          </p:grpSpPr>
          <p:sp>
            <p:nvSpPr>
              <p:cNvPr id="17" name="Freeform: Shape 66">
                <a:extLst>
                  <a:ext uri="{FF2B5EF4-FFF2-40B4-BE49-F238E27FC236}">
                    <a16:creationId xmlns:a16="http://schemas.microsoft.com/office/drawing/2014/main" id="{2A081543-B9FF-49B1-8EEF-ABDF5438EDCD}"/>
                  </a:ext>
                </a:extLst>
              </p:cNvPr>
              <p:cNvSpPr/>
              <p:nvPr/>
            </p:nvSpPr>
            <p:spPr>
              <a:xfrm>
                <a:off x="7439031" y="1585639"/>
                <a:ext cx="2143740" cy="996849"/>
              </a:xfrm>
              <a:custGeom>
                <a:avLst/>
                <a:gdLst/>
                <a:ahLst/>
                <a:cxnLst/>
                <a:rect l="l" t="t" r="r" b="b"/>
                <a:pathLst>
                  <a:path w="1862733" h="866179">
                    <a:moveTo>
                      <a:pt x="794147" y="204787"/>
                    </a:moveTo>
                    <a:cubicBezTo>
                      <a:pt x="745605" y="204787"/>
                      <a:pt x="701637" y="218416"/>
                      <a:pt x="662244" y="245673"/>
                    </a:cubicBezTo>
                    <a:cubicBezTo>
                      <a:pt x="622851" y="272930"/>
                      <a:pt x="594798" y="309240"/>
                      <a:pt x="578086" y="354601"/>
                    </a:cubicBezTo>
                    <a:cubicBezTo>
                      <a:pt x="568536" y="380467"/>
                      <a:pt x="563761" y="406729"/>
                      <a:pt x="563761" y="433387"/>
                    </a:cubicBezTo>
                    <a:cubicBezTo>
                      <a:pt x="563761" y="488299"/>
                      <a:pt x="582064" y="537440"/>
                      <a:pt x="618670" y="580811"/>
                    </a:cubicBezTo>
                    <a:cubicBezTo>
                      <a:pt x="664031" y="634532"/>
                      <a:pt x="722524" y="661392"/>
                      <a:pt x="794147" y="661392"/>
                    </a:cubicBezTo>
                    <a:cubicBezTo>
                      <a:pt x="865771" y="661392"/>
                      <a:pt x="924462" y="634733"/>
                      <a:pt x="970220" y="581415"/>
                    </a:cubicBezTo>
                    <a:cubicBezTo>
                      <a:pt x="1006826" y="538838"/>
                      <a:pt x="1025128" y="489496"/>
                      <a:pt x="1025128" y="433387"/>
                    </a:cubicBezTo>
                    <a:cubicBezTo>
                      <a:pt x="1025128" y="376088"/>
                      <a:pt x="1006826" y="326547"/>
                      <a:pt x="970220" y="284764"/>
                    </a:cubicBezTo>
                    <a:cubicBezTo>
                      <a:pt x="923265" y="231446"/>
                      <a:pt x="864574" y="204787"/>
                      <a:pt x="794147" y="204787"/>
                    </a:cubicBezTo>
                    <a:close/>
                    <a:moveTo>
                      <a:pt x="1304330" y="24408"/>
                    </a:moveTo>
                    <a:lnTo>
                      <a:pt x="1862733" y="24408"/>
                    </a:lnTo>
                    <a:lnTo>
                      <a:pt x="1862733" y="200620"/>
                    </a:lnTo>
                    <a:lnTo>
                      <a:pt x="1687711" y="200620"/>
                    </a:lnTo>
                    <a:lnTo>
                      <a:pt x="1687711" y="837009"/>
                    </a:lnTo>
                    <a:lnTo>
                      <a:pt x="1476375" y="837009"/>
                    </a:lnTo>
                    <a:lnTo>
                      <a:pt x="1476375" y="200620"/>
                    </a:lnTo>
                    <a:lnTo>
                      <a:pt x="1304330" y="200620"/>
                    </a:lnTo>
                    <a:close/>
                    <a:moveTo>
                      <a:pt x="0" y="24408"/>
                    </a:moveTo>
                    <a:lnTo>
                      <a:pt x="211336" y="24408"/>
                    </a:lnTo>
                    <a:lnTo>
                      <a:pt x="211336" y="837009"/>
                    </a:lnTo>
                    <a:lnTo>
                      <a:pt x="0" y="837009"/>
                    </a:lnTo>
                    <a:close/>
                    <a:moveTo>
                      <a:pt x="794147" y="0"/>
                    </a:moveTo>
                    <a:cubicBezTo>
                      <a:pt x="937022" y="0"/>
                      <a:pt x="1050330" y="47426"/>
                      <a:pt x="1134071" y="142280"/>
                    </a:cubicBezTo>
                    <a:cubicBezTo>
                      <a:pt x="1207493" y="225623"/>
                      <a:pt x="1244204" y="322659"/>
                      <a:pt x="1244204" y="433387"/>
                    </a:cubicBezTo>
                    <a:cubicBezTo>
                      <a:pt x="1244204" y="543719"/>
                      <a:pt x="1207493" y="640556"/>
                      <a:pt x="1134071" y="723900"/>
                    </a:cubicBezTo>
                    <a:cubicBezTo>
                      <a:pt x="1050330" y="818753"/>
                      <a:pt x="937022" y="866179"/>
                      <a:pt x="794147" y="866179"/>
                    </a:cubicBezTo>
                    <a:cubicBezTo>
                      <a:pt x="651669" y="866179"/>
                      <a:pt x="538560" y="818753"/>
                      <a:pt x="454819" y="723900"/>
                    </a:cubicBezTo>
                    <a:cubicBezTo>
                      <a:pt x="381397" y="640556"/>
                      <a:pt x="344686" y="543719"/>
                      <a:pt x="344686" y="433387"/>
                    </a:cubicBezTo>
                    <a:cubicBezTo>
                      <a:pt x="344686" y="382984"/>
                      <a:pt x="354608" y="331291"/>
                      <a:pt x="374452" y="278308"/>
                    </a:cubicBezTo>
                    <a:cubicBezTo>
                      <a:pt x="394296" y="225326"/>
                      <a:pt x="420886" y="179983"/>
                      <a:pt x="454224" y="142280"/>
                    </a:cubicBezTo>
                    <a:cubicBezTo>
                      <a:pt x="537964" y="47426"/>
                      <a:pt x="651272" y="0"/>
                      <a:pt x="794147" y="0"/>
                    </a:cubicBezTo>
                    <a:close/>
                  </a:path>
                </a:pathLst>
              </a:cu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dirty="0"/>
              </a:p>
            </p:txBody>
          </p:sp>
          <p:sp>
            <p:nvSpPr>
              <p:cNvPr id="18" name="Freeform: Shape 67">
                <a:extLst>
                  <a:ext uri="{FF2B5EF4-FFF2-40B4-BE49-F238E27FC236}">
                    <a16:creationId xmlns:a16="http://schemas.microsoft.com/office/drawing/2014/main" id="{275D1FAA-C13F-4A6B-BA37-7704CFB7ADCD}"/>
                  </a:ext>
                </a:extLst>
              </p:cNvPr>
              <p:cNvSpPr/>
              <p:nvPr/>
            </p:nvSpPr>
            <p:spPr>
              <a:xfrm>
                <a:off x="8174174" y="1963600"/>
                <a:ext cx="443936" cy="326799"/>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4" name="Subtitle 2">
              <a:extLst>
                <a:ext uri="{FF2B5EF4-FFF2-40B4-BE49-F238E27FC236}">
                  <a16:creationId xmlns:a16="http://schemas.microsoft.com/office/drawing/2014/main" id="{53858C97-DA2F-8866-47CC-CDF4077BBF9D}"/>
                </a:ext>
              </a:extLst>
            </p:cNvPr>
            <p:cNvSpPr txBox="1">
              <a:spLocks/>
            </p:cNvSpPr>
            <p:nvPr/>
          </p:nvSpPr>
          <p:spPr>
            <a:xfrm>
              <a:off x="1560697" y="757061"/>
              <a:ext cx="729275" cy="20338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smtClean="0">
                  <a:solidFill>
                    <a:srgbClr val="7030A0"/>
                  </a:solidFill>
                </a:rPr>
                <a:t>PDS</a:t>
              </a:r>
              <a:endParaRPr lang="en-US" sz="1600" dirty="0">
                <a:solidFill>
                  <a:srgbClr val="7030A0"/>
                </a:solidFill>
              </a:endParaRPr>
            </a:p>
          </p:txBody>
        </p:sp>
      </p:grpSp>
      <p:pic>
        <p:nvPicPr>
          <p:cNvPr id="4" name="Picture 3"/>
          <p:cNvPicPr>
            <a:picLocks noChangeAspect="1"/>
          </p:cNvPicPr>
          <p:nvPr/>
        </p:nvPicPr>
        <p:blipFill>
          <a:blip r:embed="rId5"/>
          <a:stretch>
            <a:fillRect/>
          </a:stretch>
        </p:blipFill>
        <p:spPr>
          <a:xfrm>
            <a:off x="2611743" y="2639596"/>
            <a:ext cx="446086" cy="635863"/>
          </a:xfrm>
          <a:prstGeom prst="rect">
            <a:avLst/>
          </a:prstGeom>
        </p:spPr>
      </p:pic>
      <p:pic>
        <p:nvPicPr>
          <p:cNvPr id="5" name="Picture 4"/>
          <p:cNvPicPr>
            <a:picLocks noChangeAspect="1"/>
          </p:cNvPicPr>
          <p:nvPr/>
        </p:nvPicPr>
        <p:blipFill>
          <a:blip r:embed="rId6"/>
          <a:stretch>
            <a:fillRect/>
          </a:stretch>
        </p:blipFill>
        <p:spPr>
          <a:xfrm>
            <a:off x="1776861" y="2669999"/>
            <a:ext cx="613391" cy="582721"/>
          </a:xfrm>
          <a:prstGeom prst="rect">
            <a:avLst/>
          </a:prstGeom>
        </p:spPr>
      </p:pic>
      <p:pic>
        <p:nvPicPr>
          <p:cNvPr id="6" name="Picture 5"/>
          <p:cNvPicPr>
            <a:picLocks noChangeAspect="1"/>
          </p:cNvPicPr>
          <p:nvPr/>
        </p:nvPicPr>
        <p:blipFill>
          <a:blip r:embed="rId7"/>
          <a:stretch>
            <a:fillRect/>
          </a:stretch>
        </p:blipFill>
        <p:spPr>
          <a:xfrm>
            <a:off x="1053045" y="2639596"/>
            <a:ext cx="599662" cy="577554"/>
          </a:xfrm>
          <a:prstGeom prst="rect">
            <a:avLst/>
          </a:prstGeom>
        </p:spPr>
      </p:pic>
      <p:sp>
        <p:nvSpPr>
          <p:cNvPr id="26" name="Subtitle 2"/>
          <p:cNvSpPr txBox="1">
            <a:spLocks/>
          </p:cNvSpPr>
          <p:nvPr/>
        </p:nvSpPr>
        <p:spPr>
          <a:xfrm>
            <a:off x="3138827" y="3783967"/>
            <a:ext cx="5287688" cy="5210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smtClean="0">
                <a:solidFill>
                  <a:srgbClr val="002060"/>
                </a:solidFill>
              </a:rPr>
              <a:t>Chapter 5</a:t>
            </a:r>
            <a:endParaRPr lang="en-US" dirty="0">
              <a:solidFill>
                <a:srgbClr val="00B0F0"/>
              </a:solidFill>
            </a:endParaRPr>
          </a:p>
        </p:txBody>
      </p:sp>
      <p:sp>
        <p:nvSpPr>
          <p:cNvPr id="30" name="Rectangle 29"/>
          <p:cNvSpPr/>
          <p:nvPr/>
        </p:nvSpPr>
        <p:spPr>
          <a:xfrm>
            <a:off x="10174854" y="6112464"/>
            <a:ext cx="1736730" cy="184666"/>
          </a:xfrm>
          <a:prstGeom prst="rect">
            <a:avLst/>
          </a:prstGeom>
        </p:spPr>
        <p:txBody>
          <a:bodyPr wrap="square">
            <a:spAutoFit/>
          </a:bodyPr>
          <a:lstStyle/>
          <a:p>
            <a:r>
              <a:rPr lang="en-US" sz="600" dirty="0"/>
              <a:t>https://www.youtube.com/@AmelOline/videos</a:t>
            </a:r>
          </a:p>
        </p:txBody>
      </p:sp>
      <p:sp>
        <p:nvSpPr>
          <p:cNvPr id="31" name="Rectangle 30"/>
          <p:cNvSpPr/>
          <p:nvPr/>
        </p:nvSpPr>
        <p:spPr>
          <a:xfrm>
            <a:off x="10758108" y="5997105"/>
            <a:ext cx="1064283" cy="184666"/>
          </a:xfrm>
          <a:prstGeom prst="rect">
            <a:avLst/>
          </a:prstGeom>
        </p:spPr>
        <p:txBody>
          <a:bodyPr wrap="square">
            <a:spAutoFit/>
          </a:bodyPr>
          <a:lstStyle/>
          <a:p>
            <a:r>
              <a:rPr lang="en-US" sz="600" dirty="0"/>
              <a:t>https://github.com/siagianp</a:t>
            </a:r>
          </a:p>
        </p:txBody>
      </p:sp>
      <p:sp>
        <p:nvSpPr>
          <p:cNvPr id="32" name="Rectangle 31"/>
          <p:cNvSpPr/>
          <p:nvPr/>
        </p:nvSpPr>
        <p:spPr>
          <a:xfrm>
            <a:off x="9544290" y="6250963"/>
            <a:ext cx="2427636" cy="184666"/>
          </a:xfrm>
          <a:prstGeom prst="rect">
            <a:avLst/>
          </a:prstGeom>
        </p:spPr>
        <p:txBody>
          <a:bodyPr wrap="square">
            <a:spAutoFit/>
          </a:bodyPr>
          <a:lstStyle/>
          <a:p>
            <a:r>
              <a:rPr lang="en-US" sz="600" dirty="0"/>
              <a:t>https://github.com/amelcharolinesgn2/IoT_simulator-mqtt-NodeRed</a:t>
            </a:r>
          </a:p>
        </p:txBody>
      </p:sp>
      <p:sp>
        <p:nvSpPr>
          <p:cNvPr id="33" name="Rectangle 32"/>
          <p:cNvSpPr/>
          <p:nvPr/>
        </p:nvSpPr>
        <p:spPr>
          <a:xfrm>
            <a:off x="9811329" y="6367732"/>
            <a:ext cx="2100255" cy="184666"/>
          </a:xfrm>
          <a:prstGeom prst="rect">
            <a:avLst/>
          </a:prstGeom>
        </p:spPr>
        <p:txBody>
          <a:bodyPr wrap="none">
            <a:spAutoFit/>
          </a:bodyPr>
          <a:lstStyle/>
          <a:p>
            <a:r>
              <a:rPr lang="en-US" sz="600" dirty="0"/>
              <a:t>https://github.com/amelcharolinesgn2/Cloud-Infrastructures</a:t>
            </a:r>
          </a:p>
        </p:txBody>
      </p:sp>
      <p:sp>
        <p:nvSpPr>
          <p:cNvPr id="34" name="Rectangle 33"/>
          <p:cNvSpPr/>
          <p:nvPr/>
        </p:nvSpPr>
        <p:spPr>
          <a:xfrm>
            <a:off x="9457066" y="6454044"/>
            <a:ext cx="2454518" cy="276999"/>
          </a:xfrm>
          <a:prstGeom prst="rect">
            <a:avLst/>
          </a:prstGeom>
        </p:spPr>
        <p:txBody>
          <a:bodyPr wrap="none">
            <a:spAutoFit/>
          </a:bodyPr>
          <a:lstStyle/>
          <a:p>
            <a:r>
              <a:rPr lang="en-US" sz="600" dirty="0"/>
              <a:t>https://</a:t>
            </a:r>
            <a:r>
              <a:rPr lang="en-US" sz="600" dirty="0" smtClean="0"/>
              <a:t>github.com/amelcharolinesgn2/IoT_app-and-Modules</a:t>
            </a:r>
          </a:p>
          <a:p>
            <a:r>
              <a:rPr lang="en-US" sz="600" dirty="0" smtClean="0"/>
              <a:t>https</a:t>
            </a:r>
            <a:r>
              <a:rPr lang="en-US" sz="600" dirty="0"/>
              <a:t>://github.com/amelcharolinesgn2/ClouD-Infrastructure-SISKA-2025</a:t>
            </a:r>
          </a:p>
        </p:txBody>
      </p:sp>
      <p:sp>
        <p:nvSpPr>
          <p:cNvPr id="25" name="Title 1"/>
          <p:cNvSpPr txBox="1">
            <a:spLocks/>
          </p:cNvSpPr>
          <p:nvPr/>
        </p:nvSpPr>
        <p:spPr>
          <a:xfrm>
            <a:off x="3434446" y="4128104"/>
            <a:ext cx="5659678" cy="77520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400" b="1" i="1" dirty="0" smtClean="0"/>
              <a:t>Global Trends in </a:t>
            </a:r>
            <a:r>
              <a:rPr lang="en-GB" sz="2400" b="1" i="1" dirty="0" err="1" smtClean="0"/>
              <a:t>IoT</a:t>
            </a:r>
            <a:r>
              <a:rPr lang="en-GB" sz="2400" b="1" dirty="0" smtClean="0"/>
              <a:t> (Internet of things)</a:t>
            </a:r>
          </a:p>
          <a:p>
            <a:pPr marL="342900" indent="-342900">
              <a:buFont typeface="Arial" panose="020B0604020202020204" pitchFamily="34" charset="0"/>
              <a:buChar char="•"/>
            </a:pPr>
            <a:r>
              <a:rPr lang="en-GB" sz="2400" b="1" dirty="0" smtClean="0">
                <a:solidFill>
                  <a:schemeClr val="bg1">
                    <a:lumMod val="95000"/>
                  </a:schemeClr>
                </a:solidFill>
              </a:rPr>
              <a:t>Ecosystem and </a:t>
            </a:r>
            <a:r>
              <a:rPr lang="en-GB" sz="2400" b="1" dirty="0" err="1" smtClean="0">
                <a:solidFill>
                  <a:schemeClr val="bg1">
                    <a:lumMod val="95000"/>
                  </a:schemeClr>
                </a:solidFill>
              </a:rPr>
              <a:t>IoT</a:t>
            </a:r>
            <a:r>
              <a:rPr lang="en-GB" sz="2400" b="1" dirty="0" smtClean="0">
                <a:solidFill>
                  <a:schemeClr val="bg1">
                    <a:lumMod val="95000"/>
                  </a:schemeClr>
                </a:solidFill>
              </a:rPr>
              <a:t> architecture</a:t>
            </a:r>
            <a:endParaRPr lang="en-GB" sz="2400" b="1" dirty="0">
              <a:solidFill>
                <a:schemeClr val="bg1">
                  <a:lumMod val="95000"/>
                </a:schemeClr>
              </a:solidFill>
            </a:endParaRPr>
          </a:p>
        </p:txBody>
      </p:sp>
    </p:spTree>
    <p:extLst>
      <p:ext uri="{BB962C8B-B14F-4D97-AF65-F5344CB8AC3E}">
        <p14:creationId xmlns:p14="http://schemas.microsoft.com/office/powerpoint/2010/main" val="24007731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Top 10 Strategic IoT Technologies and Trends – GARTNER (cont’d)</a:t>
            </a:r>
            <a:endParaRPr lang="en-GB" dirty="0"/>
          </a:p>
        </p:txBody>
      </p:sp>
      <p:sp>
        <p:nvSpPr>
          <p:cNvPr id="3" name="Content Placeholder 2"/>
          <p:cNvSpPr>
            <a:spLocks noGrp="1"/>
          </p:cNvSpPr>
          <p:nvPr>
            <p:ph idx="1"/>
          </p:nvPr>
        </p:nvSpPr>
        <p:spPr/>
        <p:txBody>
          <a:bodyPr>
            <a:normAutofit fontScale="92500" lnSpcReduction="20000"/>
          </a:bodyPr>
          <a:lstStyle/>
          <a:p>
            <a:pPr marL="457200" indent="-457200" algn="just">
              <a:buFont typeface="+mj-lt"/>
              <a:buAutoNum type="arabicParenR" startAt="7"/>
            </a:pPr>
            <a:r>
              <a:rPr lang="en-GB" b="1" dirty="0"/>
              <a:t>Trend No. 7: Trusted Hardware and Operating System: </a:t>
            </a:r>
            <a:r>
              <a:rPr lang="en-GB" dirty="0"/>
              <a:t>‘.. by 2023, we expect to see the deployment of hardware and software combinations that together create more trustworthy and secure IoT systems…’.</a:t>
            </a:r>
          </a:p>
          <a:p>
            <a:pPr marL="457200" indent="-457200" algn="just">
              <a:buFont typeface="+mj-lt"/>
              <a:buAutoNum type="arabicParenR" startAt="7"/>
            </a:pPr>
            <a:r>
              <a:rPr lang="en-GB" b="1" dirty="0"/>
              <a:t>Trend 8:</a:t>
            </a:r>
            <a:r>
              <a:rPr lang="en-GB" dirty="0"/>
              <a:t> </a:t>
            </a:r>
            <a:r>
              <a:rPr lang="en-GB" b="1" dirty="0"/>
              <a:t>Novel IoT User Experiences: </a:t>
            </a:r>
            <a:r>
              <a:rPr lang="en-GB" dirty="0"/>
              <a:t>User experience driven by 4 factors</a:t>
            </a:r>
            <a:r>
              <a:rPr lang="en-GB" b="1" dirty="0"/>
              <a:t>:</a:t>
            </a:r>
            <a:r>
              <a:rPr lang="en-GB" dirty="0"/>
              <a:t> new sensors, new algorithms, new experience architectures and context, and socially aware experiences. </a:t>
            </a:r>
          </a:p>
          <a:p>
            <a:pPr marL="457200" indent="-457200" algn="just">
              <a:buFont typeface="+mj-lt"/>
              <a:buAutoNum type="arabicParenR" startAt="7"/>
            </a:pPr>
            <a:r>
              <a:rPr lang="it-IT" b="1" dirty="0"/>
              <a:t>Trend No. 9: Silicon Chip Innovation: </a:t>
            </a:r>
            <a:r>
              <a:rPr lang="en-GB" dirty="0"/>
              <a:t>By 2023, it’s expected that new special-purpose chips will reduce the power consumption required to run IoT devices.</a:t>
            </a:r>
          </a:p>
          <a:p>
            <a:pPr marL="457200" indent="-457200" algn="just">
              <a:buFont typeface="+mj-lt"/>
              <a:buAutoNum type="arabicParenR" startAt="7"/>
            </a:pPr>
            <a:r>
              <a:rPr lang="en-GB" b="1" dirty="0"/>
              <a:t>Trend No. 10: New Wireless Networking Technologies for IoT: </a:t>
            </a:r>
            <a:r>
              <a:rPr lang="en-GB" dirty="0"/>
              <a:t>IoT networking involves balancing a set of competing requirements. In particular they should explore 5G, the forthcoming generation of low earth orbit satellites, and backscatter networks.</a:t>
            </a:r>
          </a:p>
        </p:txBody>
      </p:sp>
      <p:sp>
        <p:nvSpPr>
          <p:cNvPr id="4" name="Footer Placeholder 3"/>
          <p:cNvSpPr>
            <a:spLocks noGrp="1"/>
          </p:cNvSpPr>
          <p:nvPr>
            <p:ph type="ftr" sz="quarter" idx="11"/>
          </p:nvPr>
        </p:nvSpPr>
        <p:spPr/>
        <p:txBody>
          <a:bodyPr/>
          <a:lstStyle/>
          <a:p>
            <a:r>
              <a:rPr lang="en-GB" dirty="0" err="1" smtClean="0"/>
              <a:t>IoT</a:t>
            </a:r>
            <a:r>
              <a:rPr lang="en-GB" dirty="0" smtClean="0"/>
              <a:t> Ecosystem and Architecture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20480654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Benefits of IoT</a:t>
            </a:r>
            <a:endParaRPr lang="en-GB" dirty="0"/>
          </a:p>
        </p:txBody>
      </p:sp>
      <p:sp>
        <p:nvSpPr>
          <p:cNvPr id="3" name="Content Placeholder 2"/>
          <p:cNvSpPr>
            <a:spLocks noGrp="1"/>
          </p:cNvSpPr>
          <p:nvPr>
            <p:ph idx="1"/>
          </p:nvPr>
        </p:nvSpPr>
        <p:spPr/>
        <p:txBody>
          <a:bodyPr/>
          <a:lstStyle/>
          <a:p>
            <a:pPr marL="0" indent="0">
              <a:buNone/>
            </a:pPr>
            <a:r>
              <a:rPr lang="en-GB" dirty="0"/>
              <a:t>IoT offers a number of benefits to organizations, enabling them to:</a:t>
            </a:r>
          </a:p>
          <a:p>
            <a:pPr marL="457200" indent="-457200">
              <a:buFont typeface="+mj-lt"/>
              <a:buAutoNum type="arabicPeriod"/>
            </a:pPr>
            <a:r>
              <a:rPr lang="en-GB" dirty="0"/>
              <a:t>Monitor their overall business processes;</a:t>
            </a:r>
          </a:p>
          <a:p>
            <a:pPr marL="457200" indent="-457200">
              <a:buFont typeface="+mj-lt"/>
              <a:buAutoNum type="arabicPeriod"/>
            </a:pPr>
            <a:r>
              <a:rPr lang="en-GB" dirty="0"/>
              <a:t>Improve the customer experience;</a:t>
            </a:r>
          </a:p>
          <a:p>
            <a:pPr marL="457200" indent="-457200">
              <a:buFont typeface="+mj-lt"/>
              <a:buAutoNum type="arabicPeriod"/>
            </a:pPr>
            <a:r>
              <a:rPr lang="en-GB" dirty="0"/>
              <a:t>Save time and money;</a:t>
            </a:r>
          </a:p>
          <a:p>
            <a:pPr marL="457200" indent="-457200">
              <a:buFont typeface="+mj-lt"/>
              <a:buAutoNum type="arabicPeriod"/>
            </a:pPr>
            <a:r>
              <a:rPr lang="en-GB" dirty="0"/>
              <a:t>Enhance employee productivity;</a:t>
            </a:r>
          </a:p>
          <a:p>
            <a:pPr marL="457200" indent="-457200">
              <a:buFont typeface="+mj-lt"/>
              <a:buAutoNum type="arabicPeriod"/>
            </a:pPr>
            <a:r>
              <a:rPr lang="en-GB" dirty="0"/>
              <a:t>Integrate and adapt business models;</a:t>
            </a:r>
          </a:p>
          <a:p>
            <a:pPr marL="457200" indent="-457200">
              <a:buFont typeface="+mj-lt"/>
              <a:buAutoNum type="arabicPeriod"/>
            </a:pPr>
            <a:r>
              <a:rPr lang="en-GB" dirty="0"/>
              <a:t>Make better business decisions; and</a:t>
            </a:r>
          </a:p>
          <a:p>
            <a:pPr marL="457200" indent="-457200">
              <a:buFont typeface="+mj-lt"/>
              <a:buAutoNum type="arabicPeriod"/>
            </a:pPr>
            <a:r>
              <a:rPr lang="en-GB" dirty="0"/>
              <a:t>Generate more revenue.</a:t>
            </a:r>
          </a:p>
          <a:p>
            <a:pPr marL="457200" indent="-457200">
              <a:buFont typeface="+mj-lt"/>
              <a:buAutoNum type="arabicPeriod"/>
            </a:pPr>
            <a:endParaRPr lang="en-GB" dirty="0"/>
          </a:p>
        </p:txBody>
      </p:sp>
      <p:sp>
        <p:nvSpPr>
          <p:cNvPr id="4" name="Footer Placeholder 3"/>
          <p:cNvSpPr>
            <a:spLocks noGrp="1"/>
          </p:cNvSpPr>
          <p:nvPr>
            <p:ph type="ftr" sz="quarter" idx="11"/>
          </p:nvPr>
        </p:nvSpPr>
        <p:spPr/>
        <p:txBody>
          <a:bodyPr/>
          <a:lstStyle/>
          <a:p>
            <a:r>
              <a:rPr lang="en-GB" dirty="0" err="1" smtClean="0"/>
              <a:t>IoT</a:t>
            </a:r>
            <a:r>
              <a:rPr lang="en-GB" dirty="0" smtClean="0"/>
              <a:t> Ecosystem and Architecture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9788675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178" y="99074"/>
            <a:ext cx="11323749" cy="928975"/>
          </a:xfrm>
        </p:spPr>
        <p:txBody>
          <a:bodyPr>
            <a:normAutofit/>
          </a:bodyPr>
          <a:lstStyle/>
          <a:p>
            <a:pPr algn="l"/>
            <a:r>
              <a:rPr lang="en-GB" b="1" dirty="0"/>
              <a:t>Consumer and enterprise IoT applications</a:t>
            </a:r>
            <a:endParaRPr lang="en-GB" dirty="0"/>
          </a:p>
        </p:txBody>
      </p:sp>
      <p:sp>
        <p:nvSpPr>
          <p:cNvPr id="3" name="Footer Placeholder 2"/>
          <p:cNvSpPr>
            <a:spLocks noGrp="1"/>
          </p:cNvSpPr>
          <p:nvPr>
            <p:ph type="ftr" sz="quarter" idx="11"/>
          </p:nvPr>
        </p:nvSpPr>
        <p:spPr/>
        <p:txBody>
          <a:bodyPr/>
          <a:lstStyle/>
          <a:p>
            <a:r>
              <a:rPr lang="en-GB" dirty="0" err="1" smtClean="0"/>
              <a:t>IoT</a:t>
            </a:r>
            <a:r>
              <a:rPr lang="en-GB" dirty="0" smtClean="0"/>
              <a:t> Ecosystem and Architecture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12</a:t>
            </a:fld>
            <a:endParaRPr lang="en-US" dirty="0"/>
          </a:p>
        </p:txBody>
      </p:sp>
      <p:sp>
        <p:nvSpPr>
          <p:cNvPr id="5" name="TextBox 4"/>
          <p:cNvSpPr txBox="1"/>
          <p:nvPr/>
        </p:nvSpPr>
        <p:spPr>
          <a:xfrm>
            <a:off x="9982200" y="4712863"/>
            <a:ext cx="1872803" cy="1200329"/>
          </a:xfrm>
          <a:prstGeom prst="rect">
            <a:avLst/>
          </a:prstGeom>
          <a:noFill/>
        </p:spPr>
        <p:txBody>
          <a:bodyPr wrap="square" rtlCol="0">
            <a:spAutoFit/>
          </a:bodyPr>
          <a:lstStyle/>
          <a:p>
            <a:r>
              <a:rPr lang="en-US" dirty="0"/>
              <a:t>What is a connected car and what are its benefits?</a:t>
            </a:r>
            <a:endParaRPr lang="en-GB" dirty="0"/>
          </a:p>
        </p:txBody>
      </p:sp>
      <p:pic>
        <p:nvPicPr>
          <p:cNvPr id="8" name="Content Placeholder 7"/>
          <p:cNvPicPr>
            <a:picLocks noGrp="1" noChangeAspect="1"/>
          </p:cNvPicPr>
          <p:nvPr>
            <p:ph idx="1"/>
          </p:nvPr>
        </p:nvPicPr>
        <p:blipFill>
          <a:blip r:embed="rId2"/>
          <a:stretch>
            <a:fillRect/>
          </a:stretch>
        </p:blipFill>
        <p:spPr>
          <a:xfrm>
            <a:off x="703755" y="1123103"/>
            <a:ext cx="6940057" cy="5161667"/>
          </a:xfrm>
          <a:prstGeom prst="rect">
            <a:avLst/>
          </a:prstGeom>
        </p:spPr>
      </p:pic>
      <p:pic>
        <p:nvPicPr>
          <p:cNvPr id="9" name="Picture 8"/>
          <p:cNvPicPr>
            <a:picLocks noChangeAspect="1"/>
          </p:cNvPicPr>
          <p:nvPr/>
        </p:nvPicPr>
        <p:blipFill>
          <a:blip r:embed="rId3"/>
          <a:stretch>
            <a:fillRect/>
          </a:stretch>
        </p:blipFill>
        <p:spPr>
          <a:xfrm>
            <a:off x="703754" y="880216"/>
            <a:ext cx="9079213" cy="5404553"/>
          </a:xfrm>
          <a:prstGeom prst="rect">
            <a:avLst/>
          </a:prstGeom>
        </p:spPr>
      </p:pic>
    </p:spTree>
    <p:extLst>
      <p:ext uri="{BB962C8B-B14F-4D97-AF65-F5344CB8AC3E}">
        <p14:creationId xmlns:p14="http://schemas.microsoft.com/office/powerpoint/2010/main" val="16319635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909" y="120429"/>
            <a:ext cx="10965288" cy="914353"/>
          </a:xfrm>
        </p:spPr>
        <p:txBody>
          <a:bodyPr>
            <a:normAutofit/>
          </a:bodyPr>
          <a:lstStyle/>
          <a:p>
            <a:pPr algn="ctr"/>
            <a:r>
              <a:rPr lang="en-GB" b="1" dirty="0"/>
              <a:t>The smart world of the future – using </a:t>
            </a:r>
            <a:r>
              <a:rPr lang="en-GB" b="1" dirty="0" err="1"/>
              <a:t>Iot</a:t>
            </a:r>
            <a:endParaRPr lang="en-GB" b="1"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5307" y="1068948"/>
            <a:ext cx="9285667" cy="5617856"/>
          </a:xfrm>
        </p:spPr>
      </p:pic>
      <p:sp>
        <p:nvSpPr>
          <p:cNvPr id="3" name="Footer Placeholder 2"/>
          <p:cNvSpPr>
            <a:spLocks noGrp="1"/>
          </p:cNvSpPr>
          <p:nvPr>
            <p:ph type="ftr" sz="quarter" idx="11"/>
          </p:nvPr>
        </p:nvSpPr>
        <p:spPr/>
        <p:txBody>
          <a:bodyPr/>
          <a:lstStyle/>
          <a:p>
            <a:r>
              <a:rPr lang="en-GB" dirty="0" err="1" smtClean="0"/>
              <a:t>IoT</a:t>
            </a:r>
            <a:r>
              <a:rPr lang="en-GB" dirty="0" smtClean="0"/>
              <a:t> Ecosystem and Architecture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13</a:t>
            </a:fld>
            <a:endParaRPr lang="en-US" dirty="0"/>
          </a:p>
        </p:txBody>
      </p:sp>
      <p:sp>
        <p:nvSpPr>
          <p:cNvPr id="5" name="TextBox 4"/>
          <p:cNvSpPr txBox="1"/>
          <p:nvPr/>
        </p:nvSpPr>
        <p:spPr>
          <a:xfrm>
            <a:off x="10161431" y="1854558"/>
            <a:ext cx="1858291" cy="3416320"/>
          </a:xfrm>
          <a:prstGeom prst="rect">
            <a:avLst/>
          </a:prstGeom>
          <a:noFill/>
        </p:spPr>
        <p:txBody>
          <a:bodyPr wrap="square" rtlCol="0">
            <a:spAutoFit/>
          </a:bodyPr>
          <a:lstStyle/>
          <a:p>
            <a:r>
              <a:rPr lang="en-GB" dirty="0"/>
              <a:t>Source: </a:t>
            </a:r>
            <a:r>
              <a:rPr lang="en-GB" dirty="0">
                <a:hlinkClick r:id="rId4"/>
              </a:rPr>
              <a:t>https://www.forbes.com/sites/jacobmorgan/2014/05/13/simple-explanation-internet-things-that-anyone-can-understand/#ef2433f1d091</a:t>
            </a:r>
            <a:r>
              <a:rPr lang="en-GB" dirty="0"/>
              <a:t> </a:t>
            </a:r>
          </a:p>
        </p:txBody>
      </p:sp>
    </p:spTree>
    <p:extLst>
      <p:ext uri="{BB962C8B-B14F-4D97-AF65-F5344CB8AC3E}">
        <p14:creationId xmlns:p14="http://schemas.microsoft.com/office/powerpoint/2010/main" val="16471661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smtClean="0"/>
              <a:t>IoT Ecosystem and Architecture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14</a:t>
            </a:fld>
            <a:endParaRPr lang="en-US" dirty="0"/>
          </a:p>
        </p:txBody>
      </p:sp>
      <p:pic>
        <p:nvPicPr>
          <p:cNvPr id="6146" name="Picture 2" descr="Kaleidoscope Internet of Things on X: &quot;There will be #34Billion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2623" y="200449"/>
            <a:ext cx="9057252" cy="633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153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011973" cy="1293028"/>
          </a:xfrm>
        </p:spPr>
        <p:txBody>
          <a:bodyPr/>
          <a:lstStyle/>
          <a:p>
            <a:r>
              <a:rPr lang="en-GB" b="1" dirty="0"/>
              <a:t>Sample:  consumer </a:t>
            </a:r>
            <a:r>
              <a:rPr lang="en-GB" b="1" dirty="0" err="1"/>
              <a:t>iot</a:t>
            </a:r>
            <a:r>
              <a:rPr lang="en-GB" b="1" dirty="0"/>
              <a:t> products &amp; Services</a:t>
            </a:r>
          </a:p>
        </p:txBody>
      </p:sp>
      <p:sp>
        <p:nvSpPr>
          <p:cNvPr id="3" name="Content Placeholder 2"/>
          <p:cNvSpPr>
            <a:spLocks noGrp="1"/>
          </p:cNvSpPr>
          <p:nvPr>
            <p:ph idx="1"/>
          </p:nvPr>
        </p:nvSpPr>
        <p:spPr>
          <a:xfrm>
            <a:off x="685800" y="1293028"/>
            <a:ext cx="10820400" cy="4925658"/>
          </a:xfrm>
        </p:spPr>
        <p:txBody>
          <a:bodyPr>
            <a:normAutofit/>
          </a:bodyPr>
          <a:lstStyle/>
          <a:p>
            <a:pPr marL="457200" indent="-457200">
              <a:buFont typeface="+mj-lt"/>
              <a:buAutoNum type="arabicPeriod"/>
            </a:pPr>
            <a:r>
              <a:rPr lang="en-GB" dirty="0"/>
              <a:t>Helmet Concussion Sensor</a:t>
            </a:r>
          </a:p>
          <a:p>
            <a:pPr marL="457200" indent="-457200">
              <a:buFont typeface="+mj-lt"/>
              <a:buAutoNum type="arabicPeriod"/>
            </a:pPr>
            <a:r>
              <a:rPr lang="en-GB" dirty="0"/>
              <a:t>Medical Alert Watch</a:t>
            </a:r>
          </a:p>
          <a:p>
            <a:pPr marL="457200" indent="-457200">
              <a:buFont typeface="+mj-lt"/>
              <a:buAutoNum type="arabicPeriod"/>
            </a:pPr>
            <a:r>
              <a:rPr lang="en-GB" dirty="0"/>
              <a:t>Smart Fitness Clothing and Smart Running Shoes</a:t>
            </a:r>
          </a:p>
          <a:p>
            <a:pPr marL="457200" indent="-457200">
              <a:buFont typeface="+mj-lt"/>
              <a:buAutoNum type="arabicPeriod"/>
            </a:pPr>
            <a:r>
              <a:rPr lang="en-GB" dirty="0" smtClean="0"/>
              <a:t>Smart </a:t>
            </a:r>
            <a:r>
              <a:rPr lang="en-GB" dirty="0"/>
              <a:t>Televisions</a:t>
            </a:r>
          </a:p>
          <a:p>
            <a:pPr marL="0" indent="0">
              <a:buNone/>
            </a:pPr>
            <a:endParaRPr lang="en-GB" b="1" dirty="0"/>
          </a:p>
          <a:p>
            <a:pPr marL="457200" indent="-457200">
              <a:buFont typeface="+mj-lt"/>
              <a:buAutoNum type="arabicPeriod"/>
            </a:pPr>
            <a:endParaRPr lang="en-GB" b="1" dirty="0"/>
          </a:p>
          <a:p>
            <a:pPr marL="457200" indent="-457200">
              <a:buFont typeface="+mj-lt"/>
              <a:buAutoNum type="arabicPeriod"/>
            </a:pPr>
            <a:endParaRPr lang="en-GB" dirty="0"/>
          </a:p>
        </p:txBody>
      </p:sp>
      <p:sp>
        <p:nvSpPr>
          <p:cNvPr id="4" name="Footer Placeholder 3"/>
          <p:cNvSpPr>
            <a:spLocks noGrp="1"/>
          </p:cNvSpPr>
          <p:nvPr>
            <p:ph type="ftr" sz="quarter" idx="11"/>
          </p:nvPr>
        </p:nvSpPr>
        <p:spPr/>
        <p:txBody>
          <a:bodyPr/>
          <a:lstStyle/>
          <a:p>
            <a:r>
              <a:rPr lang="en-GB" dirty="0" err="1" smtClean="0"/>
              <a:t>IoT</a:t>
            </a:r>
            <a:r>
              <a:rPr lang="en-GB" dirty="0" smtClean="0"/>
              <a:t> Ecosystem and Architecture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1775440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Smart Textile Impact Sensor for e-Helmet to Measure Head Injury</a:t>
            </a:r>
          </a:p>
        </p:txBody>
      </p:sp>
      <p:sp>
        <p:nvSpPr>
          <p:cNvPr id="3" name="Footer Placeholder 2"/>
          <p:cNvSpPr>
            <a:spLocks noGrp="1"/>
          </p:cNvSpPr>
          <p:nvPr>
            <p:ph type="ftr" sz="quarter" idx="11"/>
          </p:nvPr>
        </p:nvSpPr>
        <p:spPr/>
        <p:txBody>
          <a:bodyPr/>
          <a:lstStyle/>
          <a:p>
            <a:r>
              <a:rPr lang="en-GB" dirty="0" err="1" smtClean="0"/>
              <a:t>IoT</a:t>
            </a:r>
            <a:r>
              <a:rPr lang="en-GB" dirty="0" smtClean="0"/>
              <a:t> Ecosystem and Architecture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16</a:t>
            </a:fld>
            <a:endParaRPr lang="en-US" dirty="0"/>
          </a:p>
        </p:txBody>
      </p:sp>
      <p:sp>
        <p:nvSpPr>
          <p:cNvPr id="5" name="TextBox 4"/>
          <p:cNvSpPr txBox="1"/>
          <p:nvPr/>
        </p:nvSpPr>
        <p:spPr>
          <a:xfrm>
            <a:off x="5214939" y="5433020"/>
            <a:ext cx="6596062" cy="1754326"/>
          </a:xfrm>
          <a:prstGeom prst="rect">
            <a:avLst/>
          </a:prstGeom>
          <a:noFill/>
        </p:spPr>
        <p:txBody>
          <a:bodyPr wrap="square" rtlCol="0">
            <a:spAutoFit/>
          </a:bodyPr>
          <a:lstStyle/>
          <a:p>
            <a:r>
              <a:rPr lang="en-GB" dirty="0" smtClean="0"/>
              <a:t>Source:</a:t>
            </a:r>
          </a:p>
          <a:p>
            <a:r>
              <a:rPr lang="en-GB" dirty="0"/>
              <a:t>https://www.odu.edu/article/odu-engineering-students-develop-affordable-concussion-detection-device-for-youth-sports</a:t>
            </a:r>
            <a:endParaRPr lang="en-GB" dirty="0" smtClean="0"/>
          </a:p>
          <a:p>
            <a:r>
              <a:rPr lang="en-GB" dirty="0">
                <a:hlinkClick r:id="rId2"/>
              </a:rPr>
              <a:t>https://</a:t>
            </a:r>
            <a:r>
              <a:rPr lang="en-GB" dirty="0" smtClean="0">
                <a:hlinkClick r:id="rId2"/>
              </a:rPr>
              <a:t>www.mdpi.com/1424-8220/24/9/2919</a:t>
            </a:r>
            <a:endParaRPr lang="en-GB" dirty="0" smtClean="0"/>
          </a:p>
          <a:p>
            <a:r>
              <a:rPr lang="en-GB" dirty="0"/>
              <a:t>https://www.tekscan.com/applications/flexiforce-sensors-aid-in-concussion-detection-research</a:t>
            </a:r>
          </a:p>
        </p:txBody>
      </p:sp>
      <p:pic>
        <p:nvPicPr>
          <p:cNvPr id="5122" name="Picture 2" descr="FlexiForce Sensors Aid in Concussion Detection Research"/>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42924" y="1690688"/>
            <a:ext cx="4271963" cy="427196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stretch>
            <a:fillRect/>
          </a:stretch>
        </p:blipFill>
        <p:spPr>
          <a:xfrm>
            <a:off x="4797319" y="2614017"/>
            <a:ext cx="4240984" cy="2353131"/>
          </a:xfrm>
          <a:prstGeom prst="rect">
            <a:avLst/>
          </a:prstGeom>
        </p:spPr>
      </p:pic>
    </p:spTree>
    <p:extLst>
      <p:ext uri="{BB962C8B-B14F-4D97-AF65-F5344CB8AC3E}">
        <p14:creationId xmlns:p14="http://schemas.microsoft.com/office/powerpoint/2010/main" val="30380794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562" y="365125"/>
            <a:ext cx="4376738" cy="757800"/>
          </a:xfrm>
        </p:spPr>
        <p:txBody>
          <a:bodyPr/>
          <a:lstStyle/>
          <a:p>
            <a:r>
              <a:rPr lang="en-GB" b="1" dirty="0"/>
              <a:t>Amazon DASH</a:t>
            </a:r>
          </a:p>
        </p:txBody>
      </p:sp>
      <p:sp>
        <p:nvSpPr>
          <p:cNvPr id="3" name="Footer Placeholder 2"/>
          <p:cNvSpPr>
            <a:spLocks noGrp="1"/>
          </p:cNvSpPr>
          <p:nvPr>
            <p:ph type="ftr" sz="quarter" idx="11"/>
          </p:nvPr>
        </p:nvSpPr>
        <p:spPr/>
        <p:txBody>
          <a:bodyPr/>
          <a:lstStyle/>
          <a:p>
            <a:r>
              <a:rPr lang="en-GB" dirty="0" err="1" smtClean="0"/>
              <a:t>IoT</a:t>
            </a:r>
            <a:r>
              <a:rPr lang="en-GB" dirty="0" smtClean="0"/>
              <a:t> Ecosystem and Architecture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17</a:t>
            </a:fld>
            <a:endParaRPr lang="en-US" dirty="0"/>
          </a:p>
        </p:txBody>
      </p:sp>
      <p:sp>
        <p:nvSpPr>
          <p:cNvPr id="5" name="TextBox 4"/>
          <p:cNvSpPr txBox="1"/>
          <p:nvPr/>
        </p:nvSpPr>
        <p:spPr>
          <a:xfrm>
            <a:off x="6243638" y="5156021"/>
            <a:ext cx="5872162" cy="1477328"/>
          </a:xfrm>
          <a:prstGeom prst="rect">
            <a:avLst/>
          </a:prstGeom>
          <a:noFill/>
        </p:spPr>
        <p:txBody>
          <a:bodyPr wrap="square" rtlCol="0">
            <a:spAutoFit/>
          </a:bodyPr>
          <a:lstStyle/>
          <a:p>
            <a:r>
              <a:rPr lang="en-GB" dirty="0" err="1" smtClean="0"/>
              <a:t>Sumber</a:t>
            </a:r>
            <a:r>
              <a:rPr lang="en-GB" dirty="0" smtClean="0"/>
              <a:t>:</a:t>
            </a:r>
          </a:p>
          <a:p>
            <a:r>
              <a:rPr lang="en-GB" dirty="0">
                <a:hlinkClick r:id="rId2"/>
              </a:rPr>
              <a:t>https://</a:t>
            </a:r>
            <a:r>
              <a:rPr lang="en-GB" dirty="0" smtClean="0">
                <a:hlinkClick r:id="rId2"/>
              </a:rPr>
              <a:t>builder.aws.com/content/2b5BdBSPekJdZjRjwwhYcCl7psF/how-to-host-a-plotly-dash-app-on-aws-ecs</a:t>
            </a:r>
            <a:endParaRPr lang="en-GB" dirty="0" smtClean="0"/>
          </a:p>
          <a:p>
            <a:r>
              <a:rPr lang="en-GB" dirty="0" smtClean="0"/>
              <a:t>https</a:t>
            </a:r>
            <a:r>
              <a:rPr lang="en-GB" dirty="0"/>
              <a:t>://www.oleoshop.com/en/blog/amazon-dash-buttons-home-automation-in-supplying</a:t>
            </a:r>
          </a:p>
        </p:txBody>
      </p:sp>
      <p:pic>
        <p:nvPicPr>
          <p:cNvPr id="4098" name="Picture 2" descr="Amazon Dash Buttons: home automation in supplyi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71512" y="1211051"/>
            <a:ext cx="2790825" cy="16383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671512" y="3086685"/>
            <a:ext cx="3367088" cy="2308324"/>
          </a:xfrm>
          <a:prstGeom prst="rect">
            <a:avLst/>
          </a:prstGeom>
        </p:spPr>
        <p:txBody>
          <a:bodyPr wrap="square">
            <a:spAutoFit/>
          </a:bodyPr>
          <a:lstStyle/>
          <a:p>
            <a:r>
              <a:rPr lang="en-US" dirty="0"/>
              <a:t>The product categories with Amazon buttons are divided into the following:</a:t>
            </a:r>
          </a:p>
          <a:p>
            <a:pPr lvl="1"/>
            <a:r>
              <a:rPr lang="en-US" dirty="0"/>
              <a:t>Food and beverage </a:t>
            </a:r>
          </a:p>
          <a:p>
            <a:pPr lvl="1"/>
            <a:r>
              <a:rPr lang="en-US" dirty="0"/>
              <a:t>Baby and children </a:t>
            </a:r>
          </a:p>
          <a:p>
            <a:pPr lvl="1"/>
            <a:r>
              <a:rPr lang="en-US" dirty="0"/>
              <a:t>Beauty </a:t>
            </a:r>
          </a:p>
          <a:p>
            <a:pPr lvl="1"/>
            <a:r>
              <a:rPr lang="en-US" dirty="0"/>
              <a:t>Home </a:t>
            </a:r>
          </a:p>
          <a:p>
            <a:pPr lvl="1"/>
            <a:r>
              <a:rPr lang="en-US" dirty="0"/>
              <a:t>Health and personal care </a:t>
            </a:r>
          </a:p>
        </p:txBody>
      </p:sp>
      <p:pic>
        <p:nvPicPr>
          <p:cNvPr id="4100" name="Picture 4" descr="How to host a Plotly Dash app on AWS ECS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6387" y="1264145"/>
            <a:ext cx="5755481" cy="360432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5913443" y="1246471"/>
            <a:ext cx="4250266" cy="369332"/>
          </a:xfrm>
          <a:prstGeom prst="rect">
            <a:avLst/>
          </a:prstGeom>
        </p:spPr>
        <p:txBody>
          <a:bodyPr wrap="none">
            <a:spAutoFit/>
          </a:bodyPr>
          <a:lstStyle/>
          <a:p>
            <a:r>
              <a:rPr lang="en-US" b="1" dirty="0"/>
              <a:t>How to host a </a:t>
            </a:r>
            <a:r>
              <a:rPr lang="en-US" b="1" dirty="0" err="1"/>
              <a:t>Plotly</a:t>
            </a:r>
            <a:r>
              <a:rPr lang="en-US" b="1" dirty="0"/>
              <a:t> Dash app on AWS ECS</a:t>
            </a:r>
          </a:p>
        </p:txBody>
      </p:sp>
    </p:spTree>
    <p:extLst>
      <p:ext uri="{BB962C8B-B14F-4D97-AF65-F5344CB8AC3E}">
        <p14:creationId xmlns:p14="http://schemas.microsoft.com/office/powerpoint/2010/main" val="18741706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a:t>Kinsa</a:t>
            </a:r>
            <a:r>
              <a:rPr lang="en-GB" b="1" dirty="0"/>
              <a:t> thermometer</a:t>
            </a:r>
          </a:p>
        </p:txBody>
      </p:sp>
      <p:sp>
        <p:nvSpPr>
          <p:cNvPr id="3" name="Footer Placeholder 2"/>
          <p:cNvSpPr>
            <a:spLocks noGrp="1"/>
          </p:cNvSpPr>
          <p:nvPr>
            <p:ph type="ftr" sz="quarter" idx="11"/>
          </p:nvPr>
        </p:nvSpPr>
        <p:spPr/>
        <p:txBody>
          <a:bodyPr/>
          <a:lstStyle/>
          <a:p>
            <a:r>
              <a:rPr lang="en-GB" dirty="0" err="1" smtClean="0"/>
              <a:t>IoT</a:t>
            </a:r>
            <a:r>
              <a:rPr lang="en-GB" dirty="0" smtClean="0"/>
              <a:t> Ecosystem and Architecture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18</a:t>
            </a:fld>
            <a:endParaRPr lang="en-US" dirty="0"/>
          </a:p>
        </p:txBody>
      </p:sp>
      <p:sp>
        <p:nvSpPr>
          <p:cNvPr id="5" name="TextBox 4"/>
          <p:cNvSpPr txBox="1"/>
          <p:nvPr/>
        </p:nvSpPr>
        <p:spPr>
          <a:xfrm>
            <a:off x="10354614" y="2640169"/>
            <a:ext cx="1622738" cy="1754326"/>
          </a:xfrm>
          <a:prstGeom prst="rect">
            <a:avLst/>
          </a:prstGeom>
          <a:noFill/>
        </p:spPr>
        <p:txBody>
          <a:bodyPr wrap="square" rtlCol="0">
            <a:spAutoFit/>
          </a:bodyPr>
          <a:lstStyle/>
          <a:p>
            <a:r>
              <a:rPr lang="en-GB" dirty="0"/>
              <a:t>Monitoring your temperature and can call your doctor as necessary</a:t>
            </a:r>
          </a:p>
        </p:txBody>
      </p:sp>
      <p:pic>
        <p:nvPicPr>
          <p:cNvPr id="8" name="Content Placeholder 7"/>
          <p:cNvPicPr>
            <a:picLocks noGrp="1" noChangeAspect="1"/>
          </p:cNvPicPr>
          <p:nvPr>
            <p:ph idx="1"/>
          </p:nvPr>
        </p:nvPicPr>
        <p:blipFill>
          <a:blip r:embed="rId2"/>
          <a:stretch>
            <a:fillRect/>
          </a:stretch>
        </p:blipFill>
        <p:spPr>
          <a:xfrm>
            <a:off x="1009650" y="1621856"/>
            <a:ext cx="5599788" cy="3135881"/>
          </a:xfrm>
          <a:prstGeom prst="rect">
            <a:avLst/>
          </a:prstGeom>
        </p:spPr>
      </p:pic>
      <p:sp>
        <p:nvSpPr>
          <p:cNvPr id="9" name="Rectangle 8"/>
          <p:cNvSpPr/>
          <p:nvPr/>
        </p:nvSpPr>
        <p:spPr>
          <a:xfrm>
            <a:off x="5762625" y="5892581"/>
            <a:ext cx="6096000" cy="646331"/>
          </a:xfrm>
          <a:prstGeom prst="rect">
            <a:avLst/>
          </a:prstGeom>
        </p:spPr>
        <p:txBody>
          <a:bodyPr>
            <a:spAutoFit/>
          </a:bodyPr>
          <a:lstStyle/>
          <a:p>
            <a:r>
              <a:rPr lang="en-US" dirty="0"/>
              <a:t>https://appleinsider.com/articles/23/07/09/kinsa-quickscan-thermometer-review-simple-and-accurate</a:t>
            </a:r>
          </a:p>
        </p:txBody>
      </p:sp>
    </p:spTree>
    <p:extLst>
      <p:ext uri="{BB962C8B-B14F-4D97-AF65-F5344CB8AC3E}">
        <p14:creationId xmlns:p14="http://schemas.microsoft.com/office/powerpoint/2010/main" val="6844955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6173" y="-82952"/>
            <a:ext cx="8610600" cy="1293028"/>
          </a:xfrm>
        </p:spPr>
        <p:txBody>
          <a:bodyPr/>
          <a:lstStyle/>
          <a:p>
            <a:r>
              <a:rPr lang="en-GB" b="1" dirty="0"/>
              <a:t>Connected car story</a:t>
            </a:r>
          </a:p>
        </p:txBody>
      </p:sp>
      <p:sp>
        <p:nvSpPr>
          <p:cNvPr id="4" name="Footer Placeholder 3"/>
          <p:cNvSpPr>
            <a:spLocks noGrp="1"/>
          </p:cNvSpPr>
          <p:nvPr>
            <p:ph type="ftr" sz="quarter" idx="11"/>
          </p:nvPr>
        </p:nvSpPr>
        <p:spPr/>
        <p:txBody>
          <a:bodyPr/>
          <a:lstStyle/>
          <a:p>
            <a:r>
              <a:rPr lang="en-GB" dirty="0" err="1" smtClean="0"/>
              <a:t>IoT</a:t>
            </a:r>
            <a:r>
              <a:rPr lang="en-GB" dirty="0" smtClean="0"/>
              <a:t> Ecosystem and Architecture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19</a:t>
            </a:fld>
            <a:endParaRPr lang="en-US" dirty="0"/>
          </a:p>
        </p:txBody>
      </p:sp>
      <p:sp>
        <p:nvSpPr>
          <p:cNvPr id="7" name="TextBox 6"/>
          <p:cNvSpPr txBox="1"/>
          <p:nvPr/>
        </p:nvSpPr>
        <p:spPr>
          <a:xfrm>
            <a:off x="7508383" y="4872841"/>
            <a:ext cx="4178121" cy="923330"/>
          </a:xfrm>
          <a:prstGeom prst="rect">
            <a:avLst/>
          </a:prstGeom>
          <a:noFill/>
        </p:spPr>
        <p:txBody>
          <a:bodyPr wrap="square" rtlCol="0">
            <a:spAutoFit/>
          </a:bodyPr>
          <a:lstStyle/>
          <a:p>
            <a:r>
              <a:rPr lang="en-GB" dirty="0"/>
              <a:t>Source: https://www.airlinq.com/8-industries-being-transformed-by-connected-car-data/</a:t>
            </a:r>
          </a:p>
        </p:txBody>
      </p:sp>
      <p:sp>
        <p:nvSpPr>
          <p:cNvPr id="8" name="TextBox 7"/>
          <p:cNvSpPr txBox="1"/>
          <p:nvPr/>
        </p:nvSpPr>
        <p:spPr>
          <a:xfrm>
            <a:off x="7508383" y="1469292"/>
            <a:ext cx="4187245" cy="646331"/>
          </a:xfrm>
          <a:prstGeom prst="rect">
            <a:avLst/>
          </a:prstGeom>
          <a:noFill/>
        </p:spPr>
        <p:txBody>
          <a:bodyPr wrap="square" rtlCol="0">
            <a:spAutoFit/>
          </a:bodyPr>
          <a:lstStyle/>
          <a:p>
            <a:pPr algn="just"/>
            <a:r>
              <a:rPr lang="en-US" dirty="0"/>
              <a:t>8 Industries Being Transformed by Connected Car Data</a:t>
            </a:r>
            <a:endParaRPr lang="en-GB" dirty="0"/>
          </a:p>
        </p:txBody>
      </p:sp>
      <p:pic>
        <p:nvPicPr>
          <p:cNvPr id="3074" name="Picture 2" descr="8 Industries Being Transformed by Connected Car Data | AIRLINQ"/>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2024" y="1457604"/>
            <a:ext cx="6313028" cy="435133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onnected Car: The Car For The Future | UnivDat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4347" y="2103704"/>
            <a:ext cx="2005130" cy="91117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udsweb.s3.ap-south-1.amazonaws.com/5e6b549577843_2956af2d1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5541" y="3068042"/>
            <a:ext cx="3859721" cy="1869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8781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45275"/>
            <a:ext cx="10196848" cy="1293028"/>
          </a:xfrm>
        </p:spPr>
        <p:txBody>
          <a:bodyPr/>
          <a:lstStyle/>
          <a:p>
            <a:r>
              <a:rPr lang="en-GB" b="1" dirty="0"/>
              <a:t>Content</a:t>
            </a:r>
          </a:p>
        </p:txBody>
      </p:sp>
      <p:sp>
        <p:nvSpPr>
          <p:cNvPr id="3" name="Content Placeholder 2"/>
          <p:cNvSpPr>
            <a:spLocks noGrp="1"/>
          </p:cNvSpPr>
          <p:nvPr>
            <p:ph idx="1"/>
          </p:nvPr>
        </p:nvSpPr>
        <p:spPr/>
        <p:txBody>
          <a:bodyPr/>
          <a:lstStyle/>
          <a:p>
            <a:pPr marL="457200" indent="-457200">
              <a:buFont typeface="+mj-lt"/>
              <a:buAutoNum type="arabicPeriod"/>
            </a:pPr>
            <a:r>
              <a:rPr lang="en-GB" dirty="0"/>
              <a:t>Introduction</a:t>
            </a:r>
          </a:p>
          <a:p>
            <a:pPr marL="457200" indent="-457200">
              <a:buFont typeface="+mj-lt"/>
              <a:buAutoNum type="arabicPeriod"/>
            </a:pPr>
            <a:r>
              <a:rPr lang="en-GB" dirty="0"/>
              <a:t>Benefits of IoT</a:t>
            </a:r>
          </a:p>
          <a:p>
            <a:pPr marL="457200" indent="-457200">
              <a:buFont typeface="+mj-lt"/>
              <a:buAutoNum type="arabicPeriod"/>
            </a:pPr>
            <a:r>
              <a:rPr lang="en-GB" dirty="0"/>
              <a:t>Application and use of IoT</a:t>
            </a:r>
          </a:p>
          <a:p>
            <a:pPr marL="457200" indent="-457200">
              <a:buFont typeface="+mj-lt"/>
              <a:buAutoNum type="arabicPeriod"/>
            </a:pPr>
            <a:r>
              <a:rPr lang="en-GB" dirty="0"/>
              <a:t>IoT challenges</a:t>
            </a:r>
          </a:p>
          <a:p>
            <a:pPr marL="457200" indent="-457200">
              <a:buFont typeface="+mj-lt"/>
              <a:buAutoNum type="arabicPeriod"/>
            </a:pPr>
            <a:r>
              <a:rPr lang="en-GB" dirty="0"/>
              <a:t>What needs to be done?</a:t>
            </a:r>
          </a:p>
          <a:p>
            <a:pPr marL="457200" indent="-457200">
              <a:buFont typeface="+mj-lt"/>
              <a:buAutoNum type="arabicPeriod"/>
            </a:pPr>
            <a:r>
              <a:rPr lang="en-GB" dirty="0"/>
              <a:t>Top IoT technologies and trends</a:t>
            </a:r>
          </a:p>
          <a:p>
            <a:pPr marL="457200" indent="-457200">
              <a:buFont typeface="+mj-lt"/>
              <a:buAutoNum type="arabicPeriod"/>
            </a:pPr>
            <a:r>
              <a:rPr lang="en-GB" dirty="0"/>
              <a:t>Future of IoT</a:t>
            </a:r>
          </a:p>
          <a:p>
            <a:pPr marL="0" indent="0">
              <a:buNone/>
            </a:pPr>
            <a:endParaRPr lang="en-GB" dirty="0"/>
          </a:p>
          <a:p>
            <a:pPr marL="457200" indent="-457200">
              <a:buFont typeface="+mj-lt"/>
              <a:buAutoNum type="arabicPeriod"/>
            </a:pPr>
            <a:endParaRPr lang="en-GB" dirty="0"/>
          </a:p>
          <a:p>
            <a:pPr marL="457200" indent="-457200">
              <a:buFont typeface="+mj-lt"/>
              <a:buAutoNum type="arabicPeriod"/>
            </a:pPr>
            <a:endParaRPr lang="en-GB" dirty="0"/>
          </a:p>
        </p:txBody>
      </p:sp>
      <p:sp>
        <p:nvSpPr>
          <p:cNvPr id="4" name="Footer Placeholder 3"/>
          <p:cNvSpPr>
            <a:spLocks noGrp="1"/>
          </p:cNvSpPr>
          <p:nvPr>
            <p:ph type="ftr" sz="quarter" idx="11"/>
          </p:nvPr>
        </p:nvSpPr>
        <p:spPr/>
        <p:txBody>
          <a:bodyPr/>
          <a:lstStyle/>
          <a:p>
            <a:r>
              <a:rPr lang="en-GB" dirty="0" err="1" smtClean="0"/>
              <a:t>IoT</a:t>
            </a:r>
            <a:r>
              <a:rPr lang="en-GB" dirty="0" smtClean="0"/>
              <a:t> Ecosystem and Architecture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13054443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smtClean="0"/>
              <a:t>IoT Ecosystem and Architecture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20</a:t>
            </a:fld>
            <a:endParaRPr lang="en-US" dirty="0"/>
          </a:p>
        </p:txBody>
      </p:sp>
      <p:sp>
        <p:nvSpPr>
          <p:cNvPr id="6" name="Title 1">
            <a:extLst>
              <a:ext uri="{FF2B5EF4-FFF2-40B4-BE49-F238E27FC236}">
                <a16:creationId xmlns:a16="http://schemas.microsoft.com/office/drawing/2014/main" id="{CF1951CF-EA74-5B4E-9B52-551F47AE44DE}"/>
              </a:ext>
            </a:extLst>
          </p:cNvPr>
          <p:cNvSpPr>
            <a:spLocks noGrp="1"/>
          </p:cNvSpPr>
          <p:nvPr>
            <p:ph type="title"/>
          </p:nvPr>
        </p:nvSpPr>
        <p:spPr/>
        <p:txBody>
          <a:bodyPr/>
          <a:lstStyle/>
          <a:p>
            <a:r>
              <a:rPr lang="en-US" b="1" dirty="0"/>
              <a:t>Smart </a:t>
            </a:r>
            <a:r>
              <a:rPr lang="en-US" b="1" dirty="0" smtClean="0"/>
              <a:t>cities Implementation Model</a:t>
            </a:r>
            <a:endParaRPr lang="en-US" b="1" dirty="0"/>
          </a:p>
        </p:txBody>
      </p:sp>
      <p:pic>
        <p:nvPicPr>
          <p:cNvPr id="2050" name="Picture 2" descr="IOT In Smart Cities Powerpoint Ppt Template Bundles PPT Template"/>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4626" t="16490" r="3765" b="7005"/>
          <a:stretch/>
        </p:blipFill>
        <p:spPr bwMode="auto">
          <a:xfrm>
            <a:off x="1557337" y="1690688"/>
            <a:ext cx="8992579" cy="4224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34736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smtClean="0"/>
              <a:t>IoT Ecosystem and Architecture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21</a:t>
            </a:fld>
            <a:endParaRPr lang="en-US" dirty="0"/>
          </a:p>
        </p:txBody>
      </p:sp>
      <p:sp>
        <p:nvSpPr>
          <p:cNvPr id="6" name="Title 1">
            <a:extLst>
              <a:ext uri="{FF2B5EF4-FFF2-40B4-BE49-F238E27FC236}">
                <a16:creationId xmlns:a16="http://schemas.microsoft.com/office/drawing/2014/main" id="{CF1951CF-EA74-5B4E-9B52-551F47AE44DE}"/>
              </a:ext>
            </a:extLst>
          </p:cNvPr>
          <p:cNvSpPr>
            <a:spLocks noGrp="1"/>
          </p:cNvSpPr>
          <p:nvPr>
            <p:ph type="title"/>
          </p:nvPr>
        </p:nvSpPr>
        <p:spPr/>
        <p:txBody>
          <a:bodyPr/>
          <a:lstStyle/>
          <a:p>
            <a:r>
              <a:rPr lang="en-US" b="1" dirty="0"/>
              <a:t>Smart </a:t>
            </a:r>
            <a:r>
              <a:rPr lang="en-US" b="1" dirty="0" smtClean="0"/>
              <a:t>cities to enhance overall architecture</a:t>
            </a:r>
            <a:endParaRPr lang="en-US" b="1" dirty="0"/>
          </a:p>
        </p:txBody>
      </p:sp>
      <p:pic>
        <p:nvPicPr>
          <p:cNvPr id="1026" name="Picture 2" descr="IOT In Smart Cities Powerpoint Ppt Template Bundles PPT Template"/>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856" t="19117" r="1733" b="6676"/>
          <a:stretch/>
        </p:blipFill>
        <p:spPr bwMode="auto">
          <a:xfrm>
            <a:off x="1457325" y="1690688"/>
            <a:ext cx="9301163" cy="4026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15607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smtClean="0"/>
              <a:t>IoT Ecosystem and Architecture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22</a:t>
            </a:fld>
            <a:endParaRPr lang="en-US" dirty="0"/>
          </a:p>
        </p:txBody>
      </p:sp>
      <p:sp>
        <p:nvSpPr>
          <p:cNvPr id="6" name="Title 1">
            <a:extLst>
              <a:ext uri="{FF2B5EF4-FFF2-40B4-BE49-F238E27FC236}">
                <a16:creationId xmlns:a16="http://schemas.microsoft.com/office/drawing/2014/main" id="{CF1951CF-EA74-5B4E-9B52-551F47AE44DE}"/>
              </a:ext>
            </a:extLst>
          </p:cNvPr>
          <p:cNvSpPr>
            <a:spLocks noGrp="1"/>
          </p:cNvSpPr>
          <p:nvPr>
            <p:ph type="title"/>
          </p:nvPr>
        </p:nvSpPr>
        <p:spPr/>
        <p:txBody>
          <a:bodyPr/>
          <a:lstStyle/>
          <a:p>
            <a:r>
              <a:rPr lang="en-US" b="1" dirty="0"/>
              <a:t>Smart </a:t>
            </a:r>
            <a:r>
              <a:rPr lang="en-US" b="1" dirty="0" smtClean="0"/>
              <a:t>Data Warehousing</a:t>
            </a:r>
            <a:endParaRPr lang="en-US" b="1" dirty="0"/>
          </a:p>
        </p:txBody>
      </p:sp>
      <p:pic>
        <p:nvPicPr>
          <p:cNvPr id="3" name="Content Placeholder 2" descr="Real-time Data Warehousing in IoT Data Analytics: A Deep Div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54794" y="1486958"/>
            <a:ext cx="672740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7177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951CF-EA74-5B4E-9B52-551F47AE44DE}"/>
              </a:ext>
            </a:extLst>
          </p:cNvPr>
          <p:cNvSpPr>
            <a:spLocks noGrp="1"/>
          </p:cNvSpPr>
          <p:nvPr>
            <p:ph type="title"/>
          </p:nvPr>
        </p:nvSpPr>
        <p:spPr>
          <a:xfrm>
            <a:off x="283336" y="186438"/>
            <a:ext cx="10818254" cy="1293028"/>
          </a:xfrm>
        </p:spPr>
        <p:txBody>
          <a:bodyPr/>
          <a:lstStyle/>
          <a:p>
            <a:r>
              <a:rPr lang="en-US" b="1" dirty="0"/>
              <a:t>Smart farming: Use of </a:t>
            </a:r>
            <a:r>
              <a:rPr lang="en-US" b="1" dirty="0" err="1"/>
              <a:t>iot</a:t>
            </a:r>
            <a:r>
              <a:rPr lang="en-US" b="1" dirty="0"/>
              <a:t> to improve agriculture</a:t>
            </a:r>
          </a:p>
        </p:txBody>
      </p:sp>
      <p:sp>
        <p:nvSpPr>
          <p:cNvPr id="3" name="Content Placeholder 2">
            <a:extLst>
              <a:ext uri="{FF2B5EF4-FFF2-40B4-BE49-F238E27FC236}">
                <a16:creationId xmlns:a16="http://schemas.microsoft.com/office/drawing/2014/main" id="{8BFC1F6C-23EB-B249-B4FD-B4AB4A06FB9B}"/>
              </a:ext>
            </a:extLst>
          </p:cNvPr>
          <p:cNvSpPr>
            <a:spLocks noGrp="1"/>
          </p:cNvSpPr>
          <p:nvPr>
            <p:ph idx="1"/>
          </p:nvPr>
        </p:nvSpPr>
        <p:spPr>
          <a:xfrm>
            <a:off x="685800" y="1479466"/>
            <a:ext cx="10820400" cy="4739219"/>
          </a:xfrm>
        </p:spPr>
        <p:txBody>
          <a:bodyPr>
            <a:normAutofit fontScale="92500" lnSpcReduction="20000"/>
          </a:bodyPr>
          <a:lstStyle/>
          <a:p>
            <a:pPr algn="just"/>
            <a:r>
              <a:rPr lang="en-GB" dirty="0"/>
              <a:t>In IoT-based smart farming, a system is built for monitoring the crop field with the help of sensors (light, humidity, temperature, soil moisture, etc.) and automating the irrigation system. The farmers can monitor the field conditions from anywhere. </a:t>
            </a:r>
            <a:r>
              <a:rPr lang="en-GB" dirty="0" smtClean="0"/>
              <a:t>This is </a:t>
            </a:r>
            <a:r>
              <a:rPr lang="en-GB" dirty="0"/>
              <a:t>highly </a:t>
            </a:r>
            <a:r>
              <a:rPr lang="en-GB" dirty="0" smtClean="0"/>
              <a:t>efficient compared to the traditional/conventional approach.</a:t>
            </a:r>
          </a:p>
          <a:p>
            <a:pPr algn="just"/>
            <a:r>
              <a:rPr lang="en-GB" dirty="0"/>
              <a:t>In terms of environmental issues, IoT-based smart farming </a:t>
            </a:r>
            <a:r>
              <a:rPr lang="en-GB" dirty="0" smtClean="0"/>
              <a:t>provides </a:t>
            </a:r>
            <a:r>
              <a:rPr lang="en-GB" dirty="0"/>
              <a:t>great benefits </a:t>
            </a:r>
            <a:r>
              <a:rPr lang="en-GB" dirty="0" smtClean="0"/>
              <a:t>including:  better and efficient water </a:t>
            </a:r>
            <a:r>
              <a:rPr lang="en-GB" dirty="0"/>
              <a:t>usage, </a:t>
            </a:r>
            <a:r>
              <a:rPr lang="en-GB" dirty="0" smtClean="0"/>
              <a:t>and optimization </a:t>
            </a:r>
            <a:r>
              <a:rPr lang="en-GB" dirty="0"/>
              <a:t>of inputs and treatments</a:t>
            </a:r>
            <a:r>
              <a:rPr lang="en-GB" dirty="0" smtClean="0"/>
              <a:t>.</a:t>
            </a:r>
          </a:p>
          <a:p>
            <a:pPr algn="just"/>
            <a:r>
              <a:rPr lang="en-GB" dirty="0" smtClean="0"/>
              <a:t>Therefore, smart </a:t>
            </a:r>
            <a:r>
              <a:rPr lang="en-GB" dirty="0"/>
              <a:t>farming based on IoT </a:t>
            </a:r>
            <a:r>
              <a:rPr lang="en-GB" dirty="0" smtClean="0"/>
              <a:t>technologies enables </a:t>
            </a:r>
            <a:r>
              <a:rPr lang="en-GB" dirty="0"/>
              <a:t>growers and farmers to reduce waste and enhance productivity. </a:t>
            </a:r>
            <a:endParaRPr lang="en-US" dirty="0" smtClean="0"/>
          </a:p>
          <a:p>
            <a:pPr algn="just"/>
            <a:r>
              <a:rPr lang="en-US" dirty="0" smtClean="0"/>
              <a:t>Some of the IoT applications in this area are:</a:t>
            </a:r>
          </a:p>
          <a:p>
            <a:pPr marL="971550" lvl="1" indent="-514350" algn="just">
              <a:buFont typeface="+mj-lt"/>
              <a:buAutoNum type="romanLcPeriod"/>
            </a:pPr>
            <a:r>
              <a:rPr lang="en-US" dirty="0" smtClean="0"/>
              <a:t>Precision farming</a:t>
            </a:r>
          </a:p>
          <a:p>
            <a:pPr marL="971550" lvl="1" indent="-514350" algn="just">
              <a:buFont typeface="+mj-lt"/>
              <a:buAutoNum type="romanLcPeriod"/>
            </a:pPr>
            <a:r>
              <a:rPr lang="en-US" dirty="0" smtClean="0"/>
              <a:t>Agricultural drones</a:t>
            </a:r>
          </a:p>
          <a:p>
            <a:pPr marL="971550" lvl="1" indent="-514350" algn="just">
              <a:buFont typeface="+mj-lt"/>
              <a:buAutoNum type="romanLcPeriod"/>
            </a:pPr>
            <a:r>
              <a:rPr lang="en-US" dirty="0" smtClean="0"/>
              <a:t>Livestock monitoring</a:t>
            </a:r>
          </a:p>
          <a:p>
            <a:pPr marL="971550" lvl="1" indent="-514350" algn="just">
              <a:buFont typeface="+mj-lt"/>
              <a:buAutoNum type="romanLcPeriod"/>
            </a:pPr>
            <a:r>
              <a:rPr lang="en-US" dirty="0" smtClean="0"/>
              <a:t>Smart greenhouses</a:t>
            </a:r>
          </a:p>
          <a:p>
            <a:pPr marL="971550" lvl="1" indent="-514350" algn="just">
              <a:buFont typeface="+mj-lt"/>
              <a:buAutoNum type="romanLcPeriod"/>
            </a:pPr>
            <a:endParaRPr lang="en-US" dirty="0"/>
          </a:p>
        </p:txBody>
      </p:sp>
      <p:sp>
        <p:nvSpPr>
          <p:cNvPr id="4" name="Footer Placeholder 3">
            <a:extLst>
              <a:ext uri="{FF2B5EF4-FFF2-40B4-BE49-F238E27FC236}">
                <a16:creationId xmlns:a16="http://schemas.microsoft.com/office/drawing/2014/main" id="{EA0365E3-E5B2-1E45-B26B-0DD5A505945F}"/>
              </a:ext>
            </a:extLst>
          </p:cNvPr>
          <p:cNvSpPr>
            <a:spLocks noGrp="1"/>
          </p:cNvSpPr>
          <p:nvPr>
            <p:ph type="ftr" sz="quarter" idx="11"/>
          </p:nvPr>
        </p:nvSpPr>
        <p:spPr/>
        <p:txBody>
          <a:bodyPr/>
          <a:lstStyle/>
          <a:p>
            <a:r>
              <a:rPr lang="en-GB" dirty="0" err="1" smtClean="0"/>
              <a:t>IoT</a:t>
            </a:r>
            <a:r>
              <a:rPr lang="en-GB" dirty="0" smtClean="0"/>
              <a:t> Ecosystem and Architecture</a:t>
            </a:r>
            <a:endParaRPr lang="en-US" dirty="0"/>
          </a:p>
        </p:txBody>
      </p:sp>
      <p:sp>
        <p:nvSpPr>
          <p:cNvPr id="5" name="Slide Number Placeholder 4">
            <a:extLst>
              <a:ext uri="{FF2B5EF4-FFF2-40B4-BE49-F238E27FC236}">
                <a16:creationId xmlns:a16="http://schemas.microsoft.com/office/drawing/2014/main" id="{776A77C1-AE57-EE40-827E-40602C5C6F49}"/>
              </a:ext>
            </a:extLst>
          </p:cNvPr>
          <p:cNvSpPr>
            <a:spLocks noGrp="1"/>
          </p:cNvSpPr>
          <p:nvPr>
            <p:ph type="sldNum" sz="quarter" idx="12"/>
          </p:nvPr>
        </p:nvSpPr>
        <p:spPr/>
        <p:txBody>
          <a:bodyPr/>
          <a:lstStyle/>
          <a:p>
            <a:fld id="{6D22F896-40B5-4ADD-8801-0D06FADFA095}" type="slidenum">
              <a:rPr lang="en-US" smtClean="0"/>
              <a:t>23</a:t>
            </a:fld>
            <a:endParaRPr lang="en-US" dirty="0"/>
          </a:p>
        </p:txBody>
      </p:sp>
    </p:spTree>
    <p:extLst>
      <p:ext uri="{BB962C8B-B14F-4D97-AF65-F5344CB8AC3E}">
        <p14:creationId xmlns:p14="http://schemas.microsoft.com/office/powerpoint/2010/main" val="25516031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Industrial </a:t>
            </a:r>
            <a:r>
              <a:rPr lang="en-GB" b="1" dirty="0" err="1"/>
              <a:t>Iot</a:t>
            </a:r>
            <a:r>
              <a:rPr lang="en-GB" b="1" dirty="0"/>
              <a:t> (</a:t>
            </a:r>
            <a:r>
              <a:rPr lang="en-GB" b="1" dirty="0" err="1"/>
              <a:t>iiot</a:t>
            </a:r>
            <a:r>
              <a:rPr lang="en-GB" b="1" dirty="0"/>
              <a:t>)</a:t>
            </a:r>
          </a:p>
        </p:txBody>
      </p:sp>
      <p:sp>
        <p:nvSpPr>
          <p:cNvPr id="3" name="Content Placeholder 2"/>
          <p:cNvSpPr>
            <a:spLocks noGrp="1"/>
          </p:cNvSpPr>
          <p:nvPr>
            <p:ph idx="1"/>
          </p:nvPr>
        </p:nvSpPr>
        <p:spPr/>
        <p:txBody>
          <a:bodyPr/>
          <a:lstStyle/>
          <a:p>
            <a:pPr algn="just"/>
            <a:r>
              <a:rPr lang="en-GB" dirty="0"/>
              <a:t>Industrial IoT (IIoT) focusses on the use of cyber-physical systems to monitor the physical factory processes and make data-based automated decisions.</a:t>
            </a:r>
          </a:p>
          <a:p>
            <a:pPr algn="just"/>
            <a:r>
              <a:rPr lang="en-GB" dirty="0"/>
              <a:t>While the physical systems are made the intelligent using IoT, the real-time communication, and cooperation both with each other and with humans is established via the wireless web</a:t>
            </a:r>
          </a:p>
          <a:p>
            <a:pPr algn="just"/>
            <a:r>
              <a:rPr lang="en-GB" dirty="0"/>
              <a:t>IIoT brings in the concept of ‘a </a:t>
            </a:r>
            <a:r>
              <a:rPr lang="en-GB" i="1" dirty="0"/>
              <a:t>connected factory leads to a smart factory</a:t>
            </a:r>
            <a:r>
              <a:rPr lang="en-GB" dirty="0"/>
              <a:t>’.</a:t>
            </a:r>
          </a:p>
        </p:txBody>
      </p:sp>
      <p:sp>
        <p:nvSpPr>
          <p:cNvPr id="4" name="Footer Placeholder 3"/>
          <p:cNvSpPr>
            <a:spLocks noGrp="1"/>
          </p:cNvSpPr>
          <p:nvPr>
            <p:ph type="ftr" sz="quarter" idx="11"/>
          </p:nvPr>
        </p:nvSpPr>
        <p:spPr/>
        <p:txBody>
          <a:bodyPr/>
          <a:lstStyle/>
          <a:p>
            <a:r>
              <a:rPr lang="en-GB" dirty="0" err="1" smtClean="0"/>
              <a:t>IoT</a:t>
            </a:r>
            <a:r>
              <a:rPr lang="en-GB" dirty="0" smtClean="0"/>
              <a:t> Ecosystem and Architecture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12002994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a:t>Iiot</a:t>
            </a:r>
            <a:r>
              <a:rPr lang="en-GB" b="1" dirty="0"/>
              <a:t> in manufacturing</a:t>
            </a:r>
          </a:p>
        </p:txBody>
      </p:sp>
      <p:sp>
        <p:nvSpPr>
          <p:cNvPr id="3" name="Content Placeholder 2"/>
          <p:cNvSpPr>
            <a:spLocks noGrp="1"/>
          </p:cNvSpPr>
          <p:nvPr>
            <p:ph idx="1"/>
          </p:nvPr>
        </p:nvSpPr>
        <p:spPr/>
        <p:txBody>
          <a:bodyPr/>
          <a:lstStyle/>
          <a:p>
            <a:pPr marL="457200" indent="-457200" algn="just">
              <a:buFont typeface="+mj-lt"/>
              <a:buAutoNum type="arabicPeriod"/>
            </a:pPr>
            <a:r>
              <a:rPr lang="en-GB" b="1" dirty="0"/>
              <a:t>Digital/connected factory</a:t>
            </a:r>
            <a:r>
              <a:rPr lang="en-GB" dirty="0"/>
              <a:t>: IoT enabled machinery can transmit operational information to the partners like original equipment manufacturers and to field engineers. </a:t>
            </a:r>
          </a:p>
          <a:p>
            <a:pPr marL="457200" indent="-457200" algn="just">
              <a:buFont typeface="+mj-lt"/>
              <a:buAutoNum type="arabicPeriod"/>
            </a:pPr>
            <a:r>
              <a:rPr lang="en-GB" b="1" dirty="0"/>
              <a:t>Facility management: </a:t>
            </a:r>
            <a:r>
              <a:rPr lang="en-GB" dirty="0"/>
              <a:t>The use of IoT sensors in manufacturing equipment enables condition-based maintenance alerts.</a:t>
            </a:r>
            <a:endParaRPr lang="en-GB" b="1" dirty="0"/>
          </a:p>
          <a:p>
            <a:pPr marL="457200" indent="-457200" algn="just">
              <a:buFont typeface="+mj-lt"/>
              <a:buAutoNum type="arabicPeriod"/>
            </a:pPr>
            <a:r>
              <a:rPr lang="en-GB" b="1" dirty="0"/>
              <a:t>Production flow monitoring: </a:t>
            </a:r>
            <a:r>
              <a:rPr lang="en-GB" dirty="0"/>
              <a:t>IoT in manufacturing can enable the monitoring of production lines starting from the refining process down to the packaging of final products.</a:t>
            </a:r>
          </a:p>
          <a:p>
            <a:pPr marL="457200" indent="-457200" algn="just">
              <a:buFont typeface="+mj-lt"/>
              <a:buAutoNum type="arabicPeriod"/>
            </a:pPr>
            <a:r>
              <a:rPr lang="en-GB" b="1" dirty="0"/>
              <a:t>Inventory management: </a:t>
            </a:r>
            <a:r>
              <a:rPr lang="en-GB" dirty="0"/>
              <a:t>IoT applications permit the monitoring of events across a supply chain.</a:t>
            </a:r>
            <a:endParaRPr lang="en-GB" b="1" dirty="0"/>
          </a:p>
          <a:p>
            <a:pPr marL="457200" indent="-457200" algn="just">
              <a:buFont typeface="+mj-lt"/>
              <a:buAutoNum type="arabicPeriod"/>
            </a:pPr>
            <a:endParaRPr lang="en-GB" b="1" dirty="0"/>
          </a:p>
          <a:p>
            <a:pPr marL="457200" indent="-457200" algn="just">
              <a:buFont typeface="+mj-lt"/>
              <a:buAutoNum type="arabicPeriod"/>
            </a:pPr>
            <a:endParaRPr lang="en-GB" b="1" dirty="0"/>
          </a:p>
          <a:p>
            <a:pPr marL="457200" indent="-457200" algn="just">
              <a:buFont typeface="+mj-lt"/>
              <a:buAutoNum type="arabicPeriod"/>
            </a:pPr>
            <a:endParaRPr lang="en-GB" dirty="0"/>
          </a:p>
        </p:txBody>
      </p:sp>
      <p:sp>
        <p:nvSpPr>
          <p:cNvPr id="4" name="Footer Placeholder 3"/>
          <p:cNvSpPr>
            <a:spLocks noGrp="1"/>
          </p:cNvSpPr>
          <p:nvPr>
            <p:ph type="ftr" sz="quarter" idx="11"/>
          </p:nvPr>
        </p:nvSpPr>
        <p:spPr/>
        <p:txBody>
          <a:bodyPr/>
          <a:lstStyle/>
          <a:p>
            <a:r>
              <a:rPr lang="en-GB" dirty="0" err="1" smtClean="0"/>
              <a:t>IoT</a:t>
            </a:r>
            <a:r>
              <a:rPr lang="en-GB" dirty="0" smtClean="0"/>
              <a:t> Ecosystem and Architecture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25</a:t>
            </a:fld>
            <a:endParaRPr lang="en-US" dirty="0"/>
          </a:p>
        </p:txBody>
      </p:sp>
    </p:spTree>
    <p:extLst>
      <p:ext uri="{BB962C8B-B14F-4D97-AF65-F5344CB8AC3E}">
        <p14:creationId xmlns:p14="http://schemas.microsoft.com/office/powerpoint/2010/main" val="1371981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2433" y="0"/>
            <a:ext cx="9613006" cy="1293028"/>
          </a:xfrm>
        </p:spPr>
        <p:txBody>
          <a:bodyPr/>
          <a:lstStyle/>
          <a:p>
            <a:pPr algn="r"/>
            <a:r>
              <a:rPr lang="en-GB" b="1" dirty="0" err="1"/>
              <a:t>Iiot</a:t>
            </a:r>
            <a:r>
              <a:rPr lang="en-GB" b="1" dirty="0"/>
              <a:t> in manufacturing </a:t>
            </a:r>
            <a:r>
              <a:rPr lang="en-GB" sz="2000" b="1" dirty="0">
                <a:solidFill>
                  <a:srgbClr val="002060"/>
                </a:solidFill>
              </a:rPr>
              <a:t>(cont’d)</a:t>
            </a:r>
            <a:endParaRPr lang="en-GB" sz="2000" dirty="0">
              <a:solidFill>
                <a:srgbClr val="002060"/>
              </a:solidFill>
            </a:endParaRPr>
          </a:p>
        </p:txBody>
      </p:sp>
      <p:sp>
        <p:nvSpPr>
          <p:cNvPr id="3" name="Content Placeholder 2"/>
          <p:cNvSpPr>
            <a:spLocks noGrp="1"/>
          </p:cNvSpPr>
          <p:nvPr>
            <p:ph idx="1"/>
          </p:nvPr>
        </p:nvSpPr>
        <p:spPr>
          <a:xfrm>
            <a:off x="685800" y="1405720"/>
            <a:ext cx="10820400" cy="4812966"/>
          </a:xfrm>
        </p:spPr>
        <p:txBody>
          <a:bodyPr/>
          <a:lstStyle/>
          <a:p>
            <a:pPr marL="457200" indent="-457200" algn="just">
              <a:buFont typeface="+mj-lt"/>
              <a:buAutoNum type="arabicPeriod" startAt="5"/>
            </a:pPr>
            <a:r>
              <a:rPr lang="en-GB" b="1" dirty="0"/>
              <a:t>Plant Safety and Security: </a:t>
            </a:r>
            <a:r>
              <a:rPr lang="en-GB" dirty="0"/>
              <a:t>IoT combined big data analysis can improve the overall workers’ safety and security in the plant. . </a:t>
            </a:r>
          </a:p>
          <a:p>
            <a:pPr marL="457200" indent="-457200" algn="just">
              <a:buFont typeface="+mj-lt"/>
              <a:buAutoNum type="arabicPeriod" startAt="5"/>
            </a:pPr>
            <a:r>
              <a:rPr lang="en-GB" b="1" dirty="0"/>
              <a:t>Quality control: </a:t>
            </a:r>
            <a:r>
              <a:rPr lang="en-GB" dirty="0"/>
              <a:t>IoT sensors collect aggregate product data and other third-party syndicated data from various stages of a product cycle.</a:t>
            </a:r>
            <a:endParaRPr lang="en-GB" b="1" dirty="0"/>
          </a:p>
          <a:p>
            <a:pPr marL="457200" indent="-457200" algn="just">
              <a:buFont typeface="+mj-lt"/>
              <a:buAutoNum type="arabicPeriod" startAt="5"/>
            </a:pPr>
            <a:r>
              <a:rPr lang="en-GB" b="1" dirty="0"/>
              <a:t>Packaging Optimization</a:t>
            </a:r>
            <a:r>
              <a:rPr lang="en-GB" dirty="0"/>
              <a:t>: By using IoT sensors in products and/or packaging, manufacturers can gain insights into the usage patterns and handling of product from multiple customers.</a:t>
            </a:r>
            <a:endParaRPr lang="en-GB" b="1" dirty="0"/>
          </a:p>
          <a:p>
            <a:pPr marL="457200" indent="-457200" algn="just">
              <a:buFont typeface="+mj-lt"/>
              <a:buAutoNum type="arabicPeriod" startAt="5"/>
            </a:pPr>
            <a:r>
              <a:rPr lang="en-GB" b="1" dirty="0"/>
              <a:t>Logistics and Supply Chain Optimization</a:t>
            </a:r>
            <a:r>
              <a:rPr lang="en-GB" dirty="0"/>
              <a:t>: The Industrial IoT (IIoT) can provide access to real-time supply chain information by tracking materials, equipment, and products as they move through the supply chain.</a:t>
            </a:r>
          </a:p>
          <a:p>
            <a:pPr marL="0" indent="0" algn="just">
              <a:buNone/>
            </a:pPr>
            <a:endParaRPr lang="en-GB" b="1" dirty="0"/>
          </a:p>
          <a:p>
            <a:pPr marL="457200" indent="-457200" algn="just">
              <a:buFont typeface="+mj-lt"/>
              <a:buAutoNum type="arabicPeriod" startAt="5"/>
            </a:pPr>
            <a:endParaRPr lang="en-GB" b="1" dirty="0"/>
          </a:p>
          <a:p>
            <a:pPr marL="457200" indent="-457200" algn="just">
              <a:buFont typeface="+mj-lt"/>
              <a:buAutoNum type="arabicPeriod" startAt="5"/>
            </a:pPr>
            <a:endParaRPr lang="en-GB" dirty="0"/>
          </a:p>
        </p:txBody>
      </p:sp>
      <p:sp>
        <p:nvSpPr>
          <p:cNvPr id="4" name="Footer Placeholder 3"/>
          <p:cNvSpPr>
            <a:spLocks noGrp="1"/>
          </p:cNvSpPr>
          <p:nvPr>
            <p:ph type="ftr" sz="quarter" idx="11"/>
          </p:nvPr>
        </p:nvSpPr>
        <p:spPr/>
        <p:txBody>
          <a:bodyPr/>
          <a:lstStyle/>
          <a:p>
            <a:r>
              <a:rPr lang="en-GB" dirty="0" err="1" smtClean="0"/>
              <a:t>IoT</a:t>
            </a:r>
            <a:r>
              <a:rPr lang="en-GB" dirty="0" smtClean="0"/>
              <a:t> Ecosystem and Architecture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26</a:t>
            </a:fld>
            <a:endParaRPr lang="en-US" dirty="0"/>
          </a:p>
        </p:txBody>
      </p:sp>
    </p:spTree>
    <p:extLst>
      <p:ext uri="{BB962C8B-B14F-4D97-AF65-F5344CB8AC3E}">
        <p14:creationId xmlns:p14="http://schemas.microsoft.com/office/powerpoint/2010/main" val="23577213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397" y="562712"/>
            <a:ext cx="11016803" cy="680301"/>
          </a:xfrm>
        </p:spPr>
        <p:txBody>
          <a:bodyPr>
            <a:normAutofit fontScale="90000"/>
          </a:bodyPr>
          <a:lstStyle/>
          <a:p>
            <a:r>
              <a:rPr lang="en-GB" b="1" dirty="0"/>
              <a:t>IOT CHALLENGES</a:t>
            </a:r>
          </a:p>
        </p:txBody>
      </p:sp>
      <p:sp>
        <p:nvSpPr>
          <p:cNvPr id="3" name="Content Placeholder 2"/>
          <p:cNvSpPr>
            <a:spLocks noGrp="1"/>
          </p:cNvSpPr>
          <p:nvPr>
            <p:ph idx="1"/>
          </p:nvPr>
        </p:nvSpPr>
        <p:spPr>
          <a:xfrm>
            <a:off x="685800" y="1674254"/>
            <a:ext cx="10820400" cy="4544431"/>
          </a:xfrm>
        </p:spPr>
        <p:txBody>
          <a:bodyPr>
            <a:normAutofit fontScale="92500" lnSpcReduction="20000"/>
          </a:bodyPr>
          <a:lstStyle/>
          <a:p>
            <a:pPr marL="0" indent="0" algn="just">
              <a:buNone/>
            </a:pPr>
            <a:r>
              <a:rPr lang="en-GB" b="1" dirty="0"/>
              <a:t>Security, privacy and data sharing issues</a:t>
            </a:r>
          </a:p>
          <a:p>
            <a:pPr algn="just"/>
            <a:r>
              <a:rPr lang="en-GB" dirty="0" smtClean="0"/>
              <a:t>Because </a:t>
            </a:r>
            <a:r>
              <a:rPr lang="en-GB" dirty="0"/>
              <a:t>IoT devices are closely connected, all a hacker has to do is exploit one vulnerability to manipulate all the data, rendering it unusable. And manufacturers that don't update their devices regularly -- or at all -- leave them vulnerable to cybercriminals.</a:t>
            </a:r>
          </a:p>
          <a:p>
            <a:pPr algn="just"/>
            <a:r>
              <a:rPr lang="en-GB" dirty="0"/>
              <a:t>However, hackers aren't the only threat to the internet of things; privacy is another major concern for IoT users. For instance, companies that make and distribute consumer IoT devices could use those devices to obtain and sell users' personal data.</a:t>
            </a:r>
          </a:p>
          <a:p>
            <a:pPr algn="just"/>
            <a:r>
              <a:rPr lang="en-GB" dirty="0"/>
              <a:t>Challenges with IIoT:</a:t>
            </a:r>
          </a:p>
          <a:p>
            <a:pPr marL="971550" lvl="1" indent="-514350" algn="just">
              <a:buFont typeface="+mj-lt"/>
              <a:buAutoNum type="romanLcPeriod"/>
            </a:pPr>
            <a:r>
              <a:rPr lang="en-GB" dirty="0"/>
              <a:t>Security of data – </a:t>
            </a:r>
            <a:r>
              <a:rPr lang="en-GB" dirty="0" smtClean="0"/>
              <a:t>same as </a:t>
            </a:r>
            <a:r>
              <a:rPr lang="en-GB" dirty="0"/>
              <a:t>above</a:t>
            </a:r>
          </a:p>
          <a:p>
            <a:pPr marL="971550" lvl="1" indent="-514350" algn="just">
              <a:buFont typeface="+mj-lt"/>
              <a:buAutoNum type="romanLcPeriod"/>
            </a:pPr>
            <a:r>
              <a:rPr lang="en-GB" dirty="0"/>
              <a:t>Reliability and stability – of IIoT sensors</a:t>
            </a:r>
          </a:p>
          <a:p>
            <a:pPr marL="971550" lvl="1" indent="-514350" algn="just">
              <a:buFont typeface="+mj-lt"/>
              <a:buAutoNum type="romanLcPeriod"/>
            </a:pPr>
            <a:r>
              <a:rPr lang="en-GB" dirty="0"/>
              <a:t>Connectivity of all the systems in IIoT setup – no </a:t>
            </a:r>
            <a:r>
              <a:rPr lang="en-GB" dirty="0" smtClean="0"/>
              <a:t>maintenance envisioned?</a:t>
            </a:r>
            <a:endParaRPr lang="en-GB" dirty="0"/>
          </a:p>
          <a:p>
            <a:pPr marL="971550" lvl="1" indent="-514350" algn="just">
              <a:buFont typeface="+mj-lt"/>
              <a:buAutoNum type="romanLcPeriod"/>
            </a:pPr>
            <a:r>
              <a:rPr lang="en-GB" dirty="0"/>
              <a:t>Blending legacy systems – IIoT is new in the market</a:t>
            </a:r>
          </a:p>
        </p:txBody>
      </p:sp>
      <p:sp>
        <p:nvSpPr>
          <p:cNvPr id="4" name="Footer Placeholder 3"/>
          <p:cNvSpPr>
            <a:spLocks noGrp="1"/>
          </p:cNvSpPr>
          <p:nvPr>
            <p:ph type="ftr" sz="quarter" idx="11"/>
          </p:nvPr>
        </p:nvSpPr>
        <p:spPr/>
        <p:txBody>
          <a:bodyPr/>
          <a:lstStyle/>
          <a:p>
            <a:r>
              <a:rPr lang="en-GB" dirty="0" err="1" smtClean="0"/>
              <a:t>IoT</a:t>
            </a:r>
            <a:r>
              <a:rPr lang="en-GB" dirty="0" smtClean="0"/>
              <a:t> Ecosystem and Architecture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27</a:t>
            </a:fld>
            <a:endParaRPr lang="en-US" dirty="0"/>
          </a:p>
        </p:txBody>
      </p:sp>
    </p:spTree>
    <p:extLst>
      <p:ext uri="{BB962C8B-B14F-4D97-AF65-F5344CB8AC3E}">
        <p14:creationId xmlns:p14="http://schemas.microsoft.com/office/powerpoint/2010/main" val="40339996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81000"/>
            <a:ext cx="8610600" cy="1293028"/>
          </a:xfrm>
        </p:spPr>
        <p:txBody>
          <a:bodyPr/>
          <a:lstStyle/>
          <a:p>
            <a:r>
              <a:rPr lang="en-GB" b="1" dirty="0"/>
              <a:t>What NEEDS TO be done?</a:t>
            </a:r>
          </a:p>
        </p:txBody>
      </p:sp>
      <p:sp>
        <p:nvSpPr>
          <p:cNvPr id="3" name="Content Placeholder 2"/>
          <p:cNvSpPr>
            <a:spLocks noGrp="1"/>
          </p:cNvSpPr>
          <p:nvPr>
            <p:ph idx="1"/>
          </p:nvPr>
        </p:nvSpPr>
        <p:spPr>
          <a:xfrm>
            <a:off x="685800" y="1674028"/>
            <a:ext cx="10820400" cy="4544657"/>
          </a:xfrm>
        </p:spPr>
        <p:txBody>
          <a:bodyPr>
            <a:normAutofit fontScale="85000" lnSpcReduction="20000"/>
          </a:bodyPr>
          <a:lstStyle/>
          <a:p>
            <a:pPr marL="457200" indent="-457200">
              <a:buFont typeface="+mj-lt"/>
              <a:buAutoNum type="arabicPeriod"/>
            </a:pPr>
            <a:r>
              <a:rPr lang="en-GB" dirty="0"/>
              <a:t>Consumer education </a:t>
            </a:r>
          </a:p>
          <a:p>
            <a:pPr marL="457200" indent="-457200">
              <a:buFont typeface="+mj-lt"/>
              <a:buAutoNum type="arabicPeriod"/>
            </a:pPr>
            <a:r>
              <a:rPr lang="en-GB" dirty="0"/>
              <a:t>Product reviews and comparisons </a:t>
            </a:r>
          </a:p>
          <a:p>
            <a:pPr marL="457200" indent="-457200">
              <a:buFont typeface="+mj-lt"/>
              <a:buAutoNum type="arabicPeriod"/>
            </a:pPr>
            <a:r>
              <a:rPr lang="en-GB" dirty="0"/>
              <a:t>Vulnerability disclosure and vulnerability markets </a:t>
            </a:r>
          </a:p>
          <a:p>
            <a:pPr marL="457200" indent="-457200">
              <a:buFont typeface="+mj-lt"/>
              <a:buAutoNum type="arabicPeriod"/>
            </a:pPr>
            <a:r>
              <a:rPr lang="en-GB" dirty="0"/>
              <a:t>Self-certification and voluntary codes of practice </a:t>
            </a:r>
          </a:p>
          <a:p>
            <a:pPr marL="457200" indent="-457200">
              <a:buFont typeface="+mj-lt"/>
              <a:buAutoNum type="arabicPeriod"/>
            </a:pPr>
            <a:r>
              <a:rPr lang="en-GB" dirty="0"/>
              <a:t>Trust marks and labels like Internet Society’s Online Trust Alliance (OTA) IoT Trust Framework </a:t>
            </a:r>
          </a:p>
          <a:p>
            <a:pPr marL="457200" indent="-457200">
              <a:buFont typeface="+mj-lt"/>
              <a:buAutoNum type="arabicPeriod"/>
            </a:pPr>
            <a:r>
              <a:rPr lang="en-GB" dirty="0"/>
              <a:t>Government initiatives </a:t>
            </a:r>
          </a:p>
          <a:p>
            <a:pPr marL="457200" indent="-457200">
              <a:buFont typeface="+mj-lt"/>
              <a:buAutoNum type="arabicPeriod"/>
            </a:pPr>
            <a:r>
              <a:rPr lang="en-GB" dirty="0"/>
              <a:t>Mandated security requirements </a:t>
            </a:r>
          </a:p>
          <a:p>
            <a:pPr marL="457200" indent="-457200">
              <a:buFont typeface="+mj-lt"/>
              <a:buAutoNum type="arabicPeriod"/>
            </a:pPr>
            <a:r>
              <a:rPr lang="en-GB" dirty="0"/>
              <a:t>Mandated certification </a:t>
            </a:r>
          </a:p>
          <a:p>
            <a:pPr marL="457200" indent="-457200">
              <a:buFont typeface="+mj-lt"/>
              <a:buAutoNum type="arabicPeriod"/>
            </a:pPr>
            <a:r>
              <a:rPr lang="en-GB" dirty="0"/>
              <a:t>Liability reform  </a:t>
            </a:r>
          </a:p>
          <a:p>
            <a:pPr marL="457200" indent="-457200">
              <a:buFont typeface="+mj-lt"/>
              <a:buAutoNum type="arabicPeriod"/>
            </a:pPr>
            <a:r>
              <a:rPr lang="en-GB" dirty="0"/>
              <a:t>Etc.</a:t>
            </a:r>
          </a:p>
          <a:p>
            <a:pPr marL="457200" indent="-457200">
              <a:buFont typeface="+mj-lt"/>
              <a:buAutoNum type="arabicPeriod"/>
            </a:pPr>
            <a:r>
              <a:rPr lang="en-GB" b="1" dirty="0">
                <a:solidFill>
                  <a:srgbClr val="FF0000"/>
                </a:solidFill>
              </a:rPr>
              <a:t>No intervention!?</a:t>
            </a:r>
          </a:p>
        </p:txBody>
      </p:sp>
      <p:sp>
        <p:nvSpPr>
          <p:cNvPr id="4" name="Footer Placeholder 3"/>
          <p:cNvSpPr>
            <a:spLocks noGrp="1"/>
          </p:cNvSpPr>
          <p:nvPr>
            <p:ph type="ftr" sz="quarter" idx="11"/>
          </p:nvPr>
        </p:nvSpPr>
        <p:spPr/>
        <p:txBody>
          <a:bodyPr/>
          <a:lstStyle/>
          <a:p>
            <a:r>
              <a:rPr lang="en-GB" dirty="0" err="1" smtClean="0"/>
              <a:t>IoT</a:t>
            </a:r>
            <a:r>
              <a:rPr lang="en-GB" dirty="0" smtClean="0"/>
              <a:t> Ecosystem and Architecture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28</a:t>
            </a:fld>
            <a:endParaRPr lang="en-US" dirty="0"/>
          </a:p>
        </p:txBody>
      </p:sp>
    </p:spTree>
    <p:extLst>
      <p:ext uri="{BB962C8B-B14F-4D97-AF65-F5344CB8AC3E}">
        <p14:creationId xmlns:p14="http://schemas.microsoft.com/office/powerpoint/2010/main" val="21306198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058" y="-169482"/>
            <a:ext cx="8610600" cy="1293028"/>
          </a:xfrm>
        </p:spPr>
        <p:txBody>
          <a:bodyPr/>
          <a:lstStyle/>
          <a:p>
            <a:r>
              <a:rPr lang="en-GB" b="1" dirty="0"/>
              <a:t>The future of </a:t>
            </a:r>
            <a:r>
              <a:rPr lang="en-GB" b="1" dirty="0" err="1"/>
              <a:t>iot</a:t>
            </a:r>
            <a:endParaRPr lang="en-GB" b="1" dirty="0"/>
          </a:p>
        </p:txBody>
      </p:sp>
      <p:sp>
        <p:nvSpPr>
          <p:cNvPr id="3" name="Content Placeholder 2"/>
          <p:cNvSpPr>
            <a:spLocks noGrp="1"/>
          </p:cNvSpPr>
          <p:nvPr>
            <p:ph idx="1"/>
          </p:nvPr>
        </p:nvSpPr>
        <p:spPr>
          <a:xfrm>
            <a:off x="685800" y="914400"/>
            <a:ext cx="10820400" cy="5304286"/>
          </a:xfrm>
        </p:spPr>
        <p:txBody>
          <a:bodyPr>
            <a:normAutofit fontScale="77500" lnSpcReduction="20000"/>
          </a:bodyPr>
          <a:lstStyle/>
          <a:p>
            <a:pPr algn="just"/>
            <a:r>
              <a:rPr lang="en-GB" dirty="0"/>
              <a:t>Bain &amp; Company expects annual IoT revenue of hardware and software to exceed $450 billion by 2020.</a:t>
            </a:r>
          </a:p>
          <a:p>
            <a:pPr algn="just"/>
            <a:r>
              <a:rPr lang="en-GB" dirty="0"/>
              <a:t>McKinsey &amp; Company estimates IoT will have an $11.1 trillion impact by 2025.</a:t>
            </a:r>
          </a:p>
          <a:p>
            <a:pPr algn="just"/>
            <a:r>
              <a:rPr lang="en-GB" dirty="0"/>
              <a:t>IHS </a:t>
            </a:r>
            <a:r>
              <a:rPr lang="en-GB" dirty="0" err="1"/>
              <a:t>Markit</a:t>
            </a:r>
            <a:r>
              <a:rPr lang="en-GB" dirty="0"/>
              <a:t> believes the number of connected IoT devices will increase 12% annually to reach 125 billion in 2030.</a:t>
            </a:r>
          </a:p>
          <a:p>
            <a:pPr algn="just"/>
            <a:r>
              <a:rPr lang="en-GB" dirty="0"/>
              <a:t>Gartner assesses that 20.8 billion connected things will be in use by 2020, with total spend on IoT devices and services to reach $3.7 trillion in 2021.</a:t>
            </a:r>
          </a:p>
          <a:p>
            <a:pPr algn="just"/>
            <a:r>
              <a:rPr lang="en-GB" dirty="0"/>
              <a:t>By 2023, the average CIO will be responsible for more than three times as many endpoints as this year – Gartner</a:t>
            </a:r>
          </a:p>
          <a:p>
            <a:pPr algn="just"/>
            <a:r>
              <a:rPr lang="en-GB" dirty="0"/>
              <a:t>Garter forecasts that worldwide IoT Security Spending  will be 3.11 billion by 2021 largely driven by regulatory compliance.</a:t>
            </a:r>
          </a:p>
          <a:p>
            <a:pPr algn="just"/>
            <a:r>
              <a:rPr lang="en-GB" dirty="0"/>
              <a:t>Great improvements in the security of IoT devices driven by manufacturers’ own initiatives as well users’ demand for better secure devices.</a:t>
            </a:r>
          </a:p>
          <a:p>
            <a:pPr algn="just"/>
            <a:r>
              <a:rPr lang="en-GB" dirty="0"/>
              <a:t>Global manufacturers will use analytics data recorded from connected devices to analyze processes and identify optimization possibilities, according to IDC and SAP.</a:t>
            </a:r>
          </a:p>
          <a:p>
            <a:pPr algn="just"/>
            <a:r>
              <a:rPr lang="en-GB" dirty="0"/>
              <a:t>Business Insider forecasts that by 2020, 75 percent of new cars will come with built-in IoT connectivity. </a:t>
            </a:r>
          </a:p>
        </p:txBody>
      </p:sp>
      <p:sp>
        <p:nvSpPr>
          <p:cNvPr id="4" name="Footer Placeholder 3"/>
          <p:cNvSpPr>
            <a:spLocks noGrp="1"/>
          </p:cNvSpPr>
          <p:nvPr>
            <p:ph type="ftr" sz="quarter" idx="11"/>
          </p:nvPr>
        </p:nvSpPr>
        <p:spPr/>
        <p:txBody>
          <a:bodyPr/>
          <a:lstStyle/>
          <a:p>
            <a:r>
              <a:rPr lang="en-GB" dirty="0" err="1" smtClean="0"/>
              <a:t>IoT</a:t>
            </a:r>
            <a:r>
              <a:rPr lang="en-GB" dirty="0" smtClean="0"/>
              <a:t> Ecosystem and Architecture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29</a:t>
            </a:fld>
            <a:endParaRPr lang="en-US" dirty="0"/>
          </a:p>
        </p:txBody>
      </p:sp>
    </p:spTree>
    <p:extLst>
      <p:ext uri="{BB962C8B-B14F-4D97-AF65-F5344CB8AC3E}">
        <p14:creationId xmlns:p14="http://schemas.microsoft.com/office/powerpoint/2010/main" val="36767931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b="1" dirty="0"/>
              <a:t>Introduction – what is IoT?</a:t>
            </a:r>
          </a:p>
        </p:txBody>
      </p:sp>
      <p:sp>
        <p:nvSpPr>
          <p:cNvPr id="3" name="Content Placeholder 2"/>
          <p:cNvSpPr>
            <a:spLocks noGrp="1"/>
          </p:cNvSpPr>
          <p:nvPr>
            <p:ph idx="1"/>
          </p:nvPr>
        </p:nvSpPr>
        <p:spPr/>
        <p:txBody>
          <a:bodyPr>
            <a:normAutofit fontScale="92500" lnSpcReduction="10000"/>
          </a:bodyPr>
          <a:lstStyle/>
          <a:p>
            <a:pPr algn="just"/>
            <a:r>
              <a:rPr lang="en-GB" dirty="0"/>
              <a:t>The Internet of things (IoT) is a system of interrelated computing devices, mechanical and digital machines, objects, animals or people that are provided with unique identifiers ( UIDs ) and the ability to transfer data over a network without requiring human-to-human or human-to-computer interaction  - </a:t>
            </a:r>
            <a:r>
              <a:rPr lang="en-GB" b="1" i="1" dirty="0" err="1" smtClean="0"/>
              <a:t>IoT</a:t>
            </a:r>
            <a:r>
              <a:rPr lang="en-GB" b="1" i="1" dirty="0" smtClean="0"/>
              <a:t> Agenda</a:t>
            </a:r>
            <a:endParaRPr lang="en-GB" b="1" i="1" dirty="0"/>
          </a:p>
          <a:p>
            <a:pPr algn="just"/>
            <a:r>
              <a:rPr lang="en-GB" dirty="0"/>
              <a:t>A </a:t>
            </a:r>
            <a:r>
              <a:rPr lang="en-GB" b="1" i="1" dirty="0"/>
              <a:t>thing</a:t>
            </a:r>
            <a:r>
              <a:rPr lang="en-GB" dirty="0"/>
              <a:t> in the IoT can be a person with a heart monitor implant, a farm animal with a biochip transponder, an automobile that has built-in sensors to alert the driver when tire pressure is low or any other natural or man-made object that can be assigned an IP address and is able to transfer data over a network.</a:t>
            </a:r>
          </a:p>
          <a:p>
            <a:pPr algn="just"/>
            <a:r>
              <a:rPr lang="en-GB" dirty="0"/>
              <a:t>IoT is a sensor network of billions of </a:t>
            </a:r>
            <a:r>
              <a:rPr lang="en-GB" i="1" dirty="0"/>
              <a:t>smart devices </a:t>
            </a:r>
            <a:r>
              <a:rPr lang="en-GB" dirty="0"/>
              <a:t>that connect people, systems and other applications to collect and share data.</a:t>
            </a:r>
          </a:p>
          <a:p>
            <a:pPr algn="just"/>
            <a:endParaRPr lang="en-GB" dirty="0"/>
          </a:p>
        </p:txBody>
      </p:sp>
      <p:sp>
        <p:nvSpPr>
          <p:cNvPr id="4" name="Footer Placeholder 3"/>
          <p:cNvSpPr>
            <a:spLocks noGrp="1"/>
          </p:cNvSpPr>
          <p:nvPr>
            <p:ph type="ftr" sz="quarter" idx="11"/>
          </p:nvPr>
        </p:nvSpPr>
        <p:spPr/>
        <p:txBody>
          <a:bodyPr/>
          <a:lstStyle/>
          <a:p>
            <a:r>
              <a:rPr lang="en-GB" dirty="0" err="1" smtClean="0"/>
              <a:t>IoT</a:t>
            </a:r>
            <a:r>
              <a:rPr lang="en-GB" dirty="0" smtClean="0"/>
              <a:t> Ecosystem and Architecture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15074214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8473" y="99611"/>
            <a:ext cx="8610600" cy="927903"/>
          </a:xfrm>
        </p:spPr>
        <p:txBody>
          <a:bodyPr/>
          <a:lstStyle/>
          <a:p>
            <a:r>
              <a:rPr lang="en-GB" b="1" dirty="0"/>
              <a:t>References</a:t>
            </a:r>
          </a:p>
        </p:txBody>
      </p:sp>
      <p:sp>
        <p:nvSpPr>
          <p:cNvPr id="3" name="Content Placeholder 2"/>
          <p:cNvSpPr>
            <a:spLocks noGrp="1"/>
          </p:cNvSpPr>
          <p:nvPr>
            <p:ph idx="1"/>
          </p:nvPr>
        </p:nvSpPr>
        <p:spPr>
          <a:xfrm>
            <a:off x="685800" y="1027514"/>
            <a:ext cx="10820400" cy="5191171"/>
          </a:xfrm>
        </p:spPr>
        <p:txBody>
          <a:bodyPr>
            <a:normAutofit fontScale="62500" lnSpcReduction="20000"/>
          </a:bodyPr>
          <a:lstStyle/>
          <a:p>
            <a:pPr marL="514350" indent="-514350" algn="just">
              <a:buFont typeface="+mj-lt"/>
              <a:buAutoNum type="arabicPeriod"/>
            </a:pPr>
            <a:r>
              <a:rPr lang="en-GB" i="1" dirty="0" smtClean="0"/>
              <a:t>“</a:t>
            </a:r>
            <a:r>
              <a:rPr lang="en-GB" i="1" dirty="0"/>
              <a:t>Internet of Things Research Study”, </a:t>
            </a:r>
            <a:r>
              <a:rPr lang="en-GB" dirty="0">
                <a:hlinkClick r:id="rId2"/>
              </a:rPr>
              <a:t>http://www8.hp.com/us/en/hp-news/press-release.html?id=1909050</a:t>
            </a:r>
            <a:r>
              <a:rPr lang="en-GB" dirty="0"/>
              <a:t>  [Hewlett Packard (2015)]  </a:t>
            </a:r>
          </a:p>
          <a:p>
            <a:pPr marL="514350" indent="-514350" algn="just">
              <a:buFont typeface="+mj-lt"/>
              <a:buAutoNum type="arabicPeriod"/>
            </a:pPr>
            <a:r>
              <a:rPr lang="en-GB" dirty="0">
                <a:hlinkClick r:id="rId3"/>
              </a:rPr>
              <a:t>https://security.radware.com/ddos-threats-attacks/threat-advisories-attack-reports/iot-devices-threat-spreading/</a:t>
            </a:r>
            <a:r>
              <a:rPr lang="en-GB" dirty="0"/>
              <a:t>   </a:t>
            </a:r>
          </a:p>
          <a:p>
            <a:pPr marL="514350" indent="-514350" algn="just">
              <a:buFont typeface="+mj-lt"/>
              <a:buAutoNum type="arabicPeriod"/>
            </a:pPr>
            <a:r>
              <a:rPr lang="en-GB" dirty="0">
                <a:hlinkClick r:id="rId4"/>
              </a:rPr>
              <a:t>https://www2.deloitte.com/ng/en/pages/technology-media-and-telecommunications/articles/global-mobile-consumer-survey.html</a:t>
            </a:r>
            <a:r>
              <a:rPr lang="en-GB" dirty="0"/>
              <a:t>   </a:t>
            </a:r>
          </a:p>
          <a:p>
            <a:pPr marL="514350" indent="-514350" algn="just">
              <a:buFont typeface="+mj-lt"/>
              <a:buAutoNum type="arabicPeriod"/>
            </a:pPr>
            <a:r>
              <a:rPr lang="en-GB" dirty="0">
                <a:hlinkClick r:id="rId5"/>
              </a:rPr>
              <a:t>https://www.newgenapps.com/blog/8-uses-applications-and-benefits-of-industrial-iot-in-manufacturing</a:t>
            </a:r>
            <a:r>
              <a:rPr lang="en-GB" dirty="0"/>
              <a:t> </a:t>
            </a:r>
          </a:p>
          <a:p>
            <a:pPr marL="514350" indent="-514350" algn="just">
              <a:buFont typeface="+mj-lt"/>
              <a:buAutoNum type="arabicPeriod"/>
            </a:pPr>
            <a:r>
              <a:rPr lang="en-GB" dirty="0">
                <a:hlinkClick r:id="rId6"/>
              </a:rPr>
              <a:t>https://cdn2.hubspot.net/hubfs/202339/Industry%2040%20eBook.pdf</a:t>
            </a:r>
            <a:r>
              <a:rPr lang="en-GB" dirty="0"/>
              <a:t> </a:t>
            </a:r>
          </a:p>
          <a:p>
            <a:pPr marL="514350" indent="-514350" algn="just">
              <a:buFont typeface="+mj-lt"/>
              <a:buAutoNum type="arabicPeriod"/>
            </a:pPr>
            <a:r>
              <a:rPr lang="en-US" dirty="0">
                <a:hlinkClick r:id="rId7"/>
              </a:rPr>
              <a:t>https://www.iotforall.com/iot-applications-in-agriculture</a:t>
            </a:r>
            <a:r>
              <a:rPr lang="en-US" dirty="0" smtClean="0">
                <a:hlinkClick r:id="rId7"/>
              </a:rPr>
              <a:t>/</a:t>
            </a:r>
            <a:endParaRPr lang="en-US" dirty="0" smtClean="0"/>
          </a:p>
          <a:p>
            <a:pPr marL="514350" indent="-514350" algn="just">
              <a:buFont typeface="+mj-lt"/>
              <a:buAutoNum type="arabicPeriod"/>
            </a:pPr>
            <a:r>
              <a:rPr lang="en-GB" dirty="0" smtClean="0">
                <a:hlinkClick r:id="rId8"/>
              </a:rPr>
              <a:t>https://internetofthingsagenda.techtarget.com</a:t>
            </a:r>
            <a:endParaRPr lang="en-GB" dirty="0" smtClean="0"/>
          </a:p>
          <a:p>
            <a:pPr marL="514350" indent="-514350" algn="just">
              <a:buFont typeface="+mj-lt"/>
              <a:buAutoNum type="arabicPeriod"/>
            </a:pPr>
            <a:r>
              <a:rPr lang="en-GB" dirty="0" smtClean="0">
                <a:hlinkClick r:id="rId9"/>
              </a:rPr>
              <a:t>https://www.forbes.com/sites/jacobmorgan/2014/05/13/simple-explanation-internet-things-that-anyone-can-understand/#ef2433f1d091</a:t>
            </a:r>
            <a:endParaRPr lang="en-GB" dirty="0" smtClean="0"/>
          </a:p>
          <a:p>
            <a:pPr marL="514350" indent="-514350" algn="just">
              <a:buFont typeface="+mj-lt"/>
              <a:buAutoNum type="arabicPeriod"/>
            </a:pPr>
            <a:r>
              <a:rPr lang="en-GB" dirty="0" smtClean="0">
                <a:hlinkClick r:id="rId10"/>
              </a:rPr>
              <a:t>https://www.gartner.com/en/newsroom/press-releases/2018-11-07-gartner-identifies-top-10-strategic-iot-technologies-and-trends</a:t>
            </a:r>
            <a:endParaRPr lang="en-GB" dirty="0" smtClean="0"/>
          </a:p>
          <a:p>
            <a:pPr marL="514350" indent="-514350" algn="just">
              <a:buFont typeface="+mj-lt"/>
              <a:buAutoNum type="arabicPeriod"/>
            </a:pPr>
            <a:r>
              <a:rPr lang="en-GB" dirty="0" smtClean="0">
                <a:hlinkClick r:id="rId11"/>
              </a:rPr>
              <a:t>https://www.gartner.com/en/newsroom/press-releases/2018-03-21-gartner-says-worldwide-iot-security-spending-will-reach-1-point-5-billion-in-2018</a:t>
            </a:r>
            <a:endParaRPr lang="en-GB" dirty="0" smtClean="0"/>
          </a:p>
          <a:p>
            <a:pPr marL="514350" indent="-514350" algn="just">
              <a:buFont typeface="+mj-lt"/>
              <a:buAutoNum type="arabicPeriod"/>
            </a:pPr>
            <a:r>
              <a:rPr lang="en-GB" dirty="0" smtClean="0">
                <a:hlinkClick r:id="rId12"/>
              </a:rPr>
              <a:t>https://www.makeuseof.com/tag/internet-things-10-useful-products-must-try-2016/</a:t>
            </a:r>
            <a:r>
              <a:rPr lang="en-GB" dirty="0" smtClean="0"/>
              <a:t> </a:t>
            </a:r>
          </a:p>
          <a:p>
            <a:pPr marL="457200" indent="-457200" algn="just">
              <a:buAutoNum type="arabicPeriod"/>
            </a:pPr>
            <a:endParaRPr lang="en-US" dirty="0" smtClean="0"/>
          </a:p>
          <a:p>
            <a:pPr marL="0" indent="0" algn="just">
              <a:buNone/>
            </a:pPr>
            <a:endParaRPr lang="en-GB" dirty="0" smtClean="0"/>
          </a:p>
          <a:p>
            <a:pPr algn="just"/>
            <a:endParaRPr lang="en-GB" dirty="0"/>
          </a:p>
          <a:p>
            <a:pPr algn="just"/>
            <a:endParaRPr lang="en-GB" dirty="0"/>
          </a:p>
          <a:p>
            <a:pPr algn="just"/>
            <a:endParaRPr lang="en-GB" dirty="0"/>
          </a:p>
        </p:txBody>
      </p:sp>
      <p:sp>
        <p:nvSpPr>
          <p:cNvPr id="4" name="Footer Placeholder 3"/>
          <p:cNvSpPr>
            <a:spLocks noGrp="1"/>
          </p:cNvSpPr>
          <p:nvPr>
            <p:ph type="ftr" sz="quarter" idx="11"/>
          </p:nvPr>
        </p:nvSpPr>
        <p:spPr/>
        <p:txBody>
          <a:bodyPr/>
          <a:lstStyle/>
          <a:p>
            <a:r>
              <a:rPr lang="en-GB" dirty="0" err="1" smtClean="0"/>
              <a:t>IoT</a:t>
            </a:r>
            <a:r>
              <a:rPr lang="en-GB" dirty="0" smtClean="0"/>
              <a:t> Ecosystem and Architecture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30</a:t>
            </a:fld>
            <a:endParaRPr lang="en-US" dirty="0"/>
          </a:p>
        </p:txBody>
      </p:sp>
    </p:spTree>
    <p:extLst>
      <p:ext uri="{BB962C8B-B14F-4D97-AF65-F5344CB8AC3E}">
        <p14:creationId xmlns:p14="http://schemas.microsoft.com/office/powerpoint/2010/main" val="33502735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3"/>
          <a:stretch>
            <a:fillRect/>
          </a:stretch>
        </p:blipFill>
        <p:spPr>
          <a:xfrm>
            <a:off x="3192275" y="463877"/>
            <a:ext cx="5305425" cy="3381375"/>
          </a:xfrm>
          <a:prstGeom prst="rect">
            <a:avLst/>
          </a:prstGeom>
        </p:spPr>
      </p:pic>
      <p:grpSp>
        <p:nvGrpSpPr>
          <p:cNvPr id="9" name="Group 8"/>
          <p:cNvGrpSpPr/>
          <p:nvPr/>
        </p:nvGrpSpPr>
        <p:grpSpPr>
          <a:xfrm>
            <a:off x="3442805" y="2259701"/>
            <a:ext cx="4804363" cy="1929688"/>
            <a:chOff x="89638" y="359621"/>
            <a:chExt cx="4804363" cy="1929688"/>
          </a:xfrm>
        </p:grpSpPr>
        <p:pic>
          <p:nvPicPr>
            <p:cNvPr id="10" name="Picture 9"/>
            <p:cNvPicPr>
              <a:picLocks noChangeAspect="1"/>
            </p:cNvPicPr>
            <p:nvPr/>
          </p:nvPicPr>
          <p:blipFill>
            <a:blip r:embed="rId4"/>
            <a:stretch>
              <a:fillRect/>
            </a:stretch>
          </p:blipFill>
          <p:spPr>
            <a:xfrm>
              <a:off x="235105" y="1881965"/>
              <a:ext cx="3104181" cy="263526"/>
            </a:xfrm>
            <a:prstGeom prst="rect">
              <a:avLst/>
            </a:prstGeom>
          </p:spPr>
        </p:pic>
        <p:sp>
          <p:nvSpPr>
            <p:cNvPr id="11" name="Title 4">
              <a:extLst>
                <a:ext uri="{FF2B5EF4-FFF2-40B4-BE49-F238E27FC236}">
                  <a16:creationId xmlns:a16="http://schemas.microsoft.com/office/drawing/2014/main" id="{27228BAE-048B-681E-DD8D-BD96B22560E0}"/>
                </a:ext>
              </a:extLst>
            </p:cNvPr>
            <p:cNvSpPr txBox="1">
              <a:spLocks/>
            </p:cNvSpPr>
            <p:nvPr/>
          </p:nvSpPr>
          <p:spPr>
            <a:xfrm>
              <a:off x="89638" y="1389204"/>
              <a:ext cx="4804363" cy="90010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4000" dirty="0" smtClean="0">
                  <a:solidFill>
                    <a:schemeClr val="accent1">
                      <a:lumMod val="75000"/>
                    </a:schemeClr>
                  </a:solidFill>
                </a:rPr>
                <a:t>Computer </a:t>
              </a:r>
              <a:r>
                <a:rPr lang="en-US" sz="4000" dirty="0" smtClean="0">
                  <a:solidFill>
                    <a:srgbClr val="00B0F0"/>
                  </a:solidFill>
                </a:rPr>
                <a:t>Vision</a:t>
              </a:r>
              <a:endParaRPr lang="en-US" sz="4000" dirty="0">
                <a:solidFill>
                  <a:srgbClr val="00B0F0"/>
                </a:solidFill>
              </a:endParaRPr>
            </a:p>
          </p:txBody>
        </p:sp>
        <p:grpSp>
          <p:nvGrpSpPr>
            <p:cNvPr id="12" name="Group 11">
              <a:extLst>
                <a:ext uri="{FF2B5EF4-FFF2-40B4-BE49-F238E27FC236}">
                  <a16:creationId xmlns:a16="http://schemas.microsoft.com/office/drawing/2014/main" id="{2AABCB87-2ECC-4C03-B5BB-6EE11C8A4485}"/>
                </a:ext>
              </a:extLst>
            </p:cNvPr>
            <p:cNvGrpSpPr/>
            <p:nvPr/>
          </p:nvGrpSpPr>
          <p:grpSpPr>
            <a:xfrm>
              <a:off x="89638" y="359621"/>
              <a:ext cx="3064025" cy="1516520"/>
              <a:chOff x="4853562" y="1589418"/>
              <a:chExt cx="2609520" cy="1291565"/>
            </a:xfrm>
          </p:grpSpPr>
          <p:sp>
            <p:nvSpPr>
              <p:cNvPr id="19" name="Freeform 18">
                <a:extLst>
                  <a:ext uri="{FF2B5EF4-FFF2-40B4-BE49-F238E27FC236}">
                    <a16:creationId xmlns:a16="http://schemas.microsoft.com/office/drawing/2014/main" id="{03546B24-FABC-4B2A-A80F-B03654D56A7D}"/>
                  </a:ext>
                </a:extLst>
              </p:cNvPr>
              <p:cNvSpPr>
                <a:spLocks noChangeAspect="1"/>
              </p:cNvSpPr>
              <p:nvPr/>
            </p:nvSpPr>
            <p:spPr>
              <a:xfrm flipH="1">
                <a:off x="4853562" y="1589418"/>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a:solidFill>
                    <a:schemeClr val="tx1"/>
                  </a:solidFill>
                </a:endParaRPr>
              </a:p>
            </p:txBody>
          </p:sp>
          <p:sp>
            <p:nvSpPr>
              <p:cNvPr id="20" name="Freeform 19">
                <a:extLst>
                  <a:ext uri="{FF2B5EF4-FFF2-40B4-BE49-F238E27FC236}">
                    <a16:creationId xmlns:a16="http://schemas.microsoft.com/office/drawing/2014/main" id="{02E1A011-CDEA-4BBC-B725-C88AF5464891}"/>
                  </a:ext>
                </a:extLst>
              </p:cNvPr>
              <p:cNvSpPr>
                <a:spLocks noChangeAspect="1"/>
              </p:cNvSpPr>
              <p:nvPr/>
            </p:nvSpPr>
            <p:spPr>
              <a:xfrm flipH="1">
                <a:off x="5230834" y="1678285"/>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dirty="0">
                  <a:solidFill>
                    <a:schemeClr val="tx1"/>
                  </a:solidFill>
                </a:endParaRPr>
              </a:p>
            </p:txBody>
          </p:sp>
        </p:grpSp>
        <p:grpSp>
          <p:nvGrpSpPr>
            <p:cNvPr id="13" name="Group 12">
              <a:extLst>
                <a:ext uri="{FF2B5EF4-FFF2-40B4-BE49-F238E27FC236}">
                  <a16:creationId xmlns:a16="http://schemas.microsoft.com/office/drawing/2014/main" id="{AB8BC7BC-BF58-402E-9A69-AA9226DE7CAA}"/>
                </a:ext>
              </a:extLst>
            </p:cNvPr>
            <p:cNvGrpSpPr/>
            <p:nvPr/>
          </p:nvGrpSpPr>
          <p:grpSpPr>
            <a:xfrm>
              <a:off x="1176068" y="503243"/>
              <a:ext cx="1334145" cy="620384"/>
              <a:chOff x="7439031" y="1585639"/>
              <a:chExt cx="2143740" cy="996849"/>
            </a:xfrm>
            <a:solidFill>
              <a:schemeClr val="accent6"/>
            </a:solidFill>
          </p:grpSpPr>
          <p:sp>
            <p:nvSpPr>
              <p:cNvPr id="17" name="Freeform: Shape 66">
                <a:extLst>
                  <a:ext uri="{FF2B5EF4-FFF2-40B4-BE49-F238E27FC236}">
                    <a16:creationId xmlns:a16="http://schemas.microsoft.com/office/drawing/2014/main" id="{2A081543-B9FF-49B1-8EEF-ABDF5438EDCD}"/>
                  </a:ext>
                </a:extLst>
              </p:cNvPr>
              <p:cNvSpPr/>
              <p:nvPr/>
            </p:nvSpPr>
            <p:spPr>
              <a:xfrm>
                <a:off x="7439031" y="1585639"/>
                <a:ext cx="2143740" cy="996849"/>
              </a:xfrm>
              <a:custGeom>
                <a:avLst/>
                <a:gdLst/>
                <a:ahLst/>
                <a:cxnLst/>
                <a:rect l="l" t="t" r="r" b="b"/>
                <a:pathLst>
                  <a:path w="1862733" h="866179">
                    <a:moveTo>
                      <a:pt x="794147" y="204787"/>
                    </a:moveTo>
                    <a:cubicBezTo>
                      <a:pt x="745605" y="204787"/>
                      <a:pt x="701637" y="218416"/>
                      <a:pt x="662244" y="245673"/>
                    </a:cubicBezTo>
                    <a:cubicBezTo>
                      <a:pt x="622851" y="272930"/>
                      <a:pt x="594798" y="309240"/>
                      <a:pt x="578086" y="354601"/>
                    </a:cubicBezTo>
                    <a:cubicBezTo>
                      <a:pt x="568536" y="380467"/>
                      <a:pt x="563761" y="406729"/>
                      <a:pt x="563761" y="433387"/>
                    </a:cubicBezTo>
                    <a:cubicBezTo>
                      <a:pt x="563761" y="488299"/>
                      <a:pt x="582064" y="537440"/>
                      <a:pt x="618670" y="580811"/>
                    </a:cubicBezTo>
                    <a:cubicBezTo>
                      <a:pt x="664031" y="634532"/>
                      <a:pt x="722524" y="661392"/>
                      <a:pt x="794147" y="661392"/>
                    </a:cubicBezTo>
                    <a:cubicBezTo>
                      <a:pt x="865771" y="661392"/>
                      <a:pt x="924462" y="634733"/>
                      <a:pt x="970220" y="581415"/>
                    </a:cubicBezTo>
                    <a:cubicBezTo>
                      <a:pt x="1006826" y="538838"/>
                      <a:pt x="1025128" y="489496"/>
                      <a:pt x="1025128" y="433387"/>
                    </a:cubicBezTo>
                    <a:cubicBezTo>
                      <a:pt x="1025128" y="376088"/>
                      <a:pt x="1006826" y="326547"/>
                      <a:pt x="970220" y="284764"/>
                    </a:cubicBezTo>
                    <a:cubicBezTo>
                      <a:pt x="923265" y="231446"/>
                      <a:pt x="864574" y="204787"/>
                      <a:pt x="794147" y="204787"/>
                    </a:cubicBezTo>
                    <a:close/>
                    <a:moveTo>
                      <a:pt x="1304330" y="24408"/>
                    </a:moveTo>
                    <a:lnTo>
                      <a:pt x="1862733" y="24408"/>
                    </a:lnTo>
                    <a:lnTo>
                      <a:pt x="1862733" y="200620"/>
                    </a:lnTo>
                    <a:lnTo>
                      <a:pt x="1687711" y="200620"/>
                    </a:lnTo>
                    <a:lnTo>
                      <a:pt x="1687711" y="837009"/>
                    </a:lnTo>
                    <a:lnTo>
                      <a:pt x="1476375" y="837009"/>
                    </a:lnTo>
                    <a:lnTo>
                      <a:pt x="1476375" y="200620"/>
                    </a:lnTo>
                    <a:lnTo>
                      <a:pt x="1304330" y="200620"/>
                    </a:lnTo>
                    <a:close/>
                    <a:moveTo>
                      <a:pt x="0" y="24408"/>
                    </a:moveTo>
                    <a:lnTo>
                      <a:pt x="211336" y="24408"/>
                    </a:lnTo>
                    <a:lnTo>
                      <a:pt x="211336" y="837009"/>
                    </a:lnTo>
                    <a:lnTo>
                      <a:pt x="0" y="837009"/>
                    </a:lnTo>
                    <a:close/>
                    <a:moveTo>
                      <a:pt x="794147" y="0"/>
                    </a:moveTo>
                    <a:cubicBezTo>
                      <a:pt x="937022" y="0"/>
                      <a:pt x="1050330" y="47426"/>
                      <a:pt x="1134071" y="142280"/>
                    </a:cubicBezTo>
                    <a:cubicBezTo>
                      <a:pt x="1207493" y="225623"/>
                      <a:pt x="1244204" y="322659"/>
                      <a:pt x="1244204" y="433387"/>
                    </a:cubicBezTo>
                    <a:cubicBezTo>
                      <a:pt x="1244204" y="543719"/>
                      <a:pt x="1207493" y="640556"/>
                      <a:pt x="1134071" y="723900"/>
                    </a:cubicBezTo>
                    <a:cubicBezTo>
                      <a:pt x="1050330" y="818753"/>
                      <a:pt x="937022" y="866179"/>
                      <a:pt x="794147" y="866179"/>
                    </a:cubicBezTo>
                    <a:cubicBezTo>
                      <a:pt x="651669" y="866179"/>
                      <a:pt x="538560" y="818753"/>
                      <a:pt x="454819" y="723900"/>
                    </a:cubicBezTo>
                    <a:cubicBezTo>
                      <a:pt x="381397" y="640556"/>
                      <a:pt x="344686" y="543719"/>
                      <a:pt x="344686" y="433387"/>
                    </a:cubicBezTo>
                    <a:cubicBezTo>
                      <a:pt x="344686" y="382984"/>
                      <a:pt x="354608" y="331291"/>
                      <a:pt x="374452" y="278308"/>
                    </a:cubicBezTo>
                    <a:cubicBezTo>
                      <a:pt x="394296" y="225326"/>
                      <a:pt x="420886" y="179983"/>
                      <a:pt x="454224" y="142280"/>
                    </a:cubicBezTo>
                    <a:cubicBezTo>
                      <a:pt x="537964" y="47426"/>
                      <a:pt x="651272" y="0"/>
                      <a:pt x="794147" y="0"/>
                    </a:cubicBezTo>
                    <a:close/>
                  </a:path>
                </a:pathLst>
              </a:cu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dirty="0"/>
              </a:p>
            </p:txBody>
          </p:sp>
          <p:sp>
            <p:nvSpPr>
              <p:cNvPr id="18" name="Freeform: Shape 67">
                <a:extLst>
                  <a:ext uri="{FF2B5EF4-FFF2-40B4-BE49-F238E27FC236}">
                    <a16:creationId xmlns:a16="http://schemas.microsoft.com/office/drawing/2014/main" id="{275D1FAA-C13F-4A6B-BA37-7704CFB7ADCD}"/>
                  </a:ext>
                </a:extLst>
              </p:cNvPr>
              <p:cNvSpPr/>
              <p:nvPr/>
            </p:nvSpPr>
            <p:spPr>
              <a:xfrm>
                <a:off x="8174174" y="1963600"/>
                <a:ext cx="443936" cy="326799"/>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4" name="Subtitle 2">
              <a:extLst>
                <a:ext uri="{FF2B5EF4-FFF2-40B4-BE49-F238E27FC236}">
                  <a16:creationId xmlns:a16="http://schemas.microsoft.com/office/drawing/2014/main" id="{53858C97-DA2F-8866-47CC-CDF4077BBF9D}"/>
                </a:ext>
              </a:extLst>
            </p:cNvPr>
            <p:cNvSpPr txBox="1">
              <a:spLocks/>
            </p:cNvSpPr>
            <p:nvPr/>
          </p:nvSpPr>
          <p:spPr>
            <a:xfrm>
              <a:off x="1560697" y="757061"/>
              <a:ext cx="729275" cy="20338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smtClean="0">
                  <a:solidFill>
                    <a:srgbClr val="7030A0"/>
                  </a:solidFill>
                </a:rPr>
                <a:t>PDS</a:t>
              </a:r>
              <a:endParaRPr lang="en-US" sz="1600" dirty="0">
                <a:solidFill>
                  <a:srgbClr val="7030A0"/>
                </a:solidFill>
              </a:endParaRPr>
            </a:p>
          </p:txBody>
        </p:sp>
      </p:grpSp>
      <p:sp>
        <p:nvSpPr>
          <p:cNvPr id="21" name="Title 1"/>
          <p:cNvSpPr>
            <a:spLocks noGrp="1"/>
          </p:cNvSpPr>
          <p:nvPr>
            <p:ph type="title"/>
          </p:nvPr>
        </p:nvSpPr>
        <p:spPr>
          <a:xfrm>
            <a:off x="4103360" y="4356724"/>
            <a:ext cx="3715871" cy="1325563"/>
          </a:xfrm>
        </p:spPr>
        <p:txBody>
          <a:bodyPr/>
          <a:lstStyle/>
          <a:p>
            <a:r>
              <a:rPr lang="en-US" altLang="en-US" dirty="0"/>
              <a:t>Thank you!</a:t>
            </a:r>
            <a:endParaRPr lang="en-US" dirty="0"/>
          </a:p>
        </p:txBody>
      </p:sp>
      <p:sp>
        <p:nvSpPr>
          <p:cNvPr id="24" name="Rectangle 23"/>
          <p:cNvSpPr/>
          <p:nvPr/>
        </p:nvSpPr>
        <p:spPr>
          <a:xfrm>
            <a:off x="4103360" y="5173542"/>
            <a:ext cx="3357266" cy="369332"/>
          </a:xfrm>
          <a:prstGeom prst="rect">
            <a:avLst/>
          </a:prstGeom>
        </p:spPr>
        <p:txBody>
          <a:bodyPr wrap="none">
            <a:spAutoFit/>
          </a:bodyPr>
          <a:lstStyle/>
          <a:p>
            <a:r>
              <a:rPr lang="en-US" dirty="0"/>
              <a:t>Thank you For being a great class!</a:t>
            </a:r>
          </a:p>
        </p:txBody>
      </p:sp>
      <p:pic>
        <p:nvPicPr>
          <p:cNvPr id="25" name="Picture 24"/>
          <p:cNvPicPr>
            <a:picLocks noChangeAspect="1"/>
          </p:cNvPicPr>
          <p:nvPr/>
        </p:nvPicPr>
        <p:blipFill>
          <a:blip r:embed="rId5"/>
          <a:stretch>
            <a:fillRect/>
          </a:stretch>
        </p:blipFill>
        <p:spPr>
          <a:xfrm>
            <a:off x="5617762" y="3056043"/>
            <a:ext cx="446086" cy="635863"/>
          </a:xfrm>
          <a:prstGeom prst="rect">
            <a:avLst/>
          </a:prstGeom>
        </p:spPr>
      </p:pic>
      <p:pic>
        <p:nvPicPr>
          <p:cNvPr id="26" name="Picture 25"/>
          <p:cNvPicPr>
            <a:picLocks noChangeAspect="1"/>
          </p:cNvPicPr>
          <p:nvPr/>
        </p:nvPicPr>
        <p:blipFill>
          <a:blip r:embed="rId6"/>
          <a:stretch>
            <a:fillRect/>
          </a:stretch>
        </p:blipFill>
        <p:spPr>
          <a:xfrm>
            <a:off x="4782880" y="3045535"/>
            <a:ext cx="613391" cy="582721"/>
          </a:xfrm>
          <a:prstGeom prst="rect">
            <a:avLst/>
          </a:prstGeom>
        </p:spPr>
      </p:pic>
      <p:pic>
        <p:nvPicPr>
          <p:cNvPr id="27" name="Picture 26"/>
          <p:cNvPicPr>
            <a:picLocks noChangeAspect="1"/>
          </p:cNvPicPr>
          <p:nvPr/>
        </p:nvPicPr>
        <p:blipFill>
          <a:blip r:embed="rId7"/>
          <a:stretch>
            <a:fillRect/>
          </a:stretch>
        </p:blipFill>
        <p:spPr>
          <a:xfrm>
            <a:off x="4059064" y="3056043"/>
            <a:ext cx="599662" cy="577554"/>
          </a:xfrm>
          <a:prstGeom prst="rect">
            <a:avLst/>
          </a:prstGeom>
        </p:spPr>
      </p:pic>
      <p:sp>
        <p:nvSpPr>
          <p:cNvPr id="28" name="Rectangle 27"/>
          <p:cNvSpPr/>
          <p:nvPr/>
        </p:nvSpPr>
        <p:spPr>
          <a:xfrm>
            <a:off x="9489815" y="6105550"/>
            <a:ext cx="2613761" cy="230832"/>
          </a:xfrm>
          <a:prstGeom prst="rect">
            <a:avLst/>
          </a:prstGeom>
        </p:spPr>
        <p:txBody>
          <a:bodyPr wrap="square">
            <a:spAutoFit/>
          </a:bodyPr>
          <a:lstStyle/>
          <a:p>
            <a:r>
              <a:rPr lang="en-US" sz="900" dirty="0"/>
              <a:t>https://www.youtube.com/@AmelOline/videos</a:t>
            </a:r>
          </a:p>
        </p:txBody>
      </p:sp>
      <p:sp>
        <p:nvSpPr>
          <p:cNvPr id="29" name="Rectangle 28"/>
          <p:cNvSpPr/>
          <p:nvPr/>
        </p:nvSpPr>
        <p:spPr>
          <a:xfrm>
            <a:off x="10326723" y="5967051"/>
            <a:ext cx="1623448" cy="230832"/>
          </a:xfrm>
          <a:prstGeom prst="rect">
            <a:avLst/>
          </a:prstGeom>
        </p:spPr>
        <p:txBody>
          <a:bodyPr wrap="square">
            <a:spAutoFit/>
          </a:bodyPr>
          <a:lstStyle/>
          <a:p>
            <a:r>
              <a:rPr lang="en-US" sz="900" dirty="0"/>
              <a:t>https://github.com/siagianp</a:t>
            </a:r>
          </a:p>
        </p:txBody>
      </p:sp>
      <p:sp>
        <p:nvSpPr>
          <p:cNvPr id="30" name="Rectangle 29"/>
          <p:cNvSpPr/>
          <p:nvPr/>
        </p:nvSpPr>
        <p:spPr>
          <a:xfrm>
            <a:off x="8513422" y="6244050"/>
            <a:ext cx="3667194" cy="230832"/>
          </a:xfrm>
          <a:prstGeom prst="rect">
            <a:avLst/>
          </a:prstGeom>
        </p:spPr>
        <p:txBody>
          <a:bodyPr wrap="square">
            <a:spAutoFit/>
          </a:bodyPr>
          <a:lstStyle/>
          <a:p>
            <a:r>
              <a:rPr lang="en-US" sz="900" dirty="0"/>
              <a:t>https://github.com/amelcharolinesgn2/IoT_simulator-mqtt-NodeRed</a:t>
            </a:r>
          </a:p>
        </p:txBody>
      </p:sp>
      <p:sp>
        <p:nvSpPr>
          <p:cNvPr id="31" name="Rectangle 30"/>
          <p:cNvSpPr/>
          <p:nvPr/>
        </p:nvSpPr>
        <p:spPr>
          <a:xfrm>
            <a:off x="8959112" y="6382549"/>
            <a:ext cx="3204723" cy="230832"/>
          </a:xfrm>
          <a:prstGeom prst="rect">
            <a:avLst/>
          </a:prstGeom>
        </p:spPr>
        <p:txBody>
          <a:bodyPr wrap="none">
            <a:spAutoFit/>
          </a:bodyPr>
          <a:lstStyle/>
          <a:p>
            <a:r>
              <a:rPr lang="en-US" sz="900" dirty="0"/>
              <a:t>https://github.com/amelcharolinesgn2/Cloud-Infrastructures</a:t>
            </a:r>
          </a:p>
        </p:txBody>
      </p:sp>
      <p:sp>
        <p:nvSpPr>
          <p:cNvPr id="32" name="Rectangle 31"/>
          <p:cNvSpPr/>
          <p:nvPr/>
        </p:nvSpPr>
        <p:spPr>
          <a:xfrm>
            <a:off x="8426515" y="6555673"/>
            <a:ext cx="3839513" cy="230832"/>
          </a:xfrm>
          <a:prstGeom prst="rect">
            <a:avLst/>
          </a:prstGeom>
        </p:spPr>
        <p:txBody>
          <a:bodyPr wrap="none">
            <a:spAutoFit/>
          </a:bodyPr>
          <a:lstStyle/>
          <a:p>
            <a:r>
              <a:rPr lang="en-US" sz="900" dirty="0"/>
              <a:t>https://github.com/amelcharolinesgn2/ClouD-Infrastructure-SISKA-2025</a:t>
            </a:r>
          </a:p>
        </p:txBody>
      </p:sp>
      <p:sp>
        <p:nvSpPr>
          <p:cNvPr id="2" name="Rectangle 1"/>
          <p:cNvSpPr/>
          <p:nvPr/>
        </p:nvSpPr>
        <p:spPr>
          <a:xfrm>
            <a:off x="5056181" y="4529411"/>
            <a:ext cx="644728" cy="369332"/>
          </a:xfrm>
          <a:prstGeom prst="rect">
            <a:avLst/>
          </a:prstGeom>
        </p:spPr>
        <p:txBody>
          <a:bodyPr wrap="none">
            <a:spAutoFit/>
          </a:bodyPr>
          <a:lstStyle/>
          <a:p>
            <a:r>
              <a:rPr lang="en-GB" b="1" dirty="0" smtClean="0">
                <a:solidFill>
                  <a:srgbClr val="FFC000"/>
                </a:solidFill>
              </a:rPr>
              <a:t>Q&amp;A</a:t>
            </a:r>
            <a:endParaRPr lang="en-GB" b="1" dirty="0">
              <a:solidFill>
                <a:srgbClr val="FFC000"/>
              </a:solidFill>
            </a:endParaRPr>
          </a:p>
        </p:txBody>
      </p:sp>
    </p:spTree>
    <p:extLst>
      <p:ext uri="{BB962C8B-B14F-4D97-AF65-F5344CB8AC3E}">
        <p14:creationId xmlns:p14="http://schemas.microsoft.com/office/powerpoint/2010/main" val="37585097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b="1" dirty="0"/>
              <a:t>Introduction </a:t>
            </a:r>
            <a:r>
              <a:rPr lang="en-GB" sz="3200" b="1" dirty="0">
                <a:solidFill>
                  <a:srgbClr val="002060"/>
                </a:solidFill>
              </a:rPr>
              <a:t>– cont’d</a:t>
            </a:r>
          </a:p>
        </p:txBody>
      </p:sp>
      <p:sp>
        <p:nvSpPr>
          <p:cNvPr id="3" name="Content Placeholder 2"/>
          <p:cNvSpPr>
            <a:spLocks noGrp="1"/>
          </p:cNvSpPr>
          <p:nvPr>
            <p:ph idx="1"/>
          </p:nvPr>
        </p:nvSpPr>
        <p:spPr>
          <a:xfrm>
            <a:off x="685800" y="1854558"/>
            <a:ext cx="10820400" cy="4364127"/>
          </a:xfrm>
        </p:spPr>
        <p:txBody>
          <a:bodyPr>
            <a:normAutofit fontScale="92500" lnSpcReduction="20000"/>
          </a:bodyPr>
          <a:lstStyle/>
          <a:p>
            <a:pPr algn="just"/>
            <a:r>
              <a:rPr lang="en-GB" dirty="0"/>
              <a:t>IoT is a concept of connecting any device with an on and off switch to the Internet (and/or to each other). This includes everything from </a:t>
            </a:r>
            <a:r>
              <a:rPr lang="en-GB" dirty="0" err="1"/>
              <a:t>cellphones</a:t>
            </a:r>
            <a:r>
              <a:rPr lang="en-GB" dirty="0"/>
              <a:t>, coffee makers, washing machines, headphones, lamps, wearable devices and almost anything else you can think of.  This also applies to components of machines, for example a jet engine of an airplane or the drill of an oil rig – </a:t>
            </a:r>
            <a:r>
              <a:rPr lang="en-GB" b="1" i="1" dirty="0"/>
              <a:t>Forbes</a:t>
            </a:r>
            <a:r>
              <a:rPr lang="en-GB" dirty="0"/>
              <a:t>. </a:t>
            </a:r>
          </a:p>
          <a:p>
            <a:pPr algn="just"/>
            <a:r>
              <a:rPr lang="en-GB" dirty="0"/>
              <a:t>The IoT is a giant network of connected "things" (which also includes people).  The relationship will be between people-people, people-things, and things-things.</a:t>
            </a:r>
          </a:p>
          <a:p>
            <a:pPr algn="just"/>
            <a:r>
              <a:rPr lang="en-GB" dirty="0"/>
              <a:t>The dominant </a:t>
            </a:r>
            <a:r>
              <a:rPr lang="en-GB" i="1" dirty="0"/>
              <a:t>consumer IoT device</a:t>
            </a:r>
            <a:r>
              <a:rPr lang="en-GB" dirty="0"/>
              <a:t>, worldwide, is the smart TV. Between 25-35% cent of consumers worldwide own a television that can connect to the Internet, according to a Deloitte research. However, other areas of the IoT market are growing rapidly</a:t>
            </a:r>
            <a:r>
              <a:rPr lang="en-GB" dirty="0" smtClean="0"/>
              <a:t>.</a:t>
            </a:r>
            <a:endParaRPr lang="en-GB" dirty="0"/>
          </a:p>
        </p:txBody>
      </p:sp>
      <p:sp>
        <p:nvSpPr>
          <p:cNvPr id="4" name="Footer Placeholder 3"/>
          <p:cNvSpPr>
            <a:spLocks noGrp="1"/>
          </p:cNvSpPr>
          <p:nvPr>
            <p:ph type="ftr" sz="quarter" idx="11"/>
          </p:nvPr>
        </p:nvSpPr>
        <p:spPr/>
        <p:txBody>
          <a:bodyPr/>
          <a:lstStyle/>
          <a:p>
            <a:r>
              <a:rPr lang="en-GB" dirty="0" err="1" smtClean="0"/>
              <a:t>IoT</a:t>
            </a:r>
            <a:r>
              <a:rPr lang="en-GB" dirty="0" smtClean="0"/>
              <a:t> Ecosystem and Architecture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14700321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b="1" dirty="0"/>
              <a:t>Why IOT?</a:t>
            </a:r>
          </a:p>
        </p:txBody>
      </p:sp>
      <p:sp>
        <p:nvSpPr>
          <p:cNvPr id="3" name="Content Placeholder 2"/>
          <p:cNvSpPr>
            <a:spLocks noGrp="1"/>
          </p:cNvSpPr>
          <p:nvPr>
            <p:ph idx="1"/>
          </p:nvPr>
        </p:nvSpPr>
        <p:spPr/>
        <p:txBody>
          <a:bodyPr/>
          <a:lstStyle/>
          <a:p>
            <a:pPr algn="just"/>
            <a:r>
              <a:rPr lang="en-GB" dirty="0"/>
              <a:t>Organizations in a </a:t>
            </a:r>
            <a:r>
              <a:rPr lang="en-GB" i="1" dirty="0"/>
              <a:t>variety of industries </a:t>
            </a:r>
            <a:r>
              <a:rPr lang="en-GB" dirty="0"/>
              <a:t>are using IoT to operate more efficiently, better understand customers to deliver enhanced customer service, improve decision-making and increase the value of the business.</a:t>
            </a:r>
          </a:p>
        </p:txBody>
      </p:sp>
      <p:sp>
        <p:nvSpPr>
          <p:cNvPr id="4" name="Footer Placeholder 3"/>
          <p:cNvSpPr>
            <a:spLocks noGrp="1"/>
          </p:cNvSpPr>
          <p:nvPr>
            <p:ph type="ftr" sz="quarter" idx="11"/>
          </p:nvPr>
        </p:nvSpPr>
        <p:spPr/>
        <p:txBody>
          <a:bodyPr/>
          <a:lstStyle/>
          <a:p>
            <a:r>
              <a:rPr lang="en-GB" dirty="0" err="1" smtClean="0"/>
              <a:t>IoT</a:t>
            </a:r>
            <a:r>
              <a:rPr lang="en-GB" dirty="0" smtClean="0"/>
              <a:t> Ecosystem and Architecture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31739158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b="1" dirty="0"/>
              <a:t>IoT </a:t>
            </a:r>
            <a:r>
              <a:rPr lang="en-GB" b="1" dirty="0" err="1"/>
              <a:t>ecoystem</a:t>
            </a:r>
            <a:endParaRPr lang="en-GB" b="1" dirty="0"/>
          </a:p>
        </p:txBody>
      </p:sp>
      <p:sp>
        <p:nvSpPr>
          <p:cNvPr id="3" name="Content Placeholder 2"/>
          <p:cNvSpPr>
            <a:spLocks noGrp="1"/>
          </p:cNvSpPr>
          <p:nvPr>
            <p:ph idx="1"/>
          </p:nvPr>
        </p:nvSpPr>
        <p:spPr/>
        <p:txBody>
          <a:bodyPr/>
          <a:lstStyle/>
          <a:p>
            <a:pPr algn="just"/>
            <a:r>
              <a:rPr lang="en-GB" dirty="0"/>
              <a:t>An IoT ecosystem consists of web-enabled smart devices that use embedded processors, sensors and communication hardware to collect, send and act on data they acquire from their environments. </a:t>
            </a:r>
          </a:p>
          <a:p>
            <a:pPr algn="just"/>
            <a:r>
              <a:rPr lang="en-GB" dirty="0"/>
              <a:t>IoT devices share the sensor data they collect by connecting to an IoT gateway or other edge device where data is either sent to the cloud to be analyzed or analyzed locally. </a:t>
            </a:r>
          </a:p>
        </p:txBody>
      </p:sp>
      <p:sp>
        <p:nvSpPr>
          <p:cNvPr id="4" name="Footer Placeholder 3"/>
          <p:cNvSpPr>
            <a:spLocks noGrp="1"/>
          </p:cNvSpPr>
          <p:nvPr>
            <p:ph type="ftr" sz="quarter" idx="11"/>
          </p:nvPr>
        </p:nvSpPr>
        <p:spPr/>
        <p:txBody>
          <a:bodyPr/>
          <a:lstStyle/>
          <a:p>
            <a:r>
              <a:rPr lang="en-GB" dirty="0" err="1" smtClean="0"/>
              <a:t>IoT</a:t>
            </a:r>
            <a:r>
              <a:rPr lang="en-GB" dirty="0" smtClean="0"/>
              <a:t> Ecosystem and Architecture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13769945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smtClean="0"/>
              <a:t>IoT Ecosystem and Architecture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7</a:t>
            </a:fld>
            <a:endParaRPr lang="en-US" dirty="0"/>
          </a:p>
        </p:txBody>
      </p:sp>
      <p:sp>
        <p:nvSpPr>
          <p:cNvPr id="7" name="Title 1"/>
          <p:cNvSpPr>
            <a:spLocks noGrp="1"/>
          </p:cNvSpPr>
          <p:nvPr>
            <p:ph type="title"/>
          </p:nvPr>
        </p:nvSpPr>
        <p:spPr/>
        <p:txBody>
          <a:bodyPr/>
          <a:lstStyle/>
          <a:p>
            <a:pPr algn="r"/>
            <a:r>
              <a:rPr lang="en-GB" b="1" dirty="0" err="1"/>
              <a:t>IoT</a:t>
            </a:r>
            <a:r>
              <a:rPr lang="en-GB" b="1" dirty="0"/>
              <a:t> </a:t>
            </a:r>
            <a:r>
              <a:rPr lang="en-GB" b="1" dirty="0" smtClean="0"/>
              <a:t>Architecture</a:t>
            </a:r>
            <a:endParaRPr lang="en-GB" b="1" dirty="0"/>
          </a:p>
        </p:txBody>
      </p:sp>
      <p:sp>
        <p:nvSpPr>
          <p:cNvPr id="6" name="Content Placeholder 5"/>
          <p:cNvSpPr>
            <a:spLocks noGrp="1"/>
          </p:cNvSpPr>
          <p:nvPr>
            <p:ph idx="1"/>
          </p:nvPr>
        </p:nvSpPr>
        <p:spPr>
          <a:xfrm>
            <a:off x="2657474" y="3529013"/>
            <a:ext cx="8696325" cy="2647950"/>
          </a:xfrm>
        </p:spPr>
        <p:txBody>
          <a:bodyPr/>
          <a:lstStyle/>
          <a:p>
            <a:endParaRPr lang="en-US" dirty="0"/>
          </a:p>
        </p:txBody>
      </p:sp>
      <p:sp>
        <p:nvSpPr>
          <p:cNvPr id="8" name="Rectangle 7"/>
          <p:cNvSpPr/>
          <p:nvPr/>
        </p:nvSpPr>
        <p:spPr>
          <a:xfrm>
            <a:off x="838199" y="1269910"/>
            <a:ext cx="11034714" cy="1200329"/>
          </a:xfrm>
          <a:prstGeom prst="rect">
            <a:avLst/>
          </a:prstGeom>
        </p:spPr>
        <p:txBody>
          <a:bodyPr wrap="square">
            <a:spAutoFit/>
          </a:bodyPr>
          <a:lstStyle/>
          <a:p>
            <a:r>
              <a:rPr lang="en-US" sz="3200" dirty="0" smtClean="0"/>
              <a:t>The </a:t>
            </a:r>
            <a:r>
              <a:rPr lang="en-US" sz="3200" dirty="0" err="1" smtClean="0"/>
              <a:t>IoT</a:t>
            </a:r>
            <a:r>
              <a:rPr lang="en-US" sz="3200" dirty="0" smtClean="0"/>
              <a:t> Ecosystem: </a:t>
            </a:r>
            <a:r>
              <a:rPr lang="en-US" sz="3600" dirty="0" err="1" smtClean="0">
                <a:solidFill>
                  <a:srgbClr val="002060"/>
                </a:solidFill>
              </a:rPr>
              <a:t>Components</a:t>
            </a:r>
            <a:r>
              <a:rPr lang="en-US" sz="3600" dirty="0" err="1" smtClean="0"/>
              <a:t>,</a:t>
            </a:r>
            <a:r>
              <a:rPr lang="en-US" sz="3600" dirty="0" err="1" smtClean="0">
                <a:solidFill>
                  <a:srgbClr val="FFC000"/>
                </a:solidFill>
              </a:rPr>
              <a:t>Architecture</a:t>
            </a:r>
            <a:r>
              <a:rPr lang="en-US" sz="3600" dirty="0" smtClean="0"/>
              <a:t>, </a:t>
            </a:r>
            <a:r>
              <a:rPr lang="en-US" sz="3600" dirty="0" err="1" smtClean="0">
                <a:solidFill>
                  <a:srgbClr val="FF0000"/>
                </a:solidFill>
              </a:rPr>
              <a:t>CommunicationTechnologies</a:t>
            </a:r>
            <a:r>
              <a:rPr lang="en-US" sz="3600" dirty="0" smtClean="0"/>
              <a:t>, and </a:t>
            </a:r>
            <a:r>
              <a:rPr lang="en-US" sz="3600" dirty="0" smtClean="0">
                <a:solidFill>
                  <a:srgbClr val="00B0F0"/>
                </a:solidFill>
              </a:rPr>
              <a:t>Protocols</a:t>
            </a:r>
            <a:endParaRPr lang="en-US" sz="3600" dirty="0">
              <a:solidFill>
                <a:srgbClr val="00B0F0"/>
              </a:solidFill>
            </a:endParaRPr>
          </a:p>
        </p:txBody>
      </p:sp>
    </p:spTree>
    <p:extLst>
      <p:ext uri="{BB962C8B-B14F-4D97-AF65-F5344CB8AC3E}">
        <p14:creationId xmlns:p14="http://schemas.microsoft.com/office/powerpoint/2010/main" val="40877114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487" y="549833"/>
            <a:ext cx="11132713" cy="1293028"/>
          </a:xfrm>
        </p:spPr>
        <p:txBody>
          <a:bodyPr>
            <a:normAutofit fontScale="90000"/>
          </a:bodyPr>
          <a:lstStyle/>
          <a:p>
            <a:pPr algn="r"/>
            <a:r>
              <a:rPr lang="en-GB" b="1" dirty="0"/>
              <a:t>Top 10 Strategic IoT Technologies and Trends - GARTNER</a:t>
            </a:r>
            <a:endParaRPr lang="en-GB" dirty="0"/>
          </a:p>
        </p:txBody>
      </p:sp>
      <p:sp>
        <p:nvSpPr>
          <p:cNvPr id="3" name="Content Placeholder 2"/>
          <p:cNvSpPr>
            <a:spLocks noGrp="1"/>
          </p:cNvSpPr>
          <p:nvPr>
            <p:ph idx="1"/>
          </p:nvPr>
        </p:nvSpPr>
        <p:spPr>
          <a:xfrm>
            <a:off x="685800" y="2011694"/>
            <a:ext cx="10820400" cy="4206991"/>
          </a:xfrm>
        </p:spPr>
        <p:txBody>
          <a:bodyPr>
            <a:normAutofit fontScale="92500" lnSpcReduction="10000"/>
          </a:bodyPr>
          <a:lstStyle/>
          <a:p>
            <a:pPr marL="457200" indent="-457200" algn="just">
              <a:buFont typeface="+mj-lt"/>
              <a:buAutoNum type="arabicParenR"/>
            </a:pPr>
            <a:r>
              <a:rPr lang="it-IT" b="1" dirty="0"/>
              <a:t>Trend No. 1: Artificial Intelligence (AI): </a:t>
            </a:r>
            <a:r>
              <a:rPr lang="en-GB" dirty="0"/>
              <a:t>“Data is the fuel that powers the IoT and the organization’s ability to derive meaning from it will define their long term </a:t>
            </a:r>
            <a:r>
              <a:rPr lang="en-GB" dirty="0" smtClean="0"/>
              <a:t>success.” </a:t>
            </a:r>
            <a:endParaRPr lang="en-GB" dirty="0"/>
          </a:p>
          <a:p>
            <a:pPr marL="457200" indent="-457200" algn="just">
              <a:buFont typeface="+mj-lt"/>
              <a:buAutoNum type="arabicParenR"/>
            </a:pPr>
            <a:r>
              <a:rPr lang="en-GB" b="1" dirty="0"/>
              <a:t>Trend No. 2: Social, Legal and Ethical IoT: </a:t>
            </a:r>
            <a:r>
              <a:rPr lang="en-GB" dirty="0"/>
              <a:t>These include ownership of data and the deductions made from </a:t>
            </a:r>
            <a:r>
              <a:rPr lang="en-GB" dirty="0" smtClean="0"/>
              <a:t>it, </a:t>
            </a:r>
            <a:r>
              <a:rPr lang="en-GB" dirty="0"/>
              <a:t>algorithmic </a:t>
            </a:r>
            <a:r>
              <a:rPr lang="en-GB" dirty="0" smtClean="0"/>
              <a:t>bias, privacy </a:t>
            </a:r>
            <a:r>
              <a:rPr lang="en-GB" dirty="0"/>
              <a:t>and compliance with regulations such as the General Data Protection Regulation. “Successful deployment of an IoT solution demands that it’s not just technically effective but also socially </a:t>
            </a:r>
            <a:r>
              <a:rPr lang="en-GB" dirty="0" smtClean="0"/>
              <a:t>acceptable.” </a:t>
            </a:r>
            <a:endParaRPr lang="en-GB" dirty="0"/>
          </a:p>
          <a:p>
            <a:pPr marL="457200" indent="-457200" algn="just">
              <a:buFont typeface="+mj-lt"/>
              <a:buAutoNum type="arabicParenR"/>
            </a:pPr>
            <a:r>
              <a:rPr lang="en-GB" b="1" dirty="0"/>
              <a:t>Trend No. 3: Infonomics and Data Broking: </a:t>
            </a:r>
            <a:r>
              <a:rPr lang="en-GB" dirty="0"/>
              <a:t>The theory of infonomics takes monetization of data further by seeing it as a strategic business asset to be recorded in the company accounts. By 2023, the buying and selling of IoT data will become an essential part of many IoT systems.</a:t>
            </a:r>
          </a:p>
          <a:p>
            <a:pPr marL="457200" indent="-457200" algn="just">
              <a:buFont typeface="+mj-lt"/>
              <a:buAutoNum type="arabicParenR"/>
            </a:pPr>
            <a:endParaRPr lang="it-IT" b="1" dirty="0"/>
          </a:p>
          <a:p>
            <a:pPr marL="457200" indent="-457200" algn="just">
              <a:buFont typeface="+mj-lt"/>
              <a:buAutoNum type="arabicParenR"/>
            </a:pPr>
            <a:endParaRPr lang="it-IT" b="1" dirty="0"/>
          </a:p>
          <a:p>
            <a:pPr algn="just"/>
            <a:endParaRPr lang="en-GB" dirty="0"/>
          </a:p>
        </p:txBody>
      </p:sp>
      <p:sp>
        <p:nvSpPr>
          <p:cNvPr id="4" name="Footer Placeholder 3"/>
          <p:cNvSpPr>
            <a:spLocks noGrp="1"/>
          </p:cNvSpPr>
          <p:nvPr>
            <p:ph type="ftr" sz="quarter" idx="11"/>
          </p:nvPr>
        </p:nvSpPr>
        <p:spPr/>
        <p:txBody>
          <a:bodyPr/>
          <a:lstStyle/>
          <a:p>
            <a:r>
              <a:rPr lang="en-GB" dirty="0" err="1" smtClean="0"/>
              <a:t>IoT</a:t>
            </a:r>
            <a:r>
              <a:rPr lang="en-GB" dirty="0" smtClean="0"/>
              <a:t> Ecosystem and Architecture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40666424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950" y="275062"/>
            <a:ext cx="11261501" cy="1293028"/>
          </a:xfrm>
        </p:spPr>
        <p:txBody>
          <a:bodyPr>
            <a:normAutofit fontScale="90000"/>
          </a:bodyPr>
          <a:lstStyle/>
          <a:p>
            <a:r>
              <a:rPr lang="en-GB" b="1" dirty="0"/>
              <a:t>Top 10 Strategic IoT Technologies and Trends – GARTNER (cont’d)</a:t>
            </a:r>
            <a:endParaRPr lang="en-GB" dirty="0"/>
          </a:p>
        </p:txBody>
      </p:sp>
      <p:sp>
        <p:nvSpPr>
          <p:cNvPr id="3" name="Content Placeholder 2"/>
          <p:cNvSpPr>
            <a:spLocks noGrp="1"/>
          </p:cNvSpPr>
          <p:nvPr>
            <p:ph idx="1"/>
          </p:nvPr>
        </p:nvSpPr>
        <p:spPr>
          <a:xfrm>
            <a:off x="685800" y="1815922"/>
            <a:ext cx="10820400" cy="4402764"/>
          </a:xfrm>
        </p:spPr>
        <p:txBody>
          <a:bodyPr>
            <a:normAutofit fontScale="92500" lnSpcReduction="10000"/>
          </a:bodyPr>
          <a:lstStyle/>
          <a:p>
            <a:pPr marL="457200" indent="-457200" algn="just">
              <a:buFont typeface="+mj-lt"/>
              <a:buAutoNum type="arabicParenR" startAt="4"/>
            </a:pPr>
            <a:r>
              <a:rPr lang="en-GB" b="1" dirty="0"/>
              <a:t>Trend No. 4: The Shift from Intelligent Edge to Intelligent Mesh: </a:t>
            </a:r>
            <a:r>
              <a:rPr lang="en-GB" dirty="0"/>
              <a:t>The shift from centralized and cloud to edge architectures is well under way in the IoT space. These mesh architectures will enable more flexible, intelligent and responsive IoT systems — although often at the cost of additional complexities.</a:t>
            </a:r>
          </a:p>
          <a:p>
            <a:pPr marL="457200" indent="-457200" algn="just">
              <a:buFont typeface="+mj-lt"/>
              <a:buAutoNum type="arabicParenR" startAt="4"/>
            </a:pPr>
            <a:r>
              <a:rPr lang="en-GB" b="1" dirty="0"/>
              <a:t>Trend No. 5: IoT Governance: </a:t>
            </a:r>
            <a:r>
              <a:rPr lang="en-GB" dirty="0"/>
              <a:t>As the IoT continues to expand, the need for a governance framework that ensures appropriate behaviour in the creation, storage, use and deletion of information related to IoT projects will become increasingly important. </a:t>
            </a:r>
          </a:p>
          <a:p>
            <a:pPr marL="457200" indent="-457200" algn="just">
              <a:buFont typeface="+mj-lt"/>
              <a:buAutoNum type="arabicParenR" startAt="4"/>
            </a:pPr>
            <a:r>
              <a:rPr lang="en-GB" b="1" dirty="0"/>
              <a:t>Trend No. 6: Sensor Innovation: </a:t>
            </a:r>
            <a:r>
              <a:rPr lang="en-GB" dirty="0"/>
              <a:t>The sensor market will evolve continuously through 2023. New sensors will enable a wider range of situations and events to be detected.</a:t>
            </a:r>
          </a:p>
        </p:txBody>
      </p:sp>
      <p:sp>
        <p:nvSpPr>
          <p:cNvPr id="4" name="Footer Placeholder 3"/>
          <p:cNvSpPr>
            <a:spLocks noGrp="1"/>
          </p:cNvSpPr>
          <p:nvPr>
            <p:ph type="ftr" sz="quarter" idx="11"/>
          </p:nvPr>
        </p:nvSpPr>
        <p:spPr/>
        <p:txBody>
          <a:bodyPr/>
          <a:lstStyle/>
          <a:p>
            <a:r>
              <a:rPr lang="en-GB" dirty="0" err="1" smtClean="0"/>
              <a:t>IoT</a:t>
            </a:r>
            <a:r>
              <a:rPr lang="en-GB" dirty="0" smtClean="0"/>
              <a:t> Ecosystem and Architecture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27910085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2570</TotalTime>
  <Words>2097</Words>
  <Application>Microsoft Office PowerPoint</Application>
  <PresentationFormat>Widescreen</PresentationFormat>
  <Paragraphs>247</Paragraphs>
  <Slides>31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맑은 고딕</vt:lpstr>
      <vt:lpstr>Arial</vt:lpstr>
      <vt:lpstr>Calibri</vt:lpstr>
      <vt:lpstr>Calibri Light</vt:lpstr>
      <vt:lpstr>Office Theme</vt:lpstr>
      <vt:lpstr>PowerPoint Presentation</vt:lpstr>
      <vt:lpstr>Content</vt:lpstr>
      <vt:lpstr>Introduction – what is IoT?</vt:lpstr>
      <vt:lpstr>Introduction – cont’d</vt:lpstr>
      <vt:lpstr>Why IOT?</vt:lpstr>
      <vt:lpstr>IoT ecoystem</vt:lpstr>
      <vt:lpstr>IoT Architecture</vt:lpstr>
      <vt:lpstr>Top 10 Strategic IoT Technologies and Trends - GARTNER</vt:lpstr>
      <vt:lpstr>Top 10 Strategic IoT Technologies and Trends – GARTNER (cont’d)</vt:lpstr>
      <vt:lpstr>Top 10 Strategic IoT Technologies and Trends – GARTNER (cont’d)</vt:lpstr>
      <vt:lpstr>Benefits of IoT</vt:lpstr>
      <vt:lpstr>Consumer and enterprise IoT applications</vt:lpstr>
      <vt:lpstr>The smart world of the future – using Iot</vt:lpstr>
      <vt:lpstr>PowerPoint Presentation</vt:lpstr>
      <vt:lpstr>Sample:  consumer iot products &amp; Services</vt:lpstr>
      <vt:lpstr>Smart Textile Impact Sensor for e-Helmet to Measure Head Injury</vt:lpstr>
      <vt:lpstr>Amazon DASH</vt:lpstr>
      <vt:lpstr>Kinsa thermometer</vt:lpstr>
      <vt:lpstr>Connected car story</vt:lpstr>
      <vt:lpstr>Smart cities Implementation Model</vt:lpstr>
      <vt:lpstr>Smart cities to enhance overall architecture</vt:lpstr>
      <vt:lpstr>Smart Data Warehousing</vt:lpstr>
      <vt:lpstr>Smart farming: Use of iot to improve agriculture</vt:lpstr>
      <vt:lpstr>Industrial Iot (iiot)</vt:lpstr>
      <vt:lpstr>Iiot in manufacturing</vt:lpstr>
      <vt:lpstr>Iiot in manufacturing (cont’d)</vt:lpstr>
      <vt:lpstr>IOT CHALLENGES</vt:lpstr>
      <vt:lpstr>What NEEDS TO be done?</vt:lpstr>
      <vt:lpstr>The future of iot</vt:lpstr>
      <vt:lpstr>References</vt:lpstr>
      <vt:lpstr>Thank you!</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Ecosystem and IoT architecture</dc:title>
  <dc:creator>pds</dc:creator>
  <cp:lastModifiedBy>Gde</cp:lastModifiedBy>
  <cp:revision>137</cp:revision>
  <dcterms:created xsi:type="dcterms:W3CDTF">2019-04-01T06:08:21Z</dcterms:created>
  <dcterms:modified xsi:type="dcterms:W3CDTF">2025-10-03T02:59:03Z</dcterms:modified>
</cp:coreProperties>
</file>