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118"/>
  </p:notesMasterIdLst>
  <p:sldIdLst>
    <p:sldId id="348" r:id="rId2"/>
    <p:sldId id="510" r:id="rId3"/>
    <p:sldId id="394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54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7" r:id="rId75"/>
    <p:sldId id="468" r:id="rId76"/>
    <p:sldId id="469" r:id="rId77"/>
    <p:sldId id="470" r:id="rId78"/>
    <p:sldId id="471" r:id="rId79"/>
    <p:sldId id="472" r:id="rId80"/>
    <p:sldId id="473" r:id="rId81"/>
    <p:sldId id="474" r:id="rId82"/>
    <p:sldId id="475" r:id="rId83"/>
    <p:sldId id="476" r:id="rId84"/>
    <p:sldId id="477" r:id="rId85"/>
    <p:sldId id="478" r:id="rId86"/>
    <p:sldId id="479" r:id="rId87"/>
    <p:sldId id="480" r:id="rId88"/>
    <p:sldId id="481" r:id="rId89"/>
    <p:sldId id="482" r:id="rId90"/>
    <p:sldId id="483" r:id="rId91"/>
    <p:sldId id="484" r:id="rId92"/>
    <p:sldId id="485" r:id="rId93"/>
    <p:sldId id="486" r:id="rId94"/>
    <p:sldId id="487" r:id="rId95"/>
    <p:sldId id="488" r:id="rId96"/>
    <p:sldId id="489" r:id="rId97"/>
    <p:sldId id="490" r:id="rId98"/>
    <p:sldId id="491" r:id="rId99"/>
    <p:sldId id="492" r:id="rId100"/>
    <p:sldId id="493" r:id="rId101"/>
    <p:sldId id="494" r:id="rId102"/>
    <p:sldId id="495" r:id="rId103"/>
    <p:sldId id="496" r:id="rId104"/>
    <p:sldId id="497" r:id="rId105"/>
    <p:sldId id="498" r:id="rId106"/>
    <p:sldId id="499" r:id="rId107"/>
    <p:sldId id="500" r:id="rId108"/>
    <p:sldId id="501" r:id="rId109"/>
    <p:sldId id="502" r:id="rId110"/>
    <p:sldId id="503" r:id="rId111"/>
    <p:sldId id="504" r:id="rId112"/>
    <p:sldId id="505" r:id="rId113"/>
    <p:sldId id="506" r:id="rId114"/>
    <p:sldId id="507" r:id="rId115"/>
    <p:sldId id="508" r:id="rId116"/>
    <p:sldId id="350" r:id="rId117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5231" autoAdjust="0"/>
  </p:normalViewPr>
  <p:slideViewPr>
    <p:cSldViewPr snapToGrid="0" snapToObjects="1">
      <p:cViewPr varScale="1">
        <p:scale>
          <a:sx n="80" d="100"/>
          <a:sy n="80" d="100"/>
        </p:scale>
        <p:origin x="60" y="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https://github.com/mikeroyal/Google-Cloud-Guide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https://indobot.co.id/mqtt-penting-dalam-iot/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95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972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14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https://indobot.co.id/mqtt-penting-dalam-iot/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23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49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92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08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6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81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645">
              <a:spcBef>
                <a:spcPts val="136"/>
              </a:spcBef>
            </a:pPr>
            <a:r>
              <a:rPr lang="en-US" smtClean="0"/>
              <a:t>CoAP</a:t>
            </a:r>
            <a:endParaRPr lang="en-US" spc="-5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3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8645">
              <a:spcBef>
                <a:spcPts val="163"/>
              </a:spcBef>
            </a:pPr>
            <a:fld id="{81D60167-4931-47E6-BA6A-407CBD079E47}" type="slidenum">
              <a:rPr lang="en-US" spc="-17" smtClean="0"/>
              <a:pPr marL="8645">
                <a:spcBef>
                  <a:spcPts val="163"/>
                </a:spcBef>
              </a:pPr>
              <a:t>‹#›</a:t>
            </a:fld>
            <a:endParaRPr lang="en-US" spc="-17" dirty="0"/>
          </a:p>
        </p:txBody>
      </p:sp>
    </p:spTree>
    <p:extLst>
      <p:ext uri="{BB962C8B-B14F-4D97-AF65-F5344CB8AC3E}">
        <p14:creationId xmlns:p14="http://schemas.microsoft.com/office/powerpoint/2010/main" val="35939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6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23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39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67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1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32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32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82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melcharolinesgn2/IoT_app-and-Modul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51.png"/><Relationship Id="rId2" Type="http://schemas.openxmlformats.org/officeDocument/2006/relationships/image" Target="../media/image54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50.png"/><Relationship Id="rId5" Type="http://schemas.openxmlformats.org/officeDocument/2006/relationships/image" Target="../media/image57.png"/><Relationship Id="rId15" Type="http://schemas.openxmlformats.org/officeDocument/2006/relationships/image" Target="../media/image49.png"/><Relationship Id="rId10" Type="http://schemas.openxmlformats.org/officeDocument/2006/relationships/image" Target="../media/image48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4.png"/><Relationship Id="rId4" Type="http://schemas.openxmlformats.org/officeDocument/2006/relationships/image" Target="../media/image63.jp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7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8.jp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19" y="1"/>
            <a:ext cx="3979069" cy="253603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77816" y="1346868"/>
            <a:ext cx="3603272" cy="1447266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3000" dirty="0">
                  <a:solidFill>
                    <a:srgbClr val="00B0F0"/>
                  </a:solidFill>
                </a:rPr>
                <a:t>Vision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7030A0"/>
                  </a:solidFill>
                </a:rPr>
                <a:t>PDS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83644" y="4335788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0552" y="4197289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5707251" y="4474288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07" y="1979698"/>
            <a:ext cx="334565" cy="47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773" y="1991577"/>
            <a:ext cx="460043" cy="4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84" y="1979697"/>
            <a:ext cx="449747" cy="433166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1928066" y="2722292"/>
            <a:ext cx="6768461" cy="3908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 smtClean="0"/>
              <a:t>CoAP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-Constrained</a:t>
            </a:r>
            <a:r>
              <a:rPr lang="en-US" sz="3200" spc="-85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  <a:r>
              <a:rPr lang="en-US" sz="3200" spc="-82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Protocol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US" sz="3200" dirty="0" smtClean="0"/>
              <a:t>Application Layers</a:t>
            </a:r>
          </a:p>
          <a:p>
            <a:pPr algn="l"/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28067" y="3546558"/>
            <a:ext cx="6425543" cy="50307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rgbClr val="0070C0"/>
                </a:solidFill>
              </a:rPr>
              <a:t>.</a:t>
            </a:r>
            <a:endParaRPr lang="en-US" sz="3300" b="1" dirty="0"/>
          </a:p>
        </p:txBody>
      </p:sp>
      <p:sp>
        <p:nvSpPr>
          <p:cNvPr id="3" name="Rectangle 2"/>
          <p:cNvSpPr/>
          <p:nvPr/>
        </p:nvSpPr>
        <p:spPr>
          <a:xfrm>
            <a:off x="6152941" y="4612787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56158" y="4774168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8"/>
              </a:rPr>
              <a:t>https://</a:t>
            </a:r>
            <a:r>
              <a:rPr lang="en-US" sz="900" dirty="0" smtClean="0">
                <a:hlinkClick r:id="rId8"/>
              </a:rPr>
              <a:t>github.com/amelcharolinesgn2/IoT_app-and-Modules</a:t>
            </a:r>
            <a:endParaRPr lang="en-US" sz="900" dirty="0" smtClean="0"/>
          </a:p>
          <a:p>
            <a:r>
              <a:rPr lang="en-US" sz="900" dirty="0" smtClean="0"/>
              <a:t>https</a:t>
            </a:r>
            <a:r>
              <a:rPr lang="en-US" sz="900" dirty="0"/>
              <a:t>://github.com/amelcharolinesgn2/ClouD-Infrastructure-SISKA-2025</a:t>
            </a:r>
          </a:p>
        </p:txBody>
      </p:sp>
    </p:spTree>
    <p:extLst>
      <p:ext uri="{BB962C8B-B14F-4D97-AF65-F5344CB8AC3E}">
        <p14:creationId xmlns:p14="http://schemas.microsoft.com/office/powerpoint/2010/main" val="28642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IoT</a:t>
            </a:r>
            <a:r>
              <a:rPr spc="-7" dirty="0"/>
              <a:t> 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946" y="991917"/>
            <a:ext cx="4890614" cy="363038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0376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COUGAR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60554" y="931990"/>
            <a:ext cx="5368258" cy="14424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lnSpc>
                <a:spcPct val="100000"/>
              </a:lnSpc>
              <a:spcBef>
                <a:spcPts val="68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dirty="0"/>
              <a:t>Performs</a:t>
            </a:r>
            <a:r>
              <a:rPr spc="-31" dirty="0"/>
              <a:t> </a:t>
            </a:r>
            <a:r>
              <a:rPr spc="-14" dirty="0"/>
              <a:t>in-</a:t>
            </a:r>
            <a:r>
              <a:rPr dirty="0"/>
              <a:t>network</a:t>
            </a:r>
            <a:r>
              <a:rPr spc="-20" dirty="0"/>
              <a:t> </a:t>
            </a:r>
            <a:r>
              <a:rPr spc="-7" dirty="0"/>
              <a:t>computation</a:t>
            </a:r>
          </a:p>
          <a:p>
            <a:pPr marL="189755" indent="-181110">
              <a:lnSpc>
                <a:spcPct val="100000"/>
              </a:lnSpc>
              <a:spcBef>
                <a:spcPts val="33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dirty="0"/>
              <a:t>Decreases</a:t>
            </a:r>
            <a:r>
              <a:rPr spc="-31" dirty="0"/>
              <a:t> </a:t>
            </a:r>
            <a:r>
              <a:rPr dirty="0"/>
              <a:t>energy</a:t>
            </a:r>
            <a:r>
              <a:rPr spc="-27" dirty="0"/>
              <a:t> </a:t>
            </a:r>
            <a:r>
              <a:rPr spc="-7" dirty="0"/>
              <a:t>consumption</a:t>
            </a:r>
          </a:p>
          <a:p>
            <a:pPr marL="189755" indent="-181110">
              <a:lnSpc>
                <a:spcPct val="100000"/>
              </a:lnSpc>
              <a:spcBef>
                <a:spcPts val="422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dirty="0"/>
              <a:t>Attempts</a:t>
            </a:r>
            <a:r>
              <a:rPr spc="-17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merge</a:t>
            </a:r>
            <a:r>
              <a:rPr spc="-14" dirty="0"/>
              <a:t> </a:t>
            </a:r>
            <a:r>
              <a:rPr dirty="0"/>
              <a:t>similar</a:t>
            </a:r>
            <a:r>
              <a:rPr spc="-10" dirty="0"/>
              <a:t> </a:t>
            </a:r>
            <a:r>
              <a:rPr spc="-7" dirty="0"/>
              <a:t>queries</a:t>
            </a:r>
          </a:p>
          <a:p>
            <a:pPr marL="189755" indent="-181110">
              <a:lnSpc>
                <a:spcPct val="100000"/>
              </a:lnSpc>
              <a:spcBef>
                <a:spcPts val="354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dirty="0"/>
              <a:t>Propagates</a:t>
            </a:r>
            <a:r>
              <a:rPr spc="-24" dirty="0"/>
              <a:t> </a:t>
            </a:r>
            <a:r>
              <a:rPr dirty="0"/>
              <a:t>results</a:t>
            </a:r>
            <a:r>
              <a:rPr spc="-24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4" dirty="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38007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COUGAR</a:t>
            </a:r>
            <a:r>
              <a:rPr spc="-68" dirty="0"/>
              <a:t> </a:t>
            </a:r>
            <a:r>
              <a:rPr spc="-7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365" y="952714"/>
            <a:ext cx="2742912" cy="1855712"/>
          </a:xfrm>
          <a:prstGeom prst="rect">
            <a:avLst/>
          </a:prstGeom>
        </p:spPr>
        <p:txBody>
          <a:bodyPr vert="horz" wrap="square" lIns="0" tIns="10806" rIns="0" bIns="0" rtlCol="0">
            <a:spAutoFit/>
          </a:bodyPr>
          <a:lstStyle/>
          <a:p>
            <a:pPr marL="190188" marR="584827" indent="-181543">
              <a:lnSpc>
                <a:spcPct val="99000"/>
              </a:lnSpc>
              <a:spcBef>
                <a:spcPts val="8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Sensors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their </a:t>
            </a:r>
            <a:r>
              <a:rPr sz="1634" dirty="0">
                <a:latin typeface="Comic Sans MS"/>
                <a:cs typeface="Comic Sans MS"/>
              </a:rPr>
              <a:t>information</a:t>
            </a:r>
            <a:r>
              <a:rPr sz="1634" spc="-106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towards </a:t>
            </a:r>
            <a:r>
              <a:rPr sz="1634" dirty="0">
                <a:latin typeface="Comic Sans MS"/>
                <a:cs typeface="Comic Sans MS"/>
              </a:rPr>
              <a:t>designated</a:t>
            </a:r>
            <a:r>
              <a:rPr sz="1634" spc="-82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leaders</a:t>
            </a:r>
            <a:endParaRPr sz="1634">
              <a:latin typeface="Comic Sans MS"/>
              <a:cs typeface="Comic Sans MS"/>
            </a:endParaRPr>
          </a:p>
          <a:p>
            <a:pPr marL="190188" marR="451263" indent="-181543">
              <a:lnSpc>
                <a:spcPts val="1920"/>
              </a:lnSpc>
              <a:spcBef>
                <a:spcPts val="504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Partial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aggregation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is </a:t>
            </a:r>
            <a:r>
              <a:rPr sz="1634" dirty="0">
                <a:latin typeface="Comic Sans MS"/>
                <a:cs typeface="Comic Sans MS"/>
              </a:rPr>
              <a:t>performed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sensors</a:t>
            </a: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spcBef>
                <a:spcPts val="323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Collected</a:t>
            </a:r>
            <a:r>
              <a:rPr sz="1634" spc="-5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58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aggregated </a:t>
            </a:r>
            <a:r>
              <a:rPr sz="1634" dirty="0">
                <a:latin typeface="Comic Sans MS"/>
                <a:cs typeface="Comic Sans MS"/>
              </a:rPr>
              <a:t>optimally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leaders</a:t>
            </a:r>
            <a:endParaRPr sz="1634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3442" y="4113970"/>
            <a:ext cx="213952" cy="213952"/>
            <a:chOff x="1147089" y="6043980"/>
            <a:chExt cx="314325" cy="314325"/>
          </a:xfrm>
        </p:grpSpPr>
        <p:sp>
          <p:nvSpPr>
            <p:cNvPr id="5" name="object 5"/>
            <p:cNvSpPr/>
            <p:nvPr/>
          </p:nvSpPr>
          <p:spPr>
            <a:xfrm>
              <a:off x="1151851" y="604874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5"/>
                  </a:lnTo>
                  <a:lnTo>
                    <a:pt x="29404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4" y="242409"/>
                  </a:lnTo>
                  <a:lnTo>
                    <a:pt x="62394" y="275399"/>
                  </a:lnTo>
                  <a:lnTo>
                    <a:pt x="104229" y="297033"/>
                  </a:lnTo>
                  <a:lnTo>
                    <a:pt x="152400" y="304802"/>
                  </a:lnTo>
                  <a:lnTo>
                    <a:pt x="200568" y="297033"/>
                  </a:lnTo>
                  <a:lnTo>
                    <a:pt x="242403" y="275399"/>
                  </a:lnTo>
                  <a:lnTo>
                    <a:pt x="275394" y="242409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1851" y="604874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13442" y="4359041"/>
            <a:ext cx="213952" cy="213952"/>
            <a:chOff x="1147089" y="6404023"/>
            <a:chExt cx="314325" cy="314325"/>
          </a:xfrm>
        </p:grpSpPr>
        <p:sp>
          <p:nvSpPr>
            <p:cNvPr id="8" name="object 8"/>
            <p:cNvSpPr/>
            <p:nvPr/>
          </p:nvSpPr>
          <p:spPr>
            <a:xfrm>
              <a:off x="1151851" y="64087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4"/>
                  </a:lnTo>
                  <a:lnTo>
                    <a:pt x="29404" y="62394"/>
                  </a:lnTo>
                  <a:lnTo>
                    <a:pt x="7769" y="104229"/>
                  </a:lnTo>
                  <a:lnTo>
                    <a:pt x="0" y="152399"/>
                  </a:lnTo>
                  <a:lnTo>
                    <a:pt x="7769" y="200570"/>
                  </a:lnTo>
                  <a:lnTo>
                    <a:pt x="29404" y="242405"/>
                  </a:lnTo>
                  <a:lnTo>
                    <a:pt x="62394" y="275395"/>
                  </a:lnTo>
                  <a:lnTo>
                    <a:pt x="104229" y="297030"/>
                  </a:lnTo>
                  <a:lnTo>
                    <a:pt x="152400" y="304799"/>
                  </a:lnTo>
                  <a:lnTo>
                    <a:pt x="200568" y="297030"/>
                  </a:lnTo>
                  <a:lnTo>
                    <a:pt x="242403" y="275395"/>
                  </a:lnTo>
                  <a:lnTo>
                    <a:pt x="275394" y="242405"/>
                  </a:lnTo>
                  <a:lnTo>
                    <a:pt x="297030" y="200570"/>
                  </a:lnTo>
                  <a:lnTo>
                    <a:pt x="304800" y="152399"/>
                  </a:lnTo>
                  <a:lnTo>
                    <a:pt x="297030" y="104229"/>
                  </a:lnTo>
                  <a:lnTo>
                    <a:pt x="275394" y="62394"/>
                  </a:lnTo>
                  <a:lnTo>
                    <a:pt x="242403" y="29404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51" y="64087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9615" y="4048908"/>
            <a:ext cx="910702" cy="50258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31200"/>
              </a:lnSpc>
              <a:spcBef>
                <a:spcPts val="68"/>
              </a:spcBef>
            </a:pPr>
            <a:r>
              <a:rPr sz="1225" spc="-7" dirty="0">
                <a:latin typeface="Comic Sans MS"/>
                <a:cs typeface="Comic Sans MS"/>
              </a:rPr>
              <a:t>Leader </a:t>
            </a:r>
            <a:r>
              <a:rPr sz="1225" dirty="0">
                <a:latin typeface="Comic Sans MS"/>
                <a:cs typeface="Comic Sans MS"/>
              </a:rPr>
              <a:t>Sensor</a:t>
            </a:r>
            <a:r>
              <a:rPr sz="1225" spc="-37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node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0199" y="1258066"/>
            <a:ext cx="2524205" cy="2605896"/>
            <a:chOff x="1142326" y="1848269"/>
            <a:chExt cx="3708400" cy="3828415"/>
          </a:xfrm>
        </p:grpSpPr>
        <p:sp>
          <p:nvSpPr>
            <p:cNvPr id="12" name="object 12"/>
            <p:cNvSpPr/>
            <p:nvPr/>
          </p:nvSpPr>
          <p:spPr>
            <a:xfrm>
              <a:off x="1655902" y="5362308"/>
              <a:ext cx="303530" cy="304800"/>
            </a:xfrm>
            <a:custGeom>
              <a:avLst/>
              <a:gdLst/>
              <a:ahLst/>
              <a:cxnLst/>
              <a:rect l="l" t="t" r="r" b="b"/>
              <a:pathLst>
                <a:path w="303530" h="304800">
                  <a:moveTo>
                    <a:pt x="151612" y="0"/>
                  </a:moveTo>
                  <a:lnTo>
                    <a:pt x="103692" y="7769"/>
                  </a:lnTo>
                  <a:lnTo>
                    <a:pt x="62073" y="29405"/>
                  </a:lnTo>
                  <a:lnTo>
                    <a:pt x="29253" y="62396"/>
                  </a:lnTo>
                  <a:lnTo>
                    <a:pt x="7729" y="104231"/>
                  </a:lnTo>
                  <a:lnTo>
                    <a:pt x="0" y="152399"/>
                  </a:lnTo>
                  <a:lnTo>
                    <a:pt x="7729" y="200573"/>
                  </a:lnTo>
                  <a:lnTo>
                    <a:pt x="29253" y="242408"/>
                  </a:lnTo>
                  <a:lnTo>
                    <a:pt x="62073" y="275397"/>
                  </a:lnTo>
                  <a:lnTo>
                    <a:pt x="103692" y="297031"/>
                  </a:lnTo>
                  <a:lnTo>
                    <a:pt x="151612" y="304799"/>
                  </a:lnTo>
                  <a:lnTo>
                    <a:pt x="199531" y="297031"/>
                  </a:lnTo>
                  <a:lnTo>
                    <a:pt x="241147" y="275397"/>
                  </a:lnTo>
                  <a:lnTo>
                    <a:pt x="273963" y="242408"/>
                  </a:lnTo>
                  <a:lnTo>
                    <a:pt x="295484" y="200573"/>
                  </a:lnTo>
                  <a:lnTo>
                    <a:pt x="303212" y="152399"/>
                  </a:lnTo>
                  <a:lnTo>
                    <a:pt x="295484" y="104231"/>
                  </a:lnTo>
                  <a:lnTo>
                    <a:pt x="273963" y="62396"/>
                  </a:lnTo>
                  <a:lnTo>
                    <a:pt x="241147" y="29405"/>
                  </a:lnTo>
                  <a:lnTo>
                    <a:pt x="199531" y="7769"/>
                  </a:lnTo>
                  <a:lnTo>
                    <a:pt x="15161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5902" y="5362308"/>
              <a:ext cx="303530" cy="304800"/>
            </a:xfrm>
            <a:custGeom>
              <a:avLst/>
              <a:gdLst/>
              <a:ahLst/>
              <a:cxnLst/>
              <a:rect l="l" t="t" r="r" b="b"/>
              <a:pathLst>
                <a:path w="303530" h="304800">
                  <a:moveTo>
                    <a:pt x="0" y="152399"/>
                  </a:moveTo>
                  <a:lnTo>
                    <a:pt x="7728" y="104229"/>
                  </a:lnTo>
                  <a:lnTo>
                    <a:pt x="29251" y="62394"/>
                  </a:lnTo>
                  <a:lnTo>
                    <a:pt x="62069" y="29404"/>
                  </a:lnTo>
                  <a:lnTo>
                    <a:pt x="103686" y="7769"/>
                  </a:lnTo>
                  <a:lnTo>
                    <a:pt x="151605" y="0"/>
                  </a:lnTo>
                  <a:lnTo>
                    <a:pt x="199525" y="7769"/>
                  </a:lnTo>
                  <a:lnTo>
                    <a:pt x="241142" y="29404"/>
                  </a:lnTo>
                  <a:lnTo>
                    <a:pt x="273960" y="62394"/>
                  </a:lnTo>
                  <a:lnTo>
                    <a:pt x="295482" y="104229"/>
                  </a:lnTo>
                  <a:lnTo>
                    <a:pt x="303211" y="152399"/>
                  </a:lnTo>
                  <a:lnTo>
                    <a:pt x="295482" y="200570"/>
                  </a:lnTo>
                  <a:lnTo>
                    <a:pt x="273960" y="242405"/>
                  </a:lnTo>
                  <a:lnTo>
                    <a:pt x="241142" y="275395"/>
                  </a:lnTo>
                  <a:lnTo>
                    <a:pt x="199525" y="297030"/>
                  </a:lnTo>
                  <a:lnTo>
                    <a:pt x="151605" y="304799"/>
                  </a:lnTo>
                  <a:lnTo>
                    <a:pt x="103686" y="297030"/>
                  </a:lnTo>
                  <a:lnTo>
                    <a:pt x="62069" y="275395"/>
                  </a:lnTo>
                  <a:lnTo>
                    <a:pt x="29251" y="242405"/>
                  </a:lnTo>
                  <a:lnTo>
                    <a:pt x="7728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1974" y="53623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399"/>
                  </a:lnTo>
                  <a:lnTo>
                    <a:pt x="7768" y="200573"/>
                  </a:lnTo>
                  <a:lnTo>
                    <a:pt x="29402" y="242408"/>
                  </a:lnTo>
                  <a:lnTo>
                    <a:pt x="62391" y="275397"/>
                  </a:lnTo>
                  <a:lnTo>
                    <a:pt x="104226" y="297031"/>
                  </a:lnTo>
                  <a:lnTo>
                    <a:pt x="152400" y="304799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399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1974" y="53623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9183" y="47142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400"/>
                  </a:lnTo>
                  <a:lnTo>
                    <a:pt x="7768" y="200568"/>
                  </a:lnTo>
                  <a:lnTo>
                    <a:pt x="29402" y="242403"/>
                  </a:lnTo>
                  <a:lnTo>
                    <a:pt x="62391" y="275394"/>
                  </a:lnTo>
                  <a:lnTo>
                    <a:pt x="104226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9183" y="47142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2128" y="3816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2128" y="3816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4840" y="329463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4840" y="329463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0108" y="185303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50" y="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381000"/>
                  </a:lnTo>
                  <a:lnTo>
                    <a:pt x="285750" y="381000"/>
                  </a:lnTo>
                  <a:lnTo>
                    <a:pt x="381000" y="1905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0108" y="185303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95249" y="0"/>
                  </a:lnTo>
                  <a:lnTo>
                    <a:pt x="285749" y="0"/>
                  </a:lnTo>
                  <a:lnTo>
                    <a:pt x="380999" y="190499"/>
                  </a:lnTo>
                  <a:lnTo>
                    <a:pt x="285749" y="380999"/>
                  </a:lnTo>
                  <a:lnTo>
                    <a:pt x="95249" y="380999"/>
                  </a:lnTo>
                  <a:lnTo>
                    <a:pt x="0" y="190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5528" y="50130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05528" y="50130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8481" y="50255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73" y="297031"/>
                  </a:lnTo>
                  <a:lnTo>
                    <a:pt x="242408" y="275397"/>
                  </a:lnTo>
                  <a:lnTo>
                    <a:pt x="275397" y="242408"/>
                  </a:lnTo>
                  <a:lnTo>
                    <a:pt x="297031" y="200573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8481" y="50255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4536223" y="3202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6223" y="3202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948328" y="4502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1" name="object 31"/>
            <p:cNvSpPr/>
            <p:nvPr/>
          </p:nvSpPr>
          <p:spPr>
            <a:xfrm>
              <a:off x="3948328" y="4502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4182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400"/>
                  </a:lnTo>
                  <a:lnTo>
                    <a:pt x="7768" y="200568"/>
                  </a:lnTo>
                  <a:lnTo>
                    <a:pt x="29402" y="242403"/>
                  </a:lnTo>
                  <a:lnTo>
                    <a:pt x="62391" y="275394"/>
                  </a:lnTo>
                  <a:lnTo>
                    <a:pt x="104226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4182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4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4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4253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5" name="object 35"/>
            <p:cNvSpPr/>
            <p:nvPr/>
          </p:nvSpPr>
          <p:spPr>
            <a:xfrm>
              <a:off x="1824253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4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4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9920" y="4049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799"/>
                  </a:lnTo>
                  <a:lnTo>
                    <a:pt x="200573" y="297031"/>
                  </a:lnTo>
                  <a:lnTo>
                    <a:pt x="242408" y="275397"/>
                  </a:lnTo>
                  <a:lnTo>
                    <a:pt x="275397" y="242408"/>
                  </a:lnTo>
                  <a:lnTo>
                    <a:pt x="297031" y="200573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9920" y="4049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1851" y="400010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5"/>
                  </a:lnTo>
                  <a:lnTo>
                    <a:pt x="29404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4" y="242408"/>
                  </a:lnTo>
                  <a:lnTo>
                    <a:pt x="62394" y="275397"/>
                  </a:lnTo>
                  <a:lnTo>
                    <a:pt x="104229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1851" y="400010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0" name="object 40"/>
            <p:cNvSpPr/>
            <p:nvPr/>
          </p:nvSpPr>
          <p:spPr>
            <a:xfrm>
              <a:off x="2647251" y="311329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1" name="object 41"/>
            <p:cNvSpPr/>
            <p:nvPr/>
          </p:nvSpPr>
          <p:spPr>
            <a:xfrm>
              <a:off x="2647251" y="311329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2" name="object 42"/>
            <p:cNvSpPr/>
            <p:nvPr/>
          </p:nvSpPr>
          <p:spPr>
            <a:xfrm>
              <a:off x="2159965" y="3435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400"/>
                  </a:lnTo>
                  <a:lnTo>
                    <a:pt x="7768" y="200568"/>
                  </a:lnTo>
                  <a:lnTo>
                    <a:pt x="29402" y="242403"/>
                  </a:lnTo>
                  <a:lnTo>
                    <a:pt x="62391" y="275394"/>
                  </a:lnTo>
                  <a:lnTo>
                    <a:pt x="104226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3" name="object 43"/>
            <p:cNvSpPr/>
            <p:nvPr/>
          </p:nvSpPr>
          <p:spPr>
            <a:xfrm>
              <a:off x="2159965" y="3435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4" name="object 44"/>
            <p:cNvSpPr/>
            <p:nvPr/>
          </p:nvSpPr>
          <p:spPr>
            <a:xfrm>
              <a:off x="3696957" y="317013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5" name="object 45"/>
            <p:cNvSpPr/>
            <p:nvPr/>
          </p:nvSpPr>
          <p:spPr>
            <a:xfrm>
              <a:off x="3696957" y="3170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6653" y="2056552"/>
              <a:ext cx="901700" cy="541020"/>
            </a:xfrm>
            <a:custGeom>
              <a:avLst/>
              <a:gdLst/>
              <a:ahLst/>
              <a:cxnLst/>
              <a:rect l="l" t="t" r="r" b="b"/>
              <a:pathLst>
                <a:path w="901700" h="541019">
                  <a:moveTo>
                    <a:pt x="0" y="540965"/>
                  </a:moveTo>
                  <a:lnTo>
                    <a:pt x="901352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4840" y="2043480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84950" y="0"/>
                  </a:moveTo>
                  <a:lnTo>
                    <a:pt x="0" y="6540"/>
                  </a:lnTo>
                  <a:lnTo>
                    <a:pt x="39217" y="71882"/>
                  </a:lnTo>
                  <a:lnTo>
                    <a:pt x="84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8" name="object 48"/>
            <p:cNvSpPr/>
            <p:nvPr/>
          </p:nvSpPr>
          <p:spPr>
            <a:xfrm>
              <a:off x="1597240" y="2879642"/>
              <a:ext cx="258445" cy="415290"/>
            </a:xfrm>
            <a:custGeom>
              <a:avLst/>
              <a:gdLst/>
              <a:ahLst/>
              <a:cxnLst/>
              <a:rect l="l" t="t" r="r" b="b"/>
              <a:pathLst>
                <a:path w="258444" h="415289">
                  <a:moveTo>
                    <a:pt x="0" y="414991"/>
                  </a:moveTo>
                  <a:lnTo>
                    <a:pt x="2580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96110" y="285807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72593" y="0"/>
                  </a:moveTo>
                  <a:lnTo>
                    <a:pt x="0" y="44589"/>
                  </a:lnTo>
                  <a:lnTo>
                    <a:pt x="64719" y="84823"/>
                  </a:lnTo>
                  <a:lnTo>
                    <a:pt x="72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716364" y="3577506"/>
              <a:ext cx="236220" cy="472440"/>
            </a:xfrm>
            <a:custGeom>
              <a:avLst/>
              <a:gdLst/>
              <a:ahLst/>
              <a:cxnLst/>
              <a:rect l="l" t="t" r="r" b="b"/>
              <a:pathLst>
                <a:path w="236219" h="472439">
                  <a:moveTo>
                    <a:pt x="235955" y="47188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1" name="object 51"/>
            <p:cNvSpPr/>
            <p:nvPr/>
          </p:nvSpPr>
          <p:spPr>
            <a:xfrm>
              <a:off x="1705013" y="3554793"/>
              <a:ext cx="68580" cy="85725"/>
            </a:xfrm>
            <a:custGeom>
              <a:avLst/>
              <a:gdLst/>
              <a:ahLst/>
              <a:cxnLst/>
              <a:rect l="l" t="t" r="r" b="b"/>
              <a:pathLst>
                <a:path w="68580" h="85725">
                  <a:moveTo>
                    <a:pt x="0" y="0"/>
                  </a:moveTo>
                  <a:lnTo>
                    <a:pt x="0" y="85191"/>
                  </a:lnTo>
                  <a:lnTo>
                    <a:pt x="68148" y="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2" name="object 52"/>
            <p:cNvSpPr/>
            <p:nvPr/>
          </p:nvSpPr>
          <p:spPr>
            <a:xfrm>
              <a:off x="2093739" y="2881310"/>
              <a:ext cx="219075" cy="554990"/>
            </a:xfrm>
            <a:custGeom>
              <a:avLst/>
              <a:gdLst/>
              <a:ahLst/>
              <a:cxnLst/>
              <a:rect l="l" t="t" r="r" b="b"/>
              <a:pathLst>
                <a:path w="219075" h="554989">
                  <a:moveTo>
                    <a:pt x="218625" y="55440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6932" y="2857677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19" h="85089">
                  <a:moveTo>
                    <a:pt x="7492" y="0"/>
                  </a:moveTo>
                  <a:lnTo>
                    <a:pt x="0" y="84861"/>
                  </a:lnTo>
                  <a:lnTo>
                    <a:pt x="70878" y="5690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4" name="object 54"/>
            <p:cNvSpPr/>
            <p:nvPr/>
          </p:nvSpPr>
          <p:spPr>
            <a:xfrm>
              <a:off x="2149625" y="2764824"/>
              <a:ext cx="542290" cy="393700"/>
            </a:xfrm>
            <a:custGeom>
              <a:avLst/>
              <a:gdLst/>
              <a:ahLst/>
              <a:cxnLst/>
              <a:rect l="l" t="t" r="r" b="b"/>
              <a:pathLst>
                <a:path w="542289" h="393700">
                  <a:moveTo>
                    <a:pt x="542266" y="39310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5" name="object 55"/>
            <p:cNvSpPr/>
            <p:nvPr/>
          </p:nvSpPr>
          <p:spPr>
            <a:xfrm>
              <a:off x="2129053" y="2749918"/>
              <a:ext cx="84455" cy="75565"/>
            </a:xfrm>
            <a:custGeom>
              <a:avLst/>
              <a:gdLst/>
              <a:ahLst/>
              <a:cxnLst/>
              <a:rect l="l" t="t" r="r" b="b"/>
              <a:pathLst>
                <a:path w="84455" h="75564">
                  <a:moveTo>
                    <a:pt x="0" y="0"/>
                  </a:moveTo>
                  <a:lnTo>
                    <a:pt x="39331" y="75564"/>
                  </a:lnTo>
                  <a:lnTo>
                    <a:pt x="84061" y="13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4251" y="3578270"/>
              <a:ext cx="175260" cy="422275"/>
            </a:xfrm>
            <a:custGeom>
              <a:avLst/>
              <a:gdLst/>
              <a:ahLst/>
              <a:cxnLst/>
              <a:rect l="l" t="t" r="r" b="b"/>
              <a:pathLst>
                <a:path w="175259" h="422275">
                  <a:moveTo>
                    <a:pt x="0" y="421835"/>
                  </a:moveTo>
                  <a:lnTo>
                    <a:pt x="17520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7" name="object 57"/>
            <p:cNvSpPr/>
            <p:nvPr/>
          </p:nvSpPr>
          <p:spPr>
            <a:xfrm>
              <a:off x="1424787" y="3554818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4" h="85089">
                  <a:moveTo>
                    <a:pt x="64414" y="0"/>
                  </a:moveTo>
                  <a:lnTo>
                    <a:pt x="0" y="55753"/>
                  </a:lnTo>
                  <a:lnTo>
                    <a:pt x="70370" y="84988"/>
                  </a:lnTo>
                  <a:lnTo>
                    <a:pt x="64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807514" y="5037348"/>
              <a:ext cx="325755" cy="325120"/>
            </a:xfrm>
            <a:custGeom>
              <a:avLst/>
              <a:gdLst/>
              <a:ahLst/>
              <a:cxnLst/>
              <a:rect l="l" t="t" r="r" b="b"/>
              <a:pathLst>
                <a:path w="325755" h="325120">
                  <a:moveTo>
                    <a:pt x="0" y="324959"/>
                  </a:moveTo>
                  <a:lnTo>
                    <a:pt x="32571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9" name="object 59"/>
            <p:cNvSpPr/>
            <p:nvPr/>
          </p:nvSpPr>
          <p:spPr>
            <a:xfrm>
              <a:off x="2070353" y="5019408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80848" y="0"/>
                  </a:moveTo>
                  <a:lnTo>
                    <a:pt x="0" y="26847"/>
                  </a:lnTo>
                  <a:lnTo>
                    <a:pt x="53822" y="80797"/>
                  </a:lnTo>
                  <a:lnTo>
                    <a:pt x="80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0" name="object 60"/>
            <p:cNvSpPr/>
            <p:nvPr/>
          </p:nvSpPr>
          <p:spPr>
            <a:xfrm>
              <a:off x="2165838" y="5040058"/>
              <a:ext cx="219075" cy="322580"/>
            </a:xfrm>
            <a:custGeom>
              <a:avLst/>
              <a:gdLst/>
              <a:ahLst/>
              <a:cxnLst/>
              <a:rect l="l" t="t" r="r" b="b"/>
              <a:pathLst>
                <a:path w="219075" h="322579">
                  <a:moveTo>
                    <a:pt x="218535" y="322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1" name="object 61"/>
            <p:cNvSpPr/>
            <p:nvPr/>
          </p:nvSpPr>
          <p:spPr>
            <a:xfrm>
              <a:off x="2151583" y="5019039"/>
              <a:ext cx="74295" cy="84455"/>
            </a:xfrm>
            <a:custGeom>
              <a:avLst/>
              <a:gdLst/>
              <a:ahLst/>
              <a:cxnLst/>
              <a:rect l="l" t="t" r="r" b="b"/>
              <a:pathLst>
                <a:path w="74294" h="84454">
                  <a:moveTo>
                    <a:pt x="0" y="0"/>
                  </a:moveTo>
                  <a:lnTo>
                    <a:pt x="11226" y="84442"/>
                  </a:lnTo>
                  <a:lnTo>
                    <a:pt x="74294" y="4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4626" y="4376424"/>
              <a:ext cx="187325" cy="337820"/>
            </a:xfrm>
            <a:custGeom>
              <a:avLst/>
              <a:gdLst/>
              <a:ahLst/>
              <a:cxnLst/>
              <a:rect l="l" t="t" r="r" b="b"/>
              <a:pathLst>
                <a:path w="187325" h="337820">
                  <a:moveTo>
                    <a:pt x="186956" y="3378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3" name="object 63"/>
            <p:cNvSpPr/>
            <p:nvPr/>
          </p:nvSpPr>
          <p:spPr>
            <a:xfrm>
              <a:off x="1952320" y="4354195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0" y="0"/>
                  </a:moveTo>
                  <a:lnTo>
                    <a:pt x="3568" y="85128"/>
                  </a:lnTo>
                  <a:lnTo>
                    <a:pt x="70231" y="48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4" name="object 64"/>
            <p:cNvSpPr/>
            <p:nvPr/>
          </p:nvSpPr>
          <p:spPr>
            <a:xfrm>
              <a:off x="3303196" y="2056074"/>
              <a:ext cx="953769" cy="541655"/>
            </a:xfrm>
            <a:custGeom>
              <a:avLst/>
              <a:gdLst/>
              <a:ahLst/>
              <a:cxnLst/>
              <a:rect l="l" t="t" r="r" b="b"/>
              <a:pathLst>
                <a:path w="953770" h="541655">
                  <a:moveTo>
                    <a:pt x="953386" y="5414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5" name="object 65"/>
            <p:cNvSpPr/>
            <p:nvPr/>
          </p:nvSpPr>
          <p:spPr>
            <a:xfrm>
              <a:off x="3281108" y="2043531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89" h="71119">
                  <a:moveTo>
                    <a:pt x="0" y="0"/>
                  </a:moveTo>
                  <a:lnTo>
                    <a:pt x="47434" y="70764"/>
                  </a:lnTo>
                  <a:lnTo>
                    <a:pt x="85077" y="4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9357" y="2875751"/>
              <a:ext cx="281940" cy="294640"/>
            </a:xfrm>
            <a:custGeom>
              <a:avLst/>
              <a:gdLst/>
              <a:ahLst/>
              <a:cxnLst/>
              <a:rect l="l" t="t" r="r" b="b"/>
              <a:pathLst>
                <a:path w="281939" h="294639">
                  <a:moveTo>
                    <a:pt x="0" y="294384"/>
                  </a:moveTo>
                  <a:lnTo>
                    <a:pt x="28168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7" name="object 67"/>
            <p:cNvSpPr/>
            <p:nvPr/>
          </p:nvSpPr>
          <p:spPr>
            <a:xfrm>
              <a:off x="4068394" y="2857398"/>
              <a:ext cx="80645" cy="81915"/>
            </a:xfrm>
            <a:custGeom>
              <a:avLst/>
              <a:gdLst/>
              <a:ahLst/>
              <a:cxnLst/>
              <a:rect l="l" t="t" r="r" b="b"/>
              <a:pathLst>
                <a:path w="80645" h="81914">
                  <a:moveTo>
                    <a:pt x="80213" y="0"/>
                  </a:moveTo>
                  <a:lnTo>
                    <a:pt x="0" y="28714"/>
                  </a:lnTo>
                  <a:lnTo>
                    <a:pt x="55054" y="81394"/>
                  </a:lnTo>
                  <a:lnTo>
                    <a:pt x="80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8" name="object 68"/>
            <p:cNvSpPr/>
            <p:nvPr/>
          </p:nvSpPr>
          <p:spPr>
            <a:xfrm>
              <a:off x="4381751" y="2876177"/>
              <a:ext cx="307340" cy="326390"/>
            </a:xfrm>
            <a:custGeom>
              <a:avLst/>
              <a:gdLst/>
              <a:ahLst/>
              <a:cxnLst/>
              <a:rect l="l" t="t" r="r" b="b"/>
              <a:pathLst>
                <a:path w="307339" h="326389">
                  <a:moveTo>
                    <a:pt x="306872" y="325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9" name="object 69"/>
            <p:cNvSpPr/>
            <p:nvPr/>
          </p:nvSpPr>
          <p:spPr>
            <a:xfrm>
              <a:off x="4364342" y="2857677"/>
              <a:ext cx="80010" cy="81915"/>
            </a:xfrm>
            <a:custGeom>
              <a:avLst/>
              <a:gdLst/>
              <a:ahLst/>
              <a:cxnLst/>
              <a:rect l="l" t="t" r="r" b="b"/>
              <a:pathLst>
                <a:path w="80010" h="81914">
                  <a:moveTo>
                    <a:pt x="0" y="0"/>
                  </a:moveTo>
                  <a:lnTo>
                    <a:pt x="24498" y="81597"/>
                  </a:lnTo>
                  <a:lnTo>
                    <a:pt x="79971" y="29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0" name="object 70"/>
            <p:cNvSpPr/>
            <p:nvPr/>
          </p:nvSpPr>
          <p:spPr>
            <a:xfrm>
              <a:off x="3860945" y="3497538"/>
              <a:ext cx="163830" cy="319405"/>
            </a:xfrm>
            <a:custGeom>
              <a:avLst/>
              <a:gdLst/>
              <a:ahLst/>
              <a:cxnLst/>
              <a:rect l="l" t="t" r="r" b="b"/>
              <a:pathLst>
                <a:path w="163829" h="319404">
                  <a:moveTo>
                    <a:pt x="163582" y="3191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1" name="object 71"/>
            <p:cNvSpPr/>
            <p:nvPr/>
          </p:nvSpPr>
          <p:spPr>
            <a:xfrm>
              <a:off x="3849357" y="3474935"/>
              <a:ext cx="69215" cy="85725"/>
            </a:xfrm>
            <a:custGeom>
              <a:avLst/>
              <a:gdLst/>
              <a:ahLst/>
              <a:cxnLst/>
              <a:rect l="l" t="t" r="r" b="b"/>
              <a:pathLst>
                <a:path w="69214" h="85725">
                  <a:moveTo>
                    <a:pt x="0" y="0"/>
                  </a:moveTo>
                  <a:lnTo>
                    <a:pt x="850" y="85191"/>
                  </a:lnTo>
                  <a:lnTo>
                    <a:pt x="68668" y="50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2" name="object 72"/>
            <p:cNvSpPr/>
            <p:nvPr/>
          </p:nvSpPr>
          <p:spPr>
            <a:xfrm>
              <a:off x="4029509" y="4146425"/>
              <a:ext cx="71755" cy="356235"/>
            </a:xfrm>
            <a:custGeom>
              <a:avLst/>
              <a:gdLst/>
              <a:ahLst/>
              <a:cxnLst/>
              <a:rect l="l" t="t" r="r" b="b"/>
              <a:pathLst>
                <a:path w="71754" h="356235">
                  <a:moveTo>
                    <a:pt x="71218" y="3560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3" name="object 73"/>
            <p:cNvSpPr/>
            <p:nvPr/>
          </p:nvSpPr>
          <p:spPr>
            <a:xfrm>
              <a:off x="4002112" y="4121518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29" h="82550">
                  <a:moveTo>
                    <a:pt x="22415" y="0"/>
                  </a:moveTo>
                  <a:lnTo>
                    <a:pt x="0" y="82194"/>
                  </a:lnTo>
                  <a:lnTo>
                    <a:pt x="74726" y="6724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4" name="object 74"/>
            <p:cNvSpPr/>
            <p:nvPr/>
          </p:nvSpPr>
          <p:spPr>
            <a:xfrm>
              <a:off x="3650881" y="4778243"/>
              <a:ext cx="322580" cy="247650"/>
            </a:xfrm>
            <a:custGeom>
              <a:avLst/>
              <a:gdLst/>
              <a:ahLst/>
              <a:cxnLst/>
              <a:rect l="l" t="t" r="r" b="b"/>
              <a:pathLst>
                <a:path w="322579" h="247650">
                  <a:moveTo>
                    <a:pt x="0" y="247260"/>
                  </a:moveTo>
                  <a:lnTo>
                    <a:pt x="32196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5" name="object 75"/>
            <p:cNvSpPr/>
            <p:nvPr/>
          </p:nvSpPr>
          <p:spPr>
            <a:xfrm>
              <a:off x="3909351" y="4762779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83642" y="0"/>
                  </a:moveTo>
                  <a:lnTo>
                    <a:pt x="0" y="16192"/>
                  </a:lnTo>
                  <a:lnTo>
                    <a:pt x="46405" y="76631"/>
                  </a:lnTo>
                  <a:lnTo>
                    <a:pt x="83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6" name="object 76"/>
            <p:cNvSpPr/>
            <p:nvPr/>
          </p:nvSpPr>
          <p:spPr>
            <a:xfrm>
              <a:off x="4224590" y="4782324"/>
              <a:ext cx="226060" cy="275590"/>
            </a:xfrm>
            <a:custGeom>
              <a:avLst/>
              <a:gdLst/>
              <a:ahLst/>
              <a:cxnLst/>
              <a:rect l="l" t="t" r="r" b="b"/>
              <a:pathLst>
                <a:path w="226060" h="275589">
                  <a:moveTo>
                    <a:pt x="225578" y="2753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7" name="object 77"/>
            <p:cNvSpPr/>
            <p:nvPr/>
          </p:nvSpPr>
          <p:spPr>
            <a:xfrm>
              <a:off x="4208487" y="4762677"/>
              <a:ext cx="78105" cy="83185"/>
            </a:xfrm>
            <a:custGeom>
              <a:avLst/>
              <a:gdLst/>
              <a:ahLst/>
              <a:cxnLst/>
              <a:rect l="l" t="t" r="r" b="b"/>
              <a:pathLst>
                <a:path w="78104" h="83185">
                  <a:moveTo>
                    <a:pt x="0" y="0"/>
                  </a:moveTo>
                  <a:lnTo>
                    <a:pt x="18821" y="83096"/>
                  </a:lnTo>
                  <a:lnTo>
                    <a:pt x="77762" y="34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836687" y="976694"/>
            <a:ext cx="369554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4" dirty="0">
                <a:latin typeface="Comic Sans MS"/>
                <a:cs typeface="Comic Sans MS"/>
              </a:rPr>
              <a:t>Sink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7127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300420"/>
            <a:ext cx="5368258" cy="448661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COUGAR</a:t>
            </a:r>
            <a:r>
              <a:rPr spc="-54" dirty="0"/>
              <a:t> </a:t>
            </a:r>
            <a:r>
              <a:rPr spc="-7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1104" y="1973860"/>
            <a:ext cx="1037345" cy="469057"/>
          </a:xfrm>
          <a:prstGeom prst="rect">
            <a:avLst/>
          </a:prstGeom>
          <a:ln w="22224">
            <a:solidFill>
              <a:srgbClr val="555E32"/>
            </a:solidFill>
          </a:ln>
        </p:spPr>
        <p:txBody>
          <a:bodyPr vert="horz" wrap="square" lIns="0" tIns="108921" rIns="0" bIns="0" rtlCol="0">
            <a:spAutoFit/>
          </a:bodyPr>
          <a:lstStyle/>
          <a:p>
            <a:pPr marL="79101" marR="70887" indent="198832">
              <a:lnSpc>
                <a:spcPts val="1429"/>
              </a:lnSpc>
              <a:spcBef>
                <a:spcPts val="858"/>
              </a:spcBef>
            </a:pPr>
            <a:r>
              <a:rPr sz="1225" spc="-7" dirty="0">
                <a:latin typeface="Comic Sans MS"/>
                <a:cs typeface="Comic Sans MS"/>
              </a:rPr>
              <a:t>Partial Aggregation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8284" y="3101177"/>
            <a:ext cx="1037345" cy="469057"/>
          </a:xfrm>
          <a:prstGeom prst="rect">
            <a:avLst/>
          </a:prstGeom>
          <a:ln w="22224">
            <a:solidFill>
              <a:srgbClr val="555E32"/>
            </a:solidFill>
          </a:ln>
        </p:spPr>
        <p:txBody>
          <a:bodyPr vert="horz" wrap="square" lIns="0" tIns="108921" rIns="0" bIns="0" rtlCol="0">
            <a:spAutoFit/>
          </a:bodyPr>
          <a:lstStyle/>
          <a:p>
            <a:pPr marL="27664" marR="24638" indent="155608">
              <a:lnSpc>
                <a:spcPts val="1429"/>
              </a:lnSpc>
              <a:spcBef>
                <a:spcPts val="858"/>
              </a:spcBef>
            </a:pPr>
            <a:r>
              <a:rPr sz="1225" spc="-7" dirty="0">
                <a:latin typeface="Comic Sans MS"/>
                <a:cs typeface="Comic Sans MS"/>
              </a:rPr>
              <a:t>Collected </a:t>
            </a:r>
            <a:r>
              <a:rPr sz="1225" dirty="0">
                <a:latin typeface="Comic Sans MS"/>
                <a:cs typeface="Comic Sans MS"/>
              </a:rPr>
              <a:t>Data</a:t>
            </a:r>
            <a:r>
              <a:rPr sz="1225" spc="-3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(sensor)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5867" y="3101177"/>
            <a:ext cx="1037345" cy="469057"/>
          </a:xfrm>
          <a:prstGeom prst="rect">
            <a:avLst/>
          </a:prstGeom>
          <a:ln w="22224">
            <a:solidFill>
              <a:srgbClr val="555E32"/>
            </a:solidFill>
          </a:ln>
        </p:spPr>
        <p:txBody>
          <a:bodyPr vert="horz" wrap="square" lIns="0" tIns="108921" rIns="0" bIns="0" rtlCol="0">
            <a:spAutoFit/>
          </a:bodyPr>
          <a:lstStyle/>
          <a:p>
            <a:pPr marL="79532" marR="76075" indent="112384">
              <a:lnSpc>
                <a:spcPts val="1429"/>
              </a:lnSpc>
              <a:spcBef>
                <a:spcPts val="858"/>
              </a:spcBef>
            </a:pPr>
            <a:r>
              <a:rPr sz="1225" spc="-7" dirty="0">
                <a:latin typeface="Comic Sans MS"/>
                <a:cs typeface="Comic Sans MS"/>
              </a:rPr>
              <a:t>Received </a:t>
            </a:r>
            <a:r>
              <a:rPr sz="1225" dirty="0">
                <a:latin typeface="Comic Sans MS"/>
                <a:cs typeface="Comic Sans MS"/>
              </a:rPr>
              <a:t>Data</a:t>
            </a:r>
            <a:r>
              <a:rPr sz="1225" spc="-3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(radio)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8622" y="1259517"/>
            <a:ext cx="2734267" cy="2630533"/>
          </a:xfrm>
          <a:custGeom>
            <a:avLst/>
            <a:gdLst/>
            <a:ahLst/>
            <a:cxnLst/>
            <a:rect l="l" t="t" r="r" b="b"/>
            <a:pathLst>
              <a:path w="4017010" h="3864610">
                <a:moveTo>
                  <a:pt x="0" y="177638"/>
                </a:moveTo>
                <a:lnTo>
                  <a:pt x="6345" y="130415"/>
                </a:lnTo>
                <a:lnTo>
                  <a:pt x="24252" y="87981"/>
                </a:lnTo>
                <a:lnTo>
                  <a:pt x="52029" y="52029"/>
                </a:lnTo>
                <a:lnTo>
                  <a:pt x="87981" y="24252"/>
                </a:lnTo>
                <a:lnTo>
                  <a:pt x="130415" y="6345"/>
                </a:lnTo>
                <a:lnTo>
                  <a:pt x="177638" y="0"/>
                </a:lnTo>
                <a:lnTo>
                  <a:pt x="3839337" y="0"/>
                </a:lnTo>
                <a:lnTo>
                  <a:pt x="3886561" y="6345"/>
                </a:lnTo>
                <a:lnTo>
                  <a:pt x="3928996" y="24252"/>
                </a:lnTo>
                <a:lnTo>
                  <a:pt x="3964948" y="52029"/>
                </a:lnTo>
                <a:lnTo>
                  <a:pt x="3992724" y="87981"/>
                </a:lnTo>
                <a:lnTo>
                  <a:pt x="4010631" y="130415"/>
                </a:lnTo>
                <a:lnTo>
                  <a:pt x="4016977" y="177638"/>
                </a:lnTo>
                <a:lnTo>
                  <a:pt x="4016977" y="3686597"/>
                </a:lnTo>
                <a:lnTo>
                  <a:pt x="4010631" y="3733821"/>
                </a:lnTo>
                <a:lnTo>
                  <a:pt x="3992724" y="3776256"/>
                </a:lnTo>
                <a:lnTo>
                  <a:pt x="3964948" y="3812208"/>
                </a:lnTo>
                <a:lnTo>
                  <a:pt x="3928996" y="3839984"/>
                </a:lnTo>
                <a:lnTo>
                  <a:pt x="3886561" y="3857891"/>
                </a:lnTo>
                <a:lnTo>
                  <a:pt x="3839337" y="3864236"/>
                </a:lnTo>
                <a:lnTo>
                  <a:pt x="177638" y="3864236"/>
                </a:lnTo>
                <a:lnTo>
                  <a:pt x="130415" y="3857891"/>
                </a:lnTo>
                <a:lnTo>
                  <a:pt x="87981" y="3839984"/>
                </a:lnTo>
                <a:lnTo>
                  <a:pt x="52029" y="3812208"/>
                </a:lnTo>
                <a:lnTo>
                  <a:pt x="24252" y="3776256"/>
                </a:lnTo>
                <a:lnTo>
                  <a:pt x="6345" y="3733821"/>
                </a:lnTo>
                <a:lnTo>
                  <a:pt x="0" y="3686597"/>
                </a:lnTo>
                <a:lnTo>
                  <a:pt x="0" y="17763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7" name="object 7"/>
          <p:cNvSpPr txBox="1"/>
          <p:nvPr/>
        </p:nvSpPr>
        <p:spPr>
          <a:xfrm>
            <a:off x="2476192" y="890154"/>
            <a:ext cx="1275069" cy="584635"/>
          </a:xfrm>
          <a:prstGeom prst="rect">
            <a:avLst/>
          </a:prstGeom>
        </p:spPr>
        <p:txBody>
          <a:bodyPr vert="horz" wrap="square" lIns="0" tIns="116701" rIns="0" bIns="0" rtlCol="0">
            <a:spAutoFit/>
          </a:bodyPr>
          <a:lstStyle/>
          <a:p>
            <a:pPr marL="103739">
              <a:spcBef>
                <a:spcPts val="919"/>
              </a:spcBef>
            </a:pP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Node</a:t>
            </a:r>
            <a:endParaRPr sz="1361">
              <a:latin typeface="Comic Sans MS"/>
              <a:cs typeface="Comic Sans MS"/>
            </a:endParaRPr>
          </a:p>
          <a:p>
            <a:pPr marL="8645">
              <a:spcBef>
                <a:spcPts val="684"/>
              </a:spcBef>
            </a:pPr>
            <a:r>
              <a:rPr sz="1089" dirty="0">
                <a:latin typeface="Comic Sans MS"/>
                <a:cs typeface="Comic Sans MS"/>
              </a:rPr>
              <a:t>Towards</a:t>
            </a:r>
            <a:r>
              <a:rPr sz="1089" spc="-31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the</a:t>
            </a:r>
            <a:r>
              <a:rPr sz="1089" spc="-27" dirty="0">
                <a:latin typeface="Comic Sans MS"/>
                <a:cs typeface="Comic Sans MS"/>
              </a:rPr>
              <a:t> </a:t>
            </a:r>
            <a:r>
              <a:rPr sz="1089" spc="-7" dirty="0">
                <a:latin typeface="Comic Sans MS"/>
                <a:cs typeface="Comic Sans MS"/>
              </a:rPr>
              <a:t>leader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678" y="4113322"/>
            <a:ext cx="1427213" cy="15537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53" dirty="0">
                <a:latin typeface="Comic Sans MS"/>
                <a:cs typeface="Comic Sans MS"/>
              </a:rPr>
              <a:t>Data</a:t>
            </a:r>
            <a:r>
              <a:rPr sz="953" spc="-31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from</a:t>
            </a:r>
            <a:r>
              <a:rPr sz="953" spc="-2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neighbor</a:t>
            </a:r>
            <a:r>
              <a:rPr sz="953" spc="-27" dirty="0">
                <a:latin typeface="Comic Sans MS"/>
                <a:cs typeface="Comic Sans MS"/>
              </a:rPr>
              <a:t> </a:t>
            </a:r>
            <a:r>
              <a:rPr sz="953" spc="-14" dirty="0">
                <a:latin typeface="Comic Sans MS"/>
                <a:cs typeface="Comic Sans MS"/>
              </a:rPr>
              <a:t>node</a:t>
            </a:r>
            <a:endParaRPr sz="953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32814" y="1500571"/>
            <a:ext cx="1323911" cy="2600277"/>
            <a:chOff x="2203945" y="2204542"/>
            <a:chExt cx="1945005" cy="3820160"/>
          </a:xfrm>
        </p:grpSpPr>
        <p:sp>
          <p:nvSpPr>
            <p:cNvPr id="10" name="object 10"/>
            <p:cNvSpPr/>
            <p:nvPr/>
          </p:nvSpPr>
          <p:spPr>
            <a:xfrm>
              <a:off x="3234358" y="3769402"/>
              <a:ext cx="900430" cy="786765"/>
            </a:xfrm>
            <a:custGeom>
              <a:avLst/>
              <a:gdLst/>
              <a:ahLst/>
              <a:cxnLst/>
              <a:rect l="l" t="t" r="r" b="b"/>
              <a:pathLst>
                <a:path w="900429" h="786764">
                  <a:moveTo>
                    <a:pt x="900240" y="78664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8494" y="3738067"/>
              <a:ext cx="135890" cy="126364"/>
            </a:xfrm>
            <a:custGeom>
              <a:avLst/>
              <a:gdLst/>
              <a:ahLst/>
              <a:cxnLst/>
              <a:rect l="l" t="t" r="r" b="b"/>
              <a:pathLst>
                <a:path w="135889" h="126364">
                  <a:moveTo>
                    <a:pt x="0" y="0"/>
                  </a:moveTo>
                  <a:lnTo>
                    <a:pt x="79375" y="126288"/>
                  </a:lnTo>
                  <a:lnTo>
                    <a:pt x="135788" y="61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0554" y="3768818"/>
              <a:ext cx="911860" cy="787400"/>
            </a:xfrm>
            <a:custGeom>
              <a:avLst/>
              <a:gdLst/>
              <a:ahLst/>
              <a:cxnLst/>
              <a:rect l="l" t="t" r="r" b="b"/>
              <a:pathLst>
                <a:path w="911860" h="787400">
                  <a:moveTo>
                    <a:pt x="0" y="787230"/>
                  </a:moveTo>
                  <a:lnTo>
                    <a:pt x="91169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62135" y="3737698"/>
              <a:ext cx="136525" cy="126364"/>
            </a:xfrm>
            <a:custGeom>
              <a:avLst/>
              <a:gdLst/>
              <a:ahLst/>
              <a:cxnLst/>
              <a:rect l="l" t="t" r="r" b="b"/>
              <a:pathLst>
                <a:path w="136525" h="126364">
                  <a:moveTo>
                    <a:pt x="136156" y="0"/>
                  </a:moveTo>
                  <a:lnTo>
                    <a:pt x="0" y="60934"/>
                  </a:lnTo>
                  <a:lnTo>
                    <a:pt x="56032" y="125806"/>
                  </a:lnTo>
                  <a:lnTo>
                    <a:pt x="13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8494" y="2252154"/>
              <a:ext cx="15875" cy="648335"/>
            </a:xfrm>
            <a:custGeom>
              <a:avLst/>
              <a:gdLst/>
              <a:ahLst/>
              <a:cxnLst/>
              <a:rect l="l" t="t" r="r" b="b"/>
              <a:pathLst>
                <a:path w="15875" h="648335">
                  <a:moveTo>
                    <a:pt x="0" y="647712"/>
                  </a:moveTo>
                  <a:lnTo>
                    <a:pt x="1552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8878" y="2204542"/>
              <a:ext cx="85725" cy="144145"/>
            </a:xfrm>
            <a:custGeom>
              <a:avLst/>
              <a:gdLst/>
              <a:ahLst/>
              <a:cxnLst/>
              <a:rect l="l" t="t" r="r" b="b"/>
              <a:pathLst>
                <a:path w="85725" h="144144">
                  <a:moveTo>
                    <a:pt x="46278" y="0"/>
                  </a:moveTo>
                  <a:lnTo>
                    <a:pt x="0" y="141808"/>
                  </a:lnTo>
                  <a:lnTo>
                    <a:pt x="85699" y="143865"/>
                  </a:lnTo>
                  <a:lnTo>
                    <a:pt x="462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2234603" y="5441655"/>
              <a:ext cx="15240" cy="568960"/>
            </a:xfrm>
            <a:custGeom>
              <a:avLst/>
              <a:gdLst/>
              <a:ahLst/>
              <a:cxnLst/>
              <a:rect l="l" t="t" r="r" b="b"/>
              <a:pathLst>
                <a:path w="15239" h="568960">
                  <a:moveTo>
                    <a:pt x="0" y="568340"/>
                  </a:moveTo>
                  <a:lnTo>
                    <a:pt x="1464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7" name="object 17"/>
            <p:cNvSpPr/>
            <p:nvPr/>
          </p:nvSpPr>
          <p:spPr>
            <a:xfrm>
              <a:off x="2203945" y="5394058"/>
              <a:ext cx="85725" cy="144145"/>
            </a:xfrm>
            <a:custGeom>
              <a:avLst/>
              <a:gdLst/>
              <a:ahLst/>
              <a:cxnLst/>
              <a:rect l="l" t="t" r="r" b="b"/>
              <a:pathLst>
                <a:path w="85725" h="144145">
                  <a:moveTo>
                    <a:pt x="46532" y="0"/>
                  </a:moveTo>
                  <a:lnTo>
                    <a:pt x="0" y="141719"/>
                  </a:lnTo>
                  <a:lnTo>
                    <a:pt x="85699" y="143929"/>
                  </a:lnTo>
                  <a:lnTo>
                    <a:pt x="46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94630" y="1803052"/>
            <a:ext cx="1037345" cy="277548"/>
          </a:xfrm>
          <a:prstGeom prst="rect">
            <a:avLst/>
          </a:prstGeom>
          <a:ln w="22224">
            <a:solidFill>
              <a:srgbClr val="555E32"/>
            </a:solidFill>
          </a:ln>
        </p:spPr>
        <p:txBody>
          <a:bodyPr vert="horz" wrap="square" lIns="0" tIns="88174" rIns="0" bIns="0" rtlCol="0">
            <a:spAutoFit/>
          </a:bodyPr>
          <a:lstStyle/>
          <a:p>
            <a:pPr marL="278365">
              <a:spcBef>
                <a:spcPts val="694"/>
              </a:spcBef>
            </a:pPr>
            <a:r>
              <a:rPr sz="1225" spc="-7" dirty="0">
                <a:latin typeface="Comic Sans MS"/>
                <a:cs typeface="Comic Sans MS"/>
              </a:rPr>
              <a:t>Select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94630" y="2509215"/>
            <a:ext cx="1037345" cy="442871"/>
          </a:xfrm>
          <a:prstGeom prst="rect">
            <a:avLst/>
          </a:prstGeom>
          <a:ln w="22224">
            <a:solidFill>
              <a:srgbClr val="555E32"/>
            </a:solidFill>
          </a:ln>
        </p:spPr>
        <p:txBody>
          <a:bodyPr vert="horz" wrap="square" lIns="0" tIns="82988" rIns="0" bIns="0" rtlCol="0">
            <a:spAutoFit/>
          </a:bodyPr>
          <a:lstStyle/>
          <a:p>
            <a:pPr marL="183272" marR="132267" indent="-43224">
              <a:lnSpc>
                <a:spcPts val="1429"/>
              </a:lnSpc>
              <a:spcBef>
                <a:spcPts val="653"/>
              </a:spcBef>
            </a:pPr>
            <a:r>
              <a:rPr sz="1225" spc="-7" dirty="0">
                <a:latin typeface="Comic Sans MS"/>
                <a:cs typeface="Comic Sans MS"/>
              </a:rPr>
              <a:t>Aggregate Operator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4630" y="3538512"/>
            <a:ext cx="1037345" cy="416684"/>
          </a:xfrm>
          <a:prstGeom prst="rect">
            <a:avLst/>
          </a:prstGeom>
          <a:ln w="22224">
            <a:solidFill>
              <a:srgbClr val="555E32"/>
            </a:solidFill>
          </a:ln>
        </p:spPr>
        <p:txBody>
          <a:bodyPr vert="horz" wrap="square" lIns="0" tIns="57054" rIns="0" bIns="0" rtlCol="0">
            <a:spAutoFit/>
          </a:bodyPr>
          <a:lstStyle/>
          <a:p>
            <a:pPr marL="79532" marR="76075" indent="112384">
              <a:lnSpc>
                <a:spcPts val="1429"/>
              </a:lnSpc>
              <a:spcBef>
                <a:spcPts val="449"/>
              </a:spcBef>
            </a:pPr>
            <a:r>
              <a:rPr sz="1225" spc="-7" dirty="0">
                <a:latin typeface="Comic Sans MS"/>
                <a:cs typeface="Comic Sans MS"/>
              </a:rPr>
              <a:t>Received </a:t>
            </a:r>
            <a:r>
              <a:rPr sz="1225" dirty="0">
                <a:latin typeface="Comic Sans MS"/>
                <a:cs typeface="Comic Sans MS"/>
              </a:rPr>
              <a:t>Data</a:t>
            </a:r>
            <a:r>
              <a:rPr sz="1225" spc="-3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(radio)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36263" y="1265284"/>
            <a:ext cx="1928596" cy="3008731"/>
          </a:xfrm>
          <a:custGeom>
            <a:avLst/>
            <a:gdLst/>
            <a:ahLst/>
            <a:cxnLst/>
            <a:rect l="l" t="t" r="r" b="b"/>
            <a:pathLst>
              <a:path w="2833370" h="4420235">
                <a:moveTo>
                  <a:pt x="0" y="189025"/>
                </a:moveTo>
                <a:lnTo>
                  <a:pt x="6752" y="138775"/>
                </a:lnTo>
                <a:lnTo>
                  <a:pt x="25807" y="93620"/>
                </a:lnTo>
                <a:lnTo>
                  <a:pt x="55364" y="55364"/>
                </a:lnTo>
                <a:lnTo>
                  <a:pt x="93620" y="25807"/>
                </a:lnTo>
                <a:lnTo>
                  <a:pt x="138774" y="6752"/>
                </a:lnTo>
                <a:lnTo>
                  <a:pt x="189025" y="0"/>
                </a:lnTo>
                <a:lnTo>
                  <a:pt x="2644098" y="0"/>
                </a:lnTo>
                <a:lnTo>
                  <a:pt x="2694346" y="6752"/>
                </a:lnTo>
                <a:lnTo>
                  <a:pt x="2739498" y="25807"/>
                </a:lnTo>
                <a:lnTo>
                  <a:pt x="2777754" y="55364"/>
                </a:lnTo>
                <a:lnTo>
                  <a:pt x="2807310" y="93620"/>
                </a:lnTo>
                <a:lnTo>
                  <a:pt x="2826365" y="138775"/>
                </a:lnTo>
                <a:lnTo>
                  <a:pt x="2833118" y="189025"/>
                </a:lnTo>
                <a:lnTo>
                  <a:pt x="2833118" y="4230756"/>
                </a:lnTo>
                <a:lnTo>
                  <a:pt x="2826365" y="4281008"/>
                </a:lnTo>
                <a:lnTo>
                  <a:pt x="2807310" y="4326164"/>
                </a:lnTo>
                <a:lnTo>
                  <a:pt x="2777754" y="4364421"/>
                </a:lnTo>
                <a:lnTo>
                  <a:pt x="2739498" y="4393978"/>
                </a:lnTo>
                <a:lnTo>
                  <a:pt x="2694346" y="4413034"/>
                </a:lnTo>
                <a:lnTo>
                  <a:pt x="2644098" y="4419786"/>
                </a:lnTo>
                <a:lnTo>
                  <a:pt x="189025" y="4419786"/>
                </a:lnTo>
                <a:lnTo>
                  <a:pt x="138774" y="4413034"/>
                </a:lnTo>
                <a:lnTo>
                  <a:pt x="93620" y="4393978"/>
                </a:lnTo>
                <a:lnTo>
                  <a:pt x="55364" y="4364421"/>
                </a:lnTo>
                <a:lnTo>
                  <a:pt x="25807" y="4326164"/>
                </a:lnTo>
                <a:lnTo>
                  <a:pt x="6752" y="4281008"/>
                </a:lnTo>
                <a:lnTo>
                  <a:pt x="0" y="4230756"/>
                </a:lnTo>
                <a:lnTo>
                  <a:pt x="0" y="18902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2" name="object 22"/>
          <p:cNvSpPr txBox="1"/>
          <p:nvPr/>
        </p:nvSpPr>
        <p:spPr>
          <a:xfrm>
            <a:off x="5846724" y="998427"/>
            <a:ext cx="1121196" cy="48834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5502">
              <a:spcBef>
                <a:spcPts val="68"/>
              </a:spcBef>
            </a:pPr>
            <a:r>
              <a:rPr sz="1361" dirty="0">
                <a:latin typeface="Comic Sans MS"/>
                <a:cs typeface="Comic Sans MS"/>
              </a:rPr>
              <a:t>Leader</a:t>
            </a:r>
            <a:r>
              <a:rPr sz="1361" spc="-58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Node</a:t>
            </a:r>
            <a:endParaRPr sz="1361">
              <a:latin typeface="Comic Sans MS"/>
              <a:cs typeface="Comic Sans MS"/>
            </a:endParaRPr>
          </a:p>
          <a:p>
            <a:pPr marL="8645">
              <a:spcBef>
                <a:spcPts val="790"/>
              </a:spcBef>
            </a:pPr>
            <a:r>
              <a:rPr sz="1089" dirty="0">
                <a:latin typeface="Comic Sans MS"/>
                <a:cs typeface="Comic Sans MS"/>
              </a:rPr>
              <a:t>Towards</a:t>
            </a:r>
            <a:r>
              <a:rPr sz="1089" spc="-20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the</a:t>
            </a:r>
            <a:r>
              <a:rPr sz="1089" spc="-14" dirty="0">
                <a:latin typeface="Comic Sans MS"/>
                <a:cs typeface="Comic Sans MS"/>
              </a:rPr>
              <a:t> sink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6030" y="3058195"/>
            <a:ext cx="652230" cy="442428"/>
          </a:xfrm>
          <a:prstGeom prst="rect">
            <a:avLst/>
          </a:prstGeom>
        </p:spPr>
        <p:txBody>
          <a:bodyPr vert="horz" wrap="square" lIns="0" tIns="11238" rIns="0" bIns="0" rtlCol="0">
            <a:spAutoFit/>
          </a:bodyPr>
          <a:lstStyle/>
          <a:p>
            <a:pPr marL="8645" marR="3458">
              <a:lnSpc>
                <a:spcPct val="98200"/>
              </a:lnSpc>
              <a:spcBef>
                <a:spcPts val="88"/>
              </a:spcBef>
            </a:pPr>
            <a:r>
              <a:rPr sz="953" spc="-7" dirty="0">
                <a:latin typeface="Comic Sans MS"/>
                <a:cs typeface="Comic Sans MS"/>
              </a:rPr>
              <a:t>Partially aggregated results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87016" y="2188598"/>
            <a:ext cx="584803" cy="272192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8645" marR="3458">
              <a:lnSpc>
                <a:spcPts val="953"/>
              </a:lnSpc>
              <a:spcBef>
                <a:spcPts val="123"/>
              </a:spcBef>
            </a:pPr>
            <a:r>
              <a:rPr sz="817" spc="-7" dirty="0">
                <a:latin typeface="Comic Sans MS"/>
                <a:cs typeface="Comic Sans MS"/>
              </a:rPr>
              <a:t>Aggregated Results</a:t>
            </a:r>
            <a:endParaRPr sz="817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2551" y="4443233"/>
            <a:ext cx="1485996" cy="15537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53" dirty="0">
                <a:latin typeface="Comic Sans MS"/>
                <a:cs typeface="Comic Sans MS"/>
              </a:rPr>
              <a:t>Data</a:t>
            </a:r>
            <a:r>
              <a:rPr sz="953" spc="-31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from</a:t>
            </a:r>
            <a:r>
              <a:rPr sz="953" spc="-2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neighbor</a:t>
            </a:r>
            <a:r>
              <a:rPr sz="953" spc="-27" dirty="0">
                <a:latin typeface="Comic Sans MS"/>
                <a:cs typeface="Comic Sans MS"/>
              </a:rPr>
              <a:t> </a:t>
            </a:r>
            <a:r>
              <a:rPr sz="953" spc="-14" dirty="0">
                <a:latin typeface="Comic Sans MS"/>
                <a:cs typeface="Comic Sans MS"/>
              </a:rPr>
              <a:t>nodes</a:t>
            </a:r>
            <a:endParaRPr sz="953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84129" y="1514540"/>
            <a:ext cx="58351" cy="2906294"/>
            <a:chOff x="8008963" y="2225065"/>
            <a:chExt cx="85725" cy="4269740"/>
          </a:xfrm>
        </p:grpSpPr>
        <p:sp>
          <p:nvSpPr>
            <p:cNvPr id="27" name="object 27"/>
            <p:cNvSpPr/>
            <p:nvPr/>
          </p:nvSpPr>
          <p:spPr>
            <a:xfrm>
              <a:off x="8051825" y="2272691"/>
              <a:ext cx="0" cy="376555"/>
            </a:xfrm>
            <a:custGeom>
              <a:avLst/>
              <a:gdLst/>
              <a:ahLst/>
              <a:cxnLst/>
              <a:rect l="l" t="t" r="r" b="b"/>
              <a:pathLst>
                <a:path h="376555">
                  <a:moveTo>
                    <a:pt x="0" y="37623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8008963" y="2225065"/>
              <a:ext cx="85725" cy="142875"/>
            </a:xfrm>
            <a:custGeom>
              <a:avLst/>
              <a:gdLst/>
              <a:ahLst/>
              <a:cxnLst/>
              <a:rect l="l" t="t" r="r" b="b"/>
              <a:pathLst>
                <a:path w="85725" h="142875">
                  <a:moveTo>
                    <a:pt x="42862" y="0"/>
                  </a:moveTo>
                  <a:lnTo>
                    <a:pt x="0" y="142875"/>
                  </a:lnTo>
                  <a:lnTo>
                    <a:pt x="85725" y="14287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8051825" y="3229972"/>
              <a:ext cx="0" cy="456565"/>
            </a:xfrm>
            <a:custGeom>
              <a:avLst/>
              <a:gdLst/>
              <a:ahLst/>
              <a:cxnLst/>
              <a:rect l="l" t="t" r="r" b="b"/>
              <a:pathLst>
                <a:path h="456564">
                  <a:moveTo>
                    <a:pt x="0" y="456405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8008963" y="3182353"/>
              <a:ext cx="85725" cy="142875"/>
            </a:xfrm>
            <a:custGeom>
              <a:avLst/>
              <a:gdLst/>
              <a:ahLst/>
              <a:cxnLst/>
              <a:rect l="l" t="t" r="r" b="b"/>
              <a:pathLst>
                <a:path w="85725" h="142875">
                  <a:moveTo>
                    <a:pt x="42862" y="0"/>
                  </a:moveTo>
                  <a:lnTo>
                    <a:pt x="0" y="142875"/>
                  </a:lnTo>
                  <a:lnTo>
                    <a:pt x="85725" y="14287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51825" y="4496086"/>
              <a:ext cx="0" cy="702945"/>
            </a:xfrm>
            <a:custGeom>
              <a:avLst/>
              <a:gdLst/>
              <a:ahLst/>
              <a:cxnLst/>
              <a:rect l="l" t="t" r="r" b="b"/>
              <a:pathLst>
                <a:path h="702945">
                  <a:moveTo>
                    <a:pt x="0" y="70246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2" name="object 32"/>
            <p:cNvSpPr/>
            <p:nvPr/>
          </p:nvSpPr>
          <p:spPr>
            <a:xfrm>
              <a:off x="8008963" y="4448454"/>
              <a:ext cx="85725" cy="142875"/>
            </a:xfrm>
            <a:custGeom>
              <a:avLst/>
              <a:gdLst/>
              <a:ahLst/>
              <a:cxnLst/>
              <a:rect l="l" t="t" r="r" b="b"/>
              <a:pathLst>
                <a:path w="85725" h="142875">
                  <a:moveTo>
                    <a:pt x="42862" y="0"/>
                  </a:moveTo>
                  <a:lnTo>
                    <a:pt x="0" y="142875"/>
                  </a:lnTo>
                  <a:lnTo>
                    <a:pt x="85725" y="14287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3" name="object 33"/>
            <p:cNvSpPr/>
            <p:nvPr/>
          </p:nvSpPr>
          <p:spPr>
            <a:xfrm>
              <a:off x="8051824" y="5932239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10">
                  <a:moveTo>
                    <a:pt x="0" y="5624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4" name="object 34"/>
            <p:cNvSpPr/>
            <p:nvPr/>
          </p:nvSpPr>
          <p:spPr>
            <a:xfrm>
              <a:off x="8008963" y="5884621"/>
              <a:ext cx="85725" cy="142875"/>
            </a:xfrm>
            <a:custGeom>
              <a:avLst/>
              <a:gdLst/>
              <a:ahLst/>
              <a:cxnLst/>
              <a:rect l="l" t="t" r="r" b="b"/>
              <a:pathLst>
                <a:path w="85725" h="142875">
                  <a:moveTo>
                    <a:pt x="42862" y="0"/>
                  </a:moveTo>
                  <a:lnTo>
                    <a:pt x="0" y="142862"/>
                  </a:lnTo>
                  <a:lnTo>
                    <a:pt x="85725" y="142862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5328397" y="3254347"/>
            <a:ext cx="1400415" cy="167593"/>
          </a:xfrm>
          <a:prstGeom prst="rect">
            <a:avLst/>
          </a:prstGeom>
        </p:spPr>
        <p:txBody>
          <a:bodyPr vert="horz" wrap="square" lIns="0" tIns="20747" rIns="0" bIns="0" rtlCol="0" anchor="ctr">
            <a:spAutoFit/>
          </a:bodyPr>
          <a:lstStyle/>
          <a:p>
            <a:pPr marL="8645">
              <a:spcBef>
                <a:spcPts val="163"/>
              </a:spcBef>
            </a:pPr>
            <a:fld id="{81D60167-4931-47E6-BA6A-407CBD079E47}" type="slidenum">
              <a:rPr spc="-17" dirty="0"/>
              <a:pPr marL="8645">
                <a:spcBef>
                  <a:spcPts val="163"/>
                </a:spcBef>
              </a:pPr>
              <a:t>102</a:t>
            </a:fld>
            <a:endParaRPr spc="-17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1684273" y="4712085"/>
            <a:ext cx="1799793" cy="122230"/>
          </a:xfrm>
          <a:prstGeom prst="rect">
            <a:avLst/>
          </a:prstGeom>
        </p:spPr>
        <p:txBody>
          <a:bodyPr vert="horz" wrap="square" lIns="0" tIns="17289" rIns="0" bIns="0" rtlCol="0" anchor="ctr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4432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COUGAR</a:t>
            </a:r>
            <a:r>
              <a:rPr spc="-68" dirty="0"/>
              <a:t> </a:t>
            </a:r>
            <a:r>
              <a:rPr dirty="0"/>
              <a:t>Leader</a:t>
            </a:r>
            <a:r>
              <a:rPr spc="-65" dirty="0"/>
              <a:t> </a:t>
            </a:r>
            <a:r>
              <a:rPr spc="-7" dirty="0"/>
              <a:t>Selection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3659233" cy="155453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Methods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Fixed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Randomly</a:t>
            </a:r>
            <a:endParaRPr sz="1361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Leader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selection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policy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Dynamically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maintained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case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failure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Minimize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communication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distance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321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8866" y="855732"/>
            <a:ext cx="622406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" name="object 3"/>
          <p:cNvSpPr txBox="1"/>
          <p:nvPr/>
        </p:nvSpPr>
        <p:spPr>
          <a:xfrm>
            <a:off x="1979270" y="2432451"/>
            <a:ext cx="2037085" cy="686576"/>
          </a:xfrm>
          <a:prstGeom prst="rect">
            <a:avLst/>
          </a:prstGeom>
        </p:spPr>
        <p:txBody>
          <a:bodyPr vert="horz" wrap="square" lIns="0" tIns="105896" rIns="0" bIns="0" rtlCol="0">
            <a:spAutoFit/>
          </a:bodyPr>
          <a:lstStyle/>
          <a:p>
            <a:pPr marL="8645">
              <a:spcBef>
                <a:spcPts val="834"/>
              </a:spcBef>
              <a:tabLst>
                <a:tab pos="836825" algn="l"/>
              </a:tabLst>
            </a:pPr>
            <a:r>
              <a:rPr sz="1906" b="1" spc="-7" dirty="0">
                <a:latin typeface="Comic Sans MS"/>
                <a:cs typeface="Comic Sans MS"/>
              </a:rPr>
              <a:t>Query</a:t>
            </a:r>
            <a:r>
              <a:rPr sz="1906" b="1" dirty="0">
                <a:latin typeface="Comic Sans MS"/>
                <a:cs typeface="Comic Sans MS"/>
              </a:rPr>
              <a:t>	</a:t>
            </a:r>
            <a:r>
              <a:rPr sz="1906" b="1" spc="-7" dirty="0">
                <a:latin typeface="Comic Sans MS"/>
                <a:cs typeface="Comic Sans MS"/>
              </a:rPr>
              <a:t>processing</a:t>
            </a:r>
            <a:endParaRPr sz="1906">
              <a:latin typeface="Comic Sans MS"/>
              <a:cs typeface="Comic Sans MS"/>
            </a:endParaRPr>
          </a:p>
          <a:p>
            <a:pPr marL="8645">
              <a:spcBef>
                <a:spcPts val="551"/>
              </a:spcBef>
            </a:pPr>
            <a:r>
              <a:rPr sz="1361" dirty="0">
                <a:latin typeface="Comic Sans MS"/>
                <a:cs typeface="Comic Sans MS"/>
              </a:rPr>
              <a:t>Tiny</a:t>
            </a:r>
            <a:r>
              <a:rPr sz="1361" spc="-5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Aggregation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(TAG)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0092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Tiny</a:t>
            </a:r>
            <a:r>
              <a:rPr spc="-61" dirty="0"/>
              <a:t> </a:t>
            </a:r>
            <a:r>
              <a:rPr dirty="0"/>
              <a:t>Aggregation</a:t>
            </a:r>
            <a:r>
              <a:rPr spc="-61" dirty="0"/>
              <a:t> </a:t>
            </a:r>
            <a:r>
              <a:rPr spc="-7" dirty="0"/>
              <a:t>(TAG)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040197" cy="145848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Aggregation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service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TinyOS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motes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37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SQL-</a:t>
            </a:r>
            <a:r>
              <a:rPr sz="1634" dirty="0">
                <a:latin typeface="Comic Sans MS"/>
                <a:cs typeface="Comic Sans MS"/>
              </a:rPr>
              <a:t>like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declarative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language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Uses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simple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declarative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interfaces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4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Sensitive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resource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constraints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link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failures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Reduces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costs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depending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type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aggregates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155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</a:t>
            </a:r>
            <a:r>
              <a:rPr spc="-14" dirty="0"/>
              <a:t> </a:t>
            </a:r>
            <a:r>
              <a:rPr spc="-7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2" y="947363"/>
            <a:ext cx="7459727" cy="259065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TAG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approach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consists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two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phases</a:t>
            </a:r>
            <a:endParaRPr sz="1634" dirty="0">
              <a:latin typeface="Comic Sans MS"/>
              <a:cs typeface="Comic Sans MS"/>
            </a:endParaRPr>
          </a:p>
          <a:p>
            <a:pPr>
              <a:spcBef>
                <a:spcPts val="541"/>
              </a:spcBef>
            </a:pPr>
            <a:endParaRPr sz="1634" dirty="0">
              <a:latin typeface="Comic Sans MS"/>
              <a:cs typeface="Comic Sans MS"/>
            </a:endParaRPr>
          </a:p>
          <a:p>
            <a:pPr marL="319861" marR="3458" indent="-311216">
              <a:lnSpc>
                <a:spcPts val="1920"/>
              </a:lnSpc>
              <a:buAutoNum type="arabicPeriod"/>
              <a:tabLst>
                <a:tab pos="319861" algn="l"/>
              </a:tabLst>
            </a:pP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Distribution: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Aggregate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queries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pushed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down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network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construct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spanning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tree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sink</a:t>
            </a:r>
            <a:endParaRPr sz="1634" dirty="0">
              <a:latin typeface="Comic Sans MS"/>
              <a:cs typeface="Comic Sans MS"/>
            </a:endParaRPr>
          </a:p>
          <a:p>
            <a:pPr marL="371730" marR="835096" lvl="1" indent="-181543">
              <a:lnSpc>
                <a:spcPct val="100800"/>
              </a:lnSpc>
              <a:spcBef>
                <a:spcPts val="27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Root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broadcasts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each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hearing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query broadcasts.</a:t>
            </a:r>
            <a:endParaRPr sz="1361" dirty="0">
              <a:latin typeface="Comic Sans MS"/>
              <a:cs typeface="Comic Sans MS"/>
            </a:endParaRPr>
          </a:p>
          <a:p>
            <a:pPr marL="371730" marR="276204" lvl="1" indent="-181543">
              <a:lnSpc>
                <a:spcPct val="100800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Each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selects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parent.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routing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structure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spanning </a:t>
            </a:r>
            <a:r>
              <a:rPr sz="1361" dirty="0">
                <a:latin typeface="Comic Sans MS"/>
                <a:cs typeface="Comic Sans MS"/>
              </a:rPr>
              <a:t>tree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rooted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at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node.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779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319861" marR="392046" indent="-311216">
              <a:lnSpc>
                <a:spcPct val="101499"/>
              </a:lnSpc>
              <a:buAutoNum type="arabicPeriod"/>
              <a:tabLst>
                <a:tab pos="319861" algn="l"/>
              </a:tabLst>
            </a:pP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Collection: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Aggregate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values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routed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up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spc="-7" dirty="0">
                <a:latin typeface="Comic Sans MS"/>
                <a:cs typeface="Comic Sans MS"/>
              </a:rPr>
              <a:t>tree.</a:t>
            </a:r>
            <a:endParaRPr sz="1634" dirty="0">
              <a:latin typeface="Comic Sans MS"/>
              <a:cs typeface="Comic Sans MS"/>
            </a:endParaRPr>
          </a:p>
          <a:p>
            <a:pPr marL="371730" marR="137454" lvl="1" indent="-181543">
              <a:lnSpc>
                <a:spcPct val="1008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Internal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aggregates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partial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received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its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sub- </a:t>
            </a:r>
            <a:r>
              <a:rPr sz="1361" spc="-7" dirty="0">
                <a:latin typeface="Comic Sans MS"/>
                <a:cs typeface="Comic Sans MS"/>
              </a:rPr>
              <a:t>tree.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814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TAG:</a:t>
            </a:r>
            <a:r>
              <a:rPr spc="-27" dirty="0"/>
              <a:t> </a:t>
            </a: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representation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3130187" cy="81446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TAG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queries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have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form: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42"/>
              </a:spcBef>
            </a:pPr>
            <a:endParaRPr sz="1634">
              <a:latin typeface="Comic Sans MS"/>
              <a:cs typeface="Comic Sans MS"/>
            </a:endParaRPr>
          </a:p>
          <a:p>
            <a:pPr marL="8645">
              <a:tabLst>
                <a:tab pos="880050" algn="l"/>
                <a:tab pos="2373887" algn="l"/>
              </a:tabLst>
            </a:pPr>
            <a:r>
              <a:rPr sz="1634" spc="-7" dirty="0">
                <a:latin typeface="Courier New"/>
                <a:cs typeface="Courier New"/>
              </a:rPr>
              <a:t>SELECT</a:t>
            </a:r>
            <a:r>
              <a:rPr sz="1634" dirty="0">
                <a:latin typeface="Courier New"/>
                <a:cs typeface="Courier New"/>
              </a:rPr>
              <a:t>	</a:t>
            </a:r>
            <a:r>
              <a:rPr sz="1634" spc="-7" dirty="0">
                <a:latin typeface="Courier New"/>
                <a:cs typeface="Courier New"/>
              </a:rPr>
              <a:t>{agg(expr),</a:t>
            </a:r>
            <a:r>
              <a:rPr sz="1634" dirty="0">
                <a:latin typeface="Courier New"/>
                <a:cs typeface="Courier New"/>
              </a:rPr>
              <a:t>	</a:t>
            </a:r>
            <a:r>
              <a:rPr sz="1634" spc="-7" dirty="0">
                <a:latin typeface="Courier New"/>
                <a:cs typeface="Courier New"/>
              </a:rPr>
              <a:t>attrs}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6783" y="1782080"/>
            <a:ext cx="1387015" cy="617103"/>
          </a:xfrm>
          <a:prstGeom prst="rect">
            <a:avLst/>
          </a:prstGeom>
        </p:spPr>
        <p:txBody>
          <a:bodyPr vert="horz" wrap="square" lIns="0" tIns="62241" rIns="0" bIns="0" rtlCol="0">
            <a:spAutoFit/>
          </a:bodyPr>
          <a:lstStyle/>
          <a:p>
            <a:pPr marL="8645">
              <a:spcBef>
                <a:spcPts val="490"/>
              </a:spcBef>
            </a:pPr>
            <a:r>
              <a:rPr sz="1634" spc="-7" dirty="0">
                <a:latin typeface="Courier New"/>
                <a:cs typeface="Courier New"/>
              </a:rPr>
              <a:t>sensors</a:t>
            </a:r>
            <a:endParaRPr sz="1634">
              <a:latin typeface="Courier New"/>
              <a:cs typeface="Courier New"/>
            </a:endParaRPr>
          </a:p>
          <a:p>
            <a:pPr marL="133131">
              <a:spcBef>
                <a:spcPts val="422"/>
              </a:spcBef>
            </a:pPr>
            <a:r>
              <a:rPr sz="1634" spc="-7" dirty="0">
                <a:latin typeface="Courier New"/>
                <a:cs typeface="Courier New"/>
              </a:rPr>
              <a:t>{selPreds}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273" y="1782080"/>
            <a:ext cx="640128" cy="92917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21500"/>
              </a:lnSpc>
              <a:spcBef>
                <a:spcPts val="68"/>
              </a:spcBef>
            </a:pPr>
            <a:r>
              <a:rPr sz="1634" spc="-14" dirty="0">
                <a:latin typeface="Courier New"/>
                <a:cs typeface="Courier New"/>
              </a:rPr>
              <a:t>FROM </a:t>
            </a:r>
            <a:r>
              <a:rPr sz="1634" spc="-7" dirty="0">
                <a:latin typeface="Courier New"/>
                <a:cs typeface="Courier New"/>
              </a:rPr>
              <a:t>WHERE GROUP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1285" y="2440794"/>
            <a:ext cx="1262535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382104" algn="l"/>
              </a:tabLst>
            </a:pPr>
            <a:r>
              <a:rPr sz="1634" spc="-17" dirty="0">
                <a:latin typeface="Courier New"/>
                <a:cs typeface="Courier New"/>
              </a:rPr>
              <a:t>BY</a:t>
            </a:r>
            <a:r>
              <a:rPr sz="1634" dirty="0">
                <a:latin typeface="Courier New"/>
                <a:cs typeface="Courier New"/>
              </a:rPr>
              <a:t>	</a:t>
            </a:r>
            <a:r>
              <a:rPr sz="1634" spc="-7" dirty="0">
                <a:latin typeface="Courier New"/>
                <a:cs typeface="Courier New"/>
              </a:rPr>
              <a:t>{attrs}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4274" y="2734708"/>
            <a:ext cx="764609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7" dirty="0">
                <a:latin typeface="Courier New"/>
                <a:cs typeface="Courier New"/>
              </a:rPr>
              <a:t>HAVING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5788" y="2734708"/>
            <a:ext cx="1635979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7" dirty="0">
                <a:latin typeface="Courier New"/>
                <a:cs typeface="Courier New"/>
              </a:rPr>
              <a:t>{havingPreds}</a:t>
            </a:r>
            <a:endParaRPr sz="163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4273" y="3037267"/>
            <a:ext cx="2009423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755563" algn="l"/>
                <a:tab pos="1875941" algn="l"/>
              </a:tabLst>
            </a:pPr>
            <a:r>
              <a:rPr sz="1634" spc="-7" dirty="0">
                <a:latin typeface="Courier New"/>
                <a:cs typeface="Courier New"/>
              </a:rPr>
              <a:t>EPOCH</a:t>
            </a:r>
            <a:r>
              <a:rPr sz="1634" dirty="0">
                <a:latin typeface="Courier New"/>
                <a:cs typeface="Courier New"/>
              </a:rPr>
              <a:t>	</a:t>
            </a:r>
            <a:r>
              <a:rPr sz="1634" spc="-7" dirty="0">
                <a:latin typeface="Courier New"/>
                <a:cs typeface="Courier New"/>
              </a:rPr>
              <a:t>DURATION</a:t>
            </a:r>
            <a:r>
              <a:rPr sz="1634" dirty="0">
                <a:latin typeface="Courier New"/>
                <a:cs typeface="Courier New"/>
              </a:rPr>
              <a:t>	</a:t>
            </a:r>
            <a:r>
              <a:rPr sz="1634" spc="-34" dirty="0">
                <a:latin typeface="Courier New"/>
                <a:cs typeface="Courier New"/>
              </a:rPr>
              <a:t>i</a:t>
            </a:r>
            <a:endParaRPr sz="163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15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TAG:</a:t>
            </a:r>
            <a:r>
              <a:rPr spc="-58" dirty="0"/>
              <a:t> </a:t>
            </a:r>
            <a:r>
              <a:rPr dirty="0"/>
              <a:t>Classification</a:t>
            </a:r>
            <a:r>
              <a:rPr spc="-51" dirty="0"/>
              <a:t> </a:t>
            </a:r>
            <a:r>
              <a:rPr dirty="0"/>
              <a:t>of</a:t>
            </a:r>
            <a:r>
              <a:rPr spc="-51" dirty="0"/>
              <a:t> </a:t>
            </a:r>
            <a:r>
              <a:rPr spc="-7" dirty="0"/>
              <a:t>aggregates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360554" y="1114658"/>
            <a:ext cx="7302564" cy="320486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Classification</a:t>
            </a:r>
            <a:r>
              <a:rPr sz="1634" spc="-75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keys</a:t>
            </a:r>
            <a:endParaRPr sz="1634" dirty="0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400"/>
              </a:lnSpc>
              <a:spcBef>
                <a:spcPts val="265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</a:t>
            </a:r>
            <a:r>
              <a:rPr sz="1361" b="1" spc="-7" dirty="0">
                <a:latin typeface="Comic Sans MS"/>
                <a:cs typeface="Comic Sans MS"/>
              </a:rPr>
              <a:t>Duplicate</a:t>
            </a:r>
            <a:r>
              <a:rPr sz="1361" b="1" spc="-18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insensitive:</a:t>
            </a:r>
            <a:r>
              <a:rPr sz="1361" spc="-6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aggregates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unaffected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duplicate </a:t>
            </a:r>
            <a:r>
              <a:rPr sz="1361" dirty="0">
                <a:latin typeface="Comic Sans MS"/>
                <a:cs typeface="Comic Sans MS"/>
              </a:rPr>
              <a:t>readings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single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device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while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duplicate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sensitive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aggregates </a:t>
            </a:r>
            <a:r>
              <a:rPr sz="1361" dirty="0">
                <a:latin typeface="Comic Sans MS"/>
                <a:cs typeface="Comic Sans MS"/>
              </a:rPr>
              <a:t>will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change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when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duplicate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reading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reported.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395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371730" marR="51869" lvl="1" indent="-181543">
              <a:lnSpc>
                <a:spcPct val="100400"/>
              </a:lnSpc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</a:t>
            </a:r>
            <a:r>
              <a:rPr sz="1361" b="1" spc="-7" dirty="0">
                <a:latin typeface="Comic Sans MS"/>
                <a:cs typeface="Comic Sans MS"/>
              </a:rPr>
              <a:t>Exemplary:</a:t>
            </a:r>
            <a:r>
              <a:rPr sz="1361" b="1" spc="-18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aggregates</a:t>
            </a:r>
            <a:r>
              <a:rPr sz="1361" spc="-65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return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more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representative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values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all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values;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b="1" spc="-7" dirty="0">
                <a:latin typeface="Comic Sans MS"/>
                <a:cs typeface="Comic Sans MS"/>
              </a:rPr>
              <a:t>summary</a:t>
            </a:r>
            <a:r>
              <a:rPr sz="1361" b="1" spc="-18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aggregates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compute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some </a:t>
            </a:r>
            <a:r>
              <a:rPr sz="1361" dirty="0">
                <a:latin typeface="Comic Sans MS"/>
                <a:cs typeface="Comic Sans MS"/>
              </a:rPr>
              <a:t>property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over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all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values.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323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371730" marR="176355" lvl="1" indent="-181543">
              <a:lnSpc>
                <a:spcPct val="100800"/>
              </a:lnSpc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</a:t>
            </a:r>
            <a:r>
              <a:rPr sz="1361" b="1" dirty="0">
                <a:latin typeface="Comic Sans MS"/>
                <a:cs typeface="Comic Sans MS"/>
              </a:rPr>
              <a:t>Monotonic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Given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two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partial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states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s1,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s2,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evaluator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function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e,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merging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function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34" dirty="0">
                <a:latin typeface="Comic Sans MS"/>
                <a:cs typeface="Comic Sans MS"/>
              </a:rPr>
              <a:t>f</a:t>
            </a:r>
            <a:endParaRPr sz="1361" dirty="0">
              <a:latin typeface="Comic Sans MS"/>
              <a:cs typeface="Comic Sans MS"/>
            </a:endParaRPr>
          </a:p>
          <a:p>
            <a:pPr marL="371730"/>
            <a:r>
              <a:rPr sz="1361" dirty="0">
                <a:latin typeface="Comic Sans MS"/>
                <a:cs typeface="Comic Sans MS"/>
              </a:rPr>
              <a:t>Resulting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state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record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s’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f(s1,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s2)</a:t>
            </a:r>
            <a:endParaRPr sz="1361" dirty="0">
              <a:latin typeface="Comic Sans MS"/>
              <a:cs typeface="Comic Sans MS"/>
            </a:endParaRPr>
          </a:p>
          <a:p>
            <a:pPr marL="639290">
              <a:spcBef>
                <a:spcPts val="327"/>
              </a:spcBef>
              <a:tabLst>
                <a:tab pos="1391394" algn="l"/>
              </a:tabLst>
            </a:pPr>
            <a:r>
              <a:rPr sz="1361" spc="-34" dirty="0">
                <a:latin typeface="MS PGothic"/>
                <a:cs typeface="MS PGothic"/>
              </a:rPr>
              <a:t>➙</a:t>
            </a:r>
            <a:r>
              <a:rPr sz="1361" dirty="0">
                <a:latin typeface="MS PGothic"/>
                <a:cs typeface="MS PGothic"/>
              </a:rPr>
              <a:t>	</a:t>
            </a:r>
            <a:r>
              <a:rPr sz="1361" dirty="0">
                <a:latin typeface="Comic Sans MS"/>
                <a:cs typeface="Comic Sans MS"/>
              </a:rPr>
              <a:t>e(s’)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≥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max(e(s1),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e(s2))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MS PGothic"/>
                <a:cs typeface="MS PGothic"/>
              </a:rPr>
              <a:t>∧</a:t>
            </a:r>
            <a:r>
              <a:rPr sz="1361" spc="-41" dirty="0">
                <a:latin typeface="MS PGothic"/>
                <a:cs typeface="MS PGothic"/>
              </a:rPr>
              <a:t> </a:t>
            </a:r>
            <a:r>
              <a:rPr sz="1361" dirty="0">
                <a:latin typeface="Comic Sans MS"/>
                <a:cs typeface="Comic Sans MS"/>
              </a:rPr>
              <a:t>e(s’)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≤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min(e(s1),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e(s2))</a:t>
            </a:r>
            <a:endParaRPr sz="1361" dirty="0">
              <a:latin typeface="Comic Sans MS"/>
              <a:cs typeface="Comic Sans MS"/>
            </a:endParaRPr>
          </a:p>
          <a:p>
            <a:pPr>
              <a:spcBef>
                <a:spcPts val="419"/>
              </a:spcBef>
            </a:pP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b="1" dirty="0">
                <a:latin typeface="Comic Sans MS"/>
                <a:cs typeface="Comic Sans MS"/>
              </a:rPr>
              <a:t>Partial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amount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state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that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required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3007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TAG:</a:t>
            </a:r>
            <a:r>
              <a:rPr spc="-58" dirty="0"/>
              <a:t> </a:t>
            </a:r>
            <a:r>
              <a:rPr dirty="0"/>
              <a:t>Classification</a:t>
            </a:r>
            <a:r>
              <a:rPr spc="-51" dirty="0"/>
              <a:t> </a:t>
            </a:r>
            <a:r>
              <a:rPr dirty="0"/>
              <a:t>of</a:t>
            </a:r>
            <a:r>
              <a:rPr spc="-51" dirty="0"/>
              <a:t> </a:t>
            </a:r>
            <a:r>
              <a:rPr spc="-7" dirty="0"/>
              <a:t>aggregates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429691" y="1155637"/>
            <a:ext cx="2308956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Classes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aggregates</a:t>
            </a:r>
            <a:endParaRPr sz="1634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12001"/>
              </p:ext>
            </p:extLst>
          </p:nvPr>
        </p:nvGraphicFramePr>
        <p:xfrm>
          <a:off x="770022" y="1521609"/>
          <a:ext cx="7588663" cy="246055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8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6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000" spc="-10" dirty="0"/>
                        <a:t>MAX,MIN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/>
                        <a:t>COUNT,</a:t>
                      </a:r>
                      <a:r>
                        <a:rPr sz="1000" spc="-45" dirty="0"/>
                        <a:t> </a:t>
                      </a:r>
                      <a:r>
                        <a:rPr sz="1000" spc="-25" dirty="0"/>
                        <a:t>SUM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/>
                        <a:t>AVERAGE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/>
                        <a:t>MEDIAN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 marL="90805" marR="88265">
                        <a:lnSpc>
                          <a:spcPts val="1600"/>
                        </a:lnSpc>
                        <a:spcBef>
                          <a:spcPts val="1160"/>
                        </a:spcBef>
                      </a:pPr>
                      <a:r>
                        <a:rPr sz="1000" spc="-10" dirty="0"/>
                        <a:t>COUNT DISTINCT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10027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10" dirty="0"/>
                        <a:t>HISTOGRAM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000" dirty="0"/>
                        <a:t>Duplicate</a:t>
                      </a:r>
                      <a:r>
                        <a:rPr sz="1000" spc="-30" dirty="0"/>
                        <a:t> </a:t>
                      </a:r>
                      <a:r>
                        <a:rPr sz="1000" spc="-10" dirty="0"/>
                        <a:t>sensitive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No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Yes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Yes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Yes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No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Yes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 marL="90805" marR="565785">
                        <a:lnSpc>
                          <a:spcPts val="1600"/>
                        </a:lnSpc>
                        <a:spcBef>
                          <a:spcPts val="1160"/>
                        </a:spcBef>
                      </a:pPr>
                      <a:r>
                        <a:rPr sz="1000" dirty="0"/>
                        <a:t>Exemplary</a:t>
                      </a:r>
                      <a:r>
                        <a:rPr sz="1000" spc="-45" dirty="0"/>
                        <a:t> </a:t>
                      </a:r>
                      <a:r>
                        <a:rPr sz="1000" spc="-20" dirty="0"/>
                        <a:t>(E), </a:t>
                      </a:r>
                      <a:r>
                        <a:rPr sz="1000" dirty="0"/>
                        <a:t>Summary</a:t>
                      </a:r>
                      <a:r>
                        <a:rPr sz="1000" spc="-25" dirty="0"/>
                        <a:t> (S)</a:t>
                      </a:r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100277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50" dirty="0"/>
                        <a:t>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spc="-50" dirty="0"/>
                        <a:t>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spc="-50" dirty="0"/>
                        <a:t>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50" dirty="0"/>
                        <a:t>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spc="-50" dirty="0"/>
                        <a:t>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50" dirty="0"/>
                        <a:t>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000" spc="-10" dirty="0"/>
                        <a:t>Monotonic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Yes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Yes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No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No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Yes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000" spc="-25" dirty="0"/>
                        <a:t>No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000" dirty="0"/>
                        <a:t>Partial</a:t>
                      </a:r>
                      <a:r>
                        <a:rPr sz="1000" spc="-40" dirty="0"/>
                        <a:t> </a:t>
                      </a:r>
                      <a:r>
                        <a:rPr sz="1000" spc="-10" dirty="0"/>
                        <a:t>state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 dirty="0"/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000" spc="-10" dirty="0"/>
                        <a:t>Distributive</a:t>
                      </a:r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-10" dirty="0"/>
                        <a:t>Distributive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spc="-10" dirty="0"/>
                        <a:t>Algebraic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000" spc="-10" dirty="0"/>
                        <a:t>Holistic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00"/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000" spc="-10" dirty="0"/>
                        <a:t>Unique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23340" marB="0"/>
                </a:tc>
                <a:tc>
                  <a:txBody>
                    <a:bodyPr/>
                    <a:lstStyle/>
                    <a:p>
                      <a:pPr marL="281940" marR="268605" indent="20320">
                        <a:lnSpc>
                          <a:spcPts val="1600"/>
                        </a:lnSpc>
                        <a:spcBef>
                          <a:spcPts val="1160"/>
                        </a:spcBef>
                      </a:pPr>
                      <a:r>
                        <a:rPr sz="1000" spc="-10" dirty="0"/>
                        <a:t>Content- Sensitive</a:t>
                      </a:r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10027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1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Protocol</a:t>
            </a:r>
            <a:r>
              <a:rPr spc="-65" dirty="0"/>
              <a:t> </a:t>
            </a:r>
            <a:r>
              <a:rPr spc="-14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4787344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Different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protocol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stack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models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future</a:t>
            </a:r>
            <a:endParaRPr sz="1634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647" y="1885486"/>
            <a:ext cx="4778501" cy="19989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9375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TAG:</a:t>
            </a:r>
            <a:r>
              <a:rPr spc="-27" dirty="0"/>
              <a:t> </a:t>
            </a:r>
            <a:r>
              <a:rPr spc="-7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596" y="1644005"/>
            <a:ext cx="6090346" cy="18275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5150" y="3525407"/>
            <a:ext cx="500951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7" dirty="0">
                <a:latin typeface="Comic Sans MS"/>
                <a:cs typeface="Comic Sans MS"/>
              </a:rPr>
              <a:t>Simple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5" name="object 5"/>
          <p:cNvSpPr txBox="1"/>
          <p:nvPr/>
        </p:nvSpPr>
        <p:spPr>
          <a:xfrm>
            <a:off x="4283532" y="3525407"/>
            <a:ext cx="570539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7" dirty="0">
                <a:latin typeface="Comic Sans MS"/>
                <a:cs typeface="Comic Sans MS"/>
              </a:rPr>
              <a:t>Random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0966" y="3525407"/>
            <a:ext cx="639264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7" dirty="0">
                <a:latin typeface="Comic Sans MS"/>
                <a:cs typeface="Comic Sans MS"/>
              </a:rPr>
              <a:t>Realistic</a:t>
            </a:r>
            <a:endParaRPr sz="1225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38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TAG:</a:t>
            </a:r>
            <a:r>
              <a:rPr spc="-27" dirty="0"/>
              <a:t> </a:t>
            </a:r>
            <a:r>
              <a:rPr spc="-7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404" y="1094974"/>
            <a:ext cx="3004227" cy="34859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6298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TAG:</a:t>
            </a:r>
            <a:r>
              <a:rPr spc="-27" dirty="0"/>
              <a:t> </a:t>
            </a:r>
            <a:r>
              <a:rPr spc="-7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576" y="1049819"/>
            <a:ext cx="5479448" cy="34737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6371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TAG:</a:t>
            </a:r>
            <a:r>
              <a:rPr spc="-27" dirty="0"/>
              <a:t> </a:t>
            </a:r>
            <a:r>
              <a:rPr spc="-7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076" y="1019915"/>
            <a:ext cx="5125103" cy="35519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06339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273" y="137623"/>
            <a:ext cx="4893240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lang="en-US" spc="-7" dirty="0"/>
              <a:t>Result Summary</a:t>
            </a:r>
            <a:endParaRPr spc="-7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236860" cy="85293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protocols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very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specific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37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flexible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protocol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processing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systems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simple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“programming”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10307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722" y="355491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lang="en-US" spc="-7" dirty="0" smtClean="0"/>
              <a:t>Reference</a:t>
            </a:r>
            <a:endParaRPr spc="-7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712722" y="1418442"/>
            <a:ext cx="7759765" cy="1730415"/>
          </a:xfrm>
          <a:prstGeom prst="rect">
            <a:avLst/>
          </a:prstGeom>
        </p:spPr>
        <p:txBody>
          <a:bodyPr vert="horz" wrap="square" lIns="0" tIns="31120" rIns="0" bIns="0" rtlCol="0">
            <a:spAutoFit/>
          </a:bodyPr>
          <a:lstStyle/>
          <a:p>
            <a:pPr marL="250702" marR="338880" indent="-242057">
              <a:lnSpc>
                <a:spcPts val="1218"/>
              </a:lnSpc>
              <a:spcBef>
                <a:spcPts val="295"/>
              </a:spcBef>
            </a:pPr>
            <a:r>
              <a:rPr sz="1157" dirty="0">
                <a:latin typeface="Comic Sans MS"/>
                <a:cs typeface="Comic Sans MS"/>
              </a:rPr>
              <a:t>[</a:t>
            </a:r>
            <a:r>
              <a:rPr sz="1157" dirty="0">
                <a:latin typeface="Comic Sans MS"/>
                <a:cs typeface="Comic Sans MS"/>
              </a:rPr>
              <a:t>Madden04]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S.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Madden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and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J.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Gehrke,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“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Query</a:t>
            </a:r>
            <a:r>
              <a:rPr sz="1157" spc="-24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Processing</a:t>
            </a:r>
            <a:r>
              <a:rPr sz="1157" spc="-1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in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Sensor</a:t>
            </a:r>
            <a:r>
              <a:rPr sz="1157" spc="-1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spc="-7" dirty="0">
                <a:solidFill>
                  <a:srgbClr val="0000FF"/>
                </a:solidFill>
                <a:latin typeface="Comic Sans MS"/>
                <a:cs typeface="Comic Sans MS"/>
              </a:rPr>
              <a:t>Networks</a:t>
            </a:r>
            <a:r>
              <a:rPr sz="1157" spc="-7" dirty="0">
                <a:latin typeface="Comic Sans MS"/>
                <a:cs typeface="Comic Sans MS"/>
              </a:rPr>
              <a:t>”, </a:t>
            </a:r>
            <a:r>
              <a:rPr sz="1157" dirty="0">
                <a:latin typeface="Comic Sans MS"/>
                <a:cs typeface="Comic Sans MS"/>
              </a:rPr>
              <a:t>IEEE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Pervasive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Computing,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vol.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3,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No.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1.,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March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2004.</a:t>
            </a:r>
            <a:endParaRPr sz="1157" dirty="0">
              <a:latin typeface="Comic Sans MS"/>
              <a:cs typeface="Comic Sans MS"/>
            </a:endParaRPr>
          </a:p>
          <a:p>
            <a:pPr marL="250702" marR="3458" indent="-242057">
              <a:lnSpc>
                <a:spcPts val="1218"/>
              </a:lnSpc>
              <a:spcBef>
                <a:spcPts val="354"/>
              </a:spcBef>
              <a:tabLst>
                <a:tab pos="1103088" algn="l"/>
              </a:tabLst>
            </a:pPr>
            <a:r>
              <a:rPr sz="1157" dirty="0">
                <a:latin typeface="Comic Sans MS"/>
                <a:cs typeface="Comic Sans MS"/>
              </a:rPr>
              <a:t>[Madden02]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S.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Madden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et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al.,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“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TAG: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1157" spc="-1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Tiny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Aggregation</a:t>
            </a:r>
            <a:r>
              <a:rPr sz="1157" spc="-1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Service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for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spc="-7" dirty="0">
                <a:solidFill>
                  <a:srgbClr val="0000FF"/>
                </a:solidFill>
                <a:latin typeface="Comic Sans MS"/>
                <a:cs typeface="Comic Sans MS"/>
              </a:rPr>
              <a:t>Ad-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Hoc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spc="-7" dirty="0">
                <a:solidFill>
                  <a:srgbClr val="0000FF"/>
                </a:solidFill>
                <a:latin typeface="Comic Sans MS"/>
                <a:cs typeface="Comic Sans MS"/>
              </a:rPr>
              <a:t>Sensor Networks</a:t>
            </a:r>
            <a:r>
              <a:rPr sz="1157" spc="-7" dirty="0">
                <a:latin typeface="Comic Sans MS"/>
                <a:cs typeface="Comic Sans MS"/>
              </a:rPr>
              <a:t>”,</a:t>
            </a:r>
            <a:r>
              <a:rPr sz="1157" dirty="0">
                <a:latin typeface="Comic Sans MS"/>
                <a:cs typeface="Comic Sans MS"/>
              </a:rPr>
              <a:t>	in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Proc.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of</a:t>
            </a:r>
            <a:r>
              <a:rPr sz="1157" spc="-1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OSDI,</a:t>
            </a:r>
            <a:r>
              <a:rPr sz="1157" spc="-10" dirty="0">
                <a:latin typeface="Comic Sans MS"/>
                <a:cs typeface="Comic Sans MS"/>
              </a:rPr>
              <a:t> </a:t>
            </a:r>
            <a:r>
              <a:rPr sz="1157" spc="-14" dirty="0">
                <a:latin typeface="Comic Sans MS"/>
                <a:cs typeface="Comic Sans MS"/>
              </a:rPr>
              <a:t>2002</a:t>
            </a:r>
            <a:endParaRPr sz="1157" dirty="0">
              <a:latin typeface="Comic Sans MS"/>
              <a:cs typeface="Comic Sans MS"/>
            </a:endParaRPr>
          </a:p>
          <a:p>
            <a:pPr marL="250702" marR="342770" indent="-242057">
              <a:lnSpc>
                <a:spcPts val="1218"/>
              </a:lnSpc>
              <a:spcBef>
                <a:spcPts val="354"/>
              </a:spcBef>
            </a:pPr>
            <a:r>
              <a:rPr sz="1157" dirty="0">
                <a:latin typeface="Comic Sans MS"/>
                <a:cs typeface="Comic Sans MS"/>
              </a:rPr>
              <a:t>[Yao]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Yong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Yao,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Johannes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Gehrke,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“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The</a:t>
            </a:r>
            <a:r>
              <a:rPr sz="1157" spc="-24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Cougar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Approach</a:t>
            </a:r>
            <a:r>
              <a:rPr sz="1157" spc="-2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to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spc="-7" dirty="0">
                <a:solidFill>
                  <a:srgbClr val="0000FF"/>
                </a:solidFill>
                <a:latin typeface="Comic Sans MS"/>
                <a:cs typeface="Comic Sans MS"/>
              </a:rPr>
              <a:t>In-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Network</a:t>
            </a:r>
            <a:r>
              <a:rPr sz="1157" spc="-2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spc="-7" dirty="0">
                <a:solidFill>
                  <a:srgbClr val="0000FF"/>
                </a:solidFill>
                <a:latin typeface="Comic Sans MS"/>
                <a:cs typeface="Comic Sans MS"/>
              </a:rPr>
              <a:t>Query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Processing</a:t>
            </a:r>
            <a:r>
              <a:rPr sz="1157" spc="-24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in</a:t>
            </a:r>
            <a:r>
              <a:rPr sz="1157" spc="-24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Sensor</a:t>
            </a:r>
            <a:r>
              <a:rPr sz="1157" spc="-20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Networks</a:t>
            </a:r>
            <a:r>
              <a:rPr sz="1157" dirty="0">
                <a:latin typeface="Comic Sans MS"/>
                <a:cs typeface="Comic Sans MS"/>
              </a:rPr>
              <a:t>”,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Sigmod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Record,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Volume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31,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Number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spc="-17" dirty="0">
                <a:latin typeface="Comic Sans MS"/>
                <a:cs typeface="Comic Sans MS"/>
              </a:rPr>
              <a:t>3.</a:t>
            </a:r>
            <a:endParaRPr sz="1157" dirty="0">
              <a:latin typeface="Comic Sans MS"/>
              <a:cs typeface="Comic Sans MS"/>
            </a:endParaRPr>
          </a:p>
          <a:p>
            <a:pPr marL="250702">
              <a:lnSpc>
                <a:spcPts val="1215"/>
              </a:lnSpc>
            </a:pPr>
            <a:r>
              <a:rPr sz="1157" dirty="0">
                <a:latin typeface="Comic Sans MS"/>
                <a:cs typeface="Comic Sans MS"/>
              </a:rPr>
              <a:t>September</a:t>
            </a:r>
            <a:r>
              <a:rPr sz="1157" spc="-78" dirty="0">
                <a:latin typeface="Comic Sans MS"/>
                <a:cs typeface="Comic Sans MS"/>
              </a:rPr>
              <a:t> </a:t>
            </a:r>
            <a:r>
              <a:rPr sz="1157" spc="-14" dirty="0">
                <a:latin typeface="Comic Sans MS"/>
                <a:cs typeface="Comic Sans MS"/>
              </a:rPr>
              <a:t>2002</a:t>
            </a:r>
            <a:endParaRPr sz="1157" dirty="0">
              <a:latin typeface="Comic Sans MS"/>
              <a:cs typeface="Comic Sans MS"/>
            </a:endParaRPr>
          </a:p>
          <a:p>
            <a:pPr marL="250702" marR="66998" indent="-242057">
              <a:lnSpc>
                <a:spcPct val="89700"/>
              </a:lnSpc>
              <a:spcBef>
                <a:spcPts val="327"/>
              </a:spcBef>
            </a:pPr>
            <a:r>
              <a:rPr sz="1157" dirty="0">
                <a:latin typeface="Comic Sans MS"/>
                <a:cs typeface="Comic Sans MS"/>
              </a:rPr>
              <a:t>[Gubbi]</a:t>
            </a:r>
            <a:r>
              <a:rPr sz="1157" spc="-3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Jayavardhana</a:t>
            </a:r>
            <a:r>
              <a:rPr sz="1157" spc="-3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Gubbi,</a:t>
            </a:r>
            <a:r>
              <a:rPr sz="1157" spc="-3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Rajkumar</a:t>
            </a:r>
            <a:r>
              <a:rPr sz="1157" spc="-3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Buyya,</a:t>
            </a:r>
            <a:r>
              <a:rPr sz="1157" spc="-3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Slaven</a:t>
            </a:r>
            <a:r>
              <a:rPr sz="1157" spc="-31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Marusic,</a:t>
            </a:r>
            <a:r>
              <a:rPr sz="1157" spc="-34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Marimuthu </a:t>
            </a:r>
            <a:r>
              <a:rPr sz="1157" dirty="0">
                <a:latin typeface="Comic Sans MS"/>
                <a:cs typeface="Comic Sans MS"/>
              </a:rPr>
              <a:t>Palaniswami,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“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Internet</a:t>
            </a:r>
            <a:r>
              <a:rPr sz="1157" spc="-31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of</a:t>
            </a:r>
            <a:r>
              <a:rPr sz="1157" spc="-2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Things</a:t>
            </a:r>
            <a:r>
              <a:rPr sz="1157" spc="-31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(IoT):</a:t>
            </a:r>
            <a:r>
              <a:rPr sz="1157" spc="-31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sz="1157" spc="-2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Vision,</a:t>
            </a:r>
            <a:r>
              <a:rPr sz="1157" spc="-27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Architectural</a:t>
            </a:r>
            <a:r>
              <a:rPr sz="1157" spc="-31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Elements,</a:t>
            </a:r>
            <a:r>
              <a:rPr sz="1157" spc="-24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spc="-17" dirty="0">
                <a:solidFill>
                  <a:srgbClr val="0000FF"/>
                </a:solidFill>
                <a:latin typeface="Comic Sans MS"/>
                <a:cs typeface="Comic Sans MS"/>
              </a:rPr>
              <a:t>and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Future</a:t>
            </a:r>
            <a:r>
              <a:rPr sz="1157" spc="-24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157" dirty="0">
                <a:solidFill>
                  <a:srgbClr val="0000FF"/>
                </a:solidFill>
                <a:latin typeface="Comic Sans MS"/>
                <a:cs typeface="Comic Sans MS"/>
              </a:rPr>
              <a:t>Directions</a:t>
            </a:r>
            <a:r>
              <a:rPr sz="1157" dirty="0">
                <a:latin typeface="Comic Sans MS"/>
                <a:cs typeface="Comic Sans MS"/>
              </a:rPr>
              <a:t>”,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Technical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Report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CLOUDS-TR-2012-</a:t>
            </a:r>
            <a:r>
              <a:rPr sz="1157" dirty="0">
                <a:latin typeface="Comic Sans MS"/>
                <a:cs typeface="Comic Sans MS"/>
              </a:rPr>
              <a:t>2,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Cloud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Computing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spc="-17" dirty="0">
                <a:latin typeface="Comic Sans MS"/>
                <a:cs typeface="Comic Sans MS"/>
              </a:rPr>
              <a:t>and </a:t>
            </a:r>
            <a:r>
              <a:rPr sz="1157" dirty="0">
                <a:latin typeface="Comic Sans MS"/>
                <a:cs typeface="Comic Sans MS"/>
              </a:rPr>
              <a:t>Distributed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Systems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Laboratory,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The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University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of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Melbourne,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June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29,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spc="-14" dirty="0">
                <a:latin typeface="Comic Sans MS"/>
                <a:cs typeface="Comic Sans MS"/>
              </a:rPr>
              <a:t>2012</a:t>
            </a:r>
            <a:endParaRPr sz="1157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9072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2485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Mauliate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</a:rPr>
              <a:t>Godang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Protocol</a:t>
            </a:r>
            <a:r>
              <a:rPr spc="-65" dirty="0"/>
              <a:t> </a:t>
            </a:r>
            <a:r>
              <a:rPr spc="-14" dirty="0"/>
              <a:t>stack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4787344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Different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protocol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stack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models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future</a:t>
            </a:r>
            <a:endParaRPr sz="1634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90213" y="1491955"/>
          <a:ext cx="1763486" cy="2175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XML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6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20" dirty="0">
                          <a:latin typeface="Comic Sans MS"/>
                          <a:cs typeface="Comic Sans MS"/>
                        </a:rPr>
                        <a:t>HTTP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TCP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IP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179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dirty="0">
                          <a:latin typeface="Comic Sans MS"/>
                          <a:cs typeface="Comic Sans MS"/>
                        </a:rPr>
                        <a:t>Ethernet</a:t>
                      </a:r>
                      <a:r>
                        <a:rPr sz="1100" spc="-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100" spc="-25" dirty="0">
                          <a:latin typeface="Comic Sans MS"/>
                          <a:cs typeface="Comic Sans MS"/>
                        </a:rPr>
                        <a:t>MAC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36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63563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dirty="0">
                          <a:latin typeface="Comic Sans MS"/>
                          <a:cs typeface="Comic Sans MS"/>
                        </a:rPr>
                        <a:t>Ethernet</a:t>
                      </a:r>
                      <a:r>
                        <a:rPr sz="1100" spc="-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100" spc="-25" dirty="0">
                          <a:latin typeface="Comic Sans MS"/>
                          <a:cs typeface="Comic Sans MS"/>
                        </a:rPr>
                        <a:t>PHY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6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79452" y="1491955"/>
          <a:ext cx="1763486" cy="2175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EXI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6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20" dirty="0">
                          <a:latin typeface="Comic Sans MS"/>
                          <a:cs typeface="Comic Sans MS"/>
                        </a:rPr>
                        <a:t>CoAP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UDP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100" spc="-10" dirty="0">
                          <a:latin typeface="Comic Sans MS"/>
                          <a:cs typeface="Comic Sans MS"/>
                        </a:rPr>
                        <a:t>6LoWPAN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1799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dirty="0">
                          <a:latin typeface="Comic Sans MS"/>
                          <a:cs typeface="Comic Sans MS"/>
                        </a:rPr>
                        <a:t>IEEE</a:t>
                      </a:r>
                      <a:r>
                        <a:rPr sz="11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100" dirty="0">
                          <a:latin typeface="Comic Sans MS"/>
                          <a:cs typeface="Comic Sans MS"/>
                        </a:rPr>
                        <a:t>802.*</a:t>
                      </a:r>
                      <a:r>
                        <a:rPr sz="1100" spc="-25" dirty="0">
                          <a:latin typeface="Comic Sans MS"/>
                          <a:cs typeface="Comic Sans MS"/>
                        </a:rPr>
                        <a:t> MAC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36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dirty="0">
                          <a:latin typeface="Comic Sans MS"/>
                          <a:cs typeface="Comic Sans MS"/>
                        </a:rPr>
                        <a:t>IEEE</a:t>
                      </a:r>
                      <a:r>
                        <a:rPr sz="11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100" dirty="0">
                          <a:latin typeface="Comic Sans MS"/>
                          <a:cs typeface="Comic Sans MS"/>
                        </a:rPr>
                        <a:t>802.*</a:t>
                      </a:r>
                      <a:r>
                        <a:rPr sz="1100" spc="-25" dirty="0">
                          <a:latin typeface="Comic Sans MS"/>
                          <a:cs typeface="Comic Sans MS"/>
                        </a:rPr>
                        <a:t> PHY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6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65810" y="1548936"/>
            <a:ext cx="5245073" cy="276589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07910" algn="ctr">
              <a:spcBef>
                <a:spcPts val="68"/>
              </a:spcBef>
            </a:pPr>
            <a:r>
              <a:rPr sz="1089" spc="-7" dirty="0">
                <a:solidFill>
                  <a:srgbClr val="7F7F7F"/>
                </a:solidFill>
                <a:latin typeface="Comic Sans MS"/>
                <a:cs typeface="Comic Sans MS"/>
              </a:rPr>
              <a:t>Payload</a:t>
            </a:r>
            <a:endParaRPr sz="1089">
              <a:latin typeface="Comic Sans MS"/>
              <a:cs typeface="Comic Sans MS"/>
            </a:endParaRPr>
          </a:p>
          <a:p>
            <a:pPr marL="2373455" marR="2149120" algn="ctr">
              <a:lnSpc>
                <a:spcPct val="216600"/>
              </a:lnSpc>
              <a:spcBef>
                <a:spcPts val="136"/>
              </a:spcBef>
            </a:pPr>
            <a:r>
              <a:rPr sz="1089" spc="-7" dirty="0">
                <a:solidFill>
                  <a:srgbClr val="7F7F7F"/>
                </a:solidFill>
                <a:latin typeface="Comic Sans MS"/>
                <a:cs typeface="Comic Sans MS"/>
              </a:rPr>
              <a:t>Application Transport Network </a:t>
            </a:r>
            <a:r>
              <a:rPr sz="1089" dirty="0">
                <a:solidFill>
                  <a:srgbClr val="7F7F7F"/>
                </a:solidFill>
                <a:latin typeface="Comic Sans MS"/>
                <a:cs typeface="Comic Sans MS"/>
              </a:rPr>
              <a:t>Data</a:t>
            </a:r>
            <a:r>
              <a:rPr sz="1089" spc="-17" dirty="0">
                <a:solidFill>
                  <a:srgbClr val="7F7F7F"/>
                </a:solidFill>
                <a:latin typeface="Comic Sans MS"/>
                <a:cs typeface="Comic Sans MS"/>
              </a:rPr>
              <a:t> </a:t>
            </a:r>
            <a:r>
              <a:rPr sz="1089" spc="-14" dirty="0">
                <a:solidFill>
                  <a:srgbClr val="7F7F7F"/>
                </a:solidFill>
                <a:latin typeface="Comic Sans MS"/>
                <a:cs typeface="Comic Sans MS"/>
              </a:rPr>
              <a:t>Link </a:t>
            </a:r>
            <a:r>
              <a:rPr sz="1089" spc="-7" dirty="0">
                <a:solidFill>
                  <a:srgbClr val="7F7F7F"/>
                </a:solidFill>
                <a:latin typeface="Comic Sans MS"/>
                <a:cs typeface="Comic Sans MS"/>
              </a:rPr>
              <a:t>Physical</a:t>
            </a:r>
            <a:endParaRPr sz="1089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089">
              <a:latin typeface="Comic Sans MS"/>
              <a:cs typeface="Comic Sans MS"/>
            </a:endParaRPr>
          </a:p>
          <a:p>
            <a:pPr>
              <a:spcBef>
                <a:spcPts val="17"/>
              </a:spcBef>
            </a:pPr>
            <a:endParaRPr sz="1089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0800"/>
              </a:lnSpc>
              <a:spcBef>
                <a:spcPts val="3"/>
              </a:spcBef>
              <a:buSzPct val="150000"/>
              <a:buFont typeface="Arial"/>
              <a:buChar char="•"/>
              <a:tabLst>
                <a:tab pos="190188" algn="l"/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	W3C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Efficient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XML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Interchange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(EXI)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format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binary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high </a:t>
            </a:r>
            <a:r>
              <a:rPr sz="1361" dirty="0">
                <a:latin typeface="Comic Sans MS"/>
                <a:cs typeface="Comic Sans MS"/>
              </a:rPr>
              <a:t>performance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XML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representation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M2M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communication.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363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Protocol</a:t>
            </a:r>
            <a:r>
              <a:rPr spc="-65" dirty="0"/>
              <a:t> </a:t>
            </a:r>
            <a:r>
              <a:rPr spc="-14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3821" y="3669485"/>
            <a:ext cx="1763486" cy="246171"/>
          </a:xfrm>
          <a:prstGeom prst="rect">
            <a:avLst/>
          </a:prstGeom>
          <a:ln w="4156">
            <a:solidFill>
              <a:srgbClr val="000000"/>
            </a:solidFill>
          </a:ln>
        </p:spPr>
        <p:txBody>
          <a:bodyPr vert="horz" wrap="square" lIns="0" tIns="77801" rIns="0" bIns="0" rtlCol="0">
            <a:spAutoFit/>
          </a:bodyPr>
          <a:lstStyle/>
          <a:p>
            <a:pPr marL="337582">
              <a:spcBef>
                <a:spcPts val="613"/>
              </a:spcBef>
            </a:pPr>
            <a:r>
              <a:rPr sz="1089" dirty="0">
                <a:latin typeface="Comic Sans MS"/>
                <a:cs typeface="Comic Sans MS"/>
              </a:rPr>
              <a:t>IEEE</a:t>
            </a:r>
            <a:r>
              <a:rPr sz="1089" spc="-2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802.*</a:t>
            </a:r>
            <a:r>
              <a:rPr sz="1089" spc="-17" dirty="0">
                <a:latin typeface="Comic Sans MS"/>
                <a:cs typeface="Comic Sans MS"/>
              </a:rPr>
              <a:t> MAC</a:t>
            </a:r>
            <a:endParaRPr sz="1089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59499" y="1292989"/>
          <a:ext cx="1763486" cy="11462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31">
                <a:tc>
                  <a:txBody>
                    <a:bodyPr/>
                    <a:lstStyle/>
                    <a:p>
                      <a:pPr marR="109220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EXI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6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01">
                <a:tc>
                  <a:txBody>
                    <a:bodyPr/>
                    <a:lstStyle/>
                    <a:p>
                      <a:pPr marR="1043305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100" spc="-20" dirty="0">
                          <a:latin typeface="Comic Sans MS"/>
                          <a:cs typeface="Comic Sans MS"/>
                        </a:rPr>
                        <a:t>CoAP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907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334">
                <a:tc>
                  <a:txBody>
                    <a:bodyPr/>
                    <a:lstStyle/>
                    <a:p>
                      <a:pPr marR="1083310" algn="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UDP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920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63821" y="4032556"/>
            <a:ext cx="1763486" cy="232205"/>
          </a:xfrm>
          <a:prstGeom prst="rect">
            <a:avLst/>
          </a:prstGeom>
          <a:ln w="4156">
            <a:solidFill>
              <a:srgbClr val="000000"/>
            </a:solidFill>
          </a:ln>
        </p:spPr>
        <p:txBody>
          <a:bodyPr vert="horz" wrap="square" lIns="0" tIns="63970" rIns="0" bIns="0" rtlCol="0">
            <a:spAutoFit/>
          </a:bodyPr>
          <a:lstStyle/>
          <a:p>
            <a:pPr marL="354872">
              <a:spcBef>
                <a:spcPts val="504"/>
              </a:spcBef>
            </a:pPr>
            <a:r>
              <a:rPr sz="1089" dirty="0">
                <a:latin typeface="Comic Sans MS"/>
                <a:cs typeface="Comic Sans MS"/>
              </a:rPr>
              <a:t>IEEE</a:t>
            </a:r>
            <a:r>
              <a:rPr sz="1089" spc="-2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802.*</a:t>
            </a:r>
            <a:r>
              <a:rPr sz="1089" spc="-17" dirty="0">
                <a:latin typeface="Comic Sans MS"/>
                <a:cs typeface="Comic Sans MS"/>
              </a:rPr>
              <a:t> PHY</a:t>
            </a:r>
            <a:endParaRPr sz="1089">
              <a:latin typeface="Comic Sans MS"/>
              <a:cs typeface="Comic Sans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59500" y="2518335"/>
          <a:ext cx="1763485" cy="1086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38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25" dirty="0">
                          <a:latin typeface="Comic Sans MS"/>
                          <a:cs typeface="Comic Sans MS"/>
                        </a:rPr>
                        <a:t>RPL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100" spc="-20" dirty="0">
                          <a:latin typeface="Comic Sans MS"/>
                          <a:cs typeface="Comic Sans MS"/>
                        </a:rPr>
                        <a:t>IPv6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36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100" spc="-20" dirty="0">
                          <a:latin typeface="Comic Sans MS"/>
                          <a:cs typeface="Comic Sans MS"/>
                        </a:rPr>
                        <a:t>ICMP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78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42">
                <a:tc gridSpan="2">
                  <a:txBody>
                    <a:bodyPr/>
                    <a:lstStyle/>
                    <a:p>
                      <a:pPr marL="813435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100" spc="-10" dirty="0">
                          <a:latin typeface="Comic Sans MS"/>
                          <a:cs typeface="Comic Sans MS"/>
                        </a:rPr>
                        <a:t>6LoWPAN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116701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72666" y="3730895"/>
            <a:ext cx="627593" cy="52348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dirty="0">
                <a:solidFill>
                  <a:srgbClr val="7F7F7F"/>
                </a:solidFill>
                <a:latin typeface="Comic Sans MS"/>
                <a:cs typeface="Comic Sans MS"/>
              </a:rPr>
              <a:t>Data</a:t>
            </a:r>
            <a:r>
              <a:rPr sz="1089" spc="-17" dirty="0">
                <a:solidFill>
                  <a:srgbClr val="7F7F7F"/>
                </a:solidFill>
                <a:latin typeface="Comic Sans MS"/>
                <a:cs typeface="Comic Sans MS"/>
              </a:rPr>
              <a:t> </a:t>
            </a:r>
            <a:r>
              <a:rPr sz="1089" spc="-14" dirty="0">
                <a:solidFill>
                  <a:srgbClr val="7F7F7F"/>
                </a:solidFill>
                <a:latin typeface="Comic Sans MS"/>
                <a:cs typeface="Comic Sans MS"/>
              </a:rPr>
              <a:t>Link</a:t>
            </a:r>
            <a:endParaRPr sz="1089">
              <a:latin typeface="Comic Sans MS"/>
              <a:cs typeface="Comic Sans MS"/>
            </a:endParaRPr>
          </a:p>
          <a:p>
            <a:pPr marL="51869">
              <a:spcBef>
                <a:spcPts val="1443"/>
              </a:spcBef>
            </a:pPr>
            <a:r>
              <a:rPr sz="1089" spc="-7" dirty="0">
                <a:solidFill>
                  <a:srgbClr val="7F7F7F"/>
                </a:solidFill>
                <a:latin typeface="Comic Sans MS"/>
                <a:cs typeface="Comic Sans MS"/>
              </a:rPr>
              <a:t>Physical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4881" y="1367704"/>
            <a:ext cx="734353" cy="100990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5619" algn="ctr">
              <a:spcBef>
                <a:spcPts val="68"/>
              </a:spcBef>
            </a:pPr>
            <a:r>
              <a:rPr sz="1089" spc="-7" dirty="0">
                <a:solidFill>
                  <a:srgbClr val="7F7F7F"/>
                </a:solidFill>
                <a:latin typeface="Comic Sans MS"/>
                <a:cs typeface="Comic Sans MS"/>
              </a:rPr>
              <a:t>Payload</a:t>
            </a:r>
            <a:endParaRPr sz="1089">
              <a:latin typeface="Comic Sans MS"/>
              <a:cs typeface="Comic Sans MS"/>
            </a:endParaRPr>
          </a:p>
          <a:p>
            <a:pPr marL="8213" marR="3458" algn="ctr">
              <a:lnSpc>
                <a:spcPts val="3090"/>
              </a:lnSpc>
              <a:spcBef>
                <a:spcPts val="252"/>
              </a:spcBef>
            </a:pPr>
            <a:r>
              <a:rPr sz="1089" spc="-7" dirty="0">
                <a:solidFill>
                  <a:srgbClr val="7F7F7F"/>
                </a:solidFill>
                <a:latin typeface="Comic Sans MS"/>
                <a:cs typeface="Comic Sans MS"/>
              </a:rPr>
              <a:t>Application Transport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4945" y="2946439"/>
            <a:ext cx="577023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spc="-7" dirty="0">
                <a:solidFill>
                  <a:srgbClr val="7F7F7F"/>
                </a:solidFill>
                <a:latin typeface="Comic Sans MS"/>
                <a:cs typeface="Comic Sans MS"/>
              </a:rPr>
              <a:t>Network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5297" y="2522657"/>
            <a:ext cx="122752" cy="1087483"/>
          </a:xfrm>
          <a:custGeom>
            <a:avLst/>
            <a:gdLst/>
            <a:ahLst/>
            <a:cxnLst/>
            <a:rect l="l" t="t" r="r" b="b"/>
            <a:pathLst>
              <a:path w="180339" h="1597660">
                <a:moveTo>
                  <a:pt x="0" y="0"/>
                </a:moveTo>
                <a:lnTo>
                  <a:pt x="35031" y="2340"/>
                </a:lnTo>
                <a:lnTo>
                  <a:pt x="63638" y="8724"/>
                </a:lnTo>
                <a:lnTo>
                  <a:pt x="82926" y="18192"/>
                </a:lnTo>
                <a:lnTo>
                  <a:pt x="89999" y="29786"/>
                </a:lnTo>
                <a:lnTo>
                  <a:pt x="89999" y="768979"/>
                </a:lnTo>
                <a:lnTo>
                  <a:pt x="97071" y="780573"/>
                </a:lnTo>
                <a:lnTo>
                  <a:pt x="116359" y="790041"/>
                </a:lnTo>
                <a:lnTo>
                  <a:pt x="144966" y="796424"/>
                </a:lnTo>
                <a:lnTo>
                  <a:pt x="179998" y="798765"/>
                </a:lnTo>
                <a:lnTo>
                  <a:pt x="144966" y="801106"/>
                </a:lnTo>
                <a:lnTo>
                  <a:pt x="116359" y="807489"/>
                </a:lnTo>
                <a:lnTo>
                  <a:pt x="97071" y="816957"/>
                </a:lnTo>
                <a:lnTo>
                  <a:pt x="89999" y="828551"/>
                </a:lnTo>
                <a:lnTo>
                  <a:pt x="89999" y="1567748"/>
                </a:lnTo>
                <a:lnTo>
                  <a:pt x="82926" y="1579341"/>
                </a:lnTo>
                <a:lnTo>
                  <a:pt x="63638" y="1588807"/>
                </a:lnTo>
                <a:lnTo>
                  <a:pt x="35031" y="1595188"/>
                </a:lnTo>
                <a:lnTo>
                  <a:pt x="0" y="159752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8201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70" y="2425624"/>
            <a:ext cx="2749893" cy="516561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b="1" spc="-14" dirty="0">
                <a:latin typeface="Comic Sans MS"/>
                <a:cs typeface="Comic Sans MS"/>
              </a:rPr>
              <a:t>CoAP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8690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Constrained</a:t>
            </a:r>
            <a:r>
              <a:rPr spc="-85" dirty="0"/>
              <a:t> </a:t>
            </a:r>
            <a:r>
              <a:rPr dirty="0"/>
              <a:t>Application</a:t>
            </a:r>
            <a:r>
              <a:rPr spc="-82" dirty="0"/>
              <a:t> </a:t>
            </a:r>
            <a:r>
              <a:rPr dirty="0"/>
              <a:t>Protocol</a:t>
            </a:r>
            <a:r>
              <a:rPr spc="-82" dirty="0"/>
              <a:t> </a:t>
            </a:r>
            <a:r>
              <a:rPr spc="-7" dirty="0"/>
              <a:t>(CoAP)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2" y="1202748"/>
            <a:ext cx="7459727" cy="291856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lnSpc>
                <a:spcPts val="1933"/>
              </a:lnSpc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IETF</a:t>
            </a:r>
            <a:r>
              <a:rPr sz="1634" spc="-4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working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group</a:t>
            </a:r>
            <a:endParaRPr sz="1634" dirty="0">
              <a:latin typeface="Comic Sans MS"/>
              <a:cs typeface="Comic Sans MS"/>
            </a:endParaRPr>
          </a:p>
          <a:p>
            <a:pPr marL="190188">
              <a:lnSpc>
                <a:spcPts val="1933"/>
              </a:lnSpc>
            </a:pPr>
            <a:r>
              <a:rPr sz="1634" dirty="0">
                <a:latin typeface="Comic Sans MS"/>
                <a:cs typeface="Comic Sans MS"/>
              </a:rPr>
              <a:t>Constrained</a:t>
            </a:r>
            <a:r>
              <a:rPr sz="1634" spc="-6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RESTful</a:t>
            </a:r>
            <a:r>
              <a:rPr sz="1634" spc="-7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Environments</a:t>
            </a:r>
            <a:r>
              <a:rPr sz="1634" spc="-75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(core)</a:t>
            </a:r>
            <a:endParaRPr sz="1634" dirty="0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Documents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related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CoAP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Most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specifications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currently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work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progress!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412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draft-ietf-</a:t>
            </a:r>
            <a:r>
              <a:rPr sz="1634" spc="-14" dirty="0">
                <a:latin typeface="Comic Sans MS"/>
                <a:cs typeface="Comic Sans MS"/>
              </a:rPr>
              <a:t>core-coap-</a:t>
            </a:r>
            <a:r>
              <a:rPr sz="1634" spc="-17" dirty="0">
                <a:latin typeface="Comic Sans MS"/>
                <a:cs typeface="Comic Sans MS"/>
              </a:rPr>
              <a:t>13</a:t>
            </a:r>
            <a:endParaRPr sz="1634" dirty="0">
              <a:latin typeface="Comic Sans MS"/>
              <a:cs typeface="Comic Sans MS"/>
            </a:endParaRPr>
          </a:p>
          <a:p>
            <a:pPr marL="190188">
              <a:spcBef>
                <a:spcPts val="31"/>
              </a:spcBef>
            </a:pPr>
            <a:r>
              <a:rPr sz="1634" dirty="0">
                <a:latin typeface="Comic Sans MS"/>
                <a:cs typeface="Comic Sans MS"/>
              </a:rPr>
              <a:t>“Constrained</a:t>
            </a:r>
            <a:r>
              <a:rPr sz="1634" spc="-4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Protocol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(CoAP)”,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2012-12-</a:t>
            </a:r>
            <a:r>
              <a:rPr sz="1634" spc="-17" dirty="0">
                <a:latin typeface="Comic Sans MS"/>
                <a:cs typeface="Comic Sans MS"/>
              </a:rPr>
              <a:t>06</a:t>
            </a:r>
            <a:endParaRPr sz="1634" dirty="0">
              <a:latin typeface="Comic Sans MS"/>
              <a:cs typeface="Comic Sans MS"/>
            </a:endParaRPr>
          </a:p>
          <a:p>
            <a:pPr marL="189755" indent="-181110">
              <a:lnSpc>
                <a:spcPts val="1940"/>
              </a:lnSpc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RFC</a:t>
            </a:r>
            <a:r>
              <a:rPr sz="1634" spc="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6690</a:t>
            </a:r>
            <a:r>
              <a:rPr sz="1634" spc="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(draft-ietf-core-</a:t>
            </a:r>
            <a:r>
              <a:rPr sz="1634" spc="-14" dirty="0">
                <a:latin typeface="Comic Sans MS"/>
                <a:cs typeface="Comic Sans MS"/>
              </a:rPr>
              <a:t>link-</a:t>
            </a:r>
            <a:r>
              <a:rPr sz="1634" spc="-7" dirty="0">
                <a:latin typeface="Comic Sans MS"/>
                <a:cs typeface="Comic Sans MS"/>
              </a:rPr>
              <a:t>format)</a:t>
            </a:r>
            <a:endParaRPr sz="1634" dirty="0">
              <a:latin typeface="Comic Sans MS"/>
              <a:cs typeface="Comic Sans MS"/>
            </a:endParaRPr>
          </a:p>
          <a:p>
            <a:pPr marL="190188" marR="48844">
              <a:lnSpc>
                <a:spcPts val="1974"/>
              </a:lnSpc>
              <a:spcBef>
                <a:spcPts val="37"/>
              </a:spcBef>
            </a:pPr>
            <a:r>
              <a:rPr sz="1634" dirty="0">
                <a:latin typeface="Comic Sans MS"/>
                <a:cs typeface="Comic Sans MS"/>
              </a:rPr>
              <a:t>“Constrained</a:t>
            </a:r>
            <a:r>
              <a:rPr sz="1634" spc="-5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RESTful</a:t>
            </a:r>
            <a:r>
              <a:rPr sz="1634" spc="-65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Environments</a:t>
            </a:r>
            <a:r>
              <a:rPr sz="1634" spc="-6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(CoRE)</a:t>
            </a:r>
            <a:r>
              <a:rPr sz="1634" spc="-65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Link</a:t>
            </a:r>
            <a:r>
              <a:rPr sz="1634" spc="-6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Format“, 2012-</a:t>
            </a:r>
            <a:r>
              <a:rPr sz="1634" spc="-17" dirty="0">
                <a:latin typeface="Comic Sans MS"/>
                <a:cs typeface="Comic Sans MS"/>
              </a:rPr>
              <a:t>08</a:t>
            </a:r>
            <a:endParaRPr sz="1634" dirty="0">
              <a:latin typeface="Comic Sans MS"/>
              <a:cs typeface="Comic Sans MS"/>
            </a:endParaRPr>
          </a:p>
          <a:p>
            <a:pPr>
              <a:spcBef>
                <a:spcPts val="344"/>
              </a:spcBef>
            </a:pPr>
            <a:endParaRPr sz="1634" dirty="0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spcBef>
                <a:spcPts val="3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solidFill>
                  <a:schemeClr val="bg1"/>
                </a:solidFill>
                <a:latin typeface="Comic Sans MS"/>
                <a:cs typeface="Comic Sans MS"/>
              </a:rPr>
              <a:t>See</a:t>
            </a:r>
            <a:r>
              <a:rPr sz="1634" spc="7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chemeClr val="bg1"/>
                </a:solidFill>
                <a:latin typeface="Comic Sans MS"/>
                <a:cs typeface="Comic Sans MS"/>
              </a:rPr>
              <a:t>for</a:t>
            </a:r>
            <a:r>
              <a:rPr sz="1634" spc="10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chemeClr val="bg1"/>
                </a:solidFill>
                <a:latin typeface="Comic Sans MS"/>
                <a:cs typeface="Comic Sans MS"/>
              </a:rPr>
              <a:t>a</a:t>
            </a:r>
            <a:r>
              <a:rPr sz="1634" spc="10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chemeClr val="bg1"/>
                </a:solidFill>
                <a:latin typeface="Comic Sans MS"/>
                <a:cs typeface="Comic Sans MS"/>
              </a:rPr>
              <a:t>list</a:t>
            </a:r>
            <a:r>
              <a:rPr sz="1634" spc="7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chemeClr val="bg1"/>
                </a:solidFill>
                <a:latin typeface="Comic Sans MS"/>
                <a:cs typeface="Comic Sans MS"/>
              </a:rPr>
              <a:t>of</a:t>
            </a:r>
            <a:r>
              <a:rPr sz="1634" spc="14" dirty="0">
                <a:solidFill>
                  <a:schemeClr val="bg1"/>
                </a:solidFill>
                <a:latin typeface="Comic Sans MS"/>
                <a:cs typeface="Comic Sans MS"/>
              </a:rPr>
              <a:t> </a:t>
            </a:r>
            <a:r>
              <a:rPr sz="1634" spc="-17" dirty="0">
                <a:solidFill>
                  <a:schemeClr val="bg1"/>
                </a:solidFill>
                <a:latin typeface="Comic Sans MS"/>
                <a:cs typeface="Comic Sans MS"/>
              </a:rPr>
              <a:t>all </a:t>
            </a:r>
            <a:r>
              <a:rPr sz="1634" spc="-7" dirty="0">
                <a:solidFill>
                  <a:schemeClr val="bg1"/>
                </a:solidFill>
                <a:latin typeface="Comic Sans MS"/>
                <a:cs typeface="Comic Sans MS"/>
              </a:rPr>
              <a:t>documents.</a:t>
            </a:r>
            <a:endParaRPr sz="1634" dirty="0">
              <a:solidFill>
                <a:schemeClr val="bg1"/>
              </a:solidFill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9818" y="4338774"/>
            <a:ext cx="2506648" cy="280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25" dirty="0">
                <a:solidFill>
                  <a:schemeClr val="bg1"/>
                </a:solidFill>
              </a:rPr>
              <a:t>http://datatracker.ietf.org/wg/core/ </a:t>
            </a:r>
          </a:p>
        </p:txBody>
      </p:sp>
    </p:spTree>
    <p:extLst>
      <p:ext uri="{BB962C8B-B14F-4D97-AF65-F5344CB8AC3E}">
        <p14:creationId xmlns:p14="http://schemas.microsoft.com/office/powerpoint/2010/main" val="25299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What</a:t>
            </a:r>
            <a:r>
              <a:rPr spc="-34" dirty="0"/>
              <a:t> </a:t>
            </a:r>
            <a:r>
              <a:rPr dirty="0"/>
              <a:t>is</a:t>
            </a:r>
            <a:r>
              <a:rPr spc="-37" dirty="0"/>
              <a:t> </a:t>
            </a:r>
            <a:r>
              <a:rPr spc="-14" dirty="0"/>
              <a:t>REST?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395488" cy="23238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REST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was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defined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Roy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T.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Fielding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his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PhD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thesis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Co-</a:t>
            </a:r>
            <a:r>
              <a:rPr sz="1361" dirty="0">
                <a:latin typeface="Comic Sans MS"/>
                <a:cs typeface="Comic Sans MS"/>
              </a:rPr>
              <a:t>author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many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web</a:t>
            </a:r>
            <a:r>
              <a:rPr sz="1361" spc="-1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protocols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88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Key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principles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(simplified)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Give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every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“thing”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(resource)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ID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Link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things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together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Use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standard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methods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Resources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multiple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representations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Communicate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statelessly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562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Constrained</a:t>
            </a:r>
            <a:r>
              <a:rPr spc="-85" dirty="0"/>
              <a:t> </a:t>
            </a:r>
            <a:r>
              <a:rPr dirty="0"/>
              <a:t>Application</a:t>
            </a:r>
            <a:r>
              <a:rPr spc="-82" dirty="0"/>
              <a:t> </a:t>
            </a:r>
            <a:r>
              <a:rPr dirty="0"/>
              <a:t>Protocol</a:t>
            </a:r>
            <a:r>
              <a:rPr spc="-82" dirty="0"/>
              <a:t> </a:t>
            </a:r>
            <a:r>
              <a:rPr spc="-7" dirty="0"/>
              <a:t>(CoAP)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1105197"/>
            <a:ext cx="7459726" cy="3579650"/>
          </a:xfrm>
          <a:prstGeom prst="rect">
            <a:avLst/>
          </a:prstGeom>
        </p:spPr>
        <p:txBody>
          <a:bodyPr vert="horz" wrap="square" lIns="0" tIns="55325" rIns="0" bIns="0" rtlCol="0">
            <a:spAutoFit/>
          </a:bodyPr>
          <a:lstStyle/>
          <a:p>
            <a:pPr marL="8645" marR="1448019">
              <a:lnSpc>
                <a:spcPct val="79500"/>
              </a:lnSpc>
              <a:spcBef>
                <a:spcPts val="436"/>
              </a:spcBef>
            </a:pPr>
            <a:r>
              <a:rPr sz="1498" dirty="0">
                <a:latin typeface="Comic Sans MS"/>
                <a:cs typeface="Comic Sans MS"/>
              </a:rPr>
              <a:t>Description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Working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Group </a:t>
            </a:r>
            <a:endParaRPr lang="en-US" sz="1498" spc="-7" dirty="0" smtClean="0">
              <a:latin typeface="Comic Sans MS"/>
              <a:cs typeface="Comic Sans MS"/>
            </a:endParaRPr>
          </a:p>
          <a:p>
            <a:pPr marL="8645" marR="1448019">
              <a:lnSpc>
                <a:spcPct val="79500"/>
              </a:lnSpc>
              <a:spcBef>
                <a:spcPts val="436"/>
              </a:spcBef>
            </a:pPr>
            <a:endParaRPr lang="en-US" sz="1498" spc="-7" dirty="0">
              <a:latin typeface="Comic Sans MS"/>
              <a:cs typeface="Comic Sans MS"/>
            </a:endParaRPr>
          </a:p>
          <a:p>
            <a:pPr marL="8645" marR="1448019">
              <a:lnSpc>
                <a:spcPct val="79500"/>
              </a:lnSpc>
              <a:spcBef>
                <a:spcPts val="436"/>
              </a:spcBef>
            </a:pPr>
            <a:endParaRPr lang="en-US" sz="1498" spc="-7" dirty="0" smtClean="0">
              <a:latin typeface="Comic Sans MS"/>
              <a:cs typeface="Comic Sans MS"/>
            </a:endParaRPr>
          </a:p>
          <a:p>
            <a:pPr marL="8645" marR="1448019">
              <a:lnSpc>
                <a:spcPct val="79500"/>
              </a:lnSpc>
              <a:spcBef>
                <a:spcPts val="436"/>
              </a:spcBef>
            </a:pPr>
            <a:r>
              <a:rPr sz="1498" dirty="0" smtClean="0">
                <a:latin typeface="Comic Sans MS"/>
                <a:cs typeface="Comic Sans MS"/>
              </a:rPr>
              <a:t>“</a:t>
            </a:r>
            <a:r>
              <a:rPr sz="1498" dirty="0">
                <a:latin typeface="Comic Sans MS"/>
                <a:cs typeface="Comic Sans MS"/>
              </a:rPr>
              <a:t>CoRE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is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providing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framework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for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resource-oriented </a:t>
            </a:r>
            <a:r>
              <a:rPr sz="1498" dirty="0">
                <a:latin typeface="Comic Sans MS"/>
                <a:cs typeface="Comic Sans MS"/>
              </a:rPr>
              <a:t>applications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intended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to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run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on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solidFill>
                  <a:srgbClr val="FF0000"/>
                </a:solidFill>
                <a:latin typeface="Comic Sans MS"/>
                <a:cs typeface="Comic Sans MS"/>
              </a:rPr>
              <a:t>constrained</a:t>
            </a:r>
            <a:r>
              <a:rPr sz="1498" spc="-27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498" dirty="0">
                <a:solidFill>
                  <a:srgbClr val="FF0000"/>
                </a:solidFill>
                <a:latin typeface="Comic Sans MS"/>
                <a:cs typeface="Comic Sans MS"/>
              </a:rPr>
              <a:t>IP</a:t>
            </a:r>
            <a:r>
              <a:rPr sz="1498" spc="-27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498" dirty="0">
                <a:solidFill>
                  <a:srgbClr val="FF0000"/>
                </a:solidFill>
                <a:latin typeface="Comic Sans MS"/>
                <a:cs typeface="Comic Sans MS"/>
              </a:rPr>
              <a:t>networks</a:t>
            </a:r>
            <a:r>
              <a:rPr sz="1498" dirty="0">
                <a:latin typeface="Comic Sans MS"/>
                <a:cs typeface="Comic Sans MS"/>
              </a:rPr>
              <a:t>.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spc="-34" dirty="0">
                <a:latin typeface="Comic Sans MS"/>
                <a:cs typeface="Comic Sans MS"/>
              </a:rPr>
              <a:t>A</a:t>
            </a:r>
            <a:endParaRPr sz="1498" dirty="0">
              <a:latin typeface="Comic Sans MS"/>
              <a:cs typeface="Comic Sans MS"/>
            </a:endParaRPr>
          </a:p>
          <a:p>
            <a:pPr marL="8645">
              <a:lnSpc>
                <a:spcPts val="1252"/>
              </a:lnSpc>
            </a:pPr>
            <a:r>
              <a:rPr sz="1498" dirty="0">
                <a:latin typeface="Comic Sans MS"/>
                <a:cs typeface="Comic Sans MS"/>
              </a:rPr>
              <a:t>constrained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IP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network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has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limited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packet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sizes,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may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exhibit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spc="-34" dirty="0">
                <a:latin typeface="Comic Sans MS"/>
                <a:cs typeface="Comic Sans MS"/>
              </a:rPr>
              <a:t>a</a:t>
            </a:r>
            <a:endParaRPr sz="1498" dirty="0">
              <a:latin typeface="Comic Sans MS"/>
              <a:cs typeface="Comic Sans MS"/>
            </a:endParaRPr>
          </a:p>
          <a:p>
            <a:pPr marL="8645">
              <a:lnSpc>
                <a:spcPts val="1429"/>
              </a:lnSpc>
            </a:pPr>
            <a:r>
              <a:rPr sz="1498" dirty="0">
                <a:latin typeface="Comic Sans MS"/>
                <a:cs typeface="Comic Sans MS"/>
              </a:rPr>
              <a:t>high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degree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packet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loss,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and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may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have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substantial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number</a:t>
            </a:r>
            <a:endParaRPr sz="1498" dirty="0">
              <a:latin typeface="Comic Sans MS"/>
              <a:cs typeface="Comic Sans MS"/>
            </a:endParaRPr>
          </a:p>
          <a:p>
            <a:pPr marL="8645" marR="429651">
              <a:lnSpc>
                <a:spcPct val="79500"/>
              </a:lnSpc>
              <a:spcBef>
                <a:spcPts val="187"/>
              </a:spcBef>
            </a:pP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devices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that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may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be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powered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off</a:t>
            </a:r>
            <a:r>
              <a:rPr sz="1498" spc="-1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at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any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point</a:t>
            </a:r>
            <a:r>
              <a:rPr sz="1498" spc="-1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in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time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spc="-17" dirty="0">
                <a:latin typeface="Comic Sans MS"/>
                <a:cs typeface="Comic Sans MS"/>
              </a:rPr>
              <a:t>but </a:t>
            </a:r>
            <a:r>
              <a:rPr sz="1498" dirty="0">
                <a:latin typeface="Comic Sans MS"/>
                <a:cs typeface="Comic Sans MS"/>
              </a:rPr>
              <a:t>periodically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"wake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up"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for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brief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periods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time.</a:t>
            </a:r>
            <a:endParaRPr sz="1498" dirty="0">
              <a:latin typeface="Comic Sans MS"/>
              <a:cs typeface="Comic Sans MS"/>
            </a:endParaRPr>
          </a:p>
          <a:p>
            <a:pPr marL="8645" marR="3458">
              <a:lnSpc>
                <a:spcPts val="1477"/>
              </a:lnSpc>
              <a:spcBef>
                <a:spcPts val="306"/>
              </a:spcBef>
            </a:pPr>
            <a:r>
              <a:rPr sz="1498" dirty="0">
                <a:latin typeface="Comic Sans MS"/>
                <a:cs typeface="Comic Sans MS"/>
              </a:rPr>
              <a:t>These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networks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and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the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nodes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within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them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are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solidFill>
                  <a:srgbClr val="FF0000"/>
                </a:solidFill>
                <a:latin typeface="Comic Sans MS"/>
                <a:cs typeface="Comic Sans MS"/>
              </a:rPr>
              <a:t>characterized</a:t>
            </a:r>
            <a:r>
              <a:rPr sz="1498" spc="-27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498" spc="-17" dirty="0">
                <a:solidFill>
                  <a:srgbClr val="FF0000"/>
                </a:solidFill>
                <a:latin typeface="Comic Sans MS"/>
                <a:cs typeface="Comic Sans MS"/>
              </a:rPr>
              <a:t>by </a:t>
            </a:r>
            <a:r>
              <a:rPr sz="1498" dirty="0">
                <a:solidFill>
                  <a:srgbClr val="FF0000"/>
                </a:solidFill>
                <a:latin typeface="Comic Sans MS"/>
                <a:cs typeface="Comic Sans MS"/>
              </a:rPr>
              <a:t>severe</a:t>
            </a:r>
            <a:r>
              <a:rPr sz="1498" spc="-37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498" dirty="0">
                <a:solidFill>
                  <a:srgbClr val="FF0000"/>
                </a:solidFill>
                <a:latin typeface="Comic Sans MS"/>
                <a:cs typeface="Comic Sans MS"/>
              </a:rPr>
              <a:t>limits</a:t>
            </a:r>
            <a:r>
              <a:rPr sz="1498" spc="-31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on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throughput,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available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power,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and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particularly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spc="-17" dirty="0">
                <a:latin typeface="Comic Sans MS"/>
                <a:cs typeface="Comic Sans MS"/>
              </a:rPr>
              <a:t>on</a:t>
            </a:r>
            <a:endParaRPr sz="1498" dirty="0">
              <a:latin typeface="Comic Sans MS"/>
              <a:cs typeface="Comic Sans MS"/>
            </a:endParaRPr>
          </a:p>
          <a:p>
            <a:pPr marL="8645">
              <a:lnSpc>
                <a:spcPts val="1252"/>
              </a:lnSpc>
            </a:pPr>
            <a:r>
              <a:rPr sz="1498" dirty="0">
                <a:latin typeface="Comic Sans MS"/>
                <a:cs typeface="Comic Sans MS"/>
              </a:rPr>
              <a:t>the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complexity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that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can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be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supported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with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limited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code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size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spc="-17" dirty="0">
                <a:latin typeface="Comic Sans MS"/>
                <a:cs typeface="Comic Sans MS"/>
              </a:rPr>
              <a:t>and</a:t>
            </a:r>
            <a:endParaRPr sz="1498" dirty="0">
              <a:latin typeface="Comic Sans MS"/>
              <a:cs typeface="Comic Sans MS"/>
            </a:endParaRPr>
          </a:p>
          <a:p>
            <a:pPr marL="8645">
              <a:lnSpc>
                <a:spcPts val="1429"/>
              </a:lnSpc>
            </a:pPr>
            <a:r>
              <a:rPr sz="1498" dirty="0">
                <a:latin typeface="Comic Sans MS"/>
                <a:cs typeface="Comic Sans MS"/>
              </a:rPr>
              <a:t>limited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RAM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per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node.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More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generally,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we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speak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constrained</a:t>
            </a:r>
            <a:endParaRPr sz="1498" dirty="0">
              <a:latin typeface="Comic Sans MS"/>
              <a:cs typeface="Comic Sans MS"/>
            </a:endParaRPr>
          </a:p>
          <a:p>
            <a:pPr marL="8645">
              <a:lnSpc>
                <a:spcPts val="1429"/>
              </a:lnSpc>
            </a:pPr>
            <a:r>
              <a:rPr sz="1498" dirty="0">
                <a:latin typeface="Comic Sans MS"/>
                <a:cs typeface="Comic Sans MS"/>
              </a:rPr>
              <a:t>networks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whenever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at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least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some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nodes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and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networks</a:t>
            </a:r>
            <a:endParaRPr sz="1498" dirty="0">
              <a:latin typeface="Comic Sans MS"/>
              <a:cs typeface="Comic Sans MS"/>
            </a:endParaRPr>
          </a:p>
          <a:p>
            <a:pPr marL="8645">
              <a:lnSpc>
                <a:spcPts val="1429"/>
              </a:lnSpc>
            </a:pPr>
            <a:r>
              <a:rPr sz="1498" dirty="0">
                <a:latin typeface="Comic Sans MS"/>
                <a:cs typeface="Comic Sans MS"/>
              </a:rPr>
              <a:t>involved</a:t>
            </a:r>
            <a:r>
              <a:rPr sz="1498" spc="-3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exhibit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these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characteristics.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Low-</a:t>
            </a:r>
            <a:r>
              <a:rPr sz="1498" dirty="0">
                <a:latin typeface="Comic Sans MS"/>
                <a:cs typeface="Comic Sans MS"/>
              </a:rPr>
              <a:t>Power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Wireless</a:t>
            </a:r>
            <a:endParaRPr sz="1498" dirty="0">
              <a:latin typeface="Comic Sans MS"/>
              <a:cs typeface="Comic Sans MS"/>
            </a:endParaRPr>
          </a:p>
          <a:p>
            <a:pPr marL="8645">
              <a:lnSpc>
                <a:spcPts val="1429"/>
              </a:lnSpc>
            </a:pPr>
            <a:r>
              <a:rPr sz="1498" dirty="0">
                <a:latin typeface="Comic Sans MS"/>
                <a:cs typeface="Comic Sans MS"/>
              </a:rPr>
              <a:t>Personal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Area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Networks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(</a:t>
            </a:r>
            <a:r>
              <a:rPr sz="1498" dirty="0">
                <a:solidFill>
                  <a:srgbClr val="FF0000"/>
                </a:solidFill>
                <a:latin typeface="Comic Sans MS"/>
                <a:cs typeface="Comic Sans MS"/>
              </a:rPr>
              <a:t>LoWPANs</a:t>
            </a:r>
            <a:r>
              <a:rPr sz="1498" dirty="0">
                <a:latin typeface="Comic Sans MS"/>
                <a:cs typeface="Comic Sans MS"/>
              </a:rPr>
              <a:t>)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are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example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this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spc="-14" dirty="0">
                <a:latin typeface="Comic Sans MS"/>
                <a:cs typeface="Comic Sans MS"/>
              </a:rPr>
              <a:t>type</a:t>
            </a:r>
            <a:endParaRPr sz="1498" dirty="0">
              <a:latin typeface="Comic Sans MS"/>
              <a:cs typeface="Comic Sans MS"/>
            </a:endParaRPr>
          </a:p>
          <a:p>
            <a:pPr marL="8645" marR="13400">
              <a:lnSpc>
                <a:spcPct val="81400"/>
              </a:lnSpc>
              <a:spcBef>
                <a:spcPts val="150"/>
              </a:spcBef>
            </a:pP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network.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Constrained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networks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can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occur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as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part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2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home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spc="-17" dirty="0">
                <a:latin typeface="Comic Sans MS"/>
                <a:cs typeface="Comic Sans MS"/>
              </a:rPr>
              <a:t>and </a:t>
            </a:r>
            <a:r>
              <a:rPr sz="1498" dirty="0">
                <a:latin typeface="Comic Sans MS"/>
                <a:cs typeface="Comic Sans MS"/>
              </a:rPr>
              <a:t>building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automation,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energy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management,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and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the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Internet</a:t>
            </a:r>
            <a:r>
              <a:rPr sz="1498" spc="-27" dirty="0">
                <a:latin typeface="Comic Sans MS"/>
                <a:cs typeface="Comic Sans MS"/>
              </a:rPr>
              <a:t> </a:t>
            </a:r>
            <a:r>
              <a:rPr sz="1498" spc="-17" dirty="0">
                <a:latin typeface="Comic Sans MS"/>
                <a:cs typeface="Comic Sans MS"/>
              </a:rPr>
              <a:t>of </a:t>
            </a:r>
            <a:r>
              <a:rPr sz="1498" spc="-7" dirty="0">
                <a:latin typeface="Comic Sans MS"/>
                <a:cs typeface="Comic Sans MS"/>
              </a:rPr>
              <a:t>Things.”</a:t>
            </a:r>
            <a:endParaRPr sz="1498" dirty="0">
              <a:latin typeface="Comic Sans MS"/>
              <a:cs typeface="Comic Sans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7150" y="1358384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(http://datatracker.ietf.org/wg/core/charter/)</a:t>
            </a:r>
          </a:p>
        </p:txBody>
      </p:sp>
    </p:spTree>
    <p:extLst>
      <p:ext uri="{BB962C8B-B14F-4D97-AF65-F5344CB8AC3E}">
        <p14:creationId xmlns:p14="http://schemas.microsoft.com/office/powerpoint/2010/main" val="1859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Constrained</a:t>
            </a:r>
            <a:r>
              <a:rPr spc="-85" dirty="0"/>
              <a:t> </a:t>
            </a:r>
            <a:r>
              <a:rPr dirty="0"/>
              <a:t>Application</a:t>
            </a:r>
            <a:r>
              <a:rPr spc="-82" dirty="0"/>
              <a:t> </a:t>
            </a:r>
            <a:r>
              <a:rPr dirty="0"/>
              <a:t>Protocol</a:t>
            </a:r>
            <a:r>
              <a:rPr spc="-82" dirty="0"/>
              <a:t> </a:t>
            </a:r>
            <a:r>
              <a:rPr spc="-7" dirty="0"/>
              <a:t>(CoAP)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360554" y="1304551"/>
            <a:ext cx="7526271" cy="266426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Features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Constrained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web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protocol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fulfilling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M2M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requirements.</a:t>
            </a:r>
            <a:endParaRPr sz="1361" dirty="0">
              <a:latin typeface="Comic Sans MS"/>
              <a:cs typeface="Comic Sans MS"/>
            </a:endParaRPr>
          </a:p>
          <a:p>
            <a:pPr marL="371730" marR="516532" lvl="1" indent="-181543">
              <a:lnSpc>
                <a:spcPct val="1008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UDP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binding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optional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reliability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supporting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unicast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and </a:t>
            </a:r>
            <a:r>
              <a:rPr sz="1361" dirty="0">
                <a:latin typeface="Comic Sans MS"/>
                <a:cs typeface="Comic Sans MS"/>
              </a:rPr>
              <a:t>multicast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requests.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2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Asynchronous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exchanges.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Low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header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overhead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parsing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complexity.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URI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Content-</a:t>
            </a:r>
            <a:r>
              <a:rPr sz="1361" dirty="0">
                <a:latin typeface="Comic Sans MS"/>
                <a:cs typeface="Comic Sans MS"/>
              </a:rPr>
              <a:t>type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support.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Simple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proxy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caching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capabilities.</a:t>
            </a:r>
            <a:endParaRPr sz="1361" dirty="0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400"/>
              </a:lnSpc>
              <a:spcBef>
                <a:spcPts val="334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A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stateless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HTTP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mapping,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allowing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proxies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built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providing </a:t>
            </a:r>
            <a:r>
              <a:rPr sz="1361" dirty="0">
                <a:latin typeface="Comic Sans MS"/>
                <a:cs typeface="Comic Sans MS"/>
              </a:rPr>
              <a:t>access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resources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via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HTTP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uniform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way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HTTP </a:t>
            </a:r>
            <a:r>
              <a:rPr sz="1361" dirty="0">
                <a:latin typeface="Comic Sans MS"/>
                <a:cs typeface="Comic Sans MS"/>
              </a:rPr>
              <a:t>simple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interfaces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realized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alternatively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over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CoAP</a:t>
            </a:r>
            <a:r>
              <a:rPr sz="1361" spc="-7" dirty="0">
                <a:latin typeface="Comic Sans MS"/>
                <a:cs typeface="Comic Sans MS"/>
              </a:rPr>
              <a:t>.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2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Security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binding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Datagram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Transport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Layer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Security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(DTLS).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624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CoAP:</a:t>
            </a:r>
            <a:r>
              <a:rPr spc="-82" dirty="0"/>
              <a:t> </a:t>
            </a:r>
            <a:r>
              <a:rPr dirty="0"/>
              <a:t>Message</a:t>
            </a:r>
            <a:r>
              <a:rPr spc="-78" dirty="0"/>
              <a:t> </a:t>
            </a:r>
            <a:r>
              <a:rPr spc="-7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1630675" y="1255645"/>
            <a:ext cx="5979427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08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4" name="object 4"/>
          <p:cNvSpPr/>
          <p:nvPr/>
        </p:nvSpPr>
        <p:spPr>
          <a:xfrm>
            <a:off x="1630675" y="1003224"/>
            <a:ext cx="5979427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0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5" name="object 5"/>
          <p:cNvSpPr/>
          <p:nvPr/>
        </p:nvSpPr>
        <p:spPr>
          <a:xfrm>
            <a:off x="1684273" y="4251460"/>
            <a:ext cx="5979427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08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" name="object 6"/>
          <p:cNvSpPr txBox="1"/>
          <p:nvPr/>
        </p:nvSpPr>
        <p:spPr>
          <a:xfrm>
            <a:off x="1684272" y="1025700"/>
            <a:ext cx="381656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spc="-14" dirty="0">
                <a:latin typeface="Comic Sans MS"/>
                <a:cs typeface="Comic Sans MS"/>
              </a:rPr>
              <a:t>Type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7" name="object 7"/>
          <p:cNvSpPr txBox="1"/>
          <p:nvPr/>
        </p:nvSpPr>
        <p:spPr>
          <a:xfrm>
            <a:off x="2222821" y="1025700"/>
            <a:ext cx="853648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spc="-7" dirty="0">
                <a:latin typeface="Comic Sans MS"/>
                <a:cs typeface="Comic Sans MS"/>
              </a:rPr>
              <a:t>Description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4270" y="1278121"/>
            <a:ext cx="7459729" cy="286201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  <a:tabLst>
                <a:tab pos="546789" algn="l"/>
              </a:tabLst>
            </a:pPr>
            <a:r>
              <a:rPr sz="1225" spc="-17" dirty="0">
                <a:latin typeface="Comic Sans MS"/>
                <a:cs typeface="Comic Sans MS"/>
              </a:rPr>
              <a:t>CON</a:t>
            </a:r>
            <a:r>
              <a:rPr sz="1225" dirty="0">
                <a:latin typeface="Comic Sans MS"/>
                <a:cs typeface="Comic Sans MS"/>
              </a:rPr>
              <a:t>	Confirmable</a:t>
            </a:r>
            <a:r>
              <a:rPr sz="1225" spc="-65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Message</a:t>
            </a:r>
            <a:endParaRPr sz="1225" dirty="0">
              <a:latin typeface="Comic Sans MS"/>
              <a:cs typeface="Comic Sans MS"/>
            </a:endParaRPr>
          </a:p>
          <a:p>
            <a:pPr marL="546789" marR="116706">
              <a:lnSpc>
                <a:spcPts val="1498"/>
              </a:lnSpc>
              <a:spcBef>
                <a:spcPts val="7"/>
              </a:spcBef>
            </a:pPr>
            <a:r>
              <a:rPr sz="1225" dirty="0">
                <a:latin typeface="Comic Sans MS"/>
                <a:cs typeface="Comic Sans MS"/>
              </a:rPr>
              <a:t>Each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confirmable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message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is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acknowledged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either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by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message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type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of </a:t>
            </a:r>
            <a:r>
              <a:rPr sz="1225" dirty="0">
                <a:latin typeface="Comic Sans MS"/>
                <a:cs typeface="Comic Sans MS"/>
              </a:rPr>
              <a:t>“Ack</a:t>
            </a:r>
            <a:r>
              <a:rPr sz="1225" dirty="0">
                <a:latin typeface="Comic Sans MS"/>
                <a:cs typeface="Comic Sans MS"/>
              </a:rPr>
              <a:t>”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or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“Reset”.</a:t>
            </a:r>
            <a:endParaRPr sz="1225" dirty="0">
              <a:latin typeface="Comic Sans MS"/>
              <a:cs typeface="Comic Sans MS"/>
            </a:endParaRPr>
          </a:p>
          <a:p>
            <a:pPr marL="8645">
              <a:lnSpc>
                <a:spcPts val="1450"/>
              </a:lnSpc>
              <a:spcBef>
                <a:spcPts val="449"/>
              </a:spcBef>
              <a:tabLst>
                <a:tab pos="546789" algn="l"/>
              </a:tabLst>
            </a:pPr>
            <a:r>
              <a:rPr sz="1225" spc="-17" dirty="0">
                <a:latin typeface="Comic Sans MS"/>
                <a:cs typeface="Comic Sans MS"/>
              </a:rPr>
              <a:t>NON</a:t>
            </a:r>
            <a:r>
              <a:rPr sz="1225" dirty="0">
                <a:latin typeface="Comic Sans MS"/>
                <a:cs typeface="Comic Sans MS"/>
              </a:rPr>
              <a:t>	</a:t>
            </a:r>
            <a:r>
              <a:rPr sz="1225" spc="-14" dirty="0">
                <a:latin typeface="Comic Sans MS"/>
                <a:cs typeface="Comic Sans MS"/>
              </a:rPr>
              <a:t>Non-</a:t>
            </a:r>
            <a:r>
              <a:rPr sz="1225" dirty="0">
                <a:latin typeface="Comic Sans MS"/>
                <a:cs typeface="Comic Sans MS"/>
              </a:rPr>
              <a:t>Confirmable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Message</a:t>
            </a:r>
            <a:endParaRPr sz="1225" dirty="0">
              <a:latin typeface="Comic Sans MS"/>
              <a:cs typeface="Comic Sans MS"/>
            </a:endParaRPr>
          </a:p>
          <a:p>
            <a:pPr marL="546789">
              <a:lnSpc>
                <a:spcPts val="1450"/>
              </a:lnSpc>
            </a:pPr>
            <a:r>
              <a:rPr sz="1225" dirty="0">
                <a:latin typeface="Comic Sans MS"/>
                <a:cs typeface="Comic Sans MS"/>
              </a:rPr>
              <a:t>For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messages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that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do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not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require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an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acknowledgement.</a:t>
            </a:r>
            <a:endParaRPr sz="1225" dirty="0">
              <a:latin typeface="Comic Sans MS"/>
              <a:cs typeface="Comic Sans MS"/>
            </a:endParaRPr>
          </a:p>
          <a:p>
            <a:pPr marL="546789" marR="74346">
              <a:lnSpc>
                <a:spcPct val="101200"/>
              </a:lnSpc>
              <a:spcBef>
                <a:spcPts val="14"/>
              </a:spcBef>
            </a:pPr>
            <a:r>
              <a:rPr sz="953" dirty="0">
                <a:latin typeface="Comic Sans MS"/>
                <a:cs typeface="Comic Sans MS"/>
              </a:rPr>
              <a:t>This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is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particularly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true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for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messages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that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are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repeated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regularly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for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spc="-7" dirty="0">
                <a:latin typeface="Comic Sans MS"/>
                <a:cs typeface="Comic Sans MS"/>
              </a:rPr>
              <a:t>application </a:t>
            </a:r>
            <a:r>
              <a:rPr sz="953" dirty="0">
                <a:latin typeface="Comic Sans MS"/>
                <a:cs typeface="Comic Sans MS"/>
              </a:rPr>
              <a:t>requirements,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such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repeated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readings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from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sensor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where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eventual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success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is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spc="-7" dirty="0">
                <a:latin typeface="Comic Sans MS"/>
                <a:cs typeface="Comic Sans MS"/>
              </a:rPr>
              <a:t>sufficient</a:t>
            </a:r>
            <a:r>
              <a:rPr sz="1225" spc="-7" dirty="0">
                <a:latin typeface="Comic Sans MS"/>
                <a:cs typeface="Comic Sans MS"/>
              </a:rPr>
              <a:t>.</a:t>
            </a:r>
            <a:endParaRPr sz="1225" dirty="0">
              <a:latin typeface="Comic Sans MS"/>
              <a:cs typeface="Comic Sans MS"/>
            </a:endParaRPr>
          </a:p>
          <a:p>
            <a:pPr marL="8645">
              <a:lnSpc>
                <a:spcPts val="1450"/>
              </a:lnSpc>
              <a:spcBef>
                <a:spcPts val="490"/>
              </a:spcBef>
              <a:tabLst>
                <a:tab pos="546789" algn="l"/>
              </a:tabLst>
            </a:pPr>
            <a:r>
              <a:rPr sz="1225" spc="-17" dirty="0">
                <a:latin typeface="Comic Sans MS"/>
                <a:cs typeface="Comic Sans MS"/>
              </a:rPr>
              <a:t>Ack</a:t>
            </a:r>
            <a:r>
              <a:rPr sz="1225" dirty="0">
                <a:latin typeface="Comic Sans MS"/>
                <a:cs typeface="Comic Sans MS"/>
              </a:rPr>
              <a:t>	Acknowledgement</a:t>
            </a:r>
            <a:r>
              <a:rPr sz="1225" spc="-75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Message</a:t>
            </a:r>
            <a:endParaRPr sz="1225" dirty="0">
              <a:latin typeface="Comic Sans MS"/>
              <a:cs typeface="Comic Sans MS"/>
            </a:endParaRPr>
          </a:p>
          <a:p>
            <a:pPr marL="546789" marR="132699">
              <a:lnSpc>
                <a:spcPts val="1498"/>
              </a:lnSpc>
              <a:spcBef>
                <a:spcPts val="7"/>
              </a:spcBef>
            </a:pPr>
            <a:r>
              <a:rPr sz="1225" dirty="0">
                <a:latin typeface="Comic Sans MS"/>
                <a:cs typeface="Comic Sans MS"/>
              </a:rPr>
              <a:t>An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Ack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acknowledges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that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specific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CON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message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arrived.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It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does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not </a:t>
            </a:r>
            <a:r>
              <a:rPr sz="1225" dirty="0">
                <a:latin typeface="Comic Sans MS"/>
                <a:cs typeface="Comic Sans MS"/>
              </a:rPr>
              <a:t>indicate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success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or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failure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of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any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encapsulated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request.</a:t>
            </a:r>
            <a:endParaRPr sz="1225" dirty="0">
              <a:latin typeface="Comic Sans MS"/>
              <a:cs typeface="Comic Sans MS"/>
            </a:endParaRPr>
          </a:p>
          <a:p>
            <a:pPr marL="8645">
              <a:lnSpc>
                <a:spcPts val="1450"/>
              </a:lnSpc>
              <a:spcBef>
                <a:spcPts val="449"/>
              </a:spcBef>
              <a:tabLst>
                <a:tab pos="546789" algn="l"/>
              </a:tabLst>
            </a:pPr>
            <a:r>
              <a:rPr sz="1225" spc="-7" dirty="0">
                <a:latin typeface="Comic Sans MS"/>
                <a:cs typeface="Comic Sans MS"/>
              </a:rPr>
              <a:t>Reset</a:t>
            </a:r>
            <a:r>
              <a:rPr sz="1225" dirty="0">
                <a:latin typeface="Comic Sans MS"/>
                <a:cs typeface="Comic Sans MS"/>
              </a:rPr>
              <a:t>	Reset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Message</a:t>
            </a:r>
            <a:endParaRPr sz="1225" dirty="0">
              <a:latin typeface="Comic Sans MS"/>
              <a:cs typeface="Comic Sans MS"/>
            </a:endParaRPr>
          </a:p>
          <a:p>
            <a:pPr marL="546789" marR="181543">
              <a:lnSpc>
                <a:spcPts val="1498"/>
              </a:lnSpc>
              <a:spcBef>
                <a:spcPts val="7"/>
              </a:spcBef>
            </a:pPr>
            <a:r>
              <a:rPr sz="1225" dirty="0">
                <a:latin typeface="Comic Sans MS"/>
                <a:cs typeface="Comic Sans MS"/>
              </a:rPr>
              <a:t>A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Reset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message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indicates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that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specific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message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(CON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or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NON)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was </a:t>
            </a:r>
            <a:r>
              <a:rPr sz="1225" dirty="0">
                <a:latin typeface="Comic Sans MS"/>
                <a:cs typeface="Comic Sans MS"/>
              </a:rPr>
              <a:t>received,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but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some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context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is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missing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to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properly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process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it.</a:t>
            </a:r>
            <a:endParaRPr sz="1225" dirty="0">
              <a:latin typeface="Comic Sans MS"/>
              <a:cs typeface="Comic Sans MS"/>
            </a:endParaRPr>
          </a:p>
          <a:p>
            <a:pPr marL="546789">
              <a:lnSpc>
                <a:spcPts val="1048"/>
              </a:lnSpc>
            </a:pPr>
            <a:r>
              <a:rPr sz="953" dirty="0">
                <a:latin typeface="Comic Sans MS"/>
                <a:cs typeface="Comic Sans MS"/>
              </a:rPr>
              <a:t>This</a:t>
            </a:r>
            <a:r>
              <a:rPr sz="953" spc="-31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condition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is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usually</a:t>
            </a:r>
            <a:r>
              <a:rPr sz="953" spc="-2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caused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when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the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receiving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node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has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rebooted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and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has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forgotten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spc="-14" dirty="0">
                <a:latin typeface="Comic Sans MS"/>
                <a:cs typeface="Comic Sans MS"/>
              </a:rPr>
              <a:t>some</a:t>
            </a:r>
            <a:endParaRPr sz="953" dirty="0">
              <a:latin typeface="Comic Sans MS"/>
              <a:cs typeface="Comic Sans MS"/>
            </a:endParaRPr>
          </a:p>
          <a:p>
            <a:pPr marL="546789" marR="72617">
              <a:lnSpc>
                <a:spcPct val="101200"/>
              </a:lnSpc>
            </a:pPr>
            <a:r>
              <a:rPr sz="953" dirty="0">
                <a:latin typeface="Comic Sans MS"/>
                <a:cs typeface="Comic Sans MS"/>
              </a:rPr>
              <a:t>state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that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would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be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required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to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interpret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the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message.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Provoking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Reset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message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(e.g.,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spc="-17" dirty="0">
                <a:latin typeface="Comic Sans MS"/>
                <a:cs typeface="Comic Sans MS"/>
              </a:rPr>
              <a:t>by </a:t>
            </a:r>
            <a:r>
              <a:rPr sz="953" dirty="0">
                <a:latin typeface="Comic Sans MS"/>
                <a:cs typeface="Comic Sans MS"/>
              </a:rPr>
              <a:t>sending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an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empty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Confirmable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message)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is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also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useful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as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an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inexpensive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check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of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the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spc="-7" dirty="0">
                <a:latin typeface="Comic Sans MS"/>
                <a:cs typeface="Comic Sans MS"/>
              </a:rPr>
              <a:t>liveness </a:t>
            </a:r>
            <a:r>
              <a:rPr sz="953" dirty="0">
                <a:latin typeface="Comic Sans MS"/>
                <a:cs typeface="Comic Sans MS"/>
              </a:rPr>
              <a:t>of</a:t>
            </a:r>
            <a:r>
              <a:rPr sz="953" spc="-31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an</a:t>
            </a:r>
            <a:r>
              <a:rPr sz="953" spc="-2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endpoint</a:t>
            </a:r>
            <a:r>
              <a:rPr sz="953" spc="-2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("CoAP</a:t>
            </a:r>
            <a:r>
              <a:rPr sz="953" spc="-24" dirty="0">
                <a:latin typeface="Comic Sans MS"/>
                <a:cs typeface="Comic Sans MS"/>
              </a:rPr>
              <a:t> </a:t>
            </a:r>
            <a:r>
              <a:rPr sz="953" spc="-7" dirty="0">
                <a:latin typeface="Comic Sans MS"/>
                <a:cs typeface="Comic Sans MS"/>
              </a:rPr>
              <a:t>ping").</a:t>
            </a:r>
            <a:endParaRPr sz="953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8047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885950"/>
            <a:ext cx="5504732" cy="1476375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560897" y="496607"/>
            <a:ext cx="51816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  <a:endParaRPr lang="en-US" sz="4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897" y="2306293"/>
            <a:ext cx="518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sz="3000" dirty="0" err="1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endParaRPr lang="en-US" sz="3000" dirty="0">
              <a:solidFill>
                <a:srgbClr val="054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884" y="0"/>
            <a:ext cx="333016" cy="51435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" descr="E:\IoT Book - Lecture Slides\IoT_Cover_Front.png"/>
          <p:cNvPicPr>
            <a:picLocks noChangeAspect="1" noChangeArrowheads="1"/>
          </p:cNvPicPr>
          <p:nvPr/>
        </p:nvPicPr>
        <p:blipFill rotWithShape="1">
          <a:blip r:embed="rId3"/>
          <a:srcRect b="8070"/>
          <a:stretch/>
        </p:blipFill>
        <p:spPr bwMode="auto">
          <a:xfrm>
            <a:off x="5505926" y="0"/>
            <a:ext cx="3670060" cy="516658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60897" y="4935751"/>
            <a:ext cx="3083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179095" y="-316179"/>
            <a:ext cx="5206666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Review::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CoAP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2738590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Abstract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layering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CoAP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2672" y="2988331"/>
            <a:ext cx="1716805" cy="264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4">
            <a:solidFill>
              <a:srgbClr val="000000"/>
            </a:solidFill>
          </a:ln>
        </p:spPr>
        <p:txBody>
          <a:bodyPr vert="horz" wrap="square" lIns="0" tIns="74775" rIns="0" bIns="0" rtlCol="0">
            <a:spAutoFit/>
          </a:bodyPr>
          <a:lstStyle/>
          <a:p>
            <a:pPr algn="ctr">
              <a:spcBef>
                <a:spcPts val="589"/>
              </a:spcBef>
            </a:pPr>
            <a:r>
              <a:rPr sz="1225" spc="-17" dirty="0">
                <a:latin typeface="Comic Sans MS"/>
                <a:cs typeface="Comic Sans MS"/>
              </a:rPr>
              <a:t>UDP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2672" y="2501974"/>
            <a:ext cx="1716805" cy="263582"/>
          </a:xfrm>
          <a:prstGeom prst="rect">
            <a:avLst/>
          </a:prstGeom>
          <a:solidFill>
            <a:srgbClr val="00B0F0"/>
          </a:solidFill>
          <a:ln w="9524">
            <a:solidFill>
              <a:srgbClr val="000000"/>
            </a:solidFill>
          </a:ln>
        </p:spPr>
        <p:txBody>
          <a:bodyPr vert="horz" wrap="square" lIns="0" tIns="74343" rIns="0" bIns="0" rtlCol="0">
            <a:spAutoFit/>
          </a:bodyPr>
          <a:lstStyle/>
          <a:p>
            <a:pPr marL="511777">
              <a:spcBef>
                <a:spcPts val="585"/>
              </a:spcBef>
            </a:pPr>
            <a:r>
              <a:rPr sz="1225" spc="-7" dirty="0">
                <a:latin typeface="Comic Sans MS"/>
                <a:cs typeface="Comic Sans MS"/>
              </a:rPr>
              <a:t>Messages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2672" y="2134985"/>
            <a:ext cx="1716805" cy="264018"/>
          </a:xfrm>
          <a:prstGeom prst="rect">
            <a:avLst/>
          </a:prstGeom>
          <a:solidFill>
            <a:srgbClr val="00B0F0"/>
          </a:solidFill>
          <a:ln w="9524">
            <a:solidFill>
              <a:srgbClr val="000000"/>
            </a:solidFill>
          </a:ln>
        </p:spPr>
        <p:txBody>
          <a:bodyPr vert="horz" wrap="square" lIns="0" tIns="74775" rIns="0" bIns="0" rtlCol="0">
            <a:spAutoFit/>
          </a:bodyPr>
          <a:lstStyle/>
          <a:p>
            <a:pPr marL="122757">
              <a:spcBef>
                <a:spcPts val="589"/>
              </a:spcBef>
            </a:pPr>
            <a:r>
              <a:rPr sz="1225" spc="-7" dirty="0">
                <a:latin typeface="Comic Sans MS"/>
                <a:cs typeface="Comic Sans MS"/>
              </a:rPr>
              <a:t>Requests/Responses</a:t>
            </a:r>
            <a:endParaRPr sz="1225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2672" y="1640413"/>
            <a:ext cx="1716805" cy="264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4">
            <a:solidFill>
              <a:srgbClr val="000000"/>
            </a:solidFill>
          </a:ln>
        </p:spPr>
        <p:txBody>
          <a:bodyPr vert="horz" wrap="square" lIns="0" tIns="74775" rIns="0" bIns="0" rtlCol="0">
            <a:spAutoFit/>
          </a:bodyPr>
          <a:lstStyle/>
          <a:p>
            <a:pPr marL="226496">
              <a:spcBef>
                <a:spcPts val="589"/>
              </a:spcBef>
            </a:pPr>
            <a:r>
              <a:rPr sz="1225" dirty="0">
                <a:latin typeface="Comic Sans MS"/>
                <a:cs typeface="Comic Sans MS"/>
              </a:rPr>
              <a:t>Application</a:t>
            </a:r>
            <a:r>
              <a:rPr sz="1225" spc="-51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Layer</a:t>
            </a:r>
            <a:endParaRPr sz="1225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8146" y="2134985"/>
            <a:ext cx="220436" cy="734353"/>
          </a:xfrm>
          <a:custGeom>
            <a:avLst/>
            <a:gdLst/>
            <a:ahLst/>
            <a:cxnLst/>
            <a:rect l="l" t="t" r="r" b="b"/>
            <a:pathLst>
              <a:path w="323850" h="1078864">
                <a:moveTo>
                  <a:pt x="0" y="0"/>
                </a:moveTo>
                <a:lnTo>
                  <a:pt x="62925" y="2117"/>
                </a:lnTo>
                <a:lnTo>
                  <a:pt x="114310" y="7891"/>
                </a:lnTo>
                <a:lnTo>
                  <a:pt x="148956" y="16455"/>
                </a:lnTo>
                <a:lnTo>
                  <a:pt x="161660" y="26942"/>
                </a:lnTo>
                <a:lnTo>
                  <a:pt x="161660" y="512216"/>
                </a:lnTo>
                <a:lnTo>
                  <a:pt x="174364" y="522703"/>
                </a:lnTo>
                <a:lnTo>
                  <a:pt x="209008" y="531267"/>
                </a:lnTo>
                <a:lnTo>
                  <a:pt x="260394" y="537041"/>
                </a:lnTo>
                <a:lnTo>
                  <a:pt x="323319" y="539158"/>
                </a:lnTo>
                <a:lnTo>
                  <a:pt x="260394" y="541275"/>
                </a:lnTo>
                <a:lnTo>
                  <a:pt x="209008" y="547049"/>
                </a:lnTo>
                <a:lnTo>
                  <a:pt x="174364" y="555613"/>
                </a:lnTo>
                <a:lnTo>
                  <a:pt x="161660" y="566100"/>
                </a:lnTo>
                <a:lnTo>
                  <a:pt x="161660" y="1051379"/>
                </a:lnTo>
                <a:lnTo>
                  <a:pt x="148956" y="1061865"/>
                </a:lnTo>
                <a:lnTo>
                  <a:pt x="114310" y="1070429"/>
                </a:lnTo>
                <a:lnTo>
                  <a:pt x="62925" y="1076202"/>
                </a:lnTo>
                <a:lnTo>
                  <a:pt x="0" y="1078319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9" name="object 9"/>
          <p:cNvSpPr txBox="1"/>
          <p:nvPr/>
        </p:nvSpPr>
        <p:spPr>
          <a:xfrm>
            <a:off x="5751815" y="2398185"/>
            <a:ext cx="387708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14" dirty="0">
                <a:latin typeface="Comic Sans MS"/>
                <a:cs typeface="Comic Sans MS"/>
              </a:rPr>
              <a:t>CoAP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8288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CoAP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3992" y="952714"/>
            <a:ext cx="1825726" cy="1112737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89755" marR="3458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Reliable</a:t>
            </a:r>
            <a:r>
              <a:rPr sz="1634" spc="-58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message transmission</a:t>
            </a:r>
            <a:endParaRPr sz="1634">
              <a:latin typeface="Comic Sans MS"/>
              <a:cs typeface="Comic Sans MS"/>
            </a:endParaRPr>
          </a:p>
          <a:p>
            <a:pPr marL="155176">
              <a:lnSpc>
                <a:spcPts val="1450"/>
              </a:lnSpc>
              <a:spcBef>
                <a:spcPts val="1671"/>
              </a:spcBef>
            </a:pPr>
            <a:r>
              <a:rPr sz="1225" spc="-7" dirty="0">
                <a:latin typeface="Courier New"/>
                <a:cs typeface="Courier New"/>
              </a:rPr>
              <a:t>Client</a:t>
            </a:r>
            <a:endParaRPr sz="1225">
              <a:latin typeface="Courier New"/>
              <a:cs typeface="Courier New"/>
            </a:endParaRPr>
          </a:p>
          <a:p>
            <a:pPr marL="34190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6366" y="952714"/>
            <a:ext cx="2056968" cy="1112737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3458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Unreliable</a:t>
            </a:r>
            <a:r>
              <a:rPr sz="1634" spc="-75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message transmission</a:t>
            </a:r>
            <a:endParaRPr sz="1634">
              <a:latin typeface="Comic Sans MS"/>
              <a:cs typeface="Comic Sans MS"/>
            </a:endParaRPr>
          </a:p>
          <a:p>
            <a:pPr marL="250702">
              <a:lnSpc>
                <a:spcPts val="1450"/>
              </a:lnSpc>
              <a:spcBef>
                <a:spcPts val="1671"/>
              </a:spcBef>
            </a:pPr>
            <a:r>
              <a:rPr sz="1225" spc="-7" dirty="0">
                <a:latin typeface="Courier New"/>
                <a:cs typeface="Courier New"/>
              </a:rPr>
              <a:t>Client</a:t>
            </a:r>
            <a:endParaRPr sz="1225">
              <a:latin typeface="Courier New"/>
              <a:cs typeface="Courier New"/>
            </a:endParaRPr>
          </a:p>
          <a:p>
            <a:pPr marL="530796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7458" y="2034596"/>
            <a:ext cx="151149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382104" algn="l"/>
                <a:tab pos="755563" algn="l"/>
              </a:tabLst>
            </a:pPr>
            <a:r>
              <a:rPr sz="1225" spc="-34" dirty="0">
                <a:latin typeface="Courier New"/>
                <a:cs typeface="Courier New"/>
              </a:rPr>
              <a:t>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CON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[0x7d34]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4859" y="1662881"/>
            <a:ext cx="577887" cy="58196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algn="ctr">
              <a:lnSpc>
                <a:spcPts val="1450"/>
              </a:lnSpc>
              <a:spcBef>
                <a:spcPts val="68"/>
              </a:spcBef>
            </a:pPr>
            <a:r>
              <a:rPr sz="1225" spc="-7" dirty="0">
                <a:latin typeface="Courier New"/>
                <a:cs typeface="Courier New"/>
              </a:rPr>
              <a:t>Server</a:t>
            </a:r>
            <a:endParaRPr sz="1225">
              <a:latin typeface="Courier New"/>
              <a:cs typeface="Courier New"/>
            </a:endParaRPr>
          </a:p>
          <a:p>
            <a:pPr marR="88177" algn="ctr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R="88177" algn="ctr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7458" y="2216131"/>
            <a:ext cx="1884941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urier New"/>
                <a:cs typeface="Courier New"/>
              </a:rPr>
              <a:t>+-----------------</a:t>
            </a:r>
            <a:r>
              <a:rPr sz="1225" spc="-17" dirty="0">
                <a:latin typeface="Courier New"/>
                <a:cs typeface="Courier New"/>
              </a:rPr>
              <a:t>&gt;|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7458" y="2406311"/>
            <a:ext cx="1511497" cy="3934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  <a:tabLst>
                <a:tab pos="382104" algn="l"/>
                <a:tab pos="755563" algn="l"/>
              </a:tabLst>
            </a:pPr>
            <a:r>
              <a:rPr sz="1225" spc="-34" dirty="0">
                <a:latin typeface="Courier New"/>
                <a:cs typeface="Courier New"/>
              </a:rPr>
              <a:t>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ACK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[0x7d34]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1613" y="2406311"/>
            <a:ext cx="111082" cy="3934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7458" y="2778026"/>
            <a:ext cx="1884941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urier New"/>
                <a:cs typeface="Courier New"/>
              </a:rPr>
              <a:t>|&lt;-----------------</a:t>
            </a:r>
            <a:r>
              <a:rPr sz="1225" spc="-34" dirty="0">
                <a:latin typeface="Courier New"/>
                <a:cs typeface="Courier New"/>
              </a:rPr>
              <a:t>+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7458" y="2968206"/>
            <a:ext cx="111082" cy="58196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1613" y="2968206"/>
            <a:ext cx="111082" cy="58196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8707" y="2034596"/>
            <a:ext cx="151149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382104" algn="l"/>
                <a:tab pos="755563" algn="l"/>
              </a:tabLst>
            </a:pPr>
            <a:r>
              <a:rPr sz="1225" spc="-34" dirty="0">
                <a:latin typeface="Courier New"/>
                <a:cs typeface="Courier New"/>
              </a:rPr>
              <a:t>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NON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[0x01a0]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6108" y="1662881"/>
            <a:ext cx="577887" cy="58196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algn="ctr">
              <a:lnSpc>
                <a:spcPts val="1450"/>
              </a:lnSpc>
              <a:spcBef>
                <a:spcPts val="68"/>
              </a:spcBef>
            </a:pPr>
            <a:r>
              <a:rPr sz="1225" spc="-7" dirty="0">
                <a:latin typeface="Courier New"/>
                <a:cs typeface="Courier New"/>
              </a:rPr>
              <a:t>Server</a:t>
            </a:r>
            <a:endParaRPr sz="1225">
              <a:latin typeface="Courier New"/>
              <a:cs typeface="Courier New"/>
            </a:endParaRPr>
          </a:p>
          <a:p>
            <a:pPr marR="88177" algn="ctr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R="88177" algn="ctr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8707" y="2216131"/>
            <a:ext cx="1884941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urier New"/>
                <a:cs typeface="Courier New"/>
              </a:rPr>
              <a:t>+-----------------</a:t>
            </a:r>
            <a:r>
              <a:rPr sz="1225" spc="-17" dirty="0">
                <a:latin typeface="Courier New"/>
                <a:cs typeface="Courier New"/>
              </a:rPr>
              <a:t>&gt;|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8707" y="2406311"/>
            <a:ext cx="111082" cy="115519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2862" y="2406311"/>
            <a:ext cx="111082" cy="115519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lnSpc>
                <a:spcPts val="1450"/>
              </a:lnSpc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  <a:p>
            <a:pPr marL="8645">
              <a:spcBef>
                <a:spcPts val="27"/>
              </a:spcBef>
            </a:pP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890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CoAP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44231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2612379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Request/Response</a:t>
            </a:r>
            <a:r>
              <a:rPr sz="1634" spc="-78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Model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126" y="4786747"/>
            <a:ext cx="8376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Token is used to match responses to requests independently from the underlying messages</a:t>
            </a:r>
          </a:p>
        </p:txBody>
      </p:sp>
      <p:graphicFrame>
        <p:nvGraphicFramePr>
          <p:cNvPr id="11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08360"/>
              </p:ext>
            </p:extLst>
          </p:nvPr>
        </p:nvGraphicFramePr>
        <p:xfrm>
          <a:off x="1044126" y="1295541"/>
          <a:ext cx="7988298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R="21590" algn="ctr">
                        <a:lnSpc>
                          <a:spcPts val="1515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Client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92710" algn="ctr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15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Server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2480">
                        <a:lnSpc>
                          <a:spcPts val="1515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Client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1158240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515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Server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R="85090" algn="ctr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92710" algn="ct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CON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[0xbc90]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7180" algn="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CON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[0xbc91]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46705"/>
              </p:ext>
            </p:extLst>
          </p:nvPr>
        </p:nvGraphicFramePr>
        <p:xfrm>
          <a:off x="1409947" y="2019441"/>
          <a:ext cx="7256776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R="21590" algn="ctr">
                        <a:lnSpc>
                          <a:spcPts val="152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/temperature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2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52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2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/temperature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52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0x71)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65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0x72)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+-----------------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&gt;|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58240">
                        <a:lnSpc>
                          <a:spcPts val="1895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+-----------------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&gt;|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ACK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[0xbc90]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2923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14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14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R="53340" algn="r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ACK</a:t>
                      </a:r>
                      <a:r>
                        <a:rPr sz="1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[0xbc91]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22923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14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ts val="191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21590" algn="ctr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67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2.05</a:t>
                      </a:r>
                      <a:r>
                        <a:rPr sz="1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Content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67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4.04</a:t>
                      </a:r>
                      <a:r>
                        <a:rPr sz="1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Found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21590" algn="ctr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0x71)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675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0x72)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675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R="21590" algn="ct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"22.5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25" dirty="0">
                          <a:latin typeface="Courier New"/>
                          <a:cs typeface="Courier New"/>
                        </a:rPr>
                        <a:t>C"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650"/>
                        </a:lnSpc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"Not</a:t>
                      </a:r>
                      <a:r>
                        <a:rPr sz="1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found"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65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95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|&lt;-----------------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158240">
                        <a:lnSpc>
                          <a:spcPts val="1895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|&lt;-----------------</a:t>
                      </a:r>
                      <a:r>
                        <a:rPr sz="1200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R="21590" algn="ctr">
                        <a:lnSpc>
                          <a:spcPts val="180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75360" algn="ctr">
                        <a:lnSpc>
                          <a:spcPts val="180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0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4130" algn="r">
                        <a:lnSpc>
                          <a:spcPts val="1800"/>
                        </a:lnSpc>
                      </a:pPr>
                      <a:r>
                        <a:rPr sz="12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176473" y="4443480"/>
            <a:ext cx="8376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Figure 4: Two GET requests with piggy-backed responses</a:t>
            </a:r>
          </a:p>
        </p:txBody>
      </p:sp>
    </p:spTree>
    <p:extLst>
      <p:ext uri="{BB962C8B-B14F-4D97-AF65-F5344CB8AC3E}">
        <p14:creationId xmlns:p14="http://schemas.microsoft.com/office/powerpoint/2010/main" val="34620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0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510620" y="4746530"/>
            <a:ext cx="4499482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algn="ctr">
              <a:spcBef>
                <a:spcPts val="677"/>
              </a:spcBef>
              <a:tabLst>
                <a:tab pos="653553" algn="l"/>
                <a:tab pos="933648" algn="l"/>
                <a:tab pos="1120378" algn="l"/>
                <a:tab pos="1493837" algn="l"/>
                <a:tab pos="2240755" algn="l"/>
                <a:tab pos="2707580" algn="l"/>
                <a:tab pos="2894309" algn="l"/>
                <a:tab pos="3735025" algn="l"/>
              </a:tabLst>
            </a:pPr>
            <a:r>
              <a:rPr sz="1225" spc="-7" dirty="0" smtClean="0">
                <a:latin typeface="Courier New"/>
                <a:cs typeface="Courier New"/>
              </a:rPr>
              <a:t>Figure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5: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A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GET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request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4" dirty="0">
                <a:latin typeface="Courier New"/>
                <a:cs typeface="Courier New"/>
              </a:rPr>
              <a:t>with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a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separate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response</a:t>
            </a:r>
            <a:endParaRPr sz="1225" dirty="0">
              <a:latin typeface="Courier New"/>
              <a:cs typeface="Courier New"/>
            </a:endParaRPr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848114"/>
              </p:ext>
            </p:extLst>
          </p:nvPr>
        </p:nvGraphicFramePr>
        <p:xfrm>
          <a:off x="-811638" y="-627751"/>
          <a:ext cx="9143997" cy="5387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4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390">
                <a:tc gridSpan="2"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0" dirty="0">
                          <a:latin typeface="Comic Sans MS"/>
                          <a:cs typeface="Comic Sans MS"/>
                        </a:rPr>
                        <a:t>CoAP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00447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447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85">
                <a:tc gridSpan="2">
                  <a:txBody>
                    <a:bodyPr/>
                    <a:lstStyle/>
                    <a:p>
                      <a:pPr marL="2957830">
                        <a:lnSpc>
                          <a:spcPts val="1910"/>
                        </a:lnSpc>
                        <a:spcBef>
                          <a:spcPts val="36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Client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3323590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3323590">
                        <a:lnSpc>
                          <a:spcPts val="188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0044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CON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[0x7a10]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4479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0960">
                        <a:lnSpc>
                          <a:spcPts val="1910"/>
                        </a:lnSpc>
                        <a:spcBef>
                          <a:spcPts val="36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Server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ts val="188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6355" marB="0">
                    <a:lnT w="12700">
                      <a:solidFill>
                        <a:srgbClr val="0044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R="53340" algn="r">
                        <a:lnSpc>
                          <a:spcPts val="182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0960">
                        <a:lnSpc>
                          <a:spcPts val="182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/temperature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2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04800">
                        <a:lnSpc>
                          <a:spcPts val="165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0x73)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 gridSpan="5">
                  <a:txBody>
                    <a:bodyPr/>
                    <a:lstStyle/>
                    <a:p>
                      <a:pPr marR="49530" algn="ctr">
                        <a:lnSpc>
                          <a:spcPts val="1910"/>
                        </a:lnSpc>
                        <a:spcBef>
                          <a:spcPts val="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+-----------------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&gt;|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49530" algn="ctr">
                        <a:lnSpc>
                          <a:spcPts val="1900"/>
                        </a:lnSpc>
                        <a:tabLst>
                          <a:tab pos="231648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49530" algn="ctr">
                        <a:lnSpc>
                          <a:spcPts val="1885"/>
                        </a:lnSpc>
                        <a:tabLst>
                          <a:tab pos="487680" algn="l"/>
                          <a:tab pos="231648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ACK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[0x7a10]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 gridSpan="5">
                  <a:txBody>
                    <a:bodyPr/>
                    <a:lstStyle/>
                    <a:p>
                      <a:pPr marR="49530" algn="ctr">
                        <a:lnSpc>
                          <a:spcPts val="1814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|&lt;-----------------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49530" algn="ctr">
                        <a:lnSpc>
                          <a:spcPts val="1900"/>
                        </a:lnSpc>
                        <a:tabLst>
                          <a:tab pos="231648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49530" algn="ctr">
                        <a:lnSpc>
                          <a:spcPts val="1910"/>
                        </a:lnSpc>
                        <a:tabLst>
                          <a:tab pos="2072639" algn="l"/>
                        </a:tabLst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...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Time</a:t>
                      </a:r>
                      <a:r>
                        <a:rPr sz="11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Passes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...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 gridSpan="2">
                  <a:txBody>
                    <a:bodyPr/>
                    <a:lstStyle/>
                    <a:p>
                      <a:pPr marR="297180" algn="r">
                        <a:lnSpc>
                          <a:spcPts val="17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R="297180" algn="r">
                        <a:lnSpc>
                          <a:spcPts val="191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CON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[0x23bb]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16535" marB="0"/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ts val="17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ts val="191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 marR="297180" algn="r">
                        <a:lnSpc>
                          <a:spcPts val="167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2.05</a:t>
                      </a:r>
                      <a:r>
                        <a:rPr sz="11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Content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ts val="167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 gridSpan="2">
                  <a:txBody>
                    <a:bodyPr/>
                    <a:lstStyle/>
                    <a:p>
                      <a:pPr marR="297180" algn="r">
                        <a:lnSpc>
                          <a:spcPts val="167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1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0x73)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ts val="1675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marR="297180" algn="r">
                        <a:lnSpc>
                          <a:spcPts val="17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"22.5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C"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ts val="17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3900">
                <a:tc gridSpan="5">
                  <a:txBody>
                    <a:bodyPr/>
                    <a:lstStyle/>
                    <a:p>
                      <a:pPr marR="49530" algn="ctr">
                        <a:lnSpc>
                          <a:spcPts val="1814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|&lt;-----------------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+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R="49530" algn="ctr">
                        <a:lnSpc>
                          <a:spcPts val="1900"/>
                        </a:lnSpc>
                        <a:tabLst>
                          <a:tab pos="231648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R="49530" algn="ctr">
                        <a:lnSpc>
                          <a:spcPts val="1885"/>
                        </a:lnSpc>
                        <a:tabLst>
                          <a:tab pos="487680" algn="l"/>
                          <a:tab pos="231648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ACK</a:t>
                      </a:r>
                      <a:r>
                        <a:rPr sz="11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[0x23bb]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3"/>
          <p:cNvSpPr txBox="1"/>
          <p:nvPr/>
        </p:nvSpPr>
        <p:spPr>
          <a:xfrm>
            <a:off x="455185" y="4755943"/>
            <a:ext cx="6610350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ourier New"/>
                <a:cs typeface="Courier New"/>
              </a:rPr>
              <a:t>+-----------------</a:t>
            </a:r>
            <a:r>
              <a:rPr sz="1100" spc="-25" dirty="0">
                <a:latin typeface="Courier New"/>
                <a:cs typeface="Courier New"/>
              </a:rPr>
              <a:t>&gt;|</a:t>
            </a:r>
            <a:endParaRPr sz="1100" dirty="0">
              <a:latin typeface="Courier New"/>
              <a:cs typeface="Courier New"/>
            </a:endParaRPr>
          </a:p>
          <a:p>
            <a:pPr marL="15875" algn="ctr">
              <a:lnSpc>
                <a:spcPct val="100000"/>
              </a:lnSpc>
              <a:spcBef>
                <a:spcPts val="80"/>
              </a:spcBef>
              <a:tabLst>
                <a:tab pos="2332355" algn="l"/>
              </a:tabLst>
            </a:pPr>
            <a:r>
              <a:rPr sz="1100" spc="-50" dirty="0">
                <a:latin typeface="Courier New"/>
                <a:cs typeface="Courier New"/>
              </a:rPr>
              <a:t>|</a:t>
            </a:r>
            <a:r>
              <a:rPr sz="1100" dirty="0">
                <a:latin typeface="Courier New"/>
                <a:cs typeface="Courier New"/>
              </a:rPr>
              <a:t>	</a:t>
            </a:r>
            <a:r>
              <a:rPr sz="1100" spc="-50" dirty="0" smtClean="0">
                <a:latin typeface="Courier New"/>
                <a:cs typeface="Courier New"/>
              </a:rPr>
              <a:t>|</a:t>
            </a:r>
            <a:endParaRPr sz="1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70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2796887" y="4125792"/>
            <a:ext cx="3379150" cy="88076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25070" algn="ctr">
              <a:spcBef>
                <a:spcPts val="68"/>
              </a:spcBef>
            </a:pPr>
            <a:r>
              <a:rPr sz="1400" dirty="0">
                <a:latin typeface="Courier New"/>
                <a:cs typeface="Courier New"/>
              </a:rPr>
              <a:t>|&lt;-----------------</a:t>
            </a:r>
            <a:r>
              <a:rPr sz="1400" spc="-34" dirty="0">
                <a:latin typeface="Courier New"/>
                <a:cs typeface="Courier New"/>
              </a:rPr>
              <a:t>+</a:t>
            </a:r>
            <a:endParaRPr sz="1400" dirty="0">
              <a:latin typeface="Courier New"/>
              <a:cs typeface="Courier New"/>
            </a:endParaRPr>
          </a:p>
          <a:p>
            <a:pPr marR="25070" algn="ctr">
              <a:spcBef>
                <a:spcPts val="27"/>
              </a:spcBef>
              <a:tabLst>
                <a:tab pos="1773931" algn="l"/>
              </a:tabLst>
            </a:pPr>
            <a:r>
              <a:rPr sz="1400" spc="-34" dirty="0">
                <a:latin typeface="Courier New"/>
                <a:cs typeface="Courier New"/>
              </a:rPr>
              <a:t>|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spc="-34" dirty="0">
                <a:latin typeface="Courier New"/>
                <a:cs typeface="Courier New"/>
              </a:rPr>
              <a:t>|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63"/>
              </a:spcBef>
            </a:pPr>
            <a:endParaRPr sz="1225" dirty="0">
              <a:latin typeface="Courier New"/>
              <a:cs typeface="Courier New"/>
            </a:endParaRPr>
          </a:p>
          <a:p>
            <a:pPr algn="ctr">
              <a:tabLst>
                <a:tab pos="653553" algn="l"/>
                <a:tab pos="933648" algn="l"/>
                <a:tab pos="1120378" algn="l"/>
                <a:tab pos="1493837" algn="l"/>
                <a:tab pos="2240755" algn="l"/>
                <a:tab pos="2614214" algn="l"/>
              </a:tabLst>
            </a:pPr>
            <a:r>
              <a:rPr sz="1225" spc="-7" dirty="0">
                <a:latin typeface="Courier New"/>
                <a:cs typeface="Courier New"/>
              </a:rPr>
              <a:t>Figure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6: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A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NON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request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and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response</a:t>
            </a:r>
            <a:endParaRPr sz="1225" dirty="0">
              <a:latin typeface="Courier New"/>
              <a:cs typeface="Courier New"/>
            </a:endParaRPr>
          </a:p>
        </p:txBody>
      </p:sp>
      <p:graphicFrame>
        <p:nvGraphicFramePr>
          <p:cNvPr id="6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46956"/>
              </p:ext>
            </p:extLst>
          </p:nvPr>
        </p:nvGraphicFramePr>
        <p:xfrm>
          <a:off x="89045" y="0"/>
          <a:ext cx="9143364" cy="403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7390">
                <a:tc gridSpan="2">
                  <a:txBody>
                    <a:bodyPr/>
                    <a:lstStyle/>
                    <a:p>
                      <a:pPr marL="3435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20" dirty="0">
                          <a:latin typeface="Comic Sans MS"/>
                          <a:cs typeface="Comic Sans MS"/>
                        </a:rPr>
                        <a:t>CoAP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00447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447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3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2745740">
                        <a:lnSpc>
                          <a:spcPts val="213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Client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L="3157220">
                        <a:lnSpc>
                          <a:spcPts val="213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44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4479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ts val="213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Server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42900">
                        <a:lnSpc>
                          <a:spcPts val="213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0447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gridSpan="2">
                  <a:txBody>
                    <a:bodyPr/>
                    <a:lstStyle/>
                    <a:p>
                      <a:pPr marR="335280" algn="r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  <a:tabLst>
                          <a:tab pos="617220" algn="l"/>
                        </a:tabLst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NON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[0x7a11]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R="60960" algn="r">
                        <a:lnSpc>
                          <a:spcPts val="20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2014"/>
                        </a:lnSpc>
                        <a:tabLst>
                          <a:tab pos="617220" algn="l"/>
                        </a:tabLst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GET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/temperature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60960" algn="r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42900">
                        <a:lnSpc>
                          <a:spcPts val="1900"/>
                        </a:lnSpc>
                        <a:tabLst>
                          <a:tab pos="1303020" algn="l"/>
                        </a:tabLst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0x74)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5">
                  <a:txBody>
                    <a:bodyPr/>
                    <a:lstStyle/>
                    <a:p>
                      <a:pPr marR="76835" algn="ctr">
                        <a:lnSpc>
                          <a:spcPts val="2014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+-----------------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&gt;|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  <a:p>
                      <a:pPr marR="76835" algn="ctr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2606040" algn="l"/>
                        </a:tabLst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914"/>
                        </a:lnSpc>
                        <a:tabLst>
                          <a:tab pos="891540" algn="l"/>
                        </a:tabLst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NON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[0x23bc]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9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R="60960" algn="r">
                        <a:lnSpc>
                          <a:spcPts val="186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864"/>
                        </a:lnSpc>
                        <a:tabLst>
                          <a:tab pos="1028700" algn="l"/>
                        </a:tabLst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2.05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Content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86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R="60960" algn="r">
                        <a:lnSpc>
                          <a:spcPts val="19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914"/>
                        </a:lnSpc>
                        <a:tabLst>
                          <a:tab pos="1303020" algn="l"/>
                        </a:tabLst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(Token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0x74)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914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60960" algn="r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17220">
                        <a:lnSpc>
                          <a:spcPts val="1900"/>
                        </a:lnSpc>
                        <a:tabLst>
                          <a:tab pos="1440180" algn="l"/>
                        </a:tabLst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"22.5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C"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42900">
                        <a:lnSpc>
                          <a:spcPts val="1900"/>
                        </a:lnSpc>
                      </a:pPr>
                      <a:r>
                        <a:rPr sz="1100" spc="-50" dirty="0">
                          <a:latin typeface="Courier New"/>
                          <a:cs typeface="Courier New"/>
                        </a:rPr>
                        <a:t>|</a:t>
                      </a:r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Message</a:t>
            </a:r>
            <a:r>
              <a:rPr spc="-102" dirty="0"/>
              <a:t> </a:t>
            </a:r>
            <a:r>
              <a:rPr spc="-7" dirty="0"/>
              <a:t>format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824282" y="1368802"/>
            <a:ext cx="5412777" cy="220343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300"/>
              </a:lnSpc>
              <a:spcBef>
                <a:spcPts val="68"/>
              </a:spcBef>
              <a:tabLst>
                <a:tab pos="1668464" algn="l"/>
                <a:tab pos="3328715" algn="l"/>
                <a:tab pos="4988533" algn="l"/>
              </a:tabLst>
            </a:pPr>
            <a:r>
              <a:rPr sz="1089" spc="-34" dirty="0">
                <a:latin typeface="Courier New"/>
                <a:cs typeface="Courier New"/>
              </a:rPr>
              <a:t>0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34" dirty="0">
                <a:latin typeface="Courier New"/>
                <a:cs typeface="Courier New"/>
              </a:rPr>
              <a:t>1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34" dirty="0">
                <a:latin typeface="Courier New"/>
                <a:cs typeface="Courier New"/>
              </a:rPr>
              <a:t>2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34" dirty="0">
                <a:latin typeface="Courier New"/>
                <a:cs typeface="Courier New"/>
              </a:rPr>
              <a:t>3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293"/>
              </a:lnSpc>
            </a:pPr>
            <a:r>
              <a:rPr sz="1089" dirty="0">
                <a:latin typeface="Courier New"/>
                <a:cs typeface="Courier New"/>
              </a:rPr>
              <a:t>0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2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3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4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5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6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7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8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9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0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2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3</a:t>
            </a:r>
            <a:r>
              <a:rPr sz="1089" spc="-3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4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5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6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7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8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9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0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2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3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4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5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6</a:t>
            </a:r>
            <a:r>
              <a:rPr sz="1089" spc="-3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7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8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9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0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spc="-34" dirty="0">
                <a:latin typeface="Courier New"/>
                <a:cs typeface="Courier New"/>
              </a:rPr>
              <a:t>1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293"/>
              </a:lnSpc>
            </a:pPr>
            <a:r>
              <a:rPr sz="1089" spc="-7" dirty="0">
                <a:latin typeface="Courier New"/>
                <a:cs typeface="Courier New"/>
              </a:rPr>
              <a:t>+-+-+-+-+-+-+-+-+-+-+-+-+-+-+-+-+-+-+-+-+-+-+-+-+-+-+-+-+-+-+-+-</a:t>
            </a:r>
            <a:r>
              <a:rPr sz="1089" spc="-34" dirty="0">
                <a:latin typeface="Courier New"/>
                <a:cs typeface="Courier New"/>
              </a:rPr>
              <a:t>+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293"/>
              </a:lnSpc>
              <a:tabLst>
                <a:tab pos="921545" algn="l"/>
                <a:tab pos="1336500" algn="l"/>
                <a:tab pos="1917437" algn="l"/>
                <a:tab pos="2664355" algn="l"/>
                <a:tab pos="3577688" algn="l"/>
                <a:tab pos="5320498" algn="l"/>
              </a:tabLst>
            </a:pPr>
            <a:r>
              <a:rPr sz="1089" dirty="0">
                <a:latin typeface="Courier New"/>
                <a:cs typeface="Courier New"/>
              </a:rPr>
              <a:t>|Ver|</a:t>
            </a:r>
            <a:r>
              <a:rPr sz="1089" spc="-20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T</a:t>
            </a:r>
            <a:r>
              <a:rPr sz="1089" spc="-20" dirty="0">
                <a:latin typeface="Courier New"/>
                <a:cs typeface="Courier New"/>
              </a:rPr>
              <a:t> </a:t>
            </a:r>
            <a:r>
              <a:rPr sz="1089" spc="-34" dirty="0">
                <a:latin typeface="Courier New"/>
                <a:cs typeface="Courier New"/>
              </a:rPr>
              <a:t>|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17" dirty="0">
                <a:latin typeface="Courier New"/>
                <a:cs typeface="Courier New"/>
              </a:rPr>
              <a:t>TKL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34" dirty="0">
                <a:latin typeface="Courier New"/>
                <a:cs typeface="Courier New"/>
              </a:rPr>
              <a:t>|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14" dirty="0">
                <a:latin typeface="Courier New"/>
                <a:cs typeface="Courier New"/>
              </a:rPr>
              <a:t>Code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34" dirty="0">
                <a:latin typeface="Courier New"/>
                <a:cs typeface="Courier New"/>
              </a:rPr>
              <a:t>|</a:t>
            </a:r>
            <a:r>
              <a:rPr sz="1089" dirty="0">
                <a:latin typeface="Courier New"/>
                <a:cs typeface="Courier New"/>
              </a:rPr>
              <a:t>	Message</a:t>
            </a:r>
            <a:r>
              <a:rPr sz="1089" spc="-48" dirty="0">
                <a:latin typeface="Courier New"/>
                <a:cs typeface="Courier New"/>
              </a:rPr>
              <a:t> </a:t>
            </a:r>
            <a:r>
              <a:rPr sz="1089" spc="-17" dirty="0">
                <a:latin typeface="Courier New"/>
                <a:cs typeface="Courier New"/>
              </a:rPr>
              <a:t>ID</a:t>
            </a:r>
            <a:r>
              <a:rPr sz="1089" dirty="0">
                <a:latin typeface="Courier New"/>
                <a:cs typeface="Courier New"/>
              </a:rPr>
              <a:t>	</a:t>
            </a:r>
            <a:r>
              <a:rPr sz="1089" spc="-34" dirty="0">
                <a:latin typeface="Courier New"/>
                <a:cs typeface="Courier New"/>
              </a:rPr>
              <a:t>|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300"/>
              </a:lnSpc>
            </a:pPr>
            <a:r>
              <a:rPr sz="1089" spc="-7" dirty="0">
                <a:latin typeface="Courier New"/>
                <a:cs typeface="Courier New"/>
              </a:rPr>
              <a:t>+-+-+-+-+-+-+-+-+-+-+-+-+-+-+-+-+-+-+-+-+-+-+-+-+-+-+-+-+-+-+-+-</a:t>
            </a:r>
            <a:r>
              <a:rPr sz="1089" spc="-34" dirty="0">
                <a:latin typeface="Courier New"/>
                <a:cs typeface="Courier New"/>
              </a:rPr>
              <a:t>+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300"/>
              </a:lnSpc>
              <a:spcBef>
                <a:spcPts val="54"/>
              </a:spcBef>
              <a:tabLst>
                <a:tab pos="340609" algn="l"/>
              </a:tabLst>
            </a:pPr>
            <a:r>
              <a:rPr sz="1089" spc="-34" dirty="0">
                <a:latin typeface="Courier New"/>
                <a:cs typeface="Courier New"/>
              </a:rPr>
              <a:t>|</a:t>
            </a:r>
            <a:r>
              <a:rPr sz="1089" dirty="0">
                <a:latin typeface="Courier New"/>
                <a:cs typeface="Courier New"/>
              </a:rPr>
              <a:t>	Token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(if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any,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TKL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bytes)</a:t>
            </a:r>
            <a:r>
              <a:rPr sz="1089" spc="-27" dirty="0">
                <a:latin typeface="Courier New"/>
                <a:cs typeface="Courier New"/>
              </a:rPr>
              <a:t> </a:t>
            </a:r>
            <a:r>
              <a:rPr sz="1089" spc="-17" dirty="0">
                <a:latin typeface="Courier New"/>
                <a:cs typeface="Courier New"/>
              </a:rPr>
              <a:t>...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293"/>
              </a:lnSpc>
            </a:pPr>
            <a:r>
              <a:rPr sz="1089" spc="-7" dirty="0">
                <a:latin typeface="Courier New"/>
                <a:cs typeface="Courier New"/>
              </a:rPr>
              <a:t>+-+-+-+-+-+-+-+-+-+-+-+-+-+-+-+-+-+-+-+-+-+-+-+-+-+-+-+-+-+-+-+-</a:t>
            </a:r>
            <a:r>
              <a:rPr sz="1089" spc="-34" dirty="0">
                <a:latin typeface="Courier New"/>
                <a:cs typeface="Courier New"/>
              </a:rPr>
              <a:t>+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293"/>
              </a:lnSpc>
              <a:tabLst>
                <a:tab pos="340609" algn="l"/>
              </a:tabLst>
            </a:pPr>
            <a:r>
              <a:rPr sz="1089" spc="-34" dirty="0">
                <a:latin typeface="Courier New"/>
                <a:cs typeface="Courier New"/>
              </a:rPr>
              <a:t>|</a:t>
            </a:r>
            <a:r>
              <a:rPr sz="1089" dirty="0">
                <a:latin typeface="Courier New"/>
                <a:cs typeface="Courier New"/>
              </a:rPr>
              <a:t>	Options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(if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any)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spc="-17" dirty="0">
                <a:latin typeface="Courier New"/>
                <a:cs typeface="Courier New"/>
              </a:rPr>
              <a:t>...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293"/>
              </a:lnSpc>
            </a:pPr>
            <a:r>
              <a:rPr sz="1089" spc="-7" dirty="0">
                <a:latin typeface="Courier New"/>
                <a:cs typeface="Courier New"/>
              </a:rPr>
              <a:t>+-+-+-+-+-+-+-+-+-+-+-+-+-+-+-+-+-+-+-+-+-+-+-+-+-+-+-+-+-+-+-+-</a:t>
            </a:r>
            <a:r>
              <a:rPr sz="1089" spc="-34" dirty="0">
                <a:latin typeface="Courier New"/>
                <a:cs typeface="Courier New"/>
              </a:rPr>
              <a:t>+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293"/>
              </a:lnSpc>
              <a:tabLst>
                <a:tab pos="1751455" algn="l"/>
              </a:tabLst>
            </a:pPr>
            <a:r>
              <a:rPr sz="1089" dirty="0">
                <a:latin typeface="Courier New"/>
                <a:cs typeface="Courier New"/>
              </a:rPr>
              <a:t>|1</a:t>
            </a:r>
            <a:r>
              <a:rPr sz="1089" spc="-10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10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1</a:t>
            </a:r>
            <a:r>
              <a:rPr sz="1089" spc="-7" dirty="0">
                <a:latin typeface="Courier New"/>
                <a:cs typeface="Courier New"/>
              </a:rPr>
              <a:t> </a:t>
            </a:r>
            <a:r>
              <a:rPr sz="1089" spc="-17" dirty="0">
                <a:latin typeface="Courier New"/>
                <a:cs typeface="Courier New"/>
              </a:rPr>
              <a:t>1|</a:t>
            </a:r>
            <a:r>
              <a:rPr sz="1089" dirty="0">
                <a:latin typeface="Courier New"/>
                <a:cs typeface="Courier New"/>
              </a:rPr>
              <a:t>	Payload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(if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any)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spc="-17" dirty="0">
                <a:latin typeface="Courier New"/>
                <a:cs typeface="Courier New"/>
              </a:rPr>
              <a:t>...</a:t>
            </a:r>
            <a:endParaRPr sz="1089">
              <a:latin typeface="Courier New"/>
              <a:cs typeface="Courier New"/>
            </a:endParaRPr>
          </a:p>
          <a:p>
            <a:pPr marL="8645">
              <a:lnSpc>
                <a:spcPts val="1300"/>
              </a:lnSpc>
            </a:pPr>
            <a:r>
              <a:rPr sz="1089" spc="-7" dirty="0">
                <a:latin typeface="Courier New"/>
                <a:cs typeface="Courier New"/>
              </a:rPr>
              <a:t>+-+-+-+-+-+-+-+-+-+-+-+-+-+-+-+-+-+-+-+-+-+-+-+-+-+-+-+-+-+-+-+-</a:t>
            </a:r>
            <a:r>
              <a:rPr sz="1089" spc="-34" dirty="0">
                <a:latin typeface="Courier New"/>
                <a:cs typeface="Courier New"/>
              </a:rPr>
              <a:t>+</a:t>
            </a:r>
            <a:endParaRPr sz="1089">
              <a:latin typeface="Courier New"/>
              <a:cs typeface="Courier New"/>
            </a:endParaRPr>
          </a:p>
          <a:p>
            <a:pPr>
              <a:spcBef>
                <a:spcPts val="112"/>
              </a:spcBef>
            </a:pPr>
            <a:endParaRPr sz="1089">
              <a:latin typeface="Courier New"/>
              <a:cs typeface="Courier New"/>
            </a:endParaRPr>
          </a:p>
          <a:p>
            <a:pPr marL="82991" algn="ctr"/>
            <a:r>
              <a:rPr sz="1089" dirty="0">
                <a:latin typeface="Courier New"/>
                <a:cs typeface="Courier New"/>
              </a:rPr>
              <a:t>Figure</a:t>
            </a:r>
            <a:r>
              <a:rPr sz="1089" spc="-3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7:</a:t>
            </a:r>
            <a:r>
              <a:rPr sz="1089" spc="-34" dirty="0">
                <a:latin typeface="Courier New"/>
                <a:cs typeface="Courier New"/>
              </a:rPr>
              <a:t> </a:t>
            </a:r>
            <a:r>
              <a:rPr sz="1089" dirty="0">
                <a:latin typeface="Courier New"/>
                <a:cs typeface="Courier New"/>
              </a:rPr>
              <a:t>Message</a:t>
            </a:r>
            <a:r>
              <a:rPr sz="1089" spc="-31" dirty="0">
                <a:latin typeface="Courier New"/>
                <a:cs typeface="Courier New"/>
              </a:rPr>
              <a:t> </a:t>
            </a:r>
            <a:r>
              <a:rPr sz="1089" spc="-7" dirty="0">
                <a:latin typeface="Courier New"/>
                <a:cs typeface="Courier New"/>
              </a:rPr>
              <a:t>Format</a:t>
            </a:r>
            <a:endParaRPr sz="1089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31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Message</a:t>
            </a:r>
            <a:r>
              <a:rPr spc="-68" dirty="0"/>
              <a:t> </a:t>
            </a:r>
            <a:r>
              <a:rPr dirty="0"/>
              <a:t>format: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7" dirty="0"/>
              <a:t>header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17972"/>
            <a:ext cx="5749914" cy="54733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378"/>
              </a:lnSpc>
              <a:spcBef>
                <a:spcPts val="68"/>
              </a:spcBef>
              <a:tabLst>
                <a:tab pos="1772202" algn="l"/>
                <a:tab pos="3536192" algn="l"/>
                <a:tab pos="5299749" algn="l"/>
              </a:tabLst>
            </a:pPr>
            <a:r>
              <a:rPr sz="1157" spc="-34" dirty="0">
                <a:latin typeface="Courier New"/>
                <a:cs typeface="Courier New"/>
              </a:rPr>
              <a:t>0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1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2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3</a:t>
            </a:r>
            <a:endParaRPr sz="1157">
              <a:latin typeface="Courier New"/>
              <a:cs typeface="Courier New"/>
            </a:endParaRPr>
          </a:p>
          <a:p>
            <a:pPr marL="8645">
              <a:lnSpc>
                <a:spcPts val="1365"/>
              </a:lnSpc>
              <a:tabLst>
                <a:tab pos="184568" algn="l"/>
                <a:tab pos="361356" algn="l"/>
                <a:tab pos="537712" algn="l"/>
                <a:tab pos="714068" algn="l"/>
                <a:tab pos="890424" algn="l"/>
                <a:tab pos="1066779" algn="l"/>
                <a:tab pos="1243135" algn="l"/>
                <a:tab pos="1419490" algn="l"/>
                <a:tab pos="1595847" algn="l"/>
                <a:tab pos="1772202" algn="l"/>
                <a:tab pos="1948558" algn="l"/>
                <a:tab pos="2124914" algn="l"/>
                <a:tab pos="2301270" algn="l"/>
                <a:tab pos="2477625" algn="l"/>
                <a:tab pos="2653981" algn="l"/>
                <a:tab pos="2830336" algn="l"/>
                <a:tab pos="3007125" algn="l"/>
                <a:tab pos="3183481" algn="l"/>
                <a:tab pos="3359836" algn="l"/>
                <a:tab pos="3536192" algn="l"/>
                <a:tab pos="3712548" algn="l"/>
                <a:tab pos="3888904" algn="l"/>
                <a:tab pos="4065260" algn="l"/>
                <a:tab pos="4241615" algn="l"/>
                <a:tab pos="4417971" algn="l"/>
                <a:tab pos="4594327" algn="l"/>
                <a:tab pos="4770683" algn="l"/>
                <a:tab pos="4947038" algn="l"/>
                <a:tab pos="5123394" algn="l"/>
                <a:tab pos="5299749" algn="l"/>
                <a:tab pos="5476538" algn="l"/>
              </a:tabLst>
            </a:pPr>
            <a:r>
              <a:rPr sz="1157" spc="-34" dirty="0">
                <a:latin typeface="Courier New"/>
                <a:cs typeface="Courier New"/>
              </a:rPr>
              <a:t>0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1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2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3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4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5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6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7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8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9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0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1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2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3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4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5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6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7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8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9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0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1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2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3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4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5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6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7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8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9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0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1</a:t>
            </a:r>
            <a:endParaRPr sz="1157">
              <a:latin typeface="Courier New"/>
              <a:cs typeface="Courier New"/>
            </a:endParaRPr>
          </a:p>
          <a:p>
            <a:pPr marL="8645">
              <a:lnSpc>
                <a:spcPts val="1375"/>
              </a:lnSpc>
            </a:pPr>
            <a:r>
              <a:rPr sz="1157" spc="-14" dirty="0">
                <a:latin typeface="Courier New"/>
                <a:cs typeface="Courier New"/>
              </a:rPr>
              <a:t>+-+-+-+-+-+-+-+-+-+-+-+-+-+-+-+-+-+-+-+-+-+-+-+-+-+-+-+-+-+-+-+-</a:t>
            </a:r>
            <a:r>
              <a:rPr sz="1157" spc="-34" dirty="0">
                <a:latin typeface="Courier New"/>
                <a:cs typeface="Courier New"/>
              </a:rPr>
              <a:t>+</a:t>
            </a:r>
            <a:endParaRPr sz="1157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274" y="1445980"/>
            <a:ext cx="1252161" cy="18679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537712" algn="l"/>
                <a:tab pos="714068" algn="l"/>
                <a:tab pos="978602" algn="l"/>
              </a:tabLst>
            </a:pPr>
            <a:r>
              <a:rPr sz="1157" spc="-7" dirty="0">
                <a:latin typeface="Courier New"/>
                <a:cs typeface="Courier New"/>
              </a:rPr>
              <a:t>|Ver|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T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|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17" dirty="0">
                <a:latin typeface="Courier New"/>
                <a:cs typeface="Courier New"/>
              </a:rPr>
              <a:t>TKL</a:t>
            </a:r>
            <a:endParaRPr sz="1157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5295" y="1445980"/>
            <a:ext cx="4338694" cy="18679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625890" algn="l"/>
                <a:tab pos="1419490" algn="l"/>
                <a:tab pos="2389447" algn="l"/>
                <a:tab pos="3095303" algn="l"/>
                <a:tab pos="4241615" algn="l"/>
              </a:tabLst>
            </a:pPr>
            <a:r>
              <a:rPr sz="1157" spc="-34" dirty="0">
                <a:latin typeface="Courier New"/>
                <a:cs typeface="Courier New"/>
              </a:rPr>
              <a:t>|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14" dirty="0">
                <a:latin typeface="Courier New"/>
                <a:cs typeface="Courier New"/>
              </a:rPr>
              <a:t>Code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|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7" dirty="0">
                <a:latin typeface="Courier New"/>
                <a:cs typeface="Courier New"/>
              </a:rPr>
              <a:t>Message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17" dirty="0">
                <a:latin typeface="Courier New"/>
                <a:cs typeface="Courier New"/>
              </a:rPr>
              <a:t>ID</a:t>
            </a:r>
            <a:r>
              <a:rPr sz="1157" dirty="0">
                <a:latin typeface="Courier New"/>
                <a:cs typeface="Courier New"/>
              </a:rPr>
              <a:t>	</a:t>
            </a:r>
            <a:r>
              <a:rPr sz="1157" spc="-34" dirty="0">
                <a:latin typeface="Courier New"/>
                <a:cs typeface="Courier New"/>
              </a:rPr>
              <a:t>|</a:t>
            </a:r>
            <a:endParaRPr sz="1157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4274" y="1549138"/>
            <a:ext cx="5749914" cy="807017"/>
          </a:xfrm>
          <a:prstGeom prst="rect">
            <a:avLst/>
          </a:prstGeom>
        </p:spPr>
        <p:txBody>
          <a:bodyPr vert="horz" wrap="square" lIns="0" tIns="78233" rIns="0" bIns="0" rtlCol="0">
            <a:spAutoFit/>
          </a:bodyPr>
          <a:lstStyle/>
          <a:p>
            <a:pPr marL="8645">
              <a:spcBef>
                <a:spcPts val="616"/>
              </a:spcBef>
            </a:pPr>
            <a:r>
              <a:rPr sz="1157" spc="-14" dirty="0">
                <a:latin typeface="Courier New"/>
                <a:cs typeface="Courier New"/>
              </a:rPr>
              <a:t>+-+-+-+-+-+-+-+-+-+-+-+-+-+-+-+-+-+-+-+-+-+-+-+-+-+-+-+-+-+-+-+-</a:t>
            </a:r>
            <a:r>
              <a:rPr sz="1157" spc="-34" dirty="0">
                <a:latin typeface="Courier New"/>
                <a:cs typeface="Courier New"/>
              </a:rPr>
              <a:t>+</a:t>
            </a:r>
            <a:endParaRPr sz="1157">
              <a:latin typeface="Courier New"/>
              <a:cs typeface="Courier New"/>
            </a:endParaRPr>
          </a:p>
          <a:p>
            <a:pPr>
              <a:spcBef>
                <a:spcPts val="92"/>
              </a:spcBef>
            </a:pPr>
            <a:endParaRPr sz="1157">
              <a:latin typeface="Courier New"/>
              <a:cs typeface="Courier New"/>
            </a:endParaRPr>
          </a:p>
          <a:p>
            <a:pPr marL="189755" indent="-181110">
              <a:lnSpc>
                <a:spcPts val="1375"/>
              </a:lnSpc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157" dirty="0">
                <a:latin typeface="Comic Sans MS"/>
                <a:cs typeface="Comic Sans MS"/>
              </a:rPr>
              <a:t>Version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(Ver):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Indicates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the</a:t>
            </a:r>
            <a:r>
              <a:rPr sz="1157" spc="-31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CoAP</a:t>
            </a:r>
            <a:r>
              <a:rPr sz="1157" spc="-2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version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number,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currently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spc="-17" dirty="0">
                <a:latin typeface="Comic Sans MS"/>
                <a:cs typeface="Comic Sans MS"/>
              </a:rPr>
              <a:t>1.</a:t>
            </a:r>
            <a:endParaRPr sz="1157">
              <a:latin typeface="Comic Sans MS"/>
              <a:cs typeface="Comic Sans MS"/>
            </a:endParaRPr>
          </a:p>
          <a:p>
            <a:pPr marL="189755" indent="-181110">
              <a:lnSpc>
                <a:spcPts val="1375"/>
              </a:lnSpc>
              <a:buSzPct val="150000"/>
              <a:buFont typeface="Arial"/>
              <a:buChar char="•"/>
              <a:tabLst>
                <a:tab pos="189755" algn="l"/>
                <a:tab pos="908578" algn="l"/>
              </a:tabLst>
            </a:pPr>
            <a:r>
              <a:rPr sz="1157" dirty="0">
                <a:latin typeface="Comic Sans MS"/>
                <a:cs typeface="Comic Sans MS"/>
              </a:rPr>
              <a:t>Type</a:t>
            </a:r>
            <a:r>
              <a:rPr sz="1157" spc="-41" dirty="0">
                <a:latin typeface="Comic Sans MS"/>
                <a:cs typeface="Comic Sans MS"/>
              </a:rPr>
              <a:t> </a:t>
            </a:r>
            <a:r>
              <a:rPr sz="1157" spc="-14" dirty="0">
                <a:latin typeface="Comic Sans MS"/>
                <a:cs typeface="Comic Sans MS"/>
              </a:rPr>
              <a:t>(T):</a:t>
            </a:r>
            <a:r>
              <a:rPr sz="1157" dirty="0">
                <a:latin typeface="Comic Sans MS"/>
                <a:cs typeface="Comic Sans MS"/>
              </a:rPr>
              <a:t>	Indicates</a:t>
            </a:r>
            <a:r>
              <a:rPr sz="1157" spc="-31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the</a:t>
            </a:r>
            <a:r>
              <a:rPr sz="1157" spc="-31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type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of</a:t>
            </a:r>
            <a:r>
              <a:rPr sz="1157" spc="-27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message</a:t>
            </a:r>
            <a:endParaRPr sz="1157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810" y="2326686"/>
            <a:ext cx="1466114" cy="5841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91052" indent="-182407">
              <a:lnSpc>
                <a:spcPts val="1116"/>
              </a:lnSpc>
              <a:spcBef>
                <a:spcPts val="68"/>
              </a:spcBef>
              <a:buSzPct val="150000"/>
              <a:buFont typeface="Arial"/>
              <a:buChar char="•"/>
              <a:tabLst>
                <a:tab pos="191052" algn="l"/>
                <a:tab pos="449102" algn="l"/>
              </a:tabLst>
            </a:pPr>
            <a:r>
              <a:rPr sz="953" spc="-17" dirty="0">
                <a:latin typeface="Comic Sans MS"/>
                <a:cs typeface="Comic Sans MS"/>
              </a:rPr>
              <a:t>0:</a:t>
            </a:r>
            <a:r>
              <a:rPr sz="953" dirty="0">
                <a:latin typeface="Comic Sans MS"/>
                <a:cs typeface="Comic Sans MS"/>
              </a:rPr>
              <a:t>	</a:t>
            </a:r>
            <a:r>
              <a:rPr sz="953" spc="-7" dirty="0">
                <a:latin typeface="Comic Sans MS"/>
                <a:cs typeface="Comic Sans MS"/>
              </a:rPr>
              <a:t>Confirmable</a:t>
            </a:r>
            <a:endParaRPr sz="953">
              <a:latin typeface="Comic Sans MS"/>
              <a:cs typeface="Comic Sans MS"/>
            </a:endParaRPr>
          </a:p>
          <a:p>
            <a:pPr marL="191052" indent="-182407">
              <a:lnSpc>
                <a:spcPts val="1116"/>
              </a:lnSpc>
              <a:buSzPct val="150000"/>
              <a:buFont typeface="Arial"/>
              <a:buChar char="•"/>
              <a:tabLst>
                <a:tab pos="191052" algn="l"/>
                <a:tab pos="449102" algn="l"/>
              </a:tabLst>
            </a:pPr>
            <a:r>
              <a:rPr sz="953" spc="-17" dirty="0">
                <a:latin typeface="Comic Sans MS"/>
                <a:cs typeface="Comic Sans MS"/>
              </a:rPr>
              <a:t>1:</a:t>
            </a:r>
            <a:r>
              <a:rPr sz="953" dirty="0">
                <a:latin typeface="Comic Sans MS"/>
                <a:cs typeface="Comic Sans MS"/>
              </a:rPr>
              <a:t>	</a:t>
            </a:r>
            <a:r>
              <a:rPr sz="953" spc="-14" dirty="0">
                <a:latin typeface="Comic Sans MS"/>
                <a:cs typeface="Comic Sans MS"/>
              </a:rPr>
              <a:t>Non-</a:t>
            </a:r>
            <a:r>
              <a:rPr sz="953" spc="-7" dirty="0">
                <a:latin typeface="Comic Sans MS"/>
                <a:cs typeface="Comic Sans MS"/>
              </a:rPr>
              <a:t>Confirmable</a:t>
            </a:r>
            <a:endParaRPr sz="953">
              <a:latin typeface="Comic Sans MS"/>
              <a:cs typeface="Comic Sans MS"/>
            </a:endParaRPr>
          </a:p>
          <a:p>
            <a:pPr marL="191052" indent="-182407">
              <a:spcBef>
                <a:spcPts val="14"/>
              </a:spcBef>
              <a:buSzPct val="150000"/>
              <a:buFont typeface="Arial"/>
              <a:buChar char="•"/>
              <a:tabLst>
                <a:tab pos="191052" algn="l"/>
                <a:tab pos="449102" algn="l"/>
              </a:tabLst>
            </a:pPr>
            <a:r>
              <a:rPr sz="953" spc="-17" dirty="0">
                <a:latin typeface="Comic Sans MS"/>
                <a:cs typeface="Comic Sans MS"/>
              </a:rPr>
              <a:t>2:</a:t>
            </a:r>
            <a:r>
              <a:rPr sz="953" dirty="0">
                <a:latin typeface="Comic Sans MS"/>
                <a:cs typeface="Comic Sans MS"/>
              </a:rPr>
              <a:t>	</a:t>
            </a:r>
            <a:r>
              <a:rPr sz="953" spc="-7" dirty="0">
                <a:latin typeface="Comic Sans MS"/>
                <a:cs typeface="Comic Sans MS"/>
              </a:rPr>
              <a:t>Acknowledgement</a:t>
            </a:r>
            <a:endParaRPr sz="953">
              <a:latin typeface="Comic Sans MS"/>
              <a:cs typeface="Comic Sans MS"/>
            </a:endParaRPr>
          </a:p>
          <a:p>
            <a:pPr marL="191052" indent="-182407">
              <a:spcBef>
                <a:spcPts val="14"/>
              </a:spcBef>
              <a:buSzPct val="150000"/>
              <a:buFont typeface="Arial"/>
              <a:buChar char="•"/>
              <a:tabLst>
                <a:tab pos="191052" algn="l"/>
                <a:tab pos="449102" algn="l"/>
              </a:tabLst>
            </a:pPr>
            <a:r>
              <a:rPr sz="953" spc="-17" dirty="0">
                <a:latin typeface="Comic Sans MS"/>
                <a:cs typeface="Comic Sans MS"/>
              </a:rPr>
              <a:t>3:</a:t>
            </a:r>
            <a:r>
              <a:rPr sz="953" dirty="0">
                <a:latin typeface="Comic Sans MS"/>
                <a:cs typeface="Comic Sans MS"/>
              </a:rPr>
              <a:t>	</a:t>
            </a:r>
            <a:r>
              <a:rPr sz="953" spc="-7" dirty="0">
                <a:latin typeface="Comic Sans MS"/>
                <a:cs typeface="Comic Sans MS"/>
              </a:rPr>
              <a:t>Reset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4273" y="2906907"/>
            <a:ext cx="5341460" cy="3678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lnSpc>
                <a:spcPts val="1375"/>
              </a:lnSpc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157" dirty="0">
                <a:latin typeface="Comic Sans MS"/>
                <a:cs typeface="Comic Sans MS"/>
              </a:rPr>
              <a:t>Token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Length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(TKL):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Length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of</a:t>
            </a:r>
            <a:r>
              <a:rPr sz="1157" spc="-10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the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variable-</a:t>
            </a:r>
            <a:r>
              <a:rPr sz="1157" dirty="0">
                <a:latin typeface="Comic Sans MS"/>
                <a:cs typeface="Comic Sans MS"/>
              </a:rPr>
              <a:t>length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Token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field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(0-</a:t>
            </a:r>
            <a:r>
              <a:rPr sz="1157" dirty="0">
                <a:latin typeface="Comic Sans MS"/>
                <a:cs typeface="Comic Sans MS"/>
              </a:rPr>
              <a:t>8</a:t>
            </a:r>
            <a:r>
              <a:rPr sz="1157" spc="-10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bytes).</a:t>
            </a:r>
            <a:endParaRPr sz="1157">
              <a:latin typeface="Comic Sans MS"/>
              <a:cs typeface="Comic Sans MS"/>
            </a:endParaRPr>
          </a:p>
          <a:p>
            <a:pPr marL="189755" indent="-181110">
              <a:lnSpc>
                <a:spcPts val="1375"/>
              </a:lnSpc>
              <a:buSzPct val="150000"/>
              <a:buFont typeface="Arial"/>
              <a:buChar char="•"/>
              <a:tabLst>
                <a:tab pos="189755" algn="l"/>
                <a:tab pos="653986" algn="l"/>
              </a:tabLst>
            </a:pPr>
            <a:r>
              <a:rPr sz="1157" spc="-7" dirty="0">
                <a:latin typeface="Comic Sans MS"/>
                <a:cs typeface="Comic Sans MS"/>
              </a:rPr>
              <a:t>Code:</a:t>
            </a:r>
            <a:r>
              <a:rPr sz="1157" dirty="0">
                <a:latin typeface="Comic Sans MS"/>
                <a:cs typeface="Comic Sans MS"/>
              </a:rPr>
              <a:t>	Message</a:t>
            </a:r>
            <a:r>
              <a:rPr sz="1157" spc="-71" dirty="0">
                <a:latin typeface="Comic Sans MS"/>
                <a:cs typeface="Comic Sans MS"/>
              </a:rPr>
              <a:t> </a:t>
            </a:r>
            <a:r>
              <a:rPr sz="1157" spc="-14" dirty="0">
                <a:latin typeface="Comic Sans MS"/>
                <a:cs typeface="Comic Sans MS"/>
              </a:rPr>
              <a:t>code</a:t>
            </a:r>
            <a:endParaRPr sz="1157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5810" y="3199784"/>
            <a:ext cx="310339" cy="216475"/>
          </a:xfrm>
          <a:prstGeom prst="rect">
            <a:avLst/>
          </a:prstGeom>
        </p:spPr>
        <p:txBody>
          <a:bodyPr vert="horz" wrap="square" lIns="0" tIns="69156" rIns="0" bIns="0" rtlCol="0">
            <a:spAutoFit/>
          </a:bodyPr>
          <a:lstStyle/>
          <a:p>
            <a:pPr marL="191052" indent="-182407">
              <a:spcBef>
                <a:spcPts val="545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953" spc="-17" dirty="0">
                <a:latin typeface="Comic Sans MS"/>
                <a:cs typeface="Comic Sans MS"/>
              </a:rPr>
              <a:t>0: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7885" y="3260296"/>
            <a:ext cx="362638" cy="15537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53" spc="-7" dirty="0">
                <a:latin typeface="Comic Sans MS"/>
                <a:cs typeface="Comic Sans MS"/>
              </a:rPr>
              <a:t>empty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5810" y="3338097"/>
            <a:ext cx="469831" cy="216475"/>
          </a:xfrm>
          <a:prstGeom prst="rect">
            <a:avLst/>
          </a:prstGeom>
        </p:spPr>
        <p:txBody>
          <a:bodyPr vert="horz" wrap="square" lIns="0" tIns="69156" rIns="0" bIns="0" rtlCol="0">
            <a:spAutoFit/>
          </a:bodyPr>
          <a:lstStyle/>
          <a:p>
            <a:pPr marL="191052" indent="-182407">
              <a:spcBef>
                <a:spcPts val="545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953" spc="-7" dirty="0">
                <a:latin typeface="Comic Sans MS"/>
                <a:cs typeface="Comic Sans MS"/>
              </a:rPr>
              <a:t>1-</a:t>
            </a:r>
            <a:r>
              <a:rPr sz="953" spc="-17" dirty="0">
                <a:latin typeface="Comic Sans MS"/>
                <a:cs typeface="Comic Sans MS"/>
              </a:rPr>
              <a:t>31: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7885" y="3398608"/>
            <a:ext cx="449948" cy="15537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53" spc="-7" dirty="0">
                <a:latin typeface="Comic Sans MS"/>
                <a:cs typeface="Comic Sans MS"/>
              </a:rPr>
              <a:t>request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4273" y="3545566"/>
            <a:ext cx="4318811" cy="76925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372595" indent="-182407">
              <a:spcBef>
                <a:spcPts val="68"/>
              </a:spcBef>
              <a:buSzPct val="150000"/>
              <a:buFont typeface="Arial"/>
              <a:buChar char="•"/>
              <a:tabLst>
                <a:tab pos="372595" algn="l"/>
                <a:tab pos="941861" algn="l"/>
              </a:tabLst>
            </a:pPr>
            <a:r>
              <a:rPr sz="953" spc="-7" dirty="0">
                <a:latin typeface="Comic Sans MS"/>
                <a:cs typeface="Comic Sans MS"/>
              </a:rPr>
              <a:t>64-</a:t>
            </a:r>
            <a:r>
              <a:rPr sz="953" spc="-14" dirty="0">
                <a:latin typeface="Comic Sans MS"/>
                <a:cs typeface="Comic Sans MS"/>
              </a:rPr>
              <a:t>191:</a:t>
            </a:r>
            <a:r>
              <a:rPr sz="953" dirty="0">
                <a:latin typeface="Comic Sans MS"/>
                <a:cs typeface="Comic Sans MS"/>
              </a:rPr>
              <a:t>	</a:t>
            </a:r>
            <a:r>
              <a:rPr sz="953" spc="-7" dirty="0">
                <a:latin typeface="Comic Sans MS"/>
                <a:cs typeface="Comic Sans MS"/>
              </a:rPr>
              <a:t>response</a:t>
            </a:r>
            <a:endParaRPr sz="953">
              <a:latin typeface="Comic Sans MS"/>
              <a:cs typeface="Comic Sans MS"/>
            </a:endParaRPr>
          </a:p>
          <a:p>
            <a:pPr marL="372595" indent="-182407">
              <a:spcBef>
                <a:spcPts val="14"/>
              </a:spcBef>
              <a:buSzPct val="150000"/>
              <a:buFont typeface="Arial"/>
              <a:buChar char="•"/>
              <a:tabLst>
                <a:tab pos="372595" algn="l"/>
                <a:tab pos="941861" algn="l"/>
              </a:tabLst>
            </a:pPr>
            <a:r>
              <a:rPr sz="953" spc="-7" dirty="0">
                <a:latin typeface="Comic Sans MS"/>
                <a:cs typeface="Comic Sans MS"/>
              </a:rPr>
              <a:t>else:</a:t>
            </a:r>
            <a:r>
              <a:rPr sz="953" dirty="0">
                <a:latin typeface="Comic Sans MS"/>
                <a:cs typeface="Comic Sans MS"/>
              </a:rPr>
              <a:t>	</a:t>
            </a:r>
            <a:r>
              <a:rPr sz="953" spc="-7" dirty="0">
                <a:latin typeface="Comic Sans MS"/>
                <a:cs typeface="Comic Sans MS"/>
              </a:rPr>
              <a:t>reserved</a:t>
            </a:r>
            <a:endParaRPr sz="953">
              <a:latin typeface="Comic Sans MS"/>
              <a:cs typeface="Comic Sans MS"/>
            </a:endParaRPr>
          </a:p>
          <a:p>
            <a:pPr marL="189755" indent="-181110">
              <a:lnSpc>
                <a:spcPts val="1371"/>
              </a:lnSpc>
              <a:spcBef>
                <a:spcPts val="20"/>
              </a:spcBef>
              <a:buSzPct val="150000"/>
              <a:buFont typeface="Arial"/>
              <a:buChar char="•"/>
              <a:tabLst>
                <a:tab pos="189755" algn="l"/>
                <a:tab pos="1138964" algn="l"/>
              </a:tabLst>
            </a:pPr>
            <a:r>
              <a:rPr sz="1157" dirty="0">
                <a:latin typeface="Comic Sans MS"/>
                <a:cs typeface="Comic Sans MS"/>
              </a:rPr>
              <a:t>Message</a:t>
            </a:r>
            <a:r>
              <a:rPr sz="1157" spc="-20" dirty="0">
                <a:latin typeface="Comic Sans MS"/>
                <a:cs typeface="Comic Sans MS"/>
              </a:rPr>
              <a:t> </a:t>
            </a:r>
            <a:r>
              <a:rPr sz="1157" spc="-17" dirty="0">
                <a:latin typeface="Comic Sans MS"/>
                <a:cs typeface="Comic Sans MS"/>
              </a:rPr>
              <a:t>ID:</a:t>
            </a:r>
            <a:r>
              <a:rPr sz="1157" dirty="0">
                <a:latin typeface="Comic Sans MS"/>
                <a:cs typeface="Comic Sans MS"/>
              </a:rPr>
              <a:t>	</a:t>
            </a:r>
            <a:r>
              <a:rPr sz="1157" spc="-7" dirty="0">
                <a:latin typeface="Comic Sans MS"/>
                <a:cs typeface="Comic Sans MS"/>
              </a:rPr>
              <a:t>16-</a:t>
            </a:r>
            <a:r>
              <a:rPr sz="1157" dirty="0">
                <a:latin typeface="Comic Sans MS"/>
                <a:cs typeface="Comic Sans MS"/>
              </a:rPr>
              <a:t>bit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unsigned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integer</a:t>
            </a:r>
            <a:r>
              <a:rPr sz="1157" spc="-14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in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network</a:t>
            </a:r>
            <a:r>
              <a:rPr sz="1157" spc="-17" dirty="0">
                <a:latin typeface="Comic Sans MS"/>
                <a:cs typeface="Comic Sans MS"/>
              </a:rPr>
              <a:t> </a:t>
            </a:r>
            <a:r>
              <a:rPr sz="1157" dirty="0">
                <a:latin typeface="Comic Sans MS"/>
                <a:cs typeface="Comic Sans MS"/>
              </a:rPr>
              <a:t>byte</a:t>
            </a:r>
            <a:r>
              <a:rPr sz="1157" spc="-10" dirty="0">
                <a:latin typeface="Comic Sans MS"/>
                <a:cs typeface="Comic Sans MS"/>
              </a:rPr>
              <a:t> </a:t>
            </a:r>
            <a:r>
              <a:rPr sz="1157" spc="-7" dirty="0">
                <a:latin typeface="Comic Sans MS"/>
                <a:cs typeface="Comic Sans MS"/>
              </a:rPr>
              <a:t>order.</a:t>
            </a:r>
            <a:endParaRPr sz="1157">
              <a:latin typeface="Comic Sans MS"/>
              <a:cs typeface="Comic Sans MS"/>
            </a:endParaRPr>
          </a:p>
          <a:p>
            <a:pPr marL="372595" lvl="1" indent="-182407">
              <a:lnSpc>
                <a:spcPts val="1127"/>
              </a:lnSpc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953" dirty="0">
                <a:latin typeface="Comic Sans MS"/>
                <a:cs typeface="Comic Sans MS"/>
              </a:rPr>
              <a:t>Used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for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the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detection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of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message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spc="-7" dirty="0">
                <a:latin typeface="Comic Sans MS"/>
                <a:cs typeface="Comic Sans MS"/>
              </a:rPr>
              <a:t>duplication.</a:t>
            </a:r>
            <a:endParaRPr sz="953">
              <a:latin typeface="Comic Sans MS"/>
              <a:cs typeface="Comic Sans MS"/>
            </a:endParaRPr>
          </a:p>
          <a:p>
            <a:pPr marL="372595" lvl="1" indent="-182407">
              <a:spcBef>
                <a:spcPts val="1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953" dirty="0">
                <a:latin typeface="Comic Sans MS"/>
                <a:cs typeface="Comic Sans MS"/>
              </a:rPr>
              <a:t>To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match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messages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of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type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Ack/Reset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to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CON/NON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spc="-7" dirty="0">
                <a:latin typeface="Comic Sans MS"/>
                <a:cs typeface="Comic Sans MS"/>
              </a:rPr>
              <a:t>messages</a:t>
            </a:r>
            <a:endParaRPr sz="953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06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Message</a:t>
            </a:r>
            <a:r>
              <a:rPr spc="-102" dirty="0"/>
              <a:t> </a:t>
            </a:r>
            <a:r>
              <a:rPr spc="-7" dirty="0"/>
              <a:t>transmission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525589" cy="233603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carries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3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request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3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response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3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empty</a:t>
            </a:r>
            <a:endParaRPr sz="1361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68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endpoint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source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destination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CoAP </a:t>
            </a:r>
            <a:r>
              <a:rPr sz="1634" spc="-7" dirty="0">
                <a:latin typeface="Comic Sans MS"/>
                <a:cs typeface="Comic Sans MS"/>
              </a:rPr>
              <a:t>message.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40"/>
              </a:spcBef>
              <a:buSzPct val="150000"/>
              <a:buFont typeface="Arial"/>
              <a:buChar char="•"/>
              <a:tabLst>
                <a:tab pos="189755" algn="l"/>
                <a:tab pos="2691587" algn="l"/>
              </a:tabLst>
            </a:pPr>
            <a:r>
              <a:rPr sz="1634" dirty="0">
                <a:latin typeface="Comic Sans MS"/>
                <a:cs typeface="Comic Sans MS"/>
              </a:rPr>
              <a:t>Endpoint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5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identified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by</a:t>
            </a:r>
            <a:r>
              <a:rPr sz="1634" dirty="0">
                <a:latin typeface="Comic Sans MS"/>
                <a:cs typeface="Comic Sans MS"/>
              </a:rPr>
              <a:t>	(IP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address,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UDP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port)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288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Message</a:t>
            </a:r>
            <a:r>
              <a:rPr spc="-102" dirty="0"/>
              <a:t> </a:t>
            </a:r>
            <a:r>
              <a:rPr spc="-7" dirty="0"/>
              <a:t>transmission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723116" cy="2842314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210503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exchanged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FF0000"/>
                </a:solidFill>
                <a:latin typeface="Comic Sans MS"/>
                <a:cs typeface="Comic Sans MS"/>
              </a:rPr>
              <a:t>asynchronously</a:t>
            </a:r>
            <a:r>
              <a:rPr sz="1634" spc="-41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between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endpoints.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1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They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used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transport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requests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responses</a:t>
            </a: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ts val="1920"/>
              </a:lnSpc>
              <a:spcBef>
                <a:spcPts val="521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bound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non-</a:t>
            </a:r>
            <a:r>
              <a:rPr sz="1634" dirty="0">
                <a:latin typeface="Comic Sans MS"/>
                <a:cs typeface="Comic Sans MS"/>
              </a:rPr>
              <a:t>reliable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transports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such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UDP,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messages</a:t>
            </a:r>
            <a:r>
              <a:rPr sz="1634" spc="-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may</a:t>
            </a:r>
            <a:r>
              <a:rPr sz="1634" spc="-7" dirty="0">
                <a:latin typeface="Comic Sans MS"/>
                <a:cs typeface="Comic Sans MS"/>
              </a:rPr>
              <a:t> arrive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6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out</a:t>
            </a:r>
            <a:r>
              <a:rPr sz="1361" spc="-1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 </a:t>
            </a:r>
            <a:r>
              <a:rPr sz="1361" spc="-14" dirty="0">
                <a:latin typeface="Comic Sans MS"/>
                <a:cs typeface="Comic Sans MS"/>
              </a:rPr>
              <a:t>order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appear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duplicated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go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missing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without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notice</a:t>
            </a:r>
            <a:endParaRPr sz="1361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361">
              <a:latin typeface="Comic Sans MS"/>
              <a:cs typeface="Comic Sans MS"/>
            </a:endParaRPr>
          </a:p>
          <a:p>
            <a:pPr>
              <a:spcBef>
                <a:spcPts val="490"/>
              </a:spcBef>
            </a:pPr>
            <a:endParaRPr sz="1361">
              <a:latin typeface="Comic Sans MS"/>
              <a:cs typeface="Comic Sans MS"/>
            </a:endParaRPr>
          </a:p>
          <a:p>
            <a:pPr marL="8645"/>
            <a:r>
              <a:rPr sz="1634" spc="-7" dirty="0">
                <a:latin typeface="Comic Sans MS"/>
                <a:cs typeface="Comic Sans MS"/>
              </a:rPr>
              <a:t>-</a:t>
            </a:r>
            <a:r>
              <a:rPr sz="1634" dirty="0">
                <a:latin typeface="Comic Sans MS"/>
                <a:cs typeface="Comic Sans MS"/>
              </a:rPr>
              <a:t>&gt;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Mechanism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reliable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transport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required!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9376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Message</a:t>
            </a:r>
            <a:r>
              <a:rPr spc="-102" dirty="0"/>
              <a:t> </a:t>
            </a:r>
            <a:r>
              <a:rPr spc="-7" dirty="0"/>
              <a:t>transmission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524724" cy="2457543"/>
          </a:xfrm>
          <a:prstGeom prst="rect">
            <a:avLst/>
          </a:prstGeom>
        </p:spPr>
        <p:txBody>
          <a:bodyPr vert="horz" wrap="square" lIns="0" tIns="10806" rIns="0" bIns="0" rtlCol="0">
            <a:spAutoFit/>
          </a:bodyPr>
          <a:lstStyle/>
          <a:p>
            <a:pPr marL="190188" marR="223038" indent="-181543" algn="just">
              <a:lnSpc>
                <a:spcPct val="99000"/>
              </a:lnSpc>
              <a:spcBef>
                <a:spcPts val="8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implements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lightweight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reliability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mechanism, </a:t>
            </a:r>
            <a:r>
              <a:rPr sz="1634" dirty="0">
                <a:latin typeface="Comic Sans MS"/>
                <a:cs typeface="Comic Sans MS"/>
              </a:rPr>
              <a:t>without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trying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re-</a:t>
            </a:r>
            <a:r>
              <a:rPr sz="1634" dirty="0">
                <a:latin typeface="Comic Sans MS"/>
                <a:cs typeface="Comic Sans MS"/>
              </a:rPr>
              <a:t>create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full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feature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34" dirty="0">
                <a:latin typeface="Comic Sans MS"/>
                <a:cs typeface="Comic Sans MS"/>
              </a:rPr>
              <a:t>a </a:t>
            </a:r>
            <a:r>
              <a:rPr sz="1634" dirty="0">
                <a:latin typeface="Comic Sans MS"/>
                <a:cs typeface="Comic Sans MS"/>
              </a:rPr>
              <a:t>transport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protocol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like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TCP.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46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It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has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following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features:</a:t>
            </a:r>
            <a:endParaRPr sz="1634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800"/>
              </a:lnSpc>
              <a:spcBef>
                <a:spcPts val="344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Simple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stop-</a:t>
            </a:r>
            <a:r>
              <a:rPr sz="1361" spc="-14" dirty="0">
                <a:latin typeface="Comic Sans MS"/>
                <a:cs typeface="Comic Sans MS"/>
              </a:rPr>
              <a:t>and-</a:t>
            </a:r>
            <a:r>
              <a:rPr sz="1361" dirty="0">
                <a:latin typeface="Comic Sans MS"/>
                <a:cs typeface="Comic Sans MS"/>
              </a:rPr>
              <a:t>wait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retransmission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reliability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exponential back-</a:t>
            </a:r>
            <a:r>
              <a:rPr sz="1361" dirty="0">
                <a:latin typeface="Comic Sans MS"/>
                <a:cs typeface="Comic Sans MS"/>
              </a:rPr>
              <a:t>off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Confirmable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messages.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500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371730" marR="54031" lvl="1" indent="-181543">
              <a:lnSpc>
                <a:spcPts val="1579"/>
              </a:lnSpc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Duplicate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detection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both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Confirmable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Non-Confirmable messages.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429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409" y="824449"/>
            <a:ext cx="5395296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of </a:t>
            </a:r>
            <a:r>
              <a:rPr lang="en-US" dirty="0" smtClean="0"/>
              <a:t>Contents:</a:t>
            </a:r>
            <a:endParaRPr lang="en-US" dirty="0"/>
          </a:p>
          <a:p>
            <a:pPr marL="735965" lvl="1" indent="-266065">
              <a:spcBef>
                <a:spcPts val="495"/>
              </a:spcBef>
              <a:buSzPct val="150000"/>
              <a:buFont typeface="Arial"/>
              <a:buChar char="•"/>
              <a:tabLst>
                <a:tab pos="278765" algn="l"/>
              </a:tabLst>
            </a:pPr>
            <a:r>
              <a:rPr lang="en-US" sz="1600" spc="-20" dirty="0" smtClean="0">
                <a:latin typeface="Comic Sans MS"/>
                <a:cs typeface="Comic Sans MS"/>
              </a:rPr>
              <a:t>Intro</a:t>
            </a:r>
          </a:p>
          <a:p>
            <a:pPr marL="735965" lvl="1" indent="-266065">
              <a:spcBef>
                <a:spcPts val="495"/>
              </a:spcBef>
              <a:buSzPct val="150000"/>
              <a:buFont typeface="Arial"/>
              <a:buChar char="•"/>
              <a:tabLst>
                <a:tab pos="278765" algn="l"/>
              </a:tabLst>
            </a:pPr>
            <a:r>
              <a:rPr lang="en-US" sz="1600" spc="-20" dirty="0" err="1" smtClean="0">
                <a:latin typeface="Comic Sans MS"/>
                <a:cs typeface="Comic Sans MS"/>
              </a:rPr>
              <a:t>CoAP</a:t>
            </a:r>
            <a:endParaRPr lang="en-US" sz="1600" dirty="0">
              <a:latin typeface="Comic Sans MS"/>
              <a:cs typeface="Comic Sans MS"/>
            </a:endParaRPr>
          </a:p>
          <a:p>
            <a:pPr marL="735965" lvl="1" indent="-266065">
              <a:spcBef>
                <a:spcPts val="620"/>
              </a:spcBef>
              <a:buSzPct val="150000"/>
              <a:buFont typeface="Arial"/>
              <a:buChar char="•"/>
              <a:tabLst>
                <a:tab pos="278765" algn="l"/>
              </a:tabLst>
            </a:pPr>
            <a:r>
              <a:rPr lang="en-US" sz="1600" dirty="0">
                <a:latin typeface="Comic Sans MS"/>
                <a:cs typeface="Comic Sans MS"/>
              </a:rPr>
              <a:t>Query</a:t>
            </a:r>
            <a:r>
              <a:rPr lang="en-US" sz="1600" spc="-20" dirty="0">
                <a:latin typeface="Comic Sans MS"/>
                <a:cs typeface="Comic Sans MS"/>
              </a:rPr>
              <a:t> </a:t>
            </a:r>
            <a:r>
              <a:rPr lang="en-US" sz="1600" spc="-10" dirty="0">
                <a:latin typeface="Comic Sans MS"/>
                <a:cs typeface="Comic Sans MS"/>
              </a:rPr>
              <a:t>processing</a:t>
            </a:r>
            <a:endParaRPr lang="en-US" sz="16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67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Message</a:t>
            </a:r>
            <a:r>
              <a:rPr spc="-112" dirty="0"/>
              <a:t> </a:t>
            </a:r>
            <a:r>
              <a:rPr dirty="0"/>
              <a:t>transmission:</a:t>
            </a:r>
            <a:r>
              <a:rPr spc="-112" dirty="0"/>
              <a:t> </a:t>
            </a:r>
            <a:r>
              <a:rPr spc="-7" dirty="0"/>
              <a:t>Reliability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26617"/>
            <a:ext cx="7116827" cy="3239713"/>
          </a:xfrm>
          <a:prstGeom prst="rect">
            <a:avLst/>
          </a:prstGeom>
        </p:spPr>
        <p:txBody>
          <a:bodyPr vert="horz" wrap="square" lIns="0" tIns="43223" rIns="0" bIns="0" rtlCol="0">
            <a:spAutoFit/>
          </a:bodyPr>
          <a:lstStyle/>
          <a:p>
            <a:pPr marL="190188" marR="31554" indent="-181543">
              <a:lnSpc>
                <a:spcPts val="1702"/>
              </a:lnSpc>
              <a:spcBef>
                <a:spcPts val="340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reliable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initiated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by </a:t>
            </a:r>
            <a:r>
              <a:rPr sz="1634" dirty="0">
                <a:latin typeface="Comic Sans MS"/>
                <a:cs typeface="Comic Sans MS"/>
              </a:rPr>
              <a:t>marking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header.</a:t>
            </a:r>
            <a:endParaRPr sz="1634" dirty="0">
              <a:latin typeface="Comic Sans MS"/>
              <a:cs typeface="Comic Sans MS"/>
            </a:endParaRPr>
          </a:p>
          <a:p>
            <a:pPr marL="190188" marR="198832" indent="-181543">
              <a:lnSpc>
                <a:spcPts val="1783"/>
              </a:lnSpc>
              <a:spcBef>
                <a:spcPts val="39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always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carries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either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request </a:t>
            </a:r>
            <a:r>
              <a:rPr sz="1634" dirty="0">
                <a:latin typeface="Comic Sans MS"/>
                <a:cs typeface="Comic Sans MS"/>
              </a:rPr>
              <a:t>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response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empty.</a:t>
            </a:r>
            <a:endParaRPr sz="1634" dirty="0">
              <a:latin typeface="Comic Sans MS"/>
              <a:cs typeface="Comic Sans MS"/>
            </a:endParaRPr>
          </a:p>
          <a:p>
            <a:pPr marL="190188" marR="197103" indent="-181543">
              <a:lnSpc>
                <a:spcPct val="90700"/>
              </a:lnSpc>
              <a:spcBef>
                <a:spcPts val="354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recipient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acknowledge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such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with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 </a:t>
            </a:r>
            <a:r>
              <a:rPr sz="1634" dirty="0">
                <a:latin typeface="Comic Sans MS"/>
                <a:cs typeface="Comic Sans MS"/>
              </a:rPr>
              <a:t>Acknowledgement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or,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lacks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context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to </a:t>
            </a:r>
            <a:r>
              <a:rPr sz="1634" dirty="0">
                <a:latin typeface="Comic Sans MS"/>
                <a:cs typeface="Comic Sans MS"/>
              </a:rPr>
              <a:t>process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properly,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reject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it.</a:t>
            </a:r>
            <a:endParaRPr sz="1634" dirty="0">
              <a:latin typeface="Comic Sans MS"/>
              <a:cs typeface="Comic Sans MS"/>
            </a:endParaRPr>
          </a:p>
          <a:p>
            <a:pPr marL="190188" marR="87313" indent="-181543">
              <a:lnSpc>
                <a:spcPts val="1783"/>
              </a:lnSpc>
              <a:spcBef>
                <a:spcPts val="340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Rejecting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effected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sending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matching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Reset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otherwise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ignoring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it.</a:t>
            </a:r>
            <a:endParaRPr sz="1634" dirty="0">
              <a:latin typeface="Comic Sans MS"/>
              <a:cs typeface="Comic Sans MS"/>
            </a:endParaRPr>
          </a:p>
          <a:p>
            <a:pPr marL="190188" marR="3458" indent="-181543">
              <a:lnSpc>
                <a:spcPct val="90700"/>
              </a:lnSpc>
              <a:spcBef>
                <a:spcPts val="35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Acknowledgement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echo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Message </a:t>
            </a:r>
            <a:r>
              <a:rPr sz="1634" dirty="0">
                <a:latin typeface="Comic Sans MS"/>
                <a:cs typeface="Comic Sans MS"/>
              </a:rPr>
              <a:t>ID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message,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carry</a:t>
            </a:r>
            <a:r>
              <a:rPr sz="1634" spc="-34" dirty="0">
                <a:latin typeface="Comic Sans MS"/>
                <a:cs typeface="Comic Sans MS"/>
              </a:rPr>
              <a:t> a </a:t>
            </a:r>
            <a:r>
              <a:rPr sz="1634" dirty="0">
                <a:latin typeface="Comic Sans MS"/>
                <a:cs typeface="Comic Sans MS"/>
              </a:rPr>
              <a:t>response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empty.</a:t>
            </a:r>
            <a:endParaRPr sz="1634" dirty="0">
              <a:latin typeface="Comic Sans MS"/>
              <a:cs typeface="Comic Sans MS"/>
            </a:endParaRPr>
          </a:p>
          <a:p>
            <a:pPr marL="190188" marR="180246" indent="-181543">
              <a:lnSpc>
                <a:spcPts val="1715"/>
              </a:lnSpc>
              <a:spcBef>
                <a:spcPts val="463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Reset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echo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message,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empty.</a:t>
            </a:r>
            <a:endParaRPr sz="1634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86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Message</a:t>
            </a:r>
            <a:r>
              <a:rPr spc="-112" dirty="0"/>
              <a:t> </a:t>
            </a:r>
            <a:r>
              <a:rPr dirty="0"/>
              <a:t>transmission:</a:t>
            </a:r>
            <a:r>
              <a:rPr spc="-112" dirty="0"/>
              <a:t> </a:t>
            </a:r>
            <a:r>
              <a:rPr spc="-7" dirty="0"/>
              <a:t>Reliability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4"/>
            <a:ext cx="5622407" cy="3383910"/>
          </a:xfrm>
          <a:prstGeom prst="rect">
            <a:avLst/>
          </a:prstGeom>
        </p:spPr>
        <p:txBody>
          <a:bodyPr vert="horz" wrap="square" lIns="0" tIns="9941" rIns="0" bIns="0" rtlCol="0">
            <a:spAutoFit/>
          </a:bodyPr>
          <a:lstStyle/>
          <a:p>
            <a:pPr marL="190188" marR="305597" indent="-181543">
              <a:lnSpc>
                <a:spcPct val="99500"/>
              </a:lnSpc>
              <a:spcBef>
                <a:spcPts val="78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sender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retransmits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at </a:t>
            </a:r>
            <a:r>
              <a:rPr sz="1634" dirty="0">
                <a:latin typeface="Comic Sans MS"/>
                <a:cs typeface="Comic Sans MS"/>
              </a:rPr>
              <a:t>exponentially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increasing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intervals,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until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it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receives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 </a:t>
            </a:r>
            <a:r>
              <a:rPr sz="1634" dirty="0">
                <a:latin typeface="Comic Sans MS"/>
                <a:cs typeface="Comic Sans MS"/>
              </a:rPr>
              <a:t>acknowledgement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Reset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message),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runs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out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of </a:t>
            </a:r>
            <a:r>
              <a:rPr sz="1634" spc="-7" dirty="0">
                <a:latin typeface="Comic Sans MS"/>
                <a:cs typeface="Comic Sans MS"/>
              </a:rPr>
              <a:t>attempts.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Retransmission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4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controlled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by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timeout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retransmission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counter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20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90188" marR="3458" indent="-181543"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If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retransmission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counter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reaches </a:t>
            </a:r>
            <a:r>
              <a:rPr sz="1634" dirty="0">
                <a:latin typeface="Comic Sans MS"/>
                <a:cs typeface="Comic Sans MS"/>
              </a:rPr>
              <a:t>MAX_RETRANSMIT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timeout,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endpoint </a:t>
            </a:r>
            <a:r>
              <a:rPr sz="1634" dirty="0">
                <a:latin typeface="Comic Sans MS"/>
                <a:cs typeface="Comic Sans MS"/>
              </a:rPr>
              <a:t>receives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Reset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then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attempt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transmit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canceled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process </a:t>
            </a:r>
            <a:r>
              <a:rPr sz="1634" dirty="0">
                <a:latin typeface="Comic Sans MS"/>
                <a:cs typeface="Comic Sans MS"/>
              </a:rPr>
              <a:t>informed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failure.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3468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Congestion</a:t>
            </a:r>
            <a:r>
              <a:rPr spc="-68" dirty="0"/>
              <a:t> </a:t>
            </a:r>
            <a:r>
              <a:rPr spc="-7" dirty="0"/>
              <a:t>control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380793" cy="1308240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109790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Basic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congestion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control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provided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dirty="0">
                <a:latin typeface="Comic Sans MS"/>
                <a:cs typeface="Comic Sans MS"/>
              </a:rPr>
              <a:t>exponential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back-</a:t>
            </a:r>
            <a:r>
              <a:rPr sz="1634" dirty="0">
                <a:latin typeface="Comic Sans MS"/>
                <a:cs typeface="Comic Sans MS"/>
              </a:rPr>
              <a:t>off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mechanism</a:t>
            </a: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ct val="99400"/>
              </a:lnSpc>
              <a:spcBef>
                <a:spcPts val="361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Clients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(including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proxies)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MUST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strictly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limit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dirty="0">
                <a:latin typeface="Comic Sans MS"/>
                <a:cs typeface="Comic Sans MS"/>
              </a:rPr>
              <a:t>number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simultaneous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outstanding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interactions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that </a:t>
            </a:r>
            <a:r>
              <a:rPr sz="1634" dirty="0">
                <a:latin typeface="Comic Sans MS"/>
                <a:cs typeface="Comic Sans MS"/>
              </a:rPr>
              <a:t>they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maintain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given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server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041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dirty="0"/>
              <a:t>Transmission</a:t>
            </a:r>
            <a:r>
              <a:rPr spc="-119" dirty="0"/>
              <a:t> </a:t>
            </a:r>
            <a:r>
              <a:rPr spc="-7" dirty="0"/>
              <a:t>parameters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166840" cy="510008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3458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controlled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following parameters:</a:t>
            </a:r>
            <a:endParaRPr sz="1634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67651"/>
              </p:ext>
            </p:extLst>
          </p:nvPr>
        </p:nvGraphicFramePr>
        <p:xfrm>
          <a:off x="2557010" y="1685097"/>
          <a:ext cx="4149378" cy="1766947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7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0" dirty="0"/>
                        <a:t>Name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/>
                        <a:t>Default</a:t>
                      </a:r>
                      <a:r>
                        <a:rPr sz="1200" spc="-35" dirty="0"/>
                        <a:t> </a:t>
                      </a:r>
                      <a:r>
                        <a:rPr sz="1200" spc="-20" dirty="0"/>
                        <a:t>value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/>
                        <a:t>ACK_TIMEOUT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/>
                        <a:t>2</a:t>
                      </a:r>
                      <a:r>
                        <a:rPr sz="1200" spc="-20" dirty="0"/>
                        <a:t> </a:t>
                      </a:r>
                      <a:r>
                        <a:rPr sz="1200" spc="-10" dirty="0"/>
                        <a:t>seconds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/>
                        <a:t>ACK_RANDOM_FACTOR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/>
                        <a:t>1.5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/>
                        <a:t>MAX_RETRANSMIT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/>
                        <a:t>4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/>
                        <a:t>NSTART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/>
                        <a:t>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/>
                        <a:t>DEFAULT_LEISURE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/>
                        <a:t>5</a:t>
                      </a:r>
                      <a:r>
                        <a:rPr sz="1200" spc="-20" dirty="0"/>
                        <a:t> </a:t>
                      </a:r>
                      <a:r>
                        <a:rPr sz="1200" spc="-10" dirty="0"/>
                        <a:t>seconds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/>
                        <a:t>PROBING_RATE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dirty="0"/>
                        <a:t>1</a:t>
                      </a:r>
                      <a:r>
                        <a:rPr sz="1200" spc="-10" dirty="0"/>
                        <a:t> byte/second</a:t>
                      </a:r>
                      <a:endParaRPr sz="1200" dirty="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Transmission</a:t>
            </a:r>
            <a:r>
              <a:rPr spc="-119" dirty="0"/>
              <a:t> </a:t>
            </a:r>
            <a:r>
              <a:rPr spc="-7" dirty="0"/>
              <a:t>parameters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660876" cy="13227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Values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derived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Parameters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53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ct val="99400"/>
              </a:lnSpc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MAX_TRANSMIT_SPAN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maximum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dirty="0">
                <a:latin typeface="Comic Sans MS"/>
                <a:cs typeface="Comic Sans MS"/>
              </a:rPr>
              <a:t>first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its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last </a:t>
            </a:r>
            <a:r>
              <a:rPr sz="1634" spc="-7" dirty="0">
                <a:latin typeface="Comic Sans MS"/>
                <a:cs typeface="Comic Sans MS"/>
              </a:rPr>
              <a:t>retransmission.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2511" y="2623020"/>
            <a:ext cx="4900156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dirty="0">
                <a:latin typeface="Comic Sans MS"/>
                <a:cs typeface="Comic Sans MS"/>
              </a:rPr>
              <a:t>ACK_TIMEOUT</a:t>
            </a:r>
            <a:r>
              <a:rPr sz="1089" spc="-2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*</a:t>
            </a:r>
            <a:r>
              <a:rPr sz="1089" spc="-20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(2**MAX_RETRANSMIT</a:t>
            </a:r>
            <a:r>
              <a:rPr sz="1089" spc="-20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-</a:t>
            </a:r>
            <a:r>
              <a:rPr sz="1089" spc="-27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1)</a:t>
            </a:r>
            <a:r>
              <a:rPr sz="1089" spc="-2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*</a:t>
            </a:r>
            <a:r>
              <a:rPr sz="1089" spc="-20" dirty="0">
                <a:latin typeface="Comic Sans MS"/>
                <a:cs typeface="Comic Sans MS"/>
              </a:rPr>
              <a:t> </a:t>
            </a:r>
            <a:r>
              <a:rPr sz="1089" spc="-7" dirty="0">
                <a:latin typeface="Comic Sans MS"/>
                <a:cs typeface="Comic Sans MS"/>
              </a:rPr>
              <a:t>ACK_RANDOM_FACTOR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273" y="3132356"/>
            <a:ext cx="5362206" cy="512760"/>
          </a:xfrm>
          <a:prstGeom prst="rect">
            <a:avLst/>
          </a:prstGeom>
        </p:spPr>
        <p:txBody>
          <a:bodyPr vert="horz" wrap="square" lIns="0" tIns="4754" rIns="0" bIns="0" rtlCol="0">
            <a:spAutoFit/>
          </a:bodyPr>
          <a:lstStyle/>
          <a:p>
            <a:pPr marL="190188" marR="3458" indent="-181543">
              <a:lnSpc>
                <a:spcPct val="101499"/>
              </a:lnSpc>
              <a:spcBef>
                <a:spcPts val="3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default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parameters,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value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is </a:t>
            </a:r>
            <a:r>
              <a:rPr sz="1634" dirty="0">
                <a:latin typeface="Comic Sans MS"/>
                <a:cs typeface="Comic Sans MS"/>
              </a:rPr>
              <a:t>2*15*1.5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=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45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seconds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465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Transmission</a:t>
            </a:r>
            <a:r>
              <a:rPr spc="-119" dirty="0"/>
              <a:t> </a:t>
            </a:r>
            <a:r>
              <a:rPr spc="-7" dirty="0"/>
              <a:t>parameters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714039" cy="1015954"/>
          </a:xfrm>
          <a:prstGeom prst="rect">
            <a:avLst/>
          </a:prstGeom>
        </p:spPr>
        <p:txBody>
          <a:bodyPr vert="horz" wrap="square" lIns="0" tIns="9941" rIns="0" bIns="0" rtlCol="0">
            <a:spAutoFit/>
          </a:bodyPr>
          <a:lstStyle/>
          <a:p>
            <a:pPr marL="190188" marR="3458" indent="-181543">
              <a:lnSpc>
                <a:spcPct val="99500"/>
              </a:lnSpc>
              <a:spcBef>
                <a:spcPts val="78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spc="-7" dirty="0">
                <a:latin typeface="Comic Sans MS"/>
                <a:cs typeface="Comic Sans MS"/>
              </a:rPr>
              <a:t>MAX_TRANSMIT_WAIT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maximum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dirty="0">
                <a:latin typeface="Comic Sans MS"/>
                <a:cs typeface="Comic Sans MS"/>
              </a:rPr>
              <a:t>first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time </a:t>
            </a:r>
            <a:r>
              <a:rPr sz="1634" dirty="0">
                <a:latin typeface="Comic Sans MS"/>
                <a:cs typeface="Comic Sans MS"/>
              </a:rPr>
              <a:t>when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sender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gives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up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receiving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 </a:t>
            </a:r>
            <a:r>
              <a:rPr sz="1634" dirty="0">
                <a:latin typeface="Comic Sans MS"/>
                <a:cs typeface="Comic Sans MS"/>
              </a:rPr>
              <a:t>acknowledgement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reset.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4833" y="2268594"/>
            <a:ext cx="5295644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dirty="0">
                <a:latin typeface="Comic Sans MS"/>
                <a:cs typeface="Comic Sans MS"/>
              </a:rPr>
              <a:t>ACK_TIMEOUT</a:t>
            </a:r>
            <a:r>
              <a:rPr sz="1089" spc="-17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*</a:t>
            </a:r>
            <a:r>
              <a:rPr sz="1089" spc="-1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(2</a:t>
            </a:r>
            <a:r>
              <a:rPr sz="1089" spc="-1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**</a:t>
            </a:r>
            <a:r>
              <a:rPr sz="1089" spc="-17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(MAX_RETRANSMIT</a:t>
            </a:r>
            <a:r>
              <a:rPr sz="1089" spc="-1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+</a:t>
            </a:r>
            <a:r>
              <a:rPr sz="1089" spc="-14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1)</a:t>
            </a:r>
            <a:r>
              <a:rPr sz="1089" spc="-20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-</a:t>
            </a:r>
            <a:r>
              <a:rPr sz="1089" spc="-17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1)</a:t>
            </a:r>
            <a:r>
              <a:rPr sz="1089" spc="-17" dirty="0">
                <a:latin typeface="Comic Sans MS"/>
                <a:cs typeface="Comic Sans MS"/>
              </a:rPr>
              <a:t> </a:t>
            </a:r>
            <a:r>
              <a:rPr sz="1089" dirty="0">
                <a:latin typeface="Comic Sans MS"/>
                <a:cs typeface="Comic Sans MS"/>
              </a:rPr>
              <a:t>*</a:t>
            </a:r>
            <a:r>
              <a:rPr sz="1089" spc="-17" dirty="0">
                <a:latin typeface="Comic Sans MS"/>
                <a:cs typeface="Comic Sans MS"/>
              </a:rPr>
              <a:t> </a:t>
            </a:r>
            <a:r>
              <a:rPr sz="1089" spc="-7" dirty="0">
                <a:latin typeface="Comic Sans MS"/>
                <a:cs typeface="Comic Sans MS"/>
              </a:rPr>
              <a:t>ACK_RANDOM_FACTOR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273" y="3080489"/>
            <a:ext cx="5362206" cy="512760"/>
          </a:xfrm>
          <a:prstGeom prst="rect">
            <a:avLst/>
          </a:prstGeom>
        </p:spPr>
        <p:txBody>
          <a:bodyPr vert="horz" wrap="square" lIns="0" tIns="4754" rIns="0" bIns="0" rtlCol="0">
            <a:spAutoFit/>
          </a:bodyPr>
          <a:lstStyle/>
          <a:p>
            <a:pPr marL="190188" marR="3458" indent="-181543">
              <a:lnSpc>
                <a:spcPct val="101499"/>
              </a:lnSpc>
              <a:spcBef>
                <a:spcPts val="3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default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parameters,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value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is </a:t>
            </a:r>
            <a:r>
              <a:rPr sz="1634" dirty="0">
                <a:latin typeface="Comic Sans MS"/>
                <a:cs typeface="Comic Sans MS"/>
              </a:rPr>
              <a:t>2*31*1.5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=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93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seconds.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582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Transmission</a:t>
            </a:r>
            <a:r>
              <a:rPr spc="-119" dirty="0"/>
              <a:t> </a:t>
            </a:r>
            <a:r>
              <a:rPr spc="-7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607279" cy="2689915"/>
          </a:xfrm>
          <a:prstGeom prst="rect">
            <a:avLst/>
          </a:prstGeom>
        </p:spPr>
        <p:txBody>
          <a:bodyPr vert="horz" wrap="square" lIns="0" tIns="10806" rIns="0" bIns="0" rtlCol="0">
            <a:spAutoFit/>
          </a:bodyPr>
          <a:lstStyle/>
          <a:p>
            <a:pPr marL="190188" marR="118867" indent="-181543">
              <a:lnSpc>
                <a:spcPct val="99000"/>
              </a:lnSpc>
              <a:spcBef>
                <a:spcPts val="8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MAX_LATENCY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maximum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datagram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is </a:t>
            </a:r>
            <a:r>
              <a:rPr sz="1634" dirty="0">
                <a:latin typeface="Comic Sans MS"/>
                <a:cs typeface="Comic Sans MS"/>
              </a:rPr>
              <a:t>expected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take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start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its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17" dirty="0">
                <a:latin typeface="Comic Sans MS"/>
                <a:cs typeface="Comic Sans MS"/>
              </a:rPr>
              <a:t> to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completion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its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reception.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15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PROCESSING_DELAY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node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takes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turn </a:t>
            </a:r>
            <a:r>
              <a:rPr sz="1634" dirty="0">
                <a:latin typeface="Comic Sans MS"/>
                <a:cs typeface="Comic Sans MS"/>
              </a:rPr>
              <a:t>around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acknowledgement.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42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MAX_RTT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maximum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round-</a:t>
            </a:r>
            <a:r>
              <a:rPr sz="1634" dirty="0">
                <a:latin typeface="Comic Sans MS"/>
                <a:cs typeface="Comic Sans MS"/>
              </a:rPr>
              <a:t>trip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time,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or: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528"/>
              </a:spcBef>
            </a:pPr>
            <a:endParaRPr sz="1634">
              <a:latin typeface="Comic Sans MS"/>
              <a:cs typeface="Comic Sans MS"/>
            </a:endParaRPr>
          </a:p>
          <a:p>
            <a:pPr marL="169440" algn="ctr">
              <a:spcBef>
                <a:spcPts val="3"/>
              </a:spcBef>
            </a:pPr>
            <a:r>
              <a:rPr sz="1634" dirty="0">
                <a:latin typeface="Comic Sans MS"/>
                <a:cs typeface="Comic Sans MS"/>
              </a:rPr>
              <a:t>2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*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MAX_LATENCY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+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PROCESSING_DELAY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224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Transmission</a:t>
            </a:r>
            <a:r>
              <a:rPr spc="-119" dirty="0"/>
              <a:t> </a:t>
            </a:r>
            <a:r>
              <a:rPr spc="-7" dirty="0"/>
              <a:t>parameters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4"/>
            <a:ext cx="7716902" cy="763603"/>
          </a:xfrm>
          <a:prstGeom prst="rect">
            <a:avLst/>
          </a:prstGeom>
        </p:spPr>
        <p:txBody>
          <a:bodyPr vert="horz" wrap="square" lIns="0" tIns="9077" rIns="0" bIns="0" rtlCol="0">
            <a:spAutoFit/>
          </a:bodyPr>
          <a:lstStyle/>
          <a:p>
            <a:pPr marL="190188" marR="3458" indent="-181543">
              <a:lnSpc>
                <a:spcPct val="99800"/>
              </a:lnSpc>
              <a:spcBef>
                <a:spcPts val="71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spc="-7" dirty="0">
                <a:latin typeface="Comic Sans MS"/>
                <a:cs typeface="Comic Sans MS"/>
              </a:rPr>
              <a:t>EXCHANGE_LIFETIME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starting</a:t>
            </a:r>
            <a:r>
              <a:rPr sz="1634" spc="-17" dirty="0">
                <a:latin typeface="Comic Sans MS"/>
                <a:cs typeface="Comic Sans MS"/>
              </a:rPr>
              <a:t> to </a:t>
            </a:r>
            <a:r>
              <a:rPr sz="1634" dirty="0">
                <a:latin typeface="Comic Sans MS"/>
                <a:cs typeface="Comic Sans MS"/>
              </a:rPr>
              <a:t>send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when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 </a:t>
            </a:r>
            <a:r>
              <a:rPr sz="1634" dirty="0">
                <a:latin typeface="Comic Sans MS"/>
                <a:cs typeface="Comic Sans MS"/>
              </a:rPr>
              <a:t>acknowledgement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longer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expected,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i.e.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message </a:t>
            </a:r>
            <a:r>
              <a:rPr sz="1634" dirty="0">
                <a:latin typeface="Comic Sans MS"/>
                <a:cs typeface="Comic Sans MS"/>
              </a:rPr>
              <a:t>layer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information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about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exchange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be </a:t>
            </a:r>
            <a:r>
              <a:rPr sz="1634" spc="-7" dirty="0">
                <a:latin typeface="Comic Sans MS"/>
                <a:cs typeface="Comic Sans MS"/>
              </a:rPr>
              <a:t>purged.</a:t>
            </a:r>
            <a:endParaRPr sz="1634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5042" y="1989481"/>
            <a:ext cx="5658282" cy="12401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749" dirty="0">
                <a:latin typeface="Comic Sans MS"/>
                <a:cs typeface="Comic Sans MS"/>
              </a:rPr>
              <a:t>(ACK_TIMEOUT</a:t>
            </a:r>
            <a:r>
              <a:rPr sz="749" spc="-14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*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(2</a:t>
            </a:r>
            <a:r>
              <a:rPr sz="749" spc="-14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**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MAX_RETRANSMIT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-</a:t>
            </a:r>
            <a:r>
              <a:rPr sz="749" spc="-14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1)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*</a:t>
            </a:r>
            <a:r>
              <a:rPr sz="749" spc="-14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ACK_RANDOM_FACTOR)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+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(2</a:t>
            </a:r>
            <a:r>
              <a:rPr sz="749" spc="-14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*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MAX_LATENCY)</a:t>
            </a:r>
            <a:r>
              <a:rPr sz="749" spc="-10" dirty="0">
                <a:latin typeface="Comic Sans MS"/>
                <a:cs typeface="Comic Sans MS"/>
              </a:rPr>
              <a:t> </a:t>
            </a:r>
            <a:r>
              <a:rPr sz="749" dirty="0">
                <a:latin typeface="Comic Sans MS"/>
                <a:cs typeface="Comic Sans MS"/>
              </a:rPr>
              <a:t>+</a:t>
            </a:r>
            <a:r>
              <a:rPr sz="749" spc="-14" dirty="0">
                <a:latin typeface="Comic Sans MS"/>
                <a:cs typeface="Comic Sans MS"/>
              </a:rPr>
              <a:t> </a:t>
            </a:r>
            <a:r>
              <a:rPr sz="749" spc="-7" dirty="0">
                <a:latin typeface="Comic Sans MS"/>
                <a:cs typeface="Comic Sans MS"/>
              </a:rPr>
              <a:t>PROCESSING_DELAY</a:t>
            </a:r>
            <a:endParaRPr sz="749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4274" y="2968110"/>
            <a:ext cx="5309907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dirty="0">
                <a:latin typeface="Comic Sans MS"/>
                <a:cs typeface="Comic Sans MS"/>
              </a:rPr>
              <a:t>248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seconds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with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default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parameters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9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Transmission</a:t>
            </a:r>
            <a:r>
              <a:rPr spc="-119" dirty="0"/>
              <a:t> </a:t>
            </a:r>
            <a:r>
              <a:rPr spc="-7" dirty="0"/>
              <a:t>parameters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2" y="947364"/>
            <a:ext cx="7459727" cy="1630201"/>
          </a:xfrm>
          <a:prstGeom prst="rect">
            <a:avLst/>
          </a:prstGeom>
        </p:spPr>
        <p:txBody>
          <a:bodyPr vert="horz" wrap="square" lIns="0" tIns="10806" rIns="0" bIns="0" rtlCol="0">
            <a:spAutoFit/>
          </a:bodyPr>
          <a:lstStyle/>
          <a:p>
            <a:pPr marL="190188" marR="3458" indent="-181543">
              <a:lnSpc>
                <a:spcPct val="99000"/>
              </a:lnSpc>
              <a:spcBef>
                <a:spcPts val="8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NON_LIFETIME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sending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non- </a:t>
            </a:r>
            <a:r>
              <a:rPr sz="1634" dirty="0">
                <a:latin typeface="Comic Sans MS"/>
                <a:cs typeface="Comic Sans MS"/>
              </a:rPr>
              <a:t>confirmable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its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message-</a:t>
            </a:r>
            <a:r>
              <a:rPr sz="1634" dirty="0">
                <a:latin typeface="Comic Sans MS"/>
                <a:cs typeface="Comic Sans MS"/>
              </a:rPr>
              <a:t>ID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can</a:t>
            </a:r>
            <a:r>
              <a:rPr sz="1634" spc="-17" dirty="0">
                <a:latin typeface="Comic Sans MS"/>
                <a:cs typeface="Comic Sans MS"/>
              </a:rPr>
              <a:t> be </a:t>
            </a:r>
            <a:r>
              <a:rPr sz="1634" dirty="0">
                <a:latin typeface="Comic Sans MS"/>
                <a:cs typeface="Comic Sans MS"/>
              </a:rPr>
              <a:t>safely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reused.</a:t>
            </a:r>
            <a:endParaRPr sz="1634" dirty="0">
              <a:latin typeface="Comic Sans MS"/>
              <a:cs typeface="Comic Sans MS"/>
            </a:endParaRPr>
          </a:p>
          <a:p>
            <a:pPr>
              <a:spcBef>
                <a:spcPts val="446"/>
              </a:spcBef>
              <a:buFont typeface="Arial"/>
              <a:buChar char="•"/>
            </a:pPr>
            <a:endParaRPr sz="1634" dirty="0">
              <a:latin typeface="Comic Sans MS"/>
              <a:cs typeface="Comic Sans MS"/>
            </a:endParaRPr>
          </a:p>
          <a:p>
            <a:pPr marL="187594" algn="ctr"/>
            <a:r>
              <a:rPr sz="1634" dirty="0">
                <a:latin typeface="Comic Sans MS"/>
                <a:cs typeface="Comic Sans MS"/>
              </a:rPr>
              <a:t>MAX_TRANSMIT_SPAN</a:t>
            </a:r>
            <a:r>
              <a:rPr sz="1634" spc="-6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+</a:t>
            </a:r>
            <a:r>
              <a:rPr sz="1634" spc="-58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MAX_LATENCY</a:t>
            </a:r>
            <a:endParaRPr sz="1634" dirty="0">
              <a:latin typeface="Comic Sans MS"/>
              <a:cs typeface="Comic Sans MS"/>
            </a:endParaRPr>
          </a:p>
          <a:p>
            <a:pPr>
              <a:spcBef>
                <a:spcPts val="528"/>
              </a:spcBef>
            </a:pPr>
            <a:endParaRPr sz="1634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145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seconds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with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default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transmission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parameters</a:t>
            </a:r>
            <a:endParaRPr sz="1634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4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dirty="0"/>
              <a:t>Request/Response</a:t>
            </a:r>
            <a:r>
              <a:rPr spc="-109" dirty="0"/>
              <a:t> </a:t>
            </a:r>
            <a:r>
              <a:rPr spc="-7" dirty="0"/>
              <a:t>Semantics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7102540" cy="1403202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3458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operates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under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similar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request/response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model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as </a:t>
            </a:r>
            <a:r>
              <a:rPr sz="1634" spc="-14" dirty="0">
                <a:latin typeface="Comic Sans MS"/>
                <a:cs typeface="Comic Sans MS"/>
              </a:rPr>
              <a:t>HTTP</a:t>
            </a:r>
            <a:endParaRPr sz="1634" dirty="0">
              <a:latin typeface="Comic Sans MS"/>
              <a:cs typeface="Comic Sans MS"/>
            </a:endParaRPr>
          </a:p>
          <a:p>
            <a:pPr marL="371730" marR="158634" lvl="1" indent="-181543">
              <a:lnSpc>
                <a:spcPct val="100400"/>
              </a:lnSpc>
              <a:spcBef>
                <a:spcPts val="278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endpoint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role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"client"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sends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more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CoAP </a:t>
            </a:r>
            <a:r>
              <a:rPr sz="1361" dirty="0">
                <a:latin typeface="Comic Sans MS"/>
                <a:cs typeface="Comic Sans MS"/>
              </a:rPr>
              <a:t>requests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"server",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which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services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requests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sending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7" dirty="0">
                <a:latin typeface="Comic Sans MS"/>
                <a:cs typeface="Comic Sans MS"/>
              </a:rPr>
              <a:t> responses.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395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371730" marR="146098" lvl="1" indent="-181543">
              <a:lnSpc>
                <a:spcPct val="100400"/>
              </a:lnSpc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Unlike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HTTP,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requests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responses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over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34" dirty="0">
                <a:latin typeface="Comic Sans MS"/>
                <a:cs typeface="Comic Sans MS"/>
              </a:rPr>
              <a:t>a </a:t>
            </a:r>
            <a:r>
              <a:rPr sz="1361" dirty="0">
                <a:latin typeface="Comic Sans MS"/>
                <a:cs typeface="Comic Sans MS"/>
              </a:rPr>
              <a:t>previously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established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connection,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but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exchanged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FF0000"/>
                </a:solidFill>
                <a:latin typeface="Comic Sans MS"/>
                <a:cs typeface="Comic Sans MS"/>
              </a:rPr>
              <a:t>asynchronously </a:t>
            </a:r>
            <a:r>
              <a:rPr sz="1361" dirty="0">
                <a:latin typeface="Comic Sans MS"/>
                <a:cs typeface="Comic Sans MS"/>
              </a:rPr>
              <a:t>over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messages.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900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70" y="2425624"/>
            <a:ext cx="4478680" cy="516561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b="1" spc="-7" dirty="0">
                <a:latin typeface="Comic Sans MS"/>
                <a:cs typeface="Comic Sans MS"/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3943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dirty="0"/>
              <a:t>Request/Response</a:t>
            </a:r>
            <a:r>
              <a:rPr spc="-109" dirty="0"/>
              <a:t> </a:t>
            </a:r>
            <a:r>
              <a:rPr spc="-7" dirty="0"/>
              <a:t>Semantics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549361" cy="31330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Requests</a:t>
            </a:r>
            <a:endParaRPr sz="1634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400"/>
              </a:lnSpc>
              <a:spcBef>
                <a:spcPts val="265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A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request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consists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method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applied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the </a:t>
            </a:r>
            <a:r>
              <a:rPr sz="1361" dirty="0">
                <a:latin typeface="Comic Sans MS"/>
                <a:cs typeface="Comic Sans MS"/>
              </a:rPr>
              <a:t>resource,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identifier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resource,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payload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Internet </a:t>
            </a:r>
            <a:r>
              <a:rPr sz="1361" dirty="0">
                <a:latin typeface="Comic Sans MS"/>
                <a:cs typeface="Comic Sans MS"/>
              </a:rPr>
              <a:t>media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type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(if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any),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optional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meta-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about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request.</a:t>
            </a:r>
            <a:endParaRPr sz="1361">
              <a:latin typeface="Comic Sans MS"/>
              <a:cs typeface="Comic Sans MS"/>
            </a:endParaRPr>
          </a:p>
          <a:p>
            <a:pPr marL="371730" marR="44953" lvl="1" indent="-181543">
              <a:lnSpc>
                <a:spcPct val="100800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CoAP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supports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basic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methods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GET,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POST,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PUT,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DELETE, </a:t>
            </a:r>
            <a:r>
              <a:rPr sz="1361" dirty="0">
                <a:latin typeface="Comic Sans MS"/>
                <a:cs typeface="Comic Sans MS"/>
              </a:rPr>
              <a:t>which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easily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mapped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HTTP.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2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They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have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same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properties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HTTP: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safe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(only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retrieval)</a:t>
            </a:r>
            <a:endParaRPr sz="1225">
              <a:latin typeface="Comic Sans MS"/>
              <a:cs typeface="Comic Sans MS"/>
            </a:endParaRPr>
          </a:p>
          <a:p>
            <a:pPr marL="558459" lvl="2" indent="-186730">
              <a:spcBef>
                <a:spcPts val="300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idempotent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(you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can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invoke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it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multiple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times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with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same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effects)</a:t>
            </a:r>
            <a:endParaRPr sz="1225">
              <a:latin typeface="Comic Sans MS"/>
              <a:cs typeface="Comic Sans MS"/>
            </a:endParaRPr>
          </a:p>
          <a:p>
            <a:pPr lvl="2">
              <a:spcBef>
                <a:spcPts val="1004"/>
              </a:spcBef>
              <a:buFont typeface="Arial"/>
              <a:buChar char="•"/>
            </a:pPr>
            <a:endParaRPr sz="1225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Responses</a:t>
            </a:r>
            <a:endParaRPr sz="1634">
              <a:latin typeface="Comic Sans MS"/>
              <a:cs typeface="Comic Sans MS"/>
            </a:endParaRPr>
          </a:p>
          <a:p>
            <a:pPr marL="371730" marR="202723" lvl="1" indent="-181543">
              <a:lnSpc>
                <a:spcPts val="1579"/>
              </a:lnSpc>
              <a:spcBef>
                <a:spcPts val="456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A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response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identified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Code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field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header </a:t>
            </a:r>
            <a:r>
              <a:rPr sz="1361" dirty="0">
                <a:latin typeface="Comic Sans MS"/>
                <a:cs typeface="Comic Sans MS"/>
              </a:rPr>
              <a:t>being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Response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Code.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094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dirty="0"/>
              <a:t>Request/Response</a:t>
            </a:r>
            <a:r>
              <a:rPr spc="-109" dirty="0"/>
              <a:t> </a:t>
            </a:r>
            <a:r>
              <a:rPr spc="-7" dirty="0"/>
              <a:t>Semantics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2" y="947363"/>
            <a:ext cx="7131115" cy="287246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response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codes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designed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extensible</a:t>
            </a:r>
            <a:endParaRPr sz="1634" dirty="0">
              <a:latin typeface="Comic Sans MS"/>
              <a:cs typeface="Comic Sans MS"/>
            </a:endParaRPr>
          </a:p>
          <a:p>
            <a:pPr marL="2275767">
              <a:lnSpc>
                <a:spcPts val="1450"/>
              </a:lnSpc>
              <a:spcBef>
                <a:spcPts val="1743"/>
              </a:spcBef>
              <a:tabLst>
                <a:tab pos="2462497" algn="l"/>
                <a:tab pos="2649227" algn="l"/>
                <a:tab pos="2835956" algn="l"/>
                <a:tab pos="3022686" algn="l"/>
                <a:tab pos="3209415" algn="l"/>
                <a:tab pos="3396145" algn="l"/>
                <a:tab pos="3582875" algn="l"/>
              </a:tabLst>
            </a:pPr>
            <a:r>
              <a:rPr sz="1225" spc="-34" dirty="0">
                <a:latin typeface="Courier New"/>
                <a:cs typeface="Courier New"/>
              </a:rPr>
              <a:t>0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1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2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3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4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5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6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7</a:t>
            </a:r>
            <a:endParaRPr sz="1225" dirty="0">
              <a:latin typeface="Courier New"/>
              <a:cs typeface="Courier New"/>
            </a:endParaRPr>
          </a:p>
          <a:p>
            <a:pPr marL="2182402">
              <a:lnSpc>
                <a:spcPts val="1450"/>
              </a:lnSpc>
            </a:pPr>
            <a:r>
              <a:rPr sz="1225" dirty="0">
                <a:latin typeface="Courier New"/>
                <a:cs typeface="Courier New"/>
              </a:rPr>
              <a:t>+-+-+-+-+-+-+-+-</a:t>
            </a:r>
            <a:r>
              <a:rPr sz="1225" spc="-34" dirty="0">
                <a:latin typeface="Courier New"/>
                <a:cs typeface="Courier New"/>
              </a:rPr>
              <a:t>+</a:t>
            </a:r>
            <a:endParaRPr sz="1225" dirty="0">
              <a:latin typeface="Courier New"/>
              <a:cs typeface="Courier New"/>
            </a:endParaRPr>
          </a:p>
          <a:p>
            <a:pPr marL="2182402">
              <a:lnSpc>
                <a:spcPts val="1450"/>
              </a:lnSpc>
              <a:spcBef>
                <a:spcPts val="27"/>
              </a:spcBef>
              <a:tabLst>
                <a:tab pos="3022686" algn="l"/>
                <a:tab pos="3676239" algn="l"/>
              </a:tabLst>
            </a:pPr>
            <a:r>
              <a:rPr sz="1225" spc="-7" dirty="0">
                <a:latin typeface="Courier New"/>
                <a:cs typeface="Courier New"/>
              </a:rPr>
              <a:t>|class|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detail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|</a:t>
            </a:r>
            <a:endParaRPr sz="1225" dirty="0">
              <a:latin typeface="Courier New"/>
              <a:cs typeface="Courier New"/>
            </a:endParaRPr>
          </a:p>
          <a:p>
            <a:pPr marL="2182402">
              <a:lnSpc>
                <a:spcPts val="1450"/>
              </a:lnSpc>
            </a:pPr>
            <a:r>
              <a:rPr sz="1225" dirty="0">
                <a:latin typeface="Courier New"/>
                <a:cs typeface="Courier New"/>
              </a:rPr>
              <a:t>+-+-+-+-+-+-+-+-</a:t>
            </a:r>
            <a:r>
              <a:rPr sz="1225" spc="-34" dirty="0">
                <a:latin typeface="Courier New"/>
                <a:cs typeface="Courier New"/>
              </a:rPr>
              <a:t>+</a:t>
            </a:r>
            <a:endParaRPr sz="1225" dirty="0">
              <a:latin typeface="Courier New"/>
              <a:cs typeface="Courier New"/>
            </a:endParaRPr>
          </a:p>
          <a:p>
            <a:pPr>
              <a:spcBef>
                <a:spcPts val="68"/>
              </a:spcBef>
            </a:pPr>
            <a:endParaRPr sz="1225" dirty="0">
              <a:latin typeface="Courier New"/>
              <a:cs typeface="Courier New"/>
            </a:endParaRPr>
          </a:p>
          <a:p>
            <a:pPr marL="104171" algn="ctr">
              <a:tabLst>
                <a:tab pos="758157" algn="l"/>
                <a:tab pos="1038251" algn="l"/>
                <a:tab pos="1971899" algn="l"/>
                <a:tab pos="2251994" algn="l"/>
                <a:tab pos="2438723" algn="l"/>
                <a:tab pos="3279439" algn="l"/>
              </a:tabLst>
            </a:pPr>
            <a:r>
              <a:rPr sz="1225" spc="-7" dirty="0">
                <a:latin typeface="Courier New"/>
                <a:cs typeface="Courier New"/>
              </a:rPr>
              <a:t>Figure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9: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Structure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of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a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Response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4" dirty="0">
                <a:latin typeface="Courier New"/>
                <a:cs typeface="Courier New"/>
              </a:rPr>
              <a:t>Code</a:t>
            </a:r>
            <a:endParaRPr sz="1225" dirty="0">
              <a:latin typeface="Courier New"/>
              <a:cs typeface="Courier New"/>
            </a:endParaRPr>
          </a:p>
          <a:p>
            <a:pPr>
              <a:spcBef>
                <a:spcPts val="228"/>
              </a:spcBef>
            </a:pPr>
            <a:endParaRPr sz="1225" dirty="0">
              <a:latin typeface="Courier New"/>
              <a:cs typeface="Courier New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There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3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classes:</a:t>
            </a:r>
            <a:endParaRPr sz="1634" dirty="0">
              <a:latin typeface="Comic Sans MS"/>
              <a:cs typeface="Comic Sans MS"/>
            </a:endParaRPr>
          </a:p>
          <a:p>
            <a:pPr marL="371730" marR="3458" lvl="1" indent="-181543">
              <a:lnSpc>
                <a:spcPts val="1579"/>
              </a:lnSpc>
              <a:spcBef>
                <a:spcPts val="456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2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-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Success: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request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was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successfully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received,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understood,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accepted.</a:t>
            </a:r>
            <a:endParaRPr sz="1361" dirty="0">
              <a:latin typeface="Comic Sans MS"/>
              <a:cs typeface="Comic Sans MS"/>
            </a:endParaRPr>
          </a:p>
          <a:p>
            <a:pPr marL="371730" marR="152582" lvl="1" indent="-181543">
              <a:lnSpc>
                <a:spcPct val="100800"/>
              </a:lnSpc>
              <a:spcBef>
                <a:spcPts val="26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4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-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Client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Error: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request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contains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bad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syntax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cannot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be </a:t>
            </a:r>
            <a:r>
              <a:rPr sz="1361" spc="-7" dirty="0">
                <a:latin typeface="Comic Sans MS"/>
                <a:cs typeface="Comic Sans MS"/>
              </a:rPr>
              <a:t>fulfilled.</a:t>
            </a:r>
            <a:endParaRPr sz="1361" dirty="0">
              <a:latin typeface="Comic Sans MS"/>
              <a:cs typeface="Comic Sans MS"/>
            </a:endParaRPr>
          </a:p>
          <a:p>
            <a:pPr marL="371730" marR="53166" lvl="1" indent="-181543">
              <a:lnSpc>
                <a:spcPct val="100800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5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-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Server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Error: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server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failed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fulfill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apparently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valid request.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337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dirty="0"/>
              <a:t>Request/Response</a:t>
            </a:r>
            <a:r>
              <a:rPr spc="-109" dirty="0"/>
              <a:t> </a:t>
            </a:r>
            <a:r>
              <a:rPr spc="-7" dirty="0"/>
              <a:t>Semantics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696318" cy="1817994"/>
          </a:xfrm>
          <a:prstGeom prst="rect">
            <a:avLst/>
          </a:prstGeom>
        </p:spPr>
        <p:txBody>
          <a:bodyPr vert="horz" wrap="square" lIns="0" tIns="9077" rIns="0" bIns="0" rtlCol="0">
            <a:spAutoFit/>
          </a:bodyPr>
          <a:lstStyle/>
          <a:p>
            <a:pPr marL="190188" marR="3458" indent="-181543">
              <a:lnSpc>
                <a:spcPct val="99800"/>
              </a:lnSpc>
              <a:spcBef>
                <a:spcPts val="71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human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readable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notation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specifications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and </a:t>
            </a:r>
            <a:r>
              <a:rPr sz="1634" dirty="0">
                <a:latin typeface="Comic Sans MS"/>
                <a:cs typeface="Comic Sans MS"/>
              </a:rPr>
              <a:t>protocol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diagnostics,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numeric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value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response </a:t>
            </a:r>
            <a:r>
              <a:rPr sz="1634" dirty="0">
                <a:latin typeface="Comic Sans MS"/>
                <a:cs typeface="Comic Sans MS"/>
              </a:rPr>
              <a:t>code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indicated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giving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upper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three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bits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in </a:t>
            </a:r>
            <a:r>
              <a:rPr sz="1634" dirty="0">
                <a:latin typeface="Comic Sans MS"/>
                <a:cs typeface="Comic Sans MS"/>
              </a:rPr>
              <a:t>decimal,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followed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dot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lower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five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bits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in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two-</a:t>
            </a:r>
            <a:r>
              <a:rPr sz="1634" dirty="0">
                <a:latin typeface="Comic Sans MS"/>
                <a:cs typeface="Comic Sans MS"/>
              </a:rPr>
              <a:t>digit</a:t>
            </a:r>
            <a:r>
              <a:rPr sz="1634" spc="-7" dirty="0">
                <a:latin typeface="Comic Sans MS"/>
                <a:cs typeface="Comic Sans MS"/>
              </a:rPr>
              <a:t> decimal.</a:t>
            </a:r>
            <a:endParaRPr sz="1634">
              <a:latin typeface="Comic Sans MS"/>
              <a:cs typeface="Comic Sans MS"/>
            </a:endParaRPr>
          </a:p>
          <a:p>
            <a:pPr marL="190188" marR="144370" indent="-181543">
              <a:lnSpc>
                <a:spcPts val="1920"/>
              </a:lnSpc>
              <a:spcBef>
                <a:spcPts val="504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E.g.,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"Not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Found"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written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4.04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-</a:t>
            </a:r>
            <a:r>
              <a:rPr sz="1634" dirty="0">
                <a:latin typeface="Comic Sans MS"/>
                <a:cs typeface="Comic Sans MS"/>
              </a:rPr>
              <a:t>-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indicating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value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hexadecimal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0x84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decimal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132.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0557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Options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32650" y="0"/>
            <a:ext cx="0" cy="851946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8645">
              <a:spcBef>
                <a:spcPts val="163"/>
              </a:spcBef>
            </a:pPr>
            <a:fld id="{81D60167-4931-47E6-BA6A-407CBD079E47}" type="slidenum">
              <a:rPr spc="-17" dirty="0"/>
              <a:pPr marL="8645">
                <a:spcBef>
                  <a:spcPts val="163"/>
                </a:spcBef>
              </a:pPr>
              <a:t>43</a:t>
            </a:fld>
            <a:endParaRPr spc="-17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28345"/>
            <a:ext cx="5310772" cy="3595100"/>
          </a:xfrm>
          <a:prstGeom prst="rect">
            <a:avLst/>
          </a:prstGeom>
        </p:spPr>
        <p:txBody>
          <a:bodyPr vert="horz" wrap="square" lIns="0" tIns="39764" rIns="0" bIns="0" rtlCol="0">
            <a:spAutoFit/>
          </a:bodyPr>
          <a:lstStyle/>
          <a:p>
            <a:pPr marL="189323" marR="3458" indent="-180678">
              <a:lnSpc>
                <a:spcPts val="1566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498" dirty="0">
                <a:latin typeface="Comic Sans MS"/>
                <a:cs typeface="Comic Sans MS"/>
              </a:rPr>
              <a:t>CoAP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defines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single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set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of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options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that</a:t>
            </a:r>
            <a:r>
              <a:rPr sz="1498" spc="-1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are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used</a:t>
            </a:r>
            <a:r>
              <a:rPr sz="1498" spc="-17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in</a:t>
            </a:r>
            <a:r>
              <a:rPr sz="1498" spc="-20" dirty="0">
                <a:latin typeface="Comic Sans MS"/>
                <a:cs typeface="Comic Sans MS"/>
              </a:rPr>
              <a:t> </a:t>
            </a:r>
            <a:r>
              <a:rPr sz="1498" spc="-14" dirty="0">
                <a:latin typeface="Comic Sans MS"/>
                <a:cs typeface="Comic Sans MS"/>
              </a:rPr>
              <a:t>both 	</a:t>
            </a:r>
            <a:r>
              <a:rPr sz="1498" dirty="0">
                <a:latin typeface="Comic Sans MS"/>
                <a:cs typeface="Comic Sans MS"/>
              </a:rPr>
              <a:t>requests</a:t>
            </a:r>
            <a:r>
              <a:rPr sz="1498" spc="-34" dirty="0">
                <a:latin typeface="Comic Sans MS"/>
                <a:cs typeface="Comic Sans MS"/>
              </a:rPr>
              <a:t> </a:t>
            </a:r>
            <a:r>
              <a:rPr sz="1498" dirty="0">
                <a:latin typeface="Comic Sans MS"/>
                <a:cs typeface="Comic Sans MS"/>
              </a:rPr>
              <a:t>and</a:t>
            </a:r>
            <a:r>
              <a:rPr sz="1498" spc="-31" dirty="0">
                <a:latin typeface="Comic Sans MS"/>
                <a:cs typeface="Comic Sans MS"/>
              </a:rPr>
              <a:t> </a:t>
            </a:r>
            <a:r>
              <a:rPr sz="1498" spc="-7" dirty="0">
                <a:latin typeface="Comic Sans MS"/>
                <a:cs typeface="Comic Sans MS"/>
              </a:rPr>
              <a:t>responses:</a:t>
            </a:r>
            <a:endParaRPr sz="1498">
              <a:latin typeface="Comic Sans MS"/>
              <a:cs typeface="Comic Sans MS"/>
            </a:endParaRPr>
          </a:p>
          <a:p>
            <a:pPr marL="372163" lvl="1" indent="-181975">
              <a:spcBef>
                <a:spcPts val="153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14" dirty="0">
                <a:latin typeface="Comic Sans MS"/>
                <a:cs typeface="Comic Sans MS"/>
              </a:rPr>
              <a:t>Content-</a:t>
            </a:r>
            <a:r>
              <a:rPr sz="1293" spc="-7" dirty="0">
                <a:latin typeface="Comic Sans MS"/>
                <a:cs typeface="Comic Sans MS"/>
              </a:rPr>
              <a:t>Format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14" dirty="0">
                <a:latin typeface="Comic Sans MS"/>
                <a:cs typeface="Comic Sans MS"/>
              </a:rPr>
              <a:t>Etag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14" dirty="0">
                <a:latin typeface="Comic Sans MS"/>
                <a:cs typeface="Comic Sans MS"/>
              </a:rPr>
              <a:t>Location-Path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Location-Query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14" dirty="0">
                <a:latin typeface="Comic Sans MS"/>
                <a:cs typeface="Comic Sans MS"/>
              </a:rPr>
              <a:t>Max-</a:t>
            </a:r>
            <a:r>
              <a:rPr sz="1293" spc="-17" dirty="0">
                <a:latin typeface="Comic Sans MS"/>
                <a:cs typeface="Comic Sans MS"/>
              </a:rPr>
              <a:t>Age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Proxy-</a:t>
            </a:r>
            <a:r>
              <a:rPr sz="1293" spc="-17" dirty="0">
                <a:latin typeface="Comic Sans MS"/>
                <a:cs typeface="Comic Sans MS"/>
              </a:rPr>
              <a:t>Uri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218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Proxy-Scheme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Uri-</a:t>
            </a:r>
            <a:r>
              <a:rPr sz="1293" spc="-14" dirty="0">
                <a:latin typeface="Comic Sans MS"/>
                <a:cs typeface="Comic Sans MS"/>
              </a:rPr>
              <a:t>Host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Uri-</a:t>
            </a:r>
            <a:r>
              <a:rPr sz="1293" spc="-14" dirty="0">
                <a:latin typeface="Comic Sans MS"/>
                <a:cs typeface="Comic Sans MS"/>
              </a:rPr>
              <a:t>Path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Uri-</a:t>
            </a:r>
            <a:r>
              <a:rPr sz="1293" spc="-14" dirty="0">
                <a:latin typeface="Comic Sans MS"/>
                <a:cs typeface="Comic Sans MS"/>
              </a:rPr>
              <a:t>Port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Uri-</a:t>
            </a:r>
            <a:r>
              <a:rPr sz="1293" spc="-14" dirty="0">
                <a:latin typeface="Comic Sans MS"/>
                <a:cs typeface="Comic Sans MS"/>
              </a:rPr>
              <a:t>Query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Accept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If-Match</a:t>
            </a:r>
            <a:endParaRPr sz="1293">
              <a:latin typeface="Comic Sans MS"/>
              <a:cs typeface="Comic Sans MS"/>
            </a:endParaRPr>
          </a:p>
          <a:p>
            <a:pPr marL="372163" lvl="1" indent="-181975">
              <a:spcBef>
                <a:spcPts val="15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spc="-7" dirty="0">
                <a:latin typeface="Comic Sans MS"/>
                <a:cs typeface="Comic Sans MS"/>
              </a:rPr>
              <a:t>If-</a:t>
            </a:r>
            <a:r>
              <a:rPr sz="1293" spc="-14" dirty="0">
                <a:latin typeface="Comic Sans MS"/>
                <a:cs typeface="Comic Sans MS"/>
              </a:rPr>
              <a:t>None-Match</a:t>
            </a:r>
            <a:endParaRPr sz="1293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592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Caching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712722" y="947363"/>
            <a:ext cx="7459727" cy="2541989"/>
          </a:xfrm>
          <a:prstGeom prst="rect">
            <a:avLst/>
          </a:prstGeom>
        </p:spPr>
        <p:txBody>
          <a:bodyPr vert="horz" wrap="square" lIns="0" tIns="10806" rIns="0" bIns="0" rtlCol="0">
            <a:spAutoFit/>
          </a:bodyPr>
          <a:lstStyle/>
          <a:p>
            <a:pPr marL="190188" marR="3458" indent="-181543">
              <a:lnSpc>
                <a:spcPct val="99000"/>
              </a:lnSpc>
              <a:spcBef>
                <a:spcPts val="8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endpoints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MAY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cache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responses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order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reduce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response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time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network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bandwidth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consumption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on </a:t>
            </a:r>
            <a:r>
              <a:rPr sz="1634" dirty="0">
                <a:latin typeface="Comic Sans MS"/>
                <a:cs typeface="Comic Sans MS"/>
              </a:rPr>
              <a:t>future,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equivalent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requests.</a:t>
            </a:r>
            <a:endParaRPr sz="1634" dirty="0">
              <a:latin typeface="Comic Sans MS"/>
              <a:cs typeface="Comic Sans MS"/>
            </a:endParaRPr>
          </a:p>
          <a:p>
            <a:pPr marL="190188" marR="198832" indent="-181543">
              <a:lnSpc>
                <a:spcPts val="1920"/>
              </a:lnSpc>
              <a:spcBef>
                <a:spcPts val="504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goal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caching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reuse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prior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response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satisfy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current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request.</a:t>
            </a:r>
            <a:endParaRPr sz="1634" dirty="0">
              <a:latin typeface="Comic Sans MS"/>
              <a:cs typeface="Comic Sans MS"/>
            </a:endParaRPr>
          </a:p>
          <a:p>
            <a:pPr>
              <a:spcBef>
                <a:spcPts val="459"/>
              </a:spcBef>
              <a:buFont typeface="Arial"/>
              <a:buChar char="•"/>
            </a:pPr>
            <a:endParaRPr sz="1634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Freshness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Model</a:t>
            </a:r>
            <a:endParaRPr sz="1634" dirty="0">
              <a:latin typeface="Comic Sans MS"/>
              <a:cs typeface="Comic Sans MS"/>
            </a:endParaRPr>
          </a:p>
          <a:p>
            <a:pPr marL="371730" marR="25935" lvl="1" indent="-181543">
              <a:lnSpc>
                <a:spcPct val="100400"/>
              </a:lnSpc>
              <a:spcBef>
                <a:spcPts val="28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When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response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"</a:t>
            </a:r>
            <a:r>
              <a:rPr sz="1361" dirty="0">
                <a:solidFill>
                  <a:srgbClr val="FF0000"/>
                </a:solidFill>
                <a:latin typeface="Comic Sans MS"/>
                <a:cs typeface="Comic Sans MS"/>
              </a:rPr>
              <a:t>fresh</a:t>
            </a:r>
            <a:r>
              <a:rPr sz="1361" dirty="0">
                <a:latin typeface="Comic Sans MS"/>
                <a:cs typeface="Comic Sans MS"/>
              </a:rPr>
              <a:t>"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cache,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used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satisfy </a:t>
            </a:r>
            <a:r>
              <a:rPr sz="1361" dirty="0">
                <a:latin typeface="Comic Sans MS"/>
                <a:cs typeface="Comic Sans MS"/>
              </a:rPr>
              <a:t>subsequent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requests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without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contacting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origin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server,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thereby </a:t>
            </a:r>
            <a:r>
              <a:rPr sz="1361" dirty="0">
                <a:latin typeface="Comic Sans MS"/>
                <a:cs typeface="Comic Sans MS"/>
              </a:rPr>
              <a:t>improving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efficiency.</a:t>
            </a:r>
            <a:endParaRPr sz="1361" dirty="0">
              <a:latin typeface="Comic Sans MS"/>
              <a:cs typeface="Comic Sans MS"/>
            </a:endParaRPr>
          </a:p>
          <a:p>
            <a:pPr marL="371730" marR="6484" lvl="1" indent="-181543">
              <a:lnSpc>
                <a:spcPct val="100400"/>
              </a:lnSpc>
              <a:spcBef>
                <a:spcPts val="320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The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mechanism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determining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freshness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origin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server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FF0000"/>
                </a:solidFill>
                <a:latin typeface="Comic Sans MS"/>
                <a:cs typeface="Comic Sans MS"/>
              </a:rPr>
              <a:t>provide</a:t>
            </a:r>
            <a:r>
              <a:rPr sz="1361" spc="-2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FF0000"/>
                </a:solidFill>
                <a:latin typeface="Comic Sans MS"/>
                <a:cs typeface="Comic Sans MS"/>
              </a:rPr>
              <a:t>an</a:t>
            </a:r>
            <a:r>
              <a:rPr sz="1361" spc="-2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FF0000"/>
                </a:solidFill>
                <a:latin typeface="Comic Sans MS"/>
                <a:cs typeface="Comic Sans MS"/>
              </a:rPr>
              <a:t>explicit</a:t>
            </a:r>
            <a:r>
              <a:rPr sz="136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FF0000"/>
                </a:solidFill>
                <a:latin typeface="Comic Sans MS"/>
                <a:cs typeface="Comic Sans MS"/>
              </a:rPr>
              <a:t>expiration</a:t>
            </a:r>
            <a:r>
              <a:rPr sz="1361" spc="-2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FF0000"/>
                </a:solidFill>
                <a:latin typeface="Comic Sans MS"/>
                <a:cs typeface="Comic Sans MS"/>
              </a:rPr>
              <a:t>time</a:t>
            </a:r>
            <a:r>
              <a:rPr sz="1361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future,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using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Max- </a:t>
            </a:r>
            <a:r>
              <a:rPr sz="1361" dirty="0">
                <a:latin typeface="Comic Sans MS"/>
                <a:cs typeface="Comic Sans MS"/>
              </a:rPr>
              <a:t>Age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Option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26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Methods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2" y="928345"/>
            <a:ext cx="7231127" cy="34963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323" indent="-180678">
              <a:spcBef>
                <a:spcPts val="68"/>
              </a:spcBef>
              <a:buSzPct val="150000"/>
              <a:buFont typeface="Arial"/>
              <a:buChar char="•"/>
              <a:tabLst>
                <a:tab pos="189323" algn="l"/>
              </a:tabLst>
            </a:pPr>
            <a:r>
              <a:rPr sz="1498" b="1" spc="-17" dirty="0">
                <a:latin typeface="Comic Sans MS"/>
                <a:cs typeface="Comic Sans MS"/>
              </a:rPr>
              <a:t>GET</a:t>
            </a:r>
            <a:endParaRPr sz="1498" dirty="0">
              <a:latin typeface="Comic Sans MS"/>
              <a:cs typeface="Comic Sans MS"/>
            </a:endParaRPr>
          </a:p>
          <a:p>
            <a:pPr marL="371730" marR="15129" lvl="1" indent="-181543">
              <a:lnSpc>
                <a:spcPts val="1388"/>
              </a:lnSpc>
              <a:spcBef>
                <a:spcPts val="282"/>
              </a:spcBef>
              <a:buSzPct val="150000"/>
              <a:buFont typeface="Arial"/>
              <a:buChar char="•"/>
              <a:tabLst>
                <a:tab pos="371730" algn="l"/>
              </a:tabLst>
            </a:pP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31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GET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method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retrieves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a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representation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for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information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spc="-14" dirty="0">
                <a:latin typeface="Comic Sans MS"/>
                <a:cs typeface="Comic Sans MS"/>
              </a:rPr>
              <a:t>that </a:t>
            </a:r>
            <a:r>
              <a:rPr sz="1293" dirty="0">
                <a:latin typeface="Comic Sans MS"/>
                <a:cs typeface="Comic Sans MS"/>
              </a:rPr>
              <a:t>currently</a:t>
            </a:r>
            <a:r>
              <a:rPr sz="1293" spc="-31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corresponds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to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resource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identified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by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request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spc="-14" dirty="0">
                <a:latin typeface="Comic Sans MS"/>
                <a:cs typeface="Comic Sans MS"/>
              </a:rPr>
              <a:t>URI.</a:t>
            </a:r>
            <a:endParaRPr sz="1293" dirty="0">
              <a:latin typeface="Comic Sans MS"/>
              <a:cs typeface="Comic Sans MS"/>
            </a:endParaRPr>
          </a:p>
          <a:p>
            <a:pPr marL="421438" lvl="1" indent="-231251">
              <a:spcBef>
                <a:spcPts val="170"/>
              </a:spcBef>
              <a:buSzPct val="150000"/>
              <a:buFont typeface="Arial"/>
              <a:buChar char="•"/>
              <a:tabLst>
                <a:tab pos="421438" algn="l"/>
              </a:tabLst>
            </a:pP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GET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method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is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safe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and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spc="-7" dirty="0">
                <a:latin typeface="Comic Sans MS"/>
                <a:cs typeface="Comic Sans MS"/>
              </a:rPr>
              <a:t>idempotent.</a:t>
            </a:r>
            <a:endParaRPr sz="1293" dirty="0">
              <a:latin typeface="Comic Sans MS"/>
              <a:cs typeface="Comic Sans MS"/>
            </a:endParaRPr>
          </a:p>
          <a:p>
            <a:pPr marL="189323" indent="-180678">
              <a:spcBef>
                <a:spcPts val="177"/>
              </a:spcBef>
              <a:buSzPct val="150000"/>
              <a:buFont typeface="Arial"/>
              <a:buChar char="•"/>
              <a:tabLst>
                <a:tab pos="189323" algn="l"/>
              </a:tabLst>
            </a:pPr>
            <a:r>
              <a:rPr sz="1498" b="1" spc="-14" dirty="0">
                <a:latin typeface="Comic Sans MS"/>
                <a:cs typeface="Comic Sans MS"/>
              </a:rPr>
              <a:t>POST</a:t>
            </a:r>
            <a:endParaRPr sz="1498" dirty="0">
              <a:latin typeface="Comic Sans MS"/>
              <a:cs typeface="Comic Sans MS"/>
            </a:endParaRPr>
          </a:p>
          <a:p>
            <a:pPr marL="371730" marR="140047" lvl="1" indent="-181543">
              <a:lnSpc>
                <a:spcPts val="1388"/>
              </a:lnSpc>
              <a:spcBef>
                <a:spcPts val="333"/>
              </a:spcBef>
              <a:buSzPct val="150000"/>
              <a:buFont typeface="Arial"/>
              <a:buChar char="•"/>
              <a:tabLst>
                <a:tab pos="371730" algn="l"/>
              </a:tabLst>
            </a:pP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POST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method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requests</a:t>
            </a:r>
            <a:r>
              <a:rPr sz="1293" spc="-31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that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representation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enclosed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in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spc="-17" dirty="0">
                <a:latin typeface="Comic Sans MS"/>
                <a:cs typeface="Comic Sans MS"/>
              </a:rPr>
              <a:t>the </a:t>
            </a:r>
            <a:r>
              <a:rPr sz="1293" dirty="0">
                <a:latin typeface="Comic Sans MS"/>
                <a:cs typeface="Comic Sans MS"/>
              </a:rPr>
              <a:t>request</a:t>
            </a:r>
            <a:r>
              <a:rPr sz="1293" spc="-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be</a:t>
            </a:r>
            <a:r>
              <a:rPr sz="1293" spc="-7" dirty="0">
                <a:latin typeface="Comic Sans MS"/>
                <a:cs typeface="Comic Sans MS"/>
              </a:rPr>
              <a:t> processed.</a:t>
            </a:r>
            <a:endParaRPr sz="1293" dirty="0">
              <a:latin typeface="Comic Sans MS"/>
              <a:cs typeface="Comic Sans MS"/>
            </a:endParaRPr>
          </a:p>
          <a:p>
            <a:pPr marL="372163" lvl="1" indent="-181975">
              <a:spcBef>
                <a:spcPts val="170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dirty="0">
                <a:latin typeface="Comic Sans MS"/>
                <a:cs typeface="Comic Sans MS"/>
              </a:rPr>
              <a:t>POST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is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neither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safe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nor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spc="-7" dirty="0">
                <a:latin typeface="Comic Sans MS"/>
                <a:cs typeface="Comic Sans MS"/>
              </a:rPr>
              <a:t>idempotent.</a:t>
            </a:r>
            <a:endParaRPr sz="1293" dirty="0">
              <a:latin typeface="Comic Sans MS"/>
              <a:cs typeface="Comic Sans MS"/>
            </a:endParaRPr>
          </a:p>
          <a:p>
            <a:pPr marL="189323" indent="-180678">
              <a:spcBef>
                <a:spcPts val="177"/>
              </a:spcBef>
              <a:buSzPct val="150000"/>
              <a:buFont typeface="Arial"/>
              <a:buChar char="•"/>
              <a:tabLst>
                <a:tab pos="189323" algn="l"/>
              </a:tabLst>
            </a:pPr>
            <a:r>
              <a:rPr sz="1498" b="1" spc="-17" dirty="0">
                <a:latin typeface="Comic Sans MS"/>
                <a:cs typeface="Comic Sans MS"/>
              </a:rPr>
              <a:t>PUT</a:t>
            </a:r>
            <a:endParaRPr sz="1498" dirty="0">
              <a:latin typeface="Comic Sans MS"/>
              <a:cs typeface="Comic Sans MS"/>
            </a:endParaRPr>
          </a:p>
          <a:p>
            <a:pPr marL="371730" marR="3458" lvl="1" indent="-181543">
              <a:lnSpc>
                <a:spcPts val="1388"/>
              </a:lnSpc>
              <a:spcBef>
                <a:spcPts val="333"/>
              </a:spcBef>
              <a:buSzPct val="150000"/>
              <a:buFont typeface="Arial"/>
              <a:buChar char="•"/>
              <a:tabLst>
                <a:tab pos="371730" algn="l"/>
              </a:tabLst>
            </a:pP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PUT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method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requests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that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resource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identified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by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spc="-17" dirty="0">
                <a:latin typeface="Comic Sans MS"/>
                <a:cs typeface="Comic Sans MS"/>
              </a:rPr>
              <a:t>the </a:t>
            </a:r>
            <a:r>
              <a:rPr sz="1293" dirty="0">
                <a:latin typeface="Comic Sans MS"/>
                <a:cs typeface="Comic Sans MS"/>
              </a:rPr>
              <a:t>request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URI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be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updated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or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created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with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enclosed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spc="-7" dirty="0">
                <a:latin typeface="Comic Sans MS"/>
                <a:cs typeface="Comic Sans MS"/>
              </a:rPr>
              <a:t>representation.</a:t>
            </a:r>
            <a:endParaRPr sz="1293" dirty="0">
              <a:latin typeface="Comic Sans MS"/>
              <a:cs typeface="Comic Sans MS"/>
            </a:endParaRPr>
          </a:p>
          <a:p>
            <a:pPr marL="372163" lvl="1" indent="-181975">
              <a:spcBef>
                <a:spcPts val="102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dirty="0">
                <a:latin typeface="Comic Sans MS"/>
                <a:cs typeface="Comic Sans MS"/>
              </a:rPr>
              <a:t>PUT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is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not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safe,</a:t>
            </a:r>
            <a:r>
              <a:rPr sz="1293" spc="-1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but</a:t>
            </a:r>
            <a:r>
              <a:rPr sz="1293" spc="-1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is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spc="-7" dirty="0">
                <a:latin typeface="Comic Sans MS"/>
                <a:cs typeface="Comic Sans MS"/>
              </a:rPr>
              <a:t>idempotent.</a:t>
            </a:r>
            <a:endParaRPr sz="1293" dirty="0">
              <a:latin typeface="Comic Sans MS"/>
              <a:cs typeface="Comic Sans MS"/>
            </a:endParaRPr>
          </a:p>
          <a:p>
            <a:pPr marL="189323" indent="-180678">
              <a:spcBef>
                <a:spcPts val="177"/>
              </a:spcBef>
              <a:buSzPct val="150000"/>
              <a:buFont typeface="Arial"/>
              <a:buChar char="•"/>
              <a:tabLst>
                <a:tab pos="189323" algn="l"/>
              </a:tabLst>
            </a:pPr>
            <a:r>
              <a:rPr sz="1498" b="1" spc="-7" dirty="0">
                <a:latin typeface="Comic Sans MS"/>
                <a:cs typeface="Comic Sans MS"/>
              </a:rPr>
              <a:t>DELETE</a:t>
            </a:r>
            <a:endParaRPr sz="1498" dirty="0">
              <a:latin typeface="Comic Sans MS"/>
              <a:cs typeface="Comic Sans MS"/>
            </a:endParaRPr>
          </a:p>
          <a:p>
            <a:pPr marL="371730" marR="267992" lvl="1" indent="-181543">
              <a:lnSpc>
                <a:spcPts val="1457"/>
              </a:lnSpc>
              <a:spcBef>
                <a:spcPts val="278"/>
              </a:spcBef>
              <a:buSzPct val="150000"/>
              <a:buFont typeface="Arial"/>
              <a:buChar char="•"/>
              <a:tabLst>
                <a:tab pos="371730" algn="l"/>
              </a:tabLst>
            </a:pP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DELETE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method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requests</a:t>
            </a:r>
            <a:r>
              <a:rPr sz="1293" spc="-31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that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the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resource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identified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by</a:t>
            </a:r>
            <a:r>
              <a:rPr sz="1293" spc="-24" dirty="0">
                <a:latin typeface="Comic Sans MS"/>
                <a:cs typeface="Comic Sans MS"/>
              </a:rPr>
              <a:t> </a:t>
            </a:r>
            <a:r>
              <a:rPr sz="1293" spc="-17" dirty="0">
                <a:latin typeface="Comic Sans MS"/>
                <a:cs typeface="Comic Sans MS"/>
              </a:rPr>
              <a:t>the </a:t>
            </a:r>
            <a:r>
              <a:rPr sz="1293" dirty="0">
                <a:latin typeface="Comic Sans MS"/>
                <a:cs typeface="Comic Sans MS"/>
              </a:rPr>
              <a:t>request</a:t>
            </a:r>
            <a:r>
              <a:rPr sz="1293" spc="-1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URI</a:t>
            </a:r>
            <a:r>
              <a:rPr sz="1293" spc="-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be</a:t>
            </a:r>
            <a:r>
              <a:rPr sz="1293" spc="-7" dirty="0">
                <a:latin typeface="Comic Sans MS"/>
                <a:cs typeface="Comic Sans MS"/>
              </a:rPr>
              <a:t> deleted.</a:t>
            </a:r>
            <a:endParaRPr sz="1293" dirty="0">
              <a:latin typeface="Comic Sans MS"/>
              <a:cs typeface="Comic Sans MS"/>
            </a:endParaRPr>
          </a:p>
          <a:p>
            <a:pPr marL="372163" lvl="1" indent="-181975">
              <a:spcBef>
                <a:spcPts val="88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293" dirty="0">
                <a:latin typeface="Comic Sans MS"/>
                <a:cs typeface="Comic Sans MS"/>
              </a:rPr>
              <a:t>DELETE</a:t>
            </a:r>
            <a:r>
              <a:rPr sz="1293" spc="-20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is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not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safe,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but</a:t>
            </a:r>
            <a:r>
              <a:rPr sz="1293" spc="-17" dirty="0">
                <a:latin typeface="Comic Sans MS"/>
                <a:cs typeface="Comic Sans MS"/>
              </a:rPr>
              <a:t> </a:t>
            </a:r>
            <a:r>
              <a:rPr sz="1293" dirty="0">
                <a:latin typeface="Comic Sans MS"/>
                <a:cs typeface="Comic Sans MS"/>
              </a:rPr>
              <a:t>is</a:t>
            </a:r>
            <a:r>
              <a:rPr sz="1293" spc="-27" dirty="0">
                <a:latin typeface="Comic Sans MS"/>
                <a:cs typeface="Comic Sans MS"/>
              </a:rPr>
              <a:t> </a:t>
            </a:r>
            <a:r>
              <a:rPr sz="1293" spc="-7" dirty="0">
                <a:latin typeface="Comic Sans MS"/>
                <a:cs typeface="Comic Sans MS"/>
              </a:rPr>
              <a:t>idempotent.</a:t>
            </a:r>
            <a:endParaRPr sz="1293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339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dirty="0"/>
              <a:t>CoAP</a:t>
            </a:r>
            <a:r>
              <a:rPr spc="-51" dirty="0"/>
              <a:t> </a:t>
            </a:r>
            <a:r>
              <a:rPr spc="-14" dirty="0"/>
              <a:t>URIs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4"/>
            <a:ext cx="7045389" cy="2891700"/>
          </a:xfrm>
          <a:prstGeom prst="rect">
            <a:avLst/>
          </a:prstGeom>
        </p:spPr>
        <p:txBody>
          <a:bodyPr vert="horz" wrap="square" lIns="0" tIns="10806" rIns="0" bIns="0" rtlCol="0">
            <a:spAutoFit/>
          </a:bodyPr>
          <a:lstStyle/>
          <a:p>
            <a:pPr marL="190188" marR="3458" indent="-181543">
              <a:lnSpc>
                <a:spcPct val="99000"/>
              </a:lnSpc>
              <a:spcBef>
                <a:spcPts val="8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uses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"coap"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"coaps"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URI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schemes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for </a:t>
            </a:r>
            <a:r>
              <a:rPr sz="1634" dirty="0">
                <a:latin typeface="Comic Sans MS"/>
                <a:cs typeface="Comic Sans MS"/>
              </a:rPr>
              <a:t>identifying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resources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providing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means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of </a:t>
            </a:r>
            <a:r>
              <a:rPr sz="1634" dirty="0">
                <a:latin typeface="Comic Sans MS"/>
                <a:cs typeface="Comic Sans MS"/>
              </a:rPr>
              <a:t>locating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resource.</a:t>
            </a:r>
            <a:endParaRPr sz="1634" dirty="0">
              <a:latin typeface="Comic Sans MS"/>
              <a:cs typeface="Comic Sans MS"/>
            </a:endParaRPr>
          </a:p>
          <a:p>
            <a:pPr marL="189755" indent="-181110">
              <a:spcBef>
                <a:spcPts val="40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CoAP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URI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scheme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86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"coap:"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"//"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host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[":"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port]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path-</a:t>
            </a:r>
            <a:r>
              <a:rPr sz="1361" dirty="0">
                <a:latin typeface="Comic Sans MS"/>
                <a:cs typeface="Comic Sans MS"/>
              </a:rPr>
              <a:t>abempty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["?"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query]</a:t>
            </a:r>
            <a:endParaRPr sz="1361" dirty="0">
              <a:latin typeface="Comic Sans MS"/>
              <a:cs typeface="Comic Sans MS"/>
            </a:endParaRPr>
          </a:p>
          <a:p>
            <a:pPr marL="189755" indent="-181110">
              <a:spcBef>
                <a:spcPts val="40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CoAPs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URI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scheme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5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"coaps:"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"//"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host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[":"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port]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path-</a:t>
            </a:r>
            <a:r>
              <a:rPr sz="1361" dirty="0">
                <a:latin typeface="Comic Sans MS"/>
                <a:cs typeface="Comic Sans MS"/>
              </a:rPr>
              <a:t>abempty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["?"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query]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415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Examples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(all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identical)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coap</a:t>
            </a:r>
            <a:r>
              <a:rPr sz="1361" spc="-7" dirty="0">
                <a:latin typeface="Comic Sans MS"/>
                <a:cs typeface="Comic Sans MS"/>
              </a:rPr>
              <a:t>://example.com:5683/˜sensors/temp.xml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coap://EXAMPLE.com/%7Esensors/temp.xml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coap://EXAMPLE.com:/%7esensors/temp.xml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109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0830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Discovery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4"/>
            <a:ext cx="5741270" cy="246901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Service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Discovery</a:t>
            </a:r>
            <a:endParaRPr sz="1634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800"/>
              </a:lnSpc>
              <a:spcBef>
                <a:spcPts val="25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server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discovered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client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client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knowing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learning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URI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that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references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resource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namespace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server.</a:t>
            </a:r>
            <a:endParaRPr sz="1361">
              <a:latin typeface="Comic Sans MS"/>
              <a:cs typeface="Comic Sans MS"/>
            </a:endParaRPr>
          </a:p>
          <a:p>
            <a:pPr marL="371730" marR="283552" lvl="1" indent="-181543">
              <a:lnSpc>
                <a:spcPct val="100800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Alternatively,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clients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use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Multicast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"All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CoAP </a:t>
            </a:r>
            <a:r>
              <a:rPr sz="1361" dirty="0">
                <a:latin typeface="Comic Sans MS"/>
                <a:cs typeface="Comic Sans MS"/>
              </a:rPr>
              <a:t>Nodes"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multicast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address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find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servers.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10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Resource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Discovery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CoAP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client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can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server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its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list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hosted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resources.</a:t>
            </a:r>
            <a:endParaRPr sz="1361">
              <a:latin typeface="Comic Sans MS"/>
              <a:cs typeface="Comic Sans MS"/>
            </a:endParaRPr>
          </a:p>
          <a:p>
            <a:pPr marL="371730" marR="188891" lvl="1" indent="-181543">
              <a:lnSpc>
                <a:spcPct val="1008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It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up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server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which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resources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made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discoverable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(if </a:t>
            </a:r>
            <a:r>
              <a:rPr sz="1361" spc="-7" dirty="0">
                <a:latin typeface="Comic Sans MS"/>
                <a:cs typeface="Comic Sans MS"/>
              </a:rPr>
              <a:t>any).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20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70" y="2425624"/>
            <a:ext cx="5164480" cy="516561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  <a:tabLst>
                <a:tab pos="836825" algn="l"/>
              </a:tabLst>
            </a:pPr>
            <a:r>
              <a:rPr b="1" spc="-7" dirty="0">
                <a:latin typeface="Comic Sans MS"/>
                <a:cs typeface="Comic Sans MS"/>
              </a:rPr>
              <a:t>Query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b="1" spc="-7" dirty="0">
                <a:latin typeface="Comic Sans MS"/>
                <a:cs typeface="Comic Sans MS"/>
              </a:rPr>
              <a:t>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5680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4"/>
            <a:ext cx="7674040" cy="264195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classical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way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developing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applications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Write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programs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low-</a:t>
            </a:r>
            <a:r>
              <a:rPr sz="1361" dirty="0">
                <a:latin typeface="Comic Sans MS"/>
                <a:cs typeface="Comic Sans MS"/>
              </a:rPr>
              <a:t>level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languages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like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34" dirty="0">
                <a:latin typeface="Comic Sans MS"/>
                <a:cs typeface="Comic Sans MS"/>
              </a:rPr>
              <a:t>C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Difficult,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error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prone,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expensive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Most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users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computer/network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experts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793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Consider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network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(e.g.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WSN)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distributed </a:t>
            </a:r>
            <a:r>
              <a:rPr sz="1634" dirty="0">
                <a:latin typeface="Comic Sans MS"/>
                <a:cs typeface="Comic Sans MS"/>
              </a:rPr>
              <a:t>database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system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Alternative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way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application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“</a:t>
            </a:r>
            <a:r>
              <a:rPr sz="1361" spc="-7" dirty="0">
                <a:solidFill>
                  <a:srgbClr val="FF0000"/>
                </a:solidFill>
                <a:latin typeface="Comic Sans MS"/>
                <a:cs typeface="Comic Sans MS"/>
              </a:rPr>
              <a:t>development</a:t>
            </a:r>
            <a:r>
              <a:rPr sz="1361" spc="-7" dirty="0">
                <a:latin typeface="Comic Sans MS"/>
                <a:cs typeface="Comic Sans MS"/>
              </a:rPr>
              <a:t>”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Applications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“</a:t>
            </a:r>
            <a:r>
              <a:rPr sz="1361" dirty="0">
                <a:solidFill>
                  <a:srgbClr val="FF0000"/>
                </a:solidFill>
                <a:latin typeface="Comic Sans MS"/>
                <a:cs typeface="Comic Sans MS"/>
              </a:rPr>
              <a:t>created</a:t>
            </a:r>
            <a:r>
              <a:rPr sz="1361" dirty="0">
                <a:latin typeface="Comic Sans MS"/>
                <a:cs typeface="Comic Sans MS"/>
              </a:rPr>
              <a:t>”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form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“</a:t>
            </a:r>
            <a:r>
              <a:rPr sz="1361" spc="-7" dirty="0">
                <a:solidFill>
                  <a:srgbClr val="FF0000"/>
                </a:solidFill>
                <a:latin typeface="Comic Sans MS"/>
                <a:cs typeface="Comic Sans MS"/>
              </a:rPr>
              <a:t>query</a:t>
            </a:r>
            <a:r>
              <a:rPr sz="1361" spc="-7" dirty="0">
                <a:latin typeface="Comic Sans MS"/>
                <a:cs typeface="Comic Sans MS"/>
              </a:rPr>
              <a:t>”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888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spcBef>
                <a:spcPts val="3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But: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Traditional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DB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approaches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applicable</a:t>
            </a:r>
            <a:endParaRPr sz="1634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32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Application</a:t>
            </a:r>
            <a:r>
              <a:rPr spc="-54" dirty="0"/>
              <a:t> </a:t>
            </a:r>
            <a:r>
              <a:rPr dirty="0"/>
              <a:t>layer</a:t>
            </a:r>
            <a:r>
              <a:rPr spc="-51" dirty="0"/>
              <a:t> </a:t>
            </a:r>
            <a:r>
              <a:rPr dirty="0"/>
              <a:t>in</a:t>
            </a:r>
            <a:r>
              <a:rPr spc="-51" dirty="0"/>
              <a:t> </a:t>
            </a:r>
            <a:r>
              <a:rPr dirty="0"/>
              <a:t>the</a:t>
            </a:r>
            <a:r>
              <a:rPr spc="-54" dirty="0"/>
              <a:t> </a:t>
            </a:r>
            <a:r>
              <a:rPr spc="-7" dirty="0"/>
              <a:t>Internet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17579" y="1137095"/>
            <a:ext cx="5368258" cy="303558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 algn="just">
              <a:lnSpc>
                <a:spcPct val="100000"/>
              </a:lnSpc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dirty="0"/>
              <a:t>Lower</a:t>
            </a:r>
            <a:r>
              <a:rPr spc="-14" dirty="0"/>
              <a:t> </a:t>
            </a:r>
            <a:r>
              <a:rPr spc="-7" dirty="0"/>
              <a:t>layers</a:t>
            </a:r>
          </a:p>
          <a:p>
            <a:pPr marL="371298" marR="242921" lvl="1" indent="-181543" algn="just">
              <a:lnSpc>
                <a:spcPct val="100400"/>
              </a:lnSpc>
              <a:spcBef>
                <a:spcPts val="265"/>
              </a:spcBef>
              <a:buSzPct val="150000"/>
              <a:buFont typeface="Arial"/>
              <a:buChar char="•"/>
              <a:tabLst>
                <a:tab pos="371298" algn="l"/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	The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meaning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all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lower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layers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to </a:t>
            </a:r>
            <a:r>
              <a:rPr sz="1361" dirty="0">
                <a:latin typeface="Comic Sans MS"/>
                <a:cs typeface="Comic Sans MS"/>
              </a:rPr>
              <a:t>provide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communication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facility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for </a:t>
            </a:r>
            <a:r>
              <a:rPr sz="1361" spc="-7" dirty="0">
                <a:latin typeface="Comic Sans MS"/>
                <a:cs typeface="Comic Sans MS"/>
              </a:rPr>
              <a:t>applications</a:t>
            </a:r>
            <a:endParaRPr sz="1361" dirty="0">
              <a:latin typeface="Comic Sans MS"/>
              <a:cs typeface="Comic Sans MS"/>
            </a:endParaRPr>
          </a:p>
          <a:p>
            <a:pPr marL="372163" lvl="1" indent="-182407" algn="just">
              <a:lnSpc>
                <a:spcPct val="1000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really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designed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users</a:t>
            </a:r>
            <a:endParaRPr sz="1361" dirty="0">
              <a:latin typeface="Comic Sans MS"/>
              <a:cs typeface="Comic Sans MS"/>
            </a:endParaRPr>
          </a:p>
          <a:p>
            <a:pPr marL="189755" indent="-181110" algn="just">
              <a:lnSpc>
                <a:spcPct val="100000"/>
              </a:lnSpc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dirty="0"/>
              <a:t>Application</a:t>
            </a:r>
            <a:r>
              <a:rPr spc="-61" dirty="0"/>
              <a:t> </a:t>
            </a:r>
            <a:r>
              <a:rPr spc="-14" dirty="0"/>
              <a:t>layer</a:t>
            </a:r>
          </a:p>
          <a:p>
            <a:pPr marL="371298" marR="3458" lvl="1" indent="-181543">
              <a:lnSpc>
                <a:spcPct val="100800"/>
              </a:lnSpc>
              <a:spcBef>
                <a:spcPts val="276"/>
              </a:spcBef>
              <a:buSzPct val="150000"/>
              <a:buFont typeface="Arial"/>
              <a:buChar char="•"/>
              <a:tabLst>
                <a:tab pos="371298" algn="l"/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	Application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layer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protocols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work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top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transport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layer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protocols</a:t>
            </a:r>
            <a:endParaRPr sz="1361" dirty="0">
              <a:latin typeface="Comic Sans MS"/>
              <a:cs typeface="Comic Sans MS"/>
            </a:endParaRPr>
          </a:p>
          <a:p>
            <a:pPr marL="372163" lvl="1" indent="-182407">
              <a:lnSpc>
                <a:spcPct val="1000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Implement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applications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end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users</a:t>
            </a:r>
            <a:endParaRPr sz="1361" dirty="0">
              <a:latin typeface="Comic Sans MS"/>
              <a:cs typeface="Comic Sans MS"/>
            </a:endParaRPr>
          </a:p>
          <a:p>
            <a:pPr marL="371298" marR="201858" lvl="1" indent="-181543">
              <a:lnSpc>
                <a:spcPct val="100400"/>
              </a:lnSpc>
              <a:spcBef>
                <a:spcPts val="334"/>
              </a:spcBef>
              <a:buSzPct val="150000"/>
              <a:buFont typeface="Arial"/>
              <a:buChar char="•"/>
              <a:tabLst>
                <a:tab pos="371298" algn="l"/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	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large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different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applications </a:t>
            </a:r>
            <a:r>
              <a:rPr sz="1361" dirty="0">
                <a:latin typeface="Comic Sans MS"/>
                <a:cs typeface="Comic Sans MS"/>
              </a:rPr>
              <a:t>(protocols)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totally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different </a:t>
            </a:r>
            <a:r>
              <a:rPr sz="1361" dirty="0">
                <a:latin typeface="Comic Sans MS"/>
                <a:cs typeface="Comic Sans MS"/>
              </a:rPr>
              <a:t>requirements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assumptions</a:t>
            </a:r>
            <a:endParaRPr sz="1361" dirty="0">
              <a:latin typeface="Comic Sans MS"/>
              <a:cs typeface="Comic Sans MS"/>
            </a:endParaRPr>
          </a:p>
          <a:p>
            <a:pPr marL="371298" marR="170737" lvl="1" indent="-181543">
              <a:lnSpc>
                <a:spcPct val="100400"/>
              </a:lnSpc>
              <a:spcBef>
                <a:spcPts val="320"/>
              </a:spcBef>
              <a:buSzPct val="150000"/>
              <a:buFont typeface="Arial"/>
              <a:buChar char="•"/>
              <a:tabLst>
                <a:tab pos="371298" algn="l"/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	According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ISO/OSI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three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layers, </a:t>
            </a:r>
            <a:r>
              <a:rPr sz="1361" dirty="0">
                <a:latin typeface="Comic Sans MS"/>
                <a:cs typeface="Comic Sans MS"/>
              </a:rPr>
              <a:t>but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Internet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exists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only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one </a:t>
            </a:r>
            <a:r>
              <a:rPr sz="1361" spc="-7" dirty="0">
                <a:latin typeface="Comic Sans MS"/>
                <a:cs typeface="Comic Sans MS"/>
              </a:rPr>
              <a:t>layer</a:t>
            </a:r>
            <a:endParaRPr sz="1361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7595"/>
              </p:ext>
            </p:extLst>
          </p:nvPr>
        </p:nvGraphicFramePr>
        <p:xfrm>
          <a:off x="7127064" y="1629612"/>
          <a:ext cx="1763486" cy="253976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63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/>
                        <a:t>Application</a:t>
                      </a:r>
                      <a:r>
                        <a:rPr sz="1100" spc="-60" dirty="0"/>
                        <a:t> </a:t>
                      </a:r>
                      <a:r>
                        <a:rPr sz="1100" spc="-20" dirty="0"/>
                        <a:t>Layer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47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/>
                        <a:t>Presentation</a:t>
                      </a:r>
                      <a:r>
                        <a:rPr sz="1100" spc="-75" dirty="0"/>
                        <a:t> </a:t>
                      </a:r>
                      <a:r>
                        <a:rPr sz="1100" spc="-10" dirty="0"/>
                        <a:t>Layer</a:t>
                      </a:r>
                      <a:endParaRPr sz="1100" dirty="0">
                        <a:latin typeface="Comic Sans MS"/>
                        <a:cs typeface="Comic Sans MS"/>
                      </a:endParaRPr>
                    </a:p>
                  </a:txBody>
                  <a:tcPr marL="0" marR="0" marT="747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/>
                        <a:t>Session</a:t>
                      </a:r>
                      <a:r>
                        <a:rPr sz="1100" spc="-45" dirty="0"/>
                        <a:t> </a:t>
                      </a:r>
                      <a:r>
                        <a:rPr sz="1100" spc="-20" dirty="0"/>
                        <a:t>Layer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47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/>
                        <a:t>Transport</a:t>
                      </a:r>
                      <a:r>
                        <a:rPr sz="1100" spc="-65" dirty="0"/>
                        <a:t> </a:t>
                      </a:r>
                      <a:r>
                        <a:rPr sz="1100" spc="-10" dirty="0"/>
                        <a:t>Layer</a:t>
                      </a:r>
                      <a:endParaRPr sz="1100" dirty="0">
                        <a:latin typeface="Comic Sans MS"/>
                        <a:cs typeface="Comic Sans MS"/>
                      </a:endParaRPr>
                    </a:p>
                  </a:txBody>
                  <a:tcPr marL="0" marR="0" marT="747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/>
                        <a:t>Network</a:t>
                      </a:r>
                      <a:r>
                        <a:rPr sz="1100" spc="-25" dirty="0"/>
                        <a:t> </a:t>
                      </a:r>
                      <a:r>
                        <a:rPr sz="1100" spc="-20" dirty="0"/>
                        <a:t>Layer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47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/>
                        <a:t>Data</a:t>
                      </a:r>
                      <a:r>
                        <a:rPr sz="1100" spc="-25" dirty="0"/>
                        <a:t> </a:t>
                      </a:r>
                      <a:r>
                        <a:rPr sz="1100" dirty="0"/>
                        <a:t>Link</a:t>
                      </a:r>
                      <a:r>
                        <a:rPr sz="1100" spc="-20" dirty="0"/>
                        <a:t> Layer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747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100" dirty="0"/>
                        <a:t>Physical</a:t>
                      </a:r>
                      <a:r>
                        <a:rPr sz="1100" spc="-95" dirty="0"/>
                        <a:t> </a:t>
                      </a:r>
                      <a:r>
                        <a:rPr sz="1100" spc="-10" dirty="0"/>
                        <a:t>Layer</a:t>
                      </a:r>
                      <a:endParaRPr sz="1100" dirty="0">
                        <a:latin typeface="Comic Sans MS"/>
                        <a:cs typeface="Comic Sans MS"/>
                      </a:endParaRPr>
                    </a:p>
                  </a:txBody>
                  <a:tcPr marL="0" marR="0" marT="747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27064" y="1297402"/>
            <a:ext cx="167315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dirty="0">
                <a:latin typeface="Comic Sans MS"/>
                <a:cs typeface="Comic Sans MS"/>
              </a:rPr>
              <a:t>OSI</a:t>
            </a:r>
            <a:r>
              <a:rPr sz="1225" b="1" spc="-54" dirty="0">
                <a:latin typeface="Comic Sans MS"/>
                <a:cs typeface="Comic Sans MS"/>
              </a:rPr>
              <a:t> </a:t>
            </a:r>
            <a:r>
              <a:rPr sz="1225" b="1" dirty="0">
                <a:latin typeface="Comic Sans MS"/>
                <a:cs typeface="Comic Sans MS"/>
              </a:rPr>
              <a:t>Reference</a:t>
            </a:r>
            <a:r>
              <a:rPr sz="1225" b="1" spc="-51" dirty="0">
                <a:latin typeface="Comic Sans MS"/>
                <a:cs typeface="Comic Sans MS"/>
              </a:rPr>
              <a:t> </a:t>
            </a:r>
            <a:r>
              <a:rPr sz="1225" b="1" spc="-7" dirty="0">
                <a:latin typeface="Comic Sans MS"/>
                <a:cs typeface="Comic Sans MS"/>
              </a:rPr>
              <a:t>Model</a:t>
            </a:r>
            <a:endParaRPr sz="1225" dirty="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6610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713175" cy="238861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Properties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wireless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multi-</a:t>
            </a:r>
            <a:r>
              <a:rPr sz="1634" dirty="0">
                <a:latin typeface="Comic Sans MS"/>
                <a:cs typeface="Comic Sans MS"/>
              </a:rPr>
              <a:t>hop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networks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b="1" dirty="0">
                <a:latin typeface="Comic Sans MS"/>
                <a:cs typeface="Comic Sans MS"/>
              </a:rPr>
              <a:t>Streaming</a:t>
            </a:r>
            <a:r>
              <a:rPr sz="1361" b="1" spc="-41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data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produce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continuously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b="1" dirty="0">
                <a:latin typeface="Comic Sans MS"/>
                <a:cs typeface="Comic Sans MS"/>
              </a:rPr>
              <a:t>Real-time</a:t>
            </a:r>
            <a:r>
              <a:rPr sz="1361" b="1" spc="-61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processing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Generated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represent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real-</a:t>
            </a:r>
            <a:r>
              <a:rPr sz="1361" dirty="0">
                <a:latin typeface="Comic Sans MS"/>
                <a:cs typeface="Comic Sans MS"/>
              </a:rPr>
              <a:t>time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events</a:t>
            </a:r>
            <a:endParaRPr sz="1361">
              <a:latin typeface="Comic Sans MS"/>
              <a:cs typeface="Comic Sans MS"/>
            </a:endParaRPr>
          </a:p>
          <a:p>
            <a:pPr marL="371730" marR="36741" lvl="1" indent="-181543">
              <a:lnSpc>
                <a:spcPct val="1008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</a:t>
            </a:r>
            <a:r>
              <a:rPr sz="1361" b="1" dirty="0">
                <a:latin typeface="Comic Sans MS"/>
                <a:cs typeface="Comic Sans MS"/>
              </a:rPr>
              <a:t>Communication</a:t>
            </a:r>
            <a:r>
              <a:rPr sz="1361" b="1" spc="-41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errors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Wireless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multi-</a:t>
            </a:r>
            <a:r>
              <a:rPr sz="1361" dirty="0">
                <a:latin typeface="Comic Sans MS"/>
                <a:cs typeface="Comic Sans MS"/>
              </a:rPr>
              <a:t>hop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communication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affects reliability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2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b="1" dirty="0">
                <a:latin typeface="Comic Sans MS"/>
                <a:cs typeface="Comic Sans MS"/>
              </a:rPr>
              <a:t>Uncertainty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Generated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contains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noise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environment</a:t>
            </a:r>
            <a:endParaRPr sz="1361">
              <a:latin typeface="Comic Sans MS"/>
              <a:cs typeface="Comic Sans MS"/>
            </a:endParaRPr>
          </a:p>
          <a:p>
            <a:pPr marL="371730" marR="102442" lvl="1" indent="-181543">
              <a:lnSpc>
                <a:spcPts val="1579"/>
              </a:lnSpc>
              <a:spcBef>
                <a:spcPts val="43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</a:t>
            </a:r>
            <a:r>
              <a:rPr sz="1361" b="1" dirty="0">
                <a:latin typeface="Comic Sans MS"/>
                <a:cs typeface="Comic Sans MS"/>
              </a:rPr>
              <a:t>Limited</a:t>
            </a:r>
            <a:r>
              <a:rPr sz="1361" b="1" spc="-37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(disk,</a:t>
            </a:r>
            <a:r>
              <a:rPr sz="1361" b="1" spc="-37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memory)</a:t>
            </a:r>
            <a:r>
              <a:rPr sz="1361" b="1" spc="-34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space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Generated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cannot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stored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long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time</a:t>
            </a:r>
            <a:endParaRPr sz="1361">
              <a:latin typeface="Comic Sans MS"/>
              <a:cs typeface="Comic Sans MS"/>
            </a:endParaRPr>
          </a:p>
          <a:p>
            <a:pPr marL="371730" marR="133996" lvl="1" indent="-181543">
              <a:lnSpc>
                <a:spcPct val="100800"/>
              </a:lnSpc>
              <a:spcBef>
                <a:spcPts val="26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</a:t>
            </a:r>
            <a:r>
              <a:rPr sz="1361" b="1" dirty="0">
                <a:latin typeface="Comic Sans MS"/>
                <a:cs typeface="Comic Sans MS"/>
              </a:rPr>
              <a:t>Processing</a:t>
            </a:r>
            <a:r>
              <a:rPr sz="1361" b="1" spc="-44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vs.</a:t>
            </a:r>
            <a:r>
              <a:rPr sz="1361" b="1" spc="-44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communication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Processing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cheap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comparison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communication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Process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more,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communicate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less!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506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04970" y="1988165"/>
            <a:ext cx="1251297" cy="2066909"/>
            <a:chOff x="5542051" y="2920885"/>
            <a:chExt cx="1838325" cy="3036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2629" y="3092335"/>
              <a:ext cx="924559" cy="7064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61101" y="2939935"/>
              <a:ext cx="1800225" cy="2998470"/>
            </a:xfrm>
            <a:custGeom>
              <a:avLst/>
              <a:gdLst/>
              <a:ahLst/>
              <a:cxnLst/>
              <a:rect l="l" t="t" r="r" b="b"/>
              <a:pathLst>
                <a:path w="1800225" h="2998470">
                  <a:moveTo>
                    <a:pt x="0" y="0"/>
                  </a:moveTo>
                  <a:lnTo>
                    <a:pt x="1800198" y="0"/>
                  </a:lnTo>
                  <a:lnTo>
                    <a:pt x="1800198" y="2998437"/>
                  </a:lnTo>
                  <a:lnTo>
                    <a:pt x="0" y="299843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5776" y="2469451"/>
            <a:ext cx="497925" cy="47285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686930" y="1949265"/>
            <a:ext cx="1903959" cy="2008126"/>
            <a:chOff x="1108139" y="2863735"/>
            <a:chExt cx="2797175" cy="29502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39" y="3625735"/>
              <a:ext cx="419340" cy="5875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39" y="5225935"/>
              <a:ext cx="419340" cy="5875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39" y="2863735"/>
              <a:ext cx="419340" cy="5875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5575" y="3930535"/>
              <a:ext cx="419344" cy="5875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139" y="4463935"/>
              <a:ext cx="419340" cy="5875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8295" y="4692535"/>
              <a:ext cx="419344" cy="5875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9255" y="3244735"/>
              <a:ext cx="419344" cy="58757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974386" y="3747468"/>
            <a:ext cx="667791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7" dirty="0">
                <a:latin typeface="Comic Sans MS"/>
                <a:cs typeface="Comic Sans MS"/>
              </a:rPr>
              <a:t>Storage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24863" y="2351282"/>
            <a:ext cx="3241269" cy="525588"/>
            <a:chOff x="3955227" y="3454352"/>
            <a:chExt cx="4761865" cy="772160"/>
          </a:xfrm>
        </p:grpSpPr>
        <p:sp>
          <p:nvSpPr>
            <p:cNvPr id="17" name="object 17"/>
            <p:cNvSpPr/>
            <p:nvPr/>
          </p:nvSpPr>
          <p:spPr>
            <a:xfrm>
              <a:off x="6963728" y="3568313"/>
              <a:ext cx="1734185" cy="514984"/>
            </a:xfrm>
            <a:custGeom>
              <a:avLst/>
              <a:gdLst/>
              <a:ahLst/>
              <a:cxnLst/>
              <a:rect l="l" t="t" r="r" b="b"/>
              <a:pathLst>
                <a:path w="1734184" h="514985">
                  <a:moveTo>
                    <a:pt x="1734158" y="514622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8" name="object 18"/>
            <p:cNvSpPr/>
            <p:nvPr/>
          </p:nvSpPr>
          <p:spPr>
            <a:xfrm>
              <a:off x="6927189" y="3535197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5" h="109854">
                  <a:moveTo>
                    <a:pt x="125844" y="0"/>
                  </a:moveTo>
                  <a:lnTo>
                    <a:pt x="0" y="22275"/>
                  </a:lnTo>
                  <a:lnTo>
                    <a:pt x="93319" y="109575"/>
                  </a:lnTo>
                  <a:lnTo>
                    <a:pt x="125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959986" y="3459111"/>
              <a:ext cx="2011680" cy="762635"/>
            </a:xfrm>
            <a:custGeom>
              <a:avLst/>
              <a:gdLst/>
              <a:ahLst/>
              <a:cxnLst/>
              <a:rect l="l" t="t" r="r" b="b"/>
              <a:pathLst>
                <a:path w="2011679" h="762635">
                  <a:moveTo>
                    <a:pt x="1956079" y="0"/>
                  </a:moveTo>
                  <a:lnTo>
                    <a:pt x="337197" y="488861"/>
                  </a:lnTo>
                  <a:lnTo>
                    <a:pt x="309664" y="397687"/>
                  </a:lnTo>
                  <a:lnTo>
                    <a:pt x="0" y="690194"/>
                  </a:lnTo>
                  <a:lnTo>
                    <a:pt x="419811" y="762419"/>
                  </a:lnTo>
                  <a:lnTo>
                    <a:pt x="392277" y="671233"/>
                  </a:lnTo>
                  <a:lnTo>
                    <a:pt x="2011159" y="182372"/>
                  </a:lnTo>
                  <a:lnTo>
                    <a:pt x="1956079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3959990" y="3459115"/>
              <a:ext cx="2011680" cy="762635"/>
            </a:xfrm>
            <a:custGeom>
              <a:avLst/>
              <a:gdLst/>
              <a:ahLst/>
              <a:cxnLst/>
              <a:rect l="l" t="t" r="r" b="b"/>
              <a:pathLst>
                <a:path w="2011679" h="762635">
                  <a:moveTo>
                    <a:pt x="0" y="690185"/>
                  </a:moveTo>
                  <a:lnTo>
                    <a:pt x="309662" y="397678"/>
                  </a:lnTo>
                  <a:lnTo>
                    <a:pt x="337197" y="488861"/>
                  </a:lnTo>
                  <a:lnTo>
                    <a:pt x="1956076" y="0"/>
                  </a:lnTo>
                  <a:lnTo>
                    <a:pt x="2011146" y="182366"/>
                  </a:lnTo>
                  <a:lnTo>
                    <a:pt x="392267" y="671228"/>
                  </a:lnTo>
                  <a:lnTo>
                    <a:pt x="419803" y="762411"/>
                  </a:lnTo>
                  <a:lnTo>
                    <a:pt x="0" y="690185"/>
                  </a:lnTo>
                  <a:close/>
                </a:path>
              </a:pathLst>
            </a:custGeom>
            <a:ln w="9525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21" name="object 21"/>
          <p:cNvSpPr txBox="1"/>
          <p:nvPr/>
        </p:nvSpPr>
        <p:spPr>
          <a:xfrm rot="20640000">
            <a:off x="3838026" y="2170712"/>
            <a:ext cx="54017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361" spc="-7" dirty="0">
                <a:latin typeface="Comic Sans MS"/>
                <a:cs typeface="Comic Sans MS"/>
              </a:rPr>
              <a:t>Que</a:t>
            </a:r>
            <a:r>
              <a:rPr sz="2042" spc="-10" baseline="1388" dirty="0">
                <a:latin typeface="Comic Sans MS"/>
                <a:cs typeface="Comic Sans MS"/>
              </a:rPr>
              <a:t>ry</a:t>
            </a:r>
            <a:endParaRPr sz="2042" baseline="1388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 rot="20640000">
            <a:off x="3605005" y="2371049"/>
            <a:ext cx="112462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1361" spc="-7" dirty="0">
                <a:latin typeface="Comic Sans MS"/>
                <a:cs typeface="Comic Sans MS"/>
              </a:rPr>
              <a:t>Dissemi</a:t>
            </a:r>
            <a:r>
              <a:rPr sz="2042" spc="-10" baseline="1388" dirty="0">
                <a:latin typeface="Comic Sans MS"/>
                <a:cs typeface="Comic Sans MS"/>
              </a:rPr>
              <a:t>n</a:t>
            </a:r>
            <a:r>
              <a:rPr sz="2042" spc="-10" baseline="2777" dirty="0">
                <a:latin typeface="Comic Sans MS"/>
                <a:cs typeface="Comic Sans MS"/>
              </a:rPr>
              <a:t>ation</a:t>
            </a:r>
            <a:endParaRPr sz="2042" baseline="2777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27411" y="2039108"/>
            <a:ext cx="1424188" cy="1783368"/>
            <a:chOff x="1461439" y="2995726"/>
            <a:chExt cx="2092325" cy="2620010"/>
          </a:xfrm>
        </p:grpSpPr>
        <p:sp>
          <p:nvSpPr>
            <p:cNvPr id="24" name="object 24"/>
            <p:cNvSpPr/>
            <p:nvPr/>
          </p:nvSpPr>
          <p:spPr>
            <a:xfrm>
              <a:off x="2956788" y="3722128"/>
              <a:ext cx="577850" cy="361315"/>
            </a:xfrm>
            <a:custGeom>
              <a:avLst/>
              <a:gdLst/>
              <a:ahLst/>
              <a:cxnLst/>
              <a:rect l="l" t="t" r="r" b="b"/>
              <a:pathLst>
                <a:path w="577850" h="361314">
                  <a:moveTo>
                    <a:pt x="0" y="0"/>
                  </a:moveTo>
                  <a:lnTo>
                    <a:pt x="577290" y="360806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5" name="object 25"/>
            <p:cNvSpPr/>
            <p:nvPr/>
          </p:nvSpPr>
          <p:spPr>
            <a:xfrm>
              <a:off x="2924479" y="3701935"/>
              <a:ext cx="127635" cy="109220"/>
            </a:xfrm>
            <a:custGeom>
              <a:avLst/>
              <a:gdLst/>
              <a:ahLst/>
              <a:cxnLst/>
              <a:rect l="l" t="t" r="r" b="b"/>
              <a:pathLst>
                <a:path w="127635" h="109220">
                  <a:moveTo>
                    <a:pt x="0" y="0"/>
                  </a:moveTo>
                  <a:lnTo>
                    <a:pt x="66636" y="109042"/>
                  </a:lnTo>
                  <a:lnTo>
                    <a:pt x="127215" y="12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2834872" y="4387736"/>
              <a:ext cx="699770" cy="437515"/>
            </a:xfrm>
            <a:custGeom>
              <a:avLst/>
              <a:gdLst/>
              <a:ahLst/>
              <a:cxnLst/>
              <a:rect l="l" t="t" r="r" b="b"/>
              <a:pathLst>
                <a:path w="699770" h="437514">
                  <a:moveTo>
                    <a:pt x="0" y="437013"/>
                  </a:moveTo>
                  <a:lnTo>
                    <a:pt x="699523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2559" y="4735906"/>
              <a:ext cx="127635" cy="109220"/>
            </a:xfrm>
            <a:custGeom>
              <a:avLst/>
              <a:gdLst/>
              <a:ahLst/>
              <a:cxnLst/>
              <a:rect l="l" t="t" r="r" b="b"/>
              <a:pathLst>
                <a:path w="127635" h="109220">
                  <a:moveTo>
                    <a:pt x="66662" y="0"/>
                  </a:moveTo>
                  <a:lnTo>
                    <a:pt x="0" y="109029"/>
                  </a:lnTo>
                  <a:lnTo>
                    <a:pt x="127215" y="96939"/>
                  </a:lnTo>
                  <a:lnTo>
                    <a:pt x="66662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9491" y="3778135"/>
              <a:ext cx="937260" cy="220345"/>
            </a:xfrm>
            <a:custGeom>
              <a:avLst/>
              <a:gdLst/>
              <a:ahLst/>
              <a:cxnLst/>
              <a:rect l="l" t="t" r="r" b="b"/>
              <a:pathLst>
                <a:path w="937260" h="220345">
                  <a:moveTo>
                    <a:pt x="0" y="219893"/>
                  </a:moveTo>
                  <a:lnTo>
                    <a:pt x="936838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1522399" y="3924973"/>
              <a:ext cx="124460" cy="111760"/>
            </a:xfrm>
            <a:custGeom>
              <a:avLst/>
              <a:gdLst/>
              <a:ahLst/>
              <a:cxnLst/>
              <a:rect l="l" t="t" r="r" b="b"/>
              <a:pathLst>
                <a:path w="124460" h="111760">
                  <a:moveTo>
                    <a:pt x="98221" y="0"/>
                  </a:moveTo>
                  <a:lnTo>
                    <a:pt x="0" y="81762"/>
                  </a:lnTo>
                  <a:lnTo>
                    <a:pt x="124332" y="111277"/>
                  </a:lnTo>
                  <a:lnTo>
                    <a:pt x="98221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97800" y="3027515"/>
              <a:ext cx="937894" cy="294005"/>
            </a:xfrm>
            <a:custGeom>
              <a:avLst/>
              <a:gdLst/>
              <a:ahLst/>
              <a:cxnLst/>
              <a:rect l="l" t="t" r="r" b="b"/>
              <a:pathLst>
                <a:path w="937894" h="294004">
                  <a:moveTo>
                    <a:pt x="0" y="0"/>
                  </a:moveTo>
                  <a:lnTo>
                    <a:pt x="937569" y="29342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1439" y="2995726"/>
              <a:ext cx="126364" cy="109220"/>
            </a:xfrm>
            <a:custGeom>
              <a:avLst/>
              <a:gdLst/>
              <a:ahLst/>
              <a:cxnLst/>
              <a:rect l="l" t="t" r="r" b="b"/>
              <a:pathLst>
                <a:path w="126365" h="109219">
                  <a:moveTo>
                    <a:pt x="126161" y="0"/>
                  </a:moveTo>
                  <a:lnTo>
                    <a:pt x="0" y="20408"/>
                  </a:lnTo>
                  <a:lnTo>
                    <a:pt x="92024" y="109092"/>
                  </a:lnTo>
                  <a:lnTo>
                    <a:pt x="126161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2" name="object 32"/>
            <p:cNvSpPr/>
            <p:nvPr/>
          </p:nvSpPr>
          <p:spPr>
            <a:xfrm>
              <a:off x="1559358" y="4625591"/>
              <a:ext cx="876300" cy="219710"/>
            </a:xfrm>
            <a:custGeom>
              <a:avLst/>
              <a:gdLst/>
              <a:ahLst/>
              <a:cxnLst/>
              <a:rect l="l" t="t" r="r" b="b"/>
              <a:pathLst>
                <a:path w="876300" h="219710">
                  <a:moveTo>
                    <a:pt x="0" y="0"/>
                  </a:moveTo>
                  <a:lnTo>
                    <a:pt x="875853" y="219344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2399" y="4588662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4" h="111125">
                  <a:moveTo>
                    <a:pt x="124764" y="0"/>
                  </a:moveTo>
                  <a:lnTo>
                    <a:pt x="0" y="27673"/>
                  </a:lnTo>
                  <a:lnTo>
                    <a:pt x="97002" y="110883"/>
                  </a:lnTo>
                  <a:lnTo>
                    <a:pt x="12476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557559" y="5225936"/>
              <a:ext cx="878205" cy="366395"/>
            </a:xfrm>
            <a:custGeom>
              <a:avLst/>
              <a:gdLst/>
              <a:ahLst/>
              <a:cxnLst/>
              <a:rect l="l" t="t" r="r" b="b"/>
              <a:pathLst>
                <a:path w="878205" h="366395">
                  <a:moveTo>
                    <a:pt x="0" y="366324"/>
                  </a:moveTo>
                  <a:lnTo>
                    <a:pt x="877652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2399" y="5510161"/>
              <a:ext cx="127635" cy="106045"/>
            </a:xfrm>
            <a:custGeom>
              <a:avLst/>
              <a:gdLst/>
              <a:ahLst/>
              <a:cxnLst/>
              <a:rect l="l" t="t" r="r" b="b"/>
              <a:pathLst>
                <a:path w="127635" h="106045">
                  <a:moveTo>
                    <a:pt x="83477" y="0"/>
                  </a:moveTo>
                  <a:lnTo>
                    <a:pt x="0" y="96774"/>
                  </a:lnTo>
                  <a:lnTo>
                    <a:pt x="127495" y="105486"/>
                  </a:lnTo>
                  <a:lnTo>
                    <a:pt x="8347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23375" y="2136921"/>
            <a:ext cx="1006656" cy="977542"/>
          </a:xfrm>
          <a:prstGeom prst="rect">
            <a:avLst/>
          </a:prstGeom>
        </p:spPr>
        <p:txBody>
          <a:bodyPr vert="horz" wrap="square" lIns="0" tIns="19017" rIns="0" bIns="0" rtlCol="0">
            <a:spAutoFit/>
          </a:bodyPr>
          <a:lstStyle/>
          <a:p>
            <a:pPr marL="8645" marR="533822">
              <a:lnSpc>
                <a:spcPts val="1429"/>
              </a:lnSpc>
              <a:spcBef>
                <a:spcPts val="149"/>
              </a:spcBef>
            </a:pPr>
            <a:r>
              <a:rPr sz="1225" spc="-14" dirty="0">
                <a:latin typeface="Comic Sans MS"/>
                <a:cs typeface="Comic Sans MS"/>
              </a:rPr>
              <a:t>User </a:t>
            </a:r>
            <a:r>
              <a:rPr sz="1225" spc="-7" dirty="0">
                <a:latin typeface="Comic Sans MS"/>
                <a:cs typeface="Comic Sans MS"/>
              </a:rPr>
              <a:t>Query</a:t>
            </a:r>
            <a:endParaRPr sz="1225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225">
              <a:latin typeface="Comic Sans MS"/>
              <a:cs typeface="Comic Sans MS"/>
            </a:endParaRPr>
          </a:p>
          <a:p>
            <a:pPr>
              <a:spcBef>
                <a:spcPts val="51"/>
              </a:spcBef>
            </a:pPr>
            <a:endParaRPr sz="1225">
              <a:latin typeface="Comic Sans MS"/>
              <a:cs typeface="Comic Sans MS"/>
            </a:endParaRPr>
          </a:p>
          <a:p>
            <a:pPr marL="608600"/>
            <a:r>
              <a:rPr sz="1361" spc="-14" dirty="0">
                <a:latin typeface="Comic Sans MS"/>
                <a:cs typeface="Comic Sans MS"/>
              </a:rPr>
              <a:t>User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10754" y="3082893"/>
            <a:ext cx="793136" cy="728302"/>
            <a:chOff x="5844375" y="4529188"/>
            <a:chExt cx="1165225" cy="1069975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8662" y="4738243"/>
              <a:ext cx="1136298" cy="84630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6312" y="4538748"/>
              <a:ext cx="1142999" cy="39901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58662" y="4543475"/>
              <a:ext cx="1136650" cy="1041400"/>
            </a:xfrm>
            <a:custGeom>
              <a:avLst/>
              <a:gdLst/>
              <a:ahLst/>
              <a:cxnLst/>
              <a:rect l="l" t="t" r="r" b="b"/>
              <a:pathLst>
                <a:path w="1136650" h="1041400">
                  <a:moveTo>
                    <a:pt x="1136299" y="194775"/>
                  </a:moveTo>
                  <a:lnTo>
                    <a:pt x="1121293" y="239436"/>
                  </a:lnTo>
                  <a:lnTo>
                    <a:pt x="1078551" y="280433"/>
                  </a:lnTo>
                  <a:lnTo>
                    <a:pt x="1011482" y="316598"/>
                  </a:lnTo>
                  <a:lnTo>
                    <a:pt x="969891" y="332503"/>
                  </a:lnTo>
                  <a:lnTo>
                    <a:pt x="923497" y="346761"/>
                  </a:lnTo>
                  <a:lnTo>
                    <a:pt x="872726" y="359227"/>
                  </a:lnTo>
                  <a:lnTo>
                    <a:pt x="818006" y="369754"/>
                  </a:lnTo>
                  <a:lnTo>
                    <a:pt x="759761" y="378196"/>
                  </a:lnTo>
                  <a:lnTo>
                    <a:pt x="698419" y="384407"/>
                  </a:lnTo>
                  <a:lnTo>
                    <a:pt x="634406" y="388241"/>
                  </a:lnTo>
                  <a:lnTo>
                    <a:pt x="568148" y="389551"/>
                  </a:lnTo>
                  <a:lnTo>
                    <a:pt x="501890" y="388241"/>
                  </a:lnTo>
                  <a:lnTo>
                    <a:pt x="437877" y="384407"/>
                  </a:lnTo>
                  <a:lnTo>
                    <a:pt x="376535" y="378196"/>
                  </a:lnTo>
                  <a:lnTo>
                    <a:pt x="318291" y="369754"/>
                  </a:lnTo>
                  <a:lnTo>
                    <a:pt x="263570" y="359227"/>
                  </a:lnTo>
                  <a:lnTo>
                    <a:pt x="212800" y="346761"/>
                  </a:lnTo>
                  <a:lnTo>
                    <a:pt x="166406" y="332503"/>
                  </a:lnTo>
                  <a:lnTo>
                    <a:pt x="124815" y="316598"/>
                  </a:lnTo>
                  <a:lnTo>
                    <a:pt x="88453" y="299193"/>
                  </a:lnTo>
                  <a:lnTo>
                    <a:pt x="33122" y="260465"/>
                  </a:lnTo>
                  <a:lnTo>
                    <a:pt x="3822" y="217490"/>
                  </a:lnTo>
                  <a:lnTo>
                    <a:pt x="0" y="194775"/>
                  </a:lnTo>
                  <a:lnTo>
                    <a:pt x="3822" y="172060"/>
                  </a:lnTo>
                  <a:lnTo>
                    <a:pt x="33122" y="129086"/>
                  </a:lnTo>
                  <a:lnTo>
                    <a:pt x="88453" y="90358"/>
                  </a:lnTo>
                  <a:lnTo>
                    <a:pt x="124815" y="72953"/>
                  </a:lnTo>
                  <a:lnTo>
                    <a:pt x="166406" y="57048"/>
                  </a:lnTo>
                  <a:lnTo>
                    <a:pt x="212800" y="42790"/>
                  </a:lnTo>
                  <a:lnTo>
                    <a:pt x="263570" y="30324"/>
                  </a:lnTo>
                  <a:lnTo>
                    <a:pt x="318291" y="19797"/>
                  </a:lnTo>
                  <a:lnTo>
                    <a:pt x="376535" y="11355"/>
                  </a:lnTo>
                  <a:lnTo>
                    <a:pt x="437877" y="5144"/>
                  </a:lnTo>
                  <a:lnTo>
                    <a:pt x="501890" y="1310"/>
                  </a:lnTo>
                  <a:lnTo>
                    <a:pt x="568148" y="0"/>
                  </a:lnTo>
                  <a:lnTo>
                    <a:pt x="634406" y="1310"/>
                  </a:lnTo>
                  <a:lnTo>
                    <a:pt x="698419" y="5144"/>
                  </a:lnTo>
                  <a:lnTo>
                    <a:pt x="759761" y="11355"/>
                  </a:lnTo>
                  <a:lnTo>
                    <a:pt x="818006" y="19797"/>
                  </a:lnTo>
                  <a:lnTo>
                    <a:pt x="872726" y="30324"/>
                  </a:lnTo>
                  <a:lnTo>
                    <a:pt x="923497" y="42790"/>
                  </a:lnTo>
                  <a:lnTo>
                    <a:pt x="969891" y="57048"/>
                  </a:lnTo>
                  <a:lnTo>
                    <a:pt x="1011482" y="72953"/>
                  </a:lnTo>
                  <a:lnTo>
                    <a:pt x="1047844" y="90358"/>
                  </a:lnTo>
                  <a:lnTo>
                    <a:pt x="1103176" y="129086"/>
                  </a:lnTo>
                  <a:lnTo>
                    <a:pt x="1132476" y="172060"/>
                  </a:lnTo>
                  <a:lnTo>
                    <a:pt x="1136299" y="194775"/>
                  </a:lnTo>
                  <a:lnTo>
                    <a:pt x="1136299" y="846303"/>
                  </a:lnTo>
                  <a:lnTo>
                    <a:pt x="1121293" y="890963"/>
                  </a:lnTo>
                  <a:lnTo>
                    <a:pt x="1078551" y="931960"/>
                  </a:lnTo>
                  <a:lnTo>
                    <a:pt x="1011482" y="968125"/>
                  </a:lnTo>
                  <a:lnTo>
                    <a:pt x="969891" y="984030"/>
                  </a:lnTo>
                  <a:lnTo>
                    <a:pt x="923497" y="998289"/>
                  </a:lnTo>
                  <a:lnTo>
                    <a:pt x="872726" y="1010755"/>
                  </a:lnTo>
                  <a:lnTo>
                    <a:pt x="818006" y="1021282"/>
                  </a:lnTo>
                  <a:lnTo>
                    <a:pt x="759761" y="1029724"/>
                  </a:lnTo>
                  <a:lnTo>
                    <a:pt x="698419" y="1035935"/>
                  </a:lnTo>
                  <a:lnTo>
                    <a:pt x="634406" y="1039768"/>
                  </a:lnTo>
                  <a:lnTo>
                    <a:pt x="568148" y="1041079"/>
                  </a:lnTo>
                  <a:lnTo>
                    <a:pt x="501890" y="1039768"/>
                  </a:lnTo>
                  <a:lnTo>
                    <a:pt x="437877" y="1035935"/>
                  </a:lnTo>
                  <a:lnTo>
                    <a:pt x="376535" y="1029724"/>
                  </a:lnTo>
                  <a:lnTo>
                    <a:pt x="318291" y="1021282"/>
                  </a:lnTo>
                  <a:lnTo>
                    <a:pt x="263570" y="1010755"/>
                  </a:lnTo>
                  <a:lnTo>
                    <a:pt x="212800" y="998289"/>
                  </a:lnTo>
                  <a:lnTo>
                    <a:pt x="166406" y="984030"/>
                  </a:lnTo>
                  <a:lnTo>
                    <a:pt x="124815" y="968125"/>
                  </a:lnTo>
                  <a:lnTo>
                    <a:pt x="88453" y="950720"/>
                  </a:lnTo>
                  <a:lnTo>
                    <a:pt x="33122" y="911993"/>
                  </a:lnTo>
                  <a:lnTo>
                    <a:pt x="3822" y="869018"/>
                  </a:lnTo>
                  <a:lnTo>
                    <a:pt x="0" y="846303"/>
                  </a:lnTo>
                  <a:lnTo>
                    <a:pt x="0" y="194775"/>
                  </a:lnTo>
                  <a:lnTo>
                    <a:pt x="1136299" y="194775"/>
                  </a:lnTo>
                  <a:close/>
                </a:path>
              </a:pathLst>
            </a:custGeom>
            <a:ln w="28574">
              <a:solidFill>
                <a:srgbClr val="FEFAD3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1975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8547" y="1725467"/>
            <a:ext cx="4231933" cy="2819848"/>
            <a:chOff x="1037058" y="2534945"/>
            <a:chExt cx="6217285" cy="4142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6046" y="2999689"/>
              <a:ext cx="924560" cy="7064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058" y="3532022"/>
              <a:ext cx="419339" cy="5875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058" y="5132222"/>
              <a:ext cx="419339" cy="5875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058" y="2770022"/>
              <a:ext cx="419339" cy="5875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52606" y="2553995"/>
              <a:ext cx="2682240" cy="4104640"/>
            </a:xfrm>
            <a:custGeom>
              <a:avLst/>
              <a:gdLst/>
              <a:ahLst/>
              <a:cxnLst/>
              <a:rect l="l" t="t" r="r" b="b"/>
              <a:pathLst>
                <a:path w="2682240" h="4104640">
                  <a:moveTo>
                    <a:pt x="0" y="0"/>
                  </a:moveTo>
                  <a:lnTo>
                    <a:pt x="2682238" y="0"/>
                  </a:lnTo>
                  <a:lnTo>
                    <a:pt x="2682238" y="4104457"/>
                  </a:lnTo>
                  <a:lnTo>
                    <a:pt x="0" y="410445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4493" y="3836822"/>
              <a:ext cx="419344" cy="5875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058" y="4370222"/>
              <a:ext cx="419339" cy="5875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7213" y="4598822"/>
              <a:ext cx="419344" cy="5875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8173" y="3151022"/>
              <a:ext cx="419344" cy="58757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27997" y="3493922"/>
              <a:ext cx="577850" cy="361315"/>
            </a:xfrm>
            <a:custGeom>
              <a:avLst/>
              <a:gdLst/>
              <a:ahLst/>
              <a:cxnLst/>
              <a:rect l="l" t="t" r="r" b="b"/>
              <a:pathLst>
                <a:path w="577850" h="361314">
                  <a:moveTo>
                    <a:pt x="0" y="0"/>
                  </a:moveTo>
                  <a:lnTo>
                    <a:pt x="577290" y="360806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3310382" y="3765880"/>
              <a:ext cx="127635" cy="109220"/>
            </a:xfrm>
            <a:custGeom>
              <a:avLst/>
              <a:gdLst/>
              <a:ahLst/>
              <a:cxnLst/>
              <a:rect l="l" t="t" r="r" b="b"/>
              <a:pathLst>
                <a:path w="127635" h="109220">
                  <a:moveTo>
                    <a:pt x="60578" y="0"/>
                  </a:moveTo>
                  <a:lnTo>
                    <a:pt x="0" y="96926"/>
                  </a:lnTo>
                  <a:lnTo>
                    <a:pt x="127215" y="109042"/>
                  </a:lnTo>
                  <a:lnTo>
                    <a:pt x="6057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2764497" y="4276109"/>
              <a:ext cx="699770" cy="437515"/>
            </a:xfrm>
            <a:custGeom>
              <a:avLst/>
              <a:gdLst/>
              <a:ahLst/>
              <a:cxnLst/>
              <a:rect l="l" t="t" r="r" b="b"/>
              <a:pathLst>
                <a:path w="699770" h="437514">
                  <a:moveTo>
                    <a:pt x="0" y="437012"/>
                  </a:moveTo>
                  <a:lnTo>
                    <a:pt x="699524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9119" y="4255922"/>
              <a:ext cx="127635" cy="109220"/>
            </a:xfrm>
            <a:custGeom>
              <a:avLst/>
              <a:gdLst/>
              <a:ahLst/>
              <a:cxnLst/>
              <a:rect l="l" t="t" r="r" b="b"/>
              <a:pathLst>
                <a:path w="127635" h="109220">
                  <a:moveTo>
                    <a:pt x="127215" y="0"/>
                  </a:moveTo>
                  <a:lnTo>
                    <a:pt x="0" y="12090"/>
                  </a:lnTo>
                  <a:lnTo>
                    <a:pt x="60566" y="109029"/>
                  </a:lnTo>
                  <a:lnTo>
                    <a:pt x="12721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4791" y="2573185"/>
            <a:ext cx="497925" cy="47285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513243" y="4180481"/>
            <a:ext cx="667791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7" dirty="0">
                <a:latin typeface="Comic Sans MS"/>
                <a:cs typeface="Comic Sans MS"/>
              </a:rPr>
              <a:t>Storage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17790" y="2388676"/>
            <a:ext cx="1548237" cy="261929"/>
            <a:chOff x="6442367" y="3509289"/>
            <a:chExt cx="2274570" cy="384810"/>
          </a:xfrm>
        </p:grpSpPr>
        <p:sp>
          <p:nvSpPr>
            <p:cNvPr id="20" name="object 20"/>
            <p:cNvSpPr/>
            <p:nvPr/>
          </p:nvSpPr>
          <p:spPr>
            <a:xfrm>
              <a:off x="6480078" y="3554975"/>
              <a:ext cx="2218055" cy="320040"/>
            </a:xfrm>
            <a:custGeom>
              <a:avLst/>
              <a:gdLst/>
              <a:ahLst/>
              <a:cxnLst/>
              <a:rect l="l" t="t" r="r" b="b"/>
              <a:pathLst>
                <a:path w="2218054" h="320039">
                  <a:moveTo>
                    <a:pt x="2217808" y="319946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442367" y="3509289"/>
              <a:ext cx="121285" cy="113664"/>
            </a:xfrm>
            <a:custGeom>
              <a:avLst/>
              <a:gdLst/>
              <a:ahLst/>
              <a:cxnLst/>
              <a:rect l="l" t="t" r="r" b="b"/>
              <a:pathLst>
                <a:path w="121284" h="113664">
                  <a:moveTo>
                    <a:pt x="121284" y="0"/>
                  </a:moveTo>
                  <a:lnTo>
                    <a:pt x="0" y="40246"/>
                  </a:lnTo>
                  <a:lnTo>
                    <a:pt x="104965" y="113131"/>
                  </a:lnTo>
                  <a:lnTo>
                    <a:pt x="121284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81682" y="1993007"/>
            <a:ext cx="526885" cy="42756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spcBef>
                <a:spcPts val="68"/>
              </a:spcBef>
            </a:pPr>
            <a:r>
              <a:rPr sz="1361" spc="-14" dirty="0">
                <a:latin typeface="Comic Sans MS"/>
                <a:cs typeface="Comic Sans MS"/>
              </a:rPr>
              <a:t>User </a:t>
            </a:r>
            <a:r>
              <a:rPr sz="1361" spc="-7" dirty="0">
                <a:latin typeface="Comic Sans MS"/>
                <a:cs typeface="Comic Sans MS"/>
              </a:rPr>
              <a:t>Query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57741" y="2441808"/>
            <a:ext cx="3343707" cy="1015733"/>
            <a:chOff x="3856615" y="3587348"/>
            <a:chExt cx="4912360" cy="1492250"/>
          </a:xfrm>
        </p:grpSpPr>
        <p:sp>
          <p:nvSpPr>
            <p:cNvPr id="24" name="object 24"/>
            <p:cNvSpPr/>
            <p:nvPr/>
          </p:nvSpPr>
          <p:spPr>
            <a:xfrm>
              <a:off x="3861371" y="3592106"/>
              <a:ext cx="1418590" cy="583565"/>
            </a:xfrm>
            <a:custGeom>
              <a:avLst/>
              <a:gdLst/>
              <a:ahLst/>
              <a:cxnLst/>
              <a:rect l="l" t="t" r="r" b="b"/>
              <a:pathLst>
                <a:path w="1418589" h="583564">
                  <a:moveTo>
                    <a:pt x="998639" y="0"/>
                  </a:moveTo>
                  <a:lnTo>
                    <a:pt x="1026172" y="91186"/>
                  </a:lnTo>
                  <a:lnTo>
                    <a:pt x="0" y="401065"/>
                  </a:lnTo>
                  <a:lnTo>
                    <a:pt x="55079" y="583425"/>
                  </a:lnTo>
                  <a:lnTo>
                    <a:pt x="1081239" y="273545"/>
                  </a:lnTo>
                  <a:lnTo>
                    <a:pt x="1108786" y="364731"/>
                  </a:lnTo>
                  <a:lnTo>
                    <a:pt x="1418437" y="72224"/>
                  </a:lnTo>
                  <a:lnTo>
                    <a:pt x="998639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5" name="object 25"/>
            <p:cNvSpPr/>
            <p:nvPr/>
          </p:nvSpPr>
          <p:spPr>
            <a:xfrm>
              <a:off x="3861377" y="3592110"/>
              <a:ext cx="1418590" cy="583565"/>
            </a:xfrm>
            <a:custGeom>
              <a:avLst/>
              <a:gdLst/>
              <a:ahLst/>
              <a:cxnLst/>
              <a:rect l="l" t="t" r="r" b="b"/>
              <a:pathLst>
                <a:path w="1418589" h="583564">
                  <a:moveTo>
                    <a:pt x="1418440" y="72226"/>
                  </a:moveTo>
                  <a:lnTo>
                    <a:pt x="1108778" y="364732"/>
                  </a:lnTo>
                  <a:lnTo>
                    <a:pt x="1081243" y="273549"/>
                  </a:lnTo>
                  <a:lnTo>
                    <a:pt x="55070" y="583428"/>
                  </a:lnTo>
                  <a:lnTo>
                    <a:pt x="0" y="401062"/>
                  </a:lnTo>
                  <a:lnTo>
                    <a:pt x="1026172" y="91183"/>
                  </a:lnTo>
                  <a:lnTo>
                    <a:pt x="998637" y="0"/>
                  </a:lnTo>
                  <a:lnTo>
                    <a:pt x="1418440" y="72226"/>
                  </a:lnTo>
                  <a:close/>
                </a:path>
              </a:pathLst>
            </a:custGeom>
            <a:ln w="9525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7647" y="3742283"/>
              <a:ext cx="182880" cy="1332230"/>
            </a:xfrm>
            <a:custGeom>
              <a:avLst/>
              <a:gdLst/>
              <a:ahLst/>
              <a:cxnLst/>
              <a:rect l="l" t="t" r="r" b="b"/>
              <a:pathLst>
                <a:path w="182879" h="1332229">
                  <a:moveTo>
                    <a:pt x="137160" y="0"/>
                  </a:moveTo>
                  <a:lnTo>
                    <a:pt x="45720" y="0"/>
                  </a:lnTo>
                  <a:lnTo>
                    <a:pt x="45720" y="1179601"/>
                  </a:lnTo>
                  <a:lnTo>
                    <a:pt x="0" y="1179601"/>
                  </a:lnTo>
                  <a:lnTo>
                    <a:pt x="91439" y="1331988"/>
                  </a:lnTo>
                  <a:lnTo>
                    <a:pt x="182879" y="1179601"/>
                  </a:lnTo>
                  <a:lnTo>
                    <a:pt x="137160" y="1179601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5507646" y="3742283"/>
              <a:ext cx="182880" cy="1332230"/>
            </a:xfrm>
            <a:custGeom>
              <a:avLst/>
              <a:gdLst/>
              <a:ahLst/>
              <a:cxnLst/>
              <a:rect l="l" t="t" r="r" b="b"/>
              <a:pathLst>
                <a:path w="182879" h="1332229">
                  <a:moveTo>
                    <a:pt x="0" y="1179589"/>
                  </a:moveTo>
                  <a:lnTo>
                    <a:pt x="45720" y="1179589"/>
                  </a:lnTo>
                  <a:lnTo>
                    <a:pt x="45720" y="0"/>
                  </a:lnTo>
                  <a:lnTo>
                    <a:pt x="137160" y="0"/>
                  </a:lnTo>
                  <a:lnTo>
                    <a:pt x="137160" y="1179589"/>
                  </a:lnTo>
                  <a:lnTo>
                    <a:pt x="182880" y="1179589"/>
                  </a:lnTo>
                  <a:lnTo>
                    <a:pt x="91440" y="1331989"/>
                  </a:lnTo>
                  <a:lnTo>
                    <a:pt x="0" y="1179589"/>
                  </a:lnTo>
                  <a:close/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2767" y="3742283"/>
              <a:ext cx="182880" cy="1332230"/>
            </a:xfrm>
            <a:custGeom>
              <a:avLst/>
              <a:gdLst/>
              <a:ahLst/>
              <a:cxnLst/>
              <a:rect l="l" t="t" r="r" b="b"/>
              <a:pathLst>
                <a:path w="182879" h="1332229">
                  <a:moveTo>
                    <a:pt x="91439" y="0"/>
                  </a:moveTo>
                  <a:lnTo>
                    <a:pt x="0" y="137160"/>
                  </a:lnTo>
                  <a:lnTo>
                    <a:pt x="45719" y="137160"/>
                  </a:lnTo>
                  <a:lnTo>
                    <a:pt x="45719" y="1331988"/>
                  </a:lnTo>
                  <a:lnTo>
                    <a:pt x="137159" y="1331988"/>
                  </a:lnTo>
                  <a:lnTo>
                    <a:pt x="137159" y="137160"/>
                  </a:lnTo>
                  <a:lnTo>
                    <a:pt x="182879" y="137160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2767" y="3742283"/>
              <a:ext cx="182880" cy="1332230"/>
            </a:xfrm>
            <a:custGeom>
              <a:avLst/>
              <a:gdLst/>
              <a:ahLst/>
              <a:cxnLst/>
              <a:rect l="l" t="t" r="r" b="b"/>
              <a:pathLst>
                <a:path w="182879" h="1332229">
                  <a:moveTo>
                    <a:pt x="0" y="137159"/>
                  </a:moveTo>
                  <a:lnTo>
                    <a:pt x="91440" y="0"/>
                  </a:lnTo>
                  <a:lnTo>
                    <a:pt x="182880" y="137159"/>
                  </a:lnTo>
                  <a:lnTo>
                    <a:pt x="137160" y="137159"/>
                  </a:lnTo>
                  <a:lnTo>
                    <a:pt x="137160" y="1331989"/>
                  </a:lnTo>
                  <a:lnTo>
                    <a:pt x="45720" y="1331989"/>
                  </a:lnTo>
                  <a:lnTo>
                    <a:pt x="45720" y="137159"/>
                  </a:lnTo>
                  <a:lnTo>
                    <a:pt x="0" y="137159"/>
                  </a:lnTo>
                  <a:close/>
                </a:path>
              </a:pathLst>
            </a:custGeom>
            <a:ln w="952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5272" y="3769068"/>
              <a:ext cx="2338705" cy="480059"/>
            </a:xfrm>
            <a:custGeom>
              <a:avLst/>
              <a:gdLst/>
              <a:ahLst/>
              <a:cxnLst/>
              <a:rect l="l" t="t" r="r" b="b"/>
              <a:pathLst>
                <a:path w="2338704" h="480060">
                  <a:moveTo>
                    <a:pt x="20726" y="0"/>
                  </a:moveTo>
                  <a:lnTo>
                    <a:pt x="0" y="138963"/>
                  </a:lnTo>
                  <a:lnTo>
                    <a:pt x="1819833" y="410438"/>
                  </a:lnTo>
                  <a:lnTo>
                    <a:pt x="1809470" y="479907"/>
                  </a:lnTo>
                  <a:lnTo>
                    <a:pt x="2338527" y="416788"/>
                  </a:lnTo>
                  <a:lnTo>
                    <a:pt x="1850923" y="201993"/>
                  </a:lnTo>
                  <a:lnTo>
                    <a:pt x="1840560" y="271475"/>
                  </a:lnTo>
                  <a:lnTo>
                    <a:pt x="2072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25267" y="3769070"/>
              <a:ext cx="2338705" cy="480059"/>
            </a:xfrm>
            <a:custGeom>
              <a:avLst/>
              <a:gdLst/>
              <a:ahLst/>
              <a:cxnLst/>
              <a:rect l="l" t="t" r="r" b="b"/>
              <a:pathLst>
                <a:path w="2338704" h="480060">
                  <a:moveTo>
                    <a:pt x="2338523" y="416780"/>
                  </a:moveTo>
                  <a:lnTo>
                    <a:pt x="1809466" y="479907"/>
                  </a:lnTo>
                  <a:lnTo>
                    <a:pt x="1819830" y="410429"/>
                  </a:lnTo>
                  <a:lnTo>
                    <a:pt x="0" y="138956"/>
                  </a:lnTo>
                  <a:lnTo>
                    <a:pt x="20728" y="0"/>
                  </a:lnTo>
                  <a:lnTo>
                    <a:pt x="1840560" y="271473"/>
                  </a:lnTo>
                  <a:lnTo>
                    <a:pt x="1850925" y="201994"/>
                  </a:lnTo>
                  <a:lnTo>
                    <a:pt x="2338523" y="416780"/>
                  </a:lnTo>
                  <a:close/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199438" y="2710071"/>
            <a:ext cx="605981" cy="63697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 algn="just">
              <a:spcBef>
                <a:spcPts val="68"/>
              </a:spcBef>
            </a:pPr>
            <a:r>
              <a:rPr sz="1361" spc="-7" dirty="0">
                <a:latin typeface="Comic Sans MS"/>
                <a:cs typeface="Comic Sans MS"/>
              </a:rPr>
              <a:t>Charts, graphs, </a:t>
            </a:r>
            <a:r>
              <a:rPr sz="1361" spc="-14" dirty="0">
                <a:latin typeface="Comic Sans MS"/>
                <a:cs typeface="Comic Sans MS"/>
              </a:rPr>
              <a:t>etc.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96801" y="2995254"/>
            <a:ext cx="406293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4" dirty="0">
                <a:latin typeface="Comic Sans MS"/>
                <a:cs typeface="Comic Sans MS"/>
              </a:rPr>
              <a:t>User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936945" y="2149136"/>
            <a:ext cx="3325554" cy="2044001"/>
            <a:chOff x="1475447" y="3157372"/>
            <a:chExt cx="4885690" cy="3002915"/>
          </a:xfrm>
        </p:grpSpPr>
        <p:sp>
          <p:nvSpPr>
            <p:cNvPr id="35" name="object 35"/>
            <p:cNvSpPr/>
            <p:nvPr/>
          </p:nvSpPr>
          <p:spPr>
            <a:xfrm>
              <a:off x="1494497" y="3176422"/>
              <a:ext cx="851535" cy="121920"/>
            </a:xfrm>
            <a:custGeom>
              <a:avLst/>
              <a:gdLst/>
              <a:ahLst/>
              <a:cxnLst/>
              <a:rect l="l" t="t" r="r" b="b"/>
              <a:pathLst>
                <a:path w="851535" h="121920">
                  <a:moveTo>
                    <a:pt x="0" y="0"/>
                  </a:moveTo>
                  <a:lnTo>
                    <a:pt x="851282" y="121612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6" name="object 36"/>
            <p:cNvSpPr/>
            <p:nvPr/>
          </p:nvSpPr>
          <p:spPr>
            <a:xfrm>
              <a:off x="2262276" y="3230676"/>
              <a:ext cx="121285" cy="113664"/>
            </a:xfrm>
            <a:custGeom>
              <a:avLst/>
              <a:gdLst/>
              <a:ahLst/>
              <a:cxnLst/>
              <a:rect l="l" t="t" r="r" b="b"/>
              <a:pathLst>
                <a:path w="121285" h="113664">
                  <a:moveTo>
                    <a:pt x="16154" y="0"/>
                  </a:moveTo>
                  <a:lnTo>
                    <a:pt x="0" y="113156"/>
                  </a:lnTo>
                  <a:lnTo>
                    <a:pt x="121221" y="72745"/>
                  </a:lnTo>
                  <a:lnTo>
                    <a:pt x="16154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4497" y="5029127"/>
              <a:ext cx="789305" cy="243204"/>
            </a:xfrm>
            <a:custGeom>
              <a:avLst/>
              <a:gdLst/>
              <a:ahLst/>
              <a:cxnLst/>
              <a:rect l="l" t="t" r="r" b="b"/>
              <a:pathLst>
                <a:path w="789305" h="243204">
                  <a:moveTo>
                    <a:pt x="0" y="242794"/>
                  </a:moveTo>
                  <a:lnTo>
                    <a:pt x="789084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8" name="object 38"/>
            <p:cNvSpPr/>
            <p:nvPr/>
          </p:nvSpPr>
          <p:spPr>
            <a:xfrm>
              <a:off x="2193950" y="4996916"/>
              <a:ext cx="126364" cy="109855"/>
            </a:xfrm>
            <a:custGeom>
              <a:avLst/>
              <a:gdLst/>
              <a:ahLst/>
              <a:cxnLst/>
              <a:rect l="l" t="t" r="r" b="b"/>
              <a:pathLst>
                <a:path w="126364" h="109854">
                  <a:moveTo>
                    <a:pt x="0" y="0"/>
                  </a:moveTo>
                  <a:lnTo>
                    <a:pt x="33616" y="109245"/>
                  </a:lnTo>
                  <a:lnTo>
                    <a:pt x="126047" y="21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9" name="object 39"/>
            <p:cNvSpPr/>
            <p:nvPr/>
          </p:nvSpPr>
          <p:spPr>
            <a:xfrm>
              <a:off x="1494497" y="3503739"/>
              <a:ext cx="916305" cy="244475"/>
            </a:xfrm>
            <a:custGeom>
              <a:avLst/>
              <a:gdLst/>
              <a:ahLst/>
              <a:cxnLst/>
              <a:rect l="l" t="t" r="r" b="b"/>
              <a:pathLst>
                <a:path w="916305" h="244475">
                  <a:moveTo>
                    <a:pt x="0" y="244182"/>
                  </a:moveTo>
                  <a:lnTo>
                    <a:pt x="915685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0" name="object 40"/>
            <p:cNvSpPr/>
            <p:nvPr/>
          </p:nvSpPr>
          <p:spPr>
            <a:xfrm>
              <a:off x="2321839" y="3468154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30" h="110489">
                  <a:moveTo>
                    <a:pt x="0" y="0"/>
                  </a:moveTo>
                  <a:lnTo>
                    <a:pt x="29451" y="110439"/>
                  </a:lnTo>
                  <a:lnTo>
                    <a:pt x="125158" y="25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1" name="object 41"/>
            <p:cNvSpPr/>
            <p:nvPr/>
          </p:nvSpPr>
          <p:spPr>
            <a:xfrm>
              <a:off x="1494497" y="4573422"/>
              <a:ext cx="788035" cy="121285"/>
            </a:xfrm>
            <a:custGeom>
              <a:avLst/>
              <a:gdLst/>
              <a:ahLst/>
              <a:cxnLst/>
              <a:rect l="l" t="t" r="r" b="b"/>
              <a:pathLst>
                <a:path w="788035" h="121285">
                  <a:moveTo>
                    <a:pt x="0" y="0"/>
                  </a:moveTo>
                  <a:lnTo>
                    <a:pt x="787842" y="121206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2" name="object 42"/>
            <p:cNvSpPr/>
            <p:nvPr/>
          </p:nvSpPr>
          <p:spPr>
            <a:xfrm>
              <a:off x="2198344" y="4626559"/>
              <a:ext cx="121920" cy="113030"/>
            </a:xfrm>
            <a:custGeom>
              <a:avLst/>
              <a:gdLst/>
              <a:ahLst/>
              <a:cxnLst/>
              <a:rect l="l" t="t" r="r" b="b"/>
              <a:pathLst>
                <a:path w="121919" h="113029">
                  <a:moveTo>
                    <a:pt x="17373" y="0"/>
                  </a:moveTo>
                  <a:lnTo>
                    <a:pt x="0" y="112966"/>
                  </a:lnTo>
                  <a:lnTo>
                    <a:pt x="121653" y="73863"/>
                  </a:lnTo>
                  <a:lnTo>
                    <a:pt x="17373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009" y="5299621"/>
              <a:ext cx="1136294" cy="8463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7927" y="5099860"/>
              <a:ext cx="1143000" cy="39901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09997" y="5104841"/>
              <a:ext cx="1136650" cy="1041400"/>
            </a:xfrm>
            <a:custGeom>
              <a:avLst/>
              <a:gdLst/>
              <a:ahLst/>
              <a:cxnLst/>
              <a:rect l="l" t="t" r="r" b="b"/>
              <a:pathLst>
                <a:path w="1136650" h="1041400">
                  <a:moveTo>
                    <a:pt x="1136299" y="194775"/>
                  </a:moveTo>
                  <a:lnTo>
                    <a:pt x="1121293" y="239436"/>
                  </a:lnTo>
                  <a:lnTo>
                    <a:pt x="1078551" y="280433"/>
                  </a:lnTo>
                  <a:lnTo>
                    <a:pt x="1011482" y="316598"/>
                  </a:lnTo>
                  <a:lnTo>
                    <a:pt x="969891" y="332503"/>
                  </a:lnTo>
                  <a:lnTo>
                    <a:pt x="923497" y="346761"/>
                  </a:lnTo>
                  <a:lnTo>
                    <a:pt x="872727" y="359227"/>
                  </a:lnTo>
                  <a:lnTo>
                    <a:pt x="818006" y="369754"/>
                  </a:lnTo>
                  <a:lnTo>
                    <a:pt x="759762" y="378196"/>
                  </a:lnTo>
                  <a:lnTo>
                    <a:pt x="698420" y="384407"/>
                  </a:lnTo>
                  <a:lnTo>
                    <a:pt x="634406" y="388241"/>
                  </a:lnTo>
                  <a:lnTo>
                    <a:pt x="568148" y="389551"/>
                  </a:lnTo>
                  <a:lnTo>
                    <a:pt x="501890" y="388241"/>
                  </a:lnTo>
                  <a:lnTo>
                    <a:pt x="437877" y="384407"/>
                  </a:lnTo>
                  <a:lnTo>
                    <a:pt x="376535" y="378196"/>
                  </a:lnTo>
                  <a:lnTo>
                    <a:pt x="318291" y="369754"/>
                  </a:lnTo>
                  <a:lnTo>
                    <a:pt x="263570" y="359227"/>
                  </a:lnTo>
                  <a:lnTo>
                    <a:pt x="212800" y="346761"/>
                  </a:lnTo>
                  <a:lnTo>
                    <a:pt x="166406" y="332503"/>
                  </a:lnTo>
                  <a:lnTo>
                    <a:pt x="124815" y="316598"/>
                  </a:lnTo>
                  <a:lnTo>
                    <a:pt x="88453" y="299192"/>
                  </a:lnTo>
                  <a:lnTo>
                    <a:pt x="33122" y="260465"/>
                  </a:lnTo>
                  <a:lnTo>
                    <a:pt x="3822" y="217490"/>
                  </a:lnTo>
                  <a:lnTo>
                    <a:pt x="0" y="194775"/>
                  </a:lnTo>
                  <a:lnTo>
                    <a:pt x="3822" y="172060"/>
                  </a:lnTo>
                  <a:lnTo>
                    <a:pt x="33122" y="129085"/>
                  </a:lnTo>
                  <a:lnTo>
                    <a:pt x="88453" y="90358"/>
                  </a:lnTo>
                  <a:lnTo>
                    <a:pt x="124815" y="72953"/>
                  </a:lnTo>
                  <a:lnTo>
                    <a:pt x="166406" y="57048"/>
                  </a:lnTo>
                  <a:lnTo>
                    <a:pt x="212800" y="42790"/>
                  </a:lnTo>
                  <a:lnTo>
                    <a:pt x="263570" y="30324"/>
                  </a:lnTo>
                  <a:lnTo>
                    <a:pt x="318291" y="19797"/>
                  </a:lnTo>
                  <a:lnTo>
                    <a:pt x="376535" y="11355"/>
                  </a:lnTo>
                  <a:lnTo>
                    <a:pt x="437877" y="5144"/>
                  </a:lnTo>
                  <a:lnTo>
                    <a:pt x="501890" y="1310"/>
                  </a:lnTo>
                  <a:lnTo>
                    <a:pt x="568148" y="0"/>
                  </a:lnTo>
                  <a:lnTo>
                    <a:pt x="634406" y="1310"/>
                  </a:lnTo>
                  <a:lnTo>
                    <a:pt x="698420" y="5144"/>
                  </a:lnTo>
                  <a:lnTo>
                    <a:pt x="759762" y="11355"/>
                  </a:lnTo>
                  <a:lnTo>
                    <a:pt x="818006" y="19797"/>
                  </a:lnTo>
                  <a:lnTo>
                    <a:pt x="872727" y="30324"/>
                  </a:lnTo>
                  <a:lnTo>
                    <a:pt x="923497" y="42790"/>
                  </a:lnTo>
                  <a:lnTo>
                    <a:pt x="969891" y="57048"/>
                  </a:lnTo>
                  <a:lnTo>
                    <a:pt x="1011482" y="72953"/>
                  </a:lnTo>
                  <a:lnTo>
                    <a:pt x="1047844" y="90358"/>
                  </a:lnTo>
                  <a:lnTo>
                    <a:pt x="1103176" y="129085"/>
                  </a:lnTo>
                  <a:lnTo>
                    <a:pt x="1132476" y="172060"/>
                  </a:lnTo>
                  <a:lnTo>
                    <a:pt x="1136299" y="194775"/>
                  </a:lnTo>
                  <a:lnTo>
                    <a:pt x="1136299" y="846303"/>
                  </a:lnTo>
                  <a:lnTo>
                    <a:pt x="1121293" y="890963"/>
                  </a:lnTo>
                  <a:lnTo>
                    <a:pt x="1078551" y="931960"/>
                  </a:lnTo>
                  <a:lnTo>
                    <a:pt x="1011482" y="968125"/>
                  </a:lnTo>
                  <a:lnTo>
                    <a:pt x="969891" y="984030"/>
                  </a:lnTo>
                  <a:lnTo>
                    <a:pt x="923497" y="998289"/>
                  </a:lnTo>
                  <a:lnTo>
                    <a:pt x="872727" y="1010754"/>
                  </a:lnTo>
                  <a:lnTo>
                    <a:pt x="818006" y="1021281"/>
                  </a:lnTo>
                  <a:lnTo>
                    <a:pt x="759762" y="1029723"/>
                  </a:lnTo>
                  <a:lnTo>
                    <a:pt x="698420" y="1035934"/>
                  </a:lnTo>
                  <a:lnTo>
                    <a:pt x="634406" y="1039768"/>
                  </a:lnTo>
                  <a:lnTo>
                    <a:pt x="568148" y="1041079"/>
                  </a:lnTo>
                  <a:lnTo>
                    <a:pt x="501890" y="1039768"/>
                  </a:lnTo>
                  <a:lnTo>
                    <a:pt x="437877" y="1035934"/>
                  </a:lnTo>
                  <a:lnTo>
                    <a:pt x="376535" y="1029723"/>
                  </a:lnTo>
                  <a:lnTo>
                    <a:pt x="318291" y="1021281"/>
                  </a:lnTo>
                  <a:lnTo>
                    <a:pt x="263570" y="1010754"/>
                  </a:lnTo>
                  <a:lnTo>
                    <a:pt x="212800" y="998289"/>
                  </a:lnTo>
                  <a:lnTo>
                    <a:pt x="166406" y="984030"/>
                  </a:lnTo>
                  <a:lnTo>
                    <a:pt x="124815" y="968125"/>
                  </a:lnTo>
                  <a:lnTo>
                    <a:pt x="88453" y="950720"/>
                  </a:lnTo>
                  <a:lnTo>
                    <a:pt x="33122" y="911993"/>
                  </a:lnTo>
                  <a:lnTo>
                    <a:pt x="3822" y="869018"/>
                  </a:lnTo>
                  <a:lnTo>
                    <a:pt x="0" y="846303"/>
                  </a:lnTo>
                  <a:lnTo>
                    <a:pt x="0" y="194775"/>
                  </a:lnTo>
                  <a:lnTo>
                    <a:pt x="1136299" y="194775"/>
                  </a:lnTo>
                  <a:close/>
                </a:path>
              </a:pathLst>
            </a:custGeom>
            <a:ln w="28574">
              <a:solidFill>
                <a:srgbClr val="FEFAD3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5241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3992" y="952714"/>
            <a:ext cx="2490059" cy="171977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Architecture</a:t>
            </a:r>
            <a:endParaRPr sz="1634">
              <a:latin typeface="Comic Sans MS"/>
              <a:cs typeface="Comic Sans MS"/>
            </a:endParaRPr>
          </a:p>
          <a:p>
            <a:pPr marL="372163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spc="-14" dirty="0">
                <a:latin typeface="Comic Sans MS"/>
                <a:cs typeface="Comic Sans MS"/>
              </a:rPr>
              <a:t>Server-side</a:t>
            </a:r>
            <a:endParaRPr sz="1361">
              <a:latin typeface="Comic Sans MS"/>
              <a:cs typeface="Comic Sans MS"/>
            </a:endParaRPr>
          </a:p>
          <a:p>
            <a:pPr marL="558459" lvl="2" indent="-187162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parse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query</a:t>
            </a:r>
            <a:endParaRPr sz="1225">
              <a:latin typeface="Comic Sans MS"/>
              <a:cs typeface="Comic Sans MS"/>
            </a:endParaRPr>
          </a:p>
          <a:p>
            <a:pPr marL="558459" lvl="2" indent="-187162">
              <a:spcBef>
                <a:spcPts val="300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deliver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into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network</a:t>
            </a:r>
            <a:endParaRPr sz="1225">
              <a:latin typeface="Comic Sans MS"/>
              <a:cs typeface="Comic Sans MS"/>
            </a:endParaRPr>
          </a:p>
          <a:p>
            <a:pPr marL="552841" marR="3458" lvl="2" indent="-181543">
              <a:spcBef>
                <a:spcPts val="300"/>
              </a:spcBef>
              <a:buChar char="•"/>
              <a:tabLst>
                <a:tab pos="552841" algn="l"/>
                <a:tab pos="558459" algn="l"/>
              </a:tabLst>
            </a:pPr>
            <a:r>
              <a:rPr sz="1838" dirty="0">
                <a:latin typeface="Arial"/>
                <a:cs typeface="Arial"/>
              </a:rPr>
              <a:t>	</a:t>
            </a:r>
            <a:r>
              <a:rPr sz="1225" dirty="0">
                <a:latin typeface="Comic Sans MS"/>
                <a:cs typeface="Comic Sans MS"/>
              </a:rPr>
              <a:t>collects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results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as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they </a:t>
            </a:r>
            <a:r>
              <a:rPr sz="1225" dirty="0">
                <a:latin typeface="Comic Sans MS"/>
                <a:cs typeface="Comic Sans MS"/>
              </a:rPr>
              <a:t>stream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out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of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network</a:t>
            </a:r>
            <a:endParaRPr sz="1225">
              <a:latin typeface="Comic Sans MS"/>
              <a:cs typeface="Comic Sans MS"/>
            </a:endParaRPr>
          </a:p>
          <a:p>
            <a:pPr marL="372163" lvl="1" indent="-182407">
              <a:spcBef>
                <a:spcPts val="293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spc="-14" dirty="0">
                <a:latin typeface="Comic Sans MS"/>
                <a:cs typeface="Comic Sans MS"/>
              </a:rPr>
              <a:t>Sensor-side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1055" y="470462"/>
            <a:ext cx="6101881" cy="4208804"/>
            <a:chOff x="952595" y="691172"/>
            <a:chExt cx="8964492" cy="6183306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6342" y="691172"/>
              <a:ext cx="5960745" cy="61833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76729" y="3778135"/>
              <a:ext cx="2188210" cy="917575"/>
            </a:xfrm>
            <a:custGeom>
              <a:avLst/>
              <a:gdLst/>
              <a:ahLst/>
              <a:cxnLst/>
              <a:rect l="l" t="t" r="r" b="b"/>
              <a:pathLst>
                <a:path w="2188210" h="917575">
                  <a:moveTo>
                    <a:pt x="0" y="0"/>
                  </a:moveTo>
                  <a:lnTo>
                    <a:pt x="2188098" y="91741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" name="object 7"/>
            <p:cNvSpPr/>
            <p:nvPr/>
          </p:nvSpPr>
          <p:spPr>
            <a:xfrm>
              <a:off x="4260418" y="4619193"/>
              <a:ext cx="148590" cy="95250"/>
            </a:xfrm>
            <a:custGeom>
              <a:avLst/>
              <a:gdLst/>
              <a:ahLst/>
              <a:cxnLst/>
              <a:rect l="l" t="t" r="r" b="b"/>
              <a:pathLst>
                <a:path w="148589" h="95250">
                  <a:moveTo>
                    <a:pt x="33147" y="0"/>
                  </a:moveTo>
                  <a:lnTo>
                    <a:pt x="0" y="79057"/>
                  </a:lnTo>
                  <a:lnTo>
                    <a:pt x="148336" y="94767"/>
                  </a:lnTo>
                  <a:lnTo>
                    <a:pt x="33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95" y="6347798"/>
              <a:ext cx="503237" cy="40322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9308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70" y="2425624"/>
            <a:ext cx="5650255" cy="516561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  <a:tabLst>
                <a:tab pos="836825" algn="l"/>
              </a:tabLst>
            </a:pPr>
            <a:r>
              <a:rPr b="1" spc="-7" dirty="0">
                <a:latin typeface="Comic Sans MS"/>
                <a:cs typeface="Comic Sans MS"/>
              </a:rPr>
              <a:t>Query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b="1" spc="-7" dirty="0">
                <a:latin typeface="Comic Sans MS"/>
                <a:cs typeface="Comic Sans MS"/>
              </a:rPr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979270" y="2890188"/>
            <a:ext cx="1777317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representation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136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representation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7202552" cy="343800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representation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key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factor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Representation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user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Representation</a:t>
            </a:r>
            <a:r>
              <a:rPr sz="1361" spc="-5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5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processing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algorithms</a:t>
            </a:r>
            <a:endParaRPr sz="1361" dirty="0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Representation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(sensor)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nodes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Representation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interest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task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888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Example: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User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sends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gets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response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nodes</a:t>
            </a:r>
            <a:endParaRPr sz="1361" dirty="0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Which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area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has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humidity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higher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than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50?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Type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humidity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Timestamp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28/01/2013/19:38:27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Location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[60N,120W]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Humidity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24" dirty="0">
                <a:latin typeface="Comic Sans MS"/>
                <a:cs typeface="Comic Sans MS"/>
              </a:rPr>
              <a:t>50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410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representation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3343707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Example: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Animal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Tracking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Query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5810" y="1230904"/>
            <a:ext cx="2260979" cy="96181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91052" indent="-182407">
              <a:spcBef>
                <a:spcPts val="68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Type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four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legged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animal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Interval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30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34" dirty="0">
                <a:latin typeface="Comic Sans MS"/>
                <a:cs typeface="Comic Sans MS"/>
              </a:rPr>
              <a:t>s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Duration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1h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Rec</a:t>
            </a:r>
            <a:r>
              <a:rPr sz="1361" spc="-1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10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[-</a:t>
            </a:r>
            <a:r>
              <a:rPr sz="1361" spc="-7" dirty="0">
                <a:latin typeface="Comic Sans MS"/>
                <a:cs typeface="Comic Sans MS"/>
              </a:rPr>
              <a:t>100,100,200,400]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5105" y="1187681"/>
            <a:ext cx="2882521" cy="1016484"/>
          </a:xfrm>
          <a:prstGeom prst="rect">
            <a:avLst/>
          </a:prstGeom>
        </p:spPr>
        <p:txBody>
          <a:bodyPr vert="horz" wrap="square" lIns="0" tIns="51867" rIns="0" bIns="0" rtlCol="0">
            <a:spAutoFit/>
          </a:bodyPr>
          <a:lstStyle/>
          <a:p>
            <a:pPr marL="8645">
              <a:spcBef>
                <a:spcPts val="408"/>
              </a:spcBef>
            </a:pP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detect</a:t>
            </a:r>
            <a:r>
              <a:rPr sz="1361" spc="-4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animal</a:t>
            </a:r>
            <a:r>
              <a:rPr sz="1361" spc="-4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008000"/>
                </a:solidFill>
                <a:latin typeface="Comic Sans MS"/>
                <a:cs typeface="Comic Sans MS"/>
              </a:rPr>
              <a:t>location</a:t>
            </a:r>
            <a:r>
              <a:rPr sz="1361" spc="-7" dirty="0">
                <a:latin typeface="Comic Sans MS"/>
                <a:cs typeface="Comic Sans MS"/>
              </a:rPr>
              <a:t>)</a:t>
            </a:r>
            <a:endParaRPr sz="1361">
              <a:latin typeface="Comic Sans MS"/>
              <a:cs typeface="Comic Sans MS"/>
            </a:endParaRPr>
          </a:p>
          <a:p>
            <a:pPr marL="8645" marR="467689">
              <a:lnSpc>
                <a:spcPct val="120800"/>
              </a:lnSpc>
            </a:pP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send</a:t>
            </a:r>
            <a:r>
              <a:rPr sz="1361" spc="-3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back</a:t>
            </a:r>
            <a:r>
              <a:rPr sz="1361" spc="-31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events</a:t>
            </a:r>
            <a:r>
              <a:rPr sz="1361" spc="-3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every</a:t>
            </a:r>
            <a:r>
              <a:rPr sz="1361" spc="-31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30</a:t>
            </a:r>
            <a:r>
              <a:rPr sz="1361" spc="-31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17" dirty="0">
                <a:solidFill>
                  <a:srgbClr val="008000"/>
                </a:solidFill>
                <a:latin typeface="Comic Sans MS"/>
                <a:cs typeface="Comic Sans MS"/>
              </a:rPr>
              <a:t>s</a:t>
            </a:r>
            <a:r>
              <a:rPr sz="1361" spc="-17" dirty="0">
                <a:latin typeface="Comic Sans MS"/>
                <a:cs typeface="Comic Sans MS"/>
              </a:rPr>
              <a:t>) </a:t>
            </a: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...</a:t>
            </a:r>
            <a:r>
              <a:rPr sz="1361" spc="-1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for</a:t>
            </a:r>
            <a:r>
              <a:rPr sz="1361" spc="-1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sz="1361" spc="-1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next</a:t>
            </a:r>
            <a:r>
              <a:rPr sz="1361" spc="-14" dirty="0">
                <a:solidFill>
                  <a:srgbClr val="008000"/>
                </a:solidFill>
                <a:latin typeface="Comic Sans MS"/>
                <a:cs typeface="Comic Sans MS"/>
              </a:rPr>
              <a:t> hour</a:t>
            </a:r>
            <a:r>
              <a:rPr sz="1361" spc="-14" dirty="0">
                <a:latin typeface="Comic Sans MS"/>
                <a:cs typeface="Comic Sans MS"/>
              </a:rPr>
              <a:t>)</a:t>
            </a:r>
            <a:endParaRPr sz="1361">
              <a:latin typeface="Comic Sans MS"/>
              <a:cs typeface="Comic Sans MS"/>
            </a:endParaRPr>
          </a:p>
          <a:p>
            <a:pPr marL="8645">
              <a:spcBef>
                <a:spcPts val="340"/>
              </a:spcBef>
            </a:pP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sensors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within</a:t>
            </a:r>
            <a:r>
              <a:rPr sz="1361" spc="-2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008000"/>
                </a:solidFill>
                <a:latin typeface="Comic Sans MS"/>
                <a:cs typeface="Comic Sans MS"/>
              </a:rPr>
              <a:t>rectangle</a:t>
            </a:r>
            <a:r>
              <a:rPr sz="1361" spc="-7" dirty="0">
                <a:latin typeface="Comic Sans MS"/>
                <a:cs typeface="Comic Sans MS"/>
              </a:rPr>
              <a:t>)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4273" y="2535884"/>
            <a:ext cx="4892808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  <a:tab pos="1980112" algn="l"/>
              </a:tabLst>
            </a:pP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detecting</a:t>
            </a:r>
            <a:r>
              <a:rPr sz="1634" dirty="0">
                <a:latin typeface="Comic Sans MS"/>
                <a:cs typeface="Comic Sans MS"/>
              </a:rPr>
              <a:t>	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animal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generates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data</a:t>
            </a:r>
            <a:endParaRPr sz="1634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810" y="2830144"/>
            <a:ext cx="2260979" cy="145758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91052" indent="-182407">
              <a:spcBef>
                <a:spcPts val="68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Type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four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legged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animal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Instance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elephant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Location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(125,220)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Intensity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0.6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Confidence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0.85</a:t>
            </a:r>
            <a:endParaRPr sz="1361">
              <a:latin typeface="Comic Sans MS"/>
              <a:cs typeface="Comic Sans MS"/>
            </a:endParaRPr>
          </a:p>
          <a:p>
            <a:pPr marL="191052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191052" algn="l"/>
              </a:tabLst>
            </a:pPr>
            <a:r>
              <a:rPr sz="1361" dirty="0">
                <a:latin typeface="Comic Sans MS"/>
                <a:cs typeface="Comic Sans MS"/>
              </a:rPr>
              <a:t>Timestamp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19:41:40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5105" y="2795565"/>
            <a:ext cx="2146007" cy="1511841"/>
          </a:xfrm>
          <a:prstGeom prst="rect">
            <a:avLst/>
          </a:prstGeom>
        </p:spPr>
        <p:txBody>
          <a:bodyPr vert="horz" wrap="square" lIns="0" tIns="3890" rIns="0" bIns="0" rtlCol="0">
            <a:spAutoFit/>
          </a:bodyPr>
          <a:lstStyle/>
          <a:p>
            <a:pPr marL="8645" marR="331964">
              <a:lnSpc>
                <a:spcPct val="118800"/>
              </a:lnSpc>
              <a:spcBef>
                <a:spcPts val="31"/>
              </a:spcBef>
            </a:pP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type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of</a:t>
            </a:r>
            <a:r>
              <a:rPr sz="1361" spc="-2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animal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008000"/>
                </a:solidFill>
                <a:latin typeface="Comic Sans MS"/>
                <a:cs typeface="Comic Sans MS"/>
              </a:rPr>
              <a:t>seen</a:t>
            </a:r>
            <a:r>
              <a:rPr sz="1361" spc="-7" dirty="0">
                <a:latin typeface="Comic Sans MS"/>
                <a:cs typeface="Comic Sans MS"/>
              </a:rPr>
              <a:t>) </a:t>
            </a: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instance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of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this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14" dirty="0">
                <a:solidFill>
                  <a:srgbClr val="008000"/>
                </a:solidFill>
                <a:latin typeface="Comic Sans MS"/>
                <a:cs typeface="Comic Sans MS"/>
              </a:rPr>
              <a:t>type</a:t>
            </a:r>
            <a:r>
              <a:rPr sz="1361" spc="-14" dirty="0">
                <a:latin typeface="Comic Sans MS"/>
                <a:cs typeface="Comic Sans MS"/>
              </a:rPr>
              <a:t>) </a:t>
            </a: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node</a:t>
            </a:r>
            <a:r>
              <a:rPr sz="1361" spc="-4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008000"/>
                </a:solidFill>
                <a:latin typeface="Comic Sans MS"/>
                <a:cs typeface="Comic Sans MS"/>
              </a:rPr>
              <a:t>location</a:t>
            </a:r>
            <a:r>
              <a:rPr sz="1361" spc="-7" dirty="0">
                <a:latin typeface="Comic Sans MS"/>
                <a:cs typeface="Comic Sans MS"/>
              </a:rPr>
              <a:t>)</a:t>
            </a:r>
            <a:endParaRPr sz="1361">
              <a:latin typeface="Comic Sans MS"/>
              <a:cs typeface="Comic Sans MS"/>
            </a:endParaRPr>
          </a:p>
          <a:p>
            <a:pPr marL="8645" marR="3458">
              <a:lnSpc>
                <a:spcPct val="120800"/>
              </a:lnSpc>
              <a:spcBef>
                <a:spcPts val="3"/>
              </a:spcBef>
            </a:pP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signal</a:t>
            </a:r>
            <a:r>
              <a:rPr sz="1361" spc="-4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amplitude</a:t>
            </a:r>
            <a:r>
              <a:rPr sz="1361" spc="-41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008000"/>
                </a:solidFill>
                <a:latin typeface="Comic Sans MS"/>
                <a:cs typeface="Comic Sans MS"/>
              </a:rPr>
              <a:t>measure</a:t>
            </a:r>
            <a:r>
              <a:rPr sz="1361" spc="-7" dirty="0">
                <a:latin typeface="Comic Sans MS"/>
                <a:cs typeface="Comic Sans MS"/>
              </a:rPr>
              <a:t>) </a:t>
            </a: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confidence</a:t>
            </a:r>
            <a:r>
              <a:rPr sz="1361" spc="-31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sz="1361" spc="-2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sz="1361" spc="-27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008000"/>
                </a:solidFill>
                <a:latin typeface="Comic Sans MS"/>
                <a:cs typeface="Comic Sans MS"/>
              </a:rPr>
              <a:t>match</a:t>
            </a:r>
            <a:r>
              <a:rPr sz="1361" spc="-7" dirty="0">
                <a:latin typeface="Comic Sans MS"/>
                <a:cs typeface="Comic Sans MS"/>
              </a:rPr>
              <a:t>) </a:t>
            </a:r>
            <a:r>
              <a:rPr sz="1361" dirty="0">
                <a:latin typeface="Comic Sans MS"/>
                <a:cs typeface="Comic Sans MS"/>
              </a:rPr>
              <a:t>(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event</a:t>
            </a:r>
            <a:r>
              <a:rPr sz="1361" spc="-58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008000"/>
                </a:solidFill>
                <a:latin typeface="Comic Sans MS"/>
                <a:cs typeface="Comic Sans MS"/>
              </a:rPr>
              <a:t>generation</a:t>
            </a:r>
            <a:r>
              <a:rPr sz="1361" spc="-51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1361" spc="-14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1361" spc="-14" dirty="0">
                <a:latin typeface="Comic Sans MS"/>
                <a:cs typeface="Comic Sans MS"/>
              </a:rPr>
              <a:t>)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70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representation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463131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dirty="0">
                <a:latin typeface="Comic Sans MS"/>
                <a:cs typeface="Comic Sans MS"/>
              </a:rPr>
              <a:t>Alternative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representation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based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SQL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273" y="1451513"/>
            <a:ext cx="57788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7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7906" y="1413476"/>
            <a:ext cx="3099067" cy="68737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 algn="just">
              <a:lnSpc>
                <a:spcPct val="120400"/>
              </a:lnSpc>
              <a:spcBef>
                <a:spcPts val="68"/>
              </a:spcBef>
            </a:pPr>
            <a:r>
              <a:rPr sz="1225" dirty="0">
                <a:latin typeface="Courier New"/>
                <a:cs typeface="Courier New"/>
              </a:rPr>
              <a:t>[ task, time, location, </a:t>
            </a:r>
            <a:r>
              <a:rPr sz="1225" spc="-7" dirty="0">
                <a:latin typeface="Courier New"/>
                <a:cs typeface="Courier New"/>
              </a:rPr>
              <a:t>[distinct </a:t>
            </a:r>
            <a:r>
              <a:rPr sz="1225" dirty="0">
                <a:latin typeface="Courier New"/>
                <a:cs typeface="Courier New"/>
              </a:rPr>
              <a:t>[ [avg | min |max | count | sum </a:t>
            </a:r>
            <a:r>
              <a:rPr sz="1225" spc="-34" dirty="0">
                <a:latin typeface="Courier New"/>
                <a:cs typeface="Courier New"/>
              </a:rPr>
              <a:t>] </a:t>
            </a:r>
            <a:r>
              <a:rPr sz="1225" dirty="0">
                <a:latin typeface="Courier New"/>
                <a:cs typeface="Courier New"/>
              </a:rPr>
              <a:t>[any , every </a:t>
            </a:r>
            <a:r>
              <a:rPr sz="1225" spc="-34" dirty="0">
                <a:latin typeface="Courier New"/>
                <a:cs typeface="Courier New"/>
              </a:rPr>
              <a:t>]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2709" y="1413476"/>
            <a:ext cx="1698219" cy="46116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20400"/>
              </a:lnSpc>
              <a:spcBef>
                <a:spcPts val="68"/>
              </a:spcBef>
              <a:tabLst>
                <a:tab pos="194942" algn="l"/>
                <a:tab pos="755563" algn="l"/>
              </a:tabLst>
            </a:pPr>
            <a:r>
              <a:rPr sz="1225" spc="-34" dirty="0">
                <a:latin typeface="Courier New"/>
                <a:cs typeface="Courier New"/>
              </a:rPr>
              <a:t>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all],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amplitude, (amplitude)]]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4274" y="1862992"/>
            <a:ext cx="484526" cy="46116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20400"/>
              </a:lnSpc>
              <a:spcBef>
                <a:spcPts val="68"/>
              </a:spcBef>
            </a:pPr>
            <a:r>
              <a:rPr sz="1225" spc="-14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225" spc="-7" dirty="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7906" y="2087750"/>
            <a:ext cx="3005706" cy="68737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95375" marR="3458" indent="-187162" algn="just">
              <a:lnSpc>
                <a:spcPct val="120400"/>
              </a:lnSpc>
              <a:spcBef>
                <a:spcPts val="68"/>
              </a:spcBef>
              <a:tabLst>
                <a:tab pos="2903386" algn="l"/>
              </a:tabLst>
            </a:pPr>
            <a:r>
              <a:rPr sz="1225" dirty="0">
                <a:latin typeface="Courier New"/>
                <a:cs typeface="Courier New"/>
              </a:rPr>
              <a:t>[ power available [&lt;|&gt;] PA</a:t>
            </a:r>
            <a:r>
              <a:rPr sz="1225" spc="180" dirty="0">
                <a:latin typeface="Courier New"/>
                <a:cs typeface="Courier New"/>
              </a:rPr>
              <a:t>    </a:t>
            </a:r>
            <a:r>
              <a:rPr sz="1225" spc="-34" dirty="0">
                <a:latin typeface="Courier New"/>
                <a:cs typeface="Courier New"/>
              </a:rPr>
              <a:t>| </a:t>
            </a:r>
            <a:r>
              <a:rPr sz="1225" dirty="0">
                <a:latin typeface="Courier New"/>
                <a:cs typeface="Courier New"/>
              </a:rPr>
              <a:t>location [in | not in] RECT  </a:t>
            </a:r>
            <a:r>
              <a:rPr sz="1225" spc="-34" dirty="0">
                <a:latin typeface="Courier New"/>
                <a:cs typeface="Courier New"/>
              </a:rPr>
              <a:t>| </a:t>
            </a:r>
            <a:r>
              <a:rPr sz="1225" dirty="0">
                <a:latin typeface="Courier New"/>
                <a:cs typeface="Courier New"/>
              </a:rPr>
              <a:t>tmin &lt; time &lt; </a:t>
            </a:r>
            <a:r>
              <a:rPr sz="1225" spc="-14" dirty="0">
                <a:latin typeface="Courier New"/>
                <a:cs typeface="Courier New"/>
              </a:rPr>
              <a:t>tmax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4532" y="2762025"/>
            <a:ext cx="3379150" cy="68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 indent="280094">
              <a:lnSpc>
                <a:spcPct val="120400"/>
              </a:lnSpc>
              <a:spcBef>
                <a:spcPts val="68"/>
              </a:spcBef>
              <a:tabLst>
                <a:tab pos="288739" algn="l"/>
                <a:tab pos="755563" algn="l"/>
                <a:tab pos="942293" algn="l"/>
                <a:tab pos="1129023" algn="l"/>
                <a:tab pos="1315752" algn="l"/>
                <a:tab pos="2249400" algn="l"/>
                <a:tab pos="3090116" algn="l"/>
                <a:tab pos="3276846" algn="l"/>
              </a:tabLst>
            </a:pPr>
            <a:r>
              <a:rPr sz="1225" spc="-14" dirty="0">
                <a:latin typeface="Courier New"/>
                <a:cs typeface="Courier New"/>
              </a:rPr>
              <a:t>task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=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t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amplitude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[&lt;|==|&gt;]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a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] </a:t>
            </a:r>
            <a:r>
              <a:rPr sz="1225" spc="-17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225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225" spc="-14" dirty="0">
                <a:latin typeface="Courier New"/>
                <a:cs typeface="Courier New"/>
              </a:rPr>
              <a:t>task</a:t>
            </a:r>
            <a:endParaRPr sz="1225">
              <a:latin typeface="Courier New"/>
              <a:cs typeface="Courier New"/>
            </a:endParaRPr>
          </a:p>
          <a:p>
            <a:pPr marL="8645">
              <a:spcBef>
                <a:spcPts val="299"/>
              </a:spcBef>
              <a:tabLst>
                <a:tab pos="288739" algn="l"/>
                <a:tab pos="848928" algn="l"/>
                <a:tab pos="1409117" algn="l"/>
                <a:tab pos="1595847" algn="l"/>
                <a:tab pos="1875941" algn="l"/>
                <a:tab pos="2062671" algn="l"/>
                <a:tab pos="2716224" algn="l"/>
              </a:tabLst>
            </a:pPr>
            <a:r>
              <a:rPr sz="1225" spc="-17" dirty="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r>
              <a:rPr sz="1225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[time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limit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=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lt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packet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limit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4274" y="2986782"/>
            <a:ext cx="484526" cy="46116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20400"/>
              </a:lnSpc>
              <a:spcBef>
                <a:spcPts val="68"/>
              </a:spcBef>
            </a:pPr>
            <a:r>
              <a:rPr sz="1225" spc="-7" dirty="0">
                <a:solidFill>
                  <a:srgbClr val="0000FF"/>
                </a:solidFill>
                <a:latin typeface="Courier New"/>
                <a:cs typeface="Courier New"/>
              </a:rPr>
              <a:t>Group Based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2703" y="3249576"/>
            <a:ext cx="57788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194942" algn="l"/>
                <a:tab pos="475469" algn="l"/>
              </a:tabLst>
            </a:pPr>
            <a:r>
              <a:rPr sz="1225" spc="-34" dirty="0">
                <a:latin typeface="Courier New"/>
                <a:cs typeface="Courier New"/>
              </a:rPr>
              <a:t>=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17" dirty="0">
                <a:latin typeface="Courier New"/>
                <a:cs typeface="Courier New"/>
              </a:rPr>
              <a:t>lp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|</a:t>
            </a:r>
            <a:endParaRPr sz="122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8038" y="3474334"/>
            <a:ext cx="2912345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1035658" algn="l"/>
                <a:tab pos="1222387" algn="l"/>
                <a:tab pos="1502482" algn="l"/>
                <a:tab pos="1689212" algn="l"/>
                <a:tab pos="2342765" algn="l"/>
                <a:tab pos="2809589" algn="l"/>
              </a:tabLst>
            </a:pPr>
            <a:r>
              <a:rPr sz="1225" spc="-7" dirty="0">
                <a:latin typeface="Courier New"/>
                <a:cs typeface="Courier New"/>
              </a:rPr>
              <a:t>resolution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=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r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|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7" dirty="0">
                <a:latin typeface="Courier New"/>
                <a:cs typeface="Courier New"/>
              </a:rPr>
              <a:t>region</a:t>
            </a:r>
            <a:r>
              <a:rPr sz="1225" dirty="0">
                <a:latin typeface="Courier New"/>
                <a:cs typeface="Courier New"/>
              </a:rPr>
              <a:t>	=</a:t>
            </a:r>
            <a:r>
              <a:rPr sz="1225" spc="-10" dirty="0">
                <a:latin typeface="Courier New"/>
                <a:cs typeface="Courier New"/>
              </a:rPr>
              <a:t> </a:t>
            </a:r>
            <a:r>
              <a:rPr sz="1225" spc="-17" dirty="0">
                <a:latin typeface="Courier New"/>
                <a:cs typeface="Courier New"/>
              </a:rPr>
              <a:t>xy</a:t>
            </a:r>
            <a:r>
              <a:rPr sz="1225" dirty="0">
                <a:latin typeface="Courier New"/>
                <a:cs typeface="Courier New"/>
              </a:rPr>
              <a:t>	</a:t>
            </a:r>
            <a:r>
              <a:rPr sz="1225" spc="-34" dirty="0">
                <a:latin typeface="Courier New"/>
                <a:cs typeface="Courier New"/>
              </a:rPr>
              <a:t>]</a:t>
            </a:r>
            <a:endParaRPr sz="1225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8866" y="855732"/>
            <a:ext cx="6224067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3" y="1"/>
                </a:lnTo>
              </a:path>
            </a:pathLst>
          </a:custGeom>
          <a:ln w="12699">
            <a:solidFill>
              <a:srgbClr val="004479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3" name="object 3"/>
          <p:cNvSpPr txBox="1"/>
          <p:nvPr/>
        </p:nvSpPr>
        <p:spPr>
          <a:xfrm>
            <a:off x="1979270" y="2432451"/>
            <a:ext cx="3584890" cy="686576"/>
          </a:xfrm>
          <a:prstGeom prst="rect">
            <a:avLst/>
          </a:prstGeom>
        </p:spPr>
        <p:txBody>
          <a:bodyPr vert="horz" wrap="square" lIns="0" tIns="105896" rIns="0" bIns="0" rtlCol="0">
            <a:spAutoFit/>
          </a:bodyPr>
          <a:lstStyle/>
          <a:p>
            <a:pPr marL="8645">
              <a:spcBef>
                <a:spcPts val="834"/>
              </a:spcBef>
              <a:tabLst>
                <a:tab pos="836825" algn="l"/>
              </a:tabLst>
            </a:pPr>
            <a:r>
              <a:rPr sz="1906" b="1" spc="-7" dirty="0">
                <a:latin typeface="Comic Sans MS"/>
                <a:cs typeface="Comic Sans MS"/>
              </a:rPr>
              <a:t>Query</a:t>
            </a:r>
            <a:r>
              <a:rPr sz="1906" b="1" dirty="0">
                <a:latin typeface="Comic Sans MS"/>
                <a:cs typeface="Comic Sans MS"/>
              </a:rPr>
              <a:t>	</a:t>
            </a:r>
            <a:r>
              <a:rPr sz="1906" b="1" spc="-7" dirty="0">
                <a:latin typeface="Comic Sans MS"/>
                <a:cs typeface="Comic Sans MS"/>
              </a:rPr>
              <a:t>processing</a:t>
            </a:r>
            <a:endParaRPr sz="1906">
              <a:latin typeface="Comic Sans MS"/>
              <a:cs typeface="Comic Sans MS"/>
            </a:endParaRPr>
          </a:p>
          <a:p>
            <a:pPr marL="8645">
              <a:spcBef>
                <a:spcPts val="551"/>
              </a:spcBef>
            </a:pP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Tasking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Language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(SQTL)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05368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273" y="31797"/>
            <a:ext cx="5011671" cy="1024392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Sensor</a:t>
            </a:r>
            <a:r>
              <a:rPr spc="-37" dirty="0"/>
              <a:t> </a:t>
            </a:r>
            <a:r>
              <a:rPr dirty="0"/>
              <a:t>Query</a:t>
            </a:r>
            <a:r>
              <a:rPr spc="-37" dirty="0"/>
              <a:t> </a:t>
            </a:r>
            <a:r>
              <a:rPr dirty="0"/>
              <a:t>and</a:t>
            </a:r>
            <a:r>
              <a:rPr spc="-41" dirty="0"/>
              <a:t> </a:t>
            </a:r>
            <a:r>
              <a:rPr dirty="0"/>
              <a:t>Tasking</a:t>
            </a:r>
            <a:r>
              <a:rPr spc="-34" dirty="0"/>
              <a:t> </a:t>
            </a:r>
            <a:r>
              <a:rPr dirty="0"/>
              <a:t>Language</a:t>
            </a:r>
            <a:r>
              <a:rPr spc="-34" dirty="0"/>
              <a:t> </a:t>
            </a:r>
            <a:r>
              <a:rPr spc="-7" dirty="0"/>
              <a:t>(SQTL)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065699" cy="1253674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43224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Information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Networking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Architecture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and </a:t>
            </a:r>
            <a:r>
              <a:rPr sz="1634" dirty="0">
                <a:latin typeface="Comic Sans MS"/>
                <a:cs typeface="Comic Sans MS"/>
              </a:rPr>
              <a:t>Applications</a:t>
            </a:r>
            <a:r>
              <a:rPr sz="1634" spc="-68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(SINA)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6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Middleware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networks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SQTL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language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Execution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Environment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(SSE)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Runs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each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node</a:t>
            </a:r>
            <a:endParaRPr sz="1361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344" y="2480883"/>
            <a:ext cx="5997108" cy="20726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39313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4307" y="1916956"/>
            <a:ext cx="6255318" cy="2411826"/>
            <a:chOff x="2008060" y="2722791"/>
            <a:chExt cx="7620000" cy="3543300"/>
          </a:xfrm>
        </p:grpSpPr>
        <p:sp>
          <p:nvSpPr>
            <p:cNvPr id="3" name="object 3"/>
            <p:cNvSpPr/>
            <p:nvPr/>
          </p:nvSpPr>
          <p:spPr>
            <a:xfrm>
              <a:off x="2008060" y="4496028"/>
              <a:ext cx="7616825" cy="885825"/>
            </a:xfrm>
            <a:custGeom>
              <a:avLst/>
              <a:gdLst/>
              <a:ahLst/>
              <a:cxnLst/>
              <a:rect l="l" t="t" r="r" b="b"/>
              <a:pathLst>
                <a:path w="7616825" h="885825">
                  <a:moveTo>
                    <a:pt x="7616825" y="0"/>
                  </a:moveTo>
                  <a:lnTo>
                    <a:pt x="0" y="0"/>
                  </a:lnTo>
                  <a:lnTo>
                    <a:pt x="0" y="885824"/>
                  </a:lnTo>
                  <a:lnTo>
                    <a:pt x="7616825" y="885824"/>
                  </a:lnTo>
                  <a:lnTo>
                    <a:pt x="7616825" y="0"/>
                  </a:lnTo>
                  <a:close/>
                </a:path>
              </a:pathLst>
            </a:custGeom>
            <a:solidFill>
              <a:srgbClr val="FEF0E1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" name="object 4"/>
            <p:cNvSpPr/>
            <p:nvPr/>
          </p:nvSpPr>
          <p:spPr>
            <a:xfrm>
              <a:off x="5319585" y="46071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990600" y="685799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" name="object 5"/>
            <p:cNvSpPr/>
            <p:nvPr/>
          </p:nvSpPr>
          <p:spPr>
            <a:xfrm>
              <a:off x="5319585" y="46071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" name="object 6"/>
            <p:cNvSpPr/>
            <p:nvPr/>
          </p:nvSpPr>
          <p:spPr>
            <a:xfrm>
              <a:off x="3873373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85800" y="4571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" name="object 7"/>
            <p:cNvSpPr/>
            <p:nvPr/>
          </p:nvSpPr>
          <p:spPr>
            <a:xfrm>
              <a:off x="3873372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0"/>
                  </a:moveTo>
                  <a:lnTo>
                    <a:pt x="685799" y="0"/>
                  </a:lnTo>
                  <a:lnTo>
                    <a:pt x="6857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8" name="object 8"/>
            <p:cNvSpPr/>
            <p:nvPr/>
          </p:nvSpPr>
          <p:spPr>
            <a:xfrm>
              <a:off x="2431923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85800" y="4571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9" name="object 9"/>
            <p:cNvSpPr/>
            <p:nvPr/>
          </p:nvSpPr>
          <p:spPr>
            <a:xfrm>
              <a:off x="2431923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0"/>
                  </a:moveTo>
                  <a:lnTo>
                    <a:pt x="685799" y="0"/>
                  </a:lnTo>
                  <a:lnTo>
                    <a:pt x="6857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8060" y="5380266"/>
              <a:ext cx="7618730" cy="885825"/>
            </a:xfrm>
            <a:custGeom>
              <a:avLst/>
              <a:gdLst/>
              <a:ahLst/>
              <a:cxnLst/>
              <a:rect l="l" t="t" r="r" b="b"/>
              <a:pathLst>
                <a:path w="7618730" h="885825">
                  <a:moveTo>
                    <a:pt x="7618412" y="0"/>
                  </a:moveTo>
                  <a:lnTo>
                    <a:pt x="0" y="0"/>
                  </a:lnTo>
                  <a:lnTo>
                    <a:pt x="0" y="885824"/>
                  </a:lnTo>
                  <a:lnTo>
                    <a:pt x="7618412" y="885824"/>
                  </a:lnTo>
                  <a:lnTo>
                    <a:pt x="761841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9598" y="5465991"/>
              <a:ext cx="1247775" cy="685800"/>
            </a:xfrm>
            <a:custGeom>
              <a:avLst/>
              <a:gdLst/>
              <a:ahLst/>
              <a:cxnLst/>
              <a:rect l="l" t="t" r="r" b="b"/>
              <a:pathLst>
                <a:path w="1247775" h="685800">
                  <a:moveTo>
                    <a:pt x="1247775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247775" y="685799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59597" y="5465991"/>
              <a:ext cx="1247775" cy="685800"/>
            </a:xfrm>
            <a:custGeom>
              <a:avLst/>
              <a:gdLst/>
              <a:ahLst/>
              <a:cxnLst/>
              <a:rect l="l" t="t" r="r" b="b"/>
              <a:pathLst>
                <a:path w="1247775" h="685800">
                  <a:moveTo>
                    <a:pt x="0" y="0"/>
                  </a:moveTo>
                  <a:lnTo>
                    <a:pt x="1247779" y="0"/>
                  </a:lnTo>
                  <a:lnTo>
                    <a:pt x="124777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612898" y="5478691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1066800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066800" y="68579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2898" y="5478691"/>
              <a:ext cx="1066800" cy="685800"/>
            </a:xfrm>
            <a:custGeom>
              <a:avLst/>
              <a:gdLst/>
              <a:ahLst/>
              <a:cxnLst/>
              <a:rect l="l" t="t" r="r" b="b"/>
              <a:pathLst>
                <a:path w="1066800" h="685800">
                  <a:moveTo>
                    <a:pt x="0" y="0"/>
                  </a:moveTo>
                  <a:lnTo>
                    <a:pt x="1066799" y="0"/>
                  </a:lnTo>
                  <a:lnTo>
                    <a:pt x="10667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65498" y="5478691"/>
              <a:ext cx="1275080" cy="685800"/>
            </a:xfrm>
            <a:custGeom>
              <a:avLst/>
              <a:gdLst/>
              <a:ahLst/>
              <a:cxnLst/>
              <a:rect l="l" t="t" r="r" b="b"/>
              <a:pathLst>
                <a:path w="1275079" h="685800">
                  <a:moveTo>
                    <a:pt x="1274762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274762" y="685799"/>
                  </a:lnTo>
                  <a:lnTo>
                    <a:pt x="1274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4365498" y="5478691"/>
              <a:ext cx="1275080" cy="685800"/>
            </a:xfrm>
            <a:custGeom>
              <a:avLst/>
              <a:gdLst/>
              <a:ahLst/>
              <a:cxnLst/>
              <a:rect l="l" t="t" r="r" b="b"/>
              <a:pathLst>
                <a:path w="1275079" h="685800">
                  <a:moveTo>
                    <a:pt x="0" y="0"/>
                  </a:moveTo>
                  <a:lnTo>
                    <a:pt x="1274759" y="0"/>
                  </a:lnTo>
                  <a:lnTo>
                    <a:pt x="127475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68898" y="5478691"/>
              <a:ext cx="1186180" cy="685800"/>
            </a:xfrm>
            <a:custGeom>
              <a:avLst/>
              <a:gdLst/>
              <a:ahLst/>
              <a:cxnLst/>
              <a:rect l="l" t="t" r="r" b="b"/>
              <a:pathLst>
                <a:path w="1186179" h="685800">
                  <a:moveTo>
                    <a:pt x="1185875" y="0"/>
                  </a:moveTo>
                  <a:lnTo>
                    <a:pt x="0" y="0"/>
                  </a:lnTo>
                  <a:lnTo>
                    <a:pt x="0" y="685799"/>
                  </a:lnTo>
                  <a:lnTo>
                    <a:pt x="1185875" y="685799"/>
                  </a:lnTo>
                  <a:lnTo>
                    <a:pt x="1185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8898" y="5478691"/>
              <a:ext cx="1186180" cy="685800"/>
            </a:xfrm>
            <a:custGeom>
              <a:avLst/>
              <a:gdLst/>
              <a:ahLst/>
              <a:cxnLst/>
              <a:rect l="l" t="t" r="r" b="b"/>
              <a:pathLst>
                <a:path w="1186179" h="685800">
                  <a:moveTo>
                    <a:pt x="0" y="0"/>
                  </a:moveTo>
                  <a:lnTo>
                    <a:pt x="1185879" y="0"/>
                  </a:lnTo>
                  <a:lnTo>
                    <a:pt x="118587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8060" y="2722791"/>
              <a:ext cx="7620000" cy="885825"/>
            </a:xfrm>
            <a:custGeom>
              <a:avLst/>
              <a:gdLst/>
              <a:ahLst/>
              <a:cxnLst/>
              <a:rect l="l" t="t" r="r" b="b"/>
              <a:pathLst>
                <a:path w="7620000" h="885825">
                  <a:moveTo>
                    <a:pt x="762000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7620000" y="885825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FEF0E1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31859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859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27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27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195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5" name="object 25"/>
            <p:cNvSpPr/>
            <p:nvPr/>
          </p:nvSpPr>
          <p:spPr>
            <a:xfrm>
              <a:off x="53195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63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63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7453185" y="28037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7453185" y="28037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72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1" name="object 31"/>
            <p:cNvSpPr/>
            <p:nvPr/>
          </p:nvSpPr>
          <p:spPr>
            <a:xfrm>
              <a:off x="8507285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2" name="object 32"/>
            <p:cNvSpPr/>
            <p:nvPr/>
          </p:nvSpPr>
          <p:spPr>
            <a:xfrm>
              <a:off x="2108073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D4FE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8073" y="2816453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4" name="object 34"/>
            <p:cNvSpPr/>
            <p:nvPr/>
          </p:nvSpPr>
          <p:spPr>
            <a:xfrm>
              <a:off x="2008060" y="3608616"/>
              <a:ext cx="7618730" cy="885825"/>
            </a:xfrm>
            <a:custGeom>
              <a:avLst/>
              <a:gdLst/>
              <a:ahLst/>
              <a:cxnLst/>
              <a:rect l="l" t="t" r="r" b="b"/>
              <a:pathLst>
                <a:path w="7618730" h="885825">
                  <a:moveTo>
                    <a:pt x="7618412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7618412" y="885825"/>
                  </a:lnTo>
                  <a:lnTo>
                    <a:pt x="7618412" y="0"/>
                  </a:lnTo>
                  <a:close/>
                </a:path>
              </a:pathLst>
            </a:custGeom>
            <a:solidFill>
              <a:srgbClr val="FEF0E1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5" name="object 35"/>
            <p:cNvSpPr/>
            <p:nvPr/>
          </p:nvSpPr>
          <p:spPr>
            <a:xfrm>
              <a:off x="5643118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6" name="object 36"/>
            <p:cNvSpPr/>
            <p:nvPr/>
          </p:nvSpPr>
          <p:spPr>
            <a:xfrm>
              <a:off x="5643117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7" name="object 37"/>
            <p:cNvSpPr/>
            <p:nvPr/>
          </p:nvSpPr>
          <p:spPr>
            <a:xfrm>
              <a:off x="2618778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599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599" y="685800"/>
                  </a:lnTo>
                  <a:lnTo>
                    <a:pt x="990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18778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9" name="object 39"/>
            <p:cNvSpPr/>
            <p:nvPr/>
          </p:nvSpPr>
          <p:spPr>
            <a:xfrm>
              <a:off x="7040435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85800" y="4571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0" name="object 40"/>
            <p:cNvSpPr/>
            <p:nvPr/>
          </p:nvSpPr>
          <p:spPr>
            <a:xfrm>
              <a:off x="7040435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0"/>
                  </a:moveTo>
                  <a:lnTo>
                    <a:pt x="685799" y="0"/>
                  </a:lnTo>
                  <a:lnTo>
                    <a:pt x="6857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1" name="object 41"/>
            <p:cNvSpPr/>
            <p:nvPr/>
          </p:nvSpPr>
          <p:spPr>
            <a:xfrm>
              <a:off x="8586660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685800" y="4571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2" name="object 42"/>
            <p:cNvSpPr/>
            <p:nvPr/>
          </p:nvSpPr>
          <p:spPr>
            <a:xfrm>
              <a:off x="8586660" y="4742091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0" y="0"/>
                  </a:moveTo>
                  <a:lnTo>
                    <a:pt x="685799" y="0"/>
                  </a:lnTo>
                  <a:lnTo>
                    <a:pt x="685799" y="457199"/>
                  </a:lnTo>
                  <a:lnTo>
                    <a:pt x="0" y="45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3" name="object 43"/>
            <p:cNvSpPr/>
            <p:nvPr/>
          </p:nvSpPr>
          <p:spPr>
            <a:xfrm>
              <a:off x="4130941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4" name="object 44"/>
            <p:cNvSpPr/>
            <p:nvPr/>
          </p:nvSpPr>
          <p:spPr>
            <a:xfrm>
              <a:off x="4130941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5" name="object 45"/>
            <p:cNvSpPr/>
            <p:nvPr/>
          </p:nvSpPr>
          <p:spPr>
            <a:xfrm>
              <a:off x="7083272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990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90600" y="6858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6" name="object 46"/>
            <p:cNvSpPr/>
            <p:nvPr/>
          </p:nvSpPr>
          <p:spPr>
            <a:xfrm>
              <a:off x="7083272" y="3734727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0"/>
                  </a:moveTo>
                  <a:lnTo>
                    <a:pt x="990599" y="0"/>
                  </a:lnTo>
                  <a:lnTo>
                    <a:pt x="990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59679"/>
              </p:ext>
            </p:extLst>
          </p:nvPr>
        </p:nvGraphicFramePr>
        <p:xfrm>
          <a:off x="1928813" y="1905175"/>
          <a:ext cx="6643687" cy="2410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2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356235">
                        <a:lnSpc>
                          <a:spcPct val="100000"/>
                        </a:lnSpc>
                        <a:tabLst>
                          <a:tab pos="1484630" algn="l"/>
                          <a:tab pos="2424430" algn="l"/>
                          <a:tab pos="3529329" algn="l"/>
                          <a:tab pos="4646930" algn="l"/>
                          <a:tab pos="5650230" algn="l"/>
                          <a:tab pos="6742430" algn="l"/>
                        </a:tabLst>
                      </a:pPr>
                      <a:r>
                        <a:rPr sz="1400" spc="-30" baseline="3968" dirty="0">
                          <a:latin typeface="Comic Sans MS"/>
                          <a:cs typeface="Comic Sans MS"/>
                        </a:rPr>
                        <a:t>HTTP</a:t>
                      </a:r>
                      <a:r>
                        <a:rPr sz="1400" baseline="3968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1100" spc="-25" dirty="0" smtClean="0">
                          <a:latin typeface="Comic Sans MS"/>
                          <a:cs typeface="Comic Sans MS"/>
                        </a:rPr>
                        <a:t>FTP</a:t>
                      </a:r>
                      <a:r>
                        <a:rPr lang="en-US" sz="1100" spc="-25" dirty="0" smtClean="0">
                          <a:latin typeface="Comic Sans MS"/>
                          <a:cs typeface="Comic Sans MS"/>
                        </a:rPr>
                        <a:t>              </a:t>
                      </a:r>
                      <a:r>
                        <a:rPr sz="1100" spc="-10" dirty="0" smtClean="0">
                          <a:latin typeface="Comic Sans MS"/>
                          <a:cs typeface="Comic Sans MS"/>
                        </a:rPr>
                        <a:t>Telnet</a:t>
                      </a:r>
                      <a:r>
                        <a:rPr lang="en-US" sz="1100" spc="-10" dirty="0" smtClean="0">
                          <a:latin typeface="Comic Sans MS"/>
                          <a:cs typeface="Comic Sans MS"/>
                        </a:rPr>
                        <a:t>          </a:t>
                      </a:r>
                      <a:r>
                        <a:rPr sz="1100" spc="-20" dirty="0" smtClean="0">
                          <a:latin typeface="Comic Sans MS"/>
                          <a:cs typeface="Comic Sans MS"/>
                        </a:rPr>
                        <a:t>SMTP</a:t>
                      </a:r>
                      <a:r>
                        <a:rPr sz="110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lang="en-US" sz="1100" dirty="0" smtClean="0">
                          <a:latin typeface="Comic Sans MS"/>
                          <a:cs typeface="Comic Sans MS"/>
                        </a:rPr>
                        <a:t>            </a:t>
                      </a:r>
                      <a:r>
                        <a:rPr sz="1100" spc="-25" dirty="0" smtClean="0">
                          <a:latin typeface="Comic Sans MS"/>
                          <a:cs typeface="Comic Sans MS"/>
                        </a:rPr>
                        <a:t>DNS</a:t>
                      </a:r>
                      <a:r>
                        <a:rPr sz="110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lang="en-US" sz="1100" dirty="0" smtClean="0">
                          <a:latin typeface="Comic Sans MS"/>
                          <a:cs typeface="Comic Sans MS"/>
                        </a:rPr>
                        <a:t>      </a:t>
                      </a:r>
                      <a:r>
                        <a:rPr sz="1600" spc="-30" baseline="3472" dirty="0" smtClean="0">
                          <a:latin typeface="Comic Sans MS"/>
                          <a:cs typeface="Comic Sans MS"/>
                        </a:rPr>
                        <a:t>SNMP</a:t>
                      </a:r>
                      <a:r>
                        <a:rPr sz="1600" baseline="3472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1100" spc="-20" dirty="0">
                          <a:latin typeface="Comic Sans MS"/>
                          <a:cs typeface="Comic Sans MS"/>
                        </a:rPr>
                        <a:t>TFTP</a:t>
                      </a:r>
                      <a:endParaRPr sz="1100" dirty="0">
                        <a:latin typeface="Comic Sans MS"/>
                        <a:cs typeface="Comic Sans MS"/>
                      </a:endParaRPr>
                    </a:p>
                  </a:txBody>
                  <a:tcPr marL="0" marR="0" marT="548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89">
                <a:tc>
                  <a:txBody>
                    <a:bodyPr/>
                    <a:lstStyle/>
                    <a:p>
                      <a:pPr marL="917575">
                        <a:lnSpc>
                          <a:spcPct val="100000"/>
                        </a:lnSpc>
                        <a:tabLst>
                          <a:tab pos="2366645" algn="l"/>
                          <a:tab pos="3929379" algn="l"/>
                          <a:tab pos="5318760" algn="l"/>
                        </a:tabLst>
                      </a:pPr>
                      <a:endParaRPr lang="en-US" sz="1100" spc="0" dirty="0" smtClean="0">
                        <a:latin typeface="Times New Roman"/>
                        <a:cs typeface="Times New Roman"/>
                      </a:endParaRPr>
                    </a:p>
                    <a:p>
                      <a:pPr marL="917575" algn="just">
                        <a:lnSpc>
                          <a:spcPct val="100000"/>
                        </a:lnSpc>
                        <a:tabLst>
                          <a:tab pos="2366645" algn="l"/>
                          <a:tab pos="3929379" algn="l"/>
                          <a:tab pos="5318760" algn="l"/>
                        </a:tabLst>
                      </a:pPr>
                      <a:r>
                        <a:rPr sz="1100" spc="-25" dirty="0" smtClean="0">
                          <a:latin typeface="Comic Sans MS"/>
                          <a:cs typeface="Comic Sans MS"/>
                        </a:rPr>
                        <a:t>TCP</a:t>
                      </a:r>
                      <a:r>
                        <a:rPr lang="en-US" sz="1100" spc="0" baseline="0" dirty="0" smtClean="0">
                          <a:latin typeface="Comic Sans MS"/>
                          <a:cs typeface="Comic Sans MS"/>
                        </a:rPr>
                        <a:t>                        </a:t>
                      </a:r>
                      <a:r>
                        <a:rPr sz="1100" spc="-20" dirty="0" smtClean="0">
                          <a:latin typeface="Comic Sans MS"/>
                          <a:cs typeface="Comic Sans MS"/>
                        </a:rPr>
                        <a:t>SCTP</a:t>
                      </a:r>
                      <a:r>
                        <a:rPr lang="en-US" sz="1100" spc="0" baseline="0" dirty="0" smtClean="0">
                          <a:latin typeface="Comic Sans MS"/>
                          <a:cs typeface="Comic Sans MS"/>
                        </a:rPr>
                        <a:t>                       </a:t>
                      </a:r>
                      <a:r>
                        <a:rPr sz="1100" spc="-25" dirty="0" smtClean="0">
                          <a:latin typeface="Comic Sans MS"/>
                          <a:cs typeface="Comic Sans MS"/>
                        </a:rPr>
                        <a:t>UDP</a:t>
                      </a:r>
                      <a:r>
                        <a:rPr sz="110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lang="en-US" sz="1100" dirty="0" smtClean="0">
                          <a:latin typeface="Comic Sans MS"/>
                          <a:cs typeface="Comic Sans MS"/>
                        </a:rPr>
                        <a:t>                   </a:t>
                      </a:r>
                      <a:r>
                        <a:rPr sz="1100" spc="-20" dirty="0" smtClean="0">
                          <a:latin typeface="Comic Sans MS"/>
                          <a:cs typeface="Comic Sans MS"/>
                        </a:rPr>
                        <a:t>DCCP</a:t>
                      </a:r>
                      <a:endParaRPr sz="1100" dirty="0">
                        <a:latin typeface="Comic Sans MS"/>
                        <a:cs typeface="Comic Sans MS"/>
                      </a:endParaRPr>
                    </a:p>
                  </a:txBody>
                  <a:tcPr marL="0" marR="0" marT="7693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603885">
                        <a:lnSpc>
                          <a:spcPct val="100000"/>
                        </a:lnSpc>
                        <a:tabLst>
                          <a:tab pos="1981835" algn="l"/>
                          <a:tab pos="3694429" algn="l"/>
                          <a:tab pos="5148580" algn="l"/>
                          <a:tab pos="6682105" algn="l"/>
                        </a:tabLst>
                      </a:pPr>
                      <a:r>
                        <a:rPr lang="en-US" sz="1000" spc="-25" dirty="0" smtClean="0">
                          <a:latin typeface="Comic Sans MS"/>
                          <a:cs typeface="Comic Sans MS"/>
                        </a:rPr>
                        <a:t>      </a:t>
                      </a:r>
                      <a:r>
                        <a:rPr sz="1000" spc="-25" dirty="0" smtClean="0">
                          <a:latin typeface="Comic Sans MS"/>
                          <a:cs typeface="Comic Sans MS"/>
                        </a:rPr>
                        <a:t>ARP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1000" spc="-20" dirty="0" smtClean="0">
                          <a:latin typeface="Comic Sans MS"/>
                          <a:cs typeface="Comic Sans MS"/>
                        </a:rPr>
                        <a:t>RARP</a:t>
                      </a:r>
                      <a:r>
                        <a:rPr lang="en-US" sz="1000" spc="0" baseline="0" dirty="0" smtClean="0">
                          <a:latin typeface="Comic Sans MS"/>
                          <a:cs typeface="Comic Sans MS"/>
                        </a:rPr>
                        <a:t>                        </a:t>
                      </a:r>
                      <a:r>
                        <a:rPr sz="1600" spc="-37" baseline="3472" dirty="0" smtClean="0">
                          <a:latin typeface="Comic Sans MS"/>
                          <a:cs typeface="Comic Sans MS"/>
                        </a:rPr>
                        <a:t>IP</a:t>
                      </a:r>
                      <a:r>
                        <a:rPr sz="1600" baseline="3472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lang="en-US" sz="1600" baseline="3472" dirty="0" smtClean="0">
                          <a:latin typeface="Comic Sans MS"/>
                          <a:cs typeface="Comic Sans MS"/>
                        </a:rPr>
                        <a:t>                      </a:t>
                      </a:r>
                      <a:r>
                        <a:rPr sz="1000" spc="-20" dirty="0" smtClean="0">
                          <a:latin typeface="Comic Sans MS"/>
                          <a:cs typeface="Comic Sans MS"/>
                        </a:rPr>
                        <a:t>ICMP</a:t>
                      </a:r>
                      <a:r>
                        <a:rPr sz="100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lang="en-US" sz="1000" dirty="0" smtClean="0">
                          <a:latin typeface="Comic Sans MS"/>
                          <a:cs typeface="Comic Sans MS"/>
                        </a:rPr>
                        <a:t>               </a:t>
                      </a:r>
                      <a:r>
                        <a:rPr sz="1000" spc="-20" dirty="0" smtClean="0">
                          <a:latin typeface="Comic Sans MS"/>
                          <a:cs typeface="Comic Sans MS"/>
                        </a:rPr>
                        <a:t>IGMP</a:t>
                      </a:r>
                      <a:endParaRPr sz="1000" dirty="0">
                        <a:latin typeface="Comic Sans MS"/>
                        <a:cs typeface="Comic Sans MS"/>
                      </a:endParaRPr>
                    </a:p>
                  </a:txBody>
                  <a:tcPr marL="0" marR="0" marT="94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708660">
                        <a:lnSpc>
                          <a:spcPct val="100000"/>
                        </a:lnSpc>
                        <a:tabLst>
                          <a:tab pos="2473960" algn="l"/>
                          <a:tab pos="4264660" algn="l"/>
                          <a:tab pos="6258560" algn="l"/>
                        </a:tabLst>
                      </a:pPr>
                      <a:r>
                        <a:rPr lang="en-US" sz="1100" spc="-10" dirty="0" smtClean="0">
                          <a:latin typeface="Comic Sans MS"/>
                          <a:cs typeface="Comic Sans MS"/>
                        </a:rPr>
                        <a:t>  </a:t>
                      </a:r>
                      <a:r>
                        <a:rPr sz="1100" spc="-10" dirty="0" smtClean="0">
                          <a:latin typeface="Comic Sans MS"/>
                          <a:cs typeface="Comic Sans MS"/>
                        </a:rPr>
                        <a:t>Ethernet</a:t>
                      </a:r>
                      <a:r>
                        <a:rPr sz="1100" dirty="0">
                          <a:latin typeface="Comic Sans MS"/>
                          <a:cs typeface="Comic Sans MS"/>
                        </a:rPr>
                        <a:t>	Token</a:t>
                      </a:r>
                      <a:r>
                        <a:rPr sz="110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100" spc="-20" dirty="0" smtClean="0">
                          <a:latin typeface="Comic Sans MS"/>
                          <a:cs typeface="Comic Sans MS"/>
                        </a:rPr>
                        <a:t>Ring</a:t>
                      </a:r>
                      <a:r>
                        <a:rPr lang="en-US" sz="1100" spc="0" baseline="0" dirty="0" smtClean="0">
                          <a:latin typeface="Comic Sans MS"/>
                          <a:cs typeface="Comic Sans MS"/>
                        </a:rPr>
                        <a:t>                </a:t>
                      </a:r>
                      <a:r>
                        <a:rPr sz="1100" dirty="0" smtClean="0">
                          <a:latin typeface="Comic Sans MS"/>
                          <a:cs typeface="Comic Sans MS"/>
                        </a:rPr>
                        <a:t>Token</a:t>
                      </a:r>
                      <a:r>
                        <a:rPr sz="1100" spc="-15" dirty="0" smtClean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100" spc="-25" dirty="0" smtClean="0">
                          <a:latin typeface="Comic Sans MS"/>
                          <a:cs typeface="Comic Sans MS"/>
                        </a:rPr>
                        <a:t>Bus</a:t>
                      </a:r>
                      <a:r>
                        <a:rPr lang="en-US" sz="1100" spc="-25" dirty="0" smtClean="0">
                          <a:latin typeface="Comic Sans MS"/>
                          <a:cs typeface="Comic Sans MS"/>
                        </a:rPr>
                        <a:t>                      </a:t>
                      </a:r>
                      <a:r>
                        <a:rPr sz="1600" spc="-30" baseline="3472" dirty="0" smtClean="0">
                          <a:latin typeface="Comic Sans MS"/>
                          <a:cs typeface="Comic Sans MS"/>
                        </a:rPr>
                        <a:t>WLAN</a:t>
                      </a:r>
                      <a:endParaRPr sz="1600" baseline="3472" dirty="0">
                        <a:latin typeface="Comic Sans MS"/>
                        <a:cs typeface="Comic Sans MS"/>
                      </a:endParaRPr>
                    </a:p>
                  </a:txBody>
                  <a:tcPr marL="0" marR="0" marT="5748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1288038" y="2605753"/>
            <a:ext cx="542445" cy="301331"/>
          </a:xfrm>
          <a:prstGeom prst="rect">
            <a:avLst/>
          </a:prstGeom>
        </p:spPr>
        <p:txBody>
          <a:bodyPr vert="horz" wrap="square" lIns="0" tIns="19017" rIns="0" bIns="0" rtlCol="0">
            <a:spAutoFit/>
          </a:bodyPr>
          <a:lstStyle/>
          <a:p>
            <a:pPr marL="8645" marR="3458" indent="17290">
              <a:lnSpc>
                <a:spcPts val="1089"/>
              </a:lnSpc>
              <a:spcBef>
                <a:spcPts val="149"/>
              </a:spcBef>
            </a:pPr>
            <a:r>
              <a:rPr sz="953" spc="-7" dirty="0">
                <a:latin typeface="Comic Sans MS"/>
                <a:cs typeface="Comic Sans MS"/>
              </a:rPr>
              <a:t>Internet protocols</a:t>
            </a:r>
            <a:endParaRPr sz="953" dirty="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15459" y="3866209"/>
            <a:ext cx="559302" cy="15537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953" dirty="0">
                <a:latin typeface="Comic Sans MS"/>
                <a:cs typeface="Comic Sans MS"/>
              </a:rPr>
              <a:t>Layer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spc="-17" dirty="0">
                <a:latin typeface="Comic Sans MS"/>
                <a:cs typeface="Comic Sans MS"/>
              </a:rPr>
              <a:t>1/2</a:t>
            </a:r>
            <a:endParaRPr sz="953" dirty="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Application</a:t>
            </a:r>
            <a:r>
              <a:rPr spc="-54" dirty="0"/>
              <a:t> </a:t>
            </a:r>
            <a:r>
              <a:rPr dirty="0"/>
              <a:t>layer</a:t>
            </a:r>
            <a:r>
              <a:rPr spc="-51" dirty="0"/>
              <a:t> </a:t>
            </a:r>
            <a:r>
              <a:rPr dirty="0"/>
              <a:t>in</a:t>
            </a:r>
            <a:r>
              <a:rPr spc="-51" dirty="0"/>
              <a:t> </a:t>
            </a:r>
            <a:r>
              <a:rPr dirty="0"/>
              <a:t>the</a:t>
            </a:r>
            <a:r>
              <a:rPr spc="-54" dirty="0"/>
              <a:t> </a:t>
            </a:r>
            <a:r>
              <a:rPr spc="-7" dirty="0"/>
              <a:t>Internet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468801" y="1497260"/>
            <a:ext cx="449084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spc="-17" dirty="0">
                <a:latin typeface="Comic Sans MS"/>
                <a:cs typeface="Comic Sans MS"/>
              </a:rPr>
              <a:t>WWW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1264" y="1124464"/>
            <a:ext cx="878285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dirty="0">
                <a:latin typeface="Comic Sans MS"/>
                <a:cs typeface="Comic Sans MS"/>
              </a:rPr>
              <a:t>File</a:t>
            </a:r>
            <a:r>
              <a:rPr sz="1089" spc="-20" dirty="0">
                <a:latin typeface="Comic Sans MS"/>
                <a:cs typeface="Comic Sans MS"/>
              </a:rPr>
              <a:t> </a:t>
            </a:r>
            <a:r>
              <a:rPr sz="1089" spc="-7" dirty="0">
                <a:latin typeface="Comic Sans MS"/>
                <a:cs typeface="Comic Sans MS"/>
              </a:rPr>
              <a:t>Transfer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634733" y="1497260"/>
            <a:ext cx="1063278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dirty="0">
                <a:latin typeface="Comic Sans MS"/>
                <a:cs typeface="Comic Sans MS"/>
              </a:rPr>
              <a:t>Virtual</a:t>
            </a:r>
            <a:r>
              <a:rPr sz="1089" spc="-24" dirty="0">
                <a:latin typeface="Comic Sans MS"/>
                <a:cs typeface="Comic Sans MS"/>
              </a:rPr>
              <a:t> </a:t>
            </a:r>
            <a:r>
              <a:rPr sz="1089" spc="-7" dirty="0">
                <a:latin typeface="Comic Sans MS"/>
                <a:cs typeface="Comic Sans MS"/>
              </a:rPr>
              <a:t>Terminal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65594" y="1134189"/>
            <a:ext cx="358316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spc="-7" dirty="0">
                <a:latin typeface="Comic Sans MS"/>
                <a:cs typeface="Comic Sans MS"/>
              </a:rPr>
              <a:t>Email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19432" y="1124464"/>
            <a:ext cx="2403182" cy="52438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443051">
              <a:spcBef>
                <a:spcPts val="68"/>
              </a:spcBef>
            </a:pPr>
            <a:r>
              <a:rPr sz="1089" dirty="0">
                <a:latin typeface="Comic Sans MS"/>
                <a:cs typeface="Comic Sans MS"/>
              </a:rPr>
              <a:t>Network</a:t>
            </a:r>
            <a:r>
              <a:rPr sz="1089" spc="-17" dirty="0">
                <a:latin typeface="Comic Sans MS"/>
                <a:cs typeface="Comic Sans MS"/>
              </a:rPr>
              <a:t> </a:t>
            </a:r>
            <a:r>
              <a:rPr sz="1089" spc="-7" dirty="0">
                <a:latin typeface="Comic Sans MS"/>
                <a:cs typeface="Comic Sans MS"/>
              </a:rPr>
              <a:t>Management</a:t>
            </a:r>
            <a:endParaRPr sz="1089">
              <a:latin typeface="Comic Sans MS"/>
              <a:cs typeface="Comic Sans MS"/>
            </a:endParaRPr>
          </a:p>
          <a:p>
            <a:pPr>
              <a:spcBef>
                <a:spcPts val="109"/>
              </a:spcBef>
            </a:pPr>
            <a:endParaRPr sz="1089">
              <a:latin typeface="Comic Sans MS"/>
              <a:cs typeface="Comic Sans MS"/>
            </a:endParaRPr>
          </a:p>
          <a:p>
            <a:pPr marL="8645">
              <a:tabLst>
                <a:tab pos="1533171" algn="l"/>
              </a:tabLst>
            </a:pPr>
            <a:r>
              <a:rPr sz="1089" dirty="0">
                <a:latin typeface="Comic Sans MS"/>
                <a:cs typeface="Comic Sans MS"/>
              </a:rPr>
              <a:t>Name </a:t>
            </a:r>
            <a:r>
              <a:rPr sz="1089" spc="-7" dirty="0">
                <a:latin typeface="Comic Sans MS"/>
                <a:cs typeface="Comic Sans MS"/>
              </a:rPr>
              <a:t>Service</a:t>
            </a:r>
            <a:r>
              <a:rPr sz="1089" dirty="0">
                <a:latin typeface="Comic Sans MS"/>
                <a:cs typeface="Comic Sans MS"/>
              </a:rPr>
              <a:t>	File</a:t>
            </a:r>
            <a:r>
              <a:rPr sz="1089" spc="-20" dirty="0">
                <a:latin typeface="Comic Sans MS"/>
                <a:cs typeface="Comic Sans MS"/>
              </a:rPr>
              <a:t> </a:t>
            </a:r>
            <a:r>
              <a:rPr sz="1089" spc="-7" dirty="0">
                <a:latin typeface="Comic Sans MS"/>
                <a:cs typeface="Comic Sans MS"/>
              </a:rPr>
              <a:t>Transfer</a:t>
            </a:r>
            <a:endParaRPr sz="1089">
              <a:latin typeface="Comic Sans MS"/>
              <a:cs typeface="Comic Sans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721998" y="1866861"/>
            <a:ext cx="152575" cy="2411394"/>
            <a:chOff x="1706409" y="2727553"/>
            <a:chExt cx="224154" cy="3542665"/>
          </a:xfrm>
        </p:grpSpPr>
        <p:sp>
          <p:nvSpPr>
            <p:cNvPr id="57" name="object 57"/>
            <p:cNvSpPr/>
            <p:nvPr/>
          </p:nvSpPr>
          <p:spPr>
            <a:xfrm>
              <a:off x="1711172" y="2732316"/>
              <a:ext cx="214629" cy="2628265"/>
            </a:xfrm>
            <a:custGeom>
              <a:avLst/>
              <a:gdLst/>
              <a:ahLst/>
              <a:cxnLst/>
              <a:rect l="l" t="t" r="r" b="b"/>
              <a:pathLst>
                <a:path w="214630" h="2628265">
                  <a:moveTo>
                    <a:pt x="214313" y="2627997"/>
                  </a:moveTo>
                  <a:lnTo>
                    <a:pt x="172603" y="2626593"/>
                  </a:lnTo>
                  <a:lnTo>
                    <a:pt x="138542" y="2622765"/>
                  </a:lnTo>
                  <a:lnTo>
                    <a:pt x="115577" y="2617088"/>
                  </a:lnTo>
                  <a:lnTo>
                    <a:pt x="107156" y="2610137"/>
                  </a:lnTo>
                  <a:lnTo>
                    <a:pt x="107156" y="1331858"/>
                  </a:lnTo>
                  <a:lnTo>
                    <a:pt x="98736" y="1324908"/>
                  </a:lnTo>
                  <a:lnTo>
                    <a:pt x="75771" y="1319231"/>
                  </a:lnTo>
                  <a:lnTo>
                    <a:pt x="41710" y="1315402"/>
                  </a:lnTo>
                  <a:lnTo>
                    <a:pt x="0" y="1313998"/>
                  </a:lnTo>
                  <a:lnTo>
                    <a:pt x="41710" y="1312594"/>
                  </a:lnTo>
                  <a:lnTo>
                    <a:pt x="75771" y="1308766"/>
                  </a:lnTo>
                  <a:lnTo>
                    <a:pt x="98736" y="1303089"/>
                  </a:lnTo>
                  <a:lnTo>
                    <a:pt x="107156" y="1296138"/>
                  </a:lnTo>
                  <a:lnTo>
                    <a:pt x="107156" y="17859"/>
                  </a:lnTo>
                  <a:lnTo>
                    <a:pt x="115577" y="10907"/>
                  </a:lnTo>
                  <a:lnTo>
                    <a:pt x="138542" y="5230"/>
                  </a:lnTo>
                  <a:lnTo>
                    <a:pt x="172603" y="1403"/>
                  </a:lnTo>
                  <a:lnTo>
                    <a:pt x="21431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711172" y="5400840"/>
              <a:ext cx="214629" cy="864235"/>
            </a:xfrm>
            <a:custGeom>
              <a:avLst/>
              <a:gdLst/>
              <a:ahLst/>
              <a:cxnLst/>
              <a:rect l="l" t="t" r="r" b="b"/>
              <a:pathLst>
                <a:path w="214630" h="864235">
                  <a:moveTo>
                    <a:pt x="214313" y="863999"/>
                  </a:moveTo>
                  <a:lnTo>
                    <a:pt x="172603" y="862595"/>
                  </a:lnTo>
                  <a:lnTo>
                    <a:pt x="138542" y="858768"/>
                  </a:lnTo>
                  <a:lnTo>
                    <a:pt x="115577" y="853091"/>
                  </a:lnTo>
                  <a:lnTo>
                    <a:pt x="107156" y="846140"/>
                  </a:lnTo>
                  <a:lnTo>
                    <a:pt x="107156" y="449858"/>
                  </a:lnTo>
                  <a:lnTo>
                    <a:pt x="98736" y="442907"/>
                  </a:lnTo>
                  <a:lnTo>
                    <a:pt x="75771" y="437230"/>
                  </a:lnTo>
                  <a:lnTo>
                    <a:pt x="41710" y="433403"/>
                  </a:lnTo>
                  <a:lnTo>
                    <a:pt x="0" y="431999"/>
                  </a:lnTo>
                  <a:lnTo>
                    <a:pt x="41710" y="430596"/>
                  </a:lnTo>
                  <a:lnTo>
                    <a:pt x="75771" y="426768"/>
                  </a:lnTo>
                  <a:lnTo>
                    <a:pt x="98736" y="421092"/>
                  </a:lnTo>
                  <a:lnTo>
                    <a:pt x="107156" y="414140"/>
                  </a:lnTo>
                  <a:lnTo>
                    <a:pt x="107156" y="17858"/>
                  </a:lnTo>
                  <a:lnTo>
                    <a:pt x="115577" y="10907"/>
                  </a:lnTo>
                  <a:lnTo>
                    <a:pt x="138542" y="5230"/>
                  </a:lnTo>
                  <a:lnTo>
                    <a:pt x="172603" y="1403"/>
                  </a:lnTo>
                  <a:lnTo>
                    <a:pt x="21431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60" name="object 60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6580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SQTL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273" y="947364"/>
            <a:ext cx="4492999" cy="50809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Cooperation</a:t>
            </a:r>
            <a:r>
              <a:rPr sz="1634" spc="-4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4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SQTL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48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SSE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Dispatching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messages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received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node</a:t>
            </a:r>
            <a:endParaRPr sz="1361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130" y="1858575"/>
            <a:ext cx="5806041" cy="24513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3820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SQTL</a:t>
            </a:r>
            <a:r>
              <a:rPr spc="-24" dirty="0"/>
              <a:t> </a:t>
            </a:r>
            <a:r>
              <a:rPr dirty="0"/>
              <a:t>and</a:t>
            </a:r>
            <a:r>
              <a:rPr spc="-24" dirty="0"/>
              <a:t> </a:t>
            </a:r>
            <a:r>
              <a:rPr spc="-17" dirty="0"/>
              <a:t>SSE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751211" cy="3305788"/>
          </a:xfrm>
          <a:prstGeom prst="rect">
            <a:avLst/>
          </a:prstGeom>
        </p:spPr>
        <p:txBody>
          <a:bodyPr vert="horz" wrap="square" lIns="0" tIns="10806" rIns="0" bIns="0" rtlCol="0">
            <a:spAutoFit/>
          </a:bodyPr>
          <a:lstStyle/>
          <a:p>
            <a:pPr marL="190188" marR="107197" indent="-181543">
              <a:lnSpc>
                <a:spcPct val="99000"/>
              </a:lnSpc>
              <a:spcBef>
                <a:spcPts val="85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Once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SQTL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script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injected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network,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dirty="0">
                <a:latin typeface="Comic Sans MS"/>
                <a:cs typeface="Comic Sans MS"/>
              </a:rPr>
              <a:t>script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pushed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other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nodes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order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complete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dirty="0">
                <a:latin typeface="Comic Sans MS"/>
                <a:cs typeface="Comic Sans MS"/>
              </a:rPr>
              <a:t>assigned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task.</a:t>
            </a:r>
            <a:endParaRPr sz="1634">
              <a:latin typeface="Comic Sans MS"/>
              <a:cs typeface="Comic Sans MS"/>
            </a:endParaRPr>
          </a:p>
          <a:p>
            <a:pPr marL="190188" marR="46682" indent="-181543">
              <a:lnSpc>
                <a:spcPts val="1920"/>
              </a:lnSpc>
              <a:spcBef>
                <a:spcPts val="504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tell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message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generated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after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result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produced</a:t>
            </a:r>
            <a:r>
              <a:rPr sz="1634" spc="-17" dirty="0">
                <a:latin typeface="Comic Sans MS"/>
                <a:cs typeface="Comic Sans MS"/>
              </a:rPr>
              <a:t> at </a:t>
            </a:r>
            <a:r>
              <a:rPr sz="1634" dirty="0">
                <a:latin typeface="Comic Sans MS"/>
                <a:cs typeface="Comic Sans MS"/>
              </a:rPr>
              <a:t>each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individual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node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delivered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back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4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SEE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responsible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for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35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Demultiplexing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incoming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SQTL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messages</a:t>
            </a:r>
            <a:endParaRPr sz="1361">
              <a:latin typeface="Comic Sans MS"/>
              <a:cs typeface="Comic Sans MS"/>
            </a:endParaRPr>
          </a:p>
          <a:p>
            <a:pPr marL="371730" marR="707152" lvl="1" indent="-181543">
              <a:lnSpc>
                <a:spcPts val="1579"/>
              </a:lnSpc>
              <a:spcBef>
                <a:spcPts val="43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Transmission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outgoing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SQTL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messages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all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running applications</a:t>
            </a:r>
            <a:endParaRPr sz="1361">
              <a:latin typeface="Comic Sans MS"/>
              <a:cs typeface="Comic Sans MS"/>
            </a:endParaRPr>
          </a:p>
          <a:p>
            <a:pPr marL="553273" marR="177220" lvl="2" indent="-181543">
              <a:spcBef>
                <a:spcPts val="252"/>
              </a:spcBef>
              <a:buChar char="•"/>
              <a:tabLst>
                <a:tab pos="553273" algn="l"/>
                <a:tab pos="558459" algn="l"/>
              </a:tabLst>
            </a:pPr>
            <a:r>
              <a:rPr sz="1838" dirty="0">
                <a:latin typeface="Arial"/>
                <a:cs typeface="Arial"/>
              </a:rPr>
              <a:t>	</a:t>
            </a:r>
            <a:r>
              <a:rPr sz="1225" dirty="0">
                <a:latin typeface="Comic Sans MS"/>
                <a:cs typeface="Comic Sans MS"/>
              </a:rPr>
              <a:t>Outgoing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messages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are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distributed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to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target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node(s)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specified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in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the </a:t>
            </a:r>
            <a:r>
              <a:rPr sz="1225" dirty="0">
                <a:latin typeface="Comic Sans MS"/>
                <a:cs typeface="Comic Sans MS"/>
              </a:rPr>
              <a:t>receiver</a:t>
            </a:r>
            <a:r>
              <a:rPr sz="1225" spc="-3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argument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through</a:t>
            </a:r>
            <a:r>
              <a:rPr sz="1225" spc="-3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3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underlying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communication</a:t>
            </a:r>
            <a:r>
              <a:rPr sz="1225" spc="-3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mechanism.</a:t>
            </a:r>
            <a:endParaRPr sz="1225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800"/>
              </a:lnSpc>
              <a:spcBef>
                <a:spcPts val="346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Translation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attribute-</a:t>
            </a:r>
            <a:r>
              <a:rPr sz="1361" dirty="0">
                <a:latin typeface="Comic Sans MS"/>
                <a:cs typeface="Comic Sans MS"/>
              </a:rPr>
              <a:t>based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name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into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unique,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numeric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link- </a:t>
            </a:r>
            <a:r>
              <a:rPr sz="1361" dirty="0">
                <a:latin typeface="Comic Sans MS"/>
                <a:cs typeface="Comic Sans MS"/>
              </a:rPr>
              <a:t>layer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address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904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SQTL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293050" cy="226691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SQTL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procedural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scripting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language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42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It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provides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34" dirty="0">
                <a:latin typeface="Comic Sans MS"/>
                <a:cs typeface="Comic Sans MS"/>
              </a:rPr>
              <a:t>…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395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372595" lvl="1" indent="-182407"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b="1" dirty="0">
                <a:latin typeface="Comic Sans MS"/>
                <a:cs typeface="Comic Sans MS"/>
              </a:rPr>
              <a:t>Sensor</a:t>
            </a:r>
            <a:r>
              <a:rPr sz="1361" b="1" spc="-65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access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getTemperature(),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turnOn(),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turnOff()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415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372595" lvl="1" indent="-182407"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b="1" dirty="0">
                <a:latin typeface="Comic Sans MS"/>
                <a:cs typeface="Comic Sans MS"/>
              </a:rPr>
              <a:t>Location</a:t>
            </a:r>
            <a:r>
              <a:rPr sz="1361" b="1" spc="-65" dirty="0">
                <a:latin typeface="Comic Sans MS"/>
                <a:cs typeface="Comic Sans MS"/>
              </a:rPr>
              <a:t> </a:t>
            </a:r>
            <a:r>
              <a:rPr sz="1361" b="1" dirty="0">
                <a:latin typeface="Comic Sans MS"/>
                <a:cs typeface="Comic Sans MS"/>
              </a:rPr>
              <a:t>awareness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isNeighbor(),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getPosition(),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isNorthOf()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351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372595" lvl="1" indent="-182407"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b="1" dirty="0">
                <a:latin typeface="Comic Sans MS"/>
                <a:cs typeface="Comic Sans MS"/>
              </a:rPr>
              <a:t>Communication</a:t>
            </a:r>
            <a:r>
              <a:rPr sz="1361" dirty="0">
                <a:latin typeface="Comic Sans MS"/>
                <a:cs typeface="Comic Sans MS"/>
              </a:rPr>
              <a:t>: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tell(),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execute(),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send()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52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SQTL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4792964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Arguments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used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actions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SQTL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wrapper</a:t>
            </a:r>
            <a:endParaRPr sz="1634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0998" y="1332505"/>
            <a:ext cx="4099806" cy="323784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76715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SQTL:</a:t>
            </a:r>
            <a:r>
              <a:rPr spc="-17" dirty="0"/>
              <a:t> </a:t>
            </a:r>
            <a:r>
              <a:rPr spc="-7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4677559" cy="301968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Example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temperature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reading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application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Sink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interested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maximum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temperature</a:t>
            </a:r>
            <a:endParaRPr sz="1361">
              <a:latin typeface="Comic Sans MS"/>
              <a:cs typeface="Comic Sans MS"/>
            </a:endParaRPr>
          </a:p>
          <a:p>
            <a:pPr>
              <a:spcBef>
                <a:spcPts val="824"/>
              </a:spcBef>
            </a:pPr>
            <a:endParaRPr sz="1361">
              <a:latin typeface="Comic Sans MS"/>
              <a:cs typeface="Comic Sans MS"/>
            </a:endParaRPr>
          </a:p>
          <a:p>
            <a:pPr marL="8645"/>
            <a:r>
              <a:rPr sz="1361" spc="-7" dirty="0">
                <a:latin typeface="Courier New"/>
                <a:cs typeface="Courier New"/>
              </a:rPr>
              <a:t>(execute</a:t>
            </a:r>
            <a:endParaRPr sz="1361">
              <a:latin typeface="Courier New"/>
              <a:cs typeface="Courier New"/>
            </a:endParaRPr>
          </a:p>
          <a:p>
            <a:pPr marL="423600">
              <a:spcBef>
                <a:spcPts val="272"/>
              </a:spcBef>
              <a:tabLst>
                <a:tab pos="1253509" algn="l"/>
              </a:tabLst>
            </a:pPr>
            <a:r>
              <a:rPr sz="1361" spc="-7" dirty="0">
                <a:latin typeface="Courier New"/>
                <a:cs typeface="Courier New"/>
              </a:rPr>
              <a:t>:sender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14" dirty="0">
                <a:latin typeface="Courier New"/>
                <a:cs typeface="Courier New"/>
              </a:rPr>
              <a:t>SINK</a:t>
            </a:r>
            <a:endParaRPr sz="1361">
              <a:latin typeface="Courier New"/>
              <a:cs typeface="Courier New"/>
            </a:endParaRPr>
          </a:p>
          <a:p>
            <a:pPr marL="423600">
              <a:spcBef>
                <a:spcPts val="340"/>
              </a:spcBef>
              <a:tabLst>
                <a:tab pos="1460986" algn="l"/>
                <a:tab pos="2290896" algn="l"/>
                <a:tab pos="3121238" algn="l"/>
                <a:tab pos="4158624" algn="l"/>
              </a:tabLst>
            </a:pPr>
            <a:r>
              <a:rPr sz="1361" spc="-7" dirty="0">
                <a:latin typeface="Courier New"/>
                <a:cs typeface="Courier New"/>
              </a:rPr>
              <a:t>:receiver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7" dirty="0">
                <a:latin typeface="Courier New"/>
                <a:cs typeface="Courier New"/>
              </a:rPr>
              <a:t>(:group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7" dirty="0">
                <a:latin typeface="Courier New"/>
                <a:cs typeface="Courier New"/>
              </a:rPr>
              <a:t>NODE(1)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7" dirty="0">
                <a:latin typeface="Courier New"/>
                <a:cs typeface="Courier New"/>
              </a:rPr>
              <a:t>:criteria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7" dirty="0">
                <a:latin typeface="Courier New"/>
                <a:cs typeface="Courier New"/>
              </a:rPr>
              <a:t>TRUE)</a:t>
            </a:r>
            <a:endParaRPr sz="1361">
              <a:latin typeface="Courier New"/>
              <a:cs typeface="Courier New"/>
            </a:endParaRPr>
          </a:p>
          <a:p>
            <a:pPr marL="423600">
              <a:spcBef>
                <a:spcPts val="340"/>
              </a:spcBef>
              <a:tabLst>
                <a:tab pos="2083418" algn="l"/>
              </a:tabLst>
            </a:pPr>
            <a:r>
              <a:rPr sz="1361" dirty="0">
                <a:latin typeface="Courier New"/>
                <a:cs typeface="Courier New"/>
              </a:rPr>
              <a:t>:application-</a:t>
            </a:r>
            <a:r>
              <a:rPr sz="1361" spc="-17" dirty="0">
                <a:latin typeface="Courier New"/>
                <a:cs typeface="Courier New"/>
              </a:rPr>
              <a:t>id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17" dirty="0">
                <a:latin typeface="Courier New"/>
                <a:cs typeface="Courier New"/>
              </a:rPr>
              <a:t>123</a:t>
            </a:r>
            <a:endParaRPr sz="1361">
              <a:latin typeface="Courier New"/>
              <a:cs typeface="Courier New"/>
            </a:endParaRPr>
          </a:p>
          <a:p>
            <a:pPr marL="423600">
              <a:spcBef>
                <a:spcPts val="340"/>
              </a:spcBef>
              <a:tabLst>
                <a:tab pos="1460986" algn="l"/>
              </a:tabLst>
            </a:pPr>
            <a:r>
              <a:rPr sz="1361" spc="-7" dirty="0">
                <a:latin typeface="Courier New"/>
                <a:cs typeface="Courier New"/>
              </a:rPr>
              <a:t>:language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17" dirty="0">
                <a:latin typeface="Courier New"/>
                <a:cs typeface="Courier New"/>
              </a:rPr>
              <a:t>SQL</a:t>
            </a:r>
            <a:endParaRPr sz="1361">
              <a:latin typeface="Courier New"/>
              <a:cs typeface="Courier New"/>
            </a:endParaRPr>
          </a:p>
          <a:p>
            <a:pPr marL="1564725" marR="202290" indent="-1141558">
              <a:lnSpc>
                <a:spcPct val="116700"/>
              </a:lnSpc>
              <a:spcBef>
                <a:spcPts val="68"/>
              </a:spcBef>
              <a:tabLst>
                <a:tab pos="1357248" algn="l"/>
                <a:tab pos="1564725" algn="l"/>
                <a:tab pos="2083418" algn="l"/>
                <a:tab pos="2290896" algn="l"/>
              </a:tabLst>
            </a:pPr>
            <a:r>
              <a:rPr sz="1361" spc="-7" dirty="0">
                <a:latin typeface="Courier New"/>
                <a:cs typeface="Courier New"/>
              </a:rPr>
              <a:t>:content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34" dirty="0">
                <a:latin typeface="Courier New"/>
                <a:cs typeface="Courier New"/>
              </a:rPr>
              <a:t>(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7" dirty="0">
                <a:latin typeface="Courier New"/>
                <a:cs typeface="Courier New"/>
              </a:rPr>
              <a:t>SELECT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7" dirty="0">
                <a:latin typeface="Courier New"/>
                <a:cs typeface="Courier New"/>
              </a:rPr>
              <a:t>Max(getTemperature()) </a:t>
            </a:r>
            <a:r>
              <a:rPr sz="1361" spc="-14" dirty="0">
                <a:latin typeface="Courier New"/>
                <a:cs typeface="Courier New"/>
              </a:rPr>
              <a:t>FROM</a:t>
            </a:r>
            <a:r>
              <a:rPr sz="1361" dirty="0">
                <a:latin typeface="Courier New"/>
                <a:cs typeface="Courier New"/>
              </a:rPr>
              <a:t>	</a:t>
            </a:r>
            <a:r>
              <a:rPr sz="1361" spc="-7" dirty="0">
                <a:latin typeface="Courier New"/>
                <a:cs typeface="Courier New"/>
              </a:rPr>
              <a:t>ALL_Nodes</a:t>
            </a:r>
            <a:endParaRPr sz="1361">
              <a:latin typeface="Courier New"/>
              <a:cs typeface="Courier New"/>
            </a:endParaRPr>
          </a:p>
          <a:p>
            <a:pPr marL="1357248">
              <a:spcBef>
                <a:spcPts val="340"/>
              </a:spcBef>
            </a:pPr>
            <a:r>
              <a:rPr sz="1361" spc="-34" dirty="0">
                <a:latin typeface="Courier New"/>
                <a:cs typeface="Courier New"/>
              </a:rPr>
              <a:t>)</a:t>
            </a:r>
            <a:endParaRPr sz="1361">
              <a:latin typeface="Courier New"/>
              <a:cs typeface="Courier New"/>
            </a:endParaRPr>
          </a:p>
          <a:p>
            <a:pPr marL="8645">
              <a:spcBef>
                <a:spcPts val="340"/>
              </a:spcBef>
            </a:pPr>
            <a:r>
              <a:rPr sz="1361" spc="-34" dirty="0">
                <a:latin typeface="Courier New"/>
                <a:cs typeface="Courier New"/>
              </a:rPr>
              <a:t>)</a:t>
            </a:r>
            <a:endParaRPr sz="136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537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SQTL:</a:t>
            </a:r>
            <a:r>
              <a:rPr spc="-58" dirty="0"/>
              <a:t> </a:t>
            </a:r>
            <a:r>
              <a:rPr dirty="0"/>
              <a:t>Response</a:t>
            </a:r>
            <a:r>
              <a:rPr spc="-58" dirty="0"/>
              <a:t> </a:t>
            </a:r>
            <a:r>
              <a:rPr dirty="0"/>
              <a:t>implosion</a:t>
            </a:r>
            <a:r>
              <a:rPr spc="-54" dirty="0"/>
              <a:t> </a:t>
            </a:r>
            <a:r>
              <a:rPr spc="-7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274" y="904486"/>
            <a:ext cx="4644709" cy="896143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1566" indent="-242921">
              <a:spcBef>
                <a:spcPts val="405"/>
              </a:spcBef>
              <a:buAutoNum type="alphaLcParenR"/>
              <a:tabLst>
                <a:tab pos="251566" algn="l"/>
              </a:tabLst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68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response</a:t>
            </a:r>
            <a:r>
              <a:rPr sz="1634" spc="-65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implosion</a:t>
            </a:r>
            <a:r>
              <a:rPr sz="1634" spc="-6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problem</a:t>
            </a:r>
            <a:endParaRPr sz="1634">
              <a:latin typeface="Comic Sans MS"/>
              <a:cs typeface="Comic Sans MS"/>
            </a:endParaRPr>
          </a:p>
          <a:p>
            <a:pPr marL="268856" indent="-260211">
              <a:spcBef>
                <a:spcPts val="337"/>
              </a:spcBef>
              <a:buAutoNum type="alphaLcParenR"/>
              <a:tabLst>
                <a:tab pos="268856" algn="l"/>
              </a:tabLst>
            </a:pPr>
            <a:r>
              <a:rPr sz="1634" dirty="0">
                <a:latin typeface="Comic Sans MS"/>
                <a:cs typeface="Comic Sans MS"/>
              </a:rPr>
              <a:t>Reduction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responses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probabilistic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reply</a:t>
            </a:r>
            <a:endParaRPr sz="1634">
              <a:latin typeface="Comic Sans MS"/>
              <a:cs typeface="Comic Sans MS"/>
            </a:endParaRPr>
          </a:p>
          <a:p>
            <a:pPr marL="251999" indent="-243354">
              <a:spcBef>
                <a:spcPts val="422"/>
              </a:spcBef>
              <a:buAutoNum type="alphaLcParenR"/>
              <a:tabLst>
                <a:tab pos="251999" algn="l"/>
              </a:tabLst>
            </a:pPr>
            <a:r>
              <a:rPr sz="1634" dirty="0">
                <a:latin typeface="Comic Sans MS"/>
                <a:cs typeface="Comic Sans MS"/>
              </a:rPr>
              <a:t>Aggregation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intermediate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nodes</a:t>
            </a:r>
            <a:endParaRPr sz="1634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609" y="2095693"/>
            <a:ext cx="4578046" cy="24191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2492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SQTL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630620" cy="2278826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3458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By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using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FF0000"/>
                </a:solidFill>
                <a:latin typeface="Comic Sans MS"/>
                <a:cs typeface="Comic Sans MS"/>
              </a:rPr>
              <a:t>upon</a:t>
            </a:r>
            <a:r>
              <a:rPr sz="1634" spc="-3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command,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programmer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create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 </a:t>
            </a:r>
            <a:r>
              <a:rPr sz="1634" dirty="0">
                <a:latin typeface="Comic Sans MS"/>
                <a:cs typeface="Comic Sans MS"/>
              </a:rPr>
              <a:t>“event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handling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block”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3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types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events: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87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432245" marR="137022" lvl="1" indent="-242057">
              <a:lnSpc>
                <a:spcPts val="1579"/>
              </a:lnSpc>
              <a:spcBef>
                <a:spcPts val="3"/>
              </a:spcBef>
              <a:buAutoNum type="arabicPeriod"/>
              <a:tabLst>
                <a:tab pos="432245" algn="l"/>
                <a:tab pos="437431" algn="l"/>
              </a:tabLst>
            </a:pPr>
            <a:r>
              <a:rPr sz="1361" dirty="0">
                <a:latin typeface="Comic Sans MS"/>
                <a:cs typeface="Comic Sans MS"/>
              </a:rPr>
              <a:t>	Events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generated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when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received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node </a:t>
            </a:r>
            <a:r>
              <a:rPr sz="1361" spc="-7" dirty="0">
                <a:latin typeface="Comic Sans MS"/>
                <a:cs typeface="Comic Sans MS"/>
              </a:rPr>
              <a:t>(RECEIVE)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766"/>
              </a:spcBef>
              <a:buFont typeface="Comic Sans MS"/>
              <a:buAutoNum type="arabicPeriod"/>
            </a:pPr>
            <a:endParaRPr sz="1361">
              <a:latin typeface="Comic Sans MS"/>
              <a:cs typeface="Comic Sans MS"/>
            </a:endParaRPr>
          </a:p>
          <a:p>
            <a:pPr marL="437431" lvl="1" indent="-247244">
              <a:buAutoNum type="arabicPeriod"/>
              <a:tabLst>
                <a:tab pos="437431" algn="l"/>
              </a:tabLst>
            </a:pPr>
            <a:r>
              <a:rPr sz="1361" dirty="0">
                <a:latin typeface="Comic Sans MS"/>
                <a:cs typeface="Comic Sans MS"/>
              </a:rPr>
              <a:t>Events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triggered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periodically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(EVERY)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759"/>
              </a:spcBef>
              <a:buFont typeface="Comic Sans MS"/>
              <a:buAutoNum type="arabicPeriod"/>
            </a:pPr>
            <a:endParaRPr sz="1361">
              <a:latin typeface="Comic Sans MS"/>
              <a:cs typeface="Comic Sans MS"/>
            </a:endParaRPr>
          </a:p>
          <a:p>
            <a:pPr marL="437431" lvl="1" indent="-247244">
              <a:buAutoNum type="arabicPeriod"/>
              <a:tabLst>
                <a:tab pos="437431" algn="l"/>
              </a:tabLst>
            </a:pPr>
            <a:r>
              <a:rPr sz="1361" dirty="0">
                <a:latin typeface="Comic Sans MS"/>
                <a:cs typeface="Comic Sans MS"/>
              </a:rPr>
              <a:t>Events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caused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expiration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timer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(EXPIRE)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6478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-60768"/>
            <a:ext cx="5368258" cy="1171038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Main</a:t>
            </a:r>
            <a:r>
              <a:rPr spc="-41" dirty="0"/>
              <a:t> </a:t>
            </a:r>
            <a:r>
              <a:rPr dirty="0"/>
              <a:t>approaches</a:t>
            </a:r>
            <a:r>
              <a:rPr spc="-37" dirty="0"/>
              <a:t> </a:t>
            </a:r>
            <a:r>
              <a:rPr dirty="0"/>
              <a:t>in</a:t>
            </a:r>
            <a:r>
              <a:rPr spc="-37" dirty="0"/>
              <a:t> </a:t>
            </a:r>
            <a:r>
              <a:rPr dirty="0"/>
              <a:t>query</a:t>
            </a:r>
            <a:r>
              <a:rPr spc="-41" dirty="0"/>
              <a:t> </a:t>
            </a:r>
            <a:r>
              <a:rPr spc="-7" dirty="0"/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2" y="947364"/>
            <a:ext cx="7459727" cy="336381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14" dirty="0">
                <a:latin typeface="Comic Sans MS"/>
                <a:cs typeface="Comic Sans MS"/>
              </a:rPr>
              <a:t>Pull-</a:t>
            </a:r>
            <a:r>
              <a:rPr sz="1634" dirty="0">
                <a:latin typeface="Comic Sans MS"/>
                <a:cs typeface="Comic Sans MS"/>
              </a:rPr>
              <a:t>based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(interest</a:t>
            </a:r>
            <a:r>
              <a:rPr sz="1634" spc="-3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dissemination)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Sink-</a:t>
            </a:r>
            <a:r>
              <a:rPr sz="1361" dirty="0">
                <a:latin typeface="Comic Sans MS"/>
                <a:cs typeface="Comic Sans MS"/>
              </a:rPr>
              <a:t>initiated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dissemination</a:t>
            </a:r>
            <a:endParaRPr sz="1361" dirty="0">
              <a:latin typeface="Comic Sans MS"/>
              <a:cs typeface="Comic Sans MS"/>
            </a:endParaRPr>
          </a:p>
          <a:p>
            <a:pPr marL="371730" marR="34580" lvl="1" indent="-181543">
              <a:lnSpc>
                <a:spcPct val="1008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Users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their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interest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subset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nodes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entire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network.</a:t>
            </a:r>
            <a:endParaRPr sz="1361" dirty="0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800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This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interest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about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certain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attribute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field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triggering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event.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810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Push-</a:t>
            </a:r>
            <a:r>
              <a:rPr sz="1634" dirty="0">
                <a:latin typeface="Comic Sans MS"/>
                <a:cs typeface="Comic Sans MS"/>
              </a:rPr>
              <a:t>based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(advertisement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available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data)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14" dirty="0">
                <a:latin typeface="Comic Sans MS"/>
                <a:cs typeface="Comic Sans MS"/>
              </a:rPr>
              <a:t>Sensor-</a:t>
            </a:r>
            <a:r>
              <a:rPr sz="1361" dirty="0">
                <a:latin typeface="Comic Sans MS"/>
                <a:cs typeface="Comic Sans MS"/>
              </a:rPr>
              <a:t>initiated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delivery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nodes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advertise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available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users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users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which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interested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in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888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Push-</a:t>
            </a:r>
            <a:r>
              <a:rPr sz="1634" spc="-14" dirty="0">
                <a:latin typeface="Comic Sans MS"/>
                <a:cs typeface="Comic Sans MS"/>
              </a:rPr>
              <a:t>pull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Both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sensors/sink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actively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involved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9881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2073" y="1101254"/>
            <a:ext cx="857970" cy="315037"/>
          </a:xfrm>
          <a:prstGeom prst="rect">
            <a:avLst/>
          </a:prstGeom>
          <a:solidFill>
            <a:srgbClr val="CBCBCB"/>
          </a:solidFill>
          <a:ln w="19049">
            <a:solidFill>
              <a:srgbClr val="000000"/>
            </a:solidFill>
          </a:ln>
        </p:spPr>
        <p:txBody>
          <a:bodyPr vert="horz" wrap="square" lIns="0" tIns="104599" rIns="0" bIns="0" rtlCol="0">
            <a:spAutoFit/>
          </a:bodyPr>
          <a:lstStyle/>
          <a:p>
            <a:pPr marL="172033">
              <a:spcBef>
                <a:spcPts val="824"/>
              </a:spcBef>
            </a:pPr>
            <a:r>
              <a:rPr sz="1361" b="1" spc="-7" dirty="0">
                <a:latin typeface="Comic Sans MS"/>
                <a:cs typeface="Comic Sans MS"/>
              </a:rPr>
              <a:t>Query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4849" y="2197191"/>
            <a:ext cx="927127" cy="430066"/>
            <a:chOff x="2383231" y="3227971"/>
            <a:chExt cx="1362075" cy="631825"/>
          </a:xfrm>
        </p:grpSpPr>
        <p:sp>
          <p:nvSpPr>
            <p:cNvPr id="5" name="object 5"/>
            <p:cNvSpPr/>
            <p:nvPr/>
          </p:nvSpPr>
          <p:spPr>
            <a:xfrm>
              <a:off x="2392756" y="3237496"/>
              <a:ext cx="1343025" cy="612775"/>
            </a:xfrm>
            <a:custGeom>
              <a:avLst/>
              <a:gdLst/>
              <a:ahLst/>
              <a:cxnLst/>
              <a:rect l="l" t="t" r="r" b="b"/>
              <a:pathLst>
                <a:path w="1343025" h="612775">
                  <a:moveTo>
                    <a:pt x="1342999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1342999" y="612648"/>
                  </a:lnTo>
                  <a:lnTo>
                    <a:pt x="13429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" name="object 6"/>
            <p:cNvSpPr/>
            <p:nvPr/>
          </p:nvSpPr>
          <p:spPr>
            <a:xfrm>
              <a:off x="2392756" y="3237496"/>
              <a:ext cx="1343025" cy="612775"/>
            </a:xfrm>
            <a:custGeom>
              <a:avLst/>
              <a:gdLst/>
              <a:ahLst/>
              <a:cxnLst/>
              <a:rect l="l" t="t" r="r" b="b"/>
              <a:pathLst>
                <a:path w="1343025" h="612775">
                  <a:moveTo>
                    <a:pt x="0" y="0"/>
                  </a:moveTo>
                  <a:lnTo>
                    <a:pt x="1342999" y="0"/>
                  </a:lnTo>
                  <a:lnTo>
                    <a:pt x="1342999" y="612647"/>
                  </a:lnTo>
                  <a:lnTo>
                    <a:pt x="0" y="6126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61333" y="2203674"/>
            <a:ext cx="914160" cy="201358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21611" rIns="0" bIns="0" rtlCol="0">
            <a:spAutoFit/>
          </a:bodyPr>
          <a:lstStyle/>
          <a:p>
            <a:pPr marL="121461">
              <a:lnSpc>
                <a:spcPts val="1443"/>
              </a:lnSpc>
              <a:spcBef>
                <a:spcPts val="170"/>
              </a:spcBef>
            </a:pPr>
            <a:r>
              <a:rPr sz="1225" spc="-7" dirty="0">
                <a:latin typeface="Comic Sans MS"/>
                <a:cs typeface="Comic Sans MS"/>
              </a:rPr>
              <a:t>Temporal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1333" y="2408766"/>
            <a:ext cx="914160" cy="19236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0" rIns="0" bIns="0" rtlCol="0">
            <a:spAutoFit/>
          </a:bodyPr>
          <a:lstStyle/>
          <a:p>
            <a:pPr marL="180246">
              <a:lnSpc>
                <a:spcPts val="1457"/>
              </a:lnSpc>
            </a:pPr>
            <a:r>
              <a:rPr sz="1225" spc="-7" dirty="0">
                <a:latin typeface="Comic Sans MS"/>
                <a:cs typeface="Comic Sans MS"/>
              </a:rPr>
              <a:t>content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161" y="3167972"/>
            <a:ext cx="914160" cy="304608"/>
          </a:xfrm>
          <a:prstGeom prst="rect">
            <a:avLst/>
          </a:prstGeom>
          <a:solidFill>
            <a:srgbClr val="CBCBCB"/>
          </a:solidFill>
          <a:ln w="19049">
            <a:solidFill>
              <a:srgbClr val="000000"/>
            </a:solidFill>
          </a:ln>
        </p:spPr>
        <p:txBody>
          <a:bodyPr vert="horz" wrap="square" lIns="0" tIns="114972" rIns="0" bIns="0" rtlCol="0">
            <a:spAutoFit/>
          </a:bodyPr>
          <a:lstStyle/>
          <a:p>
            <a:pPr marL="71320">
              <a:spcBef>
                <a:spcPts val="905"/>
              </a:spcBef>
            </a:pPr>
            <a:r>
              <a:rPr sz="1225" spc="-7" dirty="0">
                <a:latin typeface="Comic Sans MS"/>
                <a:cs typeface="Comic Sans MS"/>
              </a:rPr>
              <a:t>Continuous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9434" y="3167972"/>
            <a:ext cx="914160" cy="304608"/>
          </a:xfrm>
          <a:prstGeom prst="rect">
            <a:avLst/>
          </a:prstGeom>
          <a:solidFill>
            <a:srgbClr val="CBCBCB"/>
          </a:solidFill>
          <a:ln w="19049">
            <a:solidFill>
              <a:srgbClr val="000000"/>
            </a:solidFill>
          </a:ln>
        </p:spPr>
        <p:txBody>
          <a:bodyPr vert="horz" wrap="square" lIns="0" tIns="114972" rIns="0" bIns="0" rtlCol="0">
            <a:spAutoFit/>
          </a:bodyPr>
          <a:lstStyle/>
          <a:p>
            <a:pPr marL="122325">
              <a:spcBef>
                <a:spcPts val="905"/>
              </a:spcBef>
            </a:pPr>
            <a:r>
              <a:rPr sz="1225" spc="-7" dirty="0">
                <a:latin typeface="Comic Sans MS"/>
                <a:cs typeface="Comic Sans MS"/>
              </a:rPr>
              <a:t>Snapshot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9716" y="3167972"/>
            <a:ext cx="914160" cy="304608"/>
          </a:xfrm>
          <a:prstGeom prst="rect">
            <a:avLst/>
          </a:prstGeom>
          <a:solidFill>
            <a:srgbClr val="CBCBCB"/>
          </a:solidFill>
          <a:ln w="19049">
            <a:solidFill>
              <a:srgbClr val="000000"/>
            </a:solidFill>
          </a:ln>
        </p:spPr>
        <p:txBody>
          <a:bodyPr vert="horz" wrap="square" lIns="0" tIns="114972" rIns="0" bIns="0" rtlCol="0">
            <a:spAutoFit/>
          </a:bodyPr>
          <a:lstStyle/>
          <a:p>
            <a:pPr marL="101145">
              <a:spcBef>
                <a:spcPts val="905"/>
              </a:spcBef>
            </a:pPr>
            <a:r>
              <a:rPr sz="1225" spc="-7" dirty="0">
                <a:latin typeface="Comic Sans MS"/>
                <a:cs typeface="Comic Sans MS"/>
              </a:rPr>
              <a:t>Historical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06232" y="2192082"/>
            <a:ext cx="4630014" cy="975968"/>
            <a:chOff x="1577238" y="3220466"/>
            <a:chExt cx="6802120" cy="1433830"/>
          </a:xfrm>
        </p:grpSpPr>
        <p:sp>
          <p:nvSpPr>
            <p:cNvPr id="13" name="object 13"/>
            <p:cNvSpPr/>
            <p:nvPr/>
          </p:nvSpPr>
          <p:spPr>
            <a:xfrm>
              <a:off x="1619137" y="3850144"/>
              <a:ext cx="1445260" cy="781685"/>
            </a:xfrm>
            <a:custGeom>
              <a:avLst/>
              <a:gdLst/>
              <a:ahLst/>
              <a:cxnLst/>
              <a:rect l="l" t="t" r="r" b="b"/>
              <a:pathLst>
                <a:path w="1445260" h="781685">
                  <a:moveTo>
                    <a:pt x="1445118" y="0"/>
                  </a:moveTo>
                  <a:lnTo>
                    <a:pt x="0" y="7813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77238" y="4548517"/>
              <a:ext cx="146685" cy="106045"/>
            </a:xfrm>
            <a:custGeom>
              <a:avLst/>
              <a:gdLst/>
              <a:ahLst/>
              <a:cxnLst/>
              <a:rect l="l" t="t" r="r" b="b"/>
              <a:pathLst>
                <a:path w="146685" h="106045">
                  <a:moveTo>
                    <a:pt x="105295" y="0"/>
                  </a:moveTo>
                  <a:lnTo>
                    <a:pt x="0" y="105663"/>
                  </a:lnTo>
                  <a:lnTo>
                    <a:pt x="146062" y="75412"/>
                  </a:lnTo>
                  <a:lnTo>
                    <a:pt x="105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0170" y="3850144"/>
              <a:ext cx="44450" cy="756920"/>
            </a:xfrm>
            <a:custGeom>
              <a:avLst/>
              <a:gdLst/>
              <a:ahLst/>
              <a:cxnLst/>
              <a:rect l="l" t="t" r="r" b="b"/>
              <a:pathLst>
                <a:path w="44450" h="756920">
                  <a:moveTo>
                    <a:pt x="44085" y="0"/>
                  </a:moveTo>
                  <a:lnTo>
                    <a:pt x="0" y="756495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2925" y="4509058"/>
              <a:ext cx="85725" cy="145415"/>
            </a:xfrm>
            <a:custGeom>
              <a:avLst/>
              <a:gdLst/>
              <a:ahLst/>
              <a:cxnLst/>
              <a:rect l="l" t="t" r="r" b="b"/>
              <a:pathLst>
                <a:path w="85725" h="145414">
                  <a:moveTo>
                    <a:pt x="0" y="0"/>
                  </a:moveTo>
                  <a:lnTo>
                    <a:pt x="34467" y="145122"/>
                  </a:lnTo>
                  <a:lnTo>
                    <a:pt x="85572" y="4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4255" y="3850144"/>
              <a:ext cx="1351915" cy="780415"/>
            </a:xfrm>
            <a:custGeom>
              <a:avLst/>
              <a:gdLst/>
              <a:ahLst/>
              <a:cxnLst/>
              <a:rect l="l" t="t" r="r" b="b"/>
              <a:pathLst>
                <a:path w="1351914" h="780414">
                  <a:moveTo>
                    <a:pt x="0" y="0"/>
                  </a:moveTo>
                  <a:lnTo>
                    <a:pt x="1351779" y="78026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2119" y="4545660"/>
              <a:ext cx="145415" cy="108585"/>
            </a:xfrm>
            <a:custGeom>
              <a:avLst/>
              <a:gdLst/>
              <a:ahLst/>
              <a:cxnLst/>
              <a:rect l="l" t="t" r="r" b="b"/>
              <a:pathLst>
                <a:path w="145414" h="108585">
                  <a:moveTo>
                    <a:pt x="42849" y="0"/>
                  </a:moveTo>
                  <a:lnTo>
                    <a:pt x="0" y="74244"/>
                  </a:lnTo>
                  <a:lnTo>
                    <a:pt x="145161" y="108546"/>
                  </a:lnTo>
                  <a:lnTo>
                    <a:pt x="42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6414" y="3229991"/>
              <a:ext cx="1343025" cy="612775"/>
            </a:xfrm>
            <a:custGeom>
              <a:avLst/>
              <a:gdLst/>
              <a:ahLst/>
              <a:cxnLst/>
              <a:rect l="l" t="t" r="r" b="b"/>
              <a:pathLst>
                <a:path w="1343025" h="612775">
                  <a:moveTo>
                    <a:pt x="1342999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1342999" y="612648"/>
                  </a:lnTo>
                  <a:lnTo>
                    <a:pt x="13429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6414" y="3229991"/>
              <a:ext cx="1343025" cy="612775"/>
            </a:xfrm>
            <a:custGeom>
              <a:avLst/>
              <a:gdLst/>
              <a:ahLst/>
              <a:cxnLst/>
              <a:rect l="l" t="t" r="r" b="b"/>
              <a:pathLst>
                <a:path w="1343025" h="612775">
                  <a:moveTo>
                    <a:pt x="0" y="0"/>
                  </a:moveTo>
                  <a:lnTo>
                    <a:pt x="1342999" y="0"/>
                  </a:lnTo>
                  <a:lnTo>
                    <a:pt x="1342999" y="612647"/>
                  </a:lnTo>
                  <a:lnTo>
                    <a:pt x="0" y="6126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15335" y="2198565"/>
            <a:ext cx="914160" cy="201358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21611" rIns="0" bIns="0" rtlCol="0">
            <a:spAutoFit/>
          </a:bodyPr>
          <a:lstStyle/>
          <a:p>
            <a:pPr marL="203587">
              <a:lnSpc>
                <a:spcPts val="1443"/>
              </a:lnSpc>
              <a:spcBef>
                <a:spcPts val="170"/>
              </a:spcBef>
            </a:pPr>
            <a:r>
              <a:rPr sz="1225" spc="-7" dirty="0">
                <a:latin typeface="Comic Sans MS"/>
                <a:cs typeface="Comic Sans MS"/>
              </a:rPr>
              <a:t>Spatial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5335" y="2403657"/>
            <a:ext cx="914160" cy="19236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0" rIns="0" bIns="0" rtlCol="0">
            <a:spAutoFit/>
          </a:bodyPr>
          <a:lstStyle/>
          <a:p>
            <a:pPr marL="180246">
              <a:lnSpc>
                <a:spcPts val="1457"/>
              </a:lnSpc>
            </a:pPr>
            <a:r>
              <a:rPr sz="1225" spc="-7" dirty="0">
                <a:latin typeface="Comic Sans MS"/>
                <a:cs typeface="Comic Sans MS"/>
              </a:rPr>
              <a:t>content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5061" y="3162864"/>
            <a:ext cx="914160" cy="391370"/>
          </a:xfrm>
          <a:prstGeom prst="rect">
            <a:avLst/>
          </a:prstGeom>
          <a:solidFill>
            <a:srgbClr val="CBCBCB"/>
          </a:solidFill>
          <a:ln w="19049">
            <a:solidFill>
              <a:srgbClr val="000000"/>
            </a:solidFill>
          </a:ln>
        </p:spPr>
        <p:txBody>
          <a:bodyPr vert="horz" wrap="square" lIns="0" tIns="31985" rIns="0" bIns="0" rtlCol="0">
            <a:spAutoFit/>
          </a:bodyPr>
          <a:lstStyle/>
          <a:p>
            <a:pPr marL="199265" marR="190620" indent="54031">
              <a:lnSpc>
                <a:spcPts val="1429"/>
              </a:lnSpc>
              <a:spcBef>
                <a:spcPts val="252"/>
              </a:spcBef>
            </a:pPr>
            <a:r>
              <a:rPr sz="1225" spc="-7" dirty="0">
                <a:latin typeface="Comic Sans MS"/>
                <a:cs typeface="Comic Sans MS"/>
              </a:rPr>
              <a:t>Data- centric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5335" y="3162864"/>
            <a:ext cx="914160" cy="391370"/>
          </a:xfrm>
          <a:prstGeom prst="rect">
            <a:avLst/>
          </a:prstGeom>
          <a:solidFill>
            <a:srgbClr val="CBCBCB"/>
          </a:solidFill>
          <a:ln w="19049">
            <a:solidFill>
              <a:srgbClr val="000000"/>
            </a:solidFill>
          </a:ln>
        </p:spPr>
        <p:txBody>
          <a:bodyPr vert="horz" wrap="square" lIns="0" tIns="31985" rIns="0" bIns="0" rtlCol="0">
            <a:spAutoFit/>
          </a:bodyPr>
          <a:lstStyle/>
          <a:p>
            <a:pPr marL="357466" marR="87313" indent="-262372">
              <a:lnSpc>
                <a:spcPts val="1429"/>
              </a:lnSpc>
              <a:spcBef>
                <a:spcPts val="252"/>
              </a:spcBef>
            </a:pPr>
            <a:r>
              <a:rPr sz="1225" spc="-7" dirty="0">
                <a:latin typeface="Comic Sans MS"/>
                <a:cs typeface="Comic Sans MS"/>
              </a:rPr>
              <a:t>Geographi </a:t>
            </a:r>
            <a:r>
              <a:rPr sz="1225" spc="-17" dirty="0">
                <a:latin typeface="Comic Sans MS"/>
                <a:cs typeface="Comic Sans MS"/>
              </a:rPr>
              <a:t>cal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89133" y="3156380"/>
            <a:ext cx="927127" cy="430066"/>
            <a:chOff x="8457056" y="4637151"/>
            <a:chExt cx="1362075" cy="631825"/>
          </a:xfrm>
        </p:grpSpPr>
        <p:sp>
          <p:nvSpPr>
            <p:cNvPr id="26" name="object 26"/>
            <p:cNvSpPr/>
            <p:nvPr/>
          </p:nvSpPr>
          <p:spPr>
            <a:xfrm>
              <a:off x="8466581" y="4646675"/>
              <a:ext cx="1343025" cy="612775"/>
            </a:xfrm>
            <a:custGeom>
              <a:avLst/>
              <a:gdLst/>
              <a:ahLst/>
              <a:cxnLst/>
              <a:rect l="l" t="t" r="r" b="b"/>
              <a:pathLst>
                <a:path w="1343025" h="612775">
                  <a:moveTo>
                    <a:pt x="1342999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1342999" y="612648"/>
                  </a:lnTo>
                  <a:lnTo>
                    <a:pt x="1342999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8466581" y="4646676"/>
              <a:ext cx="1343025" cy="612775"/>
            </a:xfrm>
            <a:custGeom>
              <a:avLst/>
              <a:gdLst/>
              <a:ahLst/>
              <a:cxnLst/>
              <a:rect l="l" t="t" r="r" b="b"/>
              <a:pathLst>
                <a:path w="1343025" h="612775">
                  <a:moveTo>
                    <a:pt x="0" y="0"/>
                  </a:moveTo>
                  <a:lnTo>
                    <a:pt x="1342999" y="0"/>
                  </a:lnTo>
                  <a:lnTo>
                    <a:pt x="1342999" y="612647"/>
                  </a:lnTo>
                  <a:lnTo>
                    <a:pt x="0" y="612647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95617" y="3162863"/>
            <a:ext cx="914160" cy="201358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21611" rIns="0" bIns="0" rtlCol="0">
            <a:spAutoFit/>
          </a:bodyPr>
          <a:lstStyle/>
          <a:p>
            <a:pPr marL="111951">
              <a:lnSpc>
                <a:spcPts val="1443"/>
              </a:lnSpc>
              <a:spcBef>
                <a:spcPts val="170"/>
              </a:spcBef>
            </a:pPr>
            <a:r>
              <a:rPr sz="1225" spc="-7" dirty="0">
                <a:latin typeface="Comic Sans MS"/>
                <a:cs typeface="Comic Sans MS"/>
              </a:rPr>
              <a:t>Real-</a:t>
            </a:r>
            <a:r>
              <a:rPr sz="1225" spc="-14" dirty="0">
                <a:latin typeface="Comic Sans MS"/>
                <a:cs typeface="Comic Sans MS"/>
              </a:rPr>
              <a:t>time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95617" y="3367956"/>
            <a:ext cx="914160" cy="192360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0" rIns="0" bIns="0" rtlCol="0">
            <a:spAutoFit/>
          </a:bodyPr>
          <a:lstStyle/>
          <a:p>
            <a:pPr marL="111087">
              <a:lnSpc>
                <a:spcPts val="1457"/>
              </a:lnSpc>
            </a:pPr>
            <a:r>
              <a:rPr sz="1225" spc="-7" dirty="0">
                <a:latin typeface="Comic Sans MS"/>
                <a:cs typeface="Comic Sans MS"/>
              </a:rPr>
              <a:t>detection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18403" y="1508540"/>
            <a:ext cx="4134250" cy="1654565"/>
            <a:chOff x="3064255" y="2216251"/>
            <a:chExt cx="6073775" cy="2430780"/>
          </a:xfrm>
        </p:grpSpPr>
        <p:sp>
          <p:nvSpPr>
            <p:cNvPr id="31" name="object 31"/>
            <p:cNvSpPr/>
            <p:nvPr/>
          </p:nvSpPr>
          <p:spPr>
            <a:xfrm>
              <a:off x="6299335" y="3842639"/>
              <a:ext cx="1398905" cy="781050"/>
            </a:xfrm>
            <a:custGeom>
              <a:avLst/>
              <a:gdLst/>
              <a:ahLst/>
              <a:cxnLst/>
              <a:rect l="l" t="t" r="r" b="b"/>
              <a:pathLst>
                <a:path w="1398904" h="781050">
                  <a:moveTo>
                    <a:pt x="1398578" y="0"/>
                  </a:moveTo>
                  <a:lnTo>
                    <a:pt x="0" y="78082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2" name="object 32"/>
            <p:cNvSpPr/>
            <p:nvPr/>
          </p:nvSpPr>
          <p:spPr>
            <a:xfrm>
              <a:off x="6257759" y="4539602"/>
              <a:ext cx="146050" cy="107314"/>
            </a:xfrm>
            <a:custGeom>
              <a:avLst/>
              <a:gdLst/>
              <a:ahLst/>
              <a:cxnLst/>
              <a:rect l="l" t="t" r="r" b="b"/>
              <a:pathLst>
                <a:path w="146050" h="107314">
                  <a:moveTo>
                    <a:pt x="103847" y="0"/>
                  </a:moveTo>
                  <a:lnTo>
                    <a:pt x="0" y="107073"/>
                  </a:lnTo>
                  <a:lnTo>
                    <a:pt x="145643" y="74853"/>
                  </a:lnTo>
                  <a:lnTo>
                    <a:pt x="1038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3" name="object 33"/>
            <p:cNvSpPr/>
            <p:nvPr/>
          </p:nvSpPr>
          <p:spPr>
            <a:xfrm>
              <a:off x="7697914" y="3842639"/>
              <a:ext cx="0" cy="756920"/>
            </a:xfrm>
            <a:custGeom>
              <a:avLst/>
              <a:gdLst/>
              <a:ahLst/>
              <a:cxnLst/>
              <a:rect l="l" t="t" r="r" b="b"/>
              <a:pathLst>
                <a:path h="756920">
                  <a:moveTo>
                    <a:pt x="0" y="0"/>
                  </a:moveTo>
                  <a:lnTo>
                    <a:pt x="0" y="75644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4" name="object 34"/>
            <p:cNvSpPr/>
            <p:nvPr/>
          </p:nvSpPr>
          <p:spPr>
            <a:xfrm>
              <a:off x="7655052" y="4503826"/>
              <a:ext cx="85725" cy="143510"/>
            </a:xfrm>
            <a:custGeom>
              <a:avLst/>
              <a:gdLst/>
              <a:ahLst/>
              <a:cxnLst/>
              <a:rect l="l" t="t" r="r" b="b"/>
              <a:pathLst>
                <a:path w="85725" h="143510">
                  <a:moveTo>
                    <a:pt x="85725" y="0"/>
                  </a:moveTo>
                  <a:lnTo>
                    <a:pt x="0" y="0"/>
                  </a:lnTo>
                  <a:lnTo>
                    <a:pt x="42862" y="142887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5" name="object 35"/>
            <p:cNvSpPr/>
            <p:nvPr/>
          </p:nvSpPr>
          <p:spPr>
            <a:xfrm>
              <a:off x="7697914" y="3842639"/>
              <a:ext cx="1398905" cy="781050"/>
            </a:xfrm>
            <a:custGeom>
              <a:avLst/>
              <a:gdLst/>
              <a:ahLst/>
              <a:cxnLst/>
              <a:rect l="l" t="t" r="r" b="b"/>
              <a:pathLst>
                <a:path w="1398904" h="781050">
                  <a:moveTo>
                    <a:pt x="0" y="0"/>
                  </a:moveTo>
                  <a:lnTo>
                    <a:pt x="1398279" y="78084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6" name="object 36"/>
            <p:cNvSpPr/>
            <p:nvPr/>
          </p:nvSpPr>
          <p:spPr>
            <a:xfrm>
              <a:off x="8992133" y="4539627"/>
              <a:ext cx="146050" cy="107314"/>
            </a:xfrm>
            <a:custGeom>
              <a:avLst/>
              <a:gdLst/>
              <a:ahLst/>
              <a:cxnLst/>
              <a:rect l="l" t="t" r="r" b="b"/>
              <a:pathLst>
                <a:path w="146050" h="107314">
                  <a:moveTo>
                    <a:pt x="41808" y="0"/>
                  </a:moveTo>
                  <a:lnTo>
                    <a:pt x="0" y="74841"/>
                  </a:lnTo>
                  <a:lnTo>
                    <a:pt x="145643" y="107086"/>
                  </a:lnTo>
                  <a:lnTo>
                    <a:pt x="418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7" name="object 37"/>
            <p:cNvSpPr/>
            <p:nvPr/>
          </p:nvSpPr>
          <p:spPr>
            <a:xfrm>
              <a:off x="3107828" y="2230539"/>
              <a:ext cx="2237740" cy="988060"/>
            </a:xfrm>
            <a:custGeom>
              <a:avLst/>
              <a:gdLst/>
              <a:ahLst/>
              <a:cxnLst/>
              <a:rect l="l" t="t" r="r" b="b"/>
              <a:pathLst>
                <a:path w="2237740" h="988060">
                  <a:moveTo>
                    <a:pt x="2237258" y="0"/>
                  </a:moveTo>
                  <a:lnTo>
                    <a:pt x="0" y="98771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8" name="object 38"/>
            <p:cNvSpPr/>
            <p:nvPr/>
          </p:nvSpPr>
          <p:spPr>
            <a:xfrm>
              <a:off x="3064255" y="3140583"/>
              <a:ext cx="148590" cy="97155"/>
            </a:xfrm>
            <a:custGeom>
              <a:avLst/>
              <a:gdLst/>
              <a:ahLst/>
              <a:cxnLst/>
              <a:rect l="l" t="t" r="r" b="b"/>
              <a:pathLst>
                <a:path w="148589" h="97155">
                  <a:moveTo>
                    <a:pt x="113385" y="0"/>
                  </a:moveTo>
                  <a:lnTo>
                    <a:pt x="0" y="96913"/>
                  </a:lnTo>
                  <a:lnTo>
                    <a:pt x="148018" y="78422"/>
                  </a:lnTo>
                  <a:lnTo>
                    <a:pt x="1133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5087" y="2230539"/>
              <a:ext cx="2308860" cy="981075"/>
            </a:xfrm>
            <a:custGeom>
              <a:avLst/>
              <a:gdLst/>
              <a:ahLst/>
              <a:cxnLst/>
              <a:rect l="l" t="t" r="r" b="b"/>
              <a:pathLst>
                <a:path w="2308859" h="981075">
                  <a:moveTo>
                    <a:pt x="0" y="0"/>
                  </a:moveTo>
                  <a:lnTo>
                    <a:pt x="2308838" y="98071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0" name="object 40"/>
            <p:cNvSpPr/>
            <p:nvPr/>
          </p:nvSpPr>
          <p:spPr>
            <a:xfrm>
              <a:off x="7549502" y="3134563"/>
              <a:ext cx="148590" cy="95885"/>
            </a:xfrm>
            <a:custGeom>
              <a:avLst/>
              <a:gdLst/>
              <a:ahLst/>
              <a:cxnLst/>
              <a:rect l="l" t="t" r="r" b="b"/>
              <a:pathLst>
                <a:path w="148590" h="95885">
                  <a:moveTo>
                    <a:pt x="33515" y="0"/>
                  </a:moveTo>
                  <a:lnTo>
                    <a:pt x="0" y="78905"/>
                  </a:lnTo>
                  <a:lnTo>
                    <a:pt x="148259" y="95313"/>
                  </a:lnTo>
                  <a:lnTo>
                    <a:pt x="33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63312" y="3636351"/>
            <a:ext cx="798755" cy="442428"/>
          </a:xfrm>
          <a:prstGeom prst="rect">
            <a:avLst/>
          </a:prstGeom>
        </p:spPr>
        <p:txBody>
          <a:bodyPr vert="horz" wrap="square" lIns="0" tIns="11238" rIns="0" bIns="0" rtlCol="0">
            <a:spAutoFit/>
          </a:bodyPr>
          <a:lstStyle/>
          <a:p>
            <a:pPr marL="8645" marR="3458">
              <a:lnSpc>
                <a:spcPct val="98200"/>
              </a:lnSpc>
              <a:spcBef>
                <a:spcPts val="88"/>
              </a:spcBef>
            </a:pPr>
            <a:r>
              <a:rPr sz="953" spc="-7" dirty="0">
                <a:latin typeface="Comic Sans MS"/>
                <a:cs typeface="Comic Sans MS"/>
              </a:rPr>
              <a:t>Collect </a:t>
            </a:r>
            <a:r>
              <a:rPr sz="953" dirty="0">
                <a:latin typeface="Comic Sans MS"/>
                <a:cs typeface="Comic Sans MS"/>
              </a:rPr>
              <a:t>summary</a:t>
            </a:r>
            <a:r>
              <a:rPr sz="953" spc="-14" dirty="0">
                <a:latin typeface="Comic Sans MS"/>
                <a:cs typeface="Comic Sans MS"/>
              </a:rPr>
              <a:t> data </a:t>
            </a:r>
            <a:r>
              <a:rPr sz="953" dirty="0">
                <a:latin typeface="Comic Sans MS"/>
                <a:cs typeface="Comic Sans MS"/>
              </a:rPr>
              <a:t>about</a:t>
            </a:r>
            <a:r>
              <a:rPr sz="953" spc="-10" dirty="0">
                <a:latin typeface="Comic Sans MS"/>
                <a:cs typeface="Comic Sans MS"/>
              </a:rPr>
              <a:t> </a:t>
            </a:r>
            <a:r>
              <a:rPr sz="953" spc="-14" dirty="0">
                <a:latin typeface="Comic Sans MS"/>
                <a:cs typeface="Comic Sans MS"/>
              </a:rPr>
              <a:t>past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42" name="object 42"/>
          <p:cNvSpPr txBox="1"/>
          <p:nvPr/>
        </p:nvSpPr>
        <p:spPr>
          <a:xfrm>
            <a:off x="2583030" y="3636351"/>
            <a:ext cx="738676" cy="590274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8645" marR="3458">
              <a:lnSpc>
                <a:spcPct val="99200"/>
              </a:lnSpc>
              <a:spcBef>
                <a:spcPts val="75"/>
              </a:spcBef>
            </a:pPr>
            <a:r>
              <a:rPr sz="953" dirty="0">
                <a:latin typeface="Comic Sans MS"/>
                <a:cs typeface="Comic Sans MS"/>
              </a:rPr>
              <a:t>Collect</a:t>
            </a:r>
            <a:r>
              <a:rPr sz="953" spc="-58" dirty="0">
                <a:latin typeface="Comic Sans MS"/>
                <a:cs typeface="Comic Sans MS"/>
              </a:rPr>
              <a:t> </a:t>
            </a:r>
            <a:r>
              <a:rPr sz="953" spc="-14" dirty="0">
                <a:latin typeface="Comic Sans MS"/>
                <a:cs typeface="Comic Sans MS"/>
              </a:rPr>
              <a:t>data </a:t>
            </a:r>
            <a:r>
              <a:rPr sz="953" dirty="0">
                <a:latin typeface="Comic Sans MS"/>
                <a:cs typeface="Comic Sans MS"/>
              </a:rPr>
              <a:t>about</a:t>
            </a:r>
            <a:r>
              <a:rPr sz="953" spc="-17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now</a:t>
            </a:r>
            <a:r>
              <a:rPr sz="953" spc="-14" dirty="0">
                <a:latin typeface="Comic Sans MS"/>
                <a:cs typeface="Comic Sans MS"/>
              </a:rPr>
              <a:t> </a:t>
            </a:r>
            <a:r>
              <a:rPr sz="953" spc="-17" dirty="0">
                <a:latin typeface="Comic Sans MS"/>
                <a:cs typeface="Comic Sans MS"/>
              </a:rPr>
              <a:t>or </a:t>
            </a:r>
            <a:r>
              <a:rPr sz="953" dirty="0">
                <a:latin typeface="Comic Sans MS"/>
                <a:cs typeface="Comic Sans MS"/>
              </a:rPr>
              <a:t>some</a:t>
            </a:r>
            <a:r>
              <a:rPr sz="953" spc="-37" dirty="0">
                <a:latin typeface="Comic Sans MS"/>
                <a:cs typeface="Comic Sans MS"/>
              </a:rPr>
              <a:t> </a:t>
            </a:r>
            <a:r>
              <a:rPr sz="953" spc="-7" dirty="0">
                <a:latin typeface="Comic Sans MS"/>
                <a:cs typeface="Comic Sans MS"/>
              </a:rPr>
              <a:t>other </a:t>
            </a:r>
            <a:r>
              <a:rPr sz="953" dirty="0">
                <a:latin typeface="Comic Sans MS"/>
                <a:cs typeface="Comic Sans MS"/>
              </a:rPr>
              <a:t>point</a:t>
            </a:r>
            <a:r>
              <a:rPr sz="953" spc="-10" dirty="0">
                <a:latin typeface="Comic Sans MS"/>
                <a:cs typeface="Comic Sans MS"/>
              </a:rPr>
              <a:t> </a:t>
            </a:r>
            <a:r>
              <a:rPr sz="953" dirty="0">
                <a:latin typeface="Comic Sans MS"/>
                <a:cs typeface="Comic Sans MS"/>
              </a:rPr>
              <a:t>in</a:t>
            </a:r>
            <a:r>
              <a:rPr sz="953" spc="-10" dirty="0">
                <a:latin typeface="Comic Sans MS"/>
                <a:cs typeface="Comic Sans MS"/>
              </a:rPr>
              <a:t> </a:t>
            </a:r>
            <a:r>
              <a:rPr sz="953" spc="-14" dirty="0">
                <a:latin typeface="Comic Sans MS"/>
                <a:cs typeface="Comic Sans MS"/>
              </a:rPr>
              <a:t>time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02757" y="3636351"/>
            <a:ext cx="560598" cy="742380"/>
          </a:xfrm>
          <a:prstGeom prst="rect">
            <a:avLst/>
          </a:prstGeom>
        </p:spPr>
        <p:txBody>
          <a:bodyPr vert="horz" wrap="square" lIns="0" tIns="9077" rIns="0" bIns="0" rtlCol="0">
            <a:spAutoFit/>
          </a:bodyPr>
          <a:lstStyle/>
          <a:p>
            <a:pPr marL="8645" marR="3458" algn="just">
              <a:lnSpc>
                <a:spcPct val="99700"/>
              </a:lnSpc>
              <a:spcBef>
                <a:spcPts val="71"/>
              </a:spcBef>
            </a:pPr>
            <a:r>
              <a:rPr sz="953" spc="-7" dirty="0">
                <a:latin typeface="Comic Sans MS"/>
                <a:cs typeface="Comic Sans MS"/>
              </a:rPr>
              <a:t>Collected </a:t>
            </a:r>
            <a:r>
              <a:rPr sz="953" dirty="0">
                <a:latin typeface="Comic Sans MS"/>
                <a:cs typeface="Comic Sans MS"/>
              </a:rPr>
              <a:t>data</a:t>
            </a:r>
            <a:r>
              <a:rPr sz="953" spc="-14" dirty="0">
                <a:latin typeface="Comic Sans MS"/>
                <a:cs typeface="Comic Sans MS"/>
              </a:rPr>
              <a:t> span </a:t>
            </a:r>
            <a:r>
              <a:rPr sz="953" dirty="0">
                <a:latin typeface="Comic Sans MS"/>
                <a:cs typeface="Comic Sans MS"/>
              </a:rPr>
              <a:t>some</a:t>
            </a:r>
            <a:r>
              <a:rPr sz="953" spc="-37" dirty="0">
                <a:latin typeface="Comic Sans MS"/>
                <a:cs typeface="Comic Sans MS"/>
              </a:rPr>
              <a:t> </a:t>
            </a:r>
            <a:r>
              <a:rPr sz="953" spc="-14" dirty="0">
                <a:latin typeface="Comic Sans MS"/>
                <a:cs typeface="Comic Sans MS"/>
              </a:rPr>
              <a:t>long </a:t>
            </a:r>
            <a:r>
              <a:rPr sz="953" dirty="0">
                <a:latin typeface="Comic Sans MS"/>
                <a:cs typeface="Comic Sans MS"/>
              </a:rPr>
              <a:t>period</a:t>
            </a:r>
            <a:r>
              <a:rPr sz="953" spc="-20" dirty="0">
                <a:latin typeface="Comic Sans MS"/>
                <a:cs typeface="Comic Sans MS"/>
              </a:rPr>
              <a:t> </a:t>
            </a:r>
            <a:r>
              <a:rPr sz="953" spc="-17" dirty="0">
                <a:latin typeface="Comic Sans MS"/>
                <a:cs typeface="Comic Sans MS"/>
              </a:rPr>
              <a:t>of </a:t>
            </a:r>
            <a:r>
              <a:rPr sz="953" spc="-14" dirty="0">
                <a:latin typeface="Comic Sans MS"/>
                <a:cs typeface="Comic Sans MS"/>
              </a:rPr>
              <a:t>time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88658" y="3636351"/>
            <a:ext cx="697182" cy="301331"/>
          </a:xfrm>
          <a:prstGeom prst="rect">
            <a:avLst/>
          </a:prstGeom>
        </p:spPr>
        <p:txBody>
          <a:bodyPr vert="horz" wrap="square" lIns="0" tIns="19017" rIns="0" bIns="0" rtlCol="0">
            <a:spAutoFit/>
          </a:bodyPr>
          <a:lstStyle/>
          <a:p>
            <a:pPr marL="8645" marR="3458">
              <a:lnSpc>
                <a:spcPts val="1089"/>
              </a:lnSpc>
              <a:spcBef>
                <a:spcPts val="149"/>
              </a:spcBef>
            </a:pPr>
            <a:r>
              <a:rPr sz="953" spc="-7" dirty="0">
                <a:latin typeface="Comic Sans MS"/>
                <a:cs typeface="Comic Sans MS"/>
              </a:rPr>
              <a:t>Attribute </a:t>
            </a:r>
            <a:r>
              <a:rPr sz="953" dirty="0">
                <a:latin typeface="Comic Sans MS"/>
                <a:cs typeface="Comic Sans MS"/>
              </a:rPr>
              <a:t>based</a:t>
            </a:r>
            <a:r>
              <a:rPr sz="953" spc="-14" dirty="0">
                <a:latin typeface="Comic Sans MS"/>
                <a:cs typeface="Comic Sans MS"/>
              </a:rPr>
              <a:t> query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68931" y="3636351"/>
            <a:ext cx="697182" cy="301331"/>
          </a:xfrm>
          <a:prstGeom prst="rect">
            <a:avLst/>
          </a:prstGeom>
        </p:spPr>
        <p:txBody>
          <a:bodyPr vert="horz" wrap="square" lIns="0" tIns="19017" rIns="0" bIns="0" rtlCol="0">
            <a:spAutoFit/>
          </a:bodyPr>
          <a:lstStyle/>
          <a:p>
            <a:pPr marL="8645" marR="3458">
              <a:lnSpc>
                <a:spcPts val="1089"/>
              </a:lnSpc>
              <a:spcBef>
                <a:spcPts val="149"/>
              </a:spcBef>
            </a:pPr>
            <a:r>
              <a:rPr sz="953" spc="-7" dirty="0">
                <a:latin typeface="Comic Sans MS"/>
                <a:cs typeface="Comic Sans MS"/>
              </a:rPr>
              <a:t>Location </a:t>
            </a:r>
            <a:r>
              <a:rPr sz="953" dirty="0">
                <a:latin typeface="Comic Sans MS"/>
                <a:cs typeface="Comic Sans MS"/>
              </a:rPr>
              <a:t>based</a:t>
            </a:r>
            <a:r>
              <a:rPr sz="953" spc="-14" dirty="0">
                <a:latin typeface="Comic Sans MS"/>
                <a:cs typeface="Comic Sans MS"/>
              </a:rPr>
              <a:t> query</a:t>
            </a:r>
            <a:endParaRPr sz="953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114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77957"/>
            <a:ext cx="5368258" cy="893587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ts val="2266"/>
              </a:lnSpc>
              <a:spcBef>
                <a:spcPts val="68"/>
              </a:spcBef>
            </a:pPr>
            <a:r>
              <a:rPr spc="-7" dirty="0"/>
              <a:t>Example:</a:t>
            </a:r>
          </a:p>
          <a:p>
            <a:pPr marL="8645">
              <a:lnSpc>
                <a:spcPts val="2266"/>
              </a:lnSpc>
            </a:pPr>
            <a:r>
              <a:rPr spc="-14" dirty="0"/>
              <a:t>Data-</a:t>
            </a:r>
            <a:r>
              <a:rPr dirty="0"/>
              <a:t>centric</a:t>
            </a:r>
            <a:r>
              <a:rPr spc="-41" dirty="0"/>
              <a:t> </a:t>
            </a:r>
            <a:r>
              <a:rPr dirty="0"/>
              <a:t>query</a:t>
            </a:r>
            <a:r>
              <a:rPr spc="-41" dirty="0"/>
              <a:t> </a:t>
            </a:r>
            <a:r>
              <a:rPr dirty="0"/>
              <a:t>(attribute</a:t>
            </a:r>
            <a:r>
              <a:rPr spc="-41" dirty="0"/>
              <a:t> </a:t>
            </a:r>
            <a:r>
              <a:rPr dirty="0"/>
              <a:t>based</a:t>
            </a:r>
            <a:r>
              <a:rPr spc="-41" dirty="0"/>
              <a:t> </a:t>
            </a:r>
            <a:r>
              <a:rPr spc="-7" dirty="0"/>
              <a:t>query)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71628" y="1953320"/>
            <a:ext cx="140474" cy="140042"/>
            <a:chOff x="4758499" y="2869692"/>
            <a:chExt cx="206375" cy="205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8499" y="2869692"/>
              <a:ext cx="179387" cy="1349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8982" y="2869692"/>
              <a:ext cx="205399" cy="2053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313" y="2973376"/>
            <a:ext cx="122104" cy="918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1293" y="2575727"/>
            <a:ext cx="139809" cy="1398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706353" y="3578492"/>
            <a:ext cx="140042" cy="144364"/>
            <a:chOff x="8482355" y="5257291"/>
            <a:chExt cx="205740" cy="2120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9124" y="5257291"/>
              <a:ext cx="179387" cy="1349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2355" y="5263641"/>
              <a:ext cx="205399" cy="20539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13389" y="3623877"/>
            <a:ext cx="139810" cy="13980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99818" y="3959933"/>
            <a:ext cx="139809" cy="13980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81750" y="2578968"/>
            <a:ext cx="139810" cy="13980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857182" y="3205697"/>
            <a:ext cx="140042" cy="140042"/>
            <a:chOff x="4296536" y="4709604"/>
            <a:chExt cx="205740" cy="20574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124" y="4711192"/>
              <a:ext cx="179388" cy="1349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6536" y="4709604"/>
              <a:ext cx="205399" cy="2053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28096" y="2570721"/>
            <a:ext cx="481501" cy="24084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1120" rIns="0" bIns="0" rtlCol="0">
            <a:spAutoFit/>
          </a:bodyPr>
          <a:lstStyle/>
          <a:p>
            <a:pPr marL="62243">
              <a:spcBef>
                <a:spcPts val="244"/>
              </a:spcBef>
            </a:pPr>
            <a:r>
              <a:rPr sz="1361" spc="-14" dirty="0">
                <a:latin typeface="Comic Sans MS"/>
                <a:cs typeface="Comic Sans MS"/>
              </a:rPr>
              <a:t>Sink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7809" y="927680"/>
            <a:ext cx="4942946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5935">
              <a:spcBef>
                <a:spcPts val="68"/>
              </a:spcBef>
            </a:pPr>
            <a:r>
              <a:rPr sz="1634" dirty="0">
                <a:latin typeface="Comic Sans MS"/>
                <a:cs typeface="Comic Sans MS"/>
              </a:rPr>
              <a:t>Query: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nodes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that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read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&gt;70</a:t>
            </a:r>
            <a:r>
              <a:rPr sz="1634" baseline="24305" dirty="0">
                <a:latin typeface="Comic Sans MS"/>
                <a:cs typeface="Comic Sans MS"/>
              </a:rPr>
              <a:t>o</a:t>
            </a:r>
            <a:r>
              <a:rPr sz="1634" dirty="0">
                <a:latin typeface="Comic Sans MS"/>
                <a:cs typeface="Comic Sans MS"/>
              </a:rPr>
              <a:t>F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temperature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7140" y="1824515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6817" y="2334543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68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2774" y="3432399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68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30204" y="3821404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69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0527" y="3077973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45842" y="2195150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75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6194" y="2821879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27783" y="2411264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67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88529" y="3428077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60866" y="2673841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66</a:t>
            </a:r>
            <a:endParaRPr sz="1361">
              <a:latin typeface="Comic Sans MS"/>
              <a:cs typeface="Comic Sans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93810" y="2817774"/>
            <a:ext cx="139810" cy="13980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41856" y="2366970"/>
            <a:ext cx="139810" cy="13980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1193" y="2973376"/>
            <a:ext cx="139809" cy="139809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6274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Application</a:t>
            </a:r>
            <a:r>
              <a:rPr spc="-54" dirty="0"/>
              <a:t> </a:t>
            </a:r>
            <a:r>
              <a:rPr dirty="0"/>
              <a:t>layer</a:t>
            </a:r>
            <a:r>
              <a:rPr spc="-51" dirty="0"/>
              <a:t> </a:t>
            </a:r>
            <a:r>
              <a:rPr dirty="0"/>
              <a:t>in</a:t>
            </a:r>
            <a:r>
              <a:rPr spc="-51" dirty="0"/>
              <a:t> </a:t>
            </a:r>
            <a:r>
              <a:rPr dirty="0"/>
              <a:t>the</a:t>
            </a:r>
            <a:r>
              <a:rPr spc="-54" dirty="0"/>
              <a:t> </a:t>
            </a:r>
            <a:r>
              <a:rPr spc="-7" dirty="0"/>
              <a:t>Internet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7002526" cy="2530946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1082340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Protocols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layer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common </a:t>
            </a:r>
            <a:r>
              <a:rPr sz="1634" dirty="0">
                <a:latin typeface="Comic Sans MS"/>
                <a:cs typeface="Comic Sans MS"/>
              </a:rPr>
              <a:t>communication</a:t>
            </a:r>
            <a:r>
              <a:rPr sz="1634" spc="-82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services</a:t>
            </a:r>
            <a:endParaRPr sz="1634" dirty="0">
              <a:latin typeface="Comic Sans MS"/>
              <a:cs typeface="Comic Sans MS"/>
            </a:endParaRPr>
          </a:p>
          <a:p>
            <a:pPr>
              <a:spcBef>
                <a:spcPts val="555"/>
              </a:spcBef>
              <a:buFont typeface="Arial"/>
              <a:buChar char="•"/>
            </a:pPr>
            <a:endParaRPr sz="1634" dirty="0">
              <a:latin typeface="Comic Sans MS"/>
              <a:cs typeface="Comic Sans MS"/>
            </a:endParaRPr>
          </a:p>
          <a:p>
            <a:pPr marL="190188" marR="3458" indent="-181543">
              <a:lnSpc>
                <a:spcPts val="1920"/>
              </a:lnSpc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Protocols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layer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defined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special </a:t>
            </a:r>
            <a:r>
              <a:rPr sz="1634" dirty="0">
                <a:latin typeface="Comic Sans MS"/>
                <a:cs typeface="Comic Sans MS"/>
              </a:rPr>
              <a:t>purposes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specify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...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86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types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messages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syntax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types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semantics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types</a:t>
            </a:r>
            <a:endParaRPr sz="1361" dirty="0">
              <a:latin typeface="Comic Sans MS"/>
              <a:cs typeface="Comic Sans MS"/>
            </a:endParaRPr>
          </a:p>
          <a:p>
            <a:pPr marL="371730" marR="98984" lvl="1" indent="-181543">
              <a:lnSpc>
                <a:spcPct val="100800"/>
              </a:lnSpc>
              <a:spcBef>
                <a:spcPts val="25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rules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definition,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when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how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application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process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sends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34" dirty="0">
                <a:latin typeface="Comic Sans MS"/>
                <a:cs typeface="Comic Sans MS"/>
              </a:rPr>
              <a:t>a </a:t>
            </a: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resp.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responses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it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3234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81042" y="2546208"/>
            <a:ext cx="2882953" cy="1875865"/>
            <a:chOff x="2568625" y="3740725"/>
            <a:chExt cx="4235450" cy="2755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8625" y="3740725"/>
              <a:ext cx="4235335" cy="27556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0614" y="3778751"/>
              <a:ext cx="4114539" cy="26373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30610" y="3778756"/>
              <a:ext cx="4114800" cy="2637790"/>
            </a:xfrm>
            <a:custGeom>
              <a:avLst/>
              <a:gdLst/>
              <a:ahLst/>
              <a:cxnLst/>
              <a:rect l="l" t="t" r="r" b="b"/>
              <a:pathLst>
                <a:path w="4114800" h="2637790">
                  <a:moveTo>
                    <a:pt x="475180" y="463"/>
                  </a:moveTo>
                  <a:lnTo>
                    <a:pt x="544794" y="1523"/>
                  </a:lnTo>
                  <a:lnTo>
                    <a:pt x="582898" y="4934"/>
                  </a:lnTo>
                  <a:lnTo>
                    <a:pt x="623018" y="10134"/>
                  </a:lnTo>
                  <a:lnTo>
                    <a:pt x="665018" y="17024"/>
                  </a:lnTo>
                  <a:lnTo>
                    <a:pt x="708763" y="25506"/>
                  </a:lnTo>
                  <a:lnTo>
                    <a:pt x="754115" y="35480"/>
                  </a:lnTo>
                  <a:lnTo>
                    <a:pt x="800940" y="46848"/>
                  </a:lnTo>
                  <a:lnTo>
                    <a:pt x="849102" y="59511"/>
                  </a:lnTo>
                  <a:lnTo>
                    <a:pt x="898463" y="73369"/>
                  </a:lnTo>
                  <a:lnTo>
                    <a:pt x="948889" y="88325"/>
                  </a:lnTo>
                  <a:lnTo>
                    <a:pt x="1000243" y="104279"/>
                  </a:lnTo>
                  <a:lnTo>
                    <a:pt x="1052388" y="121132"/>
                  </a:lnTo>
                  <a:lnTo>
                    <a:pt x="1105190" y="138786"/>
                  </a:lnTo>
                  <a:lnTo>
                    <a:pt x="1158512" y="157142"/>
                  </a:lnTo>
                  <a:lnTo>
                    <a:pt x="1212218" y="176101"/>
                  </a:lnTo>
                  <a:lnTo>
                    <a:pt x="1266172" y="195564"/>
                  </a:lnTo>
                  <a:lnTo>
                    <a:pt x="1320238" y="215432"/>
                  </a:lnTo>
                  <a:lnTo>
                    <a:pt x="1374279" y="235607"/>
                  </a:lnTo>
                  <a:lnTo>
                    <a:pt x="1428161" y="255989"/>
                  </a:lnTo>
                  <a:lnTo>
                    <a:pt x="1481746" y="276480"/>
                  </a:lnTo>
                  <a:lnTo>
                    <a:pt x="1534899" y="296981"/>
                  </a:lnTo>
                  <a:lnTo>
                    <a:pt x="1587484" y="317393"/>
                  </a:lnTo>
                  <a:lnTo>
                    <a:pt x="1639365" y="337617"/>
                  </a:lnTo>
                  <a:lnTo>
                    <a:pt x="1690405" y="357555"/>
                  </a:lnTo>
                  <a:lnTo>
                    <a:pt x="1740469" y="377107"/>
                  </a:lnTo>
                  <a:lnTo>
                    <a:pt x="1789421" y="396175"/>
                  </a:lnTo>
                  <a:lnTo>
                    <a:pt x="1837124" y="414660"/>
                  </a:lnTo>
                  <a:lnTo>
                    <a:pt x="1883443" y="432463"/>
                  </a:lnTo>
                  <a:lnTo>
                    <a:pt x="1932454" y="451637"/>
                  </a:lnTo>
                  <a:lnTo>
                    <a:pt x="1981543" y="471666"/>
                  </a:lnTo>
                  <a:lnTo>
                    <a:pt x="2030672" y="492468"/>
                  </a:lnTo>
                  <a:lnTo>
                    <a:pt x="2079801" y="513962"/>
                  </a:lnTo>
                  <a:lnTo>
                    <a:pt x="2128891" y="536065"/>
                  </a:lnTo>
                  <a:lnTo>
                    <a:pt x="2177902" y="558697"/>
                  </a:lnTo>
                  <a:lnTo>
                    <a:pt x="2226794" y="581774"/>
                  </a:lnTo>
                  <a:lnTo>
                    <a:pt x="2275529" y="605217"/>
                  </a:lnTo>
                  <a:lnTo>
                    <a:pt x="2324065" y="628942"/>
                  </a:lnTo>
                  <a:lnTo>
                    <a:pt x="2372365" y="652870"/>
                  </a:lnTo>
                  <a:lnTo>
                    <a:pt x="2420388" y="676917"/>
                  </a:lnTo>
                  <a:lnTo>
                    <a:pt x="2468096" y="701002"/>
                  </a:lnTo>
                  <a:lnTo>
                    <a:pt x="2515447" y="725044"/>
                  </a:lnTo>
                  <a:lnTo>
                    <a:pt x="2562404" y="748960"/>
                  </a:lnTo>
                  <a:lnTo>
                    <a:pt x="2608926" y="772670"/>
                  </a:lnTo>
                  <a:lnTo>
                    <a:pt x="2654974" y="796092"/>
                  </a:lnTo>
                  <a:lnTo>
                    <a:pt x="2700509" y="819143"/>
                  </a:lnTo>
                  <a:lnTo>
                    <a:pt x="2745490" y="841743"/>
                  </a:lnTo>
                  <a:lnTo>
                    <a:pt x="2789879" y="863809"/>
                  </a:lnTo>
                  <a:lnTo>
                    <a:pt x="2833635" y="885261"/>
                  </a:lnTo>
                  <a:lnTo>
                    <a:pt x="2876720" y="906016"/>
                  </a:lnTo>
                  <a:lnTo>
                    <a:pt x="2919094" y="925992"/>
                  </a:lnTo>
                  <a:lnTo>
                    <a:pt x="2960717" y="945109"/>
                  </a:lnTo>
                  <a:lnTo>
                    <a:pt x="3001550" y="963284"/>
                  </a:lnTo>
                  <a:lnTo>
                    <a:pt x="3041553" y="980436"/>
                  </a:lnTo>
                  <a:lnTo>
                    <a:pt x="3080687" y="996483"/>
                  </a:lnTo>
                  <a:lnTo>
                    <a:pt x="3118912" y="1011344"/>
                  </a:lnTo>
                  <a:lnTo>
                    <a:pt x="3175350" y="1030870"/>
                  </a:lnTo>
                  <a:lnTo>
                    <a:pt x="3231276" y="1047018"/>
                  </a:lnTo>
                  <a:lnTo>
                    <a:pt x="3286527" y="1060224"/>
                  </a:lnTo>
                  <a:lnTo>
                    <a:pt x="3340938" y="1070923"/>
                  </a:lnTo>
                  <a:lnTo>
                    <a:pt x="3394344" y="1079552"/>
                  </a:lnTo>
                  <a:lnTo>
                    <a:pt x="3446582" y="1086544"/>
                  </a:lnTo>
                  <a:lnTo>
                    <a:pt x="3497486" y="1092337"/>
                  </a:lnTo>
                  <a:lnTo>
                    <a:pt x="3546893" y="1097365"/>
                  </a:lnTo>
                  <a:lnTo>
                    <a:pt x="3594637" y="1102064"/>
                  </a:lnTo>
                  <a:lnTo>
                    <a:pt x="3640554" y="1106870"/>
                  </a:lnTo>
                  <a:lnTo>
                    <a:pt x="3684481" y="1112218"/>
                  </a:lnTo>
                  <a:lnTo>
                    <a:pt x="3726252" y="1118544"/>
                  </a:lnTo>
                  <a:lnTo>
                    <a:pt x="3765703" y="1126283"/>
                  </a:lnTo>
                  <a:lnTo>
                    <a:pt x="3802669" y="1135871"/>
                  </a:lnTo>
                  <a:lnTo>
                    <a:pt x="3868491" y="1162337"/>
                  </a:lnTo>
                  <a:lnTo>
                    <a:pt x="3922402" y="1201424"/>
                  </a:lnTo>
                  <a:lnTo>
                    <a:pt x="3973526" y="1255844"/>
                  </a:lnTo>
                  <a:lnTo>
                    <a:pt x="3998796" y="1286602"/>
                  </a:lnTo>
                  <a:lnTo>
                    <a:pt x="4023069" y="1319465"/>
                  </a:lnTo>
                  <a:lnTo>
                    <a:pt x="4045744" y="1354237"/>
                  </a:lnTo>
                  <a:lnTo>
                    <a:pt x="4066218" y="1390725"/>
                  </a:lnTo>
                  <a:lnTo>
                    <a:pt x="4083892" y="1428732"/>
                  </a:lnTo>
                  <a:lnTo>
                    <a:pt x="4098163" y="1468063"/>
                  </a:lnTo>
                  <a:lnTo>
                    <a:pt x="4108429" y="1508523"/>
                  </a:lnTo>
                  <a:lnTo>
                    <a:pt x="4114090" y="1549917"/>
                  </a:lnTo>
                  <a:lnTo>
                    <a:pt x="4114545" y="1592049"/>
                  </a:lnTo>
                  <a:lnTo>
                    <a:pt x="4109190" y="1634725"/>
                  </a:lnTo>
                  <a:lnTo>
                    <a:pt x="4097426" y="1677749"/>
                  </a:lnTo>
                  <a:lnTo>
                    <a:pt x="4078651" y="1720926"/>
                  </a:lnTo>
                  <a:lnTo>
                    <a:pt x="4052262" y="1764061"/>
                  </a:lnTo>
                  <a:lnTo>
                    <a:pt x="4017660" y="1806959"/>
                  </a:lnTo>
                  <a:lnTo>
                    <a:pt x="3974242" y="1849424"/>
                  </a:lnTo>
                  <a:lnTo>
                    <a:pt x="3923871" y="1890502"/>
                  </a:lnTo>
                  <a:lnTo>
                    <a:pt x="3861870" y="1935728"/>
                  </a:lnTo>
                  <a:lnTo>
                    <a:pt x="3826904" y="1959670"/>
                  </a:lnTo>
                  <a:lnTo>
                    <a:pt x="3789507" y="1984378"/>
                  </a:lnTo>
                  <a:lnTo>
                    <a:pt x="3749837" y="2009759"/>
                  </a:lnTo>
                  <a:lnTo>
                    <a:pt x="3708052" y="2035725"/>
                  </a:lnTo>
                  <a:lnTo>
                    <a:pt x="3664311" y="2062185"/>
                  </a:lnTo>
                  <a:lnTo>
                    <a:pt x="3618773" y="2089047"/>
                  </a:lnTo>
                  <a:lnTo>
                    <a:pt x="3571597" y="2116221"/>
                  </a:lnTo>
                  <a:lnTo>
                    <a:pt x="3522940" y="2143618"/>
                  </a:lnTo>
                  <a:lnTo>
                    <a:pt x="3472962" y="2171145"/>
                  </a:lnTo>
                  <a:lnTo>
                    <a:pt x="3421821" y="2198713"/>
                  </a:lnTo>
                  <a:lnTo>
                    <a:pt x="3369677" y="2226231"/>
                  </a:lnTo>
                  <a:lnTo>
                    <a:pt x="3316686" y="2253609"/>
                  </a:lnTo>
                  <a:lnTo>
                    <a:pt x="3263009" y="2280755"/>
                  </a:lnTo>
                  <a:lnTo>
                    <a:pt x="3208803" y="2307580"/>
                  </a:lnTo>
                  <a:lnTo>
                    <a:pt x="3154228" y="2333992"/>
                  </a:lnTo>
                  <a:lnTo>
                    <a:pt x="3099442" y="2359902"/>
                  </a:lnTo>
                  <a:lnTo>
                    <a:pt x="3044604" y="2385218"/>
                  </a:lnTo>
                  <a:lnTo>
                    <a:pt x="2989872" y="2409850"/>
                  </a:lnTo>
                  <a:lnTo>
                    <a:pt x="2935404" y="2433708"/>
                  </a:lnTo>
                  <a:lnTo>
                    <a:pt x="2881360" y="2456700"/>
                  </a:lnTo>
                  <a:lnTo>
                    <a:pt x="2827899" y="2478737"/>
                  </a:lnTo>
                  <a:lnTo>
                    <a:pt x="2775178" y="2499727"/>
                  </a:lnTo>
                  <a:lnTo>
                    <a:pt x="2723356" y="2519581"/>
                  </a:lnTo>
                  <a:lnTo>
                    <a:pt x="2672592" y="2538207"/>
                  </a:lnTo>
                  <a:lnTo>
                    <a:pt x="2623045" y="2555515"/>
                  </a:lnTo>
                  <a:lnTo>
                    <a:pt x="2574874" y="2571415"/>
                  </a:lnTo>
                  <a:lnTo>
                    <a:pt x="2528236" y="2585815"/>
                  </a:lnTo>
                  <a:lnTo>
                    <a:pt x="2483290" y="2598626"/>
                  </a:lnTo>
                  <a:lnTo>
                    <a:pt x="2440196" y="2609756"/>
                  </a:lnTo>
                  <a:lnTo>
                    <a:pt x="2399112" y="2619116"/>
                  </a:lnTo>
                  <a:lnTo>
                    <a:pt x="2360195" y="2626614"/>
                  </a:lnTo>
                  <a:lnTo>
                    <a:pt x="2289503" y="2635663"/>
                  </a:lnTo>
                  <a:lnTo>
                    <a:pt x="2238819" y="2637386"/>
                  </a:lnTo>
                  <a:lnTo>
                    <a:pt x="2192103" y="2634833"/>
                  </a:lnTo>
                  <a:lnTo>
                    <a:pt x="2149026" y="2628249"/>
                  </a:lnTo>
                  <a:lnTo>
                    <a:pt x="2109260" y="2617883"/>
                  </a:lnTo>
                  <a:lnTo>
                    <a:pt x="2072477" y="2603981"/>
                  </a:lnTo>
                  <a:lnTo>
                    <a:pt x="2038349" y="2586791"/>
                  </a:lnTo>
                  <a:lnTo>
                    <a:pt x="1976745" y="2543532"/>
                  </a:lnTo>
                  <a:lnTo>
                    <a:pt x="1921825" y="2490085"/>
                  </a:lnTo>
                  <a:lnTo>
                    <a:pt x="1896051" y="2460159"/>
                  </a:lnTo>
                  <a:lnTo>
                    <a:pt x="1870963" y="2428427"/>
                  </a:lnTo>
                  <a:lnTo>
                    <a:pt x="1846235" y="2395136"/>
                  </a:lnTo>
                  <a:lnTo>
                    <a:pt x="1821536" y="2360533"/>
                  </a:lnTo>
                  <a:lnTo>
                    <a:pt x="1796540" y="2324866"/>
                  </a:lnTo>
                  <a:lnTo>
                    <a:pt x="1770919" y="2288382"/>
                  </a:lnTo>
                  <a:lnTo>
                    <a:pt x="1744343" y="2251327"/>
                  </a:lnTo>
                  <a:lnTo>
                    <a:pt x="1716486" y="2213949"/>
                  </a:lnTo>
                  <a:lnTo>
                    <a:pt x="1687020" y="2176496"/>
                  </a:lnTo>
                  <a:lnTo>
                    <a:pt x="1655615" y="2139213"/>
                  </a:lnTo>
                  <a:lnTo>
                    <a:pt x="1621944" y="2102349"/>
                  </a:lnTo>
                  <a:lnTo>
                    <a:pt x="1585680" y="2066150"/>
                  </a:lnTo>
                  <a:lnTo>
                    <a:pt x="1546493" y="2030863"/>
                  </a:lnTo>
                  <a:lnTo>
                    <a:pt x="1514437" y="2003543"/>
                  </a:lnTo>
                  <a:lnTo>
                    <a:pt x="1480844" y="1974927"/>
                  </a:lnTo>
                  <a:lnTo>
                    <a:pt x="1445835" y="1945111"/>
                  </a:lnTo>
                  <a:lnTo>
                    <a:pt x="1409534" y="1914191"/>
                  </a:lnTo>
                  <a:lnTo>
                    <a:pt x="1372063" y="1882264"/>
                  </a:lnTo>
                  <a:lnTo>
                    <a:pt x="1333547" y="1849424"/>
                  </a:lnTo>
                  <a:lnTo>
                    <a:pt x="1294106" y="1815768"/>
                  </a:lnTo>
                  <a:lnTo>
                    <a:pt x="1253865" y="1781392"/>
                  </a:lnTo>
                  <a:lnTo>
                    <a:pt x="1212947" y="1746392"/>
                  </a:lnTo>
                  <a:lnTo>
                    <a:pt x="1171473" y="1710864"/>
                  </a:lnTo>
                  <a:lnTo>
                    <a:pt x="1129567" y="1674904"/>
                  </a:lnTo>
                  <a:lnTo>
                    <a:pt x="1087353" y="1638608"/>
                  </a:lnTo>
                  <a:lnTo>
                    <a:pt x="1044951" y="1602072"/>
                  </a:lnTo>
                  <a:lnTo>
                    <a:pt x="1002487" y="1565392"/>
                  </a:lnTo>
                  <a:lnTo>
                    <a:pt x="960082" y="1528664"/>
                  </a:lnTo>
                  <a:lnTo>
                    <a:pt x="917859" y="1491984"/>
                  </a:lnTo>
                  <a:lnTo>
                    <a:pt x="875942" y="1455448"/>
                  </a:lnTo>
                  <a:lnTo>
                    <a:pt x="834453" y="1419152"/>
                  </a:lnTo>
                  <a:lnTo>
                    <a:pt x="793515" y="1383192"/>
                  </a:lnTo>
                  <a:lnTo>
                    <a:pt x="753250" y="1347664"/>
                  </a:lnTo>
                  <a:lnTo>
                    <a:pt x="713783" y="1312664"/>
                  </a:lnTo>
                  <a:lnTo>
                    <a:pt x="675235" y="1278288"/>
                  </a:lnTo>
                  <a:lnTo>
                    <a:pt x="637729" y="1244632"/>
                  </a:lnTo>
                  <a:lnTo>
                    <a:pt x="601389" y="1211792"/>
                  </a:lnTo>
                  <a:lnTo>
                    <a:pt x="566337" y="1179864"/>
                  </a:lnTo>
                  <a:lnTo>
                    <a:pt x="532697" y="1148944"/>
                  </a:lnTo>
                  <a:lnTo>
                    <a:pt x="500590" y="1119128"/>
                  </a:lnTo>
                  <a:lnTo>
                    <a:pt x="470140" y="1090512"/>
                  </a:lnTo>
                  <a:lnTo>
                    <a:pt x="441470" y="1063192"/>
                  </a:lnTo>
                  <a:lnTo>
                    <a:pt x="414703" y="1037264"/>
                  </a:lnTo>
                  <a:lnTo>
                    <a:pt x="360871" y="985602"/>
                  </a:lnTo>
                  <a:lnTo>
                    <a:pt x="309969" y="938269"/>
                  </a:lnTo>
                  <a:lnTo>
                    <a:pt x="262198" y="894746"/>
                  </a:lnTo>
                  <a:lnTo>
                    <a:pt x="217754" y="854513"/>
                  </a:lnTo>
                  <a:lnTo>
                    <a:pt x="176837" y="817051"/>
                  </a:lnTo>
                  <a:lnTo>
                    <a:pt x="139645" y="781841"/>
                  </a:lnTo>
                  <a:lnTo>
                    <a:pt x="106376" y="748363"/>
                  </a:lnTo>
                  <a:lnTo>
                    <a:pt x="77228" y="716096"/>
                  </a:lnTo>
                  <a:lnTo>
                    <a:pt x="52400" y="684523"/>
                  </a:lnTo>
                  <a:lnTo>
                    <a:pt x="16497" y="621376"/>
                  </a:lnTo>
                  <a:lnTo>
                    <a:pt x="253" y="554765"/>
                  </a:lnTo>
                  <a:lnTo>
                    <a:pt x="0" y="518863"/>
                  </a:lnTo>
                  <a:lnTo>
                    <a:pt x="3473" y="486821"/>
                  </a:lnTo>
                  <a:lnTo>
                    <a:pt x="19155" y="415193"/>
                  </a:lnTo>
                  <a:lnTo>
                    <a:pt x="31428" y="376768"/>
                  </a:lnTo>
                  <a:lnTo>
                    <a:pt x="46697" y="337375"/>
                  </a:lnTo>
                  <a:lnTo>
                    <a:pt x="64994" y="297596"/>
                  </a:lnTo>
                  <a:lnTo>
                    <a:pt x="86352" y="258010"/>
                  </a:lnTo>
                  <a:lnTo>
                    <a:pt x="110800" y="219197"/>
                  </a:lnTo>
                  <a:lnTo>
                    <a:pt x="138372" y="181739"/>
                  </a:lnTo>
                  <a:lnTo>
                    <a:pt x="169099" y="146215"/>
                  </a:lnTo>
                  <a:lnTo>
                    <a:pt x="203012" y="113207"/>
                  </a:lnTo>
                  <a:lnTo>
                    <a:pt x="240144" y="83293"/>
                  </a:lnTo>
                  <a:lnTo>
                    <a:pt x="280525" y="57055"/>
                  </a:lnTo>
                  <a:lnTo>
                    <a:pt x="324187" y="35072"/>
                  </a:lnTo>
                  <a:lnTo>
                    <a:pt x="371163" y="17926"/>
                  </a:lnTo>
                  <a:lnTo>
                    <a:pt x="421483" y="6196"/>
                  </a:lnTo>
                  <a:lnTo>
                    <a:pt x="475180" y="463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846645" y="1558852"/>
            <a:ext cx="3491529" cy="2368171"/>
            <a:chOff x="4281055" y="2290165"/>
            <a:chExt cx="5129530" cy="34791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86841" y="3175469"/>
              <a:ext cx="2423159" cy="25935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8308" y="3215148"/>
              <a:ext cx="2303396" cy="24730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48308" y="3215150"/>
              <a:ext cx="2303780" cy="2473325"/>
            </a:xfrm>
            <a:custGeom>
              <a:avLst/>
              <a:gdLst/>
              <a:ahLst/>
              <a:cxnLst/>
              <a:rect l="l" t="t" r="r" b="b"/>
              <a:pathLst>
                <a:path w="2303779" h="2473325">
                  <a:moveTo>
                    <a:pt x="100843" y="1073828"/>
                  </a:moveTo>
                  <a:lnTo>
                    <a:pt x="141528" y="1016666"/>
                  </a:lnTo>
                  <a:lnTo>
                    <a:pt x="165702" y="985775"/>
                  </a:lnTo>
                  <a:lnTo>
                    <a:pt x="192245" y="953524"/>
                  </a:lnTo>
                  <a:lnTo>
                    <a:pt x="221017" y="920046"/>
                  </a:lnTo>
                  <a:lnTo>
                    <a:pt x="251880" y="885476"/>
                  </a:lnTo>
                  <a:lnTo>
                    <a:pt x="284694" y="849949"/>
                  </a:lnTo>
                  <a:lnTo>
                    <a:pt x="319321" y="813597"/>
                  </a:lnTo>
                  <a:lnTo>
                    <a:pt x="355622" y="776556"/>
                  </a:lnTo>
                  <a:lnTo>
                    <a:pt x="393457" y="738959"/>
                  </a:lnTo>
                  <a:lnTo>
                    <a:pt x="432687" y="700941"/>
                  </a:lnTo>
                  <a:lnTo>
                    <a:pt x="473174" y="662636"/>
                  </a:lnTo>
                  <a:lnTo>
                    <a:pt x="514778" y="624179"/>
                  </a:lnTo>
                  <a:lnTo>
                    <a:pt x="557361" y="585703"/>
                  </a:lnTo>
                  <a:lnTo>
                    <a:pt x="600782" y="547342"/>
                  </a:lnTo>
                  <a:lnTo>
                    <a:pt x="644905" y="509232"/>
                  </a:lnTo>
                  <a:lnTo>
                    <a:pt x="689588" y="471505"/>
                  </a:lnTo>
                  <a:lnTo>
                    <a:pt x="734693" y="434297"/>
                  </a:lnTo>
                  <a:lnTo>
                    <a:pt x="780082" y="397742"/>
                  </a:lnTo>
                  <a:lnTo>
                    <a:pt x="825614" y="361973"/>
                  </a:lnTo>
                  <a:lnTo>
                    <a:pt x="871152" y="327125"/>
                  </a:lnTo>
                  <a:lnTo>
                    <a:pt x="916556" y="293332"/>
                  </a:lnTo>
                  <a:lnTo>
                    <a:pt x="961687" y="260729"/>
                  </a:lnTo>
                  <a:lnTo>
                    <a:pt x="1006405" y="229449"/>
                  </a:lnTo>
                  <a:lnTo>
                    <a:pt x="1050573" y="199627"/>
                  </a:lnTo>
                  <a:lnTo>
                    <a:pt x="1094050" y="171396"/>
                  </a:lnTo>
                  <a:lnTo>
                    <a:pt x="1136698" y="144893"/>
                  </a:lnTo>
                  <a:lnTo>
                    <a:pt x="1178378" y="120249"/>
                  </a:lnTo>
                  <a:lnTo>
                    <a:pt x="1218951" y="97600"/>
                  </a:lnTo>
                  <a:lnTo>
                    <a:pt x="1258277" y="77080"/>
                  </a:lnTo>
                  <a:lnTo>
                    <a:pt x="1296218" y="58823"/>
                  </a:lnTo>
                  <a:lnTo>
                    <a:pt x="1332635" y="42963"/>
                  </a:lnTo>
                  <a:lnTo>
                    <a:pt x="1400339" y="18972"/>
                  </a:lnTo>
                  <a:lnTo>
                    <a:pt x="1476677" y="3473"/>
                  </a:lnTo>
                  <a:lnTo>
                    <a:pt x="1521341" y="0"/>
                  </a:lnTo>
                  <a:lnTo>
                    <a:pt x="1565282" y="540"/>
                  </a:lnTo>
                  <a:lnTo>
                    <a:pt x="1608439" y="4945"/>
                  </a:lnTo>
                  <a:lnTo>
                    <a:pt x="1650753" y="13065"/>
                  </a:lnTo>
                  <a:lnTo>
                    <a:pt x="1692165" y="24751"/>
                  </a:lnTo>
                  <a:lnTo>
                    <a:pt x="1732614" y="39855"/>
                  </a:lnTo>
                  <a:lnTo>
                    <a:pt x="1772041" y="58226"/>
                  </a:lnTo>
                  <a:lnTo>
                    <a:pt x="1810388" y="79716"/>
                  </a:lnTo>
                  <a:lnTo>
                    <a:pt x="1847592" y="104176"/>
                  </a:lnTo>
                  <a:lnTo>
                    <a:pt x="1883596" y="131457"/>
                  </a:lnTo>
                  <a:lnTo>
                    <a:pt x="1918340" y="161409"/>
                  </a:lnTo>
                  <a:lnTo>
                    <a:pt x="1951764" y="193883"/>
                  </a:lnTo>
                  <a:lnTo>
                    <a:pt x="1983808" y="228731"/>
                  </a:lnTo>
                  <a:lnTo>
                    <a:pt x="2014412" y="265802"/>
                  </a:lnTo>
                  <a:lnTo>
                    <a:pt x="2043518" y="304949"/>
                  </a:lnTo>
                  <a:lnTo>
                    <a:pt x="2071065" y="346022"/>
                  </a:lnTo>
                  <a:lnTo>
                    <a:pt x="2096994" y="388871"/>
                  </a:lnTo>
                  <a:lnTo>
                    <a:pt x="2121245" y="433347"/>
                  </a:lnTo>
                  <a:lnTo>
                    <a:pt x="2143759" y="479303"/>
                  </a:lnTo>
                  <a:lnTo>
                    <a:pt x="2164475" y="526587"/>
                  </a:lnTo>
                  <a:lnTo>
                    <a:pt x="2183335" y="575052"/>
                  </a:lnTo>
                  <a:lnTo>
                    <a:pt x="2200278" y="624548"/>
                  </a:lnTo>
                  <a:lnTo>
                    <a:pt x="2220440" y="696124"/>
                  </a:lnTo>
                  <a:lnTo>
                    <a:pt x="2229872" y="736062"/>
                  </a:lnTo>
                  <a:lnTo>
                    <a:pt x="2238842" y="778515"/>
                  </a:lnTo>
                  <a:lnTo>
                    <a:pt x="2247328" y="823293"/>
                  </a:lnTo>
                  <a:lnTo>
                    <a:pt x="2255308" y="870207"/>
                  </a:lnTo>
                  <a:lnTo>
                    <a:pt x="2262758" y="919068"/>
                  </a:lnTo>
                  <a:lnTo>
                    <a:pt x="2269656" y="969687"/>
                  </a:lnTo>
                  <a:lnTo>
                    <a:pt x="2275981" y="1021874"/>
                  </a:lnTo>
                  <a:lnTo>
                    <a:pt x="2281710" y="1075440"/>
                  </a:lnTo>
                  <a:lnTo>
                    <a:pt x="2286820" y="1130196"/>
                  </a:lnTo>
                  <a:lnTo>
                    <a:pt x="2291288" y="1185953"/>
                  </a:lnTo>
                  <a:lnTo>
                    <a:pt x="2295094" y="1242522"/>
                  </a:lnTo>
                  <a:lnTo>
                    <a:pt x="2298214" y="1299712"/>
                  </a:lnTo>
                  <a:lnTo>
                    <a:pt x="2300626" y="1357336"/>
                  </a:lnTo>
                  <a:lnTo>
                    <a:pt x="2302307" y="1415203"/>
                  </a:lnTo>
                  <a:lnTo>
                    <a:pt x="2303236" y="1473126"/>
                  </a:lnTo>
                  <a:lnTo>
                    <a:pt x="2303389" y="1530913"/>
                  </a:lnTo>
                  <a:lnTo>
                    <a:pt x="2302745" y="1588377"/>
                  </a:lnTo>
                  <a:lnTo>
                    <a:pt x="2301281" y="1645327"/>
                  </a:lnTo>
                  <a:lnTo>
                    <a:pt x="2298974" y="1701576"/>
                  </a:lnTo>
                  <a:lnTo>
                    <a:pt x="2295803" y="1756933"/>
                  </a:lnTo>
                  <a:lnTo>
                    <a:pt x="2291745" y="1811209"/>
                  </a:lnTo>
                  <a:lnTo>
                    <a:pt x="2286778" y="1864215"/>
                  </a:lnTo>
                  <a:lnTo>
                    <a:pt x="2280878" y="1915762"/>
                  </a:lnTo>
                  <a:lnTo>
                    <a:pt x="2274025" y="1965660"/>
                  </a:lnTo>
                  <a:lnTo>
                    <a:pt x="2266195" y="2013721"/>
                  </a:lnTo>
                  <a:lnTo>
                    <a:pt x="2257366" y="2059755"/>
                  </a:lnTo>
                  <a:lnTo>
                    <a:pt x="2247516" y="2103573"/>
                  </a:lnTo>
                  <a:lnTo>
                    <a:pt x="2236623" y="2144986"/>
                  </a:lnTo>
                  <a:lnTo>
                    <a:pt x="2224663" y="2183804"/>
                  </a:lnTo>
                  <a:lnTo>
                    <a:pt x="2211615" y="2219839"/>
                  </a:lnTo>
                  <a:lnTo>
                    <a:pt x="2182165" y="2282800"/>
                  </a:lnTo>
                  <a:lnTo>
                    <a:pt x="2140915" y="2340744"/>
                  </a:lnTo>
                  <a:lnTo>
                    <a:pt x="2112528" y="2368266"/>
                  </a:lnTo>
                  <a:lnTo>
                    <a:pt x="2080808" y="2392105"/>
                  </a:lnTo>
                  <a:lnTo>
                    <a:pt x="2046006" y="2412449"/>
                  </a:lnTo>
                  <a:lnTo>
                    <a:pt x="2008373" y="2429491"/>
                  </a:lnTo>
                  <a:lnTo>
                    <a:pt x="1968159" y="2443419"/>
                  </a:lnTo>
                  <a:lnTo>
                    <a:pt x="1925615" y="2454424"/>
                  </a:lnTo>
                  <a:lnTo>
                    <a:pt x="1880992" y="2462697"/>
                  </a:lnTo>
                  <a:lnTo>
                    <a:pt x="1834540" y="2468427"/>
                  </a:lnTo>
                  <a:lnTo>
                    <a:pt x="1786510" y="2471805"/>
                  </a:lnTo>
                  <a:lnTo>
                    <a:pt x="1737153" y="2473021"/>
                  </a:lnTo>
                  <a:lnTo>
                    <a:pt x="1686719" y="2472265"/>
                  </a:lnTo>
                  <a:lnTo>
                    <a:pt x="1635460" y="2469727"/>
                  </a:lnTo>
                  <a:lnTo>
                    <a:pt x="1583625" y="2465599"/>
                  </a:lnTo>
                  <a:lnTo>
                    <a:pt x="1531466" y="2460069"/>
                  </a:lnTo>
                  <a:lnTo>
                    <a:pt x="1479234" y="2453329"/>
                  </a:lnTo>
                  <a:lnTo>
                    <a:pt x="1427178" y="2445568"/>
                  </a:lnTo>
                  <a:lnTo>
                    <a:pt x="1375550" y="2436977"/>
                  </a:lnTo>
                  <a:lnTo>
                    <a:pt x="1324601" y="2427746"/>
                  </a:lnTo>
                  <a:lnTo>
                    <a:pt x="1274581" y="2418065"/>
                  </a:lnTo>
                  <a:lnTo>
                    <a:pt x="1225740" y="2408125"/>
                  </a:lnTo>
                  <a:lnTo>
                    <a:pt x="1178330" y="2398115"/>
                  </a:lnTo>
                  <a:lnTo>
                    <a:pt x="1132601" y="2388226"/>
                  </a:lnTo>
                  <a:lnTo>
                    <a:pt x="1088804" y="2378648"/>
                  </a:lnTo>
                  <a:lnTo>
                    <a:pt x="1047190" y="2369572"/>
                  </a:lnTo>
                  <a:lnTo>
                    <a:pt x="1008009" y="2361188"/>
                  </a:lnTo>
                  <a:lnTo>
                    <a:pt x="956173" y="2349318"/>
                  </a:lnTo>
                  <a:lnTo>
                    <a:pt x="904448" y="2335589"/>
                  </a:lnTo>
                  <a:lnTo>
                    <a:pt x="852992" y="2320080"/>
                  </a:lnTo>
                  <a:lnTo>
                    <a:pt x="801965" y="2302870"/>
                  </a:lnTo>
                  <a:lnTo>
                    <a:pt x="751525" y="2284040"/>
                  </a:lnTo>
                  <a:lnTo>
                    <a:pt x="701831" y="2263667"/>
                  </a:lnTo>
                  <a:lnTo>
                    <a:pt x="653041" y="2241832"/>
                  </a:lnTo>
                  <a:lnTo>
                    <a:pt x="605314" y="2218614"/>
                  </a:lnTo>
                  <a:lnTo>
                    <a:pt x="558809" y="2194093"/>
                  </a:lnTo>
                  <a:lnTo>
                    <a:pt x="513685" y="2168347"/>
                  </a:lnTo>
                  <a:lnTo>
                    <a:pt x="470100" y="2141455"/>
                  </a:lnTo>
                  <a:lnTo>
                    <a:pt x="428213" y="2113498"/>
                  </a:lnTo>
                  <a:lnTo>
                    <a:pt x="388182" y="2084555"/>
                  </a:lnTo>
                  <a:lnTo>
                    <a:pt x="350167" y="2054705"/>
                  </a:lnTo>
                  <a:lnTo>
                    <a:pt x="314326" y="2024028"/>
                  </a:lnTo>
                  <a:lnTo>
                    <a:pt x="280818" y="1992602"/>
                  </a:lnTo>
                  <a:lnTo>
                    <a:pt x="249801" y="1960507"/>
                  </a:lnTo>
                  <a:lnTo>
                    <a:pt x="221435" y="1927822"/>
                  </a:lnTo>
                  <a:lnTo>
                    <a:pt x="195878" y="1894628"/>
                  </a:lnTo>
                  <a:lnTo>
                    <a:pt x="171865" y="1860520"/>
                  </a:lnTo>
                  <a:lnTo>
                    <a:pt x="148229" y="1825081"/>
                  </a:lnTo>
                  <a:lnTo>
                    <a:pt x="125278" y="1788367"/>
                  </a:lnTo>
                  <a:lnTo>
                    <a:pt x="103317" y="1750435"/>
                  </a:lnTo>
                  <a:lnTo>
                    <a:pt x="82652" y="1711341"/>
                  </a:lnTo>
                  <a:lnTo>
                    <a:pt x="63589" y="1671143"/>
                  </a:lnTo>
                  <a:lnTo>
                    <a:pt x="46435" y="1629897"/>
                  </a:lnTo>
                  <a:lnTo>
                    <a:pt x="31495" y="1587659"/>
                  </a:lnTo>
                  <a:lnTo>
                    <a:pt x="19075" y="1544487"/>
                  </a:lnTo>
                  <a:lnTo>
                    <a:pt x="9482" y="1500437"/>
                  </a:lnTo>
                  <a:lnTo>
                    <a:pt x="3021" y="1455565"/>
                  </a:lnTo>
                  <a:lnTo>
                    <a:pt x="0" y="1409929"/>
                  </a:lnTo>
                  <a:lnTo>
                    <a:pt x="723" y="1363585"/>
                  </a:lnTo>
                  <a:lnTo>
                    <a:pt x="5496" y="1316590"/>
                  </a:lnTo>
                  <a:lnTo>
                    <a:pt x="14627" y="1269000"/>
                  </a:lnTo>
                  <a:lnTo>
                    <a:pt x="28421" y="1220872"/>
                  </a:lnTo>
                  <a:lnTo>
                    <a:pt x="47185" y="1172263"/>
                  </a:lnTo>
                  <a:lnTo>
                    <a:pt x="71223" y="1123230"/>
                  </a:lnTo>
                  <a:lnTo>
                    <a:pt x="100843" y="1073828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1055" y="2290165"/>
              <a:ext cx="3187928" cy="20657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40431" y="2329658"/>
              <a:ext cx="3067910" cy="19480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40421" y="2329563"/>
              <a:ext cx="3068320" cy="1948180"/>
            </a:xfrm>
            <a:custGeom>
              <a:avLst/>
              <a:gdLst/>
              <a:ahLst/>
              <a:cxnLst/>
              <a:rect l="l" t="t" r="r" b="b"/>
              <a:pathLst>
                <a:path w="3068320" h="1948179">
                  <a:moveTo>
                    <a:pt x="432826" y="84533"/>
                  </a:moveTo>
                  <a:lnTo>
                    <a:pt x="467970" y="62490"/>
                  </a:lnTo>
                  <a:lnTo>
                    <a:pt x="506715" y="44013"/>
                  </a:lnTo>
                  <a:lnTo>
                    <a:pt x="548621" y="28959"/>
                  </a:lnTo>
                  <a:lnTo>
                    <a:pt x="593245" y="17184"/>
                  </a:lnTo>
                  <a:lnTo>
                    <a:pt x="640146" y="8544"/>
                  </a:lnTo>
                  <a:lnTo>
                    <a:pt x="688880" y="2895"/>
                  </a:lnTo>
                  <a:lnTo>
                    <a:pt x="739006" y="95"/>
                  </a:lnTo>
                  <a:lnTo>
                    <a:pt x="790082" y="0"/>
                  </a:lnTo>
                  <a:lnTo>
                    <a:pt x="841665" y="2465"/>
                  </a:lnTo>
                  <a:lnTo>
                    <a:pt x="893314" y="7347"/>
                  </a:lnTo>
                  <a:lnTo>
                    <a:pt x="944587" y="14503"/>
                  </a:lnTo>
                  <a:lnTo>
                    <a:pt x="995040" y="23789"/>
                  </a:lnTo>
                  <a:lnTo>
                    <a:pt x="1044233" y="35062"/>
                  </a:lnTo>
                  <a:lnTo>
                    <a:pt x="1091723" y="48178"/>
                  </a:lnTo>
                  <a:lnTo>
                    <a:pt x="1137067" y="62992"/>
                  </a:lnTo>
                  <a:lnTo>
                    <a:pt x="1179824" y="79363"/>
                  </a:lnTo>
                  <a:lnTo>
                    <a:pt x="1219552" y="97146"/>
                  </a:lnTo>
                  <a:lnTo>
                    <a:pt x="1255808" y="116197"/>
                  </a:lnTo>
                  <a:lnTo>
                    <a:pt x="1288151" y="136372"/>
                  </a:lnTo>
                  <a:lnTo>
                    <a:pt x="1336731" y="185940"/>
                  </a:lnTo>
                  <a:lnTo>
                    <a:pt x="1370261" y="252978"/>
                  </a:lnTo>
                  <a:lnTo>
                    <a:pt x="1382646" y="291622"/>
                  </a:lnTo>
                  <a:lnTo>
                    <a:pt x="1392785" y="332924"/>
                  </a:lnTo>
                  <a:lnTo>
                    <a:pt x="1401183" y="376312"/>
                  </a:lnTo>
                  <a:lnTo>
                    <a:pt x="1408345" y="421216"/>
                  </a:lnTo>
                  <a:lnTo>
                    <a:pt x="1414778" y="467066"/>
                  </a:lnTo>
                  <a:lnTo>
                    <a:pt x="1420986" y="513292"/>
                  </a:lnTo>
                  <a:lnTo>
                    <a:pt x="1427474" y="559324"/>
                  </a:lnTo>
                  <a:lnTo>
                    <a:pt x="1434749" y="604591"/>
                  </a:lnTo>
                  <a:lnTo>
                    <a:pt x="1443316" y="648523"/>
                  </a:lnTo>
                  <a:lnTo>
                    <a:pt x="1453679" y="690550"/>
                  </a:lnTo>
                  <a:lnTo>
                    <a:pt x="1466345" y="730102"/>
                  </a:lnTo>
                  <a:lnTo>
                    <a:pt x="1481819" y="766608"/>
                  </a:lnTo>
                  <a:lnTo>
                    <a:pt x="1523212" y="828203"/>
                  </a:lnTo>
                  <a:lnTo>
                    <a:pt x="1581901" y="870772"/>
                  </a:lnTo>
                  <a:lnTo>
                    <a:pt x="1649639" y="890403"/>
                  </a:lnTo>
                  <a:lnTo>
                    <a:pt x="1688978" y="894870"/>
                  </a:lnTo>
                  <a:lnTo>
                    <a:pt x="1731484" y="896213"/>
                  </a:lnTo>
                  <a:lnTo>
                    <a:pt x="1776795" y="894760"/>
                  </a:lnTo>
                  <a:lnTo>
                    <a:pt x="1824553" y="890842"/>
                  </a:lnTo>
                  <a:lnTo>
                    <a:pt x="1874397" y="884790"/>
                  </a:lnTo>
                  <a:lnTo>
                    <a:pt x="1925967" y="876933"/>
                  </a:lnTo>
                  <a:lnTo>
                    <a:pt x="1978904" y="867602"/>
                  </a:lnTo>
                  <a:lnTo>
                    <a:pt x="2032847" y="857127"/>
                  </a:lnTo>
                  <a:lnTo>
                    <a:pt x="2087436" y="845838"/>
                  </a:lnTo>
                  <a:lnTo>
                    <a:pt x="2142311" y="834066"/>
                  </a:lnTo>
                  <a:lnTo>
                    <a:pt x="2197112" y="822140"/>
                  </a:lnTo>
                  <a:lnTo>
                    <a:pt x="2251480" y="810391"/>
                  </a:lnTo>
                  <a:lnTo>
                    <a:pt x="2305053" y="799150"/>
                  </a:lnTo>
                  <a:lnTo>
                    <a:pt x="2357473" y="788745"/>
                  </a:lnTo>
                  <a:lnTo>
                    <a:pt x="2408379" y="779508"/>
                  </a:lnTo>
                  <a:lnTo>
                    <a:pt x="2457411" y="771768"/>
                  </a:lnTo>
                  <a:lnTo>
                    <a:pt x="2504209" y="765856"/>
                  </a:lnTo>
                  <a:lnTo>
                    <a:pt x="2548412" y="762103"/>
                  </a:lnTo>
                  <a:lnTo>
                    <a:pt x="2589662" y="760837"/>
                  </a:lnTo>
                  <a:lnTo>
                    <a:pt x="2661860" y="767092"/>
                  </a:lnTo>
                  <a:lnTo>
                    <a:pt x="2717540" y="781006"/>
                  </a:lnTo>
                  <a:lnTo>
                    <a:pt x="2770097" y="799772"/>
                  </a:lnTo>
                  <a:lnTo>
                    <a:pt x="2819272" y="822826"/>
                  </a:lnTo>
                  <a:lnTo>
                    <a:pt x="2864806" y="849599"/>
                  </a:lnTo>
                  <a:lnTo>
                    <a:pt x="2906439" y="879527"/>
                  </a:lnTo>
                  <a:lnTo>
                    <a:pt x="2943911" y="912042"/>
                  </a:lnTo>
                  <a:lnTo>
                    <a:pt x="2976963" y="946579"/>
                  </a:lnTo>
                  <a:lnTo>
                    <a:pt x="3005336" y="982570"/>
                  </a:lnTo>
                  <a:lnTo>
                    <a:pt x="3028769" y="1019450"/>
                  </a:lnTo>
                  <a:lnTo>
                    <a:pt x="3047003" y="1056652"/>
                  </a:lnTo>
                  <a:lnTo>
                    <a:pt x="3059780" y="1093609"/>
                  </a:lnTo>
                  <a:lnTo>
                    <a:pt x="3067920" y="1164527"/>
                  </a:lnTo>
                  <a:lnTo>
                    <a:pt x="3064540" y="1194706"/>
                  </a:lnTo>
                  <a:lnTo>
                    <a:pt x="3047530" y="1259088"/>
                  </a:lnTo>
                  <a:lnTo>
                    <a:pt x="3016083" y="1327094"/>
                  </a:lnTo>
                  <a:lnTo>
                    <a:pt x="2994657" y="1361803"/>
                  </a:lnTo>
                  <a:lnTo>
                    <a:pt x="2969276" y="1396635"/>
                  </a:lnTo>
                  <a:lnTo>
                    <a:pt x="2939824" y="1431328"/>
                  </a:lnTo>
                  <a:lnTo>
                    <a:pt x="2906187" y="1465623"/>
                  </a:lnTo>
                  <a:lnTo>
                    <a:pt x="2868250" y="1499256"/>
                  </a:lnTo>
                  <a:lnTo>
                    <a:pt x="2825897" y="1531968"/>
                  </a:lnTo>
                  <a:lnTo>
                    <a:pt x="2779012" y="1563497"/>
                  </a:lnTo>
                  <a:lnTo>
                    <a:pt x="2727481" y="1593582"/>
                  </a:lnTo>
                  <a:lnTo>
                    <a:pt x="2671189" y="1621962"/>
                  </a:lnTo>
                  <a:lnTo>
                    <a:pt x="2610020" y="1648376"/>
                  </a:lnTo>
                  <a:lnTo>
                    <a:pt x="2541442" y="1675231"/>
                  </a:lnTo>
                  <a:lnTo>
                    <a:pt x="2503674" y="1689632"/>
                  </a:lnTo>
                  <a:lnTo>
                    <a:pt x="2463780" y="1704542"/>
                  </a:lnTo>
                  <a:lnTo>
                    <a:pt x="2421907" y="1719856"/>
                  </a:lnTo>
                  <a:lnTo>
                    <a:pt x="2378200" y="1735467"/>
                  </a:lnTo>
                  <a:lnTo>
                    <a:pt x="2332805" y="1751269"/>
                  </a:lnTo>
                  <a:lnTo>
                    <a:pt x="2285869" y="1767159"/>
                  </a:lnTo>
                  <a:lnTo>
                    <a:pt x="2237537" y="1783029"/>
                  </a:lnTo>
                  <a:lnTo>
                    <a:pt x="2187956" y="1798774"/>
                  </a:lnTo>
                  <a:lnTo>
                    <a:pt x="2137270" y="1814289"/>
                  </a:lnTo>
                  <a:lnTo>
                    <a:pt x="2085626" y="1829468"/>
                  </a:lnTo>
                  <a:lnTo>
                    <a:pt x="2033171" y="1844205"/>
                  </a:lnTo>
                  <a:lnTo>
                    <a:pt x="1980049" y="1858395"/>
                  </a:lnTo>
                  <a:lnTo>
                    <a:pt x="1926407" y="1871932"/>
                  </a:lnTo>
                  <a:lnTo>
                    <a:pt x="1872390" y="1884711"/>
                  </a:lnTo>
                  <a:lnTo>
                    <a:pt x="1818145" y="1896626"/>
                  </a:lnTo>
                  <a:lnTo>
                    <a:pt x="1763817" y="1907572"/>
                  </a:lnTo>
                  <a:lnTo>
                    <a:pt x="1709553" y="1917442"/>
                  </a:lnTo>
                  <a:lnTo>
                    <a:pt x="1655498" y="1926132"/>
                  </a:lnTo>
                  <a:lnTo>
                    <a:pt x="1601799" y="1933535"/>
                  </a:lnTo>
                  <a:lnTo>
                    <a:pt x="1548600" y="1939546"/>
                  </a:lnTo>
                  <a:lnTo>
                    <a:pt x="1496048" y="1944060"/>
                  </a:lnTo>
                  <a:lnTo>
                    <a:pt x="1444290" y="1946971"/>
                  </a:lnTo>
                  <a:lnTo>
                    <a:pt x="1393470" y="1948173"/>
                  </a:lnTo>
                  <a:lnTo>
                    <a:pt x="1343735" y="1947560"/>
                  </a:lnTo>
                  <a:lnTo>
                    <a:pt x="1295231" y="1945028"/>
                  </a:lnTo>
                  <a:lnTo>
                    <a:pt x="1248103" y="1940470"/>
                  </a:lnTo>
                  <a:lnTo>
                    <a:pt x="1202498" y="1933782"/>
                  </a:lnTo>
                  <a:lnTo>
                    <a:pt x="1158561" y="1924856"/>
                  </a:lnTo>
                  <a:lnTo>
                    <a:pt x="1115034" y="1913562"/>
                  </a:lnTo>
                  <a:lnTo>
                    <a:pt x="1070653" y="1899919"/>
                  </a:lnTo>
                  <a:lnTo>
                    <a:pt x="1025552" y="1884045"/>
                  </a:lnTo>
                  <a:lnTo>
                    <a:pt x="979866" y="1866058"/>
                  </a:lnTo>
                  <a:lnTo>
                    <a:pt x="933728" y="1846076"/>
                  </a:lnTo>
                  <a:lnTo>
                    <a:pt x="887274" y="1824218"/>
                  </a:lnTo>
                  <a:lnTo>
                    <a:pt x="840637" y="1800600"/>
                  </a:lnTo>
                  <a:lnTo>
                    <a:pt x="793952" y="1775342"/>
                  </a:lnTo>
                  <a:lnTo>
                    <a:pt x="747354" y="1748561"/>
                  </a:lnTo>
                  <a:lnTo>
                    <a:pt x="700977" y="1720376"/>
                  </a:lnTo>
                  <a:lnTo>
                    <a:pt x="654954" y="1690905"/>
                  </a:lnTo>
                  <a:lnTo>
                    <a:pt x="609422" y="1660265"/>
                  </a:lnTo>
                  <a:lnTo>
                    <a:pt x="564513" y="1628575"/>
                  </a:lnTo>
                  <a:lnTo>
                    <a:pt x="520362" y="1595953"/>
                  </a:lnTo>
                  <a:lnTo>
                    <a:pt x="477105" y="1562516"/>
                  </a:lnTo>
                  <a:lnTo>
                    <a:pt x="434875" y="1528384"/>
                  </a:lnTo>
                  <a:lnTo>
                    <a:pt x="393806" y="1493674"/>
                  </a:lnTo>
                  <a:lnTo>
                    <a:pt x="354033" y="1458504"/>
                  </a:lnTo>
                  <a:lnTo>
                    <a:pt x="315690" y="1422992"/>
                  </a:lnTo>
                  <a:lnTo>
                    <a:pt x="278913" y="1387257"/>
                  </a:lnTo>
                  <a:lnTo>
                    <a:pt x="243834" y="1351415"/>
                  </a:lnTo>
                  <a:lnTo>
                    <a:pt x="210589" y="1315587"/>
                  </a:lnTo>
                  <a:lnTo>
                    <a:pt x="179312" y="1279889"/>
                  </a:lnTo>
                  <a:lnTo>
                    <a:pt x="150137" y="1244439"/>
                  </a:lnTo>
                  <a:lnTo>
                    <a:pt x="123199" y="1209357"/>
                  </a:lnTo>
                  <a:lnTo>
                    <a:pt x="98632" y="1174759"/>
                  </a:lnTo>
                  <a:lnTo>
                    <a:pt x="76570" y="1140764"/>
                  </a:lnTo>
                  <a:lnTo>
                    <a:pt x="57149" y="1107490"/>
                  </a:lnTo>
                  <a:lnTo>
                    <a:pt x="26763" y="1043577"/>
                  </a:lnTo>
                  <a:lnTo>
                    <a:pt x="13252" y="1002168"/>
                  </a:lnTo>
                  <a:lnTo>
                    <a:pt x="4468" y="958884"/>
                  </a:lnTo>
                  <a:lnTo>
                    <a:pt x="141" y="913988"/>
                  </a:lnTo>
                  <a:lnTo>
                    <a:pt x="0" y="867745"/>
                  </a:lnTo>
                  <a:lnTo>
                    <a:pt x="3774" y="820420"/>
                  </a:lnTo>
                  <a:lnTo>
                    <a:pt x="11193" y="772276"/>
                  </a:lnTo>
                  <a:lnTo>
                    <a:pt x="21986" y="723577"/>
                  </a:lnTo>
                  <a:lnTo>
                    <a:pt x="35883" y="674588"/>
                  </a:lnTo>
                  <a:lnTo>
                    <a:pt x="52614" y="625573"/>
                  </a:lnTo>
                  <a:lnTo>
                    <a:pt x="71907" y="576795"/>
                  </a:lnTo>
                  <a:lnTo>
                    <a:pt x="93492" y="528520"/>
                  </a:lnTo>
                  <a:lnTo>
                    <a:pt x="117099" y="481011"/>
                  </a:lnTo>
                  <a:lnTo>
                    <a:pt x="142457" y="434532"/>
                  </a:lnTo>
                  <a:lnTo>
                    <a:pt x="169295" y="389348"/>
                  </a:lnTo>
                  <a:lnTo>
                    <a:pt x="197344" y="345722"/>
                  </a:lnTo>
                  <a:lnTo>
                    <a:pt x="226332" y="303920"/>
                  </a:lnTo>
                  <a:lnTo>
                    <a:pt x="255989" y="264204"/>
                  </a:lnTo>
                  <a:lnTo>
                    <a:pt x="286044" y="226840"/>
                  </a:lnTo>
                  <a:lnTo>
                    <a:pt x="316227" y="192091"/>
                  </a:lnTo>
                  <a:lnTo>
                    <a:pt x="346267" y="160222"/>
                  </a:lnTo>
                  <a:lnTo>
                    <a:pt x="375894" y="131496"/>
                  </a:lnTo>
                  <a:lnTo>
                    <a:pt x="404838" y="106178"/>
                  </a:lnTo>
                  <a:lnTo>
                    <a:pt x="432826" y="84533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58499" y="2869692"/>
              <a:ext cx="179387" cy="1349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4999" y="4368292"/>
              <a:ext cx="179387" cy="13493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8624" y="3784092"/>
              <a:ext cx="205399" cy="205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9124" y="5257292"/>
              <a:ext cx="179387" cy="1349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95161" y="5323967"/>
              <a:ext cx="205400" cy="205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4111" y="3788854"/>
              <a:ext cx="205400" cy="205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8124" y="4711192"/>
              <a:ext cx="179388" cy="13493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360554" y="77957"/>
            <a:ext cx="5368258" cy="893587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ts val="2266"/>
              </a:lnSpc>
              <a:spcBef>
                <a:spcPts val="68"/>
              </a:spcBef>
            </a:pPr>
            <a:r>
              <a:rPr spc="-7" dirty="0"/>
              <a:t>Example:</a:t>
            </a:r>
          </a:p>
          <a:p>
            <a:pPr marL="8645">
              <a:lnSpc>
                <a:spcPts val="2266"/>
              </a:lnSpc>
            </a:pPr>
            <a:r>
              <a:rPr dirty="0"/>
              <a:t>Geographical</a:t>
            </a:r>
            <a:r>
              <a:rPr spc="-54" dirty="0"/>
              <a:t> </a:t>
            </a:r>
            <a:r>
              <a:rPr dirty="0"/>
              <a:t>query</a:t>
            </a:r>
            <a:r>
              <a:rPr spc="-54" dirty="0"/>
              <a:t> </a:t>
            </a:r>
            <a:r>
              <a:rPr dirty="0"/>
              <a:t>(location</a:t>
            </a:r>
            <a:r>
              <a:rPr spc="-54" dirty="0"/>
              <a:t> </a:t>
            </a:r>
            <a:r>
              <a:rPr dirty="0"/>
              <a:t>based</a:t>
            </a:r>
            <a:r>
              <a:rPr spc="-54" dirty="0"/>
              <a:t> </a:t>
            </a:r>
            <a:r>
              <a:rPr spc="-7" dirty="0"/>
              <a:t>query)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88510" y="927680"/>
            <a:ext cx="5334111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dirty="0">
                <a:latin typeface="Comic Sans MS"/>
                <a:cs typeface="Comic Sans MS"/>
              </a:rPr>
              <a:t>Query: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Region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nodes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should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their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temperatures</a:t>
            </a:r>
            <a:endParaRPr sz="1634">
              <a:latin typeface="Comic Sans MS"/>
              <a:cs typeface="Comic Sans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99818" y="3959933"/>
            <a:ext cx="139809" cy="13980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728096" y="2570721"/>
            <a:ext cx="481501" cy="24084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31120" rIns="0" bIns="0" rtlCol="0">
            <a:spAutoFit/>
          </a:bodyPr>
          <a:lstStyle/>
          <a:p>
            <a:pPr marL="62243">
              <a:spcBef>
                <a:spcPts val="244"/>
              </a:spcBef>
            </a:pPr>
            <a:r>
              <a:rPr sz="1361" spc="-14" dirty="0">
                <a:latin typeface="Comic Sans MS"/>
                <a:cs typeface="Comic Sans MS"/>
              </a:rPr>
              <a:t>Sink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57140" y="1824515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6817" y="2334543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68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02774" y="3432399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68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0204" y="3821404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69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0527" y="3077973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6194" y="2821879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27783" y="2411264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67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8529" y="3428077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93810" y="2817774"/>
            <a:ext cx="139810" cy="13980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857183" y="1953320"/>
            <a:ext cx="2989281" cy="1769537"/>
            <a:chOff x="4296536" y="2869692"/>
            <a:chExt cx="4391660" cy="2599690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58981" y="2869692"/>
              <a:ext cx="205399" cy="2053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4637" y="3477399"/>
              <a:ext cx="205400" cy="2053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26007" y="4368292"/>
              <a:ext cx="205399" cy="2053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82355" y="5263642"/>
              <a:ext cx="205399" cy="2053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96536" y="4709604"/>
              <a:ext cx="205399" cy="2053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117228" y="1824515"/>
            <a:ext cx="656985" cy="58619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R="10374" algn="r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Region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spc="-34" dirty="0">
                <a:latin typeface="Comic Sans MS"/>
                <a:cs typeface="Comic Sans MS"/>
              </a:rPr>
              <a:t>A</a:t>
            </a:r>
            <a:endParaRPr sz="1225">
              <a:latin typeface="Comic Sans MS"/>
              <a:cs typeface="Comic Sans MS"/>
            </a:endParaRPr>
          </a:p>
          <a:p>
            <a:pPr marR="3458" algn="r">
              <a:spcBef>
                <a:spcPts val="1446"/>
              </a:spcBef>
            </a:pPr>
            <a:r>
              <a:rPr sz="1361" spc="-17" dirty="0">
                <a:latin typeface="Comic Sans MS"/>
                <a:cs typeface="Comic Sans MS"/>
              </a:rPr>
              <a:t>75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40" name="object 40"/>
          <p:cNvSpPr txBox="1"/>
          <p:nvPr/>
        </p:nvSpPr>
        <p:spPr>
          <a:xfrm>
            <a:off x="6508765" y="3915708"/>
            <a:ext cx="634509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Region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spc="-34" dirty="0">
                <a:latin typeface="Comic Sans MS"/>
                <a:cs typeface="Comic Sans MS"/>
              </a:rPr>
              <a:t>B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38191" y="2334543"/>
            <a:ext cx="630187" cy="56054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Region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spc="-34" dirty="0">
                <a:latin typeface="Comic Sans MS"/>
                <a:cs typeface="Comic Sans MS"/>
              </a:rPr>
              <a:t>C</a:t>
            </a:r>
            <a:endParaRPr sz="1225">
              <a:latin typeface="Comic Sans MS"/>
              <a:cs typeface="Comic Sans MS"/>
            </a:endParaRPr>
          </a:p>
          <a:p>
            <a:pPr marL="130970">
              <a:spcBef>
                <a:spcPts val="1201"/>
              </a:spcBef>
            </a:pPr>
            <a:r>
              <a:rPr sz="1361" spc="-17" dirty="0">
                <a:latin typeface="Comic Sans MS"/>
                <a:cs typeface="Comic Sans MS"/>
              </a:rPr>
              <a:t>66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672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70" y="2425624"/>
            <a:ext cx="5178768" cy="516561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  <a:tabLst>
                <a:tab pos="836825" algn="l"/>
              </a:tabLst>
            </a:pPr>
            <a:r>
              <a:rPr b="1" spc="-7" dirty="0">
                <a:latin typeface="Comic Sans MS"/>
                <a:cs typeface="Comic Sans MS"/>
              </a:rPr>
              <a:t>Query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b="1" spc="-7" dirty="0">
                <a:latin typeface="Comic Sans MS"/>
                <a:cs typeface="Comic Sans MS"/>
              </a:rPr>
              <a:t>processing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979270" y="2890188"/>
            <a:ext cx="1393067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aggregation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97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51" dirty="0"/>
              <a:t> </a:t>
            </a:r>
            <a:r>
              <a:rPr spc="-7" dirty="0"/>
              <a:t>Aggregation/Fusion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7188265" cy="263085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Impossible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continuously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collect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raw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data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Limited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memory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bandwidth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overload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820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Individual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readings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limited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use</a:t>
            </a:r>
            <a:endParaRPr sz="1634" dirty="0">
              <a:latin typeface="Comic Sans MS"/>
              <a:cs typeface="Comic Sans MS"/>
            </a:endParaRPr>
          </a:p>
          <a:p>
            <a:pPr marL="371730" marR="73049" lvl="1" indent="-181543">
              <a:lnSpc>
                <a:spcPct val="100800"/>
              </a:lnSpc>
              <a:spcBef>
                <a:spcPts val="344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Interest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collective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rather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than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individual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sensor </a:t>
            </a:r>
            <a:r>
              <a:rPr sz="1361" spc="-14" dirty="0">
                <a:latin typeface="Comic Sans MS"/>
                <a:cs typeface="Comic Sans MS"/>
              </a:rPr>
              <a:t>data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2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Exploit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in-</a:t>
            </a:r>
            <a:r>
              <a:rPr sz="1361" dirty="0">
                <a:latin typeface="Comic Sans MS"/>
                <a:cs typeface="Comic Sans MS"/>
              </a:rPr>
              <a:t>network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processing</a:t>
            </a:r>
            <a:endParaRPr sz="1361" dirty="0">
              <a:latin typeface="Comic Sans MS"/>
              <a:cs typeface="Comic Sans MS"/>
            </a:endParaRPr>
          </a:p>
          <a:p>
            <a:pPr lvl="1">
              <a:spcBef>
                <a:spcPts val="824"/>
              </a:spcBef>
              <a:buFont typeface="Arial"/>
              <a:buChar char="•"/>
            </a:pPr>
            <a:endParaRPr sz="1361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14" dirty="0">
                <a:latin typeface="Comic Sans MS"/>
                <a:cs typeface="Comic Sans MS"/>
              </a:rPr>
              <a:t>Goal</a:t>
            </a:r>
            <a:endParaRPr sz="1634" dirty="0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800"/>
              </a:lnSpc>
              <a:spcBef>
                <a:spcPts val="344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Save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energy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increase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network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lifetime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combining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several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58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data</a:t>
            </a:r>
            <a:endParaRPr sz="1361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5646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51" dirty="0"/>
              <a:t> </a:t>
            </a:r>
            <a:r>
              <a:rPr spc="-7" dirty="0"/>
              <a:t>Aggregation/Fusion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720955" cy="154594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Aggregation</a:t>
            </a:r>
            <a:endParaRPr sz="1634">
              <a:latin typeface="Comic Sans MS"/>
              <a:cs typeface="Comic Sans MS"/>
            </a:endParaRPr>
          </a:p>
          <a:p>
            <a:pPr marL="371730" marR="186297" lvl="1" indent="-181543">
              <a:lnSpc>
                <a:spcPct val="100800"/>
              </a:lnSpc>
              <a:spcBef>
                <a:spcPts val="25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Process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combining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estimate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predict events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75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spcBef>
                <a:spcPts val="3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14" dirty="0">
                <a:latin typeface="Comic Sans MS"/>
                <a:cs typeface="Comic Sans MS"/>
              </a:rPr>
              <a:t>Idea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6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Take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advantage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routing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hierarchy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high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network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density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338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51" dirty="0"/>
              <a:t> </a:t>
            </a:r>
            <a:r>
              <a:rPr spc="-7" dirty="0"/>
              <a:t>Aggregation/Fusion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601" y="1200456"/>
            <a:ext cx="6034597" cy="30457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8140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51" dirty="0"/>
              <a:t> </a:t>
            </a:r>
            <a:r>
              <a:rPr spc="-7" dirty="0"/>
              <a:t>Aggregation/Fusion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011" y="1435711"/>
            <a:ext cx="1370591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processor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49933" y="1668941"/>
            <a:ext cx="5797892" cy="2484439"/>
            <a:chOff x="1053787" y="2451900"/>
            <a:chExt cx="8517890" cy="36499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6383" y="2680500"/>
              <a:ext cx="1155700" cy="7064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7183" y="3216122"/>
              <a:ext cx="914400" cy="694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787" y="3213900"/>
              <a:ext cx="523142" cy="5875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787" y="4814100"/>
              <a:ext cx="523142" cy="5875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787" y="2451900"/>
              <a:ext cx="523142" cy="58757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61101" y="2528100"/>
              <a:ext cx="2016760" cy="3554729"/>
            </a:xfrm>
            <a:custGeom>
              <a:avLst/>
              <a:gdLst/>
              <a:ahLst/>
              <a:cxnLst/>
              <a:rect l="l" t="t" r="r" b="b"/>
              <a:pathLst>
                <a:path w="2016759" h="3554729">
                  <a:moveTo>
                    <a:pt x="0" y="0"/>
                  </a:moveTo>
                  <a:lnTo>
                    <a:pt x="2016218" y="0"/>
                  </a:lnTo>
                  <a:lnTo>
                    <a:pt x="2016218" y="3554287"/>
                  </a:lnTo>
                  <a:lnTo>
                    <a:pt x="0" y="355428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5591" y="3518700"/>
              <a:ext cx="523142" cy="5875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787" y="4052100"/>
              <a:ext cx="523142" cy="5875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3991" y="4280700"/>
              <a:ext cx="523142" cy="5875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0191" y="2832900"/>
              <a:ext cx="523142" cy="58757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23183" y="3137700"/>
              <a:ext cx="728345" cy="364490"/>
            </a:xfrm>
            <a:custGeom>
              <a:avLst/>
              <a:gdLst/>
              <a:ahLst/>
              <a:cxnLst/>
              <a:rect l="l" t="t" r="r" b="b"/>
              <a:pathLst>
                <a:path w="728345" h="364489">
                  <a:moveTo>
                    <a:pt x="0" y="0"/>
                  </a:moveTo>
                  <a:lnTo>
                    <a:pt x="727921" y="36396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957383" y="3416465"/>
              <a:ext cx="128270" cy="102235"/>
            </a:xfrm>
            <a:custGeom>
              <a:avLst/>
              <a:gdLst/>
              <a:ahLst/>
              <a:cxnLst/>
              <a:rect l="l" t="t" r="r" b="b"/>
              <a:pathLst>
                <a:path w="128270" h="102235">
                  <a:moveTo>
                    <a:pt x="51117" y="0"/>
                  </a:moveTo>
                  <a:lnTo>
                    <a:pt x="0" y="102235"/>
                  </a:lnTo>
                  <a:lnTo>
                    <a:pt x="127800" y="102235"/>
                  </a:lnTo>
                  <a:lnTo>
                    <a:pt x="5111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6983" y="4145339"/>
              <a:ext cx="880744" cy="440690"/>
            </a:xfrm>
            <a:custGeom>
              <a:avLst/>
              <a:gdLst/>
              <a:ahLst/>
              <a:cxnLst/>
              <a:rect l="l" t="t" r="r" b="b"/>
              <a:pathLst>
                <a:path w="880745" h="440689">
                  <a:moveTo>
                    <a:pt x="0" y="440160"/>
                  </a:moveTo>
                  <a:lnTo>
                    <a:pt x="880321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3583" y="4128300"/>
              <a:ext cx="128270" cy="102235"/>
            </a:xfrm>
            <a:custGeom>
              <a:avLst/>
              <a:gdLst/>
              <a:ahLst/>
              <a:cxnLst/>
              <a:rect l="l" t="t" r="r" b="b"/>
              <a:pathLst>
                <a:path w="128270" h="102235">
                  <a:moveTo>
                    <a:pt x="127800" y="0"/>
                  </a:moveTo>
                  <a:lnTo>
                    <a:pt x="0" y="0"/>
                  </a:lnTo>
                  <a:lnTo>
                    <a:pt x="51117" y="102235"/>
                  </a:lnTo>
                  <a:lnTo>
                    <a:pt x="1278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58430" y="3811609"/>
            <a:ext cx="667791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7" dirty="0">
                <a:latin typeface="Comic Sans MS"/>
                <a:cs typeface="Comic Sans MS"/>
              </a:rPr>
              <a:t>Storage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36868" y="1863443"/>
            <a:ext cx="4849586" cy="1581950"/>
            <a:chOff x="1475333" y="2737650"/>
            <a:chExt cx="7124700" cy="2324100"/>
          </a:xfrm>
        </p:grpSpPr>
        <p:sp>
          <p:nvSpPr>
            <p:cNvPr id="21" name="object 21"/>
            <p:cNvSpPr/>
            <p:nvPr/>
          </p:nvSpPr>
          <p:spPr>
            <a:xfrm>
              <a:off x="1494383" y="2756700"/>
              <a:ext cx="1182370" cy="295910"/>
            </a:xfrm>
            <a:custGeom>
              <a:avLst/>
              <a:gdLst/>
              <a:ahLst/>
              <a:cxnLst/>
              <a:rect l="l" t="t" r="r" b="b"/>
              <a:pathLst>
                <a:path w="1182370" h="295910">
                  <a:moveTo>
                    <a:pt x="0" y="0"/>
                  </a:moveTo>
                  <a:lnTo>
                    <a:pt x="1182239" y="295559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2" name="object 22"/>
            <p:cNvSpPr/>
            <p:nvPr/>
          </p:nvSpPr>
          <p:spPr>
            <a:xfrm>
              <a:off x="2588831" y="2978340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4" h="111125">
                  <a:moveTo>
                    <a:pt x="27724" y="0"/>
                  </a:moveTo>
                  <a:lnTo>
                    <a:pt x="0" y="110883"/>
                  </a:lnTo>
                  <a:lnTo>
                    <a:pt x="124752" y="83159"/>
                  </a:lnTo>
                  <a:lnTo>
                    <a:pt x="27724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0583" y="3220921"/>
              <a:ext cx="1182370" cy="221615"/>
            </a:xfrm>
            <a:custGeom>
              <a:avLst/>
              <a:gdLst/>
              <a:ahLst/>
              <a:cxnLst/>
              <a:rect l="l" t="t" r="r" b="b"/>
              <a:pathLst>
                <a:path w="1182370" h="221614">
                  <a:moveTo>
                    <a:pt x="0" y="221579"/>
                  </a:moveTo>
                  <a:lnTo>
                    <a:pt x="1181749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6911" y="3178797"/>
              <a:ext cx="123189" cy="112395"/>
            </a:xfrm>
            <a:custGeom>
              <a:avLst/>
              <a:gdLst/>
              <a:ahLst/>
              <a:cxnLst/>
              <a:rect l="l" t="t" r="r" b="b"/>
              <a:pathLst>
                <a:path w="123189" h="112395">
                  <a:moveTo>
                    <a:pt x="0" y="0"/>
                  </a:moveTo>
                  <a:lnTo>
                    <a:pt x="21056" y="112344"/>
                  </a:lnTo>
                  <a:lnTo>
                    <a:pt x="122872" y="3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0583" y="4356900"/>
              <a:ext cx="1106170" cy="221615"/>
            </a:xfrm>
            <a:custGeom>
              <a:avLst/>
              <a:gdLst/>
              <a:ahLst/>
              <a:cxnLst/>
              <a:rect l="l" t="t" r="r" b="b"/>
              <a:pathLst>
                <a:path w="1106170" h="221614">
                  <a:moveTo>
                    <a:pt x="0" y="0"/>
                  </a:moveTo>
                  <a:lnTo>
                    <a:pt x="1105639" y="221127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0291" y="4507052"/>
              <a:ext cx="123825" cy="112395"/>
            </a:xfrm>
            <a:custGeom>
              <a:avLst/>
              <a:gdLst/>
              <a:ahLst/>
              <a:cxnLst/>
              <a:rect l="l" t="t" r="r" b="b"/>
              <a:pathLst>
                <a:path w="123825" h="112395">
                  <a:moveTo>
                    <a:pt x="22415" y="0"/>
                  </a:moveTo>
                  <a:lnTo>
                    <a:pt x="0" y="112077"/>
                  </a:lnTo>
                  <a:lnTo>
                    <a:pt x="123291" y="78447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70583" y="4673748"/>
              <a:ext cx="1107440" cy="369570"/>
            </a:xfrm>
            <a:custGeom>
              <a:avLst/>
              <a:gdLst/>
              <a:ahLst/>
              <a:cxnLst/>
              <a:rect l="l" t="t" r="r" b="b"/>
              <a:pathLst>
                <a:path w="1107439" h="369570">
                  <a:moveTo>
                    <a:pt x="0" y="368951"/>
                  </a:moveTo>
                  <a:lnTo>
                    <a:pt x="1106849" y="0"/>
                  </a:lnTo>
                </a:path>
              </a:pathLst>
            </a:custGeom>
            <a:ln w="380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2587066" y="4643627"/>
              <a:ext cx="127000" cy="108585"/>
            </a:xfrm>
            <a:custGeom>
              <a:avLst/>
              <a:gdLst/>
              <a:ahLst/>
              <a:cxnLst/>
              <a:rect l="l" t="t" r="r" b="b"/>
              <a:pathLst>
                <a:path w="127000" h="108585">
                  <a:moveTo>
                    <a:pt x="0" y="0"/>
                  </a:moveTo>
                  <a:lnTo>
                    <a:pt x="36156" y="108432"/>
                  </a:lnTo>
                  <a:lnTo>
                    <a:pt x="126517" y="18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7397454" y="3151078"/>
              <a:ext cx="1183640" cy="443865"/>
            </a:xfrm>
            <a:custGeom>
              <a:avLst/>
              <a:gdLst/>
              <a:ahLst/>
              <a:cxnLst/>
              <a:rect l="l" t="t" r="r" b="b"/>
              <a:pathLst>
                <a:path w="1183640" h="443864">
                  <a:moveTo>
                    <a:pt x="1183529" y="44382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7361783" y="3124326"/>
              <a:ext cx="127635" cy="107314"/>
            </a:xfrm>
            <a:custGeom>
              <a:avLst/>
              <a:gdLst/>
              <a:ahLst/>
              <a:cxnLst/>
              <a:rect l="l" t="t" r="r" b="b"/>
              <a:pathLst>
                <a:path w="127634" h="107314">
                  <a:moveTo>
                    <a:pt x="127088" y="0"/>
                  </a:moveTo>
                  <a:lnTo>
                    <a:pt x="0" y="13373"/>
                  </a:lnTo>
                  <a:lnTo>
                    <a:pt x="86944" y="107022"/>
                  </a:lnTo>
                  <a:lnTo>
                    <a:pt x="127088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12672" y="1245357"/>
            <a:ext cx="899032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7" dirty="0">
                <a:latin typeface="Comic Sans MS"/>
                <a:cs typeface="Comic Sans MS"/>
              </a:rPr>
              <a:t>Aggregation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66220" y="1778804"/>
            <a:ext cx="526885" cy="42756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 indent="59650">
              <a:spcBef>
                <a:spcPts val="68"/>
              </a:spcBef>
            </a:pPr>
            <a:r>
              <a:rPr sz="1361" spc="-14" dirty="0">
                <a:latin typeface="Comic Sans MS"/>
                <a:cs typeface="Comic Sans MS"/>
              </a:rPr>
              <a:t>User </a:t>
            </a:r>
            <a:r>
              <a:rPr sz="1361" spc="-7" dirty="0">
                <a:latin typeface="Comic Sans MS"/>
                <a:cs typeface="Comic Sans MS"/>
              </a:rPr>
              <a:t>Query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49835" y="1753804"/>
            <a:ext cx="4846128" cy="1795038"/>
            <a:chOff x="1494383" y="2576576"/>
            <a:chExt cx="7119620" cy="2637155"/>
          </a:xfrm>
        </p:grpSpPr>
        <p:sp>
          <p:nvSpPr>
            <p:cNvPr id="34" name="object 34"/>
            <p:cNvSpPr/>
            <p:nvPr/>
          </p:nvSpPr>
          <p:spPr>
            <a:xfrm>
              <a:off x="4547374" y="3188093"/>
              <a:ext cx="1486535" cy="604520"/>
            </a:xfrm>
            <a:custGeom>
              <a:avLst/>
              <a:gdLst/>
              <a:ahLst/>
              <a:cxnLst/>
              <a:rect l="l" t="t" r="r" b="b"/>
              <a:pathLst>
                <a:path w="1486535" h="604520">
                  <a:moveTo>
                    <a:pt x="1066673" y="0"/>
                  </a:moveTo>
                  <a:lnTo>
                    <a:pt x="1094206" y="91186"/>
                  </a:lnTo>
                  <a:lnTo>
                    <a:pt x="0" y="421601"/>
                  </a:lnTo>
                  <a:lnTo>
                    <a:pt x="55067" y="603973"/>
                  </a:lnTo>
                  <a:lnTo>
                    <a:pt x="1149273" y="273558"/>
                  </a:lnTo>
                  <a:lnTo>
                    <a:pt x="1176807" y="364731"/>
                  </a:lnTo>
                  <a:lnTo>
                    <a:pt x="1486471" y="72224"/>
                  </a:lnTo>
                  <a:lnTo>
                    <a:pt x="1066673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5" name="object 35"/>
            <p:cNvSpPr/>
            <p:nvPr/>
          </p:nvSpPr>
          <p:spPr>
            <a:xfrm>
              <a:off x="4547376" y="3188098"/>
              <a:ext cx="1486535" cy="604520"/>
            </a:xfrm>
            <a:custGeom>
              <a:avLst/>
              <a:gdLst/>
              <a:ahLst/>
              <a:cxnLst/>
              <a:rect l="l" t="t" r="r" b="b"/>
              <a:pathLst>
                <a:path w="1486535" h="604520">
                  <a:moveTo>
                    <a:pt x="1486466" y="72226"/>
                  </a:moveTo>
                  <a:lnTo>
                    <a:pt x="1176804" y="364732"/>
                  </a:lnTo>
                  <a:lnTo>
                    <a:pt x="1149269" y="273549"/>
                  </a:lnTo>
                  <a:lnTo>
                    <a:pt x="55070" y="603970"/>
                  </a:lnTo>
                  <a:lnTo>
                    <a:pt x="0" y="421604"/>
                  </a:lnTo>
                  <a:lnTo>
                    <a:pt x="1094198" y="91183"/>
                  </a:lnTo>
                  <a:lnTo>
                    <a:pt x="1066663" y="0"/>
                  </a:lnTo>
                  <a:lnTo>
                    <a:pt x="1486466" y="72226"/>
                  </a:lnTo>
                  <a:close/>
                </a:path>
              </a:pathLst>
            </a:custGeom>
            <a:ln w="9525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6" name="object 36"/>
            <p:cNvSpPr/>
            <p:nvPr/>
          </p:nvSpPr>
          <p:spPr>
            <a:xfrm>
              <a:off x="3357261" y="3307139"/>
              <a:ext cx="728345" cy="364490"/>
            </a:xfrm>
            <a:custGeom>
              <a:avLst/>
              <a:gdLst/>
              <a:ahLst/>
              <a:cxnLst/>
              <a:rect l="l" t="t" r="r" b="b"/>
              <a:pathLst>
                <a:path w="728345" h="364489">
                  <a:moveTo>
                    <a:pt x="0" y="0"/>
                  </a:moveTo>
                  <a:lnTo>
                    <a:pt x="727921" y="36396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7" name="object 37"/>
            <p:cNvSpPr/>
            <p:nvPr/>
          </p:nvSpPr>
          <p:spPr>
            <a:xfrm>
              <a:off x="3323183" y="3290100"/>
              <a:ext cx="128270" cy="102235"/>
            </a:xfrm>
            <a:custGeom>
              <a:avLst/>
              <a:gdLst/>
              <a:ahLst/>
              <a:cxnLst/>
              <a:rect l="l" t="t" r="r" b="b"/>
              <a:pathLst>
                <a:path w="128270" h="102235">
                  <a:moveTo>
                    <a:pt x="127787" y="0"/>
                  </a:moveTo>
                  <a:lnTo>
                    <a:pt x="0" y="0"/>
                  </a:lnTo>
                  <a:lnTo>
                    <a:pt x="76669" y="102235"/>
                  </a:lnTo>
                  <a:lnTo>
                    <a:pt x="127787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8" name="object 38"/>
            <p:cNvSpPr/>
            <p:nvPr/>
          </p:nvSpPr>
          <p:spPr>
            <a:xfrm>
              <a:off x="3204861" y="3975900"/>
              <a:ext cx="880744" cy="440690"/>
            </a:xfrm>
            <a:custGeom>
              <a:avLst/>
              <a:gdLst/>
              <a:ahLst/>
              <a:cxnLst/>
              <a:rect l="l" t="t" r="r" b="b"/>
              <a:pathLst>
                <a:path w="880745" h="440689">
                  <a:moveTo>
                    <a:pt x="0" y="440160"/>
                  </a:moveTo>
                  <a:lnTo>
                    <a:pt x="880321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70783" y="4330865"/>
              <a:ext cx="128270" cy="102235"/>
            </a:xfrm>
            <a:custGeom>
              <a:avLst/>
              <a:gdLst/>
              <a:ahLst/>
              <a:cxnLst/>
              <a:rect l="l" t="t" r="r" b="b"/>
              <a:pathLst>
                <a:path w="128270" h="102235">
                  <a:moveTo>
                    <a:pt x="76669" y="0"/>
                  </a:moveTo>
                  <a:lnTo>
                    <a:pt x="0" y="102234"/>
                  </a:lnTo>
                  <a:lnTo>
                    <a:pt x="127787" y="102234"/>
                  </a:lnTo>
                  <a:lnTo>
                    <a:pt x="76669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0" name="object 40"/>
            <p:cNvSpPr/>
            <p:nvPr/>
          </p:nvSpPr>
          <p:spPr>
            <a:xfrm>
              <a:off x="1608030" y="3366300"/>
              <a:ext cx="1182370" cy="221615"/>
            </a:xfrm>
            <a:custGeom>
              <a:avLst/>
              <a:gdLst/>
              <a:ahLst/>
              <a:cxnLst/>
              <a:rect l="l" t="t" r="r" b="b"/>
              <a:pathLst>
                <a:path w="1182370" h="221614">
                  <a:moveTo>
                    <a:pt x="0" y="221578"/>
                  </a:moveTo>
                  <a:lnTo>
                    <a:pt x="1181751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1" name="object 41"/>
            <p:cNvSpPr/>
            <p:nvPr/>
          </p:nvSpPr>
          <p:spPr>
            <a:xfrm>
              <a:off x="1570583" y="3517671"/>
              <a:ext cx="123189" cy="112395"/>
            </a:xfrm>
            <a:custGeom>
              <a:avLst/>
              <a:gdLst/>
              <a:ahLst/>
              <a:cxnLst/>
              <a:rect l="l" t="t" r="r" b="b"/>
              <a:pathLst>
                <a:path w="123189" h="112395">
                  <a:moveTo>
                    <a:pt x="101803" y="0"/>
                  </a:moveTo>
                  <a:lnTo>
                    <a:pt x="0" y="77228"/>
                  </a:lnTo>
                  <a:lnTo>
                    <a:pt x="122872" y="112331"/>
                  </a:lnTo>
                  <a:lnTo>
                    <a:pt x="101803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1345" y="2613540"/>
              <a:ext cx="1182370" cy="295910"/>
            </a:xfrm>
            <a:custGeom>
              <a:avLst/>
              <a:gdLst/>
              <a:ahLst/>
              <a:cxnLst/>
              <a:rect l="l" t="t" r="r" b="b"/>
              <a:pathLst>
                <a:path w="1182370" h="295910">
                  <a:moveTo>
                    <a:pt x="0" y="0"/>
                  </a:moveTo>
                  <a:lnTo>
                    <a:pt x="1182236" y="295558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3" name="object 43"/>
            <p:cNvSpPr/>
            <p:nvPr/>
          </p:nvSpPr>
          <p:spPr>
            <a:xfrm>
              <a:off x="1494383" y="2576576"/>
              <a:ext cx="125095" cy="111125"/>
            </a:xfrm>
            <a:custGeom>
              <a:avLst/>
              <a:gdLst/>
              <a:ahLst/>
              <a:cxnLst/>
              <a:rect l="l" t="t" r="r" b="b"/>
              <a:pathLst>
                <a:path w="125094" h="111125">
                  <a:moveTo>
                    <a:pt x="124739" y="0"/>
                  </a:moveTo>
                  <a:lnTo>
                    <a:pt x="0" y="27724"/>
                  </a:lnTo>
                  <a:lnTo>
                    <a:pt x="97015" y="110896"/>
                  </a:lnTo>
                  <a:lnTo>
                    <a:pt x="124739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4" name="object 44"/>
            <p:cNvSpPr/>
            <p:nvPr/>
          </p:nvSpPr>
          <p:spPr>
            <a:xfrm>
              <a:off x="1607943" y="4211972"/>
              <a:ext cx="1106170" cy="221615"/>
            </a:xfrm>
            <a:custGeom>
              <a:avLst/>
              <a:gdLst/>
              <a:ahLst/>
              <a:cxnLst/>
              <a:rect l="l" t="t" r="r" b="b"/>
              <a:pathLst>
                <a:path w="1106170" h="221614">
                  <a:moveTo>
                    <a:pt x="0" y="0"/>
                  </a:moveTo>
                  <a:lnTo>
                    <a:pt x="1105639" y="221127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5" name="object 45"/>
            <p:cNvSpPr/>
            <p:nvPr/>
          </p:nvSpPr>
          <p:spPr>
            <a:xfrm>
              <a:off x="1570583" y="4170883"/>
              <a:ext cx="123825" cy="112395"/>
            </a:xfrm>
            <a:custGeom>
              <a:avLst/>
              <a:gdLst/>
              <a:ahLst/>
              <a:cxnLst/>
              <a:rect l="l" t="t" r="r" b="b"/>
              <a:pathLst>
                <a:path w="123825" h="112395">
                  <a:moveTo>
                    <a:pt x="123278" y="0"/>
                  </a:moveTo>
                  <a:lnTo>
                    <a:pt x="0" y="33616"/>
                  </a:lnTo>
                  <a:lnTo>
                    <a:pt x="100863" y="112077"/>
                  </a:lnTo>
                  <a:lnTo>
                    <a:pt x="123278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06728" y="4814100"/>
              <a:ext cx="1107440" cy="369570"/>
            </a:xfrm>
            <a:custGeom>
              <a:avLst/>
              <a:gdLst/>
              <a:ahLst/>
              <a:cxnLst/>
              <a:rect l="l" t="t" r="r" b="b"/>
              <a:pathLst>
                <a:path w="1107439" h="369570">
                  <a:moveTo>
                    <a:pt x="0" y="368951"/>
                  </a:moveTo>
                  <a:lnTo>
                    <a:pt x="1106854" y="0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583" y="5104739"/>
              <a:ext cx="127000" cy="108585"/>
            </a:xfrm>
            <a:custGeom>
              <a:avLst/>
              <a:gdLst/>
              <a:ahLst/>
              <a:cxnLst/>
              <a:rect l="l" t="t" r="r" b="b"/>
              <a:pathLst>
                <a:path w="127000" h="108585">
                  <a:moveTo>
                    <a:pt x="90360" y="0"/>
                  </a:moveTo>
                  <a:lnTo>
                    <a:pt x="0" y="90360"/>
                  </a:lnTo>
                  <a:lnTo>
                    <a:pt x="126504" y="108432"/>
                  </a:lnTo>
                  <a:lnTo>
                    <a:pt x="9036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8" name="object 48"/>
            <p:cNvSpPr/>
            <p:nvPr/>
          </p:nvSpPr>
          <p:spPr>
            <a:xfrm>
              <a:off x="6222250" y="3526218"/>
              <a:ext cx="228600" cy="972185"/>
            </a:xfrm>
            <a:custGeom>
              <a:avLst/>
              <a:gdLst/>
              <a:ahLst/>
              <a:cxnLst/>
              <a:rect l="l" t="t" r="r" b="b"/>
              <a:pathLst>
                <a:path w="228600" h="972185">
                  <a:moveTo>
                    <a:pt x="171450" y="0"/>
                  </a:moveTo>
                  <a:lnTo>
                    <a:pt x="57150" y="0"/>
                  </a:lnTo>
                  <a:lnTo>
                    <a:pt x="57150" y="781494"/>
                  </a:lnTo>
                  <a:lnTo>
                    <a:pt x="0" y="781494"/>
                  </a:lnTo>
                  <a:lnTo>
                    <a:pt x="114300" y="971994"/>
                  </a:lnTo>
                  <a:lnTo>
                    <a:pt x="228600" y="781494"/>
                  </a:lnTo>
                  <a:lnTo>
                    <a:pt x="171450" y="781494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9" name="object 49"/>
            <p:cNvSpPr/>
            <p:nvPr/>
          </p:nvSpPr>
          <p:spPr>
            <a:xfrm>
              <a:off x="6222250" y="3526218"/>
              <a:ext cx="228600" cy="972185"/>
            </a:xfrm>
            <a:custGeom>
              <a:avLst/>
              <a:gdLst/>
              <a:ahLst/>
              <a:cxnLst/>
              <a:rect l="l" t="t" r="r" b="b"/>
              <a:pathLst>
                <a:path w="228600" h="972185">
                  <a:moveTo>
                    <a:pt x="0" y="781496"/>
                  </a:moveTo>
                  <a:lnTo>
                    <a:pt x="57149" y="781496"/>
                  </a:lnTo>
                  <a:lnTo>
                    <a:pt x="57149" y="0"/>
                  </a:lnTo>
                  <a:lnTo>
                    <a:pt x="171450" y="0"/>
                  </a:lnTo>
                  <a:lnTo>
                    <a:pt x="171450" y="781496"/>
                  </a:lnTo>
                  <a:lnTo>
                    <a:pt x="228600" y="781496"/>
                  </a:lnTo>
                  <a:lnTo>
                    <a:pt x="114300" y="971995"/>
                  </a:lnTo>
                  <a:lnTo>
                    <a:pt x="0" y="781496"/>
                  </a:lnTo>
                  <a:close/>
                </a:path>
              </a:pathLst>
            </a:custGeom>
            <a:ln w="952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0" name="object 50"/>
            <p:cNvSpPr/>
            <p:nvPr/>
          </p:nvSpPr>
          <p:spPr>
            <a:xfrm>
              <a:off x="6628650" y="3526218"/>
              <a:ext cx="228600" cy="972185"/>
            </a:xfrm>
            <a:custGeom>
              <a:avLst/>
              <a:gdLst/>
              <a:ahLst/>
              <a:cxnLst/>
              <a:rect l="l" t="t" r="r" b="b"/>
              <a:pathLst>
                <a:path w="228600" h="972185">
                  <a:moveTo>
                    <a:pt x="114300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971994"/>
                  </a:lnTo>
                  <a:lnTo>
                    <a:pt x="171450" y="971994"/>
                  </a:lnTo>
                  <a:lnTo>
                    <a:pt x="171450" y="171450"/>
                  </a:lnTo>
                  <a:lnTo>
                    <a:pt x="228600" y="1714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1" name="object 51"/>
            <p:cNvSpPr/>
            <p:nvPr/>
          </p:nvSpPr>
          <p:spPr>
            <a:xfrm>
              <a:off x="6628650" y="3526218"/>
              <a:ext cx="228600" cy="972185"/>
            </a:xfrm>
            <a:custGeom>
              <a:avLst/>
              <a:gdLst/>
              <a:ahLst/>
              <a:cxnLst/>
              <a:rect l="l" t="t" r="r" b="b"/>
              <a:pathLst>
                <a:path w="228600" h="972185">
                  <a:moveTo>
                    <a:pt x="0" y="171449"/>
                  </a:moveTo>
                  <a:lnTo>
                    <a:pt x="114300" y="0"/>
                  </a:lnTo>
                  <a:lnTo>
                    <a:pt x="228600" y="171449"/>
                  </a:lnTo>
                  <a:lnTo>
                    <a:pt x="171450" y="171449"/>
                  </a:lnTo>
                  <a:lnTo>
                    <a:pt x="171450" y="971995"/>
                  </a:lnTo>
                  <a:lnTo>
                    <a:pt x="57149" y="971995"/>
                  </a:lnTo>
                  <a:lnTo>
                    <a:pt x="57149" y="171449"/>
                  </a:lnTo>
                  <a:lnTo>
                    <a:pt x="0" y="171449"/>
                  </a:lnTo>
                  <a:close/>
                </a:path>
              </a:pathLst>
            </a:custGeom>
            <a:ln w="952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2" name="object 52"/>
            <p:cNvSpPr/>
            <p:nvPr/>
          </p:nvSpPr>
          <p:spPr>
            <a:xfrm>
              <a:off x="7185139" y="3219589"/>
              <a:ext cx="1424305" cy="687705"/>
            </a:xfrm>
            <a:custGeom>
              <a:avLst/>
              <a:gdLst/>
              <a:ahLst/>
              <a:cxnLst/>
              <a:rect l="l" t="t" r="r" b="b"/>
              <a:pathLst>
                <a:path w="1424304" h="687704">
                  <a:moveTo>
                    <a:pt x="61772" y="0"/>
                  </a:moveTo>
                  <a:lnTo>
                    <a:pt x="0" y="139318"/>
                  </a:lnTo>
                  <a:lnTo>
                    <a:pt x="1044917" y="602564"/>
                  </a:lnTo>
                  <a:lnTo>
                    <a:pt x="1014044" y="672223"/>
                  </a:lnTo>
                  <a:lnTo>
                    <a:pt x="1424114" y="687311"/>
                  </a:lnTo>
                  <a:lnTo>
                    <a:pt x="1137564" y="393585"/>
                  </a:lnTo>
                  <a:lnTo>
                    <a:pt x="1106690" y="463245"/>
                  </a:lnTo>
                  <a:lnTo>
                    <a:pt x="61772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3" name="object 53"/>
            <p:cNvSpPr/>
            <p:nvPr/>
          </p:nvSpPr>
          <p:spPr>
            <a:xfrm>
              <a:off x="7185137" y="3219592"/>
              <a:ext cx="1424305" cy="687705"/>
            </a:xfrm>
            <a:custGeom>
              <a:avLst/>
              <a:gdLst/>
              <a:ahLst/>
              <a:cxnLst/>
              <a:rect l="l" t="t" r="r" b="b"/>
              <a:pathLst>
                <a:path w="1424304" h="687704">
                  <a:moveTo>
                    <a:pt x="1424108" y="687317"/>
                  </a:moveTo>
                  <a:lnTo>
                    <a:pt x="1014036" y="672226"/>
                  </a:lnTo>
                  <a:lnTo>
                    <a:pt x="1044919" y="602564"/>
                  </a:lnTo>
                  <a:lnTo>
                    <a:pt x="0" y="139322"/>
                  </a:lnTo>
                  <a:lnTo>
                    <a:pt x="61765" y="0"/>
                  </a:lnTo>
                  <a:lnTo>
                    <a:pt x="1106685" y="463242"/>
                  </a:lnTo>
                  <a:lnTo>
                    <a:pt x="1137568" y="393580"/>
                  </a:lnTo>
                  <a:lnTo>
                    <a:pt x="1424108" y="687317"/>
                  </a:lnTo>
                  <a:close/>
                </a:path>
              </a:pathLst>
            </a:custGeom>
            <a:ln w="9525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194485" y="2649922"/>
            <a:ext cx="547199" cy="575141"/>
          </a:xfrm>
          <a:prstGeom prst="rect">
            <a:avLst/>
          </a:prstGeom>
        </p:spPr>
        <p:txBody>
          <a:bodyPr vert="horz" wrap="square" lIns="0" tIns="9509" rIns="0" bIns="0" rtlCol="0">
            <a:spAutoFit/>
          </a:bodyPr>
          <a:lstStyle/>
          <a:p>
            <a:pPr marL="8645" marR="3458" algn="just">
              <a:lnSpc>
                <a:spcPct val="99500"/>
              </a:lnSpc>
              <a:spcBef>
                <a:spcPts val="75"/>
              </a:spcBef>
            </a:pPr>
            <a:r>
              <a:rPr sz="1225" spc="-7" dirty="0">
                <a:latin typeface="Comic Sans MS"/>
                <a:cs typeface="Comic Sans MS"/>
              </a:rPr>
              <a:t>Charts, graphs, </a:t>
            </a:r>
            <a:r>
              <a:rPr sz="1225" spc="-14" dirty="0">
                <a:latin typeface="Comic Sans MS"/>
                <a:cs typeface="Comic Sans MS"/>
              </a:rPr>
              <a:t>etc.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00825" y="2666303"/>
            <a:ext cx="406293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4" dirty="0">
                <a:latin typeface="Comic Sans MS"/>
                <a:cs typeface="Comic Sans MS"/>
              </a:rPr>
              <a:t>User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028846" y="2054971"/>
            <a:ext cx="1746197" cy="1766511"/>
            <a:chOff x="4548733" y="3019031"/>
            <a:chExt cx="2565400" cy="2595245"/>
          </a:xfrm>
        </p:grpSpPr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3361" y="4753495"/>
              <a:ext cx="1136298" cy="84630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0224" y="4555373"/>
              <a:ext cx="1142999" cy="39901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963360" y="4558715"/>
              <a:ext cx="1136650" cy="1041400"/>
            </a:xfrm>
            <a:custGeom>
              <a:avLst/>
              <a:gdLst/>
              <a:ahLst/>
              <a:cxnLst/>
              <a:rect l="l" t="t" r="r" b="b"/>
              <a:pathLst>
                <a:path w="1136650" h="1041400">
                  <a:moveTo>
                    <a:pt x="1136299" y="194775"/>
                  </a:moveTo>
                  <a:lnTo>
                    <a:pt x="1121294" y="239436"/>
                  </a:lnTo>
                  <a:lnTo>
                    <a:pt x="1078551" y="280433"/>
                  </a:lnTo>
                  <a:lnTo>
                    <a:pt x="1011482" y="316598"/>
                  </a:lnTo>
                  <a:lnTo>
                    <a:pt x="969891" y="332503"/>
                  </a:lnTo>
                  <a:lnTo>
                    <a:pt x="923497" y="346761"/>
                  </a:lnTo>
                  <a:lnTo>
                    <a:pt x="872727" y="359227"/>
                  </a:lnTo>
                  <a:lnTo>
                    <a:pt x="818006" y="369754"/>
                  </a:lnTo>
                  <a:lnTo>
                    <a:pt x="759762" y="378196"/>
                  </a:lnTo>
                  <a:lnTo>
                    <a:pt x="698420" y="384407"/>
                  </a:lnTo>
                  <a:lnTo>
                    <a:pt x="634407" y="388241"/>
                  </a:lnTo>
                  <a:lnTo>
                    <a:pt x="568148" y="389551"/>
                  </a:lnTo>
                  <a:lnTo>
                    <a:pt x="501890" y="388241"/>
                  </a:lnTo>
                  <a:lnTo>
                    <a:pt x="437877" y="384407"/>
                  </a:lnTo>
                  <a:lnTo>
                    <a:pt x="376535" y="378196"/>
                  </a:lnTo>
                  <a:lnTo>
                    <a:pt x="318291" y="369754"/>
                  </a:lnTo>
                  <a:lnTo>
                    <a:pt x="263571" y="359227"/>
                  </a:lnTo>
                  <a:lnTo>
                    <a:pt x="212800" y="346761"/>
                  </a:lnTo>
                  <a:lnTo>
                    <a:pt x="166407" y="332503"/>
                  </a:lnTo>
                  <a:lnTo>
                    <a:pt x="124815" y="316598"/>
                  </a:lnTo>
                  <a:lnTo>
                    <a:pt x="88453" y="299192"/>
                  </a:lnTo>
                  <a:lnTo>
                    <a:pt x="33122" y="260465"/>
                  </a:lnTo>
                  <a:lnTo>
                    <a:pt x="3822" y="217490"/>
                  </a:lnTo>
                  <a:lnTo>
                    <a:pt x="0" y="194775"/>
                  </a:lnTo>
                  <a:lnTo>
                    <a:pt x="3822" y="172060"/>
                  </a:lnTo>
                  <a:lnTo>
                    <a:pt x="33122" y="129085"/>
                  </a:lnTo>
                  <a:lnTo>
                    <a:pt x="88453" y="90358"/>
                  </a:lnTo>
                  <a:lnTo>
                    <a:pt x="124815" y="72953"/>
                  </a:lnTo>
                  <a:lnTo>
                    <a:pt x="166407" y="57048"/>
                  </a:lnTo>
                  <a:lnTo>
                    <a:pt x="212800" y="42790"/>
                  </a:lnTo>
                  <a:lnTo>
                    <a:pt x="263571" y="30324"/>
                  </a:lnTo>
                  <a:lnTo>
                    <a:pt x="318291" y="19797"/>
                  </a:lnTo>
                  <a:lnTo>
                    <a:pt x="376535" y="11355"/>
                  </a:lnTo>
                  <a:lnTo>
                    <a:pt x="437877" y="5144"/>
                  </a:lnTo>
                  <a:lnTo>
                    <a:pt x="501890" y="1310"/>
                  </a:lnTo>
                  <a:lnTo>
                    <a:pt x="568148" y="0"/>
                  </a:lnTo>
                  <a:lnTo>
                    <a:pt x="634407" y="1310"/>
                  </a:lnTo>
                  <a:lnTo>
                    <a:pt x="698420" y="5144"/>
                  </a:lnTo>
                  <a:lnTo>
                    <a:pt x="759762" y="11355"/>
                  </a:lnTo>
                  <a:lnTo>
                    <a:pt x="818006" y="19797"/>
                  </a:lnTo>
                  <a:lnTo>
                    <a:pt x="872727" y="30324"/>
                  </a:lnTo>
                  <a:lnTo>
                    <a:pt x="923497" y="42790"/>
                  </a:lnTo>
                  <a:lnTo>
                    <a:pt x="969891" y="57048"/>
                  </a:lnTo>
                  <a:lnTo>
                    <a:pt x="1011482" y="72953"/>
                  </a:lnTo>
                  <a:lnTo>
                    <a:pt x="1047844" y="90358"/>
                  </a:lnTo>
                  <a:lnTo>
                    <a:pt x="1103176" y="129085"/>
                  </a:lnTo>
                  <a:lnTo>
                    <a:pt x="1132477" y="172060"/>
                  </a:lnTo>
                  <a:lnTo>
                    <a:pt x="1136299" y="194775"/>
                  </a:lnTo>
                  <a:lnTo>
                    <a:pt x="1136299" y="846303"/>
                  </a:lnTo>
                  <a:lnTo>
                    <a:pt x="1121294" y="890963"/>
                  </a:lnTo>
                  <a:lnTo>
                    <a:pt x="1078551" y="931960"/>
                  </a:lnTo>
                  <a:lnTo>
                    <a:pt x="1011482" y="968125"/>
                  </a:lnTo>
                  <a:lnTo>
                    <a:pt x="969891" y="984030"/>
                  </a:lnTo>
                  <a:lnTo>
                    <a:pt x="923497" y="998289"/>
                  </a:lnTo>
                  <a:lnTo>
                    <a:pt x="872727" y="1010754"/>
                  </a:lnTo>
                  <a:lnTo>
                    <a:pt x="818006" y="1021281"/>
                  </a:lnTo>
                  <a:lnTo>
                    <a:pt x="759762" y="1029723"/>
                  </a:lnTo>
                  <a:lnTo>
                    <a:pt x="698420" y="1035934"/>
                  </a:lnTo>
                  <a:lnTo>
                    <a:pt x="634407" y="1039768"/>
                  </a:lnTo>
                  <a:lnTo>
                    <a:pt x="568148" y="1041079"/>
                  </a:lnTo>
                  <a:lnTo>
                    <a:pt x="501890" y="1039768"/>
                  </a:lnTo>
                  <a:lnTo>
                    <a:pt x="437877" y="1035934"/>
                  </a:lnTo>
                  <a:lnTo>
                    <a:pt x="376535" y="1029723"/>
                  </a:lnTo>
                  <a:lnTo>
                    <a:pt x="318291" y="1021281"/>
                  </a:lnTo>
                  <a:lnTo>
                    <a:pt x="263571" y="1010754"/>
                  </a:lnTo>
                  <a:lnTo>
                    <a:pt x="212800" y="998289"/>
                  </a:lnTo>
                  <a:lnTo>
                    <a:pt x="166407" y="984030"/>
                  </a:lnTo>
                  <a:lnTo>
                    <a:pt x="124815" y="968125"/>
                  </a:lnTo>
                  <a:lnTo>
                    <a:pt x="88453" y="950720"/>
                  </a:lnTo>
                  <a:lnTo>
                    <a:pt x="33122" y="911993"/>
                  </a:lnTo>
                  <a:lnTo>
                    <a:pt x="3822" y="869018"/>
                  </a:lnTo>
                  <a:lnTo>
                    <a:pt x="0" y="846303"/>
                  </a:lnTo>
                  <a:lnTo>
                    <a:pt x="0" y="194775"/>
                  </a:lnTo>
                  <a:lnTo>
                    <a:pt x="1136299" y="194775"/>
                  </a:lnTo>
                  <a:close/>
                </a:path>
              </a:pathLst>
            </a:custGeom>
            <a:ln w="28574">
              <a:solidFill>
                <a:srgbClr val="FEFAD3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0" name="object 60"/>
            <p:cNvSpPr/>
            <p:nvPr/>
          </p:nvSpPr>
          <p:spPr>
            <a:xfrm>
              <a:off x="4585064" y="3038081"/>
              <a:ext cx="1183005" cy="374650"/>
            </a:xfrm>
            <a:custGeom>
              <a:avLst/>
              <a:gdLst/>
              <a:ahLst/>
              <a:cxnLst/>
              <a:rect l="l" t="t" r="r" b="b"/>
              <a:pathLst>
                <a:path w="1183004" h="374650">
                  <a:moveTo>
                    <a:pt x="1182868" y="0"/>
                  </a:moveTo>
                  <a:lnTo>
                    <a:pt x="0" y="374268"/>
                  </a:lnTo>
                </a:path>
              </a:pathLst>
            </a:custGeom>
            <a:ln w="3809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1" name="object 61"/>
            <p:cNvSpPr/>
            <p:nvPr/>
          </p:nvSpPr>
          <p:spPr>
            <a:xfrm>
              <a:off x="4548733" y="3334880"/>
              <a:ext cx="126364" cy="109220"/>
            </a:xfrm>
            <a:custGeom>
              <a:avLst/>
              <a:gdLst/>
              <a:ahLst/>
              <a:cxnLst/>
              <a:rect l="l" t="t" r="r" b="b"/>
              <a:pathLst>
                <a:path w="126364" h="109220">
                  <a:moveTo>
                    <a:pt x="91732" y="0"/>
                  </a:moveTo>
                  <a:lnTo>
                    <a:pt x="0" y="88963"/>
                  </a:lnTo>
                  <a:lnTo>
                    <a:pt x="126212" y="108965"/>
                  </a:lnTo>
                  <a:lnTo>
                    <a:pt x="91732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320841" y="1595626"/>
            <a:ext cx="119727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34" dirty="0">
                <a:latin typeface="Symbol"/>
                <a:cs typeface="Symbol"/>
              </a:rPr>
              <a:t></a:t>
            </a:r>
            <a:endParaRPr sz="1361">
              <a:latin typeface="Symbol"/>
              <a:cs typeface="Symbo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63" name="object 63"/>
          <p:cNvSpPr txBox="1"/>
          <p:nvPr/>
        </p:nvSpPr>
        <p:spPr>
          <a:xfrm>
            <a:off x="2369856" y="2665698"/>
            <a:ext cx="119727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34" dirty="0">
                <a:latin typeface="Symbol"/>
                <a:cs typeface="Symbol"/>
              </a:rPr>
              <a:t></a:t>
            </a:r>
            <a:endParaRPr sz="1361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6704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54" dirty="0"/>
              <a:t> </a:t>
            </a:r>
            <a:r>
              <a:rPr spc="-7" dirty="0"/>
              <a:t>aggregation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2724" y="1241503"/>
            <a:ext cx="3170384" cy="2948652"/>
            <a:chOff x="2321343" y="1823936"/>
            <a:chExt cx="4657725" cy="4331970"/>
          </a:xfrm>
        </p:grpSpPr>
        <p:sp>
          <p:nvSpPr>
            <p:cNvPr id="4" name="object 4"/>
            <p:cNvSpPr/>
            <p:nvPr/>
          </p:nvSpPr>
          <p:spPr>
            <a:xfrm>
              <a:off x="2518194" y="2285898"/>
              <a:ext cx="0" cy="1600200"/>
            </a:xfrm>
            <a:custGeom>
              <a:avLst/>
              <a:gdLst/>
              <a:ahLst/>
              <a:cxnLst/>
              <a:rect l="l" t="t" r="r" b="b"/>
              <a:pathLst>
                <a:path h="1600200">
                  <a:moveTo>
                    <a:pt x="0" y="0"/>
                  </a:moveTo>
                  <a:lnTo>
                    <a:pt x="0" y="1600198"/>
                  </a:lnTo>
                </a:path>
              </a:pathLst>
            </a:custGeom>
            <a:ln w="380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" name="object 5"/>
            <p:cNvSpPr/>
            <p:nvPr/>
          </p:nvSpPr>
          <p:spPr>
            <a:xfrm>
              <a:off x="2613444" y="4038498"/>
              <a:ext cx="1809750" cy="1905000"/>
            </a:xfrm>
            <a:custGeom>
              <a:avLst/>
              <a:gdLst/>
              <a:ahLst/>
              <a:cxnLst/>
              <a:rect l="l" t="t" r="r" b="b"/>
              <a:pathLst>
                <a:path w="1809750" h="1905000">
                  <a:moveTo>
                    <a:pt x="0" y="0"/>
                  </a:moveTo>
                  <a:lnTo>
                    <a:pt x="1809748" y="1904998"/>
                  </a:lnTo>
                </a:path>
              </a:pathLst>
            </a:custGeom>
            <a:ln w="380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" name="object 6"/>
            <p:cNvSpPr/>
            <p:nvPr/>
          </p:nvSpPr>
          <p:spPr>
            <a:xfrm>
              <a:off x="6804443" y="2057298"/>
              <a:ext cx="0" cy="2667000"/>
            </a:xfrm>
            <a:custGeom>
              <a:avLst/>
              <a:gdLst/>
              <a:ahLst/>
              <a:cxnLst/>
              <a:rect l="l" t="t" r="r" b="b"/>
              <a:pathLst>
                <a:path h="2667000">
                  <a:moveTo>
                    <a:pt x="0" y="0"/>
                  </a:moveTo>
                  <a:lnTo>
                    <a:pt x="0" y="2666998"/>
                  </a:lnTo>
                </a:path>
              </a:pathLst>
            </a:custGeom>
            <a:ln w="380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" name="object 7"/>
            <p:cNvSpPr/>
            <p:nvPr/>
          </p:nvSpPr>
          <p:spPr>
            <a:xfrm>
              <a:off x="4518443" y="4800499"/>
              <a:ext cx="2286000" cy="1143000"/>
            </a:xfrm>
            <a:custGeom>
              <a:avLst/>
              <a:gdLst/>
              <a:ahLst/>
              <a:cxnLst/>
              <a:rect l="l" t="t" r="r" b="b"/>
              <a:pathLst>
                <a:path w="2286000" h="1143000">
                  <a:moveTo>
                    <a:pt x="0" y="1142999"/>
                  </a:moveTo>
                  <a:lnTo>
                    <a:pt x="2285998" y="0"/>
                  </a:lnTo>
                </a:path>
              </a:pathLst>
            </a:custGeom>
            <a:ln w="380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8" name="object 8"/>
            <p:cNvSpPr/>
            <p:nvPr/>
          </p:nvSpPr>
          <p:spPr>
            <a:xfrm>
              <a:off x="2613444" y="2285898"/>
              <a:ext cx="4095750" cy="2438400"/>
            </a:xfrm>
            <a:custGeom>
              <a:avLst/>
              <a:gdLst/>
              <a:ahLst/>
              <a:cxnLst/>
              <a:rect l="l" t="t" r="r" b="b"/>
              <a:pathLst>
                <a:path w="4095750" h="2438400">
                  <a:moveTo>
                    <a:pt x="0" y="0"/>
                  </a:moveTo>
                  <a:lnTo>
                    <a:pt x="4095746" y="2438398"/>
                  </a:lnTo>
                </a:path>
              </a:pathLst>
            </a:custGeom>
            <a:ln w="38099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9" name="object 9"/>
            <p:cNvSpPr/>
            <p:nvPr/>
          </p:nvSpPr>
          <p:spPr>
            <a:xfrm>
              <a:off x="2326106" y="20572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6106" y="20572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4">
                  <a:moveTo>
                    <a:pt x="0" y="180000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59999" y="180000"/>
                  </a:lnTo>
                  <a:lnTo>
                    <a:pt x="353570" y="227851"/>
                  </a:lnTo>
                  <a:lnTo>
                    <a:pt x="335424" y="270849"/>
                  </a:lnTo>
                  <a:lnTo>
                    <a:pt x="307279" y="307279"/>
                  </a:lnTo>
                  <a:lnTo>
                    <a:pt x="270849" y="335424"/>
                  </a:lnTo>
                  <a:lnTo>
                    <a:pt x="227851" y="353570"/>
                  </a:lnTo>
                  <a:lnTo>
                    <a:pt x="180000" y="359999"/>
                  </a:lnTo>
                  <a:lnTo>
                    <a:pt x="132148" y="353570"/>
                  </a:lnTo>
                  <a:lnTo>
                    <a:pt x="89150" y="335424"/>
                  </a:lnTo>
                  <a:lnTo>
                    <a:pt x="52720" y="307279"/>
                  </a:lnTo>
                  <a:lnTo>
                    <a:pt x="24575" y="270849"/>
                  </a:lnTo>
                  <a:lnTo>
                    <a:pt x="6429" y="227851"/>
                  </a:lnTo>
                  <a:lnTo>
                    <a:pt x="0" y="18000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613943" y="18286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3943" y="18286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4">
                  <a:moveTo>
                    <a:pt x="0" y="179999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79999" y="0"/>
                  </a:lnTo>
                  <a:lnTo>
                    <a:pt x="227850" y="6429"/>
                  </a:lnTo>
                  <a:lnTo>
                    <a:pt x="270849" y="24575"/>
                  </a:lnTo>
                  <a:lnTo>
                    <a:pt x="307278" y="52720"/>
                  </a:lnTo>
                  <a:lnTo>
                    <a:pt x="335424" y="89150"/>
                  </a:lnTo>
                  <a:lnTo>
                    <a:pt x="353569" y="132148"/>
                  </a:lnTo>
                  <a:lnTo>
                    <a:pt x="359999" y="179999"/>
                  </a:lnTo>
                  <a:lnTo>
                    <a:pt x="353569" y="227850"/>
                  </a:lnTo>
                  <a:lnTo>
                    <a:pt x="335424" y="270849"/>
                  </a:lnTo>
                  <a:lnTo>
                    <a:pt x="307278" y="307278"/>
                  </a:lnTo>
                  <a:lnTo>
                    <a:pt x="270849" y="335424"/>
                  </a:lnTo>
                  <a:lnTo>
                    <a:pt x="227850" y="353569"/>
                  </a:lnTo>
                  <a:lnTo>
                    <a:pt x="179999" y="359999"/>
                  </a:lnTo>
                  <a:lnTo>
                    <a:pt x="132148" y="353569"/>
                  </a:lnTo>
                  <a:lnTo>
                    <a:pt x="89150" y="335424"/>
                  </a:lnTo>
                  <a:lnTo>
                    <a:pt x="52720" y="307278"/>
                  </a:lnTo>
                  <a:lnTo>
                    <a:pt x="24575" y="270849"/>
                  </a:lnTo>
                  <a:lnTo>
                    <a:pt x="6429" y="227850"/>
                  </a:lnTo>
                  <a:lnTo>
                    <a:pt x="0" y="179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6106" y="38098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6106" y="38098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4" h="360045">
                  <a:moveTo>
                    <a:pt x="0" y="179999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80000" y="0"/>
                  </a:lnTo>
                  <a:lnTo>
                    <a:pt x="227851" y="6429"/>
                  </a:lnTo>
                  <a:lnTo>
                    <a:pt x="270849" y="24575"/>
                  </a:lnTo>
                  <a:lnTo>
                    <a:pt x="307279" y="52720"/>
                  </a:lnTo>
                  <a:lnTo>
                    <a:pt x="335424" y="89150"/>
                  </a:lnTo>
                  <a:lnTo>
                    <a:pt x="353570" y="132148"/>
                  </a:lnTo>
                  <a:lnTo>
                    <a:pt x="359999" y="179999"/>
                  </a:lnTo>
                  <a:lnTo>
                    <a:pt x="353570" y="227850"/>
                  </a:lnTo>
                  <a:lnTo>
                    <a:pt x="335424" y="270849"/>
                  </a:lnTo>
                  <a:lnTo>
                    <a:pt x="307279" y="307278"/>
                  </a:lnTo>
                  <a:lnTo>
                    <a:pt x="270849" y="335424"/>
                  </a:lnTo>
                  <a:lnTo>
                    <a:pt x="227851" y="353569"/>
                  </a:lnTo>
                  <a:lnTo>
                    <a:pt x="180000" y="359999"/>
                  </a:lnTo>
                  <a:lnTo>
                    <a:pt x="132148" y="353569"/>
                  </a:lnTo>
                  <a:lnTo>
                    <a:pt x="89150" y="335424"/>
                  </a:lnTo>
                  <a:lnTo>
                    <a:pt x="52720" y="307278"/>
                  </a:lnTo>
                  <a:lnTo>
                    <a:pt x="24575" y="270849"/>
                  </a:lnTo>
                  <a:lnTo>
                    <a:pt x="6429" y="227850"/>
                  </a:lnTo>
                  <a:lnTo>
                    <a:pt x="0" y="179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6613943" y="32002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6613943" y="32002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999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79999" y="0"/>
                  </a:lnTo>
                  <a:lnTo>
                    <a:pt x="227850" y="6429"/>
                  </a:lnTo>
                  <a:lnTo>
                    <a:pt x="270849" y="24575"/>
                  </a:lnTo>
                  <a:lnTo>
                    <a:pt x="307278" y="52720"/>
                  </a:lnTo>
                  <a:lnTo>
                    <a:pt x="335424" y="89150"/>
                  </a:lnTo>
                  <a:lnTo>
                    <a:pt x="353569" y="132148"/>
                  </a:lnTo>
                  <a:lnTo>
                    <a:pt x="359999" y="179999"/>
                  </a:lnTo>
                  <a:lnTo>
                    <a:pt x="353569" y="227850"/>
                  </a:lnTo>
                  <a:lnTo>
                    <a:pt x="335424" y="270849"/>
                  </a:lnTo>
                  <a:lnTo>
                    <a:pt x="307278" y="307278"/>
                  </a:lnTo>
                  <a:lnTo>
                    <a:pt x="270849" y="335424"/>
                  </a:lnTo>
                  <a:lnTo>
                    <a:pt x="227850" y="353569"/>
                  </a:lnTo>
                  <a:lnTo>
                    <a:pt x="179999" y="359999"/>
                  </a:lnTo>
                  <a:lnTo>
                    <a:pt x="132148" y="353569"/>
                  </a:lnTo>
                  <a:lnTo>
                    <a:pt x="89150" y="335424"/>
                  </a:lnTo>
                  <a:lnTo>
                    <a:pt x="52720" y="307278"/>
                  </a:lnTo>
                  <a:lnTo>
                    <a:pt x="24575" y="270849"/>
                  </a:lnTo>
                  <a:lnTo>
                    <a:pt x="6429" y="227850"/>
                  </a:lnTo>
                  <a:lnTo>
                    <a:pt x="0" y="179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13943" y="45718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9"/>
                  </a:lnTo>
                  <a:lnTo>
                    <a:pt x="24576" y="270847"/>
                  </a:lnTo>
                  <a:lnTo>
                    <a:pt x="52724" y="307276"/>
                  </a:lnTo>
                  <a:lnTo>
                    <a:pt x="89155" y="335420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20"/>
                  </a:lnTo>
                  <a:lnTo>
                    <a:pt x="307284" y="307276"/>
                  </a:lnTo>
                  <a:lnTo>
                    <a:pt x="335430" y="270847"/>
                  </a:lnTo>
                  <a:lnTo>
                    <a:pt x="353576" y="227849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13943" y="45718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999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79999" y="0"/>
                  </a:lnTo>
                  <a:lnTo>
                    <a:pt x="227850" y="6429"/>
                  </a:lnTo>
                  <a:lnTo>
                    <a:pt x="270849" y="24575"/>
                  </a:lnTo>
                  <a:lnTo>
                    <a:pt x="307278" y="52720"/>
                  </a:lnTo>
                  <a:lnTo>
                    <a:pt x="335424" y="89150"/>
                  </a:lnTo>
                  <a:lnTo>
                    <a:pt x="353569" y="132148"/>
                  </a:lnTo>
                  <a:lnTo>
                    <a:pt x="359999" y="179999"/>
                  </a:lnTo>
                  <a:lnTo>
                    <a:pt x="353569" y="227850"/>
                  </a:lnTo>
                  <a:lnTo>
                    <a:pt x="335424" y="270848"/>
                  </a:lnTo>
                  <a:lnTo>
                    <a:pt x="307278" y="307278"/>
                  </a:lnTo>
                  <a:lnTo>
                    <a:pt x="270849" y="335424"/>
                  </a:lnTo>
                  <a:lnTo>
                    <a:pt x="227850" y="353569"/>
                  </a:lnTo>
                  <a:lnTo>
                    <a:pt x="179999" y="359999"/>
                  </a:lnTo>
                  <a:lnTo>
                    <a:pt x="132148" y="353569"/>
                  </a:lnTo>
                  <a:lnTo>
                    <a:pt x="89150" y="335424"/>
                  </a:lnTo>
                  <a:lnTo>
                    <a:pt x="52720" y="307278"/>
                  </a:lnTo>
                  <a:lnTo>
                    <a:pt x="24575" y="270848"/>
                  </a:lnTo>
                  <a:lnTo>
                    <a:pt x="6429" y="227850"/>
                  </a:lnTo>
                  <a:lnTo>
                    <a:pt x="0" y="179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9" name="object 19"/>
            <p:cNvSpPr/>
            <p:nvPr/>
          </p:nvSpPr>
          <p:spPr>
            <a:xfrm>
              <a:off x="4232694" y="57910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80009" y="0"/>
                  </a:moveTo>
                  <a:lnTo>
                    <a:pt x="132156" y="6429"/>
                  </a:lnTo>
                  <a:lnTo>
                    <a:pt x="89155" y="24573"/>
                  </a:lnTo>
                  <a:lnTo>
                    <a:pt x="52724" y="52717"/>
                  </a:lnTo>
                  <a:lnTo>
                    <a:pt x="24576" y="89146"/>
                  </a:lnTo>
                  <a:lnTo>
                    <a:pt x="6430" y="132144"/>
                  </a:lnTo>
                  <a:lnTo>
                    <a:pt x="0" y="179997"/>
                  </a:lnTo>
                  <a:lnTo>
                    <a:pt x="6430" y="227845"/>
                  </a:lnTo>
                  <a:lnTo>
                    <a:pt x="24576" y="270842"/>
                  </a:lnTo>
                  <a:lnTo>
                    <a:pt x="52724" y="307271"/>
                  </a:lnTo>
                  <a:lnTo>
                    <a:pt x="89155" y="335417"/>
                  </a:lnTo>
                  <a:lnTo>
                    <a:pt x="132156" y="353564"/>
                  </a:lnTo>
                  <a:lnTo>
                    <a:pt x="180009" y="359994"/>
                  </a:lnTo>
                  <a:lnTo>
                    <a:pt x="227857" y="353564"/>
                  </a:lnTo>
                  <a:lnTo>
                    <a:pt x="270854" y="335417"/>
                  </a:lnTo>
                  <a:lnTo>
                    <a:pt x="307284" y="307271"/>
                  </a:lnTo>
                  <a:lnTo>
                    <a:pt x="335430" y="270842"/>
                  </a:lnTo>
                  <a:lnTo>
                    <a:pt x="353576" y="227845"/>
                  </a:lnTo>
                  <a:lnTo>
                    <a:pt x="360006" y="179997"/>
                  </a:lnTo>
                  <a:lnTo>
                    <a:pt x="353576" y="132144"/>
                  </a:lnTo>
                  <a:lnTo>
                    <a:pt x="335430" y="89146"/>
                  </a:lnTo>
                  <a:lnTo>
                    <a:pt x="307284" y="52717"/>
                  </a:lnTo>
                  <a:lnTo>
                    <a:pt x="270854" y="24573"/>
                  </a:lnTo>
                  <a:lnTo>
                    <a:pt x="227857" y="6429"/>
                  </a:lnTo>
                  <a:lnTo>
                    <a:pt x="180009" y="0"/>
                  </a:lnTo>
                  <a:close/>
                </a:path>
              </a:pathLst>
            </a:custGeom>
            <a:solidFill>
              <a:srgbClr val="928282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2694" y="5791098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999"/>
                  </a:moveTo>
                  <a:lnTo>
                    <a:pt x="6429" y="132148"/>
                  </a:lnTo>
                  <a:lnTo>
                    <a:pt x="24575" y="89150"/>
                  </a:lnTo>
                  <a:lnTo>
                    <a:pt x="52720" y="52720"/>
                  </a:lnTo>
                  <a:lnTo>
                    <a:pt x="89150" y="24575"/>
                  </a:lnTo>
                  <a:lnTo>
                    <a:pt x="132148" y="6429"/>
                  </a:lnTo>
                  <a:lnTo>
                    <a:pt x="179999" y="0"/>
                  </a:lnTo>
                  <a:lnTo>
                    <a:pt x="227850" y="6429"/>
                  </a:lnTo>
                  <a:lnTo>
                    <a:pt x="270848" y="24575"/>
                  </a:lnTo>
                  <a:lnTo>
                    <a:pt x="307278" y="52720"/>
                  </a:lnTo>
                  <a:lnTo>
                    <a:pt x="335424" y="89150"/>
                  </a:lnTo>
                  <a:lnTo>
                    <a:pt x="353569" y="132148"/>
                  </a:lnTo>
                  <a:lnTo>
                    <a:pt x="359999" y="179999"/>
                  </a:lnTo>
                  <a:lnTo>
                    <a:pt x="353569" y="227850"/>
                  </a:lnTo>
                  <a:lnTo>
                    <a:pt x="335424" y="270849"/>
                  </a:lnTo>
                  <a:lnTo>
                    <a:pt x="307278" y="307278"/>
                  </a:lnTo>
                  <a:lnTo>
                    <a:pt x="270848" y="335424"/>
                  </a:lnTo>
                  <a:lnTo>
                    <a:pt x="227850" y="353569"/>
                  </a:lnTo>
                  <a:lnTo>
                    <a:pt x="179999" y="359999"/>
                  </a:lnTo>
                  <a:lnTo>
                    <a:pt x="132148" y="353569"/>
                  </a:lnTo>
                  <a:lnTo>
                    <a:pt x="89150" y="335424"/>
                  </a:lnTo>
                  <a:lnTo>
                    <a:pt x="52720" y="307278"/>
                  </a:lnTo>
                  <a:lnTo>
                    <a:pt x="24575" y="270849"/>
                  </a:lnTo>
                  <a:lnTo>
                    <a:pt x="6429" y="227850"/>
                  </a:lnTo>
                  <a:lnTo>
                    <a:pt x="0" y="179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48332" y="1042107"/>
            <a:ext cx="669519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34" dirty="0">
                <a:latin typeface="Comic Sans MS"/>
                <a:cs typeface="Comic Sans MS"/>
              </a:rPr>
              <a:t> 2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20842" y="1042107"/>
            <a:ext cx="64445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34" dirty="0">
                <a:latin typeface="Comic Sans MS"/>
                <a:cs typeface="Comic Sans MS"/>
              </a:rPr>
              <a:t> 1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6611" y="1962025"/>
            <a:ext cx="64445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34" dirty="0">
                <a:latin typeface="Comic Sans MS"/>
                <a:cs typeface="Comic Sans MS"/>
              </a:rPr>
              <a:t> 1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86600" y="1484630"/>
            <a:ext cx="2929634" cy="1523600"/>
            <a:chOff x="2870618" y="2181123"/>
            <a:chExt cx="4304030" cy="2238375"/>
          </a:xfrm>
        </p:grpSpPr>
        <p:sp>
          <p:nvSpPr>
            <p:cNvPr id="25" name="object 25"/>
            <p:cNvSpPr/>
            <p:nvPr/>
          </p:nvSpPr>
          <p:spPr>
            <a:xfrm>
              <a:off x="2899193" y="2209698"/>
              <a:ext cx="3569335" cy="2180590"/>
            </a:xfrm>
            <a:custGeom>
              <a:avLst/>
              <a:gdLst/>
              <a:ahLst/>
              <a:cxnLst/>
              <a:rect l="l" t="t" r="r" b="b"/>
              <a:pathLst>
                <a:path w="3569335" h="2180590">
                  <a:moveTo>
                    <a:pt x="0" y="0"/>
                  </a:moveTo>
                  <a:lnTo>
                    <a:pt x="3569137" y="2180008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6326111" y="4256963"/>
              <a:ext cx="191135" cy="162560"/>
            </a:xfrm>
            <a:custGeom>
              <a:avLst/>
              <a:gdLst/>
              <a:ahLst/>
              <a:cxnLst/>
              <a:rect l="l" t="t" r="r" b="b"/>
              <a:pathLst>
                <a:path w="191134" h="162560">
                  <a:moveTo>
                    <a:pt x="89369" y="0"/>
                  </a:moveTo>
                  <a:lnTo>
                    <a:pt x="0" y="146316"/>
                  </a:lnTo>
                  <a:lnTo>
                    <a:pt x="190995" y="162534"/>
                  </a:lnTo>
                  <a:lnTo>
                    <a:pt x="893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7088644" y="3581298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0"/>
                  </a:moveTo>
                  <a:lnTo>
                    <a:pt x="0" y="781049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7002919" y="4248048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725" y="171449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8644" y="2209698"/>
              <a:ext cx="0" cy="781050"/>
            </a:xfrm>
            <a:custGeom>
              <a:avLst/>
              <a:gdLst/>
              <a:ahLst/>
              <a:cxnLst/>
              <a:rect l="l" t="t" r="r" b="b"/>
              <a:pathLst>
                <a:path h="781050">
                  <a:moveTo>
                    <a:pt x="0" y="0"/>
                  </a:moveTo>
                  <a:lnTo>
                    <a:pt x="0" y="781049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7002919" y="2876448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857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95082" y="1650822"/>
            <a:ext cx="669519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34" dirty="0">
                <a:latin typeface="Comic Sans MS"/>
                <a:cs typeface="Comic Sans MS"/>
              </a:rPr>
              <a:t> 2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77507" y="2901254"/>
            <a:ext cx="3090422" cy="1147129"/>
            <a:chOff x="4914049" y="4262335"/>
            <a:chExt cx="4540250" cy="1685289"/>
          </a:xfrm>
        </p:grpSpPr>
        <p:sp>
          <p:nvSpPr>
            <p:cNvPr id="33" name="object 33"/>
            <p:cNvSpPr/>
            <p:nvPr/>
          </p:nvSpPr>
          <p:spPr>
            <a:xfrm>
              <a:off x="4965570" y="5029098"/>
              <a:ext cx="1853564" cy="890269"/>
            </a:xfrm>
            <a:custGeom>
              <a:avLst/>
              <a:gdLst/>
              <a:ahLst/>
              <a:cxnLst/>
              <a:rect l="l" t="t" r="r" b="b"/>
              <a:pathLst>
                <a:path w="1853565" h="890270">
                  <a:moveTo>
                    <a:pt x="1853478" y="0"/>
                  </a:moveTo>
                  <a:lnTo>
                    <a:pt x="0" y="889668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4" name="object 34"/>
            <p:cNvSpPr/>
            <p:nvPr/>
          </p:nvSpPr>
          <p:spPr>
            <a:xfrm>
              <a:off x="4914049" y="5792025"/>
              <a:ext cx="191770" cy="154940"/>
            </a:xfrm>
            <a:custGeom>
              <a:avLst/>
              <a:gdLst/>
              <a:ahLst/>
              <a:cxnLst/>
              <a:rect l="l" t="t" r="r" b="b"/>
              <a:pathLst>
                <a:path w="191770" h="154939">
                  <a:moveTo>
                    <a:pt x="117475" y="0"/>
                  </a:moveTo>
                  <a:lnTo>
                    <a:pt x="0" y="151472"/>
                  </a:lnTo>
                  <a:lnTo>
                    <a:pt x="191668" y="154559"/>
                  </a:lnTo>
                  <a:lnTo>
                    <a:pt x="11747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5" name="object 35"/>
            <p:cNvSpPr/>
            <p:nvPr/>
          </p:nvSpPr>
          <p:spPr>
            <a:xfrm>
              <a:off x="7032942" y="4267098"/>
              <a:ext cx="2416810" cy="951230"/>
            </a:xfrm>
            <a:custGeom>
              <a:avLst/>
              <a:gdLst/>
              <a:ahLst/>
              <a:cxnLst/>
              <a:rect l="l" t="t" r="r" b="b"/>
              <a:pathLst>
                <a:path w="2416809" h="951229">
                  <a:moveTo>
                    <a:pt x="2416594" y="0"/>
                  </a:moveTo>
                  <a:lnTo>
                    <a:pt x="738606" y="0"/>
                  </a:lnTo>
                  <a:lnTo>
                    <a:pt x="738606" y="158534"/>
                  </a:lnTo>
                  <a:lnTo>
                    <a:pt x="0" y="456742"/>
                  </a:lnTo>
                  <a:lnTo>
                    <a:pt x="738606" y="396328"/>
                  </a:lnTo>
                  <a:lnTo>
                    <a:pt x="738606" y="951191"/>
                  </a:lnTo>
                  <a:lnTo>
                    <a:pt x="2416594" y="951191"/>
                  </a:lnTo>
                  <a:lnTo>
                    <a:pt x="2416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6" name="object 36"/>
            <p:cNvSpPr/>
            <p:nvPr/>
          </p:nvSpPr>
          <p:spPr>
            <a:xfrm>
              <a:off x="7032932" y="4267098"/>
              <a:ext cx="2416810" cy="951230"/>
            </a:xfrm>
            <a:custGeom>
              <a:avLst/>
              <a:gdLst/>
              <a:ahLst/>
              <a:cxnLst/>
              <a:rect l="l" t="t" r="r" b="b"/>
              <a:pathLst>
                <a:path w="2416809" h="951229">
                  <a:moveTo>
                    <a:pt x="738616" y="0"/>
                  </a:moveTo>
                  <a:lnTo>
                    <a:pt x="1018281" y="0"/>
                  </a:lnTo>
                  <a:lnTo>
                    <a:pt x="1437777" y="0"/>
                  </a:lnTo>
                  <a:lnTo>
                    <a:pt x="2416605" y="0"/>
                  </a:lnTo>
                  <a:lnTo>
                    <a:pt x="2416605" y="158533"/>
                  </a:lnTo>
                  <a:lnTo>
                    <a:pt x="2416605" y="396333"/>
                  </a:lnTo>
                  <a:lnTo>
                    <a:pt x="2416605" y="951200"/>
                  </a:lnTo>
                  <a:lnTo>
                    <a:pt x="1437777" y="951200"/>
                  </a:lnTo>
                  <a:lnTo>
                    <a:pt x="1018281" y="951200"/>
                  </a:lnTo>
                  <a:lnTo>
                    <a:pt x="738616" y="951200"/>
                  </a:lnTo>
                  <a:lnTo>
                    <a:pt x="738616" y="396333"/>
                  </a:lnTo>
                  <a:lnTo>
                    <a:pt x="0" y="456747"/>
                  </a:lnTo>
                  <a:lnTo>
                    <a:pt x="738616" y="158533"/>
                  </a:lnTo>
                  <a:lnTo>
                    <a:pt x="73861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42245" y="2584432"/>
            <a:ext cx="3496716" cy="180281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061374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34" dirty="0">
                <a:latin typeface="Comic Sans MS"/>
                <a:cs typeface="Comic Sans MS"/>
              </a:rPr>
              <a:t> 2</a:t>
            </a:r>
            <a:endParaRPr sz="1225">
              <a:latin typeface="Comic Sans MS"/>
              <a:cs typeface="Comic Sans MS"/>
            </a:endParaRPr>
          </a:p>
          <a:p>
            <a:pPr marL="2618537" marR="3458" indent="-432" algn="ctr">
              <a:lnSpc>
                <a:spcPct val="99500"/>
              </a:lnSpc>
              <a:spcBef>
                <a:spcPts val="1232"/>
              </a:spcBef>
            </a:pPr>
            <a:r>
              <a:rPr sz="1225" spc="-7" dirty="0">
                <a:latin typeface="Comic Sans MS"/>
                <a:cs typeface="Comic Sans MS"/>
              </a:rPr>
              <a:t>Aggregate </a:t>
            </a:r>
            <a:r>
              <a:rPr sz="1225" dirty="0">
                <a:latin typeface="Comic Sans MS"/>
                <a:cs typeface="Comic Sans MS"/>
              </a:rPr>
              <a:t>data</a:t>
            </a:r>
            <a:r>
              <a:rPr sz="1225" spc="-3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before routing</a:t>
            </a:r>
            <a:endParaRPr sz="1225">
              <a:latin typeface="Comic Sans MS"/>
              <a:cs typeface="Comic Sans MS"/>
            </a:endParaRPr>
          </a:p>
          <a:p>
            <a:pPr>
              <a:spcBef>
                <a:spcPts val="871"/>
              </a:spcBef>
            </a:pPr>
            <a:endParaRPr sz="1225">
              <a:latin typeface="Comic Sans MS"/>
              <a:cs typeface="Comic Sans MS"/>
            </a:endParaRPr>
          </a:p>
          <a:p>
            <a:pPr marL="1037819"/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1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&amp;</a:t>
            </a:r>
            <a:r>
              <a:rPr sz="1225" spc="-10" dirty="0">
                <a:latin typeface="Comic Sans MS"/>
                <a:cs typeface="Comic Sans MS"/>
              </a:rPr>
              <a:t> </a:t>
            </a:r>
            <a:r>
              <a:rPr sz="1225" spc="-34" dirty="0">
                <a:latin typeface="Comic Sans MS"/>
                <a:cs typeface="Comic Sans MS"/>
              </a:rPr>
              <a:t>2</a:t>
            </a:r>
            <a:endParaRPr sz="1225">
              <a:latin typeface="Comic Sans MS"/>
              <a:cs typeface="Comic Sans MS"/>
            </a:endParaRPr>
          </a:p>
          <a:p>
            <a:pPr marL="8645">
              <a:spcBef>
                <a:spcPts val="1620"/>
              </a:spcBef>
            </a:pPr>
            <a:r>
              <a:rPr sz="1225" spc="-14" dirty="0">
                <a:latin typeface="Comic Sans MS"/>
                <a:cs typeface="Comic Sans MS"/>
              </a:rPr>
              <a:t>Sink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8988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51" dirty="0"/>
              <a:t> </a:t>
            </a:r>
            <a:r>
              <a:rPr spc="-7" dirty="0"/>
              <a:t>aggregation/fusion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5089" y="2131543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75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4608" y="1896196"/>
            <a:ext cx="4431622" cy="1607020"/>
            <a:chOff x="2456333" y="2785770"/>
            <a:chExt cx="6510655" cy="2360930"/>
          </a:xfrm>
        </p:grpSpPr>
        <p:sp>
          <p:nvSpPr>
            <p:cNvPr id="5" name="object 5"/>
            <p:cNvSpPr/>
            <p:nvPr/>
          </p:nvSpPr>
          <p:spPr>
            <a:xfrm>
              <a:off x="5234457" y="2814345"/>
              <a:ext cx="358775" cy="803275"/>
            </a:xfrm>
            <a:custGeom>
              <a:avLst/>
              <a:gdLst/>
              <a:ahLst/>
              <a:cxnLst/>
              <a:rect l="l" t="t" r="r" b="b"/>
              <a:pathLst>
                <a:path w="358775" h="803275">
                  <a:moveTo>
                    <a:pt x="0" y="0"/>
                  </a:moveTo>
                  <a:lnTo>
                    <a:pt x="358774" y="803274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" name="object 6"/>
            <p:cNvSpPr/>
            <p:nvPr/>
          </p:nvSpPr>
          <p:spPr>
            <a:xfrm>
              <a:off x="5707530" y="3387433"/>
              <a:ext cx="1310005" cy="304800"/>
            </a:xfrm>
            <a:custGeom>
              <a:avLst/>
              <a:gdLst/>
              <a:ahLst/>
              <a:cxnLst/>
              <a:rect l="l" t="t" r="r" b="b"/>
              <a:pathLst>
                <a:path w="1310004" h="304800">
                  <a:moveTo>
                    <a:pt x="1309688" y="0"/>
                  </a:moveTo>
                  <a:lnTo>
                    <a:pt x="0" y="304799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" name="object 7"/>
            <p:cNvSpPr/>
            <p:nvPr/>
          </p:nvSpPr>
          <p:spPr>
            <a:xfrm>
              <a:off x="7704605" y="4289133"/>
              <a:ext cx="1233805" cy="828675"/>
            </a:xfrm>
            <a:custGeom>
              <a:avLst/>
              <a:gdLst/>
              <a:ahLst/>
              <a:cxnLst/>
              <a:rect l="l" t="t" r="r" b="b"/>
              <a:pathLst>
                <a:path w="1233804" h="828675">
                  <a:moveTo>
                    <a:pt x="1233489" y="828674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8" name="object 8"/>
            <p:cNvSpPr/>
            <p:nvPr/>
          </p:nvSpPr>
          <p:spPr>
            <a:xfrm>
              <a:off x="5677371" y="3703345"/>
              <a:ext cx="1905000" cy="525780"/>
            </a:xfrm>
            <a:custGeom>
              <a:avLst/>
              <a:gdLst/>
              <a:ahLst/>
              <a:cxnLst/>
              <a:rect l="l" t="t" r="r" b="b"/>
              <a:pathLst>
                <a:path w="1905000" h="525779">
                  <a:moveTo>
                    <a:pt x="1904998" y="525462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9" name="object 9"/>
            <p:cNvSpPr/>
            <p:nvPr/>
          </p:nvSpPr>
          <p:spPr>
            <a:xfrm>
              <a:off x="3513613" y="3703345"/>
              <a:ext cx="2117725" cy="341630"/>
            </a:xfrm>
            <a:custGeom>
              <a:avLst/>
              <a:gdLst/>
              <a:ahLst/>
              <a:cxnLst/>
              <a:rect l="l" t="t" r="r" b="b"/>
              <a:pathLst>
                <a:path w="2117725" h="341629">
                  <a:moveTo>
                    <a:pt x="2117718" y="0"/>
                  </a:moveTo>
                  <a:lnTo>
                    <a:pt x="0" y="341312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603" y="4070058"/>
              <a:ext cx="1171575" cy="548005"/>
            </a:xfrm>
            <a:custGeom>
              <a:avLst/>
              <a:gdLst/>
              <a:ahLst/>
              <a:cxnLst/>
              <a:rect l="l" t="t" r="r" b="b"/>
              <a:pathLst>
                <a:path w="1171575" h="548004">
                  <a:moveTo>
                    <a:pt x="1171579" y="547686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4908" y="4031957"/>
              <a:ext cx="936625" cy="598805"/>
            </a:xfrm>
            <a:custGeom>
              <a:avLst/>
              <a:gdLst/>
              <a:ahLst/>
              <a:cxnLst/>
              <a:rect l="l" t="t" r="r" b="b"/>
              <a:pathLst>
                <a:path w="936625" h="598804">
                  <a:moveTo>
                    <a:pt x="936624" y="0"/>
                  </a:moveTo>
                  <a:lnTo>
                    <a:pt x="0" y="598486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4544" y="4549482"/>
              <a:ext cx="179388" cy="1333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071195" y="3092384"/>
            <a:ext cx="553683" cy="282903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1120" rIns="0" bIns="0" rtlCol="0">
            <a:spAutoFit/>
          </a:bodyPr>
          <a:lstStyle/>
          <a:p>
            <a:pPr marL="62243">
              <a:spcBef>
                <a:spcPts val="245"/>
              </a:spcBef>
            </a:pPr>
            <a:r>
              <a:rPr sz="1634" spc="-14" dirty="0">
                <a:latin typeface="Comic Sans MS"/>
                <a:cs typeface="Comic Sans MS"/>
              </a:rPr>
              <a:t>Sink</a:t>
            </a:r>
            <a:endParaRPr sz="1634">
              <a:latin typeface="Comic Sans MS"/>
              <a:cs typeface="Comic Sans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34" y="2679989"/>
            <a:ext cx="139809" cy="139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606465" y="1760910"/>
            <a:ext cx="406726" cy="65839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  <a:p>
            <a:pPr marL="186730">
              <a:spcBef>
                <a:spcPts val="1777"/>
              </a:spcBef>
            </a:pPr>
            <a:r>
              <a:rPr sz="1361" spc="-17" dirty="0">
                <a:latin typeface="Comic Sans MS"/>
                <a:cs typeface="Comic Sans MS"/>
              </a:rPr>
              <a:t>68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0247" y="3296395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68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4879" y="3711333"/>
            <a:ext cx="4145056" cy="73957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09442" algn="ctr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69</a:t>
            </a:r>
            <a:endParaRPr sz="1361">
              <a:latin typeface="Comic Sans MS"/>
              <a:cs typeface="Comic Sans MS"/>
            </a:endParaRPr>
          </a:p>
          <a:p>
            <a:pPr>
              <a:spcBef>
                <a:spcPts val="793"/>
              </a:spcBef>
            </a:pPr>
            <a:endParaRPr sz="1361">
              <a:latin typeface="Comic Sans MS"/>
              <a:cs typeface="Comic Sans MS"/>
            </a:endParaRPr>
          </a:p>
          <a:p>
            <a:pPr marL="34580"/>
            <a:r>
              <a:rPr sz="1361" dirty="0">
                <a:latin typeface="Comic Sans MS"/>
                <a:cs typeface="Comic Sans MS"/>
              </a:rPr>
              <a:t>Query: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that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read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&gt;70</a:t>
            </a:r>
            <a:r>
              <a:rPr sz="1327" baseline="25641" dirty="0">
                <a:latin typeface="Comic Sans MS"/>
                <a:cs typeface="Comic Sans MS"/>
              </a:rPr>
              <a:t>o</a:t>
            </a:r>
            <a:r>
              <a:rPr sz="1361" dirty="0">
                <a:latin typeface="Comic Sans MS"/>
                <a:cs typeface="Comic Sans MS"/>
              </a:rPr>
              <a:t>F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temperature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9878" y="2966822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5961" y="2710727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77230" y="2300112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67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8235" y="3318006"/>
            <a:ext cx="200986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71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16018" y="2408670"/>
            <a:ext cx="22864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7" dirty="0">
                <a:latin typeface="Comic Sans MS"/>
                <a:cs typeface="Comic Sans MS"/>
              </a:rPr>
              <a:t>66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72112" y="1833662"/>
            <a:ext cx="3010460" cy="2155083"/>
            <a:chOff x="4612296" y="2693898"/>
            <a:chExt cx="4422775" cy="3166110"/>
          </a:xfrm>
        </p:grpSpPr>
        <p:sp>
          <p:nvSpPr>
            <p:cNvPr id="24" name="object 24"/>
            <p:cNvSpPr/>
            <p:nvPr/>
          </p:nvSpPr>
          <p:spPr>
            <a:xfrm>
              <a:off x="6499288" y="5182895"/>
              <a:ext cx="2470785" cy="60325"/>
            </a:xfrm>
            <a:custGeom>
              <a:avLst/>
              <a:gdLst/>
              <a:ahLst/>
              <a:cxnLst/>
              <a:rect l="l" t="t" r="r" b="b"/>
              <a:pathLst>
                <a:path w="2470784" h="60325">
                  <a:moveTo>
                    <a:pt x="0" y="60324"/>
                  </a:moveTo>
                  <a:lnTo>
                    <a:pt x="2470548" y="0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5412" y="4317707"/>
              <a:ext cx="1156970" cy="889000"/>
            </a:xfrm>
            <a:custGeom>
              <a:avLst/>
              <a:gdLst/>
              <a:ahLst/>
              <a:cxnLst/>
              <a:rect l="l" t="t" r="r" b="b"/>
              <a:pathLst>
                <a:path w="1156970" h="889000">
                  <a:moveTo>
                    <a:pt x="1156888" y="0"/>
                  </a:moveTo>
                  <a:lnTo>
                    <a:pt x="0" y="888999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5036805" y="5268620"/>
              <a:ext cx="1341755" cy="438150"/>
            </a:xfrm>
            <a:custGeom>
              <a:avLst/>
              <a:gdLst/>
              <a:ahLst/>
              <a:cxnLst/>
              <a:rect l="l" t="t" r="r" b="b"/>
              <a:pathLst>
                <a:path w="1341754" h="438150">
                  <a:moveTo>
                    <a:pt x="1341439" y="0"/>
                  </a:moveTo>
                  <a:lnTo>
                    <a:pt x="0" y="438149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4762969" y="4633618"/>
              <a:ext cx="198755" cy="1062355"/>
            </a:xfrm>
            <a:custGeom>
              <a:avLst/>
              <a:gdLst/>
              <a:ahLst/>
              <a:cxnLst/>
              <a:rect l="l" t="t" r="r" b="b"/>
              <a:pathLst>
                <a:path w="198754" h="1062354">
                  <a:moveTo>
                    <a:pt x="198437" y="1062039"/>
                  </a:moveTo>
                  <a:lnTo>
                    <a:pt x="0" y="0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2738" y="4609807"/>
              <a:ext cx="1615440" cy="596900"/>
            </a:xfrm>
            <a:custGeom>
              <a:avLst/>
              <a:gdLst/>
              <a:ahLst/>
              <a:cxnLst/>
              <a:rect l="l" t="t" r="r" b="b"/>
              <a:pathLst>
                <a:path w="1615439" h="596900">
                  <a:moveTo>
                    <a:pt x="0" y="0"/>
                  </a:moveTo>
                  <a:lnTo>
                    <a:pt x="1615279" y="596899"/>
                  </a:lnTo>
                </a:path>
              </a:pathLst>
            </a:custGeom>
            <a:ln w="5714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8590" y="2693898"/>
              <a:ext cx="205400" cy="2053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4627" y="4161498"/>
              <a:ext cx="205400" cy="2053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9535" y="5048999"/>
              <a:ext cx="205399" cy="2053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12296" y="4521542"/>
              <a:ext cx="205400" cy="2053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5544" y="5138991"/>
              <a:ext cx="205399" cy="205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72507" y="5654382"/>
              <a:ext cx="205399" cy="2053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2139" y="3255264"/>
              <a:ext cx="205400" cy="2053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8627" y="3574618"/>
              <a:ext cx="205399" cy="2053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61336" y="3589540"/>
              <a:ext cx="205400" cy="2053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668064" y="960028"/>
            <a:ext cx="5827283" cy="510008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8645" marR="3458">
              <a:lnSpc>
                <a:spcPts val="1906"/>
              </a:lnSpc>
              <a:spcBef>
                <a:spcPts val="177"/>
              </a:spcBef>
            </a:pP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sink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asks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nodes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report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certain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conditions. </a:t>
            </a: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coming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multiple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nodes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aggregated.</a:t>
            </a:r>
            <a:endParaRPr sz="1634" dirty="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22323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82" dirty="0"/>
              <a:t> </a:t>
            </a:r>
            <a:r>
              <a:rPr dirty="0"/>
              <a:t>aggregation</a:t>
            </a:r>
            <a:r>
              <a:rPr spc="-82" dirty="0"/>
              <a:t> </a:t>
            </a:r>
            <a:r>
              <a:rPr spc="-7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917" y="954218"/>
            <a:ext cx="5636239" cy="659673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31120" rIns="0" bIns="0" rtlCol="0">
            <a:spAutoFit/>
          </a:bodyPr>
          <a:lstStyle/>
          <a:p>
            <a:pPr marL="3458" algn="ctr">
              <a:spcBef>
                <a:spcPts val="245"/>
              </a:spcBef>
            </a:pPr>
            <a:r>
              <a:rPr sz="1361" b="1" dirty="0">
                <a:solidFill>
                  <a:srgbClr val="FF0000"/>
                </a:solidFill>
                <a:latin typeface="Comic Sans MS"/>
                <a:cs typeface="Comic Sans MS"/>
              </a:rPr>
              <a:t>Data</a:t>
            </a:r>
            <a:r>
              <a:rPr sz="1361" b="1" spc="-17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b="1" spc="-7" dirty="0">
                <a:solidFill>
                  <a:srgbClr val="FF0000"/>
                </a:solidFill>
                <a:latin typeface="Comic Sans MS"/>
                <a:cs typeface="Comic Sans MS"/>
              </a:rPr>
              <a:t>Storage</a:t>
            </a:r>
            <a:endParaRPr sz="1361">
              <a:latin typeface="Comic Sans MS"/>
              <a:cs typeface="Comic Sans MS"/>
            </a:endParaRPr>
          </a:p>
          <a:p>
            <a:pPr marL="768963" marR="760318" algn="ctr"/>
            <a:r>
              <a:rPr sz="1361" dirty="0">
                <a:latin typeface="Comic Sans MS"/>
                <a:cs typeface="Comic Sans MS"/>
              </a:rPr>
              <a:t>Store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memory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efficient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way,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while </a:t>
            </a:r>
            <a:r>
              <a:rPr sz="1361" dirty="0">
                <a:latin typeface="Comic Sans MS"/>
                <a:cs typeface="Comic Sans MS"/>
              </a:rPr>
              <a:t>preserving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accuracy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information.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917" y="2308489"/>
            <a:ext cx="5636239" cy="450257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31120" rIns="0" bIns="0" rtlCol="0">
            <a:spAutoFit/>
          </a:bodyPr>
          <a:lstStyle/>
          <a:p>
            <a:pPr marL="3458" algn="ctr">
              <a:spcBef>
                <a:spcPts val="244"/>
              </a:spcBef>
            </a:pPr>
            <a:r>
              <a:rPr sz="1361" b="1" dirty="0">
                <a:solidFill>
                  <a:srgbClr val="FF0000"/>
                </a:solidFill>
                <a:latin typeface="Comic Sans MS"/>
                <a:cs typeface="Comic Sans MS"/>
              </a:rPr>
              <a:t>Aggregation</a:t>
            </a:r>
            <a:r>
              <a:rPr sz="1361" b="1" spc="-51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b="1" spc="-7" dirty="0">
                <a:solidFill>
                  <a:srgbClr val="FF0000"/>
                </a:solidFill>
                <a:latin typeface="Comic Sans MS"/>
                <a:cs typeface="Comic Sans MS"/>
              </a:rPr>
              <a:t>Functions</a:t>
            </a:r>
            <a:endParaRPr sz="1361">
              <a:latin typeface="Comic Sans MS"/>
              <a:cs typeface="Comic Sans MS"/>
            </a:endParaRPr>
          </a:p>
          <a:p>
            <a:pPr marL="3458" algn="ctr"/>
            <a:r>
              <a:rPr sz="1361" dirty="0">
                <a:latin typeface="Comic Sans MS"/>
                <a:cs typeface="Comic Sans MS"/>
              </a:rPr>
              <a:t>Place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aggregation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points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paths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sink.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917" y="3662759"/>
            <a:ext cx="5636239" cy="869089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31120" rIns="0" bIns="0" rtlCol="0">
            <a:spAutoFit/>
          </a:bodyPr>
          <a:lstStyle/>
          <a:p>
            <a:pPr marL="3890" algn="ctr">
              <a:spcBef>
                <a:spcPts val="244"/>
              </a:spcBef>
            </a:pPr>
            <a:r>
              <a:rPr sz="1361" b="1" dirty="0">
                <a:solidFill>
                  <a:srgbClr val="FF0000"/>
                </a:solidFill>
                <a:latin typeface="Comic Sans MS"/>
                <a:cs typeface="Comic Sans MS"/>
              </a:rPr>
              <a:t>Aggregation</a:t>
            </a:r>
            <a:r>
              <a:rPr sz="1361" b="1" spc="-61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361" b="1" spc="-14" dirty="0">
                <a:solidFill>
                  <a:srgbClr val="FF0000"/>
                </a:solidFill>
                <a:latin typeface="Comic Sans MS"/>
                <a:cs typeface="Comic Sans MS"/>
              </a:rPr>
              <a:t>Paths</a:t>
            </a:r>
            <a:endParaRPr sz="1361">
              <a:latin typeface="Comic Sans MS"/>
              <a:cs typeface="Comic Sans MS"/>
            </a:endParaRPr>
          </a:p>
          <a:p>
            <a:pPr marL="1729" algn="ctr"/>
            <a:r>
              <a:rPr sz="1361" dirty="0">
                <a:latin typeface="Comic Sans MS"/>
                <a:cs typeface="Comic Sans MS"/>
              </a:rPr>
              <a:t>Which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optimal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points?</a:t>
            </a:r>
            <a:endParaRPr sz="1361">
              <a:latin typeface="Comic Sans MS"/>
              <a:cs typeface="Comic Sans MS"/>
            </a:endParaRPr>
          </a:p>
          <a:p>
            <a:pPr marL="159930" marR="151286" algn="ctr"/>
            <a:r>
              <a:rPr sz="1361" dirty="0">
                <a:latin typeface="Comic Sans MS"/>
                <a:cs typeface="Comic Sans MS"/>
              </a:rPr>
              <a:t>Which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most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suitable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path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source</a:t>
            </a:r>
            <a:r>
              <a:rPr sz="1361" spc="-1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sink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favor</a:t>
            </a:r>
            <a:r>
              <a:rPr sz="1361" spc="-14" dirty="0">
                <a:latin typeface="Comic Sans MS"/>
                <a:cs typeface="Comic Sans MS"/>
              </a:rPr>
              <a:t> data </a:t>
            </a:r>
            <a:r>
              <a:rPr sz="1361" spc="-7" dirty="0">
                <a:latin typeface="Comic Sans MS"/>
                <a:cs typeface="Comic Sans MS"/>
              </a:rPr>
              <a:t>aggregation?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00094" y="1738572"/>
            <a:ext cx="741701" cy="496629"/>
            <a:chOff x="4800320" y="2554198"/>
            <a:chExt cx="1089660" cy="729615"/>
          </a:xfrm>
        </p:grpSpPr>
        <p:sp>
          <p:nvSpPr>
            <p:cNvPr id="7" name="object 7"/>
            <p:cNvSpPr/>
            <p:nvPr/>
          </p:nvSpPr>
          <p:spPr>
            <a:xfrm>
              <a:off x="4805083" y="2558961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809993" y="0"/>
                  </a:moveTo>
                  <a:lnTo>
                    <a:pt x="270001" y="0"/>
                  </a:lnTo>
                  <a:lnTo>
                    <a:pt x="270001" y="539457"/>
                  </a:lnTo>
                  <a:lnTo>
                    <a:pt x="0" y="539457"/>
                  </a:lnTo>
                  <a:lnTo>
                    <a:pt x="540003" y="720001"/>
                  </a:lnTo>
                  <a:lnTo>
                    <a:pt x="1079995" y="539457"/>
                  </a:lnTo>
                  <a:lnTo>
                    <a:pt x="809993" y="539457"/>
                  </a:lnTo>
                  <a:lnTo>
                    <a:pt x="809993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8" name="object 8"/>
            <p:cNvSpPr/>
            <p:nvPr/>
          </p:nvSpPr>
          <p:spPr>
            <a:xfrm>
              <a:off x="4805083" y="2558961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0" y="539459"/>
                  </a:moveTo>
                  <a:lnTo>
                    <a:pt x="269998" y="539459"/>
                  </a:lnTo>
                  <a:lnTo>
                    <a:pt x="269998" y="0"/>
                  </a:lnTo>
                  <a:lnTo>
                    <a:pt x="809995" y="0"/>
                  </a:lnTo>
                  <a:lnTo>
                    <a:pt x="809995" y="539459"/>
                  </a:lnTo>
                  <a:lnTo>
                    <a:pt x="1079989" y="539459"/>
                  </a:lnTo>
                  <a:lnTo>
                    <a:pt x="539996" y="719999"/>
                  </a:lnTo>
                  <a:lnTo>
                    <a:pt x="0" y="5394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00094" y="3092842"/>
            <a:ext cx="741701" cy="496629"/>
            <a:chOff x="4800320" y="4543805"/>
            <a:chExt cx="1089660" cy="729615"/>
          </a:xfrm>
        </p:grpSpPr>
        <p:sp>
          <p:nvSpPr>
            <p:cNvPr id="10" name="object 10"/>
            <p:cNvSpPr/>
            <p:nvPr/>
          </p:nvSpPr>
          <p:spPr>
            <a:xfrm>
              <a:off x="4805083" y="4548568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809993" y="0"/>
                  </a:moveTo>
                  <a:lnTo>
                    <a:pt x="270001" y="0"/>
                  </a:lnTo>
                  <a:lnTo>
                    <a:pt x="270001" y="539457"/>
                  </a:lnTo>
                  <a:lnTo>
                    <a:pt x="0" y="539457"/>
                  </a:lnTo>
                  <a:lnTo>
                    <a:pt x="540003" y="720001"/>
                  </a:lnTo>
                  <a:lnTo>
                    <a:pt x="1079995" y="539457"/>
                  </a:lnTo>
                  <a:lnTo>
                    <a:pt x="809993" y="539457"/>
                  </a:lnTo>
                  <a:lnTo>
                    <a:pt x="809993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5083" y="4548568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0" y="539459"/>
                  </a:moveTo>
                  <a:lnTo>
                    <a:pt x="269998" y="539459"/>
                  </a:lnTo>
                  <a:lnTo>
                    <a:pt x="269998" y="0"/>
                  </a:lnTo>
                  <a:lnTo>
                    <a:pt x="809995" y="0"/>
                  </a:lnTo>
                  <a:lnTo>
                    <a:pt x="809995" y="539459"/>
                  </a:lnTo>
                  <a:lnTo>
                    <a:pt x="1079989" y="539459"/>
                  </a:lnTo>
                  <a:lnTo>
                    <a:pt x="539996" y="719999"/>
                  </a:lnTo>
                  <a:lnTo>
                    <a:pt x="0" y="53945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84537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71" dirty="0"/>
              <a:t> </a:t>
            </a:r>
            <a:r>
              <a:rPr dirty="0"/>
              <a:t>storage</a:t>
            </a:r>
            <a:r>
              <a:rPr spc="-68" dirty="0"/>
              <a:t> </a:t>
            </a:r>
            <a:r>
              <a:rPr spc="-7" dirty="0"/>
              <a:t>representations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3664" y="976694"/>
            <a:ext cx="4965423" cy="92269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represented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different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degrees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accuracy.</a:t>
            </a:r>
            <a:endParaRPr sz="1361">
              <a:latin typeface="Comic Sans MS"/>
              <a:cs typeface="Comic Sans MS"/>
            </a:endParaRPr>
          </a:p>
          <a:p>
            <a:pPr>
              <a:spcBef>
                <a:spcPts val="1872"/>
              </a:spcBef>
            </a:pPr>
            <a:endParaRPr sz="1361">
              <a:latin typeface="Comic Sans MS"/>
              <a:cs typeface="Comic Sans MS"/>
            </a:endParaRPr>
          </a:p>
          <a:p>
            <a:pPr marL="98120"/>
            <a:r>
              <a:rPr sz="1634" dirty="0">
                <a:latin typeface="Comic Sans MS"/>
                <a:cs typeface="Comic Sans MS"/>
              </a:rPr>
              <a:t>Store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individual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-</a:t>
            </a:r>
            <a:r>
              <a:rPr sz="1634" dirty="0">
                <a:latin typeface="Comic Sans MS"/>
                <a:cs typeface="Comic Sans MS"/>
              </a:rPr>
              <a:t>&gt;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histograms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lists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3422" y="3115301"/>
            <a:ext cx="5303855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dirty="0">
                <a:latin typeface="Comic Sans MS"/>
                <a:cs typeface="Comic Sans MS"/>
              </a:rPr>
              <a:t>Store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only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mean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variance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or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other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statistical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representations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3300" y="2330939"/>
            <a:ext cx="619381" cy="374308"/>
            <a:chOff x="3468115" y="3424466"/>
            <a:chExt cx="909955" cy="549910"/>
          </a:xfrm>
        </p:grpSpPr>
        <p:sp>
          <p:nvSpPr>
            <p:cNvPr id="6" name="object 6"/>
            <p:cNvSpPr/>
            <p:nvPr/>
          </p:nvSpPr>
          <p:spPr>
            <a:xfrm>
              <a:off x="3472878" y="3429228"/>
              <a:ext cx="900430" cy="540385"/>
            </a:xfrm>
            <a:custGeom>
              <a:avLst/>
              <a:gdLst/>
              <a:ahLst/>
              <a:cxnLst/>
              <a:rect l="l" t="t" r="r" b="b"/>
              <a:pathLst>
                <a:path w="900429" h="540385">
                  <a:moveTo>
                    <a:pt x="562495" y="0"/>
                  </a:moveTo>
                  <a:lnTo>
                    <a:pt x="562495" y="135001"/>
                  </a:lnTo>
                  <a:lnTo>
                    <a:pt x="0" y="135001"/>
                  </a:lnTo>
                  <a:lnTo>
                    <a:pt x="0" y="405003"/>
                  </a:lnTo>
                  <a:lnTo>
                    <a:pt x="562495" y="405003"/>
                  </a:lnTo>
                  <a:lnTo>
                    <a:pt x="562495" y="540004"/>
                  </a:lnTo>
                  <a:lnTo>
                    <a:pt x="899998" y="270002"/>
                  </a:lnTo>
                  <a:lnTo>
                    <a:pt x="56249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" name="object 7"/>
            <p:cNvSpPr/>
            <p:nvPr/>
          </p:nvSpPr>
          <p:spPr>
            <a:xfrm>
              <a:off x="3472878" y="3429228"/>
              <a:ext cx="900430" cy="540385"/>
            </a:xfrm>
            <a:custGeom>
              <a:avLst/>
              <a:gdLst/>
              <a:ahLst/>
              <a:cxnLst/>
              <a:rect l="l" t="t" r="r" b="b"/>
              <a:pathLst>
                <a:path w="900429" h="540385">
                  <a:moveTo>
                    <a:pt x="0" y="134999"/>
                  </a:moveTo>
                  <a:lnTo>
                    <a:pt x="562499" y="134999"/>
                  </a:lnTo>
                  <a:lnTo>
                    <a:pt x="562499" y="0"/>
                  </a:lnTo>
                  <a:lnTo>
                    <a:pt x="899998" y="269998"/>
                  </a:lnTo>
                  <a:lnTo>
                    <a:pt x="562499" y="539997"/>
                  </a:lnTo>
                  <a:lnTo>
                    <a:pt x="562499" y="404998"/>
                  </a:lnTo>
                  <a:lnTo>
                    <a:pt x="0" y="404998"/>
                  </a:lnTo>
                  <a:lnTo>
                    <a:pt x="0" y="134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20046" y="2498513"/>
          <a:ext cx="2918392" cy="268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8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3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7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281976" y="2281103"/>
            <a:ext cx="423150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  <a:tabLst>
                <a:tab pos="318996" algn="l"/>
              </a:tabLst>
            </a:pPr>
            <a:r>
              <a:rPr sz="1225" spc="-34" dirty="0">
                <a:latin typeface="Comic Sans MS"/>
                <a:cs typeface="Comic Sans MS"/>
              </a:rPr>
              <a:t>1</a:t>
            </a:r>
            <a:r>
              <a:rPr sz="1225" dirty="0">
                <a:latin typeface="Comic Sans MS"/>
                <a:cs typeface="Comic Sans MS"/>
              </a:rPr>
              <a:t>	</a:t>
            </a:r>
            <a:r>
              <a:rPr sz="1225" spc="-34" dirty="0">
                <a:latin typeface="Comic Sans MS"/>
                <a:cs typeface="Comic Sans MS"/>
              </a:rPr>
              <a:t>2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2395" y="2281103"/>
            <a:ext cx="101573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4" dirty="0">
                <a:latin typeface="Comic Sans MS"/>
                <a:cs typeface="Comic Sans MS"/>
              </a:rPr>
              <a:t>k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0759" y="2281103"/>
            <a:ext cx="122752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34" dirty="0">
                <a:latin typeface="Comic Sans MS"/>
                <a:cs typeface="Comic Sans MS"/>
              </a:rPr>
              <a:t>…</a:t>
            </a:r>
            <a:endParaRPr sz="1225">
              <a:latin typeface="Comic Sans MS"/>
              <a:cs typeface="Comic Sans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778" y="2034138"/>
            <a:ext cx="1442851" cy="100433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872898" y="2383956"/>
            <a:ext cx="1077542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dirty="0">
                <a:solidFill>
                  <a:srgbClr val="FFFFFF"/>
                </a:solidFill>
                <a:latin typeface="Comic Sans MS"/>
                <a:cs typeface="Comic Sans MS"/>
              </a:rPr>
              <a:t>Data</a:t>
            </a:r>
            <a:r>
              <a:rPr sz="1361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FFFFFF"/>
                </a:solidFill>
                <a:latin typeface="Comic Sans MS"/>
                <a:cs typeface="Comic Sans MS"/>
              </a:rPr>
              <a:t>samples</a:t>
            </a:r>
            <a:endParaRPr sz="1361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42315" y="3803450"/>
            <a:ext cx="619381" cy="374308"/>
            <a:chOff x="3540125" y="5587784"/>
            <a:chExt cx="909955" cy="549910"/>
          </a:xfrm>
        </p:grpSpPr>
        <p:sp>
          <p:nvSpPr>
            <p:cNvPr id="15" name="object 15"/>
            <p:cNvSpPr/>
            <p:nvPr/>
          </p:nvSpPr>
          <p:spPr>
            <a:xfrm>
              <a:off x="3544887" y="5592546"/>
              <a:ext cx="900430" cy="540385"/>
            </a:xfrm>
            <a:custGeom>
              <a:avLst/>
              <a:gdLst/>
              <a:ahLst/>
              <a:cxnLst/>
              <a:rect l="l" t="t" r="r" b="b"/>
              <a:pathLst>
                <a:path w="900429" h="540385">
                  <a:moveTo>
                    <a:pt x="562495" y="0"/>
                  </a:moveTo>
                  <a:lnTo>
                    <a:pt x="562495" y="135000"/>
                  </a:lnTo>
                  <a:lnTo>
                    <a:pt x="0" y="135000"/>
                  </a:lnTo>
                  <a:lnTo>
                    <a:pt x="0" y="405003"/>
                  </a:lnTo>
                  <a:lnTo>
                    <a:pt x="562495" y="405003"/>
                  </a:lnTo>
                  <a:lnTo>
                    <a:pt x="562495" y="540004"/>
                  </a:lnTo>
                  <a:lnTo>
                    <a:pt x="899998" y="270001"/>
                  </a:lnTo>
                  <a:lnTo>
                    <a:pt x="56249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4887" y="5592546"/>
              <a:ext cx="900430" cy="540385"/>
            </a:xfrm>
            <a:custGeom>
              <a:avLst/>
              <a:gdLst/>
              <a:ahLst/>
              <a:cxnLst/>
              <a:rect l="l" t="t" r="r" b="b"/>
              <a:pathLst>
                <a:path w="900429" h="540385">
                  <a:moveTo>
                    <a:pt x="0" y="134999"/>
                  </a:moveTo>
                  <a:lnTo>
                    <a:pt x="562499" y="134999"/>
                  </a:lnTo>
                  <a:lnTo>
                    <a:pt x="562499" y="0"/>
                  </a:lnTo>
                  <a:lnTo>
                    <a:pt x="899998" y="269998"/>
                  </a:lnTo>
                  <a:lnTo>
                    <a:pt x="562499" y="539997"/>
                  </a:lnTo>
                  <a:lnTo>
                    <a:pt x="562499" y="404998"/>
                  </a:lnTo>
                  <a:lnTo>
                    <a:pt x="0" y="404998"/>
                  </a:lnTo>
                  <a:lnTo>
                    <a:pt x="0" y="134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7" name="object 17"/>
          <p:cNvSpPr/>
          <p:nvPr/>
        </p:nvSpPr>
        <p:spPr>
          <a:xfrm>
            <a:off x="4178785" y="3497735"/>
            <a:ext cx="1478216" cy="985477"/>
          </a:xfrm>
          <a:custGeom>
            <a:avLst/>
            <a:gdLst/>
            <a:ahLst/>
            <a:cxnLst/>
            <a:rect l="l" t="t" r="r" b="b"/>
            <a:pathLst>
              <a:path w="2171700" h="1447800">
                <a:moveTo>
                  <a:pt x="0" y="723899"/>
                </a:moveTo>
                <a:lnTo>
                  <a:pt x="1505" y="685453"/>
                </a:lnTo>
                <a:lnTo>
                  <a:pt x="5970" y="647531"/>
                </a:lnTo>
                <a:lnTo>
                  <a:pt x="23481" y="573453"/>
                </a:lnTo>
                <a:lnTo>
                  <a:pt x="36377" y="537398"/>
                </a:lnTo>
                <a:lnTo>
                  <a:pt x="51933" y="502066"/>
                </a:lnTo>
                <a:lnTo>
                  <a:pt x="70074" y="467507"/>
                </a:lnTo>
                <a:lnTo>
                  <a:pt x="90725" y="433770"/>
                </a:lnTo>
                <a:lnTo>
                  <a:pt x="113811" y="400907"/>
                </a:lnTo>
                <a:lnTo>
                  <a:pt x="139256" y="368966"/>
                </a:lnTo>
                <a:lnTo>
                  <a:pt x="166987" y="337998"/>
                </a:lnTo>
                <a:lnTo>
                  <a:pt x="196927" y="308054"/>
                </a:lnTo>
                <a:lnTo>
                  <a:pt x="229002" y="279182"/>
                </a:lnTo>
                <a:lnTo>
                  <a:pt x="263137" y="251433"/>
                </a:lnTo>
                <a:lnTo>
                  <a:pt x="299257" y="224857"/>
                </a:lnTo>
                <a:lnTo>
                  <a:pt x="337286" y="199504"/>
                </a:lnTo>
                <a:lnTo>
                  <a:pt x="377150" y="175425"/>
                </a:lnTo>
                <a:lnTo>
                  <a:pt x="418773" y="152668"/>
                </a:lnTo>
                <a:lnTo>
                  <a:pt x="462081" y="131285"/>
                </a:lnTo>
                <a:lnTo>
                  <a:pt x="506998" y="111324"/>
                </a:lnTo>
                <a:lnTo>
                  <a:pt x="553450" y="92837"/>
                </a:lnTo>
                <a:lnTo>
                  <a:pt x="601361" y="75874"/>
                </a:lnTo>
                <a:lnTo>
                  <a:pt x="650656" y="60483"/>
                </a:lnTo>
                <a:lnTo>
                  <a:pt x="701260" y="46716"/>
                </a:lnTo>
                <a:lnTo>
                  <a:pt x="753099" y="34622"/>
                </a:lnTo>
                <a:lnTo>
                  <a:pt x="806097" y="24251"/>
                </a:lnTo>
                <a:lnTo>
                  <a:pt x="860180" y="15654"/>
                </a:lnTo>
                <a:lnTo>
                  <a:pt x="915271" y="8880"/>
                </a:lnTo>
                <a:lnTo>
                  <a:pt x="971296" y="3980"/>
                </a:lnTo>
                <a:lnTo>
                  <a:pt x="1028181" y="1003"/>
                </a:lnTo>
                <a:lnTo>
                  <a:pt x="1085849" y="0"/>
                </a:lnTo>
                <a:lnTo>
                  <a:pt x="1143517" y="1003"/>
                </a:lnTo>
                <a:lnTo>
                  <a:pt x="1200402" y="3980"/>
                </a:lnTo>
                <a:lnTo>
                  <a:pt x="1256427" y="8880"/>
                </a:lnTo>
                <a:lnTo>
                  <a:pt x="1311519" y="15654"/>
                </a:lnTo>
                <a:lnTo>
                  <a:pt x="1365601" y="24251"/>
                </a:lnTo>
                <a:lnTo>
                  <a:pt x="1418599" y="34622"/>
                </a:lnTo>
                <a:lnTo>
                  <a:pt x="1470438" y="46716"/>
                </a:lnTo>
                <a:lnTo>
                  <a:pt x="1521043" y="60483"/>
                </a:lnTo>
                <a:lnTo>
                  <a:pt x="1570338" y="75874"/>
                </a:lnTo>
                <a:lnTo>
                  <a:pt x="1618249" y="92837"/>
                </a:lnTo>
                <a:lnTo>
                  <a:pt x="1664700" y="111324"/>
                </a:lnTo>
                <a:lnTo>
                  <a:pt x="1709618" y="131285"/>
                </a:lnTo>
                <a:lnTo>
                  <a:pt x="1752925" y="152668"/>
                </a:lnTo>
                <a:lnTo>
                  <a:pt x="1794549" y="175425"/>
                </a:lnTo>
                <a:lnTo>
                  <a:pt x="1834412" y="199504"/>
                </a:lnTo>
                <a:lnTo>
                  <a:pt x="1872441" y="224857"/>
                </a:lnTo>
                <a:lnTo>
                  <a:pt x="1908561" y="251433"/>
                </a:lnTo>
                <a:lnTo>
                  <a:pt x="1942696" y="279182"/>
                </a:lnTo>
                <a:lnTo>
                  <a:pt x="1974771" y="308054"/>
                </a:lnTo>
                <a:lnTo>
                  <a:pt x="2004711" y="337998"/>
                </a:lnTo>
                <a:lnTo>
                  <a:pt x="2032442" y="368966"/>
                </a:lnTo>
                <a:lnTo>
                  <a:pt x="2057887" y="400907"/>
                </a:lnTo>
                <a:lnTo>
                  <a:pt x="2080973" y="433770"/>
                </a:lnTo>
                <a:lnTo>
                  <a:pt x="2101624" y="467507"/>
                </a:lnTo>
                <a:lnTo>
                  <a:pt x="2119765" y="502066"/>
                </a:lnTo>
                <a:lnTo>
                  <a:pt x="2135321" y="537398"/>
                </a:lnTo>
                <a:lnTo>
                  <a:pt x="2148216" y="573453"/>
                </a:lnTo>
                <a:lnTo>
                  <a:pt x="2158377" y="610180"/>
                </a:lnTo>
                <a:lnTo>
                  <a:pt x="2170193" y="685453"/>
                </a:lnTo>
                <a:lnTo>
                  <a:pt x="2171698" y="723899"/>
                </a:lnTo>
                <a:lnTo>
                  <a:pt x="2170193" y="762345"/>
                </a:lnTo>
                <a:lnTo>
                  <a:pt x="2165728" y="800268"/>
                </a:lnTo>
                <a:lnTo>
                  <a:pt x="2148216" y="874345"/>
                </a:lnTo>
                <a:lnTo>
                  <a:pt x="2135321" y="910400"/>
                </a:lnTo>
                <a:lnTo>
                  <a:pt x="2119765" y="945732"/>
                </a:lnTo>
                <a:lnTo>
                  <a:pt x="2101624" y="980292"/>
                </a:lnTo>
                <a:lnTo>
                  <a:pt x="2080973" y="1014028"/>
                </a:lnTo>
                <a:lnTo>
                  <a:pt x="2057887" y="1046892"/>
                </a:lnTo>
                <a:lnTo>
                  <a:pt x="2032442" y="1078832"/>
                </a:lnTo>
                <a:lnTo>
                  <a:pt x="2004711" y="1109800"/>
                </a:lnTo>
                <a:lnTo>
                  <a:pt x="1974771" y="1139745"/>
                </a:lnTo>
                <a:lnTo>
                  <a:pt x="1942696" y="1168617"/>
                </a:lnTo>
                <a:lnTo>
                  <a:pt x="1908561" y="1196365"/>
                </a:lnTo>
                <a:lnTo>
                  <a:pt x="1872441" y="1222941"/>
                </a:lnTo>
                <a:lnTo>
                  <a:pt x="1834412" y="1248294"/>
                </a:lnTo>
                <a:lnTo>
                  <a:pt x="1794549" y="1272374"/>
                </a:lnTo>
                <a:lnTo>
                  <a:pt x="1752925" y="1295130"/>
                </a:lnTo>
                <a:lnTo>
                  <a:pt x="1709618" y="1316514"/>
                </a:lnTo>
                <a:lnTo>
                  <a:pt x="1664700" y="1336474"/>
                </a:lnTo>
                <a:lnTo>
                  <a:pt x="1618249" y="1354961"/>
                </a:lnTo>
                <a:lnTo>
                  <a:pt x="1570338" y="1371925"/>
                </a:lnTo>
                <a:lnTo>
                  <a:pt x="1521043" y="1387315"/>
                </a:lnTo>
                <a:lnTo>
                  <a:pt x="1470438" y="1401082"/>
                </a:lnTo>
                <a:lnTo>
                  <a:pt x="1418599" y="1413176"/>
                </a:lnTo>
                <a:lnTo>
                  <a:pt x="1365601" y="1423547"/>
                </a:lnTo>
                <a:lnTo>
                  <a:pt x="1311519" y="1432144"/>
                </a:lnTo>
                <a:lnTo>
                  <a:pt x="1256427" y="1438918"/>
                </a:lnTo>
                <a:lnTo>
                  <a:pt x="1200402" y="1443818"/>
                </a:lnTo>
                <a:lnTo>
                  <a:pt x="1143517" y="1446795"/>
                </a:lnTo>
                <a:lnTo>
                  <a:pt x="1085849" y="1447798"/>
                </a:lnTo>
                <a:lnTo>
                  <a:pt x="1028181" y="1446795"/>
                </a:lnTo>
                <a:lnTo>
                  <a:pt x="971296" y="1443818"/>
                </a:lnTo>
                <a:lnTo>
                  <a:pt x="915271" y="1438918"/>
                </a:lnTo>
                <a:lnTo>
                  <a:pt x="860180" y="1432144"/>
                </a:lnTo>
                <a:lnTo>
                  <a:pt x="806097" y="1423547"/>
                </a:lnTo>
                <a:lnTo>
                  <a:pt x="753099" y="1413176"/>
                </a:lnTo>
                <a:lnTo>
                  <a:pt x="701260" y="1401082"/>
                </a:lnTo>
                <a:lnTo>
                  <a:pt x="650656" y="1387315"/>
                </a:lnTo>
                <a:lnTo>
                  <a:pt x="601361" y="1371925"/>
                </a:lnTo>
                <a:lnTo>
                  <a:pt x="553450" y="1354961"/>
                </a:lnTo>
                <a:lnTo>
                  <a:pt x="506998" y="1336474"/>
                </a:lnTo>
                <a:lnTo>
                  <a:pt x="462081" y="1316514"/>
                </a:lnTo>
                <a:lnTo>
                  <a:pt x="418773" y="1295130"/>
                </a:lnTo>
                <a:lnTo>
                  <a:pt x="377150" y="1272374"/>
                </a:lnTo>
                <a:lnTo>
                  <a:pt x="337286" y="1248294"/>
                </a:lnTo>
                <a:lnTo>
                  <a:pt x="299257" y="1222941"/>
                </a:lnTo>
                <a:lnTo>
                  <a:pt x="263137" y="1196365"/>
                </a:lnTo>
                <a:lnTo>
                  <a:pt x="229002" y="1168617"/>
                </a:lnTo>
                <a:lnTo>
                  <a:pt x="196927" y="1139745"/>
                </a:lnTo>
                <a:lnTo>
                  <a:pt x="166987" y="1109800"/>
                </a:lnTo>
                <a:lnTo>
                  <a:pt x="139256" y="1078832"/>
                </a:lnTo>
                <a:lnTo>
                  <a:pt x="113811" y="1046892"/>
                </a:lnTo>
                <a:lnTo>
                  <a:pt x="90725" y="1014028"/>
                </a:lnTo>
                <a:lnTo>
                  <a:pt x="70074" y="980292"/>
                </a:lnTo>
                <a:lnTo>
                  <a:pt x="51933" y="945732"/>
                </a:lnTo>
                <a:lnTo>
                  <a:pt x="36377" y="910400"/>
                </a:lnTo>
                <a:lnTo>
                  <a:pt x="23481" y="874345"/>
                </a:lnTo>
                <a:lnTo>
                  <a:pt x="13321" y="837618"/>
                </a:lnTo>
                <a:lnTo>
                  <a:pt x="1505" y="762345"/>
                </a:lnTo>
                <a:lnTo>
                  <a:pt x="0" y="7238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18" name="object 18"/>
          <p:cNvSpPr txBox="1"/>
          <p:nvPr/>
        </p:nvSpPr>
        <p:spPr>
          <a:xfrm>
            <a:off x="4569891" y="3795107"/>
            <a:ext cx="688537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5935">
              <a:spcBef>
                <a:spcPts val="68"/>
              </a:spcBef>
            </a:pPr>
            <a:r>
              <a:rPr sz="1634" dirty="0">
                <a:latin typeface="Comic Sans MS"/>
                <a:cs typeface="Comic Sans MS"/>
              </a:rPr>
              <a:t>M</a:t>
            </a:r>
            <a:r>
              <a:rPr sz="1634" baseline="-20833" dirty="0">
                <a:latin typeface="Comic Sans MS"/>
                <a:cs typeface="Comic Sans MS"/>
              </a:rPr>
              <a:t>x</a:t>
            </a:r>
            <a:r>
              <a:rPr sz="1634" spc="449" baseline="-20833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MS PGothic"/>
                <a:cs typeface="MS PGothic"/>
              </a:rPr>
              <a:t>σ</a:t>
            </a:r>
            <a:r>
              <a:rPr sz="1634" spc="-25" baseline="-20833" dirty="0">
                <a:latin typeface="Comic Sans MS"/>
                <a:cs typeface="Comic Sans MS"/>
              </a:rPr>
              <a:t>x</a:t>
            </a:r>
            <a:endParaRPr sz="1634" baseline="-20833">
              <a:latin typeface="Comic Sans MS"/>
              <a:cs typeface="Comic Sans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9873" y="3508115"/>
            <a:ext cx="1442851" cy="100150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921913" y="3856457"/>
            <a:ext cx="1077542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dirty="0">
                <a:solidFill>
                  <a:srgbClr val="FFFFFF"/>
                </a:solidFill>
                <a:latin typeface="Comic Sans MS"/>
                <a:cs typeface="Comic Sans MS"/>
              </a:rPr>
              <a:t>Data</a:t>
            </a:r>
            <a:r>
              <a:rPr sz="1361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solidFill>
                  <a:srgbClr val="FFFFFF"/>
                </a:solidFill>
                <a:latin typeface="Comic Sans MS"/>
                <a:cs typeface="Comic Sans MS"/>
              </a:rPr>
              <a:t>samples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41136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Application</a:t>
            </a:r>
            <a:r>
              <a:rPr spc="-54" dirty="0"/>
              <a:t> </a:t>
            </a:r>
            <a:r>
              <a:rPr dirty="0"/>
              <a:t>layer</a:t>
            </a:r>
            <a:r>
              <a:rPr spc="-51" dirty="0"/>
              <a:t> </a:t>
            </a:r>
            <a:r>
              <a:rPr dirty="0"/>
              <a:t>in</a:t>
            </a:r>
            <a:r>
              <a:rPr spc="-51" dirty="0"/>
              <a:t> </a:t>
            </a:r>
            <a:r>
              <a:rPr dirty="0"/>
              <a:t>the</a:t>
            </a:r>
            <a:r>
              <a:rPr spc="-54" dirty="0"/>
              <a:t> </a:t>
            </a:r>
            <a:r>
              <a:rPr spc="-7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260201" cy="80664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Usually</a:t>
            </a:r>
            <a:r>
              <a:rPr sz="1634" spc="-3" dirty="0">
                <a:latin typeface="Comic Sans MS"/>
                <a:cs typeface="Comic Sans MS"/>
              </a:rPr>
              <a:t> </a:t>
            </a:r>
            <a:r>
              <a:rPr sz="1634" b="1" spc="-7" dirty="0">
                <a:latin typeface="Comic Sans MS"/>
                <a:cs typeface="Comic Sans MS"/>
              </a:rPr>
              <a:t>client/server</a:t>
            </a:r>
            <a:r>
              <a:rPr sz="1634" b="1" spc="-21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structure</a:t>
            </a: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spcBef>
                <a:spcPts val="306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Processes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layer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use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TCP(UDP)/IP- Sockets</a:t>
            </a:r>
            <a:endParaRPr sz="1634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04175" y="2334308"/>
            <a:ext cx="3103821" cy="1724153"/>
            <a:chOff x="3190265" y="3429415"/>
            <a:chExt cx="4559935" cy="2533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7140" y="4054220"/>
              <a:ext cx="4462464" cy="19081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63244" y="3440353"/>
              <a:ext cx="676719" cy="9481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63399" y="3668544"/>
              <a:ext cx="257175" cy="720090"/>
            </a:xfrm>
            <a:custGeom>
              <a:avLst/>
              <a:gdLst/>
              <a:ahLst/>
              <a:cxnLst/>
              <a:rect l="l" t="t" r="r" b="b"/>
              <a:pathLst>
                <a:path w="257175" h="720089">
                  <a:moveTo>
                    <a:pt x="256811" y="142893"/>
                  </a:moveTo>
                  <a:lnTo>
                    <a:pt x="207477" y="131002"/>
                  </a:lnTo>
                  <a:lnTo>
                    <a:pt x="160196" y="114029"/>
                  </a:lnTo>
                  <a:lnTo>
                    <a:pt x="115387" y="92208"/>
                  </a:lnTo>
                  <a:lnTo>
                    <a:pt x="73470" y="65773"/>
                  </a:lnTo>
                  <a:lnTo>
                    <a:pt x="34868" y="34959"/>
                  </a:lnTo>
                  <a:lnTo>
                    <a:pt x="0" y="0"/>
                  </a:lnTo>
                  <a:lnTo>
                    <a:pt x="0" y="588500"/>
                  </a:lnTo>
                  <a:lnTo>
                    <a:pt x="35447" y="621585"/>
                  </a:lnTo>
                  <a:lnTo>
                    <a:pt x="74398" y="650485"/>
                  </a:lnTo>
                  <a:lnTo>
                    <a:pt x="116430" y="674987"/>
                  </a:lnTo>
                  <a:lnTo>
                    <a:pt x="161124" y="694874"/>
                  </a:lnTo>
                  <a:lnTo>
                    <a:pt x="208058" y="709931"/>
                  </a:lnTo>
                  <a:lnTo>
                    <a:pt x="256811" y="719942"/>
                  </a:lnTo>
                  <a:lnTo>
                    <a:pt x="256652" y="142880"/>
                  </a:lnTo>
                </a:path>
              </a:pathLst>
            </a:custGeom>
            <a:ln w="4779">
              <a:solidFill>
                <a:srgbClr val="A7845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0051" y="3580942"/>
              <a:ext cx="419912" cy="8068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20052" y="3580935"/>
              <a:ext cx="420370" cy="807085"/>
            </a:xfrm>
            <a:custGeom>
              <a:avLst/>
              <a:gdLst/>
              <a:ahLst/>
              <a:cxnLst/>
              <a:rect l="l" t="t" r="r" b="b"/>
              <a:pathLst>
                <a:path w="420370" h="807085">
                  <a:moveTo>
                    <a:pt x="0" y="230489"/>
                  </a:moveTo>
                  <a:lnTo>
                    <a:pt x="0" y="806900"/>
                  </a:lnTo>
                  <a:lnTo>
                    <a:pt x="419911" y="578680"/>
                  </a:lnTo>
                  <a:lnTo>
                    <a:pt x="419911" y="0"/>
                  </a:lnTo>
                  <a:lnTo>
                    <a:pt x="0" y="230489"/>
                  </a:lnTo>
                  <a:close/>
                </a:path>
              </a:pathLst>
            </a:custGeom>
            <a:ln w="47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3245" y="3440329"/>
              <a:ext cx="676910" cy="948690"/>
            </a:xfrm>
            <a:custGeom>
              <a:avLst/>
              <a:gdLst/>
              <a:ahLst/>
              <a:cxnLst/>
              <a:rect l="l" t="t" r="r" b="b"/>
              <a:pathLst>
                <a:path w="676909" h="948689">
                  <a:moveTo>
                    <a:pt x="676718" y="140579"/>
                  </a:moveTo>
                  <a:lnTo>
                    <a:pt x="416436" y="0"/>
                  </a:lnTo>
                  <a:lnTo>
                    <a:pt x="0" y="228857"/>
                  </a:lnTo>
                  <a:lnTo>
                    <a:pt x="154" y="816689"/>
                  </a:lnTo>
                  <a:lnTo>
                    <a:pt x="35601" y="849776"/>
                  </a:lnTo>
                  <a:lnTo>
                    <a:pt x="74552" y="878678"/>
                  </a:lnTo>
                  <a:lnTo>
                    <a:pt x="116584" y="903181"/>
                  </a:lnTo>
                  <a:lnTo>
                    <a:pt x="161278" y="923068"/>
                  </a:lnTo>
                  <a:lnTo>
                    <a:pt x="208212" y="938126"/>
                  </a:lnTo>
                  <a:lnTo>
                    <a:pt x="256965" y="948138"/>
                  </a:lnTo>
                  <a:lnTo>
                    <a:pt x="676718" y="719259"/>
                  </a:lnTo>
                  <a:lnTo>
                    <a:pt x="676718" y="140579"/>
                  </a:lnTo>
                  <a:close/>
                </a:path>
              </a:pathLst>
            </a:custGeom>
            <a:ln w="19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0829" y="4025508"/>
              <a:ext cx="41176" cy="520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60832" y="4025507"/>
              <a:ext cx="41275" cy="52069"/>
            </a:xfrm>
            <a:custGeom>
              <a:avLst/>
              <a:gdLst/>
              <a:ahLst/>
              <a:cxnLst/>
              <a:rect l="l" t="t" r="r" b="b"/>
              <a:pathLst>
                <a:path w="41275" h="52070">
                  <a:moveTo>
                    <a:pt x="39059" y="19244"/>
                  </a:moveTo>
                  <a:lnTo>
                    <a:pt x="34039" y="9895"/>
                  </a:lnTo>
                  <a:lnTo>
                    <a:pt x="27170" y="3282"/>
                  </a:lnTo>
                  <a:lnTo>
                    <a:pt x="19339" y="0"/>
                  </a:lnTo>
                  <a:lnTo>
                    <a:pt x="11433" y="646"/>
                  </a:lnTo>
                  <a:lnTo>
                    <a:pt x="4960" y="5280"/>
                  </a:lnTo>
                  <a:lnTo>
                    <a:pt x="1049" y="12873"/>
                  </a:lnTo>
                  <a:lnTo>
                    <a:pt x="0" y="22390"/>
                  </a:lnTo>
                  <a:lnTo>
                    <a:pt x="2111" y="32797"/>
                  </a:lnTo>
                  <a:lnTo>
                    <a:pt x="7126" y="42145"/>
                  </a:lnTo>
                  <a:lnTo>
                    <a:pt x="13995" y="48759"/>
                  </a:lnTo>
                  <a:lnTo>
                    <a:pt x="21827" y="52041"/>
                  </a:lnTo>
                  <a:lnTo>
                    <a:pt x="29735" y="51395"/>
                  </a:lnTo>
                  <a:lnTo>
                    <a:pt x="36205" y="46760"/>
                  </a:lnTo>
                  <a:lnTo>
                    <a:pt x="40117" y="39167"/>
                  </a:lnTo>
                  <a:lnTo>
                    <a:pt x="41168" y="29650"/>
                  </a:lnTo>
                  <a:lnTo>
                    <a:pt x="39059" y="19244"/>
                  </a:lnTo>
                  <a:close/>
                </a:path>
              </a:pathLst>
            </a:custGeom>
            <a:ln w="47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0883" y="4140891"/>
              <a:ext cx="181530" cy="1682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97801" y="3779545"/>
              <a:ext cx="187960" cy="106045"/>
            </a:xfrm>
            <a:custGeom>
              <a:avLst/>
              <a:gdLst/>
              <a:ahLst/>
              <a:cxnLst/>
              <a:rect l="l" t="t" r="r" b="b"/>
              <a:pathLst>
                <a:path w="187959" h="106045">
                  <a:moveTo>
                    <a:pt x="7454" y="0"/>
                  </a:moveTo>
                  <a:lnTo>
                    <a:pt x="3809" y="152"/>
                  </a:lnTo>
                  <a:lnTo>
                    <a:pt x="533" y="3517"/>
                  </a:lnTo>
                  <a:lnTo>
                    <a:pt x="0" y="5080"/>
                  </a:lnTo>
                  <a:lnTo>
                    <a:pt x="558" y="10439"/>
                  </a:lnTo>
                  <a:lnTo>
                    <a:pt x="2844" y="13830"/>
                  </a:lnTo>
                  <a:lnTo>
                    <a:pt x="6337" y="15760"/>
                  </a:lnTo>
                  <a:lnTo>
                    <a:pt x="45397" y="45151"/>
                  </a:lnTo>
                  <a:lnTo>
                    <a:pt x="87618" y="70081"/>
                  </a:lnTo>
                  <a:lnTo>
                    <a:pt x="132576" y="90330"/>
                  </a:lnTo>
                  <a:lnTo>
                    <a:pt x="179844" y="105676"/>
                  </a:lnTo>
                  <a:lnTo>
                    <a:pt x="184632" y="104648"/>
                  </a:lnTo>
                  <a:lnTo>
                    <a:pt x="187655" y="100177"/>
                  </a:lnTo>
                  <a:lnTo>
                    <a:pt x="185813" y="92494"/>
                  </a:lnTo>
                  <a:lnTo>
                    <a:pt x="183210" y="90030"/>
                  </a:lnTo>
                  <a:lnTo>
                    <a:pt x="179844" y="89319"/>
                  </a:lnTo>
                  <a:lnTo>
                    <a:pt x="133543" y="74530"/>
                  </a:lnTo>
                  <a:lnTo>
                    <a:pt x="89485" y="54905"/>
                  </a:lnTo>
                  <a:lnTo>
                    <a:pt x="48097" y="30665"/>
                  </a:lnTo>
                  <a:lnTo>
                    <a:pt x="9804" y="2032"/>
                  </a:lnTo>
                  <a:lnTo>
                    <a:pt x="7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7797" y="3779541"/>
              <a:ext cx="187960" cy="106045"/>
            </a:xfrm>
            <a:custGeom>
              <a:avLst/>
              <a:gdLst/>
              <a:ahLst/>
              <a:cxnLst/>
              <a:rect l="l" t="t" r="r" b="b"/>
              <a:pathLst>
                <a:path w="187959" h="106045">
                  <a:moveTo>
                    <a:pt x="6336" y="15761"/>
                  </a:moveTo>
                  <a:lnTo>
                    <a:pt x="45398" y="45153"/>
                  </a:lnTo>
                  <a:lnTo>
                    <a:pt x="87623" y="70083"/>
                  </a:lnTo>
                  <a:lnTo>
                    <a:pt x="132583" y="90330"/>
                  </a:lnTo>
                  <a:lnTo>
                    <a:pt x="179853" y="105671"/>
                  </a:lnTo>
                  <a:lnTo>
                    <a:pt x="184641" y="104655"/>
                  </a:lnTo>
                  <a:lnTo>
                    <a:pt x="187652" y="100172"/>
                  </a:lnTo>
                  <a:lnTo>
                    <a:pt x="186577" y="95650"/>
                  </a:lnTo>
                  <a:lnTo>
                    <a:pt x="185821" y="92493"/>
                  </a:lnTo>
                  <a:lnTo>
                    <a:pt x="183209" y="90031"/>
                  </a:lnTo>
                  <a:lnTo>
                    <a:pt x="179853" y="89322"/>
                  </a:lnTo>
                  <a:lnTo>
                    <a:pt x="133548" y="74529"/>
                  </a:lnTo>
                  <a:lnTo>
                    <a:pt x="89490" y="54904"/>
                  </a:lnTo>
                  <a:lnTo>
                    <a:pt x="48102" y="30666"/>
                  </a:lnTo>
                  <a:lnTo>
                    <a:pt x="9806" y="2033"/>
                  </a:lnTo>
                  <a:lnTo>
                    <a:pt x="7461" y="0"/>
                  </a:lnTo>
                  <a:lnTo>
                    <a:pt x="3816" y="147"/>
                  </a:lnTo>
                  <a:lnTo>
                    <a:pt x="1665" y="2354"/>
                  </a:lnTo>
                  <a:lnTo>
                    <a:pt x="538" y="3518"/>
                  </a:lnTo>
                  <a:lnTo>
                    <a:pt x="0" y="5084"/>
                  </a:lnTo>
                  <a:lnTo>
                    <a:pt x="188" y="6636"/>
                  </a:lnTo>
                  <a:lnTo>
                    <a:pt x="558" y="10436"/>
                  </a:lnTo>
                  <a:lnTo>
                    <a:pt x="2847" y="13834"/>
                  </a:lnTo>
                  <a:lnTo>
                    <a:pt x="6336" y="15761"/>
                  </a:lnTo>
                  <a:close/>
                </a:path>
              </a:pathLst>
            </a:custGeom>
            <a:ln w="48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3607" y="3831218"/>
              <a:ext cx="52906" cy="336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53607" y="3831213"/>
              <a:ext cx="53340" cy="33655"/>
            </a:xfrm>
            <a:custGeom>
              <a:avLst/>
              <a:gdLst/>
              <a:ahLst/>
              <a:cxnLst/>
              <a:rect l="l" t="t" r="r" b="b"/>
              <a:pathLst>
                <a:path w="53340" h="33654">
                  <a:moveTo>
                    <a:pt x="52903" y="32726"/>
                  </a:moveTo>
                  <a:lnTo>
                    <a:pt x="42866" y="13843"/>
                  </a:lnTo>
                  <a:lnTo>
                    <a:pt x="29829" y="2679"/>
                  </a:lnTo>
                  <a:lnTo>
                    <a:pt x="15314" y="0"/>
                  </a:lnTo>
                  <a:lnTo>
                    <a:pt x="847" y="6569"/>
                  </a:lnTo>
                  <a:lnTo>
                    <a:pt x="0" y="15104"/>
                  </a:lnTo>
                  <a:lnTo>
                    <a:pt x="5533" y="22869"/>
                  </a:lnTo>
                  <a:lnTo>
                    <a:pt x="16452" y="29023"/>
                  </a:lnTo>
                  <a:lnTo>
                    <a:pt x="31762" y="32726"/>
                  </a:lnTo>
                  <a:lnTo>
                    <a:pt x="38698" y="33609"/>
                  </a:lnTo>
                  <a:lnTo>
                    <a:pt x="45966" y="33609"/>
                  </a:lnTo>
                  <a:lnTo>
                    <a:pt x="52903" y="3272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04888" y="3843299"/>
              <a:ext cx="173520" cy="13568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004888" y="3852290"/>
              <a:ext cx="173990" cy="101600"/>
            </a:xfrm>
            <a:custGeom>
              <a:avLst/>
              <a:gdLst/>
              <a:ahLst/>
              <a:cxnLst/>
              <a:rect l="l" t="t" r="r" b="b"/>
              <a:pathLst>
                <a:path w="173990" h="101600">
                  <a:moveTo>
                    <a:pt x="0" y="0"/>
                  </a:moveTo>
                  <a:lnTo>
                    <a:pt x="0" y="11455"/>
                  </a:lnTo>
                  <a:lnTo>
                    <a:pt x="38937" y="41029"/>
                  </a:lnTo>
                  <a:lnTo>
                    <a:pt x="81135" y="66025"/>
                  </a:lnTo>
                  <a:lnTo>
                    <a:pt x="126146" y="86209"/>
                  </a:lnTo>
                  <a:lnTo>
                    <a:pt x="173520" y="101346"/>
                  </a:lnTo>
                  <a:lnTo>
                    <a:pt x="173520" y="89916"/>
                  </a:lnTo>
                  <a:lnTo>
                    <a:pt x="126515" y="74044"/>
                  </a:lnTo>
                  <a:lnTo>
                    <a:pt x="81683" y="53644"/>
                  </a:lnTo>
                  <a:lnTo>
                    <a:pt x="39389" y="289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4889" y="3842479"/>
              <a:ext cx="173990" cy="135890"/>
            </a:xfrm>
            <a:custGeom>
              <a:avLst/>
              <a:gdLst/>
              <a:ahLst/>
              <a:cxnLst/>
              <a:rect l="l" t="t" r="r" b="b"/>
              <a:pathLst>
                <a:path w="173990" h="135889">
                  <a:moveTo>
                    <a:pt x="0" y="0"/>
                  </a:moveTo>
                  <a:lnTo>
                    <a:pt x="0" y="45771"/>
                  </a:lnTo>
                  <a:lnTo>
                    <a:pt x="39389" y="74674"/>
                  </a:lnTo>
                  <a:lnTo>
                    <a:pt x="81683" y="99421"/>
                  </a:lnTo>
                  <a:lnTo>
                    <a:pt x="126515" y="119821"/>
                  </a:lnTo>
                  <a:lnTo>
                    <a:pt x="173517" y="135682"/>
                  </a:lnTo>
                </a:path>
              </a:pathLst>
            </a:custGeom>
            <a:ln w="4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1" name="object 21"/>
            <p:cNvSpPr/>
            <p:nvPr/>
          </p:nvSpPr>
          <p:spPr>
            <a:xfrm>
              <a:off x="7004889" y="3844111"/>
              <a:ext cx="173990" cy="135890"/>
            </a:xfrm>
            <a:custGeom>
              <a:avLst/>
              <a:gdLst/>
              <a:ahLst/>
              <a:cxnLst/>
              <a:rect l="l" t="t" r="r" b="b"/>
              <a:pathLst>
                <a:path w="173990" h="135889">
                  <a:moveTo>
                    <a:pt x="173517" y="135682"/>
                  </a:moveTo>
                  <a:lnTo>
                    <a:pt x="173517" y="89910"/>
                  </a:lnTo>
                  <a:lnTo>
                    <a:pt x="126625" y="73832"/>
                  </a:lnTo>
                  <a:lnTo>
                    <a:pt x="81846" y="53369"/>
                  </a:lnTo>
                  <a:lnTo>
                    <a:pt x="39523" y="28699"/>
                  </a:lnTo>
                  <a:lnTo>
                    <a:pt x="0" y="0"/>
                  </a:lnTo>
                </a:path>
              </a:pathLst>
            </a:custGeom>
            <a:ln w="4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09565" y="4215061"/>
              <a:ext cx="209550" cy="119380"/>
            </a:xfrm>
            <a:custGeom>
              <a:avLst/>
              <a:gdLst/>
              <a:ahLst/>
              <a:cxnLst/>
              <a:rect l="l" t="t" r="r" b="b"/>
              <a:pathLst>
                <a:path w="209550" h="119379">
                  <a:moveTo>
                    <a:pt x="45694" y="0"/>
                  </a:moveTo>
                  <a:lnTo>
                    <a:pt x="9374" y="18829"/>
                  </a:lnTo>
                  <a:lnTo>
                    <a:pt x="0" y="53581"/>
                  </a:lnTo>
                  <a:lnTo>
                    <a:pt x="5959" y="71607"/>
                  </a:lnTo>
                  <a:lnTo>
                    <a:pt x="54862" y="105535"/>
                  </a:lnTo>
                  <a:lnTo>
                    <a:pt x="112804" y="118775"/>
                  </a:lnTo>
                  <a:lnTo>
                    <a:pt x="208968" y="119372"/>
                  </a:lnTo>
                  <a:lnTo>
                    <a:pt x="53444" y="386"/>
                  </a:lnTo>
                  <a:lnTo>
                    <a:pt x="4569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0571" y="4188586"/>
              <a:ext cx="158470" cy="14584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60572" y="4188587"/>
              <a:ext cx="158750" cy="146050"/>
            </a:xfrm>
            <a:custGeom>
              <a:avLst/>
              <a:gdLst/>
              <a:ahLst/>
              <a:cxnLst/>
              <a:rect l="l" t="t" r="r" b="b"/>
              <a:pathLst>
                <a:path w="158750" h="146050">
                  <a:moveTo>
                    <a:pt x="158470" y="145851"/>
                  </a:moveTo>
                  <a:lnTo>
                    <a:pt x="158470" y="105386"/>
                  </a:lnTo>
                  <a:lnTo>
                    <a:pt x="0" y="0"/>
                  </a:lnTo>
                  <a:lnTo>
                    <a:pt x="0" y="52509"/>
                  </a:lnTo>
                  <a:lnTo>
                    <a:pt x="158470" y="145851"/>
                  </a:lnTo>
                  <a:close/>
                </a:path>
              </a:pathLst>
            </a:custGeom>
            <a:ln w="9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0571" y="3987329"/>
              <a:ext cx="498475" cy="30664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860572" y="3987325"/>
              <a:ext cx="498475" cy="306705"/>
            </a:xfrm>
            <a:custGeom>
              <a:avLst/>
              <a:gdLst/>
              <a:ahLst/>
              <a:cxnLst/>
              <a:rect l="l" t="t" r="r" b="b"/>
              <a:pathLst>
                <a:path w="498475" h="306704">
                  <a:moveTo>
                    <a:pt x="498479" y="107928"/>
                  </a:moveTo>
                  <a:lnTo>
                    <a:pt x="345762" y="0"/>
                  </a:lnTo>
                  <a:lnTo>
                    <a:pt x="0" y="201261"/>
                  </a:lnTo>
                  <a:lnTo>
                    <a:pt x="158470" y="306647"/>
                  </a:lnTo>
                  <a:lnTo>
                    <a:pt x="498479" y="107928"/>
                  </a:lnTo>
                  <a:close/>
                </a:path>
              </a:pathLst>
            </a:custGeom>
            <a:ln w="90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80994" y="3896893"/>
              <a:ext cx="401955" cy="278130"/>
            </a:xfrm>
            <a:custGeom>
              <a:avLst/>
              <a:gdLst/>
              <a:ahLst/>
              <a:cxnLst/>
              <a:rect l="l" t="t" r="r" b="b"/>
              <a:pathLst>
                <a:path w="401954" h="278129">
                  <a:moveTo>
                    <a:pt x="87007" y="0"/>
                  </a:moveTo>
                  <a:lnTo>
                    <a:pt x="50992" y="16243"/>
                  </a:lnTo>
                  <a:lnTo>
                    <a:pt x="11978" y="60898"/>
                  </a:lnTo>
                  <a:lnTo>
                    <a:pt x="0" y="104182"/>
                  </a:lnTo>
                  <a:lnTo>
                    <a:pt x="4928" y="148855"/>
                  </a:lnTo>
                  <a:lnTo>
                    <a:pt x="27190" y="189598"/>
                  </a:lnTo>
                  <a:lnTo>
                    <a:pt x="64589" y="218567"/>
                  </a:lnTo>
                  <a:lnTo>
                    <a:pt x="105099" y="242047"/>
                  </a:lnTo>
                  <a:lnTo>
                    <a:pt x="148132" y="259840"/>
                  </a:lnTo>
                  <a:lnTo>
                    <a:pt x="193105" y="271747"/>
                  </a:lnTo>
                  <a:lnTo>
                    <a:pt x="239431" y="277571"/>
                  </a:lnTo>
                  <a:lnTo>
                    <a:pt x="286524" y="277113"/>
                  </a:lnTo>
                  <a:lnTo>
                    <a:pt x="401764" y="259613"/>
                  </a:lnTo>
                  <a:lnTo>
                    <a:pt x="8700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68687" y="3634371"/>
              <a:ext cx="649770" cy="38191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68690" y="3634376"/>
              <a:ext cx="650240" cy="382270"/>
            </a:xfrm>
            <a:custGeom>
              <a:avLst/>
              <a:gdLst/>
              <a:ahLst/>
              <a:cxnLst/>
              <a:rect l="l" t="t" r="r" b="b"/>
              <a:pathLst>
                <a:path w="650239" h="382270">
                  <a:moveTo>
                    <a:pt x="314072" y="381912"/>
                  </a:moveTo>
                  <a:lnTo>
                    <a:pt x="0" y="198354"/>
                  </a:lnTo>
                  <a:lnTo>
                    <a:pt x="337127" y="0"/>
                  </a:lnTo>
                  <a:lnTo>
                    <a:pt x="649771" y="186678"/>
                  </a:lnTo>
                  <a:lnTo>
                    <a:pt x="613466" y="220058"/>
                  </a:lnTo>
                  <a:lnTo>
                    <a:pt x="575302" y="251014"/>
                  </a:lnTo>
                  <a:lnTo>
                    <a:pt x="535401" y="279476"/>
                  </a:lnTo>
                  <a:lnTo>
                    <a:pt x="493884" y="305373"/>
                  </a:lnTo>
                  <a:lnTo>
                    <a:pt x="450872" y="328635"/>
                  </a:lnTo>
                  <a:lnTo>
                    <a:pt x="406485" y="349193"/>
                  </a:lnTo>
                  <a:lnTo>
                    <a:pt x="360845" y="366975"/>
                  </a:lnTo>
                  <a:lnTo>
                    <a:pt x="314072" y="381912"/>
                  </a:lnTo>
                  <a:close/>
                </a:path>
              </a:pathLst>
            </a:custGeom>
            <a:ln w="90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93731" y="3595522"/>
              <a:ext cx="65989" cy="36554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693733" y="3595518"/>
              <a:ext cx="66040" cy="365760"/>
            </a:xfrm>
            <a:custGeom>
              <a:avLst/>
              <a:gdLst/>
              <a:ahLst/>
              <a:cxnLst/>
              <a:rect l="l" t="t" r="r" b="b"/>
              <a:pathLst>
                <a:path w="66039" h="365760">
                  <a:moveTo>
                    <a:pt x="65986" y="365548"/>
                  </a:moveTo>
                  <a:lnTo>
                    <a:pt x="65986" y="38857"/>
                  </a:lnTo>
                  <a:lnTo>
                    <a:pt x="0" y="0"/>
                  </a:lnTo>
                  <a:lnTo>
                    <a:pt x="2588" y="310124"/>
                  </a:lnTo>
                  <a:lnTo>
                    <a:pt x="65986" y="365548"/>
                  </a:lnTo>
                  <a:close/>
                </a:path>
              </a:pathLst>
            </a:custGeom>
            <a:ln w="90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72433" y="3578948"/>
              <a:ext cx="123888" cy="29461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572427" y="3578952"/>
              <a:ext cx="124460" cy="294640"/>
            </a:xfrm>
            <a:custGeom>
              <a:avLst/>
              <a:gdLst/>
              <a:ahLst/>
              <a:cxnLst/>
              <a:rect l="l" t="t" r="r" b="b"/>
              <a:pathLst>
                <a:path w="124460" h="294639">
                  <a:moveTo>
                    <a:pt x="121557" y="47134"/>
                  </a:moveTo>
                  <a:lnTo>
                    <a:pt x="0" y="0"/>
                  </a:lnTo>
                  <a:lnTo>
                    <a:pt x="0" y="192516"/>
                  </a:lnTo>
                  <a:lnTo>
                    <a:pt x="123894" y="294607"/>
                  </a:lnTo>
                  <a:lnTo>
                    <a:pt x="121557" y="47134"/>
                  </a:lnTo>
                  <a:close/>
                </a:path>
              </a:pathLst>
            </a:custGeom>
            <a:ln w="90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72433" y="3450602"/>
              <a:ext cx="319824" cy="1754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572427" y="3450603"/>
              <a:ext cx="320040" cy="175895"/>
            </a:xfrm>
            <a:custGeom>
              <a:avLst/>
              <a:gdLst/>
              <a:ahLst/>
              <a:cxnLst/>
              <a:rect l="l" t="t" r="r" b="b"/>
              <a:pathLst>
                <a:path w="320039" h="175895">
                  <a:moveTo>
                    <a:pt x="121557" y="175482"/>
                  </a:moveTo>
                  <a:lnTo>
                    <a:pt x="121305" y="144915"/>
                  </a:lnTo>
                  <a:lnTo>
                    <a:pt x="319830" y="29177"/>
                  </a:lnTo>
                  <a:lnTo>
                    <a:pt x="218978" y="0"/>
                  </a:lnTo>
                  <a:lnTo>
                    <a:pt x="0" y="128348"/>
                  </a:lnTo>
                  <a:lnTo>
                    <a:pt x="121557" y="175482"/>
                  </a:lnTo>
                  <a:close/>
                </a:path>
              </a:pathLst>
            </a:custGeom>
            <a:ln w="90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68687" y="3832732"/>
              <a:ext cx="314071" cy="32377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468690" y="383273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072" y="183557"/>
                  </a:moveTo>
                  <a:lnTo>
                    <a:pt x="0" y="0"/>
                  </a:lnTo>
                  <a:lnTo>
                    <a:pt x="0" y="140012"/>
                  </a:lnTo>
                  <a:lnTo>
                    <a:pt x="314072" y="323772"/>
                  </a:lnTo>
                  <a:lnTo>
                    <a:pt x="314072" y="183557"/>
                  </a:lnTo>
                  <a:close/>
                </a:path>
              </a:pathLst>
            </a:custGeom>
            <a:ln w="90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3731" y="3438943"/>
              <a:ext cx="348360" cy="19542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93733" y="3438940"/>
              <a:ext cx="348615" cy="195580"/>
            </a:xfrm>
            <a:custGeom>
              <a:avLst/>
              <a:gdLst/>
              <a:ahLst/>
              <a:cxnLst/>
              <a:rect l="l" t="t" r="r" b="b"/>
              <a:pathLst>
                <a:path w="348614" h="195579">
                  <a:moveTo>
                    <a:pt x="348363" y="32084"/>
                  </a:moveTo>
                  <a:lnTo>
                    <a:pt x="267677" y="0"/>
                  </a:lnTo>
                  <a:lnTo>
                    <a:pt x="198336" y="40891"/>
                  </a:lnTo>
                  <a:lnTo>
                    <a:pt x="0" y="156730"/>
                  </a:lnTo>
                  <a:lnTo>
                    <a:pt x="65986" y="195435"/>
                  </a:lnTo>
                  <a:lnTo>
                    <a:pt x="110163" y="179530"/>
                  </a:lnTo>
                  <a:lnTo>
                    <a:pt x="153240" y="161045"/>
                  </a:lnTo>
                  <a:lnTo>
                    <a:pt x="195108" y="140042"/>
                  </a:lnTo>
                  <a:lnTo>
                    <a:pt x="235662" y="116582"/>
                  </a:lnTo>
                  <a:lnTo>
                    <a:pt x="274794" y="90728"/>
                  </a:lnTo>
                  <a:lnTo>
                    <a:pt x="312397" y="62542"/>
                  </a:lnTo>
                  <a:lnTo>
                    <a:pt x="348363" y="32084"/>
                  </a:lnTo>
                  <a:close/>
                </a:path>
              </a:pathLst>
            </a:custGeom>
            <a:ln w="908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19041" y="4095254"/>
              <a:ext cx="340004" cy="2391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19042" y="4095253"/>
              <a:ext cx="340360" cy="239395"/>
            </a:xfrm>
            <a:custGeom>
              <a:avLst/>
              <a:gdLst/>
              <a:ahLst/>
              <a:cxnLst/>
              <a:rect l="l" t="t" r="r" b="b"/>
              <a:pathLst>
                <a:path w="340360" h="239395">
                  <a:moveTo>
                    <a:pt x="340008" y="0"/>
                  </a:moveTo>
                  <a:lnTo>
                    <a:pt x="0" y="198719"/>
                  </a:lnTo>
                  <a:lnTo>
                    <a:pt x="0" y="239184"/>
                  </a:lnTo>
                  <a:lnTo>
                    <a:pt x="340008" y="40828"/>
                  </a:lnTo>
                  <a:lnTo>
                    <a:pt x="340008" y="0"/>
                  </a:lnTo>
                  <a:close/>
                </a:path>
              </a:pathLst>
            </a:custGeom>
            <a:ln w="9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2" name="object 42"/>
            <p:cNvSpPr/>
            <p:nvPr/>
          </p:nvSpPr>
          <p:spPr>
            <a:xfrm>
              <a:off x="3905923" y="4007510"/>
              <a:ext cx="416559" cy="259715"/>
            </a:xfrm>
            <a:custGeom>
              <a:avLst/>
              <a:gdLst/>
              <a:ahLst/>
              <a:cxnLst/>
              <a:rect l="l" t="t" r="r" b="b"/>
              <a:pathLst>
                <a:path w="416560" h="259714">
                  <a:moveTo>
                    <a:pt x="117538" y="231038"/>
                  </a:moveTo>
                  <a:lnTo>
                    <a:pt x="92621" y="245960"/>
                  </a:lnTo>
                  <a:lnTo>
                    <a:pt x="113385" y="259689"/>
                  </a:lnTo>
                  <a:lnTo>
                    <a:pt x="138315" y="244767"/>
                  </a:lnTo>
                  <a:lnTo>
                    <a:pt x="117538" y="231038"/>
                  </a:lnTo>
                  <a:close/>
                </a:path>
                <a:path w="416560" h="259714">
                  <a:moveTo>
                    <a:pt x="86677" y="210134"/>
                  </a:moveTo>
                  <a:lnTo>
                    <a:pt x="61747" y="225056"/>
                  </a:lnTo>
                  <a:lnTo>
                    <a:pt x="82511" y="238798"/>
                  </a:lnTo>
                  <a:lnTo>
                    <a:pt x="107441" y="223875"/>
                  </a:lnTo>
                  <a:lnTo>
                    <a:pt x="86677" y="210134"/>
                  </a:lnTo>
                  <a:close/>
                </a:path>
                <a:path w="416560" h="259714">
                  <a:moveTo>
                    <a:pt x="163842" y="202971"/>
                  </a:moveTo>
                  <a:lnTo>
                    <a:pt x="138912" y="217906"/>
                  </a:lnTo>
                  <a:lnTo>
                    <a:pt x="159677" y="231635"/>
                  </a:lnTo>
                  <a:lnTo>
                    <a:pt x="184607" y="216712"/>
                  </a:lnTo>
                  <a:lnTo>
                    <a:pt x="163842" y="202971"/>
                  </a:lnTo>
                  <a:close/>
                </a:path>
                <a:path w="416560" h="259714">
                  <a:moveTo>
                    <a:pt x="55803" y="189242"/>
                  </a:moveTo>
                  <a:lnTo>
                    <a:pt x="30873" y="204165"/>
                  </a:lnTo>
                  <a:lnTo>
                    <a:pt x="51670" y="217906"/>
                  </a:lnTo>
                  <a:lnTo>
                    <a:pt x="53623" y="216712"/>
                  </a:lnTo>
                  <a:lnTo>
                    <a:pt x="76568" y="202971"/>
                  </a:lnTo>
                  <a:lnTo>
                    <a:pt x="55803" y="189242"/>
                  </a:lnTo>
                  <a:close/>
                </a:path>
                <a:path w="416560" h="259714">
                  <a:moveTo>
                    <a:pt x="132969" y="182067"/>
                  </a:moveTo>
                  <a:lnTo>
                    <a:pt x="108038" y="197015"/>
                  </a:lnTo>
                  <a:lnTo>
                    <a:pt x="128816" y="210731"/>
                  </a:lnTo>
                  <a:lnTo>
                    <a:pt x="153746" y="195808"/>
                  </a:lnTo>
                  <a:lnTo>
                    <a:pt x="132969" y="182067"/>
                  </a:lnTo>
                  <a:close/>
                </a:path>
                <a:path w="416560" h="259714">
                  <a:moveTo>
                    <a:pt x="302742" y="118808"/>
                  </a:moveTo>
                  <a:lnTo>
                    <a:pt x="185216" y="189839"/>
                  </a:lnTo>
                  <a:lnTo>
                    <a:pt x="205981" y="203580"/>
                  </a:lnTo>
                  <a:lnTo>
                    <a:pt x="323507" y="132537"/>
                  </a:lnTo>
                  <a:lnTo>
                    <a:pt x="302742" y="118808"/>
                  </a:lnTo>
                  <a:close/>
                </a:path>
                <a:path w="416560" h="259714">
                  <a:moveTo>
                    <a:pt x="24930" y="168338"/>
                  </a:moveTo>
                  <a:lnTo>
                    <a:pt x="0" y="183261"/>
                  </a:lnTo>
                  <a:lnTo>
                    <a:pt x="20809" y="197015"/>
                  </a:lnTo>
                  <a:lnTo>
                    <a:pt x="22782" y="195808"/>
                  </a:lnTo>
                  <a:lnTo>
                    <a:pt x="45720" y="182067"/>
                  </a:lnTo>
                  <a:lnTo>
                    <a:pt x="24930" y="168338"/>
                  </a:lnTo>
                  <a:close/>
                </a:path>
                <a:path w="416560" h="259714">
                  <a:moveTo>
                    <a:pt x="102108" y="161188"/>
                  </a:moveTo>
                  <a:lnTo>
                    <a:pt x="77177" y="176110"/>
                  </a:lnTo>
                  <a:lnTo>
                    <a:pt x="97961" y="189839"/>
                  </a:lnTo>
                  <a:lnTo>
                    <a:pt x="98919" y="189242"/>
                  </a:lnTo>
                  <a:lnTo>
                    <a:pt x="122872" y="174917"/>
                  </a:lnTo>
                  <a:lnTo>
                    <a:pt x="102108" y="161188"/>
                  </a:lnTo>
                  <a:close/>
                </a:path>
                <a:path w="416560" h="259714">
                  <a:moveTo>
                    <a:pt x="179273" y="154025"/>
                  </a:moveTo>
                  <a:lnTo>
                    <a:pt x="154343" y="168948"/>
                  </a:lnTo>
                  <a:lnTo>
                    <a:pt x="175107" y="182676"/>
                  </a:lnTo>
                  <a:lnTo>
                    <a:pt x="200037" y="167754"/>
                  </a:lnTo>
                  <a:lnTo>
                    <a:pt x="179273" y="154025"/>
                  </a:lnTo>
                  <a:close/>
                </a:path>
                <a:path w="416560" h="259714">
                  <a:moveTo>
                    <a:pt x="71234" y="140284"/>
                  </a:moveTo>
                  <a:lnTo>
                    <a:pt x="46304" y="155206"/>
                  </a:lnTo>
                  <a:lnTo>
                    <a:pt x="67100" y="168948"/>
                  </a:lnTo>
                  <a:lnTo>
                    <a:pt x="68079" y="168338"/>
                  </a:lnTo>
                  <a:lnTo>
                    <a:pt x="92011" y="154025"/>
                  </a:lnTo>
                  <a:lnTo>
                    <a:pt x="71234" y="140284"/>
                  </a:lnTo>
                  <a:close/>
                </a:path>
                <a:path w="416560" h="259714">
                  <a:moveTo>
                    <a:pt x="148399" y="133121"/>
                  </a:moveTo>
                  <a:lnTo>
                    <a:pt x="123469" y="148043"/>
                  </a:lnTo>
                  <a:lnTo>
                    <a:pt x="144246" y="161785"/>
                  </a:lnTo>
                  <a:lnTo>
                    <a:pt x="169163" y="146850"/>
                  </a:lnTo>
                  <a:lnTo>
                    <a:pt x="148399" y="133121"/>
                  </a:lnTo>
                  <a:close/>
                </a:path>
                <a:path w="416560" h="259714">
                  <a:moveTo>
                    <a:pt x="225564" y="125971"/>
                  </a:moveTo>
                  <a:lnTo>
                    <a:pt x="200647" y="140893"/>
                  </a:lnTo>
                  <a:lnTo>
                    <a:pt x="221411" y="154609"/>
                  </a:lnTo>
                  <a:lnTo>
                    <a:pt x="246341" y="139700"/>
                  </a:lnTo>
                  <a:lnTo>
                    <a:pt x="225564" y="125971"/>
                  </a:lnTo>
                  <a:close/>
                </a:path>
                <a:path w="416560" h="259714">
                  <a:moveTo>
                    <a:pt x="117525" y="112217"/>
                  </a:moveTo>
                  <a:lnTo>
                    <a:pt x="92608" y="127152"/>
                  </a:lnTo>
                  <a:lnTo>
                    <a:pt x="113404" y="140893"/>
                  </a:lnTo>
                  <a:lnTo>
                    <a:pt x="114382" y="140284"/>
                  </a:lnTo>
                  <a:lnTo>
                    <a:pt x="138294" y="125971"/>
                  </a:lnTo>
                  <a:lnTo>
                    <a:pt x="117525" y="112217"/>
                  </a:lnTo>
                  <a:close/>
                </a:path>
                <a:path w="416560" h="259714">
                  <a:moveTo>
                    <a:pt x="194703" y="105067"/>
                  </a:moveTo>
                  <a:lnTo>
                    <a:pt x="169773" y="119989"/>
                  </a:lnTo>
                  <a:lnTo>
                    <a:pt x="190538" y="133718"/>
                  </a:lnTo>
                  <a:lnTo>
                    <a:pt x="215468" y="118808"/>
                  </a:lnTo>
                  <a:lnTo>
                    <a:pt x="194703" y="105067"/>
                  </a:lnTo>
                  <a:close/>
                </a:path>
                <a:path w="416560" h="259714">
                  <a:moveTo>
                    <a:pt x="271868" y="97904"/>
                  </a:moveTo>
                  <a:lnTo>
                    <a:pt x="246938" y="112826"/>
                  </a:lnTo>
                  <a:lnTo>
                    <a:pt x="267703" y="126555"/>
                  </a:lnTo>
                  <a:lnTo>
                    <a:pt x="292633" y="111632"/>
                  </a:lnTo>
                  <a:lnTo>
                    <a:pt x="271868" y="97904"/>
                  </a:lnTo>
                  <a:close/>
                </a:path>
                <a:path w="416560" h="259714">
                  <a:moveTo>
                    <a:pt x="349034" y="90754"/>
                  </a:moveTo>
                  <a:lnTo>
                    <a:pt x="324103" y="105676"/>
                  </a:lnTo>
                  <a:lnTo>
                    <a:pt x="344881" y="119392"/>
                  </a:lnTo>
                  <a:lnTo>
                    <a:pt x="369798" y="104482"/>
                  </a:lnTo>
                  <a:lnTo>
                    <a:pt x="349034" y="90754"/>
                  </a:lnTo>
                  <a:close/>
                </a:path>
                <a:path w="416560" h="259714">
                  <a:moveTo>
                    <a:pt x="163829" y="84162"/>
                  </a:moveTo>
                  <a:lnTo>
                    <a:pt x="138899" y="99085"/>
                  </a:lnTo>
                  <a:lnTo>
                    <a:pt x="159677" y="112826"/>
                  </a:lnTo>
                  <a:lnTo>
                    <a:pt x="184607" y="97904"/>
                  </a:lnTo>
                  <a:lnTo>
                    <a:pt x="163829" y="84162"/>
                  </a:lnTo>
                  <a:close/>
                </a:path>
                <a:path w="416560" h="259714">
                  <a:moveTo>
                    <a:pt x="240995" y="77000"/>
                  </a:moveTo>
                  <a:lnTo>
                    <a:pt x="216065" y="91935"/>
                  </a:lnTo>
                  <a:lnTo>
                    <a:pt x="236861" y="105676"/>
                  </a:lnTo>
                  <a:lnTo>
                    <a:pt x="237838" y="105067"/>
                  </a:lnTo>
                  <a:lnTo>
                    <a:pt x="261738" y="90754"/>
                  </a:lnTo>
                  <a:lnTo>
                    <a:pt x="240995" y="77000"/>
                  </a:lnTo>
                  <a:close/>
                </a:path>
                <a:path w="416560" h="259714">
                  <a:moveTo>
                    <a:pt x="318173" y="69850"/>
                  </a:moveTo>
                  <a:lnTo>
                    <a:pt x="293242" y="84772"/>
                  </a:lnTo>
                  <a:lnTo>
                    <a:pt x="314007" y="98513"/>
                  </a:lnTo>
                  <a:lnTo>
                    <a:pt x="338937" y="83578"/>
                  </a:lnTo>
                  <a:lnTo>
                    <a:pt x="318173" y="69850"/>
                  </a:lnTo>
                  <a:close/>
                </a:path>
                <a:path w="416560" h="259714">
                  <a:moveTo>
                    <a:pt x="395338" y="62687"/>
                  </a:moveTo>
                  <a:lnTo>
                    <a:pt x="370408" y="77622"/>
                  </a:lnTo>
                  <a:lnTo>
                    <a:pt x="391172" y="91338"/>
                  </a:lnTo>
                  <a:lnTo>
                    <a:pt x="416102" y="76415"/>
                  </a:lnTo>
                  <a:lnTo>
                    <a:pt x="395338" y="62687"/>
                  </a:lnTo>
                  <a:close/>
                </a:path>
                <a:path w="416560" h="259714">
                  <a:moveTo>
                    <a:pt x="210121" y="56108"/>
                  </a:moveTo>
                  <a:lnTo>
                    <a:pt x="185204" y="71031"/>
                  </a:lnTo>
                  <a:lnTo>
                    <a:pt x="206000" y="84772"/>
                  </a:lnTo>
                  <a:lnTo>
                    <a:pt x="206979" y="84162"/>
                  </a:lnTo>
                  <a:lnTo>
                    <a:pt x="230911" y="69850"/>
                  </a:lnTo>
                  <a:lnTo>
                    <a:pt x="210121" y="56108"/>
                  </a:lnTo>
                  <a:close/>
                </a:path>
                <a:path w="416560" h="259714">
                  <a:moveTo>
                    <a:pt x="287299" y="48945"/>
                  </a:moveTo>
                  <a:lnTo>
                    <a:pt x="262369" y="63868"/>
                  </a:lnTo>
                  <a:lnTo>
                    <a:pt x="283165" y="77622"/>
                  </a:lnTo>
                  <a:lnTo>
                    <a:pt x="284164" y="77000"/>
                  </a:lnTo>
                  <a:lnTo>
                    <a:pt x="308063" y="62687"/>
                  </a:lnTo>
                  <a:lnTo>
                    <a:pt x="287299" y="48945"/>
                  </a:lnTo>
                  <a:close/>
                </a:path>
                <a:path w="416560" h="259714">
                  <a:moveTo>
                    <a:pt x="364464" y="41782"/>
                  </a:moveTo>
                  <a:lnTo>
                    <a:pt x="339534" y="56718"/>
                  </a:lnTo>
                  <a:lnTo>
                    <a:pt x="360311" y="70446"/>
                  </a:lnTo>
                  <a:lnTo>
                    <a:pt x="385229" y="55524"/>
                  </a:lnTo>
                  <a:lnTo>
                    <a:pt x="364464" y="41782"/>
                  </a:lnTo>
                  <a:close/>
                </a:path>
                <a:path w="416560" h="259714">
                  <a:moveTo>
                    <a:pt x="256425" y="28041"/>
                  </a:moveTo>
                  <a:lnTo>
                    <a:pt x="231495" y="42964"/>
                  </a:lnTo>
                  <a:lnTo>
                    <a:pt x="252304" y="56718"/>
                  </a:lnTo>
                  <a:lnTo>
                    <a:pt x="253282" y="56108"/>
                  </a:lnTo>
                  <a:lnTo>
                    <a:pt x="277202" y="41782"/>
                  </a:lnTo>
                  <a:lnTo>
                    <a:pt x="256425" y="28041"/>
                  </a:lnTo>
                  <a:close/>
                </a:path>
                <a:path w="416560" h="259714">
                  <a:moveTo>
                    <a:pt x="333590" y="20891"/>
                  </a:moveTo>
                  <a:lnTo>
                    <a:pt x="308673" y="35813"/>
                  </a:lnTo>
                  <a:lnTo>
                    <a:pt x="329450" y="49542"/>
                  </a:lnTo>
                  <a:lnTo>
                    <a:pt x="354368" y="34632"/>
                  </a:lnTo>
                  <a:lnTo>
                    <a:pt x="333590" y="20891"/>
                  </a:lnTo>
                  <a:close/>
                </a:path>
                <a:path w="416560" h="259714">
                  <a:moveTo>
                    <a:pt x="302729" y="0"/>
                  </a:moveTo>
                  <a:lnTo>
                    <a:pt x="277799" y="14922"/>
                  </a:lnTo>
                  <a:lnTo>
                    <a:pt x="298576" y="28638"/>
                  </a:lnTo>
                  <a:lnTo>
                    <a:pt x="323507" y="13728"/>
                  </a:lnTo>
                  <a:lnTo>
                    <a:pt x="302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3" name="object 43"/>
            <p:cNvSpPr/>
            <p:nvPr/>
          </p:nvSpPr>
          <p:spPr>
            <a:xfrm>
              <a:off x="3905923" y="4021213"/>
              <a:ext cx="416559" cy="252095"/>
            </a:xfrm>
            <a:custGeom>
              <a:avLst/>
              <a:gdLst/>
              <a:ahLst/>
              <a:cxnLst/>
              <a:rect l="l" t="t" r="r" b="b"/>
              <a:pathLst>
                <a:path w="416560" h="252095">
                  <a:moveTo>
                    <a:pt x="277799" y="1206"/>
                  </a:moveTo>
                  <a:lnTo>
                    <a:pt x="277799" y="7162"/>
                  </a:lnTo>
                  <a:lnTo>
                    <a:pt x="298583" y="20916"/>
                  </a:lnTo>
                  <a:lnTo>
                    <a:pt x="298551" y="14935"/>
                  </a:lnTo>
                  <a:lnTo>
                    <a:pt x="277799" y="1206"/>
                  </a:lnTo>
                  <a:close/>
                </a:path>
                <a:path w="416560" h="252095">
                  <a:moveTo>
                    <a:pt x="323494" y="0"/>
                  </a:moveTo>
                  <a:lnTo>
                    <a:pt x="298564" y="14935"/>
                  </a:lnTo>
                  <a:lnTo>
                    <a:pt x="298564" y="20916"/>
                  </a:lnTo>
                  <a:lnTo>
                    <a:pt x="323494" y="5981"/>
                  </a:lnTo>
                  <a:lnTo>
                    <a:pt x="323494" y="0"/>
                  </a:lnTo>
                  <a:close/>
                </a:path>
                <a:path w="416560" h="252095">
                  <a:moveTo>
                    <a:pt x="231495" y="29260"/>
                  </a:moveTo>
                  <a:lnTo>
                    <a:pt x="231495" y="35229"/>
                  </a:lnTo>
                  <a:lnTo>
                    <a:pt x="252311" y="48983"/>
                  </a:lnTo>
                  <a:lnTo>
                    <a:pt x="252272" y="43002"/>
                  </a:lnTo>
                  <a:lnTo>
                    <a:pt x="231495" y="29260"/>
                  </a:lnTo>
                  <a:close/>
                </a:path>
                <a:path w="416560" h="252095">
                  <a:moveTo>
                    <a:pt x="277190" y="28067"/>
                  </a:moveTo>
                  <a:lnTo>
                    <a:pt x="252272" y="43002"/>
                  </a:lnTo>
                  <a:lnTo>
                    <a:pt x="252272" y="48983"/>
                  </a:lnTo>
                  <a:lnTo>
                    <a:pt x="277190" y="34048"/>
                  </a:lnTo>
                  <a:lnTo>
                    <a:pt x="277190" y="28067"/>
                  </a:lnTo>
                  <a:close/>
                </a:path>
                <a:path w="416560" h="252095">
                  <a:moveTo>
                    <a:pt x="185204" y="57315"/>
                  </a:moveTo>
                  <a:lnTo>
                    <a:pt x="185204" y="63284"/>
                  </a:lnTo>
                  <a:lnTo>
                    <a:pt x="205968" y="77025"/>
                  </a:lnTo>
                  <a:lnTo>
                    <a:pt x="205968" y="71056"/>
                  </a:lnTo>
                  <a:lnTo>
                    <a:pt x="185204" y="57315"/>
                  </a:lnTo>
                  <a:close/>
                </a:path>
                <a:path w="416560" h="252095">
                  <a:moveTo>
                    <a:pt x="230898" y="56121"/>
                  </a:moveTo>
                  <a:lnTo>
                    <a:pt x="205968" y="71056"/>
                  </a:lnTo>
                  <a:lnTo>
                    <a:pt x="205968" y="77025"/>
                  </a:lnTo>
                  <a:lnTo>
                    <a:pt x="230898" y="62103"/>
                  </a:lnTo>
                  <a:lnTo>
                    <a:pt x="230898" y="56121"/>
                  </a:lnTo>
                  <a:close/>
                </a:path>
                <a:path w="416560" h="252095">
                  <a:moveTo>
                    <a:pt x="138899" y="85382"/>
                  </a:moveTo>
                  <a:lnTo>
                    <a:pt x="138899" y="91351"/>
                  </a:lnTo>
                  <a:lnTo>
                    <a:pt x="159683" y="105092"/>
                  </a:lnTo>
                  <a:lnTo>
                    <a:pt x="159677" y="99123"/>
                  </a:lnTo>
                  <a:lnTo>
                    <a:pt x="138899" y="85382"/>
                  </a:lnTo>
                  <a:close/>
                </a:path>
                <a:path w="416560" h="252095">
                  <a:moveTo>
                    <a:pt x="184594" y="84188"/>
                  </a:moveTo>
                  <a:lnTo>
                    <a:pt x="159664" y="99123"/>
                  </a:lnTo>
                  <a:lnTo>
                    <a:pt x="159664" y="105092"/>
                  </a:lnTo>
                  <a:lnTo>
                    <a:pt x="184594" y="90157"/>
                  </a:lnTo>
                  <a:lnTo>
                    <a:pt x="184594" y="84188"/>
                  </a:lnTo>
                  <a:close/>
                </a:path>
                <a:path w="416560" h="252095">
                  <a:moveTo>
                    <a:pt x="92608" y="113436"/>
                  </a:moveTo>
                  <a:lnTo>
                    <a:pt x="92608" y="119418"/>
                  </a:lnTo>
                  <a:lnTo>
                    <a:pt x="113372" y="133134"/>
                  </a:lnTo>
                  <a:lnTo>
                    <a:pt x="113372" y="127177"/>
                  </a:lnTo>
                  <a:lnTo>
                    <a:pt x="92608" y="113436"/>
                  </a:lnTo>
                  <a:close/>
                </a:path>
                <a:path w="416560" h="252095">
                  <a:moveTo>
                    <a:pt x="138302" y="112242"/>
                  </a:moveTo>
                  <a:lnTo>
                    <a:pt x="113385" y="127177"/>
                  </a:lnTo>
                  <a:lnTo>
                    <a:pt x="113372" y="133134"/>
                  </a:lnTo>
                  <a:lnTo>
                    <a:pt x="138302" y="118211"/>
                  </a:lnTo>
                  <a:lnTo>
                    <a:pt x="138302" y="112242"/>
                  </a:lnTo>
                  <a:close/>
                </a:path>
                <a:path w="416560" h="252095">
                  <a:moveTo>
                    <a:pt x="46304" y="141503"/>
                  </a:moveTo>
                  <a:lnTo>
                    <a:pt x="46304" y="147472"/>
                  </a:lnTo>
                  <a:lnTo>
                    <a:pt x="67087" y="161213"/>
                  </a:lnTo>
                  <a:lnTo>
                    <a:pt x="67081" y="155244"/>
                  </a:lnTo>
                  <a:lnTo>
                    <a:pt x="46304" y="141503"/>
                  </a:lnTo>
                  <a:close/>
                </a:path>
                <a:path w="416560" h="252095">
                  <a:moveTo>
                    <a:pt x="92011" y="140309"/>
                  </a:moveTo>
                  <a:lnTo>
                    <a:pt x="67068" y="155244"/>
                  </a:lnTo>
                  <a:lnTo>
                    <a:pt x="67068" y="161213"/>
                  </a:lnTo>
                  <a:lnTo>
                    <a:pt x="91998" y="146278"/>
                  </a:lnTo>
                  <a:lnTo>
                    <a:pt x="92011" y="140309"/>
                  </a:lnTo>
                  <a:close/>
                </a:path>
                <a:path w="416560" h="252095">
                  <a:moveTo>
                    <a:pt x="0" y="169557"/>
                  </a:moveTo>
                  <a:lnTo>
                    <a:pt x="0" y="175539"/>
                  </a:lnTo>
                  <a:lnTo>
                    <a:pt x="20777" y="189255"/>
                  </a:lnTo>
                  <a:lnTo>
                    <a:pt x="20777" y="183299"/>
                  </a:lnTo>
                  <a:lnTo>
                    <a:pt x="0" y="169557"/>
                  </a:lnTo>
                  <a:close/>
                </a:path>
                <a:path w="416560" h="252095">
                  <a:moveTo>
                    <a:pt x="45720" y="168363"/>
                  </a:moveTo>
                  <a:lnTo>
                    <a:pt x="20789" y="183299"/>
                  </a:lnTo>
                  <a:lnTo>
                    <a:pt x="20777" y="189255"/>
                  </a:lnTo>
                  <a:lnTo>
                    <a:pt x="45720" y="174332"/>
                  </a:lnTo>
                  <a:lnTo>
                    <a:pt x="45720" y="168363"/>
                  </a:lnTo>
                  <a:close/>
                </a:path>
                <a:path w="416560" h="252095">
                  <a:moveTo>
                    <a:pt x="308673" y="22098"/>
                  </a:moveTo>
                  <a:lnTo>
                    <a:pt x="308673" y="28067"/>
                  </a:lnTo>
                  <a:lnTo>
                    <a:pt x="329457" y="41808"/>
                  </a:lnTo>
                  <a:lnTo>
                    <a:pt x="329425" y="35839"/>
                  </a:lnTo>
                  <a:lnTo>
                    <a:pt x="308673" y="22098"/>
                  </a:lnTo>
                  <a:close/>
                </a:path>
                <a:path w="416560" h="252095">
                  <a:moveTo>
                    <a:pt x="354368" y="20904"/>
                  </a:moveTo>
                  <a:lnTo>
                    <a:pt x="329438" y="35839"/>
                  </a:lnTo>
                  <a:lnTo>
                    <a:pt x="329438" y="41808"/>
                  </a:lnTo>
                  <a:lnTo>
                    <a:pt x="354355" y="26873"/>
                  </a:lnTo>
                  <a:lnTo>
                    <a:pt x="354368" y="20904"/>
                  </a:lnTo>
                  <a:close/>
                </a:path>
                <a:path w="416560" h="252095">
                  <a:moveTo>
                    <a:pt x="262369" y="50152"/>
                  </a:moveTo>
                  <a:lnTo>
                    <a:pt x="262369" y="56134"/>
                  </a:lnTo>
                  <a:lnTo>
                    <a:pt x="283172" y="69875"/>
                  </a:lnTo>
                  <a:lnTo>
                    <a:pt x="283133" y="63906"/>
                  </a:lnTo>
                  <a:lnTo>
                    <a:pt x="262369" y="50152"/>
                  </a:lnTo>
                  <a:close/>
                </a:path>
                <a:path w="416560" h="252095">
                  <a:moveTo>
                    <a:pt x="308063" y="48971"/>
                  </a:moveTo>
                  <a:lnTo>
                    <a:pt x="283133" y="63906"/>
                  </a:lnTo>
                  <a:lnTo>
                    <a:pt x="283133" y="69875"/>
                  </a:lnTo>
                  <a:lnTo>
                    <a:pt x="308063" y="54940"/>
                  </a:lnTo>
                  <a:lnTo>
                    <a:pt x="308063" y="48971"/>
                  </a:lnTo>
                  <a:close/>
                </a:path>
                <a:path w="416560" h="252095">
                  <a:moveTo>
                    <a:pt x="216065" y="78219"/>
                  </a:moveTo>
                  <a:lnTo>
                    <a:pt x="216065" y="84188"/>
                  </a:lnTo>
                  <a:lnTo>
                    <a:pt x="236842" y="97917"/>
                  </a:lnTo>
                  <a:lnTo>
                    <a:pt x="236842" y="91960"/>
                  </a:lnTo>
                  <a:lnTo>
                    <a:pt x="216065" y="78219"/>
                  </a:lnTo>
                  <a:close/>
                </a:path>
                <a:path w="416560" h="252095">
                  <a:moveTo>
                    <a:pt x="261759" y="77025"/>
                  </a:moveTo>
                  <a:lnTo>
                    <a:pt x="236842" y="91960"/>
                  </a:lnTo>
                  <a:lnTo>
                    <a:pt x="236842" y="97917"/>
                  </a:lnTo>
                  <a:lnTo>
                    <a:pt x="261759" y="82994"/>
                  </a:lnTo>
                  <a:lnTo>
                    <a:pt x="261759" y="77025"/>
                  </a:lnTo>
                  <a:close/>
                </a:path>
                <a:path w="416560" h="252095">
                  <a:moveTo>
                    <a:pt x="92621" y="232257"/>
                  </a:moveTo>
                  <a:lnTo>
                    <a:pt x="92621" y="238226"/>
                  </a:lnTo>
                  <a:lnTo>
                    <a:pt x="113385" y="251955"/>
                  </a:lnTo>
                  <a:lnTo>
                    <a:pt x="113385" y="245986"/>
                  </a:lnTo>
                  <a:lnTo>
                    <a:pt x="92621" y="232257"/>
                  </a:lnTo>
                  <a:close/>
                </a:path>
                <a:path w="416560" h="252095">
                  <a:moveTo>
                    <a:pt x="138315" y="231063"/>
                  </a:moveTo>
                  <a:lnTo>
                    <a:pt x="113385" y="245986"/>
                  </a:lnTo>
                  <a:lnTo>
                    <a:pt x="113385" y="251955"/>
                  </a:lnTo>
                  <a:lnTo>
                    <a:pt x="138315" y="237032"/>
                  </a:lnTo>
                  <a:lnTo>
                    <a:pt x="138315" y="231063"/>
                  </a:lnTo>
                  <a:close/>
                </a:path>
                <a:path w="416560" h="252095">
                  <a:moveTo>
                    <a:pt x="61747" y="211353"/>
                  </a:moveTo>
                  <a:lnTo>
                    <a:pt x="61747" y="217335"/>
                  </a:lnTo>
                  <a:lnTo>
                    <a:pt x="82511" y="231063"/>
                  </a:lnTo>
                  <a:lnTo>
                    <a:pt x="82511" y="225094"/>
                  </a:lnTo>
                  <a:lnTo>
                    <a:pt x="61747" y="211353"/>
                  </a:lnTo>
                  <a:close/>
                </a:path>
                <a:path w="416560" h="252095">
                  <a:moveTo>
                    <a:pt x="107454" y="210172"/>
                  </a:moveTo>
                  <a:lnTo>
                    <a:pt x="82511" y="225094"/>
                  </a:lnTo>
                  <a:lnTo>
                    <a:pt x="82511" y="231063"/>
                  </a:lnTo>
                  <a:lnTo>
                    <a:pt x="107441" y="216128"/>
                  </a:lnTo>
                  <a:lnTo>
                    <a:pt x="107454" y="210172"/>
                  </a:lnTo>
                  <a:close/>
                </a:path>
                <a:path w="416560" h="252095">
                  <a:moveTo>
                    <a:pt x="138912" y="204190"/>
                  </a:moveTo>
                  <a:lnTo>
                    <a:pt x="138912" y="210172"/>
                  </a:lnTo>
                  <a:lnTo>
                    <a:pt x="159696" y="223913"/>
                  </a:lnTo>
                  <a:lnTo>
                    <a:pt x="159677" y="217944"/>
                  </a:lnTo>
                  <a:lnTo>
                    <a:pt x="138912" y="204190"/>
                  </a:lnTo>
                  <a:close/>
                </a:path>
                <a:path w="416560" h="252095">
                  <a:moveTo>
                    <a:pt x="184607" y="203009"/>
                  </a:moveTo>
                  <a:lnTo>
                    <a:pt x="159677" y="217944"/>
                  </a:lnTo>
                  <a:lnTo>
                    <a:pt x="159677" y="223913"/>
                  </a:lnTo>
                  <a:lnTo>
                    <a:pt x="184607" y="208978"/>
                  </a:lnTo>
                  <a:lnTo>
                    <a:pt x="184607" y="203009"/>
                  </a:lnTo>
                  <a:close/>
                </a:path>
                <a:path w="416560" h="252095">
                  <a:moveTo>
                    <a:pt x="30873" y="190461"/>
                  </a:moveTo>
                  <a:lnTo>
                    <a:pt x="30873" y="196430"/>
                  </a:lnTo>
                  <a:lnTo>
                    <a:pt x="51670" y="210172"/>
                  </a:lnTo>
                  <a:lnTo>
                    <a:pt x="51650" y="204190"/>
                  </a:lnTo>
                  <a:lnTo>
                    <a:pt x="30873" y="190461"/>
                  </a:lnTo>
                  <a:close/>
                </a:path>
                <a:path w="416560" h="252095">
                  <a:moveTo>
                    <a:pt x="76580" y="189268"/>
                  </a:moveTo>
                  <a:lnTo>
                    <a:pt x="51650" y="204190"/>
                  </a:lnTo>
                  <a:lnTo>
                    <a:pt x="51650" y="210172"/>
                  </a:lnTo>
                  <a:lnTo>
                    <a:pt x="76568" y="195237"/>
                  </a:lnTo>
                  <a:lnTo>
                    <a:pt x="76580" y="189268"/>
                  </a:lnTo>
                  <a:close/>
                </a:path>
                <a:path w="416560" h="252095">
                  <a:moveTo>
                    <a:pt x="108038" y="183311"/>
                  </a:moveTo>
                  <a:lnTo>
                    <a:pt x="108038" y="189268"/>
                  </a:lnTo>
                  <a:lnTo>
                    <a:pt x="128835" y="203009"/>
                  </a:lnTo>
                  <a:lnTo>
                    <a:pt x="128816" y="197040"/>
                  </a:lnTo>
                  <a:lnTo>
                    <a:pt x="108038" y="183311"/>
                  </a:lnTo>
                  <a:close/>
                </a:path>
                <a:path w="416560" h="252095">
                  <a:moveTo>
                    <a:pt x="153746" y="182118"/>
                  </a:moveTo>
                  <a:lnTo>
                    <a:pt x="128816" y="197040"/>
                  </a:lnTo>
                  <a:lnTo>
                    <a:pt x="128816" y="203009"/>
                  </a:lnTo>
                  <a:lnTo>
                    <a:pt x="153746" y="188087"/>
                  </a:lnTo>
                  <a:lnTo>
                    <a:pt x="153746" y="182118"/>
                  </a:lnTo>
                  <a:close/>
                </a:path>
                <a:path w="416560" h="252095">
                  <a:moveTo>
                    <a:pt x="185216" y="176136"/>
                  </a:moveTo>
                  <a:lnTo>
                    <a:pt x="185235" y="182118"/>
                  </a:lnTo>
                  <a:lnTo>
                    <a:pt x="205981" y="195846"/>
                  </a:lnTo>
                  <a:lnTo>
                    <a:pt x="205968" y="189877"/>
                  </a:lnTo>
                  <a:lnTo>
                    <a:pt x="205078" y="189268"/>
                  </a:lnTo>
                  <a:lnTo>
                    <a:pt x="185216" y="176136"/>
                  </a:lnTo>
                  <a:close/>
                </a:path>
                <a:path w="416560" h="252095">
                  <a:moveTo>
                    <a:pt x="323507" y="118821"/>
                  </a:moveTo>
                  <a:lnTo>
                    <a:pt x="205981" y="189877"/>
                  </a:lnTo>
                  <a:lnTo>
                    <a:pt x="205981" y="195846"/>
                  </a:lnTo>
                  <a:lnTo>
                    <a:pt x="323507" y="124802"/>
                  </a:lnTo>
                  <a:lnTo>
                    <a:pt x="323507" y="118821"/>
                  </a:lnTo>
                  <a:close/>
                </a:path>
                <a:path w="416560" h="252095">
                  <a:moveTo>
                    <a:pt x="77177" y="162407"/>
                  </a:moveTo>
                  <a:lnTo>
                    <a:pt x="77177" y="168363"/>
                  </a:lnTo>
                  <a:lnTo>
                    <a:pt x="97961" y="182118"/>
                  </a:lnTo>
                  <a:lnTo>
                    <a:pt x="97942" y="176136"/>
                  </a:lnTo>
                  <a:lnTo>
                    <a:pt x="77177" y="162407"/>
                  </a:lnTo>
                  <a:close/>
                </a:path>
                <a:path w="416560" h="252095">
                  <a:moveTo>
                    <a:pt x="122872" y="161201"/>
                  </a:moveTo>
                  <a:lnTo>
                    <a:pt x="97942" y="176136"/>
                  </a:lnTo>
                  <a:lnTo>
                    <a:pt x="97942" y="182118"/>
                  </a:lnTo>
                  <a:lnTo>
                    <a:pt x="122872" y="167182"/>
                  </a:lnTo>
                  <a:lnTo>
                    <a:pt x="122872" y="161201"/>
                  </a:lnTo>
                  <a:close/>
                </a:path>
                <a:path w="416560" h="252095">
                  <a:moveTo>
                    <a:pt x="154343" y="155244"/>
                  </a:moveTo>
                  <a:lnTo>
                    <a:pt x="154343" y="161201"/>
                  </a:lnTo>
                  <a:lnTo>
                    <a:pt x="175107" y="174942"/>
                  </a:lnTo>
                  <a:lnTo>
                    <a:pt x="175107" y="168973"/>
                  </a:lnTo>
                  <a:lnTo>
                    <a:pt x="154343" y="155244"/>
                  </a:lnTo>
                  <a:close/>
                </a:path>
                <a:path w="416560" h="252095">
                  <a:moveTo>
                    <a:pt x="200037" y="154038"/>
                  </a:moveTo>
                  <a:lnTo>
                    <a:pt x="175107" y="168973"/>
                  </a:lnTo>
                  <a:lnTo>
                    <a:pt x="175107" y="174942"/>
                  </a:lnTo>
                  <a:lnTo>
                    <a:pt x="200037" y="160020"/>
                  </a:lnTo>
                  <a:lnTo>
                    <a:pt x="200037" y="154038"/>
                  </a:lnTo>
                  <a:close/>
                </a:path>
                <a:path w="416560" h="252095">
                  <a:moveTo>
                    <a:pt x="123469" y="134340"/>
                  </a:moveTo>
                  <a:lnTo>
                    <a:pt x="123469" y="140309"/>
                  </a:lnTo>
                  <a:lnTo>
                    <a:pt x="144246" y="154038"/>
                  </a:lnTo>
                  <a:lnTo>
                    <a:pt x="144246" y="148082"/>
                  </a:lnTo>
                  <a:lnTo>
                    <a:pt x="123469" y="134340"/>
                  </a:lnTo>
                  <a:close/>
                </a:path>
                <a:path w="416560" h="252095">
                  <a:moveTo>
                    <a:pt x="169163" y="133146"/>
                  </a:moveTo>
                  <a:lnTo>
                    <a:pt x="144246" y="148082"/>
                  </a:lnTo>
                  <a:lnTo>
                    <a:pt x="144246" y="154038"/>
                  </a:lnTo>
                  <a:lnTo>
                    <a:pt x="169163" y="139115"/>
                  </a:lnTo>
                  <a:lnTo>
                    <a:pt x="169163" y="133146"/>
                  </a:lnTo>
                  <a:close/>
                </a:path>
                <a:path w="416560" h="252095">
                  <a:moveTo>
                    <a:pt x="200647" y="127177"/>
                  </a:moveTo>
                  <a:lnTo>
                    <a:pt x="200647" y="133146"/>
                  </a:lnTo>
                  <a:lnTo>
                    <a:pt x="221431" y="146888"/>
                  </a:lnTo>
                  <a:lnTo>
                    <a:pt x="221411" y="140906"/>
                  </a:lnTo>
                  <a:lnTo>
                    <a:pt x="200647" y="127177"/>
                  </a:lnTo>
                  <a:close/>
                </a:path>
                <a:path w="416560" h="252095">
                  <a:moveTo>
                    <a:pt x="246341" y="125984"/>
                  </a:moveTo>
                  <a:lnTo>
                    <a:pt x="221411" y="140906"/>
                  </a:lnTo>
                  <a:lnTo>
                    <a:pt x="221411" y="146888"/>
                  </a:lnTo>
                  <a:lnTo>
                    <a:pt x="246341" y="131953"/>
                  </a:lnTo>
                  <a:lnTo>
                    <a:pt x="246341" y="125984"/>
                  </a:lnTo>
                  <a:close/>
                </a:path>
                <a:path w="416560" h="252095">
                  <a:moveTo>
                    <a:pt x="169773" y="106273"/>
                  </a:moveTo>
                  <a:lnTo>
                    <a:pt x="169773" y="112255"/>
                  </a:lnTo>
                  <a:lnTo>
                    <a:pt x="190557" y="125984"/>
                  </a:lnTo>
                  <a:lnTo>
                    <a:pt x="190538" y="120015"/>
                  </a:lnTo>
                  <a:lnTo>
                    <a:pt x="169773" y="106273"/>
                  </a:lnTo>
                  <a:close/>
                </a:path>
                <a:path w="416560" h="252095">
                  <a:moveTo>
                    <a:pt x="215468" y="105092"/>
                  </a:moveTo>
                  <a:lnTo>
                    <a:pt x="190538" y="120015"/>
                  </a:lnTo>
                  <a:lnTo>
                    <a:pt x="190538" y="125984"/>
                  </a:lnTo>
                  <a:lnTo>
                    <a:pt x="215468" y="111048"/>
                  </a:lnTo>
                  <a:lnTo>
                    <a:pt x="215468" y="105092"/>
                  </a:lnTo>
                  <a:close/>
                </a:path>
                <a:path w="416560" h="252095">
                  <a:moveTo>
                    <a:pt x="246938" y="99123"/>
                  </a:moveTo>
                  <a:lnTo>
                    <a:pt x="246938" y="105092"/>
                  </a:lnTo>
                  <a:lnTo>
                    <a:pt x="267703" y="118821"/>
                  </a:lnTo>
                  <a:lnTo>
                    <a:pt x="267703" y="112852"/>
                  </a:lnTo>
                  <a:lnTo>
                    <a:pt x="246938" y="99123"/>
                  </a:lnTo>
                  <a:close/>
                </a:path>
                <a:path w="416560" h="252095">
                  <a:moveTo>
                    <a:pt x="292633" y="97917"/>
                  </a:moveTo>
                  <a:lnTo>
                    <a:pt x="267703" y="112852"/>
                  </a:lnTo>
                  <a:lnTo>
                    <a:pt x="267703" y="118821"/>
                  </a:lnTo>
                  <a:lnTo>
                    <a:pt x="292633" y="103898"/>
                  </a:lnTo>
                  <a:lnTo>
                    <a:pt x="292633" y="97917"/>
                  </a:lnTo>
                  <a:close/>
                </a:path>
                <a:path w="416560" h="252095">
                  <a:moveTo>
                    <a:pt x="339534" y="42989"/>
                  </a:moveTo>
                  <a:lnTo>
                    <a:pt x="339534" y="48971"/>
                  </a:lnTo>
                  <a:lnTo>
                    <a:pt x="360330" y="62699"/>
                  </a:lnTo>
                  <a:lnTo>
                    <a:pt x="360299" y="56743"/>
                  </a:lnTo>
                  <a:lnTo>
                    <a:pt x="339534" y="42989"/>
                  </a:lnTo>
                  <a:close/>
                </a:path>
                <a:path w="416560" h="252095">
                  <a:moveTo>
                    <a:pt x="385229" y="41808"/>
                  </a:moveTo>
                  <a:lnTo>
                    <a:pt x="360311" y="56743"/>
                  </a:lnTo>
                  <a:lnTo>
                    <a:pt x="360311" y="62699"/>
                  </a:lnTo>
                  <a:lnTo>
                    <a:pt x="385216" y="47777"/>
                  </a:lnTo>
                  <a:lnTo>
                    <a:pt x="385229" y="41808"/>
                  </a:lnTo>
                  <a:close/>
                </a:path>
                <a:path w="416560" h="252095">
                  <a:moveTo>
                    <a:pt x="293242" y="71056"/>
                  </a:moveTo>
                  <a:lnTo>
                    <a:pt x="293242" y="77025"/>
                  </a:lnTo>
                  <a:lnTo>
                    <a:pt x="314026" y="90766"/>
                  </a:lnTo>
                  <a:lnTo>
                    <a:pt x="313994" y="84810"/>
                  </a:lnTo>
                  <a:lnTo>
                    <a:pt x="293242" y="71056"/>
                  </a:lnTo>
                  <a:close/>
                </a:path>
                <a:path w="416560" h="252095">
                  <a:moveTo>
                    <a:pt x="338937" y="69862"/>
                  </a:moveTo>
                  <a:lnTo>
                    <a:pt x="314007" y="84810"/>
                  </a:lnTo>
                  <a:lnTo>
                    <a:pt x="314007" y="90766"/>
                  </a:lnTo>
                  <a:lnTo>
                    <a:pt x="338937" y="75844"/>
                  </a:lnTo>
                  <a:lnTo>
                    <a:pt x="338937" y="69862"/>
                  </a:lnTo>
                  <a:close/>
                </a:path>
                <a:path w="416560" h="252095">
                  <a:moveTo>
                    <a:pt x="370408" y="63893"/>
                  </a:moveTo>
                  <a:lnTo>
                    <a:pt x="370408" y="69862"/>
                  </a:lnTo>
                  <a:lnTo>
                    <a:pt x="391191" y="83604"/>
                  </a:lnTo>
                  <a:lnTo>
                    <a:pt x="391160" y="77635"/>
                  </a:lnTo>
                  <a:lnTo>
                    <a:pt x="370408" y="63893"/>
                  </a:lnTo>
                  <a:close/>
                </a:path>
                <a:path w="416560" h="252095">
                  <a:moveTo>
                    <a:pt x="416090" y="62699"/>
                  </a:moveTo>
                  <a:lnTo>
                    <a:pt x="391172" y="77635"/>
                  </a:lnTo>
                  <a:lnTo>
                    <a:pt x="391172" y="83604"/>
                  </a:lnTo>
                  <a:lnTo>
                    <a:pt x="416090" y="68681"/>
                  </a:lnTo>
                  <a:lnTo>
                    <a:pt x="416090" y="62699"/>
                  </a:lnTo>
                  <a:close/>
                </a:path>
                <a:path w="416560" h="252095">
                  <a:moveTo>
                    <a:pt x="324103" y="91960"/>
                  </a:moveTo>
                  <a:lnTo>
                    <a:pt x="324103" y="97917"/>
                  </a:lnTo>
                  <a:lnTo>
                    <a:pt x="344900" y="111671"/>
                  </a:lnTo>
                  <a:lnTo>
                    <a:pt x="344868" y="105702"/>
                  </a:lnTo>
                  <a:lnTo>
                    <a:pt x="324103" y="91960"/>
                  </a:lnTo>
                  <a:close/>
                </a:path>
                <a:path w="416560" h="252095">
                  <a:moveTo>
                    <a:pt x="369798" y="90766"/>
                  </a:moveTo>
                  <a:lnTo>
                    <a:pt x="344881" y="105702"/>
                  </a:lnTo>
                  <a:lnTo>
                    <a:pt x="344881" y="111671"/>
                  </a:lnTo>
                  <a:lnTo>
                    <a:pt x="369785" y="96748"/>
                  </a:lnTo>
                  <a:lnTo>
                    <a:pt x="369798" y="90766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4" name="object 44"/>
            <p:cNvSpPr/>
            <p:nvPr/>
          </p:nvSpPr>
          <p:spPr>
            <a:xfrm>
              <a:off x="3502583" y="3876751"/>
              <a:ext cx="40005" cy="97790"/>
            </a:xfrm>
            <a:custGeom>
              <a:avLst/>
              <a:gdLst/>
              <a:ahLst/>
              <a:cxnLst/>
              <a:rect l="l" t="t" r="r" b="b"/>
              <a:pathLst>
                <a:path w="40004" h="97789">
                  <a:moveTo>
                    <a:pt x="0" y="0"/>
                  </a:moveTo>
                  <a:lnTo>
                    <a:pt x="0" y="74536"/>
                  </a:lnTo>
                  <a:lnTo>
                    <a:pt x="17970" y="85915"/>
                  </a:lnTo>
                  <a:lnTo>
                    <a:pt x="17970" y="11391"/>
                  </a:lnTo>
                  <a:lnTo>
                    <a:pt x="0" y="0"/>
                  </a:lnTo>
                  <a:close/>
                </a:path>
                <a:path w="40004" h="97789">
                  <a:moveTo>
                    <a:pt x="29502" y="17221"/>
                  </a:moveTo>
                  <a:lnTo>
                    <a:pt x="29502" y="91757"/>
                  </a:lnTo>
                  <a:lnTo>
                    <a:pt x="39446" y="97599"/>
                  </a:lnTo>
                  <a:lnTo>
                    <a:pt x="39446" y="23063"/>
                  </a:lnTo>
                  <a:lnTo>
                    <a:pt x="29502" y="1722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5" name="object 45"/>
            <p:cNvSpPr/>
            <p:nvPr/>
          </p:nvSpPr>
          <p:spPr>
            <a:xfrm>
              <a:off x="3502584" y="3876756"/>
              <a:ext cx="40005" cy="97790"/>
            </a:xfrm>
            <a:custGeom>
              <a:avLst/>
              <a:gdLst/>
              <a:ahLst/>
              <a:cxnLst/>
              <a:rect l="l" t="t" r="r" b="b"/>
              <a:pathLst>
                <a:path w="40004" h="97789">
                  <a:moveTo>
                    <a:pt x="17966" y="11385"/>
                  </a:moveTo>
                  <a:lnTo>
                    <a:pt x="0" y="0"/>
                  </a:lnTo>
                  <a:lnTo>
                    <a:pt x="0" y="74530"/>
                  </a:lnTo>
                  <a:lnTo>
                    <a:pt x="17966" y="85915"/>
                  </a:lnTo>
                  <a:lnTo>
                    <a:pt x="17966" y="11385"/>
                  </a:lnTo>
                  <a:close/>
                </a:path>
                <a:path w="40004" h="97789">
                  <a:moveTo>
                    <a:pt x="39451" y="23061"/>
                  </a:moveTo>
                  <a:lnTo>
                    <a:pt x="29500" y="17223"/>
                  </a:lnTo>
                  <a:lnTo>
                    <a:pt x="29500" y="91753"/>
                  </a:lnTo>
                  <a:lnTo>
                    <a:pt x="39451" y="97591"/>
                  </a:lnTo>
                  <a:lnTo>
                    <a:pt x="39451" y="23061"/>
                  </a:lnTo>
                  <a:close/>
                </a:path>
              </a:pathLst>
            </a:custGeom>
            <a:ln w="4536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9720" y="3471024"/>
              <a:ext cx="358736" cy="68548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759720" y="3471024"/>
              <a:ext cx="358775" cy="685800"/>
            </a:xfrm>
            <a:custGeom>
              <a:avLst/>
              <a:gdLst/>
              <a:ahLst/>
              <a:cxnLst/>
              <a:rect l="l" t="t" r="r" b="b"/>
              <a:pathLst>
                <a:path w="358775" h="685800">
                  <a:moveTo>
                    <a:pt x="0" y="490042"/>
                  </a:moveTo>
                  <a:lnTo>
                    <a:pt x="44906" y="476329"/>
                  </a:lnTo>
                  <a:lnTo>
                    <a:pt x="88561" y="459394"/>
                  </a:lnTo>
                  <a:lnTo>
                    <a:pt x="130802" y="439328"/>
                  </a:lnTo>
                  <a:lnTo>
                    <a:pt x="171466" y="416225"/>
                  </a:lnTo>
                  <a:lnTo>
                    <a:pt x="210392" y="390176"/>
                  </a:lnTo>
                  <a:lnTo>
                    <a:pt x="247416" y="361273"/>
                  </a:lnTo>
                  <a:lnTo>
                    <a:pt x="282377" y="329610"/>
                  </a:lnTo>
                  <a:lnTo>
                    <a:pt x="282377" y="0"/>
                  </a:lnTo>
                  <a:lnTo>
                    <a:pt x="246490" y="30576"/>
                  </a:lnTo>
                  <a:lnTo>
                    <a:pt x="208935" y="58844"/>
                  </a:lnTo>
                  <a:lnTo>
                    <a:pt x="169822" y="84742"/>
                  </a:lnTo>
                  <a:lnTo>
                    <a:pt x="129262" y="108206"/>
                  </a:lnTo>
                  <a:lnTo>
                    <a:pt x="87364" y="129171"/>
                  </a:lnTo>
                  <a:lnTo>
                    <a:pt x="44240" y="147574"/>
                  </a:lnTo>
                  <a:lnTo>
                    <a:pt x="0" y="163351"/>
                  </a:lnTo>
                  <a:lnTo>
                    <a:pt x="0" y="490042"/>
                  </a:lnTo>
                  <a:close/>
                </a:path>
                <a:path w="358775" h="685800">
                  <a:moveTo>
                    <a:pt x="358741" y="490042"/>
                  </a:moveTo>
                  <a:lnTo>
                    <a:pt x="322585" y="523654"/>
                  </a:lnTo>
                  <a:lnTo>
                    <a:pt x="284517" y="554788"/>
                  </a:lnTo>
                  <a:lnTo>
                    <a:pt x="244664" y="583374"/>
                  </a:lnTo>
                  <a:lnTo>
                    <a:pt x="203151" y="609336"/>
                  </a:lnTo>
                  <a:lnTo>
                    <a:pt x="160106" y="632601"/>
                  </a:lnTo>
                  <a:lnTo>
                    <a:pt x="115655" y="653095"/>
                  </a:lnTo>
                  <a:lnTo>
                    <a:pt x="69925" y="670746"/>
                  </a:lnTo>
                  <a:lnTo>
                    <a:pt x="23042" y="685478"/>
                  </a:lnTo>
                  <a:lnTo>
                    <a:pt x="23042" y="545264"/>
                  </a:lnTo>
                  <a:lnTo>
                    <a:pt x="69886" y="530490"/>
                  </a:lnTo>
                  <a:lnTo>
                    <a:pt x="115586" y="512818"/>
                  </a:lnTo>
                  <a:lnTo>
                    <a:pt x="160016" y="492322"/>
                  </a:lnTo>
                  <a:lnTo>
                    <a:pt x="203052" y="469075"/>
                  </a:lnTo>
                  <a:lnTo>
                    <a:pt x="244568" y="443150"/>
                  </a:lnTo>
                  <a:lnTo>
                    <a:pt x="284438" y="414618"/>
                  </a:lnTo>
                  <a:lnTo>
                    <a:pt x="322537" y="383554"/>
                  </a:lnTo>
                  <a:lnTo>
                    <a:pt x="358741" y="350030"/>
                  </a:lnTo>
                  <a:lnTo>
                    <a:pt x="358741" y="490042"/>
                  </a:lnTo>
                  <a:close/>
                </a:path>
              </a:pathLst>
            </a:custGeom>
            <a:ln w="9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14503" y="3874858"/>
              <a:ext cx="83997" cy="1315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638690" y="3489877"/>
              <a:ext cx="184785" cy="92075"/>
            </a:xfrm>
            <a:custGeom>
              <a:avLst/>
              <a:gdLst/>
              <a:ahLst/>
              <a:cxnLst/>
              <a:rect l="l" t="t" r="r" b="b"/>
              <a:pathLst>
                <a:path w="184785" h="92075">
                  <a:moveTo>
                    <a:pt x="184415" y="14519"/>
                  </a:moveTo>
                  <a:lnTo>
                    <a:pt x="51864" y="91993"/>
                  </a:lnTo>
                </a:path>
                <a:path w="184785" h="92075">
                  <a:moveTo>
                    <a:pt x="167127" y="9679"/>
                  </a:moveTo>
                  <a:lnTo>
                    <a:pt x="34576" y="87153"/>
                  </a:lnTo>
                </a:path>
                <a:path w="184785" h="92075">
                  <a:moveTo>
                    <a:pt x="149838" y="4839"/>
                  </a:moveTo>
                  <a:lnTo>
                    <a:pt x="17288" y="82301"/>
                  </a:lnTo>
                </a:path>
                <a:path w="184785" h="92075">
                  <a:moveTo>
                    <a:pt x="132550" y="0"/>
                  </a:moveTo>
                  <a:lnTo>
                    <a:pt x="0" y="77461"/>
                  </a:lnTo>
                </a:path>
              </a:pathLst>
            </a:custGeom>
            <a:ln w="9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0" name="object 50"/>
            <p:cNvSpPr/>
            <p:nvPr/>
          </p:nvSpPr>
          <p:spPr>
            <a:xfrm>
              <a:off x="3802940" y="3543949"/>
              <a:ext cx="205104" cy="358775"/>
            </a:xfrm>
            <a:custGeom>
              <a:avLst/>
              <a:gdLst/>
              <a:ahLst/>
              <a:cxnLst/>
              <a:rect l="l" t="t" r="r" b="b"/>
              <a:pathLst>
                <a:path w="205104" h="358775">
                  <a:moveTo>
                    <a:pt x="204580" y="0"/>
                  </a:moveTo>
                  <a:lnTo>
                    <a:pt x="204580" y="236277"/>
                  </a:lnTo>
                  <a:lnTo>
                    <a:pt x="167323" y="266587"/>
                  </a:lnTo>
                  <a:lnTo>
                    <a:pt x="128075" y="294037"/>
                  </a:lnTo>
                  <a:lnTo>
                    <a:pt x="86998" y="318532"/>
                  </a:lnTo>
                  <a:lnTo>
                    <a:pt x="44252" y="339975"/>
                  </a:lnTo>
                  <a:lnTo>
                    <a:pt x="0" y="358269"/>
                  </a:lnTo>
                </a:path>
              </a:pathLst>
            </a:custGeom>
            <a:ln w="90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1" name="object 51"/>
            <p:cNvSpPr/>
            <p:nvPr/>
          </p:nvSpPr>
          <p:spPr>
            <a:xfrm>
              <a:off x="3468690" y="3438940"/>
              <a:ext cx="890905" cy="895985"/>
            </a:xfrm>
            <a:custGeom>
              <a:avLst/>
              <a:gdLst/>
              <a:ahLst/>
              <a:cxnLst/>
              <a:rect l="l" t="t" r="r" b="b"/>
              <a:pathLst>
                <a:path w="890904" h="895985">
                  <a:moveTo>
                    <a:pt x="314072" y="717562"/>
                  </a:moveTo>
                  <a:lnTo>
                    <a:pt x="0" y="533803"/>
                  </a:lnTo>
                  <a:lnTo>
                    <a:pt x="0" y="393790"/>
                  </a:lnTo>
                  <a:lnTo>
                    <a:pt x="103737" y="332529"/>
                  </a:lnTo>
                  <a:lnTo>
                    <a:pt x="103737" y="140012"/>
                  </a:lnTo>
                  <a:lnTo>
                    <a:pt x="322716" y="11663"/>
                  </a:lnTo>
                  <a:lnTo>
                    <a:pt x="423568" y="40841"/>
                  </a:lnTo>
                  <a:lnTo>
                    <a:pt x="492720" y="0"/>
                  </a:lnTo>
                  <a:lnTo>
                    <a:pt x="573407" y="32084"/>
                  </a:lnTo>
                  <a:lnTo>
                    <a:pt x="573407" y="338367"/>
                  </a:lnTo>
                  <a:lnTo>
                    <a:pt x="649771" y="382114"/>
                  </a:lnTo>
                  <a:lnTo>
                    <a:pt x="649771" y="522127"/>
                  </a:lnTo>
                  <a:lnTo>
                    <a:pt x="613505" y="555582"/>
                  </a:lnTo>
                  <a:lnTo>
                    <a:pt x="575367" y="586601"/>
                  </a:lnTo>
                  <a:lnTo>
                    <a:pt x="535480" y="615112"/>
                  </a:lnTo>
                  <a:lnTo>
                    <a:pt x="493964" y="641045"/>
                  </a:lnTo>
                  <a:lnTo>
                    <a:pt x="450944" y="664328"/>
                  </a:lnTo>
                  <a:lnTo>
                    <a:pt x="406540" y="684890"/>
                  </a:lnTo>
                  <a:lnTo>
                    <a:pt x="360875" y="702658"/>
                  </a:lnTo>
                  <a:lnTo>
                    <a:pt x="314072" y="717562"/>
                  </a:lnTo>
                  <a:close/>
                </a:path>
                <a:path w="890904" h="895985">
                  <a:moveTo>
                    <a:pt x="890360" y="656313"/>
                  </a:moveTo>
                  <a:lnTo>
                    <a:pt x="737644" y="548385"/>
                  </a:lnTo>
                  <a:lnTo>
                    <a:pt x="391881" y="749646"/>
                  </a:lnTo>
                  <a:lnTo>
                    <a:pt x="391881" y="802156"/>
                  </a:lnTo>
                  <a:lnTo>
                    <a:pt x="550352" y="895498"/>
                  </a:lnTo>
                  <a:lnTo>
                    <a:pt x="890360" y="697142"/>
                  </a:lnTo>
                  <a:lnTo>
                    <a:pt x="890360" y="656313"/>
                  </a:lnTo>
                  <a:close/>
                </a:path>
              </a:pathLst>
            </a:custGeom>
            <a:ln w="1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796617" y="3976297"/>
              <a:ext cx="146901" cy="1315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19182" y="3903014"/>
              <a:ext cx="23888" cy="2787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819186" y="3903015"/>
              <a:ext cx="24130" cy="27940"/>
            </a:xfrm>
            <a:custGeom>
              <a:avLst/>
              <a:gdLst/>
              <a:ahLst/>
              <a:cxnLst/>
              <a:rect l="l" t="t" r="r" b="b"/>
              <a:pathLst>
                <a:path w="24129" h="27939">
                  <a:moveTo>
                    <a:pt x="3568" y="9072"/>
                  </a:moveTo>
                  <a:lnTo>
                    <a:pt x="7148" y="2855"/>
                  </a:lnTo>
                  <a:lnTo>
                    <a:pt x="13782" y="0"/>
                  </a:lnTo>
                  <a:lnTo>
                    <a:pt x="18406" y="2678"/>
                  </a:lnTo>
                  <a:lnTo>
                    <a:pt x="23029" y="5357"/>
                  </a:lnTo>
                  <a:lnTo>
                    <a:pt x="23884" y="12573"/>
                  </a:lnTo>
                  <a:lnTo>
                    <a:pt x="20316" y="18803"/>
                  </a:lnTo>
                  <a:lnTo>
                    <a:pt x="16735" y="25020"/>
                  </a:lnTo>
                  <a:lnTo>
                    <a:pt x="10101" y="27876"/>
                  </a:lnTo>
                  <a:lnTo>
                    <a:pt x="5477" y="25197"/>
                  </a:lnTo>
                  <a:lnTo>
                    <a:pt x="854" y="22518"/>
                  </a:lnTo>
                  <a:lnTo>
                    <a:pt x="0" y="15290"/>
                  </a:lnTo>
                  <a:lnTo>
                    <a:pt x="3568" y="9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02938" y="3543947"/>
              <a:ext cx="204584" cy="3477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802940" y="3543949"/>
              <a:ext cx="205104" cy="358775"/>
            </a:xfrm>
            <a:custGeom>
              <a:avLst/>
              <a:gdLst/>
              <a:ahLst/>
              <a:cxnLst/>
              <a:rect l="l" t="t" r="r" b="b"/>
              <a:pathLst>
                <a:path w="205104" h="358775">
                  <a:moveTo>
                    <a:pt x="195911" y="230805"/>
                  </a:moveTo>
                  <a:lnTo>
                    <a:pt x="195911" y="8719"/>
                  </a:lnTo>
                  <a:lnTo>
                    <a:pt x="204580" y="0"/>
                  </a:lnTo>
                  <a:lnTo>
                    <a:pt x="168644" y="32359"/>
                  </a:lnTo>
                  <a:lnTo>
                    <a:pt x="129930" y="60963"/>
                  </a:lnTo>
                  <a:lnTo>
                    <a:pt x="88725" y="85639"/>
                  </a:lnTo>
                  <a:lnTo>
                    <a:pt x="45319" y="106212"/>
                  </a:lnTo>
                  <a:lnTo>
                    <a:pt x="0" y="122510"/>
                  </a:lnTo>
                  <a:lnTo>
                    <a:pt x="0" y="358269"/>
                  </a:lnTo>
                  <a:lnTo>
                    <a:pt x="0" y="347730"/>
                  </a:lnTo>
                  <a:lnTo>
                    <a:pt x="42400" y="330229"/>
                  </a:lnTo>
                  <a:lnTo>
                    <a:pt x="83347" y="309691"/>
                  </a:lnTo>
                  <a:lnTo>
                    <a:pt x="122686" y="286212"/>
                  </a:lnTo>
                  <a:lnTo>
                    <a:pt x="160259" y="259886"/>
                  </a:lnTo>
                  <a:lnTo>
                    <a:pt x="195911" y="230805"/>
                  </a:lnTo>
                  <a:close/>
                </a:path>
              </a:pathLst>
            </a:custGeom>
            <a:ln w="9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7" name="object 57"/>
            <p:cNvSpPr/>
            <p:nvPr/>
          </p:nvSpPr>
          <p:spPr>
            <a:xfrm>
              <a:off x="3195027" y="4486820"/>
              <a:ext cx="1071880" cy="714375"/>
            </a:xfrm>
            <a:custGeom>
              <a:avLst/>
              <a:gdLst/>
              <a:ahLst/>
              <a:cxnLst/>
              <a:rect l="l" t="t" r="r" b="b"/>
              <a:pathLst>
                <a:path w="1071879" h="714375">
                  <a:moveTo>
                    <a:pt x="535787" y="0"/>
                  </a:moveTo>
                  <a:lnTo>
                    <a:pt x="477407" y="2095"/>
                  </a:lnTo>
                  <a:lnTo>
                    <a:pt x="420847" y="8238"/>
                  </a:lnTo>
                  <a:lnTo>
                    <a:pt x="366436" y="18209"/>
                  </a:lnTo>
                  <a:lnTo>
                    <a:pt x="314499" y="31791"/>
                  </a:lnTo>
                  <a:lnTo>
                    <a:pt x="265364" y="48766"/>
                  </a:lnTo>
                  <a:lnTo>
                    <a:pt x="219357" y="68916"/>
                  </a:lnTo>
                  <a:lnTo>
                    <a:pt x="176805" y="92023"/>
                  </a:lnTo>
                  <a:lnTo>
                    <a:pt x="138035" y="117869"/>
                  </a:lnTo>
                  <a:lnTo>
                    <a:pt x="103375" y="146237"/>
                  </a:lnTo>
                  <a:lnTo>
                    <a:pt x="73150" y="176908"/>
                  </a:lnTo>
                  <a:lnTo>
                    <a:pt x="47687" y="209664"/>
                  </a:lnTo>
                  <a:lnTo>
                    <a:pt x="27314" y="244288"/>
                  </a:lnTo>
                  <a:lnTo>
                    <a:pt x="12357" y="280562"/>
                  </a:lnTo>
                  <a:lnTo>
                    <a:pt x="3143" y="318268"/>
                  </a:lnTo>
                  <a:lnTo>
                    <a:pt x="0" y="357187"/>
                  </a:lnTo>
                  <a:lnTo>
                    <a:pt x="3143" y="396106"/>
                  </a:lnTo>
                  <a:lnTo>
                    <a:pt x="12357" y="433812"/>
                  </a:lnTo>
                  <a:lnTo>
                    <a:pt x="27314" y="470086"/>
                  </a:lnTo>
                  <a:lnTo>
                    <a:pt x="47687" y="504710"/>
                  </a:lnTo>
                  <a:lnTo>
                    <a:pt x="73150" y="537466"/>
                  </a:lnTo>
                  <a:lnTo>
                    <a:pt x="103375" y="568137"/>
                  </a:lnTo>
                  <a:lnTo>
                    <a:pt x="138035" y="596505"/>
                  </a:lnTo>
                  <a:lnTo>
                    <a:pt x="176805" y="622351"/>
                  </a:lnTo>
                  <a:lnTo>
                    <a:pt x="219357" y="645458"/>
                  </a:lnTo>
                  <a:lnTo>
                    <a:pt x="265364" y="665608"/>
                  </a:lnTo>
                  <a:lnTo>
                    <a:pt x="314499" y="682583"/>
                  </a:lnTo>
                  <a:lnTo>
                    <a:pt x="366436" y="696165"/>
                  </a:lnTo>
                  <a:lnTo>
                    <a:pt x="420847" y="706136"/>
                  </a:lnTo>
                  <a:lnTo>
                    <a:pt x="477407" y="712279"/>
                  </a:lnTo>
                  <a:lnTo>
                    <a:pt x="535787" y="714375"/>
                  </a:lnTo>
                  <a:lnTo>
                    <a:pt x="594165" y="712279"/>
                  </a:lnTo>
                  <a:lnTo>
                    <a:pt x="650723" y="706136"/>
                  </a:lnTo>
                  <a:lnTo>
                    <a:pt x="705134" y="696165"/>
                  </a:lnTo>
                  <a:lnTo>
                    <a:pt x="757070" y="682583"/>
                  </a:lnTo>
                  <a:lnTo>
                    <a:pt x="806205" y="665608"/>
                  </a:lnTo>
                  <a:lnTo>
                    <a:pt x="852212" y="645458"/>
                  </a:lnTo>
                  <a:lnTo>
                    <a:pt x="894764" y="622351"/>
                  </a:lnTo>
                  <a:lnTo>
                    <a:pt x="933534" y="596505"/>
                  </a:lnTo>
                  <a:lnTo>
                    <a:pt x="968196" y="568137"/>
                  </a:lnTo>
                  <a:lnTo>
                    <a:pt x="998422" y="537466"/>
                  </a:lnTo>
                  <a:lnTo>
                    <a:pt x="1023885" y="504710"/>
                  </a:lnTo>
                  <a:lnTo>
                    <a:pt x="1044259" y="470086"/>
                  </a:lnTo>
                  <a:lnTo>
                    <a:pt x="1059216" y="433812"/>
                  </a:lnTo>
                  <a:lnTo>
                    <a:pt x="1068431" y="396106"/>
                  </a:lnTo>
                  <a:lnTo>
                    <a:pt x="1071575" y="357187"/>
                  </a:lnTo>
                  <a:lnTo>
                    <a:pt x="1068431" y="318268"/>
                  </a:lnTo>
                  <a:lnTo>
                    <a:pt x="1059216" y="280562"/>
                  </a:lnTo>
                  <a:lnTo>
                    <a:pt x="1044259" y="244288"/>
                  </a:lnTo>
                  <a:lnTo>
                    <a:pt x="1023885" y="209664"/>
                  </a:lnTo>
                  <a:lnTo>
                    <a:pt x="998422" y="176908"/>
                  </a:lnTo>
                  <a:lnTo>
                    <a:pt x="968196" y="146237"/>
                  </a:lnTo>
                  <a:lnTo>
                    <a:pt x="933534" y="117869"/>
                  </a:lnTo>
                  <a:lnTo>
                    <a:pt x="894764" y="92023"/>
                  </a:lnTo>
                  <a:lnTo>
                    <a:pt x="852212" y="68916"/>
                  </a:lnTo>
                  <a:lnTo>
                    <a:pt x="806205" y="48766"/>
                  </a:lnTo>
                  <a:lnTo>
                    <a:pt x="757070" y="31791"/>
                  </a:lnTo>
                  <a:lnTo>
                    <a:pt x="705134" y="18209"/>
                  </a:lnTo>
                  <a:lnTo>
                    <a:pt x="650723" y="8238"/>
                  </a:lnTo>
                  <a:lnTo>
                    <a:pt x="594165" y="2095"/>
                  </a:lnTo>
                  <a:lnTo>
                    <a:pt x="535787" y="0"/>
                  </a:lnTo>
                  <a:close/>
                </a:path>
              </a:pathLst>
            </a:custGeom>
            <a:solidFill>
              <a:srgbClr val="B4C1A3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8" name="object 58"/>
            <p:cNvSpPr/>
            <p:nvPr/>
          </p:nvSpPr>
          <p:spPr>
            <a:xfrm>
              <a:off x="3195027" y="4486820"/>
              <a:ext cx="1071880" cy="714375"/>
            </a:xfrm>
            <a:custGeom>
              <a:avLst/>
              <a:gdLst/>
              <a:ahLst/>
              <a:cxnLst/>
              <a:rect l="l" t="t" r="r" b="b"/>
              <a:pathLst>
                <a:path w="1071879" h="714375">
                  <a:moveTo>
                    <a:pt x="0" y="357189"/>
                  </a:moveTo>
                  <a:lnTo>
                    <a:pt x="3143" y="318269"/>
                  </a:lnTo>
                  <a:lnTo>
                    <a:pt x="12357" y="280564"/>
                  </a:lnTo>
                  <a:lnTo>
                    <a:pt x="27314" y="244290"/>
                  </a:lnTo>
                  <a:lnTo>
                    <a:pt x="47687" y="209665"/>
                  </a:lnTo>
                  <a:lnTo>
                    <a:pt x="73150" y="176909"/>
                  </a:lnTo>
                  <a:lnTo>
                    <a:pt x="103375" y="146237"/>
                  </a:lnTo>
                  <a:lnTo>
                    <a:pt x="138036" y="117870"/>
                  </a:lnTo>
                  <a:lnTo>
                    <a:pt x="176805" y="92023"/>
                  </a:lnTo>
                  <a:lnTo>
                    <a:pt x="219357" y="68916"/>
                  </a:lnTo>
                  <a:lnTo>
                    <a:pt x="265363" y="48766"/>
                  </a:lnTo>
                  <a:lnTo>
                    <a:pt x="314498" y="31791"/>
                  </a:lnTo>
                  <a:lnTo>
                    <a:pt x="366435" y="18209"/>
                  </a:lnTo>
                  <a:lnTo>
                    <a:pt x="420846" y="8238"/>
                  </a:lnTo>
                  <a:lnTo>
                    <a:pt x="477405" y="2095"/>
                  </a:lnTo>
                  <a:lnTo>
                    <a:pt x="535784" y="0"/>
                  </a:lnTo>
                  <a:lnTo>
                    <a:pt x="594164" y="2095"/>
                  </a:lnTo>
                  <a:lnTo>
                    <a:pt x="650723" y="8238"/>
                  </a:lnTo>
                  <a:lnTo>
                    <a:pt x="705134" y="18209"/>
                  </a:lnTo>
                  <a:lnTo>
                    <a:pt x="757070" y="31791"/>
                  </a:lnTo>
                  <a:lnTo>
                    <a:pt x="806205" y="48766"/>
                  </a:lnTo>
                  <a:lnTo>
                    <a:pt x="852212" y="68916"/>
                  </a:lnTo>
                  <a:lnTo>
                    <a:pt x="894763" y="92023"/>
                  </a:lnTo>
                  <a:lnTo>
                    <a:pt x="933533" y="117870"/>
                  </a:lnTo>
                  <a:lnTo>
                    <a:pt x="968193" y="146237"/>
                  </a:lnTo>
                  <a:lnTo>
                    <a:pt x="998419" y="176909"/>
                  </a:lnTo>
                  <a:lnTo>
                    <a:pt x="1023881" y="209665"/>
                  </a:lnTo>
                  <a:lnTo>
                    <a:pt x="1044254" y="244290"/>
                  </a:lnTo>
                  <a:lnTo>
                    <a:pt x="1059211" y="280564"/>
                  </a:lnTo>
                  <a:lnTo>
                    <a:pt x="1068425" y="318269"/>
                  </a:lnTo>
                  <a:lnTo>
                    <a:pt x="1071569" y="357189"/>
                  </a:lnTo>
                  <a:lnTo>
                    <a:pt x="1068425" y="396109"/>
                  </a:lnTo>
                  <a:lnTo>
                    <a:pt x="1059211" y="433815"/>
                  </a:lnTo>
                  <a:lnTo>
                    <a:pt x="1044254" y="470089"/>
                  </a:lnTo>
                  <a:lnTo>
                    <a:pt x="1023881" y="504713"/>
                  </a:lnTo>
                  <a:lnTo>
                    <a:pt x="998419" y="537470"/>
                  </a:lnTo>
                  <a:lnTo>
                    <a:pt x="968193" y="568141"/>
                  </a:lnTo>
                  <a:lnTo>
                    <a:pt x="933533" y="596509"/>
                  </a:lnTo>
                  <a:lnTo>
                    <a:pt x="894763" y="622355"/>
                  </a:lnTo>
                  <a:lnTo>
                    <a:pt x="852212" y="645462"/>
                  </a:lnTo>
                  <a:lnTo>
                    <a:pt x="806205" y="665612"/>
                  </a:lnTo>
                  <a:lnTo>
                    <a:pt x="757070" y="682587"/>
                  </a:lnTo>
                  <a:lnTo>
                    <a:pt x="705134" y="696169"/>
                  </a:lnTo>
                  <a:lnTo>
                    <a:pt x="650723" y="706141"/>
                  </a:lnTo>
                  <a:lnTo>
                    <a:pt x="594164" y="712283"/>
                  </a:lnTo>
                  <a:lnTo>
                    <a:pt x="535784" y="714379"/>
                  </a:lnTo>
                  <a:lnTo>
                    <a:pt x="477405" y="712283"/>
                  </a:lnTo>
                  <a:lnTo>
                    <a:pt x="420846" y="706141"/>
                  </a:lnTo>
                  <a:lnTo>
                    <a:pt x="366435" y="696169"/>
                  </a:lnTo>
                  <a:lnTo>
                    <a:pt x="314498" y="682587"/>
                  </a:lnTo>
                  <a:lnTo>
                    <a:pt x="265363" y="665612"/>
                  </a:lnTo>
                  <a:lnTo>
                    <a:pt x="219357" y="645462"/>
                  </a:lnTo>
                  <a:lnTo>
                    <a:pt x="176805" y="622355"/>
                  </a:lnTo>
                  <a:lnTo>
                    <a:pt x="138036" y="596509"/>
                  </a:lnTo>
                  <a:lnTo>
                    <a:pt x="103375" y="568141"/>
                  </a:lnTo>
                  <a:lnTo>
                    <a:pt x="73150" y="537470"/>
                  </a:lnTo>
                  <a:lnTo>
                    <a:pt x="47687" y="504713"/>
                  </a:lnTo>
                  <a:lnTo>
                    <a:pt x="27314" y="470089"/>
                  </a:lnTo>
                  <a:lnTo>
                    <a:pt x="12357" y="433815"/>
                  </a:lnTo>
                  <a:lnTo>
                    <a:pt x="3143" y="396109"/>
                  </a:lnTo>
                  <a:lnTo>
                    <a:pt x="0" y="35718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50544" y="3143309"/>
            <a:ext cx="448219" cy="301331"/>
          </a:xfrm>
          <a:prstGeom prst="rect">
            <a:avLst/>
          </a:prstGeom>
        </p:spPr>
        <p:txBody>
          <a:bodyPr vert="horz" wrap="square" lIns="0" tIns="19017" rIns="0" bIns="0" rtlCol="0">
            <a:spAutoFit/>
          </a:bodyPr>
          <a:lstStyle/>
          <a:p>
            <a:pPr marL="8645" marR="3458" indent="51869">
              <a:lnSpc>
                <a:spcPts val="1089"/>
              </a:lnSpc>
              <a:spcBef>
                <a:spcPts val="149"/>
              </a:spcBef>
            </a:pPr>
            <a:r>
              <a:rPr sz="953" spc="-7" dirty="0">
                <a:latin typeface="Comic Sans MS"/>
                <a:cs typeface="Comic Sans MS"/>
              </a:rPr>
              <a:t>Client Process</a:t>
            </a:r>
            <a:endParaRPr sz="953">
              <a:latin typeface="Comic Sans MS"/>
              <a:cs typeface="Comic Sans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532227" y="3099438"/>
            <a:ext cx="736082" cy="492739"/>
            <a:chOff x="6757403" y="4553496"/>
            <a:chExt cx="1081405" cy="723900"/>
          </a:xfrm>
        </p:grpSpPr>
        <p:sp>
          <p:nvSpPr>
            <p:cNvPr id="61" name="object 61"/>
            <p:cNvSpPr/>
            <p:nvPr/>
          </p:nvSpPr>
          <p:spPr>
            <a:xfrm>
              <a:off x="6762165" y="4558258"/>
              <a:ext cx="1071880" cy="714375"/>
            </a:xfrm>
            <a:custGeom>
              <a:avLst/>
              <a:gdLst/>
              <a:ahLst/>
              <a:cxnLst/>
              <a:rect l="l" t="t" r="r" b="b"/>
              <a:pathLst>
                <a:path w="1071879" h="714375">
                  <a:moveTo>
                    <a:pt x="535787" y="0"/>
                  </a:moveTo>
                  <a:lnTo>
                    <a:pt x="477407" y="2095"/>
                  </a:lnTo>
                  <a:lnTo>
                    <a:pt x="420847" y="8238"/>
                  </a:lnTo>
                  <a:lnTo>
                    <a:pt x="366436" y="18209"/>
                  </a:lnTo>
                  <a:lnTo>
                    <a:pt x="314499" y="31791"/>
                  </a:lnTo>
                  <a:lnTo>
                    <a:pt x="265364" y="48766"/>
                  </a:lnTo>
                  <a:lnTo>
                    <a:pt x="219357" y="68916"/>
                  </a:lnTo>
                  <a:lnTo>
                    <a:pt x="176805" y="92023"/>
                  </a:lnTo>
                  <a:lnTo>
                    <a:pt x="138035" y="117869"/>
                  </a:lnTo>
                  <a:lnTo>
                    <a:pt x="103375" y="146237"/>
                  </a:lnTo>
                  <a:lnTo>
                    <a:pt x="73150" y="176908"/>
                  </a:lnTo>
                  <a:lnTo>
                    <a:pt x="47687" y="209664"/>
                  </a:lnTo>
                  <a:lnTo>
                    <a:pt x="27314" y="244288"/>
                  </a:lnTo>
                  <a:lnTo>
                    <a:pt x="12357" y="280562"/>
                  </a:lnTo>
                  <a:lnTo>
                    <a:pt x="3143" y="318268"/>
                  </a:lnTo>
                  <a:lnTo>
                    <a:pt x="0" y="357187"/>
                  </a:lnTo>
                  <a:lnTo>
                    <a:pt x="3143" y="396106"/>
                  </a:lnTo>
                  <a:lnTo>
                    <a:pt x="12357" y="433812"/>
                  </a:lnTo>
                  <a:lnTo>
                    <a:pt x="27314" y="470086"/>
                  </a:lnTo>
                  <a:lnTo>
                    <a:pt x="47687" y="504710"/>
                  </a:lnTo>
                  <a:lnTo>
                    <a:pt x="73150" y="537466"/>
                  </a:lnTo>
                  <a:lnTo>
                    <a:pt x="103375" y="568137"/>
                  </a:lnTo>
                  <a:lnTo>
                    <a:pt x="138035" y="596505"/>
                  </a:lnTo>
                  <a:lnTo>
                    <a:pt x="176805" y="622351"/>
                  </a:lnTo>
                  <a:lnTo>
                    <a:pt x="219357" y="645458"/>
                  </a:lnTo>
                  <a:lnTo>
                    <a:pt x="265364" y="665608"/>
                  </a:lnTo>
                  <a:lnTo>
                    <a:pt x="314499" y="682583"/>
                  </a:lnTo>
                  <a:lnTo>
                    <a:pt x="366436" y="696165"/>
                  </a:lnTo>
                  <a:lnTo>
                    <a:pt x="420847" y="706136"/>
                  </a:lnTo>
                  <a:lnTo>
                    <a:pt x="477407" y="712279"/>
                  </a:lnTo>
                  <a:lnTo>
                    <a:pt x="535787" y="714375"/>
                  </a:lnTo>
                  <a:lnTo>
                    <a:pt x="594165" y="712279"/>
                  </a:lnTo>
                  <a:lnTo>
                    <a:pt x="650722" y="706136"/>
                  </a:lnTo>
                  <a:lnTo>
                    <a:pt x="705132" y="696165"/>
                  </a:lnTo>
                  <a:lnTo>
                    <a:pt x="757068" y="682583"/>
                  </a:lnTo>
                  <a:lnTo>
                    <a:pt x="806202" y="665608"/>
                  </a:lnTo>
                  <a:lnTo>
                    <a:pt x="852207" y="645458"/>
                  </a:lnTo>
                  <a:lnTo>
                    <a:pt x="894758" y="622351"/>
                  </a:lnTo>
                  <a:lnTo>
                    <a:pt x="933527" y="596505"/>
                  </a:lnTo>
                  <a:lnTo>
                    <a:pt x="968188" y="568137"/>
                  </a:lnTo>
                  <a:lnTo>
                    <a:pt x="998412" y="537466"/>
                  </a:lnTo>
                  <a:lnTo>
                    <a:pt x="1023875" y="504710"/>
                  </a:lnTo>
                  <a:lnTo>
                    <a:pt x="1044248" y="470086"/>
                  </a:lnTo>
                  <a:lnTo>
                    <a:pt x="1059204" y="433812"/>
                  </a:lnTo>
                  <a:lnTo>
                    <a:pt x="1068418" y="396106"/>
                  </a:lnTo>
                  <a:lnTo>
                    <a:pt x="1071562" y="357187"/>
                  </a:lnTo>
                  <a:lnTo>
                    <a:pt x="1068418" y="318268"/>
                  </a:lnTo>
                  <a:lnTo>
                    <a:pt x="1059204" y="280562"/>
                  </a:lnTo>
                  <a:lnTo>
                    <a:pt x="1044248" y="244288"/>
                  </a:lnTo>
                  <a:lnTo>
                    <a:pt x="1023875" y="209664"/>
                  </a:lnTo>
                  <a:lnTo>
                    <a:pt x="998412" y="176908"/>
                  </a:lnTo>
                  <a:lnTo>
                    <a:pt x="968188" y="146237"/>
                  </a:lnTo>
                  <a:lnTo>
                    <a:pt x="933527" y="117869"/>
                  </a:lnTo>
                  <a:lnTo>
                    <a:pt x="894758" y="92023"/>
                  </a:lnTo>
                  <a:lnTo>
                    <a:pt x="852207" y="68916"/>
                  </a:lnTo>
                  <a:lnTo>
                    <a:pt x="806202" y="48766"/>
                  </a:lnTo>
                  <a:lnTo>
                    <a:pt x="757068" y="31791"/>
                  </a:lnTo>
                  <a:lnTo>
                    <a:pt x="705132" y="18209"/>
                  </a:lnTo>
                  <a:lnTo>
                    <a:pt x="650722" y="8238"/>
                  </a:lnTo>
                  <a:lnTo>
                    <a:pt x="594165" y="2095"/>
                  </a:lnTo>
                  <a:lnTo>
                    <a:pt x="535787" y="0"/>
                  </a:lnTo>
                  <a:close/>
                </a:path>
              </a:pathLst>
            </a:custGeom>
            <a:solidFill>
              <a:srgbClr val="B4C1A3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2" name="object 62"/>
            <p:cNvSpPr/>
            <p:nvPr/>
          </p:nvSpPr>
          <p:spPr>
            <a:xfrm>
              <a:off x="6762165" y="4558258"/>
              <a:ext cx="1071880" cy="714375"/>
            </a:xfrm>
            <a:custGeom>
              <a:avLst/>
              <a:gdLst/>
              <a:ahLst/>
              <a:cxnLst/>
              <a:rect l="l" t="t" r="r" b="b"/>
              <a:pathLst>
                <a:path w="1071879" h="714375">
                  <a:moveTo>
                    <a:pt x="0" y="357189"/>
                  </a:moveTo>
                  <a:lnTo>
                    <a:pt x="3143" y="318269"/>
                  </a:lnTo>
                  <a:lnTo>
                    <a:pt x="12357" y="280563"/>
                  </a:lnTo>
                  <a:lnTo>
                    <a:pt x="27314" y="244289"/>
                  </a:lnTo>
                  <a:lnTo>
                    <a:pt x="47687" y="209665"/>
                  </a:lnTo>
                  <a:lnTo>
                    <a:pt x="73150" y="176909"/>
                  </a:lnTo>
                  <a:lnTo>
                    <a:pt x="103375" y="146237"/>
                  </a:lnTo>
                  <a:lnTo>
                    <a:pt x="138036" y="117870"/>
                  </a:lnTo>
                  <a:lnTo>
                    <a:pt x="176805" y="92023"/>
                  </a:lnTo>
                  <a:lnTo>
                    <a:pt x="219357" y="68916"/>
                  </a:lnTo>
                  <a:lnTo>
                    <a:pt x="265363" y="48766"/>
                  </a:lnTo>
                  <a:lnTo>
                    <a:pt x="314498" y="31791"/>
                  </a:lnTo>
                  <a:lnTo>
                    <a:pt x="366435" y="18209"/>
                  </a:lnTo>
                  <a:lnTo>
                    <a:pt x="420846" y="8238"/>
                  </a:lnTo>
                  <a:lnTo>
                    <a:pt x="477405" y="2095"/>
                  </a:lnTo>
                  <a:lnTo>
                    <a:pt x="535784" y="0"/>
                  </a:lnTo>
                  <a:lnTo>
                    <a:pt x="594164" y="2095"/>
                  </a:lnTo>
                  <a:lnTo>
                    <a:pt x="650723" y="8238"/>
                  </a:lnTo>
                  <a:lnTo>
                    <a:pt x="705134" y="18209"/>
                  </a:lnTo>
                  <a:lnTo>
                    <a:pt x="757070" y="31791"/>
                  </a:lnTo>
                  <a:lnTo>
                    <a:pt x="806205" y="48766"/>
                  </a:lnTo>
                  <a:lnTo>
                    <a:pt x="852212" y="68916"/>
                  </a:lnTo>
                  <a:lnTo>
                    <a:pt x="894763" y="92023"/>
                  </a:lnTo>
                  <a:lnTo>
                    <a:pt x="933533" y="117870"/>
                  </a:lnTo>
                  <a:lnTo>
                    <a:pt x="968194" y="146237"/>
                  </a:lnTo>
                  <a:lnTo>
                    <a:pt x="998419" y="176909"/>
                  </a:lnTo>
                  <a:lnTo>
                    <a:pt x="1023881" y="209665"/>
                  </a:lnTo>
                  <a:lnTo>
                    <a:pt x="1044254" y="244289"/>
                  </a:lnTo>
                  <a:lnTo>
                    <a:pt x="1059211" y="280563"/>
                  </a:lnTo>
                  <a:lnTo>
                    <a:pt x="1068425" y="318269"/>
                  </a:lnTo>
                  <a:lnTo>
                    <a:pt x="1071569" y="357189"/>
                  </a:lnTo>
                  <a:lnTo>
                    <a:pt x="1068425" y="396109"/>
                  </a:lnTo>
                  <a:lnTo>
                    <a:pt x="1059211" y="433815"/>
                  </a:lnTo>
                  <a:lnTo>
                    <a:pt x="1044254" y="470089"/>
                  </a:lnTo>
                  <a:lnTo>
                    <a:pt x="1023881" y="504713"/>
                  </a:lnTo>
                  <a:lnTo>
                    <a:pt x="998419" y="537470"/>
                  </a:lnTo>
                  <a:lnTo>
                    <a:pt x="968194" y="568141"/>
                  </a:lnTo>
                  <a:lnTo>
                    <a:pt x="933533" y="596509"/>
                  </a:lnTo>
                  <a:lnTo>
                    <a:pt x="894763" y="622355"/>
                  </a:lnTo>
                  <a:lnTo>
                    <a:pt x="852212" y="645462"/>
                  </a:lnTo>
                  <a:lnTo>
                    <a:pt x="806205" y="665612"/>
                  </a:lnTo>
                  <a:lnTo>
                    <a:pt x="757070" y="682587"/>
                  </a:lnTo>
                  <a:lnTo>
                    <a:pt x="705134" y="696169"/>
                  </a:lnTo>
                  <a:lnTo>
                    <a:pt x="650723" y="706140"/>
                  </a:lnTo>
                  <a:lnTo>
                    <a:pt x="594164" y="712283"/>
                  </a:lnTo>
                  <a:lnTo>
                    <a:pt x="535784" y="714379"/>
                  </a:lnTo>
                  <a:lnTo>
                    <a:pt x="477405" y="712283"/>
                  </a:lnTo>
                  <a:lnTo>
                    <a:pt x="420846" y="706140"/>
                  </a:lnTo>
                  <a:lnTo>
                    <a:pt x="366435" y="696169"/>
                  </a:lnTo>
                  <a:lnTo>
                    <a:pt x="314498" y="682587"/>
                  </a:lnTo>
                  <a:lnTo>
                    <a:pt x="265363" y="665612"/>
                  </a:lnTo>
                  <a:lnTo>
                    <a:pt x="219357" y="645462"/>
                  </a:lnTo>
                  <a:lnTo>
                    <a:pt x="176805" y="622355"/>
                  </a:lnTo>
                  <a:lnTo>
                    <a:pt x="138036" y="596509"/>
                  </a:lnTo>
                  <a:lnTo>
                    <a:pt x="103375" y="568141"/>
                  </a:lnTo>
                  <a:lnTo>
                    <a:pt x="73150" y="537470"/>
                  </a:lnTo>
                  <a:lnTo>
                    <a:pt x="47687" y="504713"/>
                  </a:lnTo>
                  <a:lnTo>
                    <a:pt x="27314" y="470089"/>
                  </a:lnTo>
                  <a:lnTo>
                    <a:pt x="12357" y="433815"/>
                  </a:lnTo>
                  <a:lnTo>
                    <a:pt x="3143" y="396109"/>
                  </a:lnTo>
                  <a:lnTo>
                    <a:pt x="0" y="35718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678588" y="3191934"/>
            <a:ext cx="448219" cy="301331"/>
          </a:xfrm>
          <a:prstGeom prst="rect">
            <a:avLst/>
          </a:prstGeom>
        </p:spPr>
        <p:txBody>
          <a:bodyPr vert="horz" wrap="square" lIns="0" tIns="19017" rIns="0" bIns="0" rtlCol="0">
            <a:spAutoFit/>
          </a:bodyPr>
          <a:lstStyle/>
          <a:p>
            <a:pPr marL="8645" marR="3458" indent="17290">
              <a:lnSpc>
                <a:spcPts val="1089"/>
              </a:lnSpc>
              <a:spcBef>
                <a:spcPts val="149"/>
              </a:spcBef>
            </a:pPr>
            <a:r>
              <a:rPr sz="953" spc="-7" dirty="0">
                <a:latin typeface="Comic Sans MS"/>
                <a:cs typeface="Comic Sans MS"/>
              </a:rPr>
              <a:t>Server Process</a:t>
            </a:r>
            <a:endParaRPr sz="953">
              <a:latin typeface="Comic Sans MS"/>
              <a:cs typeface="Comic Sans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029615" y="3783437"/>
            <a:ext cx="3404219" cy="1297"/>
          </a:xfrm>
          <a:custGeom>
            <a:avLst/>
            <a:gdLst/>
            <a:ahLst/>
            <a:cxnLst/>
            <a:rect l="l" t="t" r="r" b="b"/>
            <a:pathLst>
              <a:path w="5001259" h="1904">
                <a:moveTo>
                  <a:pt x="0" y="0"/>
                </a:moveTo>
                <a:lnTo>
                  <a:pt x="5000656" y="1588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5" name="object 65"/>
          <p:cNvSpPr txBox="1"/>
          <p:nvPr/>
        </p:nvSpPr>
        <p:spPr>
          <a:xfrm>
            <a:off x="3374965" y="2104011"/>
            <a:ext cx="390733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spc="-7" dirty="0">
                <a:latin typeface="Comic Sans MS"/>
                <a:cs typeface="Comic Sans MS"/>
              </a:rPr>
              <a:t>Client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66" name="object 66"/>
          <p:cNvSpPr txBox="1"/>
          <p:nvPr/>
        </p:nvSpPr>
        <p:spPr>
          <a:xfrm>
            <a:off x="5709007" y="2152636"/>
            <a:ext cx="465076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spc="-7" dirty="0">
                <a:latin typeface="Comic Sans MS"/>
                <a:cs typeface="Comic Sans MS"/>
              </a:rPr>
              <a:t>Server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29088" y="3805913"/>
            <a:ext cx="1652836" cy="31650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297598">
              <a:lnSpc>
                <a:spcPts val="1229"/>
              </a:lnSpc>
              <a:spcBef>
                <a:spcPts val="68"/>
              </a:spcBef>
            </a:pPr>
            <a:r>
              <a:rPr sz="1089" spc="-7" dirty="0">
                <a:latin typeface="Comic Sans MS"/>
                <a:cs typeface="Comic Sans MS"/>
              </a:rPr>
              <a:t>Reply</a:t>
            </a:r>
            <a:endParaRPr sz="1089">
              <a:latin typeface="Comic Sans MS"/>
              <a:cs typeface="Comic Sans MS"/>
            </a:endParaRPr>
          </a:p>
          <a:p>
            <a:pPr marL="8645">
              <a:lnSpc>
                <a:spcPts val="1229"/>
              </a:lnSpc>
            </a:pPr>
            <a:r>
              <a:rPr sz="1089" spc="-7" dirty="0">
                <a:latin typeface="Comic Sans MS"/>
                <a:cs typeface="Comic Sans MS"/>
              </a:rPr>
              <a:t>Request</a:t>
            </a:r>
            <a:endParaRPr sz="1089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9728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Aggregate</a:t>
            </a:r>
            <a:r>
              <a:rPr spc="-102" dirty="0"/>
              <a:t> </a:t>
            </a:r>
            <a:r>
              <a:rPr spc="-7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4952023" cy="309252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Simple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functions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Average,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max,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min,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median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Suppression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duplicates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20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More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sophisticated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functions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Exploit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spatial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temporal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correlation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Signal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processing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(convolution,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filtering,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etc.)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385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What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type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information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should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expect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from </a:t>
            </a:r>
            <a:r>
              <a:rPr sz="1634" spc="-7" dirty="0">
                <a:latin typeface="Comic Sans MS"/>
                <a:cs typeface="Comic Sans MS"/>
              </a:rPr>
              <a:t>aggregation?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Streams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Robust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estimates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316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Aggregate</a:t>
            </a:r>
            <a:r>
              <a:rPr spc="-116" dirty="0"/>
              <a:t> </a:t>
            </a:r>
            <a:r>
              <a:rPr spc="-14" dirty="0"/>
              <a:t>paths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6366" y="952714"/>
            <a:ext cx="2566996" cy="187180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Challenges</a:t>
            </a:r>
            <a:endParaRPr sz="1634">
              <a:latin typeface="Comic Sans MS"/>
              <a:cs typeface="Comic Sans MS"/>
            </a:endParaRPr>
          </a:p>
          <a:p>
            <a:pPr marL="371730" marR="3458" lvl="1" indent="-181543">
              <a:lnSpc>
                <a:spcPct val="100800"/>
              </a:lnSpc>
              <a:spcBef>
                <a:spcPts val="259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Find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optimal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number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of </a:t>
            </a:r>
            <a:r>
              <a:rPr sz="1361" dirty="0">
                <a:latin typeface="Comic Sans MS"/>
                <a:cs typeface="Comic Sans MS"/>
              </a:rPr>
              <a:t>aggregation</a:t>
            </a:r>
            <a:r>
              <a:rPr sz="1361" spc="-99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points</a:t>
            </a:r>
            <a:endParaRPr sz="1361">
              <a:latin typeface="Comic Sans MS"/>
              <a:cs typeface="Comic Sans MS"/>
            </a:endParaRPr>
          </a:p>
          <a:p>
            <a:pPr marL="371730" marR="208774" lvl="1" indent="-181543">
              <a:lnSpc>
                <a:spcPct val="100800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Selection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aggregation points</a:t>
            </a:r>
            <a:endParaRPr sz="1361">
              <a:latin typeface="Comic Sans MS"/>
              <a:cs typeface="Comic Sans MS"/>
            </a:endParaRPr>
          </a:p>
          <a:p>
            <a:pPr marL="371730" marR="688133" lvl="1" indent="-181543">
              <a:lnSpc>
                <a:spcPct val="100800"/>
              </a:lnSpc>
              <a:spcBef>
                <a:spcPts val="312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Dynamic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change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of </a:t>
            </a:r>
            <a:r>
              <a:rPr sz="1361" dirty="0">
                <a:latin typeface="Comic Sans MS"/>
                <a:cs typeface="Comic Sans MS"/>
              </a:rPr>
              <a:t>aggregation</a:t>
            </a:r>
            <a:r>
              <a:rPr sz="1361" spc="-99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points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295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Energy</a:t>
            </a:r>
            <a:r>
              <a:rPr sz="1225" spc="-10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efficiency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3442" y="4113970"/>
            <a:ext cx="213952" cy="213952"/>
            <a:chOff x="1147089" y="6043980"/>
            <a:chExt cx="314325" cy="314325"/>
          </a:xfrm>
        </p:grpSpPr>
        <p:sp>
          <p:nvSpPr>
            <p:cNvPr id="5" name="object 5"/>
            <p:cNvSpPr/>
            <p:nvPr/>
          </p:nvSpPr>
          <p:spPr>
            <a:xfrm>
              <a:off x="1151851" y="604874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5"/>
                  </a:lnTo>
                  <a:lnTo>
                    <a:pt x="29404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4" y="242409"/>
                  </a:lnTo>
                  <a:lnTo>
                    <a:pt x="62394" y="275399"/>
                  </a:lnTo>
                  <a:lnTo>
                    <a:pt x="104229" y="297033"/>
                  </a:lnTo>
                  <a:lnTo>
                    <a:pt x="152400" y="304802"/>
                  </a:lnTo>
                  <a:lnTo>
                    <a:pt x="200568" y="297033"/>
                  </a:lnTo>
                  <a:lnTo>
                    <a:pt x="242403" y="275399"/>
                  </a:lnTo>
                  <a:lnTo>
                    <a:pt x="275394" y="242409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" name="object 6"/>
            <p:cNvSpPr/>
            <p:nvPr/>
          </p:nvSpPr>
          <p:spPr>
            <a:xfrm>
              <a:off x="1151851" y="604874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13442" y="4359041"/>
            <a:ext cx="213952" cy="213952"/>
            <a:chOff x="1147089" y="6404023"/>
            <a:chExt cx="314325" cy="314325"/>
          </a:xfrm>
        </p:grpSpPr>
        <p:sp>
          <p:nvSpPr>
            <p:cNvPr id="8" name="object 8"/>
            <p:cNvSpPr/>
            <p:nvPr/>
          </p:nvSpPr>
          <p:spPr>
            <a:xfrm>
              <a:off x="1151851" y="64087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4"/>
                  </a:lnTo>
                  <a:lnTo>
                    <a:pt x="29404" y="62394"/>
                  </a:lnTo>
                  <a:lnTo>
                    <a:pt x="7769" y="104229"/>
                  </a:lnTo>
                  <a:lnTo>
                    <a:pt x="0" y="152399"/>
                  </a:lnTo>
                  <a:lnTo>
                    <a:pt x="7769" y="200570"/>
                  </a:lnTo>
                  <a:lnTo>
                    <a:pt x="29404" y="242405"/>
                  </a:lnTo>
                  <a:lnTo>
                    <a:pt x="62394" y="275395"/>
                  </a:lnTo>
                  <a:lnTo>
                    <a:pt x="104229" y="297030"/>
                  </a:lnTo>
                  <a:lnTo>
                    <a:pt x="152400" y="304799"/>
                  </a:lnTo>
                  <a:lnTo>
                    <a:pt x="200568" y="297030"/>
                  </a:lnTo>
                  <a:lnTo>
                    <a:pt x="242403" y="275395"/>
                  </a:lnTo>
                  <a:lnTo>
                    <a:pt x="275394" y="242405"/>
                  </a:lnTo>
                  <a:lnTo>
                    <a:pt x="297030" y="200570"/>
                  </a:lnTo>
                  <a:lnTo>
                    <a:pt x="304800" y="152399"/>
                  </a:lnTo>
                  <a:lnTo>
                    <a:pt x="297030" y="104229"/>
                  </a:lnTo>
                  <a:lnTo>
                    <a:pt x="275394" y="62394"/>
                  </a:lnTo>
                  <a:lnTo>
                    <a:pt x="242403" y="29404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9" name="object 9"/>
            <p:cNvSpPr/>
            <p:nvPr/>
          </p:nvSpPr>
          <p:spPr>
            <a:xfrm>
              <a:off x="1151851" y="64087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29615" y="4048908"/>
            <a:ext cx="1308783" cy="50258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 marR="3458">
              <a:lnSpc>
                <a:spcPct val="131200"/>
              </a:lnSpc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Aggregation</a:t>
            </a:r>
            <a:r>
              <a:rPr sz="1225" spc="-48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point </a:t>
            </a:r>
            <a:r>
              <a:rPr sz="1225" dirty="0">
                <a:latin typeface="Comic Sans MS"/>
                <a:cs typeface="Comic Sans MS"/>
              </a:rPr>
              <a:t>Sensor</a:t>
            </a:r>
            <a:r>
              <a:rPr sz="1225" spc="-37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node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10199" y="1258066"/>
            <a:ext cx="2524205" cy="2605896"/>
            <a:chOff x="1142326" y="1848269"/>
            <a:chExt cx="3708400" cy="3828415"/>
          </a:xfrm>
        </p:grpSpPr>
        <p:sp>
          <p:nvSpPr>
            <p:cNvPr id="12" name="object 12"/>
            <p:cNvSpPr/>
            <p:nvPr/>
          </p:nvSpPr>
          <p:spPr>
            <a:xfrm>
              <a:off x="1655902" y="5362308"/>
              <a:ext cx="303530" cy="304800"/>
            </a:xfrm>
            <a:custGeom>
              <a:avLst/>
              <a:gdLst/>
              <a:ahLst/>
              <a:cxnLst/>
              <a:rect l="l" t="t" r="r" b="b"/>
              <a:pathLst>
                <a:path w="303530" h="304800">
                  <a:moveTo>
                    <a:pt x="151612" y="0"/>
                  </a:moveTo>
                  <a:lnTo>
                    <a:pt x="103692" y="7769"/>
                  </a:lnTo>
                  <a:lnTo>
                    <a:pt x="62073" y="29405"/>
                  </a:lnTo>
                  <a:lnTo>
                    <a:pt x="29253" y="62396"/>
                  </a:lnTo>
                  <a:lnTo>
                    <a:pt x="7729" y="104231"/>
                  </a:lnTo>
                  <a:lnTo>
                    <a:pt x="0" y="152399"/>
                  </a:lnTo>
                  <a:lnTo>
                    <a:pt x="7729" y="200573"/>
                  </a:lnTo>
                  <a:lnTo>
                    <a:pt x="29253" y="242408"/>
                  </a:lnTo>
                  <a:lnTo>
                    <a:pt x="62073" y="275397"/>
                  </a:lnTo>
                  <a:lnTo>
                    <a:pt x="103692" y="297031"/>
                  </a:lnTo>
                  <a:lnTo>
                    <a:pt x="151612" y="304799"/>
                  </a:lnTo>
                  <a:lnTo>
                    <a:pt x="199531" y="297031"/>
                  </a:lnTo>
                  <a:lnTo>
                    <a:pt x="241147" y="275397"/>
                  </a:lnTo>
                  <a:lnTo>
                    <a:pt x="273963" y="242408"/>
                  </a:lnTo>
                  <a:lnTo>
                    <a:pt x="295484" y="200573"/>
                  </a:lnTo>
                  <a:lnTo>
                    <a:pt x="303212" y="152399"/>
                  </a:lnTo>
                  <a:lnTo>
                    <a:pt x="295484" y="104231"/>
                  </a:lnTo>
                  <a:lnTo>
                    <a:pt x="273963" y="62396"/>
                  </a:lnTo>
                  <a:lnTo>
                    <a:pt x="241147" y="29405"/>
                  </a:lnTo>
                  <a:lnTo>
                    <a:pt x="199531" y="7769"/>
                  </a:lnTo>
                  <a:lnTo>
                    <a:pt x="151612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5902" y="5362308"/>
              <a:ext cx="303530" cy="304800"/>
            </a:xfrm>
            <a:custGeom>
              <a:avLst/>
              <a:gdLst/>
              <a:ahLst/>
              <a:cxnLst/>
              <a:rect l="l" t="t" r="r" b="b"/>
              <a:pathLst>
                <a:path w="303530" h="304800">
                  <a:moveTo>
                    <a:pt x="0" y="152399"/>
                  </a:moveTo>
                  <a:lnTo>
                    <a:pt x="7728" y="104229"/>
                  </a:lnTo>
                  <a:lnTo>
                    <a:pt x="29251" y="62394"/>
                  </a:lnTo>
                  <a:lnTo>
                    <a:pt x="62069" y="29404"/>
                  </a:lnTo>
                  <a:lnTo>
                    <a:pt x="103686" y="7769"/>
                  </a:lnTo>
                  <a:lnTo>
                    <a:pt x="151605" y="0"/>
                  </a:lnTo>
                  <a:lnTo>
                    <a:pt x="199525" y="7769"/>
                  </a:lnTo>
                  <a:lnTo>
                    <a:pt x="241142" y="29404"/>
                  </a:lnTo>
                  <a:lnTo>
                    <a:pt x="273960" y="62394"/>
                  </a:lnTo>
                  <a:lnTo>
                    <a:pt x="295482" y="104229"/>
                  </a:lnTo>
                  <a:lnTo>
                    <a:pt x="303211" y="152399"/>
                  </a:lnTo>
                  <a:lnTo>
                    <a:pt x="295482" y="200570"/>
                  </a:lnTo>
                  <a:lnTo>
                    <a:pt x="273960" y="242405"/>
                  </a:lnTo>
                  <a:lnTo>
                    <a:pt x="241142" y="275395"/>
                  </a:lnTo>
                  <a:lnTo>
                    <a:pt x="199525" y="297030"/>
                  </a:lnTo>
                  <a:lnTo>
                    <a:pt x="151605" y="304799"/>
                  </a:lnTo>
                  <a:lnTo>
                    <a:pt x="103686" y="297030"/>
                  </a:lnTo>
                  <a:lnTo>
                    <a:pt x="62069" y="275395"/>
                  </a:lnTo>
                  <a:lnTo>
                    <a:pt x="29251" y="242405"/>
                  </a:lnTo>
                  <a:lnTo>
                    <a:pt x="7728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1974" y="53623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399"/>
                  </a:lnTo>
                  <a:lnTo>
                    <a:pt x="7768" y="200573"/>
                  </a:lnTo>
                  <a:lnTo>
                    <a:pt x="29402" y="242408"/>
                  </a:lnTo>
                  <a:lnTo>
                    <a:pt x="62391" y="275397"/>
                  </a:lnTo>
                  <a:lnTo>
                    <a:pt x="104226" y="297031"/>
                  </a:lnTo>
                  <a:lnTo>
                    <a:pt x="152400" y="304799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399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1974" y="536230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9183" y="47142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400"/>
                  </a:lnTo>
                  <a:lnTo>
                    <a:pt x="7768" y="200568"/>
                  </a:lnTo>
                  <a:lnTo>
                    <a:pt x="29402" y="242403"/>
                  </a:lnTo>
                  <a:lnTo>
                    <a:pt x="62391" y="275394"/>
                  </a:lnTo>
                  <a:lnTo>
                    <a:pt x="104226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9183" y="47142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2128" y="3816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2128" y="3816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4840" y="329463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4840" y="329463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0108" y="185303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50" y="0"/>
                  </a:moveTo>
                  <a:lnTo>
                    <a:pt x="95250" y="0"/>
                  </a:lnTo>
                  <a:lnTo>
                    <a:pt x="0" y="190500"/>
                  </a:lnTo>
                  <a:lnTo>
                    <a:pt x="95250" y="381000"/>
                  </a:lnTo>
                  <a:lnTo>
                    <a:pt x="285750" y="381000"/>
                  </a:lnTo>
                  <a:lnTo>
                    <a:pt x="381000" y="1905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00108" y="185303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95249" y="0"/>
                  </a:lnTo>
                  <a:lnTo>
                    <a:pt x="285749" y="0"/>
                  </a:lnTo>
                  <a:lnTo>
                    <a:pt x="380999" y="190499"/>
                  </a:lnTo>
                  <a:lnTo>
                    <a:pt x="285749" y="380999"/>
                  </a:lnTo>
                  <a:lnTo>
                    <a:pt x="95249" y="380999"/>
                  </a:lnTo>
                  <a:lnTo>
                    <a:pt x="0" y="190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4" name="object 24"/>
            <p:cNvSpPr/>
            <p:nvPr/>
          </p:nvSpPr>
          <p:spPr>
            <a:xfrm>
              <a:off x="4405528" y="50130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05528" y="501309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8481" y="50255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73" y="297031"/>
                  </a:lnTo>
                  <a:lnTo>
                    <a:pt x="242408" y="275397"/>
                  </a:lnTo>
                  <a:lnTo>
                    <a:pt x="275397" y="242408"/>
                  </a:lnTo>
                  <a:lnTo>
                    <a:pt x="297031" y="200573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3498481" y="502550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4536223" y="3202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9" name="object 29"/>
            <p:cNvSpPr/>
            <p:nvPr/>
          </p:nvSpPr>
          <p:spPr>
            <a:xfrm>
              <a:off x="4536223" y="320207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0" name="object 30"/>
            <p:cNvSpPr/>
            <p:nvPr/>
          </p:nvSpPr>
          <p:spPr>
            <a:xfrm>
              <a:off x="3948328" y="4502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1" name="object 31"/>
            <p:cNvSpPr/>
            <p:nvPr/>
          </p:nvSpPr>
          <p:spPr>
            <a:xfrm>
              <a:off x="3948328" y="4502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2" name="object 32"/>
            <p:cNvSpPr/>
            <p:nvPr/>
          </p:nvSpPr>
          <p:spPr>
            <a:xfrm>
              <a:off x="4104182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400"/>
                  </a:lnTo>
                  <a:lnTo>
                    <a:pt x="7768" y="200568"/>
                  </a:lnTo>
                  <a:lnTo>
                    <a:pt x="29402" y="242403"/>
                  </a:lnTo>
                  <a:lnTo>
                    <a:pt x="62391" y="275394"/>
                  </a:lnTo>
                  <a:lnTo>
                    <a:pt x="104226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4182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4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4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4253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5" name="object 35"/>
            <p:cNvSpPr/>
            <p:nvPr/>
          </p:nvSpPr>
          <p:spPr>
            <a:xfrm>
              <a:off x="1824253" y="25975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4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4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9920" y="4049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799"/>
                  </a:lnTo>
                  <a:lnTo>
                    <a:pt x="200573" y="297031"/>
                  </a:lnTo>
                  <a:lnTo>
                    <a:pt x="242408" y="275397"/>
                  </a:lnTo>
                  <a:lnTo>
                    <a:pt x="275397" y="242408"/>
                  </a:lnTo>
                  <a:lnTo>
                    <a:pt x="297031" y="200573"/>
                  </a:lnTo>
                  <a:lnTo>
                    <a:pt x="304800" y="152400"/>
                  </a:lnTo>
                  <a:lnTo>
                    <a:pt x="297031" y="104231"/>
                  </a:lnTo>
                  <a:lnTo>
                    <a:pt x="275397" y="62396"/>
                  </a:lnTo>
                  <a:lnTo>
                    <a:pt x="242408" y="29405"/>
                  </a:lnTo>
                  <a:lnTo>
                    <a:pt x="200573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9920" y="40493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8" name="object 38"/>
            <p:cNvSpPr/>
            <p:nvPr/>
          </p:nvSpPr>
          <p:spPr>
            <a:xfrm>
              <a:off x="1151851" y="400010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9" y="7769"/>
                  </a:lnTo>
                  <a:lnTo>
                    <a:pt x="62394" y="29405"/>
                  </a:lnTo>
                  <a:lnTo>
                    <a:pt x="29404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4" y="242408"/>
                  </a:lnTo>
                  <a:lnTo>
                    <a:pt x="62394" y="275397"/>
                  </a:lnTo>
                  <a:lnTo>
                    <a:pt x="104229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9" name="object 39"/>
            <p:cNvSpPr/>
            <p:nvPr/>
          </p:nvSpPr>
          <p:spPr>
            <a:xfrm>
              <a:off x="1151851" y="400010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0" name="object 40"/>
            <p:cNvSpPr/>
            <p:nvPr/>
          </p:nvSpPr>
          <p:spPr>
            <a:xfrm>
              <a:off x="2647251" y="311329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1" name="object 41"/>
            <p:cNvSpPr/>
            <p:nvPr/>
          </p:nvSpPr>
          <p:spPr>
            <a:xfrm>
              <a:off x="2647251" y="311329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2" name="object 42"/>
            <p:cNvSpPr/>
            <p:nvPr/>
          </p:nvSpPr>
          <p:spPr>
            <a:xfrm>
              <a:off x="2159965" y="3435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26" y="7769"/>
                  </a:lnTo>
                  <a:lnTo>
                    <a:pt x="62391" y="29405"/>
                  </a:lnTo>
                  <a:lnTo>
                    <a:pt x="29402" y="62396"/>
                  </a:lnTo>
                  <a:lnTo>
                    <a:pt x="7768" y="104231"/>
                  </a:lnTo>
                  <a:lnTo>
                    <a:pt x="0" y="152400"/>
                  </a:lnTo>
                  <a:lnTo>
                    <a:pt x="7768" y="200568"/>
                  </a:lnTo>
                  <a:lnTo>
                    <a:pt x="29402" y="242403"/>
                  </a:lnTo>
                  <a:lnTo>
                    <a:pt x="62391" y="275394"/>
                  </a:lnTo>
                  <a:lnTo>
                    <a:pt x="104226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3" name="object 43"/>
            <p:cNvSpPr/>
            <p:nvPr/>
          </p:nvSpPr>
          <p:spPr>
            <a:xfrm>
              <a:off x="2159965" y="3435718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69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69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4" name="object 44"/>
            <p:cNvSpPr/>
            <p:nvPr/>
          </p:nvSpPr>
          <p:spPr>
            <a:xfrm>
              <a:off x="3696957" y="317013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8"/>
                  </a:lnTo>
                  <a:lnTo>
                    <a:pt x="62396" y="29402"/>
                  </a:lnTo>
                  <a:lnTo>
                    <a:pt x="29405" y="62391"/>
                  </a:lnTo>
                  <a:lnTo>
                    <a:pt x="7769" y="104226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73" y="297030"/>
                  </a:lnTo>
                  <a:lnTo>
                    <a:pt x="242408" y="275394"/>
                  </a:lnTo>
                  <a:lnTo>
                    <a:pt x="275397" y="242403"/>
                  </a:lnTo>
                  <a:lnTo>
                    <a:pt x="297031" y="200568"/>
                  </a:lnTo>
                  <a:lnTo>
                    <a:pt x="304800" y="152400"/>
                  </a:lnTo>
                  <a:lnTo>
                    <a:pt x="297031" y="104226"/>
                  </a:lnTo>
                  <a:lnTo>
                    <a:pt x="275397" y="62391"/>
                  </a:lnTo>
                  <a:lnTo>
                    <a:pt x="242408" y="29402"/>
                  </a:lnTo>
                  <a:lnTo>
                    <a:pt x="200573" y="776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5" name="object 45"/>
            <p:cNvSpPr/>
            <p:nvPr/>
          </p:nvSpPr>
          <p:spPr>
            <a:xfrm>
              <a:off x="3696957" y="317013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399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399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799" y="152399"/>
                  </a:lnTo>
                  <a:lnTo>
                    <a:pt x="297030" y="200569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399" y="304799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69"/>
                  </a:lnTo>
                  <a:lnTo>
                    <a:pt x="0" y="1523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6" name="object 46"/>
            <p:cNvSpPr/>
            <p:nvPr/>
          </p:nvSpPr>
          <p:spPr>
            <a:xfrm>
              <a:off x="1976653" y="2056552"/>
              <a:ext cx="901700" cy="541020"/>
            </a:xfrm>
            <a:custGeom>
              <a:avLst/>
              <a:gdLst/>
              <a:ahLst/>
              <a:cxnLst/>
              <a:rect l="l" t="t" r="r" b="b"/>
              <a:pathLst>
                <a:path w="901700" h="541019">
                  <a:moveTo>
                    <a:pt x="0" y="540965"/>
                  </a:moveTo>
                  <a:lnTo>
                    <a:pt x="901352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4840" y="2043480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84950" y="0"/>
                  </a:moveTo>
                  <a:lnTo>
                    <a:pt x="0" y="6540"/>
                  </a:lnTo>
                  <a:lnTo>
                    <a:pt x="39217" y="71882"/>
                  </a:lnTo>
                  <a:lnTo>
                    <a:pt x="84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8" name="object 48"/>
            <p:cNvSpPr/>
            <p:nvPr/>
          </p:nvSpPr>
          <p:spPr>
            <a:xfrm>
              <a:off x="1597240" y="2879642"/>
              <a:ext cx="258445" cy="415290"/>
            </a:xfrm>
            <a:custGeom>
              <a:avLst/>
              <a:gdLst/>
              <a:ahLst/>
              <a:cxnLst/>
              <a:rect l="l" t="t" r="r" b="b"/>
              <a:pathLst>
                <a:path w="258444" h="415289">
                  <a:moveTo>
                    <a:pt x="0" y="414991"/>
                  </a:moveTo>
                  <a:lnTo>
                    <a:pt x="25804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96110" y="2858071"/>
              <a:ext cx="73025" cy="85090"/>
            </a:xfrm>
            <a:custGeom>
              <a:avLst/>
              <a:gdLst/>
              <a:ahLst/>
              <a:cxnLst/>
              <a:rect l="l" t="t" r="r" b="b"/>
              <a:pathLst>
                <a:path w="73025" h="85089">
                  <a:moveTo>
                    <a:pt x="72593" y="0"/>
                  </a:moveTo>
                  <a:lnTo>
                    <a:pt x="0" y="44589"/>
                  </a:lnTo>
                  <a:lnTo>
                    <a:pt x="64719" y="84823"/>
                  </a:lnTo>
                  <a:lnTo>
                    <a:pt x="725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0" name="object 50"/>
            <p:cNvSpPr/>
            <p:nvPr/>
          </p:nvSpPr>
          <p:spPr>
            <a:xfrm>
              <a:off x="1716364" y="3577506"/>
              <a:ext cx="236220" cy="472440"/>
            </a:xfrm>
            <a:custGeom>
              <a:avLst/>
              <a:gdLst/>
              <a:ahLst/>
              <a:cxnLst/>
              <a:rect l="l" t="t" r="r" b="b"/>
              <a:pathLst>
                <a:path w="236219" h="472439">
                  <a:moveTo>
                    <a:pt x="235955" y="47188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1" name="object 51"/>
            <p:cNvSpPr/>
            <p:nvPr/>
          </p:nvSpPr>
          <p:spPr>
            <a:xfrm>
              <a:off x="1705013" y="3554793"/>
              <a:ext cx="68580" cy="85725"/>
            </a:xfrm>
            <a:custGeom>
              <a:avLst/>
              <a:gdLst/>
              <a:ahLst/>
              <a:cxnLst/>
              <a:rect l="l" t="t" r="r" b="b"/>
              <a:pathLst>
                <a:path w="68580" h="85725">
                  <a:moveTo>
                    <a:pt x="0" y="0"/>
                  </a:moveTo>
                  <a:lnTo>
                    <a:pt x="0" y="85191"/>
                  </a:lnTo>
                  <a:lnTo>
                    <a:pt x="68148" y="51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2" name="object 52"/>
            <p:cNvSpPr/>
            <p:nvPr/>
          </p:nvSpPr>
          <p:spPr>
            <a:xfrm>
              <a:off x="2093739" y="2881310"/>
              <a:ext cx="219075" cy="554990"/>
            </a:xfrm>
            <a:custGeom>
              <a:avLst/>
              <a:gdLst/>
              <a:ahLst/>
              <a:cxnLst/>
              <a:rect l="l" t="t" r="r" b="b"/>
              <a:pathLst>
                <a:path w="219075" h="554989">
                  <a:moveTo>
                    <a:pt x="218625" y="55440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6932" y="2857677"/>
              <a:ext cx="71120" cy="85090"/>
            </a:xfrm>
            <a:custGeom>
              <a:avLst/>
              <a:gdLst/>
              <a:ahLst/>
              <a:cxnLst/>
              <a:rect l="l" t="t" r="r" b="b"/>
              <a:pathLst>
                <a:path w="71119" h="85089">
                  <a:moveTo>
                    <a:pt x="7492" y="0"/>
                  </a:moveTo>
                  <a:lnTo>
                    <a:pt x="0" y="84861"/>
                  </a:lnTo>
                  <a:lnTo>
                    <a:pt x="70878" y="56908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4" name="object 54"/>
            <p:cNvSpPr/>
            <p:nvPr/>
          </p:nvSpPr>
          <p:spPr>
            <a:xfrm>
              <a:off x="2149625" y="2764824"/>
              <a:ext cx="542290" cy="393700"/>
            </a:xfrm>
            <a:custGeom>
              <a:avLst/>
              <a:gdLst/>
              <a:ahLst/>
              <a:cxnLst/>
              <a:rect l="l" t="t" r="r" b="b"/>
              <a:pathLst>
                <a:path w="542289" h="393700">
                  <a:moveTo>
                    <a:pt x="542266" y="39310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5" name="object 55"/>
            <p:cNvSpPr/>
            <p:nvPr/>
          </p:nvSpPr>
          <p:spPr>
            <a:xfrm>
              <a:off x="2129053" y="2749918"/>
              <a:ext cx="84455" cy="75565"/>
            </a:xfrm>
            <a:custGeom>
              <a:avLst/>
              <a:gdLst/>
              <a:ahLst/>
              <a:cxnLst/>
              <a:rect l="l" t="t" r="r" b="b"/>
              <a:pathLst>
                <a:path w="84455" h="75564">
                  <a:moveTo>
                    <a:pt x="0" y="0"/>
                  </a:moveTo>
                  <a:lnTo>
                    <a:pt x="39331" y="75564"/>
                  </a:lnTo>
                  <a:lnTo>
                    <a:pt x="84061" y="13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4251" y="3578270"/>
              <a:ext cx="175260" cy="422275"/>
            </a:xfrm>
            <a:custGeom>
              <a:avLst/>
              <a:gdLst/>
              <a:ahLst/>
              <a:cxnLst/>
              <a:rect l="l" t="t" r="r" b="b"/>
              <a:pathLst>
                <a:path w="175259" h="422275">
                  <a:moveTo>
                    <a:pt x="0" y="421835"/>
                  </a:moveTo>
                  <a:lnTo>
                    <a:pt x="17520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7" name="object 57"/>
            <p:cNvSpPr/>
            <p:nvPr/>
          </p:nvSpPr>
          <p:spPr>
            <a:xfrm>
              <a:off x="1424787" y="3554818"/>
              <a:ext cx="70485" cy="85090"/>
            </a:xfrm>
            <a:custGeom>
              <a:avLst/>
              <a:gdLst/>
              <a:ahLst/>
              <a:cxnLst/>
              <a:rect l="l" t="t" r="r" b="b"/>
              <a:pathLst>
                <a:path w="70484" h="85089">
                  <a:moveTo>
                    <a:pt x="64414" y="0"/>
                  </a:moveTo>
                  <a:lnTo>
                    <a:pt x="0" y="55753"/>
                  </a:lnTo>
                  <a:lnTo>
                    <a:pt x="70370" y="84988"/>
                  </a:lnTo>
                  <a:lnTo>
                    <a:pt x="64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8" name="object 58"/>
            <p:cNvSpPr/>
            <p:nvPr/>
          </p:nvSpPr>
          <p:spPr>
            <a:xfrm>
              <a:off x="1807514" y="5037348"/>
              <a:ext cx="325755" cy="325120"/>
            </a:xfrm>
            <a:custGeom>
              <a:avLst/>
              <a:gdLst/>
              <a:ahLst/>
              <a:cxnLst/>
              <a:rect l="l" t="t" r="r" b="b"/>
              <a:pathLst>
                <a:path w="325755" h="325120">
                  <a:moveTo>
                    <a:pt x="0" y="324959"/>
                  </a:moveTo>
                  <a:lnTo>
                    <a:pt x="32571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9" name="object 59"/>
            <p:cNvSpPr/>
            <p:nvPr/>
          </p:nvSpPr>
          <p:spPr>
            <a:xfrm>
              <a:off x="2070353" y="5019408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80" h="81279">
                  <a:moveTo>
                    <a:pt x="80848" y="0"/>
                  </a:moveTo>
                  <a:lnTo>
                    <a:pt x="0" y="26847"/>
                  </a:lnTo>
                  <a:lnTo>
                    <a:pt x="53822" y="80797"/>
                  </a:lnTo>
                  <a:lnTo>
                    <a:pt x="80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0" name="object 60"/>
            <p:cNvSpPr/>
            <p:nvPr/>
          </p:nvSpPr>
          <p:spPr>
            <a:xfrm>
              <a:off x="2165838" y="5040058"/>
              <a:ext cx="219075" cy="322580"/>
            </a:xfrm>
            <a:custGeom>
              <a:avLst/>
              <a:gdLst/>
              <a:ahLst/>
              <a:cxnLst/>
              <a:rect l="l" t="t" r="r" b="b"/>
              <a:pathLst>
                <a:path w="219075" h="322579">
                  <a:moveTo>
                    <a:pt x="218535" y="32224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1" name="object 61"/>
            <p:cNvSpPr/>
            <p:nvPr/>
          </p:nvSpPr>
          <p:spPr>
            <a:xfrm>
              <a:off x="2151583" y="5019039"/>
              <a:ext cx="74295" cy="84455"/>
            </a:xfrm>
            <a:custGeom>
              <a:avLst/>
              <a:gdLst/>
              <a:ahLst/>
              <a:cxnLst/>
              <a:rect l="l" t="t" r="r" b="b"/>
              <a:pathLst>
                <a:path w="74294" h="84454">
                  <a:moveTo>
                    <a:pt x="0" y="0"/>
                  </a:moveTo>
                  <a:lnTo>
                    <a:pt x="11226" y="84442"/>
                  </a:lnTo>
                  <a:lnTo>
                    <a:pt x="74294" y="41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2" name="object 62"/>
            <p:cNvSpPr/>
            <p:nvPr/>
          </p:nvSpPr>
          <p:spPr>
            <a:xfrm>
              <a:off x="1964626" y="4376424"/>
              <a:ext cx="187325" cy="337820"/>
            </a:xfrm>
            <a:custGeom>
              <a:avLst/>
              <a:gdLst/>
              <a:ahLst/>
              <a:cxnLst/>
              <a:rect l="l" t="t" r="r" b="b"/>
              <a:pathLst>
                <a:path w="187325" h="337820">
                  <a:moveTo>
                    <a:pt x="186956" y="3378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3" name="object 63"/>
            <p:cNvSpPr/>
            <p:nvPr/>
          </p:nvSpPr>
          <p:spPr>
            <a:xfrm>
              <a:off x="1952320" y="4354195"/>
              <a:ext cx="70485" cy="85725"/>
            </a:xfrm>
            <a:custGeom>
              <a:avLst/>
              <a:gdLst/>
              <a:ahLst/>
              <a:cxnLst/>
              <a:rect l="l" t="t" r="r" b="b"/>
              <a:pathLst>
                <a:path w="70485" h="85725">
                  <a:moveTo>
                    <a:pt x="0" y="0"/>
                  </a:moveTo>
                  <a:lnTo>
                    <a:pt x="3568" y="85128"/>
                  </a:lnTo>
                  <a:lnTo>
                    <a:pt x="70231" y="48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4" name="object 64"/>
            <p:cNvSpPr/>
            <p:nvPr/>
          </p:nvSpPr>
          <p:spPr>
            <a:xfrm>
              <a:off x="3303196" y="2056074"/>
              <a:ext cx="953769" cy="541655"/>
            </a:xfrm>
            <a:custGeom>
              <a:avLst/>
              <a:gdLst/>
              <a:ahLst/>
              <a:cxnLst/>
              <a:rect l="l" t="t" r="r" b="b"/>
              <a:pathLst>
                <a:path w="953770" h="541655">
                  <a:moveTo>
                    <a:pt x="953386" y="54144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5" name="object 65"/>
            <p:cNvSpPr/>
            <p:nvPr/>
          </p:nvSpPr>
          <p:spPr>
            <a:xfrm>
              <a:off x="3281108" y="2043531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89" h="71119">
                  <a:moveTo>
                    <a:pt x="0" y="0"/>
                  </a:moveTo>
                  <a:lnTo>
                    <a:pt x="47434" y="70764"/>
                  </a:lnTo>
                  <a:lnTo>
                    <a:pt x="85077" y="4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9357" y="2875751"/>
              <a:ext cx="281940" cy="294640"/>
            </a:xfrm>
            <a:custGeom>
              <a:avLst/>
              <a:gdLst/>
              <a:ahLst/>
              <a:cxnLst/>
              <a:rect l="l" t="t" r="r" b="b"/>
              <a:pathLst>
                <a:path w="281939" h="294639">
                  <a:moveTo>
                    <a:pt x="0" y="294384"/>
                  </a:moveTo>
                  <a:lnTo>
                    <a:pt x="281683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7" name="object 67"/>
            <p:cNvSpPr/>
            <p:nvPr/>
          </p:nvSpPr>
          <p:spPr>
            <a:xfrm>
              <a:off x="4068394" y="2857398"/>
              <a:ext cx="80645" cy="81915"/>
            </a:xfrm>
            <a:custGeom>
              <a:avLst/>
              <a:gdLst/>
              <a:ahLst/>
              <a:cxnLst/>
              <a:rect l="l" t="t" r="r" b="b"/>
              <a:pathLst>
                <a:path w="80645" h="81914">
                  <a:moveTo>
                    <a:pt x="80213" y="0"/>
                  </a:moveTo>
                  <a:lnTo>
                    <a:pt x="0" y="28714"/>
                  </a:lnTo>
                  <a:lnTo>
                    <a:pt x="55054" y="81394"/>
                  </a:lnTo>
                  <a:lnTo>
                    <a:pt x="80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8" name="object 68"/>
            <p:cNvSpPr/>
            <p:nvPr/>
          </p:nvSpPr>
          <p:spPr>
            <a:xfrm>
              <a:off x="4381751" y="2876177"/>
              <a:ext cx="307340" cy="326390"/>
            </a:xfrm>
            <a:custGeom>
              <a:avLst/>
              <a:gdLst/>
              <a:ahLst/>
              <a:cxnLst/>
              <a:rect l="l" t="t" r="r" b="b"/>
              <a:pathLst>
                <a:path w="307339" h="326389">
                  <a:moveTo>
                    <a:pt x="306872" y="325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69" name="object 69"/>
            <p:cNvSpPr/>
            <p:nvPr/>
          </p:nvSpPr>
          <p:spPr>
            <a:xfrm>
              <a:off x="4364342" y="2857677"/>
              <a:ext cx="80010" cy="81915"/>
            </a:xfrm>
            <a:custGeom>
              <a:avLst/>
              <a:gdLst/>
              <a:ahLst/>
              <a:cxnLst/>
              <a:rect l="l" t="t" r="r" b="b"/>
              <a:pathLst>
                <a:path w="80010" h="81914">
                  <a:moveTo>
                    <a:pt x="0" y="0"/>
                  </a:moveTo>
                  <a:lnTo>
                    <a:pt x="24498" y="81597"/>
                  </a:lnTo>
                  <a:lnTo>
                    <a:pt x="79971" y="29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0" name="object 70"/>
            <p:cNvSpPr/>
            <p:nvPr/>
          </p:nvSpPr>
          <p:spPr>
            <a:xfrm>
              <a:off x="3860945" y="3497538"/>
              <a:ext cx="163830" cy="319405"/>
            </a:xfrm>
            <a:custGeom>
              <a:avLst/>
              <a:gdLst/>
              <a:ahLst/>
              <a:cxnLst/>
              <a:rect l="l" t="t" r="r" b="b"/>
              <a:pathLst>
                <a:path w="163829" h="319404">
                  <a:moveTo>
                    <a:pt x="163582" y="31917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1" name="object 71"/>
            <p:cNvSpPr/>
            <p:nvPr/>
          </p:nvSpPr>
          <p:spPr>
            <a:xfrm>
              <a:off x="3849357" y="3474935"/>
              <a:ext cx="69215" cy="85725"/>
            </a:xfrm>
            <a:custGeom>
              <a:avLst/>
              <a:gdLst/>
              <a:ahLst/>
              <a:cxnLst/>
              <a:rect l="l" t="t" r="r" b="b"/>
              <a:pathLst>
                <a:path w="69214" h="85725">
                  <a:moveTo>
                    <a:pt x="0" y="0"/>
                  </a:moveTo>
                  <a:lnTo>
                    <a:pt x="850" y="85191"/>
                  </a:lnTo>
                  <a:lnTo>
                    <a:pt x="68668" y="50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2" name="object 72"/>
            <p:cNvSpPr/>
            <p:nvPr/>
          </p:nvSpPr>
          <p:spPr>
            <a:xfrm>
              <a:off x="4029509" y="4146425"/>
              <a:ext cx="71755" cy="356235"/>
            </a:xfrm>
            <a:custGeom>
              <a:avLst/>
              <a:gdLst/>
              <a:ahLst/>
              <a:cxnLst/>
              <a:rect l="l" t="t" r="r" b="b"/>
              <a:pathLst>
                <a:path w="71754" h="356235">
                  <a:moveTo>
                    <a:pt x="71218" y="35609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3" name="object 73"/>
            <p:cNvSpPr/>
            <p:nvPr/>
          </p:nvSpPr>
          <p:spPr>
            <a:xfrm>
              <a:off x="4002112" y="4121518"/>
              <a:ext cx="74930" cy="82550"/>
            </a:xfrm>
            <a:custGeom>
              <a:avLst/>
              <a:gdLst/>
              <a:ahLst/>
              <a:cxnLst/>
              <a:rect l="l" t="t" r="r" b="b"/>
              <a:pathLst>
                <a:path w="74929" h="82550">
                  <a:moveTo>
                    <a:pt x="22415" y="0"/>
                  </a:moveTo>
                  <a:lnTo>
                    <a:pt x="0" y="82194"/>
                  </a:lnTo>
                  <a:lnTo>
                    <a:pt x="74726" y="67246"/>
                  </a:lnTo>
                  <a:lnTo>
                    <a:pt x="22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4" name="object 74"/>
            <p:cNvSpPr/>
            <p:nvPr/>
          </p:nvSpPr>
          <p:spPr>
            <a:xfrm>
              <a:off x="3650881" y="4778243"/>
              <a:ext cx="322580" cy="247650"/>
            </a:xfrm>
            <a:custGeom>
              <a:avLst/>
              <a:gdLst/>
              <a:ahLst/>
              <a:cxnLst/>
              <a:rect l="l" t="t" r="r" b="b"/>
              <a:pathLst>
                <a:path w="322579" h="247650">
                  <a:moveTo>
                    <a:pt x="0" y="247260"/>
                  </a:moveTo>
                  <a:lnTo>
                    <a:pt x="32196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5" name="object 75"/>
            <p:cNvSpPr/>
            <p:nvPr/>
          </p:nvSpPr>
          <p:spPr>
            <a:xfrm>
              <a:off x="3909351" y="4762779"/>
              <a:ext cx="83820" cy="76835"/>
            </a:xfrm>
            <a:custGeom>
              <a:avLst/>
              <a:gdLst/>
              <a:ahLst/>
              <a:cxnLst/>
              <a:rect l="l" t="t" r="r" b="b"/>
              <a:pathLst>
                <a:path w="83820" h="76835">
                  <a:moveTo>
                    <a:pt x="83642" y="0"/>
                  </a:moveTo>
                  <a:lnTo>
                    <a:pt x="0" y="16192"/>
                  </a:lnTo>
                  <a:lnTo>
                    <a:pt x="46405" y="76631"/>
                  </a:lnTo>
                  <a:lnTo>
                    <a:pt x="83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6" name="object 76"/>
            <p:cNvSpPr/>
            <p:nvPr/>
          </p:nvSpPr>
          <p:spPr>
            <a:xfrm>
              <a:off x="4224590" y="4782324"/>
              <a:ext cx="226060" cy="275590"/>
            </a:xfrm>
            <a:custGeom>
              <a:avLst/>
              <a:gdLst/>
              <a:ahLst/>
              <a:cxnLst/>
              <a:rect l="l" t="t" r="r" b="b"/>
              <a:pathLst>
                <a:path w="226060" h="275589">
                  <a:moveTo>
                    <a:pt x="225578" y="2753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7" name="object 77"/>
            <p:cNvSpPr/>
            <p:nvPr/>
          </p:nvSpPr>
          <p:spPr>
            <a:xfrm>
              <a:off x="4208487" y="4762677"/>
              <a:ext cx="78105" cy="83185"/>
            </a:xfrm>
            <a:custGeom>
              <a:avLst/>
              <a:gdLst/>
              <a:ahLst/>
              <a:cxnLst/>
              <a:rect l="l" t="t" r="r" b="b"/>
              <a:pathLst>
                <a:path w="78104" h="83185">
                  <a:moveTo>
                    <a:pt x="0" y="0"/>
                  </a:moveTo>
                  <a:lnTo>
                    <a:pt x="18821" y="83096"/>
                  </a:lnTo>
                  <a:lnTo>
                    <a:pt x="77762" y="34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836687" y="976694"/>
            <a:ext cx="369554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14" dirty="0">
                <a:latin typeface="Comic Sans MS"/>
                <a:cs typeface="Comic Sans MS"/>
              </a:rPr>
              <a:t>Sink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5871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Aggregate</a:t>
            </a:r>
            <a:r>
              <a:rPr spc="-116" dirty="0"/>
              <a:t> </a:t>
            </a:r>
            <a:r>
              <a:rPr spc="-7" dirty="0"/>
              <a:t>challenges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26616"/>
            <a:ext cx="5750779" cy="346518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Properties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environment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lnSpc>
                <a:spcPts val="1572"/>
              </a:lnSpc>
              <a:spcBef>
                <a:spcPts val="95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unreliable</a:t>
            </a:r>
            <a:r>
              <a:rPr sz="1361" spc="-7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environment</a:t>
            </a:r>
            <a:endParaRPr sz="1361">
              <a:latin typeface="Comic Sans MS"/>
              <a:cs typeface="Comic Sans MS"/>
            </a:endParaRPr>
          </a:p>
          <a:p>
            <a:pPr marL="371730">
              <a:lnSpc>
                <a:spcPts val="1572"/>
              </a:lnSpc>
            </a:pP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Never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complete/up-to-</a:t>
            </a:r>
            <a:r>
              <a:rPr sz="1361" dirty="0">
                <a:latin typeface="Comic Sans MS"/>
                <a:cs typeface="Comic Sans MS"/>
              </a:rPr>
              <a:t>date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about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neighborhood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lnSpc>
                <a:spcPts val="1572"/>
              </a:lnSpc>
              <a:spcBef>
                <a:spcPts val="123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certain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unavailable</a:t>
            </a:r>
            <a:endParaRPr sz="1361">
              <a:latin typeface="Comic Sans MS"/>
              <a:cs typeface="Comic Sans MS"/>
            </a:endParaRPr>
          </a:p>
          <a:p>
            <a:pPr marL="371730">
              <a:lnSpc>
                <a:spcPts val="1572"/>
              </a:lnSpc>
            </a:pP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trickles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time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123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expensive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obtain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521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Open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questions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11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how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many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nodes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present?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20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how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many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are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supposed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respond?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136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what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is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the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error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distribution?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136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what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about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malicious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nodes?</a:t>
            </a:r>
            <a:endParaRPr sz="1361">
              <a:latin typeface="Comic Sans MS"/>
              <a:cs typeface="Comic Sans MS"/>
            </a:endParaRPr>
          </a:p>
          <a:p>
            <a:pPr>
              <a:spcBef>
                <a:spcPts val="323"/>
              </a:spcBef>
            </a:pPr>
            <a:endParaRPr sz="1361">
              <a:latin typeface="Comic Sans MS"/>
              <a:cs typeface="Comic Sans MS"/>
            </a:endParaRPr>
          </a:p>
          <a:p>
            <a:pPr marL="8645" marR="647935">
              <a:lnSpc>
                <a:spcPts val="1783"/>
              </a:lnSpc>
            </a:pPr>
            <a:r>
              <a:rPr sz="1634" spc="-7" dirty="0">
                <a:latin typeface="Comic Sans MS"/>
                <a:cs typeface="Comic Sans MS"/>
              </a:rPr>
              <a:t>-</a:t>
            </a:r>
            <a:r>
              <a:rPr sz="1634" dirty="0">
                <a:latin typeface="Comic Sans MS"/>
                <a:cs typeface="Comic Sans MS"/>
              </a:rPr>
              <a:t>&gt;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Trying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build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infrastructure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remove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all </a:t>
            </a:r>
            <a:r>
              <a:rPr sz="1634" dirty="0">
                <a:latin typeface="Comic Sans MS"/>
                <a:cs typeface="Comic Sans MS"/>
              </a:rPr>
              <a:t>uncertainty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application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may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feasible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4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Optimal</a:t>
            </a:r>
            <a:r>
              <a:rPr spc="-61" dirty="0"/>
              <a:t> </a:t>
            </a:r>
            <a:r>
              <a:rPr dirty="0"/>
              <a:t>data</a:t>
            </a:r>
            <a:r>
              <a:rPr spc="-61" dirty="0"/>
              <a:t> </a:t>
            </a:r>
            <a:r>
              <a:rPr spc="-7" dirty="0"/>
              <a:t>aggregation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625865" cy="345884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Optimal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aggregation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NP-</a:t>
            </a:r>
            <a:r>
              <a:rPr sz="1634" spc="-14" dirty="0">
                <a:latin typeface="Comic Sans MS"/>
                <a:cs typeface="Comic Sans MS"/>
              </a:rPr>
              <a:t>Hard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42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14" dirty="0">
                <a:latin typeface="Comic Sans MS"/>
                <a:cs typeface="Comic Sans MS"/>
              </a:rPr>
              <a:t>Sub-</a:t>
            </a:r>
            <a:r>
              <a:rPr sz="1634" dirty="0">
                <a:latin typeface="Comic Sans MS"/>
                <a:cs typeface="Comic Sans MS"/>
              </a:rPr>
              <a:t>optimal</a:t>
            </a:r>
            <a:r>
              <a:rPr sz="1634" spc="-7" dirty="0">
                <a:latin typeface="Comic Sans MS"/>
                <a:cs typeface="Comic Sans MS"/>
              </a:rPr>
              <a:t> algorithms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Opportunistic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Just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aggregate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when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possible</a:t>
            </a:r>
            <a:endParaRPr sz="1225">
              <a:latin typeface="Comic Sans MS"/>
              <a:cs typeface="Comic Sans MS"/>
            </a:endParaRPr>
          </a:p>
          <a:p>
            <a:pPr marL="372595" lvl="1" indent="-182407">
              <a:spcBef>
                <a:spcPts val="33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Center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nearest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source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(CNS)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nearest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acts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as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aggregation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point</a:t>
            </a:r>
            <a:endParaRPr sz="1225">
              <a:latin typeface="Comic Sans MS"/>
              <a:cs typeface="Comic Sans MS"/>
            </a:endParaRPr>
          </a:p>
          <a:p>
            <a:pPr marL="372595" lvl="1" indent="-182407">
              <a:spcBef>
                <a:spcPts val="33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Shortest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path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tree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(SPT)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Sources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send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using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shortest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path,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if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able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aggregate</a:t>
            </a:r>
            <a:endParaRPr sz="1225">
              <a:latin typeface="Comic Sans MS"/>
              <a:cs typeface="Comic Sans MS"/>
            </a:endParaRPr>
          </a:p>
          <a:p>
            <a:pPr marL="372595" lvl="1" indent="-182407">
              <a:spcBef>
                <a:spcPts val="33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Greedy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Incremental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Tree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(GIT)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238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Recursively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select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closest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source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to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tree</a:t>
            </a:r>
            <a:endParaRPr sz="1225">
              <a:latin typeface="Comic Sans MS"/>
              <a:cs typeface="Comic Sans MS"/>
            </a:endParaRPr>
          </a:p>
          <a:p>
            <a:pPr marL="372595" lvl="1" indent="-182407">
              <a:spcBef>
                <a:spcPts val="33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Clustered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Diffusion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Dynamic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Aggregation</a:t>
            </a:r>
            <a:endParaRPr sz="1361">
              <a:latin typeface="Comic Sans MS"/>
              <a:cs typeface="Comic Sans MS"/>
            </a:endParaRPr>
          </a:p>
          <a:p>
            <a:pPr marL="553273" marR="3458" lvl="2" indent="-181543">
              <a:spcBef>
                <a:spcPts val="306"/>
              </a:spcBef>
              <a:buChar char="•"/>
              <a:tabLst>
                <a:tab pos="553273" algn="l"/>
                <a:tab pos="558459" algn="l"/>
              </a:tabLst>
            </a:pPr>
            <a:r>
              <a:rPr sz="1838" dirty="0">
                <a:latin typeface="Arial"/>
                <a:cs typeface="Arial"/>
              </a:rPr>
              <a:t>	</a:t>
            </a:r>
            <a:r>
              <a:rPr sz="1225" dirty="0">
                <a:latin typeface="Comic Sans MS"/>
                <a:cs typeface="Comic Sans MS"/>
              </a:rPr>
              <a:t>Hybrid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between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diffusion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and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clustering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with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ability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to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aggregate </a:t>
            </a:r>
            <a:r>
              <a:rPr sz="1225" dirty="0">
                <a:latin typeface="Comic Sans MS"/>
                <a:cs typeface="Comic Sans MS"/>
              </a:rPr>
              <a:t>data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at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cluster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heads</a:t>
            </a:r>
            <a:endParaRPr sz="1225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814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4273" y="31797"/>
            <a:ext cx="5150848" cy="1024392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Advantages</a:t>
            </a:r>
            <a:r>
              <a:rPr spc="-82" dirty="0"/>
              <a:t> </a:t>
            </a:r>
            <a:r>
              <a:rPr dirty="0"/>
              <a:t>and</a:t>
            </a:r>
            <a:r>
              <a:rPr spc="-78" dirty="0"/>
              <a:t> </a:t>
            </a:r>
            <a:r>
              <a:rPr dirty="0"/>
              <a:t>disadvantages</a:t>
            </a:r>
            <a:r>
              <a:rPr spc="-78" dirty="0"/>
              <a:t> </a:t>
            </a:r>
            <a:r>
              <a:rPr dirty="0"/>
              <a:t>of</a:t>
            </a:r>
            <a:r>
              <a:rPr spc="-78" dirty="0"/>
              <a:t> </a:t>
            </a:r>
            <a:r>
              <a:rPr spc="-7" dirty="0"/>
              <a:t>aggregation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4575986" cy="98297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Advantages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Reduce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traffic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load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aggregating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route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Energy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and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memory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efficiency</a:t>
            </a:r>
            <a:endParaRPr sz="1225">
              <a:latin typeface="Comic Sans MS"/>
              <a:cs typeface="Comic Sans MS"/>
            </a:endParaRPr>
          </a:p>
          <a:p>
            <a:pPr marL="372595" lvl="1" indent="-182407">
              <a:spcBef>
                <a:spcPts val="333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Scalable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large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numbers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of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both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sinks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sensors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4273" y="2458082"/>
            <a:ext cx="5570108" cy="119661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Disadvantages</a:t>
            </a:r>
            <a:endParaRPr sz="1634">
              <a:latin typeface="Comic Sans MS"/>
              <a:cs typeface="Comic Sans MS"/>
            </a:endParaRPr>
          </a:p>
          <a:p>
            <a:pPr marL="371730" marR="223470" lvl="1" indent="-181543">
              <a:lnSpc>
                <a:spcPct val="100800"/>
              </a:lnSpc>
              <a:spcBef>
                <a:spcPts val="344"/>
              </a:spcBef>
              <a:buSzPct val="150000"/>
              <a:buFont typeface="Arial"/>
              <a:buChar char="•"/>
              <a:tabLst>
                <a:tab pos="371730" algn="l"/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	Requires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careful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design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to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tradeoff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accuracy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and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storage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and </a:t>
            </a: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size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2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Incurs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loss,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making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robust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estimation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more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difficult</a:t>
            </a:r>
            <a:endParaRPr sz="1361">
              <a:latin typeface="Comic Sans MS"/>
              <a:cs typeface="Comic Sans MS"/>
            </a:endParaRPr>
          </a:p>
          <a:p>
            <a:pPr marL="558459" lvl="2" indent="-186730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e.g.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single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outlier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reading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can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damage</a:t>
            </a:r>
            <a:r>
              <a:rPr sz="1225" spc="-1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MAX/MIN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aggregates</a:t>
            </a:r>
            <a:endParaRPr sz="1225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882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24" dirty="0"/>
              <a:t> </a:t>
            </a:r>
            <a:r>
              <a:rPr spc="-7" dirty="0"/>
              <a:t>challenges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393759" cy="194861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High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density: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Rich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massive</a:t>
            </a:r>
            <a:r>
              <a:rPr sz="1634" spc="-14" dirty="0">
                <a:latin typeface="Comic Sans MS"/>
                <a:cs typeface="Comic Sans MS"/>
              </a:rPr>
              <a:t> data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42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Correlation: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Spatially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distributed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and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correlated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data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59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Uncertainty: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Noise,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erroneous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data,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outliers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459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Semantics: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Individual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Symbol"/>
                <a:cs typeface="Symbol"/>
              </a:rPr>
              <a:t></a:t>
            </a:r>
            <a:r>
              <a:rPr sz="1634" spc="54" dirty="0">
                <a:latin typeface="Times New Roman"/>
                <a:cs typeface="Times New Roman"/>
              </a:rPr>
              <a:t> </a:t>
            </a:r>
            <a:r>
              <a:rPr sz="1634" dirty="0">
                <a:latin typeface="Comic Sans MS"/>
                <a:cs typeface="Comic Sans MS"/>
              </a:rPr>
              <a:t>useful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information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8212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Querying</a:t>
            </a:r>
            <a:r>
              <a:rPr spc="-37" dirty="0"/>
              <a:t> </a:t>
            </a:r>
            <a:r>
              <a:rPr dirty="0"/>
              <a:t>Sensor</a:t>
            </a:r>
            <a:r>
              <a:rPr spc="-34" dirty="0"/>
              <a:t> </a:t>
            </a:r>
            <a:r>
              <a:rPr spc="-7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4569070" cy="314805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TinyDB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Information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storage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framework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14" dirty="0">
                <a:latin typeface="Comic Sans MS"/>
                <a:cs typeface="Comic Sans MS"/>
              </a:rPr>
              <a:t>Tree-</a:t>
            </a:r>
            <a:r>
              <a:rPr sz="1361" dirty="0">
                <a:latin typeface="Comic Sans MS"/>
                <a:cs typeface="Comic Sans MS"/>
              </a:rPr>
              <a:t>based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collection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20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COUGAR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Individual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data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Distributed</a:t>
            </a:r>
            <a:r>
              <a:rPr sz="1361" spc="-5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Gathering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SQL-</a:t>
            </a:r>
            <a:r>
              <a:rPr sz="1361" spc="-14" dirty="0">
                <a:latin typeface="Comic Sans MS"/>
                <a:cs typeface="Comic Sans MS"/>
              </a:rPr>
              <a:t>like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24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TAG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(Tiny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Aggregation)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Focus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on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Aggregation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using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SQL-</a:t>
            </a:r>
            <a:r>
              <a:rPr sz="1361" dirty="0">
                <a:latin typeface="Comic Sans MS"/>
                <a:cs typeface="Comic Sans MS"/>
              </a:rPr>
              <a:t>like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language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Integrated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TinyOS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1468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70" y="2425624"/>
            <a:ext cx="4578693" cy="516561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  <a:tabLst>
                <a:tab pos="836825" algn="l"/>
              </a:tabLst>
            </a:pPr>
            <a:r>
              <a:rPr b="1" spc="-7" dirty="0">
                <a:latin typeface="Comic Sans MS"/>
                <a:cs typeface="Comic Sans MS"/>
              </a:rPr>
              <a:t>Query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b="1" spc="-7" dirty="0">
                <a:latin typeface="Comic Sans MS"/>
                <a:cs typeface="Comic Sans MS"/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9270" y="2890188"/>
            <a:ext cx="597337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7" dirty="0">
                <a:latin typeface="Comic Sans MS"/>
                <a:cs typeface="Comic Sans MS"/>
              </a:rPr>
              <a:t>TinyDB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0577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TinyDB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05870"/>
            <a:ext cx="5573997" cy="3092358"/>
          </a:xfrm>
          <a:prstGeom prst="rect">
            <a:avLst/>
          </a:prstGeom>
        </p:spPr>
        <p:txBody>
          <a:bodyPr vert="horz" wrap="square" lIns="0" tIns="50138" rIns="0" bIns="0" rtlCol="0">
            <a:spAutoFit/>
          </a:bodyPr>
          <a:lstStyle/>
          <a:p>
            <a:pPr marL="189755" indent="-181110">
              <a:spcBef>
                <a:spcPts val="39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distributed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processor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networks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Micas</a:t>
            </a:r>
            <a:endParaRPr sz="1634" dirty="0">
              <a:latin typeface="Comic Sans MS"/>
              <a:cs typeface="Comic Sans MS"/>
            </a:endParaRPr>
          </a:p>
          <a:p>
            <a:pPr marL="190188">
              <a:spcBef>
                <a:spcPts val="272"/>
              </a:spcBef>
            </a:pP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network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=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Distributed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database</a:t>
            </a:r>
            <a:endParaRPr sz="1361" dirty="0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Goal: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Eliminate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need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write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code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most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users</a:t>
            </a:r>
            <a:endParaRPr sz="1634" dirty="0">
              <a:latin typeface="Comic Sans MS"/>
              <a:cs typeface="Comic Sans MS"/>
            </a:endParaRPr>
          </a:p>
          <a:p>
            <a:pPr>
              <a:spcBef>
                <a:spcPts val="459"/>
              </a:spcBef>
              <a:buFont typeface="Arial"/>
              <a:buChar char="•"/>
            </a:pPr>
            <a:endParaRPr sz="1634" dirty="0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Features</a:t>
            </a:r>
            <a:endParaRPr sz="1634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Declarative</a:t>
            </a:r>
            <a:r>
              <a:rPr sz="1361" spc="-5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queries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Temporal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+</a:t>
            </a:r>
            <a:r>
              <a:rPr sz="1361" spc="-48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spatial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operations</a:t>
            </a:r>
            <a:endParaRPr sz="1361" dirty="0">
              <a:latin typeface="Comic Sans MS"/>
              <a:cs typeface="Comic Sans MS"/>
            </a:endParaRPr>
          </a:p>
          <a:p>
            <a:pPr marL="558459" lvl="2" indent="-186730">
              <a:spcBef>
                <a:spcPts val="238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Data</a:t>
            </a:r>
            <a:r>
              <a:rPr sz="1225" spc="-48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stored</a:t>
            </a:r>
            <a:r>
              <a:rPr sz="1225" spc="-41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locally</a:t>
            </a:r>
            <a:endParaRPr sz="1225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34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Multi-</a:t>
            </a:r>
            <a:r>
              <a:rPr sz="1361" dirty="0">
                <a:latin typeface="Comic Sans MS"/>
                <a:cs typeface="Comic Sans MS"/>
              </a:rPr>
              <a:t>hop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routing</a:t>
            </a:r>
            <a:r>
              <a:rPr sz="1361" spc="-10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-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tree-</a:t>
            </a:r>
            <a:r>
              <a:rPr sz="1361" dirty="0">
                <a:latin typeface="Comic Sans MS"/>
                <a:cs typeface="Comic Sans MS"/>
              </a:rPr>
              <a:t>based</a:t>
            </a:r>
            <a:r>
              <a:rPr sz="1361" spc="-1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routing</a:t>
            </a:r>
            <a:endParaRPr sz="1361" dirty="0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In-</a:t>
            </a:r>
            <a:r>
              <a:rPr sz="1361" dirty="0">
                <a:latin typeface="Comic Sans MS"/>
                <a:cs typeface="Comic Sans MS"/>
              </a:rPr>
              <a:t>network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storage</a:t>
            </a:r>
            <a:endParaRPr sz="1361" dirty="0">
              <a:latin typeface="Comic Sans MS"/>
              <a:cs typeface="Comic Sans MS"/>
            </a:endParaRPr>
          </a:p>
          <a:p>
            <a:pPr marL="558459" lvl="2" indent="-186730">
              <a:spcBef>
                <a:spcPts val="306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spc="-7" dirty="0">
                <a:latin typeface="Comic Sans MS"/>
                <a:cs typeface="Comic Sans MS"/>
              </a:rPr>
              <a:t>Top-</a:t>
            </a:r>
            <a:r>
              <a:rPr sz="1225" dirty="0">
                <a:latin typeface="Comic Sans MS"/>
                <a:cs typeface="Comic Sans MS"/>
              </a:rPr>
              <a:t>down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SQL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query</a:t>
            </a:r>
            <a:endParaRPr sz="1225" dirty="0">
              <a:latin typeface="Comic Sans MS"/>
              <a:cs typeface="Comic Sans MS"/>
            </a:endParaRPr>
          </a:p>
          <a:p>
            <a:pPr marL="558459" lvl="2" indent="-186730">
              <a:spcBef>
                <a:spcPts val="300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Results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aggregated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back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to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the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sink</a:t>
            </a:r>
            <a:endParaRPr sz="1225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479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TinyDB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3992" y="952714"/>
            <a:ext cx="2767981" cy="1217522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High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level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abstraction</a:t>
            </a:r>
            <a:endParaRPr sz="1634">
              <a:latin typeface="Comic Sans MS"/>
              <a:cs typeface="Comic Sans MS"/>
            </a:endParaRPr>
          </a:p>
          <a:p>
            <a:pPr marL="372163" lvl="1" indent="-182407">
              <a:spcBef>
                <a:spcPts val="272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Data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centric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programming</a:t>
            </a:r>
            <a:endParaRPr sz="1361">
              <a:latin typeface="Comic Sans MS"/>
              <a:cs typeface="Comic Sans MS"/>
            </a:endParaRPr>
          </a:p>
          <a:p>
            <a:pPr marL="371298" marR="3458" lvl="1" indent="-181543">
              <a:lnSpc>
                <a:spcPct val="100800"/>
              </a:lnSpc>
              <a:spcBef>
                <a:spcPts val="327"/>
              </a:spcBef>
              <a:buSzPct val="150000"/>
              <a:buFont typeface="Arial"/>
              <a:buChar char="•"/>
              <a:tabLst>
                <a:tab pos="371298" algn="l"/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	Interact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with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2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network </a:t>
            </a:r>
            <a:r>
              <a:rPr sz="1361" dirty="0">
                <a:latin typeface="Comic Sans MS"/>
                <a:cs typeface="Comic Sans MS"/>
              </a:rPr>
              <a:t>as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whole</a:t>
            </a:r>
            <a:endParaRPr sz="1361">
              <a:latin typeface="Comic Sans MS"/>
              <a:cs typeface="Comic Sans MS"/>
            </a:endParaRPr>
          </a:p>
          <a:p>
            <a:pPr marL="372163" lvl="1" indent="-182407">
              <a:spcBef>
                <a:spcPts val="327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Extensible</a:t>
            </a:r>
            <a:r>
              <a:rPr sz="1361" spc="-65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framework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3993" y="2498012"/>
            <a:ext cx="2644363" cy="195958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Under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hood</a:t>
            </a:r>
            <a:endParaRPr sz="1634">
              <a:latin typeface="Comic Sans MS"/>
              <a:cs typeface="Comic Sans MS"/>
            </a:endParaRPr>
          </a:p>
          <a:p>
            <a:pPr marL="372163" lvl="1" indent="-182407">
              <a:spcBef>
                <a:spcPts val="354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Intelligent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query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processing</a:t>
            </a:r>
            <a:endParaRPr sz="1361">
              <a:latin typeface="Comic Sans MS"/>
              <a:cs typeface="Comic Sans MS"/>
            </a:endParaRPr>
          </a:p>
          <a:p>
            <a:pPr marL="558459" lvl="2" indent="-187162">
              <a:spcBef>
                <a:spcPts val="310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query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optimization</a:t>
            </a:r>
            <a:endParaRPr sz="1225">
              <a:latin typeface="Comic Sans MS"/>
              <a:cs typeface="Comic Sans MS"/>
            </a:endParaRPr>
          </a:p>
          <a:p>
            <a:pPr marL="558459" lvl="2" indent="-187162">
              <a:spcBef>
                <a:spcPts val="300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power</a:t>
            </a:r>
            <a:r>
              <a:rPr sz="1225" spc="-31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efficient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execution</a:t>
            </a:r>
            <a:endParaRPr sz="1225">
              <a:latin typeface="Comic Sans MS"/>
              <a:cs typeface="Comic Sans MS"/>
            </a:endParaRPr>
          </a:p>
          <a:p>
            <a:pPr marL="372163" lvl="1" indent="-182407">
              <a:spcBef>
                <a:spcPts val="262"/>
              </a:spcBef>
              <a:buSzPct val="150000"/>
              <a:buFont typeface="Arial"/>
              <a:buChar char="•"/>
              <a:tabLst>
                <a:tab pos="372163" algn="l"/>
              </a:tabLst>
            </a:pPr>
            <a:r>
              <a:rPr sz="1361" dirty="0">
                <a:latin typeface="Comic Sans MS"/>
                <a:cs typeface="Comic Sans MS"/>
              </a:rPr>
              <a:t>Fault</a:t>
            </a:r>
            <a:r>
              <a:rPr sz="1361" spc="-17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mitigation</a:t>
            </a:r>
            <a:endParaRPr sz="1361">
              <a:latin typeface="Comic Sans MS"/>
              <a:cs typeface="Comic Sans MS"/>
            </a:endParaRPr>
          </a:p>
          <a:p>
            <a:pPr marL="552841" marR="382104" lvl="2" indent="-181543">
              <a:spcBef>
                <a:spcPts val="310"/>
              </a:spcBef>
              <a:buChar char="•"/>
              <a:tabLst>
                <a:tab pos="552841" algn="l"/>
                <a:tab pos="558459" algn="l"/>
              </a:tabLst>
            </a:pPr>
            <a:r>
              <a:rPr sz="1838" dirty="0">
                <a:latin typeface="Arial"/>
                <a:cs typeface="Arial"/>
              </a:rPr>
              <a:t>	</a:t>
            </a:r>
            <a:r>
              <a:rPr sz="1225" dirty="0">
                <a:latin typeface="Comic Sans MS"/>
                <a:cs typeface="Comic Sans MS"/>
              </a:rPr>
              <a:t>automatically</a:t>
            </a:r>
            <a:r>
              <a:rPr sz="1225" spc="-68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introduce redundancy</a:t>
            </a:r>
            <a:endParaRPr sz="1225">
              <a:latin typeface="Comic Sans MS"/>
              <a:cs typeface="Comic Sans MS"/>
            </a:endParaRPr>
          </a:p>
          <a:p>
            <a:pPr marL="558459" lvl="2" indent="-187162">
              <a:spcBef>
                <a:spcPts val="327"/>
              </a:spcBef>
              <a:buSzPct val="150000"/>
              <a:buFont typeface="Arial"/>
              <a:buChar char="•"/>
              <a:tabLst>
                <a:tab pos="558459" algn="l"/>
              </a:tabLst>
            </a:pPr>
            <a:r>
              <a:rPr sz="1225" dirty="0">
                <a:latin typeface="Comic Sans MS"/>
                <a:cs typeface="Comic Sans MS"/>
              </a:rPr>
              <a:t>avoid</a:t>
            </a:r>
            <a:r>
              <a:rPr sz="1225" spc="-20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problem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areas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99810" y="1047917"/>
            <a:ext cx="1880619" cy="1027836"/>
            <a:chOff x="6562864" y="1539532"/>
            <a:chExt cx="2762885" cy="1510030"/>
          </a:xfrm>
        </p:grpSpPr>
        <p:sp>
          <p:nvSpPr>
            <p:cNvPr id="6" name="object 6"/>
            <p:cNvSpPr/>
            <p:nvPr/>
          </p:nvSpPr>
          <p:spPr>
            <a:xfrm>
              <a:off x="6569214" y="1545882"/>
              <a:ext cx="2750185" cy="1497330"/>
            </a:xfrm>
            <a:custGeom>
              <a:avLst/>
              <a:gdLst/>
              <a:ahLst/>
              <a:cxnLst/>
              <a:rect l="l" t="t" r="r" b="b"/>
              <a:pathLst>
                <a:path w="2750184" h="1497330">
                  <a:moveTo>
                    <a:pt x="2749626" y="0"/>
                  </a:moveTo>
                  <a:lnTo>
                    <a:pt x="0" y="0"/>
                  </a:lnTo>
                  <a:lnTo>
                    <a:pt x="0" y="1200340"/>
                  </a:lnTo>
                  <a:lnTo>
                    <a:pt x="458279" y="1200340"/>
                  </a:lnTo>
                  <a:lnTo>
                    <a:pt x="1354937" y="1497253"/>
                  </a:lnTo>
                  <a:lnTo>
                    <a:pt x="1145679" y="1200340"/>
                  </a:lnTo>
                  <a:lnTo>
                    <a:pt x="2749626" y="1200340"/>
                  </a:lnTo>
                  <a:lnTo>
                    <a:pt x="2749626" y="0"/>
                  </a:lnTo>
                  <a:close/>
                </a:path>
              </a:pathLst>
            </a:custGeom>
            <a:solidFill>
              <a:srgbClr val="B4C1A3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" name="object 7"/>
            <p:cNvSpPr/>
            <p:nvPr/>
          </p:nvSpPr>
          <p:spPr>
            <a:xfrm>
              <a:off x="6569214" y="1545882"/>
              <a:ext cx="2750185" cy="1497330"/>
            </a:xfrm>
            <a:custGeom>
              <a:avLst/>
              <a:gdLst/>
              <a:ahLst/>
              <a:cxnLst/>
              <a:rect l="l" t="t" r="r" b="b"/>
              <a:pathLst>
                <a:path w="2750184" h="1497330">
                  <a:moveTo>
                    <a:pt x="0" y="0"/>
                  </a:moveTo>
                  <a:lnTo>
                    <a:pt x="458270" y="0"/>
                  </a:lnTo>
                  <a:lnTo>
                    <a:pt x="1145679" y="0"/>
                  </a:lnTo>
                  <a:lnTo>
                    <a:pt x="2749618" y="0"/>
                  </a:lnTo>
                  <a:lnTo>
                    <a:pt x="2749618" y="700191"/>
                  </a:lnTo>
                  <a:lnTo>
                    <a:pt x="2749618" y="1000269"/>
                  </a:lnTo>
                  <a:lnTo>
                    <a:pt x="2749618" y="1200329"/>
                  </a:lnTo>
                  <a:lnTo>
                    <a:pt x="1145679" y="1200329"/>
                  </a:lnTo>
                  <a:lnTo>
                    <a:pt x="1354929" y="1497248"/>
                  </a:lnTo>
                  <a:lnTo>
                    <a:pt x="458270" y="1200329"/>
                  </a:lnTo>
                  <a:lnTo>
                    <a:pt x="0" y="1200329"/>
                  </a:lnTo>
                  <a:lnTo>
                    <a:pt x="0" y="1000269"/>
                  </a:lnTo>
                  <a:lnTo>
                    <a:pt x="0" y="700191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EEEEFF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57727" y="1074715"/>
            <a:ext cx="1717670" cy="76534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lnSpc>
                <a:spcPts val="1450"/>
              </a:lnSpc>
              <a:spcBef>
                <a:spcPts val="68"/>
              </a:spcBef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SELECT</a:t>
            </a:r>
            <a:r>
              <a:rPr sz="1225" spc="-58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7" dirty="0">
                <a:solidFill>
                  <a:srgbClr val="444D26"/>
                </a:solidFill>
                <a:latin typeface="Comic Sans MS"/>
                <a:cs typeface="Comic Sans MS"/>
              </a:rPr>
              <a:t>MAX</a:t>
            </a:r>
            <a:r>
              <a:rPr sz="1225" spc="-7" dirty="0">
                <a:latin typeface="Comic Sans MS"/>
                <a:cs typeface="Comic Sans MS"/>
              </a:rPr>
              <a:t>(mag)</a:t>
            </a:r>
            <a:endParaRPr sz="1225">
              <a:latin typeface="Comic Sans MS"/>
              <a:cs typeface="Comic Sans MS"/>
            </a:endParaRPr>
          </a:p>
          <a:p>
            <a:pPr marL="8645" marR="159065">
              <a:lnSpc>
                <a:spcPts val="1498"/>
              </a:lnSpc>
              <a:spcBef>
                <a:spcPts val="7"/>
              </a:spcBef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FROM</a:t>
            </a:r>
            <a:r>
              <a:rPr sz="1225" spc="-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sensors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WHERE</a:t>
            </a:r>
            <a:r>
              <a:rPr sz="1225" spc="-1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mag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&gt;</a:t>
            </a:r>
            <a:r>
              <a:rPr sz="1225" spc="-14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thresh</a:t>
            </a:r>
            <a:endParaRPr sz="1225">
              <a:latin typeface="Comic Sans MS"/>
              <a:cs typeface="Comic Sans MS"/>
            </a:endParaRPr>
          </a:p>
          <a:p>
            <a:pPr marL="8645">
              <a:lnSpc>
                <a:spcPts val="1375"/>
              </a:lnSpc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SAMPLE</a:t>
            </a:r>
            <a:r>
              <a:rPr sz="1225" spc="-2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PERIOD</a:t>
            </a:r>
            <a:r>
              <a:rPr sz="1225" spc="-2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64ms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93006" y="2101626"/>
            <a:ext cx="1101314" cy="1005792"/>
            <a:chOff x="7140523" y="3087573"/>
            <a:chExt cx="1617980" cy="1477645"/>
          </a:xfrm>
        </p:grpSpPr>
        <p:sp>
          <p:nvSpPr>
            <p:cNvPr id="10" name="object 10"/>
            <p:cNvSpPr/>
            <p:nvPr/>
          </p:nvSpPr>
          <p:spPr>
            <a:xfrm>
              <a:off x="7646507" y="3814648"/>
              <a:ext cx="0" cy="727710"/>
            </a:xfrm>
            <a:custGeom>
              <a:avLst/>
              <a:gdLst/>
              <a:ahLst/>
              <a:cxnLst/>
              <a:rect l="l" t="t" r="r" b="b"/>
              <a:pathLst>
                <a:path h="727710">
                  <a:moveTo>
                    <a:pt x="0" y="0"/>
                  </a:moveTo>
                  <a:lnTo>
                    <a:pt x="0" y="727081"/>
                  </a:lnTo>
                </a:path>
              </a:pathLst>
            </a:custGeom>
            <a:ln w="45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1" name="object 11"/>
            <p:cNvSpPr/>
            <p:nvPr/>
          </p:nvSpPr>
          <p:spPr>
            <a:xfrm>
              <a:off x="7596619" y="4469295"/>
              <a:ext cx="85725" cy="86995"/>
            </a:xfrm>
            <a:custGeom>
              <a:avLst/>
              <a:gdLst/>
              <a:ahLst/>
              <a:cxnLst/>
              <a:rect l="l" t="t" r="r" b="b"/>
              <a:pathLst>
                <a:path w="85725" h="86995">
                  <a:moveTo>
                    <a:pt x="0" y="0"/>
                  </a:moveTo>
                  <a:lnTo>
                    <a:pt x="40817" y="86715"/>
                  </a:lnTo>
                  <a:lnTo>
                    <a:pt x="85699" y="2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2" name="object 12"/>
            <p:cNvSpPr/>
            <p:nvPr/>
          </p:nvSpPr>
          <p:spPr>
            <a:xfrm>
              <a:off x="8148611" y="3849573"/>
              <a:ext cx="0" cy="694055"/>
            </a:xfrm>
            <a:custGeom>
              <a:avLst/>
              <a:gdLst/>
              <a:ahLst/>
              <a:cxnLst/>
              <a:rect l="l" t="t" r="r" b="b"/>
              <a:pathLst>
                <a:path h="694054">
                  <a:moveTo>
                    <a:pt x="0" y="0"/>
                  </a:moveTo>
                  <a:lnTo>
                    <a:pt x="0" y="69373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5749" y="3820998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862" y="0"/>
                  </a:moveTo>
                  <a:lnTo>
                    <a:pt x="0" y="85725"/>
                  </a:lnTo>
                  <a:lnTo>
                    <a:pt x="85725" y="85725"/>
                  </a:lnTo>
                  <a:lnTo>
                    <a:pt x="42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5286" y="3092335"/>
              <a:ext cx="1608455" cy="722630"/>
            </a:xfrm>
            <a:custGeom>
              <a:avLst/>
              <a:gdLst/>
              <a:ahLst/>
              <a:cxnLst/>
              <a:rect l="l" t="t" r="r" b="b"/>
              <a:pathLst>
                <a:path w="1608454" h="722629">
                  <a:moveTo>
                    <a:pt x="1364462" y="0"/>
                  </a:moveTo>
                  <a:lnTo>
                    <a:pt x="250304" y="0"/>
                  </a:lnTo>
                  <a:lnTo>
                    <a:pt x="250304" y="479767"/>
                  </a:lnTo>
                  <a:lnTo>
                    <a:pt x="1364462" y="479767"/>
                  </a:lnTo>
                  <a:lnTo>
                    <a:pt x="1364462" y="0"/>
                  </a:lnTo>
                  <a:close/>
                </a:path>
                <a:path w="1608454" h="722629">
                  <a:moveTo>
                    <a:pt x="1608137" y="664692"/>
                  </a:moveTo>
                  <a:lnTo>
                    <a:pt x="1364462" y="503885"/>
                  </a:lnTo>
                  <a:lnTo>
                    <a:pt x="248666" y="503885"/>
                  </a:lnTo>
                  <a:lnTo>
                    <a:pt x="0" y="664692"/>
                  </a:lnTo>
                  <a:lnTo>
                    <a:pt x="0" y="722312"/>
                  </a:lnTo>
                  <a:lnTo>
                    <a:pt x="1608137" y="722312"/>
                  </a:lnTo>
                  <a:lnTo>
                    <a:pt x="1608137" y="664692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7145286" y="3092335"/>
              <a:ext cx="1608455" cy="722630"/>
            </a:xfrm>
            <a:custGeom>
              <a:avLst/>
              <a:gdLst/>
              <a:ahLst/>
              <a:cxnLst/>
              <a:rect l="l" t="t" r="r" b="b"/>
              <a:pathLst>
                <a:path w="1608454" h="722629">
                  <a:moveTo>
                    <a:pt x="250302" y="0"/>
                  </a:moveTo>
                  <a:lnTo>
                    <a:pt x="1364459" y="0"/>
                  </a:lnTo>
                  <a:lnTo>
                    <a:pt x="1364459" y="479769"/>
                  </a:lnTo>
                  <a:lnTo>
                    <a:pt x="250302" y="479769"/>
                  </a:lnTo>
                  <a:lnTo>
                    <a:pt x="250302" y="0"/>
                  </a:lnTo>
                  <a:close/>
                </a:path>
                <a:path w="1608454" h="722629">
                  <a:moveTo>
                    <a:pt x="248664" y="503879"/>
                  </a:moveTo>
                  <a:lnTo>
                    <a:pt x="0" y="664694"/>
                  </a:lnTo>
                  <a:lnTo>
                    <a:pt x="1608138" y="664694"/>
                  </a:lnTo>
                  <a:lnTo>
                    <a:pt x="1364459" y="503879"/>
                  </a:lnTo>
                  <a:lnTo>
                    <a:pt x="248664" y="503879"/>
                  </a:lnTo>
                  <a:close/>
                </a:path>
                <a:path w="1608454" h="722629">
                  <a:moveTo>
                    <a:pt x="0" y="664694"/>
                  </a:moveTo>
                  <a:lnTo>
                    <a:pt x="0" y="722312"/>
                  </a:lnTo>
                  <a:lnTo>
                    <a:pt x="1608138" y="722312"/>
                  </a:lnTo>
                  <a:lnTo>
                    <a:pt x="1608138" y="664694"/>
                  </a:lnTo>
                  <a:lnTo>
                    <a:pt x="0" y="664694"/>
                  </a:lnTo>
                  <a:close/>
                </a:path>
                <a:path w="1608454" h="722629">
                  <a:moveTo>
                    <a:pt x="247026" y="519964"/>
                  </a:moveTo>
                  <a:lnTo>
                    <a:pt x="217173" y="538724"/>
                  </a:lnTo>
                  <a:lnTo>
                    <a:pt x="1394239" y="538724"/>
                  </a:lnTo>
                  <a:lnTo>
                    <a:pt x="1364459" y="519964"/>
                  </a:lnTo>
                  <a:lnTo>
                    <a:pt x="247026" y="519964"/>
                  </a:lnTo>
                  <a:close/>
                </a:path>
                <a:path w="1608454" h="722629">
                  <a:moveTo>
                    <a:pt x="462562" y="612427"/>
                  </a:moveTo>
                  <a:lnTo>
                    <a:pt x="442683" y="631187"/>
                  </a:lnTo>
                  <a:lnTo>
                    <a:pt x="1173789" y="631187"/>
                  </a:lnTo>
                  <a:lnTo>
                    <a:pt x="1153909" y="612427"/>
                  </a:lnTo>
                  <a:lnTo>
                    <a:pt x="462562" y="612427"/>
                  </a:lnTo>
                  <a:close/>
                </a:path>
                <a:path w="1608454" h="722629">
                  <a:moveTo>
                    <a:pt x="210547" y="550796"/>
                  </a:moveTo>
                  <a:lnTo>
                    <a:pt x="179054" y="570894"/>
                  </a:lnTo>
                  <a:lnTo>
                    <a:pt x="1435709" y="570894"/>
                  </a:lnTo>
                  <a:lnTo>
                    <a:pt x="1402579" y="550796"/>
                  </a:lnTo>
                  <a:lnTo>
                    <a:pt x="210547" y="550796"/>
                  </a:lnTo>
                  <a:close/>
                </a:path>
                <a:path w="1608454" h="722629">
                  <a:moveTo>
                    <a:pt x="172428" y="580257"/>
                  </a:moveTo>
                  <a:lnTo>
                    <a:pt x="139298" y="600355"/>
                  </a:lnTo>
                  <a:lnTo>
                    <a:pt x="1478819" y="600355"/>
                  </a:lnTo>
                  <a:lnTo>
                    <a:pt x="1443969" y="580257"/>
                  </a:lnTo>
                  <a:lnTo>
                    <a:pt x="172428" y="58025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08380" y="2139534"/>
            <a:ext cx="677299" cy="227357"/>
          </a:xfrm>
          <a:prstGeom prst="rect">
            <a:avLst/>
          </a:prstGeom>
          <a:solidFill>
            <a:srgbClr val="CBCBCB"/>
          </a:solidFill>
          <a:ln w="9524">
            <a:solidFill>
              <a:srgbClr val="000000"/>
            </a:solidFill>
          </a:ln>
        </p:spPr>
        <p:txBody>
          <a:bodyPr vert="horz" wrap="square" lIns="0" tIns="38468" rIns="0" bIns="0" rtlCol="0">
            <a:spAutoFit/>
          </a:bodyPr>
          <a:lstStyle/>
          <a:p>
            <a:pPr marL="200994">
              <a:spcBef>
                <a:spcPts val="303"/>
              </a:spcBef>
            </a:pPr>
            <a:r>
              <a:rPr sz="1225" b="1" spc="-17" dirty="0">
                <a:latin typeface="Comic Sans MS"/>
                <a:cs typeface="Comic Sans MS"/>
              </a:rPr>
              <a:t>App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293802" y="3087103"/>
            <a:ext cx="2081172" cy="1521871"/>
            <a:chOff x="6407124" y="4535373"/>
            <a:chExt cx="3057525" cy="2235835"/>
          </a:xfrm>
        </p:grpSpPr>
        <p:sp>
          <p:nvSpPr>
            <p:cNvPr id="18" name="object 18"/>
            <p:cNvSpPr/>
            <p:nvPr/>
          </p:nvSpPr>
          <p:spPr>
            <a:xfrm>
              <a:off x="6411887" y="4540135"/>
              <a:ext cx="3048000" cy="2226310"/>
            </a:xfrm>
            <a:custGeom>
              <a:avLst/>
              <a:gdLst/>
              <a:ahLst/>
              <a:cxnLst/>
              <a:rect l="l" t="t" r="r" b="b"/>
              <a:pathLst>
                <a:path w="3048000" h="2226309">
                  <a:moveTo>
                    <a:pt x="3047997" y="278251"/>
                  </a:moveTo>
                  <a:lnTo>
                    <a:pt x="3031473" y="319369"/>
                  </a:lnTo>
                  <a:lnTo>
                    <a:pt x="3002824" y="345767"/>
                  </a:lnTo>
                  <a:lnTo>
                    <a:pt x="2960885" y="371205"/>
                  </a:lnTo>
                  <a:lnTo>
                    <a:pt x="2906353" y="395555"/>
                  </a:lnTo>
                  <a:lnTo>
                    <a:pt x="2839926" y="418690"/>
                  </a:lnTo>
                  <a:lnTo>
                    <a:pt x="2802471" y="429762"/>
                  </a:lnTo>
                  <a:lnTo>
                    <a:pt x="2762304" y="440483"/>
                  </a:lnTo>
                  <a:lnTo>
                    <a:pt x="2719513" y="450835"/>
                  </a:lnTo>
                  <a:lnTo>
                    <a:pt x="2674185" y="460805"/>
                  </a:lnTo>
                  <a:lnTo>
                    <a:pt x="2626408" y="470375"/>
                  </a:lnTo>
                  <a:lnTo>
                    <a:pt x="2576268" y="479529"/>
                  </a:lnTo>
                  <a:lnTo>
                    <a:pt x="2523853" y="488253"/>
                  </a:lnTo>
                  <a:lnTo>
                    <a:pt x="2469250" y="496529"/>
                  </a:lnTo>
                  <a:lnTo>
                    <a:pt x="2412547" y="504341"/>
                  </a:lnTo>
                  <a:lnTo>
                    <a:pt x="2353831" y="511675"/>
                  </a:lnTo>
                  <a:lnTo>
                    <a:pt x="2293189" y="518514"/>
                  </a:lnTo>
                  <a:lnTo>
                    <a:pt x="2230708" y="524841"/>
                  </a:lnTo>
                  <a:lnTo>
                    <a:pt x="2166477" y="530642"/>
                  </a:lnTo>
                  <a:lnTo>
                    <a:pt x="2100582" y="535899"/>
                  </a:lnTo>
                  <a:lnTo>
                    <a:pt x="2033110" y="540598"/>
                  </a:lnTo>
                  <a:lnTo>
                    <a:pt x="1964149" y="544722"/>
                  </a:lnTo>
                  <a:lnTo>
                    <a:pt x="1893786" y="548255"/>
                  </a:lnTo>
                  <a:lnTo>
                    <a:pt x="1822108" y="551182"/>
                  </a:lnTo>
                  <a:lnTo>
                    <a:pt x="1749203" y="553486"/>
                  </a:lnTo>
                  <a:lnTo>
                    <a:pt x="1675158" y="555152"/>
                  </a:lnTo>
                  <a:lnTo>
                    <a:pt x="1600061" y="556163"/>
                  </a:lnTo>
                  <a:lnTo>
                    <a:pt x="1523998" y="556503"/>
                  </a:lnTo>
                  <a:lnTo>
                    <a:pt x="1447935" y="556163"/>
                  </a:lnTo>
                  <a:lnTo>
                    <a:pt x="1372838" y="555152"/>
                  </a:lnTo>
                  <a:lnTo>
                    <a:pt x="1298793" y="553486"/>
                  </a:lnTo>
                  <a:lnTo>
                    <a:pt x="1225888" y="551182"/>
                  </a:lnTo>
                  <a:lnTo>
                    <a:pt x="1154210" y="548255"/>
                  </a:lnTo>
                  <a:lnTo>
                    <a:pt x="1083847" y="544722"/>
                  </a:lnTo>
                  <a:lnTo>
                    <a:pt x="1014886" y="540598"/>
                  </a:lnTo>
                  <a:lnTo>
                    <a:pt x="947414" y="535899"/>
                  </a:lnTo>
                  <a:lnTo>
                    <a:pt x="881519" y="530642"/>
                  </a:lnTo>
                  <a:lnTo>
                    <a:pt x="817287" y="524841"/>
                  </a:lnTo>
                  <a:lnTo>
                    <a:pt x="754807" y="518514"/>
                  </a:lnTo>
                  <a:lnTo>
                    <a:pt x="694165" y="511675"/>
                  </a:lnTo>
                  <a:lnTo>
                    <a:pt x="635449" y="504341"/>
                  </a:lnTo>
                  <a:lnTo>
                    <a:pt x="578746" y="496529"/>
                  </a:lnTo>
                  <a:lnTo>
                    <a:pt x="524143" y="488253"/>
                  </a:lnTo>
                  <a:lnTo>
                    <a:pt x="471728" y="479529"/>
                  </a:lnTo>
                  <a:lnTo>
                    <a:pt x="421588" y="470375"/>
                  </a:lnTo>
                  <a:lnTo>
                    <a:pt x="373811" y="460805"/>
                  </a:lnTo>
                  <a:lnTo>
                    <a:pt x="328483" y="450835"/>
                  </a:lnTo>
                  <a:lnTo>
                    <a:pt x="285692" y="440483"/>
                  </a:lnTo>
                  <a:lnTo>
                    <a:pt x="245525" y="429762"/>
                  </a:lnTo>
                  <a:lnTo>
                    <a:pt x="208070" y="418690"/>
                  </a:lnTo>
                  <a:lnTo>
                    <a:pt x="141644" y="395555"/>
                  </a:lnTo>
                  <a:lnTo>
                    <a:pt x="87112" y="371205"/>
                  </a:lnTo>
                  <a:lnTo>
                    <a:pt x="45172" y="345767"/>
                  </a:lnTo>
                  <a:lnTo>
                    <a:pt x="16524" y="319369"/>
                  </a:lnTo>
                  <a:lnTo>
                    <a:pt x="0" y="278251"/>
                  </a:lnTo>
                  <a:lnTo>
                    <a:pt x="1865" y="264364"/>
                  </a:lnTo>
                  <a:lnTo>
                    <a:pt x="29143" y="223822"/>
                  </a:lnTo>
                  <a:lnTo>
                    <a:pt x="64524" y="197889"/>
                  </a:lnTo>
                  <a:lnTo>
                    <a:pt x="112847" y="172979"/>
                  </a:lnTo>
                  <a:lnTo>
                    <a:pt x="173414" y="149220"/>
                  </a:lnTo>
                  <a:lnTo>
                    <a:pt x="245525" y="126740"/>
                  </a:lnTo>
                  <a:lnTo>
                    <a:pt x="285692" y="116020"/>
                  </a:lnTo>
                  <a:lnTo>
                    <a:pt x="328483" y="105667"/>
                  </a:lnTo>
                  <a:lnTo>
                    <a:pt x="373811" y="95698"/>
                  </a:lnTo>
                  <a:lnTo>
                    <a:pt x="421588" y="86128"/>
                  </a:lnTo>
                  <a:lnTo>
                    <a:pt x="471728" y="76973"/>
                  </a:lnTo>
                  <a:lnTo>
                    <a:pt x="524143" y="68250"/>
                  </a:lnTo>
                  <a:lnTo>
                    <a:pt x="578746" y="59974"/>
                  </a:lnTo>
                  <a:lnTo>
                    <a:pt x="635449" y="52161"/>
                  </a:lnTo>
                  <a:lnTo>
                    <a:pt x="694165" y="44828"/>
                  </a:lnTo>
                  <a:lnTo>
                    <a:pt x="754807" y="37989"/>
                  </a:lnTo>
                  <a:lnTo>
                    <a:pt x="817287" y="31662"/>
                  </a:lnTo>
                  <a:lnTo>
                    <a:pt x="881519" y="25861"/>
                  </a:lnTo>
                  <a:lnTo>
                    <a:pt x="947414" y="20603"/>
                  </a:lnTo>
                  <a:lnTo>
                    <a:pt x="1014886" y="15904"/>
                  </a:lnTo>
                  <a:lnTo>
                    <a:pt x="1083847" y="11780"/>
                  </a:lnTo>
                  <a:lnTo>
                    <a:pt x="1154210" y="8247"/>
                  </a:lnTo>
                  <a:lnTo>
                    <a:pt x="1225888" y="5320"/>
                  </a:lnTo>
                  <a:lnTo>
                    <a:pt x="1298793" y="3016"/>
                  </a:lnTo>
                  <a:lnTo>
                    <a:pt x="1372838" y="1351"/>
                  </a:lnTo>
                  <a:lnTo>
                    <a:pt x="1447935" y="340"/>
                  </a:lnTo>
                  <a:lnTo>
                    <a:pt x="1523998" y="0"/>
                  </a:lnTo>
                  <a:lnTo>
                    <a:pt x="1600061" y="340"/>
                  </a:lnTo>
                  <a:lnTo>
                    <a:pt x="1675158" y="1351"/>
                  </a:lnTo>
                  <a:lnTo>
                    <a:pt x="1749203" y="3016"/>
                  </a:lnTo>
                  <a:lnTo>
                    <a:pt x="1822108" y="5320"/>
                  </a:lnTo>
                  <a:lnTo>
                    <a:pt x="1893786" y="8247"/>
                  </a:lnTo>
                  <a:lnTo>
                    <a:pt x="1964149" y="11780"/>
                  </a:lnTo>
                  <a:lnTo>
                    <a:pt x="2033110" y="15904"/>
                  </a:lnTo>
                  <a:lnTo>
                    <a:pt x="2100582" y="20603"/>
                  </a:lnTo>
                  <a:lnTo>
                    <a:pt x="2166477" y="25861"/>
                  </a:lnTo>
                  <a:lnTo>
                    <a:pt x="2230708" y="31662"/>
                  </a:lnTo>
                  <a:lnTo>
                    <a:pt x="2293189" y="37989"/>
                  </a:lnTo>
                  <a:lnTo>
                    <a:pt x="2353831" y="44828"/>
                  </a:lnTo>
                  <a:lnTo>
                    <a:pt x="2412547" y="52161"/>
                  </a:lnTo>
                  <a:lnTo>
                    <a:pt x="2469250" y="59974"/>
                  </a:lnTo>
                  <a:lnTo>
                    <a:pt x="2523853" y="68250"/>
                  </a:lnTo>
                  <a:lnTo>
                    <a:pt x="2576268" y="76973"/>
                  </a:lnTo>
                  <a:lnTo>
                    <a:pt x="2626408" y="86128"/>
                  </a:lnTo>
                  <a:lnTo>
                    <a:pt x="2674185" y="95698"/>
                  </a:lnTo>
                  <a:lnTo>
                    <a:pt x="2719513" y="105667"/>
                  </a:lnTo>
                  <a:lnTo>
                    <a:pt x="2762304" y="116020"/>
                  </a:lnTo>
                  <a:lnTo>
                    <a:pt x="2802471" y="126740"/>
                  </a:lnTo>
                  <a:lnTo>
                    <a:pt x="2839926" y="137812"/>
                  </a:lnTo>
                  <a:lnTo>
                    <a:pt x="2906353" y="160948"/>
                  </a:lnTo>
                  <a:lnTo>
                    <a:pt x="2960885" y="185298"/>
                  </a:lnTo>
                  <a:lnTo>
                    <a:pt x="3002824" y="210736"/>
                  </a:lnTo>
                  <a:lnTo>
                    <a:pt x="3031473" y="237133"/>
                  </a:lnTo>
                  <a:lnTo>
                    <a:pt x="3047997" y="278251"/>
                  </a:lnTo>
                  <a:lnTo>
                    <a:pt x="3047997" y="1947758"/>
                  </a:lnTo>
                  <a:lnTo>
                    <a:pt x="3031473" y="1988878"/>
                  </a:lnTo>
                  <a:lnTo>
                    <a:pt x="3002824" y="2015276"/>
                  </a:lnTo>
                  <a:lnTo>
                    <a:pt x="2960885" y="2040715"/>
                  </a:lnTo>
                  <a:lnTo>
                    <a:pt x="2906353" y="2065066"/>
                  </a:lnTo>
                  <a:lnTo>
                    <a:pt x="2839926" y="2088202"/>
                  </a:lnTo>
                  <a:lnTo>
                    <a:pt x="2802471" y="2099274"/>
                  </a:lnTo>
                  <a:lnTo>
                    <a:pt x="2762304" y="2109995"/>
                  </a:lnTo>
                  <a:lnTo>
                    <a:pt x="2719513" y="2120348"/>
                  </a:lnTo>
                  <a:lnTo>
                    <a:pt x="2674185" y="2130317"/>
                  </a:lnTo>
                  <a:lnTo>
                    <a:pt x="2626408" y="2139888"/>
                  </a:lnTo>
                  <a:lnTo>
                    <a:pt x="2576268" y="2149042"/>
                  </a:lnTo>
                  <a:lnTo>
                    <a:pt x="2523853" y="2157766"/>
                  </a:lnTo>
                  <a:lnTo>
                    <a:pt x="2469250" y="2166042"/>
                  </a:lnTo>
                  <a:lnTo>
                    <a:pt x="2412547" y="2173855"/>
                  </a:lnTo>
                  <a:lnTo>
                    <a:pt x="2353831" y="2181189"/>
                  </a:lnTo>
                  <a:lnTo>
                    <a:pt x="2293189" y="2188028"/>
                  </a:lnTo>
                  <a:lnTo>
                    <a:pt x="2230708" y="2194355"/>
                  </a:lnTo>
                  <a:lnTo>
                    <a:pt x="2166477" y="2200156"/>
                  </a:lnTo>
                  <a:lnTo>
                    <a:pt x="2100582" y="2205414"/>
                  </a:lnTo>
                  <a:lnTo>
                    <a:pt x="2033110" y="2210113"/>
                  </a:lnTo>
                  <a:lnTo>
                    <a:pt x="1964149" y="2214237"/>
                  </a:lnTo>
                  <a:lnTo>
                    <a:pt x="1893786" y="2217770"/>
                  </a:lnTo>
                  <a:lnTo>
                    <a:pt x="1822108" y="2220697"/>
                  </a:lnTo>
                  <a:lnTo>
                    <a:pt x="1749203" y="2223001"/>
                  </a:lnTo>
                  <a:lnTo>
                    <a:pt x="1675158" y="2224666"/>
                  </a:lnTo>
                  <a:lnTo>
                    <a:pt x="1600061" y="2225677"/>
                  </a:lnTo>
                  <a:lnTo>
                    <a:pt x="1523998" y="2226018"/>
                  </a:lnTo>
                  <a:lnTo>
                    <a:pt x="1447935" y="2225677"/>
                  </a:lnTo>
                  <a:lnTo>
                    <a:pt x="1372838" y="2224666"/>
                  </a:lnTo>
                  <a:lnTo>
                    <a:pt x="1298793" y="2223001"/>
                  </a:lnTo>
                  <a:lnTo>
                    <a:pt x="1225888" y="2220697"/>
                  </a:lnTo>
                  <a:lnTo>
                    <a:pt x="1154210" y="2217770"/>
                  </a:lnTo>
                  <a:lnTo>
                    <a:pt x="1083847" y="2214237"/>
                  </a:lnTo>
                  <a:lnTo>
                    <a:pt x="1014886" y="2210113"/>
                  </a:lnTo>
                  <a:lnTo>
                    <a:pt x="947414" y="2205414"/>
                  </a:lnTo>
                  <a:lnTo>
                    <a:pt x="881519" y="2200156"/>
                  </a:lnTo>
                  <a:lnTo>
                    <a:pt x="817287" y="2194355"/>
                  </a:lnTo>
                  <a:lnTo>
                    <a:pt x="754807" y="2188028"/>
                  </a:lnTo>
                  <a:lnTo>
                    <a:pt x="694165" y="2181189"/>
                  </a:lnTo>
                  <a:lnTo>
                    <a:pt x="635449" y="2173855"/>
                  </a:lnTo>
                  <a:lnTo>
                    <a:pt x="578746" y="2166042"/>
                  </a:lnTo>
                  <a:lnTo>
                    <a:pt x="524143" y="2157766"/>
                  </a:lnTo>
                  <a:lnTo>
                    <a:pt x="471728" y="2149042"/>
                  </a:lnTo>
                  <a:lnTo>
                    <a:pt x="421588" y="2139888"/>
                  </a:lnTo>
                  <a:lnTo>
                    <a:pt x="373811" y="2130317"/>
                  </a:lnTo>
                  <a:lnTo>
                    <a:pt x="328483" y="2120348"/>
                  </a:lnTo>
                  <a:lnTo>
                    <a:pt x="285692" y="2109995"/>
                  </a:lnTo>
                  <a:lnTo>
                    <a:pt x="245525" y="2099274"/>
                  </a:lnTo>
                  <a:lnTo>
                    <a:pt x="208070" y="2088202"/>
                  </a:lnTo>
                  <a:lnTo>
                    <a:pt x="141644" y="2065066"/>
                  </a:lnTo>
                  <a:lnTo>
                    <a:pt x="87112" y="2040715"/>
                  </a:lnTo>
                  <a:lnTo>
                    <a:pt x="45172" y="2015276"/>
                  </a:lnTo>
                  <a:lnTo>
                    <a:pt x="16524" y="1988878"/>
                  </a:lnTo>
                  <a:lnTo>
                    <a:pt x="0" y="1947758"/>
                  </a:lnTo>
                  <a:lnTo>
                    <a:pt x="0" y="278251"/>
                  </a:lnTo>
                  <a:lnTo>
                    <a:pt x="3047997" y="278251"/>
                  </a:lnTo>
                  <a:close/>
                </a:path>
              </a:pathLst>
            </a:custGeom>
            <a:ln w="9524">
              <a:solidFill>
                <a:srgbClr val="555E32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7337" y="5207924"/>
              <a:ext cx="2539542" cy="129678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0368" y="5069509"/>
              <a:ext cx="2400074" cy="12872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807158" y="4333609"/>
            <a:ext cx="1227524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dirty="0">
                <a:latin typeface="Comic Sans MS"/>
                <a:cs typeface="Comic Sans MS"/>
              </a:rPr>
              <a:t>Sensor</a:t>
            </a:r>
            <a:r>
              <a:rPr sz="1225" b="1" spc="-27" dirty="0">
                <a:latin typeface="Comic Sans MS"/>
                <a:cs typeface="Comic Sans MS"/>
              </a:rPr>
              <a:t> </a:t>
            </a:r>
            <a:r>
              <a:rPr sz="1225" b="1" spc="-7" dirty="0">
                <a:latin typeface="Comic Sans MS"/>
                <a:cs typeface="Comic Sans MS"/>
              </a:rPr>
              <a:t>Network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22" name="object 22"/>
          <p:cNvSpPr txBox="1"/>
          <p:nvPr/>
        </p:nvSpPr>
        <p:spPr>
          <a:xfrm>
            <a:off x="6076122" y="3177775"/>
            <a:ext cx="547199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spc="-7" dirty="0">
                <a:solidFill>
                  <a:srgbClr val="444D26"/>
                </a:solidFill>
                <a:latin typeface="Comic Sans MS"/>
                <a:cs typeface="Comic Sans MS"/>
              </a:rPr>
              <a:t>TinyDB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7028" y="2701124"/>
            <a:ext cx="570539" cy="378275"/>
          </a:xfrm>
          <a:prstGeom prst="rect">
            <a:avLst/>
          </a:prstGeom>
        </p:spPr>
        <p:txBody>
          <a:bodyPr vert="horz" wrap="square" lIns="0" tIns="19017" rIns="0" bIns="0" rtlCol="0">
            <a:spAutoFit/>
          </a:bodyPr>
          <a:lstStyle/>
          <a:p>
            <a:pPr marL="8645" marR="3458">
              <a:lnSpc>
                <a:spcPts val="1429"/>
              </a:lnSpc>
              <a:spcBef>
                <a:spcPts val="149"/>
              </a:spcBef>
            </a:pPr>
            <a:r>
              <a:rPr sz="1225" b="1" spc="-7" dirty="0">
                <a:latin typeface="Comic Sans MS"/>
                <a:cs typeface="Comic Sans MS"/>
              </a:rPr>
              <a:t>Query, Trigger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4628" y="2784327"/>
            <a:ext cx="376037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b="1" spc="-14" dirty="0">
                <a:latin typeface="Comic Sans MS"/>
                <a:cs typeface="Comic Sans MS"/>
              </a:rPr>
              <a:t>Data</a:t>
            </a:r>
            <a:endParaRPr sz="1225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799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Protocol</a:t>
            </a:r>
            <a:r>
              <a:rPr spc="-65" dirty="0"/>
              <a:t> </a:t>
            </a:r>
            <a:r>
              <a:rPr spc="-14" dirty="0"/>
              <a:t>stack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93982" y="1086376"/>
            <a:ext cx="2659491" cy="3248185"/>
            <a:chOff x="3616032" y="1596034"/>
            <a:chExt cx="3907154" cy="4772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5502" y="1596034"/>
              <a:ext cx="3017520" cy="42020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6608" y="1878672"/>
              <a:ext cx="3017520" cy="4202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6032" y="2165461"/>
              <a:ext cx="3017520" cy="42020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71163" y="3193846"/>
              <a:ext cx="2487930" cy="379095"/>
            </a:xfrm>
            <a:custGeom>
              <a:avLst/>
              <a:gdLst/>
              <a:ahLst/>
              <a:cxnLst/>
              <a:rect l="l" t="t" r="r" b="b"/>
              <a:pathLst>
                <a:path w="2487929" h="379095">
                  <a:moveTo>
                    <a:pt x="0" y="0"/>
                  </a:moveTo>
                  <a:lnTo>
                    <a:pt x="2487838" y="3790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8" name="object 8"/>
            <p:cNvSpPr/>
            <p:nvPr/>
          </p:nvSpPr>
          <p:spPr>
            <a:xfrm>
              <a:off x="3671163" y="3911561"/>
              <a:ext cx="2487930" cy="379095"/>
            </a:xfrm>
            <a:custGeom>
              <a:avLst/>
              <a:gdLst/>
              <a:ahLst/>
              <a:cxnLst/>
              <a:rect l="l" t="t" r="r" b="b"/>
              <a:pathLst>
                <a:path w="2487929" h="379095">
                  <a:moveTo>
                    <a:pt x="0" y="0"/>
                  </a:moveTo>
                  <a:lnTo>
                    <a:pt x="2487838" y="3790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9" name="object 9"/>
            <p:cNvSpPr/>
            <p:nvPr/>
          </p:nvSpPr>
          <p:spPr>
            <a:xfrm>
              <a:off x="3671163" y="4548047"/>
              <a:ext cx="2487930" cy="379095"/>
            </a:xfrm>
            <a:custGeom>
              <a:avLst/>
              <a:gdLst/>
              <a:ahLst/>
              <a:cxnLst/>
              <a:rect l="l" t="t" r="r" b="b"/>
              <a:pathLst>
                <a:path w="2487929" h="379095">
                  <a:moveTo>
                    <a:pt x="0" y="0"/>
                  </a:moveTo>
                  <a:lnTo>
                    <a:pt x="2487838" y="3790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0" name="object 10"/>
            <p:cNvSpPr/>
            <p:nvPr/>
          </p:nvSpPr>
          <p:spPr>
            <a:xfrm>
              <a:off x="3671163" y="5307850"/>
              <a:ext cx="2487930" cy="379095"/>
            </a:xfrm>
            <a:custGeom>
              <a:avLst/>
              <a:gdLst/>
              <a:ahLst/>
              <a:cxnLst/>
              <a:rect l="l" t="t" r="r" b="b"/>
              <a:pathLst>
                <a:path w="2487929" h="379095">
                  <a:moveTo>
                    <a:pt x="0" y="0"/>
                  </a:moveTo>
                  <a:lnTo>
                    <a:pt x="2487838" y="3790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11" name="object 11"/>
          <p:cNvSpPr txBox="1"/>
          <p:nvPr/>
        </p:nvSpPr>
        <p:spPr>
          <a:xfrm rot="480000">
            <a:off x="3554784" y="1952154"/>
            <a:ext cx="141362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7"/>
              </a:lnSpc>
            </a:pPr>
            <a:r>
              <a:rPr sz="2042" spc="-30" baseline="4166" dirty="0">
                <a:latin typeface="Comic Sans MS"/>
                <a:cs typeface="Comic Sans MS"/>
              </a:rPr>
              <a:t>Ap</a:t>
            </a:r>
            <a:r>
              <a:rPr sz="2042" spc="-30" baseline="2777" dirty="0">
                <a:latin typeface="Comic Sans MS"/>
                <a:cs typeface="Comic Sans MS"/>
              </a:rPr>
              <a:t>plic</a:t>
            </a:r>
            <a:r>
              <a:rPr sz="2042" spc="-30" baseline="1388" dirty="0">
                <a:latin typeface="Comic Sans MS"/>
                <a:cs typeface="Comic Sans MS"/>
              </a:rPr>
              <a:t>atio</a:t>
            </a:r>
            <a:r>
              <a:rPr sz="1361" spc="-20" dirty="0">
                <a:latin typeface="Comic Sans MS"/>
                <a:cs typeface="Comic Sans MS"/>
              </a:rPr>
              <a:t>n</a:t>
            </a:r>
            <a:r>
              <a:rPr sz="1361" spc="-58" dirty="0">
                <a:latin typeface="Comic Sans MS"/>
                <a:cs typeface="Comic Sans MS"/>
              </a:rPr>
              <a:t> </a:t>
            </a:r>
            <a:r>
              <a:rPr sz="2042" spc="-20" baseline="-1388" dirty="0">
                <a:latin typeface="Comic Sans MS"/>
                <a:cs typeface="Comic Sans MS"/>
              </a:rPr>
              <a:t>Lay</a:t>
            </a:r>
            <a:r>
              <a:rPr sz="2042" spc="-20" baseline="-2777" dirty="0">
                <a:latin typeface="Comic Sans MS"/>
                <a:cs typeface="Comic Sans MS"/>
              </a:rPr>
              <a:t>er</a:t>
            </a:r>
            <a:endParaRPr sz="2042" baseline="-2777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 rot="480000">
            <a:off x="3596991" y="2481667"/>
            <a:ext cx="132915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4"/>
              </a:lnSpc>
            </a:pPr>
            <a:r>
              <a:rPr sz="2042" spc="-25" baseline="4166" dirty="0">
                <a:latin typeface="Comic Sans MS"/>
                <a:cs typeface="Comic Sans MS"/>
              </a:rPr>
              <a:t>Tran</a:t>
            </a:r>
            <a:r>
              <a:rPr sz="2042" spc="-25" baseline="2777" dirty="0">
                <a:latin typeface="Comic Sans MS"/>
                <a:cs typeface="Comic Sans MS"/>
              </a:rPr>
              <a:t>spor</a:t>
            </a:r>
            <a:r>
              <a:rPr sz="2042" spc="-25" baseline="1388" dirty="0">
                <a:latin typeface="Comic Sans MS"/>
                <a:cs typeface="Comic Sans MS"/>
              </a:rPr>
              <a:t>t</a:t>
            </a:r>
            <a:r>
              <a:rPr sz="2042" spc="-86" baseline="138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Layer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 rot="480000">
            <a:off x="3653078" y="2898032"/>
            <a:ext cx="1219099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1"/>
              </a:lnSpc>
            </a:pPr>
            <a:r>
              <a:rPr sz="2042" spc="-41" baseline="2777" dirty="0">
                <a:latin typeface="Comic Sans MS"/>
                <a:cs typeface="Comic Sans MS"/>
              </a:rPr>
              <a:t>Net</a:t>
            </a:r>
            <a:r>
              <a:rPr sz="2042" spc="-41" baseline="1388" dirty="0">
                <a:latin typeface="Comic Sans MS"/>
                <a:cs typeface="Comic Sans MS"/>
              </a:rPr>
              <a:t>wo</a:t>
            </a:r>
            <a:r>
              <a:rPr sz="1361" spc="-27" dirty="0">
                <a:latin typeface="Comic Sans MS"/>
                <a:cs typeface="Comic Sans MS"/>
              </a:rPr>
              <a:t>rk</a:t>
            </a:r>
            <a:r>
              <a:rPr sz="1361" spc="-75" dirty="0">
                <a:latin typeface="Comic Sans MS"/>
                <a:cs typeface="Comic Sans MS"/>
              </a:rPr>
              <a:t> </a:t>
            </a:r>
            <a:r>
              <a:rPr sz="2042" spc="-10" baseline="-1388" dirty="0">
                <a:latin typeface="Comic Sans MS"/>
                <a:cs typeface="Comic Sans MS"/>
              </a:rPr>
              <a:t>Lay</a:t>
            </a:r>
            <a:r>
              <a:rPr sz="2042" spc="-10" baseline="-2777" dirty="0">
                <a:latin typeface="Comic Sans MS"/>
                <a:cs typeface="Comic Sans MS"/>
              </a:rPr>
              <a:t>er</a:t>
            </a:r>
            <a:endParaRPr sz="2042" baseline="-2777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 rot="480000">
            <a:off x="3838393" y="3421009"/>
            <a:ext cx="852772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1"/>
              </a:lnSpc>
            </a:pPr>
            <a:r>
              <a:rPr sz="2042" spc="-25" baseline="4166" dirty="0">
                <a:latin typeface="Comic Sans MS"/>
                <a:cs typeface="Comic Sans MS"/>
              </a:rPr>
              <a:t>Li</a:t>
            </a:r>
            <a:r>
              <a:rPr sz="2042" spc="-25" baseline="2777" dirty="0">
                <a:latin typeface="Comic Sans MS"/>
                <a:cs typeface="Comic Sans MS"/>
              </a:rPr>
              <a:t>nk</a:t>
            </a:r>
            <a:r>
              <a:rPr sz="2042" spc="-122" baseline="2777" dirty="0">
                <a:latin typeface="Comic Sans MS"/>
                <a:cs typeface="Comic Sans MS"/>
              </a:rPr>
              <a:t> </a:t>
            </a:r>
            <a:r>
              <a:rPr sz="2042" spc="-20" baseline="1388" dirty="0">
                <a:latin typeface="Comic Sans MS"/>
                <a:cs typeface="Comic Sans MS"/>
              </a:rPr>
              <a:t>Lay</a:t>
            </a:r>
            <a:r>
              <a:rPr sz="1361" spc="-14" dirty="0">
                <a:latin typeface="Comic Sans MS"/>
                <a:cs typeface="Comic Sans MS"/>
              </a:rPr>
              <a:t>er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 rot="480000">
            <a:off x="3684312" y="3911060"/>
            <a:ext cx="115581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48"/>
              </a:lnSpc>
            </a:pPr>
            <a:r>
              <a:rPr sz="2042" spc="-10" baseline="4166" dirty="0">
                <a:latin typeface="Comic Sans MS"/>
                <a:cs typeface="Comic Sans MS"/>
              </a:rPr>
              <a:t>Physi</a:t>
            </a:r>
            <a:r>
              <a:rPr sz="2042" spc="-10" baseline="1388" dirty="0">
                <a:latin typeface="Comic Sans MS"/>
                <a:cs typeface="Comic Sans MS"/>
              </a:rPr>
              <a:t>cal</a:t>
            </a:r>
            <a:r>
              <a:rPr sz="2042" spc="-86" baseline="1388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Layer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8294" y="1937379"/>
            <a:ext cx="1035733" cy="1938538"/>
          </a:xfrm>
          <a:prstGeom prst="rect">
            <a:avLst/>
          </a:prstGeom>
        </p:spPr>
        <p:txBody>
          <a:bodyPr vert="vert" wrap="square" lIns="0" tIns="22476" rIns="0" bIns="0" rtlCol="0">
            <a:spAutoFit/>
          </a:bodyPr>
          <a:lstStyle/>
          <a:p>
            <a:pPr marL="8645">
              <a:spcBef>
                <a:spcPts val="177"/>
              </a:spcBef>
            </a:pPr>
            <a:r>
              <a:rPr sz="1089" dirty="0">
                <a:solidFill>
                  <a:srgbClr val="FFFFFF"/>
                </a:solidFill>
                <a:latin typeface="Comic Sans MS"/>
                <a:cs typeface="Comic Sans MS"/>
              </a:rPr>
              <a:t>Task</a:t>
            </a:r>
            <a:r>
              <a:rPr sz="1089" spc="-20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089" dirty="0">
                <a:solidFill>
                  <a:srgbClr val="FFFFFF"/>
                </a:solidFill>
                <a:latin typeface="Comic Sans MS"/>
                <a:cs typeface="Comic Sans MS"/>
              </a:rPr>
              <a:t>Management</a:t>
            </a:r>
            <a:r>
              <a:rPr sz="1089" spc="-14" dirty="0">
                <a:solidFill>
                  <a:srgbClr val="FFFFFF"/>
                </a:solidFill>
                <a:latin typeface="Comic Sans MS"/>
                <a:cs typeface="Comic Sans MS"/>
              </a:rPr>
              <a:t> Plane</a:t>
            </a:r>
            <a:endParaRPr sz="1089">
              <a:latin typeface="Comic Sans MS"/>
              <a:cs typeface="Comic Sans MS"/>
            </a:endParaRPr>
          </a:p>
          <a:p>
            <a:pPr marL="331964" marR="3458" indent="-295655">
              <a:lnSpc>
                <a:spcPct val="164700"/>
              </a:lnSpc>
              <a:spcBef>
                <a:spcPts val="329"/>
              </a:spcBef>
            </a:pPr>
            <a:r>
              <a:rPr sz="1089" dirty="0">
                <a:solidFill>
                  <a:srgbClr val="FFFFFF"/>
                </a:solidFill>
                <a:latin typeface="Comic Sans MS"/>
                <a:cs typeface="Comic Sans MS"/>
              </a:rPr>
              <a:t>Mobility</a:t>
            </a:r>
            <a:r>
              <a:rPr sz="1089" spc="-6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089" dirty="0">
                <a:solidFill>
                  <a:srgbClr val="FFFFFF"/>
                </a:solidFill>
                <a:latin typeface="Comic Sans MS"/>
                <a:cs typeface="Comic Sans MS"/>
              </a:rPr>
              <a:t>Management</a:t>
            </a:r>
            <a:r>
              <a:rPr sz="1089" spc="-4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089" spc="-7" dirty="0">
                <a:solidFill>
                  <a:srgbClr val="FFFFFF"/>
                </a:solidFill>
                <a:latin typeface="Comic Sans MS"/>
                <a:cs typeface="Comic Sans MS"/>
              </a:rPr>
              <a:t>Plane </a:t>
            </a:r>
            <a:r>
              <a:rPr sz="1089" dirty="0">
                <a:solidFill>
                  <a:srgbClr val="FFFFFF"/>
                </a:solidFill>
                <a:latin typeface="Comic Sans MS"/>
                <a:cs typeface="Comic Sans MS"/>
              </a:rPr>
              <a:t>Power</a:t>
            </a:r>
            <a:r>
              <a:rPr sz="1089" spc="-54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089" dirty="0">
                <a:solidFill>
                  <a:srgbClr val="FFFFFF"/>
                </a:solidFill>
                <a:latin typeface="Comic Sans MS"/>
                <a:cs typeface="Comic Sans MS"/>
              </a:rPr>
              <a:t>Management</a:t>
            </a:r>
            <a:r>
              <a:rPr sz="1089" spc="-41" dirty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sz="1089" spc="-7" dirty="0">
                <a:solidFill>
                  <a:srgbClr val="FFFFFF"/>
                </a:solidFill>
                <a:latin typeface="Comic Sans MS"/>
                <a:cs typeface="Comic Sans MS"/>
              </a:rPr>
              <a:t>Plane</a:t>
            </a:r>
            <a:endParaRPr sz="1089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37326" y="1143785"/>
            <a:ext cx="821231" cy="711445"/>
            <a:chOff x="6177241" y="1680375"/>
            <a:chExt cx="1206500" cy="1045210"/>
          </a:xfrm>
        </p:grpSpPr>
        <p:sp>
          <p:nvSpPr>
            <p:cNvPr id="18" name="object 18"/>
            <p:cNvSpPr/>
            <p:nvPr/>
          </p:nvSpPr>
          <p:spPr>
            <a:xfrm>
              <a:off x="6186766" y="2283447"/>
              <a:ext cx="300990" cy="432434"/>
            </a:xfrm>
            <a:custGeom>
              <a:avLst/>
              <a:gdLst/>
              <a:ahLst/>
              <a:cxnLst/>
              <a:rect l="l" t="t" r="r" b="b"/>
              <a:pathLst>
                <a:path w="300989" h="432435">
                  <a:moveTo>
                    <a:pt x="225640" y="0"/>
                  </a:moveTo>
                  <a:lnTo>
                    <a:pt x="75222" y="0"/>
                  </a:lnTo>
                  <a:lnTo>
                    <a:pt x="75222" y="281622"/>
                  </a:lnTo>
                  <a:lnTo>
                    <a:pt x="0" y="281622"/>
                  </a:lnTo>
                  <a:lnTo>
                    <a:pt x="150431" y="432054"/>
                  </a:lnTo>
                  <a:lnTo>
                    <a:pt x="300850" y="281622"/>
                  </a:lnTo>
                  <a:lnTo>
                    <a:pt x="225640" y="281622"/>
                  </a:lnTo>
                  <a:lnTo>
                    <a:pt x="22564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6766" y="2283447"/>
              <a:ext cx="300990" cy="432434"/>
            </a:xfrm>
            <a:custGeom>
              <a:avLst/>
              <a:gdLst/>
              <a:ahLst/>
              <a:cxnLst/>
              <a:rect l="l" t="t" r="r" b="b"/>
              <a:pathLst>
                <a:path w="300989" h="432435">
                  <a:moveTo>
                    <a:pt x="0" y="281620"/>
                  </a:moveTo>
                  <a:lnTo>
                    <a:pt x="75213" y="281620"/>
                  </a:lnTo>
                  <a:lnTo>
                    <a:pt x="75213" y="0"/>
                  </a:lnTo>
                  <a:lnTo>
                    <a:pt x="225640" y="0"/>
                  </a:lnTo>
                  <a:lnTo>
                    <a:pt x="225640" y="281620"/>
                  </a:lnTo>
                  <a:lnTo>
                    <a:pt x="300853" y="281620"/>
                  </a:lnTo>
                  <a:lnTo>
                    <a:pt x="150426" y="432047"/>
                  </a:lnTo>
                  <a:lnTo>
                    <a:pt x="0" y="28162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8409" y="1977936"/>
              <a:ext cx="300990" cy="432434"/>
            </a:xfrm>
            <a:custGeom>
              <a:avLst/>
              <a:gdLst/>
              <a:ahLst/>
              <a:cxnLst/>
              <a:rect l="l" t="t" r="r" b="b"/>
              <a:pathLst>
                <a:path w="300990" h="432435">
                  <a:moveTo>
                    <a:pt x="225640" y="0"/>
                  </a:moveTo>
                  <a:lnTo>
                    <a:pt x="75209" y="0"/>
                  </a:lnTo>
                  <a:lnTo>
                    <a:pt x="75209" y="281622"/>
                  </a:lnTo>
                  <a:lnTo>
                    <a:pt x="0" y="281622"/>
                  </a:lnTo>
                  <a:lnTo>
                    <a:pt x="150418" y="432053"/>
                  </a:lnTo>
                  <a:lnTo>
                    <a:pt x="300850" y="281622"/>
                  </a:lnTo>
                  <a:lnTo>
                    <a:pt x="225640" y="281622"/>
                  </a:lnTo>
                  <a:lnTo>
                    <a:pt x="22564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1" name="object 21"/>
            <p:cNvSpPr/>
            <p:nvPr/>
          </p:nvSpPr>
          <p:spPr>
            <a:xfrm>
              <a:off x="6628409" y="1977936"/>
              <a:ext cx="300990" cy="432434"/>
            </a:xfrm>
            <a:custGeom>
              <a:avLst/>
              <a:gdLst/>
              <a:ahLst/>
              <a:cxnLst/>
              <a:rect l="l" t="t" r="r" b="b"/>
              <a:pathLst>
                <a:path w="300990" h="432435">
                  <a:moveTo>
                    <a:pt x="0" y="281620"/>
                  </a:moveTo>
                  <a:lnTo>
                    <a:pt x="75214" y="281620"/>
                  </a:lnTo>
                  <a:lnTo>
                    <a:pt x="75214" y="0"/>
                  </a:lnTo>
                  <a:lnTo>
                    <a:pt x="225641" y="0"/>
                  </a:lnTo>
                  <a:lnTo>
                    <a:pt x="225641" y="281620"/>
                  </a:lnTo>
                  <a:lnTo>
                    <a:pt x="300853" y="281620"/>
                  </a:lnTo>
                  <a:lnTo>
                    <a:pt x="150427" y="432047"/>
                  </a:lnTo>
                  <a:lnTo>
                    <a:pt x="0" y="28162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3277" y="1689900"/>
              <a:ext cx="300990" cy="432434"/>
            </a:xfrm>
            <a:custGeom>
              <a:avLst/>
              <a:gdLst/>
              <a:ahLst/>
              <a:cxnLst/>
              <a:rect l="l" t="t" r="r" b="b"/>
              <a:pathLst>
                <a:path w="300990" h="432435">
                  <a:moveTo>
                    <a:pt x="225640" y="0"/>
                  </a:moveTo>
                  <a:lnTo>
                    <a:pt x="75209" y="0"/>
                  </a:lnTo>
                  <a:lnTo>
                    <a:pt x="75209" y="281622"/>
                  </a:lnTo>
                  <a:lnTo>
                    <a:pt x="0" y="281622"/>
                  </a:lnTo>
                  <a:lnTo>
                    <a:pt x="150418" y="432054"/>
                  </a:lnTo>
                  <a:lnTo>
                    <a:pt x="300850" y="281622"/>
                  </a:lnTo>
                  <a:lnTo>
                    <a:pt x="225640" y="281622"/>
                  </a:lnTo>
                  <a:lnTo>
                    <a:pt x="22564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3" name="object 23"/>
            <p:cNvSpPr/>
            <p:nvPr/>
          </p:nvSpPr>
          <p:spPr>
            <a:xfrm>
              <a:off x="7073277" y="1689900"/>
              <a:ext cx="300990" cy="432434"/>
            </a:xfrm>
            <a:custGeom>
              <a:avLst/>
              <a:gdLst/>
              <a:ahLst/>
              <a:cxnLst/>
              <a:rect l="l" t="t" r="r" b="b"/>
              <a:pathLst>
                <a:path w="300990" h="432435">
                  <a:moveTo>
                    <a:pt x="0" y="281620"/>
                  </a:moveTo>
                  <a:lnTo>
                    <a:pt x="75214" y="281620"/>
                  </a:lnTo>
                  <a:lnTo>
                    <a:pt x="75214" y="0"/>
                  </a:lnTo>
                  <a:lnTo>
                    <a:pt x="225640" y="0"/>
                  </a:lnTo>
                  <a:lnTo>
                    <a:pt x="225640" y="281620"/>
                  </a:lnTo>
                  <a:lnTo>
                    <a:pt x="300853" y="281620"/>
                  </a:lnTo>
                  <a:lnTo>
                    <a:pt x="150426" y="432047"/>
                  </a:lnTo>
                  <a:lnTo>
                    <a:pt x="0" y="28162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181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Feature</a:t>
            </a:r>
            <a:r>
              <a:rPr spc="-65" dirty="0"/>
              <a:t> </a:t>
            </a:r>
            <a:r>
              <a:rPr spc="-7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327196" cy="231269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Declarative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SQL-</a:t>
            </a:r>
            <a:r>
              <a:rPr sz="1634" dirty="0">
                <a:latin typeface="Comic Sans MS"/>
                <a:cs typeface="Comic Sans MS"/>
              </a:rPr>
              <a:t>like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interface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37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Metadata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catalog</a:t>
            </a:r>
            <a:r>
              <a:rPr sz="1634" spc="-7" dirty="0">
                <a:latin typeface="Comic Sans MS"/>
                <a:cs typeface="Comic Sans MS"/>
              </a:rPr>
              <a:t> management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Multiple</a:t>
            </a:r>
            <a:r>
              <a:rPr sz="1634" spc="-5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concurrent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queries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4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Network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monitoring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(via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queries)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14" dirty="0">
                <a:latin typeface="Comic Sans MS"/>
                <a:cs typeface="Comic Sans MS"/>
              </a:rPr>
              <a:t>In-</a:t>
            </a:r>
            <a:r>
              <a:rPr sz="1634" dirty="0">
                <a:latin typeface="Comic Sans MS"/>
                <a:cs typeface="Comic Sans MS"/>
              </a:rPr>
              <a:t>network,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distributed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3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processing</a:t>
            </a: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ts val="1920"/>
              </a:lnSpc>
              <a:spcBef>
                <a:spcPts val="521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Extensible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framework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attributes,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commands,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and </a:t>
            </a:r>
            <a:r>
              <a:rPr sz="1634" spc="-7" dirty="0">
                <a:latin typeface="Comic Sans MS"/>
                <a:cs typeface="Comic Sans MS"/>
              </a:rPr>
              <a:t>aggregates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1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14" dirty="0">
                <a:latin typeface="Comic Sans MS"/>
                <a:cs typeface="Comic Sans MS"/>
              </a:rPr>
              <a:t>In-</a:t>
            </a:r>
            <a:r>
              <a:rPr sz="1634" dirty="0">
                <a:latin typeface="Comic Sans MS"/>
                <a:cs typeface="Comic Sans MS"/>
              </a:rPr>
              <a:t>network,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persistent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storage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250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7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8495" y="1482460"/>
            <a:ext cx="1711618" cy="233904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4952" rIns="0" bIns="0" rtlCol="0">
            <a:spAutoFit/>
          </a:bodyPr>
          <a:lstStyle/>
          <a:p>
            <a:pPr marL="416684">
              <a:spcBef>
                <a:spcPts val="354"/>
              </a:spcBef>
            </a:pPr>
            <a:r>
              <a:rPr sz="1225" dirty="0">
                <a:latin typeface="Comic Sans MS"/>
                <a:cs typeface="Comic Sans MS"/>
              </a:rPr>
              <a:t>TinyDB</a:t>
            </a:r>
            <a:r>
              <a:rPr sz="1225" spc="-34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GUI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495" y="1793663"/>
            <a:ext cx="1711618" cy="233904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44952" rIns="0" bIns="0" rtlCol="0">
            <a:spAutoFit/>
          </a:bodyPr>
          <a:lstStyle/>
          <a:p>
            <a:pPr marL="200561">
              <a:spcBef>
                <a:spcPts val="354"/>
              </a:spcBef>
            </a:pPr>
            <a:r>
              <a:rPr sz="1225" dirty="0">
                <a:latin typeface="Comic Sans MS"/>
                <a:cs typeface="Comic Sans MS"/>
              </a:rPr>
              <a:t>TinyDB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Client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API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78785" y="1638062"/>
            <a:ext cx="933610" cy="622407"/>
          </a:xfrm>
          <a:custGeom>
            <a:avLst/>
            <a:gdLst/>
            <a:ahLst/>
            <a:cxnLst/>
            <a:rect l="l" t="t" r="r" b="b"/>
            <a:pathLst>
              <a:path w="1371600" h="914400">
                <a:moveTo>
                  <a:pt x="1371599" y="114299"/>
                </a:moveTo>
                <a:lnTo>
                  <a:pt x="1336637" y="150427"/>
                </a:lnTo>
                <a:lnTo>
                  <a:pt x="1277968" y="171989"/>
                </a:lnTo>
                <a:lnTo>
                  <a:pt x="1239280" y="181803"/>
                </a:lnTo>
                <a:lnTo>
                  <a:pt x="1194915" y="190881"/>
                </a:lnTo>
                <a:lnTo>
                  <a:pt x="1145290" y="199152"/>
                </a:lnTo>
                <a:lnTo>
                  <a:pt x="1090825" y="206546"/>
                </a:lnTo>
                <a:lnTo>
                  <a:pt x="1031937" y="212994"/>
                </a:lnTo>
                <a:lnTo>
                  <a:pt x="969044" y="218426"/>
                </a:lnTo>
                <a:lnTo>
                  <a:pt x="902566" y="222772"/>
                </a:lnTo>
                <a:lnTo>
                  <a:pt x="832920" y="225963"/>
                </a:lnTo>
                <a:lnTo>
                  <a:pt x="760525" y="227929"/>
                </a:lnTo>
                <a:lnTo>
                  <a:pt x="685799" y="228599"/>
                </a:lnTo>
                <a:lnTo>
                  <a:pt x="611074" y="227929"/>
                </a:lnTo>
                <a:lnTo>
                  <a:pt x="538679" y="225963"/>
                </a:lnTo>
                <a:lnTo>
                  <a:pt x="469034" y="222772"/>
                </a:lnTo>
                <a:lnTo>
                  <a:pt x="402555" y="218426"/>
                </a:lnTo>
                <a:lnTo>
                  <a:pt x="339663" y="212994"/>
                </a:lnTo>
                <a:lnTo>
                  <a:pt x="280775" y="206546"/>
                </a:lnTo>
                <a:lnTo>
                  <a:pt x="226309" y="199152"/>
                </a:lnTo>
                <a:lnTo>
                  <a:pt x="176685" y="190881"/>
                </a:lnTo>
                <a:lnTo>
                  <a:pt x="132319" y="181803"/>
                </a:lnTo>
                <a:lnTo>
                  <a:pt x="93631" y="171989"/>
                </a:lnTo>
                <a:lnTo>
                  <a:pt x="34962" y="150427"/>
                </a:lnTo>
                <a:lnTo>
                  <a:pt x="4024" y="126754"/>
                </a:lnTo>
                <a:lnTo>
                  <a:pt x="0" y="114299"/>
                </a:lnTo>
                <a:lnTo>
                  <a:pt x="4024" y="101845"/>
                </a:lnTo>
                <a:lnTo>
                  <a:pt x="34962" y="78172"/>
                </a:lnTo>
                <a:lnTo>
                  <a:pt x="93631" y="56610"/>
                </a:lnTo>
                <a:lnTo>
                  <a:pt x="132319" y="46795"/>
                </a:lnTo>
                <a:lnTo>
                  <a:pt x="176685" y="37718"/>
                </a:lnTo>
                <a:lnTo>
                  <a:pt x="226309" y="29447"/>
                </a:lnTo>
                <a:lnTo>
                  <a:pt x="280775" y="22053"/>
                </a:lnTo>
                <a:lnTo>
                  <a:pt x="339663" y="15605"/>
                </a:lnTo>
                <a:lnTo>
                  <a:pt x="402555" y="10173"/>
                </a:lnTo>
                <a:lnTo>
                  <a:pt x="469034" y="5827"/>
                </a:lnTo>
                <a:lnTo>
                  <a:pt x="538679" y="2636"/>
                </a:lnTo>
                <a:lnTo>
                  <a:pt x="611074" y="670"/>
                </a:lnTo>
                <a:lnTo>
                  <a:pt x="685799" y="0"/>
                </a:lnTo>
                <a:lnTo>
                  <a:pt x="760525" y="670"/>
                </a:lnTo>
                <a:lnTo>
                  <a:pt x="832920" y="2636"/>
                </a:lnTo>
                <a:lnTo>
                  <a:pt x="902566" y="5827"/>
                </a:lnTo>
                <a:lnTo>
                  <a:pt x="969044" y="10173"/>
                </a:lnTo>
                <a:lnTo>
                  <a:pt x="1031937" y="15605"/>
                </a:lnTo>
                <a:lnTo>
                  <a:pt x="1090825" y="22053"/>
                </a:lnTo>
                <a:lnTo>
                  <a:pt x="1145290" y="29447"/>
                </a:lnTo>
                <a:lnTo>
                  <a:pt x="1194915" y="37718"/>
                </a:lnTo>
                <a:lnTo>
                  <a:pt x="1239280" y="46795"/>
                </a:lnTo>
                <a:lnTo>
                  <a:pt x="1277968" y="56610"/>
                </a:lnTo>
                <a:lnTo>
                  <a:pt x="1336637" y="78172"/>
                </a:lnTo>
                <a:lnTo>
                  <a:pt x="1367575" y="101845"/>
                </a:lnTo>
                <a:lnTo>
                  <a:pt x="1371599" y="114299"/>
                </a:lnTo>
                <a:lnTo>
                  <a:pt x="1371599" y="800099"/>
                </a:lnTo>
                <a:lnTo>
                  <a:pt x="1336637" y="836226"/>
                </a:lnTo>
                <a:lnTo>
                  <a:pt x="1277968" y="857788"/>
                </a:lnTo>
                <a:lnTo>
                  <a:pt x="1239280" y="867603"/>
                </a:lnTo>
                <a:lnTo>
                  <a:pt x="1194915" y="876680"/>
                </a:lnTo>
                <a:lnTo>
                  <a:pt x="1145290" y="884951"/>
                </a:lnTo>
                <a:lnTo>
                  <a:pt x="1090825" y="892345"/>
                </a:lnTo>
                <a:lnTo>
                  <a:pt x="1031937" y="898793"/>
                </a:lnTo>
                <a:lnTo>
                  <a:pt x="969044" y="904225"/>
                </a:lnTo>
                <a:lnTo>
                  <a:pt x="902566" y="908572"/>
                </a:lnTo>
                <a:lnTo>
                  <a:pt x="832920" y="911762"/>
                </a:lnTo>
                <a:lnTo>
                  <a:pt x="760525" y="913728"/>
                </a:lnTo>
                <a:lnTo>
                  <a:pt x="685799" y="914399"/>
                </a:lnTo>
                <a:lnTo>
                  <a:pt x="611074" y="913728"/>
                </a:lnTo>
                <a:lnTo>
                  <a:pt x="538679" y="911762"/>
                </a:lnTo>
                <a:lnTo>
                  <a:pt x="469034" y="908572"/>
                </a:lnTo>
                <a:lnTo>
                  <a:pt x="402555" y="904225"/>
                </a:lnTo>
                <a:lnTo>
                  <a:pt x="339663" y="898793"/>
                </a:lnTo>
                <a:lnTo>
                  <a:pt x="280775" y="892345"/>
                </a:lnTo>
                <a:lnTo>
                  <a:pt x="226309" y="884951"/>
                </a:lnTo>
                <a:lnTo>
                  <a:pt x="176685" y="876680"/>
                </a:lnTo>
                <a:lnTo>
                  <a:pt x="132319" y="867603"/>
                </a:lnTo>
                <a:lnTo>
                  <a:pt x="93631" y="857788"/>
                </a:lnTo>
                <a:lnTo>
                  <a:pt x="34962" y="836226"/>
                </a:lnTo>
                <a:lnTo>
                  <a:pt x="4024" y="812553"/>
                </a:lnTo>
                <a:lnTo>
                  <a:pt x="0" y="800099"/>
                </a:lnTo>
                <a:lnTo>
                  <a:pt x="0" y="114299"/>
                </a:lnTo>
                <a:lnTo>
                  <a:pt x="1371599" y="114299"/>
                </a:lnTo>
                <a:close/>
              </a:path>
            </a:pathLst>
          </a:custGeom>
          <a:ln w="9524">
            <a:solidFill>
              <a:srgbClr val="555E32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6" name="object 6"/>
          <p:cNvSpPr txBox="1"/>
          <p:nvPr/>
        </p:nvSpPr>
        <p:spPr>
          <a:xfrm>
            <a:off x="6387984" y="1919874"/>
            <a:ext cx="472856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spc="-14" dirty="0">
                <a:latin typeface="Comic Sans MS"/>
                <a:cs typeface="Comic Sans MS"/>
              </a:rPr>
              <a:t>DBMS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146" y="1907797"/>
            <a:ext cx="531639" cy="77801"/>
            <a:chOff x="6926236" y="2802813"/>
            <a:chExt cx="781050" cy="114300"/>
          </a:xfrm>
        </p:grpSpPr>
        <p:sp>
          <p:nvSpPr>
            <p:cNvPr id="8" name="object 8"/>
            <p:cNvSpPr/>
            <p:nvPr/>
          </p:nvSpPr>
          <p:spPr>
            <a:xfrm>
              <a:off x="6945286" y="2838335"/>
              <a:ext cx="724535" cy="24130"/>
            </a:xfrm>
            <a:custGeom>
              <a:avLst/>
              <a:gdLst/>
              <a:ahLst/>
              <a:cxnLst/>
              <a:rect l="l" t="t" r="r" b="b"/>
              <a:pathLst>
                <a:path w="724534" h="24130">
                  <a:moveTo>
                    <a:pt x="0" y="0"/>
                  </a:moveTo>
                  <a:lnTo>
                    <a:pt x="723920" y="2413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9" name="object 9"/>
            <p:cNvSpPr/>
            <p:nvPr/>
          </p:nvSpPr>
          <p:spPr>
            <a:xfrm>
              <a:off x="7591145" y="2802813"/>
              <a:ext cx="116205" cy="114300"/>
            </a:xfrm>
            <a:custGeom>
              <a:avLst/>
              <a:gdLst/>
              <a:ahLst/>
              <a:cxnLst/>
              <a:rect l="l" t="t" r="r" b="b"/>
              <a:pathLst>
                <a:path w="116204" h="114300">
                  <a:moveTo>
                    <a:pt x="3810" y="0"/>
                  </a:moveTo>
                  <a:lnTo>
                    <a:pt x="0" y="114236"/>
                  </a:lnTo>
                  <a:lnTo>
                    <a:pt x="116141" y="60921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837965" y="2342511"/>
            <a:ext cx="4529738" cy="2322787"/>
            <a:chOff x="1330032" y="3441467"/>
            <a:chExt cx="6654800" cy="34124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032" y="3441467"/>
              <a:ext cx="6654342" cy="34123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621" y="3468419"/>
              <a:ext cx="6562113" cy="33189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8487" y="4159135"/>
              <a:ext cx="1270000" cy="9525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9695" y="1274991"/>
            <a:ext cx="906127" cy="9843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17246" y="2386679"/>
            <a:ext cx="122752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34" dirty="0">
                <a:latin typeface="Calibri"/>
                <a:cs typeface="Calibri"/>
              </a:rPr>
              <a:t>0</a:t>
            </a:r>
            <a:endParaRPr sz="1634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7117" y="3562912"/>
            <a:ext cx="1157935" cy="568976"/>
          </a:xfrm>
          <a:prstGeom prst="rect">
            <a:avLst/>
          </a:prstGeom>
        </p:spPr>
        <p:txBody>
          <a:bodyPr vert="horz" wrap="square" lIns="0" tIns="76936" rIns="0" bIns="0" rtlCol="0">
            <a:spAutoFit/>
          </a:bodyPr>
          <a:lstStyle/>
          <a:p>
            <a:pPr marL="371298">
              <a:spcBef>
                <a:spcPts val="606"/>
              </a:spcBef>
            </a:pPr>
            <a:r>
              <a:rPr sz="1634" spc="-34" dirty="0">
                <a:latin typeface="Calibri"/>
                <a:cs typeface="Calibri"/>
              </a:rPr>
              <a:t>4</a:t>
            </a:r>
            <a:endParaRPr sz="1634">
              <a:latin typeface="Calibri"/>
              <a:cs typeface="Calibri"/>
            </a:endParaRPr>
          </a:p>
          <a:p>
            <a:pPr marL="8645">
              <a:spcBef>
                <a:spcPts val="405"/>
              </a:spcBef>
            </a:pPr>
            <a:r>
              <a:rPr sz="1225" dirty="0">
                <a:latin typeface="Comic Sans MS"/>
                <a:cs typeface="Comic Sans MS"/>
              </a:rPr>
              <a:t>Sensor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network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6260" y="3070548"/>
            <a:ext cx="122752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34" dirty="0">
                <a:latin typeface="Calibri"/>
                <a:cs typeface="Calibri"/>
              </a:rPr>
              <a:t>1</a:t>
            </a:r>
            <a:endParaRPr sz="1634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1723" y="3601513"/>
            <a:ext cx="122752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34" dirty="0">
                <a:latin typeface="Calibri"/>
                <a:cs typeface="Calibri"/>
              </a:rPr>
              <a:t>5</a:t>
            </a:r>
            <a:endParaRPr sz="1634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8528" y="3060953"/>
            <a:ext cx="122752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34" dirty="0">
                <a:latin typeface="Calibri"/>
                <a:cs typeface="Calibri"/>
              </a:rPr>
              <a:t>2</a:t>
            </a:r>
            <a:endParaRPr sz="1634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2631" y="3631492"/>
            <a:ext cx="122752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34" dirty="0">
                <a:latin typeface="Calibri"/>
                <a:cs typeface="Calibri"/>
              </a:rPr>
              <a:t>6</a:t>
            </a:r>
            <a:endParaRPr sz="1634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7693" y="4098297"/>
            <a:ext cx="122752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spc="-34" dirty="0">
                <a:latin typeface="Calibri"/>
                <a:cs typeface="Calibri"/>
              </a:rPr>
              <a:t>7</a:t>
            </a:r>
            <a:endParaRPr sz="1634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3711" y="1692955"/>
            <a:ext cx="379927" cy="17633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089" spc="-14" dirty="0">
                <a:latin typeface="Comic Sans MS"/>
                <a:cs typeface="Comic Sans MS"/>
              </a:rPr>
              <a:t>JDBC</a:t>
            </a:r>
            <a:endParaRPr sz="1089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66335" y="2364203"/>
            <a:ext cx="5757262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193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5"/>
          </a:p>
        </p:txBody>
      </p:sp>
      <p:sp>
        <p:nvSpPr>
          <p:cNvPr id="24" name="object 24"/>
          <p:cNvSpPr txBox="1"/>
          <p:nvPr/>
        </p:nvSpPr>
        <p:spPr>
          <a:xfrm>
            <a:off x="1709126" y="2398565"/>
            <a:ext cx="737811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Mote</a:t>
            </a:r>
            <a:r>
              <a:rPr sz="1225" spc="-44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side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932650" y="0"/>
            <a:ext cx="0" cy="297949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8645">
              <a:spcBef>
                <a:spcPts val="163"/>
              </a:spcBef>
            </a:pPr>
            <a:endParaRPr spc="-17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25" name="object 25"/>
          <p:cNvSpPr txBox="1"/>
          <p:nvPr/>
        </p:nvSpPr>
        <p:spPr>
          <a:xfrm>
            <a:off x="4996213" y="2749058"/>
            <a:ext cx="988935" cy="739827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38318" marR="3458" indent="-129673">
              <a:lnSpc>
                <a:spcPct val="117200"/>
              </a:lnSpc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TinyDB</a:t>
            </a:r>
            <a:r>
              <a:rPr sz="1225" spc="-34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query </a:t>
            </a:r>
            <a:r>
              <a:rPr sz="1225" spc="-7" dirty="0">
                <a:latin typeface="Comic Sans MS"/>
                <a:cs typeface="Comic Sans MS"/>
              </a:rPr>
              <a:t>processor</a:t>
            </a:r>
            <a:endParaRPr sz="1225">
              <a:latin typeface="Comic Sans MS"/>
              <a:cs typeface="Comic Sans MS"/>
            </a:endParaRPr>
          </a:p>
          <a:p>
            <a:pPr marL="125351">
              <a:spcBef>
                <a:spcPts val="272"/>
              </a:spcBef>
            </a:pPr>
            <a:r>
              <a:rPr sz="1634" spc="-34" dirty="0">
                <a:latin typeface="Calibri"/>
                <a:cs typeface="Calibri"/>
              </a:rPr>
              <a:t>8</a:t>
            </a:r>
            <a:endParaRPr sz="1634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71798" y="2075475"/>
            <a:ext cx="534665" cy="197243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225" dirty="0">
                <a:latin typeface="Comic Sans MS"/>
                <a:cs typeface="Comic Sans MS"/>
              </a:rPr>
              <a:t>PC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spc="-14" dirty="0">
                <a:latin typeface="Comic Sans MS"/>
                <a:cs typeface="Comic Sans MS"/>
              </a:rPr>
              <a:t>side</a:t>
            </a:r>
            <a:endParaRPr sz="1225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709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Data</a:t>
            </a:r>
            <a:r>
              <a:rPr spc="-54" dirty="0"/>
              <a:t> </a:t>
            </a:r>
            <a:r>
              <a:rPr spc="-7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748618" cy="3271918"/>
          </a:xfrm>
          <a:prstGeom prst="rect">
            <a:avLst/>
          </a:prstGeom>
        </p:spPr>
        <p:txBody>
          <a:bodyPr vert="horz" wrap="square" lIns="0" tIns="22476" rIns="0" bIns="0" rtlCol="0">
            <a:spAutoFit/>
          </a:bodyPr>
          <a:lstStyle/>
          <a:p>
            <a:pPr marL="190188" marR="3458" indent="-181543">
              <a:lnSpc>
                <a:spcPts val="1906"/>
              </a:lnSpc>
              <a:spcBef>
                <a:spcPts val="177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Entire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sensor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network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one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single,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infinitely-</a:t>
            </a:r>
            <a:r>
              <a:rPr sz="1634" dirty="0">
                <a:latin typeface="Comic Sans MS"/>
                <a:cs typeface="Comic Sans MS"/>
              </a:rPr>
              <a:t>long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logical </a:t>
            </a:r>
            <a:r>
              <a:rPr sz="1634" dirty="0">
                <a:latin typeface="Comic Sans MS"/>
                <a:cs typeface="Comic Sans MS"/>
              </a:rPr>
              <a:t>table:</a:t>
            </a:r>
            <a:r>
              <a:rPr sz="1634" spc="-3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sensors</a:t>
            </a:r>
            <a:endParaRPr sz="1634">
              <a:latin typeface="Comic Sans MS"/>
              <a:cs typeface="Comic Sans MS"/>
            </a:endParaRPr>
          </a:p>
          <a:p>
            <a:pPr marL="190188" marR="595633" indent="-181543">
              <a:lnSpc>
                <a:spcPct val="101499"/>
              </a:lnSpc>
              <a:spcBef>
                <a:spcPts val="320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Columns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consist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of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all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the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attributes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defined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the </a:t>
            </a:r>
            <a:r>
              <a:rPr sz="1634" spc="-7" dirty="0">
                <a:latin typeface="Comic Sans MS"/>
                <a:cs typeface="Comic Sans MS"/>
              </a:rPr>
              <a:t>network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37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Typical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attributes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357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Sensor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readings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spc="-7" dirty="0">
                <a:latin typeface="Comic Sans MS"/>
                <a:cs typeface="Comic Sans MS"/>
              </a:rPr>
              <a:t>Meta-</a:t>
            </a:r>
            <a:r>
              <a:rPr sz="1361" dirty="0">
                <a:latin typeface="Comic Sans MS"/>
                <a:cs typeface="Comic Sans MS"/>
              </a:rPr>
              <a:t>data: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id,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location,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etc.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Internal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states: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routing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tree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parent,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timestamp,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queue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length,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etc.</a:t>
            </a:r>
            <a:endParaRPr sz="1361">
              <a:latin typeface="Comic Sans MS"/>
              <a:cs typeface="Comic Sans MS"/>
            </a:endParaRPr>
          </a:p>
          <a:p>
            <a:pPr lvl="1">
              <a:spcBef>
                <a:spcPts val="824"/>
              </a:spcBef>
              <a:buFont typeface="Arial"/>
              <a:buChar char="•"/>
            </a:pPr>
            <a:endParaRPr sz="1361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Nodes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return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NULL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for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unknown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attributes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On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server,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all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attributes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defined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catalog.xml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4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Discussion: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other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alternative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data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models?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27159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41" dirty="0"/>
              <a:t> </a:t>
            </a:r>
            <a:r>
              <a:rPr dirty="0"/>
              <a:t>Language</a:t>
            </a:r>
            <a:r>
              <a:rPr spc="-34" dirty="0"/>
              <a:t> </a:t>
            </a:r>
            <a:r>
              <a:rPr spc="-7" dirty="0"/>
              <a:t>(TinySQL)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3370073" cy="233808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SELECT</a:t>
            </a:r>
            <a:r>
              <a:rPr sz="1634" spc="-4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&lt;aggregates&gt;,</a:t>
            </a:r>
            <a:r>
              <a:rPr sz="1634" spc="-4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800000"/>
                </a:solidFill>
                <a:latin typeface="Comic Sans MS"/>
                <a:cs typeface="Comic Sans MS"/>
              </a:rPr>
              <a:t>&lt;attributes&gt;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54"/>
              </a:spcBef>
            </a:pPr>
            <a:endParaRPr sz="1634">
              <a:latin typeface="Comic Sans MS"/>
              <a:cs typeface="Comic Sans MS"/>
            </a:endParaRPr>
          </a:p>
          <a:p>
            <a:pPr marL="8645" marR="778040">
              <a:lnSpc>
                <a:spcPct val="119800"/>
              </a:lnSpc>
            </a:pP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FROM</a:t>
            </a:r>
            <a:r>
              <a:rPr sz="1634" spc="-2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{sensors</a:t>
            </a:r>
            <a:r>
              <a:rPr sz="1634" spc="-2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|</a:t>
            </a:r>
            <a:r>
              <a:rPr sz="1634" spc="-2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800000"/>
                </a:solidFill>
                <a:latin typeface="Comic Sans MS"/>
                <a:cs typeface="Comic Sans MS"/>
              </a:rPr>
              <a:t>&lt;buffer&gt;} </a:t>
            </a: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WHERE</a:t>
            </a:r>
            <a:r>
              <a:rPr sz="1634" spc="-4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800000"/>
                </a:solidFill>
                <a:latin typeface="Comic Sans MS"/>
                <a:cs typeface="Comic Sans MS"/>
              </a:rPr>
              <a:t>&lt;predicates&gt; </a:t>
            </a: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GROUP</a:t>
            </a:r>
            <a:r>
              <a:rPr sz="1634" spc="-20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800000"/>
                </a:solidFill>
                <a:latin typeface="Comic Sans MS"/>
                <a:cs typeface="Comic Sans MS"/>
              </a:rPr>
              <a:t>BY</a:t>
            </a:r>
            <a:r>
              <a:rPr sz="1634" spc="-1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800000"/>
                </a:solidFill>
                <a:latin typeface="Comic Sans MS"/>
                <a:cs typeface="Comic Sans MS"/>
              </a:rPr>
              <a:t>&lt;exprs&gt;</a:t>
            </a:r>
            <a:endParaRPr sz="1634">
              <a:latin typeface="Comic Sans MS"/>
              <a:cs typeface="Comic Sans MS"/>
            </a:endParaRPr>
          </a:p>
          <a:p>
            <a:pPr marL="8645">
              <a:spcBef>
                <a:spcPts val="422"/>
              </a:spcBef>
            </a:pPr>
            <a:r>
              <a:rPr sz="1634" dirty="0">
                <a:latin typeface="Comic Sans MS"/>
                <a:cs typeface="Comic Sans MS"/>
              </a:rPr>
              <a:t>SAMPLE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PERIOD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&lt;const&gt;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|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spc="-14" dirty="0">
                <a:latin typeface="Comic Sans MS"/>
                <a:cs typeface="Comic Sans MS"/>
              </a:rPr>
              <a:t>ONCE</a:t>
            </a:r>
            <a:endParaRPr sz="1634">
              <a:latin typeface="Comic Sans MS"/>
              <a:cs typeface="Comic Sans MS"/>
            </a:endParaRPr>
          </a:p>
          <a:p>
            <a:pPr marL="8645">
              <a:spcBef>
                <a:spcPts val="354"/>
              </a:spcBef>
            </a:pPr>
            <a:r>
              <a:rPr sz="1634" dirty="0">
                <a:latin typeface="Comic Sans MS"/>
                <a:cs typeface="Comic Sans MS"/>
              </a:rPr>
              <a:t>INTO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&lt;buffer&gt;</a:t>
            </a:r>
            <a:endParaRPr sz="1634">
              <a:latin typeface="Comic Sans MS"/>
              <a:cs typeface="Comic Sans MS"/>
            </a:endParaRPr>
          </a:p>
          <a:p>
            <a:pPr marL="8645">
              <a:spcBef>
                <a:spcPts val="422"/>
              </a:spcBef>
            </a:pPr>
            <a:r>
              <a:rPr sz="1634" dirty="0">
                <a:latin typeface="Comic Sans MS"/>
                <a:cs typeface="Comic Sans MS"/>
              </a:rPr>
              <a:t>TRIGGER</a:t>
            </a:r>
            <a:r>
              <a:rPr sz="1634" spc="-65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ACTION</a:t>
            </a:r>
            <a:r>
              <a:rPr sz="1634" spc="-65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&lt;command&gt;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9391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Comparison</a:t>
            </a:r>
            <a:r>
              <a:rPr spc="-61" dirty="0"/>
              <a:t> </a:t>
            </a:r>
            <a:r>
              <a:rPr dirty="0"/>
              <a:t>with</a:t>
            </a:r>
            <a:r>
              <a:rPr spc="-58" dirty="0"/>
              <a:t> </a:t>
            </a:r>
            <a:r>
              <a:rPr spc="-17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479340" cy="2017741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Single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table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FROM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clause</a:t>
            </a:r>
            <a:endParaRPr sz="1634">
              <a:latin typeface="Comic Sans MS"/>
              <a:cs typeface="Comic Sans MS"/>
            </a:endParaRPr>
          </a:p>
          <a:p>
            <a:pPr marL="190188" marR="3458" indent="-181543">
              <a:lnSpc>
                <a:spcPct val="101499"/>
              </a:lnSpc>
              <a:spcBef>
                <a:spcPts val="306"/>
              </a:spcBef>
              <a:buSzPct val="150000"/>
              <a:buFont typeface="Arial"/>
              <a:buChar char="•"/>
              <a:tabLst>
                <a:tab pos="190188" algn="l"/>
              </a:tabLst>
            </a:pPr>
            <a:r>
              <a:rPr sz="1634" dirty="0">
                <a:latin typeface="Comic Sans MS"/>
                <a:cs typeface="Comic Sans MS"/>
              </a:rPr>
              <a:t>Only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conjunctive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comparison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predicates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4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WHERE</a:t>
            </a:r>
            <a:r>
              <a:rPr sz="1634" spc="-41" dirty="0">
                <a:latin typeface="Comic Sans MS"/>
                <a:cs typeface="Comic Sans MS"/>
              </a:rPr>
              <a:t> </a:t>
            </a:r>
            <a:r>
              <a:rPr sz="1634" spc="-17" dirty="0">
                <a:latin typeface="Comic Sans MS"/>
                <a:cs typeface="Comic Sans MS"/>
              </a:rPr>
              <a:t>and </a:t>
            </a:r>
            <a:r>
              <a:rPr sz="1634" spc="-7" dirty="0">
                <a:latin typeface="Comic Sans MS"/>
                <a:cs typeface="Comic Sans MS"/>
              </a:rPr>
              <a:t>HAVING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No</a:t>
            </a:r>
            <a:r>
              <a:rPr sz="1634" spc="-1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subqueries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4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No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column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alias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SELECT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clause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Arithmetic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expressions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limited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column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op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constant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4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Only</a:t>
            </a:r>
            <a:r>
              <a:rPr sz="1634" spc="-5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fundamental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difference: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SAMPLE</a:t>
            </a:r>
            <a:r>
              <a:rPr sz="1634" spc="-5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PERIOD</a:t>
            </a:r>
            <a:r>
              <a:rPr sz="1634" spc="-48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clause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759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TinySQL</a:t>
            </a:r>
            <a:r>
              <a:rPr spc="-34" dirty="0"/>
              <a:t> </a:t>
            </a:r>
            <a:r>
              <a:rPr spc="-7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16628" y="2450648"/>
            <a:ext cx="267981" cy="267981"/>
            <a:chOff x="1004858" y="3600335"/>
            <a:chExt cx="393700" cy="393700"/>
          </a:xfrm>
        </p:grpSpPr>
        <p:sp>
          <p:nvSpPr>
            <p:cNvPr id="4" name="object 4"/>
            <p:cNvSpPr/>
            <p:nvPr/>
          </p:nvSpPr>
          <p:spPr>
            <a:xfrm>
              <a:off x="1011208" y="360668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20" y="5031"/>
                  </a:lnTo>
                  <a:lnTo>
                    <a:pt x="106723" y="19363"/>
                  </a:lnTo>
                  <a:lnTo>
                    <a:pt x="71352" y="41851"/>
                  </a:lnTo>
                  <a:lnTo>
                    <a:pt x="41850" y="71353"/>
                  </a:lnTo>
                  <a:lnTo>
                    <a:pt x="19362" y="106724"/>
                  </a:lnTo>
                  <a:lnTo>
                    <a:pt x="5031" y="146821"/>
                  </a:lnTo>
                  <a:lnTo>
                    <a:pt x="0" y="190500"/>
                  </a:lnTo>
                  <a:lnTo>
                    <a:pt x="5031" y="234178"/>
                  </a:lnTo>
                  <a:lnTo>
                    <a:pt x="19362" y="274275"/>
                  </a:lnTo>
                  <a:lnTo>
                    <a:pt x="41850" y="309646"/>
                  </a:lnTo>
                  <a:lnTo>
                    <a:pt x="71352" y="339148"/>
                  </a:lnTo>
                  <a:lnTo>
                    <a:pt x="106723" y="361636"/>
                  </a:lnTo>
                  <a:lnTo>
                    <a:pt x="146820" y="375968"/>
                  </a:lnTo>
                  <a:lnTo>
                    <a:pt x="190500" y="381000"/>
                  </a:lnTo>
                  <a:lnTo>
                    <a:pt x="234180" y="375968"/>
                  </a:lnTo>
                  <a:lnTo>
                    <a:pt x="274277" y="361636"/>
                  </a:lnTo>
                  <a:lnTo>
                    <a:pt x="309649" y="339148"/>
                  </a:lnTo>
                  <a:lnTo>
                    <a:pt x="339151" y="309646"/>
                  </a:lnTo>
                  <a:lnTo>
                    <a:pt x="361640" y="274275"/>
                  </a:lnTo>
                  <a:lnTo>
                    <a:pt x="375972" y="234178"/>
                  </a:lnTo>
                  <a:lnTo>
                    <a:pt x="381003" y="190500"/>
                  </a:lnTo>
                  <a:lnTo>
                    <a:pt x="375972" y="146821"/>
                  </a:lnTo>
                  <a:lnTo>
                    <a:pt x="361640" y="106724"/>
                  </a:lnTo>
                  <a:lnTo>
                    <a:pt x="339151" y="71353"/>
                  </a:lnTo>
                  <a:lnTo>
                    <a:pt x="309649" y="41851"/>
                  </a:lnTo>
                  <a:lnTo>
                    <a:pt x="274277" y="19363"/>
                  </a:lnTo>
                  <a:lnTo>
                    <a:pt x="234180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B4C1A3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5" name="object 5"/>
            <p:cNvSpPr/>
            <p:nvPr/>
          </p:nvSpPr>
          <p:spPr>
            <a:xfrm>
              <a:off x="1011208" y="360668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5031" y="146819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20" y="5031"/>
                  </a:lnTo>
                  <a:lnTo>
                    <a:pt x="190499" y="0"/>
                  </a:lnTo>
                  <a:lnTo>
                    <a:pt x="234179" y="5031"/>
                  </a:lnTo>
                  <a:lnTo>
                    <a:pt x="274276" y="19362"/>
                  </a:lnTo>
                  <a:lnTo>
                    <a:pt x="309647" y="41850"/>
                  </a:lnTo>
                  <a:lnTo>
                    <a:pt x="339148" y="71351"/>
                  </a:lnTo>
                  <a:lnTo>
                    <a:pt x="361637" y="106722"/>
                  </a:lnTo>
                  <a:lnTo>
                    <a:pt x="375968" y="146819"/>
                  </a:lnTo>
                  <a:lnTo>
                    <a:pt x="380999" y="190499"/>
                  </a:lnTo>
                  <a:lnTo>
                    <a:pt x="375968" y="234179"/>
                  </a:lnTo>
                  <a:lnTo>
                    <a:pt x="361637" y="274276"/>
                  </a:lnTo>
                  <a:lnTo>
                    <a:pt x="339148" y="309647"/>
                  </a:lnTo>
                  <a:lnTo>
                    <a:pt x="309647" y="339148"/>
                  </a:lnTo>
                  <a:lnTo>
                    <a:pt x="274276" y="361637"/>
                  </a:lnTo>
                  <a:lnTo>
                    <a:pt x="234179" y="375968"/>
                  </a:lnTo>
                  <a:lnTo>
                    <a:pt x="190499" y="380999"/>
                  </a:lnTo>
                  <a:lnTo>
                    <a:pt x="146820" y="375968"/>
                  </a:lnTo>
                  <a:lnTo>
                    <a:pt x="106722" y="361637"/>
                  </a:lnTo>
                  <a:lnTo>
                    <a:pt x="71351" y="339148"/>
                  </a:lnTo>
                  <a:lnTo>
                    <a:pt x="41850" y="309647"/>
                  </a:lnTo>
                  <a:lnTo>
                    <a:pt x="19362" y="274276"/>
                  </a:lnTo>
                  <a:lnTo>
                    <a:pt x="5031" y="234179"/>
                  </a:lnTo>
                  <a:lnTo>
                    <a:pt x="0" y="190499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94430" y="2451512"/>
            <a:ext cx="2396698" cy="1217778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9077">
              <a:lnSpc>
                <a:spcPts val="1943"/>
              </a:lnSpc>
              <a:spcBef>
                <a:spcPts val="68"/>
              </a:spcBef>
            </a:pPr>
            <a:r>
              <a:rPr sz="1634" spc="-34" dirty="0">
                <a:latin typeface="Comic Sans MS"/>
                <a:cs typeface="Comic Sans MS"/>
              </a:rPr>
              <a:t>1</a:t>
            </a:r>
            <a:endParaRPr sz="1634">
              <a:latin typeface="Comic Sans MS"/>
              <a:cs typeface="Comic Sans MS"/>
            </a:endParaRPr>
          </a:p>
          <a:p>
            <a:pPr marL="8645">
              <a:lnSpc>
                <a:spcPts val="1617"/>
              </a:lnSpc>
            </a:pPr>
            <a:r>
              <a:rPr sz="1361" dirty="0">
                <a:solidFill>
                  <a:srgbClr val="800000"/>
                </a:solidFill>
                <a:latin typeface="Comic Sans MS"/>
                <a:cs typeface="Comic Sans MS"/>
              </a:rPr>
              <a:t>SELECT</a:t>
            </a:r>
            <a:r>
              <a:rPr sz="1361" spc="-5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nodeid,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nestNo,</a:t>
            </a:r>
            <a:r>
              <a:rPr sz="1361" spc="-51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light</a:t>
            </a:r>
            <a:endParaRPr sz="1361">
              <a:latin typeface="Comic Sans MS"/>
              <a:cs typeface="Comic Sans MS"/>
            </a:endParaRPr>
          </a:p>
          <a:p>
            <a:pPr marL="8645" marR="569265">
              <a:lnSpc>
                <a:spcPct val="120800"/>
              </a:lnSpc>
            </a:pPr>
            <a:r>
              <a:rPr sz="1361" dirty="0">
                <a:solidFill>
                  <a:srgbClr val="800000"/>
                </a:solidFill>
                <a:latin typeface="Comic Sans MS"/>
                <a:cs typeface="Comic Sans MS"/>
              </a:rPr>
              <a:t>FROM</a:t>
            </a:r>
            <a:r>
              <a:rPr sz="1361" spc="-51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sensors </a:t>
            </a:r>
            <a:r>
              <a:rPr sz="1361" dirty="0">
                <a:solidFill>
                  <a:srgbClr val="800000"/>
                </a:solidFill>
                <a:latin typeface="Comic Sans MS"/>
                <a:cs typeface="Comic Sans MS"/>
              </a:rPr>
              <a:t>WHERE</a:t>
            </a:r>
            <a:r>
              <a:rPr sz="1361" spc="-1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light</a:t>
            </a:r>
            <a:r>
              <a:rPr sz="1361" spc="-20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&gt;</a:t>
            </a:r>
            <a:r>
              <a:rPr sz="1361" spc="-17" dirty="0">
                <a:latin typeface="Comic Sans MS"/>
                <a:cs typeface="Comic Sans MS"/>
              </a:rPr>
              <a:t> 400 </a:t>
            </a:r>
            <a:r>
              <a:rPr sz="1361" dirty="0">
                <a:solidFill>
                  <a:srgbClr val="800000"/>
                </a:solidFill>
                <a:latin typeface="Comic Sans MS"/>
                <a:cs typeface="Comic Sans MS"/>
              </a:rPr>
              <a:t>EPOCH</a:t>
            </a:r>
            <a:r>
              <a:rPr sz="1361" spc="-51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361" dirty="0">
                <a:solidFill>
                  <a:srgbClr val="800000"/>
                </a:solidFill>
                <a:latin typeface="Comic Sans MS"/>
                <a:cs typeface="Comic Sans MS"/>
              </a:rPr>
              <a:t>DURATION</a:t>
            </a:r>
            <a:r>
              <a:rPr sz="1361" spc="-4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1s</a:t>
            </a:r>
            <a:endParaRPr sz="1361">
              <a:latin typeface="Comic Sans MS"/>
              <a:cs typeface="Comic Sans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35736" y="2621378"/>
          <a:ext cx="2654304" cy="168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782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spc="-10" dirty="0">
                          <a:latin typeface="Comic Sans MS"/>
                          <a:cs typeface="Comic Sans MS"/>
                        </a:rPr>
                        <a:t>Epoch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spc="-10" dirty="0">
                          <a:latin typeface="Comic Sans MS"/>
                          <a:cs typeface="Comic Sans MS"/>
                        </a:rPr>
                        <a:t>Nodeid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spc="-10" dirty="0">
                          <a:latin typeface="Comic Sans MS"/>
                          <a:cs typeface="Comic Sans MS"/>
                        </a:rPr>
                        <a:t>nestNo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b="1" spc="-10" dirty="0">
                          <a:latin typeface="Comic Sans MS"/>
                          <a:cs typeface="Comic Sans MS"/>
                        </a:rPr>
                        <a:t>Light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82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17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455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01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581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5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25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5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389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4581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33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218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21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17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21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422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72182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82"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25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-25" dirty="0">
                          <a:latin typeface="Comic Sans MS"/>
                          <a:cs typeface="Comic Sans MS"/>
                        </a:rPr>
                        <a:t>405</a:t>
                      </a:r>
                      <a:endParaRPr sz="1400">
                        <a:latin typeface="Comic Sans MS"/>
                        <a:cs typeface="Comic Sans MS"/>
                      </a:endParaRPr>
                    </a:p>
                  </a:txBody>
                  <a:tcPr marL="0" marR="0" marT="691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594242" y="2370471"/>
            <a:ext cx="797026" cy="260209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634" b="1" spc="-7" dirty="0">
                <a:latin typeface="Comic Sans MS"/>
                <a:cs typeface="Comic Sans MS"/>
              </a:rPr>
              <a:t>Sensors</a:t>
            </a:r>
            <a:endParaRPr sz="1634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4425" y="1052239"/>
            <a:ext cx="1964039" cy="532704"/>
          </a:xfrm>
          <a:prstGeom prst="rect">
            <a:avLst/>
          </a:prstGeom>
          <a:solidFill>
            <a:srgbClr val="D6D7FF"/>
          </a:solidFill>
          <a:ln w="28574">
            <a:solidFill>
              <a:srgbClr val="555E32"/>
            </a:solidFill>
          </a:ln>
        </p:spPr>
        <p:txBody>
          <a:bodyPr vert="horz" wrap="square" lIns="0" tIns="44952" rIns="0" bIns="0" rtlCol="0">
            <a:spAutoFit/>
          </a:bodyPr>
          <a:lstStyle/>
          <a:p>
            <a:pPr marL="61811" marR="188891">
              <a:lnSpc>
                <a:spcPts val="1906"/>
              </a:lnSpc>
              <a:spcBef>
                <a:spcPts val="354"/>
              </a:spcBef>
            </a:pPr>
            <a:r>
              <a:rPr sz="1634" dirty="0">
                <a:solidFill>
                  <a:srgbClr val="0066FF"/>
                </a:solidFill>
                <a:latin typeface="MS PGothic"/>
                <a:cs typeface="MS PGothic"/>
              </a:rPr>
              <a:t>“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Find</a:t>
            </a:r>
            <a:r>
              <a:rPr sz="1634" spc="-2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the</a:t>
            </a:r>
            <a:r>
              <a:rPr sz="1634" spc="-20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0066FF"/>
                </a:solidFill>
                <a:latin typeface="Comic Sans MS"/>
                <a:cs typeface="Comic Sans MS"/>
              </a:rPr>
              <a:t>sensors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in</a:t>
            </a:r>
            <a:r>
              <a:rPr sz="1634" spc="-3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bright</a:t>
            </a:r>
            <a:r>
              <a:rPr sz="1634" spc="-3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0066FF"/>
                </a:solidFill>
                <a:latin typeface="Comic Sans MS"/>
                <a:cs typeface="Comic Sans MS"/>
              </a:rPr>
              <a:t>nests.</a:t>
            </a:r>
            <a:r>
              <a:rPr sz="1634" spc="-7" dirty="0">
                <a:solidFill>
                  <a:srgbClr val="0066FF"/>
                </a:solidFill>
                <a:latin typeface="MS PGothic"/>
                <a:cs typeface="MS PGothic"/>
              </a:rPr>
              <a:t>”</a:t>
            </a:r>
            <a:endParaRPr sz="1634">
              <a:latin typeface="MS PGothic"/>
              <a:cs typeface="MS P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14" y="997792"/>
            <a:ext cx="837752" cy="87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TinySQL</a:t>
            </a:r>
            <a:r>
              <a:rPr spc="-34" dirty="0"/>
              <a:t> </a:t>
            </a:r>
            <a:r>
              <a:rPr spc="-7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46810" y="2547225"/>
          <a:ext cx="2297285" cy="1538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006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10" dirty="0">
                          <a:latin typeface="Comic Sans MS"/>
                          <a:cs typeface="Comic Sans MS"/>
                        </a:rPr>
                        <a:t>Epoch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10" dirty="0">
                          <a:latin typeface="Comic Sans MS"/>
                          <a:cs typeface="Comic Sans MS"/>
                        </a:rPr>
                        <a:t>region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10" dirty="0">
                          <a:latin typeface="Comic Sans MS"/>
                          <a:cs typeface="Comic Sans MS"/>
                        </a:rPr>
                        <a:t>CNT(…)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b="1" spc="-10" dirty="0">
                          <a:latin typeface="Comic Sans MS"/>
                          <a:cs typeface="Comic Sans MS"/>
                        </a:rPr>
                        <a:t>AVG(…)</a:t>
                      </a:r>
                      <a:endParaRPr sz="11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84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North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360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South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solidFill>
                            <a:srgbClr val="0000FF"/>
                          </a:solidFill>
                          <a:latin typeface="Comic Sans MS"/>
                          <a:cs typeface="Comic Sans MS"/>
                        </a:rPr>
                        <a:t>520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0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10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North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0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370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10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South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50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3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200" spc="-25" dirty="0">
                          <a:solidFill>
                            <a:srgbClr val="008000"/>
                          </a:solidFill>
                          <a:latin typeface="Comic Sans MS"/>
                          <a:cs typeface="Comic Sans MS"/>
                        </a:rPr>
                        <a:t>520</a:t>
                      </a:r>
                      <a:endParaRPr sz="1200">
                        <a:latin typeface="Comic Sans MS"/>
                        <a:cs typeface="Comic Sans MS"/>
                      </a:endParaRPr>
                    </a:p>
                  </a:txBody>
                  <a:tcPr marL="0" marR="0" marT="3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33981" y="1035512"/>
            <a:ext cx="2826764" cy="780542"/>
          </a:xfrm>
          <a:prstGeom prst="rect">
            <a:avLst/>
          </a:prstGeom>
          <a:solidFill>
            <a:srgbClr val="D6D7FF"/>
          </a:solidFill>
          <a:ln w="28574">
            <a:solidFill>
              <a:srgbClr val="555E32"/>
            </a:solidFill>
          </a:ln>
        </p:spPr>
        <p:txBody>
          <a:bodyPr vert="horz" wrap="square" lIns="0" tIns="33281" rIns="0" bIns="0" rtlCol="0">
            <a:spAutoFit/>
          </a:bodyPr>
          <a:lstStyle/>
          <a:p>
            <a:pPr marL="62243" marR="145666">
              <a:lnSpc>
                <a:spcPct val="99000"/>
              </a:lnSpc>
              <a:spcBef>
                <a:spcPts val="262"/>
              </a:spcBef>
            </a:pPr>
            <a:r>
              <a:rPr sz="1634" dirty="0">
                <a:solidFill>
                  <a:srgbClr val="0066FF"/>
                </a:solidFill>
                <a:latin typeface="MS PGothic"/>
                <a:cs typeface="MS PGothic"/>
              </a:rPr>
              <a:t>“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Count</a:t>
            </a:r>
            <a:r>
              <a:rPr sz="1634" spc="-31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the</a:t>
            </a:r>
            <a:r>
              <a:rPr sz="1634" spc="-31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0066FF"/>
                </a:solidFill>
                <a:latin typeface="Comic Sans MS"/>
                <a:cs typeface="Comic Sans MS"/>
              </a:rPr>
              <a:t>number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occupied</a:t>
            </a:r>
            <a:r>
              <a:rPr sz="1634" spc="-31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nests</a:t>
            </a:r>
            <a:r>
              <a:rPr sz="1634" spc="-2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in</a:t>
            </a:r>
            <a:r>
              <a:rPr sz="1634" spc="-31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each</a:t>
            </a:r>
            <a:r>
              <a:rPr sz="1634" spc="-2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spc="-14" dirty="0">
                <a:solidFill>
                  <a:srgbClr val="0066FF"/>
                </a:solidFill>
                <a:latin typeface="Comic Sans MS"/>
                <a:cs typeface="Comic Sans MS"/>
              </a:rPr>
              <a:t>loud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region</a:t>
            </a:r>
            <a:r>
              <a:rPr sz="1634" spc="-27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of</a:t>
            </a:r>
            <a:r>
              <a:rPr sz="1634" spc="-2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dirty="0">
                <a:solidFill>
                  <a:srgbClr val="0066FF"/>
                </a:solidFill>
                <a:latin typeface="Comic Sans MS"/>
                <a:cs typeface="Comic Sans MS"/>
              </a:rPr>
              <a:t>the</a:t>
            </a:r>
            <a:r>
              <a:rPr sz="1634" spc="-24" dirty="0">
                <a:solidFill>
                  <a:srgbClr val="0066FF"/>
                </a:solidFill>
                <a:latin typeface="Comic Sans MS"/>
                <a:cs typeface="Comic Sans MS"/>
              </a:rPr>
              <a:t> </a:t>
            </a:r>
            <a:r>
              <a:rPr sz="1634" spc="-7" dirty="0">
                <a:solidFill>
                  <a:srgbClr val="0066FF"/>
                </a:solidFill>
                <a:latin typeface="Comic Sans MS"/>
                <a:cs typeface="Comic Sans MS"/>
              </a:rPr>
              <a:t>island.</a:t>
            </a:r>
            <a:r>
              <a:rPr sz="1634" spc="-7" dirty="0">
                <a:solidFill>
                  <a:srgbClr val="0066FF"/>
                </a:solidFill>
                <a:latin typeface="MS PGothic"/>
                <a:cs typeface="MS PGothic"/>
              </a:rPr>
              <a:t>”</a:t>
            </a:r>
            <a:endParaRPr sz="1634">
              <a:latin typeface="MS PGothic"/>
              <a:cs typeface="MS P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49634" y="2422960"/>
            <a:ext cx="291753" cy="267116"/>
            <a:chOff x="906433" y="3559657"/>
            <a:chExt cx="428625" cy="392430"/>
          </a:xfrm>
        </p:grpSpPr>
        <p:sp>
          <p:nvSpPr>
            <p:cNvPr id="6" name="object 6"/>
            <p:cNvSpPr/>
            <p:nvPr/>
          </p:nvSpPr>
          <p:spPr>
            <a:xfrm>
              <a:off x="912783" y="3566007"/>
              <a:ext cx="415925" cy="379730"/>
            </a:xfrm>
            <a:custGeom>
              <a:avLst/>
              <a:gdLst/>
              <a:ahLst/>
              <a:cxnLst/>
              <a:rect l="l" t="t" r="r" b="b"/>
              <a:pathLst>
                <a:path w="415925" h="379729">
                  <a:moveTo>
                    <a:pt x="207963" y="0"/>
                  </a:moveTo>
                  <a:lnTo>
                    <a:pt x="160279" y="5010"/>
                  </a:lnTo>
                  <a:lnTo>
                    <a:pt x="116506" y="19282"/>
                  </a:lnTo>
                  <a:lnTo>
                    <a:pt x="77893" y="41677"/>
                  </a:lnTo>
                  <a:lnTo>
                    <a:pt x="45687" y="71057"/>
                  </a:lnTo>
                  <a:lnTo>
                    <a:pt x="21137" y="106281"/>
                  </a:lnTo>
                  <a:lnTo>
                    <a:pt x="5492" y="146213"/>
                  </a:lnTo>
                  <a:lnTo>
                    <a:pt x="0" y="189712"/>
                  </a:lnTo>
                  <a:lnTo>
                    <a:pt x="5492" y="233207"/>
                  </a:lnTo>
                  <a:lnTo>
                    <a:pt x="21137" y="273135"/>
                  </a:lnTo>
                  <a:lnTo>
                    <a:pt x="45687" y="308357"/>
                  </a:lnTo>
                  <a:lnTo>
                    <a:pt x="77893" y="337735"/>
                  </a:lnTo>
                  <a:lnTo>
                    <a:pt x="116506" y="360130"/>
                  </a:lnTo>
                  <a:lnTo>
                    <a:pt x="160279" y="374402"/>
                  </a:lnTo>
                  <a:lnTo>
                    <a:pt x="207963" y="379412"/>
                  </a:lnTo>
                  <a:lnTo>
                    <a:pt x="255647" y="374402"/>
                  </a:lnTo>
                  <a:lnTo>
                    <a:pt x="299420" y="360130"/>
                  </a:lnTo>
                  <a:lnTo>
                    <a:pt x="338034" y="337735"/>
                  </a:lnTo>
                  <a:lnTo>
                    <a:pt x="370240" y="308357"/>
                  </a:lnTo>
                  <a:lnTo>
                    <a:pt x="394790" y="273135"/>
                  </a:lnTo>
                  <a:lnTo>
                    <a:pt x="410436" y="233207"/>
                  </a:lnTo>
                  <a:lnTo>
                    <a:pt x="415928" y="189712"/>
                  </a:lnTo>
                  <a:lnTo>
                    <a:pt x="410436" y="146213"/>
                  </a:lnTo>
                  <a:lnTo>
                    <a:pt x="394790" y="106281"/>
                  </a:lnTo>
                  <a:lnTo>
                    <a:pt x="370240" y="71057"/>
                  </a:lnTo>
                  <a:lnTo>
                    <a:pt x="338034" y="41677"/>
                  </a:lnTo>
                  <a:lnTo>
                    <a:pt x="299420" y="19282"/>
                  </a:lnTo>
                  <a:lnTo>
                    <a:pt x="255647" y="5010"/>
                  </a:lnTo>
                  <a:lnTo>
                    <a:pt x="207963" y="0"/>
                  </a:lnTo>
                  <a:close/>
                </a:path>
              </a:pathLst>
            </a:custGeom>
            <a:solidFill>
              <a:srgbClr val="B4C1A3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7" name="object 7"/>
            <p:cNvSpPr/>
            <p:nvPr/>
          </p:nvSpPr>
          <p:spPr>
            <a:xfrm>
              <a:off x="912783" y="3566007"/>
              <a:ext cx="415925" cy="379730"/>
            </a:xfrm>
            <a:custGeom>
              <a:avLst/>
              <a:gdLst/>
              <a:ahLst/>
              <a:cxnLst/>
              <a:rect l="l" t="t" r="r" b="b"/>
              <a:pathLst>
                <a:path w="415925" h="379729">
                  <a:moveTo>
                    <a:pt x="0" y="189706"/>
                  </a:moveTo>
                  <a:lnTo>
                    <a:pt x="5492" y="146208"/>
                  </a:lnTo>
                  <a:lnTo>
                    <a:pt x="21137" y="106278"/>
                  </a:lnTo>
                  <a:lnTo>
                    <a:pt x="45687" y="71054"/>
                  </a:lnTo>
                  <a:lnTo>
                    <a:pt x="77892" y="41676"/>
                  </a:lnTo>
                  <a:lnTo>
                    <a:pt x="116506" y="19282"/>
                  </a:lnTo>
                  <a:lnTo>
                    <a:pt x="160278" y="5010"/>
                  </a:lnTo>
                  <a:lnTo>
                    <a:pt x="207962" y="0"/>
                  </a:lnTo>
                  <a:lnTo>
                    <a:pt x="255646" y="5010"/>
                  </a:lnTo>
                  <a:lnTo>
                    <a:pt x="299419" y="19282"/>
                  </a:lnTo>
                  <a:lnTo>
                    <a:pt x="338033" y="41676"/>
                  </a:lnTo>
                  <a:lnTo>
                    <a:pt x="370238" y="71054"/>
                  </a:lnTo>
                  <a:lnTo>
                    <a:pt x="394788" y="106278"/>
                  </a:lnTo>
                  <a:lnTo>
                    <a:pt x="410433" y="146208"/>
                  </a:lnTo>
                  <a:lnTo>
                    <a:pt x="415925" y="189706"/>
                  </a:lnTo>
                  <a:lnTo>
                    <a:pt x="410433" y="233204"/>
                  </a:lnTo>
                  <a:lnTo>
                    <a:pt x="394788" y="273134"/>
                  </a:lnTo>
                  <a:lnTo>
                    <a:pt x="370238" y="308358"/>
                  </a:lnTo>
                  <a:lnTo>
                    <a:pt x="338033" y="337737"/>
                  </a:lnTo>
                  <a:lnTo>
                    <a:pt x="299419" y="360131"/>
                  </a:lnTo>
                  <a:lnTo>
                    <a:pt x="255646" y="374403"/>
                  </a:lnTo>
                  <a:lnTo>
                    <a:pt x="207962" y="379413"/>
                  </a:lnTo>
                  <a:lnTo>
                    <a:pt x="160278" y="374403"/>
                  </a:lnTo>
                  <a:lnTo>
                    <a:pt x="116506" y="360131"/>
                  </a:lnTo>
                  <a:lnTo>
                    <a:pt x="77892" y="337737"/>
                  </a:lnTo>
                  <a:lnTo>
                    <a:pt x="45687" y="308358"/>
                  </a:lnTo>
                  <a:lnTo>
                    <a:pt x="21137" y="273134"/>
                  </a:lnTo>
                  <a:lnTo>
                    <a:pt x="5492" y="233204"/>
                  </a:lnTo>
                  <a:lnTo>
                    <a:pt x="0" y="189706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9713" y="2299225"/>
            <a:ext cx="5079098" cy="2204428"/>
          </a:xfrm>
          <a:prstGeom prst="rect">
            <a:avLst/>
          </a:prstGeom>
        </p:spPr>
        <p:txBody>
          <a:bodyPr vert="horz" wrap="square" lIns="0" tIns="132694" rIns="0" bIns="0" rtlCol="0">
            <a:spAutoFit/>
          </a:bodyPr>
          <a:lstStyle/>
          <a:p>
            <a:pPr marL="21612">
              <a:spcBef>
                <a:spcPts val="1045"/>
              </a:spcBef>
            </a:pPr>
            <a:r>
              <a:rPr sz="1634" spc="-34" dirty="0">
                <a:latin typeface="Comic Sans MS"/>
                <a:cs typeface="Comic Sans MS"/>
              </a:rPr>
              <a:t>3</a:t>
            </a:r>
            <a:endParaRPr sz="1634">
              <a:latin typeface="Comic Sans MS"/>
              <a:cs typeface="Comic Sans MS"/>
            </a:endParaRPr>
          </a:p>
          <a:p>
            <a:pPr marL="8645" marR="1846116">
              <a:lnSpc>
                <a:spcPct val="138900"/>
              </a:lnSpc>
              <a:spcBef>
                <a:spcPts val="160"/>
              </a:spcBef>
              <a:tabLst>
                <a:tab pos="1228007" algn="l"/>
              </a:tabLst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SELECT</a:t>
            </a:r>
            <a:r>
              <a:rPr sz="1225" spc="-58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region,</a:t>
            </a:r>
            <a:r>
              <a:rPr sz="1225" dirty="0">
                <a:latin typeface="Comic Sans MS"/>
                <a:cs typeface="Comic Sans MS"/>
              </a:rPr>
              <a:t>	</a:t>
            </a:r>
            <a:r>
              <a:rPr sz="1225" spc="-7" dirty="0">
                <a:solidFill>
                  <a:srgbClr val="800000"/>
                </a:solidFill>
                <a:latin typeface="Comic Sans MS"/>
                <a:cs typeface="Comic Sans MS"/>
              </a:rPr>
              <a:t>CNT</a:t>
            </a:r>
            <a:r>
              <a:rPr sz="1225" spc="-7" dirty="0">
                <a:latin typeface="Comic Sans MS"/>
                <a:cs typeface="Comic Sans MS"/>
              </a:rPr>
              <a:t>(occupied),</a:t>
            </a:r>
            <a:r>
              <a:rPr sz="1225" dirty="0">
                <a:latin typeface="Comic Sans MS"/>
                <a:cs typeface="Comic Sans MS"/>
              </a:rPr>
              <a:t> </a:t>
            </a:r>
            <a:r>
              <a:rPr sz="1225" spc="-7" dirty="0">
                <a:solidFill>
                  <a:srgbClr val="800000"/>
                </a:solidFill>
                <a:latin typeface="Comic Sans MS"/>
                <a:cs typeface="Comic Sans MS"/>
              </a:rPr>
              <a:t>AVG</a:t>
            </a:r>
            <a:r>
              <a:rPr sz="1225" spc="-7" dirty="0">
                <a:latin typeface="Comic Sans MS"/>
                <a:cs typeface="Comic Sans MS"/>
              </a:rPr>
              <a:t>(sound)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FROM</a:t>
            </a:r>
            <a:r>
              <a:rPr sz="1225" spc="-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sensors</a:t>
            </a:r>
            <a:endParaRPr sz="1225">
              <a:latin typeface="Comic Sans MS"/>
              <a:cs typeface="Comic Sans MS"/>
            </a:endParaRPr>
          </a:p>
          <a:p>
            <a:pPr marL="8645">
              <a:spcBef>
                <a:spcPts val="572"/>
              </a:spcBef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GROUP</a:t>
            </a:r>
            <a:r>
              <a:rPr sz="1225" spc="-1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BY</a:t>
            </a:r>
            <a:r>
              <a:rPr sz="1225" spc="-14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region</a:t>
            </a:r>
            <a:endParaRPr sz="1225">
              <a:latin typeface="Comic Sans MS"/>
              <a:cs typeface="Comic Sans MS"/>
            </a:endParaRPr>
          </a:p>
          <a:p>
            <a:pPr marL="8645" marR="3085793">
              <a:lnSpc>
                <a:spcPct val="138900"/>
              </a:lnSpc>
              <a:spcBef>
                <a:spcPts val="68"/>
              </a:spcBef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HAVING</a:t>
            </a:r>
            <a:r>
              <a:rPr sz="1225" spc="-41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AVG</a:t>
            </a:r>
            <a:r>
              <a:rPr sz="1225" dirty="0">
                <a:latin typeface="Comic Sans MS"/>
                <a:cs typeface="Comic Sans MS"/>
              </a:rPr>
              <a:t>(sound)</a:t>
            </a:r>
            <a:r>
              <a:rPr sz="1225" spc="-4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&gt;</a:t>
            </a:r>
            <a:r>
              <a:rPr sz="1225" spc="-41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200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EPOCH</a:t>
            </a:r>
            <a:r>
              <a:rPr sz="1225" spc="-48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DURATION</a:t>
            </a:r>
            <a:r>
              <a:rPr sz="1225" spc="-48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10s</a:t>
            </a:r>
            <a:endParaRPr sz="1225">
              <a:latin typeface="Comic Sans MS"/>
              <a:cs typeface="Comic Sans MS"/>
            </a:endParaRPr>
          </a:p>
          <a:p>
            <a:pPr>
              <a:spcBef>
                <a:spcPts val="694"/>
              </a:spcBef>
            </a:pPr>
            <a:endParaRPr sz="1225">
              <a:latin typeface="Comic Sans MS"/>
              <a:cs typeface="Comic Sans MS"/>
            </a:endParaRPr>
          </a:p>
          <a:p>
            <a:pPr marL="2959578"/>
            <a:r>
              <a:rPr sz="1225" dirty="0">
                <a:latin typeface="Comic Sans MS"/>
                <a:cs typeface="Comic Sans MS"/>
              </a:rPr>
              <a:t>Regions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w/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AVG(sound)</a:t>
            </a:r>
            <a:r>
              <a:rPr sz="1225" spc="-24" dirty="0">
                <a:latin typeface="Comic Sans MS"/>
                <a:cs typeface="Comic Sans MS"/>
              </a:rPr>
              <a:t> </a:t>
            </a:r>
            <a:r>
              <a:rPr sz="1225" dirty="0">
                <a:latin typeface="Comic Sans MS"/>
                <a:cs typeface="Comic Sans MS"/>
              </a:rPr>
              <a:t>&gt;</a:t>
            </a:r>
            <a:r>
              <a:rPr sz="1225" spc="-27" dirty="0"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200</a:t>
            </a:r>
            <a:endParaRPr sz="1225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38865" y="3047528"/>
            <a:ext cx="838088" cy="1357192"/>
            <a:chOff x="4122711" y="4477232"/>
            <a:chExt cx="1231265" cy="1993900"/>
          </a:xfrm>
        </p:grpSpPr>
        <p:sp>
          <p:nvSpPr>
            <p:cNvPr id="10" name="object 10"/>
            <p:cNvSpPr/>
            <p:nvPr/>
          </p:nvSpPr>
          <p:spPr>
            <a:xfrm>
              <a:off x="4983136" y="5537682"/>
              <a:ext cx="265430" cy="903605"/>
            </a:xfrm>
            <a:custGeom>
              <a:avLst/>
              <a:gdLst/>
              <a:ahLst/>
              <a:cxnLst/>
              <a:rect l="l" t="t" r="r" b="b"/>
              <a:pathLst>
                <a:path w="265429" h="903604">
                  <a:moveTo>
                    <a:pt x="38099" y="0"/>
                  </a:moveTo>
                  <a:lnTo>
                    <a:pt x="36512" y="19050"/>
                  </a:lnTo>
                  <a:lnTo>
                    <a:pt x="34131" y="42862"/>
                  </a:lnTo>
                  <a:lnTo>
                    <a:pt x="26987" y="100805"/>
                  </a:lnTo>
                  <a:lnTo>
                    <a:pt x="18256" y="169862"/>
                  </a:lnTo>
                  <a:lnTo>
                    <a:pt x="9524" y="246062"/>
                  </a:lnTo>
                  <a:lnTo>
                    <a:pt x="3174" y="325437"/>
                  </a:lnTo>
                  <a:lnTo>
                    <a:pt x="0" y="404018"/>
                  </a:lnTo>
                  <a:lnTo>
                    <a:pt x="3174" y="477043"/>
                  </a:lnTo>
                  <a:lnTo>
                    <a:pt x="14287" y="541337"/>
                  </a:lnTo>
                  <a:lnTo>
                    <a:pt x="35718" y="599280"/>
                  </a:lnTo>
                  <a:lnTo>
                    <a:pt x="66674" y="657224"/>
                  </a:lnTo>
                  <a:lnTo>
                    <a:pt x="103981" y="712787"/>
                  </a:lnTo>
                  <a:lnTo>
                    <a:pt x="146049" y="765174"/>
                  </a:lnTo>
                  <a:lnTo>
                    <a:pt x="188118" y="815180"/>
                  </a:lnTo>
                  <a:lnTo>
                    <a:pt x="227805" y="859630"/>
                  </a:lnTo>
                  <a:lnTo>
                    <a:pt x="262730" y="900112"/>
                  </a:lnTo>
                  <a:lnTo>
                    <a:pt x="265385" y="903490"/>
                  </a:lnTo>
                </a:path>
              </a:pathLst>
            </a:custGeom>
            <a:ln w="38099">
              <a:solidFill>
                <a:srgbClr val="F7B358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6504" y="6345947"/>
              <a:ext cx="115570" cy="125730"/>
            </a:xfrm>
            <a:custGeom>
              <a:avLst/>
              <a:gdLst/>
              <a:ahLst/>
              <a:cxnLst/>
              <a:rect l="l" t="t" r="r" b="b"/>
              <a:pathLst>
                <a:path w="115570" h="125729">
                  <a:moveTo>
                    <a:pt x="89877" y="0"/>
                  </a:moveTo>
                  <a:lnTo>
                    <a:pt x="0" y="70615"/>
                  </a:lnTo>
                  <a:lnTo>
                    <a:pt x="115557" y="125183"/>
                  </a:lnTo>
                  <a:lnTo>
                    <a:pt x="89877" y="0"/>
                  </a:lnTo>
                  <a:close/>
                </a:path>
              </a:pathLst>
            </a:custGeom>
            <a:solidFill>
              <a:srgbClr val="F7B358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5246" y="4560925"/>
              <a:ext cx="1067565" cy="9603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35246" y="4560925"/>
              <a:ext cx="1068070" cy="960755"/>
            </a:xfrm>
            <a:custGeom>
              <a:avLst/>
              <a:gdLst/>
              <a:ahLst/>
              <a:cxnLst/>
              <a:rect l="l" t="t" r="r" b="b"/>
              <a:pathLst>
                <a:path w="1068070" h="960754">
                  <a:moveTo>
                    <a:pt x="147727" y="654453"/>
                  </a:moveTo>
                  <a:lnTo>
                    <a:pt x="156471" y="708665"/>
                  </a:lnTo>
                  <a:lnTo>
                    <a:pt x="167819" y="751575"/>
                  </a:lnTo>
                  <a:lnTo>
                    <a:pt x="184374" y="788501"/>
                  </a:lnTo>
                  <a:lnTo>
                    <a:pt x="208739" y="824763"/>
                  </a:lnTo>
                  <a:lnTo>
                    <a:pt x="243520" y="865678"/>
                  </a:lnTo>
                  <a:lnTo>
                    <a:pt x="257658" y="883551"/>
                  </a:lnTo>
                  <a:lnTo>
                    <a:pt x="287666" y="918430"/>
                  </a:lnTo>
                  <a:lnTo>
                    <a:pt x="322578" y="934355"/>
                  </a:lnTo>
                  <a:lnTo>
                    <a:pt x="338158" y="939549"/>
                  </a:lnTo>
                  <a:lnTo>
                    <a:pt x="353739" y="944743"/>
                  </a:lnTo>
                  <a:lnTo>
                    <a:pt x="398047" y="959190"/>
                  </a:lnTo>
                  <a:lnTo>
                    <a:pt x="401635" y="960326"/>
                  </a:lnTo>
                  <a:lnTo>
                    <a:pt x="425187" y="956755"/>
                  </a:lnTo>
                  <a:lnTo>
                    <a:pt x="467529" y="944419"/>
                  </a:lnTo>
                  <a:lnTo>
                    <a:pt x="516124" y="892140"/>
                  </a:lnTo>
                  <a:lnTo>
                    <a:pt x="528445" y="867987"/>
                  </a:lnTo>
                  <a:lnTo>
                    <a:pt x="528290" y="865977"/>
                  </a:lnTo>
                  <a:lnTo>
                    <a:pt x="535765" y="860762"/>
                  </a:lnTo>
                  <a:lnTo>
                    <a:pt x="559750" y="844902"/>
                  </a:lnTo>
                  <a:lnTo>
                    <a:pt x="605263" y="853719"/>
                  </a:lnTo>
                  <a:lnTo>
                    <a:pt x="646866" y="860805"/>
                  </a:lnTo>
                  <a:lnTo>
                    <a:pt x="687570" y="864813"/>
                  </a:lnTo>
                  <a:lnTo>
                    <a:pt x="730390" y="864396"/>
                  </a:lnTo>
                  <a:lnTo>
                    <a:pt x="778340" y="858208"/>
                  </a:lnTo>
                  <a:lnTo>
                    <a:pt x="834433" y="844902"/>
                  </a:lnTo>
                  <a:lnTo>
                    <a:pt x="852466" y="827011"/>
                  </a:lnTo>
                  <a:lnTo>
                    <a:pt x="872230" y="791807"/>
                  </a:lnTo>
                  <a:lnTo>
                    <a:pt x="891562" y="754006"/>
                  </a:lnTo>
                  <a:lnTo>
                    <a:pt x="908297" y="728324"/>
                  </a:lnTo>
                  <a:lnTo>
                    <a:pt x="912679" y="712237"/>
                  </a:lnTo>
                  <a:lnTo>
                    <a:pt x="916520" y="695717"/>
                  </a:lnTo>
                  <a:lnTo>
                    <a:pt x="921443" y="679630"/>
                  </a:lnTo>
                  <a:lnTo>
                    <a:pt x="929071" y="664841"/>
                  </a:lnTo>
                  <a:lnTo>
                    <a:pt x="934589" y="657212"/>
                  </a:lnTo>
                  <a:lnTo>
                    <a:pt x="940324" y="649692"/>
                  </a:lnTo>
                  <a:lnTo>
                    <a:pt x="945626" y="641954"/>
                  </a:lnTo>
                  <a:lnTo>
                    <a:pt x="966743" y="589815"/>
                  </a:lnTo>
                  <a:lnTo>
                    <a:pt x="980286" y="545088"/>
                  </a:lnTo>
                  <a:lnTo>
                    <a:pt x="991882" y="499929"/>
                  </a:lnTo>
                  <a:lnTo>
                    <a:pt x="1002939" y="454769"/>
                  </a:lnTo>
                  <a:lnTo>
                    <a:pt x="1015128" y="424705"/>
                  </a:lnTo>
                  <a:lnTo>
                    <a:pt x="1032945" y="393450"/>
                  </a:lnTo>
                  <a:lnTo>
                    <a:pt x="1049031" y="368905"/>
                  </a:lnTo>
                  <a:lnTo>
                    <a:pt x="1056029" y="358967"/>
                  </a:lnTo>
                  <a:lnTo>
                    <a:pt x="1064936" y="325513"/>
                  </a:lnTo>
                  <a:lnTo>
                    <a:pt x="1058947" y="256871"/>
                  </a:lnTo>
                  <a:lnTo>
                    <a:pt x="1019005" y="226320"/>
                  </a:lnTo>
                  <a:lnTo>
                    <a:pt x="987517" y="216113"/>
                  </a:lnTo>
                  <a:lnTo>
                    <a:pt x="971774" y="211225"/>
                  </a:lnTo>
                  <a:lnTo>
                    <a:pt x="962343" y="208141"/>
                  </a:lnTo>
                  <a:lnTo>
                    <a:pt x="951721" y="204733"/>
                  </a:lnTo>
                  <a:lnTo>
                    <a:pt x="943047" y="201974"/>
                  </a:lnTo>
                  <a:lnTo>
                    <a:pt x="939458" y="200837"/>
                  </a:lnTo>
                  <a:lnTo>
                    <a:pt x="918666" y="180854"/>
                  </a:lnTo>
                  <a:lnTo>
                    <a:pt x="880544" y="140456"/>
                  </a:lnTo>
                  <a:lnTo>
                    <a:pt x="851456" y="85864"/>
                  </a:lnTo>
                  <a:lnTo>
                    <a:pt x="838184" y="55259"/>
                  </a:lnTo>
                  <a:lnTo>
                    <a:pt x="822747" y="26168"/>
                  </a:lnTo>
                  <a:lnTo>
                    <a:pt x="802117" y="0"/>
                  </a:lnTo>
                  <a:lnTo>
                    <a:pt x="756289" y="7507"/>
                  </a:lnTo>
                  <a:lnTo>
                    <a:pt x="710172" y="16202"/>
                  </a:lnTo>
                  <a:lnTo>
                    <a:pt x="664055" y="26114"/>
                  </a:lnTo>
                  <a:lnTo>
                    <a:pt x="618226" y="37277"/>
                  </a:lnTo>
                  <a:lnTo>
                    <a:pt x="572975" y="49723"/>
                  </a:lnTo>
                  <a:lnTo>
                    <a:pt x="528589" y="63483"/>
                  </a:lnTo>
                  <a:lnTo>
                    <a:pt x="518923" y="76612"/>
                  </a:lnTo>
                  <a:lnTo>
                    <a:pt x="513496" y="82473"/>
                  </a:lnTo>
                  <a:lnTo>
                    <a:pt x="506661" y="85413"/>
                  </a:lnTo>
                  <a:lnTo>
                    <a:pt x="481306" y="78578"/>
                  </a:lnTo>
                  <a:lnTo>
                    <a:pt x="437125" y="61030"/>
                  </a:lnTo>
                  <a:lnTo>
                    <a:pt x="393376" y="42400"/>
                  </a:lnTo>
                  <a:lnTo>
                    <a:pt x="369319" y="32318"/>
                  </a:lnTo>
                  <a:lnTo>
                    <a:pt x="350817" y="26150"/>
                  </a:lnTo>
                  <a:lnTo>
                    <a:pt x="330368" y="19333"/>
                  </a:lnTo>
                  <a:lnTo>
                    <a:pt x="313814" y="13814"/>
                  </a:lnTo>
                  <a:lnTo>
                    <a:pt x="306997" y="11542"/>
                  </a:lnTo>
                  <a:lnTo>
                    <a:pt x="288315" y="13165"/>
                  </a:lnTo>
                  <a:lnTo>
                    <a:pt x="269200" y="14139"/>
                  </a:lnTo>
                  <a:lnTo>
                    <a:pt x="218021" y="31994"/>
                  </a:lnTo>
                  <a:lnTo>
                    <a:pt x="192558" y="59912"/>
                  </a:lnTo>
                  <a:lnTo>
                    <a:pt x="180043" y="73871"/>
                  </a:lnTo>
                  <a:lnTo>
                    <a:pt x="143814" y="138526"/>
                  </a:lnTo>
                  <a:lnTo>
                    <a:pt x="126521" y="177897"/>
                  </a:lnTo>
                  <a:lnTo>
                    <a:pt x="101653" y="210558"/>
                  </a:lnTo>
                  <a:lnTo>
                    <a:pt x="63477" y="233155"/>
                  </a:lnTo>
                  <a:lnTo>
                    <a:pt x="45768" y="257034"/>
                  </a:lnTo>
                  <a:lnTo>
                    <a:pt x="28276" y="278748"/>
                  </a:lnTo>
                  <a:lnTo>
                    <a:pt x="12515" y="301328"/>
                  </a:lnTo>
                  <a:lnTo>
                    <a:pt x="0" y="327803"/>
                  </a:lnTo>
                  <a:lnTo>
                    <a:pt x="2127" y="348760"/>
                  </a:lnTo>
                  <a:lnTo>
                    <a:pt x="4039" y="369933"/>
                  </a:lnTo>
                  <a:lnTo>
                    <a:pt x="11541" y="412062"/>
                  </a:lnTo>
                  <a:lnTo>
                    <a:pt x="34297" y="442624"/>
                  </a:lnTo>
                  <a:lnTo>
                    <a:pt x="77424" y="463354"/>
                  </a:lnTo>
                  <a:lnTo>
                    <a:pt x="132886" y="476148"/>
                  </a:lnTo>
                  <a:lnTo>
                    <a:pt x="192648" y="482905"/>
                  </a:lnTo>
                  <a:lnTo>
                    <a:pt x="248675" y="485523"/>
                  </a:lnTo>
                  <a:lnTo>
                    <a:pt x="292932" y="485900"/>
                  </a:lnTo>
                  <a:lnTo>
                    <a:pt x="317384" y="485934"/>
                  </a:lnTo>
                  <a:lnTo>
                    <a:pt x="315924" y="515511"/>
                  </a:lnTo>
                  <a:lnTo>
                    <a:pt x="313002" y="574233"/>
                  </a:lnTo>
                  <a:lnTo>
                    <a:pt x="279677" y="620204"/>
                  </a:lnTo>
                  <a:lnTo>
                    <a:pt x="226064" y="636706"/>
                  </a:lnTo>
                  <a:lnTo>
                    <a:pt x="173101" y="649096"/>
                  </a:lnTo>
                  <a:lnTo>
                    <a:pt x="147727" y="654453"/>
                  </a:lnTo>
                  <a:close/>
                </a:path>
              </a:pathLst>
            </a:custGeom>
            <a:ln w="38099">
              <a:solidFill>
                <a:srgbClr val="555E32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1761" y="4496282"/>
              <a:ext cx="1192530" cy="381000"/>
            </a:xfrm>
            <a:custGeom>
              <a:avLst/>
              <a:gdLst/>
              <a:ahLst/>
              <a:cxnLst/>
              <a:rect l="l" t="t" r="r" b="b"/>
              <a:pathLst>
                <a:path w="1192529" h="381000">
                  <a:moveTo>
                    <a:pt x="0" y="0"/>
                  </a:moveTo>
                  <a:lnTo>
                    <a:pt x="1192209" y="0"/>
                  </a:lnTo>
                  <a:lnTo>
                    <a:pt x="1192209" y="380898"/>
                  </a:lnTo>
                  <a:lnTo>
                    <a:pt x="0" y="3808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A171C3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1761" y="5198059"/>
              <a:ext cx="1192530" cy="381000"/>
            </a:xfrm>
            <a:custGeom>
              <a:avLst/>
              <a:gdLst/>
              <a:ahLst/>
              <a:cxnLst/>
              <a:rect l="l" t="t" r="r" b="b"/>
              <a:pathLst>
                <a:path w="1192529" h="381000">
                  <a:moveTo>
                    <a:pt x="0" y="0"/>
                  </a:moveTo>
                  <a:lnTo>
                    <a:pt x="1192209" y="0"/>
                  </a:lnTo>
                  <a:lnTo>
                    <a:pt x="1192209" y="380898"/>
                  </a:lnTo>
                  <a:lnTo>
                    <a:pt x="0" y="3808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A171C3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4727" y="4637671"/>
              <a:ext cx="98105" cy="981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8621" y="4970094"/>
              <a:ext cx="98105" cy="981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3655" y="4680381"/>
              <a:ext cx="98105" cy="9811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43462" y="497644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710" y="0"/>
                  </a:moveTo>
                  <a:lnTo>
                    <a:pt x="26087" y="3356"/>
                  </a:lnTo>
                  <a:lnTo>
                    <a:pt x="12511" y="12511"/>
                  </a:lnTo>
                  <a:lnTo>
                    <a:pt x="3356" y="26087"/>
                  </a:lnTo>
                  <a:lnTo>
                    <a:pt x="0" y="42710"/>
                  </a:lnTo>
                  <a:lnTo>
                    <a:pt x="3356" y="59331"/>
                  </a:lnTo>
                  <a:lnTo>
                    <a:pt x="12511" y="72902"/>
                  </a:lnTo>
                  <a:lnTo>
                    <a:pt x="26087" y="82052"/>
                  </a:lnTo>
                  <a:lnTo>
                    <a:pt x="42710" y="85407"/>
                  </a:lnTo>
                  <a:lnTo>
                    <a:pt x="59331" y="82052"/>
                  </a:lnTo>
                  <a:lnTo>
                    <a:pt x="72902" y="72902"/>
                  </a:lnTo>
                  <a:lnTo>
                    <a:pt x="82052" y="59331"/>
                  </a:lnTo>
                  <a:lnTo>
                    <a:pt x="85407" y="42710"/>
                  </a:lnTo>
                  <a:lnTo>
                    <a:pt x="82052" y="26087"/>
                  </a:lnTo>
                  <a:lnTo>
                    <a:pt x="72902" y="12511"/>
                  </a:lnTo>
                  <a:lnTo>
                    <a:pt x="59331" y="3356"/>
                  </a:lnTo>
                  <a:lnTo>
                    <a:pt x="427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0" name="object 20"/>
            <p:cNvSpPr/>
            <p:nvPr/>
          </p:nvSpPr>
          <p:spPr>
            <a:xfrm>
              <a:off x="4843462" y="4976444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42707"/>
                  </a:moveTo>
                  <a:lnTo>
                    <a:pt x="3355" y="26083"/>
                  </a:lnTo>
                  <a:lnTo>
                    <a:pt x="12507" y="12508"/>
                  </a:lnTo>
                  <a:lnTo>
                    <a:pt x="26080" y="3356"/>
                  </a:lnTo>
                  <a:lnTo>
                    <a:pt x="42702" y="0"/>
                  </a:lnTo>
                  <a:lnTo>
                    <a:pt x="59324" y="3356"/>
                  </a:lnTo>
                  <a:lnTo>
                    <a:pt x="72898" y="12508"/>
                  </a:lnTo>
                  <a:lnTo>
                    <a:pt x="82050" y="26083"/>
                  </a:lnTo>
                  <a:lnTo>
                    <a:pt x="85405" y="42707"/>
                  </a:lnTo>
                  <a:lnTo>
                    <a:pt x="82050" y="59330"/>
                  </a:lnTo>
                  <a:lnTo>
                    <a:pt x="72898" y="72905"/>
                  </a:lnTo>
                  <a:lnTo>
                    <a:pt x="59324" y="82057"/>
                  </a:lnTo>
                  <a:lnTo>
                    <a:pt x="42702" y="85413"/>
                  </a:lnTo>
                  <a:lnTo>
                    <a:pt x="26080" y="82057"/>
                  </a:lnTo>
                  <a:lnTo>
                    <a:pt x="12507" y="72905"/>
                  </a:lnTo>
                  <a:lnTo>
                    <a:pt x="3355" y="59330"/>
                  </a:lnTo>
                  <a:lnTo>
                    <a:pt x="0" y="42707"/>
                  </a:lnTo>
                  <a:close/>
                </a:path>
              </a:pathLst>
            </a:custGeom>
            <a:ln w="12699">
              <a:solidFill>
                <a:srgbClr val="555E32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4775" y="4701158"/>
              <a:ext cx="98105" cy="981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9729" y="5255196"/>
              <a:ext cx="98105" cy="981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6754" y="5259806"/>
              <a:ext cx="98105" cy="981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5164" y="5250573"/>
              <a:ext cx="98105" cy="9811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954257" y="508725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42710" y="0"/>
                  </a:moveTo>
                  <a:lnTo>
                    <a:pt x="26087" y="3356"/>
                  </a:lnTo>
                  <a:lnTo>
                    <a:pt x="12511" y="12511"/>
                  </a:lnTo>
                  <a:lnTo>
                    <a:pt x="3356" y="26087"/>
                  </a:lnTo>
                  <a:lnTo>
                    <a:pt x="0" y="42710"/>
                  </a:lnTo>
                  <a:lnTo>
                    <a:pt x="3356" y="59333"/>
                  </a:lnTo>
                  <a:lnTo>
                    <a:pt x="12511" y="72909"/>
                  </a:lnTo>
                  <a:lnTo>
                    <a:pt x="26087" y="82063"/>
                  </a:lnTo>
                  <a:lnTo>
                    <a:pt x="42710" y="85420"/>
                  </a:lnTo>
                  <a:lnTo>
                    <a:pt x="59331" y="82063"/>
                  </a:lnTo>
                  <a:lnTo>
                    <a:pt x="72902" y="72909"/>
                  </a:lnTo>
                  <a:lnTo>
                    <a:pt x="82052" y="59333"/>
                  </a:lnTo>
                  <a:lnTo>
                    <a:pt x="85407" y="42710"/>
                  </a:lnTo>
                  <a:lnTo>
                    <a:pt x="82052" y="26087"/>
                  </a:lnTo>
                  <a:lnTo>
                    <a:pt x="72902" y="12511"/>
                  </a:lnTo>
                  <a:lnTo>
                    <a:pt x="59331" y="3356"/>
                  </a:lnTo>
                  <a:lnTo>
                    <a:pt x="427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4256" y="508725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42707"/>
                  </a:moveTo>
                  <a:lnTo>
                    <a:pt x="3355" y="26083"/>
                  </a:lnTo>
                  <a:lnTo>
                    <a:pt x="12507" y="12508"/>
                  </a:lnTo>
                  <a:lnTo>
                    <a:pt x="26080" y="3356"/>
                  </a:lnTo>
                  <a:lnTo>
                    <a:pt x="42702" y="0"/>
                  </a:lnTo>
                  <a:lnTo>
                    <a:pt x="59324" y="3356"/>
                  </a:lnTo>
                  <a:lnTo>
                    <a:pt x="72898" y="12508"/>
                  </a:lnTo>
                  <a:lnTo>
                    <a:pt x="82050" y="26083"/>
                  </a:lnTo>
                  <a:lnTo>
                    <a:pt x="85405" y="42707"/>
                  </a:lnTo>
                  <a:lnTo>
                    <a:pt x="82050" y="59330"/>
                  </a:lnTo>
                  <a:lnTo>
                    <a:pt x="72898" y="72905"/>
                  </a:lnTo>
                  <a:lnTo>
                    <a:pt x="59324" y="82057"/>
                  </a:lnTo>
                  <a:lnTo>
                    <a:pt x="42702" y="85413"/>
                  </a:lnTo>
                  <a:lnTo>
                    <a:pt x="26080" y="82057"/>
                  </a:lnTo>
                  <a:lnTo>
                    <a:pt x="12507" y="72905"/>
                  </a:lnTo>
                  <a:lnTo>
                    <a:pt x="3355" y="59330"/>
                  </a:lnTo>
                  <a:lnTo>
                    <a:pt x="0" y="42707"/>
                  </a:lnTo>
                  <a:close/>
                </a:path>
              </a:pathLst>
            </a:custGeom>
            <a:ln w="12699">
              <a:solidFill>
                <a:srgbClr val="555E32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41886" y="4918557"/>
              <a:ext cx="193040" cy="1366520"/>
            </a:xfrm>
            <a:custGeom>
              <a:avLst/>
              <a:gdLst/>
              <a:ahLst/>
              <a:cxnLst/>
              <a:rect l="l" t="t" r="r" b="b"/>
              <a:pathLst>
                <a:path w="193039" h="1366520">
                  <a:moveTo>
                    <a:pt x="174625" y="0"/>
                  </a:moveTo>
                  <a:lnTo>
                    <a:pt x="168275" y="31749"/>
                  </a:lnTo>
                  <a:lnTo>
                    <a:pt x="158750" y="70643"/>
                  </a:lnTo>
                  <a:lnTo>
                    <a:pt x="147637" y="116680"/>
                  </a:lnTo>
                  <a:lnTo>
                    <a:pt x="134144" y="168274"/>
                  </a:lnTo>
                  <a:lnTo>
                    <a:pt x="104775" y="283368"/>
                  </a:lnTo>
                  <a:lnTo>
                    <a:pt x="74612" y="411162"/>
                  </a:lnTo>
                  <a:lnTo>
                    <a:pt x="45243" y="542130"/>
                  </a:lnTo>
                  <a:lnTo>
                    <a:pt x="20637" y="669924"/>
                  </a:lnTo>
                  <a:lnTo>
                    <a:pt x="4762" y="786605"/>
                  </a:lnTo>
                  <a:lnTo>
                    <a:pt x="793" y="838993"/>
                  </a:lnTo>
                  <a:lnTo>
                    <a:pt x="0" y="885824"/>
                  </a:lnTo>
                  <a:lnTo>
                    <a:pt x="8731" y="970756"/>
                  </a:lnTo>
                  <a:lnTo>
                    <a:pt x="29368" y="1049339"/>
                  </a:lnTo>
                  <a:lnTo>
                    <a:pt x="57943" y="1123159"/>
                  </a:lnTo>
                  <a:lnTo>
                    <a:pt x="91281" y="1190629"/>
                  </a:lnTo>
                  <a:lnTo>
                    <a:pt x="126206" y="1252538"/>
                  </a:lnTo>
                  <a:lnTo>
                    <a:pt x="159544" y="1308098"/>
                  </a:lnTo>
                  <a:lnTo>
                    <a:pt x="188119" y="1357308"/>
                  </a:lnTo>
                  <a:lnTo>
                    <a:pt x="192511" y="1366098"/>
                  </a:lnTo>
                </a:path>
              </a:pathLst>
            </a:custGeom>
            <a:ln w="38099">
              <a:solidFill>
                <a:srgbClr val="F7B358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9201" y="6190945"/>
              <a:ext cx="102235" cy="128270"/>
            </a:xfrm>
            <a:custGeom>
              <a:avLst/>
              <a:gdLst/>
              <a:ahLst/>
              <a:cxnLst/>
              <a:rect l="l" t="t" r="r" b="b"/>
              <a:pathLst>
                <a:path w="102235" h="128270">
                  <a:moveTo>
                    <a:pt x="102235" y="0"/>
                  </a:moveTo>
                  <a:lnTo>
                    <a:pt x="0" y="51104"/>
                  </a:lnTo>
                  <a:lnTo>
                    <a:pt x="102235" y="127786"/>
                  </a:lnTo>
                  <a:lnTo>
                    <a:pt x="102235" y="0"/>
                  </a:lnTo>
                  <a:close/>
                </a:path>
              </a:pathLst>
            </a:custGeom>
            <a:solidFill>
              <a:srgbClr val="F7B358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610145" y="949896"/>
            <a:ext cx="280947" cy="255014"/>
            <a:chOff x="995333" y="1395526"/>
            <a:chExt cx="412750" cy="374650"/>
          </a:xfrm>
        </p:grpSpPr>
        <p:sp>
          <p:nvSpPr>
            <p:cNvPr id="30" name="object 30"/>
            <p:cNvSpPr/>
            <p:nvPr/>
          </p:nvSpPr>
          <p:spPr>
            <a:xfrm>
              <a:off x="1001683" y="1401876"/>
              <a:ext cx="400050" cy="361950"/>
            </a:xfrm>
            <a:custGeom>
              <a:avLst/>
              <a:gdLst/>
              <a:ahLst/>
              <a:cxnLst/>
              <a:rect l="l" t="t" r="r" b="b"/>
              <a:pathLst>
                <a:path w="400050" h="361950">
                  <a:moveTo>
                    <a:pt x="200025" y="0"/>
                  </a:moveTo>
                  <a:lnTo>
                    <a:pt x="154161" y="4779"/>
                  </a:lnTo>
                  <a:lnTo>
                    <a:pt x="112058" y="18394"/>
                  </a:lnTo>
                  <a:lnTo>
                    <a:pt x="74919" y="39758"/>
                  </a:lnTo>
                  <a:lnTo>
                    <a:pt x="43943" y="67784"/>
                  </a:lnTo>
                  <a:lnTo>
                    <a:pt x="20330" y="101387"/>
                  </a:lnTo>
                  <a:lnTo>
                    <a:pt x="5282" y="139479"/>
                  </a:lnTo>
                  <a:lnTo>
                    <a:pt x="0" y="180975"/>
                  </a:lnTo>
                  <a:lnTo>
                    <a:pt x="5282" y="222470"/>
                  </a:lnTo>
                  <a:lnTo>
                    <a:pt x="20330" y="260562"/>
                  </a:lnTo>
                  <a:lnTo>
                    <a:pt x="43943" y="294165"/>
                  </a:lnTo>
                  <a:lnTo>
                    <a:pt x="74919" y="322191"/>
                  </a:lnTo>
                  <a:lnTo>
                    <a:pt x="112058" y="343555"/>
                  </a:lnTo>
                  <a:lnTo>
                    <a:pt x="154161" y="357170"/>
                  </a:lnTo>
                  <a:lnTo>
                    <a:pt x="200025" y="361950"/>
                  </a:lnTo>
                  <a:lnTo>
                    <a:pt x="245888" y="357170"/>
                  </a:lnTo>
                  <a:lnTo>
                    <a:pt x="287990" y="343555"/>
                  </a:lnTo>
                  <a:lnTo>
                    <a:pt x="325130" y="322191"/>
                  </a:lnTo>
                  <a:lnTo>
                    <a:pt x="356108" y="294165"/>
                  </a:lnTo>
                  <a:lnTo>
                    <a:pt x="379721" y="260562"/>
                  </a:lnTo>
                  <a:lnTo>
                    <a:pt x="394770" y="222470"/>
                  </a:lnTo>
                  <a:lnTo>
                    <a:pt x="400053" y="180975"/>
                  </a:lnTo>
                  <a:lnTo>
                    <a:pt x="394770" y="139479"/>
                  </a:lnTo>
                  <a:lnTo>
                    <a:pt x="379721" y="101387"/>
                  </a:lnTo>
                  <a:lnTo>
                    <a:pt x="356108" y="67784"/>
                  </a:lnTo>
                  <a:lnTo>
                    <a:pt x="325130" y="39758"/>
                  </a:lnTo>
                  <a:lnTo>
                    <a:pt x="287990" y="18394"/>
                  </a:lnTo>
                  <a:lnTo>
                    <a:pt x="245888" y="4779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B4C1A3"/>
            </a:solidFill>
          </p:spPr>
          <p:txBody>
            <a:bodyPr wrap="square" lIns="0" tIns="0" rIns="0" bIns="0" rtlCol="0"/>
            <a:lstStyle/>
            <a:p>
              <a:endParaRPr sz="1225"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1683" y="1401876"/>
              <a:ext cx="400050" cy="361950"/>
            </a:xfrm>
            <a:custGeom>
              <a:avLst/>
              <a:gdLst/>
              <a:ahLst/>
              <a:cxnLst/>
              <a:rect l="l" t="t" r="r" b="b"/>
              <a:pathLst>
                <a:path w="400050" h="361950">
                  <a:moveTo>
                    <a:pt x="0" y="180974"/>
                  </a:moveTo>
                  <a:lnTo>
                    <a:pt x="5282" y="139478"/>
                  </a:lnTo>
                  <a:lnTo>
                    <a:pt x="20330" y="101386"/>
                  </a:lnTo>
                  <a:lnTo>
                    <a:pt x="43943" y="67784"/>
                  </a:lnTo>
                  <a:lnTo>
                    <a:pt x="74919" y="39758"/>
                  </a:lnTo>
                  <a:lnTo>
                    <a:pt x="112058" y="18394"/>
                  </a:lnTo>
                  <a:lnTo>
                    <a:pt x="154161" y="4779"/>
                  </a:lnTo>
                  <a:lnTo>
                    <a:pt x="200024" y="0"/>
                  </a:lnTo>
                  <a:lnTo>
                    <a:pt x="245888" y="4779"/>
                  </a:lnTo>
                  <a:lnTo>
                    <a:pt x="287990" y="18394"/>
                  </a:lnTo>
                  <a:lnTo>
                    <a:pt x="325130" y="39758"/>
                  </a:lnTo>
                  <a:lnTo>
                    <a:pt x="356106" y="67784"/>
                  </a:lnTo>
                  <a:lnTo>
                    <a:pt x="379719" y="101386"/>
                  </a:lnTo>
                  <a:lnTo>
                    <a:pt x="394766" y="139478"/>
                  </a:lnTo>
                  <a:lnTo>
                    <a:pt x="400049" y="180974"/>
                  </a:lnTo>
                  <a:lnTo>
                    <a:pt x="394766" y="222470"/>
                  </a:lnTo>
                  <a:lnTo>
                    <a:pt x="379719" y="260563"/>
                  </a:lnTo>
                  <a:lnTo>
                    <a:pt x="356106" y="294165"/>
                  </a:lnTo>
                  <a:lnTo>
                    <a:pt x="325130" y="322191"/>
                  </a:lnTo>
                  <a:lnTo>
                    <a:pt x="287990" y="343555"/>
                  </a:lnTo>
                  <a:lnTo>
                    <a:pt x="245888" y="357170"/>
                  </a:lnTo>
                  <a:lnTo>
                    <a:pt x="200024" y="361949"/>
                  </a:lnTo>
                  <a:lnTo>
                    <a:pt x="154161" y="357170"/>
                  </a:lnTo>
                  <a:lnTo>
                    <a:pt x="112058" y="343555"/>
                  </a:lnTo>
                  <a:lnTo>
                    <a:pt x="74919" y="322191"/>
                  </a:lnTo>
                  <a:lnTo>
                    <a:pt x="43943" y="294165"/>
                  </a:lnTo>
                  <a:lnTo>
                    <a:pt x="20330" y="260563"/>
                  </a:lnTo>
                  <a:lnTo>
                    <a:pt x="5282" y="222470"/>
                  </a:lnTo>
                  <a:lnTo>
                    <a:pt x="0" y="18097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25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69145" y="944277"/>
            <a:ext cx="1744468" cy="1144040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21180">
              <a:spcBef>
                <a:spcPts val="68"/>
              </a:spcBef>
            </a:pPr>
            <a:r>
              <a:rPr sz="1634" spc="-34" dirty="0">
                <a:latin typeface="Comic Sans MS"/>
                <a:cs typeface="Comic Sans MS"/>
              </a:rPr>
              <a:t>2</a:t>
            </a:r>
            <a:endParaRPr sz="1634">
              <a:latin typeface="Comic Sans MS"/>
              <a:cs typeface="Comic Sans MS"/>
            </a:endParaRPr>
          </a:p>
          <a:p>
            <a:pPr marL="8645" marR="250270">
              <a:lnSpc>
                <a:spcPct val="147200"/>
              </a:lnSpc>
              <a:spcBef>
                <a:spcPts val="306"/>
              </a:spcBef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SELECT</a:t>
            </a:r>
            <a:r>
              <a:rPr sz="1225" spc="-58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AVG(sound)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FROM</a:t>
            </a:r>
            <a:r>
              <a:rPr sz="1225" spc="-7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7" dirty="0">
                <a:latin typeface="Comic Sans MS"/>
                <a:cs typeface="Comic Sans MS"/>
              </a:rPr>
              <a:t>sensors</a:t>
            </a:r>
            <a:endParaRPr sz="1225">
              <a:latin typeface="Comic Sans MS"/>
              <a:cs typeface="Comic Sans MS"/>
            </a:endParaRPr>
          </a:p>
          <a:p>
            <a:pPr marL="8645">
              <a:spcBef>
                <a:spcPts val="776"/>
              </a:spcBef>
            </a:pP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EPOCH</a:t>
            </a:r>
            <a:r>
              <a:rPr sz="1225" spc="-48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dirty="0">
                <a:solidFill>
                  <a:srgbClr val="800000"/>
                </a:solidFill>
                <a:latin typeface="Comic Sans MS"/>
                <a:cs typeface="Comic Sans MS"/>
              </a:rPr>
              <a:t>DURATION</a:t>
            </a:r>
            <a:r>
              <a:rPr sz="1225" spc="-48" dirty="0">
                <a:solidFill>
                  <a:srgbClr val="800000"/>
                </a:solidFill>
                <a:latin typeface="Comic Sans MS"/>
                <a:cs typeface="Comic Sans MS"/>
              </a:rPr>
              <a:t> </a:t>
            </a:r>
            <a:r>
              <a:rPr sz="1225" spc="-17" dirty="0">
                <a:latin typeface="Comic Sans MS"/>
                <a:cs typeface="Comic Sans MS"/>
              </a:rPr>
              <a:t>10s</a:t>
            </a:r>
            <a:endParaRPr sz="1225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8934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spc="-14" dirty="0"/>
              <a:t>Event-</a:t>
            </a:r>
            <a:r>
              <a:rPr dirty="0"/>
              <a:t>based</a:t>
            </a:r>
            <a:r>
              <a:rPr spc="-17" dirty="0"/>
              <a:t> </a:t>
            </a:r>
            <a:r>
              <a:rPr spc="-7" dirty="0"/>
              <a:t>Queries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4" y="947363"/>
            <a:ext cx="5064402" cy="1899375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ON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event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SELECT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34" dirty="0">
                <a:latin typeface="Comic Sans MS"/>
                <a:cs typeface="Comic Sans MS"/>
              </a:rPr>
              <a:t>…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37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Run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only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when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interesting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events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happens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Event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examples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Button</a:t>
            </a:r>
            <a:r>
              <a:rPr sz="1361" spc="-24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pushed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Message</a:t>
            </a:r>
            <a:r>
              <a:rPr sz="1361" spc="-78" dirty="0">
                <a:latin typeface="Comic Sans MS"/>
                <a:cs typeface="Comic Sans MS"/>
              </a:rPr>
              <a:t> </a:t>
            </a:r>
            <a:r>
              <a:rPr sz="1361" spc="-7" dirty="0">
                <a:latin typeface="Comic Sans MS"/>
                <a:cs typeface="Comic Sans MS"/>
              </a:rPr>
              <a:t>arrival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Bird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enters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nest</a:t>
            </a:r>
            <a:endParaRPr sz="1361">
              <a:latin typeface="Comic Sans MS"/>
              <a:cs typeface="Comic Sans MS"/>
            </a:endParaRPr>
          </a:p>
          <a:p>
            <a:pPr marL="189755" indent="-181110">
              <a:spcBef>
                <a:spcPts val="405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Analogous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triggers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but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events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are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user-defined</a:t>
            </a:r>
            <a:endParaRPr sz="1634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898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554" y="193148"/>
            <a:ext cx="5368258" cy="663207"/>
          </a:xfrm>
          <a:prstGeom prst="rect">
            <a:avLst/>
          </a:prstGeom>
        </p:spPr>
        <p:txBody>
          <a:bodyPr vert="horz" wrap="square" lIns="0" tIns="153873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</a:pPr>
            <a:r>
              <a:rPr dirty="0"/>
              <a:t>Query</a:t>
            </a:r>
            <a:r>
              <a:rPr spc="-41" dirty="0"/>
              <a:t> </a:t>
            </a:r>
            <a:r>
              <a:rPr dirty="0"/>
              <a:t>over</a:t>
            </a:r>
            <a:r>
              <a:rPr spc="-37" dirty="0"/>
              <a:t> </a:t>
            </a:r>
            <a:r>
              <a:rPr dirty="0"/>
              <a:t>Stored</a:t>
            </a:r>
            <a:r>
              <a:rPr spc="-41" dirty="0"/>
              <a:t> </a:t>
            </a:r>
            <a:r>
              <a:rPr spc="-14" dirty="0"/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  <p:sp>
        <p:nvSpPr>
          <p:cNvPr id="3" name="object 3"/>
          <p:cNvSpPr txBox="1"/>
          <p:nvPr/>
        </p:nvSpPr>
        <p:spPr>
          <a:xfrm>
            <a:off x="1684273" y="947363"/>
            <a:ext cx="5376038" cy="2466454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189755" indent="-181110">
              <a:spcBef>
                <a:spcPts val="68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Named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buffers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Flash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memory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37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Store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results</a:t>
            </a:r>
            <a:r>
              <a:rPr sz="1634" spc="-2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in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buffers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422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Query</a:t>
            </a:r>
            <a:r>
              <a:rPr sz="1634" spc="-20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over</a:t>
            </a:r>
            <a:r>
              <a:rPr sz="1634" spc="-1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named</a:t>
            </a:r>
            <a:r>
              <a:rPr sz="1634" spc="-17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buffers</a:t>
            </a:r>
            <a:endParaRPr sz="1634">
              <a:latin typeface="Comic Sans MS"/>
              <a:cs typeface="Comic Sans MS"/>
            </a:endParaRPr>
          </a:p>
          <a:p>
            <a:pPr marL="189755" indent="-181110">
              <a:spcBef>
                <a:spcPts val="354"/>
              </a:spcBef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dirty="0">
                <a:latin typeface="Comic Sans MS"/>
                <a:cs typeface="Comic Sans MS"/>
              </a:rPr>
              <a:t>Analogous</a:t>
            </a:r>
            <a:r>
              <a:rPr sz="1634" spc="-34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to</a:t>
            </a:r>
            <a:r>
              <a:rPr sz="1634" spc="-27" dirty="0">
                <a:latin typeface="Comic Sans MS"/>
                <a:cs typeface="Comic Sans MS"/>
              </a:rPr>
              <a:t> </a:t>
            </a:r>
            <a:r>
              <a:rPr sz="1634" dirty="0">
                <a:latin typeface="Comic Sans MS"/>
                <a:cs typeface="Comic Sans MS"/>
              </a:rPr>
              <a:t>materialized</a:t>
            </a:r>
            <a:r>
              <a:rPr sz="1634" spc="-31" dirty="0">
                <a:latin typeface="Comic Sans MS"/>
                <a:cs typeface="Comic Sans MS"/>
              </a:rPr>
              <a:t> </a:t>
            </a:r>
            <a:r>
              <a:rPr sz="1634" spc="-7" dirty="0">
                <a:latin typeface="Comic Sans MS"/>
                <a:cs typeface="Comic Sans MS"/>
              </a:rPr>
              <a:t>views</a:t>
            </a:r>
            <a:endParaRPr sz="1634">
              <a:latin typeface="Comic Sans MS"/>
              <a:cs typeface="Comic Sans MS"/>
            </a:endParaRPr>
          </a:p>
          <a:p>
            <a:pPr>
              <a:spcBef>
                <a:spcPts val="528"/>
              </a:spcBef>
              <a:buFont typeface="Arial"/>
              <a:buChar char="•"/>
            </a:pPr>
            <a:endParaRPr sz="1634">
              <a:latin typeface="Comic Sans MS"/>
              <a:cs typeface="Comic Sans MS"/>
            </a:endParaRPr>
          </a:p>
          <a:p>
            <a:pPr marL="189755" indent="-181110">
              <a:buSzPct val="150000"/>
              <a:buFont typeface="Arial"/>
              <a:buChar char="•"/>
              <a:tabLst>
                <a:tab pos="189755" algn="l"/>
              </a:tabLst>
            </a:pPr>
            <a:r>
              <a:rPr sz="1634" spc="-7" dirty="0">
                <a:latin typeface="Comic Sans MS"/>
                <a:cs typeface="Comic Sans MS"/>
              </a:rPr>
              <a:t>Example:</a:t>
            </a:r>
            <a:endParaRPr sz="1634">
              <a:latin typeface="Comic Sans MS"/>
              <a:cs typeface="Comic Sans MS"/>
            </a:endParaRPr>
          </a:p>
          <a:p>
            <a:pPr marL="372595" lvl="1" indent="-182407">
              <a:spcBef>
                <a:spcPts val="289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CREATE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BUFFER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name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SIZE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x</a:t>
            </a:r>
            <a:r>
              <a:rPr sz="1361" spc="-4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(field1</a:t>
            </a:r>
            <a:r>
              <a:rPr sz="1361" spc="-37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type1,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field2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type2,</a:t>
            </a:r>
            <a:r>
              <a:rPr sz="1361" spc="-41" dirty="0">
                <a:latin typeface="Comic Sans MS"/>
                <a:cs typeface="Comic Sans MS"/>
              </a:rPr>
              <a:t> </a:t>
            </a:r>
            <a:r>
              <a:rPr sz="1361" spc="-17" dirty="0">
                <a:latin typeface="Comic Sans MS"/>
                <a:cs typeface="Comic Sans MS"/>
              </a:rPr>
              <a:t>…)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SELECT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a1,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a2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sensors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SAMPLE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PERIOD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INTO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spc="-14" dirty="0">
                <a:latin typeface="Comic Sans MS"/>
                <a:cs typeface="Comic Sans MS"/>
              </a:rPr>
              <a:t>name</a:t>
            </a:r>
            <a:endParaRPr sz="1361">
              <a:latin typeface="Comic Sans MS"/>
              <a:cs typeface="Comic Sans MS"/>
            </a:endParaRPr>
          </a:p>
          <a:p>
            <a:pPr marL="372595" lvl="1" indent="-182407">
              <a:spcBef>
                <a:spcPts val="340"/>
              </a:spcBef>
              <a:buSzPct val="150000"/>
              <a:buFont typeface="Arial"/>
              <a:buChar char="•"/>
              <a:tabLst>
                <a:tab pos="372595" algn="l"/>
              </a:tabLst>
            </a:pPr>
            <a:r>
              <a:rPr sz="1361" dirty="0">
                <a:latin typeface="Comic Sans MS"/>
                <a:cs typeface="Comic Sans MS"/>
              </a:rPr>
              <a:t>SELECT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field1,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field2,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…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FROM</a:t>
            </a:r>
            <a:r>
              <a:rPr sz="1361" spc="-34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name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SAMPLE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dirty="0">
                <a:latin typeface="Comic Sans MS"/>
                <a:cs typeface="Comic Sans MS"/>
              </a:rPr>
              <a:t>PERIOD</a:t>
            </a:r>
            <a:r>
              <a:rPr sz="1361" spc="-31" dirty="0">
                <a:latin typeface="Comic Sans MS"/>
                <a:cs typeface="Comic Sans MS"/>
              </a:rPr>
              <a:t> </a:t>
            </a:r>
            <a:r>
              <a:rPr sz="1361" spc="-34" dirty="0">
                <a:latin typeface="Comic Sans MS"/>
                <a:cs typeface="Comic Sans MS"/>
              </a:rPr>
              <a:t>d</a:t>
            </a:r>
            <a:endParaRPr sz="1361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32316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270" y="2373627"/>
            <a:ext cx="4092918" cy="516561"/>
          </a:xfrm>
          <a:prstGeom prst="rect">
            <a:avLst/>
          </a:prstGeom>
        </p:spPr>
        <p:txBody>
          <a:bodyPr vert="horz" wrap="square" lIns="0" tIns="8645" rIns="0" bIns="0" rtlCol="0" anchor="ctr">
            <a:spAutoFit/>
          </a:bodyPr>
          <a:lstStyle/>
          <a:p>
            <a:pPr marL="8645">
              <a:lnSpc>
                <a:spcPct val="100000"/>
              </a:lnSpc>
              <a:spcBef>
                <a:spcPts val="68"/>
              </a:spcBef>
              <a:tabLst>
                <a:tab pos="836825" algn="l"/>
              </a:tabLst>
            </a:pPr>
            <a:r>
              <a:rPr b="1" spc="-7" dirty="0">
                <a:latin typeface="Comic Sans MS"/>
                <a:cs typeface="Comic Sans MS"/>
              </a:rPr>
              <a:t>Query</a:t>
            </a:r>
            <a:r>
              <a:rPr b="1" dirty="0">
                <a:latin typeface="Comic Sans MS"/>
                <a:cs typeface="Comic Sans MS"/>
              </a:rPr>
              <a:t>	</a:t>
            </a:r>
            <a:r>
              <a:rPr b="1" spc="-7" dirty="0">
                <a:latin typeface="Comic Sans MS"/>
                <a:cs typeface="Comic Sans MS"/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9270" y="2890188"/>
            <a:ext cx="739108" cy="218146"/>
          </a:xfrm>
          <a:prstGeom prst="rect">
            <a:avLst/>
          </a:prstGeom>
        </p:spPr>
        <p:txBody>
          <a:bodyPr vert="horz" wrap="square" lIns="0" tIns="8645" rIns="0" bIns="0" rtlCol="0">
            <a:spAutoFit/>
          </a:bodyPr>
          <a:lstStyle/>
          <a:p>
            <a:pPr marL="8645">
              <a:spcBef>
                <a:spcPts val="68"/>
              </a:spcBef>
            </a:pPr>
            <a:r>
              <a:rPr sz="1361" spc="-7" dirty="0">
                <a:latin typeface="Comic Sans MS"/>
                <a:cs typeface="Comic Sans MS"/>
              </a:rPr>
              <a:t>COUGAR</a:t>
            </a:r>
            <a:endParaRPr sz="1361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1684273" y="4712098"/>
            <a:ext cx="1799793" cy="294457"/>
          </a:xfrm>
          <a:prstGeom prst="rect">
            <a:avLst/>
          </a:prstGeom>
        </p:spPr>
        <p:txBody>
          <a:bodyPr vert="horz" wrap="square" lIns="0" tIns="17289" rIns="0" bIns="0" rtlCol="0">
            <a:spAutoFit/>
          </a:bodyPr>
          <a:lstStyle/>
          <a:p>
            <a:pPr marL="8645">
              <a:spcBef>
                <a:spcPts val="136"/>
              </a:spcBef>
            </a:pPr>
            <a:r>
              <a:rPr lang="en-US" dirty="0" err="1" smtClean="0"/>
              <a:t>CoAP</a:t>
            </a:r>
            <a:endParaRPr spc="-54" dirty="0"/>
          </a:p>
        </p:txBody>
      </p:sp>
    </p:spTree>
    <p:extLst>
      <p:ext uri="{BB962C8B-B14F-4D97-AF65-F5344CB8AC3E}">
        <p14:creationId xmlns:p14="http://schemas.microsoft.com/office/powerpoint/2010/main" val="18329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Words>4038</Words>
  <Application>Microsoft Office PowerPoint</Application>
  <PresentationFormat>On-screen Show (16:9)</PresentationFormat>
  <Paragraphs>1411</Paragraphs>
  <Slides>116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6" baseType="lpstr">
      <vt:lpstr>Malgun Gothic</vt:lpstr>
      <vt:lpstr>MS PGothic</vt:lpstr>
      <vt:lpstr>Arial</vt:lpstr>
      <vt:lpstr>Calibri</vt:lpstr>
      <vt:lpstr>Calibri Light</vt:lpstr>
      <vt:lpstr>Comic Sans MS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Introduction</vt:lpstr>
      <vt:lpstr>Application layer in the Internet</vt:lpstr>
      <vt:lpstr>Application layer in the Internet</vt:lpstr>
      <vt:lpstr>Application layer in the Internet</vt:lpstr>
      <vt:lpstr>Application layer in the Internet</vt:lpstr>
      <vt:lpstr>Protocol stack</vt:lpstr>
      <vt:lpstr>IoT Applications</vt:lpstr>
      <vt:lpstr>Protocol stack</vt:lpstr>
      <vt:lpstr>Protocol stack</vt:lpstr>
      <vt:lpstr>Protocol stack</vt:lpstr>
      <vt:lpstr>CoAP</vt:lpstr>
      <vt:lpstr>Constrained Application Protocol (CoAP)</vt:lpstr>
      <vt:lpstr>What is REST?</vt:lpstr>
      <vt:lpstr>Constrained Application Protocol (CoAP)</vt:lpstr>
      <vt:lpstr>Constrained Application Protocol (CoAP)</vt:lpstr>
      <vt:lpstr>CoAP: Message types</vt:lpstr>
      <vt:lpstr>CoAP</vt:lpstr>
      <vt:lpstr>CoAP</vt:lpstr>
      <vt:lpstr>CoAP</vt:lpstr>
      <vt:lpstr>PowerPoint Presentation</vt:lpstr>
      <vt:lpstr>PowerPoint Presentation</vt:lpstr>
      <vt:lpstr>Message format</vt:lpstr>
      <vt:lpstr>Message format: The header</vt:lpstr>
      <vt:lpstr>Message transmission</vt:lpstr>
      <vt:lpstr>Message transmission</vt:lpstr>
      <vt:lpstr>Message transmission</vt:lpstr>
      <vt:lpstr>Message transmission: Reliability</vt:lpstr>
      <vt:lpstr>Message transmission: Reliability</vt:lpstr>
      <vt:lpstr>Congestion control</vt:lpstr>
      <vt:lpstr>Transmission parameters</vt:lpstr>
      <vt:lpstr>Transmission parameters</vt:lpstr>
      <vt:lpstr>Transmission parameters</vt:lpstr>
      <vt:lpstr>Transmission parameters</vt:lpstr>
      <vt:lpstr>Transmission parameters</vt:lpstr>
      <vt:lpstr>Transmission parameters</vt:lpstr>
      <vt:lpstr>Request/Response Semantics</vt:lpstr>
      <vt:lpstr>Request/Response Semantics</vt:lpstr>
      <vt:lpstr>Request/Response Semantics</vt:lpstr>
      <vt:lpstr>Request/Response Semantics</vt:lpstr>
      <vt:lpstr>Options</vt:lpstr>
      <vt:lpstr>Caching</vt:lpstr>
      <vt:lpstr>Methods</vt:lpstr>
      <vt:lpstr>CoAP URIs</vt:lpstr>
      <vt:lpstr>Discovery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processing</vt:lpstr>
      <vt:lpstr>Query representation</vt:lpstr>
      <vt:lpstr>Query representation</vt:lpstr>
      <vt:lpstr>Query representation</vt:lpstr>
      <vt:lpstr>PowerPoint Presentation</vt:lpstr>
      <vt:lpstr>Sensor Query and Tasking Language (SQTL)</vt:lpstr>
      <vt:lpstr>SQTL</vt:lpstr>
      <vt:lpstr>SQTL and SSE</vt:lpstr>
      <vt:lpstr>SQTL</vt:lpstr>
      <vt:lpstr>SQTL</vt:lpstr>
      <vt:lpstr>SQTL: Example</vt:lpstr>
      <vt:lpstr>SQTL: Response implosion problem</vt:lpstr>
      <vt:lpstr>SQTL</vt:lpstr>
      <vt:lpstr>Main approaches in query processing</vt:lpstr>
      <vt:lpstr>Query classification</vt:lpstr>
      <vt:lpstr>Example: Data-centric query (attribute based query)</vt:lpstr>
      <vt:lpstr>Example: Geographical query (location based query)</vt:lpstr>
      <vt:lpstr>Query processing</vt:lpstr>
      <vt:lpstr>Data Aggregation/Fusion</vt:lpstr>
      <vt:lpstr>Data Aggregation/Fusion</vt:lpstr>
      <vt:lpstr>Data Aggregation/Fusion</vt:lpstr>
      <vt:lpstr>Data Aggregation/Fusion</vt:lpstr>
      <vt:lpstr>Data aggregation</vt:lpstr>
      <vt:lpstr>Data aggregation/fusion</vt:lpstr>
      <vt:lpstr>Data aggregation components</vt:lpstr>
      <vt:lpstr>Data storage representations</vt:lpstr>
      <vt:lpstr>Aggregate functions</vt:lpstr>
      <vt:lpstr>Aggregate paths</vt:lpstr>
      <vt:lpstr>Aggregate challenges</vt:lpstr>
      <vt:lpstr>Optimal data aggregation</vt:lpstr>
      <vt:lpstr>Advantages and disadvantages of aggregation</vt:lpstr>
      <vt:lpstr>Query challenges</vt:lpstr>
      <vt:lpstr>Querying Sensor Networks</vt:lpstr>
      <vt:lpstr>Query processing</vt:lpstr>
      <vt:lpstr>TinyDB</vt:lpstr>
      <vt:lpstr>TinyDB</vt:lpstr>
      <vt:lpstr>Feature Overview</vt:lpstr>
      <vt:lpstr>Architecture</vt:lpstr>
      <vt:lpstr>Data Model</vt:lpstr>
      <vt:lpstr>Query Language (TinySQL)</vt:lpstr>
      <vt:lpstr>Comparison with SQL</vt:lpstr>
      <vt:lpstr>TinySQL Examples</vt:lpstr>
      <vt:lpstr>TinySQL Examples</vt:lpstr>
      <vt:lpstr>Event-based Queries</vt:lpstr>
      <vt:lpstr>Query over Stored Data</vt:lpstr>
      <vt:lpstr>Query processing</vt:lpstr>
      <vt:lpstr>COUGAR</vt:lpstr>
      <vt:lpstr>COUGAR Architecture</vt:lpstr>
      <vt:lpstr>COUGAR Components</vt:lpstr>
      <vt:lpstr>COUGAR Leader Selection</vt:lpstr>
      <vt:lpstr>PowerPoint Presentation</vt:lpstr>
      <vt:lpstr>Tiny Aggregation (TAG)</vt:lpstr>
      <vt:lpstr>TAG Approach</vt:lpstr>
      <vt:lpstr>TAG: Query representation</vt:lpstr>
      <vt:lpstr>TAG: Classification of aggregates</vt:lpstr>
      <vt:lpstr>TAG: Classification of aggregates</vt:lpstr>
      <vt:lpstr>TAG: Results</vt:lpstr>
      <vt:lpstr>TAG: Results</vt:lpstr>
      <vt:lpstr>TAG: Results</vt:lpstr>
      <vt:lpstr>TAG: Results</vt:lpstr>
      <vt:lpstr>Result Summary</vt:lpstr>
      <vt:lpstr>Reference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>pds</dc:creator>
  <cp:keywords/>
  <dc:description/>
  <cp:lastModifiedBy>Gde</cp:lastModifiedBy>
  <cp:revision>83</cp:revision>
  <dcterms:modified xsi:type="dcterms:W3CDTF">2025-09-29T01:50:51Z</dcterms:modified>
  <cp:category/>
</cp:coreProperties>
</file>