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9" r:id="rId1"/>
  </p:sldMasterIdLst>
  <p:notesMasterIdLst>
    <p:notesMasterId r:id="rId23"/>
  </p:notesMasterIdLst>
  <p:sldIdLst>
    <p:sldId id="348" r:id="rId2"/>
    <p:sldId id="394" r:id="rId3"/>
    <p:sldId id="395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350" r:id="rId22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al Mueller" initials="" lastIdx="9" clrIdx="0"/>
  <p:cmAuthor id="1" name="Chuck Erickson" initials="" lastIdx="6" clrIdx="1"/>
  <p:cmAuthor id="2" name="Adam Glick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7"/>
    <p:restoredTop sz="95231" autoAdjust="0"/>
  </p:normalViewPr>
  <p:slideViewPr>
    <p:cSldViewPr snapToGrid="0" snapToObjects="1">
      <p:cViewPr>
        <p:scale>
          <a:sx n="70" d="100"/>
          <a:sy n="70" d="100"/>
        </p:scale>
        <p:origin x="366" y="7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7181" y="696912"/>
            <a:ext cx="6195899" cy="3486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14118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https://github.com/mikeroyal/Google-Cloud-Guide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773BF-E5C9-44BF-B19B-39EF1F9037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13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https://indobot.co.id/mqtt-penting-dalam-iot</a:t>
            </a:r>
            <a:r>
              <a:rPr lang="en-US" dirty="0" smtClean="0"/>
              <a:t>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https://bisaioti.com/protokol-mqtt/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http://www.tigli.fr/lib/exe/fetch.php?media=cours:2016_2017_mit_mqtt_lecture_2_.pdf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2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8972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https://indobot.co.id/mqtt-penting-dalam-iot</a:t>
            </a:r>
            <a:r>
              <a:rPr lang="en-US" dirty="0" smtClean="0"/>
              <a:t>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https://bisaioti.com/protokol-mqtt/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http://www.tigli.fr/lib/exe/fetch.php?media=cours:2016_2017_mit_mqtt_lecture_2_.pdf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2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6986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https://bisaioti.com/protokol-mqtt/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2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44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337E-4703-49AB-8D81-EA2F8A6577FC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3887-955A-4111-8FF6-299906ED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5498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337E-4703-49AB-8D81-EA2F8A6577FC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3887-955A-4111-8FF6-299906ED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4920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337E-4703-49AB-8D81-EA2F8A6577FC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3887-955A-4111-8FF6-299906ED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3086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2908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2908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085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6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337E-4703-49AB-8D81-EA2F8A6577FC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3887-955A-4111-8FF6-299906ED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5239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337E-4703-49AB-8D81-EA2F8A6577FC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3887-955A-4111-8FF6-299906ED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8396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337E-4703-49AB-8D81-EA2F8A6577FC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3887-955A-4111-8FF6-299906ED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0674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337E-4703-49AB-8D81-EA2F8A6577FC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3887-955A-4111-8FF6-299906ED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4211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337E-4703-49AB-8D81-EA2F8A6577FC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3887-955A-4111-8FF6-299906ED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7320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337E-4703-49AB-8D81-EA2F8A6577FC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3887-955A-4111-8FF6-299906ED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132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2337E-4703-49AB-8D81-EA2F8A6577FC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3887-955A-4111-8FF6-299906ED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0823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2337E-4703-49AB-8D81-EA2F8A6577FC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63887-955A-4111-8FF6-299906ED7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4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melcharolinesgn2/IoT_app-and-Modules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xlsmart.co.id/bisnis/insights/article/apa-itu-protocol-mqt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919" y="1"/>
            <a:ext cx="3979069" cy="253603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77816" y="1346868"/>
            <a:ext cx="3603272" cy="1447266"/>
            <a:chOff x="89638" y="359621"/>
            <a:chExt cx="4804363" cy="192968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105" y="1881965"/>
              <a:ext cx="3104181" cy="263526"/>
            </a:xfrm>
            <a:prstGeom prst="rect">
              <a:avLst/>
            </a:prstGeom>
          </p:spPr>
        </p:pic>
        <p:sp>
          <p:nvSpPr>
            <p:cNvPr id="11" name="Title 4">
              <a:extLst>
                <a:ext uri="{FF2B5EF4-FFF2-40B4-BE49-F238E27FC236}">
                  <a16:creationId xmlns:a16="http://schemas.microsoft.com/office/drawing/2014/main" id="{27228BAE-048B-681E-DD8D-BD96B22560E0}"/>
                </a:ext>
              </a:extLst>
            </p:cNvPr>
            <p:cNvSpPr txBox="1">
              <a:spLocks/>
            </p:cNvSpPr>
            <p:nvPr/>
          </p:nvSpPr>
          <p:spPr>
            <a:xfrm>
              <a:off x="89638" y="1389204"/>
              <a:ext cx="4804363" cy="900105"/>
            </a:xfrm>
            <a:prstGeom prst="rect">
              <a:avLst/>
            </a:prstGeom>
          </p:spPr>
          <p:txBody>
            <a:bodyPr vert="horz" lIns="68580" tIns="34290" rIns="68580" bIns="3429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3000" dirty="0">
                  <a:solidFill>
                    <a:schemeClr val="accent1">
                      <a:lumMod val="75000"/>
                    </a:schemeClr>
                  </a:solidFill>
                </a:rPr>
                <a:t>Computer </a:t>
              </a:r>
              <a:r>
                <a:rPr lang="en-US" sz="3000" dirty="0">
                  <a:solidFill>
                    <a:srgbClr val="00B0F0"/>
                  </a:solidFill>
                </a:rPr>
                <a:t>Vision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ABCB87-2ECC-4C03-B5BB-6EE11C8A4485}"/>
                </a:ext>
              </a:extLst>
            </p:cNvPr>
            <p:cNvGrpSpPr/>
            <p:nvPr/>
          </p:nvGrpSpPr>
          <p:grpSpPr>
            <a:xfrm>
              <a:off x="89638" y="359621"/>
              <a:ext cx="3064025" cy="1516520"/>
              <a:chOff x="4853562" y="1589418"/>
              <a:chExt cx="2609520" cy="129156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3546B24-FABC-4B2A-A80F-B03654D56A7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853562" y="1589418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2E1A011-CDEA-4BBC-B725-C88AF546489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230834" y="1678285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8BC7BC-BF58-402E-9A69-AA9226DE7CAA}"/>
                </a:ext>
              </a:extLst>
            </p:cNvPr>
            <p:cNvGrpSpPr/>
            <p:nvPr/>
          </p:nvGrpSpPr>
          <p:grpSpPr>
            <a:xfrm>
              <a:off x="1176068" y="503243"/>
              <a:ext cx="1334145" cy="620384"/>
              <a:chOff x="7439031" y="1585639"/>
              <a:chExt cx="2143740" cy="996849"/>
            </a:xfrm>
            <a:solidFill>
              <a:schemeClr val="accent6"/>
            </a:solidFill>
          </p:grpSpPr>
          <p:sp>
            <p:nvSpPr>
              <p:cNvPr id="17" name="Freeform: Shape 66">
                <a:extLst>
                  <a:ext uri="{FF2B5EF4-FFF2-40B4-BE49-F238E27FC236}">
                    <a16:creationId xmlns:a16="http://schemas.microsoft.com/office/drawing/2014/main" id="{2A081543-B9FF-49B1-8EEF-ABDF5438EDCD}"/>
                  </a:ext>
                </a:extLst>
              </p:cNvPr>
              <p:cNvSpPr/>
              <p:nvPr/>
            </p:nvSpPr>
            <p:spPr>
              <a:xfrm>
                <a:off x="7439031" y="1585639"/>
                <a:ext cx="2143740" cy="996849"/>
              </a:xfrm>
              <a:custGeom>
                <a:avLst/>
                <a:gdLst/>
                <a:ahLst/>
                <a:cxnLst/>
                <a:rect l="l" t="t" r="r" b="b"/>
                <a:pathLst>
                  <a:path w="1862733" h="866179">
                    <a:moveTo>
                      <a:pt x="794147" y="204787"/>
                    </a:moveTo>
                    <a:cubicBezTo>
                      <a:pt x="745605" y="204787"/>
                      <a:pt x="701637" y="218416"/>
                      <a:pt x="662244" y="245673"/>
                    </a:cubicBezTo>
                    <a:cubicBezTo>
                      <a:pt x="622851" y="272930"/>
                      <a:pt x="594798" y="309240"/>
                      <a:pt x="578086" y="354601"/>
                    </a:cubicBezTo>
                    <a:cubicBezTo>
                      <a:pt x="568536" y="380467"/>
                      <a:pt x="563761" y="406729"/>
                      <a:pt x="563761" y="433387"/>
                    </a:cubicBezTo>
                    <a:cubicBezTo>
                      <a:pt x="563761" y="488299"/>
                      <a:pt x="582064" y="537440"/>
                      <a:pt x="618670" y="580811"/>
                    </a:cubicBezTo>
                    <a:cubicBezTo>
                      <a:pt x="664031" y="634532"/>
                      <a:pt x="722524" y="661392"/>
                      <a:pt x="794147" y="661392"/>
                    </a:cubicBezTo>
                    <a:cubicBezTo>
                      <a:pt x="865771" y="661392"/>
                      <a:pt x="924462" y="634733"/>
                      <a:pt x="970220" y="581415"/>
                    </a:cubicBezTo>
                    <a:cubicBezTo>
                      <a:pt x="1006826" y="538838"/>
                      <a:pt x="1025128" y="489496"/>
                      <a:pt x="1025128" y="433387"/>
                    </a:cubicBezTo>
                    <a:cubicBezTo>
                      <a:pt x="1025128" y="376088"/>
                      <a:pt x="1006826" y="326547"/>
                      <a:pt x="970220" y="284764"/>
                    </a:cubicBezTo>
                    <a:cubicBezTo>
                      <a:pt x="923265" y="231446"/>
                      <a:pt x="864574" y="204787"/>
                      <a:pt x="794147" y="204787"/>
                    </a:cubicBezTo>
                    <a:close/>
                    <a:moveTo>
                      <a:pt x="1304330" y="24408"/>
                    </a:moveTo>
                    <a:lnTo>
                      <a:pt x="1862733" y="24408"/>
                    </a:lnTo>
                    <a:lnTo>
                      <a:pt x="1862733" y="200620"/>
                    </a:lnTo>
                    <a:lnTo>
                      <a:pt x="1687711" y="200620"/>
                    </a:lnTo>
                    <a:lnTo>
                      <a:pt x="1687711" y="837009"/>
                    </a:lnTo>
                    <a:lnTo>
                      <a:pt x="1476375" y="837009"/>
                    </a:lnTo>
                    <a:lnTo>
                      <a:pt x="1476375" y="200620"/>
                    </a:lnTo>
                    <a:lnTo>
                      <a:pt x="1304330" y="200620"/>
                    </a:lnTo>
                    <a:close/>
                    <a:moveTo>
                      <a:pt x="0" y="24408"/>
                    </a:moveTo>
                    <a:lnTo>
                      <a:pt x="211336" y="24408"/>
                    </a:lnTo>
                    <a:lnTo>
                      <a:pt x="211336" y="837009"/>
                    </a:lnTo>
                    <a:lnTo>
                      <a:pt x="0" y="837009"/>
                    </a:lnTo>
                    <a:close/>
                    <a:moveTo>
                      <a:pt x="794147" y="0"/>
                    </a:moveTo>
                    <a:cubicBezTo>
                      <a:pt x="937022" y="0"/>
                      <a:pt x="1050330" y="47426"/>
                      <a:pt x="1134071" y="142280"/>
                    </a:cubicBezTo>
                    <a:cubicBezTo>
                      <a:pt x="1207493" y="225623"/>
                      <a:pt x="1244204" y="322659"/>
                      <a:pt x="1244204" y="433387"/>
                    </a:cubicBezTo>
                    <a:cubicBezTo>
                      <a:pt x="1244204" y="543719"/>
                      <a:pt x="1207493" y="640556"/>
                      <a:pt x="1134071" y="723900"/>
                    </a:cubicBezTo>
                    <a:cubicBezTo>
                      <a:pt x="1050330" y="818753"/>
                      <a:pt x="937022" y="866179"/>
                      <a:pt x="794147" y="866179"/>
                    </a:cubicBezTo>
                    <a:cubicBezTo>
                      <a:pt x="651669" y="866179"/>
                      <a:pt x="538560" y="818753"/>
                      <a:pt x="454819" y="723900"/>
                    </a:cubicBezTo>
                    <a:cubicBezTo>
                      <a:pt x="381397" y="640556"/>
                      <a:pt x="344686" y="543719"/>
                      <a:pt x="344686" y="433387"/>
                    </a:cubicBezTo>
                    <a:cubicBezTo>
                      <a:pt x="344686" y="382984"/>
                      <a:pt x="354608" y="331291"/>
                      <a:pt x="374452" y="278308"/>
                    </a:cubicBezTo>
                    <a:cubicBezTo>
                      <a:pt x="394296" y="225326"/>
                      <a:pt x="420886" y="179983"/>
                      <a:pt x="454224" y="142280"/>
                    </a:cubicBezTo>
                    <a:cubicBezTo>
                      <a:pt x="537964" y="47426"/>
                      <a:pt x="651272" y="0"/>
                      <a:pt x="79414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8" name="Freeform: Shape 67">
                <a:extLst>
                  <a:ext uri="{FF2B5EF4-FFF2-40B4-BE49-F238E27FC236}">
                    <a16:creationId xmlns:a16="http://schemas.microsoft.com/office/drawing/2014/main" id="{275D1FAA-C13F-4A6B-BA37-7704CFB7ADCD}"/>
                  </a:ext>
                </a:extLst>
              </p:cNvPr>
              <p:cNvSpPr/>
              <p:nvPr/>
            </p:nvSpPr>
            <p:spPr>
              <a:xfrm>
                <a:off x="8174174" y="1963600"/>
                <a:ext cx="443936" cy="326799"/>
              </a:xfrm>
              <a:custGeom>
                <a:avLst/>
                <a:gdLst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788485 w 3738080"/>
                  <a:gd name="connsiteY5" fmla="*/ 1841061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624294 w 3738080"/>
                  <a:gd name="connsiteY5" fmla="*/ 1992174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1858846 w 3738080"/>
                  <a:gd name="connsiteY5" fmla="*/ 1306247 h 2751770"/>
                  <a:gd name="connsiteX6" fmla="*/ 2645621 w 3738080"/>
                  <a:gd name="connsiteY6" fmla="*/ 1504218 h 2751770"/>
                  <a:gd name="connsiteX7" fmla="*/ 2795575 w 3738080"/>
                  <a:gd name="connsiteY7" fmla="*/ 1757331 h 2751770"/>
                  <a:gd name="connsiteX8" fmla="*/ 2539052 w 3738080"/>
                  <a:gd name="connsiteY8" fmla="*/ 1841672 h 2751770"/>
                  <a:gd name="connsiteX9" fmla="*/ 1353947 w 3738080"/>
                  <a:gd name="connsiteY9" fmla="*/ 1778974 h 2751770"/>
                  <a:gd name="connsiteX10" fmla="*/ 982333 w 3738080"/>
                  <a:gd name="connsiteY10" fmla="*/ 1780833 h 2751770"/>
                  <a:gd name="connsiteX11" fmla="*/ 966756 w 3738080"/>
                  <a:gd name="connsiteY11" fmla="*/ 1667407 h 2751770"/>
                  <a:gd name="connsiteX12" fmla="*/ 1217540 w 3738080"/>
                  <a:gd name="connsiteY12" fmla="*/ 1445700 h 2751770"/>
                  <a:gd name="connsiteX13" fmla="*/ 1858846 w 3738080"/>
                  <a:gd name="connsiteY13" fmla="*/ 1306247 h 2751770"/>
                  <a:gd name="connsiteX14" fmla="*/ 1828129 w 3738080"/>
                  <a:gd name="connsiteY14" fmla="*/ 650059 h 2751770"/>
                  <a:gd name="connsiteX15" fmla="*/ 3108200 w 3738080"/>
                  <a:gd name="connsiteY15" fmla="*/ 1008980 h 2751770"/>
                  <a:gd name="connsiteX16" fmla="*/ 3258155 w 3738080"/>
                  <a:gd name="connsiteY16" fmla="*/ 1319033 h 2751770"/>
                  <a:gd name="connsiteX17" fmla="*/ 2937692 w 3738080"/>
                  <a:gd name="connsiteY17" fmla="*/ 1304637 h 2751770"/>
                  <a:gd name="connsiteX18" fmla="*/ 763561 w 3738080"/>
                  <a:gd name="connsiteY18" fmla="*/ 1325535 h 2751770"/>
                  <a:gd name="connsiteX19" fmla="*/ 464412 w 3738080"/>
                  <a:gd name="connsiteY19" fmla="*/ 1278813 h 2751770"/>
                  <a:gd name="connsiteX20" fmla="*/ 450482 w 3738080"/>
                  <a:gd name="connsiteY20" fmla="*/ 1202928 h 2751770"/>
                  <a:gd name="connsiteX21" fmla="*/ 622892 w 3738080"/>
                  <a:gd name="connsiteY21" fmla="*/ 1008979 h 2751770"/>
                  <a:gd name="connsiteX22" fmla="*/ 1828129 w 3738080"/>
                  <a:gd name="connsiteY22" fmla="*/ 650059 h 2751770"/>
                  <a:gd name="connsiteX23" fmla="*/ 1764313 w 3738080"/>
                  <a:gd name="connsiteY23" fmla="*/ 591 h 2751770"/>
                  <a:gd name="connsiteX24" fmla="*/ 3559697 w 3738080"/>
                  <a:gd name="connsiteY24" fmla="*/ 547180 h 2751770"/>
                  <a:gd name="connsiteX25" fmla="*/ 3709650 w 3738080"/>
                  <a:gd name="connsiteY25" fmla="*/ 882310 h 2751770"/>
                  <a:gd name="connsiteX26" fmla="*/ 3367875 w 3738080"/>
                  <a:gd name="connsiteY26" fmla="*/ 834477 h 2751770"/>
                  <a:gd name="connsiteX27" fmla="*/ 318417 w 3738080"/>
                  <a:gd name="connsiteY27" fmla="*/ 884635 h 2751770"/>
                  <a:gd name="connsiteX28" fmla="*/ 19267 w 3738080"/>
                  <a:gd name="connsiteY28" fmla="*/ 846272 h 2751770"/>
                  <a:gd name="connsiteX29" fmla="*/ 275 w 3738080"/>
                  <a:gd name="connsiteY29" fmla="*/ 760137 h 2751770"/>
                  <a:gd name="connsiteX30" fmla="*/ 173484 w 3738080"/>
                  <a:gd name="connsiteY30" fmla="*/ 547180 h 2751770"/>
                  <a:gd name="connsiteX31" fmla="*/ 1764313 w 3738080"/>
                  <a:gd name="connsiteY31" fmla="*/ 591 h 275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38080" h="2751770">
                    <a:moveTo>
                      <a:pt x="1869041" y="1997576"/>
                    </a:moveTo>
                    <a:cubicBezTo>
                      <a:pt x="2077306" y="1997576"/>
                      <a:pt x="2246138" y="2166408"/>
                      <a:pt x="2246138" y="2374673"/>
                    </a:cubicBezTo>
                    <a:cubicBezTo>
                      <a:pt x="2246138" y="2582938"/>
                      <a:pt x="2077306" y="2751770"/>
                      <a:pt x="1869041" y="2751770"/>
                    </a:cubicBezTo>
                    <a:cubicBezTo>
                      <a:pt x="1660776" y="2751770"/>
                      <a:pt x="1491944" y="2582938"/>
                      <a:pt x="1491944" y="2374673"/>
                    </a:cubicBezTo>
                    <a:cubicBezTo>
                      <a:pt x="1491944" y="2166408"/>
                      <a:pt x="1660776" y="1997576"/>
                      <a:pt x="1869041" y="1997576"/>
                    </a:cubicBezTo>
                    <a:close/>
                    <a:moveTo>
                      <a:pt x="1858846" y="1306247"/>
                    </a:moveTo>
                    <a:cubicBezTo>
                      <a:pt x="2165924" y="1301758"/>
                      <a:pt x="2404940" y="1399722"/>
                      <a:pt x="2645621" y="1504218"/>
                    </a:cubicBezTo>
                    <a:cubicBezTo>
                      <a:pt x="2813424" y="1597955"/>
                      <a:pt x="2823993" y="1678797"/>
                      <a:pt x="2795575" y="1757331"/>
                    </a:cubicBezTo>
                    <a:cubicBezTo>
                      <a:pt x="2761471" y="1842158"/>
                      <a:pt x="2685239" y="1908552"/>
                      <a:pt x="2539052" y="1841672"/>
                    </a:cubicBezTo>
                    <a:cubicBezTo>
                      <a:pt x="2347207" y="1684231"/>
                      <a:pt x="1733351" y="1556050"/>
                      <a:pt x="1353947" y="1778974"/>
                    </a:cubicBezTo>
                    <a:cubicBezTo>
                      <a:pt x="1250080" y="1855218"/>
                      <a:pt x="1037749" y="1915097"/>
                      <a:pt x="982333" y="1780833"/>
                    </a:cubicBezTo>
                    <a:cubicBezTo>
                      <a:pt x="968480" y="1736637"/>
                      <a:pt x="963386" y="1699601"/>
                      <a:pt x="966756" y="1667407"/>
                    </a:cubicBezTo>
                    <a:cubicBezTo>
                      <a:pt x="976866" y="1570822"/>
                      <a:pt x="1063141" y="1517802"/>
                      <a:pt x="1217540" y="1445700"/>
                    </a:cubicBezTo>
                    <a:cubicBezTo>
                      <a:pt x="1465851" y="1348519"/>
                      <a:pt x="1674601" y="1308942"/>
                      <a:pt x="1858846" y="1306247"/>
                    </a:cubicBezTo>
                    <a:close/>
                    <a:moveTo>
                      <a:pt x="1828129" y="650059"/>
                    </a:moveTo>
                    <a:cubicBezTo>
                      <a:pt x="2445754" y="646836"/>
                      <a:pt x="2937662" y="894034"/>
                      <a:pt x="3108200" y="1008980"/>
                    </a:cubicBezTo>
                    <a:cubicBezTo>
                      <a:pt x="3228810" y="1075858"/>
                      <a:pt x="3343409" y="1171509"/>
                      <a:pt x="3258155" y="1319033"/>
                    </a:cubicBezTo>
                    <a:cubicBezTo>
                      <a:pt x="3134282" y="1435449"/>
                      <a:pt x="3057301" y="1393031"/>
                      <a:pt x="2937692" y="1304637"/>
                    </a:cubicBezTo>
                    <a:cubicBezTo>
                      <a:pt x="2647778" y="1191783"/>
                      <a:pt x="2008321" y="619142"/>
                      <a:pt x="763561" y="1325535"/>
                    </a:cubicBezTo>
                    <a:cubicBezTo>
                      <a:pt x="621636" y="1425852"/>
                      <a:pt x="511304" y="1376178"/>
                      <a:pt x="464412" y="1278813"/>
                    </a:cubicBezTo>
                    <a:cubicBezTo>
                      <a:pt x="452398" y="1252494"/>
                      <a:pt x="448110" y="1227223"/>
                      <a:pt x="450482" y="1202928"/>
                    </a:cubicBezTo>
                    <a:cubicBezTo>
                      <a:pt x="457599" y="1130049"/>
                      <a:pt x="524660" y="1065987"/>
                      <a:pt x="622892" y="1008979"/>
                    </a:cubicBezTo>
                    <a:cubicBezTo>
                      <a:pt x="1041721" y="744082"/>
                      <a:pt x="1457554" y="651995"/>
                      <a:pt x="1828129" y="650059"/>
                    </a:cubicBezTo>
                    <a:close/>
                    <a:moveTo>
                      <a:pt x="1764313" y="591"/>
                    </a:moveTo>
                    <a:cubicBezTo>
                      <a:pt x="2430887" y="-13278"/>
                      <a:pt x="3056659" y="218017"/>
                      <a:pt x="3559697" y="547180"/>
                    </a:cubicBezTo>
                    <a:cubicBezTo>
                      <a:pt x="3671781" y="597338"/>
                      <a:pt x="3794905" y="759863"/>
                      <a:pt x="3709650" y="882310"/>
                    </a:cubicBezTo>
                    <a:cubicBezTo>
                      <a:pt x="3594303" y="984791"/>
                      <a:pt x="3449118" y="907547"/>
                      <a:pt x="3367875" y="834477"/>
                    </a:cubicBezTo>
                    <a:cubicBezTo>
                      <a:pt x="3193985" y="725799"/>
                      <a:pt x="1920315" y="-235561"/>
                      <a:pt x="318417" y="884635"/>
                    </a:cubicBezTo>
                    <a:cubicBezTo>
                      <a:pt x="189280" y="993311"/>
                      <a:pt x="70419" y="922739"/>
                      <a:pt x="19267" y="846272"/>
                    </a:cubicBezTo>
                    <a:cubicBezTo>
                      <a:pt x="4410" y="817516"/>
                      <a:pt x="-1388" y="788500"/>
                      <a:pt x="275" y="760137"/>
                    </a:cubicBezTo>
                    <a:cubicBezTo>
                      <a:pt x="5260" y="675044"/>
                      <a:pt x="77384" y="595829"/>
                      <a:pt x="173484" y="547180"/>
                    </a:cubicBezTo>
                    <a:cubicBezTo>
                      <a:pt x="702741" y="170471"/>
                      <a:pt x="1245868" y="11376"/>
                      <a:pt x="1764313" y="591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53858C97-DA2F-8866-47CC-CDF4077BBF9D}"/>
                </a:ext>
              </a:extLst>
            </p:cNvPr>
            <p:cNvSpPr txBox="1">
              <a:spLocks/>
            </p:cNvSpPr>
            <p:nvPr/>
          </p:nvSpPr>
          <p:spPr>
            <a:xfrm>
              <a:off x="1560697" y="757061"/>
              <a:ext cx="729275" cy="203382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 fontScale="5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rgbClr val="7030A0"/>
                  </a:solidFill>
                </a:rPr>
                <a:t>PDS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6683644" y="4335788"/>
            <a:ext cx="26137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https://www.youtube.com/@AmelOline/videos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20552" y="4197289"/>
            <a:ext cx="162344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https://github.com/siagianp</a:t>
            </a:r>
          </a:p>
        </p:txBody>
      </p:sp>
      <p:sp>
        <p:nvSpPr>
          <p:cNvPr id="2" name="Rectangle 1"/>
          <p:cNvSpPr/>
          <p:nvPr/>
        </p:nvSpPr>
        <p:spPr>
          <a:xfrm>
            <a:off x="5707251" y="4474288"/>
            <a:ext cx="36671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https://github.com/amelcharolinesgn2/IoT_simulator-mqtt-NodeRed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8807" y="1979698"/>
            <a:ext cx="334565" cy="476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773" y="1991577"/>
            <a:ext cx="460043" cy="437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784" y="1979697"/>
            <a:ext cx="449747" cy="433166"/>
          </a:xfrm>
          <a:prstGeom prst="rect">
            <a:avLst/>
          </a:prstGeom>
        </p:spPr>
      </p:pic>
      <p:sp>
        <p:nvSpPr>
          <p:cNvPr id="26" name="Subtitle 2"/>
          <p:cNvSpPr txBox="1">
            <a:spLocks/>
          </p:cNvSpPr>
          <p:nvPr/>
        </p:nvSpPr>
        <p:spPr>
          <a:xfrm>
            <a:off x="1928066" y="2722292"/>
            <a:ext cx="6768461" cy="39080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MQTT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Message</a:t>
            </a:r>
            <a:r>
              <a:rPr lang="en-US" spc="-114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Queue</a:t>
            </a:r>
            <a:r>
              <a:rPr lang="en-US" spc="-165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pc="-50" dirty="0">
                <a:solidFill>
                  <a:schemeClr val="bg1">
                    <a:lumMod val="65000"/>
                  </a:schemeClr>
                </a:solidFill>
              </a:rPr>
              <a:t>Telemetry</a:t>
            </a:r>
            <a:r>
              <a:rPr lang="en-US" spc="-17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pc="-10" dirty="0">
                <a:solidFill>
                  <a:schemeClr val="bg1">
                    <a:lumMod val="65000"/>
                  </a:schemeClr>
                </a:solidFill>
              </a:rPr>
              <a:t>Transport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endParaRPr lang="en-US" sz="32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928067" y="3546558"/>
            <a:ext cx="6425543" cy="50307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300" dirty="0">
                <a:solidFill>
                  <a:srgbClr val="0070C0"/>
                </a:solidFill>
              </a:rPr>
              <a:t>.</a:t>
            </a:r>
            <a:endParaRPr lang="en-US" sz="3300" b="1" dirty="0"/>
          </a:p>
        </p:txBody>
      </p:sp>
      <p:sp>
        <p:nvSpPr>
          <p:cNvPr id="3" name="Rectangle 2"/>
          <p:cNvSpPr/>
          <p:nvPr/>
        </p:nvSpPr>
        <p:spPr>
          <a:xfrm>
            <a:off x="6152941" y="4612787"/>
            <a:ext cx="32047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https://github.com/amelcharolinesgn2/Cloud-Infrastructures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56158" y="4774168"/>
            <a:ext cx="3587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hlinkClick r:id="rId8"/>
              </a:rPr>
              <a:t>https://</a:t>
            </a:r>
            <a:r>
              <a:rPr lang="en-US" sz="900" dirty="0" smtClean="0">
                <a:hlinkClick r:id="rId8"/>
              </a:rPr>
              <a:t>github.com/amelcharolinesgn2/IoT_app-and-Modules</a:t>
            </a:r>
            <a:endParaRPr lang="en-US" sz="900" dirty="0" smtClean="0"/>
          </a:p>
          <a:p>
            <a:r>
              <a:rPr lang="en-US" sz="900" dirty="0" smtClean="0"/>
              <a:t>https</a:t>
            </a:r>
            <a:r>
              <a:rPr lang="en-US" sz="900" dirty="0"/>
              <a:t>://github.com/amelcharolinesgn2/ClouD-Infrastructure-SISKA-2025</a:t>
            </a:r>
          </a:p>
        </p:txBody>
      </p:sp>
    </p:spTree>
    <p:extLst>
      <p:ext uri="{BB962C8B-B14F-4D97-AF65-F5344CB8AC3E}">
        <p14:creationId xmlns:p14="http://schemas.microsoft.com/office/powerpoint/2010/main" val="286422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488" y="319473"/>
            <a:ext cx="5915025" cy="517449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dirty="0"/>
              <a:t>Quality</a:t>
            </a:r>
            <a:r>
              <a:rPr spc="-53" dirty="0"/>
              <a:t> </a:t>
            </a:r>
            <a:r>
              <a:rPr dirty="0"/>
              <a:t>of</a:t>
            </a:r>
            <a:r>
              <a:rPr spc="-41" dirty="0"/>
              <a:t> </a:t>
            </a:r>
            <a:r>
              <a:rPr dirty="0"/>
              <a:t>Service</a:t>
            </a:r>
            <a:r>
              <a:rPr spc="-45" dirty="0"/>
              <a:t> </a:t>
            </a:r>
            <a:r>
              <a:rPr dirty="0"/>
              <a:t>(QoS)</a:t>
            </a:r>
            <a:r>
              <a:rPr spc="-30" dirty="0"/>
              <a:t> </a:t>
            </a:r>
            <a:r>
              <a:rPr dirty="0"/>
              <a:t>for</a:t>
            </a:r>
            <a:r>
              <a:rPr spc="-41" dirty="0"/>
              <a:t> </a:t>
            </a:r>
            <a:r>
              <a:rPr spc="-15" dirty="0"/>
              <a:t>MQTT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232" y="1640739"/>
            <a:ext cx="8440290" cy="238462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224" indent="-256699">
              <a:spcBef>
                <a:spcPts val="75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266224" algn="l"/>
              </a:tabLst>
            </a:pP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Quality</a:t>
            </a:r>
            <a:r>
              <a:rPr sz="135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350" spc="-4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service</a:t>
            </a:r>
            <a:r>
              <a:rPr sz="135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(QoS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sz="135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levels</a:t>
            </a:r>
            <a:r>
              <a:rPr sz="135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determine</a:t>
            </a:r>
            <a:r>
              <a:rPr sz="135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how</a:t>
            </a:r>
            <a:r>
              <a:rPr sz="135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sz="135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MQTT</a:t>
            </a:r>
            <a:r>
              <a:rPr sz="1350" spc="-5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message</a:t>
            </a:r>
            <a:r>
              <a:rPr sz="1350" spc="-4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spc="-19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endParaRPr sz="1350" dirty="0">
              <a:latin typeface="Trebuchet MS"/>
              <a:cs typeface="Trebuchet MS"/>
            </a:endParaRPr>
          </a:p>
          <a:p>
            <a:pPr marL="266700">
              <a:spcBef>
                <a:spcPts val="4"/>
              </a:spcBef>
            </a:pP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delivered</a:t>
            </a:r>
            <a:r>
              <a:rPr sz="1350" spc="-4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350" spc="-4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must</a:t>
            </a:r>
            <a:r>
              <a:rPr sz="1350" spc="-4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350" spc="-5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specified</a:t>
            </a:r>
            <a:r>
              <a:rPr sz="1350" spc="-5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350" spc="-4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every</a:t>
            </a:r>
            <a:r>
              <a:rPr sz="135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message</a:t>
            </a:r>
            <a:r>
              <a:rPr sz="135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sent</a:t>
            </a:r>
            <a:r>
              <a:rPr sz="1350" spc="-4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through</a:t>
            </a:r>
            <a:r>
              <a:rPr sz="135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spc="-8" dirty="0">
                <a:solidFill>
                  <a:srgbClr val="404040"/>
                </a:solidFill>
                <a:latin typeface="Trebuchet MS"/>
                <a:cs typeface="Trebuchet MS"/>
              </a:rPr>
              <a:t>MQTT.</a:t>
            </a:r>
            <a:endParaRPr sz="1350" dirty="0">
              <a:latin typeface="Trebuchet MS"/>
              <a:cs typeface="Trebuchet MS"/>
            </a:endParaRPr>
          </a:p>
          <a:p>
            <a:pPr marL="266224" indent="-256699">
              <a:spcBef>
                <a:spcPts val="746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266224" algn="l"/>
              </a:tabLst>
            </a:pP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Three</a:t>
            </a:r>
            <a:r>
              <a:rPr sz="135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QoS</a:t>
            </a:r>
            <a:r>
              <a:rPr sz="135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35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message</a:t>
            </a:r>
            <a:r>
              <a:rPr sz="1350" spc="-4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delivery</a:t>
            </a:r>
            <a:r>
              <a:rPr sz="135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could</a:t>
            </a:r>
            <a:r>
              <a:rPr sz="135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35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achieved</a:t>
            </a:r>
            <a:r>
              <a:rPr sz="135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sz="135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spc="-8" dirty="0">
                <a:solidFill>
                  <a:srgbClr val="404040"/>
                </a:solidFill>
                <a:latin typeface="Trebuchet MS"/>
                <a:cs typeface="Trebuchet MS"/>
              </a:rPr>
              <a:t>MQTT:</a:t>
            </a:r>
            <a:endParaRPr sz="1350" dirty="0">
              <a:latin typeface="Trebuchet MS"/>
              <a:cs typeface="Trebuchet MS"/>
            </a:endParaRPr>
          </a:p>
          <a:p>
            <a:pPr marL="567214" marR="3810" lvl="1" indent="-215265">
              <a:spcBef>
                <a:spcPts val="754"/>
              </a:spcBef>
              <a:buClr>
                <a:srgbClr val="90C225"/>
              </a:buClr>
              <a:buSzPct val="78125"/>
              <a:buFont typeface="Wingdings 3"/>
              <a:buChar char=""/>
              <a:tabLst>
                <a:tab pos="567214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QoS</a:t>
            </a:r>
            <a:r>
              <a:rPr sz="1200" spc="-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sz="120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(At</a:t>
            </a:r>
            <a:r>
              <a:rPr sz="1200" spc="-1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most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once)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20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where</a:t>
            </a:r>
            <a:r>
              <a:rPr sz="120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messages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delivered</a:t>
            </a:r>
            <a:r>
              <a:rPr sz="1200" spc="-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according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spc="-1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best</a:t>
            </a:r>
            <a:r>
              <a:rPr sz="120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8" dirty="0">
                <a:solidFill>
                  <a:srgbClr val="404040"/>
                </a:solidFill>
                <a:latin typeface="Trebuchet MS"/>
                <a:cs typeface="Trebuchet MS"/>
              </a:rPr>
              <a:t>efforts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operating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environment.</a:t>
            </a:r>
            <a:r>
              <a:rPr sz="120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Message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loss</a:t>
            </a:r>
            <a:r>
              <a:rPr sz="1200" spc="-1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20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8" dirty="0">
                <a:solidFill>
                  <a:srgbClr val="404040"/>
                </a:solidFill>
                <a:latin typeface="Trebuchet MS"/>
                <a:cs typeface="Trebuchet MS"/>
              </a:rPr>
              <a:t>occur.</a:t>
            </a:r>
            <a:endParaRPr sz="1200" dirty="0">
              <a:latin typeface="Trebuchet MS"/>
              <a:cs typeface="Trebuchet MS"/>
            </a:endParaRPr>
          </a:p>
          <a:p>
            <a:pPr marL="567214" marR="197644" lvl="1" indent="-215265">
              <a:spcBef>
                <a:spcPts val="746"/>
              </a:spcBef>
              <a:buClr>
                <a:srgbClr val="90C225"/>
              </a:buClr>
              <a:buSzPct val="78125"/>
              <a:buFont typeface="Wingdings 3"/>
              <a:buChar char=""/>
              <a:tabLst>
                <a:tab pos="567214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QoS</a:t>
            </a:r>
            <a:r>
              <a:rPr sz="1200" spc="-1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sz="120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(At</a:t>
            </a:r>
            <a:r>
              <a:rPr sz="1200" spc="-1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least</a:t>
            </a:r>
            <a:r>
              <a:rPr sz="120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once)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20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where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messages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assured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spc="-1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arrive</a:t>
            </a:r>
            <a:r>
              <a:rPr sz="120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but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duplicates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9" dirty="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sz="1200" spc="-8" dirty="0">
                <a:solidFill>
                  <a:srgbClr val="404040"/>
                </a:solidFill>
                <a:latin typeface="Trebuchet MS"/>
                <a:cs typeface="Trebuchet MS"/>
              </a:rPr>
              <a:t>occur.</a:t>
            </a:r>
            <a:endParaRPr sz="1200" dirty="0">
              <a:latin typeface="Trebuchet MS"/>
              <a:cs typeface="Trebuchet MS"/>
            </a:endParaRPr>
          </a:p>
          <a:p>
            <a:pPr marL="567214" lvl="1" indent="-214789">
              <a:spcBef>
                <a:spcPts val="758"/>
              </a:spcBef>
              <a:buClr>
                <a:srgbClr val="90C225"/>
              </a:buClr>
              <a:buSzPct val="78125"/>
              <a:buFont typeface="Wingdings 3"/>
              <a:buChar char=""/>
              <a:tabLst>
                <a:tab pos="567214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QoS</a:t>
            </a:r>
            <a:r>
              <a:rPr sz="1200" spc="-1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120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(Exactly</a:t>
            </a:r>
            <a:r>
              <a:rPr sz="120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once)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20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where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message</a:t>
            </a:r>
            <a:r>
              <a:rPr sz="120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assured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arrive</a:t>
            </a:r>
            <a:r>
              <a:rPr sz="1200" spc="-1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exactly</a:t>
            </a:r>
            <a:r>
              <a:rPr sz="120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8" dirty="0">
                <a:solidFill>
                  <a:srgbClr val="404040"/>
                </a:solidFill>
                <a:latin typeface="Trebuchet MS"/>
                <a:cs typeface="Trebuchet MS"/>
              </a:rPr>
              <a:t>once.</a:t>
            </a:r>
            <a:endParaRPr sz="1200" dirty="0">
              <a:latin typeface="Trebuchet MS"/>
              <a:cs typeface="Trebuchet MS"/>
            </a:endParaRPr>
          </a:p>
          <a:p>
            <a:pPr marL="266224" marR="636746" indent="-257175">
              <a:lnSpc>
                <a:spcPts val="2378"/>
              </a:lnSpc>
              <a:spcBef>
                <a:spcPts val="60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1228725" algn="l"/>
              </a:tabLst>
            </a:pP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There</a:t>
            </a:r>
            <a:r>
              <a:rPr sz="135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35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35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simple</a:t>
            </a:r>
            <a:r>
              <a:rPr sz="1350" spc="-4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rule</a:t>
            </a:r>
            <a:r>
              <a:rPr sz="135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when</a:t>
            </a:r>
            <a:r>
              <a:rPr sz="135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considering</a:t>
            </a:r>
            <a:r>
              <a:rPr sz="135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performance</a:t>
            </a:r>
            <a:r>
              <a:rPr sz="135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impact</a:t>
            </a:r>
            <a:r>
              <a:rPr sz="1350" spc="-4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350" spc="-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QoS</a:t>
            </a:r>
            <a:r>
              <a:rPr sz="135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spc="-38" dirty="0">
                <a:solidFill>
                  <a:srgbClr val="404040"/>
                </a:solidFill>
                <a:latin typeface="Trebuchet MS"/>
                <a:cs typeface="Trebuchet MS"/>
              </a:rPr>
              <a:t>: 	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“The</a:t>
            </a:r>
            <a:r>
              <a:rPr sz="135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higher</a:t>
            </a:r>
            <a:r>
              <a:rPr sz="135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35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QoS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35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35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lower</a:t>
            </a:r>
            <a:r>
              <a:rPr sz="135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35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spc="-8" dirty="0">
                <a:solidFill>
                  <a:srgbClr val="404040"/>
                </a:solidFill>
                <a:latin typeface="Trebuchet MS"/>
                <a:cs typeface="Trebuchet MS"/>
              </a:rPr>
              <a:t>performance".</a:t>
            </a:r>
            <a:endParaRPr sz="135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5799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488" y="319473"/>
            <a:ext cx="5915025" cy="517449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dirty="0"/>
              <a:t>Quality</a:t>
            </a:r>
            <a:r>
              <a:rPr spc="-53" dirty="0"/>
              <a:t> </a:t>
            </a:r>
            <a:r>
              <a:rPr dirty="0"/>
              <a:t>of</a:t>
            </a:r>
            <a:r>
              <a:rPr spc="-41" dirty="0"/>
              <a:t> </a:t>
            </a:r>
            <a:r>
              <a:rPr dirty="0"/>
              <a:t>Service</a:t>
            </a:r>
            <a:r>
              <a:rPr spc="-45" dirty="0"/>
              <a:t> </a:t>
            </a:r>
            <a:r>
              <a:rPr dirty="0"/>
              <a:t>(QoS)</a:t>
            </a:r>
            <a:r>
              <a:rPr spc="-30" dirty="0"/>
              <a:t> </a:t>
            </a:r>
            <a:r>
              <a:rPr dirty="0"/>
              <a:t>for</a:t>
            </a:r>
            <a:r>
              <a:rPr spc="-41" dirty="0"/>
              <a:t> </a:t>
            </a:r>
            <a:r>
              <a:rPr spc="-15" dirty="0"/>
              <a:t>MQTT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42392" y="1019556"/>
            <a:ext cx="6848951" cy="4124325"/>
            <a:chOff x="1123188" y="1359408"/>
            <a:chExt cx="9131935" cy="54991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3188" y="1359408"/>
              <a:ext cx="9131808" cy="54985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8260" y="1554480"/>
              <a:ext cx="8543544" cy="5038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236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488" y="319473"/>
            <a:ext cx="5915025" cy="517449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dirty="0"/>
              <a:t>MQTT</a:t>
            </a:r>
            <a:r>
              <a:rPr spc="-64" dirty="0"/>
              <a:t> </a:t>
            </a:r>
            <a:r>
              <a:rPr dirty="0"/>
              <a:t>Clients</a:t>
            </a:r>
            <a:r>
              <a:rPr spc="-11" dirty="0"/>
              <a:t> </a:t>
            </a:r>
            <a:r>
              <a:rPr dirty="0"/>
              <a:t>and</a:t>
            </a:r>
            <a:r>
              <a:rPr spc="-161" dirty="0"/>
              <a:t> </a:t>
            </a:r>
            <a:r>
              <a:rPr spc="-15" dirty="0"/>
              <a:t>APIs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231" y="1329405"/>
            <a:ext cx="8262869" cy="27390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marR="83820" indent="-257175">
              <a:lnSpc>
                <a:spcPct val="120000"/>
              </a:lnSpc>
              <a:spcBef>
                <a:spcPts val="75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266700" algn="l"/>
              </a:tabLst>
            </a:pPr>
            <a:r>
              <a:rPr sz="1350" spc="-45" dirty="0">
                <a:solidFill>
                  <a:srgbClr val="404040"/>
                </a:solidFill>
                <a:latin typeface="Trebuchet MS"/>
                <a:cs typeface="Trebuchet MS"/>
              </a:rPr>
              <a:t>You</a:t>
            </a:r>
            <a:r>
              <a:rPr sz="1350" spc="-4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35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develop</a:t>
            </a:r>
            <a:r>
              <a:rPr sz="135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35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MQTT</a:t>
            </a:r>
            <a:r>
              <a:rPr sz="1350" spc="-5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client</a:t>
            </a:r>
            <a:r>
              <a:rPr sz="135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application</a:t>
            </a:r>
            <a:r>
              <a:rPr sz="135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350" spc="-4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programming</a:t>
            </a:r>
            <a:r>
              <a:rPr sz="135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directly</a:t>
            </a:r>
            <a:r>
              <a:rPr sz="1350" spc="-4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350" spc="-4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spc="-19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MQTT</a:t>
            </a:r>
            <a:r>
              <a:rPr sz="1350" spc="-5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protocol</a:t>
            </a:r>
            <a:r>
              <a:rPr sz="135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specification</a:t>
            </a:r>
            <a:r>
              <a:rPr sz="135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……</a:t>
            </a:r>
            <a:r>
              <a:rPr sz="135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however</a:t>
            </a:r>
            <a:r>
              <a:rPr sz="135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35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35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more</a:t>
            </a:r>
            <a:r>
              <a:rPr sz="135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convenient</a:t>
            </a:r>
            <a:r>
              <a:rPr sz="1350" spc="-1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350" spc="-4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sz="135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spc="-38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prebuilt</a:t>
            </a:r>
            <a:r>
              <a:rPr sz="135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spc="-8" dirty="0">
                <a:solidFill>
                  <a:srgbClr val="404040"/>
                </a:solidFill>
                <a:latin typeface="Trebuchet MS"/>
                <a:cs typeface="Trebuchet MS"/>
              </a:rPr>
              <a:t>client</a:t>
            </a:r>
            <a:endParaRPr sz="1350" dirty="0">
              <a:latin typeface="Trebuchet MS"/>
              <a:cs typeface="Trebuchet MS"/>
            </a:endParaRPr>
          </a:p>
          <a:p>
            <a:pPr marL="266224" indent="-256699">
              <a:spcBef>
                <a:spcPts val="1073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266224" algn="l"/>
              </a:tabLst>
            </a:pP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Open</a:t>
            </a:r>
            <a:r>
              <a:rPr sz="135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Source</a:t>
            </a:r>
            <a:r>
              <a:rPr sz="135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clients</a:t>
            </a:r>
            <a:r>
              <a:rPr sz="135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available</a:t>
            </a:r>
            <a:r>
              <a:rPr sz="135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35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Eclipse</a:t>
            </a:r>
            <a:r>
              <a:rPr sz="1350" spc="-5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Paho</a:t>
            </a:r>
            <a:r>
              <a:rPr sz="135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spc="-8" dirty="0">
                <a:solidFill>
                  <a:srgbClr val="404040"/>
                </a:solidFill>
                <a:latin typeface="Trebuchet MS"/>
                <a:cs typeface="Trebuchet MS"/>
              </a:rPr>
              <a:t>project</a:t>
            </a:r>
            <a:endParaRPr sz="1350" dirty="0">
              <a:latin typeface="Trebuchet MS"/>
              <a:cs typeface="Trebuchet MS"/>
            </a:endParaRPr>
          </a:p>
          <a:p>
            <a:pPr marL="567214" lvl="1" indent="-214789">
              <a:spcBef>
                <a:spcPts val="1065"/>
              </a:spcBef>
              <a:buClr>
                <a:srgbClr val="90C225"/>
              </a:buClr>
              <a:buSzPct val="78125"/>
              <a:buFont typeface="Wingdings 3"/>
              <a:buChar char=""/>
              <a:tabLst>
                <a:tab pos="567214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C,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C++,</a:t>
            </a:r>
            <a:r>
              <a:rPr sz="120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Java,</a:t>
            </a:r>
            <a:r>
              <a:rPr sz="120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JavaScript,</a:t>
            </a:r>
            <a:r>
              <a:rPr sz="1200" spc="-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Lua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Python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20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9" dirty="0">
                <a:solidFill>
                  <a:srgbClr val="404040"/>
                </a:solidFill>
                <a:latin typeface="Trebuchet MS"/>
                <a:cs typeface="Trebuchet MS"/>
              </a:rPr>
              <a:t>Go</a:t>
            </a:r>
            <a:endParaRPr sz="1200" dirty="0">
              <a:latin typeface="Trebuchet MS"/>
              <a:cs typeface="Trebuchet MS"/>
            </a:endParaRPr>
          </a:p>
          <a:p>
            <a:pPr marL="266224" indent="-256699">
              <a:spcBef>
                <a:spcPts val="1050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266224" algn="l"/>
              </a:tabLst>
            </a:pP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Clients</a:t>
            </a:r>
            <a:r>
              <a:rPr sz="1350" spc="-4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35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other</a:t>
            </a:r>
            <a:r>
              <a:rPr sz="135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languages</a:t>
            </a:r>
            <a:r>
              <a:rPr sz="1350" spc="-4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35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available,</a:t>
            </a:r>
            <a:r>
              <a:rPr sz="1350" spc="-4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see</a:t>
            </a:r>
            <a:r>
              <a:rPr sz="135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spc="-8" dirty="0">
                <a:solidFill>
                  <a:srgbClr val="404040"/>
                </a:solidFill>
                <a:latin typeface="Trebuchet MS"/>
                <a:cs typeface="Trebuchet MS"/>
              </a:rPr>
              <a:t>mqtt.org/software</a:t>
            </a:r>
            <a:endParaRPr sz="1350" dirty="0">
              <a:latin typeface="Trebuchet MS"/>
              <a:cs typeface="Trebuchet MS"/>
            </a:endParaRPr>
          </a:p>
          <a:p>
            <a:pPr marL="567214" lvl="1" indent="-214789">
              <a:spcBef>
                <a:spcPts val="1061"/>
              </a:spcBef>
              <a:buClr>
                <a:srgbClr val="90C225"/>
              </a:buClr>
              <a:buSzPct val="78125"/>
              <a:buFont typeface="Wingdings 3"/>
              <a:buChar char=""/>
              <a:tabLst>
                <a:tab pos="567214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E.g.</a:t>
            </a:r>
            <a:r>
              <a:rPr sz="120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Delphi,</a:t>
            </a:r>
            <a:r>
              <a:rPr sz="1200" spc="-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Erlang,</a:t>
            </a:r>
            <a:r>
              <a:rPr sz="120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.Net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200" spc="-1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8" dirty="0">
                <a:solidFill>
                  <a:srgbClr val="404040"/>
                </a:solidFill>
                <a:latin typeface="Trebuchet MS"/>
                <a:cs typeface="Trebuchet MS"/>
              </a:rPr>
              <a:t>Objective-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C,</a:t>
            </a:r>
            <a:r>
              <a:rPr sz="120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PERL, </a:t>
            </a:r>
            <a:r>
              <a:rPr sz="1200" spc="-56" dirty="0">
                <a:solidFill>
                  <a:srgbClr val="404040"/>
                </a:solidFill>
                <a:latin typeface="Trebuchet MS"/>
                <a:cs typeface="Trebuchet MS"/>
              </a:rPr>
              <a:t>PHP,</a:t>
            </a:r>
            <a:r>
              <a:rPr sz="1200" spc="-1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Ruby</a:t>
            </a:r>
            <a:endParaRPr sz="1200" dirty="0">
              <a:latin typeface="Trebuchet MS"/>
              <a:cs typeface="Trebuchet MS"/>
            </a:endParaRPr>
          </a:p>
          <a:p>
            <a:pPr marL="567214" marR="3810" lvl="1" indent="-215265">
              <a:lnSpc>
                <a:spcPct val="120000"/>
              </a:lnSpc>
              <a:spcBef>
                <a:spcPts val="754"/>
              </a:spcBef>
              <a:buClr>
                <a:srgbClr val="90C225"/>
              </a:buClr>
              <a:buSzPct val="78125"/>
              <a:buFont typeface="Wingdings 3"/>
              <a:buChar char=""/>
              <a:tabLst>
                <a:tab pos="567214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200" spc="-1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all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1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client</a:t>
            </a:r>
            <a:r>
              <a:rPr sz="1200" spc="-1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libraries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listed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200" spc="-1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mqtt.org</a:t>
            </a:r>
            <a:r>
              <a:rPr sz="1200" spc="-1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200" spc="-1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current.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Some</a:t>
            </a:r>
            <a:r>
              <a:rPr sz="1200" spc="-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1200" spc="-1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8" dirty="0">
                <a:solidFill>
                  <a:srgbClr val="404040"/>
                </a:solidFill>
                <a:latin typeface="Trebuchet MS"/>
                <a:cs typeface="Trebuchet MS"/>
              </a:rPr>
              <a:t>early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experimental</a:t>
            </a:r>
            <a:r>
              <a:rPr sz="120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stage</a:t>
            </a:r>
            <a:r>
              <a:rPr sz="1200" spc="-4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development,</a:t>
            </a:r>
            <a:r>
              <a:rPr sz="1200" spc="-1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whilst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others</a:t>
            </a:r>
            <a:r>
              <a:rPr sz="120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20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stable</a:t>
            </a:r>
            <a:r>
              <a:rPr sz="120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200" spc="-4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8" dirty="0">
                <a:solidFill>
                  <a:srgbClr val="404040"/>
                </a:solidFill>
                <a:latin typeface="Trebuchet MS"/>
                <a:cs typeface="Trebuchet MS"/>
              </a:rPr>
              <a:t>mature.</a:t>
            </a:r>
            <a:endParaRPr sz="1200" dirty="0">
              <a:latin typeface="Trebuchet MS"/>
              <a:cs typeface="Trebuchet MS"/>
            </a:endParaRPr>
          </a:p>
          <a:p>
            <a:pPr marL="266224" indent="-256699">
              <a:spcBef>
                <a:spcPts val="1046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266224" algn="l"/>
              </a:tabLst>
            </a:pP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Even</a:t>
            </a:r>
            <a:r>
              <a:rPr sz="1350" spc="-1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35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shell</a:t>
            </a:r>
            <a:r>
              <a:rPr sz="135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script</a:t>
            </a:r>
            <a:r>
              <a:rPr sz="1350" spc="-4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like</a:t>
            </a:r>
            <a:r>
              <a:rPr sz="135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35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35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seeing</a:t>
            </a:r>
            <a:r>
              <a:rPr sz="135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35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350" spc="-1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practical</a:t>
            </a:r>
            <a:r>
              <a:rPr sz="135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course</a:t>
            </a:r>
            <a:r>
              <a:rPr sz="135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spc="-38" dirty="0">
                <a:solidFill>
                  <a:srgbClr val="404040"/>
                </a:solidFill>
                <a:latin typeface="Trebuchet MS"/>
                <a:cs typeface="Trebuchet MS"/>
              </a:rPr>
              <a:t>…</a:t>
            </a:r>
            <a:endParaRPr sz="135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0210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https://www.xlsmart.co.id/bisnis/insights/article/apa-itu-protocol-mqtt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https://thingsboard.io/docs/reference/mqtt-api/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1143" y="754908"/>
            <a:ext cx="5395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Protokol</a:t>
            </a:r>
            <a:r>
              <a:rPr lang="en-US" b="1" dirty="0"/>
              <a:t> MQTT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532403" y="364102"/>
            <a:ext cx="8719881" cy="39080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Review::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24120" y="1462751"/>
            <a:ext cx="8091230" cy="39080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Content :</a:t>
            </a:r>
          </a:p>
          <a:p>
            <a:pPr algn="l"/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</a:rPr>
              <a:t>Publish_subcribe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 Model</a:t>
            </a:r>
          </a:p>
          <a:p>
            <a:pPr algn="just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200" b="1" dirty="0" smtClean="0"/>
              <a:t>Publisher	</a:t>
            </a:r>
            <a:r>
              <a:rPr lang="en-US" sz="1200" dirty="0" smtClean="0"/>
              <a:t>:</a:t>
            </a:r>
            <a:r>
              <a:rPr lang="en-US" sz="1200" dirty="0"/>
              <a:t> </a:t>
            </a:r>
            <a:r>
              <a:rPr lang="en-US" sz="1200" dirty="0" err="1"/>
              <a:t>Perangkat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aplikasi</a:t>
            </a:r>
            <a:r>
              <a:rPr lang="en-US" sz="1200" dirty="0"/>
              <a:t> yang </a:t>
            </a:r>
            <a:r>
              <a:rPr lang="en-US" sz="1200" dirty="0" err="1"/>
              <a:t>mengirim</a:t>
            </a:r>
            <a:r>
              <a:rPr lang="en-US" sz="1200" dirty="0"/>
              <a:t> data </a:t>
            </a:r>
            <a:r>
              <a:rPr lang="en-US" sz="1200" dirty="0" err="1"/>
              <a:t>ke</a:t>
            </a:r>
            <a:r>
              <a:rPr lang="en-US" sz="1200" dirty="0"/>
              <a:t> broker.</a:t>
            </a:r>
          </a:p>
          <a:p>
            <a:pPr algn="just"/>
            <a:r>
              <a:rPr lang="en-US" sz="1200" b="1" dirty="0" smtClean="0"/>
              <a:t>	Subscriber	</a:t>
            </a:r>
            <a:r>
              <a:rPr lang="en-US" sz="1200" dirty="0" smtClean="0"/>
              <a:t>:</a:t>
            </a:r>
            <a:r>
              <a:rPr lang="en-US" sz="1200" dirty="0"/>
              <a:t> </a:t>
            </a:r>
            <a:r>
              <a:rPr lang="en-US" sz="1200" dirty="0" err="1"/>
              <a:t>Perangkat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aplikasi</a:t>
            </a:r>
            <a:r>
              <a:rPr lang="en-US" sz="1200" dirty="0"/>
              <a:t> yang </a:t>
            </a:r>
            <a:r>
              <a:rPr lang="en-US" sz="1200" dirty="0" err="1"/>
              <a:t>menerima</a:t>
            </a:r>
            <a:r>
              <a:rPr lang="en-US" sz="1200" dirty="0"/>
              <a:t> data </a:t>
            </a:r>
            <a:r>
              <a:rPr lang="en-US" sz="1200" dirty="0" err="1"/>
              <a:t>dari</a:t>
            </a:r>
            <a:r>
              <a:rPr lang="en-US" sz="1200" dirty="0"/>
              <a:t> broker </a:t>
            </a:r>
            <a:r>
              <a:rPr lang="en-US" sz="1200" dirty="0" err="1"/>
              <a:t>berdasarkan</a:t>
            </a:r>
            <a:r>
              <a:rPr lang="en-US" sz="1200" dirty="0"/>
              <a:t> </a:t>
            </a:r>
            <a:r>
              <a:rPr lang="en-US" sz="1200" dirty="0" err="1"/>
              <a:t>topik</a:t>
            </a:r>
            <a:r>
              <a:rPr lang="en-US" sz="1200" dirty="0"/>
              <a:t> yang </a:t>
            </a:r>
            <a:r>
              <a:rPr lang="en-US" sz="1200" dirty="0" err="1"/>
              <a:t>diminati</a:t>
            </a:r>
            <a:r>
              <a:rPr lang="en-US" sz="1200" dirty="0"/>
              <a:t>.</a:t>
            </a:r>
          </a:p>
          <a:p>
            <a:pPr algn="just"/>
            <a:r>
              <a:rPr lang="en-US" sz="1200" b="1" dirty="0" smtClean="0"/>
              <a:t>	Broker	</a:t>
            </a:r>
            <a:r>
              <a:rPr lang="en-US" sz="1200" dirty="0" smtClean="0"/>
              <a:t>:</a:t>
            </a:r>
            <a:r>
              <a:rPr lang="en-US" sz="1200" dirty="0"/>
              <a:t> </a:t>
            </a:r>
            <a:r>
              <a:rPr lang="en-US" sz="1200" dirty="0" err="1"/>
              <a:t>Bertindak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pusat</a:t>
            </a:r>
            <a:r>
              <a:rPr lang="en-US" sz="1200" dirty="0"/>
              <a:t> </a:t>
            </a:r>
            <a:r>
              <a:rPr lang="en-US" sz="1200" dirty="0" err="1"/>
              <a:t>komunikasi</a:t>
            </a:r>
            <a:r>
              <a:rPr lang="en-US" sz="1200" dirty="0"/>
              <a:t> (Server). </a:t>
            </a:r>
            <a:r>
              <a:rPr lang="en-US" sz="1200" dirty="0" err="1"/>
              <a:t>Tugasnya</a:t>
            </a:r>
            <a:r>
              <a:rPr lang="en-US" sz="1200" dirty="0"/>
              <a:t> </a:t>
            </a:r>
            <a:r>
              <a:rPr lang="en-US" sz="1200" dirty="0" err="1"/>
              <a:t>menerima</a:t>
            </a:r>
            <a:r>
              <a:rPr lang="en-US" sz="1200" dirty="0"/>
              <a:t> </a:t>
            </a:r>
            <a:r>
              <a:rPr lang="en-US" sz="1200" dirty="0" err="1"/>
              <a:t>pesan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 smtClean="0"/>
              <a:t>pengirim</a:t>
            </a:r>
            <a:endParaRPr lang="en-US" sz="1200" dirty="0" smtClean="0"/>
          </a:p>
          <a:p>
            <a:pPr algn="just"/>
            <a:r>
              <a:rPr lang="en-US" sz="1200" dirty="0"/>
              <a:t>	</a:t>
            </a:r>
            <a:r>
              <a:rPr lang="en-US" sz="1200" dirty="0" smtClean="0"/>
              <a:t>	   </a:t>
            </a:r>
            <a:r>
              <a:rPr lang="en-US" sz="1200" dirty="0"/>
              <a:t>(publisher)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 smtClean="0"/>
              <a:t>Pengirimkannya</a:t>
            </a:r>
            <a:r>
              <a:rPr lang="en-US" sz="1200" dirty="0" smtClean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penerima</a:t>
            </a:r>
            <a:r>
              <a:rPr lang="en-US" sz="1200" dirty="0"/>
              <a:t> (subscriber) yang </a:t>
            </a:r>
            <a:r>
              <a:rPr lang="en-US" sz="1200" dirty="0" err="1"/>
              <a:t>sesua</a:t>
            </a:r>
            <a:endParaRPr lang="en-US" sz="1200" dirty="0"/>
          </a:p>
          <a:p>
            <a:pPr algn="l"/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82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Apa</a:t>
            </a:r>
            <a:r>
              <a:rPr lang="en-US" b="1" dirty="0"/>
              <a:t> </a:t>
            </a:r>
            <a:r>
              <a:rPr lang="en-US" b="1" dirty="0" err="1"/>
              <a:t>Itu</a:t>
            </a:r>
            <a:r>
              <a:rPr lang="en-US" b="1" dirty="0"/>
              <a:t> </a:t>
            </a:r>
            <a:r>
              <a:rPr lang="en-US" b="1" dirty="0" err="1"/>
              <a:t>Protokol</a:t>
            </a:r>
            <a:r>
              <a:rPr lang="en-US" b="1" dirty="0"/>
              <a:t> MQTT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/>
              <a:t>MQTT (Message Queuing Telemetry Transport)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protokol</a:t>
            </a:r>
            <a:r>
              <a:rPr lang="en-US" sz="1800" dirty="0"/>
              <a:t> </a:t>
            </a:r>
            <a:r>
              <a:rPr lang="en-US" sz="1800" dirty="0" err="1"/>
              <a:t>komunikasi</a:t>
            </a:r>
            <a:r>
              <a:rPr lang="en-US" sz="1800" dirty="0"/>
              <a:t> </a:t>
            </a:r>
            <a:r>
              <a:rPr lang="en-US" sz="1800" dirty="0" err="1"/>
              <a:t>ringan</a:t>
            </a:r>
            <a:r>
              <a:rPr lang="en-US" sz="1800" dirty="0"/>
              <a:t> yang </a:t>
            </a:r>
            <a:r>
              <a:rPr lang="en-US" sz="1800" dirty="0" err="1"/>
              <a:t>dirancang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IoT</a:t>
            </a:r>
            <a:r>
              <a:rPr lang="en-US" sz="1800" dirty="0"/>
              <a:t> (Internet of Things). </a:t>
            </a:r>
            <a:r>
              <a:rPr lang="en-US" sz="1800" dirty="0" err="1"/>
              <a:t>Protokol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model </a:t>
            </a:r>
            <a:r>
              <a:rPr lang="en-US" sz="1800" b="1" dirty="0"/>
              <a:t>publish-subscribe</a:t>
            </a:r>
            <a:r>
              <a:rPr lang="en-US" sz="1800" dirty="0"/>
              <a:t>, di mana </a:t>
            </a:r>
            <a:r>
              <a:rPr lang="en-US" sz="1800" dirty="0" err="1"/>
              <a:t>perangkat</a:t>
            </a:r>
            <a:r>
              <a:rPr lang="en-US" sz="1800" dirty="0"/>
              <a:t> </a:t>
            </a:r>
            <a:r>
              <a:rPr lang="en-US" sz="1800" dirty="0" err="1"/>
              <a:t>bertukar</a:t>
            </a:r>
            <a:r>
              <a:rPr lang="en-US" sz="1800" dirty="0"/>
              <a:t> </a:t>
            </a:r>
            <a:r>
              <a:rPr lang="en-US" sz="1800" dirty="0" err="1"/>
              <a:t>pesan</a:t>
            </a:r>
            <a:r>
              <a:rPr lang="en-US" sz="1800" dirty="0"/>
              <a:t> </a:t>
            </a:r>
            <a:r>
              <a:rPr lang="en-US" sz="1800" dirty="0" err="1"/>
              <a:t>melalui</a:t>
            </a:r>
            <a:r>
              <a:rPr lang="en-US" sz="1800" dirty="0"/>
              <a:t> </a:t>
            </a:r>
            <a:r>
              <a:rPr lang="en-US" sz="1800" dirty="0" err="1"/>
              <a:t>perantara</a:t>
            </a:r>
            <a:r>
              <a:rPr lang="en-US" sz="1800" dirty="0"/>
              <a:t> yang </a:t>
            </a:r>
            <a:r>
              <a:rPr lang="en-US" sz="1800" dirty="0" err="1"/>
              <a:t>disebut</a:t>
            </a:r>
            <a:r>
              <a:rPr lang="en-US" sz="1800" dirty="0"/>
              <a:t> </a:t>
            </a:r>
            <a:r>
              <a:rPr lang="en-US" sz="1800" b="1" dirty="0"/>
              <a:t>broker</a:t>
            </a:r>
            <a:r>
              <a:rPr lang="en-US" sz="1800" dirty="0"/>
              <a:t>. </a:t>
            </a:r>
            <a:r>
              <a:rPr lang="en-US" sz="1800" dirty="0" err="1"/>
              <a:t>Keunggulannya</a:t>
            </a:r>
            <a:r>
              <a:rPr lang="en-US" sz="1800" dirty="0"/>
              <a:t> </a:t>
            </a:r>
            <a:r>
              <a:rPr lang="en-US" sz="1800" dirty="0" err="1"/>
              <a:t>terletak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efisiensi</a:t>
            </a:r>
            <a:r>
              <a:rPr lang="en-US" sz="1800" dirty="0"/>
              <a:t> bandwidth, </a:t>
            </a:r>
            <a:r>
              <a:rPr lang="en-US" sz="1800" dirty="0" err="1"/>
              <a:t>keandalan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kemampuannya</a:t>
            </a:r>
            <a:r>
              <a:rPr lang="en-US" sz="1800" dirty="0"/>
              <a:t> </a:t>
            </a:r>
            <a:r>
              <a:rPr lang="en-US" sz="1800" dirty="0" err="1"/>
              <a:t>bekerja</a:t>
            </a:r>
            <a:r>
              <a:rPr lang="en-US" sz="1800" dirty="0"/>
              <a:t> di </a:t>
            </a:r>
            <a:r>
              <a:rPr lang="en-US" sz="1800" dirty="0" err="1"/>
              <a:t>jaringan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stabil</a:t>
            </a:r>
            <a:r>
              <a:rPr lang="en-US" sz="1800" dirty="0"/>
              <a:t>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700" y="3397141"/>
            <a:ext cx="5711046" cy="6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3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157590" y="138120"/>
            <a:ext cx="2759370" cy="225062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lang="en-US" sz="1400" dirty="0" smtClean="0"/>
              <a:t>Process&gt;&gt;</a:t>
            </a:r>
            <a:endParaRPr sz="1400" spc="-15" dirty="0"/>
          </a:p>
        </p:txBody>
      </p:sp>
      <p:sp>
        <p:nvSpPr>
          <p:cNvPr id="6" name="object 3"/>
          <p:cNvSpPr txBox="1"/>
          <p:nvPr/>
        </p:nvSpPr>
        <p:spPr>
          <a:xfrm>
            <a:off x="157590" y="491583"/>
            <a:ext cx="4305228" cy="419743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marR="83820" indent="-257175" algn="just">
              <a:lnSpc>
                <a:spcPct val="120000"/>
              </a:lnSpc>
              <a:spcBef>
                <a:spcPts val="75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266700" algn="l"/>
              </a:tabLst>
            </a:pP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Setiap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pesan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dikirim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dengan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topik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(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misalnya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: `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suhu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/ruang1`), yang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berfungsi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seperti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“label”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untuk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mengkategorikan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data.  </a:t>
            </a:r>
          </a:p>
          <a:p>
            <a:pPr marL="266700" marR="83820" indent="-257175" algn="just">
              <a:lnSpc>
                <a:spcPct val="120000"/>
              </a:lnSpc>
              <a:spcBef>
                <a:spcPts val="75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266700" algn="l"/>
              </a:tabLst>
            </a:pP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Publisher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mengirim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pesan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ke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broker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dengan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menyertakan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topik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tertentu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.  </a:t>
            </a:r>
          </a:p>
          <a:p>
            <a:pPr marL="266700" marR="83820" indent="-257175" algn="just">
              <a:lnSpc>
                <a:spcPct val="120000"/>
              </a:lnSpc>
              <a:spcBef>
                <a:spcPts val="75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266700" algn="l"/>
              </a:tabLst>
            </a:pP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Subscriber “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berlangganan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” (subscribe)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ke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topik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yang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diinginkan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ke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broker.  </a:t>
            </a:r>
          </a:p>
          <a:p>
            <a:pPr marL="266700" marR="83820" indent="-257175" algn="just">
              <a:lnSpc>
                <a:spcPct val="120000"/>
              </a:lnSpc>
              <a:spcBef>
                <a:spcPts val="75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266700" algn="l"/>
              </a:tabLst>
            </a:pP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Saat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broker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menerima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pesan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dari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publisher,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ia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langsung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meneruskan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pesan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tersebut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ke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semua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subscriber yang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berlangganan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ke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topik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terkait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. 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Contoh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:  </a:t>
            </a:r>
          </a:p>
          <a:p>
            <a:pPr marL="266700" marR="83820" indent="-257175" algn="just">
              <a:lnSpc>
                <a:spcPct val="120000"/>
              </a:lnSpc>
              <a:spcBef>
                <a:spcPts val="75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266700" algn="l"/>
              </a:tabLst>
            </a:pP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Sebuah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sensor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suhu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(publisher)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mengirim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data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ke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broker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dengan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topik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`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suhu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/ruang1`.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Aplikasi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monitoring (subscriber) yang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berlangganan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ke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topik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`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suhu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/ruang1`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akan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otomatis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menerima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data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tersebut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dari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broker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tanpa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perlu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tahu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400" spc="-45" dirty="0" err="1">
                <a:solidFill>
                  <a:srgbClr val="404040"/>
                </a:solidFill>
                <a:latin typeface="Trebuchet MS"/>
                <a:cs typeface="Trebuchet MS"/>
              </a:rPr>
              <a:t>alamat</a:t>
            </a:r>
            <a:r>
              <a:rPr lang="en-US" sz="1400" spc="-45" dirty="0">
                <a:solidFill>
                  <a:srgbClr val="404040"/>
                </a:solidFill>
                <a:latin typeface="Trebuchet MS"/>
                <a:cs typeface="Trebuchet MS"/>
              </a:rPr>
              <a:t> sensor.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4729590" y="167058"/>
            <a:ext cx="2759370" cy="225062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lang="en-US" sz="1400" dirty="0" err="1" smtClean="0"/>
              <a:t>Keuntungan</a:t>
            </a:r>
            <a:r>
              <a:rPr lang="en-US" sz="1400" dirty="0" smtClean="0"/>
              <a:t> &gt;&gt;</a:t>
            </a:r>
            <a:endParaRPr lang="en-US" sz="1400" spc="-15" dirty="0"/>
          </a:p>
        </p:txBody>
      </p:sp>
      <p:sp>
        <p:nvSpPr>
          <p:cNvPr id="8" name="object 3"/>
          <p:cNvSpPr txBox="1"/>
          <p:nvPr/>
        </p:nvSpPr>
        <p:spPr>
          <a:xfrm>
            <a:off x="4729590" y="520521"/>
            <a:ext cx="4305228" cy="13022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 err="1"/>
              <a:t>Efisien</a:t>
            </a:r>
            <a:r>
              <a:rPr lang="en-US" sz="1400" dirty="0"/>
              <a:t>: </a:t>
            </a:r>
            <a:r>
              <a:rPr lang="en-US" sz="1400" dirty="0" err="1"/>
              <a:t>Pesan</a:t>
            </a:r>
            <a:r>
              <a:rPr lang="en-US" sz="1400" dirty="0"/>
              <a:t> </a:t>
            </a:r>
            <a:r>
              <a:rPr lang="en-US" sz="1400" dirty="0" err="1"/>
              <a:t>kecil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minim overhead, </a:t>
            </a:r>
            <a:r>
              <a:rPr lang="en-US" sz="1400" dirty="0" err="1"/>
              <a:t>cocok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jaringan</a:t>
            </a:r>
            <a:r>
              <a:rPr lang="en-US" sz="1400" dirty="0"/>
              <a:t> </a:t>
            </a:r>
            <a:r>
              <a:rPr lang="en-US" sz="1400" dirty="0" err="1"/>
              <a:t>lambat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perangkat</a:t>
            </a:r>
            <a:r>
              <a:rPr lang="en-US" sz="1400" dirty="0"/>
              <a:t> </a:t>
            </a:r>
            <a:r>
              <a:rPr lang="en-US" sz="1400" dirty="0" err="1"/>
              <a:t>rendah</a:t>
            </a:r>
            <a:r>
              <a:rPr lang="en-US" sz="1400" dirty="0"/>
              <a:t> </a:t>
            </a:r>
            <a:r>
              <a:rPr lang="en-US" sz="1400" dirty="0" err="1"/>
              <a:t>daya</a:t>
            </a:r>
            <a:r>
              <a:rPr lang="en-US" sz="14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 err="1"/>
              <a:t>Fleksibel</a:t>
            </a:r>
            <a:r>
              <a:rPr lang="en-US" sz="1400" dirty="0"/>
              <a:t>: </a:t>
            </a:r>
            <a:r>
              <a:rPr lang="en-US" sz="1400" dirty="0" err="1"/>
              <a:t>Komunikasi</a:t>
            </a:r>
            <a:r>
              <a:rPr lang="en-US" sz="1400" dirty="0"/>
              <a:t> </a:t>
            </a:r>
            <a:r>
              <a:rPr lang="en-US" sz="1400" dirty="0" err="1"/>
              <a:t>bersifat</a:t>
            </a:r>
            <a:r>
              <a:rPr lang="en-US" sz="1400" dirty="0"/>
              <a:t> *</a:t>
            </a:r>
            <a:r>
              <a:rPr lang="en-US" sz="1400" dirty="0" err="1"/>
              <a:t>asinkron</a:t>
            </a:r>
            <a:r>
              <a:rPr lang="en-US" sz="1400" dirty="0"/>
              <a:t>* (publisher </a:t>
            </a:r>
            <a:r>
              <a:rPr lang="en-US" sz="1400" dirty="0" err="1"/>
              <a:t>dan</a:t>
            </a:r>
            <a:r>
              <a:rPr lang="en-US" sz="1400" dirty="0"/>
              <a:t> subscriber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perlu</a:t>
            </a:r>
            <a:r>
              <a:rPr lang="en-US" sz="1400" dirty="0"/>
              <a:t> </a:t>
            </a:r>
            <a:r>
              <a:rPr lang="en-US" sz="1400" dirty="0" err="1"/>
              <a:t>aktif</a:t>
            </a:r>
            <a:r>
              <a:rPr lang="en-US" sz="1400" dirty="0"/>
              <a:t> di </a:t>
            </a:r>
            <a:r>
              <a:rPr lang="en-US" sz="1400" dirty="0" err="1"/>
              <a:t>waktu</a:t>
            </a:r>
            <a:r>
              <a:rPr lang="en-US" sz="1400" dirty="0"/>
              <a:t> yang </a:t>
            </a:r>
            <a:r>
              <a:rPr lang="en-US" sz="1400" dirty="0" err="1"/>
              <a:t>sama</a:t>
            </a:r>
            <a:r>
              <a:rPr lang="en-US" sz="1400" dirty="0"/>
              <a:t>).  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 err="1"/>
              <a:t>Skalabel</a:t>
            </a:r>
            <a:r>
              <a:rPr lang="en-US" sz="1400" dirty="0"/>
              <a:t>: Broker </a:t>
            </a:r>
            <a:r>
              <a:rPr lang="en-US" sz="1400" dirty="0" err="1"/>
              <a:t>mampu</a:t>
            </a:r>
            <a:r>
              <a:rPr lang="en-US" sz="1400" dirty="0"/>
              <a:t> </a:t>
            </a:r>
            <a:r>
              <a:rPr lang="en-US" sz="1400" dirty="0" err="1"/>
              <a:t>mengelola</a:t>
            </a:r>
            <a:r>
              <a:rPr lang="en-US" sz="1400" dirty="0"/>
              <a:t> </a:t>
            </a:r>
            <a:r>
              <a:rPr lang="en-US" sz="1400" dirty="0" err="1"/>
              <a:t>ribuan</a:t>
            </a:r>
            <a:r>
              <a:rPr lang="en-US" sz="1400" dirty="0"/>
              <a:t> </a:t>
            </a:r>
            <a:r>
              <a:rPr lang="en-US" sz="1400" dirty="0" err="1"/>
              <a:t>perangkat</a:t>
            </a:r>
            <a:r>
              <a:rPr lang="en-US" sz="1400" dirty="0"/>
              <a:t> </a:t>
            </a:r>
            <a:r>
              <a:rPr lang="en-US" sz="1400" dirty="0" err="1"/>
              <a:t>sekaligus</a:t>
            </a:r>
            <a:r>
              <a:rPr lang="en-US" sz="14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85439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157590" y="138120"/>
            <a:ext cx="2759370" cy="225062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lang="en-US" sz="1400" dirty="0" smtClean="0"/>
              <a:t>Topic $$$</a:t>
            </a:r>
            <a:endParaRPr sz="1400" spc="-15" dirty="0"/>
          </a:p>
        </p:txBody>
      </p:sp>
      <p:sp>
        <p:nvSpPr>
          <p:cNvPr id="6" name="object 3"/>
          <p:cNvSpPr txBox="1"/>
          <p:nvPr/>
        </p:nvSpPr>
        <p:spPr>
          <a:xfrm>
            <a:off x="157590" y="491583"/>
            <a:ext cx="4305228" cy="17331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Topik</a:t>
            </a:r>
            <a:r>
              <a:rPr lang="en-US" sz="1400" dirty="0" smtClean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string yang </a:t>
            </a:r>
            <a:r>
              <a:rPr lang="en-US" sz="1400" dirty="0" err="1"/>
              <a:t>berfungsi</a:t>
            </a:r>
            <a:r>
              <a:rPr lang="en-US" sz="1400" dirty="0"/>
              <a:t> </a:t>
            </a:r>
            <a:r>
              <a:rPr lang="en-US" sz="1400" dirty="0" err="1"/>
              <a:t>sebagai</a:t>
            </a:r>
            <a:r>
              <a:rPr lang="en-US" sz="1400" dirty="0"/>
              <a:t> “</a:t>
            </a:r>
            <a:r>
              <a:rPr lang="en-US" sz="1400" dirty="0" err="1"/>
              <a:t>alamat</a:t>
            </a:r>
            <a:r>
              <a:rPr lang="en-US" sz="1400" dirty="0"/>
              <a:t>” </a:t>
            </a:r>
            <a:r>
              <a:rPr lang="en-US" sz="1400" dirty="0" err="1"/>
              <a:t>atau</a:t>
            </a:r>
            <a:r>
              <a:rPr lang="en-US" sz="1400" dirty="0"/>
              <a:t> “label”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mengkategorikan</a:t>
            </a:r>
            <a:r>
              <a:rPr lang="en-US" sz="1400" dirty="0"/>
              <a:t> </a:t>
            </a:r>
            <a:r>
              <a:rPr lang="en-US" sz="1400" dirty="0" err="1"/>
              <a:t>pesan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Formatnya</a:t>
            </a:r>
            <a:r>
              <a:rPr lang="en-US" sz="1400" dirty="0"/>
              <a:t> </a:t>
            </a:r>
            <a:r>
              <a:rPr lang="en-US" sz="1400" dirty="0" err="1"/>
              <a:t>hierarkis</a:t>
            </a:r>
            <a:r>
              <a:rPr lang="en-US" sz="1400" dirty="0"/>
              <a:t>,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garis</a:t>
            </a:r>
            <a:r>
              <a:rPr lang="en-US" sz="1400" dirty="0"/>
              <a:t> miring (/) </a:t>
            </a:r>
            <a:r>
              <a:rPr lang="en-US" sz="1400" dirty="0" err="1"/>
              <a:t>sebagai</a:t>
            </a:r>
            <a:r>
              <a:rPr lang="en-US" sz="1400" dirty="0"/>
              <a:t> </a:t>
            </a:r>
            <a:r>
              <a:rPr lang="en-US" sz="1400" dirty="0" err="1"/>
              <a:t>pemisah</a:t>
            </a:r>
            <a:r>
              <a:rPr lang="en-US" sz="1400" dirty="0"/>
              <a:t>. </a:t>
            </a:r>
            <a:r>
              <a:rPr lang="en-US" sz="1400" dirty="0" err="1"/>
              <a:t>Contoh</a:t>
            </a:r>
            <a:r>
              <a:rPr lang="en-US" sz="1400" dirty="0"/>
              <a:t>:</a:t>
            </a:r>
            <a:br>
              <a:rPr lang="en-US" sz="1400" dirty="0"/>
            </a:br>
            <a:r>
              <a:rPr lang="en-US" sz="1400" dirty="0"/>
              <a:t>– </a:t>
            </a:r>
            <a:r>
              <a:rPr lang="en-US" sz="1400" dirty="0" err="1"/>
              <a:t>suhu</a:t>
            </a:r>
            <a:r>
              <a:rPr lang="en-US" sz="1400" dirty="0"/>
              <a:t>/ruang1</a:t>
            </a:r>
            <a:br>
              <a:rPr lang="en-US" sz="1400" dirty="0"/>
            </a:br>
            <a:r>
              <a:rPr lang="en-US" sz="1400" dirty="0"/>
              <a:t>– sensor/</a:t>
            </a:r>
            <a:r>
              <a:rPr lang="en-US" sz="1400" dirty="0" err="1"/>
              <a:t>kelembaban</a:t>
            </a:r>
            <a:r>
              <a:rPr lang="en-US" sz="1400" dirty="0"/>
              <a:t>/</a:t>
            </a:r>
            <a:r>
              <a:rPr lang="en-US" sz="1400" dirty="0" err="1"/>
              <a:t>tanah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Topik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 broker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mengarahkan</a:t>
            </a:r>
            <a:r>
              <a:rPr lang="en-US" sz="1400" dirty="0"/>
              <a:t> </a:t>
            </a:r>
            <a:r>
              <a:rPr lang="en-US" sz="1400" dirty="0" err="1"/>
              <a:t>pesan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subscriber yang </a:t>
            </a:r>
            <a:r>
              <a:rPr lang="en-US" sz="1400" dirty="0" err="1" smtClean="0"/>
              <a:t>sesuai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4729590" y="167058"/>
            <a:ext cx="2759370" cy="225062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lang="en-US" sz="1400" dirty="0" smtClean="0"/>
              <a:t>Device $$$</a:t>
            </a:r>
            <a:endParaRPr lang="en-US" sz="1400" spc="-15" dirty="0"/>
          </a:p>
        </p:txBody>
      </p:sp>
      <p:sp>
        <p:nvSpPr>
          <p:cNvPr id="8" name="object 3"/>
          <p:cNvSpPr txBox="1"/>
          <p:nvPr/>
        </p:nvSpPr>
        <p:spPr>
          <a:xfrm>
            <a:off x="4729590" y="520521"/>
            <a:ext cx="4305228" cy="222560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400" dirty="0"/>
              <a:t>device yang </a:t>
            </a:r>
            <a:r>
              <a:rPr lang="en-US" sz="1400" dirty="0" err="1"/>
              <a:t>mengontrol</a:t>
            </a:r>
            <a:r>
              <a:rPr lang="en-US" sz="1400" dirty="0"/>
              <a:t> </a:t>
            </a:r>
            <a:r>
              <a:rPr lang="en-US" sz="1400" dirty="0" err="1"/>
              <a:t>lampu</a:t>
            </a:r>
            <a:r>
              <a:rPr lang="en-US" sz="1400" dirty="0"/>
              <a:t>, </a:t>
            </a:r>
            <a:r>
              <a:rPr lang="en-US" sz="1400" dirty="0" err="1"/>
              <a:t>seperti</a:t>
            </a:r>
            <a:r>
              <a:rPr lang="en-US" sz="1400" dirty="0"/>
              <a:t> </a:t>
            </a:r>
            <a:r>
              <a:rPr lang="en-US" sz="1400" b="1" dirty="0"/>
              <a:t>ESP32, ESP8266, </a:t>
            </a:r>
            <a:r>
              <a:rPr lang="en-US" sz="1400" b="1" dirty="0" err="1"/>
              <a:t>atau</a:t>
            </a:r>
            <a:r>
              <a:rPr lang="en-US" sz="1400" b="1" dirty="0"/>
              <a:t> board </a:t>
            </a:r>
            <a:r>
              <a:rPr lang="en-US" sz="1400" b="1" dirty="0" err="1"/>
              <a:t>lainnya</a:t>
            </a:r>
            <a:r>
              <a:rPr lang="en-US" sz="1400" dirty="0"/>
              <a:t>. </a:t>
            </a:r>
            <a:r>
              <a:rPr lang="en-US" sz="1400" dirty="0" err="1"/>
              <a:t>Perangkat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(subscribe)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topik</a:t>
            </a:r>
            <a:r>
              <a:rPr lang="en-US" sz="1400" dirty="0"/>
              <a:t> </a:t>
            </a:r>
            <a:r>
              <a:rPr lang="en-US" sz="1400" b="1" dirty="0"/>
              <a:t>home/office/lamp</a:t>
            </a:r>
            <a:r>
              <a:rPr lang="en-US" sz="14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400" dirty="0" err="1"/>
              <a:t>Saat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pesan</a:t>
            </a:r>
            <a:r>
              <a:rPr lang="en-US" sz="1400" dirty="0"/>
              <a:t> </a:t>
            </a:r>
            <a:r>
              <a:rPr lang="en-US" sz="1400" dirty="0" err="1"/>
              <a:t>baru</a:t>
            </a:r>
            <a:r>
              <a:rPr lang="en-US" sz="1400" dirty="0"/>
              <a:t> di </a:t>
            </a:r>
            <a:r>
              <a:rPr lang="en-US" sz="1400" dirty="0" err="1"/>
              <a:t>topik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, </a:t>
            </a:r>
            <a:r>
              <a:rPr lang="en-US" sz="1400" dirty="0" err="1"/>
              <a:t>misalnya</a:t>
            </a:r>
            <a:r>
              <a:rPr lang="en-US" sz="1400" dirty="0"/>
              <a:t> “on” </a:t>
            </a:r>
            <a:r>
              <a:rPr lang="en-US" sz="1400" dirty="0" err="1"/>
              <a:t>atau</a:t>
            </a:r>
            <a:r>
              <a:rPr lang="en-US" sz="1400" dirty="0"/>
              <a:t> “off”, </a:t>
            </a:r>
            <a:r>
              <a:rPr lang="en-US" sz="1400" b="1" dirty="0"/>
              <a:t>ESP32 </a:t>
            </a:r>
            <a:r>
              <a:rPr lang="en-US" sz="1400" b="1" dirty="0" err="1"/>
              <a:t>akan</a:t>
            </a:r>
            <a:r>
              <a:rPr lang="en-US" sz="1400" b="1" dirty="0"/>
              <a:t> </a:t>
            </a:r>
            <a:r>
              <a:rPr lang="en-US" sz="1400" b="1" dirty="0" err="1"/>
              <a:t>menerima</a:t>
            </a:r>
            <a:r>
              <a:rPr lang="en-US" sz="1400" b="1" dirty="0"/>
              <a:t> </a:t>
            </a:r>
            <a:r>
              <a:rPr lang="en-US" sz="1400" b="1" dirty="0" err="1"/>
              <a:t>pesan</a:t>
            </a:r>
            <a:r>
              <a:rPr lang="en-US" sz="1400" b="1" dirty="0"/>
              <a:t> </a:t>
            </a:r>
            <a:r>
              <a:rPr lang="en-US" sz="1400" b="1" dirty="0" err="1"/>
              <a:t>itu</a:t>
            </a:r>
            <a:r>
              <a:rPr lang="en-US" sz="1400" b="1" dirty="0"/>
              <a:t> </a:t>
            </a:r>
            <a:r>
              <a:rPr lang="en-US" sz="1400" b="1" dirty="0" err="1"/>
              <a:t>dan</a:t>
            </a:r>
            <a:r>
              <a:rPr lang="en-US" sz="1400" b="1" dirty="0"/>
              <a:t> </a:t>
            </a:r>
            <a:r>
              <a:rPr lang="en-US" sz="1400" b="1" dirty="0" err="1"/>
              <a:t>menyalakan</a:t>
            </a:r>
            <a:r>
              <a:rPr lang="en-US" sz="1400" b="1" dirty="0"/>
              <a:t> </a:t>
            </a:r>
            <a:r>
              <a:rPr lang="en-US" sz="1400" b="1" dirty="0" err="1"/>
              <a:t>atau</a:t>
            </a:r>
            <a:r>
              <a:rPr lang="en-US" sz="1400" b="1" dirty="0"/>
              <a:t> </a:t>
            </a:r>
            <a:r>
              <a:rPr lang="en-US" sz="1400" b="1" dirty="0" err="1"/>
              <a:t>mematikan</a:t>
            </a:r>
            <a:r>
              <a:rPr lang="en-US" sz="1400" b="1" dirty="0"/>
              <a:t> </a:t>
            </a:r>
            <a:r>
              <a:rPr lang="en-US" sz="1400" b="1" dirty="0" err="1"/>
              <a:t>lampu</a:t>
            </a:r>
            <a:r>
              <a:rPr lang="en-US" sz="1400" dirty="0"/>
              <a:t> </a:t>
            </a:r>
            <a:r>
              <a:rPr lang="en-US" sz="1400" dirty="0" err="1"/>
              <a:t>sesuai</a:t>
            </a:r>
            <a:r>
              <a:rPr lang="en-US" sz="1400" dirty="0"/>
              <a:t> </a:t>
            </a:r>
            <a:r>
              <a:rPr lang="en-US" sz="1400" dirty="0" err="1"/>
              <a:t>perintah</a:t>
            </a:r>
            <a:r>
              <a:rPr lang="en-US" sz="14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400" dirty="0" err="1"/>
              <a:t>Perangkat</a:t>
            </a:r>
            <a:r>
              <a:rPr lang="en-US" sz="1400" dirty="0"/>
              <a:t> yang </a:t>
            </a:r>
            <a:r>
              <a:rPr lang="en-US" sz="1400" dirty="0" err="1"/>
              <a:t>mengirim</a:t>
            </a:r>
            <a:r>
              <a:rPr lang="en-US" sz="1400" dirty="0"/>
              <a:t> </a:t>
            </a:r>
            <a:r>
              <a:rPr lang="en-US" sz="1400" dirty="0" err="1"/>
              <a:t>pesan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 </a:t>
            </a:r>
            <a:r>
              <a:rPr lang="en-US" sz="1400" b="1" dirty="0" err="1"/>
              <a:t>klien</a:t>
            </a:r>
            <a:r>
              <a:rPr lang="en-US" sz="1400" b="1" dirty="0"/>
              <a:t> MQTT lain</a:t>
            </a:r>
            <a:r>
              <a:rPr lang="en-US" sz="1400" dirty="0"/>
              <a:t>, yang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berupa</a:t>
            </a:r>
            <a:r>
              <a:rPr lang="en-US" sz="1400" dirty="0"/>
              <a:t> </a:t>
            </a:r>
            <a:r>
              <a:rPr lang="en-US" sz="1400" b="1" dirty="0"/>
              <a:t>ESP32, ESP8266, </a:t>
            </a:r>
            <a:r>
              <a:rPr lang="en-US" sz="1400" b="1" dirty="0" err="1"/>
              <a:t>atau</a:t>
            </a:r>
            <a:r>
              <a:rPr lang="en-US" sz="1400" b="1" dirty="0"/>
              <a:t> platform </a:t>
            </a:r>
            <a:r>
              <a:rPr lang="en-US" sz="1400" b="1" dirty="0" err="1"/>
              <a:t>otomasi</a:t>
            </a:r>
            <a:r>
              <a:rPr lang="en-US" sz="1400" b="1" dirty="0"/>
              <a:t> </a:t>
            </a:r>
            <a:r>
              <a:rPr lang="en-US" sz="1400" b="1" dirty="0" err="1"/>
              <a:t>rumah</a:t>
            </a:r>
            <a:r>
              <a:rPr lang="en-US" sz="1400" dirty="0"/>
              <a:t> yang </a:t>
            </a:r>
            <a:r>
              <a:rPr lang="en-US" sz="1400" dirty="0" err="1"/>
              <a:t>mendukung</a:t>
            </a:r>
            <a:r>
              <a:rPr lang="en-US" sz="1400" dirty="0"/>
              <a:t> MQTT, </a:t>
            </a:r>
            <a:r>
              <a:rPr lang="en-US" sz="1400" dirty="0" err="1"/>
              <a:t>seperti</a:t>
            </a:r>
            <a:r>
              <a:rPr lang="en-US" sz="1400" dirty="0"/>
              <a:t> </a:t>
            </a:r>
            <a:r>
              <a:rPr lang="en-US" sz="1400" b="1" dirty="0"/>
              <a:t>Node-RED, Home Assistant, </a:t>
            </a:r>
            <a:r>
              <a:rPr lang="en-US" sz="1400" b="1" dirty="0" err="1"/>
              <a:t>Domoticz</a:t>
            </a:r>
            <a:r>
              <a:rPr lang="en-US" sz="1400" b="1" dirty="0"/>
              <a:t>, </a:t>
            </a:r>
            <a:r>
              <a:rPr lang="en-US" sz="1400" b="1" dirty="0" err="1"/>
              <a:t>atau</a:t>
            </a:r>
            <a:r>
              <a:rPr lang="en-US" sz="1400" b="1" dirty="0"/>
              <a:t> </a:t>
            </a:r>
            <a:r>
              <a:rPr lang="en-US" sz="1400" b="1" dirty="0" err="1"/>
              <a:t>OpenHAB</a:t>
            </a:r>
            <a:r>
              <a:rPr lang="en-US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02" y="2571749"/>
            <a:ext cx="3243353" cy="18289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9778" y="436418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/>
              <a:t>perangkat</a:t>
            </a:r>
            <a:r>
              <a:rPr lang="en-US" sz="1400" dirty="0"/>
              <a:t> </a:t>
            </a:r>
            <a:r>
              <a:rPr lang="en-US" sz="1400" dirty="0" err="1"/>
              <a:t>mengirimkan</a:t>
            </a:r>
            <a:r>
              <a:rPr lang="en-US" sz="1400" dirty="0"/>
              <a:t> </a:t>
            </a:r>
            <a:r>
              <a:rPr lang="en-US" sz="1400" dirty="0" err="1"/>
              <a:t>pesan</a:t>
            </a:r>
            <a:r>
              <a:rPr lang="en-US" sz="1400" dirty="0"/>
              <a:t> “on” </a:t>
            </a:r>
            <a:r>
              <a:rPr lang="en-US" sz="1400" dirty="0" err="1"/>
              <a:t>dan</a:t>
            </a:r>
            <a:r>
              <a:rPr lang="en-US" sz="1400" dirty="0"/>
              <a:t> “off”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topik</a:t>
            </a:r>
            <a:r>
              <a:rPr lang="en-US" sz="1400" dirty="0"/>
              <a:t> home/office/lamp</a:t>
            </a:r>
          </a:p>
        </p:txBody>
      </p:sp>
    </p:spTree>
    <p:extLst>
      <p:ext uri="{BB962C8B-B14F-4D97-AF65-F5344CB8AC3E}">
        <p14:creationId xmlns:p14="http://schemas.microsoft.com/office/powerpoint/2010/main" val="133007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157590" y="138120"/>
            <a:ext cx="2759370" cy="225062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lang="en-US" sz="1400" dirty="0" smtClean="0"/>
              <a:t>Payload $$$</a:t>
            </a:r>
            <a:endParaRPr sz="1400" spc="-15" dirty="0"/>
          </a:p>
        </p:txBody>
      </p:sp>
      <p:sp>
        <p:nvSpPr>
          <p:cNvPr id="6" name="object 3"/>
          <p:cNvSpPr txBox="1"/>
          <p:nvPr/>
        </p:nvSpPr>
        <p:spPr>
          <a:xfrm>
            <a:off x="157590" y="491583"/>
            <a:ext cx="4305228" cy="17331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Payload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isi</a:t>
            </a:r>
            <a:r>
              <a:rPr lang="en-US" sz="1400" dirty="0"/>
              <a:t> </a:t>
            </a:r>
            <a:r>
              <a:rPr lang="en-US" sz="1400" dirty="0" err="1"/>
              <a:t>pesan</a:t>
            </a:r>
            <a:r>
              <a:rPr lang="en-US" sz="1400" dirty="0"/>
              <a:t> yang </a:t>
            </a:r>
            <a:r>
              <a:rPr lang="en-US" sz="1400" dirty="0" err="1"/>
              <a:t>dikirim</a:t>
            </a:r>
            <a:r>
              <a:rPr lang="en-US" sz="1400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 publisher.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err="1"/>
              <a:t>Formatnya</a:t>
            </a:r>
            <a:r>
              <a:rPr lang="en-US" sz="1400" dirty="0"/>
              <a:t> </a:t>
            </a:r>
            <a:r>
              <a:rPr lang="en-US" sz="1400" dirty="0" err="1"/>
              <a:t>fleksibel</a:t>
            </a:r>
            <a:r>
              <a:rPr lang="en-US" sz="1400" dirty="0"/>
              <a:t>, </a:t>
            </a:r>
            <a:r>
              <a:rPr lang="en-US" sz="1400" dirty="0" err="1"/>
              <a:t>bisa</a:t>
            </a:r>
            <a:r>
              <a:rPr lang="en-US" sz="1400" dirty="0"/>
              <a:t> </a:t>
            </a:r>
            <a:r>
              <a:rPr lang="en-US" sz="1400" dirty="0" err="1"/>
              <a:t>berupa</a:t>
            </a:r>
            <a:r>
              <a:rPr lang="en-US" sz="1400" dirty="0"/>
              <a:t> </a:t>
            </a:r>
            <a:r>
              <a:rPr lang="en-US" sz="1400" dirty="0" err="1"/>
              <a:t>teks</a:t>
            </a:r>
            <a:r>
              <a:rPr lang="en-US" sz="1400" dirty="0"/>
              <a:t> (string), </a:t>
            </a:r>
            <a:r>
              <a:rPr lang="en-US" sz="1400" dirty="0" err="1"/>
              <a:t>angka</a:t>
            </a:r>
            <a:r>
              <a:rPr lang="en-US" sz="1400" dirty="0"/>
              <a:t>, JSON, XML, </a:t>
            </a:r>
            <a:r>
              <a:rPr lang="en-US" sz="1400" dirty="0" err="1"/>
              <a:t>atau</a:t>
            </a:r>
            <a:r>
              <a:rPr lang="en-US" sz="1400" dirty="0"/>
              <a:t> data </a:t>
            </a:r>
            <a:r>
              <a:rPr lang="en-US" sz="1400" dirty="0" err="1"/>
              <a:t>biner</a:t>
            </a:r>
            <a:r>
              <a:rPr lang="en-US" sz="1400" dirty="0"/>
              <a:t>, </a:t>
            </a:r>
            <a:r>
              <a:rPr lang="en-US" sz="1400" dirty="0" err="1"/>
              <a:t>tergantung</a:t>
            </a:r>
            <a:r>
              <a:rPr lang="en-US" sz="1400" dirty="0"/>
              <a:t> </a:t>
            </a:r>
            <a:r>
              <a:rPr lang="en-US" sz="1400" dirty="0" err="1"/>
              <a:t>kebutuhan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err="1"/>
              <a:t>Contoh</a:t>
            </a:r>
            <a:r>
              <a:rPr lang="en-US" sz="1400" dirty="0"/>
              <a:t> payload:</a:t>
            </a:r>
            <a:br>
              <a:rPr lang="en-US" sz="1400" dirty="0"/>
            </a:br>
            <a:r>
              <a:rPr lang="en-US" sz="1400" dirty="0"/>
              <a:t>– </a:t>
            </a:r>
            <a:r>
              <a:rPr lang="en-US" sz="1400" dirty="0" err="1"/>
              <a:t>Teks</a:t>
            </a:r>
            <a:r>
              <a:rPr lang="en-US" sz="1400" dirty="0"/>
              <a:t>: “</a:t>
            </a:r>
            <a:r>
              <a:rPr lang="en-US" sz="1400" dirty="0" err="1"/>
              <a:t>Suhu</a:t>
            </a:r>
            <a:r>
              <a:rPr lang="en-US" sz="1400" dirty="0"/>
              <a:t>: 25.5°C”</a:t>
            </a:r>
            <a:br>
              <a:rPr lang="en-US" sz="1400" dirty="0"/>
            </a:br>
            <a:r>
              <a:rPr lang="en-US" sz="1400" dirty="0"/>
              <a:t>– JSON: {“</a:t>
            </a:r>
            <a:r>
              <a:rPr lang="en-US" sz="1400" dirty="0" err="1"/>
              <a:t>suhu</a:t>
            </a:r>
            <a:r>
              <a:rPr lang="en-US" sz="1400" dirty="0"/>
              <a:t>”: 25.5, “unit”: “Celsius”}</a:t>
            </a:r>
            <a:br>
              <a:rPr lang="en-US" sz="1400" dirty="0"/>
            </a:br>
            <a:r>
              <a:rPr lang="en-US" sz="1400" dirty="0"/>
              <a:t>– </a:t>
            </a:r>
            <a:r>
              <a:rPr lang="en-US" sz="1400" dirty="0" err="1"/>
              <a:t>Angka</a:t>
            </a:r>
            <a:r>
              <a:rPr lang="en-US" sz="1400" dirty="0"/>
              <a:t>: 25.5</a:t>
            </a:r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4729590" y="80880"/>
            <a:ext cx="2759370" cy="3974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3 level </a:t>
            </a:r>
            <a:r>
              <a:rPr lang="en-US" sz="1400" dirty="0" err="1"/>
              <a:t>QoS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MQTT: </a:t>
            </a:r>
            <a:r>
              <a:rPr lang="en-US" sz="1400" dirty="0" err="1"/>
              <a:t>QoS</a:t>
            </a:r>
            <a:r>
              <a:rPr lang="en-US" sz="1400" dirty="0"/>
              <a:t> 0, </a:t>
            </a:r>
            <a:r>
              <a:rPr lang="en-US" sz="1400" dirty="0" err="1"/>
              <a:t>QoS</a:t>
            </a:r>
            <a:r>
              <a:rPr lang="en-US" sz="1400" dirty="0"/>
              <a:t> 1,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QoS</a:t>
            </a:r>
            <a:r>
              <a:rPr lang="en-US" sz="1400" dirty="0"/>
              <a:t> </a:t>
            </a:r>
            <a:r>
              <a:rPr lang="en-US" sz="1400" dirty="0" smtClean="0"/>
              <a:t>2 $$$</a:t>
            </a:r>
            <a:endParaRPr lang="en-US" sz="1400" dirty="0"/>
          </a:p>
        </p:txBody>
      </p:sp>
      <p:sp>
        <p:nvSpPr>
          <p:cNvPr id="8" name="object 3"/>
          <p:cNvSpPr txBox="1"/>
          <p:nvPr/>
        </p:nvSpPr>
        <p:spPr>
          <a:xfrm>
            <a:off x="4729590" y="520521"/>
            <a:ext cx="4305228" cy="453393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r>
              <a:rPr lang="en-US" sz="1400" b="1" dirty="0" err="1"/>
              <a:t>QoS</a:t>
            </a:r>
            <a:r>
              <a:rPr lang="en-US" sz="1400" b="1" dirty="0"/>
              <a:t> 0</a:t>
            </a:r>
            <a:r>
              <a:rPr lang="en-US" sz="1400" dirty="0"/>
              <a:t>: </a:t>
            </a:r>
            <a:r>
              <a:rPr lang="en-US" sz="1400" dirty="0" err="1"/>
              <a:t>Pesan</a:t>
            </a:r>
            <a:r>
              <a:rPr lang="en-US" sz="1400" dirty="0"/>
              <a:t> </a:t>
            </a:r>
            <a:r>
              <a:rPr lang="en-US" sz="1400" dirty="0" err="1"/>
              <a:t>dikirim</a:t>
            </a:r>
            <a:r>
              <a:rPr lang="en-US" sz="1400" dirty="0"/>
              <a:t> </a:t>
            </a:r>
            <a:r>
              <a:rPr lang="en-US" sz="1400" dirty="0" err="1"/>
              <a:t>sekali</a:t>
            </a:r>
            <a:r>
              <a:rPr lang="en-US" sz="1400" dirty="0"/>
              <a:t> </a:t>
            </a:r>
            <a:r>
              <a:rPr lang="en-US" sz="1400" dirty="0" err="1"/>
              <a:t>tanpa</a:t>
            </a:r>
            <a:r>
              <a:rPr lang="en-US" sz="1400" dirty="0"/>
              <a:t> </a:t>
            </a:r>
            <a:r>
              <a:rPr lang="en-US" sz="1400" dirty="0" err="1"/>
              <a:t>konfirmasi</a:t>
            </a:r>
            <a:r>
              <a:rPr lang="en-US" sz="1400" dirty="0"/>
              <a:t> (</a:t>
            </a:r>
            <a:r>
              <a:rPr lang="en-US" sz="1400" i="1" dirty="0"/>
              <a:t>fire and forget</a:t>
            </a:r>
            <a:r>
              <a:rPr lang="en-US" sz="1400" dirty="0"/>
              <a:t>).</a:t>
            </a:r>
          </a:p>
          <a:p>
            <a:pPr lvl="1"/>
            <a:r>
              <a:rPr lang="en-US" sz="1400" dirty="0" err="1"/>
              <a:t>Karakteristik</a:t>
            </a:r>
            <a:r>
              <a:rPr lang="en-US" sz="1400" dirty="0"/>
              <a:t>: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Pesan</a:t>
            </a:r>
            <a:r>
              <a:rPr lang="en-US" sz="1400" dirty="0"/>
              <a:t> </a:t>
            </a:r>
            <a:r>
              <a:rPr lang="en-US" sz="1400" dirty="0" err="1"/>
              <a:t>dikirim</a:t>
            </a:r>
            <a:r>
              <a:rPr lang="en-US" sz="1400" dirty="0"/>
              <a:t> </a:t>
            </a:r>
            <a:r>
              <a:rPr lang="en-US" sz="1400" b="1" dirty="0" err="1"/>
              <a:t>sekali</a:t>
            </a:r>
            <a:r>
              <a:rPr lang="en-US" sz="1400" b="1" dirty="0"/>
              <a:t> </a:t>
            </a:r>
            <a:r>
              <a:rPr lang="en-US" sz="1400" b="1" dirty="0" err="1"/>
              <a:t>saja</a:t>
            </a:r>
            <a:r>
              <a:rPr lang="en-US" sz="1400" dirty="0"/>
              <a:t> </a:t>
            </a:r>
            <a:r>
              <a:rPr lang="en-US" sz="1400" dirty="0" err="1"/>
              <a:t>tanpa</a:t>
            </a:r>
            <a:r>
              <a:rPr lang="en-US" sz="1400" dirty="0"/>
              <a:t> </a:t>
            </a:r>
            <a:r>
              <a:rPr lang="en-US" sz="1400" dirty="0" err="1"/>
              <a:t>konfirmasi</a:t>
            </a:r>
            <a:r>
              <a:rPr lang="en-US" sz="1400" dirty="0"/>
              <a:t> </a:t>
            </a:r>
            <a:r>
              <a:rPr lang="en-US" sz="1400" dirty="0" err="1"/>
              <a:t>penerimaan</a:t>
            </a:r>
            <a:r>
              <a:rPr lang="en-US" sz="1400" dirty="0"/>
              <a:t>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jaminan</a:t>
            </a:r>
            <a:r>
              <a:rPr lang="en-US" sz="1400" dirty="0"/>
              <a:t> </a:t>
            </a:r>
            <a:r>
              <a:rPr lang="en-US" sz="1400" dirty="0" err="1"/>
              <a:t>pesan</a:t>
            </a:r>
            <a:r>
              <a:rPr lang="en-US" sz="1400" dirty="0"/>
              <a:t> </a:t>
            </a:r>
            <a:r>
              <a:rPr lang="en-US" sz="1400" dirty="0" err="1"/>
              <a:t>sampai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penerima</a:t>
            </a:r>
            <a:r>
              <a:rPr lang="en-US" sz="1400" dirty="0"/>
              <a:t>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Cocok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data yang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kritis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data yang </a:t>
            </a:r>
            <a:r>
              <a:rPr lang="en-US" sz="1400" dirty="0" err="1"/>
              <a:t>dikirim</a:t>
            </a:r>
            <a:r>
              <a:rPr lang="en-US" sz="1400" dirty="0"/>
              <a:t> </a:t>
            </a:r>
            <a:r>
              <a:rPr lang="en-US" sz="1400" dirty="0" err="1"/>
              <a:t>berulang</a:t>
            </a:r>
            <a:r>
              <a:rPr lang="en-US" sz="1400" dirty="0"/>
              <a:t> (</a:t>
            </a:r>
            <a:r>
              <a:rPr lang="en-US" sz="1400" dirty="0" err="1"/>
              <a:t>misalnya</a:t>
            </a:r>
            <a:r>
              <a:rPr lang="en-US" sz="1400" dirty="0"/>
              <a:t>, sensor yang </a:t>
            </a:r>
            <a:r>
              <a:rPr lang="en-US" sz="1400" dirty="0" err="1"/>
              <a:t>mengirim</a:t>
            </a:r>
            <a:r>
              <a:rPr lang="en-US" sz="1400" dirty="0"/>
              <a:t> data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berkala</a:t>
            </a:r>
            <a:r>
              <a:rPr lang="en-US" sz="1400" dirty="0"/>
              <a:t>).</a:t>
            </a:r>
          </a:p>
          <a:p>
            <a:pPr lvl="1"/>
            <a:r>
              <a:rPr lang="en-US" sz="1400" dirty="0"/>
              <a:t>Cara </a:t>
            </a:r>
            <a:r>
              <a:rPr lang="en-US" sz="1400" dirty="0" err="1"/>
              <a:t>Kerja</a:t>
            </a:r>
            <a:r>
              <a:rPr lang="en-US" sz="1400" dirty="0"/>
              <a:t>: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/>
              <a:t>Publisher </a:t>
            </a:r>
            <a:r>
              <a:rPr lang="en-US" sz="1400" dirty="0" err="1"/>
              <a:t>mengirim</a:t>
            </a:r>
            <a:r>
              <a:rPr lang="en-US" sz="1400" dirty="0"/>
              <a:t> </a:t>
            </a:r>
            <a:r>
              <a:rPr lang="en-US" sz="1400" dirty="0" err="1"/>
              <a:t>pesan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broker.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/>
              <a:t>Broker </a:t>
            </a:r>
            <a:r>
              <a:rPr lang="en-US" sz="1400" dirty="0" err="1"/>
              <a:t>langsung</a:t>
            </a:r>
            <a:r>
              <a:rPr lang="en-US" sz="1400" dirty="0"/>
              <a:t> </a:t>
            </a:r>
            <a:r>
              <a:rPr lang="en-US" sz="1400" dirty="0" err="1"/>
              <a:t>meneruskan</a:t>
            </a:r>
            <a:r>
              <a:rPr lang="en-US" sz="1400" dirty="0"/>
              <a:t> </a:t>
            </a:r>
            <a:r>
              <a:rPr lang="en-US" sz="1400" dirty="0" err="1"/>
              <a:t>pesan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subscriber </a:t>
            </a:r>
            <a:r>
              <a:rPr lang="en-US" sz="1400" dirty="0" err="1"/>
              <a:t>tanpa</a:t>
            </a:r>
            <a:r>
              <a:rPr lang="en-US" sz="1400" dirty="0"/>
              <a:t> </a:t>
            </a:r>
            <a:r>
              <a:rPr lang="en-US" sz="1400" dirty="0" err="1"/>
              <a:t>menunggu</a:t>
            </a:r>
            <a:r>
              <a:rPr lang="en-US" sz="1400" dirty="0"/>
              <a:t> </a:t>
            </a:r>
            <a:r>
              <a:rPr lang="en-US" sz="1400" dirty="0" err="1"/>
              <a:t>konfirmasi</a:t>
            </a:r>
            <a:r>
              <a:rPr lang="en-US" sz="1400" dirty="0"/>
              <a:t>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pesan</a:t>
            </a:r>
            <a:r>
              <a:rPr lang="en-US" sz="1400" dirty="0"/>
              <a:t> </a:t>
            </a:r>
            <a:r>
              <a:rPr lang="en-US" sz="1400" dirty="0" err="1"/>
              <a:t>hilang</a:t>
            </a:r>
            <a:r>
              <a:rPr lang="en-US" sz="1400" dirty="0"/>
              <a:t> di </a:t>
            </a:r>
            <a:r>
              <a:rPr lang="en-US" sz="1400" dirty="0" err="1"/>
              <a:t>tengah</a:t>
            </a:r>
            <a:r>
              <a:rPr lang="en-US" sz="1400" dirty="0"/>
              <a:t> </a:t>
            </a:r>
            <a:r>
              <a:rPr lang="en-US" sz="1400" dirty="0" err="1"/>
              <a:t>jalan</a:t>
            </a:r>
            <a:r>
              <a:rPr lang="en-US" sz="1400" dirty="0"/>
              <a:t>,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upaya</a:t>
            </a:r>
            <a:r>
              <a:rPr lang="en-US" sz="1400" dirty="0"/>
              <a:t> </a:t>
            </a:r>
            <a:r>
              <a:rPr lang="en-US" sz="1400" dirty="0" err="1"/>
              <a:t>pengiriman</a:t>
            </a:r>
            <a:r>
              <a:rPr lang="en-US" sz="1400" dirty="0"/>
              <a:t> </a:t>
            </a:r>
            <a:r>
              <a:rPr lang="en-US" sz="1400" dirty="0" err="1"/>
              <a:t>ulang</a:t>
            </a:r>
            <a:r>
              <a:rPr lang="en-US" sz="1400" dirty="0"/>
              <a:t>.</a:t>
            </a:r>
          </a:p>
          <a:p>
            <a:pPr lvl="1"/>
            <a:r>
              <a:rPr lang="en-US" sz="1400" dirty="0" err="1"/>
              <a:t>Contoh</a:t>
            </a:r>
            <a:r>
              <a:rPr lang="en-US" sz="1400" dirty="0"/>
              <a:t> </a:t>
            </a:r>
            <a:r>
              <a:rPr lang="en-US" sz="1400" dirty="0" err="1"/>
              <a:t>Penggunaan</a:t>
            </a:r>
            <a:r>
              <a:rPr lang="en-US" sz="1400" dirty="0"/>
              <a:t>:</a:t>
            </a:r>
          </a:p>
          <a:p>
            <a:pPr lvl="2"/>
            <a:r>
              <a:rPr lang="en-US" sz="1400" dirty="0"/>
              <a:t>Monitoring </a:t>
            </a:r>
            <a:r>
              <a:rPr lang="en-US" sz="1400" dirty="0" err="1"/>
              <a:t>suhu</a:t>
            </a:r>
            <a:r>
              <a:rPr lang="en-US" sz="1400" dirty="0"/>
              <a:t> </a:t>
            </a:r>
            <a:r>
              <a:rPr lang="en-US" sz="1400" dirty="0" err="1"/>
              <a:t>ruangan</a:t>
            </a:r>
            <a:r>
              <a:rPr lang="en-US" sz="1400" dirty="0"/>
              <a:t> yang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memerlukan</a:t>
            </a:r>
            <a:r>
              <a:rPr lang="en-US" sz="1400" dirty="0"/>
              <a:t> </a:t>
            </a:r>
            <a:r>
              <a:rPr lang="en-US" sz="1400" dirty="0" err="1"/>
              <a:t>keandalan</a:t>
            </a:r>
            <a:r>
              <a:rPr lang="en-US" sz="1400" dirty="0"/>
              <a:t> </a:t>
            </a:r>
            <a:r>
              <a:rPr lang="en-US" sz="1400" dirty="0" err="1"/>
              <a:t>tinggi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>
            <a:off x="157590" y="2484302"/>
            <a:ext cx="2759370" cy="203517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err="1"/>
              <a:t>QoS</a:t>
            </a:r>
            <a:r>
              <a:rPr lang="en-US" sz="1400" b="1" dirty="0"/>
              <a:t> (Quality of Service</a:t>
            </a:r>
            <a:r>
              <a:rPr lang="en-US" sz="1400" b="1" dirty="0" smtClean="0"/>
              <a:t>) $$$#</a:t>
            </a:r>
            <a:endParaRPr lang="en-US" sz="1400" dirty="0"/>
          </a:p>
        </p:txBody>
      </p:sp>
      <p:sp>
        <p:nvSpPr>
          <p:cNvPr id="10" name="object 3"/>
          <p:cNvSpPr txBox="1"/>
          <p:nvPr/>
        </p:nvSpPr>
        <p:spPr>
          <a:xfrm>
            <a:off x="157590" y="2826993"/>
            <a:ext cx="4305228" cy="13022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just"/>
            <a:r>
              <a:rPr lang="en-US" sz="1400" dirty="0"/>
              <a:t>QOS </a:t>
            </a:r>
            <a:r>
              <a:rPr lang="en-US" sz="1400" dirty="0" err="1"/>
              <a:t>dalam</a:t>
            </a:r>
            <a:r>
              <a:rPr lang="en-US" sz="1400" dirty="0"/>
              <a:t> MQTT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mekanisme</a:t>
            </a:r>
            <a:r>
              <a:rPr lang="en-US" sz="1400" dirty="0"/>
              <a:t> yang </a:t>
            </a:r>
            <a:r>
              <a:rPr lang="en-US" sz="1400" dirty="0" err="1"/>
              <a:t>menentukan</a:t>
            </a:r>
            <a:r>
              <a:rPr lang="en-US" sz="1400" dirty="0"/>
              <a:t> </a:t>
            </a:r>
            <a:r>
              <a:rPr lang="en-US" sz="1400" dirty="0" err="1"/>
              <a:t>tingkat</a:t>
            </a:r>
            <a:r>
              <a:rPr lang="en-US" sz="1400" dirty="0"/>
              <a:t> </a:t>
            </a:r>
            <a:r>
              <a:rPr lang="en-US" sz="1400" dirty="0" err="1"/>
              <a:t>keandalan</a:t>
            </a:r>
            <a:r>
              <a:rPr lang="en-US" sz="1400" dirty="0"/>
              <a:t> </a:t>
            </a:r>
            <a:r>
              <a:rPr lang="en-US" sz="1400" dirty="0" err="1"/>
              <a:t>pengiriman</a:t>
            </a:r>
            <a:r>
              <a:rPr lang="en-US" sz="1400" dirty="0"/>
              <a:t> </a:t>
            </a:r>
            <a:r>
              <a:rPr lang="en-US" sz="1400" dirty="0" err="1"/>
              <a:t>pesan</a:t>
            </a:r>
            <a:r>
              <a:rPr lang="en-US" sz="1400" dirty="0"/>
              <a:t> </a:t>
            </a:r>
            <a:r>
              <a:rPr lang="en-US" sz="1400" dirty="0" err="1"/>
              <a:t>antara</a:t>
            </a:r>
            <a:r>
              <a:rPr lang="en-US" sz="1400" dirty="0"/>
              <a:t> publisher (</a:t>
            </a:r>
            <a:r>
              <a:rPr lang="en-US" sz="1400" dirty="0" err="1"/>
              <a:t>pengirim</a:t>
            </a:r>
            <a:r>
              <a:rPr lang="en-US" sz="1400" dirty="0"/>
              <a:t>), broker, </a:t>
            </a:r>
            <a:r>
              <a:rPr lang="en-US" sz="1400" dirty="0" err="1"/>
              <a:t>dan</a:t>
            </a:r>
            <a:r>
              <a:rPr lang="en-US" sz="1400" dirty="0"/>
              <a:t> subscriber (</a:t>
            </a:r>
            <a:r>
              <a:rPr lang="en-US" sz="1400" dirty="0" err="1"/>
              <a:t>penerima</a:t>
            </a:r>
            <a:r>
              <a:rPr lang="en-US" sz="1400" dirty="0"/>
              <a:t>). </a:t>
            </a:r>
            <a:r>
              <a:rPr lang="en-US" sz="1400" dirty="0" err="1"/>
              <a:t>QoS</a:t>
            </a:r>
            <a:r>
              <a:rPr lang="en-US" sz="1400" dirty="0"/>
              <a:t> </a:t>
            </a:r>
            <a:r>
              <a:rPr lang="en-US" sz="1400" dirty="0" err="1"/>
              <a:t>memastikan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</a:t>
            </a:r>
            <a:r>
              <a:rPr lang="en-US" sz="1400" dirty="0" err="1"/>
              <a:t>pesan</a:t>
            </a:r>
            <a:r>
              <a:rPr lang="en-US" sz="1400" dirty="0"/>
              <a:t> </a:t>
            </a:r>
            <a:r>
              <a:rPr lang="en-US" sz="1400" dirty="0" err="1"/>
              <a:t>sampai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</a:t>
            </a:r>
            <a:r>
              <a:rPr lang="en-US" sz="1400" dirty="0" err="1"/>
              <a:t>tujuan</a:t>
            </a:r>
            <a:r>
              <a:rPr lang="en-US" sz="1400" dirty="0"/>
              <a:t> </a:t>
            </a:r>
            <a:r>
              <a:rPr lang="en-US" sz="1400" dirty="0" err="1"/>
              <a:t>sesuai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kebutuhan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, </a:t>
            </a:r>
            <a:r>
              <a:rPr lang="en-US" sz="1400" dirty="0" err="1"/>
              <a:t>mulai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pengiriman</a:t>
            </a:r>
            <a:r>
              <a:rPr lang="en-US" sz="1400" dirty="0"/>
              <a:t> </a:t>
            </a:r>
            <a:r>
              <a:rPr lang="en-US" sz="1400" dirty="0" err="1"/>
              <a:t>sederhana</a:t>
            </a:r>
            <a:r>
              <a:rPr lang="en-US" sz="1400" dirty="0"/>
              <a:t> </a:t>
            </a:r>
            <a:r>
              <a:rPr lang="en-US" sz="1400" dirty="0" err="1"/>
              <a:t>hingga</a:t>
            </a:r>
            <a:r>
              <a:rPr lang="en-US" sz="1400" dirty="0"/>
              <a:t> yang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andal</a:t>
            </a:r>
            <a:r>
              <a:rPr lang="en-US" sz="14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5155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954189" y="4828007"/>
            <a:ext cx="2057400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object 3"/>
          <p:cNvSpPr txBox="1"/>
          <p:nvPr/>
        </p:nvSpPr>
        <p:spPr>
          <a:xfrm>
            <a:off x="130295" y="223612"/>
            <a:ext cx="4305228" cy="474937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r>
              <a:rPr lang="en-US" sz="1400" b="1" dirty="0" err="1"/>
              <a:t>QoS</a:t>
            </a:r>
            <a:r>
              <a:rPr lang="en-US" sz="1400" b="1" dirty="0"/>
              <a:t> 1</a:t>
            </a:r>
            <a:r>
              <a:rPr lang="en-US" sz="1400" dirty="0"/>
              <a:t>: </a:t>
            </a:r>
            <a:r>
              <a:rPr lang="en-US" sz="1400" dirty="0" err="1"/>
              <a:t>Pesan</a:t>
            </a:r>
            <a:r>
              <a:rPr lang="en-US" sz="1400" dirty="0"/>
              <a:t> </a:t>
            </a:r>
            <a:r>
              <a:rPr lang="en-US" sz="1400" dirty="0" err="1"/>
              <a:t>dikirim</a:t>
            </a:r>
            <a:r>
              <a:rPr lang="en-US" sz="1400" dirty="0"/>
              <a:t> minimal </a:t>
            </a:r>
            <a:r>
              <a:rPr lang="en-US" sz="1400" dirty="0" err="1"/>
              <a:t>sekali</a:t>
            </a:r>
            <a:r>
              <a:rPr lang="en-US" sz="1400" dirty="0"/>
              <a:t> (</a:t>
            </a:r>
            <a:r>
              <a:rPr lang="en-US" sz="1400" dirty="0" err="1"/>
              <a:t>garansi</a:t>
            </a:r>
            <a:r>
              <a:rPr lang="en-US" sz="1400" dirty="0"/>
              <a:t> </a:t>
            </a:r>
            <a:r>
              <a:rPr lang="en-US" sz="1400" dirty="0" err="1"/>
              <a:t>penerimaan</a:t>
            </a:r>
            <a:r>
              <a:rPr lang="en-US" sz="1400" dirty="0"/>
              <a:t>).</a:t>
            </a:r>
          </a:p>
          <a:p>
            <a:pPr lvl="1"/>
            <a:r>
              <a:rPr lang="en-US" sz="1400" dirty="0" err="1"/>
              <a:t>Karakteristik</a:t>
            </a:r>
            <a:r>
              <a:rPr lang="en-US" sz="1400" dirty="0"/>
              <a:t>: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Pesan</a:t>
            </a:r>
            <a:r>
              <a:rPr lang="en-US" sz="1400" dirty="0"/>
              <a:t> </a:t>
            </a:r>
            <a:r>
              <a:rPr lang="en-US" sz="1400" b="1" dirty="0" err="1"/>
              <a:t>dijamin</a:t>
            </a:r>
            <a:r>
              <a:rPr lang="en-US" sz="1400" b="1" dirty="0"/>
              <a:t> </a:t>
            </a:r>
            <a:r>
              <a:rPr lang="en-US" sz="1400" b="1" dirty="0" err="1"/>
              <a:t>sampai</a:t>
            </a:r>
            <a:r>
              <a:rPr lang="en-US" sz="1400" b="1" dirty="0"/>
              <a:t> </a:t>
            </a:r>
            <a:r>
              <a:rPr lang="en-US" sz="1400" b="1" dirty="0" err="1"/>
              <a:t>setidaknya</a:t>
            </a:r>
            <a:r>
              <a:rPr lang="en-US" sz="1400" b="1" dirty="0"/>
              <a:t> </a:t>
            </a:r>
            <a:r>
              <a:rPr lang="en-US" sz="1400" b="1" dirty="0" err="1"/>
              <a:t>sekali</a:t>
            </a:r>
            <a:r>
              <a:rPr lang="en-US" sz="1400" dirty="0"/>
              <a:t>, </a:t>
            </a:r>
            <a:r>
              <a:rPr lang="en-US" sz="1400" dirty="0" err="1"/>
              <a:t>tetapi</a:t>
            </a:r>
            <a:r>
              <a:rPr lang="en-US" sz="1400" dirty="0"/>
              <a:t> </a:t>
            </a:r>
            <a:r>
              <a:rPr lang="en-US" sz="1400" dirty="0" err="1"/>
              <a:t>mungkin</a:t>
            </a:r>
            <a:r>
              <a:rPr lang="en-US" sz="1400" dirty="0"/>
              <a:t> </a:t>
            </a:r>
            <a:r>
              <a:rPr lang="en-US" sz="1400" dirty="0" err="1"/>
              <a:t>terjadi</a:t>
            </a:r>
            <a:r>
              <a:rPr lang="en-US" sz="1400" dirty="0"/>
              <a:t> </a:t>
            </a:r>
            <a:r>
              <a:rPr lang="en-US" sz="1400" dirty="0" err="1"/>
              <a:t>duplikasi</a:t>
            </a:r>
            <a:r>
              <a:rPr lang="en-US" sz="1400" dirty="0"/>
              <a:t>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/>
              <a:t>Ada </a:t>
            </a:r>
            <a:r>
              <a:rPr lang="en-US" sz="1400" dirty="0" err="1"/>
              <a:t>mekanisme</a:t>
            </a:r>
            <a:r>
              <a:rPr lang="en-US" sz="1400" dirty="0"/>
              <a:t> </a:t>
            </a:r>
            <a:r>
              <a:rPr lang="en-US" sz="1400" dirty="0" err="1"/>
              <a:t>konfirmasi</a:t>
            </a:r>
            <a:r>
              <a:rPr lang="en-US" sz="1400" dirty="0"/>
              <a:t> </a:t>
            </a:r>
            <a:r>
              <a:rPr lang="en-US" sz="1400" dirty="0" err="1"/>
              <a:t>penerimaan</a:t>
            </a:r>
            <a:r>
              <a:rPr lang="en-US" sz="1400" dirty="0"/>
              <a:t> (acknowledgment).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Cocok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data yang </a:t>
            </a:r>
            <a:r>
              <a:rPr lang="en-US" sz="1400" dirty="0" err="1"/>
              <a:t>penting</a:t>
            </a:r>
            <a:r>
              <a:rPr lang="en-US" sz="1400" dirty="0"/>
              <a:t> </a:t>
            </a:r>
            <a:r>
              <a:rPr lang="en-US" sz="1400" dirty="0" err="1"/>
              <a:t>tetapi</a:t>
            </a:r>
            <a:r>
              <a:rPr lang="en-US" sz="1400" dirty="0"/>
              <a:t> </a:t>
            </a:r>
            <a:r>
              <a:rPr lang="en-US" sz="1400" dirty="0" err="1"/>
              <a:t>toleran</a:t>
            </a:r>
            <a:r>
              <a:rPr lang="en-US" sz="1400" dirty="0"/>
              <a:t> </a:t>
            </a:r>
            <a:r>
              <a:rPr lang="en-US" sz="1400" dirty="0" err="1"/>
              <a:t>terhadap</a:t>
            </a:r>
            <a:r>
              <a:rPr lang="en-US" sz="1400" dirty="0"/>
              <a:t> </a:t>
            </a:r>
            <a:r>
              <a:rPr lang="en-US" sz="1400" dirty="0" err="1"/>
              <a:t>duplikasi</a:t>
            </a:r>
            <a:r>
              <a:rPr lang="en-US" sz="1400" dirty="0"/>
              <a:t>.</a:t>
            </a:r>
          </a:p>
          <a:p>
            <a:pPr lvl="1"/>
            <a:r>
              <a:rPr lang="en-US" sz="1400" dirty="0"/>
              <a:t>Cara </a:t>
            </a:r>
            <a:r>
              <a:rPr lang="en-US" sz="1400" dirty="0" err="1"/>
              <a:t>Kerja</a:t>
            </a:r>
            <a:r>
              <a:rPr lang="en-US" sz="1400" dirty="0"/>
              <a:t>: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/>
              <a:t>Publisher </a:t>
            </a:r>
            <a:r>
              <a:rPr lang="en-US" sz="1400" dirty="0" err="1"/>
              <a:t>mengirim</a:t>
            </a:r>
            <a:r>
              <a:rPr lang="en-US" sz="1400" dirty="0"/>
              <a:t> </a:t>
            </a:r>
            <a:r>
              <a:rPr lang="en-US" sz="1400" dirty="0" err="1"/>
              <a:t>pesan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broker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menyimpannya</a:t>
            </a:r>
            <a:r>
              <a:rPr lang="en-US" sz="1400" dirty="0"/>
              <a:t> </a:t>
            </a:r>
            <a:r>
              <a:rPr lang="en-US" sz="1400" dirty="0" err="1"/>
              <a:t>sampai</a:t>
            </a:r>
            <a:r>
              <a:rPr lang="en-US" sz="1400" dirty="0"/>
              <a:t> </a:t>
            </a:r>
            <a:r>
              <a:rPr lang="en-US" sz="1400" dirty="0" err="1"/>
              <a:t>menerima</a:t>
            </a:r>
            <a:r>
              <a:rPr lang="en-US" sz="1400" dirty="0"/>
              <a:t> </a:t>
            </a:r>
            <a:r>
              <a:rPr lang="en-US" sz="1400" dirty="0" err="1"/>
              <a:t>konfirmasi</a:t>
            </a:r>
            <a:r>
              <a:rPr lang="en-US" sz="1400" dirty="0"/>
              <a:t> (PUBACK) </a:t>
            </a:r>
            <a:r>
              <a:rPr lang="en-US" sz="1400" dirty="0" err="1"/>
              <a:t>dari</a:t>
            </a:r>
            <a:r>
              <a:rPr lang="en-US" sz="1400" dirty="0"/>
              <a:t> broker.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/>
              <a:t>Broker </a:t>
            </a:r>
            <a:r>
              <a:rPr lang="en-US" sz="1400" dirty="0" err="1"/>
              <a:t>meneruskan</a:t>
            </a:r>
            <a:r>
              <a:rPr lang="en-US" sz="1400" dirty="0"/>
              <a:t> </a:t>
            </a:r>
            <a:r>
              <a:rPr lang="en-US" sz="1400" dirty="0" err="1"/>
              <a:t>pesan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subscriber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menunggu</a:t>
            </a:r>
            <a:r>
              <a:rPr lang="en-US" sz="1400" dirty="0"/>
              <a:t> </a:t>
            </a:r>
            <a:r>
              <a:rPr lang="en-US" sz="1400" dirty="0" err="1"/>
              <a:t>konfirmasi</a:t>
            </a:r>
            <a:r>
              <a:rPr lang="en-US" sz="1400" dirty="0"/>
              <a:t> (PUBACK) </a:t>
            </a:r>
            <a:r>
              <a:rPr lang="en-US" sz="1400" dirty="0" err="1"/>
              <a:t>dari</a:t>
            </a:r>
            <a:r>
              <a:rPr lang="en-US" sz="1400" dirty="0"/>
              <a:t> subscriber.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konfirmasi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diterima</a:t>
            </a:r>
            <a:r>
              <a:rPr lang="en-US" sz="1400" dirty="0"/>
              <a:t>, </a:t>
            </a:r>
            <a:r>
              <a:rPr lang="en-US" sz="1400" dirty="0" err="1"/>
              <a:t>pesan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dikirim</a:t>
            </a:r>
            <a:r>
              <a:rPr lang="en-US" sz="1400" dirty="0"/>
              <a:t> </a:t>
            </a:r>
            <a:r>
              <a:rPr lang="en-US" sz="1400" dirty="0" err="1"/>
              <a:t>ulang</a:t>
            </a:r>
            <a:r>
              <a:rPr lang="en-US" sz="1400" dirty="0"/>
              <a:t>.</a:t>
            </a:r>
          </a:p>
          <a:p>
            <a:pPr lvl="1"/>
            <a:r>
              <a:rPr lang="en-US" sz="1400" dirty="0" err="1"/>
              <a:t>Contoh</a:t>
            </a:r>
            <a:r>
              <a:rPr lang="en-US" sz="1400" dirty="0"/>
              <a:t> </a:t>
            </a:r>
            <a:r>
              <a:rPr lang="en-US" sz="1400" dirty="0" err="1"/>
              <a:t>Penggunaan</a:t>
            </a:r>
            <a:r>
              <a:rPr lang="en-US" sz="1400" dirty="0"/>
              <a:t>*:</a:t>
            </a:r>
          </a:p>
          <a:p>
            <a:pPr lvl="2"/>
            <a:r>
              <a:rPr lang="en-US" sz="1400" dirty="0" err="1"/>
              <a:t>Pengiriman</a:t>
            </a:r>
            <a:r>
              <a:rPr lang="en-US" sz="1400" dirty="0"/>
              <a:t> data sensor yang </a:t>
            </a:r>
            <a:r>
              <a:rPr lang="en-US" sz="1400" dirty="0" err="1"/>
              <a:t>penting</a:t>
            </a:r>
            <a:r>
              <a:rPr lang="en-US" sz="1400" dirty="0"/>
              <a:t>,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deteksi</a:t>
            </a:r>
            <a:r>
              <a:rPr lang="en-US" sz="1400" dirty="0"/>
              <a:t> </a:t>
            </a:r>
            <a:r>
              <a:rPr lang="en-US" sz="1400" dirty="0" err="1"/>
              <a:t>kebakaran</a:t>
            </a:r>
            <a:r>
              <a:rPr lang="en-US" sz="1400" dirty="0"/>
              <a:t>.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11" name="object 3"/>
          <p:cNvSpPr txBox="1"/>
          <p:nvPr/>
        </p:nvSpPr>
        <p:spPr>
          <a:xfrm>
            <a:off x="4647704" y="78630"/>
            <a:ext cx="4305228" cy="60420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r>
              <a:rPr lang="en-US" sz="1400" b="1" dirty="0" err="1"/>
              <a:t>QoS</a:t>
            </a:r>
            <a:r>
              <a:rPr lang="en-US" sz="1400" b="1" dirty="0"/>
              <a:t> 2</a:t>
            </a:r>
            <a:r>
              <a:rPr lang="en-US" sz="1400" dirty="0"/>
              <a:t>: </a:t>
            </a:r>
            <a:r>
              <a:rPr lang="en-US" sz="1400" dirty="0" err="1"/>
              <a:t>Pesan</a:t>
            </a:r>
            <a:r>
              <a:rPr lang="en-US" sz="1400" dirty="0"/>
              <a:t> </a:t>
            </a:r>
            <a:r>
              <a:rPr lang="en-US" sz="1400" dirty="0" err="1"/>
              <a:t>dikirim</a:t>
            </a:r>
            <a:r>
              <a:rPr lang="en-US" sz="1400" dirty="0"/>
              <a:t> </a:t>
            </a:r>
            <a:r>
              <a:rPr lang="en-US" sz="1400" dirty="0" err="1"/>
              <a:t>tepat</a:t>
            </a:r>
            <a:r>
              <a:rPr lang="en-US" sz="1400" dirty="0"/>
              <a:t> </a:t>
            </a:r>
            <a:r>
              <a:rPr lang="en-US" sz="1400" dirty="0" err="1"/>
              <a:t>sekali</a:t>
            </a:r>
            <a:r>
              <a:rPr lang="en-US" sz="1400" dirty="0"/>
              <a:t> (paling </a:t>
            </a:r>
            <a:r>
              <a:rPr lang="en-US" sz="1400" dirty="0" err="1"/>
              <a:t>andal</a:t>
            </a:r>
            <a:r>
              <a:rPr lang="en-US" sz="1400" dirty="0"/>
              <a:t>, </a:t>
            </a:r>
            <a:r>
              <a:rPr lang="en-US" sz="1400" dirty="0" err="1"/>
              <a:t>tetapi</a:t>
            </a:r>
            <a:r>
              <a:rPr lang="en-US" sz="1400" dirty="0"/>
              <a:t> </a:t>
            </a:r>
            <a:r>
              <a:rPr lang="en-US" sz="1400" dirty="0" err="1"/>
              <a:t>lambat</a:t>
            </a:r>
            <a:r>
              <a:rPr lang="en-US" sz="1400" dirty="0"/>
              <a:t>).</a:t>
            </a:r>
          </a:p>
          <a:p>
            <a:pPr lvl="1"/>
            <a:r>
              <a:rPr lang="en-US" sz="1400" dirty="0" err="1"/>
              <a:t>Karakteristik</a:t>
            </a:r>
            <a:r>
              <a:rPr lang="en-US" sz="1400" dirty="0"/>
              <a:t>: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Pesan</a:t>
            </a:r>
            <a:r>
              <a:rPr lang="en-US" sz="1400" dirty="0"/>
              <a:t> </a:t>
            </a:r>
            <a:r>
              <a:rPr lang="en-US" sz="1400" b="1" dirty="0" err="1"/>
              <a:t>dijamin</a:t>
            </a:r>
            <a:r>
              <a:rPr lang="en-US" sz="1400" b="1" dirty="0"/>
              <a:t> </a:t>
            </a:r>
            <a:r>
              <a:rPr lang="en-US" sz="1400" b="1" dirty="0" err="1"/>
              <a:t>sampai</a:t>
            </a:r>
            <a:r>
              <a:rPr lang="en-US" sz="1400" b="1" dirty="0"/>
              <a:t> </a:t>
            </a:r>
            <a:r>
              <a:rPr lang="en-US" sz="1400" b="1" dirty="0" err="1"/>
              <a:t>tepat</a:t>
            </a:r>
            <a:r>
              <a:rPr lang="en-US" sz="1400" b="1" dirty="0"/>
              <a:t> </a:t>
            </a:r>
            <a:r>
              <a:rPr lang="en-US" sz="1400" b="1" dirty="0" err="1"/>
              <a:t>sekali</a:t>
            </a:r>
            <a:r>
              <a:rPr lang="en-US" sz="1400" dirty="0"/>
              <a:t>, </a:t>
            </a:r>
            <a:r>
              <a:rPr lang="en-US" sz="1400" dirty="0" err="1"/>
              <a:t>tanpa</a:t>
            </a:r>
            <a:r>
              <a:rPr lang="en-US" sz="1400" dirty="0"/>
              <a:t> </a:t>
            </a:r>
            <a:r>
              <a:rPr lang="en-US" sz="1400" dirty="0" err="1"/>
              <a:t>duplikasi</a:t>
            </a:r>
            <a:r>
              <a:rPr lang="en-US" sz="1400" dirty="0"/>
              <a:t>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Mekanisme</a:t>
            </a:r>
            <a:r>
              <a:rPr lang="en-US" sz="1400" dirty="0"/>
              <a:t> paling </a:t>
            </a:r>
            <a:r>
              <a:rPr lang="en-US" sz="1400" dirty="0" err="1"/>
              <a:t>andal</a:t>
            </a:r>
            <a:r>
              <a:rPr lang="en-US" sz="1400" dirty="0"/>
              <a:t> </a:t>
            </a:r>
            <a:r>
              <a:rPr lang="en-US" sz="1400" dirty="0" err="1"/>
              <a:t>tetapi</a:t>
            </a:r>
            <a:r>
              <a:rPr lang="en-US" sz="1400" dirty="0"/>
              <a:t> </a:t>
            </a:r>
            <a:r>
              <a:rPr lang="en-US" sz="1400" dirty="0" err="1"/>
              <a:t>juga</a:t>
            </a:r>
            <a:r>
              <a:rPr lang="en-US" sz="1400" dirty="0"/>
              <a:t> paling </a:t>
            </a:r>
            <a:r>
              <a:rPr lang="en-US" sz="1400" dirty="0" err="1"/>
              <a:t>kompleks</a:t>
            </a:r>
            <a:r>
              <a:rPr lang="en-US" sz="1400" dirty="0"/>
              <a:t>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Cocok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data yang </a:t>
            </a:r>
            <a:r>
              <a:rPr lang="en-US" sz="1400" dirty="0" err="1"/>
              <a:t>sangat</a:t>
            </a:r>
            <a:r>
              <a:rPr lang="en-US" sz="1400" dirty="0"/>
              <a:t> </a:t>
            </a:r>
            <a:r>
              <a:rPr lang="en-US" sz="1400" dirty="0" err="1"/>
              <a:t>kritis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boleh</a:t>
            </a:r>
            <a:r>
              <a:rPr lang="en-US" sz="1400" dirty="0"/>
              <a:t> </a:t>
            </a:r>
            <a:r>
              <a:rPr lang="en-US" sz="1400" dirty="0" err="1"/>
              <a:t>hilang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terduplikasi</a:t>
            </a:r>
            <a:r>
              <a:rPr lang="en-US" sz="1400" dirty="0"/>
              <a:t>.</a:t>
            </a:r>
          </a:p>
          <a:p>
            <a:pPr lvl="1"/>
            <a:r>
              <a:rPr lang="en-US" sz="1400" dirty="0"/>
              <a:t>Cara </a:t>
            </a:r>
            <a:r>
              <a:rPr lang="en-US" sz="1400" dirty="0" err="1"/>
              <a:t>Kerja</a:t>
            </a:r>
            <a:r>
              <a:rPr lang="en-US" sz="1400" dirty="0"/>
              <a:t>:</a:t>
            </a:r>
          </a:p>
          <a:p>
            <a:pPr lvl="2"/>
            <a:r>
              <a:rPr lang="en-US" sz="1400" dirty="0" err="1"/>
              <a:t>Menggunakan</a:t>
            </a:r>
            <a:r>
              <a:rPr lang="en-US" sz="1400" dirty="0"/>
              <a:t> proses </a:t>
            </a:r>
            <a:r>
              <a:rPr lang="en-US" sz="1400" dirty="0" err="1"/>
              <a:t>dua</a:t>
            </a:r>
            <a:r>
              <a:rPr lang="en-US" sz="1400" dirty="0"/>
              <a:t> </a:t>
            </a:r>
            <a:r>
              <a:rPr lang="en-US" sz="1400" dirty="0" err="1"/>
              <a:t>tahap</a:t>
            </a:r>
            <a:r>
              <a:rPr lang="en-US" sz="1400" dirty="0"/>
              <a:t> (handshake)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memastikan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duplikasi</a:t>
            </a:r>
            <a:r>
              <a:rPr lang="en-US" sz="1400" dirty="0"/>
              <a:t>: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en-US" sz="1400" dirty="0"/>
              <a:t>Publisher </a:t>
            </a:r>
            <a:r>
              <a:rPr lang="en-US" sz="1400" dirty="0" err="1"/>
              <a:t>mengirim</a:t>
            </a:r>
            <a:r>
              <a:rPr lang="en-US" sz="1400" dirty="0"/>
              <a:t> </a:t>
            </a:r>
            <a:r>
              <a:rPr lang="en-US" sz="1400" dirty="0" err="1"/>
              <a:t>pesan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broker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menyimpannya</a:t>
            </a:r>
            <a:r>
              <a:rPr lang="en-US" sz="1400" dirty="0"/>
              <a:t> </a:t>
            </a:r>
            <a:r>
              <a:rPr lang="en-US" sz="1400" dirty="0" err="1"/>
              <a:t>sampai</a:t>
            </a:r>
            <a:r>
              <a:rPr lang="en-US" sz="1400" dirty="0"/>
              <a:t> </a:t>
            </a:r>
            <a:r>
              <a:rPr lang="en-US" sz="1400" dirty="0" err="1"/>
              <a:t>menerima</a:t>
            </a:r>
            <a:r>
              <a:rPr lang="en-US" sz="1400" dirty="0"/>
              <a:t> </a:t>
            </a:r>
            <a:r>
              <a:rPr lang="en-US" sz="1400" dirty="0" err="1"/>
              <a:t>konfirmasi</a:t>
            </a:r>
            <a:r>
              <a:rPr lang="en-US" sz="1400" dirty="0"/>
              <a:t> (PUBREC).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en-US" sz="1400" dirty="0"/>
              <a:t>Broker </a:t>
            </a:r>
            <a:r>
              <a:rPr lang="en-US" sz="1400" dirty="0" err="1"/>
              <a:t>mengirim</a:t>
            </a:r>
            <a:r>
              <a:rPr lang="en-US" sz="1400" dirty="0"/>
              <a:t> </a:t>
            </a:r>
            <a:r>
              <a:rPr lang="en-US" sz="1400" dirty="0" err="1"/>
              <a:t>pesan</a:t>
            </a:r>
            <a:r>
              <a:rPr lang="en-US" sz="1400" dirty="0"/>
              <a:t> </a:t>
            </a:r>
            <a:r>
              <a:rPr lang="en-US" sz="1400" dirty="0" err="1"/>
              <a:t>ke</a:t>
            </a:r>
            <a:r>
              <a:rPr lang="en-US" sz="1400" dirty="0"/>
              <a:t> subscriber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menyimpannya</a:t>
            </a:r>
            <a:r>
              <a:rPr lang="en-US" sz="1400" dirty="0"/>
              <a:t> </a:t>
            </a:r>
            <a:r>
              <a:rPr lang="en-US" sz="1400" dirty="0" err="1"/>
              <a:t>sampai</a:t>
            </a:r>
            <a:r>
              <a:rPr lang="en-US" sz="1400" dirty="0"/>
              <a:t> </a:t>
            </a:r>
            <a:r>
              <a:rPr lang="en-US" sz="1400" dirty="0" err="1"/>
              <a:t>menerima</a:t>
            </a:r>
            <a:r>
              <a:rPr lang="en-US" sz="1400" dirty="0"/>
              <a:t> </a:t>
            </a:r>
            <a:r>
              <a:rPr lang="en-US" sz="1400" dirty="0" err="1"/>
              <a:t>konfirmasi</a:t>
            </a:r>
            <a:r>
              <a:rPr lang="en-US" sz="1400" dirty="0"/>
              <a:t> (PUBREC) </a:t>
            </a:r>
            <a:r>
              <a:rPr lang="en-US" sz="1400" dirty="0" err="1"/>
              <a:t>dari</a:t>
            </a:r>
            <a:r>
              <a:rPr lang="en-US" sz="1400" dirty="0"/>
              <a:t> subscriber.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en-US" sz="1400" dirty="0" err="1"/>
              <a:t>Setelah</a:t>
            </a:r>
            <a:r>
              <a:rPr lang="en-US" sz="1400" dirty="0"/>
              <a:t> </a:t>
            </a:r>
            <a:r>
              <a:rPr lang="en-US" sz="1400" dirty="0" err="1"/>
              <a:t>konfirmasi</a:t>
            </a:r>
            <a:r>
              <a:rPr lang="en-US" sz="1400" dirty="0"/>
              <a:t> </a:t>
            </a:r>
            <a:r>
              <a:rPr lang="en-US" sz="1400" dirty="0" err="1"/>
              <a:t>diterima</a:t>
            </a:r>
            <a:r>
              <a:rPr lang="en-US" sz="1400" dirty="0"/>
              <a:t>, broker </a:t>
            </a:r>
            <a:r>
              <a:rPr lang="en-US" sz="1400" dirty="0" err="1"/>
              <a:t>mengirim</a:t>
            </a:r>
            <a:r>
              <a:rPr lang="en-US" sz="1400" dirty="0"/>
              <a:t> </a:t>
            </a:r>
            <a:r>
              <a:rPr lang="en-US" sz="1400" dirty="0" err="1"/>
              <a:t>pesan</a:t>
            </a:r>
            <a:r>
              <a:rPr lang="en-US" sz="1400" dirty="0"/>
              <a:t> final (PUBREL) </a:t>
            </a:r>
            <a:r>
              <a:rPr lang="en-US" sz="1400" dirty="0" err="1"/>
              <a:t>ke</a:t>
            </a:r>
            <a:r>
              <a:rPr lang="en-US" sz="1400" dirty="0"/>
              <a:t> publisher </a:t>
            </a:r>
            <a:r>
              <a:rPr lang="en-US" sz="1400" dirty="0" err="1"/>
              <a:t>dan</a:t>
            </a:r>
            <a:r>
              <a:rPr lang="en-US" sz="1400" dirty="0"/>
              <a:t> subscriber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menyelesaikan</a:t>
            </a:r>
            <a:r>
              <a:rPr lang="en-US" sz="1400" dirty="0"/>
              <a:t> proses.</a:t>
            </a:r>
          </a:p>
          <a:p>
            <a:pPr lvl="2"/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kegagalan</a:t>
            </a:r>
            <a:r>
              <a:rPr lang="en-US" sz="1400" dirty="0"/>
              <a:t>, </a:t>
            </a:r>
            <a:r>
              <a:rPr lang="en-US" sz="1400" dirty="0" err="1"/>
              <a:t>pesan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dikirim</a:t>
            </a:r>
            <a:r>
              <a:rPr lang="en-US" sz="1400" dirty="0"/>
              <a:t> </a:t>
            </a:r>
            <a:r>
              <a:rPr lang="en-US" sz="1400" dirty="0" err="1"/>
              <a:t>ulang</a:t>
            </a:r>
            <a:r>
              <a:rPr lang="en-US" sz="1400" dirty="0"/>
              <a:t> </a:t>
            </a:r>
            <a:r>
              <a:rPr lang="en-US" sz="1400" dirty="0" err="1"/>
              <a:t>sesuai</a:t>
            </a:r>
            <a:r>
              <a:rPr lang="en-US" sz="1400" dirty="0"/>
              <a:t> </a:t>
            </a:r>
            <a:r>
              <a:rPr lang="en-US" sz="1400" dirty="0" err="1"/>
              <a:t>kebutuhan</a:t>
            </a:r>
            <a:r>
              <a:rPr lang="en-US" sz="1400" dirty="0"/>
              <a:t>.</a:t>
            </a:r>
          </a:p>
          <a:p>
            <a:pPr lvl="1"/>
            <a:r>
              <a:rPr lang="en-US" sz="1400" dirty="0" err="1"/>
              <a:t>Contoh</a:t>
            </a:r>
            <a:r>
              <a:rPr lang="en-US" sz="1400" dirty="0"/>
              <a:t> </a:t>
            </a:r>
            <a:r>
              <a:rPr lang="en-US" sz="1400" dirty="0" err="1"/>
              <a:t>Penggunaan</a:t>
            </a:r>
            <a:r>
              <a:rPr lang="en-US" sz="1400" dirty="0"/>
              <a:t>:</a:t>
            </a:r>
          </a:p>
          <a:p>
            <a:pPr lvl="2"/>
            <a:r>
              <a:rPr lang="en-US" sz="1400" dirty="0" err="1"/>
              <a:t>Transaksi</a:t>
            </a:r>
            <a:r>
              <a:rPr lang="en-US" sz="1400" dirty="0"/>
              <a:t> </a:t>
            </a:r>
            <a:r>
              <a:rPr lang="en-US" sz="1400" dirty="0" err="1"/>
              <a:t>keuangan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kontrol</a:t>
            </a:r>
            <a:r>
              <a:rPr lang="en-US" sz="1400" dirty="0"/>
              <a:t> </a:t>
            </a:r>
            <a:r>
              <a:rPr lang="en-US" sz="1400" dirty="0" err="1"/>
              <a:t>industri</a:t>
            </a:r>
            <a:r>
              <a:rPr lang="en-US" sz="1400" dirty="0"/>
              <a:t> yang </a:t>
            </a:r>
            <a:r>
              <a:rPr lang="en-US" sz="1400" dirty="0" err="1"/>
              <a:t>memerlukan</a:t>
            </a:r>
            <a:r>
              <a:rPr lang="en-US" sz="1400" dirty="0"/>
              <a:t> </a:t>
            </a:r>
            <a:r>
              <a:rPr lang="en-US" sz="1400" dirty="0" err="1"/>
              <a:t>keandalan</a:t>
            </a:r>
            <a:r>
              <a:rPr lang="en-US" sz="1400" dirty="0"/>
              <a:t> </a:t>
            </a:r>
            <a:r>
              <a:rPr lang="en-US" sz="1400" dirty="0" err="1"/>
              <a:t>tinggi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883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1143" y="754908"/>
            <a:ext cx="5395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MQTT</a:t>
            </a:r>
            <a:r>
              <a:rPr lang="en-US" sz="1400" spc="-105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-</a:t>
            </a:r>
            <a:r>
              <a:rPr lang="en-US" sz="1400" spc="-6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Open</a:t>
            </a:r>
            <a:r>
              <a:rPr lang="en-US" sz="1400" spc="-6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Connectivity</a:t>
            </a:r>
            <a:r>
              <a:rPr lang="en-US" sz="1400" spc="-75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for</a:t>
            </a:r>
            <a:r>
              <a:rPr lang="en-US" sz="1400" spc="-55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Mobile,</a:t>
            </a:r>
            <a:r>
              <a:rPr lang="en-US" sz="1400" spc="-6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400" spc="-25" dirty="0">
                <a:solidFill>
                  <a:schemeClr val="bg1">
                    <a:lumMod val="85000"/>
                  </a:schemeClr>
                </a:solidFill>
              </a:rPr>
              <a:t>M2M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and</a:t>
            </a:r>
            <a:r>
              <a:rPr lang="en-US" sz="1400" spc="-6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400" spc="-25" dirty="0" err="1">
                <a:solidFill>
                  <a:schemeClr val="bg1">
                    <a:lumMod val="85000"/>
                  </a:schemeClr>
                </a:solidFill>
              </a:rPr>
              <a:t>IoT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532403" y="364102"/>
            <a:ext cx="8719881" cy="39080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MQTT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-Message</a:t>
            </a:r>
            <a:r>
              <a:rPr lang="en-US" spc="-114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Queue</a:t>
            </a:r>
            <a:r>
              <a:rPr lang="en-US" spc="-165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pc="-50" dirty="0">
                <a:solidFill>
                  <a:schemeClr val="bg1">
                    <a:lumMod val="65000"/>
                  </a:schemeClr>
                </a:solidFill>
              </a:rPr>
              <a:t>Telemetry</a:t>
            </a:r>
            <a:r>
              <a:rPr lang="en-US" spc="-17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pc="-10" dirty="0">
                <a:solidFill>
                  <a:schemeClr val="bg1">
                    <a:lumMod val="65000"/>
                  </a:schemeClr>
                </a:solidFill>
              </a:rPr>
              <a:t>Transport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24120" y="1462751"/>
            <a:ext cx="8091230" cy="39080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Content :</a:t>
            </a:r>
          </a:p>
          <a:p>
            <a:pPr algn="just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sz="1200" b="1" dirty="0" smtClean="0">
                <a:solidFill>
                  <a:schemeClr val="bg1">
                    <a:lumMod val="75000"/>
                  </a:schemeClr>
                </a:solidFill>
              </a:rPr>
              <a:t>Publisher	</a:t>
            </a:r>
          </a:p>
          <a:p>
            <a:pPr algn="just"/>
            <a:r>
              <a:rPr lang="en-US" sz="1200" b="1" dirty="0" smtClean="0">
                <a:solidFill>
                  <a:schemeClr val="bg1">
                    <a:lumMod val="75000"/>
                  </a:schemeClr>
                </a:solidFill>
              </a:rPr>
              <a:t>	Subscriber	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algn="just"/>
            <a:r>
              <a:rPr lang="en-US" sz="1200" b="1" dirty="0" smtClean="0">
                <a:solidFill>
                  <a:schemeClr val="bg1">
                    <a:lumMod val="75000"/>
                  </a:schemeClr>
                </a:solidFill>
              </a:rPr>
              <a:t>	Broker</a:t>
            </a:r>
            <a:r>
              <a:rPr lang="en-US" sz="1200" b="1" dirty="0" smtClean="0"/>
              <a:t>	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5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MQTT App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8944" y="1253094"/>
            <a:ext cx="17095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1. </a:t>
            </a:r>
            <a:r>
              <a:rPr lang="en-US" sz="1200" dirty="0" err="1"/>
              <a:t>Instalasi</a:t>
            </a:r>
            <a:r>
              <a:rPr lang="en-US" sz="1200" dirty="0"/>
              <a:t> Broker MQTT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31" y="1662773"/>
            <a:ext cx="3275715" cy="136703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8944" y="302980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400" dirty="0"/>
              <a:t>MQTT broker yang </a:t>
            </a:r>
            <a:r>
              <a:rPr lang="en-US" sz="1400" dirty="0" err="1"/>
              <a:t>populer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Mosquitto</a:t>
            </a:r>
            <a:r>
              <a:rPr lang="en-US" sz="1400" dirty="0"/>
              <a:t>, </a:t>
            </a:r>
            <a:r>
              <a:rPr lang="en-US" sz="1400" dirty="0" err="1"/>
              <a:t>HiveMQ</a:t>
            </a:r>
            <a:r>
              <a:rPr lang="en-US" sz="1400" dirty="0"/>
              <a:t>, </a:t>
            </a:r>
            <a:r>
              <a:rPr lang="en-US" sz="1400" dirty="0" err="1"/>
              <a:t>dan</a:t>
            </a:r>
            <a:r>
              <a:rPr lang="en-US" sz="1400" dirty="0"/>
              <a:t> EMQX, yang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dijalankan</a:t>
            </a:r>
            <a:r>
              <a:rPr lang="en-US" sz="1400" dirty="0"/>
              <a:t> di server </a:t>
            </a:r>
            <a:r>
              <a:rPr lang="en-US" sz="1400" dirty="0" err="1"/>
              <a:t>lokal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berbasis</a:t>
            </a:r>
            <a:r>
              <a:rPr lang="en-US" sz="1400" dirty="0"/>
              <a:t> cloud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mendukung</a:t>
            </a:r>
            <a:r>
              <a:rPr lang="en-US" sz="1400" dirty="0"/>
              <a:t> </a:t>
            </a:r>
            <a:r>
              <a:rPr lang="en-US" sz="1400" dirty="0" err="1"/>
              <a:t>berbagai</a:t>
            </a:r>
            <a:r>
              <a:rPr lang="en-US" sz="1400" dirty="0"/>
              <a:t>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IoT</a:t>
            </a:r>
            <a:r>
              <a:rPr lang="en-US" sz="1400" dirty="0"/>
              <a:t>, smart home, </a:t>
            </a:r>
            <a:r>
              <a:rPr lang="en-US" sz="1400" dirty="0" err="1"/>
              <a:t>dan</a:t>
            </a:r>
            <a:r>
              <a:rPr lang="en-US" sz="1400" dirty="0"/>
              <a:t> monitoring </a:t>
            </a:r>
            <a:r>
              <a:rPr lang="en-US" sz="1400" dirty="0" err="1"/>
              <a:t>industri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005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0" y="224858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800" dirty="0" err="1" smtClean="0">
                <a:solidFill>
                  <a:srgbClr val="0070C0"/>
                </a:solidFill>
              </a:rPr>
              <a:t>Mauliate</a:t>
            </a:r>
            <a:r>
              <a:rPr lang="en-US" sz="4800" dirty="0" smtClean="0">
                <a:solidFill>
                  <a:srgbClr val="0070C0"/>
                </a:solidFill>
              </a:rPr>
              <a:t> </a:t>
            </a:r>
            <a:r>
              <a:rPr lang="en-US" sz="4800" dirty="0" err="1" smtClean="0">
                <a:solidFill>
                  <a:srgbClr val="0070C0"/>
                </a:solidFill>
              </a:rPr>
              <a:t>Godang</a:t>
            </a:r>
            <a:endParaRPr lang="en-US" sz="4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233" y="474576"/>
            <a:ext cx="892969" cy="4251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-15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6916" y="1227016"/>
            <a:ext cx="4854893" cy="273655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66224" indent="-256699" algn="just">
              <a:lnSpc>
                <a:spcPts val="1710"/>
              </a:lnSpc>
              <a:spcBef>
                <a:spcPts val="79"/>
              </a:spcBef>
              <a:buClr>
                <a:srgbClr val="90C225"/>
              </a:buClr>
              <a:buSzPct val="80000"/>
              <a:buFont typeface="Wingdings 3"/>
              <a:buChar char=""/>
              <a:tabLst>
                <a:tab pos="266224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MQTT</a:t>
            </a:r>
            <a:r>
              <a:rPr sz="12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200" spc="-1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described</a:t>
            </a:r>
            <a:r>
              <a:rPr sz="12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mqtt.org</a:t>
            </a:r>
            <a:r>
              <a:rPr sz="1200" spc="-4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site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spc="-1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8" dirty="0">
                <a:solidFill>
                  <a:srgbClr val="404040"/>
                </a:solidFill>
                <a:latin typeface="Trebuchet MS"/>
                <a:cs typeface="Trebuchet MS"/>
              </a:rPr>
              <a:t>machine-</a:t>
            </a:r>
            <a:endParaRPr sz="1200" dirty="0">
              <a:latin typeface="Trebuchet MS"/>
              <a:cs typeface="Trebuchet MS"/>
            </a:endParaRPr>
          </a:p>
          <a:p>
            <a:pPr marL="266700" algn="just">
              <a:lnSpc>
                <a:spcPts val="1710"/>
              </a:lnSpc>
            </a:pPr>
            <a:r>
              <a:rPr sz="1200" spc="-8" dirty="0">
                <a:solidFill>
                  <a:srgbClr val="404040"/>
                </a:solidFill>
                <a:latin typeface="Trebuchet MS"/>
                <a:cs typeface="Trebuchet MS"/>
              </a:rPr>
              <a:t>to-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machine</a:t>
            </a:r>
            <a:r>
              <a:rPr sz="12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(M2M)</a:t>
            </a:r>
            <a:r>
              <a:rPr sz="1200" spc="-1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/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IoT</a:t>
            </a:r>
            <a:r>
              <a:rPr sz="12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connectivity</a:t>
            </a:r>
            <a:r>
              <a:rPr sz="1200" spc="-5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8" dirty="0">
                <a:solidFill>
                  <a:srgbClr val="404040"/>
                </a:solidFill>
                <a:latin typeface="Trebuchet MS"/>
                <a:cs typeface="Trebuchet MS"/>
              </a:rPr>
              <a:t>protocol.</a:t>
            </a:r>
            <a:endParaRPr sz="1200" dirty="0">
              <a:latin typeface="Trebuchet MS"/>
              <a:cs typeface="Trebuchet MS"/>
            </a:endParaRPr>
          </a:p>
          <a:p>
            <a:pPr marL="266700" marR="511969" indent="-257175" algn="just">
              <a:lnSpc>
                <a:spcPts val="1620"/>
              </a:lnSpc>
              <a:spcBef>
                <a:spcPts val="773"/>
              </a:spcBef>
              <a:buClr>
                <a:srgbClr val="90C225"/>
              </a:buClr>
              <a:buSzPct val="80000"/>
              <a:buFont typeface="Wingdings 3"/>
              <a:buChar char=""/>
              <a:tabLst>
                <a:tab pos="266700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MQTT</a:t>
            </a:r>
            <a:r>
              <a:rPr sz="12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Event</a:t>
            </a:r>
            <a:r>
              <a:rPr sz="1200" spc="-4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based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IoT</a:t>
            </a:r>
            <a:r>
              <a:rPr sz="1200" spc="-4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middleware</a:t>
            </a:r>
            <a:r>
              <a:rPr sz="120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(one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9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200" spc="-8" dirty="0">
                <a:solidFill>
                  <a:srgbClr val="404040"/>
                </a:solidFill>
                <a:latin typeface="Trebuchet MS"/>
                <a:cs typeface="Trebuchet MS"/>
              </a:rPr>
              <a:t>many)</a:t>
            </a:r>
            <a:endParaRPr sz="1200" dirty="0">
              <a:latin typeface="Trebuchet MS"/>
              <a:cs typeface="Trebuchet MS"/>
            </a:endParaRPr>
          </a:p>
          <a:p>
            <a:pPr marL="566738" lvl="1" indent="-214313" algn="just">
              <a:spcBef>
                <a:spcPts val="566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566738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publish/subscribe</a:t>
            </a:r>
            <a:r>
              <a:rPr sz="12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messaging</a:t>
            </a:r>
            <a:r>
              <a:rPr sz="12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transport</a:t>
            </a:r>
            <a:r>
              <a:rPr sz="120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8" dirty="0">
                <a:solidFill>
                  <a:srgbClr val="404040"/>
                </a:solidFill>
                <a:latin typeface="Trebuchet MS"/>
                <a:cs typeface="Trebuchet MS"/>
              </a:rPr>
              <a:t>protocol</a:t>
            </a:r>
            <a:endParaRPr sz="1200" dirty="0">
              <a:latin typeface="Trebuchet MS"/>
              <a:cs typeface="Trebuchet MS"/>
            </a:endParaRPr>
          </a:p>
          <a:p>
            <a:pPr marL="566738" lvl="1" indent="-214313" algn="just">
              <a:spcBef>
                <a:spcPts val="596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566738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Over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TCP/IP</a:t>
            </a:r>
            <a:r>
              <a:rPr sz="1200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(or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8" dirty="0">
                <a:solidFill>
                  <a:srgbClr val="404040"/>
                </a:solidFill>
                <a:latin typeface="Trebuchet MS"/>
                <a:cs typeface="Trebuchet MS"/>
              </a:rPr>
              <a:t>MQTT-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spc="-1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over</a:t>
            </a:r>
            <a:r>
              <a:rPr sz="1200" spc="-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UDP</a:t>
            </a:r>
            <a:r>
              <a:rPr sz="1200" spc="-4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20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LAN)</a:t>
            </a:r>
            <a:endParaRPr sz="1200" dirty="0">
              <a:latin typeface="Trebuchet MS"/>
              <a:cs typeface="Trebuchet MS"/>
            </a:endParaRPr>
          </a:p>
          <a:p>
            <a:pPr marL="266224" indent="-256699" algn="just">
              <a:spcBef>
                <a:spcPts val="559"/>
              </a:spcBef>
              <a:buClr>
                <a:srgbClr val="90C225"/>
              </a:buClr>
              <a:buSzPct val="80000"/>
              <a:buFont typeface="Wingdings 3"/>
              <a:buChar char=""/>
              <a:tabLst>
                <a:tab pos="266224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Its</a:t>
            </a:r>
            <a:r>
              <a:rPr sz="1200" spc="-1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protocol</a:t>
            </a:r>
            <a:r>
              <a:rPr sz="1200" spc="-4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200" spc="-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8" dirty="0">
                <a:solidFill>
                  <a:srgbClr val="404040"/>
                </a:solidFill>
                <a:latin typeface="Trebuchet MS"/>
                <a:cs typeface="Trebuchet MS"/>
              </a:rPr>
              <a:t>lightweight</a:t>
            </a:r>
            <a:endParaRPr sz="1200" dirty="0">
              <a:latin typeface="Trebuchet MS"/>
              <a:cs typeface="Trebuchet MS"/>
            </a:endParaRPr>
          </a:p>
          <a:p>
            <a:pPr marL="566738" lvl="1" indent="-214313" algn="just">
              <a:lnSpc>
                <a:spcPts val="1538"/>
              </a:lnSpc>
              <a:spcBef>
                <a:spcPts val="593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566738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20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supported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some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smallest</a:t>
            </a:r>
            <a:r>
              <a:rPr sz="120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8" dirty="0">
                <a:solidFill>
                  <a:srgbClr val="404040"/>
                </a:solidFill>
                <a:latin typeface="Trebuchet MS"/>
                <a:cs typeface="Trebuchet MS"/>
              </a:rPr>
              <a:t>measuring</a:t>
            </a:r>
            <a:endParaRPr sz="1200" dirty="0">
              <a:latin typeface="Trebuchet MS"/>
              <a:cs typeface="Trebuchet MS"/>
            </a:endParaRPr>
          </a:p>
          <a:p>
            <a:pPr marL="567214" algn="just">
              <a:lnSpc>
                <a:spcPts val="1538"/>
              </a:lnSpc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monitoring</a:t>
            </a:r>
            <a:r>
              <a:rPr sz="120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devices</a:t>
            </a:r>
            <a:r>
              <a:rPr sz="120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8" dirty="0">
                <a:solidFill>
                  <a:srgbClr val="404040"/>
                </a:solidFill>
                <a:latin typeface="Trebuchet MS"/>
                <a:cs typeface="Trebuchet MS"/>
              </a:rPr>
              <a:t>(ex.</a:t>
            </a:r>
            <a:r>
              <a:rPr sz="1200" spc="-9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8" dirty="0">
                <a:solidFill>
                  <a:srgbClr val="404040"/>
                </a:solidFill>
                <a:latin typeface="Trebuchet MS"/>
                <a:cs typeface="Trebuchet MS"/>
              </a:rPr>
              <a:t>Arduino)</a:t>
            </a:r>
            <a:endParaRPr sz="1200" dirty="0">
              <a:latin typeface="Trebuchet MS"/>
              <a:cs typeface="Trebuchet MS"/>
            </a:endParaRPr>
          </a:p>
          <a:p>
            <a:pPr marL="566738" lvl="1" indent="-214313" algn="just">
              <a:spcBef>
                <a:spcPts val="596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566738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20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20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transmit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200" spc="-4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over</a:t>
            </a:r>
            <a:r>
              <a:rPr sz="120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far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reaching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8" dirty="0">
                <a:solidFill>
                  <a:srgbClr val="404040"/>
                </a:solidFill>
                <a:latin typeface="Trebuchet MS"/>
                <a:cs typeface="Trebuchet MS"/>
              </a:rPr>
              <a:t>networks</a:t>
            </a:r>
            <a:endParaRPr sz="1200" dirty="0">
              <a:latin typeface="Trebuchet MS"/>
              <a:cs typeface="Trebuchet MS"/>
            </a:endParaRPr>
          </a:p>
          <a:p>
            <a:pPr marL="566261" marR="489109" lvl="1" indent="-214313" algn="just">
              <a:lnSpc>
                <a:spcPts val="1454"/>
              </a:lnSpc>
              <a:spcBef>
                <a:spcPts val="769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567214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2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200" spc="-4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transmit</a:t>
            </a:r>
            <a:r>
              <a:rPr sz="120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200" spc="-4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over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sometimes</a:t>
            </a:r>
            <a:r>
              <a:rPr sz="120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8" dirty="0">
                <a:solidFill>
                  <a:srgbClr val="404040"/>
                </a:solidFill>
                <a:latin typeface="Trebuchet MS"/>
                <a:cs typeface="Trebuchet MS"/>
              </a:rPr>
              <a:t>intermittent 	networks.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62434" y="385763"/>
            <a:ext cx="3181350" cy="901065"/>
          </a:xfrm>
          <a:custGeom>
            <a:avLst/>
            <a:gdLst/>
            <a:ahLst/>
            <a:cxnLst/>
            <a:rect l="l" t="t" r="r" b="b"/>
            <a:pathLst>
              <a:path w="4241800" h="1201420">
                <a:moveTo>
                  <a:pt x="4241292" y="0"/>
                </a:moveTo>
                <a:lnTo>
                  <a:pt x="0" y="0"/>
                </a:lnTo>
                <a:lnTo>
                  <a:pt x="0" y="1200912"/>
                </a:lnTo>
                <a:lnTo>
                  <a:pt x="4241292" y="1200912"/>
                </a:lnTo>
                <a:lnTo>
                  <a:pt x="42412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5684615" y="2595291"/>
            <a:ext cx="3181350" cy="860813"/>
          </a:xfrm>
          <a:prstGeom prst="rect">
            <a:avLst/>
          </a:prstGeom>
          <a:ln w="19811">
            <a:solidFill>
              <a:srgbClr val="539F20"/>
            </a:solidFill>
          </a:ln>
        </p:spPr>
        <p:txBody>
          <a:bodyPr vert="horz" wrap="square" lIns="0" tIns="29528" rIns="0" bIns="0" rtlCol="0">
            <a:spAutoFit/>
          </a:bodyPr>
          <a:lstStyle/>
          <a:p>
            <a:pPr marL="68580">
              <a:spcBef>
                <a:spcPts val="233"/>
              </a:spcBef>
            </a:pPr>
            <a:r>
              <a:rPr sz="1350" dirty="0">
                <a:latin typeface="Trebuchet MS"/>
                <a:cs typeface="Trebuchet MS"/>
              </a:rPr>
              <a:t>Event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based</a:t>
            </a:r>
            <a:r>
              <a:rPr sz="1350" spc="-45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IoT</a:t>
            </a:r>
            <a:r>
              <a:rPr sz="1350" spc="-60" dirty="0">
                <a:latin typeface="Trebuchet MS"/>
                <a:cs typeface="Trebuchet MS"/>
              </a:rPr>
              <a:t> </a:t>
            </a:r>
            <a:r>
              <a:rPr sz="1350" spc="-8" dirty="0">
                <a:latin typeface="Trebuchet MS"/>
                <a:cs typeface="Trebuchet MS"/>
              </a:rPr>
              <a:t>Middleware</a:t>
            </a:r>
            <a:endParaRPr sz="1350" dirty="0">
              <a:latin typeface="Trebuchet MS"/>
              <a:cs typeface="Trebuchet MS"/>
            </a:endParaRPr>
          </a:p>
          <a:p>
            <a:pPr marL="283369" marR="400050" indent="-215265">
              <a:buFont typeface="Arial"/>
              <a:buChar char="•"/>
              <a:tabLst>
                <a:tab pos="283369" algn="l"/>
              </a:tabLst>
            </a:pPr>
            <a:r>
              <a:rPr sz="1350" dirty="0">
                <a:latin typeface="Trebuchet MS"/>
                <a:cs typeface="Trebuchet MS"/>
              </a:rPr>
              <a:t>Event</a:t>
            </a:r>
            <a:r>
              <a:rPr sz="1350" spc="-30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pattern</a:t>
            </a:r>
            <a:r>
              <a:rPr sz="1350" spc="-38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of</a:t>
            </a:r>
            <a:r>
              <a:rPr sz="1350" spc="-49" dirty="0">
                <a:latin typeface="Trebuchet MS"/>
                <a:cs typeface="Trebuchet MS"/>
              </a:rPr>
              <a:t> </a:t>
            </a:r>
            <a:r>
              <a:rPr sz="1350" spc="-8" dirty="0">
                <a:latin typeface="Trebuchet MS"/>
                <a:cs typeface="Trebuchet MS"/>
              </a:rPr>
              <a:t>communication </a:t>
            </a:r>
            <a:r>
              <a:rPr sz="1350" dirty="0">
                <a:latin typeface="Trebuchet MS"/>
                <a:cs typeface="Trebuchet MS"/>
              </a:rPr>
              <a:t>(one</a:t>
            </a:r>
            <a:r>
              <a:rPr sz="1350" spc="-8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to</a:t>
            </a:r>
            <a:r>
              <a:rPr sz="1350" spc="-23" dirty="0">
                <a:latin typeface="Trebuchet MS"/>
                <a:cs typeface="Trebuchet MS"/>
              </a:rPr>
              <a:t> </a:t>
            </a:r>
            <a:r>
              <a:rPr sz="1350" spc="-15" dirty="0">
                <a:latin typeface="Trebuchet MS"/>
                <a:cs typeface="Trebuchet MS"/>
              </a:rPr>
              <a:t>many)</a:t>
            </a:r>
            <a:endParaRPr sz="1350" dirty="0">
              <a:latin typeface="Trebuchet MS"/>
              <a:cs typeface="Trebuchet MS"/>
            </a:endParaRPr>
          </a:p>
          <a:p>
            <a:pPr marL="283369" indent="-214789">
              <a:buFont typeface="Arial"/>
              <a:buChar char="•"/>
              <a:tabLst>
                <a:tab pos="283369" algn="l"/>
              </a:tabLst>
            </a:pPr>
            <a:r>
              <a:rPr sz="1350" dirty="0">
                <a:latin typeface="Trebuchet MS"/>
                <a:cs typeface="Trebuchet MS"/>
              </a:rPr>
              <a:t>Over</a:t>
            </a:r>
            <a:r>
              <a:rPr sz="1350" spc="-19" dirty="0">
                <a:latin typeface="Trebuchet MS"/>
                <a:cs typeface="Trebuchet MS"/>
              </a:rPr>
              <a:t> </a:t>
            </a:r>
            <a:r>
              <a:rPr sz="1350" dirty="0">
                <a:latin typeface="Trebuchet MS"/>
                <a:cs typeface="Trebuchet MS"/>
              </a:rPr>
              <a:t>IP</a:t>
            </a:r>
            <a:r>
              <a:rPr sz="1350" spc="-49" dirty="0">
                <a:latin typeface="Trebuchet MS"/>
                <a:cs typeface="Trebuchet MS"/>
              </a:rPr>
              <a:t> </a:t>
            </a:r>
            <a:r>
              <a:rPr sz="1350" spc="-8" dirty="0">
                <a:latin typeface="Trebuchet MS"/>
                <a:cs typeface="Trebuchet MS"/>
              </a:rPr>
              <a:t>(TCP)</a:t>
            </a:r>
            <a:endParaRPr sz="1350" dirty="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69453" y="3407923"/>
            <a:ext cx="4174331" cy="1765935"/>
            <a:chOff x="6626352" y="2459735"/>
            <a:chExt cx="5565775" cy="23545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6352" y="2459735"/>
              <a:ext cx="5565648" cy="23545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1424" y="2654807"/>
              <a:ext cx="5266944" cy="1766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84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4489" y="1797048"/>
            <a:ext cx="3072383" cy="18093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1488" y="388483"/>
            <a:ext cx="5915025" cy="379431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sz="2400" dirty="0"/>
              <a:t>Publish</a:t>
            </a:r>
            <a:r>
              <a:rPr sz="2400" spc="-71" dirty="0"/>
              <a:t> </a:t>
            </a:r>
            <a:r>
              <a:rPr sz="2400" dirty="0"/>
              <a:t>/</a:t>
            </a:r>
            <a:r>
              <a:rPr sz="2400" spc="-71" dirty="0"/>
              <a:t> </a:t>
            </a:r>
            <a:r>
              <a:rPr sz="2400" dirty="0"/>
              <a:t>Subscribe</a:t>
            </a:r>
            <a:r>
              <a:rPr sz="2400" spc="-60" dirty="0"/>
              <a:t> </a:t>
            </a:r>
            <a:r>
              <a:rPr sz="2400" dirty="0"/>
              <a:t>Messaging</a:t>
            </a:r>
            <a:r>
              <a:rPr sz="2400" spc="-60" dirty="0"/>
              <a:t> </a:t>
            </a:r>
            <a:r>
              <a:rPr sz="2400" dirty="0"/>
              <a:t>(One</a:t>
            </a:r>
            <a:r>
              <a:rPr sz="2400" spc="-68" dirty="0"/>
              <a:t> </a:t>
            </a:r>
            <a:r>
              <a:rPr sz="2400" dirty="0"/>
              <a:t>to</a:t>
            </a:r>
            <a:r>
              <a:rPr sz="2400" spc="-64" dirty="0"/>
              <a:t> </a:t>
            </a:r>
            <a:r>
              <a:rPr sz="2400" spc="-8" dirty="0"/>
              <a:t>Many)</a:t>
            </a:r>
            <a:endParaRPr sz="2400" dirty="0"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71487" y="767914"/>
            <a:ext cx="4741957" cy="2288768"/>
          </a:xfrm>
          <a:prstGeom prst="rect">
            <a:avLst/>
          </a:prstGeom>
        </p:spPr>
        <p:txBody>
          <a:bodyPr vert="horz" wrap="square" lIns="0" tIns="84773" rIns="0" bIns="0" rtlCol="0">
            <a:spAutoFit/>
          </a:bodyPr>
          <a:lstStyle/>
          <a:p>
            <a:pPr marL="266224" indent="-256699">
              <a:lnSpc>
                <a:spcPct val="100000"/>
              </a:lnSpc>
              <a:spcBef>
                <a:spcPts val="668"/>
              </a:spcBef>
              <a:buClr>
                <a:srgbClr val="90C225"/>
              </a:buClr>
              <a:buFont typeface="Wingdings 3"/>
              <a:buChar char=""/>
              <a:tabLst>
                <a:tab pos="266224" algn="l"/>
              </a:tabLst>
            </a:pPr>
            <a:r>
              <a:rPr sz="1200" dirty="0"/>
              <a:t>A</a:t>
            </a:r>
            <a:r>
              <a:rPr sz="1200" spc="-94" dirty="0"/>
              <a:t> </a:t>
            </a:r>
            <a:r>
              <a:rPr sz="1200" dirty="0"/>
              <a:t>producer</a:t>
            </a:r>
            <a:r>
              <a:rPr sz="1200" spc="-23" dirty="0"/>
              <a:t> </a:t>
            </a:r>
            <a:r>
              <a:rPr sz="1200" dirty="0"/>
              <a:t>publishes</a:t>
            </a:r>
            <a:r>
              <a:rPr sz="1200" spc="-30" dirty="0"/>
              <a:t> </a:t>
            </a:r>
            <a:r>
              <a:rPr sz="1200" dirty="0"/>
              <a:t>a</a:t>
            </a:r>
            <a:r>
              <a:rPr sz="1200" spc="-23" dirty="0"/>
              <a:t> </a:t>
            </a:r>
            <a:r>
              <a:rPr sz="1200" dirty="0"/>
              <a:t>message</a:t>
            </a:r>
            <a:r>
              <a:rPr sz="1200" spc="-38" dirty="0"/>
              <a:t> </a:t>
            </a:r>
            <a:r>
              <a:rPr sz="1200" dirty="0"/>
              <a:t>(publication)</a:t>
            </a:r>
            <a:r>
              <a:rPr sz="1200" spc="-23" dirty="0"/>
              <a:t> </a:t>
            </a:r>
            <a:r>
              <a:rPr sz="1200" dirty="0"/>
              <a:t>on</a:t>
            </a:r>
            <a:r>
              <a:rPr sz="1200" spc="-23" dirty="0"/>
              <a:t> </a:t>
            </a:r>
            <a:r>
              <a:rPr sz="1200" dirty="0"/>
              <a:t>a</a:t>
            </a:r>
            <a:r>
              <a:rPr sz="1200" spc="-30" dirty="0"/>
              <a:t> </a:t>
            </a:r>
            <a:r>
              <a:rPr sz="1200" dirty="0"/>
              <a:t>topic</a:t>
            </a:r>
            <a:r>
              <a:rPr sz="1200" spc="-11" dirty="0"/>
              <a:t> </a:t>
            </a:r>
            <a:r>
              <a:rPr sz="1200" spc="-8" dirty="0"/>
              <a:t>(subject)</a:t>
            </a:r>
          </a:p>
          <a:p>
            <a:pPr marL="266224" indent="-256699">
              <a:lnSpc>
                <a:spcPct val="100000"/>
              </a:lnSpc>
              <a:spcBef>
                <a:spcPts val="596"/>
              </a:spcBef>
              <a:buClr>
                <a:srgbClr val="90C225"/>
              </a:buClr>
              <a:buFont typeface="Wingdings 3"/>
              <a:buChar char=""/>
              <a:tabLst>
                <a:tab pos="266224" algn="l"/>
              </a:tabLst>
            </a:pPr>
            <a:r>
              <a:rPr sz="1200" dirty="0"/>
              <a:t>A</a:t>
            </a:r>
            <a:r>
              <a:rPr sz="1200" spc="-98" dirty="0"/>
              <a:t> </a:t>
            </a:r>
            <a:r>
              <a:rPr sz="1200" dirty="0"/>
              <a:t>consumer</a:t>
            </a:r>
            <a:r>
              <a:rPr sz="1200" spc="-38" dirty="0"/>
              <a:t> </a:t>
            </a:r>
            <a:r>
              <a:rPr sz="1200" dirty="0"/>
              <a:t>subscribes</a:t>
            </a:r>
            <a:r>
              <a:rPr sz="1200" spc="-15" dirty="0"/>
              <a:t> </a:t>
            </a:r>
            <a:r>
              <a:rPr sz="1200" dirty="0"/>
              <a:t>(makes</a:t>
            </a:r>
            <a:r>
              <a:rPr sz="1200" spc="-34" dirty="0"/>
              <a:t> </a:t>
            </a:r>
            <a:r>
              <a:rPr sz="1200" dirty="0"/>
              <a:t>a</a:t>
            </a:r>
            <a:r>
              <a:rPr sz="1200" spc="-34" dirty="0"/>
              <a:t> </a:t>
            </a:r>
            <a:r>
              <a:rPr sz="1200" dirty="0"/>
              <a:t>subscription)</a:t>
            </a:r>
            <a:r>
              <a:rPr sz="1200" spc="-11" dirty="0"/>
              <a:t> </a:t>
            </a:r>
            <a:r>
              <a:rPr sz="1200" dirty="0"/>
              <a:t>for</a:t>
            </a:r>
            <a:r>
              <a:rPr sz="1200" spc="-23" dirty="0"/>
              <a:t> </a:t>
            </a:r>
            <a:r>
              <a:rPr sz="1200" dirty="0"/>
              <a:t>messages</a:t>
            </a:r>
            <a:r>
              <a:rPr sz="1200" spc="-30" dirty="0"/>
              <a:t> </a:t>
            </a:r>
            <a:r>
              <a:rPr sz="1200" dirty="0"/>
              <a:t>on</a:t>
            </a:r>
            <a:r>
              <a:rPr sz="1200" spc="-30" dirty="0"/>
              <a:t> </a:t>
            </a:r>
            <a:r>
              <a:rPr sz="1200" dirty="0"/>
              <a:t>a</a:t>
            </a:r>
            <a:r>
              <a:rPr sz="1200" spc="-23" dirty="0"/>
              <a:t> </a:t>
            </a:r>
            <a:r>
              <a:rPr sz="1200" dirty="0"/>
              <a:t>topic</a:t>
            </a:r>
            <a:r>
              <a:rPr sz="1200" spc="-19" dirty="0"/>
              <a:t> </a:t>
            </a:r>
            <a:r>
              <a:rPr sz="1200" spc="-8" dirty="0"/>
              <a:t>(subject)</a:t>
            </a:r>
          </a:p>
          <a:p>
            <a:pPr marL="266224" indent="-256699">
              <a:lnSpc>
                <a:spcPct val="100000"/>
              </a:lnSpc>
              <a:spcBef>
                <a:spcPts val="596"/>
              </a:spcBef>
              <a:buClr>
                <a:srgbClr val="90C225"/>
              </a:buClr>
              <a:buFont typeface="Wingdings 3"/>
              <a:buChar char=""/>
              <a:tabLst>
                <a:tab pos="266224" algn="l"/>
                <a:tab pos="2827020" algn="l"/>
              </a:tabLst>
            </a:pPr>
            <a:r>
              <a:rPr sz="1200" dirty="0"/>
              <a:t>A</a:t>
            </a:r>
            <a:r>
              <a:rPr sz="1200" spc="-94" dirty="0"/>
              <a:t> </a:t>
            </a:r>
            <a:r>
              <a:rPr sz="1200" dirty="0"/>
              <a:t>message</a:t>
            </a:r>
            <a:r>
              <a:rPr sz="1200" spc="-30" dirty="0"/>
              <a:t> </a:t>
            </a:r>
            <a:r>
              <a:rPr sz="1200" dirty="0"/>
              <a:t>server</a:t>
            </a:r>
            <a:r>
              <a:rPr sz="1200" spc="-8" dirty="0"/>
              <a:t> </a:t>
            </a:r>
            <a:r>
              <a:rPr sz="1200" dirty="0"/>
              <a:t>(called</a:t>
            </a:r>
            <a:r>
              <a:rPr sz="1200" spc="-30" dirty="0"/>
              <a:t> </a:t>
            </a:r>
            <a:r>
              <a:rPr sz="1200" spc="-8" dirty="0"/>
              <a:t>BROKER)</a:t>
            </a:r>
            <a:r>
              <a:rPr sz="1200" dirty="0"/>
              <a:t>	matches</a:t>
            </a:r>
            <a:r>
              <a:rPr sz="1200" spc="-41" dirty="0"/>
              <a:t> </a:t>
            </a:r>
            <a:r>
              <a:rPr sz="1200" dirty="0"/>
              <a:t>publications</a:t>
            </a:r>
            <a:r>
              <a:rPr sz="1200" spc="-38" dirty="0"/>
              <a:t> </a:t>
            </a:r>
            <a:r>
              <a:rPr sz="1200" dirty="0"/>
              <a:t>to</a:t>
            </a:r>
            <a:r>
              <a:rPr sz="1200" spc="-19" dirty="0"/>
              <a:t> </a:t>
            </a:r>
            <a:r>
              <a:rPr sz="1200" spc="-8" dirty="0"/>
              <a:t>subscriptions</a:t>
            </a:r>
          </a:p>
          <a:p>
            <a:pPr marL="566738" lvl="1" indent="-214313">
              <a:lnSpc>
                <a:spcPct val="100000"/>
              </a:lnSpc>
              <a:spcBef>
                <a:spcPts val="614"/>
              </a:spcBef>
              <a:buClr>
                <a:srgbClr val="90C225"/>
              </a:buClr>
              <a:buFont typeface="Wingdings 3"/>
              <a:buChar char=""/>
              <a:tabLst>
                <a:tab pos="566738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If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none</a:t>
            </a:r>
            <a:r>
              <a:rPr sz="120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them</a:t>
            </a:r>
            <a:r>
              <a:rPr sz="1200" spc="-1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match</a:t>
            </a:r>
            <a:r>
              <a:rPr sz="1200" spc="-1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message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200" spc="-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discarded</a:t>
            </a:r>
            <a:r>
              <a:rPr sz="120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after</a:t>
            </a:r>
            <a:r>
              <a:rPr sz="1200" spc="-1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modifying</a:t>
            </a:r>
            <a:r>
              <a:rPr sz="120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8" dirty="0">
                <a:solidFill>
                  <a:srgbClr val="404040"/>
                </a:solidFill>
                <a:latin typeface="Trebuchet MS"/>
                <a:cs typeface="Trebuchet MS"/>
              </a:rPr>
              <a:t>topic</a:t>
            </a:r>
            <a:endParaRPr sz="1200" dirty="0">
              <a:latin typeface="Trebuchet MS"/>
              <a:cs typeface="Trebuchet MS"/>
            </a:endParaRPr>
          </a:p>
          <a:p>
            <a:pPr marL="566738" lvl="1" indent="-214313">
              <a:lnSpc>
                <a:spcPts val="1283"/>
              </a:lnSpc>
              <a:spcBef>
                <a:spcPts val="623"/>
              </a:spcBef>
              <a:buClr>
                <a:srgbClr val="90C225"/>
              </a:buClr>
              <a:buFont typeface="Wingdings 3"/>
              <a:buChar char=""/>
              <a:tabLst>
                <a:tab pos="566738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If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one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20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more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matches</a:t>
            </a:r>
            <a:r>
              <a:rPr sz="1200" spc="-1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message</a:t>
            </a:r>
            <a:r>
              <a:rPr sz="120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200" spc="-1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delivered</a:t>
            </a:r>
            <a:r>
              <a:rPr sz="120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spc="-1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matching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consumer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8" dirty="0">
                <a:solidFill>
                  <a:srgbClr val="404040"/>
                </a:solidFill>
                <a:latin typeface="Trebuchet MS"/>
                <a:cs typeface="Trebuchet MS"/>
              </a:rPr>
              <a:t>after</a:t>
            </a:r>
            <a:endParaRPr sz="1200" dirty="0">
              <a:latin typeface="Trebuchet MS"/>
              <a:cs typeface="Trebuchet MS"/>
            </a:endParaRPr>
          </a:p>
          <a:p>
            <a:pPr marL="567214">
              <a:lnSpc>
                <a:spcPts val="1283"/>
              </a:lnSpc>
            </a:pPr>
            <a:r>
              <a:rPr sz="1200" dirty="0"/>
              <a:t>modifying</a:t>
            </a:r>
            <a:r>
              <a:rPr sz="1200" spc="-45" dirty="0"/>
              <a:t> </a:t>
            </a:r>
            <a:r>
              <a:rPr sz="1200" dirty="0"/>
              <a:t>the</a:t>
            </a:r>
            <a:r>
              <a:rPr sz="1200" spc="-19" dirty="0"/>
              <a:t> </a:t>
            </a:r>
            <a:r>
              <a:rPr sz="1200" spc="-15" dirty="0"/>
              <a:t>topic</a:t>
            </a:r>
            <a:endParaRPr sz="1200" dirty="0"/>
          </a:p>
        </p:txBody>
      </p:sp>
      <p:sp>
        <p:nvSpPr>
          <p:cNvPr id="5" name="object 5"/>
          <p:cNvSpPr txBox="1"/>
          <p:nvPr/>
        </p:nvSpPr>
        <p:spPr>
          <a:xfrm>
            <a:off x="471488" y="3271180"/>
            <a:ext cx="5465288" cy="1464503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66224" indent="-256699">
              <a:spcBef>
                <a:spcPts val="780"/>
              </a:spcBef>
              <a:buClr>
                <a:srgbClr val="90C225"/>
              </a:buClr>
              <a:buFont typeface="Wingdings 3"/>
              <a:buChar char=""/>
              <a:tabLst>
                <a:tab pos="266224" algn="l"/>
              </a:tabLst>
            </a:pP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Publish</a:t>
            </a:r>
            <a:r>
              <a:rPr sz="16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/</a:t>
            </a:r>
            <a:r>
              <a:rPr sz="160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Subscribe</a:t>
            </a:r>
            <a:r>
              <a:rPr sz="16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1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three</a:t>
            </a:r>
            <a:r>
              <a:rPr sz="160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important</a:t>
            </a:r>
            <a:r>
              <a:rPr sz="1600" spc="-1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8" dirty="0">
                <a:solidFill>
                  <a:srgbClr val="404040"/>
                </a:solidFill>
                <a:latin typeface="Trebuchet MS"/>
                <a:cs typeface="Trebuchet MS"/>
              </a:rPr>
              <a:t>characteristics:</a:t>
            </a:r>
            <a:endParaRPr sz="1600" dirty="0">
              <a:latin typeface="Trebuchet MS"/>
              <a:cs typeface="Trebuchet MS"/>
            </a:endParaRPr>
          </a:p>
          <a:p>
            <a:pPr marL="566261" lvl="1" indent="-213836">
              <a:spcBef>
                <a:spcPts val="614"/>
              </a:spcBef>
              <a:buClr>
                <a:srgbClr val="90C225"/>
              </a:buClr>
              <a:buAutoNum type="arabicPeriod"/>
              <a:tabLst>
                <a:tab pos="566261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decouples</a:t>
            </a:r>
            <a:r>
              <a:rPr sz="120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message</a:t>
            </a:r>
            <a:r>
              <a:rPr sz="120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senders</a:t>
            </a:r>
            <a:r>
              <a:rPr sz="120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receivers,</a:t>
            </a:r>
            <a:r>
              <a:rPr sz="1200" spc="-4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allowing</a:t>
            </a:r>
            <a:r>
              <a:rPr sz="12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20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more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flexible</a:t>
            </a:r>
            <a:r>
              <a:rPr sz="1200" spc="-5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8" dirty="0">
                <a:solidFill>
                  <a:srgbClr val="404040"/>
                </a:solidFill>
                <a:latin typeface="Trebuchet MS"/>
                <a:cs typeface="Trebuchet MS"/>
              </a:rPr>
              <a:t>applications</a:t>
            </a:r>
            <a:endParaRPr sz="1200" dirty="0">
              <a:latin typeface="Trebuchet MS"/>
              <a:cs typeface="Trebuchet MS"/>
            </a:endParaRPr>
          </a:p>
          <a:p>
            <a:pPr marL="566261" lvl="1" indent="-213836">
              <a:spcBef>
                <a:spcPts val="614"/>
              </a:spcBef>
              <a:buClr>
                <a:srgbClr val="90C225"/>
              </a:buClr>
              <a:buAutoNum type="arabicPeriod"/>
              <a:tabLst>
                <a:tab pos="566261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20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take</a:t>
            </a:r>
            <a:r>
              <a:rPr sz="120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single</a:t>
            </a:r>
            <a:r>
              <a:rPr sz="120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message</a:t>
            </a:r>
            <a:r>
              <a:rPr sz="120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200" spc="-1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distribute</a:t>
            </a:r>
            <a:r>
              <a:rPr sz="120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200" spc="-1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spc="-1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many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8" dirty="0">
                <a:solidFill>
                  <a:srgbClr val="404040"/>
                </a:solidFill>
                <a:latin typeface="Trebuchet MS"/>
                <a:cs typeface="Trebuchet MS"/>
              </a:rPr>
              <a:t>consumers</a:t>
            </a:r>
            <a:endParaRPr sz="1200" dirty="0">
              <a:latin typeface="Trebuchet MS"/>
              <a:cs typeface="Trebuchet MS"/>
            </a:endParaRPr>
          </a:p>
          <a:p>
            <a:pPr marL="565785" marR="3810" lvl="1" indent="-213836">
              <a:lnSpc>
                <a:spcPts val="1215"/>
              </a:lnSpc>
              <a:spcBef>
                <a:spcPts val="764"/>
              </a:spcBef>
              <a:buClr>
                <a:srgbClr val="90C225"/>
              </a:buClr>
              <a:buAutoNum type="arabicPeriod"/>
              <a:tabLst>
                <a:tab pos="567214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collection</a:t>
            </a:r>
            <a:r>
              <a:rPr sz="1200" spc="-4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consumers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change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over</a:t>
            </a:r>
            <a:r>
              <a:rPr sz="120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time,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vary</a:t>
            </a:r>
            <a:r>
              <a:rPr sz="120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based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nature</a:t>
            </a:r>
            <a:r>
              <a:rPr sz="1200" spc="-1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9" dirty="0">
                <a:solidFill>
                  <a:srgbClr val="404040"/>
                </a:solidFill>
                <a:latin typeface="Trebuchet MS"/>
                <a:cs typeface="Trebuchet MS"/>
              </a:rPr>
              <a:t>the 	</a:t>
            </a:r>
            <a:r>
              <a:rPr sz="1200" spc="-8" dirty="0">
                <a:solidFill>
                  <a:srgbClr val="404040"/>
                </a:solidFill>
                <a:latin typeface="Trebuchet MS"/>
                <a:cs typeface="Trebuchet MS"/>
              </a:rPr>
              <a:t>message.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40877" y="2378120"/>
            <a:ext cx="659606" cy="647224"/>
          </a:xfrm>
          <a:custGeom>
            <a:avLst/>
            <a:gdLst/>
            <a:ahLst/>
            <a:cxnLst/>
            <a:rect l="l" t="t" r="r" b="b"/>
            <a:pathLst>
              <a:path w="879475" h="862964">
                <a:moveTo>
                  <a:pt x="0" y="431291"/>
                </a:moveTo>
                <a:lnTo>
                  <a:pt x="2579" y="384288"/>
                </a:lnTo>
                <a:lnTo>
                  <a:pt x="10141" y="338752"/>
                </a:lnTo>
                <a:lnTo>
                  <a:pt x="22414" y="294948"/>
                </a:lnTo>
                <a:lnTo>
                  <a:pt x="39133" y="253138"/>
                </a:lnTo>
                <a:lnTo>
                  <a:pt x="60028" y="213585"/>
                </a:lnTo>
                <a:lnTo>
                  <a:pt x="84831" y="176552"/>
                </a:lnTo>
                <a:lnTo>
                  <a:pt x="113275" y="142301"/>
                </a:lnTo>
                <a:lnTo>
                  <a:pt x="145090" y="111095"/>
                </a:lnTo>
                <a:lnTo>
                  <a:pt x="180008" y="83198"/>
                </a:lnTo>
                <a:lnTo>
                  <a:pt x="217762" y="58871"/>
                </a:lnTo>
                <a:lnTo>
                  <a:pt x="258083" y="38378"/>
                </a:lnTo>
                <a:lnTo>
                  <a:pt x="300703" y="21982"/>
                </a:lnTo>
                <a:lnTo>
                  <a:pt x="345353" y="9945"/>
                </a:lnTo>
                <a:lnTo>
                  <a:pt x="391766" y="2530"/>
                </a:lnTo>
                <a:lnTo>
                  <a:pt x="439674" y="0"/>
                </a:lnTo>
                <a:lnTo>
                  <a:pt x="487581" y="2530"/>
                </a:lnTo>
                <a:lnTo>
                  <a:pt x="533994" y="9945"/>
                </a:lnTo>
                <a:lnTo>
                  <a:pt x="578644" y="21982"/>
                </a:lnTo>
                <a:lnTo>
                  <a:pt x="621264" y="38378"/>
                </a:lnTo>
                <a:lnTo>
                  <a:pt x="661585" y="58871"/>
                </a:lnTo>
                <a:lnTo>
                  <a:pt x="699339" y="83198"/>
                </a:lnTo>
                <a:lnTo>
                  <a:pt x="734257" y="111095"/>
                </a:lnTo>
                <a:lnTo>
                  <a:pt x="766072" y="142301"/>
                </a:lnTo>
                <a:lnTo>
                  <a:pt x="794516" y="176552"/>
                </a:lnTo>
                <a:lnTo>
                  <a:pt x="819319" y="213585"/>
                </a:lnTo>
                <a:lnTo>
                  <a:pt x="840214" y="253138"/>
                </a:lnTo>
                <a:lnTo>
                  <a:pt x="856933" y="294948"/>
                </a:lnTo>
                <a:lnTo>
                  <a:pt x="869206" y="338752"/>
                </a:lnTo>
                <a:lnTo>
                  <a:pt x="876768" y="384288"/>
                </a:lnTo>
                <a:lnTo>
                  <a:pt x="879348" y="431291"/>
                </a:lnTo>
                <a:lnTo>
                  <a:pt x="876768" y="478295"/>
                </a:lnTo>
                <a:lnTo>
                  <a:pt x="869206" y="523831"/>
                </a:lnTo>
                <a:lnTo>
                  <a:pt x="856933" y="567635"/>
                </a:lnTo>
                <a:lnTo>
                  <a:pt x="840214" y="609445"/>
                </a:lnTo>
                <a:lnTo>
                  <a:pt x="819319" y="648998"/>
                </a:lnTo>
                <a:lnTo>
                  <a:pt x="794516" y="686031"/>
                </a:lnTo>
                <a:lnTo>
                  <a:pt x="766072" y="720282"/>
                </a:lnTo>
                <a:lnTo>
                  <a:pt x="734257" y="751488"/>
                </a:lnTo>
                <a:lnTo>
                  <a:pt x="699339" y="779385"/>
                </a:lnTo>
                <a:lnTo>
                  <a:pt x="661585" y="803712"/>
                </a:lnTo>
                <a:lnTo>
                  <a:pt x="621264" y="824205"/>
                </a:lnTo>
                <a:lnTo>
                  <a:pt x="578644" y="840601"/>
                </a:lnTo>
                <a:lnTo>
                  <a:pt x="533994" y="852638"/>
                </a:lnTo>
                <a:lnTo>
                  <a:pt x="487581" y="860053"/>
                </a:lnTo>
                <a:lnTo>
                  <a:pt x="439674" y="862583"/>
                </a:lnTo>
                <a:lnTo>
                  <a:pt x="391766" y="860053"/>
                </a:lnTo>
                <a:lnTo>
                  <a:pt x="345353" y="852638"/>
                </a:lnTo>
                <a:lnTo>
                  <a:pt x="300703" y="840601"/>
                </a:lnTo>
                <a:lnTo>
                  <a:pt x="258083" y="824205"/>
                </a:lnTo>
                <a:lnTo>
                  <a:pt x="217762" y="803712"/>
                </a:lnTo>
                <a:lnTo>
                  <a:pt x="180008" y="779385"/>
                </a:lnTo>
                <a:lnTo>
                  <a:pt x="145090" y="751488"/>
                </a:lnTo>
                <a:lnTo>
                  <a:pt x="113275" y="720282"/>
                </a:lnTo>
                <a:lnTo>
                  <a:pt x="84831" y="686031"/>
                </a:lnTo>
                <a:lnTo>
                  <a:pt x="60028" y="648998"/>
                </a:lnTo>
                <a:lnTo>
                  <a:pt x="39133" y="609445"/>
                </a:lnTo>
                <a:lnTo>
                  <a:pt x="22414" y="567635"/>
                </a:lnTo>
                <a:lnTo>
                  <a:pt x="10141" y="523831"/>
                </a:lnTo>
                <a:lnTo>
                  <a:pt x="2579" y="478295"/>
                </a:lnTo>
                <a:lnTo>
                  <a:pt x="0" y="431291"/>
                </a:lnTo>
                <a:close/>
              </a:path>
            </a:pathLst>
          </a:custGeom>
          <a:ln w="38100">
            <a:solidFill>
              <a:srgbClr val="E76617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6277704" y="2849613"/>
            <a:ext cx="50530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8" dirty="0">
                <a:solidFill>
                  <a:srgbClr val="AC4D12"/>
                </a:solidFill>
                <a:latin typeface="Trebuchet MS"/>
                <a:cs typeface="Trebuchet MS"/>
              </a:rPr>
              <a:t>Server</a:t>
            </a:r>
            <a:endParaRPr sz="135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1002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488" y="319473"/>
            <a:ext cx="5915025" cy="517449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dirty="0"/>
              <a:t>MQTT</a:t>
            </a:r>
            <a:r>
              <a:rPr spc="-146" dirty="0"/>
              <a:t> </a:t>
            </a:r>
            <a:r>
              <a:rPr spc="-45" dirty="0"/>
              <a:t>Topic</a:t>
            </a:r>
            <a:r>
              <a:rPr spc="-53" dirty="0"/>
              <a:t> </a:t>
            </a:r>
            <a:r>
              <a:rPr dirty="0"/>
              <a:t>and</a:t>
            </a:r>
            <a:r>
              <a:rPr spc="-56" dirty="0"/>
              <a:t> </a:t>
            </a:r>
            <a:r>
              <a:rPr spc="-8" dirty="0"/>
              <a:t>Wildcards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88161" y="872108"/>
            <a:ext cx="5650230" cy="4271486"/>
            <a:chOff x="1717548" y="1162810"/>
            <a:chExt cx="7533640" cy="56953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7548" y="1162810"/>
              <a:ext cx="7533132" cy="569518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2620" y="1357883"/>
              <a:ext cx="6944868" cy="5213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089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488" y="319473"/>
            <a:ext cx="5915025" cy="517449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dirty="0"/>
              <a:t>MQTT</a:t>
            </a:r>
            <a:r>
              <a:rPr spc="-150" dirty="0"/>
              <a:t> </a:t>
            </a:r>
            <a:r>
              <a:rPr spc="-45" dirty="0"/>
              <a:t>Topic</a:t>
            </a:r>
            <a:r>
              <a:rPr spc="-53" dirty="0"/>
              <a:t> </a:t>
            </a:r>
            <a:r>
              <a:rPr dirty="0"/>
              <a:t>:</a:t>
            </a:r>
            <a:r>
              <a:rPr spc="-45" dirty="0"/>
              <a:t> </a:t>
            </a:r>
            <a:r>
              <a:rPr spc="-8" dirty="0"/>
              <a:t>Details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233" y="973417"/>
            <a:ext cx="6146482" cy="3915014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66224" indent="-256699">
              <a:spcBef>
                <a:spcPts val="79"/>
              </a:spcBef>
              <a:buClr>
                <a:srgbClr val="90C225"/>
              </a:buClr>
              <a:buSzPct val="55000"/>
              <a:buFont typeface="Times New Roman"/>
              <a:buChar char="■"/>
              <a:tabLst>
                <a:tab pos="266224" algn="l"/>
              </a:tabLst>
            </a:pP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500" spc="-10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topic</a:t>
            </a:r>
            <a:r>
              <a:rPr sz="15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forms</a:t>
            </a:r>
            <a:r>
              <a:rPr sz="15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5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8" dirty="0">
                <a:solidFill>
                  <a:srgbClr val="404040"/>
                </a:solidFill>
                <a:latin typeface="Trebuchet MS"/>
                <a:cs typeface="Trebuchet MS"/>
              </a:rPr>
              <a:t>namespace</a:t>
            </a:r>
            <a:endParaRPr sz="1500" dirty="0">
              <a:latin typeface="Trebuchet MS"/>
              <a:cs typeface="Trebuchet MS"/>
            </a:endParaRPr>
          </a:p>
          <a:p>
            <a:pPr marL="566738" lvl="1" indent="-214313">
              <a:spcBef>
                <a:spcPts val="26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566738" algn="l"/>
              </a:tabLst>
            </a:pP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35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hierarchical</a:t>
            </a:r>
            <a:r>
              <a:rPr sz="135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35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sz="135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“sub</a:t>
            </a:r>
            <a:r>
              <a:rPr sz="135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topic”</a:t>
            </a:r>
            <a:r>
              <a:rPr sz="135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separated</a:t>
            </a:r>
            <a:r>
              <a:rPr sz="135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35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35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spc="-38" dirty="0">
                <a:solidFill>
                  <a:srgbClr val="404040"/>
                </a:solidFill>
                <a:latin typeface="Trebuchet MS"/>
                <a:cs typeface="Trebuchet MS"/>
              </a:rPr>
              <a:t>/</a:t>
            </a:r>
            <a:endParaRPr sz="1350" dirty="0">
              <a:latin typeface="Trebuchet MS"/>
              <a:cs typeface="Trebuchet MS"/>
            </a:endParaRPr>
          </a:p>
          <a:p>
            <a:pPr marL="566738" lvl="1" indent="-214313">
              <a:spcBef>
                <a:spcPts val="26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566738" algn="l"/>
              </a:tabLst>
            </a:pP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35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example</a:t>
            </a:r>
            <a:r>
              <a:rPr sz="1350" spc="-4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topic</a:t>
            </a:r>
            <a:r>
              <a:rPr sz="135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spc="-8" dirty="0">
                <a:solidFill>
                  <a:srgbClr val="404040"/>
                </a:solidFill>
                <a:latin typeface="Trebuchet MS"/>
                <a:cs typeface="Trebuchet MS"/>
              </a:rPr>
              <a:t>space</a:t>
            </a:r>
            <a:endParaRPr sz="1350" dirty="0">
              <a:latin typeface="Trebuchet MS"/>
              <a:cs typeface="Trebuchet MS"/>
            </a:endParaRPr>
          </a:p>
          <a:p>
            <a:pPr marL="865823" lvl="2" indent="-170974">
              <a:spcBef>
                <a:spcPts val="53"/>
              </a:spcBef>
              <a:buClr>
                <a:srgbClr val="90C225"/>
              </a:buClr>
              <a:buSzPct val="80769"/>
              <a:buFont typeface="Wingdings 3"/>
              <a:buChar char=""/>
              <a:tabLst>
                <a:tab pos="865823" algn="l"/>
              </a:tabLst>
            </a:pPr>
            <a:r>
              <a:rPr sz="97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975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75" dirty="0">
                <a:solidFill>
                  <a:srgbClr val="404040"/>
                </a:solidFill>
                <a:latin typeface="Trebuchet MS"/>
                <a:cs typeface="Trebuchet MS"/>
              </a:rPr>
              <a:t>house</a:t>
            </a:r>
            <a:r>
              <a:rPr sz="975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75" dirty="0">
                <a:solidFill>
                  <a:srgbClr val="404040"/>
                </a:solidFill>
                <a:latin typeface="Trebuchet MS"/>
                <a:cs typeface="Trebuchet MS"/>
              </a:rPr>
              <a:t>publishes </a:t>
            </a:r>
            <a:r>
              <a:rPr sz="975" spc="-8" dirty="0">
                <a:solidFill>
                  <a:srgbClr val="404040"/>
                </a:solidFill>
                <a:latin typeface="Trebuchet MS"/>
                <a:cs typeface="Trebuchet MS"/>
              </a:rPr>
              <a:t>information</a:t>
            </a:r>
            <a:r>
              <a:rPr sz="975" spc="-1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75" dirty="0">
                <a:solidFill>
                  <a:srgbClr val="404040"/>
                </a:solidFill>
                <a:latin typeface="Trebuchet MS"/>
                <a:cs typeface="Trebuchet MS"/>
              </a:rPr>
              <a:t>about</a:t>
            </a:r>
            <a:r>
              <a:rPr sz="975" spc="-1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75" dirty="0">
                <a:solidFill>
                  <a:srgbClr val="404040"/>
                </a:solidFill>
                <a:latin typeface="Trebuchet MS"/>
                <a:cs typeface="Trebuchet MS"/>
              </a:rPr>
              <a:t>itself</a:t>
            </a:r>
            <a:r>
              <a:rPr sz="975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75" spc="-19" dirty="0">
                <a:solidFill>
                  <a:srgbClr val="404040"/>
                </a:solidFill>
                <a:latin typeface="Trebuchet MS"/>
                <a:cs typeface="Trebuchet MS"/>
              </a:rPr>
              <a:t>on:</a:t>
            </a:r>
            <a:endParaRPr sz="975" dirty="0">
              <a:latin typeface="Trebuchet MS"/>
              <a:cs typeface="Trebuchet MS"/>
            </a:endParaRPr>
          </a:p>
          <a:p>
            <a:pPr marL="1209199" lvl="3" indent="-171450">
              <a:spcBef>
                <a:spcPts val="49"/>
              </a:spcBef>
              <a:buClr>
                <a:srgbClr val="90C225"/>
              </a:buClr>
              <a:buSzPct val="77272"/>
              <a:buFont typeface="Wingdings 3"/>
              <a:buChar char=""/>
              <a:tabLst>
                <a:tab pos="1209199" algn="l"/>
              </a:tabLst>
            </a:pPr>
            <a:r>
              <a:rPr sz="825" i="1" spc="-8" dirty="0">
                <a:solidFill>
                  <a:srgbClr val="404040"/>
                </a:solidFill>
                <a:latin typeface="Trebuchet MS"/>
                <a:cs typeface="Trebuchet MS"/>
              </a:rPr>
              <a:t>&lt;country&gt;/&lt;region&gt;/&lt;town&gt;/&lt;postcode&gt;/&lt;house&gt;/energyConsumption</a:t>
            </a:r>
            <a:endParaRPr sz="825" dirty="0">
              <a:latin typeface="Trebuchet MS"/>
              <a:cs typeface="Trebuchet MS"/>
            </a:endParaRPr>
          </a:p>
          <a:p>
            <a:pPr marL="1209199" lvl="3" indent="-171450">
              <a:spcBef>
                <a:spcPts val="45"/>
              </a:spcBef>
              <a:buClr>
                <a:srgbClr val="90C225"/>
              </a:buClr>
              <a:buSzPct val="77272"/>
              <a:buFont typeface="Wingdings 3"/>
              <a:buChar char=""/>
              <a:tabLst>
                <a:tab pos="1209199" algn="l"/>
              </a:tabLst>
            </a:pPr>
            <a:r>
              <a:rPr sz="825" i="1" spc="-8" dirty="0">
                <a:solidFill>
                  <a:srgbClr val="404040"/>
                </a:solidFill>
                <a:latin typeface="Trebuchet MS"/>
                <a:cs typeface="Trebuchet MS"/>
              </a:rPr>
              <a:t>&lt;country&gt;/&lt;region&gt;/&lt;town&gt;/&lt;postcode&gt;/&lt;house&gt;/solarEnergy</a:t>
            </a:r>
            <a:endParaRPr sz="825" dirty="0">
              <a:latin typeface="Trebuchet MS"/>
              <a:cs typeface="Trebuchet MS"/>
            </a:endParaRPr>
          </a:p>
          <a:p>
            <a:pPr marL="1209199" lvl="3" indent="-171450">
              <a:spcBef>
                <a:spcPts val="45"/>
              </a:spcBef>
              <a:buClr>
                <a:srgbClr val="90C225"/>
              </a:buClr>
              <a:buSzPct val="77272"/>
              <a:buFont typeface="Wingdings 3"/>
              <a:buChar char=""/>
              <a:tabLst>
                <a:tab pos="1209199" algn="l"/>
              </a:tabLst>
            </a:pPr>
            <a:r>
              <a:rPr sz="825" i="1" spc="-8" dirty="0">
                <a:solidFill>
                  <a:srgbClr val="404040"/>
                </a:solidFill>
                <a:latin typeface="Trebuchet MS"/>
                <a:cs typeface="Trebuchet MS"/>
              </a:rPr>
              <a:t>&lt;country&gt;/&lt;region&gt;/&lt;town&gt;/&lt;postcode&gt;/&lt;house&gt;/alarmState</a:t>
            </a:r>
            <a:endParaRPr sz="825" dirty="0">
              <a:latin typeface="Trebuchet MS"/>
              <a:cs typeface="Trebuchet MS"/>
            </a:endParaRPr>
          </a:p>
          <a:p>
            <a:pPr marL="1209199" lvl="3" indent="-171450">
              <a:spcBef>
                <a:spcPts val="49"/>
              </a:spcBef>
              <a:buClr>
                <a:srgbClr val="90C225"/>
              </a:buClr>
              <a:buSzPct val="77272"/>
              <a:buFont typeface="Wingdings 3"/>
              <a:buChar char=""/>
              <a:tabLst>
                <a:tab pos="1209199" algn="l"/>
              </a:tabLst>
            </a:pPr>
            <a:r>
              <a:rPr sz="825" i="1" spc="-8" dirty="0">
                <a:solidFill>
                  <a:srgbClr val="404040"/>
                </a:solidFill>
                <a:latin typeface="Trebuchet MS"/>
                <a:cs typeface="Trebuchet MS"/>
              </a:rPr>
              <a:t>&lt;country&gt;/&lt;region&gt;/&lt;town&gt;/&lt;postcode&gt;/&lt;house&gt;/alarmState</a:t>
            </a:r>
            <a:endParaRPr sz="825" dirty="0">
              <a:latin typeface="Trebuchet MS"/>
              <a:cs typeface="Trebuchet MS"/>
            </a:endParaRPr>
          </a:p>
          <a:p>
            <a:pPr marL="865823" lvl="2" indent="-170974">
              <a:spcBef>
                <a:spcPts val="38"/>
              </a:spcBef>
              <a:buClr>
                <a:srgbClr val="90C225"/>
              </a:buClr>
              <a:buSzPct val="80769"/>
              <a:buFont typeface="Wingdings 3"/>
              <a:buChar char=""/>
              <a:tabLst>
                <a:tab pos="865823" algn="l"/>
              </a:tabLst>
            </a:pPr>
            <a:r>
              <a:rPr sz="975" i="1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975" i="1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75" i="1" dirty="0">
                <a:solidFill>
                  <a:srgbClr val="404040"/>
                </a:solidFill>
                <a:latin typeface="Trebuchet MS"/>
                <a:cs typeface="Trebuchet MS"/>
              </a:rPr>
              <a:t>subscribes</a:t>
            </a:r>
            <a:r>
              <a:rPr sz="975" i="1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75" i="1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975" i="1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75" i="1" dirty="0">
                <a:solidFill>
                  <a:srgbClr val="404040"/>
                </a:solidFill>
                <a:latin typeface="Trebuchet MS"/>
                <a:cs typeface="Trebuchet MS"/>
              </a:rPr>
              <a:t>control</a:t>
            </a:r>
            <a:r>
              <a:rPr sz="975" i="1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75" i="1" spc="-8" dirty="0">
                <a:solidFill>
                  <a:srgbClr val="404040"/>
                </a:solidFill>
                <a:latin typeface="Trebuchet MS"/>
                <a:cs typeface="Trebuchet MS"/>
              </a:rPr>
              <a:t>commands:</a:t>
            </a:r>
            <a:endParaRPr sz="975" dirty="0">
              <a:latin typeface="Trebuchet MS"/>
              <a:cs typeface="Trebuchet MS"/>
            </a:endParaRPr>
          </a:p>
          <a:p>
            <a:pPr marL="1209199" lvl="3" indent="-171450">
              <a:spcBef>
                <a:spcPts val="53"/>
              </a:spcBef>
              <a:buClr>
                <a:srgbClr val="90C225"/>
              </a:buClr>
              <a:buSzPct val="77272"/>
              <a:buFont typeface="Wingdings 3"/>
              <a:buChar char=""/>
              <a:tabLst>
                <a:tab pos="1209199" algn="l"/>
              </a:tabLst>
            </a:pPr>
            <a:r>
              <a:rPr sz="825" i="1" spc="-8" dirty="0">
                <a:solidFill>
                  <a:srgbClr val="404040"/>
                </a:solidFill>
                <a:latin typeface="Trebuchet MS"/>
                <a:cs typeface="Trebuchet MS"/>
              </a:rPr>
              <a:t>&lt;country&gt;/&lt;region&gt;/&lt;town&gt;/&lt;postcode&gt;/&lt;house&gt;/thermostat/setTemp</a:t>
            </a:r>
            <a:endParaRPr sz="825" dirty="0">
              <a:latin typeface="Trebuchet MS"/>
              <a:cs typeface="Trebuchet MS"/>
            </a:endParaRPr>
          </a:p>
          <a:p>
            <a:pPr marL="266224" indent="-256699">
              <a:spcBef>
                <a:spcPts val="773"/>
              </a:spcBef>
              <a:buClr>
                <a:srgbClr val="90C225"/>
              </a:buClr>
              <a:buSzPct val="55000"/>
              <a:buFont typeface="Times New Roman"/>
              <a:buChar char="■"/>
              <a:tabLst>
                <a:tab pos="266224" algn="l"/>
              </a:tabLst>
            </a:pP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500" spc="-9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subscriber</a:t>
            </a:r>
            <a:r>
              <a:rPr sz="15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50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subscribe</a:t>
            </a:r>
            <a:r>
              <a:rPr sz="15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500" spc="-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5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absolute</a:t>
            </a:r>
            <a:r>
              <a:rPr sz="150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topic</a:t>
            </a:r>
            <a:r>
              <a:rPr sz="150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500" spc="-1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500" spc="-1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sz="15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8" dirty="0">
                <a:solidFill>
                  <a:srgbClr val="404040"/>
                </a:solidFill>
                <a:latin typeface="Trebuchet MS"/>
                <a:cs typeface="Trebuchet MS"/>
              </a:rPr>
              <a:t>wildcards:</a:t>
            </a:r>
            <a:endParaRPr sz="1500" dirty="0">
              <a:latin typeface="Trebuchet MS"/>
              <a:cs typeface="Trebuchet MS"/>
            </a:endParaRPr>
          </a:p>
          <a:p>
            <a:pPr marL="567214" lvl="1" indent="-214789">
              <a:spcBef>
                <a:spcPts val="41"/>
              </a:spcBef>
              <a:buClr>
                <a:srgbClr val="90C225"/>
              </a:buClr>
              <a:buSzPct val="78125"/>
              <a:buFont typeface="Wingdings 3"/>
              <a:buChar char=""/>
              <a:tabLst>
                <a:tab pos="567214" algn="l"/>
              </a:tabLst>
            </a:pPr>
            <a:r>
              <a:rPr sz="1200" spc="-8" dirty="0">
                <a:solidFill>
                  <a:srgbClr val="404040"/>
                </a:solidFill>
                <a:latin typeface="Trebuchet MS"/>
                <a:cs typeface="Trebuchet MS"/>
              </a:rPr>
              <a:t>Single-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level</a:t>
            </a:r>
            <a:r>
              <a:rPr sz="1200" spc="-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wildcards</a:t>
            </a:r>
            <a:r>
              <a:rPr sz="1200" spc="-1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“+”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appear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anywhere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200" spc="-1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topic</a:t>
            </a:r>
            <a:r>
              <a:rPr sz="1200" spc="-8" dirty="0">
                <a:solidFill>
                  <a:srgbClr val="404040"/>
                </a:solidFill>
                <a:latin typeface="Trebuchet MS"/>
                <a:cs typeface="Trebuchet MS"/>
              </a:rPr>
              <a:t> string</a:t>
            </a:r>
            <a:endParaRPr sz="1200" dirty="0">
              <a:latin typeface="Trebuchet MS"/>
              <a:cs typeface="Trebuchet MS"/>
            </a:endParaRPr>
          </a:p>
          <a:p>
            <a:pPr marL="567214" lvl="1" indent="-214789">
              <a:spcBef>
                <a:spcPts val="26"/>
              </a:spcBef>
              <a:buClr>
                <a:srgbClr val="90C225"/>
              </a:buClr>
              <a:buSzPct val="78125"/>
              <a:buFont typeface="Wingdings 3"/>
              <a:buChar char=""/>
              <a:tabLst>
                <a:tab pos="567214" algn="l"/>
              </a:tabLst>
            </a:pP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Multi-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level</a:t>
            </a:r>
            <a:r>
              <a:rPr sz="1200" spc="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wildcards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“#”</a:t>
            </a:r>
            <a:r>
              <a:rPr sz="120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must</a:t>
            </a:r>
            <a:r>
              <a:rPr sz="1200" spc="-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appear</a:t>
            </a:r>
            <a:r>
              <a:rPr sz="1200" spc="-1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120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1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end</a:t>
            </a:r>
            <a:r>
              <a:rPr sz="120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-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1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8" dirty="0">
                <a:solidFill>
                  <a:srgbClr val="404040"/>
                </a:solidFill>
                <a:latin typeface="Trebuchet MS"/>
                <a:cs typeface="Trebuchet MS"/>
              </a:rPr>
              <a:t>string</a:t>
            </a:r>
            <a:endParaRPr sz="1200" dirty="0">
              <a:latin typeface="Trebuchet MS"/>
              <a:cs typeface="Trebuchet MS"/>
            </a:endParaRPr>
          </a:p>
          <a:p>
            <a:pPr marL="567214" lvl="1" indent="-214789">
              <a:spcBef>
                <a:spcPts val="38"/>
              </a:spcBef>
              <a:buClr>
                <a:srgbClr val="90C225"/>
              </a:buClr>
              <a:buSzPct val="78125"/>
              <a:buFont typeface="Wingdings 3"/>
              <a:buChar char=""/>
              <a:tabLst>
                <a:tab pos="567214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Wildcards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must</a:t>
            </a:r>
            <a:r>
              <a:rPr sz="120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200" spc="-1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next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spc="-1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8" dirty="0">
                <a:solidFill>
                  <a:srgbClr val="404040"/>
                </a:solidFill>
                <a:latin typeface="Trebuchet MS"/>
                <a:cs typeface="Trebuchet MS"/>
              </a:rPr>
              <a:t>separator</a:t>
            </a:r>
            <a:endParaRPr sz="1200" dirty="0">
              <a:latin typeface="Trebuchet MS"/>
              <a:cs typeface="Trebuchet MS"/>
            </a:endParaRPr>
          </a:p>
          <a:p>
            <a:pPr marL="567214" lvl="1" indent="-214789">
              <a:spcBef>
                <a:spcPts val="26"/>
              </a:spcBef>
              <a:buClr>
                <a:srgbClr val="90C225"/>
              </a:buClr>
              <a:buSzPct val="78125"/>
              <a:buFont typeface="Wingdings 3"/>
              <a:buChar char=""/>
              <a:tabLst>
                <a:tab pos="567214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Cannot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20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wildcards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when</a:t>
            </a:r>
            <a:r>
              <a:rPr sz="120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8" dirty="0">
                <a:solidFill>
                  <a:srgbClr val="404040"/>
                </a:solidFill>
                <a:latin typeface="Trebuchet MS"/>
                <a:cs typeface="Trebuchet MS"/>
              </a:rPr>
              <a:t>publishing</a:t>
            </a:r>
            <a:endParaRPr sz="1200" dirty="0">
              <a:latin typeface="Trebuchet MS"/>
              <a:cs typeface="Trebuchet MS"/>
            </a:endParaRPr>
          </a:p>
          <a:p>
            <a:pPr lvl="1">
              <a:spcBef>
                <a:spcPts val="120"/>
              </a:spcBef>
              <a:buFont typeface="Wingdings 3"/>
              <a:buChar char=""/>
            </a:pPr>
            <a:endParaRPr sz="1200" dirty="0">
              <a:latin typeface="Trebuchet MS"/>
              <a:cs typeface="Trebuchet MS"/>
            </a:endParaRPr>
          </a:p>
          <a:p>
            <a:pPr marL="567214" lvl="1" indent="-214789">
              <a:buClr>
                <a:srgbClr val="90C225"/>
              </a:buClr>
              <a:buSzPct val="78125"/>
              <a:buFont typeface="Wingdings 3"/>
              <a:buChar char=""/>
              <a:tabLst>
                <a:tab pos="567214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8" dirty="0">
                <a:solidFill>
                  <a:srgbClr val="404040"/>
                </a:solidFill>
                <a:latin typeface="Trebuchet MS"/>
                <a:cs typeface="Trebuchet MS"/>
              </a:rPr>
              <a:t>example</a:t>
            </a:r>
            <a:endParaRPr sz="1200" dirty="0">
              <a:latin typeface="Trebuchet MS"/>
              <a:cs typeface="Trebuchet MS"/>
            </a:endParaRPr>
          </a:p>
          <a:p>
            <a:pPr marL="865823" lvl="2" indent="-170974">
              <a:spcBef>
                <a:spcPts val="45"/>
              </a:spcBef>
              <a:buClr>
                <a:srgbClr val="90C225"/>
              </a:buClr>
              <a:buSzPct val="80769"/>
              <a:buFont typeface="Wingdings 3"/>
              <a:buChar char=""/>
              <a:tabLst>
                <a:tab pos="865823" algn="l"/>
              </a:tabLst>
            </a:pPr>
            <a:r>
              <a:rPr sz="975" i="1" spc="-8" dirty="0">
                <a:solidFill>
                  <a:srgbClr val="404040"/>
                </a:solidFill>
                <a:latin typeface="Trebuchet MS"/>
                <a:cs typeface="Trebuchet MS"/>
              </a:rPr>
              <a:t>UK/Hants/Hursley/SO212JN/1/energyConsumption</a:t>
            </a:r>
            <a:endParaRPr sz="975" dirty="0">
              <a:latin typeface="Trebuchet MS"/>
              <a:cs typeface="Trebuchet MS"/>
            </a:endParaRPr>
          </a:p>
          <a:p>
            <a:pPr marL="1209199" lvl="3" indent="-171450">
              <a:spcBef>
                <a:spcPts val="53"/>
              </a:spcBef>
              <a:buClr>
                <a:srgbClr val="90C225"/>
              </a:buClr>
              <a:buSzPct val="77272"/>
              <a:buFont typeface="Wingdings 3"/>
              <a:buChar char=""/>
              <a:tabLst>
                <a:tab pos="1209199" algn="l"/>
              </a:tabLst>
            </a:pPr>
            <a:r>
              <a:rPr sz="825" dirty="0">
                <a:solidFill>
                  <a:srgbClr val="404040"/>
                </a:solidFill>
                <a:latin typeface="Trebuchet MS"/>
                <a:cs typeface="Trebuchet MS"/>
              </a:rPr>
              <a:t>Energy</a:t>
            </a:r>
            <a:r>
              <a:rPr sz="825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825" dirty="0">
                <a:solidFill>
                  <a:srgbClr val="404040"/>
                </a:solidFill>
                <a:latin typeface="Trebuchet MS"/>
                <a:cs typeface="Trebuchet MS"/>
              </a:rPr>
              <a:t>consumption</a:t>
            </a:r>
            <a:r>
              <a:rPr sz="825" spc="-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82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825" spc="-1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825" dirty="0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sz="825" spc="-1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825" dirty="0">
                <a:solidFill>
                  <a:srgbClr val="404040"/>
                </a:solidFill>
                <a:latin typeface="Trebuchet MS"/>
                <a:cs typeface="Trebuchet MS"/>
              </a:rPr>
              <a:t>house</a:t>
            </a:r>
            <a:r>
              <a:rPr sz="825" spc="-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82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825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825" spc="-8" dirty="0">
                <a:solidFill>
                  <a:srgbClr val="404040"/>
                </a:solidFill>
                <a:latin typeface="Trebuchet MS"/>
                <a:cs typeface="Trebuchet MS"/>
              </a:rPr>
              <a:t>Hursley</a:t>
            </a:r>
            <a:endParaRPr sz="825" dirty="0">
              <a:latin typeface="Trebuchet MS"/>
              <a:cs typeface="Trebuchet MS"/>
            </a:endParaRPr>
          </a:p>
          <a:p>
            <a:pPr marL="170974" marR="2836069" lvl="2" indent="-170974" algn="r">
              <a:spcBef>
                <a:spcPts val="30"/>
              </a:spcBef>
              <a:buClr>
                <a:srgbClr val="90C225"/>
              </a:buClr>
              <a:buSzPct val="80769"/>
              <a:buFont typeface="Wingdings 3"/>
              <a:buChar char=""/>
              <a:tabLst>
                <a:tab pos="170974" algn="l"/>
              </a:tabLst>
            </a:pPr>
            <a:r>
              <a:rPr sz="975" i="1" spc="-8" dirty="0">
                <a:solidFill>
                  <a:srgbClr val="404040"/>
                </a:solidFill>
                <a:latin typeface="Trebuchet MS"/>
                <a:cs typeface="Trebuchet MS"/>
              </a:rPr>
              <a:t>UK/Hants/Hursley/+/+/energyConsumption</a:t>
            </a:r>
            <a:endParaRPr sz="975" dirty="0">
              <a:latin typeface="Trebuchet MS"/>
              <a:cs typeface="Trebuchet MS"/>
            </a:endParaRPr>
          </a:p>
          <a:p>
            <a:pPr marL="170974" marR="2827020" lvl="3" indent="-170974" algn="r">
              <a:spcBef>
                <a:spcPts val="49"/>
              </a:spcBef>
              <a:buClr>
                <a:srgbClr val="90C225"/>
              </a:buClr>
              <a:buSzPct val="77272"/>
              <a:buFont typeface="Wingdings 3"/>
              <a:buChar char=""/>
              <a:tabLst>
                <a:tab pos="170974" algn="l"/>
              </a:tabLst>
            </a:pPr>
            <a:r>
              <a:rPr sz="825" dirty="0">
                <a:solidFill>
                  <a:srgbClr val="404040"/>
                </a:solidFill>
                <a:latin typeface="Trebuchet MS"/>
                <a:cs typeface="Trebuchet MS"/>
              </a:rPr>
              <a:t>Energy</a:t>
            </a:r>
            <a:r>
              <a:rPr sz="825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825" dirty="0">
                <a:solidFill>
                  <a:srgbClr val="404040"/>
                </a:solidFill>
                <a:latin typeface="Trebuchet MS"/>
                <a:cs typeface="Trebuchet MS"/>
              </a:rPr>
              <a:t>consumption</a:t>
            </a:r>
            <a:r>
              <a:rPr sz="825" spc="-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82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825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825" dirty="0">
                <a:solidFill>
                  <a:srgbClr val="404040"/>
                </a:solidFill>
                <a:latin typeface="Trebuchet MS"/>
                <a:cs typeface="Trebuchet MS"/>
              </a:rPr>
              <a:t>all</a:t>
            </a:r>
            <a:r>
              <a:rPr sz="825" spc="-1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825" dirty="0">
                <a:solidFill>
                  <a:srgbClr val="404040"/>
                </a:solidFill>
                <a:latin typeface="Trebuchet MS"/>
                <a:cs typeface="Trebuchet MS"/>
              </a:rPr>
              <a:t>houses</a:t>
            </a:r>
            <a:r>
              <a:rPr sz="825" spc="-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82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825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825" spc="-8" dirty="0">
                <a:solidFill>
                  <a:srgbClr val="404040"/>
                </a:solidFill>
                <a:latin typeface="Trebuchet MS"/>
                <a:cs typeface="Trebuchet MS"/>
              </a:rPr>
              <a:t>Hursley</a:t>
            </a:r>
            <a:endParaRPr sz="825" dirty="0">
              <a:latin typeface="Trebuchet MS"/>
              <a:cs typeface="Trebuchet MS"/>
            </a:endParaRPr>
          </a:p>
          <a:p>
            <a:pPr marL="865823" lvl="2" indent="-170974">
              <a:spcBef>
                <a:spcPts val="41"/>
              </a:spcBef>
              <a:buClr>
                <a:srgbClr val="90C225"/>
              </a:buClr>
              <a:buSzPct val="80769"/>
              <a:buFont typeface="Wingdings 3"/>
              <a:buChar char=""/>
              <a:tabLst>
                <a:tab pos="865823" algn="l"/>
              </a:tabLst>
            </a:pPr>
            <a:r>
              <a:rPr sz="975" i="1" spc="-8" dirty="0">
                <a:solidFill>
                  <a:srgbClr val="404040"/>
                </a:solidFill>
                <a:latin typeface="Trebuchet MS"/>
                <a:cs typeface="Trebuchet MS"/>
              </a:rPr>
              <a:t>UK/Hants/Hursley</a:t>
            </a:r>
            <a:r>
              <a:rPr sz="975" i="1" spc="-8" dirty="0">
                <a:solidFill>
                  <a:srgbClr val="404040"/>
                </a:solidFill>
                <a:latin typeface="Trebuchet MS"/>
                <a:cs typeface="Trebuchet MS"/>
              </a:rPr>
              <a:t>/SO212JN/#</a:t>
            </a:r>
            <a:endParaRPr sz="975" dirty="0">
              <a:latin typeface="Trebuchet MS"/>
              <a:cs typeface="Trebuchet MS"/>
            </a:endParaRPr>
          </a:p>
          <a:p>
            <a:pPr marL="1209199" lvl="3" indent="-171450">
              <a:spcBef>
                <a:spcPts val="41"/>
              </a:spcBef>
              <a:buClr>
                <a:srgbClr val="90C225"/>
              </a:buClr>
              <a:buSzPct val="77272"/>
              <a:buFont typeface="Wingdings 3"/>
              <a:buChar char=""/>
              <a:tabLst>
                <a:tab pos="1209199" algn="l"/>
              </a:tabLst>
            </a:pPr>
            <a:r>
              <a:rPr sz="825" dirty="0">
                <a:solidFill>
                  <a:srgbClr val="404040"/>
                </a:solidFill>
                <a:latin typeface="Trebuchet MS"/>
                <a:cs typeface="Trebuchet MS"/>
              </a:rPr>
              <a:t>Details</a:t>
            </a:r>
            <a:r>
              <a:rPr sz="825" spc="-1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82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825" spc="-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825" dirty="0">
                <a:solidFill>
                  <a:srgbClr val="404040"/>
                </a:solidFill>
                <a:latin typeface="Trebuchet MS"/>
                <a:cs typeface="Trebuchet MS"/>
              </a:rPr>
              <a:t>energy</a:t>
            </a:r>
            <a:r>
              <a:rPr sz="825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825" dirty="0">
                <a:solidFill>
                  <a:srgbClr val="404040"/>
                </a:solidFill>
                <a:latin typeface="Trebuchet MS"/>
                <a:cs typeface="Trebuchet MS"/>
              </a:rPr>
              <a:t>consumption,</a:t>
            </a:r>
            <a:r>
              <a:rPr sz="825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825" dirty="0">
                <a:solidFill>
                  <a:srgbClr val="404040"/>
                </a:solidFill>
                <a:latin typeface="Trebuchet MS"/>
                <a:cs typeface="Trebuchet MS"/>
              </a:rPr>
              <a:t>solar</a:t>
            </a:r>
            <a:r>
              <a:rPr sz="825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82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825" spc="-1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825" dirty="0">
                <a:solidFill>
                  <a:srgbClr val="404040"/>
                </a:solidFill>
                <a:latin typeface="Trebuchet MS"/>
                <a:cs typeface="Trebuchet MS"/>
              </a:rPr>
              <a:t>alarm</a:t>
            </a:r>
            <a:r>
              <a:rPr sz="825" spc="-1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82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825" spc="-1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825" dirty="0">
                <a:solidFill>
                  <a:srgbClr val="404040"/>
                </a:solidFill>
                <a:latin typeface="Trebuchet MS"/>
                <a:cs typeface="Trebuchet MS"/>
              </a:rPr>
              <a:t>all</a:t>
            </a:r>
            <a:r>
              <a:rPr sz="825" spc="-1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825" dirty="0">
                <a:solidFill>
                  <a:srgbClr val="404040"/>
                </a:solidFill>
                <a:latin typeface="Trebuchet MS"/>
                <a:cs typeface="Trebuchet MS"/>
              </a:rPr>
              <a:t>houses</a:t>
            </a:r>
            <a:r>
              <a:rPr sz="825" spc="-1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82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825" spc="-1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825" spc="-8" dirty="0">
                <a:solidFill>
                  <a:srgbClr val="404040"/>
                </a:solidFill>
                <a:latin typeface="Trebuchet MS"/>
                <a:cs typeface="Trebuchet MS"/>
              </a:rPr>
              <a:t>SO212JN</a:t>
            </a:r>
            <a:endParaRPr sz="825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1935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488" y="65557"/>
            <a:ext cx="5915025" cy="1025281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13348">
              <a:lnSpc>
                <a:spcPct val="100000"/>
              </a:lnSpc>
              <a:spcBef>
                <a:spcPts val="75"/>
              </a:spcBef>
            </a:pPr>
            <a:r>
              <a:rPr dirty="0"/>
              <a:t>MQTT</a:t>
            </a:r>
            <a:r>
              <a:rPr spc="-79" dirty="0"/>
              <a:t> </a:t>
            </a:r>
            <a:r>
              <a:rPr dirty="0"/>
              <a:t>publish</a:t>
            </a:r>
            <a:r>
              <a:rPr spc="-26" dirty="0"/>
              <a:t> </a:t>
            </a:r>
            <a:r>
              <a:rPr dirty="0"/>
              <a:t>subscribe</a:t>
            </a:r>
            <a:r>
              <a:rPr spc="-23" dirty="0"/>
              <a:t> </a:t>
            </a:r>
            <a:r>
              <a:rPr spc="-8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233" y="1606677"/>
            <a:ext cx="2875121" cy="2649604"/>
          </a:xfrm>
          <a:prstGeom prst="rect">
            <a:avLst/>
          </a:prstGeom>
        </p:spPr>
        <p:txBody>
          <a:bodyPr vert="horz" wrap="square" lIns="0" tIns="43339" rIns="0" bIns="0" rtlCol="0">
            <a:spAutoFit/>
          </a:bodyPr>
          <a:lstStyle/>
          <a:p>
            <a:pPr marL="266700" marR="3810" indent="-257175">
              <a:lnSpc>
                <a:spcPct val="80100"/>
              </a:lnSpc>
              <a:spcBef>
                <a:spcPts val="341"/>
              </a:spcBef>
              <a:buClr>
                <a:srgbClr val="90C225"/>
              </a:buClr>
              <a:buSzPct val="80000"/>
              <a:buFont typeface="Wingdings 3"/>
              <a:buChar char=""/>
              <a:tabLst>
                <a:tab pos="266700" algn="l"/>
              </a:tabLst>
            </a:pP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125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MQTT</a:t>
            </a:r>
            <a:r>
              <a:rPr sz="1125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messages</a:t>
            </a:r>
            <a:r>
              <a:rPr sz="1125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125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spc="-8" dirty="0">
                <a:solidFill>
                  <a:srgbClr val="404040"/>
                </a:solidFill>
                <a:latin typeface="Trebuchet MS"/>
                <a:cs typeface="Trebuchet MS"/>
              </a:rPr>
              <a:t>delivered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asynchronously</a:t>
            </a:r>
            <a:r>
              <a:rPr sz="1125" spc="-5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(“push”)</a:t>
            </a:r>
            <a:r>
              <a:rPr sz="1125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through</a:t>
            </a:r>
            <a:r>
              <a:rPr sz="1125" spc="-4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spc="-8" dirty="0">
                <a:solidFill>
                  <a:srgbClr val="404040"/>
                </a:solidFill>
                <a:latin typeface="Trebuchet MS"/>
                <a:cs typeface="Trebuchet MS"/>
              </a:rPr>
              <a:t>publish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subscribe</a:t>
            </a:r>
            <a:r>
              <a:rPr sz="1125" spc="-7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spc="-8" dirty="0">
                <a:solidFill>
                  <a:srgbClr val="404040"/>
                </a:solidFill>
                <a:latin typeface="Trebuchet MS"/>
                <a:cs typeface="Trebuchet MS"/>
              </a:rPr>
              <a:t>architecture.</a:t>
            </a:r>
            <a:endParaRPr sz="1125">
              <a:latin typeface="Trebuchet MS"/>
              <a:cs typeface="Trebuchet MS"/>
            </a:endParaRPr>
          </a:p>
          <a:p>
            <a:pPr marL="266700" marR="21431" indent="-257175">
              <a:lnSpc>
                <a:spcPct val="80000"/>
              </a:lnSpc>
              <a:spcBef>
                <a:spcPts val="758"/>
              </a:spcBef>
              <a:buClr>
                <a:srgbClr val="90C225"/>
              </a:buClr>
              <a:buSzPct val="80000"/>
              <a:buFont typeface="Wingdings 3"/>
              <a:buChar char=""/>
              <a:tabLst>
                <a:tab pos="266700" algn="l"/>
              </a:tabLst>
            </a:pP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125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MQTT</a:t>
            </a:r>
            <a:r>
              <a:rPr sz="1125" spc="-4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protocol</a:t>
            </a:r>
            <a:r>
              <a:rPr sz="1125" spc="-4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works</a:t>
            </a:r>
            <a:r>
              <a:rPr sz="1125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125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spc="-8" dirty="0">
                <a:solidFill>
                  <a:srgbClr val="404040"/>
                </a:solidFill>
                <a:latin typeface="Trebuchet MS"/>
                <a:cs typeface="Trebuchet MS"/>
              </a:rPr>
              <a:t>exchanging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125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series</a:t>
            </a:r>
            <a:r>
              <a:rPr sz="1125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125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MQTT</a:t>
            </a:r>
            <a:r>
              <a:rPr sz="1125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control</a:t>
            </a:r>
            <a:r>
              <a:rPr sz="1125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packets</a:t>
            </a:r>
            <a:r>
              <a:rPr sz="1125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125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spc="-38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defined</a:t>
            </a:r>
            <a:r>
              <a:rPr sz="1125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spc="-15" dirty="0">
                <a:solidFill>
                  <a:srgbClr val="404040"/>
                </a:solidFill>
                <a:latin typeface="Trebuchet MS"/>
                <a:cs typeface="Trebuchet MS"/>
              </a:rPr>
              <a:t>way.</a:t>
            </a:r>
            <a:endParaRPr sz="1125">
              <a:latin typeface="Trebuchet MS"/>
              <a:cs typeface="Trebuchet MS"/>
            </a:endParaRPr>
          </a:p>
          <a:p>
            <a:pPr marL="266700" marR="171450" indent="-257175">
              <a:lnSpc>
                <a:spcPct val="80100"/>
              </a:lnSpc>
              <a:spcBef>
                <a:spcPts val="746"/>
              </a:spcBef>
              <a:buClr>
                <a:srgbClr val="90C225"/>
              </a:buClr>
              <a:buSzPct val="80000"/>
              <a:buFont typeface="Wingdings 3"/>
              <a:buChar char=""/>
              <a:tabLst>
                <a:tab pos="266700" algn="l"/>
              </a:tabLst>
            </a:pP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sz="1125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control</a:t>
            </a:r>
            <a:r>
              <a:rPr sz="1125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packet</a:t>
            </a:r>
            <a:r>
              <a:rPr sz="1125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1125" spc="-1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125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spc="-8" dirty="0">
                <a:solidFill>
                  <a:srgbClr val="404040"/>
                </a:solidFill>
                <a:latin typeface="Trebuchet MS"/>
                <a:cs typeface="Trebuchet MS"/>
              </a:rPr>
              <a:t>specific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purpose</a:t>
            </a:r>
            <a:r>
              <a:rPr sz="1125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125" spc="-1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every</a:t>
            </a:r>
            <a:r>
              <a:rPr sz="1125" spc="-1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bit</a:t>
            </a:r>
            <a:r>
              <a:rPr sz="1125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125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125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packet</a:t>
            </a:r>
            <a:r>
              <a:rPr sz="1125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spc="-19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carefully</a:t>
            </a:r>
            <a:r>
              <a:rPr sz="1125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crafted</a:t>
            </a:r>
            <a:r>
              <a:rPr sz="1125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125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reduce</a:t>
            </a:r>
            <a:r>
              <a:rPr sz="1125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125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spc="-15" dirty="0">
                <a:solidFill>
                  <a:srgbClr val="404040"/>
                </a:solidFill>
                <a:latin typeface="Trebuchet MS"/>
                <a:cs typeface="Trebuchet MS"/>
              </a:rPr>
              <a:t>data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transmitted</a:t>
            </a:r>
            <a:r>
              <a:rPr sz="1125" spc="-4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over</a:t>
            </a:r>
            <a:r>
              <a:rPr sz="1125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125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spc="-8" dirty="0">
                <a:solidFill>
                  <a:srgbClr val="404040"/>
                </a:solidFill>
                <a:latin typeface="Trebuchet MS"/>
                <a:cs typeface="Trebuchet MS"/>
              </a:rPr>
              <a:t>network.</a:t>
            </a:r>
            <a:endParaRPr sz="1125">
              <a:latin typeface="Trebuchet MS"/>
              <a:cs typeface="Trebuchet MS"/>
            </a:endParaRPr>
          </a:p>
          <a:p>
            <a:pPr marL="266700" marR="38576" indent="-257175">
              <a:lnSpc>
                <a:spcPts val="1080"/>
              </a:lnSpc>
              <a:spcBef>
                <a:spcPts val="739"/>
              </a:spcBef>
              <a:buClr>
                <a:srgbClr val="90C225"/>
              </a:buClr>
              <a:buSzPct val="80000"/>
              <a:buFont typeface="Wingdings 3"/>
              <a:buChar char=""/>
              <a:tabLst>
                <a:tab pos="266700" algn="l"/>
              </a:tabLst>
            </a:pP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125" spc="-8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MQTT</a:t>
            </a:r>
            <a:r>
              <a:rPr sz="1125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topology</a:t>
            </a:r>
            <a:r>
              <a:rPr sz="1125" spc="-4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1125" spc="-1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125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MQTT</a:t>
            </a:r>
            <a:r>
              <a:rPr sz="1125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server</a:t>
            </a:r>
            <a:r>
              <a:rPr sz="1125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spc="-19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125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MQTT</a:t>
            </a:r>
            <a:r>
              <a:rPr sz="1125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spc="-8" dirty="0">
                <a:solidFill>
                  <a:srgbClr val="404040"/>
                </a:solidFill>
                <a:latin typeface="Trebuchet MS"/>
                <a:cs typeface="Trebuchet MS"/>
              </a:rPr>
              <a:t>client.</a:t>
            </a:r>
            <a:endParaRPr sz="1125">
              <a:latin typeface="Trebuchet MS"/>
              <a:cs typeface="Trebuchet MS"/>
            </a:endParaRPr>
          </a:p>
          <a:p>
            <a:pPr marL="266700" marR="27146" indent="-257175">
              <a:lnSpc>
                <a:spcPct val="80000"/>
              </a:lnSpc>
              <a:spcBef>
                <a:spcPts val="765"/>
              </a:spcBef>
              <a:buClr>
                <a:srgbClr val="90C225"/>
              </a:buClr>
              <a:buSzPct val="80000"/>
              <a:buFont typeface="Wingdings 3"/>
              <a:buChar char=""/>
              <a:tabLst>
                <a:tab pos="266700" algn="l"/>
              </a:tabLst>
            </a:pP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MQTT</a:t>
            </a:r>
            <a:r>
              <a:rPr sz="1125" spc="-4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client</a:t>
            </a:r>
            <a:r>
              <a:rPr sz="1125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125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server</a:t>
            </a:r>
            <a:r>
              <a:rPr sz="1125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spc="-8" dirty="0">
                <a:solidFill>
                  <a:srgbClr val="404040"/>
                </a:solidFill>
                <a:latin typeface="Trebuchet MS"/>
                <a:cs typeface="Trebuchet MS"/>
              </a:rPr>
              <a:t>communicate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through</a:t>
            </a:r>
            <a:r>
              <a:rPr sz="1125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different</a:t>
            </a:r>
            <a:r>
              <a:rPr sz="1125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control</a:t>
            </a:r>
            <a:r>
              <a:rPr sz="1125" spc="-4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packets.</a:t>
            </a:r>
            <a:r>
              <a:rPr sz="1125" spc="-6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spc="-8" dirty="0">
                <a:solidFill>
                  <a:srgbClr val="404040"/>
                </a:solidFill>
                <a:latin typeface="Trebuchet MS"/>
                <a:cs typeface="Trebuchet MS"/>
              </a:rPr>
              <a:t>Table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below</a:t>
            </a:r>
            <a:r>
              <a:rPr sz="1125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briefly</a:t>
            </a:r>
            <a:r>
              <a:rPr sz="1125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describes</a:t>
            </a:r>
            <a:r>
              <a:rPr sz="1125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sz="1125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125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spc="-15" dirty="0">
                <a:solidFill>
                  <a:srgbClr val="404040"/>
                </a:solidFill>
                <a:latin typeface="Trebuchet MS"/>
                <a:cs typeface="Trebuchet MS"/>
              </a:rPr>
              <a:t>these </a:t>
            </a:r>
            <a:r>
              <a:rPr sz="1125" dirty="0">
                <a:solidFill>
                  <a:srgbClr val="404040"/>
                </a:solidFill>
                <a:latin typeface="Trebuchet MS"/>
                <a:cs typeface="Trebuchet MS"/>
              </a:rPr>
              <a:t>control</a:t>
            </a:r>
            <a:r>
              <a:rPr sz="1125" spc="-4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25" spc="-8" dirty="0">
                <a:solidFill>
                  <a:srgbClr val="404040"/>
                </a:solidFill>
                <a:latin typeface="Trebuchet MS"/>
                <a:cs typeface="Trebuchet MS"/>
              </a:rPr>
              <a:t>packets.</a:t>
            </a:r>
            <a:endParaRPr sz="1125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7025" y="1082420"/>
            <a:ext cx="3678174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9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488" y="319473"/>
            <a:ext cx="5915025" cy="517449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dirty="0"/>
              <a:t>Sample</a:t>
            </a:r>
            <a:r>
              <a:rPr spc="-41" dirty="0"/>
              <a:t> </a:t>
            </a:r>
            <a:r>
              <a:rPr dirty="0"/>
              <a:t>of</a:t>
            </a:r>
            <a:r>
              <a:rPr spc="-38" dirty="0"/>
              <a:t> </a:t>
            </a:r>
            <a:r>
              <a:rPr dirty="0"/>
              <a:t>protocol</a:t>
            </a:r>
            <a:r>
              <a:rPr spc="-23" dirty="0"/>
              <a:t> </a:t>
            </a:r>
            <a:r>
              <a:rPr spc="-19" dirty="0"/>
              <a:t>use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64108" y="1640205"/>
            <a:ext cx="6042184" cy="3019901"/>
            <a:chOff x="1152144" y="2186939"/>
            <a:chExt cx="8056245" cy="40265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2144" y="2186939"/>
              <a:ext cx="8055864" cy="40264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7216" y="2382012"/>
              <a:ext cx="7467600" cy="34381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010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232" y="657272"/>
            <a:ext cx="7908027" cy="748762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 marR="3810">
              <a:lnSpc>
                <a:spcPct val="100000"/>
              </a:lnSpc>
              <a:spcBef>
                <a:spcPts val="79"/>
              </a:spcBef>
            </a:pPr>
            <a:r>
              <a:rPr sz="2400" dirty="0"/>
              <a:t>Ideal</a:t>
            </a:r>
            <a:r>
              <a:rPr sz="2400" spc="-75" dirty="0"/>
              <a:t> </a:t>
            </a:r>
            <a:r>
              <a:rPr sz="2400" dirty="0"/>
              <a:t>for</a:t>
            </a:r>
            <a:r>
              <a:rPr sz="2400" spc="-79" dirty="0"/>
              <a:t> </a:t>
            </a:r>
            <a:r>
              <a:rPr sz="2400" dirty="0"/>
              <a:t>constrained</a:t>
            </a:r>
            <a:r>
              <a:rPr sz="2400" spc="-79" dirty="0"/>
              <a:t> </a:t>
            </a:r>
            <a:r>
              <a:rPr sz="2400" dirty="0"/>
              <a:t>networks</a:t>
            </a:r>
            <a:r>
              <a:rPr sz="2400" spc="-86" dirty="0"/>
              <a:t> </a:t>
            </a:r>
            <a:r>
              <a:rPr sz="2400" spc="-15" dirty="0"/>
              <a:t>(low </a:t>
            </a:r>
            <a:r>
              <a:rPr sz="2400" dirty="0"/>
              <a:t>bandwidth,</a:t>
            </a:r>
            <a:r>
              <a:rPr sz="2400" spc="-90" dirty="0"/>
              <a:t> </a:t>
            </a:r>
            <a:r>
              <a:rPr sz="2400" dirty="0"/>
              <a:t>high</a:t>
            </a:r>
            <a:r>
              <a:rPr sz="2400" spc="-101" dirty="0"/>
              <a:t> </a:t>
            </a:r>
            <a:r>
              <a:rPr sz="2400" spc="-30" dirty="0"/>
              <a:t>latency,</a:t>
            </a:r>
            <a:r>
              <a:rPr sz="2400" spc="-98" dirty="0"/>
              <a:t> </a:t>
            </a:r>
            <a:r>
              <a:rPr sz="2400" dirty="0"/>
              <a:t>data</a:t>
            </a:r>
            <a:r>
              <a:rPr sz="2400" spc="-101" dirty="0"/>
              <a:t> </a:t>
            </a:r>
            <a:r>
              <a:rPr sz="2400" dirty="0"/>
              <a:t>limits,</a:t>
            </a:r>
            <a:r>
              <a:rPr sz="2400" spc="-98" dirty="0"/>
              <a:t> </a:t>
            </a:r>
            <a:r>
              <a:rPr sz="2400" spc="-19" dirty="0"/>
              <a:t>and </a:t>
            </a:r>
            <a:r>
              <a:rPr sz="2400" dirty="0"/>
              <a:t>fragile</a:t>
            </a:r>
            <a:r>
              <a:rPr sz="2400" spc="-86" dirty="0"/>
              <a:t> </a:t>
            </a:r>
            <a:r>
              <a:rPr sz="2400" spc="-8" dirty="0"/>
              <a:t>connections)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567232" y="1545598"/>
            <a:ext cx="8576768" cy="224228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66224" indent="-256699">
              <a:spcBef>
                <a:spcPts val="825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266224" algn="l"/>
              </a:tabLst>
            </a:pP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MQTT</a:t>
            </a:r>
            <a:r>
              <a:rPr sz="1350" spc="-4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control</a:t>
            </a:r>
            <a:r>
              <a:rPr sz="135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packet</a:t>
            </a:r>
            <a:r>
              <a:rPr sz="135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headers</a:t>
            </a:r>
            <a:r>
              <a:rPr sz="135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350" spc="-1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kept</a:t>
            </a:r>
            <a:r>
              <a:rPr sz="135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35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small</a:t>
            </a:r>
            <a:r>
              <a:rPr sz="135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35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spc="-8" dirty="0">
                <a:solidFill>
                  <a:srgbClr val="404040"/>
                </a:solidFill>
                <a:latin typeface="Trebuchet MS"/>
                <a:cs typeface="Trebuchet MS"/>
              </a:rPr>
              <a:t>possible.</a:t>
            </a:r>
            <a:endParaRPr sz="1350" dirty="0">
              <a:latin typeface="Trebuchet MS"/>
              <a:cs typeface="Trebuchet MS"/>
            </a:endParaRPr>
          </a:p>
          <a:p>
            <a:pPr marL="266700" marR="389096" indent="-257175">
              <a:spcBef>
                <a:spcPts val="750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266700" algn="l"/>
              </a:tabLst>
            </a:pP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sz="135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MQTT</a:t>
            </a:r>
            <a:r>
              <a:rPr sz="135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control</a:t>
            </a:r>
            <a:r>
              <a:rPr sz="135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packet</a:t>
            </a:r>
            <a:r>
              <a:rPr sz="135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consist</a:t>
            </a:r>
            <a:r>
              <a:rPr sz="135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35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three</a:t>
            </a:r>
            <a:r>
              <a:rPr sz="135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parts,</a:t>
            </a:r>
            <a:r>
              <a:rPr sz="135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35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fixed</a:t>
            </a:r>
            <a:r>
              <a:rPr sz="135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spc="-26" dirty="0">
                <a:solidFill>
                  <a:srgbClr val="404040"/>
                </a:solidFill>
                <a:latin typeface="Trebuchet MS"/>
                <a:cs typeface="Trebuchet MS"/>
              </a:rPr>
              <a:t>header, </a:t>
            </a:r>
            <a:r>
              <a:rPr sz="1350" spc="-8" dirty="0">
                <a:solidFill>
                  <a:srgbClr val="404040"/>
                </a:solidFill>
                <a:latin typeface="Trebuchet MS"/>
                <a:cs typeface="Trebuchet MS"/>
              </a:rPr>
              <a:t>variable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header</a:t>
            </a:r>
            <a:r>
              <a:rPr sz="135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35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spc="-8" dirty="0">
                <a:solidFill>
                  <a:srgbClr val="404040"/>
                </a:solidFill>
                <a:latin typeface="Trebuchet MS"/>
                <a:cs typeface="Trebuchet MS"/>
              </a:rPr>
              <a:t>payload.</a:t>
            </a:r>
            <a:endParaRPr sz="1350" dirty="0">
              <a:latin typeface="Trebuchet MS"/>
              <a:cs typeface="Trebuchet MS"/>
            </a:endParaRPr>
          </a:p>
          <a:p>
            <a:pPr marL="266224" indent="-256699">
              <a:spcBef>
                <a:spcPts val="746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266224" algn="l"/>
              </a:tabLst>
            </a:pP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sz="135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MQTT</a:t>
            </a:r>
            <a:r>
              <a:rPr sz="1350" spc="-4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control</a:t>
            </a:r>
            <a:r>
              <a:rPr sz="135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packet</a:t>
            </a:r>
            <a:r>
              <a:rPr sz="135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135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35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135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byte</a:t>
            </a:r>
            <a:r>
              <a:rPr sz="135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Fixed</a:t>
            </a:r>
            <a:r>
              <a:rPr sz="135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spc="-23" dirty="0">
                <a:solidFill>
                  <a:srgbClr val="404040"/>
                </a:solidFill>
                <a:latin typeface="Trebuchet MS"/>
                <a:cs typeface="Trebuchet MS"/>
              </a:rPr>
              <a:t>header.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35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all</a:t>
            </a:r>
            <a:r>
              <a:rPr sz="135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35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spc="-8" dirty="0">
                <a:solidFill>
                  <a:srgbClr val="404040"/>
                </a:solidFill>
                <a:latin typeface="Trebuchet MS"/>
                <a:cs typeface="Trebuchet MS"/>
              </a:rPr>
              <a:t>control</a:t>
            </a:r>
            <a:endParaRPr sz="1350" dirty="0">
              <a:latin typeface="Trebuchet MS"/>
              <a:cs typeface="Trebuchet MS"/>
            </a:endParaRPr>
          </a:p>
          <a:p>
            <a:pPr marL="266700"/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packet</a:t>
            </a:r>
            <a:r>
              <a:rPr sz="1350" spc="-4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35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35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variable</a:t>
            </a:r>
            <a:r>
              <a:rPr sz="135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headers</a:t>
            </a:r>
            <a:r>
              <a:rPr sz="135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35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spc="-8" dirty="0">
                <a:solidFill>
                  <a:srgbClr val="404040"/>
                </a:solidFill>
                <a:latin typeface="Trebuchet MS"/>
                <a:cs typeface="Trebuchet MS"/>
              </a:rPr>
              <a:t>payload.</a:t>
            </a:r>
            <a:endParaRPr sz="1350" dirty="0">
              <a:latin typeface="Trebuchet MS"/>
              <a:cs typeface="Trebuchet MS"/>
            </a:endParaRPr>
          </a:p>
          <a:p>
            <a:pPr marL="266224" indent="-256699">
              <a:spcBef>
                <a:spcPts val="758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266224" algn="l"/>
              </a:tabLst>
            </a:pP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350" spc="-10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variable</a:t>
            </a:r>
            <a:r>
              <a:rPr sz="135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header</a:t>
            </a:r>
            <a:r>
              <a:rPr sz="135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contains</a:t>
            </a:r>
            <a:r>
              <a:rPr sz="135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35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packet</a:t>
            </a:r>
            <a:r>
              <a:rPr sz="1350" spc="-4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identifier</a:t>
            </a:r>
            <a:r>
              <a:rPr sz="135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if</a:t>
            </a:r>
            <a:r>
              <a:rPr sz="135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sz="1350" spc="-4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350" spc="-4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35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control</a:t>
            </a:r>
            <a:r>
              <a:rPr sz="135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spc="-8" dirty="0">
                <a:solidFill>
                  <a:srgbClr val="404040"/>
                </a:solidFill>
                <a:latin typeface="Trebuchet MS"/>
                <a:cs typeface="Trebuchet MS"/>
              </a:rPr>
              <a:t>packet.</a:t>
            </a:r>
            <a:endParaRPr sz="1350" dirty="0">
              <a:latin typeface="Trebuchet MS"/>
              <a:cs typeface="Trebuchet MS"/>
            </a:endParaRPr>
          </a:p>
          <a:p>
            <a:pPr marL="266224" indent="-256699">
              <a:spcBef>
                <a:spcPts val="746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266224" algn="l"/>
              </a:tabLst>
            </a:pP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350" spc="-9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payload</a:t>
            </a:r>
            <a:r>
              <a:rPr sz="135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up</a:t>
            </a:r>
            <a:r>
              <a:rPr sz="135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35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256</a:t>
            </a:r>
            <a:r>
              <a:rPr sz="135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MB</a:t>
            </a:r>
            <a:r>
              <a:rPr sz="135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could</a:t>
            </a:r>
            <a:r>
              <a:rPr sz="135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35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attached</a:t>
            </a:r>
            <a:r>
              <a:rPr sz="1350" spc="-1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35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350" spc="-2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spc="-8" dirty="0">
                <a:solidFill>
                  <a:srgbClr val="404040"/>
                </a:solidFill>
                <a:latin typeface="Trebuchet MS"/>
                <a:cs typeface="Trebuchet MS"/>
              </a:rPr>
              <a:t>packets.</a:t>
            </a:r>
            <a:endParaRPr sz="1350" dirty="0">
              <a:latin typeface="Trebuchet MS"/>
              <a:cs typeface="Trebuchet MS"/>
            </a:endParaRPr>
          </a:p>
          <a:p>
            <a:pPr marL="266224" indent="-256699">
              <a:spcBef>
                <a:spcPts val="746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266224" algn="l"/>
              </a:tabLst>
            </a:pP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Having</a:t>
            </a:r>
            <a:r>
              <a:rPr sz="135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35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small</a:t>
            </a:r>
            <a:r>
              <a:rPr sz="1350" spc="-4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header</a:t>
            </a:r>
            <a:r>
              <a:rPr sz="135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overhead</a:t>
            </a:r>
            <a:r>
              <a:rPr sz="1350" spc="-1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makes</a:t>
            </a:r>
            <a:r>
              <a:rPr sz="135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350" spc="-4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protocol</a:t>
            </a:r>
            <a:r>
              <a:rPr sz="135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appropriate</a:t>
            </a:r>
            <a:r>
              <a:rPr sz="135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35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IoT</a:t>
            </a:r>
            <a:r>
              <a:rPr sz="1350" spc="-56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spc="-19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endParaRPr sz="1350" dirty="0">
              <a:latin typeface="Trebuchet MS"/>
              <a:cs typeface="Trebuchet MS"/>
            </a:endParaRPr>
          </a:p>
          <a:p>
            <a:pPr marL="266700"/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lowering</a:t>
            </a:r>
            <a:r>
              <a:rPr sz="1350" spc="-4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35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amount</a:t>
            </a:r>
            <a:r>
              <a:rPr sz="135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350" spc="-4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350" spc="-38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transmitted</a:t>
            </a:r>
            <a:r>
              <a:rPr sz="135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over</a:t>
            </a:r>
            <a:r>
              <a:rPr sz="1350" spc="-23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dirty="0">
                <a:solidFill>
                  <a:srgbClr val="404040"/>
                </a:solidFill>
                <a:latin typeface="Trebuchet MS"/>
                <a:cs typeface="Trebuchet MS"/>
              </a:rPr>
              <a:t>constrained</a:t>
            </a:r>
            <a:r>
              <a:rPr sz="1350" spc="-3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50" spc="-8" dirty="0">
                <a:solidFill>
                  <a:srgbClr val="404040"/>
                </a:solidFill>
                <a:latin typeface="Trebuchet MS"/>
                <a:cs typeface="Trebuchet MS"/>
              </a:rPr>
              <a:t>networks.</a:t>
            </a:r>
            <a:endParaRPr sz="135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047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</TotalTime>
  <Words>1373</Words>
  <Application>Microsoft Office PowerPoint</Application>
  <PresentationFormat>On-screen Show (16:9)</PresentationFormat>
  <Paragraphs>223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Malgun Gothic</vt:lpstr>
      <vt:lpstr>Arial</vt:lpstr>
      <vt:lpstr>Calibri</vt:lpstr>
      <vt:lpstr>Calibri Light</vt:lpstr>
      <vt:lpstr>Comic Sans MS</vt:lpstr>
      <vt:lpstr>Times New Roman</vt:lpstr>
      <vt:lpstr>Trebuchet MS</vt:lpstr>
      <vt:lpstr>Wingdings</vt:lpstr>
      <vt:lpstr>Wingdings 3</vt:lpstr>
      <vt:lpstr>Office Theme</vt:lpstr>
      <vt:lpstr>PowerPoint Presentation</vt:lpstr>
      <vt:lpstr>PowerPoint Presentation</vt:lpstr>
      <vt:lpstr>MQTT</vt:lpstr>
      <vt:lpstr>Publish / Subscribe Messaging (One to Many)</vt:lpstr>
      <vt:lpstr>MQTT Topic and Wildcards</vt:lpstr>
      <vt:lpstr>MQTT Topic : Details</vt:lpstr>
      <vt:lpstr>MQTT publish subscribe architecture</vt:lpstr>
      <vt:lpstr>Sample of protocol use</vt:lpstr>
      <vt:lpstr>Ideal for constrained networks (low bandwidth, high latency, data limits, and fragile connections)</vt:lpstr>
      <vt:lpstr>Quality of Service (QoS) for MQTT</vt:lpstr>
      <vt:lpstr>Quality of Service (QoS) for MQTT</vt:lpstr>
      <vt:lpstr>MQTT Clients and APIs</vt:lpstr>
      <vt:lpstr>Reference</vt:lpstr>
      <vt:lpstr>PowerPoint Presentation</vt:lpstr>
      <vt:lpstr>Apa Itu Protokol MQTT?</vt:lpstr>
      <vt:lpstr>Process&gt;&gt;</vt:lpstr>
      <vt:lpstr>Topic $$$</vt:lpstr>
      <vt:lpstr>Payload $$$</vt:lpstr>
      <vt:lpstr>PowerPoint Presentation</vt:lpstr>
      <vt:lpstr>MQTT App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pds</dc:title>
  <dc:subject/>
  <dc:creator>pds</dc:creator>
  <cp:keywords/>
  <dc:description/>
  <cp:lastModifiedBy>Gde</cp:lastModifiedBy>
  <cp:revision>96</cp:revision>
  <dcterms:modified xsi:type="dcterms:W3CDTF">2025-09-29T02:35:44Z</dcterms:modified>
  <cp:category/>
</cp:coreProperties>
</file>