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1"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D0A"/>
    <a:srgbClr val="054772"/>
    <a:srgbClr val="DAF3FE"/>
    <a:srgbClr val="0EB2F9"/>
    <a:srgbClr val="032C52"/>
    <a:srgbClr val="021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80F9D-892C-4941-B29F-8BD0B50287AB}" type="datetimeFigureOut">
              <a:rPr lang="en-US" smtClean="0"/>
              <a:pPr/>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7A0E9-4491-41B4-AB20-D835C7C86100}" type="slidenum">
              <a:rPr lang="en-US" smtClean="0"/>
              <a:pPr/>
              <a:t>‹#›</a:t>
            </a:fld>
            <a:endParaRPr lang="en-US"/>
          </a:p>
        </p:txBody>
      </p:sp>
    </p:spTree>
    <p:extLst>
      <p:ext uri="{BB962C8B-B14F-4D97-AF65-F5344CB8AC3E}">
        <p14:creationId xmlns:p14="http://schemas.microsoft.com/office/powerpoint/2010/main" val="136281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pPr/>
              <a:t>2</a:t>
            </a:fld>
            <a:endParaRPr lang="en-US"/>
          </a:p>
        </p:txBody>
      </p:sp>
    </p:spTree>
    <p:extLst>
      <p:ext uri="{BB962C8B-B14F-4D97-AF65-F5344CB8AC3E}">
        <p14:creationId xmlns:p14="http://schemas.microsoft.com/office/powerpoint/2010/main" val="398008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pPr/>
              <a:t>3</a:t>
            </a:fld>
            <a:endParaRPr lang="en-US"/>
          </a:p>
        </p:txBody>
      </p:sp>
    </p:spTree>
    <p:extLst>
      <p:ext uri="{BB962C8B-B14F-4D97-AF65-F5344CB8AC3E}">
        <p14:creationId xmlns:p14="http://schemas.microsoft.com/office/powerpoint/2010/main" val="2182634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pPr/>
              <a:t>8/29/2024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514600"/>
            <a:ext cx="7339642" cy="1968500"/>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7863" y="662142"/>
            <a:ext cx="6908800" cy="923330"/>
          </a:xfrm>
          <a:prstGeom prst="rect">
            <a:avLst/>
          </a:prstGeom>
          <a:noFill/>
        </p:spPr>
        <p:txBody>
          <a:bodyPr wrap="square" rtlCol="0">
            <a:spAutoFit/>
          </a:bodyPr>
          <a:lstStyle/>
          <a:p>
            <a:r>
              <a:rPr lang="en-US" sz="5400" dirty="0" smtClean="0">
                <a:solidFill>
                  <a:schemeClr val="accent2"/>
                </a:solidFill>
                <a:latin typeface="Arial" panose="020B0604020202020204" pitchFamily="34" charset="0"/>
                <a:cs typeface="Arial" panose="020B0604020202020204" pitchFamily="34" charset="0"/>
              </a:rPr>
              <a:t>Chapter 1</a:t>
            </a:r>
            <a:endParaRPr lang="en-US" sz="5400" dirty="0">
              <a:solidFill>
                <a:schemeClr val="accent2"/>
              </a:solidFill>
              <a:latin typeface="Arial" panose="020B0604020202020204" pitchFamily="34" charset="0"/>
              <a:cs typeface="Arial" panose="020B0604020202020204" pitchFamily="34" charset="0"/>
            </a:endParaRPr>
          </a:p>
        </p:txBody>
      </p:sp>
      <p:sp>
        <p:nvSpPr>
          <p:cNvPr id="8" name="TextBox 7"/>
          <p:cNvSpPr txBox="1"/>
          <p:nvPr/>
        </p:nvSpPr>
        <p:spPr>
          <a:xfrm>
            <a:off x="747863" y="3075057"/>
            <a:ext cx="6908800" cy="707886"/>
          </a:xfrm>
          <a:prstGeom prst="rect">
            <a:avLst/>
          </a:prstGeom>
          <a:noFill/>
        </p:spPr>
        <p:txBody>
          <a:bodyPr wrap="square" rtlCol="0">
            <a:spAutoFit/>
          </a:bodyPr>
          <a:lstStyle/>
          <a:p>
            <a:r>
              <a:rPr lang="en-US" sz="4000" dirty="0" smtClean="0">
                <a:solidFill>
                  <a:srgbClr val="054772"/>
                </a:solidFill>
                <a:latin typeface="Arial" panose="020B0604020202020204" pitchFamily="34" charset="0"/>
                <a:cs typeface="Arial" panose="020B0604020202020204" pitchFamily="34" charset="0"/>
              </a:rPr>
              <a:t>Introduction to </a:t>
            </a:r>
            <a:r>
              <a:rPr lang="en-US" sz="4000" dirty="0" err="1" smtClean="0">
                <a:solidFill>
                  <a:srgbClr val="054772"/>
                </a:solidFill>
                <a:latin typeface="Arial" panose="020B0604020202020204" pitchFamily="34" charset="0"/>
                <a:cs typeface="Arial" panose="020B0604020202020204" pitchFamily="34" charset="0"/>
              </a:rPr>
              <a:t>IoT</a:t>
            </a:r>
            <a:endParaRPr lang="en-US" sz="4000" dirty="0">
              <a:solidFill>
                <a:srgbClr val="054772"/>
              </a:solidFill>
              <a:latin typeface="Arial" panose="020B0604020202020204" pitchFamily="34" charset="0"/>
              <a:cs typeface="Arial" panose="020B0604020202020204" pitchFamily="34" charset="0"/>
            </a:endParaRPr>
          </a:p>
        </p:txBody>
      </p:sp>
      <p:sp>
        <p:nvSpPr>
          <p:cNvPr id="9" name="Rectangle 8"/>
          <p:cNvSpPr/>
          <p:nvPr/>
        </p:nvSpPr>
        <p:spPr>
          <a:xfrm>
            <a:off x="-13179" y="0"/>
            <a:ext cx="444021"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 descr="E:\IoT Book - Lecture Slides\IoT_Cover_Front.png"/>
          <p:cNvPicPr>
            <a:picLocks noChangeAspect="1" noChangeArrowheads="1"/>
          </p:cNvPicPr>
          <p:nvPr/>
        </p:nvPicPr>
        <p:blipFill>
          <a:blip r:embed="rId2"/>
          <a:srcRect/>
          <a:stretch>
            <a:fillRect/>
          </a:stretch>
        </p:blipFill>
        <p:spPr bwMode="auto">
          <a:xfrm>
            <a:off x="7341234" y="0"/>
            <a:ext cx="4893413" cy="6858000"/>
          </a:xfrm>
          <a:prstGeom prst="rect">
            <a:avLst/>
          </a:prstGeom>
          <a:noFill/>
        </p:spPr>
      </p:pic>
      <p:sp>
        <p:nvSpPr>
          <p:cNvPr id="13" name="TextBox 12"/>
          <p:cNvSpPr txBox="1"/>
          <p:nvPr/>
        </p:nvSpPr>
        <p:spPr>
          <a:xfrm>
            <a:off x="5065863" y="6581000"/>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70614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 Publish–Subscribe Communication Model</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Publish–Subscribe is a communication model that involves publishers, brokers and consumers.  </a:t>
            </a:r>
          </a:p>
          <a:p>
            <a:r>
              <a:rPr lang="en-US" dirty="0" smtClean="0"/>
              <a:t>Publishers are the source of data.  Publishers send the data to the topics which are managed by the broker. Publishers are not aware of the consumers. </a:t>
            </a:r>
          </a:p>
          <a:p>
            <a:r>
              <a:rPr lang="en-US" dirty="0" smtClean="0"/>
              <a:t>Consumers subscribe to the topics which are managed by the broker.</a:t>
            </a:r>
          </a:p>
          <a:p>
            <a:r>
              <a:rPr lang="en-US" dirty="0" smtClean="0"/>
              <a:t>When the broker receives data for a topic from the publisher, it sends the data to all the subscribed consumers.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5122" name="Picture 2"/>
          <p:cNvPicPr>
            <a:picLocks noChangeAspect="1" noChangeArrowheads="1"/>
          </p:cNvPicPr>
          <p:nvPr/>
        </p:nvPicPr>
        <p:blipFill>
          <a:blip r:embed="rId2"/>
          <a:srcRect/>
          <a:stretch>
            <a:fillRect/>
          </a:stretch>
        </p:blipFill>
        <p:spPr bwMode="auto">
          <a:xfrm>
            <a:off x="5348734" y="2501900"/>
            <a:ext cx="6674991" cy="2501900"/>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Push–Pull Communication Model</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Push–Pull is a communication model in which the data producers push the data to queues and the consumers pull the data from the queues. Producers do not need to be aware of the consumers. </a:t>
            </a:r>
          </a:p>
          <a:p>
            <a:r>
              <a:rPr lang="en-US" dirty="0" smtClean="0"/>
              <a:t>Queues help in decoupling the messaging between the producers and consumers. </a:t>
            </a:r>
          </a:p>
          <a:p>
            <a:r>
              <a:rPr lang="en-US" dirty="0" smtClean="0"/>
              <a:t>Queues also act as a buffer which helps in situations when there is a mismatch between the rate at which the producers push data and the rate at which the consumers pull data.</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6146" name="Picture 2"/>
          <p:cNvPicPr>
            <a:picLocks noChangeAspect="1" noChangeArrowheads="1"/>
          </p:cNvPicPr>
          <p:nvPr/>
        </p:nvPicPr>
        <p:blipFill>
          <a:blip r:embed="rId2"/>
          <a:srcRect/>
          <a:stretch>
            <a:fillRect/>
          </a:stretch>
        </p:blipFill>
        <p:spPr bwMode="auto">
          <a:xfrm>
            <a:off x="5157137" y="2457450"/>
            <a:ext cx="7034863" cy="2838450"/>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Exclusive Pair Communication Model</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Exclusive Pair is a bidirectional, fully duplex communication model that uses a persistent connection between the client and the server. </a:t>
            </a:r>
          </a:p>
          <a:p>
            <a:r>
              <a:rPr lang="en-US" dirty="0" smtClean="0"/>
              <a:t>Once the connection is set up it, remains open until the client sends a request to close the connection. </a:t>
            </a:r>
          </a:p>
          <a:p>
            <a:r>
              <a:rPr lang="en-US" dirty="0" smtClean="0"/>
              <a:t>Client and server can send messages to each other after connection setup. </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srcRect/>
          <a:stretch>
            <a:fillRect/>
          </a:stretch>
        </p:blipFill>
        <p:spPr bwMode="auto">
          <a:xfrm>
            <a:off x="5678719" y="1838324"/>
            <a:ext cx="6173556" cy="4244975"/>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REST-based Communication APIs</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Representational State Transfer (REST) is a set of architectural principles by which you can design web services and web APIs that focus on a system’s resources and how resource states are addressed and transferred.  </a:t>
            </a:r>
          </a:p>
          <a:p>
            <a:r>
              <a:rPr lang="en-US" dirty="0" smtClean="0"/>
              <a:t>REST APIs follow the request–response communication model. </a:t>
            </a:r>
          </a:p>
          <a:p>
            <a:r>
              <a:rPr lang="en-US" dirty="0" smtClean="0"/>
              <a:t>REST architectural constraints apply to the components, connectors and data elements within a distributed hypermedia system.</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8194" name="Picture 2"/>
          <p:cNvPicPr>
            <a:picLocks noChangeAspect="1" noChangeArrowheads="1"/>
          </p:cNvPicPr>
          <p:nvPr/>
        </p:nvPicPr>
        <p:blipFill>
          <a:blip r:embed="rId2"/>
          <a:srcRect/>
          <a:stretch>
            <a:fillRect/>
          </a:stretch>
        </p:blipFill>
        <p:spPr bwMode="auto">
          <a:xfrm>
            <a:off x="5124450" y="1930400"/>
            <a:ext cx="6829425" cy="4114800"/>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WebSocket</a:t>
            </a:r>
            <a:r>
              <a:rPr lang="en-US" dirty="0" smtClean="0">
                <a:latin typeface="+mn-lt"/>
              </a:rPr>
              <a:t>-based Communication APIs</a:t>
            </a:r>
          </a:p>
        </p:txBody>
      </p:sp>
      <p:sp>
        <p:nvSpPr>
          <p:cNvPr id="3" name="Content Placeholder 2"/>
          <p:cNvSpPr>
            <a:spLocks noGrp="1"/>
          </p:cNvSpPr>
          <p:nvPr>
            <p:ph idx="1"/>
          </p:nvPr>
        </p:nvSpPr>
        <p:spPr>
          <a:xfrm>
            <a:off x="838200" y="1825625"/>
            <a:ext cx="4330700" cy="4371975"/>
          </a:xfrm>
        </p:spPr>
        <p:txBody>
          <a:bodyPr>
            <a:normAutofit/>
          </a:bodyPr>
          <a:lstStyle/>
          <a:p>
            <a:r>
              <a:rPr lang="en-US" dirty="0" err="1" smtClean="0"/>
              <a:t>WebSocket</a:t>
            </a:r>
            <a:r>
              <a:rPr lang="en-US" dirty="0" smtClean="0"/>
              <a:t> APIs allow bi-directional, full duplex communication between clients and servers.</a:t>
            </a:r>
          </a:p>
          <a:p>
            <a:r>
              <a:rPr lang="en-US" dirty="0" err="1" smtClean="0"/>
              <a:t>WebSocket</a:t>
            </a:r>
            <a:r>
              <a:rPr lang="en-US" dirty="0" smtClean="0"/>
              <a:t> APIs follow the exclusive pair communication model.</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9218" name="Picture 2"/>
          <p:cNvPicPr>
            <a:picLocks noChangeAspect="1" noChangeArrowheads="1"/>
          </p:cNvPicPr>
          <p:nvPr/>
        </p:nvPicPr>
        <p:blipFill>
          <a:blip r:embed="rId2"/>
          <a:srcRect/>
          <a:stretch>
            <a:fillRect/>
          </a:stretch>
        </p:blipFill>
        <p:spPr bwMode="auto">
          <a:xfrm>
            <a:off x="5129932" y="1870074"/>
            <a:ext cx="6703293" cy="4429125"/>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a:normAutofit fontScale="92500" lnSpcReduction="10000"/>
          </a:bodyPr>
          <a:lstStyle/>
          <a:p>
            <a:pPr>
              <a:buNone/>
            </a:pPr>
            <a:r>
              <a:rPr lang="en-US" dirty="0" smtClean="0"/>
              <a:t>An </a:t>
            </a:r>
            <a:r>
              <a:rPr lang="en-US" dirty="0" err="1" smtClean="0"/>
              <a:t>IoT</a:t>
            </a:r>
            <a:r>
              <a:rPr lang="en-US" dirty="0" smtClean="0"/>
              <a:t> system comprises the following components:</a:t>
            </a:r>
          </a:p>
          <a:p>
            <a:r>
              <a:rPr lang="en-US" b="1" dirty="0" smtClean="0"/>
              <a:t>Device</a:t>
            </a:r>
            <a:r>
              <a:rPr lang="en-US" dirty="0" smtClean="0"/>
              <a:t>: An </a:t>
            </a:r>
            <a:r>
              <a:rPr lang="en-US" dirty="0" err="1" smtClean="0"/>
              <a:t>IoT</a:t>
            </a:r>
            <a:r>
              <a:rPr lang="en-US" dirty="0" smtClean="0"/>
              <a:t> device allows </a:t>
            </a:r>
            <a:r>
              <a:rPr lang="en-US" dirty="0" err="1" smtClean="0"/>
              <a:t>identiﬁcation</a:t>
            </a:r>
            <a:r>
              <a:rPr lang="en-US" dirty="0" smtClean="0"/>
              <a:t>, remote sensing, actuating and remote monitoring capabilities. </a:t>
            </a:r>
          </a:p>
          <a:p>
            <a:r>
              <a:rPr lang="en-US" b="1" dirty="0" smtClean="0"/>
              <a:t>Resource</a:t>
            </a:r>
            <a:r>
              <a:rPr lang="en-US" dirty="0" smtClean="0"/>
              <a:t>:  Resources are software components on the </a:t>
            </a:r>
            <a:r>
              <a:rPr lang="en-US" dirty="0" err="1" smtClean="0"/>
              <a:t>IoT</a:t>
            </a:r>
            <a:r>
              <a:rPr lang="en-US" dirty="0" smtClean="0"/>
              <a:t> device for accessing, processing and storing sensor information, or for controlling actuators connected to the device.  Resources also include the software components that enable network access for the device.</a:t>
            </a:r>
          </a:p>
          <a:p>
            <a:r>
              <a:rPr lang="en-US" b="1" dirty="0" smtClean="0"/>
              <a:t>Controller Service</a:t>
            </a:r>
            <a:r>
              <a:rPr lang="en-US" dirty="0" smtClean="0"/>
              <a:t>:  Controller service is a native service that runs on the device and interacts with the web services. Controller service sends data from the device to the web service and receives commands from the application (via web services) for controlling the device.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Levels and Deployment Templates</a:t>
            </a:r>
          </a:p>
        </p:txBody>
      </p:sp>
      <p:sp>
        <p:nvSpPr>
          <p:cNvPr id="3" name="Content Placeholder 2"/>
          <p:cNvSpPr>
            <a:spLocks noGrp="1"/>
          </p:cNvSpPr>
          <p:nvPr>
            <p:ph idx="1"/>
          </p:nvPr>
        </p:nvSpPr>
        <p:spPr>
          <a:xfrm>
            <a:off x="838200" y="1825625"/>
            <a:ext cx="10693400" cy="4371975"/>
          </a:xfrm>
        </p:spPr>
        <p:txBody>
          <a:bodyPr>
            <a:normAutofit fontScale="92500" lnSpcReduction="10000"/>
          </a:bodyPr>
          <a:lstStyle/>
          <a:p>
            <a:r>
              <a:rPr lang="en-US" b="1" dirty="0" smtClean="0"/>
              <a:t>Database</a:t>
            </a:r>
            <a:r>
              <a:rPr lang="en-US" dirty="0" smtClean="0"/>
              <a:t>: Database can be either local or in the cloud and stores the data generated by the </a:t>
            </a:r>
            <a:r>
              <a:rPr lang="en-US" dirty="0" err="1" smtClean="0"/>
              <a:t>IoT</a:t>
            </a:r>
            <a:r>
              <a:rPr lang="en-US" dirty="0" smtClean="0"/>
              <a:t> device.</a:t>
            </a:r>
          </a:p>
          <a:p>
            <a:r>
              <a:rPr lang="en-US" b="1" dirty="0" smtClean="0"/>
              <a:t>Web Service</a:t>
            </a:r>
            <a:r>
              <a:rPr lang="en-US" dirty="0" smtClean="0"/>
              <a:t>:  Web services serve as a link between the </a:t>
            </a:r>
            <a:r>
              <a:rPr lang="en-US" dirty="0" err="1" smtClean="0"/>
              <a:t>IoT</a:t>
            </a:r>
            <a:r>
              <a:rPr lang="en-US" dirty="0" smtClean="0"/>
              <a:t> device, application, database and analysis components.  Web service can be implemented using HTTP and REST principles (REST service) or using the </a:t>
            </a:r>
            <a:r>
              <a:rPr lang="en-US" dirty="0" err="1" smtClean="0"/>
              <a:t>WebSocket</a:t>
            </a:r>
            <a:r>
              <a:rPr lang="en-US" dirty="0" smtClean="0"/>
              <a:t> protocol (</a:t>
            </a:r>
            <a:r>
              <a:rPr lang="en-US" dirty="0" err="1" smtClean="0"/>
              <a:t>WebSocket</a:t>
            </a:r>
            <a:r>
              <a:rPr lang="en-US" dirty="0" smtClean="0"/>
              <a:t> service).</a:t>
            </a:r>
          </a:p>
          <a:p>
            <a:r>
              <a:rPr lang="en-US" b="1" dirty="0" smtClean="0"/>
              <a:t>Analysis Component</a:t>
            </a:r>
            <a:r>
              <a:rPr lang="en-US" dirty="0" smtClean="0"/>
              <a:t>: This is responsible for analyzing the </a:t>
            </a:r>
            <a:r>
              <a:rPr lang="en-US" dirty="0" err="1" smtClean="0"/>
              <a:t>IoT</a:t>
            </a:r>
            <a:r>
              <a:rPr lang="en-US" dirty="0" smtClean="0"/>
              <a:t> data and generating results in a form that is easy for the user to understand. </a:t>
            </a:r>
          </a:p>
          <a:p>
            <a:r>
              <a:rPr lang="en-US" b="1" dirty="0" smtClean="0"/>
              <a:t>Application</a:t>
            </a:r>
            <a:r>
              <a:rPr lang="en-US" dirty="0" smtClean="0"/>
              <a:t>: </a:t>
            </a:r>
            <a:r>
              <a:rPr lang="en-US" dirty="0" err="1" smtClean="0"/>
              <a:t>IoT</a:t>
            </a:r>
            <a:r>
              <a:rPr lang="en-US" dirty="0" smtClean="0"/>
              <a:t> applications provide an interface that the users can use to control and monitor various aspects of the </a:t>
            </a:r>
            <a:r>
              <a:rPr lang="en-US" dirty="0" err="1" smtClean="0"/>
              <a:t>IoT</a:t>
            </a:r>
            <a:r>
              <a:rPr lang="en-US" dirty="0" smtClean="0"/>
              <a:t> system. Applications also allow users to view the system status and the processed data.</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Level-1</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A level-1 </a:t>
            </a:r>
            <a:r>
              <a:rPr lang="en-US" dirty="0" err="1" smtClean="0"/>
              <a:t>IoT</a:t>
            </a:r>
            <a:r>
              <a:rPr lang="en-US" dirty="0" smtClean="0"/>
              <a:t> system has a single node/device that performs sensing and/or actuation, stores data, performs analysis and hosts the application.</a:t>
            </a:r>
          </a:p>
          <a:p>
            <a:r>
              <a:rPr lang="en-US" dirty="0" smtClean="0"/>
              <a:t>Level-1 </a:t>
            </a:r>
            <a:r>
              <a:rPr lang="en-US" dirty="0" err="1" smtClean="0"/>
              <a:t>IoT</a:t>
            </a:r>
            <a:r>
              <a:rPr lang="en-US" dirty="0" smtClean="0"/>
              <a:t> systems are suitable for </a:t>
            </a:r>
            <a:r>
              <a:rPr lang="en-US" dirty="0" err="1" smtClean="0"/>
              <a:t>modelling</a:t>
            </a:r>
            <a:r>
              <a:rPr lang="en-US" dirty="0" smtClean="0"/>
              <a:t> low-cost and low-complexity solutions where the data involved is not big and the analysis requirements are not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242" name="Picture 2"/>
          <p:cNvPicPr>
            <a:picLocks noChangeAspect="1" noChangeArrowheads="1"/>
          </p:cNvPicPr>
          <p:nvPr/>
        </p:nvPicPr>
        <p:blipFill>
          <a:blip r:embed="rId2"/>
          <a:srcRect/>
          <a:stretch>
            <a:fillRect/>
          </a:stretch>
        </p:blipFill>
        <p:spPr bwMode="auto">
          <a:xfrm>
            <a:off x="6223000" y="1547813"/>
            <a:ext cx="3770313" cy="4963966"/>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Level-2</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A level-2 </a:t>
            </a:r>
            <a:r>
              <a:rPr lang="en-US" dirty="0" err="1" smtClean="0"/>
              <a:t>IoT</a:t>
            </a:r>
            <a:r>
              <a:rPr lang="en-US" dirty="0" smtClean="0"/>
              <a:t> system has a single node that performs sensing and/or actuation and local analysis. </a:t>
            </a:r>
          </a:p>
          <a:p>
            <a:r>
              <a:rPr lang="en-US" dirty="0" smtClean="0"/>
              <a:t>Data is stored in the cloud and the application is usually cloud-based. </a:t>
            </a:r>
          </a:p>
          <a:p>
            <a:r>
              <a:rPr lang="en-US" dirty="0" smtClean="0"/>
              <a:t>Level-2 </a:t>
            </a:r>
            <a:r>
              <a:rPr lang="en-US" dirty="0" err="1" smtClean="0"/>
              <a:t>IoT</a:t>
            </a:r>
            <a:r>
              <a:rPr lang="en-US" dirty="0" smtClean="0"/>
              <a:t> systems are suitable for solutions where the data involved is big; however, the primary analysis requirement is not computationally intensive and can be done locally.</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1266" name="Picture 2"/>
          <p:cNvPicPr>
            <a:picLocks noChangeAspect="1" noChangeArrowheads="1"/>
          </p:cNvPicPr>
          <p:nvPr/>
        </p:nvPicPr>
        <p:blipFill>
          <a:blip r:embed="rId2"/>
          <a:srcRect/>
          <a:stretch>
            <a:fillRect/>
          </a:stretch>
        </p:blipFill>
        <p:spPr bwMode="auto">
          <a:xfrm>
            <a:off x="6540501" y="1541463"/>
            <a:ext cx="3621088" cy="4774709"/>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Level-3</a:t>
            </a:r>
          </a:p>
        </p:txBody>
      </p:sp>
      <p:sp>
        <p:nvSpPr>
          <p:cNvPr id="3" name="Content Placeholder 2"/>
          <p:cNvSpPr>
            <a:spLocks noGrp="1"/>
          </p:cNvSpPr>
          <p:nvPr>
            <p:ph idx="1"/>
          </p:nvPr>
        </p:nvSpPr>
        <p:spPr>
          <a:xfrm>
            <a:off x="838200" y="1825625"/>
            <a:ext cx="4330700" cy="4371975"/>
          </a:xfrm>
        </p:spPr>
        <p:txBody>
          <a:bodyPr>
            <a:normAutofit lnSpcReduction="10000"/>
          </a:bodyPr>
          <a:lstStyle/>
          <a:p>
            <a:r>
              <a:rPr lang="en-US" dirty="0" smtClean="0"/>
              <a:t>A level-3 </a:t>
            </a:r>
            <a:r>
              <a:rPr lang="en-US" dirty="0" err="1" smtClean="0"/>
              <a:t>IoT</a:t>
            </a:r>
            <a:r>
              <a:rPr lang="en-US" dirty="0" smtClean="0"/>
              <a:t> system has a single node. Data is stored and analyzed in the cloud and the application is cloud-based.</a:t>
            </a:r>
          </a:p>
          <a:p>
            <a:r>
              <a:rPr lang="en-US" dirty="0" smtClean="0"/>
              <a:t>Level-3 </a:t>
            </a:r>
            <a:r>
              <a:rPr lang="en-US" dirty="0" err="1" smtClean="0"/>
              <a:t>IoT</a:t>
            </a:r>
            <a:r>
              <a:rPr lang="en-US" dirty="0" smtClean="0"/>
              <a:t> systems are suitable for solutions where the data involved is big and the analysis requirements are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2290" name="Picture 2"/>
          <p:cNvPicPr>
            <a:picLocks noChangeAspect="1" noChangeArrowheads="1"/>
          </p:cNvPicPr>
          <p:nvPr/>
        </p:nvPicPr>
        <p:blipFill>
          <a:blip r:embed="rId2"/>
          <a:srcRect/>
          <a:stretch>
            <a:fillRect/>
          </a:stretch>
        </p:blipFill>
        <p:spPr bwMode="auto">
          <a:xfrm>
            <a:off x="6591301" y="1531938"/>
            <a:ext cx="3621088" cy="4966979"/>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Outline</a:t>
            </a:r>
            <a:endParaRPr lang="en-US" dirty="0">
              <a:latin typeface="+mn-lt"/>
            </a:endParaRPr>
          </a:p>
        </p:txBody>
      </p:sp>
      <p:sp>
        <p:nvSpPr>
          <p:cNvPr id="3" name="Content Placeholder 2"/>
          <p:cNvSpPr>
            <a:spLocks noGrp="1"/>
          </p:cNvSpPr>
          <p:nvPr>
            <p:ph idx="1"/>
          </p:nvPr>
        </p:nvSpPr>
        <p:spPr/>
        <p:txBody>
          <a:bodyPr/>
          <a:lstStyle/>
          <a:p>
            <a:r>
              <a:rPr lang="en-US" dirty="0" smtClean="0"/>
              <a:t>Definition of </a:t>
            </a:r>
            <a:r>
              <a:rPr lang="en-US" dirty="0" err="1" smtClean="0"/>
              <a:t>IoT</a:t>
            </a:r>
            <a:endParaRPr lang="en-US" dirty="0" smtClean="0"/>
          </a:p>
          <a:p>
            <a:r>
              <a:rPr lang="en-US" dirty="0" smtClean="0"/>
              <a:t>Characteristics </a:t>
            </a:r>
            <a:r>
              <a:rPr lang="en-US" dirty="0"/>
              <a:t>of </a:t>
            </a:r>
            <a:r>
              <a:rPr lang="en-US" dirty="0" err="1" smtClean="0"/>
              <a:t>IoT</a:t>
            </a:r>
            <a:endParaRPr lang="en-US" dirty="0" smtClean="0"/>
          </a:p>
          <a:p>
            <a:r>
              <a:rPr lang="en-US" dirty="0" smtClean="0"/>
              <a:t>Physical design of </a:t>
            </a:r>
            <a:r>
              <a:rPr lang="en-US" dirty="0" err="1" smtClean="0"/>
              <a:t>IoT</a:t>
            </a:r>
            <a:endParaRPr lang="en-US" dirty="0" smtClean="0"/>
          </a:p>
          <a:p>
            <a:r>
              <a:rPr lang="en-US" dirty="0" smtClean="0"/>
              <a:t>Logical design of </a:t>
            </a:r>
            <a:r>
              <a:rPr lang="en-US" dirty="0" err="1" smtClean="0"/>
              <a:t>IoT</a:t>
            </a:r>
            <a:endParaRPr lang="en-US" dirty="0" smtClean="0"/>
          </a:p>
          <a:p>
            <a:r>
              <a:rPr lang="en-US" dirty="0" err="1" smtClean="0"/>
              <a:t>IoT</a:t>
            </a:r>
            <a:r>
              <a:rPr lang="en-US" dirty="0" smtClean="0"/>
              <a:t> protocols</a:t>
            </a:r>
          </a:p>
          <a:p>
            <a:r>
              <a:rPr lang="en-US" dirty="0" err="1" smtClean="0"/>
              <a:t>IoT</a:t>
            </a:r>
            <a:r>
              <a:rPr lang="en-US" dirty="0" smtClean="0"/>
              <a:t> levels and deployment templates</a:t>
            </a:r>
          </a:p>
          <a:p>
            <a:endParaRPr lang="en-US" dirty="0" smtClean="0"/>
          </a:p>
          <a:p>
            <a:endParaRPr lang="en-US" dirty="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1623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Level-4</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A level-4 </a:t>
            </a:r>
            <a:r>
              <a:rPr lang="en-US" dirty="0" err="1" smtClean="0"/>
              <a:t>IoT</a:t>
            </a:r>
            <a:r>
              <a:rPr lang="en-US" dirty="0" smtClean="0"/>
              <a:t> system has multiple nodes that perform local analysis. Data is stored in the cloud and the application is cloud-based.</a:t>
            </a:r>
          </a:p>
          <a:p>
            <a:r>
              <a:rPr lang="en-US" dirty="0" smtClean="0"/>
              <a:t>Level-4 contains local and cloud-based observer nodes which can subscribe to and receive information collected in the cloud from </a:t>
            </a:r>
            <a:r>
              <a:rPr lang="en-US" dirty="0" err="1" smtClean="0"/>
              <a:t>IoT</a:t>
            </a:r>
            <a:r>
              <a:rPr lang="en-US" dirty="0" smtClean="0"/>
              <a:t> devices.</a:t>
            </a:r>
          </a:p>
          <a:p>
            <a:r>
              <a:rPr lang="en-US" dirty="0" smtClean="0"/>
              <a:t>Level-4 </a:t>
            </a:r>
            <a:r>
              <a:rPr lang="en-US" dirty="0" err="1" smtClean="0"/>
              <a:t>IoT</a:t>
            </a:r>
            <a:r>
              <a:rPr lang="en-US" dirty="0" smtClean="0"/>
              <a:t> systems are suitable for solutions where multiple nodes are required, the data involved is big and the analysis requirements are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3314" name="Picture 2"/>
          <p:cNvPicPr>
            <a:picLocks noChangeAspect="1" noChangeArrowheads="1"/>
          </p:cNvPicPr>
          <p:nvPr/>
        </p:nvPicPr>
        <p:blipFill>
          <a:blip r:embed="rId2"/>
          <a:srcRect/>
          <a:stretch>
            <a:fillRect/>
          </a:stretch>
        </p:blipFill>
        <p:spPr bwMode="auto">
          <a:xfrm>
            <a:off x="6108700" y="1682750"/>
            <a:ext cx="5295900" cy="4667250"/>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Level-5</a:t>
            </a:r>
          </a:p>
        </p:txBody>
      </p:sp>
      <p:sp>
        <p:nvSpPr>
          <p:cNvPr id="3" name="Content Placeholder 2"/>
          <p:cNvSpPr>
            <a:spLocks noGrp="1"/>
          </p:cNvSpPr>
          <p:nvPr>
            <p:ph idx="1"/>
          </p:nvPr>
        </p:nvSpPr>
        <p:spPr>
          <a:xfrm>
            <a:off x="838200" y="1825625"/>
            <a:ext cx="4330700" cy="4371975"/>
          </a:xfrm>
        </p:spPr>
        <p:txBody>
          <a:bodyPr>
            <a:normAutofit fontScale="70000" lnSpcReduction="20000"/>
          </a:bodyPr>
          <a:lstStyle/>
          <a:p>
            <a:r>
              <a:rPr lang="en-US" dirty="0" smtClean="0"/>
              <a:t>A level-5 </a:t>
            </a:r>
            <a:r>
              <a:rPr lang="en-US" dirty="0" err="1" smtClean="0"/>
              <a:t>IoT</a:t>
            </a:r>
            <a:r>
              <a:rPr lang="en-US" dirty="0" smtClean="0"/>
              <a:t> system has multiple end nodes and one coordinator node.</a:t>
            </a:r>
          </a:p>
          <a:p>
            <a:r>
              <a:rPr lang="en-US" dirty="0" smtClean="0"/>
              <a:t>The end nodes perform sensing and/or actuation.   </a:t>
            </a:r>
          </a:p>
          <a:p>
            <a:r>
              <a:rPr lang="en-US" dirty="0" smtClean="0"/>
              <a:t>The coordinator node collects data from the end nodes and sends it to the cloud. </a:t>
            </a:r>
          </a:p>
          <a:p>
            <a:r>
              <a:rPr lang="en-US" dirty="0" smtClean="0"/>
              <a:t>Data is stored and analyzed in the cloud and the application is cloud-based. </a:t>
            </a:r>
          </a:p>
          <a:p>
            <a:r>
              <a:rPr lang="en-US" dirty="0" smtClean="0"/>
              <a:t>Level-5 </a:t>
            </a:r>
            <a:r>
              <a:rPr lang="en-US" dirty="0" err="1" smtClean="0"/>
              <a:t>IoT</a:t>
            </a:r>
            <a:r>
              <a:rPr lang="en-US" dirty="0" smtClean="0"/>
              <a:t> systems are suitable for solutions based on wireless sensor networks, in which the data involved is big and the analysis requirements are computationally intensive.</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4338" name="Picture 2"/>
          <p:cNvPicPr>
            <a:picLocks noChangeAspect="1" noChangeArrowheads="1"/>
          </p:cNvPicPr>
          <p:nvPr/>
        </p:nvPicPr>
        <p:blipFill>
          <a:blip r:embed="rId2"/>
          <a:srcRect/>
          <a:stretch>
            <a:fillRect/>
          </a:stretch>
        </p:blipFill>
        <p:spPr bwMode="auto">
          <a:xfrm>
            <a:off x="5397500" y="1606550"/>
            <a:ext cx="6200775" cy="4893008"/>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Level-6</a:t>
            </a:r>
          </a:p>
        </p:txBody>
      </p:sp>
      <p:sp>
        <p:nvSpPr>
          <p:cNvPr id="3" name="Content Placeholder 2"/>
          <p:cNvSpPr>
            <a:spLocks noGrp="1"/>
          </p:cNvSpPr>
          <p:nvPr>
            <p:ph idx="1"/>
          </p:nvPr>
        </p:nvSpPr>
        <p:spPr>
          <a:xfrm>
            <a:off x="838200" y="1825625"/>
            <a:ext cx="4330700" cy="4371975"/>
          </a:xfrm>
        </p:spPr>
        <p:txBody>
          <a:bodyPr>
            <a:normAutofit fontScale="77500" lnSpcReduction="20000"/>
          </a:bodyPr>
          <a:lstStyle/>
          <a:p>
            <a:r>
              <a:rPr lang="en-US" dirty="0" smtClean="0"/>
              <a:t>A level-6 </a:t>
            </a:r>
            <a:r>
              <a:rPr lang="en-US" dirty="0" err="1" smtClean="0"/>
              <a:t>IoT</a:t>
            </a:r>
            <a:r>
              <a:rPr lang="en-US" dirty="0" smtClean="0"/>
              <a:t> system has multiple independent end nodes that perform sensing and/or actuation and send data to the cloud. </a:t>
            </a:r>
          </a:p>
          <a:p>
            <a:r>
              <a:rPr lang="en-US" dirty="0" smtClean="0"/>
              <a:t>Data is stored in the cloud </a:t>
            </a:r>
            <a:r>
              <a:rPr lang="en-US" smtClean="0"/>
              <a:t>and the application </a:t>
            </a:r>
            <a:r>
              <a:rPr lang="en-US" dirty="0" smtClean="0"/>
              <a:t>is cloud-based.</a:t>
            </a:r>
          </a:p>
          <a:p>
            <a:r>
              <a:rPr lang="en-US" dirty="0" smtClean="0"/>
              <a:t>The analytics component analyzes the data and stores the results in the cloud database.  </a:t>
            </a:r>
          </a:p>
          <a:p>
            <a:r>
              <a:rPr lang="en-US" dirty="0" smtClean="0"/>
              <a:t>The results are visualized with the cloud-based application.  </a:t>
            </a:r>
          </a:p>
          <a:p>
            <a:r>
              <a:rPr lang="en-US" dirty="0" smtClean="0"/>
              <a:t>The centralized controller is aware of the status of all the end nodes and sends control commands to the nodes.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5362" name="Picture 2"/>
          <p:cNvPicPr>
            <a:picLocks noChangeAspect="1" noChangeArrowheads="1"/>
          </p:cNvPicPr>
          <p:nvPr/>
        </p:nvPicPr>
        <p:blipFill>
          <a:blip r:embed="rId2"/>
          <a:srcRect/>
          <a:stretch>
            <a:fillRect/>
          </a:stretch>
        </p:blipFill>
        <p:spPr bwMode="auto">
          <a:xfrm>
            <a:off x="5156200" y="1479549"/>
            <a:ext cx="6442075" cy="4861595"/>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Deﬁnition of </a:t>
            </a:r>
            <a:r>
              <a:rPr lang="en-US" dirty="0" err="1" smtClean="0">
                <a:latin typeface="+mn-lt"/>
              </a:rPr>
              <a:t>IoT</a:t>
            </a:r>
            <a:endParaRPr lang="en-US" dirty="0">
              <a:latin typeface="+mn-lt"/>
            </a:endParaRPr>
          </a:p>
        </p:txBody>
      </p:sp>
      <p:sp>
        <p:nvSpPr>
          <p:cNvPr id="3" name="Content Placeholder 2"/>
          <p:cNvSpPr>
            <a:spLocks noGrp="1"/>
          </p:cNvSpPr>
          <p:nvPr>
            <p:ph idx="1"/>
          </p:nvPr>
        </p:nvSpPr>
        <p:spPr/>
        <p:txBody>
          <a:bodyPr/>
          <a:lstStyle/>
          <a:p>
            <a:pPr marL="0" indent="0">
              <a:buNone/>
            </a:pPr>
            <a:r>
              <a:rPr lang="en-US" dirty="0" smtClean="0"/>
              <a:t>A dynamic global network infrastructure with self-</a:t>
            </a:r>
            <a:r>
              <a:rPr lang="en-US" dirty="0" err="1" smtClean="0"/>
              <a:t>conﬁguring</a:t>
            </a:r>
            <a:r>
              <a:rPr lang="en-US" dirty="0" smtClean="0"/>
              <a:t> capabilities based on standard and interoperable communication protocols where physical and virtual "things" have identities, physical attributes and virtual personalities, use intelligent interfaces, are seamlessly integrated into the information network, and often communicate data associated with users and their environments.</a:t>
            </a:r>
            <a:endParaRPr lang="en-US" dirty="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50519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Characteristics of </a:t>
            </a:r>
            <a:r>
              <a:rPr lang="en-US" dirty="0" err="1" smtClean="0">
                <a:latin typeface="+mn-lt"/>
              </a:rPr>
              <a:t>IoT</a:t>
            </a:r>
            <a:endParaRPr lang="en-US" dirty="0">
              <a:latin typeface="+mn-lt"/>
            </a:endParaRPr>
          </a:p>
        </p:txBody>
      </p:sp>
      <p:sp>
        <p:nvSpPr>
          <p:cNvPr id="3" name="Content Placeholder 2"/>
          <p:cNvSpPr>
            <a:spLocks noGrp="1"/>
          </p:cNvSpPr>
          <p:nvPr>
            <p:ph idx="1"/>
          </p:nvPr>
        </p:nvSpPr>
        <p:spPr/>
        <p:txBody>
          <a:bodyPr>
            <a:normAutofit/>
          </a:bodyPr>
          <a:lstStyle/>
          <a:p>
            <a:r>
              <a:rPr lang="en-US" dirty="0" smtClean="0"/>
              <a:t>Dynamic and self-adapting</a:t>
            </a:r>
          </a:p>
          <a:p>
            <a:r>
              <a:rPr lang="en-US" dirty="0" smtClean="0"/>
              <a:t>Self-configuring</a:t>
            </a:r>
          </a:p>
          <a:p>
            <a:r>
              <a:rPr lang="en-US" dirty="0" smtClean="0"/>
              <a:t>Interoperable communication protocols</a:t>
            </a:r>
          </a:p>
          <a:p>
            <a:r>
              <a:rPr lang="en-US" dirty="0" smtClean="0"/>
              <a:t>Unique identity</a:t>
            </a:r>
          </a:p>
          <a:p>
            <a:r>
              <a:rPr lang="en-US" dirty="0" smtClean="0"/>
              <a:t>Integrated into the information network</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01737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Physical Design of </a:t>
            </a:r>
            <a:r>
              <a:rPr lang="en-US" dirty="0" err="1" smtClean="0">
                <a:latin typeface="+mn-lt"/>
              </a:rPr>
              <a:t>IoT</a:t>
            </a:r>
            <a:endParaRPr lang="en-US" dirty="0" smtClean="0">
              <a:latin typeface="+mn-lt"/>
            </a:endParaRPr>
          </a:p>
        </p:txBody>
      </p:sp>
      <p:sp>
        <p:nvSpPr>
          <p:cNvPr id="3" name="Content Placeholder 2"/>
          <p:cNvSpPr>
            <a:spLocks noGrp="1"/>
          </p:cNvSpPr>
          <p:nvPr>
            <p:ph idx="1"/>
          </p:nvPr>
        </p:nvSpPr>
        <p:spPr>
          <a:xfrm>
            <a:off x="838200" y="1825625"/>
            <a:ext cx="10515600" cy="4613275"/>
          </a:xfrm>
        </p:spPr>
        <p:txBody>
          <a:bodyPr>
            <a:normAutofit/>
          </a:bodyPr>
          <a:lstStyle/>
          <a:p>
            <a:r>
              <a:rPr lang="en-US" dirty="0" smtClean="0"/>
              <a:t>The "Things" in </a:t>
            </a:r>
            <a:r>
              <a:rPr lang="en-US" dirty="0" err="1" smtClean="0"/>
              <a:t>IoT</a:t>
            </a:r>
            <a:r>
              <a:rPr lang="en-US" dirty="0" smtClean="0"/>
              <a:t> usually refers to </a:t>
            </a:r>
            <a:r>
              <a:rPr lang="en-US" dirty="0" err="1" smtClean="0"/>
              <a:t>IoT</a:t>
            </a:r>
            <a:r>
              <a:rPr lang="en-US" dirty="0" smtClean="0"/>
              <a:t> devices which have unique identities and can perform remote sensing and actuating and have monitoring capabilities.</a:t>
            </a:r>
          </a:p>
          <a:p>
            <a:r>
              <a:rPr lang="en-US" dirty="0" err="1" smtClean="0"/>
              <a:t>IoT</a:t>
            </a:r>
            <a:r>
              <a:rPr lang="en-US" dirty="0" smtClean="0"/>
              <a:t> devices can:</a:t>
            </a:r>
          </a:p>
          <a:p>
            <a:pPr lvl="1"/>
            <a:r>
              <a:rPr lang="en-US" dirty="0" smtClean="0"/>
              <a:t>Exchange data with other connected devices and applications (directly or indirectly),  or</a:t>
            </a:r>
          </a:p>
          <a:p>
            <a:pPr lvl="1"/>
            <a:r>
              <a:rPr lang="en-US" dirty="0" smtClean="0"/>
              <a:t>Collect data from other devices and process the data locally, or</a:t>
            </a:r>
          </a:p>
          <a:p>
            <a:pPr lvl="1"/>
            <a:r>
              <a:rPr lang="en-US" dirty="0" smtClean="0"/>
              <a:t>Send the data to centralized servers or cloud-based application back-ends for processing the data,  or</a:t>
            </a:r>
          </a:p>
          <a:p>
            <a:pPr lvl="1"/>
            <a:r>
              <a:rPr lang="en-US" dirty="0" smtClean="0"/>
              <a:t>Perform some tasks locally and other tasks within the </a:t>
            </a:r>
            <a:r>
              <a:rPr lang="en-US" dirty="0" err="1" smtClean="0"/>
              <a:t>IoT</a:t>
            </a:r>
            <a:r>
              <a:rPr lang="en-US" dirty="0" smtClean="0"/>
              <a:t> infrastructure, based on temporal and space constraints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Generic Block Diagram of an </a:t>
            </a:r>
            <a:r>
              <a:rPr lang="en-US" dirty="0" err="1" smtClean="0">
                <a:latin typeface="+mn-lt"/>
              </a:rPr>
              <a:t>IoT</a:t>
            </a:r>
            <a:r>
              <a:rPr lang="en-US" dirty="0" smtClean="0">
                <a:latin typeface="+mn-lt"/>
              </a:rPr>
              <a:t> Device</a:t>
            </a:r>
          </a:p>
        </p:txBody>
      </p:sp>
      <p:sp>
        <p:nvSpPr>
          <p:cNvPr id="3" name="Content Placeholder 2"/>
          <p:cNvSpPr>
            <a:spLocks noGrp="1"/>
          </p:cNvSpPr>
          <p:nvPr>
            <p:ph idx="1"/>
          </p:nvPr>
        </p:nvSpPr>
        <p:spPr>
          <a:xfrm>
            <a:off x="838200" y="1825625"/>
            <a:ext cx="4902200" cy="4371975"/>
          </a:xfrm>
        </p:spPr>
        <p:txBody>
          <a:bodyPr>
            <a:normAutofit/>
          </a:bodyPr>
          <a:lstStyle/>
          <a:p>
            <a:r>
              <a:rPr lang="en-US" dirty="0" smtClean="0"/>
              <a:t>An </a:t>
            </a:r>
            <a:r>
              <a:rPr lang="en-US" dirty="0" err="1" smtClean="0"/>
              <a:t>IoT</a:t>
            </a:r>
            <a:r>
              <a:rPr lang="en-US" dirty="0" smtClean="0"/>
              <a:t> device may consist of several interfaces for connections to other devices, both wired and wireless. </a:t>
            </a:r>
          </a:p>
          <a:p>
            <a:pPr lvl="1"/>
            <a:r>
              <a:rPr lang="en-US" dirty="0" smtClean="0"/>
              <a:t>I/O interfaces for sensors</a:t>
            </a:r>
          </a:p>
          <a:p>
            <a:pPr lvl="1"/>
            <a:r>
              <a:rPr lang="en-US" dirty="0" smtClean="0"/>
              <a:t>Interfaces for internet connectivity</a:t>
            </a:r>
          </a:p>
          <a:p>
            <a:pPr lvl="1"/>
            <a:r>
              <a:rPr lang="en-US" dirty="0" smtClean="0"/>
              <a:t>Memory and storage interfaces</a:t>
            </a:r>
          </a:p>
          <a:p>
            <a:pPr lvl="1"/>
            <a:r>
              <a:rPr lang="en-US" dirty="0" smtClean="0"/>
              <a:t>Audio/video interfaces</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p:cNvPicPr>
            <a:picLocks noChangeAspect="1" noChangeArrowheads="1"/>
          </p:cNvPicPr>
          <p:nvPr/>
        </p:nvPicPr>
        <p:blipFill>
          <a:blip r:embed="rId2"/>
          <a:srcRect/>
          <a:stretch>
            <a:fillRect/>
          </a:stretch>
        </p:blipFill>
        <p:spPr bwMode="auto">
          <a:xfrm>
            <a:off x="5842000" y="2062962"/>
            <a:ext cx="6118226" cy="3122422"/>
          </a:xfrm>
          <a:prstGeom prst="rect">
            <a:avLst/>
          </a:prstGeom>
          <a:noFill/>
          <a:ln w="9525">
            <a:noFill/>
            <a:miter lim="800000"/>
            <a:headEnd/>
            <a:tailEnd/>
          </a:ln>
        </p:spPr>
      </p:pic>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smtClean="0">
                <a:latin typeface="+mn-lt"/>
              </a:rPr>
              <a:t>IoT</a:t>
            </a:r>
            <a:r>
              <a:rPr lang="en-US" dirty="0" smtClean="0">
                <a:latin typeface="+mn-lt"/>
              </a:rPr>
              <a:t> Protocols</a:t>
            </a:r>
          </a:p>
        </p:txBody>
      </p:sp>
      <p:sp>
        <p:nvSpPr>
          <p:cNvPr id="3" name="Content Placeholder 2"/>
          <p:cNvSpPr>
            <a:spLocks noGrp="1"/>
          </p:cNvSpPr>
          <p:nvPr>
            <p:ph idx="1"/>
          </p:nvPr>
        </p:nvSpPr>
        <p:spPr>
          <a:xfrm>
            <a:off x="838200" y="1447800"/>
            <a:ext cx="4902200" cy="5410200"/>
          </a:xfrm>
        </p:spPr>
        <p:txBody>
          <a:bodyPr>
            <a:normAutofit fontScale="62500" lnSpcReduction="20000"/>
          </a:bodyPr>
          <a:lstStyle/>
          <a:p>
            <a:r>
              <a:rPr lang="en-US" dirty="0" smtClean="0"/>
              <a:t>Link Layer</a:t>
            </a:r>
          </a:p>
          <a:p>
            <a:pPr lvl="1"/>
            <a:r>
              <a:rPr lang="en-US" dirty="0" smtClean="0"/>
              <a:t>802.3 – Ethernet</a:t>
            </a:r>
          </a:p>
          <a:p>
            <a:pPr lvl="1"/>
            <a:r>
              <a:rPr lang="en-US" dirty="0" smtClean="0"/>
              <a:t>802.11 – </a:t>
            </a:r>
            <a:r>
              <a:rPr lang="en-US" dirty="0" err="1" smtClean="0"/>
              <a:t>WiFi</a:t>
            </a:r>
            <a:endParaRPr lang="en-US" dirty="0" smtClean="0"/>
          </a:p>
          <a:p>
            <a:pPr lvl="1"/>
            <a:r>
              <a:rPr lang="en-US" dirty="0" smtClean="0"/>
              <a:t>802.16 – </a:t>
            </a:r>
            <a:r>
              <a:rPr lang="en-US" dirty="0" err="1" smtClean="0"/>
              <a:t>WiMax</a:t>
            </a:r>
            <a:endParaRPr lang="en-US" dirty="0" smtClean="0"/>
          </a:p>
          <a:p>
            <a:pPr lvl="1"/>
            <a:r>
              <a:rPr lang="en-US" dirty="0" smtClean="0"/>
              <a:t>802.15.4 – LR-WPAN</a:t>
            </a:r>
          </a:p>
          <a:p>
            <a:pPr lvl="1"/>
            <a:r>
              <a:rPr lang="en-US" dirty="0" smtClean="0"/>
              <a:t>2G/3G/4G</a:t>
            </a:r>
          </a:p>
          <a:p>
            <a:r>
              <a:rPr lang="en-US" dirty="0" smtClean="0"/>
              <a:t>Network/Internet Layer</a:t>
            </a:r>
          </a:p>
          <a:p>
            <a:pPr lvl="1"/>
            <a:r>
              <a:rPr lang="en-US" dirty="0" smtClean="0"/>
              <a:t>IPv4</a:t>
            </a:r>
          </a:p>
          <a:p>
            <a:pPr lvl="1"/>
            <a:r>
              <a:rPr lang="en-US" dirty="0" smtClean="0"/>
              <a:t>IPv6</a:t>
            </a:r>
          </a:p>
          <a:p>
            <a:pPr lvl="1"/>
            <a:r>
              <a:rPr lang="en-US" dirty="0" smtClean="0"/>
              <a:t>6LoWPAN</a:t>
            </a:r>
          </a:p>
          <a:p>
            <a:r>
              <a:rPr lang="en-US" dirty="0" smtClean="0"/>
              <a:t>Transport Layer</a:t>
            </a:r>
          </a:p>
          <a:p>
            <a:pPr lvl="1"/>
            <a:r>
              <a:rPr lang="en-US" dirty="0" smtClean="0"/>
              <a:t>TCP</a:t>
            </a:r>
          </a:p>
          <a:p>
            <a:pPr lvl="1"/>
            <a:r>
              <a:rPr lang="en-US" dirty="0" smtClean="0"/>
              <a:t>UDP</a:t>
            </a:r>
          </a:p>
          <a:p>
            <a:r>
              <a:rPr lang="en-US" dirty="0" smtClean="0"/>
              <a:t>Application Layer</a:t>
            </a:r>
          </a:p>
          <a:p>
            <a:pPr lvl="1"/>
            <a:r>
              <a:rPr lang="en-US" dirty="0" smtClean="0"/>
              <a:t>HTTP</a:t>
            </a:r>
          </a:p>
          <a:p>
            <a:pPr lvl="1"/>
            <a:r>
              <a:rPr lang="en-US" dirty="0" err="1" smtClean="0"/>
              <a:t>CoAP</a:t>
            </a:r>
            <a:endParaRPr lang="en-US" dirty="0" smtClean="0"/>
          </a:p>
          <a:p>
            <a:pPr lvl="1"/>
            <a:r>
              <a:rPr lang="en-US" dirty="0" err="1" smtClean="0"/>
              <a:t>WebSocket</a:t>
            </a:r>
            <a:endParaRPr lang="en-US" dirty="0" smtClean="0"/>
          </a:p>
          <a:p>
            <a:pPr lvl="1"/>
            <a:r>
              <a:rPr lang="en-US" dirty="0" smtClean="0"/>
              <a:t>MQTT</a:t>
            </a:r>
          </a:p>
          <a:p>
            <a:pPr lvl="1"/>
            <a:r>
              <a:rPr lang="en-US" dirty="0" smtClean="0"/>
              <a:t>XMPP</a:t>
            </a:r>
          </a:p>
          <a:p>
            <a:pPr lvl="1"/>
            <a:r>
              <a:rPr lang="en-US" dirty="0" smtClean="0"/>
              <a:t>DDS</a:t>
            </a:r>
          </a:p>
          <a:p>
            <a:pPr lvl="1"/>
            <a:r>
              <a:rPr lang="en-US" dirty="0" smtClean="0"/>
              <a:t>AMQP</a:t>
            </a:r>
          </a:p>
          <a:p>
            <a:pPr lvl="1"/>
            <a:endParaRPr lang="en-US" dirty="0" smtClean="0"/>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srcRect/>
          <a:stretch>
            <a:fillRect/>
          </a:stretch>
        </p:blipFill>
        <p:spPr bwMode="auto">
          <a:xfrm>
            <a:off x="5613401" y="1652588"/>
            <a:ext cx="4821238" cy="4755349"/>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Logical Design of </a:t>
            </a:r>
            <a:r>
              <a:rPr lang="en-US" dirty="0" err="1" smtClean="0">
                <a:latin typeface="+mn-lt"/>
              </a:rPr>
              <a:t>IoT</a:t>
            </a:r>
            <a:endParaRPr lang="en-US" dirty="0" smtClean="0">
              <a:latin typeface="+mn-lt"/>
            </a:endParaRPr>
          </a:p>
        </p:txBody>
      </p:sp>
      <p:sp>
        <p:nvSpPr>
          <p:cNvPr id="3" name="Content Placeholder 2"/>
          <p:cNvSpPr>
            <a:spLocks noGrp="1"/>
          </p:cNvSpPr>
          <p:nvPr>
            <p:ph idx="1"/>
          </p:nvPr>
        </p:nvSpPr>
        <p:spPr>
          <a:xfrm>
            <a:off x="838200" y="1825625"/>
            <a:ext cx="4330700" cy="4371975"/>
          </a:xfrm>
        </p:spPr>
        <p:txBody>
          <a:bodyPr>
            <a:normAutofit fontScale="85000" lnSpcReduction="20000"/>
          </a:bodyPr>
          <a:lstStyle/>
          <a:p>
            <a:r>
              <a:rPr lang="en-US" dirty="0" smtClean="0"/>
              <a:t>Logical design of an </a:t>
            </a:r>
            <a:r>
              <a:rPr lang="en-US" dirty="0" err="1" smtClean="0"/>
              <a:t>IoT</a:t>
            </a:r>
            <a:r>
              <a:rPr lang="en-US" dirty="0" smtClean="0"/>
              <a:t> system refers to an abstract representation of the entities and processes without going into the low-level specifics of the implementation. </a:t>
            </a:r>
          </a:p>
          <a:p>
            <a:pPr>
              <a:buNone/>
            </a:pPr>
            <a:endParaRPr lang="en-US" dirty="0" smtClean="0"/>
          </a:p>
          <a:p>
            <a:r>
              <a:rPr lang="en-US" dirty="0" smtClean="0"/>
              <a:t>An </a:t>
            </a:r>
            <a:r>
              <a:rPr lang="en-US" dirty="0" err="1" smtClean="0"/>
              <a:t>IoT</a:t>
            </a:r>
            <a:r>
              <a:rPr lang="en-US" dirty="0" smtClean="0"/>
              <a:t> system comprises a number of functional blocks that provide the system the capabilities for identification, sensing, actuation, communication and management.</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3074" name="Picture 2"/>
          <p:cNvPicPr>
            <a:picLocks noChangeAspect="1" noChangeArrowheads="1"/>
          </p:cNvPicPr>
          <p:nvPr/>
        </p:nvPicPr>
        <p:blipFill>
          <a:blip r:embed="rId2"/>
          <a:srcRect/>
          <a:stretch>
            <a:fillRect/>
          </a:stretch>
        </p:blipFill>
        <p:spPr bwMode="auto">
          <a:xfrm>
            <a:off x="5455920" y="1724024"/>
            <a:ext cx="6466205" cy="3508375"/>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smtClean="0">
                <a:latin typeface="+mn-lt"/>
              </a:rPr>
              <a:t> Request–Response Communication Model</a:t>
            </a:r>
          </a:p>
        </p:txBody>
      </p:sp>
      <p:sp>
        <p:nvSpPr>
          <p:cNvPr id="3" name="Content Placeholder 2"/>
          <p:cNvSpPr>
            <a:spLocks noGrp="1"/>
          </p:cNvSpPr>
          <p:nvPr>
            <p:ph idx="1"/>
          </p:nvPr>
        </p:nvSpPr>
        <p:spPr>
          <a:xfrm>
            <a:off x="838200" y="1825625"/>
            <a:ext cx="4330700" cy="4371975"/>
          </a:xfrm>
        </p:spPr>
        <p:txBody>
          <a:bodyPr>
            <a:normAutofit fontScale="92500" lnSpcReduction="20000"/>
          </a:bodyPr>
          <a:lstStyle/>
          <a:p>
            <a:r>
              <a:rPr lang="en-US" dirty="0" smtClean="0"/>
              <a:t>Request–Response is a communication model in which the client sends requests to the server and the server responds to the requests.  </a:t>
            </a:r>
          </a:p>
          <a:p>
            <a:endParaRPr lang="en-US" dirty="0" smtClean="0"/>
          </a:p>
          <a:p>
            <a:r>
              <a:rPr lang="en-US" dirty="0" smtClean="0"/>
              <a:t>When the server receives a request, it decides how to respond, fetches the data, retrieves resource representations,  prepares the response and then sends the response to the client.  </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454983" y="6567938"/>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smtClean="0">
                <a:solidFill>
                  <a:schemeClr val="tx1">
                    <a:lumMod val="50000"/>
                    <a:lumOff val="50000"/>
                  </a:schemeClr>
                </a:solidFill>
                <a:latin typeface="Arial" panose="020B0604020202020204" pitchFamily="34" charset="0"/>
                <a:cs typeface="Arial" panose="020B0604020202020204" pitchFamily="34" charset="0"/>
              </a:rPr>
              <a:t>Madisetti</a:t>
            </a:r>
            <a:r>
              <a:rPr lang="en-US" sz="1200" dirty="0" smtClean="0">
                <a:solidFill>
                  <a:schemeClr val="tx1">
                    <a:lumMod val="50000"/>
                    <a:lumOff val="50000"/>
                  </a:schemeClr>
                </a:solidFill>
                <a:latin typeface="Arial" panose="020B0604020202020204" pitchFamily="34" charset="0"/>
                <a:cs typeface="Arial" panose="020B0604020202020204" pitchFamily="34" charset="0"/>
              </a:rPr>
              <a:t>, © 2015</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10" name="TextBox 9"/>
          <p:cNvSpPr txBox="1"/>
          <p:nvPr/>
        </p:nvSpPr>
        <p:spPr>
          <a:xfrm>
            <a:off x="747863" y="6581001"/>
            <a:ext cx="4111520" cy="276999"/>
          </a:xfrm>
          <a:prstGeom prst="rect">
            <a:avLst/>
          </a:prstGeom>
          <a:noFill/>
        </p:spPr>
        <p:txBody>
          <a:bodyPr wrap="square" rtlCol="0">
            <a:spAutoFit/>
          </a:bodyPr>
          <a:lstStyle/>
          <a:p>
            <a:r>
              <a:rPr lang="en-US" sz="1200" dirty="0" smtClean="0">
                <a:solidFill>
                  <a:schemeClr val="tx1">
                    <a:lumMod val="50000"/>
                    <a:lumOff val="50000"/>
                  </a:schemeClr>
                </a:solidFill>
                <a:latin typeface="Arial" panose="020B0604020202020204" pitchFamily="34" charset="0"/>
                <a:cs typeface="Arial" panose="020B0604020202020204" pitchFamily="34" charset="0"/>
              </a:rPr>
              <a:t>Book website: http://www.internet-of-things-book.com</a:t>
            </a:r>
            <a:endParaRPr lang="en-US" sz="12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098" name="Picture 2"/>
          <p:cNvPicPr>
            <a:picLocks noChangeAspect="1" noChangeArrowheads="1"/>
          </p:cNvPicPr>
          <p:nvPr/>
        </p:nvPicPr>
        <p:blipFill>
          <a:blip r:embed="rId2"/>
          <a:srcRect/>
          <a:stretch>
            <a:fillRect/>
          </a:stretch>
        </p:blipFill>
        <p:spPr bwMode="auto">
          <a:xfrm>
            <a:off x="5212807" y="2028824"/>
            <a:ext cx="6814093" cy="2695575"/>
          </a:xfrm>
          <a:prstGeom prst="rect">
            <a:avLst/>
          </a:prstGeom>
          <a:noFill/>
          <a:ln w="9525">
            <a:noFill/>
            <a:miter lim="800000"/>
            <a:headEnd/>
            <a:tailEnd/>
          </a:ln>
        </p:spPr>
      </p:pic>
    </p:spTree>
    <p:extLst>
      <p:ext uri="{BB962C8B-B14F-4D97-AF65-F5344CB8AC3E}">
        <p14:creationId xmlns:p14="http://schemas.microsoft.com/office/powerpoint/2010/main" val="33595747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217</TotalTime>
  <Words>1619</Words>
  <Application>Microsoft Office PowerPoint</Application>
  <PresentationFormat>Widescreen</PresentationFormat>
  <Paragraphs>162</Paragraphs>
  <Slides>22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Outline</vt:lpstr>
      <vt:lpstr> Deﬁnition of IoT</vt:lpstr>
      <vt:lpstr> Characteristics of IoT</vt:lpstr>
      <vt:lpstr>Physical Design of IoT</vt:lpstr>
      <vt:lpstr>Generic Block Diagram of an IoT Device</vt:lpstr>
      <vt:lpstr>IoT Protocols</vt:lpstr>
      <vt:lpstr>Logical Design of IoT</vt:lpstr>
      <vt:lpstr> Request–Response Communication Model</vt:lpstr>
      <vt:lpstr> Publish–Subscribe Communication Model</vt:lpstr>
      <vt:lpstr>Push–Pull Communication Model</vt:lpstr>
      <vt:lpstr>Exclusive Pair Communication Model</vt:lpstr>
      <vt:lpstr>REST-based Communication APIs</vt:lpstr>
      <vt:lpstr>WebSocket-based Communication APIs</vt:lpstr>
      <vt:lpstr>IoT Levels and Deployment Templates</vt:lpstr>
      <vt:lpstr>IoT Levels and Deployment Templates</vt:lpstr>
      <vt:lpstr>IoT Level-1</vt:lpstr>
      <vt:lpstr>IoT Level-2</vt:lpstr>
      <vt:lpstr>IoT Level-3</vt:lpstr>
      <vt:lpstr>IoT Level-4</vt:lpstr>
      <vt:lpstr>IoT Level-5</vt:lpstr>
      <vt:lpstr>IoT Level-6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arshdeep</dc:creator>
  <cp:lastModifiedBy>Gde</cp:lastModifiedBy>
  <cp:revision>50</cp:revision>
  <dcterms:created xsi:type="dcterms:W3CDTF">2013-12-30T11:09:22Z</dcterms:created>
  <dcterms:modified xsi:type="dcterms:W3CDTF">2024-08-29T08:50:45Z</dcterms:modified>
</cp:coreProperties>
</file>