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2" r:id="rId5"/>
    <p:sldId id="261" r:id="rId6"/>
    <p:sldId id="263" r:id="rId7"/>
    <p:sldId id="271" r:id="rId8"/>
    <p:sldId id="272" r:id="rId9"/>
    <p:sldId id="273" r:id="rId10"/>
    <p:sldId id="274" r:id="rId11"/>
    <p:sldId id="27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BD0A"/>
    <a:srgbClr val="054772"/>
    <a:srgbClr val="DAF3FE"/>
    <a:srgbClr val="0EB2F9"/>
    <a:srgbClr val="032C52"/>
    <a:srgbClr val="0214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80F9D-892C-4941-B29F-8BD0B50287AB}" type="datetimeFigureOut">
              <a:rPr lang="en-US" smtClean="0"/>
              <a:pPr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7A0E9-4491-41B4-AB20-D835C7C8610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07A0E9-4491-41B4-AB20-D835C7C8610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8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8/29/2024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2514600"/>
            <a:ext cx="7339642" cy="1968500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47863" y="662142"/>
            <a:ext cx="690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4</a:t>
            </a:r>
            <a:endParaRPr lang="en-US" sz="5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2678" y="2890391"/>
            <a:ext cx="6908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US" sz="3200" dirty="0" smtClean="0">
                <a:solidFill>
                  <a:srgbClr val="05477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System Management with NETCONF-YANG</a:t>
            </a:r>
            <a:endParaRPr lang="en-US" sz="3200" dirty="0">
              <a:solidFill>
                <a:srgbClr val="05477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3179" y="0"/>
            <a:ext cx="444021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" descr="E:\IoT Book - Lecture Slides\IoT_Cover_Fron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1234" y="0"/>
            <a:ext cx="4893413" cy="68580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5065863" y="6581000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061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YANG Module </a:t>
            </a:r>
            <a:r>
              <a:rPr lang="en-US" dirty="0" smtClean="0"/>
              <a:t>–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Example</a:t>
            </a:r>
            <a:endParaRPr lang="en-US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39174" y="1708149"/>
            <a:ext cx="3260725" cy="4552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26300" cy="437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YANG module is a YANG version of the toaster MIB.</a:t>
            </a:r>
          </a:p>
          <a:p>
            <a:r>
              <a:rPr lang="en-US" dirty="0" smtClean="0"/>
              <a:t>The toaster YANG module begins with the header information followed by identity declarations which define various bread types.  </a:t>
            </a:r>
          </a:p>
          <a:p>
            <a:r>
              <a:rPr lang="en-US" dirty="0" smtClean="0"/>
              <a:t>The leaf nodes (‘</a:t>
            </a:r>
            <a:r>
              <a:rPr lang="en-US" dirty="0" err="1" smtClean="0"/>
              <a:t>toasterManufacturer</a:t>
            </a:r>
            <a:r>
              <a:rPr lang="en-US" dirty="0" smtClean="0"/>
              <a:t>’, ‘</a:t>
            </a:r>
            <a:r>
              <a:rPr lang="en-US" dirty="0" err="1" smtClean="0"/>
              <a:t>toasterModelNumber</a:t>
            </a:r>
            <a:r>
              <a:rPr lang="en-US" dirty="0" smtClean="0"/>
              <a:t>’ and </a:t>
            </a:r>
            <a:r>
              <a:rPr lang="en-US" dirty="0" err="1" smtClean="0"/>
              <a:t>oasterStatus</a:t>
            </a:r>
            <a:r>
              <a:rPr lang="en-US" dirty="0" smtClean="0"/>
              <a:t>’) are defined in the ‘toaster’ container. </a:t>
            </a:r>
          </a:p>
          <a:p>
            <a:r>
              <a:rPr lang="en-US" dirty="0" smtClean="0"/>
              <a:t>Each leaf node definition has a type and optionally a description and default value. </a:t>
            </a:r>
          </a:p>
          <a:p>
            <a:r>
              <a:rPr lang="en-US" dirty="0" smtClean="0"/>
              <a:t>The module has two RPC definitions (‘make-toast’ and ‘cancel-toast’). </a:t>
            </a: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prstClr val="black"/>
                </a:solidFill>
                <a:latin typeface="Calibri"/>
              </a:rPr>
              <a:t>IoT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Systems Management with NETCONF-YANG</a:t>
            </a:r>
            <a:endParaRPr lang="en-US" dirty="0" smtClean="0"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3719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Management System</a:t>
            </a:r>
          </a:p>
          <a:p>
            <a:r>
              <a:rPr lang="en-US" dirty="0" smtClean="0"/>
              <a:t> Management API</a:t>
            </a:r>
          </a:p>
          <a:p>
            <a:r>
              <a:rPr lang="en-US" dirty="0" smtClean="0"/>
              <a:t> Transaction Manager</a:t>
            </a:r>
          </a:p>
          <a:p>
            <a:r>
              <a:rPr lang="en-US" dirty="0" smtClean="0"/>
              <a:t> Rollback Manager</a:t>
            </a:r>
          </a:p>
          <a:p>
            <a:r>
              <a:rPr lang="en-US" dirty="0" smtClean="0"/>
              <a:t> Data Model Manager</a:t>
            </a:r>
          </a:p>
          <a:p>
            <a:r>
              <a:rPr lang="en-US" dirty="0" smtClean="0"/>
              <a:t>Configuration </a:t>
            </a:r>
            <a:r>
              <a:rPr lang="en-US" dirty="0" err="1" smtClean="0"/>
              <a:t>Validator</a:t>
            </a:r>
            <a:endParaRPr lang="en-US" dirty="0" smtClean="0"/>
          </a:p>
          <a:p>
            <a:r>
              <a:rPr lang="en-US" dirty="0" smtClean="0"/>
              <a:t>Configuration Database</a:t>
            </a:r>
          </a:p>
          <a:p>
            <a:r>
              <a:rPr lang="en-US" dirty="0" smtClean="0"/>
              <a:t>Configuration API</a:t>
            </a:r>
          </a:p>
          <a:p>
            <a:r>
              <a:rPr lang="en-US" dirty="0" smtClean="0"/>
              <a:t>Data Provider API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16613" y="1490663"/>
            <a:ext cx="5386387" cy="5074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Outline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</a:t>
            </a:r>
            <a:r>
              <a:rPr lang="en-US" dirty="0" err="1" smtClean="0"/>
              <a:t>IoT</a:t>
            </a:r>
            <a:r>
              <a:rPr lang="en-US" dirty="0" smtClean="0"/>
              <a:t> systems management</a:t>
            </a:r>
          </a:p>
          <a:p>
            <a:r>
              <a:rPr lang="en-US" dirty="0" smtClean="0"/>
              <a:t>SNMP</a:t>
            </a:r>
          </a:p>
          <a:p>
            <a:r>
              <a:rPr lang="en-US" dirty="0" smtClean="0"/>
              <a:t>Network operator requirements</a:t>
            </a:r>
          </a:p>
          <a:p>
            <a:r>
              <a:rPr lang="en-US" dirty="0" smtClean="0"/>
              <a:t>NETCONF</a:t>
            </a:r>
          </a:p>
          <a:p>
            <a:r>
              <a:rPr lang="en-US" dirty="0" smtClean="0"/>
              <a:t>YANG</a:t>
            </a:r>
          </a:p>
          <a:p>
            <a:r>
              <a:rPr lang="en-US" dirty="0" err="1" smtClean="0"/>
              <a:t>IoT</a:t>
            </a:r>
            <a:r>
              <a:rPr lang="en-US" dirty="0" smtClean="0"/>
              <a:t> systems management with NETCONF-YANG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Need for </a:t>
            </a:r>
            <a:r>
              <a:rPr lang="en-US" dirty="0" err="1" smtClean="0">
                <a:latin typeface="+mn-lt"/>
              </a:rPr>
              <a:t>IoT</a:t>
            </a:r>
            <a:r>
              <a:rPr lang="en-US" dirty="0" smtClean="0">
                <a:latin typeface="+mn-lt"/>
              </a:rPr>
              <a:t> Systems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/>
          </a:bodyPr>
          <a:lstStyle/>
          <a:p>
            <a:r>
              <a:rPr lang="en-US" dirty="0" smtClean="0"/>
              <a:t>Automating configuration</a:t>
            </a:r>
          </a:p>
          <a:p>
            <a:r>
              <a:rPr lang="en-US" dirty="0" smtClean="0"/>
              <a:t> Monitoring operational and statistical data</a:t>
            </a:r>
          </a:p>
          <a:p>
            <a:r>
              <a:rPr lang="en-US" dirty="0" smtClean="0"/>
              <a:t> Improved reliability</a:t>
            </a:r>
          </a:p>
          <a:p>
            <a:r>
              <a:rPr lang="en-US" dirty="0" smtClean="0"/>
              <a:t> System-wide configuration</a:t>
            </a:r>
          </a:p>
          <a:p>
            <a:r>
              <a:rPr lang="en-US" dirty="0" smtClean="0"/>
              <a:t> Multiple system configuration</a:t>
            </a:r>
          </a:p>
          <a:p>
            <a:r>
              <a:rPr lang="en-US" dirty="0" smtClean="0"/>
              <a:t> Retrieving and reusing configurations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Simple Network Management Protocol (SNMP)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200900" cy="4613275"/>
          </a:xfrm>
        </p:spPr>
        <p:txBody>
          <a:bodyPr>
            <a:normAutofit/>
          </a:bodyPr>
          <a:lstStyle/>
          <a:p>
            <a:r>
              <a:rPr lang="en-US" dirty="0" smtClean="0"/>
              <a:t>SNMP is a well-known and widely used network management protocol that allows monitoring and configuration of network devices such as routers, switches, servers, printers, etc. </a:t>
            </a:r>
          </a:p>
          <a:p>
            <a:r>
              <a:rPr lang="en-US" dirty="0" smtClean="0"/>
              <a:t>SNMP component include </a:t>
            </a:r>
          </a:p>
          <a:p>
            <a:pPr lvl="1"/>
            <a:r>
              <a:rPr lang="en-US" dirty="0" smtClean="0"/>
              <a:t>Network Management Station (NMS)</a:t>
            </a:r>
          </a:p>
          <a:p>
            <a:pPr lvl="1"/>
            <a:r>
              <a:rPr lang="en-US" dirty="0" smtClean="0"/>
              <a:t>Managed Device</a:t>
            </a:r>
          </a:p>
          <a:p>
            <a:pPr lvl="1"/>
            <a:r>
              <a:rPr lang="en-US" dirty="0" smtClean="0"/>
              <a:t>Management Information Base (MIB) </a:t>
            </a:r>
          </a:p>
          <a:p>
            <a:pPr lvl="1"/>
            <a:r>
              <a:rPr lang="en-US" dirty="0" smtClean="0"/>
              <a:t>SNMP Agent that runs on the device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59801" y="1681163"/>
            <a:ext cx="2859088" cy="476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Limitations of SNMP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719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SNMP is stateless in nature and each SNMP request contains all the information required to process the request. The application needs to be intelligent to manage the device.</a:t>
            </a:r>
          </a:p>
          <a:p>
            <a:r>
              <a:rPr lang="en-US" dirty="0" smtClean="0"/>
              <a:t>SNMP is a connectionless protocol which uses UDP as the transport protocol, making it unreliable as there is no support for acknowledgement of requests. </a:t>
            </a:r>
          </a:p>
          <a:p>
            <a:r>
              <a:rPr lang="en-US" dirty="0" smtClean="0"/>
              <a:t>MIBs often lack writable objects without which device configuration is not possible using SNMP. </a:t>
            </a:r>
          </a:p>
          <a:p>
            <a:r>
              <a:rPr lang="en-US" dirty="0" smtClean="0"/>
              <a:t>It is difficult to differentiate between configuration and state data in MIBs.</a:t>
            </a:r>
          </a:p>
          <a:p>
            <a:r>
              <a:rPr lang="en-US" dirty="0" smtClean="0"/>
              <a:t>Retrieving the current configuration from a device can be difficult with SNMP.</a:t>
            </a:r>
          </a:p>
          <a:p>
            <a:r>
              <a:rPr lang="en-US" dirty="0" smtClean="0"/>
              <a:t>Earlier versions of SNMP did not have strong security features.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Network Operator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73700" cy="43719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Ease of use</a:t>
            </a:r>
          </a:p>
          <a:p>
            <a:r>
              <a:rPr lang="en-US" sz="2000" dirty="0" smtClean="0"/>
              <a:t>Distinction between configuration and state data</a:t>
            </a:r>
          </a:p>
          <a:p>
            <a:r>
              <a:rPr lang="en-US" sz="2000" dirty="0" smtClean="0"/>
              <a:t>Fetch configuration and state data separately</a:t>
            </a:r>
          </a:p>
          <a:p>
            <a:r>
              <a:rPr lang="en-US" sz="2000" dirty="0" smtClean="0"/>
              <a:t>Configuration of the network as a whole</a:t>
            </a:r>
          </a:p>
          <a:p>
            <a:r>
              <a:rPr lang="en-US" sz="2000" dirty="0" smtClean="0"/>
              <a:t>Configuration transactions across devices</a:t>
            </a:r>
          </a:p>
          <a:p>
            <a:r>
              <a:rPr lang="en-US" sz="2000" dirty="0" smtClean="0"/>
              <a:t>Configuration deltas</a:t>
            </a:r>
          </a:p>
          <a:p>
            <a:r>
              <a:rPr lang="en-US" sz="2000" dirty="0" smtClean="0"/>
              <a:t>Dump and restore configurations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400800" y="1825625"/>
            <a:ext cx="5473700" cy="437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 smtClean="0"/>
              <a:t>Configuration validation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Configuration database schemas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Comparing </a:t>
            </a:r>
            <a:r>
              <a:rPr lang="en-US" sz="2000" dirty="0" smtClean="0"/>
              <a:t>configurations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Role-based access control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Consistency of access control lists</a:t>
            </a:r>
          </a:p>
          <a:p>
            <a:pPr marL="228600" lvl="0" indent="-2286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Multiple </a:t>
            </a:r>
            <a:r>
              <a:rPr lang="en-US" sz="2000" dirty="0" smtClean="0"/>
              <a:t>configuration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Support for both data-oriented and task-oriented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NETCONF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261600" cy="4371975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Network Configuration Protocol (NETCONF) is a session-based network management protocol. NETCONF allows retrieving state or configuration data and manipulating the configuration data on network devices.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4049" y="2806701"/>
            <a:ext cx="8169657" cy="3514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NETCONF</a:t>
            </a:r>
            <a:endParaRPr lang="en-US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719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NETCONF works on SSH transport protocol. </a:t>
            </a:r>
          </a:p>
          <a:p>
            <a:r>
              <a:rPr lang="en-US" dirty="0" smtClean="0"/>
              <a:t>Transport layer provides end-to-end connectivity and ensures reliable delivery of messages. </a:t>
            </a:r>
          </a:p>
          <a:p>
            <a:r>
              <a:rPr lang="en-US" dirty="0" smtClean="0"/>
              <a:t>NETCONF uses XML-encoded Remote Procedure Calls (RPCs) for framing request and response messages. </a:t>
            </a:r>
          </a:p>
          <a:p>
            <a:r>
              <a:rPr lang="en-US" dirty="0" smtClean="0"/>
              <a:t>The RPC layer provides a mechanism for encoding of RPC calls and notifications. </a:t>
            </a:r>
          </a:p>
          <a:p>
            <a:r>
              <a:rPr lang="en-US" dirty="0" smtClean="0"/>
              <a:t>NETCONF provides various operations to retrieve and edit configuration data from network devices. </a:t>
            </a:r>
          </a:p>
          <a:p>
            <a:r>
              <a:rPr lang="en-US" dirty="0" smtClean="0"/>
              <a:t>The Content Layer consists of configuration and state data which is XML-encoded. </a:t>
            </a:r>
          </a:p>
          <a:p>
            <a:r>
              <a:rPr lang="en-US" dirty="0" smtClean="0"/>
              <a:t>The schema of the configuration and state data is defined in a data </a:t>
            </a:r>
            <a:r>
              <a:rPr lang="en-US" dirty="0" err="1" smtClean="0"/>
              <a:t>modelling</a:t>
            </a:r>
            <a:r>
              <a:rPr lang="en-US" dirty="0" smtClean="0"/>
              <a:t> language called YANG. </a:t>
            </a:r>
          </a:p>
          <a:p>
            <a:r>
              <a:rPr lang="en-US" dirty="0" smtClean="0"/>
              <a:t>NETCONF provides a clear separation of the configuration and state data. </a:t>
            </a:r>
          </a:p>
          <a:p>
            <a:r>
              <a:rPr lang="en-US" dirty="0" smtClean="0"/>
              <a:t>The configuration data resides within a NETCONF configuration data store on the server.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419186"/>
          </a:xfrm>
          <a:prstGeom prst="rect">
            <a:avLst/>
          </a:prstGeom>
          <a:solidFill>
            <a:srgbClr val="DA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325"/>
            <a:ext cx="10515600" cy="1082675"/>
          </a:xfrm>
        </p:spPr>
        <p:txBody>
          <a:bodyPr/>
          <a:lstStyle/>
          <a:p>
            <a:r>
              <a:rPr lang="en-US" dirty="0" smtClean="0">
                <a:solidFill>
                  <a:prstClr val="black"/>
                </a:solidFill>
                <a:latin typeface="Calibri"/>
              </a:rPr>
              <a:t>YANG</a:t>
            </a:r>
            <a:endParaRPr lang="en-US" dirty="0" smtClean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06100" cy="43719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YANG is a data </a:t>
            </a:r>
            <a:r>
              <a:rPr lang="en-US" dirty="0" err="1" smtClean="0"/>
              <a:t>modelling</a:t>
            </a:r>
            <a:r>
              <a:rPr lang="en-US" dirty="0" smtClean="0"/>
              <a:t> language used to model configuration and state data manipulated by the NETCONF protocol </a:t>
            </a:r>
          </a:p>
          <a:p>
            <a:r>
              <a:rPr lang="en-US" dirty="0" smtClean="0"/>
              <a:t>YANG modules contain the definitions of the configuration data, state data, RPC calls that can be issued and the format of the notifications.</a:t>
            </a:r>
          </a:p>
          <a:p>
            <a:r>
              <a:rPr lang="en-US" dirty="0" smtClean="0"/>
              <a:t>YANG modules define the data exchanged between the NETCONF client and server. </a:t>
            </a:r>
          </a:p>
          <a:p>
            <a:r>
              <a:rPr lang="en-US" dirty="0" smtClean="0"/>
              <a:t>A module comprises a number of 'leaf' nodes which are organized into a hierarchical tree structure. </a:t>
            </a:r>
          </a:p>
          <a:p>
            <a:r>
              <a:rPr lang="en-US" dirty="0" smtClean="0"/>
              <a:t>The 'leaf' nodes are specified using the 'leaf' or 'leaf-list' constructs. </a:t>
            </a:r>
          </a:p>
          <a:p>
            <a:r>
              <a:rPr lang="en-US" dirty="0" smtClean="0"/>
              <a:t>Leaf nodes are organized using 'container' or 'list' constructs. </a:t>
            </a:r>
          </a:p>
          <a:p>
            <a:r>
              <a:rPr lang="en-US" dirty="0" smtClean="0"/>
              <a:t>A YANG module can import definitions from other modules.  </a:t>
            </a:r>
          </a:p>
          <a:p>
            <a:r>
              <a:rPr lang="en-US" dirty="0" smtClean="0"/>
              <a:t>Constraints can be defined on the data nodes, e.g.  allowed values.</a:t>
            </a:r>
          </a:p>
          <a:p>
            <a:r>
              <a:rPr lang="en-US" dirty="0" smtClean="0"/>
              <a:t>YANG can model both configuration data and state data using the '</a:t>
            </a:r>
            <a:r>
              <a:rPr lang="en-US" dirty="0" err="1" smtClean="0"/>
              <a:t>config</a:t>
            </a:r>
            <a:r>
              <a:rPr lang="en-US" dirty="0" smtClean="0"/>
              <a:t>' statement. 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179" y="0"/>
            <a:ext cx="203679" cy="6858000"/>
          </a:xfrm>
          <a:prstGeom prst="rect">
            <a:avLst/>
          </a:prstGeom>
          <a:solidFill>
            <a:srgbClr val="FEBD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454983" y="6567938"/>
            <a:ext cx="2273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Bahga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Madisetti</a:t>
            </a:r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© 2015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47863" y="6581001"/>
            <a:ext cx="411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 website: http://www.internet-of-things-book.com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5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148</TotalTime>
  <Words>824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Outline</vt:lpstr>
      <vt:lpstr>Need for IoT Systems Management</vt:lpstr>
      <vt:lpstr>Simple Network Management Protocol (SNMP)</vt:lpstr>
      <vt:lpstr>Limitations of SNMP</vt:lpstr>
      <vt:lpstr>Network Operator Requirements</vt:lpstr>
      <vt:lpstr>NETCONF</vt:lpstr>
      <vt:lpstr>NETCONF</vt:lpstr>
      <vt:lpstr>YANG</vt:lpstr>
      <vt:lpstr>YANG Module – Example</vt:lpstr>
      <vt:lpstr>IoT Systems Management with NETCONF-YANG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arshdeep</dc:creator>
  <cp:lastModifiedBy>Gde</cp:lastModifiedBy>
  <cp:revision>66</cp:revision>
  <dcterms:created xsi:type="dcterms:W3CDTF">2013-12-30T11:09:22Z</dcterms:created>
  <dcterms:modified xsi:type="dcterms:W3CDTF">2024-08-29T08:43:11Z</dcterms:modified>
</cp:coreProperties>
</file>