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20"/>
  </p:notesMasterIdLst>
  <p:sldIdLst>
    <p:sldId id="306" r:id="rId2"/>
    <p:sldId id="333" r:id="rId3"/>
    <p:sldId id="305" r:id="rId4"/>
    <p:sldId id="289" r:id="rId5"/>
    <p:sldId id="290" r:id="rId6"/>
    <p:sldId id="302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300" r:id="rId15"/>
    <p:sldId id="299" r:id="rId16"/>
    <p:sldId id="301" r:id="rId17"/>
    <p:sldId id="332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4F"/>
    <a:srgbClr val="FFDF79"/>
    <a:srgbClr val="DB2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467" autoAdjust="0"/>
  </p:normalViewPr>
  <p:slideViewPr>
    <p:cSldViewPr snapToGrid="0">
      <p:cViewPr varScale="1">
        <p:scale>
          <a:sx n="67" d="100"/>
          <a:sy n="67" d="100"/>
        </p:scale>
        <p:origin x="4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BEB4E-C268-45DE-9831-698592BA0540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2FA7B-0C7C-4BD3-89F6-F3BC7DD7A8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35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https://www.mi.fu-berlin.de/inf/groups/ag-tech/teaching/2012-13_WS/L_19528_Embedded_Internet_and_the_Internet_of_Things/08.pdf</a:t>
            </a:r>
          </a:p>
          <a:p>
            <a:r>
              <a:rPr lang="en-US" smtClean="0"/>
              <a:t>https://www.hivemq.com/blog/mqtt-vs-coap-for-iot/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4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https://www.researchgate.net/figure/Generic-Architecture-of-IoT-based-Big-data-analytics-end-to-end-system_fig1_317062625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2FA7B-0C7C-4BD3-89F6-F3BC7DD7A8A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996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End-to-End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Solution form Things to Network to Cloud.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62FA7B-0C7C-4BD3-89F6-F3BC7DD7A8A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08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6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30BF0-23F9-4793-AD7E-2FC68CE958DF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912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CCD22-9DBC-49CC-A9FD-719ABFA2E9C6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0943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914D5-7B39-405E-BC14-CA473738504A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105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CDC62-13F5-4E56-B9D3-FEDD7F0D746B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19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17E93-B26D-43E0-AD5A-E169656CF587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9970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2A7F0-4AD5-401D-9478-B42E26D30DA2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63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4DAAA-86BA-4DB8-9ADE-F49C108DE274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27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E0872-B52C-4FB3-86BD-A99C58DBC9BA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871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9E17-89B7-44D1-9CBF-D924FE8CA597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33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74DC-2B32-4434-9D68-02562D1FE768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914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18851-94EF-4A78-98B0-E1A235975536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84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4B8DD-10A6-449F-BB1F-2FB4ABFE4819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3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m/url?sa=i&amp;url=https://www.upgrad.com/blog/iot-project-ideas-topics-for-beginners/&amp;psig=AOvVaw1wxfokwnvDf3NbeqlUEpc9&amp;ust=1759461390085000&amp;source=images&amp;cd=vfe&amp;opi=89978449&amp;ved=2ahUKEwiVmL7KxoSQAxU__zgGHYWCL0UQjhx6BAgAEB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transition.com/iot/architecture" TargetMode="External"/><Relationship Id="rId2" Type="http://schemas.openxmlformats.org/officeDocument/2006/relationships/hyperlink" Target="http://www8.hp.com/us/en/hp-news/press-release.html?id=1909050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ched Right Arrow 2"/>
          <p:cNvSpPr/>
          <p:nvPr/>
        </p:nvSpPr>
        <p:spPr>
          <a:xfrm>
            <a:off x="1040313" y="1046834"/>
            <a:ext cx="2315048" cy="877106"/>
          </a:xfrm>
          <a:prstGeom prst="notchedRightArrow">
            <a:avLst/>
          </a:prstGeom>
          <a:solidFill>
            <a:schemeClr val="bg1"/>
          </a:solidFill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22" name="Picture 26" descr="🌐📶AWS VPC: A Beginner's Guide - Part 2 - DEV Communit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037" y="4846196"/>
            <a:ext cx="1502905" cy="84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ound Single Corner Rectangle 27"/>
          <p:cNvSpPr/>
          <p:nvPr/>
        </p:nvSpPr>
        <p:spPr>
          <a:xfrm>
            <a:off x="3578841" y="4584517"/>
            <a:ext cx="1890741" cy="1114425"/>
          </a:xfrm>
          <a:prstGeom prst="round1Rect">
            <a:avLst/>
          </a:prstGeom>
          <a:solidFill>
            <a:schemeClr val="bg1"/>
          </a:solidFill>
          <a:ln w="41275" cmpd="tri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57276" y="1716880"/>
            <a:ext cx="2000250" cy="4299871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21000">
                <a:schemeClr val="accent5">
                  <a:lumMod val="0"/>
                  <a:lumOff val="100000"/>
                </a:schemeClr>
              </a:gs>
              <a:gs pos="77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15109" y="1341993"/>
            <a:ext cx="884584" cy="858751"/>
          </a:xfrm>
          <a:prstGeom prst="ellipse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38" y="599437"/>
            <a:ext cx="12073290" cy="52370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Components</a:t>
            </a:r>
            <a:r>
              <a:rPr lang="en-US" dirty="0" smtClean="0"/>
              <a:t> Of </a:t>
            </a:r>
            <a:r>
              <a:rPr lang="en-US" dirty="0" err="1" smtClean="0"/>
              <a:t>IoT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1"/>
                </a:solidFill>
              </a:rPr>
              <a:t>nternet</a:t>
            </a:r>
            <a:r>
              <a:rPr lang="en-US" dirty="0" smtClean="0">
                <a:solidFill>
                  <a:schemeClr val="bg1"/>
                </a:solidFill>
              </a:rPr>
              <a:t> Of Things IOT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4100" name="Picture 4" descr="WiFi Cover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711" y="1532287"/>
            <a:ext cx="491676" cy="491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057276" y="2079124"/>
            <a:ext cx="2114551" cy="64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Device(Sensor,+ MC)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24087" y="1716879"/>
            <a:ext cx="2000250" cy="4299871"/>
          </a:xfrm>
          <a:prstGeom prst="roundRect">
            <a:avLst/>
          </a:prstGeom>
          <a:gradFill>
            <a:gsLst>
              <a:gs pos="0">
                <a:srgbClr val="00B0F0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081920" y="1341992"/>
            <a:ext cx="884584" cy="858751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3524087" y="2079123"/>
            <a:ext cx="2114551" cy="64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Gateway, Network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197834"/>
            <a:ext cx="856779" cy="856779"/>
          </a:xfrm>
          <a:prstGeom prst="rect">
            <a:avLst/>
          </a:prstGeom>
        </p:spPr>
      </p:pic>
      <p:sp>
        <p:nvSpPr>
          <p:cNvPr id="35" name="Round Single Corner Rectangle 34"/>
          <p:cNvSpPr/>
          <p:nvPr/>
        </p:nvSpPr>
        <p:spPr>
          <a:xfrm>
            <a:off x="6030845" y="4584517"/>
            <a:ext cx="1890741" cy="1114425"/>
          </a:xfrm>
          <a:prstGeom prst="round1Rect">
            <a:avLst/>
          </a:prstGeom>
          <a:solidFill>
            <a:schemeClr val="bg1"/>
          </a:solidFill>
          <a:ln w="41275" cmpd="tri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5976091" y="1716879"/>
            <a:ext cx="2000250" cy="4299871"/>
          </a:xfrm>
          <a:prstGeom prst="roundRect">
            <a:avLst/>
          </a:prstGeom>
          <a:gradFill>
            <a:gsLst>
              <a:gs pos="0">
                <a:schemeClr val="accent2">
                  <a:lumMod val="75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533924" y="1341992"/>
            <a:ext cx="884584" cy="858751"/>
          </a:xfrm>
          <a:prstGeom prst="ellipse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itle 1"/>
          <p:cNvSpPr txBox="1">
            <a:spLocks/>
          </p:cNvSpPr>
          <p:nvPr/>
        </p:nvSpPr>
        <p:spPr>
          <a:xfrm>
            <a:off x="5976091" y="2181769"/>
            <a:ext cx="2114551" cy="64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Management Services Layers (Cloud)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5" name="Round Single Corner Rectangle 44"/>
          <p:cNvSpPr/>
          <p:nvPr/>
        </p:nvSpPr>
        <p:spPr>
          <a:xfrm>
            <a:off x="8482849" y="4584517"/>
            <a:ext cx="1890741" cy="1114425"/>
          </a:xfrm>
          <a:prstGeom prst="round1Rect">
            <a:avLst/>
          </a:prstGeom>
          <a:solidFill>
            <a:schemeClr val="bg1"/>
          </a:solidFill>
          <a:ln w="41275" cmpd="tri">
            <a:solidFill>
              <a:srgbClr val="00B0F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8428095" y="1716879"/>
            <a:ext cx="2000250" cy="4299871"/>
          </a:xfrm>
          <a:prstGeom prst="roundRect">
            <a:avLst/>
          </a:prstGeom>
          <a:gradFill>
            <a:gsLst>
              <a:gs pos="0">
                <a:srgbClr val="FF0000"/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8985928" y="1341992"/>
            <a:ext cx="884584" cy="858751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8428095" y="2079123"/>
            <a:ext cx="2114551" cy="6414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 smtClean="0">
                <a:solidFill>
                  <a:schemeClr val="bg1"/>
                </a:solidFill>
              </a:rPr>
              <a:t>Application layer 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64" name="Title 1"/>
          <p:cNvSpPr txBox="1">
            <a:spLocks/>
          </p:cNvSpPr>
          <p:nvPr/>
        </p:nvSpPr>
        <p:spPr>
          <a:xfrm>
            <a:off x="380838" y="121861"/>
            <a:ext cx="10515600" cy="5237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Components </a:t>
            </a:r>
            <a:r>
              <a:rPr lang="en-US" dirty="0" smtClean="0">
                <a:solidFill>
                  <a:schemeClr val="bg1"/>
                </a:solidFill>
              </a:rPr>
              <a:t>Internet Of Things IOT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1" name="Notched Right Arrow 50"/>
          <p:cNvSpPr/>
          <p:nvPr/>
        </p:nvSpPr>
        <p:spPr>
          <a:xfrm>
            <a:off x="3382127" y="1064561"/>
            <a:ext cx="2315048" cy="877106"/>
          </a:xfrm>
          <a:prstGeom prst="notchedRightArrow">
            <a:avLst/>
          </a:prstGeom>
          <a:solidFill>
            <a:schemeClr val="bg1"/>
          </a:solidFill>
          <a:ln w="349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Notched Right Arrow 52"/>
          <p:cNvSpPr/>
          <p:nvPr/>
        </p:nvSpPr>
        <p:spPr>
          <a:xfrm>
            <a:off x="5887170" y="1064561"/>
            <a:ext cx="2315048" cy="877106"/>
          </a:xfrm>
          <a:prstGeom prst="notchedRightArrow">
            <a:avLst/>
          </a:prstGeom>
          <a:solidFill>
            <a:schemeClr val="bg1"/>
          </a:solidFill>
          <a:ln w="349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Notched Right Arrow 53"/>
          <p:cNvSpPr/>
          <p:nvPr/>
        </p:nvSpPr>
        <p:spPr>
          <a:xfrm>
            <a:off x="8396027" y="1046834"/>
            <a:ext cx="2315048" cy="877106"/>
          </a:xfrm>
          <a:prstGeom prst="notchedRightArrow">
            <a:avLst/>
          </a:prstGeom>
          <a:solidFill>
            <a:schemeClr val="bg1"/>
          </a:solidFill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Remember and Compare &gt;&gt;&gt;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Others ………The Ecosystem </a:t>
            </a:r>
            <a:r>
              <a:rPr lang="en-US" dirty="0" err="1" smtClean="0"/>
              <a:t>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43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Object Abstraction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layer transfers data that are collected from objects to service management layer using secure transmission channels. Data transmission can happen using any of the following technologies: </a:t>
            </a:r>
          </a:p>
          <a:p>
            <a:r>
              <a:rPr lang="en-US" dirty="0"/>
              <a:t>◾  RFID </a:t>
            </a:r>
          </a:p>
          <a:p>
            <a:r>
              <a:rPr lang="en-US" dirty="0"/>
              <a:t>◾  3G </a:t>
            </a:r>
          </a:p>
          <a:p>
            <a:r>
              <a:rPr lang="en-US" dirty="0"/>
              <a:t>◾  GSM </a:t>
            </a:r>
          </a:p>
          <a:p>
            <a:r>
              <a:rPr lang="en-US" dirty="0"/>
              <a:t>◾  UMTS </a:t>
            </a:r>
          </a:p>
          <a:p>
            <a:r>
              <a:rPr lang="en-US" dirty="0"/>
              <a:t>◾  Wi-Fi </a:t>
            </a:r>
          </a:p>
          <a:p>
            <a:r>
              <a:rPr lang="en-US" dirty="0"/>
              <a:t>◾  Bluetooth low energy </a:t>
            </a:r>
          </a:p>
          <a:p>
            <a:r>
              <a:rPr lang="en-US" dirty="0"/>
              <a:t>◾  Infrared </a:t>
            </a:r>
          </a:p>
          <a:p>
            <a:r>
              <a:rPr lang="en-US" dirty="0"/>
              <a:t>◾  </a:t>
            </a:r>
            <a:r>
              <a:rPr lang="en-US" dirty="0" err="1"/>
              <a:t>ZigBee</a:t>
            </a:r>
            <a:r>
              <a:rPr lang="en-US" dirty="0"/>
              <a:t/>
            </a:r>
            <a:br>
              <a:rPr lang="en-US" dirty="0"/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0199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Service Management Layer 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layer acts as middleware for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pairs </a:t>
            </a:r>
            <a:r>
              <a:rPr lang="en-US" dirty="0" err="1"/>
              <a:t>speci</a:t>
            </a:r>
            <a:r>
              <a:rPr lang="en-US" dirty="0"/>
              <a:t> c services to its requester based on addresses and names.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provides </a:t>
            </a:r>
            <a:r>
              <a:rPr lang="en-US" dirty="0" err="1"/>
              <a:t>exibility</a:t>
            </a:r>
            <a:r>
              <a:rPr lang="en-US" dirty="0"/>
              <a:t> to the </a:t>
            </a:r>
            <a:r>
              <a:rPr lang="en-US" dirty="0" err="1"/>
              <a:t>IoT</a:t>
            </a:r>
            <a:r>
              <a:rPr lang="en-US" dirty="0"/>
              <a:t> programmers to work on di </a:t>
            </a:r>
            <a:r>
              <a:rPr lang="en-US" dirty="0" err="1"/>
              <a:t>erent</a:t>
            </a:r>
            <a:r>
              <a:rPr lang="en-US" dirty="0"/>
              <a:t> types of heterogeneous objects irrespective of their platforms.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56319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Application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provides the diverse kinds of services requested by the customer.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type of service requested by the customer depends on the </a:t>
            </a:r>
            <a:r>
              <a:rPr lang="en-US" dirty="0" err="1"/>
              <a:t>speci</a:t>
            </a:r>
            <a:r>
              <a:rPr lang="en-US" dirty="0"/>
              <a:t> c use case that is adopted by the customer. </a:t>
            </a:r>
            <a:endParaRPr lang="en-US" dirty="0" smtClean="0"/>
          </a:p>
          <a:p>
            <a:r>
              <a:rPr lang="en-US" dirty="0"/>
              <a:t>Some of the prominent </a:t>
            </a:r>
            <a:r>
              <a:rPr lang="en-US" dirty="0" err="1"/>
              <a:t>IoT</a:t>
            </a:r>
            <a:r>
              <a:rPr lang="en-US" dirty="0"/>
              <a:t> verticals are as follows: </a:t>
            </a:r>
          </a:p>
          <a:p>
            <a:pPr lvl="1"/>
            <a:r>
              <a:rPr lang="en-US" dirty="0" err="1" smtClean="0"/>
              <a:t>Smartcities</a:t>
            </a:r>
            <a:r>
              <a:rPr lang="en-US" dirty="0" smtClean="0"/>
              <a:t> </a:t>
            </a:r>
            <a:endParaRPr lang="en-US" dirty="0"/>
          </a:p>
          <a:p>
            <a:pPr lvl="1"/>
            <a:r>
              <a:rPr lang="en-US" dirty="0" smtClean="0"/>
              <a:t>Smart </a:t>
            </a:r>
            <a:r>
              <a:rPr lang="en-US" dirty="0"/>
              <a:t>energy </a:t>
            </a:r>
          </a:p>
          <a:p>
            <a:pPr lvl="1"/>
            <a:r>
              <a:rPr lang="en-US" dirty="0" err="1" smtClean="0"/>
              <a:t>Smarthealthcare</a:t>
            </a:r>
            <a:r>
              <a:rPr lang="en-US" dirty="0" smtClean="0"/>
              <a:t> Smart buildings or homes </a:t>
            </a:r>
          </a:p>
          <a:p>
            <a:pPr lvl="1"/>
            <a:r>
              <a:rPr lang="en-US" dirty="0" smtClean="0"/>
              <a:t>Smart </a:t>
            </a:r>
            <a:r>
              <a:rPr lang="en-US" dirty="0"/>
              <a:t>living </a:t>
            </a:r>
            <a:endParaRPr lang="en-US" dirty="0" smtClean="0"/>
          </a:p>
          <a:p>
            <a:pPr lvl="1"/>
            <a:r>
              <a:rPr lang="en-US" dirty="0" smtClean="0"/>
              <a:t>Smart transportation </a:t>
            </a:r>
          </a:p>
          <a:p>
            <a:pPr lvl="1"/>
            <a:r>
              <a:rPr lang="en-US" dirty="0" smtClean="0"/>
              <a:t>Smart industry </a:t>
            </a:r>
            <a:endParaRPr lang="en-US" dirty="0"/>
          </a:p>
          <a:p>
            <a:pPr lvl="1"/>
            <a:endParaRPr lang="en-US" dirty="0" smtClean="0"/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1057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Business Layer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</a:t>
            </a:r>
            <a:r>
              <a:rPr lang="en-US" dirty="0"/>
              <a:t>layer performs the overall management of all </a:t>
            </a:r>
            <a:r>
              <a:rPr lang="en-US" dirty="0" err="1"/>
              <a:t>IoT</a:t>
            </a:r>
            <a:r>
              <a:rPr lang="en-US" dirty="0"/>
              <a:t> activities and services.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uses the data that are received from the network layer to build various components such as business </a:t>
            </a:r>
            <a:r>
              <a:rPr lang="en-US" dirty="0" smtClean="0"/>
              <a:t>models</a:t>
            </a:r>
            <a:r>
              <a:rPr lang="en-US" dirty="0"/>
              <a:t>, graphs, and </a:t>
            </a:r>
            <a:r>
              <a:rPr lang="en-US" dirty="0" smtClean="0"/>
              <a:t>flowcharts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layer also has the responsibility to design, analyze, implement, evaluate, and monitor the requirements of the </a:t>
            </a:r>
            <a:r>
              <a:rPr lang="en-US" dirty="0" err="1"/>
              <a:t>IoT</a:t>
            </a:r>
            <a:r>
              <a:rPr lang="en-US" dirty="0"/>
              <a:t> system. </a:t>
            </a:r>
          </a:p>
        </p:txBody>
      </p:sp>
    </p:spTree>
    <p:extLst>
      <p:ext uri="{BB962C8B-B14F-4D97-AF65-F5344CB8AC3E}">
        <p14:creationId xmlns:p14="http://schemas.microsoft.com/office/powerpoint/2010/main" val="4812208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7650" y="191185"/>
            <a:ext cx="79057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dirty="0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Top 50 </a:t>
            </a:r>
            <a:r>
              <a:rPr lang="en-US" b="0" i="0" u="none" strike="noStrike" dirty="0" err="1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IoT</a:t>
            </a:r>
            <a:r>
              <a:rPr lang="en-US" b="0" i="0" u="none" strike="noStrike" dirty="0" smtClean="0">
                <a:solidFill>
                  <a:srgbClr val="202124"/>
                </a:solidFill>
                <a:effectLst/>
                <a:latin typeface="Google Sans"/>
                <a:hlinkClick r:id="rId2"/>
              </a:rPr>
              <a:t> Projects to Level Up Your Tech (Includes Code!)</a:t>
            </a:r>
            <a:endParaRPr lang="en-US" b="0" i="0" u="none" strike="noStrike" dirty="0">
              <a:solidFill>
                <a:srgbClr val="202124"/>
              </a:solidFill>
              <a:effectLst/>
              <a:latin typeface="Google Sans"/>
              <a:hlinkClick r:id="rId2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687" y="1150944"/>
            <a:ext cx="6524625" cy="461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2738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0"/>
            <a:ext cx="6172200" cy="63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491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End-to-End </a:t>
            </a:r>
            <a:r>
              <a:rPr lang="en-US" dirty="0" err="1"/>
              <a:t>IoT</a:t>
            </a:r>
            <a:r>
              <a:rPr lang="en-US" dirty="0"/>
              <a:t> Solution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19" y="2391568"/>
            <a:ext cx="10000762" cy="35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30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473" y="99611"/>
            <a:ext cx="8610600" cy="927903"/>
          </a:xfrm>
        </p:spPr>
        <p:txBody>
          <a:bodyPr/>
          <a:lstStyle/>
          <a:p>
            <a:r>
              <a:rPr lang="en-GB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27514"/>
            <a:ext cx="10820400" cy="5191171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GB" i="1" dirty="0" smtClean="0"/>
              <a:t>“</a:t>
            </a:r>
            <a:r>
              <a:rPr lang="en-GB" i="1" dirty="0"/>
              <a:t>Internet of Things Research Study”, </a:t>
            </a:r>
            <a:r>
              <a:rPr lang="en-GB" dirty="0">
                <a:hlinkClick r:id="rId2"/>
              </a:rPr>
              <a:t>http://www8.hp.com/us/en/hp-news/press-release.html?id=1909050</a:t>
            </a:r>
            <a:r>
              <a:rPr lang="en-GB" dirty="0"/>
              <a:t>  [Hewlett Packard (2015)]  </a:t>
            </a:r>
            <a:endParaRPr lang="en-GB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www.itransition.com/iot/architecture</a:t>
            </a:r>
            <a:endParaRPr lang="en-GB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GB" dirty="0"/>
              <a:t>https://www.techtarget.com/iotagenda/definition/Internet-of-Things-IoT</a:t>
            </a:r>
            <a:endParaRPr lang="en-GB" dirty="0"/>
          </a:p>
          <a:p>
            <a:pPr marL="457200" indent="-457200" algn="just">
              <a:buAutoNum type="arabicPeriod"/>
            </a:pPr>
            <a:endParaRPr lang="en-US" dirty="0" smtClean="0"/>
          </a:p>
          <a:p>
            <a:pPr marL="0" indent="0" algn="just">
              <a:buNone/>
            </a:pPr>
            <a:endParaRPr lang="en-GB" dirty="0" smtClean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IoT</a:t>
            </a:r>
            <a:r>
              <a:rPr lang="en-GB" dirty="0" smtClean="0"/>
              <a:t>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1538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762" y="3056043"/>
            <a:ext cx="446086" cy="6358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880" y="3045535"/>
            <a:ext cx="613391" cy="5827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64" y="3056043"/>
            <a:ext cx="599662" cy="5775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  <p:sp>
        <p:nvSpPr>
          <p:cNvPr id="2" name="Rectangle 1"/>
          <p:cNvSpPr/>
          <p:nvPr/>
        </p:nvSpPr>
        <p:spPr>
          <a:xfrm>
            <a:off x="5056181" y="452941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>
                <a:solidFill>
                  <a:srgbClr val="FFC000"/>
                </a:solidFill>
              </a:rPr>
              <a:t>Q&amp;A</a:t>
            </a:r>
            <a:endParaRPr lang="en-GB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50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861" y="2669999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2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629651" y="5986182"/>
            <a:ext cx="334227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15489" y="5650799"/>
            <a:ext cx="22960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459575" y="6176957"/>
            <a:ext cx="45123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https://github.com/amelcharolinesgn2/IoT_simulator-mqtt-NodeRed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57975" y="6346146"/>
            <a:ext cx="65699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115050" y="6454044"/>
            <a:ext cx="804022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smtClean="0"/>
              <a:t>github.com/amelcharolinesgn2/IoT_app-and-Modules</a:t>
            </a:r>
          </a:p>
          <a:p>
            <a:r>
              <a:rPr lang="en-US" sz="1200" dirty="0" smtClean="0"/>
              <a:t>https</a:t>
            </a:r>
            <a:r>
              <a:rPr lang="en-US" sz="1200" dirty="0"/>
              <a:t>://github.com/amelcharolinesgn2/ClouD-Infrastructure-SISKA-2025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3434446" y="4128104"/>
            <a:ext cx="5659678" cy="77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err="1" smtClean="0"/>
              <a:t>IoT</a:t>
            </a:r>
            <a:r>
              <a:rPr lang="en-GB" b="1" dirty="0" smtClean="0"/>
              <a:t> Ecosystem</a:t>
            </a:r>
            <a:endParaRPr lang="en-GB" b="1" dirty="0"/>
          </a:p>
        </p:txBody>
      </p:sp>
      <p:sp>
        <p:nvSpPr>
          <p:cNvPr id="23" name="Subtitle 2"/>
          <p:cNvSpPr txBox="1">
            <a:spLocks/>
          </p:cNvSpPr>
          <p:nvPr/>
        </p:nvSpPr>
        <p:spPr>
          <a:xfrm>
            <a:off x="3471206" y="4811963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Part 2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857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4768" y="365125"/>
            <a:ext cx="5209032" cy="62242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IoT</a:t>
            </a:r>
            <a:r>
              <a:rPr lang="en-US" dirty="0"/>
              <a:t> ecosystem </a:t>
            </a:r>
            <a:r>
              <a:rPr lang="en-US" sz="2700" dirty="0" smtClean="0"/>
              <a:t>(</a:t>
            </a:r>
            <a:r>
              <a:rPr lang="en-US" sz="2700" dirty="0" err="1" smtClean="0"/>
              <a:t>Cont’s</a:t>
            </a:r>
            <a:r>
              <a:rPr lang="en-US" sz="2700" dirty="0" smtClean="0"/>
              <a:t>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standard architecture for the </a:t>
            </a:r>
            <a:r>
              <a:rPr lang="en-US" dirty="0" err="1"/>
              <a:t>IoT</a:t>
            </a:r>
            <a:r>
              <a:rPr lang="en-US" dirty="0"/>
              <a:t> ecosystem. In this chap- </a:t>
            </a:r>
            <a:r>
              <a:rPr lang="en-US" dirty="0" err="1"/>
              <a:t>ter</a:t>
            </a:r>
            <a:r>
              <a:rPr lang="en-US" dirty="0"/>
              <a:t>, we have de </a:t>
            </a:r>
            <a:r>
              <a:rPr lang="en-US" dirty="0" err="1"/>
              <a:t>ned</a:t>
            </a:r>
            <a:r>
              <a:rPr lang="en-US" dirty="0"/>
              <a:t> a reference architecture, and we have used this architecture throughout this chapter. It is a </a:t>
            </a:r>
            <a:r>
              <a:rPr lang="en-US" dirty="0" err="1"/>
              <a:t>ve</a:t>
            </a:r>
            <a:r>
              <a:rPr lang="en-US" dirty="0"/>
              <a:t>-layered architecture and the di </a:t>
            </a:r>
            <a:r>
              <a:rPr lang="en-US" dirty="0" err="1"/>
              <a:t>erent</a:t>
            </a:r>
            <a:r>
              <a:rPr lang="en-US" dirty="0"/>
              <a:t> layers are as follows: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Objects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 abstraction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Service management layer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Application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Business layer 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019" y="756719"/>
            <a:ext cx="115014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err="1" smtClean="0"/>
              <a:t>IoT</a:t>
            </a:r>
            <a:r>
              <a:rPr lang="en-US" sz="2400" dirty="0" smtClean="0"/>
              <a:t> Ecosystem: </a:t>
            </a:r>
            <a:r>
              <a:rPr lang="en-US" sz="2400" dirty="0" smtClean="0">
                <a:solidFill>
                  <a:srgbClr val="00B0F0"/>
                </a:solidFill>
              </a:rPr>
              <a:t>Sensor Device &amp;Components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C000"/>
                </a:solidFill>
              </a:rPr>
              <a:t>Architecture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Communication Technologies</a:t>
            </a:r>
            <a:r>
              <a:rPr lang="en-US" sz="2400" dirty="0" smtClean="0"/>
              <a:t>, and </a:t>
            </a:r>
            <a:r>
              <a:rPr lang="en-US" sz="2400" b="1" dirty="0" smtClean="0">
                <a:solidFill>
                  <a:schemeClr val="accent6"/>
                </a:solidFill>
              </a:rPr>
              <a:t>Protocols</a:t>
            </a:r>
            <a:endParaRPr lang="en-US" sz="24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165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 err="1"/>
              <a:t>IoT</a:t>
            </a:r>
            <a:r>
              <a:rPr lang="en-US" dirty="0"/>
              <a:t> ecosystem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is no standard architecture for the </a:t>
            </a:r>
            <a:r>
              <a:rPr lang="en-US" dirty="0" err="1"/>
              <a:t>IoT</a:t>
            </a:r>
            <a:r>
              <a:rPr lang="en-US" dirty="0"/>
              <a:t> ecosystem. In this chap- </a:t>
            </a:r>
            <a:r>
              <a:rPr lang="en-US" dirty="0" err="1"/>
              <a:t>ter</a:t>
            </a:r>
            <a:r>
              <a:rPr lang="en-US" dirty="0"/>
              <a:t>, we have de </a:t>
            </a:r>
            <a:r>
              <a:rPr lang="en-US" dirty="0" err="1"/>
              <a:t>ned</a:t>
            </a:r>
            <a:r>
              <a:rPr lang="en-US" dirty="0"/>
              <a:t> a reference architecture, and we have used this architecture throughout this chapter. It is a </a:t>
            </a:r>
            <a:r>
              <a:rPr lang="en-US" dirty="0" err="1"/>
              <a:t>ve</a:t>
            </a:r>
            <a:r>
              <a:rPr lang="en-US" dirty="0"/>
              <a:t>-layered architecture and the di </a:t>
            </a:r>
            <a:r>
              <a:rPr lang="en-US" dirty="0" err="1"/>
              <a:t>erent</a:t>
            </a:r>
            <a:r>
              <a:rPr lang="en-US" dirty="0"/>
              <a:t> layers are as follows: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Objects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Object abstraction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Service management layer </a:t>
            </a:r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Application layer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◾  </a:t>
            </a:r>
            <a:r>
              <a:rPr lang="en-US" dirty="0" smtClean="0"/>
              <a:t>Business layer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138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main protocols that we have tried to de ne for the infrastructure layer are the following: </a:t>
            </a:r>
            <a:endParaRPr lang="en-US" dirty="0" smtClean="0"/>
          </a:p>
          <a:p>
            <a:r>
              <a:rPr lang="en-US" dirty="0" smtClean="0"/>
              <a:t>◾ </a:t>
            </a:r>
            <a:r>
              <a:rPr lang="en-US" dirty="0"/>
              <a:t> RPL </a:t>
            </a:r>
            <a:r>
              <a:rPr lang="en-US" dirty="0" smtClean="0"/>
              <a:t> ◾ </a:t>
            </a:r>
            <a:r>
              <a:rPr lang="en-US" dirty="0"/>
              <a:t> IEEE802.15.4 </a:t>
            </a:r>
            <a:r>
              <a:rPr lang="en-US" dirty="0" smtClean="0"/>
              <a:t>◾ </a:t>
            </a:r>
            <a:r>
              <a:rPr lang="en-US" dirty="0"/>
              <a:t> 6LoWPAN </a:t>
            </a:r>
          </a:p>
          <a:p>
            <a:r>
              <a:rPr lang="en-US" dirty="0"/>
              <a:t>◾  Bluetooth low energy </a:t>
            </a:r>
            <a:r>
              <a:rPr lang="en-US" dirty="0" smtClean="0"/>
              <a:t>◾ </a:t>
            </a:r>
            <a:r>
              <a:rPr lang="en-US" dirty="0"/>
              <a:t> </a:t>
            </a:r>
            <a:r>
              <a:rPr lang="en-US" dirty="0" err="1"/>
              <a:t>EPCglobal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◾ LTE-A </a:t>
            </a:r>
            <a:r>
              <a:rPr lang="en-US" dirty="0" smtClean="0"/>
              <a:t>◾ </a:t>
            </a:r>
            <a:r>
              <a:rPr lang="en-US" dirty="0"/>
              <a:t>Z-Wave </a:t>
            </a:r>
            <a:r>
              <a:rPr lang="en-US" dirty="0" smtClean="0"/>
              <a:t>◾ </a:t>
            </a:r>
            <a:r>
              <a:rPr lang="en-US" dirty="0" err="1"/>
              <a:t>ZigBee</a:t>
            </a:r>
            <a:r>
              <a:rPr lang="en-US" dirty="0"/>
              <a:t> 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24939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Architecture of </a:t>
            </a:r>
            <a:r>
              <a:rPr lang="en-US" dirty="0" err="1"/>
              <a:t>IoT</a:t>
            </a:r>
            <a:r>
              <a:rPr lang="en-US" dirty="0"/>
              <a:t> based Big data analytics end-to-end system 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IoT Ecosystem and Architecture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43879" y="1311274"/>
            <a:ext cx="9457508" cy="504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96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three prominent service discovery protocols that are used for </a:t>
            </a:r>
            <a:r>
              <a:rPr lang="en-US" dirty="0" err="1"/>
              <a:t>IoT</a:t>
            </a:r>
            <a:r>
              <a:rPr lang="en-US" dirty="0"/>
              <a:t> devices: </a:t>
            </a:r>
          </a:p>
          <a:p>
            <a:r>
              <a:rPr lang="en-US" dirty="0"/>
              <a:t>◾  </a:t>
            </a:r>
            <a:r>
              <a:rPr lang="en-US" dirty="0" err="1"/>
              <a:t>DNSservicediscovery</a:t>
            </a:r>
            <a:r>
              <a:rPr lang="en-US" dirty="0"/>
              <a:t>(DNS-SD) </a:t>
            </a:r>
          </a:p>
          <a:p>
            <a:r>
              <a:rPr lang="en-US" dirty="0"/>
              <a:t>◾  Multicast domain name system (</a:t>
            </a:r>
            <a:r>
              <a:rPr lang="en-US" dirty="0" err="1"/>
              <a:t>mDNS</a:t>
            </a:r>
            <a:r>
              <a:rPr lang="en-US" dirty="0"/>
              <a:t>) </a:t>
            </a:r>
          </a:p>
          <a:p>
            <a:r>
              <a:rPr lang="en-US" dirty="0"/>
              <a:t>◾  Simple service discovery protocol (part of UPnP)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752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52487" y="39322"/>
            <a:ext cx="10515600" cy="1325563"/>
          </a:xfrm>
        </p:spPr>
        <p:txBody>
          <a:bodyPr/>
          <a:lstStyle/>
          <a:p>
            <a:r>
              <a:rPr lang="en-US" b="1" dirty="0"/>
              <a:t>Layered Architecture for </a:t>
            </a:r>
            <a:r>
              <a:rPr lang="en-US" b="1" dirty="0" err="1"/>
              <a:t>IoT</a:t>
            </a:r>
            <a:r>
              <a:rPr lang="en-US" b="1" dirty="0"/>
              <a:t> </a:t>
            </a:r>
            <a:endParaRPr lang="en-US" dirty="0">
              <a:effectLst/>
            </a:endParaRPr>
          </a:p>
        </p:txBody>
      </p:sp>
      <p:sp>
        <p:nvSpPr>
          <p:cNvPr id="2" name="Snip Single Corner Rectangle 1"/>
          <p:cNvSpPr/>
          <p:nvPr/>
        </p:nvSpPr>
        <p:spPr>
          <a:xfrm>
            <a:off x="3625363" y="1292470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Busines</a:t>
            </a:r>
            <a:r>
              <a:rPr lang="en-US" dirty="0"/>
              <a:t> Layer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3625363" y="2048608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7" name="Snip Single Corner Rectangle 6"/>
          <p:cNvSpPr/>
          <p:nvPr/>
        </p:nvSpPr>
        <p:spPr>
          <a:xfrm>
            <a:off x="3625363" y="2854285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</p:txBody>
      </p:sp>
      <p:sp>
        <p:nvSpPr>
          <p:cNvPr id="8" name="Snip Single Corner Rectangle 7"/>
          <p:cNvSpPr/>
          <p:nvPr/>
        </p:nvSpPr>
        <p:spPr>
          <a:xfrm>
            <a:off x="3625363" y="3735592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 Abstraction</a:t>
            </a:r>
          </a:p>
        </p:txBody>
      </p:sp>
      <p:sp>
        <p:nvSpPr>
          <p:cNvPr id="9" name="Snip Single Corner Rectangle 8"/>
          <p:cNvSpPr/>
          <p:nvPr/>
        </p:nvSpPr>
        <p:spPr>
          <a:xfrm>
            <a:off x="3625363" y="4567319"/>
            <a:ext cx="5345723" cy="589085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3665490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Objects Layer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layer, also known as devices layer, comprises the physical devices that are used to collect and process information from the </a:t>
            </a:r>
            <a:r>
              <a:rPr lang="en-US" dirty="0" err="1"/>
              <a:t>IoT</a:t>
            </a:r>
            <a:r>
              <a:rPr lang="en-US" dirty="0"/>
              <a:t> ecosystem. </a:t>
            </a:r>
            <a:endParaRPr lang="en-US" dirty="0" smtClean="0"/>
          </a:p>
          <a:p>
            <a:r>
              <a:rPr lang="en-US" dirty="0" smtClean="0"/>
              <a:t>Physical </a:t>
            </a:r>
            <a:r>
              <a:rPr lang="en-US" dirty="0"/>
              <a:t>devices include di </a:t>
            </a:r>
            <a:r>
              <a:rPr lang="en-US" dirty="0" err="1"/>
              <a:t>erent</a:t>
            </a:r>
            <a:r>
              <a:rPr lang="en-US" dirty="0"/>
              <a:t> types of sensors such as those that are typically based on micro-electromechanical systems (MEMS) technology. </a:t>
            </a:r>
          </a:p>
        </p:txBody>
      </p:sp>
    </p:spTree>
    <p:extLst>
      <p:ext uri="{BB962C8B-B14F-4D97-AF65-F5344CB8AC3E}">
        <p14:creationId xmlns:p14="http://schemas.microsoft.com/office/powerpoint/2010/main" val="7213055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636</Words>
  <Application>Microsoft Office PowerPoint</Application>
  <PresentationFormat>Widescreen</PresentationFormat>
  <Paragraphs>129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Calibri Light</vt:lpstr>
      <vt:lpstr>Google Sans</vt:lpstr>
      <vt:lpstr>Office Theme</vt:lpstr>
      <vt:lpstr>Components Of IoT nternet Of Things IOT</vt:lpstr>
      <vt:lpstr>PowerPoint Presentation</vt:lpstr>
      <vt:lpstr>The IoT ecosystem (Cont’s)</vt:lpstr>
      <vt:lpstr>The IoT ecosystem </vt:lpstr>
      <vt:lpstr>PowerPoint Presentation</vt:lpstr>
      <vt:lpstr>Architecture of IoT based Big data analytics end-to-end system  </vt:lpstr>
      <vt:lpstr>PowerPoint Presentation</vt:lpstr>
      <vt:lpstr>Layered Architecture for IoT </vt:lpstr>
      <vt:lpstr>Objects Layer </vt:lpstr>
      <vt:lpstr>Object Abstraction Layer </vt:lpstr>
      <vt:lpstr>Service Management Layer </vt:lpstr>
      <vt:lpstr>Application Layer </vt:lpstr>
      <vt:lpstr>Business Layer </vt:lpstr>
      <vt:lpstr>PowerPoint Presentation</vt:lpstr>
      <vt:lpstr>PowerPoint Presentation</vt:lpstr>
      <vt:lpstr>ex1</vt:lpstr>
      <vt:lpstr>References</vt:lpstr>
      <vt:lpstr>Thank you!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Ecosystem and IoT architecture</dc:title>
  <dc:creator>pds</dc:creator>
  <cp:lastModifiedBy>Gde</cp:lastModifiedBy>
  <cp:revision>212</cp:revision>
  <dcterms:created xsi:type="dcterms:W3CDTF">2019-04-01T06:08:21Z</dcterms:created>
  <dcterms:modified xsi:type="dcterms:W3CDTF">2025-10-03T05:59:28Z</dcterms:modified>
</cp:coreProperties>
</file>