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3" r:id="rId1"/>
  </p:sldMasterIdLst>
  <p:notesMasterIdLst>
    <p:notesMasterId r:id="rId26"/>
  </p:notesMasterIdLst>
  <p:sldIdLst>
    <p:sldId id="256" r:id="rId2"/>
    <p:sldId id="277" r:id="rId3"/>
    <p:sldId id="257" r:id="rId4"/>
    <p:sldId id="281" r:id="rId5"/>
    <p:sldId id="259" r:id="rId6"/>
    <p:sldId id="260" r:id="rId7"/>
    <p:sldId id="261" r:id="rId8"/>
    <p:sldId id="262" r:id="rId9"/>
    <p:sldId id="263" r:id="rId10"/>
    <p:sldId id="264" r:id="rId11"/>
    <p:sldId id="265" r:id="rId12"/>
    <p:sldId id="266" r:id="rId13"/>
    <p:sldId id="267" r:id="rId14"/>
    <p:sldId id="269" r:id="rId15"/>
    <p:sldId id="272" r:id="rId16"/>
    <p:sldId id="268" r:id="rId17"/>
    <p:sldId id="273" r:id="rId18"/>
    <p:sldId id="278" r:id="rId19"/>
    <p:sldId id="279" r:id="rId20"/>
    <p:sldId id="280" r:id="rId21"/>
    <p:sldId id="276" r:id="rId22"/>
    <p:sldId id="271" r:id="rId23"/>
    <p:sldId id="274"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31"/>
    <p:restoredTop sz="94653"/>
  </p:normalViewPr>
  <p:slideViewPr>
    <p:cSldViewPr snapToGrid="0">
      <p:cViewPr varScale="1">
        <p:scale>
          <a:sx n="53" d="100"/>
          <a:sy n="53" d="100"/>
        </p:scale>
        <p:origin x="36" y="7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B27BA-ACDC-49DA-AA41-E24704A5AF46}" type="datetimeFigureOut">
              <a:rPr lang="en-US" smtClean="0"/>
              <a:t>9/11/2025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57411-65D3-4701-B50A-D15CF6068BF2}" type="slidenum">
              <a:rPr lang="en-US" smtClean="0"/>
              <a:t>‹#›</a:t>
            </a:fld>
            <a:endParaRPr lang="en-US"/>
          </a:p>
        </p:txBody>
      </p:sp>
    </p:spTree>
    <p:extLst>
      <p:ext uri="{BB962C8B-B14F-4D97-AF65-F5344CB8AC3E}">
        <p14:creationId xmlns:p14="http://schemas.microsoft.com/office/powerpoint/2010/main" val="3135845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a:t>https://www.coursehero.com/file/59100338/IoT-Network-Architecture-and-Designpptx/</a:t>
            </a:r>
          </a:p>
          <a:p>
            <a:r>
              <a:rPr lang="en-US" dirty="0"/>
              <a:t>https://mindmajix.com/iot-architecture</a:t>
            </a:r>
          </a:p>
          <a:p>
            <a:r>
              <a:rPr lang="en-US" dirty="0"/>
              <a:t>https://www.slideshare.net/slideshow/iot-network-architecture-and-designpptx/263250698</a:t>
            </a:r>
          </a:p>
          <a:p>
            <a:r>
              <a:rPr lang="en-US" dirty="0"/>
              <a:t>https://www.geeksforgeeks.org/architecture-of-internet-of-things-iot/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E857411-65D3-4701-B50A-D15CF6068BF2}" type="slidenum">
              <a:rPr lang="en-US" smtClean="0"/>
              <a:t>1</a:t>
            </a:fld>
            <a:endParaRPr lang="en-US"/>
          </a:p>
        </p:txBody>
      </p:sp>
    </p:spTree>
    <p:extLst>
      <p:ext uri="{BB962C8B-B14F-4D97-AF65-F5344CB8AC3E}">
        <p14:creationId xmlns:p14="http://schemas.microsoft.com/office/powerpoint/2010/main" val="3630068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https://www.sciencedirect.com/science/article/pii/S095965262032922X</a:t>
            </a:r>
          </a:p>
        </p:txBody>
      </p:sp>
      <p:sp>
        <p:nvSpPr>
          <p:cNvPr id="4" name="Slide Number Placeholder 3"/>
          <p:cNvSpPr>
            <a:spLocks noGrp="1"/>
          </p:cNvSpPr>
          <p:nvPr>
            <p:ph type="sldNum" sz="quarter" idx="5"/>
          </p:nvPr>
        </p:nvSpPr>
        <p:spPr/>
        <p:txBody>
          <a:bodyPr/>
          <a:lstStyle/>
          <a:p>
            <a:fld id="{BE857411-65D3-4701-B50A-D15CF6068BF2}" type="slidenum">
              <a:rPr lang="en-US" smtClean="0"/>
              <a:t>2</a:t>
            </a:fld>
            <a:endParaRPr lang="en-US"/>
          </a:p>
        </p:txBody>
      </p:sp>
    </p:spTree>
    <p:extLst>
      <p:ext uri="{BB962C8B-B14F-4D97-AF65-F5344CB8AC3E}">
        <p14:creationId xmlns:p14="http://schemas.microsoft.com/office/powerpoint/2010/main" val="1459922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FFFFFF"/>
                </a:solidFill>
                <a:effectLst/>
                <a:highlight>
                  <a:srgbClr val="000000"/>
                </a:highlight>
                <a:latin typeface="inherit"/>
              </a:rPr>
              <a:t> IoT Solutions for Complex Problems</a:t>
            </a:r>
            <a:endParaRPr lang="en-US" b="1" i="0" dirty="0">
              <a:solidFill>
                <a:srgbClr val="FFFFFF"/>
              </a:solidFill>
              <a:effectLst/>
              <a:highlight>
                <a:srgbClr val="000000"/>
              </a:highlight>
              <a:latin typeface="var(--h2-family)"/>
            </a:endParaRPr>
          </a:p>
          <a:p>
            <a:endParaRPr lang="en-US" dirty="0"/>
          </a:p>
        </p:txBody>
      </p:sp>
      <p:sp>
        <p:nvSpPr>
          <p:cNvPr id="4" name="Slide Number Placeholder 3"/>
          <p:cNvSpPr>
            <a:spLocks noGrp="1"/>
          </p:cNvSpPr>
          <p:nvPr>
            <p:ph type="sldNum" sz="quarter" idx="5"/>
          </p:nvPr>
        </p:nvSpPr>
        <p:spPr/>
        <p:txBody>
          <a:bodyPr/>
          <a:lstStyle/>
          <a:p>
            <a:fld id="{BE857411-65D3-4701-B50A-D15CF6068BF2}" type="slidenum">
              <a:rPr lang="en-US" smtClean="0"/>
              <a:t>4</a:t>
            </a:fld>
            <a:endParaRPr lang="en-US"/>
          </a:p>
        </p:txBody>
      </p:sp>
    </p:spTree>
    <p:extLst>
      <p:ext uri="{BB962C8B-B14F-4D97-AF65-F5344CB8AC3E}">
        <p14:creationId xmlns:p14="http://schemas.microsoft.com/office/powerpoint/2010/main" val="3087339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https://www.geeksforgeeks.org/architecture-of-internet-of-things-iot/</a:t>
            </a:r>
          </a:p>
          <a:p>
            <a:endParaRPr lang="en-US" dirty="0"/>
          </a:p>
          <a:p>
            <a:endParaRPr lang="en-US" dirty="0"/>
          </a:p>
          <a:p>
            <a:r>
              <a:rPr lang="en-US" dirty="0"/>
              <a:t>Healthcare</a:t>
            </a:r>
          </a:p>
          <a:p>
            <a:r>
              <a:rPr lang="en-US" dirty="0"/>
              <a:t>Earthquake detection</a:t>
            </a:r>
          </a:p>
          <a:p>
            <a:r>
              <a:rPr lang="en-US" dirty="0"/>
              <a:t>Radiation detection/hazardous gas detection</a:t>
            </a:r>
          </a:p>
          <a:p>
            <a:r>
              <a:rPr lang="en-US" dirty="0"/>
              <a:t>Smartphone detection</a:t>
            </a:r>
          </a:p>
          <a:p>
            <a:r>
              <a:rPr lang="en-US" dirty="0"/>
              <a:t>Water flow monitoring</a:t>
            </a:r>
          </a:p>
          <a:p>
            <a:r>
              <a:rPr lang="en-US" dirty="0"/>
              <a:t>Traffic monitoring</a:t>
            </a:r>
          </a:p>
          <a:p>
            <a:r>
              <a:rPr lang="en-US" dirty="0"/>
              <a:t>Smart door lock protection system</a:t>
            </a:r>
          </a:p>
          <a:p>
            <a:r>
              <a:rPr lang="en-US" dirty="0"/>
              <a:t>Robots and Drones</a:t>
            </a:r>
          </a:p>
          <a:p>
            <a:r>
              <a:rPr lang="en-US" dirty="0"/>
              <a:t>Healthcare and Hospitals, Telemedicine applications</a:t>
            </a:r>
          </a:p>
          <a:p>
            <a:r>
              <a:rPr lang="en-US" dirty="0"/>
              <a:t>Biochip Transponders (For animals in farms)</a:t>
            </a:r>
          </a:p>
          <a:p>
            <a:r>
              <a:rPr lang="en-US" dirty="0"/>
              <a:t>Heart monitoring implants (Example Pacemaker, ECG real time tracking)</a:t>
            </a:r>
          </a:p>
        </p:txBody>
      </p:sp>
      <p:sp>
        <p:nvSpPr>
          <p:cNvPr id="4" name="Slide Number Placeholder 3"/>
          <p:cNvSpPr>
            <a:spLocks noGrp="1"/>
          </p:cNvSpPr>
          <p:nvPr>
            <p:ph type="sldNum" sz="quarter" idx="5"/>
          </p:nvPr>
        </p:nvSpPr>
        <p:spPr/>
        <p:txBody>
          <a:bodyPr/>
          <a:lstStyle/>
          <a:p>
            <a:fld id="{BE857411-65D3-4701-B50A-D15CF6068BF2}" type="slidenum">
              <a:rPr lang="en-US" smtClean="0"/>
              <a:t>20</a:t>
            </a:fld>
            <a:endParaRPr lang="en-US"/>
          </a:p>
        </p:txBody>
      </p:sp>
    </p:spTree>
    <p:extLst>
      <p:ext uri="{BB962C8B-B14F-4D97-AF65-F5344CB8AC3E}">
        <p14:creationId xmlns:p14="http://schemas.microsoft.com/office/powerpoint/2010/main" val="739083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04057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702805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944703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13078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779864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D41BCC-AD73-4203-A5A6-E62EB28B0FE6}"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144043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D41BCC-AD73-4203-A5A6-E62EB28B0FE6}"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02369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D41BCC-AD73-4203-A5A6-E62EB28B0FE6}"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108314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41BCC-AD73-4203-A5A6-E62EB28B0FE6}"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080192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72383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666839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41BCC-AD73-4203-A5A6-E62EB28B0FE6}" type="datetimeFigureOut">
              <a:rPr lang="en-US" smtClean="0"/>
              <a:pPr/>
              <a:t>9/11/2025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1019410972"/>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lounge.com/articles/solving-complex-problems-with-iot-case-studies-and-best-practic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787E-D6B3-8B0D-9456-5D2BA79AB88B}"/>
              </a:ext>
            </a:extLst>
          </p:cNvPr>
          <p:cNvSpPr>
            <a:spLocks noGrp="1"/>
          </p:cNvSpPr>
          <p:nvPr>
            <p:ph type="ctrTitle"/>
          </p:nvPr>
        </p:nvSpPr>
        <p:spPr>
          <a:xfrm>
            <a:off x="9331129" y="1764010"/>
            <a:ext cx="550290" cy="431041"/>
          </a:xfrm>
        </p:spPr>
        <p:txBody>
          <a:bodyPr>
            <a:noAutofit/>
          </a:bodyPr>
          <a:lstStyle/>
          <a:p>
            <a:pPr>
              <a:lnSpc>
                <a:spcPct val="90000"/>
              </a:lnSpc>
              <a:spcBef>
                <a:spcPts val="0"/>
              </a:spcBef>
              <a:spcAft>
                <a:spcPts val="1000"/>
              </a:spcAft>
            </a:pPr>
            <a:r>
              <a:rPr lang="en-US" sz="1400" dirty="0">
                <a:effectLst/>
                <a:ea typeface="Calibri" panose="020F0502020204030204" pitchFamily="34" charset="0"/>
                <a:cs typeface="Cordia New" panose="020B0304020202020204" pitchFamily="34" charset="-34"/>
              </a:rPr>
              <a:t>IoT</a:t>
            </a:r>
            <a:endParaRPr lang="en-US" sz="1400" b="0" dirty="0">
              <a:latin typeface="+mn-lt"/>
            </a:endParaRPr>
          </a:p>
        </p:txBody>
      </p:sp>
      <p:sp>
        <p:nvSpPr>
          <p:cNvPr id="3" name="Subtitle 2">
            <a:extLst>
              <a:ext uri="{FF2B5EF4-FFF2-40B4-BE49-F238E27FC236}">
                <a16:creationId xmlns:a16="http://schemas.microsoft.com/office/drawing/2014/main" id="{53858C97-DA2F-8866-47CC-CDF4077BBF9D}"/>
              </a:ext>
            </a:extLst>
          </p:cNvPr>
          <p:cNvSpPr>
            <a:spLocks noGrp="1"/>
          </p:cNvSpPr>
          <p:nvPr>
            <p:ph type="subTitle" idx="1"/>
          </p:nvPr>
        </p:nvSpPr>
        <p:spPr>
          <a:xfrm>
            <a:off x="4639717" y="4619069"/>
            <a:ext cx="5676901" cy="1061184"/>
          </a:xfrm>
        </p:spPr>
        <p:txBody>
          <a:bodyPr>
            <a:normAutofit/>
          </a:bodyPr>
          <a:lstStyle/>
          <a:p>
            <a:r>
              <a:rPr lang="en-US" sz="1600" dirty="0"/>
              <a:t>Pandapotan Siagian</a:t>
            </a:r>
          </a:p>
        </p:txBody>
      </p:sp>
      <p:pic>
        <p:nvPicPr>
          <p:cNvPr id="48" name="Picture 47" descr="White structure">
            <a:extLst>
              <a:ext uri="{FF2B5EF4-FFF2-40B4-BE49-F238E27FC236}">
                <a16:creationId xmlns:a16="http://schemas.microsoft.com/office/drawing/2014/main" id="{E0652CF5-4E0B-F89D-4D88-A13BE5A6A897}"/>
              </a:ext>
            </a:extLst>
          </p:cNvPr>
          <p:cNvPicPr>
            <a:picLocks noChangeAspect="1"/>
          </p:cNvPicPr>
          <p:nvPr/>
        </p:nvPicPr>
        <p:blipFill rotWithShape="1">
          <a:blip r:embed="rId3"/>
          <a:srcRect l="450" r="25990" b="3"/>
          <a:stretch/>
        </p:blipFill>
        <p:spPr>
          <a:xfrm>
            <a:off x="-1" y="1371600"/>
            <a:ext cx="4076699" cy="4114800"/>
          </a:xfrm>
          <a:prstGeom prst="rect">
            <a:avLst/>
          </a:prstGeom>
        </p:spPr>
      </p:pic>
      <p:pic>
        <p:nvPicPr>
          <p:cNvPr id="6" name="Picture 5">
            <a:extLst>
              <a:ext uri="{FF2B5EF4-FFF2-40B4-BE49-F238E27FC236}">
                <a16:creationId xmlns:a16="http://schemas.microsoft.com/office/drawing/2014/main" id="{9926FD42-6AB7-9431-FDD4-769D809858A9}"/>
              </a:ext>
            </a:extLst>
          </p:cNvPr>
          <p:cNvPicPr>
            <a:picLocks noChangeAspect="1"/>
          </p:cNvPicPr>
          <p:nvPr/>
        </p:nvPicPr>
        <p:blipFill>
          <a:blip r:embed="rId4"/>
          <a:stretch>
            <a:fillRect/>
          </a:stretch>
        </p:blipFill>
        <p:spPr>
          <a:xfrm>
            <a:off x="7364361" y="330959"/>
            <a:ext cx="4640189" cy="3297144"/>
          </a:xfrm>
          <a:prstGeom prst="rect">
            <a:avLst/>
          </a:prstGeom>
        </p:spPr>
      </p:pic>
      <p:sp>
        <p:nvSpPr>
          <p:cNvPr id="7" name="Title 1">
            <a:extLst>
              <a:ext uri="{FF2B5EF4-FFF2-40B4-BE49-F238E27FC236}">
                <a16:creationId xmlns:a16="http://schemas.microsoft.com/office/drawing/2014/main" id="{AAFF694A-5E12-EE80-0BD5-CFDACB9AAE44}"/>
              </a:ext>
            </a:extLst>
          </p:cNvPr>
          <p:cNvSpPr txBox="1">
            <a:spLocks/>
          </p:cNvSpPr>
          <p:nvPr/>
        </p:nvSpPr>
        <p:spPr>
          <a:xfrm>
            <a:off x="4639716" y="4237703"/>
            <a:ext cx="6018452" cy="431041"/>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90000"/>
              </a:lnSpc>
              <a:spcBef>
                <a:spcPts val="0"/>
              </a:spcBef>
              <a:spcAft>
                <a:spcPts val="1000"/>
              </a:spcAft>
            </a:pPr>
            <a:r>
              <a:rPr lang="en-US" sz="3600" dirty="0">
                <a:ea typeface="Calibri" panose="020F0502020204030204" pitchFamily="34" charset="0"/>
                <a:cs typeface="Cordia New" panose="020B0304020202020204" pitchFamily="34" charset="-34"/>
              </a:rPr>
              <a:t>IoT Network Architecture and Design</a:t>
            </a:r>
            <a:endParaRPr lang="en-US" sz="3600" b="0" dirty="0">
              <a:latin typeface="+mn-lt"/>
            </a:endParaRPr>
          </a:p>
        </p:txBody>
      </p:sp>
      <p:sp>
        <p:nvSpPr>
          <p:cNvPr id="8" name="Rectangle 7"/>
          <p:cNvSpPr/>
          <p:nvPr/>
        </p:nvSpPr>
        <p:spPr>
          <a:xfrm>
            <a:off x="8911525" y="5781051"/>
            <a:ext cx="3485015" cy="276999"/>
          </a:xfrm>
          <a:prstGeom prst="rect">
            <a:avLst/>
          </a:prstGeom>
        </p:spPr>
        <p:txBody>
          <a:bodyPr wrap="square">
            <a:spAutoFit/>
          </a:bodyPr>
          <a:lstStyle/>
          <a:p>
            <a:r>
              <a:rPr lang="en-US" sz="1200" dirty="0"/>
              <a:t>https://www.youtube.com/@AmelOline/videos</a:t>
            </a:r>
          </a:p>
        </p:txBody>
      </p:sp>
      <p:sp>
        <p:nvSpPr>
          <p:cNvPr id="9" name="Rectangle 8"/>
          <p:cNvSpPr/>
          <p:nvPr/>
        </p:nvSpPr>
        <p:spPr>
          <a:xfrm>
            <a:off x="10027402" y="5596385"/>
            <a:ext cx="2164597" cy="276999"/>
          </a:xfrm>
          <a:prstGeom prst="rect">
            <a:avLst/>
          </a:prstGeom>
        </p:spPr>
        <p:txBody>
          <a:bodyPr wrap="square">
            <a:spAutoFit/>
          </a:bodyPr>
          <a:lstStyle/>
          <a:p>
            <a:r>
              <a:rPr lang="en-US" sz="1200" dirty="0"/>
              <a:t>https://github.com/siagianp</a:t>
            </a:r>
          </a:p>
        </p:txBody>
      </p:sp>
      <p:sp>
        <p:nvSpPr>
          <p:cNvPr id="10" name="Rectangle 9"/>
          <p:cNvSpPr/>
          <p:nvPr/>
        </p:nvSpPr>
        <p:spPr>
          <a:xfrm>
            <a:off x="7609668" y="5965717"/>
            <a:ext cx="4889592" cy="276999"/>
          </a:xfrm>
          <a:prstGeom prst="rect">
            <a:avLst/>
          </a:prstGeom>
        </p:spPr>
        <p:txBody>
          <a:bodyPr wrap="square">
            <a:spAutoFit/>
          </a:bodyPr>
          <a:lstStyle/>
          <a:p>
            <a:r>
              <a:rPr lang="en-US" sz="1200" dirty="0"/>
              <a:t>https</a:t>
            </a:r>
            <a:r>
              <a:rPr lang="en-US" sz="1200" dirty="0" smtClean="0"/>
              <a:t>://github.com/amelcharolinesgn2/IoT_simulator-mqtt-NodeRed</a:t>
            </a:r>
            <a:endParaRPr lang="en-US" sz="1200" dirty="0"/>
          </a:p>
        </p:txBody>
      </p:sp>
      <p:sp>
        <p:nvSpPr>
          <p:cNvPr id="11" name="Rectangle 10"/>
          <p:cNvSpPr/>
          <p:nvPr/>
        </p:nvSpPr>
        <p:spPr>
          <a:xfrm>
            <a:off x="8203920" y="6150383"/>
            <a:ext cx="3988079" cy="276999"/>
          </a:xfrm>
          <a:prstGeom prst="rect">
            <a:avLst/>
          </a:prstGeom>
        </p:spPr>
        <p:txBody>
          <a:bodyPr wrap="none">
            <a:spAutoFit/>
          </a:bodyPr>
          <a:lstStyle/>
          <a:p>
            <a:r>
              <a:rPr lang="en-US" sz="1200" dirty="0"/>
              <a:t>https://github.com/amelcharolinesgn2/Cloud-Infrastructures</a:t>
            </a:r>
          </a:p>
        </p:txBody>
      </p:sp>
      <p:sp>
        <p:nvSpPr>
          <p:cNvPr id="12" name="Rectangle 11"/>
          <p:cNvSpPr/>
          <p:nvPr/>
        </p:nvSpPr>
        <p:spPr>
          <a:xfrm>
            <a:off x="7433733" y="6335050"/>
            <a:ext cx="5022914" cy="276999"/>
          </a:xfrm>
          <a:prstGeom prst="rect">
            <a:avLst/>
          </a:prstGeom>
        </p:spPr>
        <p:txBody>
          <a:bodyPr wrap="square">
            <a:spAutoFit/>
          </a:bodyPr>
          <a:lstStyle/>
          <a:p>
            <a:r>
              <a:rPr lang="en-US" sz="1200" dirty="0"/>
              <a:t>https://github.com/amelcharolinesgn2/ClouD-Infrastructure-SISKA-2025</a:t>
            </a:r>
          </a:p>
        </p:txBody>
      </p:sp>
      <p:sp>
        <p:nvSpPr>
          <p:cNvPr id="13" name="Rectangle 12"/>
          <p:cNvSpPr/>
          <p:nvPr/>
        </p:nvSpPr>
        <p:spPr>
          <a:xfrm>
            <a:off x="8146404" y="6503163"/>
            <a:ext cx="4045595" cy="276999"/>
          </a:xfrm>
          <a:prstGeom prst="rect">
            <a:avLst/>
          </a:prstGeom>
        </p:spPr>
        <p:txBody>
          <a:bodyPr wrap="none">
            <a:spAutoFit/>
          </a:bodyPr>
          <a:lstStyle/>
          <a:p>
            <a:r>
              <a:rPr lang="en-US" sz="1200" dirty="0"/>
              <a:t>https://github.com/amelcharolinesgn2/IoT_app-and-Modules</a:t>
            </a:r>
          </a:p>
        </p:txBody>
      </p:sp>
    </p:spTree>
    <p:extLst>
      <p:ext uri="{BB962C8B-B14F-4D97-AF65-F5344CB8AC3E}">
        <p14:creationId xmlns:p14="http://schemas.microsoft.com/office/powerpoint/2010/main" val="3235850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527" y="170096"/>
            <a:ext cx="8915402" cy="1371600"/>
          </a:xfrm>
        </p:spPr>
        <p:txBody>
          <a:bodyPr/>
          <a:lstStyle/>
          <a:p>
            <a:r>
              <a:rPr lang="en-US" dirty="0"/>
              <a:t>Data</a:t>
            </a:r>
            <a:br>
              <a:rPr lang="en-US" dirty="0"/>
            </a:br>
            <a:endParaRPr lang="en-US" dirty="0"/>
          </a:p>
        </p:txBody>
      </p:sp>
      <p:sp>
        <p:nvSpPr>
          <p:cNvPr id="3" name="Content Placeholder 2"/>
          <p:cNvSpPr>
            <a:spLocks noGrp="1"/>
          </p:cNvSpPr>
          <p:nvPr>
            <p:ph idx="1"/>
          </p:nvPr>
        </p:nvSpPr>
        <p:spPr>
          <a:xfrm>
            <a:off x="1606631" y="1447800"/>
            <a:ext cx="8915402" cy="4137259"/>
          </a:xfrm>
        </p:spPr>
        <p:txBody>
          <a:bodyPr/>
          <a:lstStyle/>
          <a:p>
            <a:r>
              <a:rPr lang="en-US" dirty="0"/>
              <a:t>Data is generated by millions of nodes</a:t>
            </a:r>
          </a:p>
          <a:p>
            <a:pPr lvl="1"/>
            <a:r>
              <a:rPr lang="en-US" dirty="0"/>
              <a:t>How to transport data from thousands </a:t>
            </a:r>
            <a:r>
              <a:rPr lang="mr-IN" dirty="0"/>
              <a:t>–</a:t>
            </a:r>
            <a:r>
              <a:rPr lang="en-US" dirty="0"/>
              <a:t> millions of nodes to data center?</a:t>
            </a:r>
          </a:p>
          <a:p>
            <a:pPr lvl="1"/>
            <a:r>
              <a:rPr lang="en-US" dirty="0"/>
              <a:t>Unstructured format, how to to store and analyze the data?</a:t>
            </a:r>
          </a:p>
          <a:p>
            <a:pPr lvl="1"/>
            <a:endParaRPr lang="en-US" dirty="0"/>
          </a:p>
          <a:p>
            <a:pPr lvl="1"/>
            <a:endParaRPr lang="en-US" dirty="0"/>
          </a:p>
        </p:txBody>
      </p:sp>
      <p:pic>
        <p:nvPicPr>
          <p:cNvPr id="3074" name="Picture 2" descr="mage result for massive iot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734" y="2969078"/>
            <a:ext cx="7444195" cy="2941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017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Device Support</a:t>
            </a:r>
            <a:br>
              <a:rPr lang="en-US" dirty="0"/>
            </a:br>
            <a:endParaRPr lang="en-US" dirty="0"/>
          </a:p>
        </p:txBody>
      </p:sp>
      <p:sp>
        <p:nvSpPr>
          <p:cNvPr id="3" name="Content Placeholder 2"/>
          <p:cNvSpPr>
            <a:spLocks noGrp="1"/>
          </p:cNvSpPr>
          <p:nvPr>
            <p:ph idx="1"/>
          </p:nvPr>
        </p:nvSpPr>
        <p:spPr/>
        <p:txBody>
          <a:bodyPr/>
          <a:lstStyle/>
          <a:p>
            <a:r>
              <a:rPr lang="en-US" dirty="0"/>
              <a:t>Different from traditional IT Network devices, </a:t>
            </a:r>
            <a:r>
              <a:rPr lang="en-US" dirty="0" err="1"/>
              <a:t>IoT</a:t>
            </a:r>
            <a:r>
              <a:rPr lang="en-US" dirty="0"/>
              <a:t> end devices are likely to be on the network for a very long time (decades)</a:t>
            </a:r>
          </a:p>
          <a:p>
            <a:r>
              <a:rPr lang="en-US" dirty="0"/>
              <a:t>In the era of </a:t>
            </a:r>
            <a:r>
              <a:rPr lang="en-US" dirty="0" err="1"/>
              <a:t>bluetooth</a:t>
            </a:r>
            <a:r>
              <a:rPr lang="en-US" dirty="0"/>
              <a:t>, wireless sensors, IoT infrastructure often have to support device based on Serial connectivity (RS-232)</a:t>
            </a:r>
          </a:p>
        </p:txBody>
      </p:sp>
    </p:spTree>
    <p:extLst>
      <p:ext uri="{BB962C8B-B14F-4D97-AF65-F5344CB8AC3E}">
        <p14:creationId xmlns:p14="http://schemas.microsoft.com/office/powerpoint/2010/main" val="423790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a:t>
            </a:r>
            <a:r>
              <a:rPr lang="en-US" dirty="0" err="1"/>
              <a:t>IoT</a:t>
            </a:r>
            <a:r>
              <a:rPr lang="en-US" dirty="0"/>
              <a:t> Architecture</a:t>
            </a:r>
          </a:p>
        </p:txBody>
      </p:sp>
      <p:sp>
        <p:nvSpPr>
          <p:cNvPr id="3" name="Content Placeholder 2"/>
          <p:cNvSpPr>
            <a:spLocks noGrp="1"/>
          </p:cNvSpPr>
          <p:nvPr>
            <p:ph idx="1"/>
          </p:nvPr>
        </p:nvSpPr>
        <p:spPr/>
        <p:txBody>
          <a:bodyPr/>
          <a:lstStyle/>
          <a:p>
            <a:pPr marL="0" indent="0">
              <a:buNone/>
            </a:pPr>
            <a:r>
              <a:rPr lang="en-US" dirty="0"/>
              <a:t>Two best known </a:t>
            </a:r>
            <a:r>
              <a:rPr lang="en-US" dirty="0" err="1"/>
              <a:t>IoT</a:t>
            </a:r>
            <a:r>
              <a:rPr lang="en-US" dirty="0"/>
              <a:t> Standard architecture</a:t>
            </a:r>
          </a:p>
          <a:p>
            <a:r>
              <a:rPr lang="en-US" dirty="0"/>
              <a:t>oneM2M </a:t>
            </a:r>
            <a:r>
              <a:rPr lang="en-US" dirty="0" err="1"/>
              <a:t>IoT</a:t>
            </a:r>
            <a:r>
              <a:rPr lang="en-US" dirty="0"/>
              <a:t> Standardized Architecture</a:t>
            </a:r>
          </a:p>
          <a:p>
            <a:r>
              <a:rPr lang="en-US" dirty="0" err="1"/>
              <a:t>IoT</a:t>
            </a:r>
            <a:r>
              <a:rPr lang="en-US" dirty="0"/>
              <a:t> World Forum (</a:t>
            </a:r>
            <a:r>
              <a:rPr lang="en-US" dirty="0" err="1"/>
              <a:t>IoTWF</a:t>
            </a:r>
            <a:r>
              <a:rPr lang="en-US" dirty="0"/>
              <a:t>) Standardized Architecture</a:t>
            </a:r>
          </a:p>
        </p:txBody>
      </p:sp>
    </p:spTree>
    <p:extLst>
      <p:ext uri="{BB962C8B-B14F-4D97-AF65-F5344CB8AC3E}">
        <p14:creationId xmlns:p14="http://schemas.microsoft.com/office/powerpoint/2010/main" val="847248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oneM2M </a:t>
            </a:r>
            <a:r>
              <a:rPr lang="en-US" dirty="0" err="1"/>
              <a:t>IoT</a:t>
            </a:r>
            <a:r>
              <a:rPr lang="en-US" dirty="0"/>
              <a:t> Standardized Architecture</a:t>
            </a:r>
          </a:p>
        </p:txBody>
      </p:sp>
      <p:sp>
        <p:nvSpPr>
          <p:cNvPr id="3" name="Content Placeholder 2"/>
          <p:cNvSpPr>
            <a:spLocks noGrp="1"/>
          </p:cNvSpPr>
          <p:nvPr>
            <p:ph idx="1"/>
          </p:nvPr>
        </p:nvSpPr>
        <p:spPr/>
        <p:txBody>
          <a:bodyPr/>
          <a:lstStyle/>
          <a:p>
            <a:r>
              <a:rPr lang="en-US" dirty="0"/>
              <a:t>In an effort to standardize the rapidly growing field of machine-to-machine (M2M) communications, the European Telecommunications Standards Institute (ETSI) created the M2M Technical Committee in 2008. </a:t>
            </a:r>
          </a:p>
          <a:p>
            <a:r>
              <a:rPr lang="en-US" dirty="0"/>
              <a:t>Goal: create a common architecture that would help accelerate the adoption of M2M applications and devices and expanded to include </a:t>
            </a:r>
            <a:r>
              <a:rPr lang="en-US" dirty="0" err="1"/>
              <a:t>IoT</a:t>
            </a:r>
            <a:r>
              <a:rPr lang="en-US" dirty="0"/>
              <a:t>.</a:t>
            </a:r>
          </a:p>
        </p:txBody>
      </p:sp>
    </p:spTree>
    <p:extLst>
      <p:ext uri="{BB962C8B-B14F-4D97-AF65-F5344CB8AC3E}">
        <p14:creationId xmlns:p14="http://schemas.microsoft.com/office/powerpoint/2010/main" val="1914477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Elements of oneM2M </a:t>
            </a:r>
            <a:r>
              <a:rPr lang="en-US" dirty="0" err="1"/>
              <a:t>IoT</a:t>
            </a:r>
            <a:r>
              <a:rPr lang="en-US" dirty="0"/>
              <a:t> Architecture</a:t>
            </a:r>
          </a:p>
        </p:txBody>
      </p:sp>
      <p:sp>
        <p:nvSpPr>
          <p:cNvPr id="5" name="Content Placeholder 4"/>
          <p:cNvSpPr>
            <a:spLocks noGrp="1"/>
          </p:cNvSpPr>
          <p:nvPr>
            <p:ph idx="1"/>
          </p:nvPr>
        </p:nvSpPr>
        <p:spPr/>
        <p:txBody>
          <a:bodyPr/>
          <a:lstStyle/>
          <a:p>
            <a:r>
              <a:rPr lang="en-US" dirty="0"/>
              <a:t>Application Entities (AEs) reside within individual device and sensor applications.</a:t>
            </a:r>
          </a:p>
          <a:p>
            <a:pPr lvl="1"/>
            <a:r>
              <a:rPr lang="en-US" dirty="0"/>
              <a:t>Provides a standardized interface to manage and interact with applications. </a:t>
            </a:r>
          </a:p>
          <a:p>
            <a:r>
              <a:rPr lang="en-US" dirty="0"/>
              <a:t>Common Services Entities (CSEs) resides between the applications layer and the in the network layer. </a:t>
            </a:r>
          </a:p>
          <a:p>
            <a:r>
              <a:rPr lang="en-US" dirty="0"/>
              <a:t>The network layer ensures that devices and sensors and applications are able to function in a network-agnostic manner</a:t>
            </a:r>
          </a:p>
        </p:txBody>
      </p:sp>
    </p:spTree>
    <p:extLst>
      <p:ext uri="{BB962C8B-B14F-4D97-AF65-F5344CB8AC3E}">
        <p14:creationId xmlns:p14="http://schemas.microsoft.com/office/powerpoint/2010/main" val="465049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Elements of oneM2M </a:t>
            </a:r>
            <a:r>
              <a:rPr lang="en-US" dirty="0" err="1"/>
              <a:t>IoT</a:t>
            </a:r>
            <a:r>
              <a:rPr lang="en-US" dirty="0"/>
              <a:t> Architecture (Top down)</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1821"/>
          <a:stretch/>
        </p:blipFill>
        <p:spPr>
          <a:xfrm>
            <a:off x="2152650" y="2065687"/>
            <a:ext cx="7886700" cy="3800724"/>
          </a:xfrm>
        </p:spPr>
      </p:pic>
    </p:spTree>
    <p:extLst>
      <p:ext uri="{BB962C8B-B14F-4D97-AF65-F5344CB8AC3E}">
        <p14:creationId xmlns:p14="http://schemas.microsoft.com/office/powerpoint/2010/main" val="694654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IoTWF</a:t>
            </a:r>
            <a:r>
              <a:rPr lang="en-US" dirty="0"/>
              <a:t> Standardized Architecture</a:t>
            </a:r>
            <a:br>
              <a:rPr lang="en-US" dirty="0"/>
            </a:br>
            <a:endParaRPr lang="en-US" dirty="0"/>
          </a:p>
        </p:txBody>
      </p:sp>
      <p:sp>
        <p:nvSpPr>
          <p:cNvPr id="3" name="Content Placeholder 2"/>
          <p:cNvSpPr>
            <a:spLocks noGrp="1"/>
          </p:cNvSpPr>
          <p:nvPr>
            <p:ph idx="1"/>
          </p:nvPr>
        </p:nvSpPr>
        <p:spPr/>
        <p:txBody>
          <a:bodyPr>
            <a:normAutofit/>
          </a:bodyPr>
          <a:lstStyle/>
          <a:p>
            <a:r>
              <a:rPr lang="en-US" dirty="0"/>
              <a:t>In 2014 the </a:t>
            </a:r>
            <a:r>
              <a:rPr lang="en-US" dirty="0" err="1"/>
              <a:t>IoTWF</a:t>
            </a:r>
            <a:r>
              <a:rPr lang="en-US" dirty="0"/>
              <a:t> architectural committee (led by Cisco, IBM, Rockwell Automation, and others) published a seven-layer </a:t>
            </a:r>
            <a:r>
              <a:rPr lang="en-US" dirty="0" err="1"/>
              <a:t>IoT</a:t>
            </a:r>
            <a:r>
              <a:rPr lang="en-US" dirty="0"/>
              <a:t> architectural reference model</a:t>
            </a:r>
          </a:p>
          <a:p>
            <a:pPr marL="914400" lvl="1" indent="-457200">
              <a:buAutoNum type="arabicPeriod"/>
            </a:pPr>
            <a:r>
              <a:rPr lang="en-US" dirty="0"/>
              <a:t>Physical Device and Controllers</a:t>
            </a:r>
          </a:p>
          <a:p>
            <a:pPr marL="914400" lvl="1" indent="-457200">
              <a:buAutoNum type="arabicPeriod"/>
            </a:pPr>
            <a:r>
              <a:rPr lang="en-US" dirty="0"/>
              <a:t>Connectivity</a:t>
            </a:r>
          </a:p>
          <a:p>
            <a:pPr marL="914400" lvl="1" indent="-457200">
              <a:buAutoNum type="arabicPeriod"/>
            </a:pPr>
            <a:r>
              <a:rPr lang="en-US" dirty="0"/>
              <a:t>Edge Computing</a:t>
            </a:r>
          </a:p>
          <a:p>
            <a:pPr marL="914400" lvl="1" indent="-457200">
              <a:buAutoNum type="arabicPeriod"/>
            </a:pPr>
            <a:r>
              <a:rPr lang="en-US" dirty="0"/>
              <a:t>Data Accumulation</a:t>
            </a:r>
          </a:p>
          <a:p>
            <a:pPr marL="914400" lvl="1" indent="-457200">
              <a:buAutoNum type="arabicPeriod"/>
            </a:pPr>
            <a:r>
              <a:rPr lang="en-US" dirty="0"/>
              <a:t>Data Abstraction</a:t>
            </a:r>
          </a:p>
          <a:p>
            <a:pPr marL="914400" lvl="1" indent="-457200">
              <a:buAutoNum type="arabicPeriod"/>
            </a:pPr>
            <a:r>
              <a:rPr lang="en-US" dirty="0"/>
              <a:t>Application</a:t>
            </a:r>
          </a:p>
          <a:p>
            <a:pPr marL="914400" lvl="1" indent="-457200">
              <a:buAutoNum type="arabicPeriod"/>
            </a:pPr>
            <a:r>
              <a:rPr lang="en-US" dirty="0"/>
              <a:t>Collaboration and Processes</a:t>
            </a:r>
          </a:p>
          <a:p>
            <a:pPr marL="914400" lvl="1" indent="-457200">
              <a:buAutoNum type="arabicPeriod"/>
            </a:pPr>
            <a:endParaRPr lang="en-US" dirty="0"/>
          </a:p>
        </p:txBody>
      </p:sp>
    </p:spTree>
    <p:extLst>
      <p:ext uri="{BB962C8B-B14F-4D97-AF65-F5344CB8AC3E}">
        <p14:creationId xmlns:p14="http://schemas.microsoft.com/office/powerpoint/2010/main" val="1303484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IoTWF</a:t>
            </a:r>
            <a:r>
              <a:rPr lang="en-US" dirty="0"/>
              <a:t> Architecture layers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2650" y="1838408"/>
            <a:ext cx="7886700" cy="4325773"/>
          </a:xfrm>
        </p:spPr>
      </p:pic>
    </p:spTree>
    <p:extLst>
      <p:ext uri="{BB962C8B-B14F-4D97-AF65-F5344CB8AC3E}">
        <p14:creationId xmlns:p14="http://schemas.microsoft.com/office/powerpoint/2010/main" val="1723327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and OT (</a:t>
            </a:r>
            <a:r>
              <a:rPr lang="en-US" dirty="0" err="1"/>
              <a:t>IoT</a:t>
            </a:r>
            <a:r>
              <a:rPr lang="en-US" dirty="0"/>
              <a:t>) responsibilities in the </a:t>
            </a:r>
            <a:r>
              <a:rPr lang="en-US" dirty="0" err="1"/>
              <a:t>IoTWF</a:t>
            </a:r>
            <a:r>
              <a:rPr lang="en-US" dirty="0"/>
              <a:t>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2650" y="2085073"/>
            <a:ext cx="7886700" cy="3832443"/>
          </a:xfrm>
        </p:spPr>
      </p:pic>
    </p:spTree>
    <p:extLst>
      <p:ext uri="{BB962C8B-B14F-4D97-AF65-F5344CB8AC3E}">
        <p14:creationId xmlns:p14="http://schemas.microsoft.com/office/powerpoint/2010/main" val="1625208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t>
            </a:r>
            <a:r>
              <a:rPr lang="en-US" dirty="0" err="1"/>
              <a:t>IoT</a:t>
            </a:r>
            <a:r>
              <a:rPr lang="en-US" dirty="0"/>
              <a:t> Architecture</a:t>
            </a:r>
          </a:p>
        </p:txBody>
      </p:sp>
      <p:sp>
        <p:nvSpPr>
          <p:cNvPr id="3" name="Content Placeholder 2"/>
          <p:cNvSpPr>
            <a:spLocks noGrp="1"/>
          </p:cNvSpPr>
          <p:nvPr>
            <p:ph idx="1"/>
          </p:nvPr>
        </p:nvSpPr>
        <p:spPr/>
        <p:txBody>
          <a:bodyPr/>
          <a:lstStyle/>
          <a:p>
            <a:r>
              <a:rPr lang="en-US" dirty="0"/>
              <a:t>Purdue Model for Control Hierarchy</a:t>
            </a:r>
          </a:p>
          <a:p>
            <a:r>
              <a:rPr lang="en-US" dirty="0"/>
              <a:t>Industrial Internet Reference </a:t>
            </a:r>
            <a:r>
              <a:rPr lang="en-US" dirty="0" err="1"/>
              <a:t>Architectgure</a:t>
            </a:r>
            <a:r>
              <a:rPr lang="en-US" dirty="0"/>
              <a:t> (IIRA) by Industrial Internet Consortium (IIC)</a:t>
            </a:r>
          </a:p>
          <a:p>
            <a:r>
              <a:rPr lang="en-US" dirty="0"/>
              <a:t>Internet of Things-Architecture (</a:t>
            </a:r>
            <a:r>
              <a:rPr lang="en-US" dirty="0" err="1"/>
              <a:t>IoT</a:t>
            </a:r>
            <a:r>
              <a:rPr lang="en-US" dirty="0"/>
              <a:t>-A)</a:t>
            </a:r>
          </a:p>
        </p:txBody>
      </p:sp>
    </p:spTree>
    <p:extLst>
      <p:ext uri="{BB962C8B-B14F-4D97-AF65-F5344CB8AC3E}">
        <p14:creationId xmlns:p14="http://schemas.microsoft.com/office/powerpoint/2010/main" val="1036209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79BC-26CB-A3BD-A4CC-E617D379199D}"/>
              </a:ext>
            </a:extLst>
          </p:cNvPr>
          <p:cNvSpPr>
            <a:spLocks noGrp="1"/>
          </p:cNvSpPr>
          <p:nvPr>
            <p:ph type="title"/>
          </p:nvPr>
        </p:nvSpPr>
        <p:spPr>
          <a:xfrm>
            <a:off x="1176183" y="2484767"/>
            <a:ext cx="8915402" cy="1371600"/>
          </a:xfrm>
        </p:spPr>
        <p:txBody>
          <a:bodyPr/>
          <a:lstStyle/>
          <a:p>
            <a:r>
              <a:rPr lang="en-US" dirty="0"/>
              <a:t>Keywords</a:t>
            </a:r>
          </a:p>
        </p:txBody>
      </p:sp>
      <p:sp>
        <p:nvSpPr>
          <p:cNvPr id="3" name="Content Placeholder 2">
            <a:extLst>
              <a:ext uri="{FF2B5EF4-FFF2-40B4-BE49-F238E27FC236}">
                <a16:creationId xmlns:a16="http://schemas.microsoft.com/office/drawing/2014/main" id="{E1CBED58-9C05-8CCE-D2FF-BE5DE8F298FB}"/>
              </a:ext>
            </a:extLst>
          </p:cNvPr>
          <p:cNvSpPr>
            <a:spLocks noGrp="1"/>
          </p:cNvSpPr>
          <p:nvPr>
            <p:ph idx="1"/>
          </p:nvPr>
        </p:nvSpPr>
        <p:spPr>
          <a:xfrm>
            <a:off x="1638300" y="3569110"/>
            <a:ext cx="8915402" cy="2625549"/>
          </a:xfrm>
        </p:spPr>
        <p:txBody>
          <a:bodyPr/>
          <a:lstStyle/>
          <a:p>
            <a:pPr marL="0" indent="0">
              <a:buNone/>
            </a:pPr>
            <a:r>
              <a:rPr lang="en-US" dirty="0"/>
              <a:t>Security and Privacy in Internet of Things :</a:t>
            </a:r>
          </a:p>
          <a:p>
            <a:r>
              <a:rPr lang="en-US" dirty="0"/>
              <a:t>IoT network security</a:t>
            </a:r>
          </a:p>
          <a:p>
            <a:r>
              <a:rPr lang="en-US" dirty="0"/>
              <a:t>IoT cloud integration</a:t>
            </a:r>
          </a:p>
          <a:p>
            <a:r>
              <a:rPr lang="en-US" dirty="0"/>
              <a:t>IoT low power design</a:t>
            </a:r>
          </a:p>
          <a:p>
            <a:r>
              <a:rPr lang="en-US" dirty="0"/>
              <a:t>Big data and IoT</a:t>
            </a:r>
          </a:p>
        </p:txBody>
      </p:sp>
      <p:sp>
        <p:nvSpPr>
          <p:cNvPr id="5" name="TextBox 4">
            <a:extLst>
              <a:ext uri="{FF2B5EF4-FFF2-40B4-BE49-F238E27FC236}">
                <a16:creationId xmlns:a16="http://schemas.microsoft.com/office/drawing/2014/main" id="{F2C4BBA7-A0A3-B18F-DA61-12700FCE4DCB}"/>
              </a:ext>
            </a:extLst>
          </p:cNvPr>
          <p:cNvSpPr txBox="1"/>
          <p:nvPr/>
        </p:nvSpPr>
        <p:spPr>
          <a:xfrm>
            <a:off x="6587613" y="6145523"/>
            <a:ext cx="6096000" cy="369332"/>
          </a:xfrm>
          <a:prstGeom prst="rect">
            <a:avLst/>
          </a:prstGeom>
          <a:noFill/>
        </p:spPr>
        <p:txBody>
          <a:bodyPr wrap="square">
            <a:spAutoFit/>
          </a:bodyPr>
          <a:lstStyle/>
          <a:p>
            <a:r>
              <a:rPr lang="en-US" dirty="0"/>
              <a:t>https://youtu.be/Bbho6YGovsY</a:t>
            </a:r>
          </a:p>
        </p:txBody>
      </p:sp>
      <p:sp>
        <p:nvSpPr>
          <p:cNvPr id="6" name="Title 1">
            <a:extLst>
              <a:ext uri="{FF2B5EF4-FFF2-40B4-BE49-F238E27FC236}">
                <a16:creationId xmlns:a16="http://schemas.microsoft.com/office/drawing/2014/main" id="{7834A383-B5AA-9518-1515-F276F2D1C962}"/>
              </a:ext>
            </a:extLst>
          </p:cNvPr>
          <p:cNvSpPr txBox="1">
            <a:spLocks/>
          </p:cNvSpPr>
          <p:nvPr/>
        </p:nvSpPr>
        <p:spPr>
          <a:xfrm>
            <a:off x="6587613" y="4773923"/>
            <a:ext cx="8915402" cy="137160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en-US" dirty="0"/>
              <a:t>Videos:</a:t>
            </a:r>
          </a:p>
        </p:txBody>
      </p:sp>
    </p:spTree>
    <p:extLst>
      <p:ext uri="{BB962C8B-B14F-4D97-AF65-F5344CB8AC3E}">
        <p14:creationId xmlns:p14="http://schemas.microsoft.com/office/powerpoint/2010/main" val="321546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27" y="224569"/>
            <a:ext cx="8915402" cy="570088"/>
          </a:xfrm>
        </p:spPr>
        <p:txBody>
          <a:bodyPr>
            <a:normAutofit fontScale="90000"/>
          </a:bodyPr>
          <a:lstStyle/>
          <a:p>
            <a:r>
              <a:rPr lang="en-US" dirty="0"/>
              <a:t>Simplified IoT Architecture Layers</a:t>
            </a:r>
          </a:p>
        </p:txBody>
      </p:sp>
      <p:sp>
        <p:nvSpPr>
          <p:cNvPr id="3" name="Content Placeholder 2"/>
          <p:cNvSpPr>
            <a:spLocks noGrp="1"/>
          </p:cNvSpPr>
          <p:nvPr>
            <p:ph idx="1"/>
          </p:nvPr>
        </p:nvSpPr>
        <p:spPr>
          <a:xfrm>
            <a:off x="8339132" y="3729840"/>
            <a:ext cx="8915402" cy="4137259"/>
          </a:xfrm>
        </p:spPr>
        <p:txBody>
          <a:bodyPr/>
          <a:lstStyle/>
          <a:p>
            <a:pPr marL="0" indent="0">
              <a:buNone/>
            </a:pPr>
            <a:r>
              <a:rPr lang="en-US" dirty="0"/>
              <a:t>To be Continued..</a:t>
            </a:r>
          </a:p>
          <a:p>
            <a:pPr marL="0" indent="0">
              <a:buNone/>
            </a:pPr>
            <a:endParaRPr lang="en-US" dirty="0"/>
          </a:p>
          <a:p>
            <a:pPr marL="0" indent="0">
              <a:buNone/>
            </a:pPr>
            <a:endParaRPr lang="en-US" dirty="0"/>
          </a:p>
        </p:txBody>
      </p:sp>
      <p:pic>
        <p:nvPicPr>
          <p:cNvPr id="5" name="Content Placeholder 3">
            <a:extLst>
              <a:ext uri="{FF2B5EF4-FFF2-40B4-BE49-F238E27FC236}">
                <a16:creationId xmlns:a16="http://schemas.microsoft.com/office/drawing/2014/main" id="{FEAA1760-BB33-5DF9-046D-0CBF58D4A887}"/>
              </a:ext>
            </a:extLst>
          </p:cNvPr>
          <p:cNvPicPr>
            <a:picLocks noChangeAspect="1"/>
          </p:cNvPicPr>
          <p:nvPr/>
        </p:nvPicPr>
        <p:blipFill rotWithShape="1">
          <a:blip r:embed="rId3"/>
          <a:srcRect t="7070" b="5053"/>
          <a:stretch/>
        </p:blipFill>
        <p:spPr>
          <a:xfrm>
            <a:off x="6154845" y="1147566"/>
            <a:ext cx="5369265" cy="4816627"/>
          </a:xfrm>
          <a:prstGeom prst="rect">
            <a:avLst/>
          </a:prstGeom>
        </p:spPr>
      </p:pic>
      <p:sp>
        <p:nvSpPr>
          <p:cNvPr id="6" name="TextBox 5">
            <a:extLst>
              <a:ext uri="{FF2B5EF4-FFF2-40B4-BE49-F238E27FC236}">
                <a16:creationId xmlns:a16="http://schemas.microsoft.com/office/drawing/2014/main" id="{2D31E583-CFE0-E714-357C-45F7F33BB7E3}"/>
              </a:ext>
            </a:extLst>
          </p:cNvPr>
          <p:cNvSpPr txBox="1"/>
          <p:nvPr/>
        </p:nvSpPr>
        <p:spPr>
          <a:xfrm>
            <a:off x="515490" y="955758"/>
            <a:ext cx="3352800" cy="1477328"/>
          </a:xfrm>
          <a:prstGeom prst="rect">
            <a:avLst/>
          </a:prstGeom>
          <a:noFill/>
        </p:spPr>
        <p:txBody>
          <a:bodyPr wrap="square">
            <a:spAutoFit/>
          </a:bodyPr>
          <a:lstStyle/>
          <a:p>
            <a:r>
              <a:rPr lang="en-US" dirty="0"/>
              <a:t>Layers of IoT Architecture</a:t>
            </a:r>
          </a:p>
          <a:p>
            <a:r>
              <a:rPr lang="en-US" dirty="0"/>
              <a:t>3 layer architecture</a:t>
            </a:r>
          </a:p>
          <a:p>
            <a:r>
              <a:rPr lang="en-US" dirty="0"/>
              <a:t>4 layer architecture</a:t>
            </a:r>
          </a:p>
          <a:p>
            <a:r>
              <a:rPr lang="en-US" dirty="0"/>
              <a:t>5 layer architecture </a:t>
            </a:r>
          </a:p>
          <a:p>
            <a:r>
              <a:rPr lang="en-US" dirty="0"/>
              <a:t>7 layer architecture</a:t>
            </a:r>
          </a:p>
        </p:txBody>
      </p:sp>
      <p:pic>
        <p:nvPicPr>
          <p:cNvPr id="7" name="Picture 6">
            <a:extLst>
              <a:ext uri="{FF2B5EF4-FFF2-40B4-BE49-F238E27FC236}">
                <a16:creationId xmlns:a16="http://schemas.microsoft.com/office/drawing/2014/main" id="{FE3BBD1D-ADAF-B948-9B9D-E3BA968C0422}"/>
              </a:ext>
            </a:extLst>
          </p:cNvPr>
          <p:cNvPicPr>
            <a:picLocks noChangeAspect="1"/>
          </p:cNvPicPr>
          <p:nvPr/>
        </p:nvPicPr>
        <p:blipFill>
          <a:blip r:embed="rId4"/>
          <a:stretch>
            <a:fillRect/>
          </a:stretch>
        </p:blipFill>
        <p:spPr>
          <a:xfrm>
            <a:off x="424421" y="2620127"/>
            <a:ext cx="5275489" cy="3648261"/>
          </a:xfrm>
          <a:prstGeom prst="rect">
            <a:avLst/>
          </a:prstGeom>
        </p:spPr>
      </p:pic>
    </p:spTree>
    <p:extLst>
      <p:ext uri="{BB962C8B-B14F-4D97-AF65-F5344CB8AC3E}">
        <p14:creationId xmlns:p14="http://schemas.microsoft.com/office/powerpoint/2010/main" val="4603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994AD-76D9-C108-8B44-E84F3EBF3C01}"/>
              </a:ext>
            </a:extLst>
          </p:cNvPr>
          <p:cNvSpPr>
            <a:spLocks noGrp="1"/>
          </p:cNvSpPr>
          <p:nvPr>
            <p:ph type="title"/>
          </p:nvPr>
        </p:nvSpPr>
        <p:spPr>
          <a:xfrm>
            <a:off x="409267" y="223684"/>
            <a:ext cx="8915402" cy="1371600"/>
          </a:xfrm>
        </p:spPr>
        <p:txBody>
          <a:bodyPr/>
          <a:lstStyle/>
          <a:p>
            <a:r>
              <a:rPr lang="en-US" dirty="0"/>
              <a:t>IoT network security</a:t>
            </a:r>
          </a:p>
        </p:txBody>
      </p:sp>
      <p:pic>
        <p:nvPicPr>
          <p:cNvPr id="4" name="Content Placeholder 3">
            <a:extLst>
              <a:ext uri="{FF2B5EF4-FFF2-40B4-BE49-F238E27FC236}">
                <a16:creationId xmlns:a16="http://schemas.microsoft.com/office/drawing/2014/main" id="{1A91F181-EBE4-1650-3209-7DB119844340}"/>
              </a:ext>
            </a:extLst>
          </p:cNvPr>
          <p:cNvPicPr>
            <a:picLocks noGrp="1" noChangeAspect="1"/>
          </p:cNvPicPr>
          <p:nvPr>
            <p:ph idx="1"/>
          </p:nvPr>
        </p:nvPicPr>
        <p:blipFill>
          <a:blip r:embed="rId2"/>
          <a:stretch>
            <a:fillRect/>
          </a:stretch>
        </p:blipFill>
        <p:spPr>
          <a:xfrm>
            <a:off x="2228144" y="1825625"/>
            <a:ext cx="7735712" cy="4351338"/>
          </a:xfrm>
          <a:prstGeom prst="rect">
            <a:avLst/>
          </a:prstGeom>
        </p:spPr>
      </p:pic>
    </p:spTree>
    <p:extLst>
      <p:ext uri="{BB962C8B-B14F-4D97-AF65-F5344CB8AC3E}">
        <p14:creationId xmlns:p14="http://schemas.microsoft.com/office/powerpoint/2010/main" val="116617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69F7-05AF-4826-9FD0-D40E5BC5546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48EEF699-BF21-41AC-927A-CB753A558B0F}"/>
              </a:ext>
            </a:extLst>
          </p:cNvPr>
          <p:cNvSpPr>
            <a:spLocks noGrp="1"/>
          </p:cNvSpPr>
          <p:nvPr>
            <p:ph idx="1"/>
          </p:nvPr>
        </p:nvSpPr>
        <p:spPr/>
        <p:txBody>
          <a:bodyPr/>
          <a:lstStyle/>
          <a:p>
            <a:r>
              <a:rPr lang="en-IN" dirty="0"/>
              <a:t>htps://en.wikipedia.org/wiki/Internet_of_things</a:t>
            </a:r>
          </a:p>
        </p:txBody>
      </p:sp>
    </p:spTree>
    <p:extLst>
      <p:ext uri="{BB962C8B-B14F-4D97-AF65-F5344CB8AC3E}">
        <p14:creationId xmlns:p14="http://schemas.microsoft.com/office/powerpoint/2010/main" val="2223189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B310-956B-4986-B649-6C84FE0800FB}"/>
              </a:ext>
            </a:extLst>
          </p:cNvPr>
          <p:cNvSpPr>
            <a:spLocks noGrp="1"/>
          </p:cNvSpPr>
          <p:nvPr>
            <p:ph type="title"/>
          </p:nvPr>
        </p:nvSpPr>
        <p:spPr>
          <a:xfrm>
            <a:off x="1086643" y="2286000"/>
            <a:ext cx="10018713" cy="1752599"/>
          </a:xfrm>
        </p:spPr>
        <p:txBody>
          <a:bodyPr>
            <a:normAutofit/>
          </a:bodyPr>
          <a:lstStyle/>
          <a:p>
            <a:r>
              <a:rPr lang="en-IN" sz="6600" dirty="0" err="1">
                <a:solidFill>
                  <a:schemeClr val="accent4"/>
                </a:solidFill>
              </a:rPr>
              <a:t>Mauliate</a:t>
            </a:r>
            <a:r>
              <a:rPr lang="en-IN" sz="6600" dirty="0">
                <a:solidFill>
                  <a:schemeClr val="accent4"/>
                </a:solidFill>
              </a:rPr>
              <a:t> </a:t>
            </a:r>
            <a:r>
              <a:rPr lang="en-IN" sz="6600" dirty="0" err="1">
                <a:solidFill>
                  <a:schemeClr val="accent4"/>
                </a:solidFill>
              </a:rPr>
              <a:t>Godang</a:t>
            </a:r>
            <a:endParaRPr lang="en-IN" sz="6600" dirty="0">
              <a:solidFill>
                <a:schemeClr val="accent4"/>
              </a:solidFill>
            </a:endParaRPr>
          </a:p>
        </p:txBody>
      </p:sp>
    </p:spTree>
    <p:extLst>
      <p:ext uri="{BB962C8B-B14F-4D97-AF65-F5344CB8AC3E}">
        <p14:creationId xmlns:p14="http://schemas.microsoft.com/office/powerpoint/2010/main" val="4091008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C8CB29-82B8-4090-BF14-96A2D1282A5A}"/>
              </a:ext>
            </a:extLst>
          </p:cNvPr>
          <p:cNvSpPr txBox="1"/>
          <p:nvPr/>
        </p:nvSpPr>
        <p:spPr>
          <a:xfrm>
            <a:off x="359228" y="587829"/>
            <a:ext cx="11745686" cy="8679299"/>
          </a:xfrm>
          <a:prstGeom prst="rect">
            <a:avLst/>
          </a:prstGeom>
          <a:noFill/>
        </p:spPr>
        <p:txBody>
          <a:bodyPr wrap="square">
            <a:spAutoFit/>
          </a:bodyPr>
          <a:lstStyle/>
          <a:p>
            <a:r>
              <a:rPr lang="en-US" dirty="0"/>
              <a:t>Architecture of IoT</a:t>
            </a:r>
          </a:p>
          <a:p>
            <a:r>
              <a:rPr lang="en-US" dirty="0"/>
              <a:t>The architecture of IoT is divided into 4 different layers i.e. Sensing Layer, Network Layer, Data processing Layer, and Application Layer. </a:t>
            </a:r>
          </a:p>
          <a:p>
            <a:endParaRPr lang="en-US" dirty="0"/>
          </a:p>
          <a:p>
            <a:r>
              <a:rPr lang="en-US" dirty="0"/>
              <a:t>Sensing Layer: The sensing layer is the first layer of the Internet of Things architecture and is responsible for collecting data from different sources. This layer includes sensors and actuators that are placed in the environment to gather information about temperature, humidity, light, sound, and other physical parameters. Wired or wireless communication protocols connect these devices to the network layer.</a:t>
            </a:r>
          </a:p>
          <a:p>
            <a:r>
              <a:rPr lang="en-US" dirty="0"/>
              <a:t>Network Layer: The network layer of an IoT architecture is responsible for providing communication and connectivity between devices in the IoT system. It includes protocols and technologies that enable devices to connect and communicate with each other and with the wider internet. Examples of network technologies that are commonly used in IoT include </a:t>
            </a:r>
            <a:r>
              <a:rPr lang="en-US" dirty="0" err="1"/>
              <a:t>WiFi</a:t>
            </a:r>
            <a:r>
              <a:rPr lang="en-US" dirty="0"/>
              <a:t>, Bluetooth, Zigbee, and cellular networks such as 4G and 5G technology. Additionally, the network layer may include gateways and routers that act as intermediaries between devices and the wider internet, and may also include security features such as encryption and authentication to protect against unauthorized access.</a:t>
            </a:r>
          </a:p>
          <a:p>
            <a:r>
              <a:rPr lang="en-US" dirty="0"/>
              <a:t>Data processing Layer: The data processing layer of IoT architecture refers to the software and hardware components that are responsible for collecting, analyzing, and interpreting data from IoT devices. This layer is responsible for receiving raw data from the devices, processing it, and making it available for further analysis or </a:t>
            </a:r>
            <a:r>
              <a:rPr lang="en-US" dirty="0" err="1"/>
              <a:t>action.The</a:t>
            </a:r>
            <a:r>
              <a:rPr lang="en-US" dirty="0"/>
              <a:t> data processing layer includes a variety of technologies and tools, such as data management systems, analytics platforms, and machine learning algorithms. These tools are used to extract meaningful insights from the data and make decisions based on that data. Example of a technology used in the data processing layer is a data lake, which is a centralized repository for storing raw data from IoT devices. </a:t>
            </a:r>
          </a:p>
          <a:p>
            <a:r>
              <a:rPr lang="en-US" dirty="0"/>
              <a:t>Application Layer: The application layer of IoT architecture is the topmost layer that interacts directly with the end-user. It is responsible for providing user-friendly interfaces and functionalities that enable users to access and control IoT </a:t>
            </a:r>
            <a:r>
              <a:rPr lang="en-US" dirty="0" err="1"/>
              <a:t>devices.This</a:t>
            </a:r>
            <a:r>
              <a:rPr lang="en-US" dirty="0"/>
              <a:t> layer includes various software and applications such as mobile apps, web portals, and other user interfaces that are designed to interact with the underlying IoT infrastructure. It also includes middleware services that allow different IoT devices and systems to communicate and share data </a:t>
            </a:r>
            <a:r>
              <a:rPr lang="en-US" dirty="0" err="1"/>
              <a:t>seamlessly.The</a:t>
            </a:r>
            <a:r>
              <a:rPr lang="en-US" dirty="0"/>
              <a:t> application layer also includes analytics and processing capabilities that allow data to be analyzed and transformed into meaningful insights. This can include machine learning algorithms, data visualization tools, and other advanced analytics capabilities.</a:t>
            </a:r>
          </a:p>
          <a:p>
            <a:r>
              <a:rPr lang="en-US" dirty="0"/>
              <a:t>Architecture-of-IoT</a:t>
            </a:r>
          </a:p>
        </p:txBody>
      </p:sp>
    </p:spTree>
    <p:extLst>
      <p:ext uri="{BB962C8B-B14F-4D97-AF65-F5344CB8AC3E}">
        <p14:creationId xmlns:p14="http://schemas.microsoft.com/office/powerpoint/2010/main" val="273813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3553-DD64-DDA3-FC70-6E464AE03B1A}"/>
              </a:ext>
            </a:extLst>
          </p:cNvPr>
          <p:cNvSpPr>
            <a:spLocks noGrp="1"/>
          </p:cNvSpPr>
          <p:nvPr>
            <p:ph type="title"/>
          </p:nvPr>
        </p:nvSpPr>
        <p:spPr>
          <a:xfrm>
            <a:off x="320777" y="577645"/>
            <a:ext cx="8915402" cy="1371600"/>
          </a:xfrm>
        </p:spPr>
        <p:txBody>
          <a:bodyPr/>
          <a:lstStyle/>
          <a:p>
            <a:r>
              <a:rPr lang="en-IN" sz="2400" b="1" dirty="0"/>
              <a:t>Table Of Content</a:t>
            </a:r>
            <a:endParaRPr lang="en-US" dirty="0"/>
          </a:p>
        </p:txBody>
      </p:sp>
      <p:sp>
        <p:nvSpPr>
          <p:cNvPr id="6" name="Content Placeholder 2">
            <a:extLst>
              <a:ext uri="{FF2B5EF4-FFF2-40B4-BE49-F238E27FC236}">
                <a16:creationId xmlns:a16="http://schemas.microsoft.com/office/drawing/2014/main" id="{9582CA87-F004-D89D-D60F-ADB512FD44AE}"/>
              </a:ext>
            </a:extLst>
          </p:cNvPr>
          <p:cNvSpPr>
            <a:spLocks noGrp="1"/>
          </p:cNvSpPr>
          <p:nvPr>
            <p:ph idx="1"/>
          </p:nvPr>
        </p:nvSpPr>
        <p:spPr>
          <a:xfrm>
            <a:off x="806970" y="1676400"/>
            <a:ext cx="5977290" cy="3124201"/>
          </a:xfrm>
        </p:spPr>
        <p:txBody>
          <a:bodyPr>
            <a:noAutofit/>
          </a:bodyPr>
          <a:lstStyle/>
          <a:p>
            <a:pPr>
              <a:lnSpc>
                <a:spcPct val="100000"/>
              </a:lnSpc>
            </a:pPr>
            <a:r>
              <a:rPr lang="en-US" sz="1600" b="1" dirty="0"/>
              <a:t>Unraveling IoT’s Problem-Solving Potential</a:t>
            </a:r>
          </a:p>
          <a:p>
            <a:pPr>
              <a:lnSpc>
                <a:spcPct val="100000"/>
              </a:lnSpc>
            </a:pPr>
            <a:r>
              <a:rPr lang="en-US" sz="1600" b="1" dirty="0"/>
              <a:t>Drivers Behind new Network Architecture</a:t>
            </a:r>
          </a:p>
          <a:p>
            <a:pPr>
              <a:lnSpc>
                <a:spcPct val="100000"/>
              </a:lnSpc>
            </a:pPr>
            <a:r>
              <a:rPr lang="en-US" sz="1600" b="1" dirty="0"/>
              <a:t>Comparing IoT Architecture</a:t>
            </a:r>
          </a:p>
          <a:p>
            <a:pPr>
              <a:lnSpc>
                <a:spcPct val="100000"/>
              </a:lnSpc>
            </a:pPr>
            <a:r>
              <a:rPr lang="en-US" sz="1600" b="1" dirty="0"/>
              <a:t>Simplified IoT Architecture</a:t>
            </a:r>
          </a:p>
          <a:p>
            <a:pPr>
              <a:lnSpc>
                <a:spcPct val="100000"/>
              </a:lnSpc>
            </a:pPr>
            <a:r>
              <a:rPr lang="en-US" sz="1600" b="1" dirty="0"/>
              <a:t>Core IoT Functional Stack</a:t>
            </a:r>
          </a:p>
          <a:p>
            <a:pPr>
              <a:lnSpc>
                <a:spcPct val="100000"/>
              </a:lnSpc>
            </a:pPr>
            <a:r>
              <a:rPr lang="en-US" sz="1600" b="1" dirty="0"/>
              <a:t>IoT Data Management and Compute Stack</a:t>
            </a:r>
          </a:p>
          <a:p>
            <a:pPr>
              <a:lnSpc>
                <a:spcPct val="100000"/>
              </a:lnSpc>
            </a:pPr>
            <a:endParaRPr lang="en-IN" sz="1600" dirty="0"/>
          </a:p>
        </p:txBody>
      </p:sp>
    </p:spTree>
    <p:extLst>
      <p:ext uri="{BB962C8B-B14F-4D97-AF65-F5344CB8AC3E}">
        <p14:creationId xmlns:p14="http://schemas.microsoft.com/office/powerpoint/2010/main" val="188876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3553-DD64-DDA3-FC70-6E464AE03B1A}"/>
              </a:ext>
            </a:extLst>
          </p:cNvPr>
          <p:cNvSpPr>
            <a:spLocks noGrp="1"/>
          </p:cNvSpPr>
          <p:nvPr>
            <p:ph type="title"/>
          </p:nvPr>
        </p:nvSpPr>
        <p:spPr>
          <a:xfrm>
            <a:off x="320777" y="577645"/>
            <a:ext cx="8915402" cy="1371600"/>
          </a:xfrm>
        </p:spPr>
        <p:txBody>
          <a:bodyPr/>
          <a:lstStyle/>
          <a:p>
            <a:r>
              <a:rPr lang="en-IN" sz="2400" b="1" dirty="0"/>
              <a:t>Table Of Content</a:t>
            </a:r>
            <a:endParaRPr lang="en-US" dirty="0"/>
          </a:p>
        </p:txBody>
      </p:sp>
      <p:sp>
        <p:nvSpPr>
          <p:cNvPr id="6" name="Content Placeholder 2">
            <a:extLst>
              <a:ext uri="{FF2B5EF4-FFF2-40B4-BE49-F238E27FC236}">
                <a16:creationId xmlns:a16="http://schemas.microsoft.com/office/drawing/2014/main" id="{9582CA87-F004-D89D-D60F-ADB512FD44AE}"/>
              </a:ext>
            </a:extLst>
          </p:cNvPr>
          <p:cNvSpPr>
            <a:spLocks noGrp="1"/>
          </p:cNvSpPr>
          <p:nvPr>
            <p:ph idx="1"/>
          </p:nvPr>
        </p:nvSpPr>
        <p:spPr>
          <a:xfrm>
            <a:off x="806970" y="1676400"/>
            <a:ext cx="5977290" cy="3124201"/>
          </a:xfrm>
        </p:spPr>
        <p:txBody>
          <a:bodyPr>
            <a:noAutofit/>
          </a:bodyPr>
          <a:lstStyle/>
          <a:p>
            <a:pPr>
              <a:lnSpc>
                <a:spcPct val="100000"/>
              </a:lnSpc>
            </a:pPr>
            <a:r>
              <a:rPr lang="en-US" sz="1600" b="1" dirty="0"/>
              <a:t>Investigate</a:t>
            </a:r>
          </a:p>
          <a:p>
            <a:pPr>
              <a:lnSpc>
                <a:spcPct val="100000"/>
              </a:lnSpc>
            </a:pPr>
            <a:r>
              <a:rPr lang="en-US" sz="1600" b="1" dirty="0"/>
              <a:t>Solved</a:t>
            </a:r>
          </a:p>
          <a:p>
            <a:pPr>
              <a:lnSpc>
                <a:spcPct val="100000"/>
              </a:lnSpc>
            </a:pPr>
            <a:r>
              <a:rPr lang="en-US" sz="1600" b="1" dirty="0"/>
              <a:t>Drivers Behind new Network Architecture</a:t>
            </a:r>
          </a:p>
          <a:p>
            <a:pPr>
              <a:lnSpc>
                <a:spcPct val="100000"/>
              </a:lnSpc>
            </a:pPr>
            <a:r>
              <a:rPr lang="en-US" sz="1600" b="1" dirty="0"/>
              <a:t>Comparing IoT Architecture</a:t>
            </a:r>
          </a:p>
          <a:p>
            <a:pPr>
              <a:lnSpc>
                <a:spcPct val="100000"/>
              </a:lnSpc>
            </a:pPr>
            <a:r>
              <a:rPr lang="en-US" sz="1600" b="1" dirty="0"/>
              <a:t>Simplified IoT Architecture</a:t>
            </a:r>
          </a:p>
          <a:p>
            <a:pPr>
              <a:lnSpc>
                <a:spcPct val="100000"/>
              </a:lnSpc>
            </a:pPr>
            <a:r>
              <a:rPr lang="en-US" sz="1600" b="1" dirty="0"/>
              <a:t>Core IoT Functional Stack</a:t>
            </a:r>
          </a:p>
          <a:p>
            <a:pPr>
              <a:lnSpc>
                <a:spcPct val="100000"/>
              </a:lnSpc>
            </a:pPr>
            <a:r>
              <a:rPr lang="en-US" sz="1600" b="1" dirty="0"/>
              <a:t>IoT Data Management and Compute Stack</a:t>
            </a:r>
          </a:p>
          <a:p>
            <a:pPr>
              <a:lnSpc>
                <a:spcPct val="100000"/>
              </a:lnSpc>
            </a:pPr>
            <a:endParaRPr lang="en-IN" sz="1600" dirty="0"/>
          </a:p>
        </p:txBody>
      </p:sp>
    </p:spTree>
    <p:extLst>
      <p:ext uri="{BB962C8B-B14F-4D97-AF65-F5344CB8AC3E}">
        <p14:creationId xmlns:p14="http://schemas.microsoft.com/office/powerpoint/2010/main" val="176625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Unraveling IoT’s Problem-Solving Potential</a:t>
            </a:r>
          </a:p>
        </p:txBody>
      </p:sp>
      <p:sp>
        <p:nvSpPr>
          <p:cNvPr id="3" name="Content Placeholder 2"/>
          <p:cNvSpPr>
            <a:spLocks noGrp="1"/>
          </p:cNvSpPr>
          <p:nvPr>
            <p:ph idx="1"/>
          </p:nvPr>
        </p:nvSpPr>
        <p:spPr/>
        <p:txBody>
          <a:bodyPr/>
          <a:lstStyle/>
          <a:p>
            <a:r>
              <a:rPr lang="en-US" dirty="0"/>
              <a:t>Determine the Problem</a:t>
            </a:r>
          </a:p>
          <a:p>
            <a:r>
              <a:rPr lang="en-US" dirty="0"/>
              <a:t>Choosing the Correct  Hardware and Software</a:t>
            </a:r>
          </a:p>
          <a:p>
            <a:r>
              <a:rPr lang="en-US" dirty="0"/>
              <a:t>Data Privacy and Security</a:t>
            </a:r>
          </a:p>
          <a:p>
            <a:r>
              <a:rPr lang="en-US" dirty="0"/>
              <a:t>Integration</a:t>
            </a:r>
          </a:p>
          <a:p>
            <a:r>
              <a:rPr lang="en-US" b="1" i="0" u="none" strike="noStrike" dirty="0">
                <a:solidFill>
                  <a:srgbClr val="202124"/>
                </a:solidFill>
                <a:effectLst/>
                <a:highlight>
                  <a:srgbClr val="FFFFFF"/>
                </a:highlight>
                <a:latin typeface="inherit"/>
                <a:hlinkClick r:id="rId2"/>
              </a:rPr>
              <a:t>Data analysis</a:t>
            </a:r>
            <a:r>
              <a:rPr lang="en-US" b="1" i="0" dirty="0">
                <a:solidFill>
                  <a:srgbClr val="202124"/>
                </a:solidFill>
                <a:effectLst/>
                <a:highlight>
                  <a:srgbClr val="FFFFFF"/>
                </a:highlight>
                <a:latin typeface="inherit"/>
              </a:rPr>
              <a:t> and application</a:t>
            </a:r>
            <a:endParaRPr lang="en-US" b="1" i="0" dirty="0">
              <a:solidFill>
                <a:srgbClr val="202124"/>
              </a:solidFill>
              <a:effectLst/>
              <a:highlight>
                <a:srgbClr val="FFFFFF"/>
              </a:highlight>
              <a:latin typeface="var(--h3-family)"/>
            </a:endParaRPr>
          </a:p>
          <a:p>
            <a:r>
              <a:rPr lang="en-US" dirty="0"/>
              <a:t>Constant Improvement &gt;&gt;IoT solutions and service &gt;&gt;IoT Application</a:t>
            </a:r>
          </a:p>
        </p:txBody>
      </p:sp>
      <p:sp>
        <p:nvSpPr>
          <p:cNvPr id="6" name="TextBox 5">
            <a:extLst>
              <a:ext uri="{FF2B5EF4-FFF2-40B4-BE49-F238E27FC236}">
                <a16:creationId xmlns:a16="http://schemas.microsoft.com/office/drawing/2014/main" id="{96C7CDED-317F-DF8C-0D62-B3048CEB0423}"/>
              </a:ext>
            </a:extLst>
          </p:cNvPr>
          <p:cNvSpPr txBox="1"/>
          <p:nvPr/>
        </p:nvSpPr>
        <p:spPr>
          <a:xfrm>
            <a:off x="6008914" y="6194659"/>
            <a:ext cx="4844143" cy="369332"/>
          </a:xfrm>
          <a:prstGeom prst="rect">
            <a:avLst/>
          </a:prstGeom>
          <a:noFill/>
        </p:spPr>
        <p:txBody>
          <a:bodyPr wrap="square">
            <a:spAutoFit/>
          </a:bodyPr>
          <a:lstStyle/>
          <a:p>
            <a:r>
              <a:rPr lang="en-US" dirty="0">
                <a:highlight>
                  <a:srgbClr val="00FFFF"/>
                </a:highlight>
              </a:rPr>
              <a:t> IoT Solutions for Complex </a:t>
            </a:r>
            <a:r>
              <a:rPr lang="en-US" dirty="0" err="1">
                <a:highlight>
                  <a:srgbClr val="00FFFF"/>
                </a:highlight>
              </a:rPr>
              <a:t>Problemsx</a:t>
            </a:r>
            <a:endParaRPr lang="en-US" dirty="0">
              <a:highlight>
                <a:srgbClr val="00FFFF"/>
              </a:highlight>
            </a:endParaRPr>
          </a:p>
        </p:txBody>
      </p:sp>
    </p:spTree>
    <p:extLst>
      <p:ext uri="{BB962C8B-B14F-4D97-AF65-F5344CB8AC3E}">
        <p14:creationId xmlns:p14="http://schemas.microsoft.com/office/powerpoint/2010/main" val="202248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Drivers Behind New Network Architecture</a:t>
            </a:r>
          </a:p>
        </p:txBody>
      </p:sp>
      <p:sp>
        <p:nvSpPr>
          <p:cNvPr id="3" name="Content Placeholder 2"/>
          <p:cNvSpPr>
            <a:spLocks noGrp="1"/>
          </p:cNvSpPr>
          <p:nvPr>
            <p:ph idx="1"/>
          </p:nvPr>
        </p:nvSpPr>
        <p:spPr/>
        <p:txBody>
          <a:bodyPr>
            <a:normAutofit fontScale="85000" lnSpcReduction="20000"/>
          </a:bodyPr>
          <a:lstStyle/>
          <a:p>
            <a:r>
              <a:rPr lang="en-US" dirty="0"/>
              <a:t>OT (Operational Technology) networks, which is the target area of </a:t>
            </a:r>
            <a:r>
              <a:rPr lang="en-US" dirty="0" err="1"/>
              <a:t>IoT</a:t>
            </a:r>
            <a:r>
              <a:rPr lang="en-US" dirty="0"/>
              <a:t> Implementation, have unique characteristics and constraints that are not easily supported by traditional IT network architectures.</a:t>
            </a:r>
          </a:p>
          <a:p>
            <a:r>
              <a:rPr lang="en-US" dirty="0"/>
              <a:t>In General, they key different between traditional IT and </a:t>
            </a:r>
            <a:r>
              <a:rPr lang="en-US" dirty="0" err="1"/>
              <a:t>IoT</a:t>
            </a:r>
            <a:r>
              <a:rPr lang="en-US" dirty="0"/>
              <a:t> is the data</a:t>
            </a:r>
          </a:p>
          <a:p>
            <a:pPr lvl="1"/>
            <a:r>
              <a:rPr lang="en-US" dirty="0"/>
              <a:t>Traditional IT concerned with a reliable and continuous support of business application (email, web, ERP)</a:t>
            </a:r>
          </a:p>
          <a:p>
            <a:pPr lvl="1"/>
            <a:r>
              <a:rPr lang="en-US" dirty="0" err="1"/>
              <a:t>IoT</a:t>
            </a:r>
            <a:r>
              <a:rPr lang="en-US" dirty="0"/>
              <a:t> is all about the data generated by sensors, how it is used, transported, collected, analyzed and acted upon</a:t>
            </a:r>
          </a:p>
          <a:p>
            <a:r>
              <a:rPr lang="en-US" dirty="0"/>
              <a:t>5 main drivers:</a:t>
            </a:r>
          </a:p>
          <a:p>
            <a:pPr lvl="1"/>
            <a:r>
              <a:rPr lang="en-US" dirty="0"/>
              <a:t>Scale</a:t>
            </a:r>
          </a:p>
          <a:p>
            <a:pPr lvl="1"/>
            <a:r>
              <a:rPr lang="en-US" dirty="0"/>
              <a:t>Security</a:t>
            </a:r>
          </a:p>
          <a:p>
            <a:pPr lvl="1"/>
            <a:r>
              <a:rPr lang="en-US" dirty="0"/>
              <a:t>Constrained device and networks</a:t>
            </a:r>
          </a:p>
          <a:p>
            <a:pPr lvl="1"/>
            <a:r>
              <a:rPr lang="en-US" dirty="0"/>
              <a:t>Data</a:t>
            </a:r>
          </a:p>
          <a:p>
            <a:pPr lvl="1"/>
            <a:r>
              <a:rPr lang="en-US" dirty="0"/>
              <a:t>Legacy Device Support</a:t>
            </a:r>
          </a:p>
        </p:txBody>
      </p:sp>
    </p:spTree>
    <p:extLst>
      <p:ext uri="{BB962C8B-B14F-4D97-AF65-F5344CB8AC3E}">
        <p14:creationId xmlns:p14="http://schemas.microsoft.com/office/powerpoint/2010/main" val="533882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a:t>
            </a:r>
          </a:p>
        </p:txBody>
      </p:sp>
      <p:sp>
        <p:nvSpPr>
          <p:cNvPr id="3" name="Content Placeholder 2"/>
          <p:cNvSpPr>
            <a:spLocks noGrp="1"/>
          </p:cNvSpPr>
          <p:nvPr>
            <p:ph idx="1"/>
          </p:nvPr>
        </p:nvSpPr>
        <p:spPr/>
        <p:txBody>
          <a:bodyPr>
            <a:normAutofit/>
          </a:bodyPr>
          <a:lstStyle/>
          <a:p>
            <a:r>
              <a:rPr lang="en-US" dirty="0"/>
              <a:t>Millions of endpoints in </a:t>
            </a:r>
            <a:r>
              <a:rPr lang="en-US" dirty="0" err="1"/>
              <a:t>IoT</a:t>
            </a:r>
            <a:r>
              <a:rPr lang="en-US" dirty="0"/>
              <a:t> network need different approach in implementation and operation compared to thousands of nodes in traditional IT networks</a:t>
            </a:r>
          </a:p>
          <a:p>
            <a:r>
              <a:rPr lang="en-US" dirty="0"/>
              <a:t>E.g. IPv4 address space exhaustion is unable to meet </a:t>
            </a:r>
            <a:r>
              <a:rPr lang="en-US" dirty="0" err="1"/>
              <a:t>IoT</a:t>
            </a:r>
            <a:r>
              <a:rPr lang="en-US" dirty="0"/>
              <a:t> scalability requirement.</a:t>
            </a:r>
          </a:p>
          <a:p>
            <a:r>
              <a:rPr lang="en-US" dirty="0"/>
              <a:t>Solution is to use IPv6</a:t>
            </a:r>
          </a:p>
          <a:p>
            <a:pPr lvl="1"/>
            <a:endParaRPr lang="en-US" dirty="0"/>
          </a:p>
        </p:txBody>
      </p:sp>
    </p:spTree>
    <p:extLst>
      <p:ext uri="{BB962C8B-B14F-4D97-AF65-F5344CB8AC3E}">
        <p14:creationId xmlns:p14="http://schemas.microsoft.com/office/powerpoint/2010/main" val="640945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p:txBody>
          <a:bodyPr>
            <a:normAutofit fontScale="85000" lnSpcReduction="10000"/>
          </a:bodyPr>
          <a:lstStyle/>
          <a:p>
            <a:r>
              <a:rPr lang="en-US" dirty="0"/>
              <a:t>Case: at 3:30 p.m. on December 23, 2015, the Ukrainian power grid (SCADA System) experienced an unprecedented cyber attack that affected approximately 225,000 customers.</a:t>
            </a:r>
          </a:p>
          <a:p>
            <a:r>
              <a:rPr lang="en-US" dirty="0" err="1"/>
              <a:t>IoT</a:t>
            </a:r>
            <a:r>
              <a:rPr lang="en-US" dirty="0"/>
              <a:t> devices which often physically exposed introduce a new challenge in designing security strategy.</a:t>
            </a:r>
          </a:p>
          <a:p>
            <a:r>
              <a:rPr lang="en-US" dirty="0"/>
              <a:t>Requirements for optimum </a:t>
            </a:r>
            <a:r>
              <a:rPr lang="en-US" dirty="0" err="1"/>
              <a:t>IoT</a:t>
            </a:r>
            <a:r>
              <a:rPr lang="en-US" dirty="0"/>
              <a:t> system security:</a:t>
            </a:r>
          </a:p>
          <a:p>
            <a:pPr lvl="1"/>
            <a:r>
              <a:rPr lang="en-US" dirty="0"/>
              <a:t>Authentication (Be able to identify and authenticate all entities involved in the </a:t>
            </a:r>
            <a:r>
              <a:rPr lang="en-US" dirty="0" err="1"/>
              <a:t>IoT</a:t>
            </a:r>
            <a:r>
              <a:rPr lang="en-US" dirty="0"/>
              <a:t> service)</a:t>
            </a:r>
          </a:p>
          <a:p>
            <a:pPr lvl="1"/>
            <a:r>
              <a:rPr lang="en-US" dirty="0"/>
              <a:t>Encryption (Ensure that all user data shared between the endpoint device and back-end applications is encrypted)</a:t>
            </a:r>
          </a:p>
          <a:p>
            <a:pPr lvl="1"/>
            <a:r>
              <a:rPr lang="en-US" dirty="0"/>
              <a:t>Secure data storage (Comply with local data protection legislation so that all data is protected and stored correctly)</a:t>
            </a:r>
          </a:p>
          <a:p>
            <a:pPr lvl="1"/>
            <a:r>
              <a:rPr lang="en-US" dirty="0"/>
              <a:t>Utilize an </a:t>
            </a:r>
            <a:r>
              <a:rPr lang="en-US" dirty="0" err="1"/>
              <a:t>IoT</a:t>
            </a:r>
            <a:r>
              <a:rPr lang="en-US" dirty="0"/>
              <a:t> connectivity management platform and establish rules- based security policies.</a:t>
            </a:r>
          </a:p>
          <a:p>
            <a:pPr lvl="1"/>
            <a:r>
              <a:rPr lang="en-US" dirty="0"/>
              <a:t>Take a holistic, network-level approach to security (Firewall, WAF, IDS/IPS)</a:t>
            </a:r>
          </a:p>
          <a:p>
            <a:pPr lvl="1"/>
            <a:endParaRPr lang="en-US" dirty="0"/>
          </a:p>
          <a:p>
            <a:pPr lvl="1"/>
            <a:endParaRPr lang="en-US" dirty="0"/>
          </a:p>
          <a:p>
            <a:endParaRPr lang="en-US" dirty="0"/>
          </a:p>
        </p:txBody>
      </p:sp>
    </p:spTree>
    <p:extLst>
      <p:ext uri="{BB962C8B-B14F-4D97-AF65-F5344CB8AC3E}">
        <p14:creationId xmlns:p14="http://schemas.microsoft.com/office/powerpoint/2010/main" val="685087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Constrained Devices and Networks</a:t>
            </a:r>
            <a:br>
              <a:rPr lang="en-US" dirty="0"/>
            </a:br>
            <a:endParaRPr lang="en-US" dirty="0"/>
          </a:p>
        </p:txBody>
      </p:sp>
      <p:sp>
        <p:nvSpPr>
          <p:cNvPr id="3" name="Content Placeholder 2"/>
          <p:cNvSpPr>
            <a:spLocks noGrp="1"/>
          </p:cNvSpPr>
          <p:nvPr>
            <p:ph idx="1"/>
          </p:nvPr>
        </p:nvSpPr>
        <p:spPr>
          <a:xfrm>
            <a:off x="2152651" y="1825625"/>
            <a:ext cx="5047755" cy="4351338"/>
          </a:xfrm>
        </p:spPr>
        <p:txBody>
          <a:bodyPr>
            <a:normAutofit/>
          </a:bodyPr>
          <a:lstStyle/>
          <a:p>
            <a:r>
              <a:rPr lang="en-US" sz="2000" dirty="0"/>
              <a:t>Most </a:t>
            </a:r>
            <a:r>
              <a:rPr lang="en-US" sz="2000" dirty="0" err="1"/>
              <a:t>IoT</a:t>
            </a:r>
            <a:r>
              <a:rPr lang="en-US" sz="2000" dirty="0"/>
              <a:t> sensors are designed for a single job, and they are typically small and inexpensive </a:t>
            </a:r>
          </a:p>
          <a:p>
            <a:pPr lvl="1"/>
            <a:r>
              <a:rPr lang="en-US" sz="2000" dirty="0"/>
              <a:t>Limited power, </a:t>
            </a:r>
          </a:p>
          <a:p>
            <a:pPr lvl="1"/>
            <a:r>
              <a:rPr lang="en-US" sz="2000" dirty="0"/>
              <a:t>Limited CPU </a:t>
            </a:r>
          </a:p>
          <a:p>
            <a:pPr lvl="1"/>
            <a:r>
              <a:rPr lang="en-US" sz="2000" dirty="0"/>
              <a:t>Limited Memory</a:t>
            </a:r>
          </a:p>
          <a:p>
            <a:pPr lvl="1"/>
            <a:r>
              <a:rPr lang="en-US" sz="2000" dirty="0"/>
              <a:t>Limited data transfer capability.</a:t>
            </a:r>
          </a:p>
          <a:p>
            <a:r>
              <a:rPr lang="en-US" sz="2000" dirty="0" err="1"/>
              <a:t>IoT</a:t>
            </a:r>
            <a:r>
              <a:rPr lang="en-US" sz="2000" dirty="0"/>
              <a:t> requires a new breed of connectivity technologies that meet both the scale and constraint limitations</a:t>
            </a:r>
          </a:p>
          <a:p>
            <a:endParaRPr lang="en-US" sz="2000" dirty="0"/>
          </a:p>
        </p:txBody>
      </p:sp>
      <p:pic>
        <p:nvPicPr>
          <p:cNvPr id="2052" name="Picture 4" descr="oT Node and Modu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403" y="1825625"/>
            <a:ext cx="3207080" cy="13763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806048" y="4001984"/>
            <a:ext cx="3225563" cy="1754326"/>
          </a:xfrm>
          <a:prstGeom prst="rect">
            <a:avLst/>
          </a:prstGeom>
          <a:noFill/>
        </p:spPr>
        <p:txBody>
          <a:bodyPr wrap="none" rtlCol="0">
            <a:spAutoFit/>
          </a:bodyPr>
          <a:lstStyle/>
          <a:p>
            <a:r>
              <a:rPr lang="en-US" b="1" dirty="0"/>
              <a:t>ESP32 </a:t>
            </a:r>
            <a:r>
              <a:rPr lang="en-US" b="1" dirty="0" err="1"/>
              <a:t>SoC</a:t>
            </a:r>
            <a:r>
              <a:rPr lang="en-US" b="1" dirty="0"/>
              <a:t> (system on chip):</a:t>
            </a:r>
            <a:r>
              <a:rPr lang="en-US" dirty="0"/>
              <a:t> </a:t>
            </a:r>
          </a:p>
          <a:p>
            <a:pPr marL="285750" indent="-285750">
              <a:buFontTx/>
              <a:buChar char="-"/>
            </a:pPr>
            <a:r>
              <a:rPr lang="en-US" dirty="0"/>
              <a:t>80 to 240MHz CPU, </a:t>
            </a:r>
          </a:p>
          <a:p>
            <a:pPr marL="285750" indent="-285750">
              <a:buFontTx/>
              <a:buChar char="-"/>
            </a:pPr>
            <a:r>
              <a:rPr lang="en-US" dirty="0"/>
              <a:t>4MB Flash, </a:t>
            </a:r>
          </a:p>
          <a:p>
            <a:pPr marL="285750" indent="-285750">
              <a:buFontTx/>
              <a:buChar char="-"/>
            </a:pPr>
            <a:r>
              <a:rPr lang="en-US" dirty="0"/>
              <a:t>520KB RAM, </a:t>
            </a:r>
          </a:p>
          <a:p>
            <a:pPr marL="285750" indent="-285750">
              <a:buFontTx/>
              <a:buChar char="-"/>
            </a:pPr>
            <a:r>
              <a:rPr lang="en-US" dirty="0"/>
              <a:t>low power sleep, </a:t>
            </a:r>
          </a:p>
          <a:p>
            <a:pPr marL="285750" indent="-285750">
              <a:buFontTx/>
              <a:buChar char="-"/>
            </a:pPr>
            <a:r>
              <a:rPr lang="en-US" dirty="0"/>
              <a:t>ADC, SPI, I2C, UART</a:t>
            </a:r>
          </a:p>
        </p:txBody>
      </p:sp>
    </p:spTree>
    <p:extLst>
      <p:ext uri="{BB962C8B-B14F-4D97-AF65-F5344CB8AC3E}">
        <p14:creationId xmlns:p14="http://schemas.microsoft.com/office/powerpoint/2010/main" val="291743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TotalTime>
  <Words>1369</Words>
  <Application>Microsoft Office PowerPoint</Application>
  <PresentationFormat>Widescreen</PresentationFormat>
  <Paragraphs>161</Paragraphs>
  <Slides>24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Cordia New</vt:lpstr>
      <vt:lpstr>inherit</vt:lpstr>
      <vt:lpstr>Mangal</vt:lpstr>
      <vt:lpstr>var(--h2-family)</vt:lpstr>
      <vt:lpstr>var(--h3-family)</vt:lpstr>
      <vt:lpstr>Office Theme</vt:lpstr>
      <vt:lpstr>IoT</vt:lpstr>
      <vt:lpstr>Keywords</vt:lpstr>
      <vt:lpstr>Table Of Content</vt:lpstr>
      <vt:lpstr>Table Of Content</vt:lpstr>
      <vt:lpstr>Unraveling IoT’s Problem-Solving Potential</vt:lpstr>
      <vt:lpstr>Drivers Behind New Network Architecture</vt:lpstr>
      <vt:lpstr>Scale</vt:lpstr>
      <vt:lpstr>Security</vt:lpstr>
      <vt:lpstr>Constrained Devices and Networks </vt:lpstr>
      <vt:lpstr>Data </vt:lpstr>
      <vt:lpstr>Legacy Device Support </vt:lpstr>
      <vt:lpstr>Comparing IoT Architecture</vt:lpstr>
      <vt:lpstr>oneM2M IoT Standardized Architecture</vt:lpstr>
      <vt:lpstr>Main Elements of oneM2M IoT Architecture</vt:lpstr>
      <vt:lpstr>Main Elements of oneM2M IoT Architecture (Top down)</vt:lpstr>
      <vt:lpstr>IoTWF Standardized Architecture </vt:lpstr>
      <vt:lpstr>IoTWF Architecture layers</vt:lpstr>
      <vt:lpstr>IT and OT (IoT) responsibilities in the IoTWF Architecture</vt:lpstr>
      <vt:lpstr>Additional IoT Architecture</vt:lpstr>
      <vt:lpstr>Simplified IoT Architecture Layers</vt:lpstr>
      <vt:lpstr>IoT network security</vt:lpstr>
      <vt:lpstr>References</vt:lpstr>
      <vt:lpstr>Mauliate Godang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  Uncertainty Estimation in Medical Image Deep Learning w/ Dr. Brattain</dc:title>
  <dc:creator>pds</dc:creator>
  <cp:lastModifiedBy>Gde</cp:lastModifiedBy>
  <cp:revision>14</cp:revision>
  <dcterms:created xsi:type="dcterms:W3CDTF">2024-07-11T17:06:45Z</dcterms:created>
  <dcterms:modified xsi:type="dcterms:W3CDTF">2025-09-11T08:52:29Z</dcterms:modified>
</cp:coreProperties>
</file>