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431" r:id="rId2"/>
    <p:sldId id="432" r:id="rId3"/>
    <p:sldId id="433" r:id="rId4"/>
    <p:sldId id="434" r:id="rId5"/>
    <p:sldId id="435" r:id="rId6"/>
    <p:sldId id="436" r:id="rId7"/>
    <p:sldId id="437" r:id="rId8"/>
    <p:sldId id="438" r:id="rId9"/>
    <p:sldId id="439" r:id="rId10"/>
    <p:sldId id="440" r:id="rId11"/>
    <p:sldId id="441" r:id="rId12"/>
    <p:sldId id="348"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890E3A4-2D84-4591-A682-457BAE69318D}">
          <p14:sldIdLst>
            <p14:sldId id="431"/>
            <p14:sldId id="432"/>
            <p14:sldId id="433"/>
            <p14:sldId id="434"/>
            <p14:sldId id="435"/>
            <p14:sldId id="436"/>
            <p14:sldId id="437"/>
            <p14:sldId id="438"/>
            <p14:sldId id="439"/>
            <p14:sldId id="440"/>
            <p14:sldId id="441"/>
            <p14:sldId id="348"/>
          </p14:sldIdLst>
        </p14:section>
        <p14:section name="Untitled Section" id="{FCB0D212-FEFA-454A-8F41-9C4C5DE637D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68359" autoAdjust="0"/>
  </p:normalViewPr>
  <p:slideViewPr>
    <p:cSldViewPr snapToGrid="0">
      <p:cViewPr varScale="1">
        <p:scale>
          <a:sx n="57" d="100"/>
          <a:sy n="57" d="100"/>
        </p:scale>
        <p:origin x="9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E2BCA4-1AB8-4504-AE71-019ABE8B8D53}" type="datetimeFigureOut">
              <a:rPr lang="en-US" smtClean="0"/>
              <a:t>9/11/2025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C773BF-E5C9-44BF-B19B-39EF1F90376E}" type="slidenum">
              <a:rPr lang="en-US" smtClean="0"/>
              <a:t>‹#›</a:t>
            </a:fld>
            <a:endParaRPr lang="en-US"/>
          </a:p>
        </p:txBody>
      </p:sp>
    </p:spTree>
    <p:extLst>
      <p:ext uri="{BB962C8B-B14F-4D97-AF65-F5344CB8AC3E}">
        <p14:creationId xmlns:p14="http://schemas.microsoft.com/office/powerpoint/2010/main" val="5560002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github.com/Adilius"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https://github.com/Adilius/CoAP-Client-Python"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https://www.mi.fu-berlin.de/inf/groups/ag-tech/teaching/2012-13_WS/L_19528_Embedded_Internet_and_the_Internet_of_Things/08.pdf</a:t>
            </a:r>
          </a:p>
          <a:p>
            <a:r>
              <a:rPr lang="en-US" smtClean="0"/>
              <a:t>https://www.hivemq.com/blog/mqtt-vs-coap-for-iot/</a:t>
            </a:r>
            <a:endParaRPr lang="en-US" dirty="0"/>
          </a:p>
        </p:txBody>
      </p:sp>
      <p:sp>
        <p:nvSpPr>
          <p:cNvPr id="4" name="Slide Number Placeholder 3"/>
          <p:cNvSpPr>
            <a:spLocks noGrp="1"/>
          </p:cNvSpPr>
          <p:nvPr>
            <p:ph type="sldNum" sz="quarter" idx="10"/>
          </p:nvPr>
        </p:nvSpPr>
        <p:spPr/>
        <p:txBody>
          <a:bodyPr/>
          <a:lstStyle/>
          <a:p>
            <a:fld id="{CDC773BF-E5C9-44BF-B19B-39EF1F90376E}" type="slidenum">
              <a:rPr lang="en-US" smtClean="0"/>
              <a:t>1</a:t>
            </a:fld>
            <a:endParaRPr lang="en-US"/>
          </a:p>
        </p:txBody>
      </p:sp>
    </p:spTree>
    <p:extLst>
      <p:ext uri="{BB962C8B-B14F-4D97-AF65-F5344CB8AC3E}">
        <p14:creationId xmlns:p14="http://schemas.microsoft.com/office/powerpoint/2010/main" val="3015834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CoAP</a:t>
            </a:r>
            <a:r>
              <a:rPr lang="en-US" dirty="0" smtClean="0"/>
              <a:t> Server   https://github.com/eliaslawrence/coap-server</a:t>
            </a:r>
          </a:p>
          <a:p>
            <a:endParaRPr lang="en-US" dirty="0" smtClean="0"/>
          </a:p>
          <a:p>
            <a:r>
              <a:rPr lang="en-US" u="none" strike="noStrike" dirty="0" err="1" smtClean="0">
                <a:effectLst/>
                <a:hlinkClick r:id="rId3"/>
              </a:rPr>
              <a:t>Adilius</a:t>
            </a:r>
            <a:r>
              <a:rPr lang="en-US" b="1" u="none" strike="noStrike" dirty="0" err="1" smtClean="0">
                <a:effectLst/>
                <a:hlinkClick r:id="rId4"/>
              </a:rPr>
              <a:t>CoAP</a:t>
            </a:r>
            <a:r>
              <a:rPr lang="en-US" b="1" u="none" strike="noStrike" dirty="0" smtClean="0">
                <a:effectLst/>
                <a:hlinkClick r:id="rId4"/>
              </a:rPr>
              <a:t>-Client-Python</a:t>
            </a:r>
            <a:r>
              <a:rPr lang="en-US" b="1" u="none" strike="noStrike" dirty="0" smtClean="0">
                <a:effectLst/>
              </a:rPr>
              <a:t>   </a:t>
            </a:r>
            <a:r>
              <a:rPr lang="en-US" dirty="0" smtClean="0"/>
              <a:t>https://github.com/Adilius/CoAP-Client-Python</a:t>
            </a:r>
          </a:p>
          <a:p>
            <a:r>
              <a:rPr lang="en-US" smtClean="0"/>
              <a:t>https://github.com/CiscoIOx/coap-protocol-simulator</a:t>
            </a:r>
            <a:endParaRPr lang="en-US" dirty="0"/>
          </a:p>
        </p:txBody>
      </p:sp>
      <p:sp>
        <p:nvSpPr>
          <p:cNvPr id="4" name="Slide Number Placeholder 3"/>
          <p:cNvSpPr>
            <a:spLocks noGrp="1"/>
          </p:cNvSpPr>
          <p:nvPr>
            <p:ph type="sldNum" sz="quarter" idx="10"/>
          </p:nvPr>
        </p:nvSpPr>
        <p:spPr/>
        <p:txBody>
          <a:bodyPr/>
          <a:lstStyle/>
          <a:p>
            <a:fld id="{CDC773BF-E5C9-44BF-B19B-39EF1F90376E}" type="slidenum">
              <a:rPr lang="en-US" smtClean="0"/>
              <a:t>11</a:t>
            </a:fld>
            <a:endParaRPr lang="en-US"/>
          </a:p>
        </p:txBody>
      </p:sp>
    </p:spTree>
    <p:extLst>
      <p:ext uri="{BB962C8B-B14F-4D97-AF65-F5344CB8AC3E}">
        <p14:creationId xmlns:p14="http://schemas.microsoft.com/office/powerpoint/2010/main" val="14381545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https://medium.com/buildpiper/simplifying-containerization-with-docker-run-command-2f74e114f42a</a:t>
            </a:r>
          </a:p>
          <a:p>
            <a:endParaRPr lang="en-US" dirty="0" smtClean="0"/>
          </a:p>
          <a:p>
            <a:r>
              <a:rPr lang="en-US" dirty="0" smtClean="0"/>
              <a:t>https://github.com/IBA-Group-IT/IoT-data-simulator</a:t>
            </a:r>
          </a:p>
          <a:p>
            <a:endParaRPr lang="en-US" dirty="0" smtClean="0"/>
          </a:p>
          <a:p>
            <a:endParaRPr lang="en-US" dirty="0" smtClean="0"/>
          </a:p>
          <a:p>
            <a:r>
              <a:rPr lang="en-US" dirty="0" smtClean="0"/>
              <a:t>https://www.bevywise.com/blog/docker-mqtt-broker-easy-service-manageability/</a:t>
            </a:r>
            <a:endParaRPr lang="en-US" dirty="0"/>
          </a:p>
        </p:txBody>
      </p:sp>
      <p:sp>
        <p:nvSpPr>
          <p:cNvPr id="4" name="Slide Number Placeholder 3"/>
          <p:cNvSpPr>
            <a:spLocks noGrp="1"/>
          </p:cNvSpPr>
          <p:nvPr>
            <p:ph type="sldNum" sz="quarter" idx="10"/>
          </p:nvPr>
        </p:nvSpPr>
        <p:spPr/>
        <p:txBody>
          <a:bodyPr/>
          <a:lstStyle/>
          <a:p>
            <a:fld id="{CDC773BF-E5C9-44BF-B19B-39EF1F90376E}" type="slidenum">
              <a:rPr lang="en-US" smtClean="0"/>
              <a:t>12</a:t>
            </a:fld>
            <a:endParaRPr lang="en-US"/>
          </a:p>
        </p:txBody>
      </p:sp>
    </p:spTree>
    <p:extLst>
      <p:ext uri="{BB962C8B-B14F-4D97-AF65-F5344CB8AC3E}">
        <p14:creationId xmlns:p14="http://schemas.microsoft.com/office/powerpoint/2010/main" val="41947477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02E3185-5D7B-4653-B2AD-B25B114B2E84}" type="datetimeFigureOut">
              <a:rPr lang="en-US" smtClean="0"/>
              <a:t>9/11/2025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8D3C09-E5C8-41E8-805C-CE6142B58530}" type="slidenum">
              <a:rPr lang="en-US" smtClean="0"/>
              <a:t>‹#›</a:t>
            </a:fld>
            <a:endParaRPr lang="en-US"/>
          </a:p>
        </p:txBody>
      </p:sp>
    </p:spTree>
    <p:extLst>
      <p:ext uri="{BB962C8B-B14F-4D97-AF65-F5344CB8AC3E}">
        <p14:creationId xmlns:p14="http://schemas.microsoft.com/office/powerpoint/2010/main" val="2428169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02E3185-5D7B-4653-B2AD-B25B114B2E84}" type="datetimeFigureOut">
              <a:rPr lang="en-US" smtClean="0"/>
              <a:t>9/11/2025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8D3C09-E5C8-41E8-805C-CE6142B58530}" type="slidenum">
              <a:rPr lang="en-US" smtClean="0"/>
              <a:t>‹#›</a:t>
            </a:fld>
            <a:endParaRPr lang="en-US"/>
          </a:p>
        </p:txBody>
      </p:sp>
    </p:spTree>
    <p:extLst>
      <p:ext uri="{BB962C8B-B14F-4D97-AF65-F5344CB8AC3E}">
        <p14:creationId xmlns:p14="http://schemas.microsoft.com/office/powerpoint/2010/main" val="40076586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02E3185-5D7B-4653-B2AD-B25B114B2E84}" type="datetimeFigureOut">
              <a:rPr lang="en-US" smtClean="0"/>
              <a:t>9/11/2025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8D3C09-E5C8-41E8-805C-CE6142B58530}" type="slidenum">
              <a:rPr lang="en-US" smtClean="0"/>
              <a:t>‹#›</a:t>
            </a:fld>
            <a:endParaRPr lang="en-US"/>
          </a:p>
        </p:txBody>
      </p:sp>
    </p:spTree>
    <p:extLst>
      <p:ext uri="{BB962C8B-B14F-4D97-AF65-F5344CB8AC3E}">
        <p14:creationId xmlns:p14="http://schemas.microsoft.com/office/powerpoint/2010/main" val="26807504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02E3185-5D7B-4653-B2AD-B25B114B2E84}" type="datetimeFigureOut">
              <a:rPr lang="en-US" smtClean="0"/>
              <a:t>9/11/2025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8D3C09-E5C8-41E8-805C-CE6142B58530}" type="slidenum">
              <a:rPr lang="en-US" smtClean="0"/>
              <a:t>‹#›</a:t>
            </a:fld>
            <a:endParaRPr lang="en-US"/>
          </a:p>
        </p:txBody>
      </p:sp>
    </p:spTree>
    <p:extLst>
      <p:ext uri="{BB962C8B-B14F-4D97-AF65-F5344CB8AC3E}">
        <p14:creationId xmlns:p14="http://schemas.microsoft.com/office/powerpoint/2010/main" val="39629246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02E3185-5D7B-4653-B2AD-B25B114B2E84}" type="datetimeFigureOut">
              <a:rPr lang="en-US" smtClean="0"/>
              <a:t>9/11/2025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8D3C09-E5C8-41E8-805C-CE6142B58530}" type="slidenum">
              <a:rPr lang="en-US" smtClean="0"/>
              <a:t>‹#›</a:t>
            </a:fld>
            <a:endParaRPr lang="en-US"/>
          </a:p>
        </p:txBody>
      </p:sp>
    </p:spTree>
    <p:extLst>
      <p:ext uri="{BB962C8B-B14F-4D97-AF65-F5344CB8AC3E}">
        <p14:creationId xmlns:p14="http://schemas.microsoft.com/office/powerpoint/2010/main" val="23809251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02E3185-5D7B-4653-B2AD-B25B114B2E84}" type="datetimeFigureOut">
              <a:rPr lang="en-US" smtClean="0"/>
              <a:t>9/11/2025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8D3C09-E5C8-41E8-805C-CE6142B58530}" type="slidenum">
              <a:rPr lang="en-US" smtClean="0"/>
              <a:t>‹#›</a:t>
            </a:fld>
            <a:endParaRPr lang="en-US"/>
          </a:p>
        </p:txBody>
      </p:sp>
    </p:spTree>
    <p:extLst>
      <p:ext uri="{BB962C8B-B14F-4D97-AF65-F5344CB8AC3E}">
        <p14:creationId xmlns:p14="http://schemas.microsoft.com/office/powerpoint/2010/main" val="35279396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02E3185-5D7B-4653-B2AD-B25B114B2E84}" type="datetimeFigureOut">
              <a:rPr lang="en-US" smtClean="0"/>
              <a:t>9/11/2025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8D3C09-E5C8-41E8-805C-CE6142B58530}" type="slidenum">
              <a:rPr lang="en-US" smtClean="0"/>
              <a:t>‹#›</a:t>
            </a:fld>
            <a:endParaRPr lang="en-US"/>
          </a:p>
        </p:txBody>
      </p:sp>
    </p:spTree>
    <p:extLst>
      <p:ext uri="{BB962C8B-B14F-4D97-AF65-F5344CB8AC3E}">
        <p14:creationId xmlns:p14="http://schemas.microsoft.com/office/powerpoint/2010/main" val="25186412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02E3185-5D7B-4653-B2AD-B25B114B2E84}" type="datetimeFigureOut">
              <a:rPr lang="en-US" smtClean="0"/>
              <a:t>9/11/2025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8D3C09-E5C8-41E8-805C-CE6142B58530}" type="slidenum">
              <a:rPr lang="en-US" smtClean="0"/>
              <a:t>‹#›</a:t>
            </a:fld>
            <a:endParaRPr lang="en-US"/>
          </a:p>
        </p:txBody>
      </p:sp>
    </p:spTree>
    <p:extLst>
      <p:ext uri="{BB962C8B-B14F-4D97-AF65-F5344CB8AC3E}">
        <p14:creationId xmlns:p14="http://schemas.microsoft.com/office/powerpoint/2010/main" val="1665157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2E3185-5D7B-4653-B2AD-B25B114B2E84}" type="datetimeFigureOut">
              <a:rPr lang="en-US" smtClean="0"/>
              <a:t>9/11/2025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28D3C09-E5C8-41E8-805C-CE6142B58530}" type="slidenum">
              <a:rPr lang="en-US" smtClean="0"/>
              <a:t>‹#›</a:t>
            </a:fld>
            <a:endParaRPr lang="en-US"/>
          </a:p>
        </p:txBody>
      </p:sp>
    </p:spTree>
    <p:extLst>
      <p:ext uri="{BB962C8B-B14F-4D97-AF65-F5344CB8AC3E}">
        <p14:creationId xmlns:p14="http://schemas.microsoft.com/office/powerpoint/2010/main" val="40566524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02E3185-5D7B-4653-B2AD-B25B114B2E84}" type="datetimeFigureOut">
              <a:rPr lang="en-US" smtClean="0"/>
              <a:t>9/11/2025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8D3C09-E5C8-41E8-805C-CE6142B58530}" type="slidenum">
              <a:rPr lang="en-US" smtClean="0"/>
              <a:t>‹#›</a:t>
            </a:fld>
            <a:endParaRPr lang="en-US"/>
          </a:p>
        </p:txBody>
      </p:sp>
    </p:spTree>
    <p:extLst>
      <p:ext uri="{BB962C8B-B14F-4D97-AF65-F5344CB8AC3E}">
        <p14:creationId xmlns:p14="http://schemas.microsoft.com/office/powerpoint/2010/main" val="35964440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02E3185-5D7B-4653-B2AD-B25B114B2E84}" type="datetimeFigureOut">
              <a:rPr lang="en-US" smtClean="0"/>
              <a:t>9/11/2025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8D3C09-E5C8-41E8-805C-CE6142B58530}" type="slidenum">
              <a:rPr lang="en-US" smtClean="0"/>
              <a:t>‹#›</a:t>
            </a:fld>
            <a:endParaRPr lang="en-US"/>
          </a:p>
        </p:txBody>
      </p:sp>
    </p:spTree>
    <p:extLst>
      <p:ext uri="{BB962C8B-B14F-4D97-AF65-F5344CB8AC3E}">
        <p14:creationId xmlns:p14="http://schemas.microsoft.com/office/powerpoint/2010/main" val="5766395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02E3185-5D7B-4653-B2AD-B25B114B2E84}" type="datetimeFigureOut">
              <a:rPr lang="en-US" smtClean="0"/>
              <a:t>9/11/2025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8D3C09-E5C8-41E8-805C-CE6142B58530}" type="slidenum">
              <a:rPr lang="en-US" smtClean="0"/>
              <a:t>‹#›</a:t>
            </a:fld>
            <a:endParaRPr lang="en-US"/>
          </a:p>
        </p:txBody>
      </p:sp>
    </p:spTree>
    <p:extLst>
      <p:ext uri="{BB962C8B-B14F-4D97-AF65-F5344CB8AC3E}">
        <p14:creationId xmlns:p14="http://schemas.microsoft.com/office/powerpoint/2010/main" val="32938925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5.gif"/><Relationship Id="rId5" Type="http://schemas.openxmlformats.org/officeDocument/2006/relationships/image" Target="../media/image14.gif"/><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p:cNvPicPr>
            <a:picLocks noGrp="1" noChangeAspect="1"/>
          </p:cNvPicPr>
          <p:nvPr>
            <p:ph idx="1"/>
          </p:nvPr>
        </p:nvPicPr>
        <p:blipFill>
          <a:blip r:embed="rId3"/>
          <a:stretch>
            <a:fillRect/>
          </a:stretch>
        </p:blipFill>
        <p:spPr>
          <a:xfrm>
            <a:off x="119891" y="0"/>
            <a:ext cx="5305425" cy="3381375"/>
          </a:xfrm>
          <a:prstGeom prst="rect">
            <a:avLst/>
          </a:prstGeom>
        </p:spPr>
      </p:pic>
      <p:grpSp>
        <p:nvGrpSpPr>
          <p:cNvPr id="9" name="Group 8"/>
          <p:cNvGrpSpPr/>
          <p:nvPr/>
        </p:nvGrpSpPr>
        <p:grpSpPr>
          <a:xfrm>
            <a:off x="370421" y="1795824"/>
            <a:ext cx="4804363" cy="1929688"/>
            <a:chOff x="89638" y="359621"/>
            <a:chExt cx="4804363" cy="1929688"/>
          </a:xfrm>
        </p:grpSpPr>
        <p:pic>
          <p:nvPicPr>
            <p:cNvPr id="10" name="Picture 9"/>
            <p:cNvPicPr>
              <a:picLocks noChangeAspect="1"/>
            </p:cNvPicPr>
            <p:nvPr/>
          </p:nvPicPr>
          <p:blipFill>
            <a:blip r:embed="rId4"/>
            <a:stretch>
              <a:fillRect/>
            </a:stretch>
          </p:blipFill>
          <p:spPr>
            <a:xfrm>
              <a:off x="235105" y="1881965"/>
              <a:ext cx="3104181" cy="263526"/>
            </a:xfrm>
            <a:prstGeom prst="rect">
              <a:avLst/>
            </a:prstGeom>
          </p:spPr>
        </p:pic>
        <p:sp>
          <p:nvSpPr>
            <p:cNvPr id="11" name="Title 4">
              <a:extLst>
                <a:ext uri="{FF2B5EF4-FFF2-40B4-BE49-F238E27FC236}">
                  <a16:creationId xmlns:a16="http://schemas.microsoft.com/office/drawing/2014/main" id="{27228BAE-048B-681E-DD8D-BD96B22560E0}"/>
                </a:ext>
              </a:extLst>
            </p:cNvPr>
            <p:cNvSpPr txBox="1">
              <a:spLocks/>
            </p:cNvSpPr>
            <p:nvPr/>
          </p:nvSpPr>
          <p:spPr>
            <a:xfrm>
              <a:off x="89638" y="1389204"/>
              <a:ext cx="4804363" cy="900105"/>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r>
                <a:rPr lang="en-US" sz="4000" dirty="0" smtClean="0">
                  <a:solidFill>
                    <a:schemeClr val="accent1">
                      <a:lumMod val="75000"/>
                    </a:schemeClr>
                  </a:solidFill>
                </a:rPr>
                <a:t>Computer </a:t>
              </a:r>
              <a:r>
                <a:rPr lang="en-US" sz="4000" dirty="0" smtClean="0">
                  <a:solidFill>
                    <a:srgbClr val="00B0F0"/>
                  </a:solidFill>
                </a:rPr>
                <a:t>Vision</a:t>
              </a:r>
              <a:endParaRPr lang="en-US" sz="4000" dirty="0">
                <a:solidFill>
                  <a:srgbClr val="00B0F0"/>
                </a:solidFill>
              </a:endParaRPr>
            </a:p>
          </p:txBody>
        </p:sp>
        <p:grpSp>
          <p:nvGrpSpPr>
            <p:cNvPr id="12" name="Group 11">
              <a:extLst>
                <a:ext uri="{FF2B5EF4-FFF2-40B4-BE49-F238E27FC236}">
                  <a16:creationId xmlns:a16="http://schemas.microsoft.com/office/drawing/2014/main" id="{2AABCB87-2ECC-4C03-B5BB-6EE11C8A4485}"/>
                </a:ext>
              </a:extLst>
            </p:cNvPr>
            <p:cNvGrpSpPr/>
            <p:nvPr/>
          </p:nvGrpSpPr>
          <p:grpSpPr>
            <a:xfrm>
              <a:off x="89638" y="359621"/>
              <a:ext cx="3064025" cy="1516520"/>
              <a:chOff x="4853562" y="1589418"/>
              <a:chExt cx="2609520" cy="1291565"/>
            </a:xfrm>
          </p:grpSpPr>
          <p:sp>
            <p:nvSpPr>
              <p:cNvPr id="19" name="Freeform 18">
                <a:extLst>
                  <a:ext uri="{FF2B5EF4-FFF2-40B4-BE49-F238E27FC236}">
                    <a16:creationId xmlns:a16="http://schemas.microsoft.com/office/drawing/2014/main" id="{03546B24-FABC-4B2A-A80F-B03654D56A7D}"/>
                  </a:ext>
                </a:extLst>
              </p:cNvPr>
              <p:cNvSpPr>
                <a:spLocks noChangeAspect="1"/>
              </p:cNvSpPr>
              <p:nvPr/>
            </p:nvSpPr>
            <p:spPr>
              <a:xfrm flipH="1">
                <a:off x="4853562" y="1589418"/>
                <a:ext cx="2232248" cy="1202698"/>
              </a:xfrm>
              <a:custGeom>
                <a:avLst/>
                <a:gdLst/>
                <a:ahLst/>
                <a:cxnLst/>
                <a:rect l="l" t="t" r="r" b="b"/>
                <a:pathLst>
                  <a:path w="1872168" h="1008693">
                    <a:moveTo>
                      <a:pt x="699542" y="162"/>
                    </a:moveTo>
                    <a:cubicBezTo>
                      <a:pt x="683169" y="534"/>
                      <a:pt x="666273" y="1556"/>
                      <a:pt x="648845" y="3291"/>
                    </a:cubicBezTo>
                    <a:cubicBezTo>
                      <a:pt x="357120" y="49686"/>
                      <a:pt x="273885" y="284789"/>
                      <a:pt x="274981" y="413694"/>
                    </a:cubicBezTo>
                    <a:cubicBezTo>
                      <a:pt x="4451" y="471904"/>
                      <a:pt x="-11347" y="662854"/>
                      <a:pt x="4101" y="753457"/>
                    </a:cubicBezTo>
                    <a:cubicBezTo>
                      <a:pt x="42383" y="946818"/>
                      <a:pt x="296257" y="1004273"/>
                      <a:pt x="384912" y="1005378"/>
                    </a:cubicBezTo>
                    <a:lnTo>
                      <a:pt x="1507196" y="1008693"/>
                    </a:lnTo>
                    <a:cubicBezTo>
                      <a:pt x="1646895" y="1000406"/>
                      <a:pt x="1746295" y="947371"/>
                      <a:pt x="1825546" y="854557"/>
                    </a:cubicBezTo>
                    <a:cubicBezTo>
                      <a:pt x="1897410" y="760086"/>
                      <a:pt x="1873973" y="626012"/>
                      <a:pt x="1836613" y="558208"/>
                    </a:cubicBezTo>
                    <a:cubicBezTo>
                      <a:pt x="1808089" y="509360"/>
                      <a:pt x="1675919" y="402617"/>
                      <a:pt x="1507617" y="430504"/>
                    </a:cubicBezTo>
                    <a:cubicBezTo>
                      <a:pt x="1525469" y="335682"/>
                      <a:pt x="1477961" y="244522"/>
                      <a:pt x="1398003" y="206286"/>
                    </a:cubicBezTo>
                    <a:cubicBezTo>
                      <a:pt x="1299806" y="153261"/>
                      <a:pt x="1182195" y="177294"/>
                      <a:pt x="1108176" y="215068"/>
                    </a:cubicBezTo>
                    <a:cubicBezTo>
                      <a:pt x="1072916" y="135306"/>
                      <a:pt x="945134" y="-5422"/>
                      <a:pt x="699542" y="162"/>
                    </a:cubicBezTo>
                    <a:close/>
                  </a:path>
                </a:pathLst>
              </a:cu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601">
                  <a:solidFill>
                    <a:schemeClr val="tx1"/>
                  </a:solidFill>
                </a:endParaRPr>
              </a:p>
            </p:txBody>
          </p:sp>
          <p:sp>
            <p:nvSpPr>
              <p:cNvPr id="20" name="Freeform 19">
                <a:extLst>
                  <a:ext uri="{FF2B5EF4-FFF2-40B4-BE49-F238E27FC236}">
                    <a16:creationId xmlns:a16="http://schemas.microsoft.com/office/drawing/2014/main" id="{02E1A011-CDEA-4BBC-B725-C88AF5464891}"/>
                  </a:ext>
                </a:extLst>
              </p:cNvPr>
              <p:cNvSpPr>
                <a:spLocks noChangeAspect="1"/>
              </p:cNvSpPr>
              <p:nvPr/>
            </p:nvSpPr>
            <p:spPr>
              <a:xfrm flipH="1">
                <a:off x="5230834" y="1678285"/>
                <a:ext cx="2232248" cy="1202698"/>
              </a:xfrm>
              <a:custGeom>
                <a:avLst/>
                <a:gdLst/>
                <a:ahLst/>
                <a:cxnLst/>
                <a:rect l="l" t="t" r="r" b="b"/>
                <a:pathLst>
                  <a:path w="1872168" h="1008693">
                    <a:moveTo>
                      <a:pt x="699542" y="162"/>
                    </a:moveTo>
                    <a:cubicBezTo>
                      <a:pt x="683169" y="534"/>
                      <a:pt x="666273" y="1556"/>
                      <a:pt x="648845" y="3291"/>
                    </a:cubicBezTo>
                    <a:cubicBezTo>
                      <a:pt x="357120" y="49686"/>
                      <a:pt x="273885" y="284789"/>
                      <a:pt x="274981" y="413694"/>
                    </a:cubicBezTo>
                    <a:cubicBezTo>
                      <a:pt x="4451" y="471904"/>
                      <a:pt x="-11347" y="662854"/>
                      <a:pt x="4101" y="753457"/>
                    </a:cubicBezTo>
                    <a:cubicBezTo>
                      <a:pt x="42383" y="946818"/>
                      <a:pt x="296257" y="1004273"/>
                      <a:pt x="384912" y="1005378"/>
                    </a:cubicBezTo>
                    <a:lnTo>
                      <a:pt x="1507196" y="1008693"/>
                    </a:lnTo>
                    <a:cubicBezTo>
                      <a:pt x="1646895" y="1000406"/>
                      <a:pt x="1746295" y="947371"/>
                      <a:pt x="1825546" y="854557"/>
                    </a:cubicBezTo>
                    <a:cubicBezTo>
                      <a:pt x="1897410" y="760086"/>
                      <a:pt x="1873973" y="626012"/>
                      <a:pt x="1836613" y="558208"/>
                    </a:cubicBezTo>
                    <a:cubicBezTo>
                      <a:pt x="1808089" y="509360"/>
                      <a:pt x="1675919" y="402617"/>
                      <a:pt x="1507617" y="430504"/>
                    </a:cubicBezTo>
                    <a:cubicBezTo>
                      <a:pt x="1525469" y="335682"/>
                      <a:pt x="1477961" y="244522"/>
                      <a:pt x="1398003" y="206286"/>
                    </a:cubicBezTo>
                    <a:cubicBezTo>
                      <a:pt x="1299806" y="153261"/>
                      <a:pt x="1182195" y="177294"/>
                      <a:pt x="1108176" y="215068"/>
                    </a:cubicBezTo>
                    <a:cubicBezTo>
                      <a:pt x="1072916" y="135306"/>
                      <a:pt x="945134" y="-5422"/>
                      <a:pt x="699542" y="162"/>
                    </a:cubicBezTo>
                    <a:close/>
                  </a:path>
                </a:pathLst>
              </a:cu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601" dirty="0">
                  <a:solidFill>
                    <a:schemeClr val="tx1"/>
                  </a:solidFill>
                </a:endParaRPr>
              </a:p>
            </p:txBody>
          </p:sp>
        </p:grpSp>
        <p:grpSp>
          <p:nvGrpSpPr>
            <p:cNvPr id="13" name="Group 12">
              <a:extLst>
                <a:ext uri="{FF2B5EF4-FFF2-40B4-BE49-F238E27FC236}">
                  <a16:creationId xmlns:a16="http://schemas.microsoft.com/office/drawing/2014/main" id="{AB8BC7BC-BF58-402E-9A69-AA9226DE7CAA}"/>
                </a:ext>
              </a:extLst>
            </p:cNvPr>
            <p:cNvGrpSpPr/>
            <p:nvPr/>
          </p:nvGrpSpPr>
          <p:grpSpPr>
            <a:xfrm>
              <a:off x="1176068" y="503243"/>
              <a:ext cx="1334145" cy="620384"/>
              <a:chOff x="7439031" y="1585639"/>
              <a:chExt cx="2143740" cy="996849"/>
            </a:xfrm>
            <a:solidFill>
              <a:schemeClr val="accent6"/>
            </a:solidFill>
          </p:grpSpPr>
          <p:sp>
            <p:nvSpPr>
              <p:cNvPr id="17" name="Freeform: Shape 66">
                <a:extLst>
                  <a:ext uri="{FF2B5EF4-FFF2-40B4-BE49-F238E27FC236}">
                    <a16:creationId xmlns:a16="http://schemas.microsoft.com/office/drawing/2014/main" id="{2A081543-B9FF-49B1-8EEF-ABDF5438EDCD}"/>
                  </a:ext>
                </a:extLst>
              </p:cNvPr>
              <p:cNvSpPr/>
              <p:nvPr/>
            </p:nvSpPr>
            <p:spPr>
              <a:xfrm>
                <a:off x="7439031" y="1585639"/>
                <a:ext cx="2143740" cy="996849"/>
              </a:xfrm>
              <a:custGeom>
                <a:avLst/>
                <a:gdLst/>
                <a:ahLst/>
                <a:cxnLst/>
                <a:rect l="l" t="t" r="r" b="b"/>
                <a:pathLst>
                  <a:path w="1862733" h="866179">
                    <a:moveTo>
                      <a:pt x="794147" y="204787"/>
                    </a:moveTo>
                    <a:cubicBezTo>
                      <a:pt x="745605" y="204787"/>
                      <a:pt x="701637" y="218416"/>
                      <a:pt x="662244" y="245673"/>
                    </a:cubicBezTo>
                    <a:cubicBezTo>
                      <a:pt x="622851" y="272930"/>
                      <a:pt x="594798" y="309240"/>
                      <a:pt x="578086" y="354601"/>
                    </a:cubicBezTo>
                    <a:cubicBezTo>
                      <a:pt x="568536" y="380467"/>
                      <a:pt x="563761" y="406729"/>
                      <a:pt x="563761" y="433387"/>
                    </a:cubicBezTo>
                    <a:cubicBezTo>
                      <a:pt x="563761" y="488299"/>
                      <a:pt x="582064" y="537440"/>
                      <a:pt x="618670" y="580811"/>
                    </a:cubicBezTo>
                    <a:cubicBezTo>
                      <a:pt x="664031" y="634532"/>
                      <a:pt x="722524" y="661392"/>
                      <a:pt x="794147" y="661392"/>
                    </a:cubicBezTo>
                    <a:cubicBezTo>
                      <a:pt x="865771" y="661392"/>
                      <a:pt x="924462" y="634733"/>
                      <a:pt x="970220" y="581415"/>
                    </a:cubicBezTo>
                    <a:cubicBezTo>
                      <a:pt x="1006826" y="538838"/>
                      <a:pt x="1025128" y="489496"/>
                      <a:pt x="1025128" y="433387"/>
                    </a:cubicBezTo>
                    <a:cubicBezTo>
                      <a:pt x="1025128" y="376088"/>
                      <a:pt x="1006826" y="326547"/>
                      <a:pt x="970220" y="284764"/>
                    </a:cubicBezTo>
                    <a:cubicBezTo>
                      <a:pt x="923265" y="231446"/>
                      <a:pt x="864574" y="204787"/>
                      <a:pt x="794147" y="204787"/>
                    </a:cubicBezTo>
                    <a:close/>
                    <a:moveTo>
                      <a:pt x="1304330" y="24408"/>
                    </a:moveTo>
                    <a:lnTo>
                      <a:pt x="1862733" y="24408"/>
                    </a:lnTo>
                    <a:lnTo>
                      <a:pt x="1862733" y="200620"/>
                    </a:lnTo>
                    <a:lnTo>
                      <a:pt x="1687711" y="200620"/>
                    </a:lnTo>
                    <a:lnTo>
                      <a:pt x="1687711" y="837009"/>
                    </a:lnTo>
                    <a:lnTo>
                      <a:pt x="1476375" y="837009"/>
                    </a:lnTo>
                    <a:lnTo>
                      <a:pt x="1476375" y="200620"/>
                    </a:lnTo>
                    <a:lnTo>
                      <a:pt x="1304330" y="200620"/>
                    </a:lnTo>
                    <a:close/>
                    <a:moveTo>
                      <a:pt x="0" y="24408"/>
                    </a:moveTo>
                    <a:lnTo>
                      <a:pt x="211336" y="24408"/>
                    </a:lnTo>
                    <a:lnTo>
                      <a:pt x="211336" y="837009"/>
                    </a:lnTo>
                    <a:lnTo>
                      <a:pt x="0" y="837009"/>
                    </a:lnTo>
                    <a:close/>
                    <a:moveTo>
                      <a:pt x="794147" y="0"/>
                    </a:moveTo>
                    <a:cubicBezTo>
                      <a:pt x="937022" y="0"/>
                      <a:pt x="1050330" y="47426"/>
                      <a:pt x="1134071" y="142280"/>
                    </a:cubicBezTo>
                    <a:cubicBezTo>
                      <a:pt x="1207493" y="225623"/>
                      <a:pt x="1244204" y="322659"/>
                      <a:pt x="1244204" y="433387"/>
                    </a:cubicBezTo>
                    <a:cubicBezTo>
                      <a:pt x="1244204" y="543719"/>
                      <a:pt x="1207493" y="640556"/>
                      <a:pt x="1134071" y="723900"/>
                    </a:cubicBezTo>
                    <a:cubicBezTo>
                      <a:pt x="1050330" y="818753"/>
                      <a:pt x="937022" y="866179"/>
                      <a:pt x="794147" y="866179"/>
                    </a:cubicBezTo>
                    <a:cubicBezTo>
                      <a:pt x="651669" y="866179"/>
                      <a:pt x="538560" y="818753"/>
                      <a:pt x="454819" y="723900"/>
                    </a:cubicBezTo>
                    <a:cubicBezTo>
                      <a:pt x="381397" y="640556"/>
                      <a:pt x="344686" y="543719"/>
                      <a:pt x="344686" y="433387"/>
                    </a:cubicBezTo>
                    <a:cubicBezTo>
                      <a:pt x="344686" y="382984"/>
                      <a:pt x="354608" y="331291"/>
                      <a:pt x="374452" y="278308"/>
                    </a:cubicBezTo>
                    <a:cubicBezTo>
                      <a:pt x="394296" y="225326"/>
                      <a:pt x="420886" y="179983"/>
                      <a:pt x="454224" y="142280"/>
                    </a:cubicBezTo>
                    <a:cubicBezTo>
                      <a:pt x="537964" y="47426"/>
                      <a:pt x="651272" y="0"/>
                      <a:pt x="794147" y="0"/>
                    </a:cubicBezTo>
                    <a:close/>
                  </a:path>
                </a:pathLst>
              </a:cu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400" dirty="0"/>
              </a:p>
            </p:txBody>
          </p:sp>
          <p:sp>
            <p:nvSpPr>
              <p:cNvPr id="18" name="Freeform: Shape 67">
                <a:extLst>
                  <a:ext uri="{FF2B5EF4-FFF2-40B4-BE49-F238E27FC236}">
                    <a16:creationId xmlns:a16="http://schemas.microsoft.com/office/drawing/2014/main" id="{275D1FAA-C13F-4A6B-BA37-7704CFB7ADCD}"/>
                  </a:ext>
                </a:extLst>
              </p:cNvPr>
              <p:cNvSpPr/>
              <p:nvPr/>
            </p:nvSpPr>
            <p:spPr>
              <a:xfrm>
                <a:off x="8174174" y="1963600"/>
                <a:ext cx="443936" cy="326799"/>
              </a:xfrm>
              <a:custGeom>
                <a:avLst/>
                <a:gdLst>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2788485 w 3738080"/>
                  <a:gd name="connsiteY5" fmla="*/ 1841061 h 2751770"/>
                  <a:gd name="connsiteX6" fmla="*/ 2632248 w 3738080"/>
                  <a:gd name="connsiteY6" fmla="*/ 1992174 h 2751770"/>
                  <a:gd name="connsiteX7" fmla="*/ 2624294 w 3738080"/>
                  <a:gd name="connsiteY7" fmla="*/ 1992174 h 2751770"/>
                  <a:gd name="connsiteX8" fmla="*/ 1858846 w 3738080"/>
                  <a:gd name="connsiteY8" fmla="*/ 1306247 h 2751770"/>
                  <a:gd name="connsiteX9" fmla="*/ 2645621 w 3738080"/>
                  <a:gd name="connsiteY9" fmla="*/ 1504218 h 2751770"/>
                  <a:gd name="connsiteX10" fmla="*/ 2795575 w 3738080"/>
                  <a:gd name="connsiteY10" fmla="*/ 1757331 h 2751770"/>
                  <a:gd name="connsiteX11" fmla="*/ 2539052 w 3738080"/>
                  <a:gd name="connsiteY11" fmla="*/ 1841672 h 2751770"/>
                  <a:gd name="connsiteX12" fmla="*/ 1353947 w 3738080"/>
                  <a:gd name="connsiteY12" fmla="*/ 1778974 h 2751770"/>
                  <a:gd name="connsiteX13" fmla="*/ 982333 w 3738080"/>
                  <a:gd name="connsiteY13" fmla="*/ 1780833 h 2751770"/>
                  <a:gd name="connsiteX14" fmla="*/ 966756 w 3738080"/>
                  <a:gd name="connsiteY14" fmla="*/ 1667407 h 2751770"/>
                  <a:gd name="connsiteX15" fmla="*/ 1217540 w 3738080"/>
                  <a:gd name="connsiteY15" fmla="*/ 1445700 h 2751770"/>
                  <a:gd name="connsiteX16" fmla="*/ 1858846 w 3738080"/>
                  <a:gd name="connsiteY16" fmla="*/ 1306247 h 2751770"/>
                  <a:gd name="connsiteX17" fmla="*/ 1828129 w 3738080"/>
                  <a:gd name="connsiteY17" fmla="*/ 650059 h 2751770"/>
                  <a:gd name="connsiteX18" fmla="*/ 3108200 w 3738080"/>
                  <a:gd name="connsiteY18" fmla="*/ 1008980 h 2751770"/>
                  <a:gd name="connsiteX19" fmla="*/ 3258155 w 3738080"/>
                  <a:gd name="connsiteY19" fmla="*/ 1319033 h 2751770"/>
                  <a:gd name="connsiteX20" fmla="*/ 2937692 w 3738080"/>
                  <a:gd name="connsiteY20" fmla="*/ 1304637 h 2751770"/>
                  <a:gd name="connsiteX21" fmla="*/ 763561 w 3738080"/>
                  <a:gd name="connsiteY21" fmla="*/ 1325535 h 2751770"/>
                  <a:gd name="connsiteX22" fmla="*/ 464412 w 3738080"/>
                  <a:gd name="connsiteY22" fmla="*/ 1278813 h 2751770"/>
                  <a:gd name="connsiteX23" fmla="*/ 450482 w 3738080"/>
                  <a:gd name="connsiteY23" fmla="*/ 1202928 h 2751770"/>
                  <a:gd name="connsiteX24" fmla="*/ 622892 w 3738080"/>
                  <a:gd name="connsiteY24" fmla="*/ 1008979 h 2751770"/>
                  <a:gd name="connsiteX25" fmla="*/ 1828129 w 3738080"/>
                  <a:gd name="connsiteY25" fmla="*/ 650059 h 2751770"/>
                  <a:gd name="connsiteX26" fmla="*/ 1764313 w 3738080"/>
                  <a:gd name="connsiteY26" fmla="*/ 591 h 2751770"/>
                  <a:gd name="connsiteX27" fmla="*/ 3559697 w 3738080"/>
                  <a:gd name="connsiteY27" fmla="*/ 547180 h 2751770"/>
                  <a:gd name="connsiteX28" fmla="*/ 3709650 w 3738080"/>
                  <a:gd name="connsiteY28" fmla="*/ 882310 h 2751770"/>
                  <a:gd name="connsiteX29" fmla="*/ 3367875 w 3738080"/>
                  <a:gd name="connsiteY29" fmla="*/ 834477 h 2751770"/>
                  <a:gd name="connsiteX30" fmla="*/ 318417 w 3738080"/>
                  <a:gd name="connsiteY30" fmla="*/ 884635 h 2751770"/>
                  <a:gd name="connsiteX31" fmla="*/ 19267 w 3738080"/>
                  <a:gd name="connsiteY31" fmla="*/ 846272 h 2751770"/>
                  <a:gd name="connsiteX32" fmla="*/ 275 w 3738080"/>
                  <a:gd name="connsiteY32" fmla="*/ 760137 h 2751770"/>
                  <a:gd name="connsiteX33" fmla="*/ 173484 w 3738080"/>
                  <a:gd name="connsiteY33" fmla="*/ 547180 h 2751770"/>
                  <a:gd name="connsiteX34" fmla="*/ 1764313 w 3738080"/>
                  <a:gd name="connsiteY34" fmla="*/ 591 h 2751770"/>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2624294 w 3738080"/>
                  <a:gd name="connsiteY5" fmla="*/ 1992174 h 2751770"/>
                  <a:gd name="connsiteX6" fmla="*/ 2632248 w 3738080"/>
                  <a:gd name="connsiteY6" fmla="*/ 1992174 h 2751770"/>
                  <a:gd name="connsiteX7" fmla="*/ 2624294 w 3738080"/>
                  <a:gd name="connsiteY7" fmla="*/ 1992174 h 2751770"/>
                  <a:gd name="connsiteX8" fmla="*/ 1858846 w 3738080"/>
                  <a:gd name="connsiteY8" fmla="*/ 1306247 h 2751770"/>
                  <a:gd name="connsiteX9" fmla="*/ 2645621 w 3738080"/>
                  <a:gd name="connsiteY9" fmla="*/ 1504218 h 2751770"/>
                  <a:gd name="connsiteX10" fmla="*/ 2795575 w 3738080"/>
                  <a:gd name="connsiteY10" fmla="*/ 1757331 h 2751770"/>
                  <a:gd name="connsiteX11" fmla="*/ 2539052 w 3738080"/>
                  <a:gd name="connsiteY11" fmla="*/ 1841672 h 2751770"/>
                  <a:gd name="connsiteX12" fmla="*/ 1353947 w 3738080"/>
                  <a:gd name="connsiteY12" fmla="*/ 1778974 h 2751770"/>
                  <a:gd name="connsiteX13" fmla="*/ 982333 w 3738080"/>
                  <a:gd name="connsiteY13" fmla="*/ 1780833 h 2751770"/>
                  <a:gd name="connsiteX14" fmla="*/ 966756 w 3738080"/>
                  <a:gd name="connsiteY14" fmla="*/ 1667407 h 2751770"/>
                  <a:gd name="connsiteX15" fmla="*/ 1217540 w 3738080"/>
                  <a:gd name="connsiteY15" fmla="*/ 1445700 h 2751770"/>
                  <a:gd name="connsiteX16" fmla="*/ 1858846 w 3738080"/>
                  <a:gd name="connsiteY16" fmla="*/ 1306247 h 2751770"/>
                  <a:gd name="connsiteX17" fmla="*/ 1828129 w 3738080"/>
                  <a:gd name="connsiteY17" fmla="*/ 650059 h 2751770"/>
                  <a:gd name="connsiteX18" fmla="*/ 3108200 w 3738080"/>
                  <a:gd name="connsiteY18" fmla="*/ 1008980 h 2751770"/>
                  <a:gd name="connsiteX19" fmla="*/ 3258155 w 3738080"/>
                  <a:gd name="connsiteY19" fmla="*/ 1319033 h 2751770"/>
                  <a:gd name="connsiteX20" fmla="*/ 2937692 w 3738080"/>
                  <a:gd name="connsiteY20" fmla="*/ 1304637 h 2751770"/>
                  <a:gd name="connsiteX21" fmla="*/ 763561 w 3738080"/>
                  <a:gd name="connsiteY21" fmla="*/ 1325535 h 2751770"/>
                  <a:gd name="connsiteX22" fmla="*/ 464412 w 3738080"/>
                  <a:gd name="connsiteY22" fmla="*/ 1278813 h 2751770"/>
                  <a:gd name="connsiteX23" fmla="*/ 450482 w 3738080"/>
                  <a:gd name="connsiteY23" fmla="*/ 1202928 h 2751770"/>
                  <a:gd name="connsiteX24" fmla="*/ 622892 w 3738080"/>
                  <a:gd name="connsiteY24" fmla="*/ 1008979 h 2751770"/>
                  <a:gd name="connsiteX25" fmla="*/ 1828129 w 3738080"/>
                  <a:gd name="connsiteY25" fmla="*/ 650059 h 2751770"/>
                  <a:gd name="connsiteX26" fmla="*/ 1764313 w 3738080"/>
                  <a:gd name="connsiteY26" fmla="*/ 591 h 2751770"/>
                  <a:gd name="connsiteX27" fmla="*/ 3559697 w 3738080"/>
                  <a:gd name="connsiteY27" fmla="*/ 547180 h 2751770"/>
                  <a:gd name="connsiteX28" fmla="*/ 3709650 w 3738080"/>
                  <a:gd name="connsiteY28" fmla="*/ 882310 h 2751770"/>
                  <a:gd name="connsiteX29" fmla="*/ 3367875 w 3738080"/>
                  <a:gd name="connsiteY29" fmla="*/ 834477 h 2751770"/>
                  <a:gd name="connsiteX30" fmla="*/ 318417 w 3738080"/>
                  <a:gd name="connsiteY30" fmla="*/ 884635 h 2751770"/>
                  <a:gd name="connsiteX31" fmla="*/ 19267 w 3738080"/>
                  <a:gd name="connsiteY31" fmla="*/ 846272 h 2751770"/>
                  <a:gd name="connsiteX32" fmla="*/ 275 w 3738080"/>
                  <a:gd name="connsiteY32" fmla="*/ 760137 h 2751770"/>
                  <a:gd name="connsiteX33" fmla="*/ 173484 w 3738080"/>
                  <a:gd name="connsiteY33" fmla="*/ 547180 h 2751770"/>
                  <a:gd name="connsiteX34" fmla="*/ 1764313 w 3738080"/>
                  <a:gd name="connsiteY34" fmla="*/ 591 h 2751770"/>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1858846 w 3738080"/>
                  <a:gd name="connsiteY5" fmla="*/ 1306247 h 2751770"/>
                  <a:gd name="connsiteX6" fmla="*/ 2645621 w 3738080"/>
                  <a:gd name="connsiteY6" fmla="*/ 1504218 h 2751770"/>
                  <a:gd name="connsiteX7" fmla="*/ 2795575 w 3738080"/>
                  <a:gd name="connsiteY7" fmla="*/ 1757331 h 2751770"/>
                  <a:gd name="connsiteX8" fmla="*/ 2539052 w 3738080"/>
                  <a:gd name="connsiteY8" fmla="*/ 1841672 h 2751770"/>
                  <a:gd name="connsiteX9" fmla="*/ 1353947 w 3738080"/>
                  <a:gd name="connsiteY9" fmla="*/ 1778974 h 2751770"/>
                  <a:gd name="connsiteX10" fmla="*/ 982333 w 3738080"/>
                  <a:gd name="connsiteY10" fmla="*/ 1780833 h 2751770"/>
                  <a:gd name="connsiteX11" fmla="*/ 966756 w 3738080"/>
                  <a:gd name="connsiteY11" fmla="*/ 1667407 h 2751770"/>
                  <a:gd name="connsiteX12" fmla="*/ 1217540 w 3738080"/>
                  <a:gd name="connsiteY12" fmla="*/ 1445700 h 2751770"/>
                  <a:gd name="connsiteX13" fmla="*/ 1858846 w 3738080"/>
                  <a:gd name="connsiteY13" fmla="*/ 1306247 h 2751770"/>
                  <a:gd name="connsiteX14" fmla="*/ 1828129 w 3738080"/>
                  <a:gd name="connsiteY14" fmla="*/ 650059 h 2751770"/>
                  <a:gd name="connsiteX15" fmla="*/ 3108200 w 3738080"/>
                  <a:gd name="connsiteY15" fmla="*/ 1008980 h 2751770"/>
                  <a:gd name="connsiteX16" fmla="*/ 3258155 w 3738080"/>
                  <a:gd name="connsiteY16" fmla="*/ 1319033 h 2751770"/>
                  <a:gd name="connsiteX17" fmla="*/ 2937692 w 3738080"/>
                  <a:gd name="connsiteY17" fmla="*/ 1304637 h 2751770"/>
                  <a:gd name="connsiteX18" fmla="*/ 763561 w 3738080"/>
                  <a:gd name="connsiteY18" fmla="*/ 1325535 h 2751770"/>
                  <a:gd name="connsiteX19" fmla="*/ 464412 w 3738080"/>
                  <a:gd name="connsiteY19" fmla="*/ 1278813 h 2751770"/>
                  <a:gd name="connsiteX20" fmla="*/ 450482 w 3738080"/>
                  <a:gd name="connsiteY20" fmla="*/ 1202928 h 2751770"/>
                  <a:gd name="connsiteX21" fmla="*/ 622892 w 3738080"/>
                  <a:gd name="connsiteY21" fmla="*/ 1008979 h 2751770"/>
                  <a:gd name="connsiteX22" fmla="*/ 1828129 w 3738080"/>
                  <a:gd name="connsiteY22" fmla="*/ 650059 h 2751770"/>
                  <a:gd name="connsiteX23" fmla="*/ 1764313 w 3738080"/>
                  <a:gd name="connsiteY23" fmla="*/ 591 h 2751770"/>
                  <a:gd name="connsiteX24" fmla="*/ 3559697 w 3738080"/>
                  <a:gd name="connsiteY24" fmla="*/ 547180 h 2751770"/>
                  <a:gd name="connsiteX25" fmla="*/ 3709650 w 3738080"/>
                  <a:gd name="connsiteY25" fmla="*/ 882310 h 2751770"/>
                  <a:gd name="connsiteX26" fmla="*/ 3367875 w 3738080"/>
                  <a:gd name="connsiteY26" fmla="*/ 834477 h 2751770"/>
                  <a:gd name="connsiteX27" fmla="*/ 318417 w 3738080"/>
                  <a:gd name="connsiteY27" fmla="*/ 884635 h 2751770"/>
                  <a:gd name="connsiteX28" fmla="*/ 19267 w 3738080"/>
                  <a:gd name="connsiteY28" fmla="*/ 846272 h 2751770"/>
                  <a:gd name="connsiteX29" fmla="*/ 275 w 3738080"/>
                  <a:gd name="connsiteY29" fmla="*/ 760137 h 2751770"/>
                  <a:gd name="connsiteX30" fmla="*/ 173484 w 3738080"/>
                  <a:gd name="connsiteY30" fmla="*/ 547180 h 2751770"/>
                  <a:gd name="connsiteX31" fmla="*/ 1764313 w 3738080"/>
                  <a:gd name="connsiteY31" fmla="*/ 591 h 2751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738080" h="2751770">
                    <a:moveTo>
                      <a:pt x="1869041" y="1997576"/>
                    </a:moveTo>
                    <a:cubicBezTo>
                      <a:pt x="2077306" y="1997576"/>
                      <a:pt x="2246138" y="2166408"/>
                      <a:pt x="2246138" y="2374673"/>
                    </a:cubicBezTo>
                    <a:cubicBezTo>
                      <a:pt x="2246138" y="2582938"/>
                      <a:pt x="2077306" y="2751770"/>
                      <a:pt x="1869041" y="2751770"/>
                    </a:cubicBezTo>
                    <a:cubicBezTo>
                      <a:pt x="1660776" y="2751770"/>
                      <a:pt x="1491944" y="2582938"/>
                      <a:pt x="1491944" y="2374673"/>
                    </a:cubicBezTo>
                    <a:cubicBezTo>
                      <a:pt x="1491944" y="2166408"/>
                      <a:pt x="1660776" y="1997576"/>
                      <a:pt x="1869041" y="1997576"/>
                    </a:cubicBezTo>
                    <a:close/>
                    <a:moveTo>
                      <a:pt x="1858846" y="1306247"/>
                    </a:moveTo>
                    <a:cubicBezTo>
                      <a:pt x="2165924" y="1301758"/>
                      <a:pt x="2404940" y="1399722"/>
                      <a:pt x="2645621" y="1504218"/>
                    </a:cubicBezTo>
                    <a:cubicBezTo>
                      <a:pt x="2813424" y="1597955"/>
                      <a:pt x="2823993" y="1678797"/>
                      <a:pt x="2795575" y="1757331"/>
                    </a:cubicBezTo>
                    <a:cubicBezTo>
                      <a:pt x="2761471" y="1842158"/>
                      <a:pt x="2685239" y="1908552"/>
                      <a:pt x="2539052" y="1841672"/>
                    </a:cubicBezTo>
                    <a:cubicBezTo>
                      <a:pt x="2347207" y="1684231"/>
                      <a:pt x="1733351" y="1556050"/>
                      <a:pt x="1353947" y="1778974"/>
                    </a:cubicBezTo>
                    <a:cubicBezTo>
                      <a:pt x="1250080" y="1855218"/>
                      <a:pt x="1037749" y="1915097"/>
                      <a:pt x="982333" y="1780833"/>
                    </a:cubicBezTo>
                    <a:cubicBezTo>
                      <a:pt x="968480" y="1736637"/>
                      <a:pt x="963386" y="1699601"/>
                      <a:pt x="966756" y="1667407"/>
                    </a:cubicBezTo>
                    <a:cubicBezTo>
                      <a:pt x="976866" y="1570822"/>
                      <a:pt x="1063141" y="1517802"/>
                      <a:pt x="1217540" y="1445700"/>
                    </a:cubicBezTo>
                    <a:cubicBezTo>
                      <a:pt x="1465851" y="1348519"/>
                      <a:pt x="1674601" y="1308942"/>
                      <a:pt x="1858846" y="1306247"/>
                    </a:cubicBezTo>
                    <a:close/>
                    <a:moveTo>
                      <a:pt x="1828129" y="650059"/>
                    </a:moveTo>
                    <a:cubicBezTo>
                      <a:pt x="2445754" y="646836"/>
                      <a:pt x="2937662" y="894034"/>
                      <a:pt x="3108200" y="1008980"/>
                    </a:cubicBezTo>
                    <a:cubicBezTo>
                      <a:pt x="3228810" y="1075858"/>
                      <a:pt x="3343409" y="1171509"/>
                      <a:pt x="3258155" y="1319033"/>
                    </a:cubicBezTo>
                    <a:cubicBezTo>
                      <a:pt x="3134282" y="1435449"/>
                      <a:pt x="3057301" y="1393031"/>
                      <a:pt x="2937692" y="1304637"/>
                    </a:cubicBezTo>
                    <a:cubicBezTo>
                      <a:pt x="2647778" y="1191783"/>
                      <a:pt x="2008321" y="619142"/>
                      <a:pt x="763561" y="1325535"/>
                    </a:cubicBezTo>
                    <a:cubicBezTo>
                      <a:pt x="621636" y="1425852"/>
                      <a:pt x="511304" y="1376178"/>
                      <a:pt x="464412" y="1278813"/>
                    </a:cubicBezTo>
                    <a:cubicBezTo>
                      <a:pt x="452398" y="1252494"/>
                      <a:pt x="448110" y="1227223"/>
                      <a:pt x="450482" y="1202928"/>
                    </a:cubicBezTo>
                    <a:cubicBezTo>
                      <a:pt x="457599" y="1130049"/>
                      <a:pt x="524660" y="1065987"/>
                      <a:pt x="622892" y="1008979"/>
                    </a:cubicBezTo>
                    <a:cubicBezTo>
                      <a:pt x="1041721" y="744082"/>
                      <a:pt x="1457554" y="651995"/>
                      <a:pt x="1828129" y="650059"/>
                    </a:cubicBezTo>
                    <a:close/>
                    <a:moveTo>
                      <a:pt x="1764313" y="591"/>
                    </a:moveTo>
                    <a:cubicBezTo>
                      <a:pt x="2430887" y="-13278"/>
                      <a:pt x="3056659" y="218017"/>
                      <a:pt x="3559697" y="547180"/>
                    </a:cubicBezTo>
                    <a:cubicBezTo>
                      <a:pt x="3671781" y="597338"/>
                      <a:pt x="3794905" y="759863"/>
                      <a:pt x="3709650" y="882310"/>
                    </a:cubicBezTo>
                    <a:cubicBezTo>
                      <a:pt x="3594303" y="984791"/>
                      <a:pt x="3449118" y="907547"/>
                      <a:pt x="3367875" y="834477"/>
                    </a:cubicBezTo>
                    <a:cubicBezTo>
                      <a:pt x="3193985" y="725799"/>
                      <a:pt x="1920315" y="-235561"/>
                      <a:pt x="318417" y="884635"/>
                    </a:cubicBezTo>
                    <a:cubicBezTo>
                      <a:pt x="189280" y="993311"/>
                      <a:pt x="70419" y="922739"/>
                      <a:pt x="19267" y="846272"/>
                    </a:cubicBezTo>
                    <a:cubicBezTo>
                      <a:pt x="4410" y="817516"/>
                      <a:pt x="-1388" y="788500"/>
                      <a:pt x="275" y="760137"/>
                    </a:cubicBezTo>
                    <a:cubicBezTo>
                      <a:pt x="5260" y="675044"/>
                      <a:pt x="77384" y="595829"/>
                      <a:pt x="173484" y="547180"/>
                    </a:cubicBezTo>
                    <a:cubicBezTo>
                      <a:pt x="702741" y="170471"/>
                      <a:pt x="1245868" y="11376"/>
                      <a:pt x="1764313" y="591"/>
                    </a:cubicBez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sp>
          <p:nvSpPr>
            <p:cNvPr id="14" name="Subtitle 2">
              <a:extLst>
                <a:ext uri="{FF2B5EF4-FFF2-40B4-BE49-F238E27FC236}">
                  <a16:creationId xmlns:a16="http://schemas.microsoft.com/office/drawing/2014/main" id="{53858C97-DA2F-8866-47CC-CDF4077BBF9D}"/>
                </a:ext>
              </a:extLst>
            </p:cNvPr>
            <p:cNvSpPr txBox="1">
              <a:spLocks/>
            </p:cNvSpPr>
            <p:nvPr/>
          </p:nvSpPr>
          <p:spPr>
            <a:xfrm>
              <a:off x="1560697" y="757061"/>
              <a:ext cx="729275" cy="203382"/>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smtClean="0">
                  <a:solidFill>
                    <a:srgbClr val="7030A0"/>
                  </a:solidFill>
                </a:rPr>
                <a:t>PDS</a:t>
              </a:r>
              <a:endParaRPr lang="en-US" sz="1600" dirty="0">
                <a:solidFill>
                  <a:srgbClr val="7030A0"/>
                </a:solidFill>
              </a:endParaRPr>
            </a:p>
          </p:txBody>
        </p:sp>
      </p:grpSp>
      <p:pic>
        <p:nvPicPr>
          <p:cNvPr id="4" name="Picture 3"/>
          <p:cNvPicPr>
            <a:picLocks noChangeAspect="1"/>
          </p:cNvPicPr>
          <p:nvPr/>
        </p:nvPicPr>
        <p:blipFill>
          <a:blip r:embed="rId5"/>
          <a:stretch>
            <a:fillRect/>
          </a:stretch>
        </p:blipFill>
        <p:spPr>
          <a:xfrm>
            <a:off x="2611743" y="2639596"/>
            <a:ext cx="446086" cy="635863"/>
          </a:xfrm>
          <a:prstGeom prst="rect">
            <a:avLst/>
          </a:prstGeom>
        </p:spPr>
      </p:pic>
      <p:pic>
        <p:nvPicPr>
          <p:cNvPr id="5" name="Picture 4"/>
          <p:cNvPicPr>
            <a:picLocks noChangeAspect="1"/>
          </p:cNvPicPr>
          <p:nvPr/>
        </p:nvPicPr>
        <p:blipFill>
          <a:blip r:embed="rId6"/>
          <a:stretch>
            <a:fillRect/>
          </a:stretch>
        </p:blipFill>
        <p:spPr>
          <a:xfrm>
            <a:off x="1776861" y="2669999"/>
            <a:ext cx="613391" cy="582721"/>
          </a:xfrm>
          <a:prstGeom prst="rect">
            <a:avLst/>
          </a:prstGeom>
        </p:spPr>
      </p:pic>
      <p:pic>
        <p:nvPicPr>
          <p:cNvPr id="6" name="Picture 5"/>
          <p:cNvPicPr>
            <a:picLocks noChangeAspect="1"/>
          </p:cNvPicPr>
          <p:nvPr/>
        </p:nvPicPr>
        <p:blipFill>
          <a:blip r:embed="rId7"/>
          <a:stretch>
            <a:fillRect/>
          </a:stretch>
        </p:blipFill>
        <p:spPr>
          <a:xfrm>
            <a:off x="1053045" y="2639596"/>
            <a:ext cx="599662" cy="577554"/>
          </a:xfrm>
          <a:prstGeom prst="rect">
            <a:avLst/>
          </a:prstGeom>
        </p:spPr>
      </p:pic>
      <p:sp>
        <p:nvSpPr>
          <p:cNvPr id="26" name="Subtitle 2"/>
          <p:cNvSpPr txBox="1">
            <a:spLocks/>
          </p:cNvSpPr>
          <p:nvPr/>
        </p:nvSpPr>
        <p:spPr>
          <a:xfrm>
            <a:off x="3138827" y="3783967"/>
            <a:ext cx="5287688" cy="52107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b="1" dirty="0" smtClean="0">
                <a:solidFill>
                  <a:srgbClr val="002060"/>
                </a:solidFill>
              </a:rPr>
              <a:t>Chapter 5_4-Q1:</a:t>
            </a:r>
            <a:endParaRPr lang="en-US" dirty="0">
              <a:solidFill>
                <a:srgbClr val="00B0F0"/>
              </a:solidFill>
            </a:endParaRPr>
          </a:p>
        </p:txBody>
      </p:sp>
      <p:sp>
        <p:nvSpPr>
          <p:cNvPr id="27" name="Title 1"/>
          <p:cNvSpPr txBox="1">
            <a:spLocks/>
          </p:cNvSpPr>
          <p:nvPr/>
        </p:nvSpPr>
        <p:spPr>
          <a:xfrm>
            <a:off x="1645200" y="4241208"/>
            <a:ext cx="10515600" cy="1325563"/>
          </a:xfrm>
          <a:prstGeom prst="rect">
            <a:avLst/>
          </a:prstGeom>
        </p:spPr>
        <p:txBody>
          <a:bodyPr vert="horz" lIns="91440" tIns="45720" rIns="91440" bIns="45720" rtlCol="0" anchor="b">
            <a:normAutofit fontScale="5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7300" b="1" dirty="0" err="1" smtClean="0">
                <a:solidFill>
                  <a:srgbClr val="002060"/>
                </a:solidFill>
              </a:rPr>
              <a:t>CoAP</a:t>
            </a:r>
            <a:r>
              <a:rPr lang="en-US" dirty="0" smtClean="0"/>
              <a:t/>
            </a:r>
            <a:br>
              <a:rPr lang="en-US" dirty="0" smtClean="0"/>
            </a:br>
            <a:r>
              <a:rPr lang="en-US" b="1" dirty="0" smtClean="0">
                <a:solidFill>
                  <a:schemeClr val="bg1">
                    <a:lumMod val="95000"/>
                  </a:schemeClr>
                </a:solidFill>
              </a:rPr>
              <a:t>(</a:t>
            </a:r>
            <a:r>
              <a:rPr lang="en-US" u="sng" dirty="0" smtClean="0">
                <a:solidFill>
                  <a:schemeClr val="bg1">
                    <a:lumMod val="95000"/>
                  </a:schemeClr>
                </a:solidFill>
              </a:rPr>
              <a:t>Constrained </a:t>
            </a:r>
            <a:r>
              <a:rPr lang="en-US" u="sng" dirty="0">
                <a:solidFill>
                  <a:schemeClr val="bg1">
                    <a:lumMod val="95000"/>
                  </a:schemeClr>
                </a:solidFill>
              </a:rPr>
              <a:t>Application Protocol (</a:t>
            </a:r>
            <a:r>
              <a:rPr lang="en-US" u="sng" dirty="0" err="1">
                <a:solidFill>
                  <a:schemeClr val="bg1">
                    <a:lumMod val="95000"/>
                  </a:schemeClr>
                </a:solidFill>
              </a:rPr>
              <a:t>CoAP</a:t>
            </a:r>
            <a:r>
              <a:rPr lang="en-US" u="sng" dirty="0" smtClean="0">
                <a:solidFill>
                  <a:schemeClr val="bg1">
                    <a:lumMod val="95000"/>
                  </a:schemeClr>
                </a:solidFill>
              </a:rPr>
              <a:t>)</a:t>
            </a:r>
            <a:r>
              <a:rPr lang="en-US" b="1" dirty="0" smtClean="0">
                <a:solidFill>
                  <a:schemeClr val="bg1">
                    <a:lumMod val="95000"/>
                  </a:schemeClr>
                </a:solidFill>
              </a:rPr>
              <a:t>)</a:t>
            </a:r>
            <a:br>
              <a:rPr lang="en-US" b="1" dirty="0" smtClean="0">
                <a:solidFill>
                  <a:schemeClr val="bg1">
                    <a:lumMod val="95000"/>
                  </a:schemeClr>
                </a:solidFill>
              </a:rPr>
            </a:br>
            <a:endParaRPr lang="en-US" dirty="0">
              <a:solidFill>
                <a:schemeClr val="bg1">
                  <a:lumMod val="95000"/>
                </a:schemeClr>
              </a:solidFill>
            </a:endParaRPr>
          </a:p>
        </p:txBody>
      </p:sp>
      <p:sp>
        <p:nvSpPr>
          <p:cNvPr id="21" name="Rectangle 20"/>
          <p:cNvSpPr/>
          <p:nvPr/>
        </p:nvSpPr>
        <p:spPr>
          <a:xfrm>
            <a:off x="9489815" y="6105550"/>
            <a:ext cx="2613761" cy="230832"/>
          </a:xfrm>
          <a:prstGeom prst="rect">
            <a:avLst/>
          </a:prstGeom>
        </p:spPr>
        <p:txBody>
          <a:bodyPr wrap="square">
            <a:spAutoFit/>
          </a:bodyPr>
          <a:lstStyle/>
          <a:p>
            <a:r>
              <a:rPr lang="en-US" sz="900" dirty="0"/>
              <a:t>https://www.youtube.com/@AmelOline/videos</a:t>
            </a:r>
          </a:p>
        </p:txBody>
      </p:sp>
      <p:sp>
        <p:nvSpPr>
          <p:cNvPr id="24" name="Rectangle 23"/>
          <p:cNvSpPr/>
          <p:nvPr/>
        </p:nvSpPr>
        <p:spPr>
          <a:xfrm>
            <a:off x="10326723" y="5967051"/>
            <a:ext cx="1623448" cy="230832"/>
          </a:xfrm>
          <a:prstGeom prst="rect">
            <a:avLst/>
          </a:prstGeom>
        </p:spPr>
        <p:txBody>
          <a:bodyPr wrap="square">
            <a:spAutoFit/>
          </a:bodyPr>
          <a:lstStyle/>
          <a:p>
            <a:r>
              <a:rPr lang="en-US" sz="900" dirty="0"/>
              <a:t>https://github.com/siagianp</a:t>
            </a:r>
          </a:p>
        </p:txBody>
      </p:sp>
      <p:sp>
        <p:nvSpPr>
          <p:cNvPr id="25" name="Rectangle 24"/>
          <p:cNvSpPr/>
          <p:nvPr/>
        </p:nvSpPr>
        <p:spPr>
          <a:xfrm>
            <a:off x="8513422" y="6244050"/>
            <a:ext cx="3667194" cy="230832"/>
          </a:xfrm>
          <a:prstGeom prst="rect">
            <a:avLst/>
          </a:prstGeom>
        </p:spPr>
        <p:txBody>
          <a:bodyPr wrap="square">
            <a:spAutoFit/>
          </a:bodyPr>
          <a:lstStyle/>
          <a:p>
            <a:r>
              <a:rPr lang="en-US" sz="900" dirty="0"/>
              <a:t>https://github.com/amelcharolinesgn2/IoT_simulator-mqtt-NodeRed</a:t>
            </a:r>
          </a:p>
        </p:txBody>
      </p:sp>
      <p:sp>
        <p:nvSpPr>
          <p:cNvPr id="28" name="Rectangle 27"/>
          <p:cNvSpPr/>
          <p:nvPr/>
        </p:nvSpPr>
        <p:spPr>
          <a:xfrm>
            <a:off x="8959112" y="6382549"/>
            <a:ext cx="3204723" cy="230832"/>
          </a:xfrm>
          <a:prstGeom prst="rect">
            <a:avLst/>
          </a:prstGeom>
        </p:spPr>
        <p:txBody>
          <a:bodyPr wrap="none">
            <a:spAutoFit/>
          </a:bodyPr>
          <a:lstStyle/>
          <a:p>
            <a:r>
              <a:rPr lang="en-US" sz="900" dirty="0"/>
              <a:t>https://github.com/amelcharolinesgn2/Cloud-Infrastructures</a:t>
            </a:r>
          </a:p>
        </p:txBody>
      </p:sp>
      <p:sp>
        <p:nvSpPr>
          <p:cNvPr id="29" name="Rectangle 28"/>
          <p:cNvSpPr/>
          <p:nvPr/>
        </p:nvSpPr>
        <p:spPr>
          <a:xfrm>
            <a:off x="8426515" y="6555673"/>
            <a:ext cx="3839513" cy="230832"/>
          </a:xfrm>
          <a:prstGeom prst="rect">
            <a:avLst/>
          </a:prstGeom>
        </p:spPr>
        <p:txBody>
          <a:bodyPr wrap="none">
            <a:spAutoFit/>
          </a:bodyPr>
          <a:lstStyle/>
          <a:p>
            <a:r>
              <a:rPr lang="en-US" sz="900" dirty="0"/>
              <a:t>https://github.com/amelcharolinesgn2/ClouD-Infrastructure-SISKA-2025</a:t>
            </a:r>
          </a:p>
        </p:txBody>
      </p:sp>
      <p:sp>
        <p:nvSpPr>
          <p:cNvPr id="2" name="Rectangle 1"/>
          <p:cNvSpPr/>
          <p:nvPr/>
        </p:nvSpPr>
        <p:spPr>
          <a:xfrm>
            <a:off x="1645200" y="5170603"/>
            <a:ext cx="6736561" cy="523220"/>
          </a:xfrm>
          <a:prstGeom prst="rect">
            <a:avLst/>
          </a:prstGeom>
        </p:spPr>
        <p:txBody>
          <a:bodyPr wrap="square">
            <a:spAutoFit/>
          </a:bodyPr>
          <a:lstStyle/>
          <a:p>
            <a:r>
              <a:rPr lang="en-US" sz="2800" b="1" dirty="0">
                <a:solidFill>
                  <a:srgbClr val="002060"/>
                </a:solidFill>
              </a:rPr>
              <a:t>Constrained Application Protocol (</a:t>
            </a:r>
            <a:r>
              <a:rPr lang="en-US" sz="2800" b="1" dirty="0" err="1">
                <a:solidFill>
                  <a:srgbClr val="002060"/>
                </a:solidFill>
              </a:rPr>
              <a:t>CoAP</a:t>
            </a:r>
            <a:r>
              <a:rPr lang="en-US" sz="2800" b="1" dirty="0">
                <a:solidFill>
                  <a:srgbClr val="002060"/>
                </a:solidFill>
              </a:rPr>
              <a:t>)</a:t>
            </a:r>
          </a:p>
        </p:txBody>
      </p:sp>
    </p:spTree>
    <p:extLst>
      <p:ext uri="{BB962C8B-B14F-4D97-AF65-F5344CB8AC3E}">
        <p14:creationId xmlns:p14="http://schemas.microsoft.com/office/powerpoint/2010/main" val="10263769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2CA64-5DA9-7370-AA30-D0A477D2C1D3}"/>
              </a:ext>
            </a:extLst>
          </p:cNvPr>
          <p:cNvSpPr>
            <a:spLocks noGrp="1"/>
          </p:cNvSpPr>
          <p:nvPr>
            <p:ph type="title"/>
          </p:nvPr>
        </p:nvSpPr>
        <p:spPr/>
        <p:txBody>
          <a:bodyPr/>
          <a:lstStyle/>
          <a:p>
            <a:r>
              <a:rPr lang="en-US" b="1" dirty="0"/>
              <a:t>CoAP method definitions</a:t>
            </a:r>
            <a:endParaRPr lang="en-US" dirty="0"/>
          </a:p>
        </p:txBody>
      </p:sp>
      <p:sp>
        <p:nvSpPr>
          <p:cNvPr id="3" name="Content Placeholder 2">
            <a:extLst>
              <a:ext uri="{FF2B5EF4-FFF2-40B4-BE49-F238E27FC236}">
                <a16:creationId xmlns:a16="http://schemas.microsoft.com/office/drawing/2014/main" id="{D562B8EA-26B8-BF34-5323-370CD9F167C4}"/>
              </a:ext>
            </a:extLst>
          </p:cNvPr>
          <p:cNvSpPr>
            <a:spLocks noGrp="1"/>
          </p:cNvSpPr>
          <p:nvPr>
            <p:ph idx="1"/>
          </p:nvPr>
        </p:nvSpPr>
        <p:spPr/>
        <p:txBody>
          <a:bodyPr>
            <a:normAutofit fontScale="85000" lnSpcReduction="10000"/>
          </a:bodyPr>
          <a:lstStyle/>
          <a:p>
            <a:r>
              <a:rPr lang="en-US" dirty="0"/>
              <a:t>CoAP messaging is analogous to HTTP communication, but it’s not equivalent. For example, both CoAP and HTTP support the same four basic commands—GET, POST, PUT, and DELETE—but the semantics of the commands vary slightly. For instance, many of the success and error codes are different between the two.</a:t>
            </a:r>
          </a:p>
          <a:p>
            <a:r>
              <a:rPr lang="en-US" b="1" dirty="0"/>
              <a:t>CoAP GET.</a:t>
            </a:r>
            <a:r>
              <a:rPr lang="en-US" dirty="0"/>
              <a:t> As is the case with REST, this method retrieves a representation of the information that corresponds to the resource within the URI at the time the request is made. As is the case with HTTP, the request can include an Accept option that suggests the preferred content of the response.</a:t>
            </a:r>
          </a:p>
          <a:p>
            <a:r>
              <a:rPr lang="en-US" b="1" dirty="0"/>
              <a:t>CoAP POST.</a:t>
            </a:r>
            <a:r>
              <a:rPr lang="en-US" dirty="0"/>
              <a:t> A CoAP POST request asks the recipient to process the representation (data) enclosed </a:t>
            </a:r>
            <a:r>
              <a:rPr lang="en-US" i="1" dirty="0"/>
              <a:t>within</a:t>
            </a:r>
            <a:r>
              <a:rPr lang="en-US" dirty="0"/>
              <a:t> the request. The actual function performed by the POST is dependent on the target. It typically results in the target resource being updated or a new resource being created if it doesn’t yet exist. If it’s created, the response should include the new URI for it.</a:t>
            </a:r>
          </a:p>
          <a:p>
            <a:endParaRPr lang="en-US" dirty="0"/>
          </a:p>
        </p:txBody>
      </p:sp>
    </p:spTree>
    <p:extLst>
      <p:ext uri="{BB962C8B-B14F-4D97-AF65-F5344CB8AC3E}">
        <p14:creationId xmlns:p14="http://schemas.microsoft.com/office/powerpoint/2010/main" val="312074924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10515600" cy="1325563"/>
          </a:xfrm>
        </p:spPr>
        <p:txBody>
          <a:bodyPr/>
          <a:lstStyle/>
          <a:p>
            <a:r>
              <a:rPr lang="en-US" dirty="0" smtClean="0"/>
              <a:t>Lab</a:t>
            </a:r>
            <a:endParaRPr lang="en-US" dirty="0"/>
          </a:p>
        </p:txBody>
      </p:sp>
      <p:pic>
        <p:nvPicPr>
          <p:cNvPr id="4" name="Picture 3"/>
          <p:cNvPicPr>
            <a:picLocks noChangeAspect="1"/>
          </p:cNvPicPr>
          <p:nvPr/>
        </p:nvPicPr>
        <p:blipFill>
          <a:blip r:embed="rId3"/>
          <a:stretch>
            <a:fillRect/>
          </a:stretch>
        </p:blipFill>
        <p:spPr>
          <a:xfrm>
            <a:off x="228600" y="1325563"/>
            <a:ext cx="6092959" cy="3751262"/>
          </a:xfrm>
          <a:prstGeom prst="rect">
            <a:avLst/>
          </a:prstGeom>
        </p:spPr>
      </p:pic>
      <p:sp>
        <p:nvSpPr>
          <p:cNvPr id="5" name="Rectangle 4"/>
          <p:cNvSpPr/>
          <p:nvPr/>
        </p:nvSpPr>
        <p:spPr>
          <a:xfrm>
            <a:off x="166292" y="940092"/>
            <a:ext cx="1290290" cy="369332"/>
          </a:xfrm>
          <a:prstGeom prst="rect">
            <a:avLst/>
          </a:prstGeom>
        </p:spPr>
        <p:txBody>
          <a:bodyPr wrap="none">
            <a:spAutoFit/>
          </a:bodyPr>
          <a:lstStyle/>
          <a:p>
            <a:r>
              <a:rPr lang="en-US" dirty="0" err="1"/>
              <a:t>coap</a:t>
            </a:r>
            <a:r>
              <a:rPr lang="en-US" dirty="0"/>
              <a:t>-server</a:t>
            </a:r>
          </a:p>
        </p:txBody>
      </p:sp>
      <p:pic>
        <p:nvPicPr>
          <p:cNvPr id="6" name="Picture 5"/>
          <p:cNvPicPr>
            <a:picLocks noChangeAspect="1"/>
          </p:cNvPicPr>
          <p:nvPr/>
        </p:nvPicPr>
        <p:blipFill>
          <a:blip r:embed="rId4"/>
          <a:stretch>
            <a:fillRect/>
          </a:stretch>
        </p:blipFill>
        <p:spPr>
          <a:xfrm>
            <a:off x="228600" y="5092964"/>
            <a:ext cx="1960033" cy="1313576"/>
          </a:xfrm>
          <a:prstGeom prst="rect">
            <a:avLst/>
          </a:prstGeom>
        </p:spPr>
      </p:pic>
      <p:sp>
        <p:nvSpPr>
          <p:cNvPr id="7" name="Rectangle 6"/>
          <p:cNvSpPr/>
          <p:nvPr/>
        </p:nvSpPr>
        <p:spPr>
          <a:xfrm>
            <a:off x="6321559" y="763496"/>
            <a:ext cx="2267672" cy="369332"/>
          </a:xfrm>
          <a:prstGeom prst="rect">
            <a:avLst/>
          </a:prstGeom>
        </p:spPr>
        <p:txBody>
          <a:bodyPr wrap="none">
            <a:spAutoFit/>
          </a:bodyPr>
          <a:lstStyle/>
          <a:p>
            <a:r>
              <a:rPr lang="en-US" b="1" dirty="0" err="1"/>
              <a:t>CoAP</a:t>
            </a:r>
            <a:r>
              <a:rPr lang="en-US" b="1" dirty="0"/>
              <a:t> Client in Python</a:t>
            </a:r>
          </a:p>
        </p:txBody>
      </p:sp>
      <p:sp>
        <p:nvSpPr>
          <p:cNvPr id="8" name="Rectangle 7"/>
          <p:cNvSpPr/>
          <p:nvPr/>
        </p:nvSpPr>
        <p:spPr>
          <a:xfrm>
            <a:off x="6383867" y="1038458"/>
            <a:ext cx="2513830" cy="261610"/>
          </a:xfrm>
          <a:prstGeom prst="rect">
            <a:avLst/>
          </a:prstGeom>
        </p:spPr>
        <p:txBody>
          <a:bodyPr wrap="none">
            <a:spAutoFit/>
          </a:bodyPr>
          <a:lstStyle/>
          <a:p>
            <a:r>
              <a:rPr lang="en-US" sz="1100" dirty="0"/>
              <a:t>implemented are GET POST PUT DELETE.</a:t>
            </a:r>
          </a:p>
        </p:txBody>
      </p:sp>
      <p:pic>
        <p:nvPicPr>
          <p:cNvPr id="1026" name="Picture 2" descr="GET_TEST"/>
          <p:cNvPicPr>
            <a:picLocks noChangeAspect="1" noChangeArrowheads="1" noCrop="1"/>
          </p:cNvPicPr>
          <p:nvPr/>
        </p:nvPicPr>
        <p:blipFill>
          <a:blip r:embed="rId5">
            <a:extLst>
              <a:ext uri="{28A0092B-C50C-407E-A947-70E740481C1C}">
                <a14:useLocalDpi xmlns:a14="http://schemas.microsoft.com/office/drawing/2010/main" val="0"/>
              </a:ext>
            </a:extLst>
          </a:blip>
          <a:srcRect/>
          <a:stretch>
            <a:fillRect/>
          </a:stretch>
        </p:blipFill>
        <p:spPr bwMode="auto">
          <a:xfrm>
            <a:off x="6505575" y="1314035"/>
            <a:ext cx="5543550" cy="113282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PUT_FOO"/>
          <p:cNvPicPr>
            <a:picLocks noChangeAspect="1" noChangeArrowheads="1" noCrop="1"/>
          </p:cNvPicPr>
          <p:nvPr/>
        </p:nvPicPr>
        <p:blipFill>
          <a:blip r:embed="rId6">
            <a:extLst>
              <a:ext uri="{28A0092B-C50C-407E-A947-70E740481C1C}">
                <a14:useLocalDpi xmlns:a14="http://schemas.microsoft.com/office/drawing/2010/main" val="0"/>
              </a:ext>
            </a:extLst>
          </a:blip>
          <a:srcRect/>
          <a:stretch>
            <a:fillRect/>
          </a:stretch>
        </p:blipFill>
        <p:spPr bwMode="auto">
          <a:xfrm>
            <a:off x="6505575" y="2446863"/>
            <a:ext cx="5543550" cy="1257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398361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p:cNvPicPr>
            <a:picLocks noGrp="1" noChangeAspect="1"/>
          </p:cNvPicPr>
          <p:nvPr>
            <p:ph idx="1"/>
          </p:nvPr>
        </p:nvPicPr>
        <p:blipFill>
          <a:blip r:embed="rId3"/>
          <a:stretch>
            <a:fillRect/>
          </a:stretch>
        </p:blipFill>
        <p:spPr>
          <a:xfrm>
            <a:off x="3192275" y="463877"/>
            <a:ext cx="5305425" cy="3381375"/>
          </a:xfrm>
          <a:prstGeom prst="rect">
            <a:avLst/>
          </a:prstGeom>
        </p:spPr>
      </p:pic>
      <p:grpSp>
        <p:nvGrpSpPr>
          <p:cNvPr id="9" name="Group 8"/>
          <p:cNvGrpSpPr/>
          <p:nvPr/>
        </p:nvGrpSpPr>
        <p:grpSpPr>
          <a:xfrm>
            <a:off x="3442805" y="2259701"/>
            <a:ext cx="4804363" cy="1929688"/>
            <a:chOff x="89638" y="359621"/>
            <a:chExt cx="4804363" cy="1929688"/>
          </a:xfrm>
        </p:grpSpPr>
        <p:pic>
          <p:nvPicPr>
            <p:cNvPr id="10" name="Picture 9"/>
            <p:cNvPicPr>
              <a:picLocks noChangeAspect="1"/>
            </p:cNvPicPr>
            <p:nvPr/>
          </p:nvPicPr>
          <p:blipFill>
            <a:blip r:embed="rId4"/>
            <a:stretch>
              <a:fillRect/>
            </a:stretch>
          </p:blipFill>
          <p:spPr>
            <a:xfrm>
              <a:off x="235105" y="1881965"/>
              <a:ext cx="3104181" cy="263526"/>
            </a:xfrm>
            <a:prstGeom prst="rect">
              <a:avLst/>
            </a:prstGeom>
          </p:spPr>
        </p:pic>
        <p:sp>
          <p:nvSpPr>
            <p:cNvPr id="11" name="Title 4">
              <a:extLst>
                <a:ext uri="{FF2B5EF4-FFF2-40B4-BE49-F238E27FC236}">
                  <a16:creationId xmlns:a16="http://schemas.microsoft.com/office/drawing/2014/main" id="{27228BAE-048B-681E-DD8D-BD96B22560E0}"/>
                </a:ext>
              </a:extLst>
            </p:cNvPr>
            <p:cNvSpPr txBox="1">
              <a:spLocks/>
            </p:cNvSpPr>
            <p:nvPr/>
          </p:nvSpPr>
          <p:spPr>
            <a:xfrm>
              <a:off x="89638" y="1389204"/>
              <a:ext cx="4804363" cy="900105"/>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just"/>
              <a:r>
                <a:rPr lang="en-US" sz="4000" dirty="0" smtClean="0">
                  <a:solidFill>
                    <a:schemeClr val="accent1">
                      <a:lumMod val="75000"/>
                    </a:schemeClr>
                  </a:solidFill>
                </a:rPr>
                <a:t>Computer </a:t>
              </a:r>
              <a:r>
                <a:rPr lang="en-US" sz="4000" dirty="0" smtClean="0">
                  <a:solidFill>
                    <a:srgbClr val="00B0F0"/>
                  </a:solidFill>
                </a:rPr>
                <a:t>Vision</a:t>
              </a:r>
              <a:endParaRPr lang="en-US" sz="4000" dirty="0">
                <a:solidFill>
                  <a:srgbClr val="00B0F0"/>
                </a:solidFill>
              </a:endParaRPr>
            </a:p>
          </p:txBody>
        </p:sp>
        <p:grpSp>
          <p:nvGrpSpPr>
            <p:cNvPr id="12" name="Group 11">
              <a:extLst>
                <a:ext uri="{FF2B5EF4-FFF2-40B4-BE49-F238E27FC236}">
                  <a16:creationId xmlns:a16="http://schemas.microsoft.com/office/drawing/2014/main" id="{2AABCB87-2ECC-4C03-B5BB-6EE11C8A4485}"/>
                </a:ext>
              </a:extLst>
            </p:cNvPr>
            <p:cNvGrpSpPr/>
            <p:nvPr/>
          </p:nvGrpSpPr>
          <p:grpSpPr>
            <a:xfrm>
              <a:off x="89638" y="359621"/>
              <a:ext cx="3064025" cy="1516520"/>
              <a:chOff x="4853562" y="1589418"/>
              <a:chExt cx="2609520" cy="1291565"/>
            </a:xfrm>
          </p:grpSpPr>
          <p:sp>
            <p:nvSpPr>
              <p:cNvPr id="19" name="Freeform 18">
                <a:extLst>
                  <a:ext uri="{FF2B5EF4-FFF2-40B4-BE49-F238E27FC236}">
                    <a16:creationId xmlns:a16="http://schemas.microsoft.com/office/drawing/2014/main" id="{03546B24-FABC-4B2A-A80F-B03654D56A7D}"/>
                  </a:ext>
                </a:extLst>
              </p:cNvPr>
              <p:cNvSpPr>
                <a:spLocks noChangeAspect="1"/>
              </p:cNvSpPr>
              <p:nvPr/>
            </p:nvSpPr>
            <p:spPr>
              <a:xfrm flipH="1">
                <a:off x="4853562" y="1589418"/>
                <a:ext cx="2232248" cy="1202698"/>
              </a:xfrm>
              <a:custGeom>
                <a:avLst/>
                <a:gdLst/>
                <a:ahLst/>
                <a:cxnLst/>
                <a:rect l="l" t="t" r="r" b="b"/>
                <a:pathLst>
                  <a:path w="1872168" h="1008693">
                    <a:moveTo>
                      <a:pt x="699542" y="162"/>
                    </a:moveTo>
                    <a:cubicBezTo>
                      <a:pt x="683169" y="534"/>
                      <a:pt x="666273" y="1556"/>
                      <a:pt x="648845" y="3291"/>
                    </a:cubicBezTo>
                    <a:cubicBezTo>
                      <a:pt x="357120" y="49686"/>
                      <a:pt x="273885" y="284789"/>
                      <a:pt x="274981" y="413694"/>
                    </a:cubicBezTo>
                    <a:cubicBezTo>
                      <a:pt x="4451" y="471904"/>
                      <a:pt x="-11347" y="662854"/>
                      <a:pt x="4101" y="753457"/>
                    </a:cubicBezTo>
                    <a:cubicBezTo>
                      <a:pt x="42383" y="946818"/>
                      <a:pt x="296257" y="1004273"/>
                      <a:pt x="384912" y="1005378"/>
                    </a:cubicBezTo>
                    <a:lnTo>
                      <a:pt x="1507196" y="1008693"/>
                    </a:lnTo>
                    <a:cubicBezTo>
                      <a:pt x="1646895" y="1000406"/>
                      <a:pt x="1746295" y="947371"/>
                      <a:pt x="1825546" y="854557"/>
                    </a:cubicBezTo>
                    <a:cubicBezTo>
                      <a:pt x="1897410" y="760086"/>
                      <a:pt x="1873973" y="626012"/>
                      <a:pt x="1836613" y="558208"/>
                    </a:cubicBezTo>
                    <a:cubicBezTo>
                      <a:pt x="1808089" y="509360"/>
                      <a:pt x="1675919" y="402617"/>
                      <a:pt x="1507617" y="430504"/>
                    </a:cubicBezTo>
                    <a:cubicBezTo>
                      <a:pt x="1525469" y="335682"/>
                      <a:pt x="1477961" y="244522"/>
                      <a:pt x="1398003" y="206286"/>
                    </a:cubicBezTo>
                    <a:cubicBezTo>
                      <a:pt x="1299806" y="153261"/>
                      <a:pt x="1182195" y="177294"/>
                      <a:pt x="1108176" y="215068"/>
                    </a:cubicBezTo>
                    <a:cubicBezTo>
                      <a:pt x="1072916" y="135306"/>
                      <a:pt x="945134" y="-5422"/>
                      <a:pt x="699542" y="162"/>
                    </a:cubicBezTo>
                    <a:close/>
                  </a:path>
                </a:pathLst>
              </a:cu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601">
                  <a:solidFill>
                    <a:schemeClr val="tx1"/>
                  </a:solidFill>
                </a:endParaRPr>
              </a:p>
            </p:txBody>
          </p:sp>
          <p:sp>
            <p:nvSpPr>
              <p:cNvPr id="20" name="Freeform 19">
                <a:extLst>
                  <a:ext uri="{FF2B5EF4-FFF2-40B4-BE49-F238E27FC236}">
                    <a16:creationId xmlns:a16="http://schemas.microsoft.com/office/drawing/2014/main" id="{02E1A011-CDEA-4BBC-B725-C88AF5464891}"/>
                  </a:ext>
                </a:extLst>
              </p:cNvPr>
              <p:cNvSpPr>
                <a:spLocks noChangeAspect="1"/>
              </p:cNvSpPr>
              <p:nvPr/>
            </p:nvSpPr>
            <p:spPr>
              <a:xfrm flipH="1">
                <a:off x="5230834" y="1678285"/>
                <a:ext cx="2232248" cy="1202698"/>
              </a:xfrm>
              <a:custGeom>
                <a:avLst/>
                <a:gdLst/>
                <a:ahLst/>
                <a:cxnLst/>
                <a:rect l="l" t="t" r="r" b="b"/>
                <a:pathLst>
                  <a:path w="1872168" h="1008693">
                    <a:moveTo>
                      <a:pt x="699542" y="162"/>
                    </a:moveTo>
                    <a:cubicBezTo>
                      <a:pt x="683169" y="534"/>
                      <a:pt x="666273" y="1556"/>
                      <a:pt x="648845" y="3291"/>
                    </a:cubicBezTo>
                    <a:cubicBezTo>
                      <a:pt x="357120" y="49686"/>
                      <a:pt x="273885" y="284789"/>
                      <a:pt x="274981" y="413694"/>
                    </a:cubicBezTo>
                    <a:cubicBezTo>
                      <a:pt x="4451" y="471904"/>
                      <a:pt x="-11347" y="662854"/>
                      <a:pt x="4101" y="753457"/>
                    </a:cubicBezTo>
                    <a:cubicBezTo>
                      <a:pt x="42383" y="946818"/>
                      <a:pt x="296257" y="1004273"/>
                      <a:pt x="384912" y="1005378"/>
                    </a:cubicBezTo>
                    <a:lnTo>
                      <a:pt x="1507196" y="1008693"/>
                    </a:lnTo>
                    <a:cubicBezTo>
                      <a:pt x="1646895" y="1000406"/>
                      <a:pt x="1746295" y="947371"/>
                      <a:pt x="1825546" y="854557"/>
                    </a:cubicBezTo>
                    <a:cubicBezTo>
                      <a:pt x="1897410" y="760086"/>
                      <a:pt x="1873973" y="626012"/>
                      <a:pt x="1836613" y="558208"/>
                    </a:cubicBezTo>
                    <a:cubicBezTo>
                      <a:pt x="1808089" y="509360"/>
                      <a:pt x="1675919" y="402617"/>
                      <a:pt x="1507617" y="430504"/>
                    </a:cubicBezTo>
                    <a:cubicBezTo>
                      <a:pt x="1525469" y="335682"/>
                      <a:pt x="1477961" y="244522"/>
                      <a:pt x="1398003" y="206286"/>
                    </a:cubicBezTo>
                    <a:cubicBezTo>
                      <a:pt x="1299806" y="153261"/>
                      <a:pt x="1182195" y="177294"/>
                      <a:pt x="1108176" y="215068"/>
                    </a:cubicBezTo>
                    <a:cubicBezTo>
                      <a:pt x="1072916" y="135306"/>
                      <a:pt x="945134" y="-5422"/>
                      <a:pt x="699542" y="162"/>
                    </a:cubicBezTo>
                    <a:close/>
                  </a:path>
                </a:pathLst>
              </a:cu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601" dirty="0">
                  <a:solidFill>
                    <a:schemeClr val="tx1"/>
                  </a:solidFill>
                </a:endParaRPr>
              </a:p>
            </p:txBody>
          </p:sp>
        </p:grpSp>
        <p:grpSp>
          <p:nvGrpSpPr>
            <p:cNvPr id="13" name="Group 12">
              <a:extLst>
                <a:ext uri="{FF2B5EF4-FFF2-40B4-BE49-F238E27FC236}">
                  <a16:creationId xmlns:a16="http://schemas.microsoft.com/office/drawing/2014/main" id="{AB8BC7BC-BF58-402E-9A69-AA9226DE7CAA}"/>
                </a:ext>
              </a:extLst>
            </p:cNvPr>
            <p:cNvGrpSpPr/>
            <p:nvPr/>
          </p:nvGrpSpPr>
          <p:grpSpPr>
            <a:xfrm>
              <a:off x="1176068" y="503243"/>
              <a:ext cx="1334145" cy="620384"/>
              <a:chOff x="7439031" y="1585639"/>
              <a:chExt cx="2143740" cy="996849"/>
            </a:xfrm>
            <a:solidFill>
              <a:schemeClr val="accent6"/>
            </a:solidFill>
          </p:grpSpPr>
          <p:sp>
            <p:nvSpPr>
              <p:cNvPr id="17" name="Freeform: Shape 66">
                <a:extLst>
                  <a:ext uri="{FF2B5EF4-FFF2-40B4-BE49-F238E27FC236}">
                    <a16:creationId xmlns:a16="http://schemas.microsoft.com/office/drawing/2014/main" id="{2A081543-B9FF-49B1-8EEF-ABDF5438EDCD}"/>
                  </a:ext>
                </a:extLst>
              </p:cNvPr>
              <p:cNvSpPr/>
              <p:nvPr/>
            </p:nvSpPr>
            <p:spPr>
              <a:xfrm>
                <a:off x="7439031" y="1585639"/>
                <a:ext cx="2143740" cy="996849"/>
              </a:xfrm>
              <a:custGeom>
                <a:avLst/>
                <a:gdLst/>
                <a:ahLst/>
                <a:cxnLst/>
                <a:rect l="l" t="t" r="r" b="b"/>
                <a:pathLst>
                  <a:path w="1862733" h="866179">
                    <a:moveTo>
                      <a:pt x="794147" y="204787"/>
                    </a:moveTo>
                    <a:cubicBezTo>
                      <a:pt x="745605" y="204787"/>
                      <a:pt x="701637" y="218416"/>
                      <a:pt x="662244" y="245673"/>
                    </a:cubicBezTo>
                    <a:cubicBezTo>
                      <a:pt x="622851" y="272930"/>
                      <a:pt x="594798" y="309240"/>
                      <a:pt x="578086" y="354601"/>
                    </a:cubicBezTo>
                    <a:cubicBezTo>
                      <a:pt x="568536" y="380467"/>
                      <a:pt x="563761" y="406729"/>
                      <a:pt x="563761" y="433387"/>
                    </a:cubicBezTo>
                    <a:cubicBezTo>
                      <a:pt x="563761" y="488299"/>
                      <a:pt x="582064" y="537440"/>
                      <a:pt x="618670" y="580811"/>
                    </a:cubicBezTo>
                    <a:cubicBezTo>
                      <a:pt x="664031" y="634532"/>
                      <a:pt x="722524" y="661392"/>
                      <a:pt x="794147" y="661392"/>
                    </a:cubicBezTo>
                    <a:cubicBezTo>
                      <a:pt x="865771" y="661392"/>
                      <a:pt x="924462" y="634733"/>
                      <a:pt x="970220" y="581415"/>
                    </a:cubicBezTo>
                    <a:cubicBezTo>
                      <a:pt x="1006826" y="538838"/>
                      <a:pt x="1025128" y="489496"/>
                      <a:pt x="1025128" y="433387"/>
                    </a:cubicBezTo>
                    <a:cubicBezTo>
                      <a:pt x="1025128" y="376088"/>
                      <a:pt x="1006826" y="326547"/>
                      <a:pt x="970220" y="284764"/>
                    </a:cubicBezTo>
                    <a:cubicBezTo>
                      <a:pt x="923265" y="231446"/>
                      <a:pt x="864574" y="204787"/>
                      <a:pt x="794147" y="204787"/>
                    </a:cubicBezTo>
                    <a:close/>
                    <a:moveTo>
                      <a:pt x="1304330" y="24408"/>
                    </a:moveTo>
                    <a:lnTo>
                      <a:pt x="1862733" y="24408"/>
                    </a:lnTo>
                    <a:lnTo>
                      <a:pt x="1862733" y="200620"/>
                    </a:lnTo>
                    <a:lnTo>
                      <a:pt x="1687711" y="200620"/>
                    </a:lnTo>
                    <a:lnTo>
                      <a:pt x="1687711" y="837009"/>
                    </a:lnTo>
                    <a:lnTo>
                      <a:pt x="1476375" y="837009"/>
                    </a:lnTo>
                    <a:lnTo>
                      <a:pt x="1476375" y="200620"/>
                    </a:lnTo>
                    <a:lnTo>
                      <a:pt x="1304330" y="200620"/>
                    </a:lnTo>
                    <a:close/>
                    <a:moveTo>
                      <a:pt x="0" y="24408"/>
                    </a:moveTo>
                    <a:lnTo>
                      <a:pt x="211336" y="24408"/>
                    </a:lnTo>
                    <a:lnTo>
                      <a:pt x="211336" y="837009"/>
                    </a:lnTo>
                    <a:lnTo>
                      <a:pt x="0" y="837009"/>
                    </a:lnTo>
                    <a:close/>
                    <a:moveTo>
                      <a:pt x="794147" y="0"/>
                    </a:moveTo>
                    <a:cubicBezTo>
                      <a:pt x="937022" y="0"/>
                      <a:pt x="1050330" y="47426"/>
                      <a:pt x="1134071" y="142280"/>
                    </a:cubicBezTo>
                    <a:cubicBezTo>
                      <a:pt x="1207493" y="225623"/>
                      <a:pt x="1244204" y="322659"/>
                      <a:pt x="1244204" y="433387"/>
                    </a:cubicBezTo>
                    <a:cubicBezTo>
                      <a:pt x="1244204" y="543719"/>
                      <a:pt x="1207493" y="640556"/>
                      <a:pt x="1134071" y="723900"/>
                    </a:cubicBezTo>
                    <a:cubicBezTo>
                      <a:pt x="1050330" y="818753"/>
                      <a:pt x="937022" y="866179"/>
                      <a:pt x="794147" y="866179"/>
                    </a:cubicBezTo>
                    <a:cubicBezTo>
                      <a:pt x="651669" y="866179"/>
                      <a:pt x="538560" y="818753"/>
                      <a:pt x="454819" y="723900"/>
                    </a:cubicBezTo>
                    <a:cubicBezTo>
                      <a:pt x="381397" y="640556"/>
                      <a:pt x="344686" y="543719"/>
                      <a:pt x="344686" y="433387"/>
                    </a:cubicBezTo>
                    <a:cubicBezTo>
                      <a:pt x="344686" y="382984"/>
                      <a:pt x="354608" y="331291"/>
                      <a:pt x="374452" y="278308"/>
                    </a:cubicBezTo>
                    <a:cubicBezTo>
                      <a:pt x="394296" y="225326"/>
                      <a:pt x="420886" y="179983"/>
                      <a:pt x="454224" y="142280"/>
                    </a:cubicBezTo>
                    <a:cubicBezTo>
                      <a:pt x="537964" y="47426"/>
                      <a:pt x="651272" y="0"/>
                      <a:pt x="794147" y="0"/>
                    </a:cubicBezTo>
                    <a:close/>
                  </a:path>
                </a:pathLst>
              </a:cu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400" dirty="0"/>
              </a:p>
            </p:txBody>
          </p:sp>
          <p:sp>
            <p:nvSpPr>
              <p:cNvPr id="18" name="Freeform: Shape 67">
                <a:extLst>
                  <a:ext uri="{FF2B5EF4-FFF2-40B4-BE49-F238E27FC236}">
                    <a16:creationId xmlns:a16="http://schemas.microsoft.com/office/drawing/2014/main" id="{275D1FAA-C13F-4A6B-BA37-7704CFB7ADCD}"/>
                  </a:ext>
                </a:extLst>
              </p:cNvPr>
              <p:cNvSpPr/>
              <p:nvPr/>
            </p:nvSpPr>
            <p:spPr>
              <a:xfrm>
                <a:off x="8174174" y="1963600"/>
                <a:ext cx="443936" cy="326799"/>
              </a:xfrm>
              <a:custGeom>
                <a:avLst/>
                <a:gdLst>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2788485 w 3738080"/>
                  <a:gd name="connsiteY5" fmla="*/ 1841061 h 2751770"/>
                  <a:gd name="connsiteX6" fmla="*/ 2632248 w 3738080"/>
                  <a:gd name="connsiteY6" fmla="*/ 1992174 h 2751770"/>
                  <a:gd name="connsiteX7" fmla="*/ 2624294 w 3738080"/>
                  <a:gd name="connsiteY7" fmla="*/ 1992174 h 2751770"/>
                  <a:gd name="connsiteX8" fmla="*/ 1858846 w 3738080"/>
                  <a:gd name="connsiteY8" fmla="*/ 1306247 h 2751770"/>
                  <a:gd name="connsiteX9" fmla="*/ 2645621 w 3738080"/>
                  <a:gd name="connsiteY9" fmla="*/ 1504218 h 2751770"/>
                  <a:gd name="connsiteX10" fmla="*/ 2795575 w 3738080"/>
                  <a:gd name="connsiteY10" fmla="*/ 1757331 h 2751770"/>
                  <a:gd name="connsiteX11" fmla="*/ 2539052 w 3738080"/>
                  <a:gd name="connsiteY11" fmla="*/ 1841672 h 2751770"/>
                  <a:gd name="connsiteX12" fmla="*/ 1353947 w 3738080"/>
                  <a:gd name="connsiteY12" fmla="*/ 1778974 h 2751770"/>
                  <a:gd name="connsiteX13" fmla="*/ 982333 w 3738080"/>
                  <a:gd name="connsiteY13" fmla="*/ 1780833 h 2751770"/>
                  <a:gd name="connsiteX14" fmla="*/ 966756 w 3738080"/>
                  <a:gd name="connsiteY14" fmla="*/ 1667407 h 2751770"/>
                  <a:gd name="connsiteX15" fmla="*/ 1217540 w 3738080"/>
                  <a:gd name="connsiteY15" fmla="*/ 1445700 h 2751770"/>
                  <a:gd name="connsiteX16" fmla="*/ 1858846 w 3738080"/>
                  <a:gd name="connsiteY16" fmla="*/ 1306247 h 2751770"/>
                  <a:gd name="connsiteX17" fmla="*/ 1828129 w 3738080"/>
                  <a:gd name="connsiteY17" fmla="*/ 650059 h 2751770"/>
                  <a:gd name="connsiteX18" fmla="*/ 3108200 w 3738080"/>
                  <a:gd name="connsiteY18" fmla="*/ 1008980 h 2751770"/>
                  <a:gd name="connsiteX19" fmla="*/ 3258155 w 3738080"/>
                  <a:gd name="connsiteY19" fmla="*/ 1319033 h 2751770"/>
                  <a:gd name="connsiteX20" fmla="*/ 2937692 w 3738080"/>
                  <a:gd name="connsiteY20" fmla="*/ 1304637 h 2751770"/>
                  <a:gd name="connsiteX21" fmla="*/ 763561 w 3738080"/>
                  <a:gd name="connsiteY21" fmla="*/ 1325535 h 2751770"/>
                  <a:gd name="connsiteX22" fmla="*/ 464412 w 3738080"/>
                  <a:gd name="connsiteY22" fmla="*/ 1278813 h 2751770"/>
                  <a:gd name="connsiteX23" fmla="*/ 450482 w 3738080"/>
                  <a:gd name="connsiteY23" fmla="*/ 1202928 h 2751770"/>
                  <a:gd name="connsiteX24" fmla="*/ 622892 w 3738080"/>
                  <a:gd name="connsiteY24" fmla="*/ 1008979 h 2751770"/>
                  <a:gd name="connsiteX25" fmla="*/ 1828129 w 3738080"/>
                  <a:gd name="connsiteY25" fmla="*/ 650059 h 2751770"/>
                  <a:gd name="connsiteX26" fmla="*/ 1764313 w 3738080"/>
                  <a:gd name="connsiteY26" fmla="*/ 591 h 2751770"/>
                  <a:gd name="connsiteX27" fmla="*/ 3559697 w 3738080"/>
                  <a:gd name="connsiteY27" fmla="*/ 547180 h 2751770"/>
                  <a:gd name="connsiteX28" fmla="*/ 3709650 w 3738080"/>
                  <a:gd name="connsiteY28" fmla="*/ 882310 h 2751770"/>
                  <a:gd name="connsiteX29" fmla="*/ 3367875 w 3738080"/>
                  <a:gd name="connsiteY29" fmla="*/ 834477 h 2751770"/>
                  <a:gd name="connsiteX30" fmla="*/ 318417 w 3738080"/>
                  <a:gd name="connsiteY30" fmla="*/ 884635 h 2751770"/>
                  <a:gd name="connsiteX31" fmla="*/ 19267 w 3738080"/>
                  <a:gd name="connsiteY31" fmla="*/ 846272 h 2751770"/>
                  <a:gd name="connsiteX32" fmla="*/ 275 w 3738080"/>
                  <a:gd name="connsiteY32" fmla="*/ 760137 h 2751770"/>
                  <a:gd name="connsiteX33" fmla="*/ 173484 w 3738080"/>
                  <a:gd name="connsiteY33" fmla="*/ 547180 h 2751770"/>
                  <a:gd name="connsiteX34" fmla="*/ 1764313 w 3738080"/>
                  <a:gd name="connsiteY34" fmla="*/ 591 h 2751770"/>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2624294 w 3738080"/>
                  <a:gd name="connsiteY5" fmla="*/ 1992174 h 2751770"/>
                  <a:gd name="connsiteX6" fmla="*/ 2632248 w 3738080"/>
                  <a:gd name="connsiteY6" fmla="*/ 1992174 h 2751770"/>
                  <a:gd name="connsiteX7" fmla="*/ 2624294 w 3738080"/>
                  <a:gd name="connsiteY7" fmla="*/ 1992174 h 2751770"/>
                  <a:gd name="connsiteX8" fmla="*/ 1858846 w 3738080"/>
                  <a:gd name="connsiteY8" fmla="*/ 1306247 h 2751770"/>
                  <a:gd name="connsiteX9" fmla="*/ 2645621 w 3738080"/>
                  <a:gd name="connsiteY9" fmla="*/ 1504218 h 2751770"/>
                  <a:gd name="connsiteX10" fmla="*/ 2795575 w 3738080"/>
                  <a:gd name="connsiteY10" fmla="*/ 1757331 h 2751770"/>
                  <a:gd name="connsiteX11" fmla="*/ 2539052 w 3738080"/>
                  <a:gd name="connsiteY11" fmla="*/ 1841672 h 2751770"/>
                  <a:gd name="connsiteX12" fmla="*/ 1353947 w 3738080"/>
                  <a:gd name="connsiteY12" fmla="*/ 1778974 h 2751770"/>
                  <a:gd name="connsiteX13" fmla="*/ 982333 w 3738080"/>
                  <a:gd name="connsiteY13" fmla="*/ 1780833 h 2751770"/>
                  <a:gd name="connsiteX14" fmla="*/ 966756 w 3738080"/>
                  <a:gd name="connsiteY14" fmla="*/ 1667407 h 2751770"/>
                  <a:gd name="connsiteX15" fmla="*/ 1217540 w 3738080"/>
                  <a:gd name="connsiteY15" fmla="*/ 1445700 h 2751770"/>
                  <a:gd name="connsiteX16" fmla="*/ 1858846 w 3738080"/>
                  <a:gd name="connsiteY16" fmla="*/ 1306247 h 2751770"/>
                  <a:gd name="connsiteX17" fmla="*/ 1828129 w 3738080"/>
                  <a:gd name="connsiteY17" fmla="*/ 650059 h 2751770"/>
                  <a:gd name="connsiteX18" fmla="*/ 3108200 w 3738080"/>
                  <a:gd name="connsiteY18" fmla="*/ 1008980 h 2751770"/>
                  <a:gd name="connsiteX19" fmla="*/ 3258155 w 3738080"/>
                  <a:gd name="connsiteY19" fmla="*/ 1319033 h 2751770"/>
                  <a:gd name="connsiteX20" fmla="*/ 2937692 w 3738080"/>
                  <a:gd name="connsiteY20" fmla="*/ 1304637 h 2751770"/>
                  <a:gd name="connsiteX21" fmla="*/ 763561 w 3738080"/>
                  <a:gd name="connsiteY21" fmla="*/ 1325535 h 2751770"/>
                  <a:gd name="connsiteX22" fmla="*/ 464412 w 3738080"/>
                  <a:gd name="connsiteY22" fmla="*/ 1278813 h 2751770"/>
                  <a:gd name="connsiteX23" fmla="*/ 450482 w 3738080"/>
                  <a:gd name="connsiteY23" fmla="*/ 1202928 h 2751770"/>
                  <a:gd name="connsiteX24" fmla="*/ 622892 w 3738080"/>
                  <a:gd name="connsiteY24" fmla="*/ 1008979 h 2751770"/>
                  <a:gd name="connsiteX25" fmla="*/ 1828129 w 3738080"/>
                  <a:gd name="connsiteY25" fmla="*/ 650059 h 2751770"/>
                  <a:gd name="connsiteX26" fmla="*/ 1764313 w 3738080"/>
                  <a:gd name="connsiteY26" fmla="*/ 591 h 2751770"/>
                  <a:gd name="connsiteX27" fmla="*/ 3559697 w 3738080"/>
                  <a:gd name="connsiteY27" fmla="*/ 547180 h 2751770"/>
                  <a:gd name="connsiteX28" fmla="*/ 3709650 w 3738080"/>
                  <a:gd name="connsiteY28" fmla="*/ 882310 h 2751770"/>
                  <a:gd name="connsiteX29" fmla="*/ 3367875 w 3738080"/>
                  <a:gd name="connsiteY29" fmla="*/ 834477 h 2751770"/>
                  <a:gd name="connsiteX30" fmla="*/ 318417 w 3738080"/>
                  <a:gd name="connsiteY30" fmla="*/ 884635 h 2751770"/>
                  <a:gd name="connsiteX31" fmla="*/ 19267 w 3738080"/>
                  <a:gd name="connsiteY31" fmla="*/ 846272 h 2751770"/>
                  <a:gd name="connsiteX32" fmla="*/ 275 w 3738080"/>
                  <a:gd name="connsiteY32" fmla="*/ 760137 h 2751770"/>
                  <a:gd name="connsiteX33" fmla="*/ 173484 w 3738080"/>
                  <a:gd name="connsiteY33" fmla="*/ 547180 h 2751770"/>
                  <a:gd name="connsiteX34" fmla="*/ 1764313 w 3738080"/>
                  <a:gd name="connsiteY34" fmla="*/ 591 h 2751770"/>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1858846 w 3738080"/>
                  <a:gd name="connsiteY5" fmla="*/ 1306247 h 2751770"/>
                  <a:gd name="connsiteX6" fmla="*/ 2645621 w 3738080"/>
                  <a:gd name="connsiteY6" fmla="*/ 1504218 h 2751770"/>
                  <a:gd name="connsiteX7" fmla="*/ 2795575 w 3738080"/>
                  <a:gd name="connsiteY7" fmla="*/ 1757331 h 2751770"/>
                  <a:gd name="connsiteX8" fmla="*/ 2539052 w 3738080"/>
                  <a:gd name="connsiteY8" fmla="*/ 1841672 h 2751770"/>
                  <a:gd name="connsiteX9" fmla="*/ 1353947 w 3738080"/>
                  <a:gd name="connsiteY9" fmla="*/ 1778974 h 2751770"/>
                  <a:gd name="connsiteX10" fmla="*/ 982333 w 3738080"/>
                  <a:gd name="connsiteY10" fmla="*/ 1780833 h 2751770"/>
                  <a:gd name="connsiteX11" fmla="*/ 966756 w 3738080"/>
                  <a:gd name="connsiteY11" fmla="*/ 1667407 h 2751770"/>
                  <a:gd name="connsiteX12" fmla="*/ 1217540 w 3738080"/>
                  <a:gd name="connsiteY12" fmla="*/ 1445700 h 2751770"/>
                  <a:gd name="connsiteX13" fmla="*/ 1858846 w 3738080"/>
                  <a:gd name="connsiteY13" fmla="*/ 1306247 h 2751770"/>
                  <a:gd name="connsiteX14" fmla="*/ 1828129 w 3738080"/>
                  <a:gd name="connsiteY14" fmla="*/ 650059 h 2751770"/>
                  <a:gd name="connsiteX15" fmla="*/ 3108200 w 3738080"/>
                  <a:gd name="connsiteY15" fmla="*/ 1008980 h 2751770"/>
                  <a:gd name="connsiteX16" fmla="*/ 3258155 w 3738080"/>
                  <a:gd name="connsiteY16" fmla="*/ 1319033 h 2751770"/>
                  <a:gd name="connsiteX17" fmla="*/ 2937692 w 3738080"/>
                  <a:gd name="connsiteY17" fmla="*/ 1304637 h 2751770"/>
                  <a:gd name="connsiteX18" fmla="*/ 763561 w 3738080"/>
                  <a:gd name="connsiteY18" fmla="*/ 1325535 h 2751770"/>
                  <a:gd name="connsiteX19" fmla="*/ 464412 w 3738080"/>
                  <a:gd name="connsiteY19" fmla="*/ 1278813 h 2751770"/>
                  <a:gd name="connsiteX20" fmla="*/ 450482 w 3738080"/>
                  <a:gd name="connsiteY20" fmla="*/ 1202928 h 2751770"/>
                  <a:gd name="connsiteX21" fmla="*/ 622892 w 3738080"/>
                  <a:gd name="connsiteY21" fmla="*/ 1008979 h 2751770"/>
                  <a:gd name="connsiteX22" fmla="*/ 1828129 w 3738080"/>
                  <a:gd name="connsiteY22" fmla="*/ 650059 h 2751770"/>
                  <a:gd name="connsiteX23" fmla="*/ 1764313 w 3738080"/>
                  <a:gd name="connsiteY23" fmla="*/ 591 h 2751770"/>
                  <a:gd name="connsiteX24" fmla="*/ 3559697 w 3738080"/>
                  <a:gd name="connsiteY24" fmla="*/ 547180 h 2751770"/>
                  <a:gd name="connsiteX25" fmla="*/ 3709650 w 3738080"/>
                  <a:gd name="connsiteY25" fmla="*/ 882310 h 2751770"/>
                  <a:gd name="connsiteX26" fmla="*/ 3367875 w 3738080"/>
                  <a:gd name="connsiteY26" fmla="*/ 834477 h 2751770"/>
                  <a:gd name="connsiteX27" fmla="*/ 318417 w 3738080"/>
                  <a:gd name="connsiteY27" fmla="*/ 884635 h 2751770"/>
                  <a:gd name="connsiteX28" fmla="*/ 19267 w 3738080"/>
                  <a:gd name="connsiteY28" fmla="*/ 846272 h 2751770"/>
                  <a:gd name="connsiteX29" fmla="*/ 275 w 3738080"/>
                  <a:gd name="connsiteY29" fmla="*/ 760137 h 2751770"/>
                  <a:gd name="connsiteX30" fmla="*/ 173484 w 3738080"/>
                  <a:gd name="connsiteY30" fmla="*/ 547180 h 2751770"/>
                  <a:gd name="connsiteX31" fmla="*/ 1764313 w 3738080"/>
                  <a:gd name="connsiteY31" fmla="*/ 591 h 2751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738080" h="2751770">
                    <a:moveTo>
                      <a:pt x="1869041" y="1997576"/>
                    </a:moveTo>
                    <a:cubicBezTo>
                      <a:pt x="2077306" y="1997576"/>
                      <a:pt x="2246138" y="2166408"/>
                      <a:pt x="2246138" y="2374673"/>
                    </a:cubicBezTo>
                    <a:cubicBezTo>
                      <a:pt x="2246138" y="2582938"/>
                      <a:pt x="2077306" y="2751770"/>
                      <a:pt x="1869041" y="2751770"/>
                    </a:cubicBezTo>
                    <a:cubicBezTo>
                      <a:pt x="1660776" y="2751770"/>
                      <a:pt x="1491944" y="2582938"/>
                      <a:pt x="1491944" y="2374673"/>
                    </a:cubicBezTo>
                    <a:cubicBezTo>
                      <a:pt x="1491944" y="2166408"/>
                      <a:pt x="1660776" y="1997576"/>
                      <a:pt x="1869041" y="1997576"/>
                    </a:cubicBezTo>
                    <a:close/>
                    <a:moveTo>
                      <a:pt x="1858846" y="1306247"/>
                    </a:moveTo>
                    <a:cubicBezTo>
                      <a:pt x="2165924" y="1301758"/>
                      <a:pt x="2404940" y="1399722"/>
                      <a:pt x="2645621" y="1504218"/>
                    </a:cubicBezTo>
                    <a:cubicBezTo>
                      <a:pt x="2813424" y="1597955"/>
                      <a:pt x="2823993" y="1678797"/>
                      <a:pt x="2795575" y="1757331"/>
                    </a:cubicBezTo>
                    <a:cubicBezTo>
                      <a:pt x="2761471" y="1842158"/>
                      <a:pt x="2685239" y="1908552"/>
                      <a:pt x="2539052" y="1841672"/>
                    </a:cubicBezTo>
                    <a:cubicBezTo>
                      <a:pt x="2347207" y="1684231"/>
                      <a:pt x="1733351" y="1556050"/>
                      <a:pt x="1353947" y="1778974"/>
                    </a:cubicBezTo>
                    <a:cubicBezTo>
                      <a:pt x="1250080" y="1855218"/>
                      <a:pt x="1037749" y="1915097"/>
                      <a:pt x="982333" y="1780833"/>
                    </a:cubicBezTo>
                    <a:cubicBezTo>
                      <a:pt x="968480" y="1736637"/>
                      <a:pt x="963386" y="1699601"/>
                      <a:pt x="966756" y="1667407"/>
                    </a:cubicBezTo>
                    <a:cubicBezTo>
                      <a:pt x="976866" y="1570822"/>
                      <a:pt x="1063141" y="1517802"/>
                      <a:pt x="1217540" y="1445700"/>
                    </a:cubicBezTo>
                    <a:cubicBezTo>
                      <a:pt x="1465851" y="1348519"/>
                      <a:pt x="1674601" y="1308942"/>
                      <a:pt x="1858846" y="1306247"/>
                    </a:cubicBezTo>
                    <a:close/>
                    <a:moveTo>
                      <a:pt x="1828129" y="650059"/>
                    </a:moveTo>
                    <a:cubicBezTo>
                      <a:pt x="2445754" y="646836"/>
                      <a:pt x="2937662" y="894034"/>
                      <a:pt x="3108200" y="1008980"/>
                    </a:cubicBezTo>
                    <a:cubicBezTo>
                      <a:pt x="3228810" y="1075858"/>
                      <a:pt x="3343409" y="1171509"/>
                      <a:pt x="3258155" y="1319033"/>
                    </a:cubicBezTo>
                    <a:cubicBezTo>
                      <a:pt x="3134282" y="1435449"/>
                      <a:pt x="3057301" y="1393031"/>
                      <a:pt x="2937692" y="1304637"/>
                    </a:cubicBezTo>
                    <a:cubicBezTo>
                      <a:pt x="2647778" y="1191783"/>
                      <a:pt x="2008321" y="619142"/>
                      <a:pt x="763561" y="1325535"/>
                    </a:cubicBezTo>
                    <a:cubicBezTo>
                      <a:pt x="621636" y="1425852"/>
                      <a:pt x="511304" y="1376178"/>
                      <a:pt x="464412" y="1278813"/>
                    </a:cubicBezTo>
                    <a:cubicBezTo>
                      <a:pt x="452398" y="1252494"/>
                      <a:pt x="448110" y="1227223"/>
                      <a:pt x="450482" y="1202928"/>
                    </a:cubicBezTo>
                    <a:cubicBezTo>
                      <a:pt x="457599" y="1130049"/>
                      <a:pt x="524660" y="1065987"/>
                      <a:pt x="622892" y="1008979"/>
                    </a:cubicBezTo>
                    <a:cubicBezTo>
                      <a:pt x="1041721" y="744082"/>
                      <a:pt x="1457554" y="651995"/>
                      <a:pt x="1828129" y="650059"/>
                    </a:cubicBezTo>
                    <a:close/>
                    <a:moveTo>
                      <a:pt x="1764313" y="591"/>
                    </a:moveTo>
                    <a:cubicBezTo>
                      <a:pt x="2430887" y="-13278"/>
                      <a:pt x="3056659" y="218017"/>
                      <a:pt x="3559697" y="547180"/>
                    </a:cubicBezTo>
                    <a:cubicBezTo>
                      <a:pt x="3671781" y="597338"/>
                      <a:pt x="3794905" y="759863"/>
                      <a:pt x="3709650" y="882310"/>
                    </a:cubicBezTo>
                    <a:cubicBezTo>
                      <a:pt x="3594303" y="984791"/>
                      <a:pt x="3449118" y="907547"/>
                      <a:pt x="3367875" y="834477"/>
                    </a:cubicBezTo>
                    <a:cubicBezTo>
                      <a:pt x="3193985" y="725799"/>
                      <a:pt x="1920315" y="-235561"/>
                      <a:pt x="318417" y="884635"/>
                    </a:cubicBezTo>
                    <a:cubicBezTo>
                      <a:pt x="189280" y="993311"/>
                      <a:pt x="70419" y="922739"/>
                      <a:pt x="19267" y="846272"/>
                    </a:cubicBezTo>
                    <a:cubicBezTo>
                      <a:pt x="4410" y="817516"/>
                      <a:pt x="-1388" y="788500"/>
                      <a:pt x="275" y="760137"/>
                    </a:cubicBezTo>
                    <a:cubicBezTo>
                      <a:pt x="5260" y="675044"/>
                      <a:pt x="77384" y="595829"/>
                      <a:pt x="173484" y="547180"/>
                    </a:cubicBezTo>
                    <a:cubicBezTo>
                      <a:pt x="702741" y="170471"/>
                      <a:pt x="1245868" y="11376"/>
                      <a:pt x="1764313" y="591"/>
                    </a:cubicBez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sp>
          <p:nvSpPr>
            <p:cNvPr id="14" name="Subtitle 2">
              <a:extLst>
                <a:ext uri="{FF2B5EF4-FFF2-40B4-BE49-F238E27FC236}">
                  <a16:creationId xmlns:a16="http://schemas.microsoft.com/office/drawing/2014/main" id="{53858C97-DA2F-8866-47CC-CDF4077BBF9D}"/>
                </a:ext>
              </a:extLst>
            </p:cNvPr>
            <p:cNvSpPr txBox="1">
              <a:spLocks/>
            </p:cNvSpPr>
            <p:nvPr/>
          </p:nvSpPr>
          <p:spPr>
            <a:xfrm>
              <a:off x="1560697" y="757061"/>
              <a:ext cx="729275" cy="203382"/>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smtClean="0">
                  <a:solidFill>
                    <a:srgbClr val="7030A0"/>
                  </a:solidFill>
                </a:rPr>
                <a:t>PDS</a:t>
              </a:r>
              <a:endParaRPr lang="en-US" sz="1600" dirty="0">
                <a:solidFill>
                  <a:srgbClr val="7030A0"/>
                </a:solidFill>
              </a:endParaRPr>
            </a:p>
          </p:txBody>
        </p:sp>
      </p:grpSp>
      <p:sp>
        <p:nvSpPr>
          <p:cNvPr id="21" name="Title 1"/>
          <p:cNvSpPr>
            <a:spLocks noGrp="1"/>
          </p:cNvSpPr>
          <p:nvPr>
            <p:ph type="title"/>
          </p:nvPr>
        </p:nvSpPr>
        <p:spPr>
          <a:xfrm>
            <a:off x="4103360" y="4356724"/>
            <a:ext cx="3715871" cy="1325563"/>
          </a:xfrm>
        </p:spPr>
        <p:txBody>
          <a:bodyPr/>
          <a:lstStyle/>
          <a:p>
            <a:r>
              <a:rPr lang="en-US" altLang="en-US" dirty="0"/>
              <a:t>Thank you!</a:t>
            </a:r>
            <a:endParaRPr lang="en-US" dirty="0"/>
          </a:p>
        </p:txBody>
      </p:sp>
      <p:sp>
        <p:nvSpPr>
          <p:cNvPr id="24" name="Rectangle 23"/>
          <p:cNvSpPr/>
          <p:nvPr/>
        </p:nvSpPr>
        <p:spPr>
          <a:xfrm>
            <a:off x="4103360" y="5173542"/>
            <a:ext cx="3357266" cy="369332"/>
          </a:xfrm>
          <a:prstGeom prst="rect">
            <a:avLst/>
          </a:prstGeom>
        </p:spPr>
        <p:txBody>
          <a:bodyPr wrap="none">
            <a:spAutoFit/>
          </a:bodyPr>
          <a:lstStyle/>
          <a:p>
            <a:r>
              <a:rPr lang="en-US" dirty="0"/>
              <a:t>Thank you For being a great class!</a:t>
            </a:r>
          </a:p>
        </p:txBody>
      </p:sp>
      <p:pic>
        <p:nvPicPr>
          <p:cNvPr id="25" name="Picture 24"/>
          <p:cNvPicPr>
            <a:picLocks noChangeAspect="1"/>
          </p:cNvPicPr>
          <p:nvPr/>
        </p:nvPicPr>
        <p:blipFill>
          <a:blip r:embed="rId5"/>
          <a:stretch>
            <a:fillRect/>
          </a:stretch>
        </p:blipFill>
        <p:spPr>
          <a:xfrm>
            <a:off x="5617762" y="3056043"/>
            <a:ext cx="446086" cy="635863"/>
          </a:xfrm>
          <a:prstGeom prst="rect">
            <a:avLst/>
          </a:prstGeom>
        </p:spPr>
      </p:pic>
      <p:pic>
        <p:nvPicPr>
          <p:cNvPr id="26" name="Picture 25"/>
          <p:cNvPicPr>
            <a:picLocks noChangeAspect="1"/>
          </p:cNvPicPr>
          <p:nvPr/>
        </p:nvPicPr>
        <p:blipFill>
          <a:blip r:embed="rId6"/>
          <a:stretch>
            <a:fillRect/>
          </a:stretch>
        </p:blipFill>
        <p:spPr>
          <a:xfrm>
            <a:off x="4782880" y="3045535"/>
            <a:ext cx="613391" cy="582721"/>
          </a:xfrm>
          <a:prstGeom prst="rect">
            <a:avLst/>
          </a:prstGeom>
        </p:spPr>
      </p:pic>
      <p:pic>
        <p:nvPicPr>
          <p:cNvPr id="27" name="Picture 26"/>
          <p:cNvPicPr>
            <a:picLocks noChangeAspect="1"/>
          </p:cNvPicPr>
          <p:nvPr/>
        </p:nvPicPr>
        <p:blipFill>
          <a:blip r:embed="rId7"/>
          <a:stretch>
            <a:fillRect/>
          </a:stretch>
        </p:blipFill>
        <p:spPr>
          <a:xfrm>
            <a:off x="4059064" y="3056043"/>
            <a:ext cx="599662" cy="577554"/>
          </a:xfrm>
          <a:prstGeom prst="rect">
            <a:avLst/>
          </a:prstGeom>
        </p:spPr>
      </p:pic>
      <p:sp>
        <p:nvSpPr>
          <p:cNvPr id="28" name="Rectangle 27"/>
          <p:cNvSpPr/>
          <p:nvPr/>
        </p:nvSpPr>
        <p:spPr>
          <a:xfrm>
            <a:off x="9489815" y="6105550"/>
            <a:ext cx="2613761" cy="230832"/>
          </a:xfrm>
          <a:prstGeom prst="rect">
            <a:avLst/>
          </a:prstGeom>
        </p:spPr>
        <p:txBody>
          <a:bodyPr wrap="square">
            <a:spAutoFit/>
          </a:bodyPr>
          <a:lstStyle/>
          <a:p>
            <a:r>
              <a:rPr lang="en-US" sz="900" dirty="0"/>
              <a:t>https://www.youtube.com/@AmelOline/videos</a:t>
            </a:r>
          </a:p>
        </p:txBody>
      </p:sp>
      <p:sp>
        <p:nvSpPr>
          <p:cNvPr id="29" name="Rectangle 28"/>
          <p:cNvSpPr/>
          <p:nvPr/>
        </p:nvSpPr>
        <p:spPr>
          <a:xfrm>
            <a:off x="10326723" y="5967051"/>
            <a:ext cx="1623448" cy="230832"/>
          </a:xfrm>
          <a:prstGeom prst="rect">
            <a:avLst/>
          </a:prstGeom>
        </p:spPr>
        <p:txBody>
          <a:bodyPr wrap="square">
            <a:spAutoFit/>
          </a:bodyPr>
          <a:lstStyle/>
          <a:p>
            <a:r>
              <a:rPr lang="en-US" sz="900" dirty="0"/>
              <a:t>https://github.com/siagianp</a:t>
            </a:r>
          </a:p>
        </p:txBody>
      </p:sp>
      <p:sp>
        <p:nvSpPr>
          <p:cNvPr id="30" name="Rectangle 29"/>
          <p:cNvSpPr/>
          <p:nvPr/>
        </p:nvSpPr>
        <p:spPr>
          <a:xfrm>
            <a:off x="8513422" y="6244050"/>
            <a:ext cx="3667194" cy="230832"/>
          </a:xfrm>
          <a:prstGeom prst="rect">
            <a:avLst/>
          </a:prstGeom>
        </p:spPr>
        <p:txBody>
          <a:bodyPr wrap="square">
            <a:spAutoFit/>
          </a:bodyPr>
          <a:lstStyle/>
          <a:p>
            <a:r>
              <a:rPr lang="en-US" sz="900" dirty="0"/>
              <a:t>https://github.com/amelcharolinesgn2/IoT_simulator-mqtt-NodeRed</a:t>
            </a:r>
          </a:p>
        </p:txBody>
      </p:sp>
      <p:sp>
        <p:nvSpPr>
          <p:cNvPr id="31" name="Rectangle 30"/>
          <p:cNvSpPr/>
          <p:nvPr/>
        </p:nvSpPr>
        <p:spPr>
          <a:xfrm>
            <a:off x="8959112" y="6382549"/>
            <a:ext cx="3204723" cy="230832"/>
          </a:xfrm>
          <a:prstGeom prst="rect">
            <a:avLst/>
          </a:prstGeom>
        </p:spPr>
        <p:txBody>
          <a:bodyPr wrap="none">
            <a:spAutoFit/>
          </a:bodyPr>
          <a:lstStyle/>
          <a:p>
            <a:r>
              <a:rPr lang="en-US" sz="900" dirty="0"/>
              <a:t>https://github.com/amelcharolinesgn2/Cloud-Infrastructures</a:t>
            </a:r>
          </a:p>
        </p:txBody>
      </p:sp>
      <p:sp>
        <p:nvSpPr>
          <p:cNvPr id="32" name="Rectangle 31"/>
          <p:cNvSpPr/>
          <p:nvPr/>
        </p:nvSpPr>
        <p:spPr>
          <a:xfrm>
            <a:off x="8426515" y="6555673"/>
            <a:ext cx="3839513" cy="230832"/>
          </a:xfrm>
          <a:prstGeom prst="rect">
            <a:avLst/>
          </a:prstGeom>
        </p:spPr>
        <p:txBody>
          <a:bodyPr wrap="none">
            <a:spAutoFit/>
          </a:bodyPr>
          <a:lstStyle/>
          <a:p>
            <a:r>
              <a:rPr lang="en-US" sz="900" dirty="0"/>
              <a:t>https://github.com/amelcharolinesgn2/ClouD-Infrastructure-SISKA-2025</a:t>
            </a:r>
          </a:p>
        </p:txBody>
      </p:sp>
    </p:spTree>
    <p:extLst>
      <p:ext uri="{BB962C8B-B14F-4D97-AF65-F5344CB8AC3E}">
        <p14:creationId xmlns:p14="http://schemas.microsoft.com/office/powerpoint/2010/main" val="17212744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4ECD7-7A5F-1161-CF00-8FDA027D506C}"/>
              </a:ext>
            </a:extLst>
          </p:cNvPr>
          <p:cNvSpPr>
            <a:spLocks noGrp="1"/>
          </p:cNvSpPr>
          <p:nvPr>
            <p:ph type="title"/>
          </p:nvPr>
        </p:nvSpPr>
        <p:spPr/>
        <p:txBody>
          <a:bodyPr/>
          <a:lstStyle/>
          <a:p>
            <a:r>
              <a:rPr lang="en-US" dirty="0" smtClean="0"/>
              <a:t>Introduction </a:t>
            </a:r>
            <a:endParaRPr lang="en-US" dirty="0"/>
          </a:p>
        </p:txBody>
      </p:sp>
      <p:sp>
        <p:nvSpPr>
          <p:cNvPr id="3" name="Content Placeholder 2">
            <a:extLst>
              <a:ext uri="{FF2B5EF4-FFF2-40B4-BE49-F238E27FC236}">
                <a16:creationId xmlns:a16="http://schemas.microsoft.com/office/drawing/2014/main" id="{0CFC7D54-D83F-EA79-6EB3-C136E03DAB56}"/>
              </a:ext>
            </a:extLst>
          </p:cNvPr>
          <p:cNvSpPr>
            <a:spLocks noGrp="1"/>
          </p:cNvSpPr>
          <p:nvPr>
            <p:ph idx="1"/>
          </p:nvPr>
        </p:nvSpPr>
        <p:spPr/>
        <p:txBody>
          <a:bodyPr/>
          <a:lstStyle/>
          <a:p>
            <a:r>
              <a:rPr lang="en-US" dirty="0"/>
              <a:t>The Constrained Application Protocol (CoAP) was created for smaller, constrained devices that run on low-powered networks with possibly transient or lossy connectivity. </a:t>
            </a:r>
          </a:p>
          <a:p>
            <a:r>
              <a:rPr lang="en-US" dirty="0"/>
              <a:t>CoAP is similar to HTTP or REST communication in that the messages generally fall into the categories of GET, POST, PUT, and DELETE.</a:t>
            </a:r>
          </a:p>
          <a:p>
            <a:r>
              <a:rPr lang="en-US" dirty="0"/>
              <a:t>The CoAP specification is maintained by the IETF. </a:t>
            </a:r>
          </a:p>
          <a:p>
            <a:r>
              <a:rPr lang="en-US" dirty="0"/>
              <a:t>CoAP is very conversational by nature because it is request- and response-driven. Contrary to the publish/subscribe design of MQTT.</a:t>
            </a:r>
          </a:p>
        </p:txBody>
      </p:sp>
    </p:spTree>
    <p:extLst>
      <p:ext uri="{BB962C8B-B14F-4D97-AF65-F5344CB8AC3E}">
        <p14:creationId xmlns:p14="http://schemas.microsoft.com/office/powerpoint/2010/main" val="106320376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895A9C-1F62-2BE2-E102-DC99719F81D5}"/>
              </a:ext>
            </a:extLst>
          </p:cNvPr>
          <p:cNvSpPr>
            <a:spLocks noGrp="1"/>
          </p:cNvSpPr>
          <p:nvPr>
            <p:ph type="title"/>
          </p:nvPr>
        </p:nvSpPr>
        <p:spPr/>
        <p:txBody>
          <a:bodyPr/>
          <a:lstStyle/>
          <a:p>
            <a:r>
              <a:rPr lang="en-US" dirty="0">
                <a:effectLst/>
              </a:rPr>
              <a:t>CoAP messaging network communication layers</a:t>
            </a:r>
            <a:endParaRPr lang="en-US" dirty="0"/>
          </a:p>
        </p:txBody>
      </p:sp>
      <p:pic>
        <p:nvPicPr>
          <p:cNvPr id="5" name="Picture 4" descr="Table&#10;&#10;Description automatically generated">
            <a:extLst>
              <a:ext uri="{FF2B5EF4-FFF2-40B4-BE49-F238E27FC236}">
                <a16:creationId xmlns:a16="http://schemas.microsoft.com/office/drawing/2014/main" id="{BF28B90C-4DF8-7929-25D9-D28A722FC1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9623" y="2220977"/>
            <a:ext cx="4762500" cy="2714625"/>
          </a:xfrm>
          <a:prstGeom prst="rect">
            <a:avLst/>
          </a:prstGeom>
        </p:spPr>
      </p:pic>
      <p:sp>
        <p:nvSpPr>
          <p:cNvPr id="6" name="TextBox 5">
            <a:extLst>
              <a:ext uri="{FF2B5EF4-FFF2-40B4-BE49-F238E27FC236}">
                <a16:creationId xmlns:a16="http://schemas.microsoft.com/office/drawing/2014/main" id="{C2245F1A-6D91-F1F9-A1E4-77D95D6D4A51}"/>
              </a:ext>
            </a:extLst>
          </p:cNvPr>
          <p:cNvSpPr txBox="1"/>
          <p:nvPr/>
        </p:nvSpPr>
        <p:spPr>
          <a:xfrm>
            <a:off x="5482123" y="1580409"/>
            <a:ext cx="6568751" cy="5016758"/>
          </a:xfrm>
          <a:prstGeom prst="rect">
            <a:avLst/>
          </a:prstGeom>
          <a:noFill/>
        </p:spPr>
        <p:txBody>
          <a:bodyPr wrap="square" rtlCol="0">
            <a:spAutoFit/>
          </a:bodyPr>
          <a:lstStyle/>
          <a:p>
            <a:pPr marL="342900" indent="-342900">
              <a:buFont typeface="Arial" panose="020B0604020202020204" pitchFamily="34" charset="0"/>
              <a:buChar char="•"/>
            </a:pPr>
            <a:r>
              <a:rPr lang="en-US" sz="2000" dirty="0"/>
              <a:t>At a lower level, CoAP messages are sent and received over User Datagram Protocol (UDP), which by nature is unreliable, so a basic reliability scheme is built into CoAP on top of UDP. For added security, messages can be sent using the Datagram Transport Layer Security (DTLS) protocol instead of UDP. In either case, each CoAP message needs to fit into a single UDP/DTLS datagram packet. Further, CoAP supports </a:t>
            </a:r>
            <a:r>
              <a:rPr lang="en-US" sz="2000" dirty="0" err="1"/>
              <a:t>datagram`m</a:t>
            </a:r>
            <a:r>
              <a:rPr lang="en-US" sz="2000" dirty="0"/>
              <a:t> messaging over IPv4 and IPv6 networks and variants such as 6LoWPAN .</a:t>
            </a:r>
          </a:p>
          <a:p>
            <a:pPr marL="342900" indent="-342900">
              <a:buFont typeface="Arial" panose="020B0604020202020204" pitchFamily="34" charset="0"/>
              <a:buChar char="•"/>
            </a:pPr>
            <a:r>
              <a:rPr lang="en-US" sz="2000" dirty="0"/>
              <a:t>Although unicast UDP is used for request- and response-driven CoAP, multicast UDP messaging is used to support CoAP device/sensor discovery. CoAP clients and servers support a special “all CoAP nodes” multicast address, with port 5683, to discover other CoAP servers and their shared resources.</a:t>
            </a:r>
          </a:p>
        </p:txBody>
      </p:sp>
    </p:spTree>
    <p:extLst>
      <p:ext uri="{BB962C8B-B14F-4D97-AF65-F5344CB8AC3E}">
        <p14:creationId xmlns:p14="http://schemas.microsoft.com/office/powerpoint/2010/main" val="394515841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70BEF-53CD-64F1-29B8-91CC65F64608}"/>
              </a:ext>
            </a:extLst>
          </p:cNvPr>
          <p:cNvSpPr>
            <a:spLocks noGrp="1"/>
          </p:cNvSpPr>
          <p:nvPr>
            <p:ph type="title"/>
          </p:nvPr>
        </p:nvSpPr>
        <p:spPr/>
        <p:txBody>
          <a:bodyPr/>
          <a:lstStyle/>
          <a:p>
            <a:r>
              <a:rPr lang="en-US" b="1" dirty="0"/>
              <a:t>The CoAP message model</a:t>
            </a:r>
            <a:endParaRPr lang="en-US" dirty="0"/>
          </a:p>
        </p:txBody>
      </p:sp>
      <p:sp>
        <p:nvSpPr>
          <p:cNvPr id="3" name="Content Placeholder 2">
            <a:extLst>
              <a:ext uri="{FF2B5EF4-FFF2-40B4-BE49-F238E27FC236}">
                <a16:creationId xmlns:a16="http://schemas.microsoft.com/office/drawing/2014/main" id="{C162B4BB-6E46-D500-E88B-E9B43EDA5BE7}"/>
              </a:ext>
            </a:extLst>
          </p:cNvPr>
          <p:cNvSpPr>
            <a:spLocks noGrp="1"/>
          </p:cNvSpPr>
          <p:nvPr>
            <p:ph idx="1"/>
          </p:nvPr>
        </p:nvSpPr>
        <p:spPr/>
        <p:txBody>
          <a:bodyPr/>
          <a:lstStyle/>
          <a:p>
            <a:r>
              <a:rPr lang="en-US" dirty="0"/>
              <a:t>All message exchanges in CoAP are like those for HTTP. With CoAP, all interchanges are asynchronous and datagram-based. Optional reliability is built into the message exchange using a timeout and retransmission protocol based on random and increasing back-off timers with eventual timeout. </a:t>
            </a:r>
          </a:p>
        </p:txBody>
      </p:sp>
      <p:pic>
        <p:nvPicPr>
          <p:cNvPr id="5" name="Picture 4">
            <a:extLst>
              <a:ext uri="{FF2B5EF4-FFF2-40B4-BE49-F238E27FC236}">
                <a16:creationId xmlns:a16="http://schemas.microsoft.com/office/drawing/2014/main" id="{FC2F1EDD-A24D-3A53-B6E6-B2A3940348B2}"/>
              </a:ext>
            </a:extLst>
          </p:cNvPr>
          <p:cNvPicPr>
            <a:picLocks noChangeAspect="1"/>
          </p:cNvPicPr>
          <p:nvPr/>
        </p:nvPicPr>
        <p:blipFill>
          <a:blip r:embed="rId2"/>
          <a:stretch>
            <a:fillRect/>
          </a:stretch>
        </p:blipFill>
        <p:spPr>
          <a:xfrm>
            <a:off x="5762625" y="3628069"/>
            <a:ext cx="5238750" cy="2085975"/>
          </a:xfrm>
          <a:prstGeom prst="rect">
            <a:avLst/>
          </a:prstGeom>
        </p:spPr>
      </p:pic>
      <p:sp>
        <p:nvSpPr>
          <p:cNvPr id="6" name="TextBox 5">
            <a:extLst>
              <a:ext uri="{FF2B5EF4-FFF2-40B4-BE49-F238E27FC236}">
                <a16:creationId xmlns:a16="http://schemas.microsoft.com/office/drawing/2014/main" id="{506BCD5B-6F85-84BE-C7EB-7EF4AC174231}"/>
              </a:ext>
            </a:extLst>
          </p:cNvPr>
          <p:cNvSpPr txBox="1"/>
          <p:nvPr/>
        </p:nvSpPr>
        <p:spPr>
          <a:xfrm>
            <a:off x="3071910" y="5161927"/>
            <a:ext cx="3356882" cy="830997"/>
          </a:xfrm>
          <a:prstGeom prst="rect">
            <a:avLst/>
          </a:prstGeom>
          <a:noFill/>
        </p:spPr>
        <p:txBody>
          <a:bodyPr wrap="square" rtlCol="0">
            <a:spAutoFit/>
          </a:bodyPr>
          <a:lstStyle/>
          <a:p>
            <a:r>
              <a:rPr lang="en-US" sz="2400" dirty="0">
                <a:effectLst/>
              </a:rPr>
              <a:t>The CoAP two-layer messaging approach</a:t>
            </a:r>
            <a:endParaRPr lang="en-US" sz="2400" dirty="0"/>
          </a:p>
        </p:txBody>
      </p:sp>
    </p:spTree>
    <p:extLst>
      <p:ext uri="{BB962C8B-B14F-4D97-AF65-F5344CB8AC3E}">
        <p14:creationId xmlns:p14="http://schemas.microsoft.com/office/powerpoint/2010/main" val="173006679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EA3A8-1C00-9332-FFDD-0E52960B43E7}"/>
              </a:ext>
            </a:extLst>
          </p:cNvPr>
          <p:cNvSpPr>
            <a:spLocks noGrp="1"/>
          </p:cNvSpPr>
          <p:nvPr>
            <p:ph type="title"/>
          </p:nvPr>
        </p:nvSpPr>
        <p:spPr/>
        <p:txBody>
          <a:bodyPr/>
          <a:lstStyle/>
          <a:p>
            <a:r>
              <a:rPr lang="en-US" dirty="0"/>
              <a:t>CoAP messages</a:t>
            </a:r>
          </a:p>
        </p:txBody>
      </p:sp>
      <p:sp>
        <p:nvSpPr>
          <p:cNvPr id="3" name="Content Placeholder 2">
            <a:extLst>
              <a:ext uri="{FF2B5EF4-FFF2-40B4-BE49-F238E27FC236}">
                <a16:creationId xmlns:a16="http://schemas.microsoft.com/office/drawing/2014/main" id="{006EDAAF-6FFA-1EEF-4311-5D94E0B16070}"/>
              </a:ext>
            </a:extLst>
          </p:cNvPr>
          <p:cNvSpPr>
            <a:spLocks noGrp="1"/>
          </p:cNvSpPr>
          <p:nvPr>
            <p:ph idx="1"/>
          </p:nvPr>
        </p:nvSpPr>
        <p:spPr/>
        <p:txBody>
          <a:bodyPr/>
          <a:lstStyle/>
          <a:p>
            <a:r>
              <a:rPr lang="en-US" dirty="0"/>
              <a:t>CoAP messages include a four-byte fixed-length header. </a:t>
            </a:r>
          </a:p>
          <a:p>
            <a:r>
              <a:rPr lang="en-US" dirty="0"/>
              <a:t>Depending upon the message type, this header is followed by optional header data and the payload. </a:t>
            </a:r>
          </a:p>
          <a:p>
            <a:r>
              <a:rPr lang="en-US" dirty="0"/>
              <a:t>Each message includes a 16-bit message ID used to link requests to their accompanying acknowledgments (ACKs) or error statuses (when applicable). </a:t>
            </a:r>
          </a:p>
          <a:p>
            <a:r>
              <a:rPr lang="en-US" dirty="0"/>
              <a:t>A non-confirmable (NON) message (that is, one that doesn’t require confirmation or, hence, reliability) is sent from the client to the server with no ACK</a:t>
            </a:r>
          </a:p>
        </p:txBody>
      </p:sp>
    </p:spTree>
    <p:extLst>
      <p:ext uri="{BB962C8B-B14F-4D97-AF65-F5344CB8AC3E}">
        <p14:creationId xmlns:p14="http://schemas.microsoft.com/office/powerpoint/2010/main" val="355045541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B5841-0AFB-A3FE-BF8E-1990E7D4DA00}"/>
              </a:ext>
            </a:extLst>
          </p:cNvPr>
          <p:cNvSpPr>
            <a:spLocks noGrp="1"/>
          </p:cNvSpPr>
          <p:nvPr>
            <p:ph type="title"/>
          </p:nvPr>
        </p:nvSpPr>
        <p:spPr/>
        <p:txBody>
          <a:bodyPr/>
          <a:lstStyle/>
          <a:p>
            <a:r>
              <a:rPr lang="en-US" dirty="0">
                <a:effectLst/>
              </a:rPr>
              <a:t>NON request message and response</a:t>
            </a:r>
            <a:endParaRPr lang="en-US" dirty="0"/>
          </a:p>
        </p:txBody>
      </p:sp>
      <p:pic>
        <p:nvPicPr>
          <p:cNvPr id="5" name="Picture 4">
            <a:extLst>
              <a:ext uri="{FF2B5EF4-FFF2-40B4-BE49-F238E27FC236}">
                <a16:creationId xmlns:a16="http://schemas.microsoft.com/office/drawing/2014/main" id="{2C6C5CBC-D7FD-5DBF-B6E9-4B341F0C8A8A}"/>
              </a:ext>
            </a:extLst>
          </p:cNvPr>
          <p:cNvPicPr>
            <a:picLocks noChangeAspect="1"/>
          </p:cNvPicPr>
          <p:nvPr/>
        </p:nvPicPr>
        <p:blipFill>
          <a:blip r:embed="rId2"/>
          <a:stretch>
            <a:fillRect/>
          </a:stretch>
        </p:blipFill>
        <p:spPr>
          <a:xfrm>
            <a:off x="549499" y="1661265"/>
            <a:ext cx="6098013" cy="3155302"/>
          </a:xfrm>
          <a:prstGeom prst="rect">
            <a:avLst/>
          </a:prstGeom>
        </p:spPr>
      </p:pic>
      <p:sp>
        <p:nvSpPr>
          <p:cNvPr id="6" name="TextBox 5">
            <a:extLst>
              <a:ext uri="{FF2B5EF4-FFF2-40B4-BE49-F238E27FC236}">
                <a16:creationId xmlns:a16="http://schemas.microsoft.com/office/drawing/2014/main" id="{5B342FA2-EC02-924E-6B9B-64D2CFA5FA9F}"/>
              </a:ext>
            </a:extLst>
          </p:cNvPr>
          <p:cNvSpPr txBox="1"/>
          <p:nvPr/>
        </p:nvSpPr>
        <p:spPr>
          <a:xfrm>
            <a:off x="7128589" y="1661265"/>
            <a:ext cx="4318518" cy="3970318"/>
          </a:xfrm>
          <a:prstGeom prst="rect">
            <a:avLst/>
          </a:prstGeom>
          <a:noFill/>
        </p:spPr>
        <p:txBody>
          <a:bodyPr wrap="square" rtlCol="0">
            <a:spAutoFit/>
          </a:bodyPr>
          <a:lstStyle/>
          <a:p>
            <a:pPr marL="285750" indent="-285750">
              <a:buFont typeface="Arial" panose="020B0604020202020204" pitchFamily="34" charset="0"/>
              <a:buChar char="•"/>
            </a:pPr>
            <a:r>
              <a:rPr lang="en-US" dirty="0"/>
              <a:t>If the recipient is unable to process the message, it may reply with a reset message (RST) to indicate this. An example of when high reliability may not be needed is with telemetry data, because there is a constant stream of updates so missing one update won’t be a problem.</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message IDs are unique values that are used to identify duplicate messages and match confirmable messages (CONs) to ACKs. Tokens are unique values used to match requests to responses.</a:t>
            </a:r>
          </a:p>
        </p:txBody>
      </p:sp>
      <p:sp>
        <p:nvSpPr>
          <p:cNvPr id="7" name="TextBox 6">
            <a:extLst>
              <a:ext uri="{FF2B5EF4-FFF2-40B4-BE49-F238E27FC236}">
                <a16:creationId xmlns:a16="http://schemas.microsoft.com/office/drawing/2014/main" id="{7F719BB2-7A1A-E468-9B08-1342C1420A7A}"/>
              </a:ext>
            </a:extLst>
          </p:cNvPr>
          <p:cNvSpPr txBox="1"/>
          <p:nvPr/>
        </p:nvSpPr>
        <p:spPr>
          <a:xfrm>
            <a:off x="419878" y="4929966"/>
            <a:ext cx="6227634" cy="181588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square" rtlCol="0">
            <a:spAutoFit/>
          </a:bodyPr>
          <a:lstStyle/>
          <a:p>
            <a:r>
              <a:rPr lang="en-US" sz="1600" i="1" dirty="0"/>
              <a:t>client 1 sends a </a:t>
            </a:r>
            <a:r>
              <a:rPr lang="en-US" sz="1600" i="1" dirty="0" err="1"/>
              <a:t>nonconfirmable</a:t>
            </a:r>
            <a:r>
              <a:rPr lang="en-US" sz="1600" i="1" dirty="0"/>
              <a:t> GET request for a temperature reading to client 2. A unique message ID (0x101) and token (0x21) are provided. The message ID is useful to detect message duplication (more on that later). For a request/response message exchange, the token must match across all associated messages. In this example, the message IDs will be unique for both the request and response messages, but the token (0x21) will be the same for both.</a:t>
            </a:r>
          </a:p>
        </p:txBody>
      </p:sp>
    </p:spTree>
    <p:extLst>
      <p:ext uri="{BB962C8B-B14F-4D97-AF65-F5344CB8AC3E}">
        <p14:creationId xmlns:p14="http://schemas.microsoft.com/office/powerpoint/2010/main" val="15914660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83CA7-88A1-CB34-1F99-E46B0A7F81AC}"/>
              </a:ext>
            </a:extLst>
          </p:cNvPr>
          <p:cNvSpPr>
            <a:spLocks noGrp="1"/>
          </p:cNvSpPr>
          <p:nvPr>
            <p:ph type="title"/>
          </p:nvPr>
        </p:nvSpPr>
        <p:spPr/>
        <p:txBody>
          <a:bodyPr/>
          <a:lstStyle/>
          <a:p>
            <a:r>
              <a:rPr lang="en-US" dirty="0">
                <a:effectLst/>
              </a:rPr>
              <a:t>A CON request message and response</a:t>
            </a:r>
            <a:endParaRPr lang="en-US" dirty="0"/>
          </a:p>
        </p:txBody>
      </p:sp>
      <p:pic>
        <p:nvPicPr>
          <p:cNvPr id="5" name="Picture 4">
            <a:extLst>
              <a:ext uri="{FF2B5EF4-FFF2-40B4-BE49-F238E27FC236}">
                <a16:creationId xmlns:a16="http://schemas.microsoft.com/office/drawing/2014/main" id="{B8EEACDC-4907-F2DA-52EE-88500513F58F}"/>
              </a:ext>
            </a:extLst>
          </p:cNvPr>
          <p:cNvPicPr>
            <a:picLocks noChangeAspect="1"/>
          </p:cNvPicPr>
          <p:nvPr/>
        </p:nvPicPr>
        <p:blipFill>
          <a:blip r:embed="rId2"/>
          <a:stretch>
            <a:fillRect/>
          </a:stretch>
        </p:blipFill>
        <p:spPr>
          <a:xfrm>
            <a:off x="572085" y="1690688"/>
            <a:ext cx="5191125" cy="4676775"/>
          </a:xfrm>
          <a:prstGeom prst="rect">
            <a:avLst/>
          </a:prstGeom>
        </p:spPr>
      </p:pic>
      <p:sp>
        <p:nvSpPr>
          <p:cNvPr id="6" name="TextBox 5">
            <a:extLst>
              <a:ext uri="{FF2B5EF4-FFF2-40B4-BE49-F238E27FC236}">
                <a16:creationId xmlns:a16="http://schemas.microsoft.com/office/drawing/2014/main" id="{70C9758C-AFA6-DC7B-EFDF-762FBE531593}"/>
              </a:ext>
            </a:extLst>
          </p:cNvPr>
          <p:cNvSpPr txBox="1"/>
          <p:nvPr/>
        </p:nvSpPr>
        <p:spPr>
          <a:xfrm>
            <a:off x="6029325" y="1476543"/>
            <a:ext cx="6063148" cy="5078313"/>
          </a:xfrm>
          <a:prstGeom prst="rect">
            <a:avLst/>
          </a:prstGeom>
          <a:noFill/>
        </p:spPr>
        <p:txBody>
          <a:bodyPr wrap="square" rtlCol="0">
            <a:spAutoFit/>
          </a:bodyPr>
          <a:lstStyle/>
          <a:p>
            <a:pPr marL="285750" indent="-285750">
              <a:buFont typeface="Arial" panose="020B0604020202020204" pitchFamily="34" charset="0"/>
              <a:buChar char="•"/>
            </a:pPr>
            <a:r>
              <a:rPr lang="en-US" dirty="0"/>
              <a:t>In the case of a NON message, either the request or the response may be lost. For some types of message exchanges, this may be acceptable. For cases where that is not acceptable, CoAP supports </a:t>
            </a:r>
            <a:r>
              <a:rPr lang="en-US" dirty="0" err="1"/>
              <a:t>CONs.</a:t>
            </a:r>
            <a:endParaRPr lang="en-US" dirty="0"/>
          </a:p>
          <a:p>
            <a:endParaRPr lang="en-US" dirty="0"/>
          </a:p>
          <a:p>
            <a:pPr marL="285750" indent="-285750">
              <a:buFont typeface="Arial" panose="020B0604020202020204" pitchFamily="34" charset="0"/>
              <a:buChar char="•"/>
            </a:pPr>
            <a:r>
              <a:rPr lang="en-US" dirty="0"/>
              <a:t>client 1 sends a confirmable GET request for a temperature reading to client 2, providing a unique message ID (0x101) and token (0x21). The token must match throughout the entire message exchange. When client 2 receives the CON request, it sends an ACK message containing the same message ID provided with the request.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Later, client 2 sends a CON response message with the requested data and a new message ID, using the same token as in the CON request from client 1. To confirm that it received the data, client 1 sends an ACK to client 2 containing the same message ID as in the response (0x92ab), and the exchange is complete.</a:t>
            </a:r>
          </a:p>
        </p:txBody>
      </p:sp>
    </p:spTree>
    <p:extLst>
      <p:ext uri="{BB962C8B-B14F-4D97-AF65-F5344CB8AC3E}">
        <p14:creationId xmlns:p14="http://schemas.microsoft.com/office/powerpoint/2010/main" val="15965930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47993-8968-9716-5570-8DEBC69A586A}"/>
              </a:ext>
            </a:extLst>
          </p:cNvPr>
          <p:cNvSpPr>
            <a:spLocks noGrp="1"/>
          </p:cNvSpPr>
          <p:nvPr>
            <p:ph type="title"/>
          </p:nvPr>
        </p:nvSpPr>
        <p:spPr/>
        <p:txBody>
          <a:bodyPr/>
          <a:lstStyle/>
          <a:p>
            <a:r>
              <a:rPr lang="en-US" dirty="0"/>
              <a:t>Piggybacking</a:t>
            </a:r>
          </a:p>
        </p:txBody>
      </p:sp>
      <p:pic>
        <p:nvPicPr>
          <p:cNvPr id="5" name="Picture 4">
            <a:extLst>
              <a:ext uri="{FF2B5EF4-FFF2-40B4-BE49-F238E27FC236}">
                <a16:creationId xmlns:a16="http://schemas.microsoft.com/office/drawing/2014/main" id="{82318A48-EB91-24A6-9E6F-A17BAAD8D401}"/>
              </a:ext>
            </a:extLst>
          </p:cNvPr>
          <p:cNvPicPr>
            <a:picLocks noChangeAspect="1"/>
          </p:cNvPicPr>
          <p:nvPr/>
        </p:nvPicPr>
        <p:blipFill>
          <a:blip r:embed="rId2"/>
          <a:stretch>
            <a:fillRect/>
          </a:stretch>
        </p:blipFill>
        <p:spPr>
          <a:xfrm>
            <a:off x="838200" y="1903639"/>
            <a:ext cx="5191125" cy="2266950"/>
          </a:xfrm>
          <a:prstGeom prst="rect">
            <a:avLst/>
          </a:prstGeom>
        </p:spPr>
      </p:pic>
      <p:sp>
        <p:nvSpPr>
          <p:cNvPr id="6" name="TextBox 5">
            <a:extLst>
              <a:ext uri="{FF2B5EF4-FFF2-40B4-BE49-F238E27FC236}">
                <a16:creationId xmlns:a16="http://schemas.microsoft.com/office/drawing/2014/main" id="{02375E75-31E3-6D93-8282-5EDBAA545018}"/>
              </a:ext>
            </a:extLst>
          </p:cNvPr>
          <p:cNvSpPr txBox="1"/>
          <p:nvPr/>
        </p:nvSpPr>
        <p:spPr>
          <a:xfrm>
            <a:off x="6419460" y="1820973"/>
            <a:ext cx="5402425" cy="5262979"/>
          </a:xfrm>
          <a:prstGeom prst="rect">
            <a:avLst/>
          </a:prstGeom>
          <a:noFill/>
        </p:spPr>
        <p:txBody>
          <a:bodyPr wrap="square" rtlCol="0">
            <a:spAutoFit/>
          </a:bodyPr>
          <a:lstStyle/>
          <a:p>
            <a:pPr marL="342900" indent="-342900">
              <a:buFont typeface="Arial" panose="020B0604020202020204" pitchFamily="34" charset="0"/>
              <a:buChar char="•"/>
            </a:pPr>
            <a:r>
              <a:rPr lang="en-US" sz="2400" dirty="0"/>
              <a:t>To reduce message traffic and processing overhead, CoAP supports the concept of piggybacking. With this, the response data to a request can be included (piggybacked) on the ACK message.</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The CON request is identical to the previous exchange. However, when client 2 sends the ACK, it also includes the response data. When client 1 receives this ACK with data, the CON message exchange is complete.</a:t>
            </a:r>
          </a:p>
          <a:p>
            <a:endParaRPr lang="en-US" sz="2400" dirty="0"/>
          </a:p>
        </p:txBody>
      </p:sp>
    </p:spTree>
    <p:extLst>
      <p:ext uri="{BB962C8B-B14F-4D97-AF65-F5344CB8AC3E}">
        <p14:creationId xmlns:p14="http://schemas.microsoft.com/office/powerpoint/2010/main" val="4514620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74039-A4C4-5C6E-4513-E6AD76AF9FC3}"/>
              </a:ext>
            </a:extLst>
          </p:cNvPr>
          <p:cNvSpPr>
            <a:spLocks noGrp="1"/>
          </p:cNvSpPr>
          <p:nvPr>
            <p:ph type="title"/>
          </p:nvPr>
        </p:nvSpPr>
        <p:spPr/>
        <p:txBody>
          <a:bodyPr/>
          <a:lstStyle/>
          <a:p>
            <a:r>
              <a:rPr lang="en-US" dirty="0"/>
              <a:t>Lost ACK scenario</a:t>
            </a:r>
          </a:p>
        </p:txBody>
      </p:sp>
      <p:pic>
        <p:nvPicPr>
          <p:cNvPr id="5" name="Picture 4">
            <a:extLst>
              <a:ext uri="{FF2B5EF4-FFF2-40B4-BE49-F238E27FC236}">
                <a16:creationId xmlns:a16="http://schemas.microsoft.com/office/drawing/2014/main" id="{939AF451-91E5-BAFD-D17F-1302C26323A9}"/>
              </a:ext>
            </a:extLst>
          </p:cNvPr>
          <p:cNvPicPr>
            <a:picLocks noChangeAspect="1"/>
          </p:cNvPicPr>
          <p:nvPr/>
        </p:nvPicPr>
        <p:blipFill>
          <a:blip r:embed="rId2"/>
          <a:stretch>
            <a:fillRect/>
          </a:stretch>
        </p:blipFill>
        <p:spPr>
          <a:xfrm>
            <a:off x="6167437" y="957248"/>
            <a:ext cx="4233863" cy="5570055"/>
          </a:xfrm>
          <a:prstGeom prst="rect">
            <a:avLst/>
          </a:prstGeom>
        </p:spPr>
      </p:pic>
      <p:sp>
        <p:nvSpPr>
          <p:cNvPr id="6" name="TextBox 5">
            <a:extLst>
              <a:ext uri="{FF2B5EF4-FFF2-40B4-BE49-F238E27FC236}">
                <a16:creationId xmlns:a16="http://schemas.microsoft.com/office/drawing/2014/main" id="{376DD0F7-2EE0-5FE9-C851-92F8100DA1AE}"/>
              </a:ext>
            </a:extLst>
          </p:cNvPr>
          <p:cNvSpPr txBox="1"/>
          <p:nvPr/>
        </p:nvSpPr>
        <p:spPr>
          <a:xfrm>
            <a:off x="586273" y="2443821"/>
            <a:ext cx="5081589" cy="3965078"/>
          </a:xfrm>
          <a:prstGeom prst="rect">
            <a:avLst/>
          </a:prstGeom>
          <a:noFill/>
        </p:spPr>
        <p:txBody>
          <a:bodyPr wrap="square" rtlCol="0">
            <a:spAutoFit/>
          </a:bodyPr>
          <a:lstStyle/>
          <a:p>
            <a:r>
              <a:rPr lang="en-US" b="1"/>
              <a:t>The message retransmission timeout interval.</a:t>
            </a:r>
            <a:r>
              <a:rPr lang="en-US"/>
              <a:t> When any CON message is sent, an ACK must be received within a random time interval that is somewhere between the ACK_TIMEOUT and a value calculated as (ACK_TIMEOUT * ACK_RANDOM_FACTOR).</a:t>
            </a:r>
          </a:p>
          <a:p>
            <a:r>
              <a:rPr lang="en-US"/>
              <a:t>If an ACK is not received in time, the sender retransmits the CON message at exponentially increasing intervals until it receives an ACK (or an RST message) or it runs out of the number of attempts defined by the MAX_RETRANSMIT value. Each time a message is retransmitted, that message’s transmit counter is incremented and its wait time is doubled.</a:t>
            </a:r>
          </a:p>
        </p:txBody>
      </p:sp>
    </p:spTree>
    <p:extLst>
      <p:ext uri="{BB962C8B-B14F-4D97-AF65-F5344CB8AC3E}">
        <p14:creationId xmlns:p14="http://schemas.microsoft.com/office/powerpoint/2010/main" val="19450874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15368</TotalTime>
  <Words>1160</Words>
  <Application>Microsoft Office PowerPoint</Application>
  <PresentationFormat>Widescreen</PresentationFormat>
  <Paragraphs>76</Paragraphs>
  <Slides>12</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맑은 고딕</vt:lpstr>
      <vt:lpstr>Arial</vt:lpstr>
      <vt:lpstr>Calibri</vt:lpstr>
      <vt:lpstr>Calibri Light</vt:lpstr>
      <vt:lpstr>Office Theme</vt:lpstr>
      <vt:lpstr>PowerPoint Presentation</vt:lpstr>
      <vt:lpstr>Introduction </vt:lpstr>
      <vt:lpstr>CoAP messaging network communication layers</vt:lpstr>
      <vt:lpstr>The CoAP message model</vt:lpstr>
      <vt:lpstr>CoAP messages</vt:lpstr>
      <vt:lpstr>NON request message and response</vt:lpstr>
      <vt:lpstr>A CON request message and response</vt:lpstr>
      <vt:lpstr>Piggybacking</vt:lpstr>
      <vt:lpstr>Lost ACK scenario</vt:lpstr>
      <vt:lpstr>CoAP method definitions</vt:lpstr>
      <vt:lpstr>Lab</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CoAP</dc:title>
  <dc:creator>pds</dc:creator>
  <cp:lastModifiedBy>Gde</cp:lastModifiedBy>
  <cp:revision>212</cp:revision>
  <dcterms:created xsi:type="dcterms:W3CDTF">2024-10-14T08:49:47Z</dcterms:created>
  <dcterms:modified xsi:type="dcterms:W3CDTF">2025-09-11T08:26:37Z</dcterms:modified>
</cp:coreProperties>
</file>