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0E3A4-2D84-4591-A682-457BAE69318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348"/>
          </p14:sldIdLst>
        </p14:section>
        <p14:section name="Untitled Section" id="{FCB0D212-FEFA-454A-8F41-9C4C5DE637D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359" autoAdjust="0"/>
  </p:normalViewPr>
  <p:slideViewPr>
    <p:cSldViewPr snapToGrid="0">
      <p:cViewPr varScale="1">
        <p:scale>
          <a:sx n="57" d="100"/>
          <a:sy n="57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BCA4-1AB8-4504-AE71-019ABE8B8D5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773BF-E5C9-44BF-B19B-39EF1F90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https://www.mi.fu-berlin.de/inf/groups/ag-tech/teaching/2012-13_WS/L_19528_Embedded_Internet_and_the_Internet_of_Things/08.pdf</a:t>
            </a:r>
          </a:p>
          <a:p>
            <a:r>
              <a:rPr lang="en-US" smtClean="0"/>
              <a:t>https://www.hivemq.com/blog/mqtt-vs-coap-for-iot/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https://github.com/DamascenoRafael/mqtt-simulator</a:t>
            </a:r>
          </a:p>
          <a:p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Lightweight and easy-to-configure simulator for publishing data to an MQTT broker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setup with a single JSON configuration file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data on predefined fixed topics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 data on multiple topics that have a variable id or items at the end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Simulated random variation of data based on configurable parameters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Real-time event logging during simulation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1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mascenoRafael/mqtt-simulator#features" TargetMode="External"/><Relationship Id="rId7" Type="http://schemas.openxmlformats.org/officeDocument/2006/relationships/image" Target="../media/image2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amascenoRafael/mqtt-simulator#main-contributors" TargetMode="External"/><Relationship Id="rId5" Type="http://schemas.openxmlformats.org/officeDocument/2006/relationships/hyperlink" Target="https://github.com/DamascenoRafael/mqtt-simulator#configuration" TargetMode="External"/><Relationship Id="rId4" Type="http://schemas.openxmlformats.org/officeDocument/2006/relationships/hyperlink" Target="https://github.com/DamascenoRafael/mqtt-simulator#getting-start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861" y="2669999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5_4-Q1: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1645200" y="4241209"/>
            <a:ext cx="10515600" cy="12174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300" b="1" dirty="0" smtClean="0">
                <a:solidFill>
                  <a:srgbClr val="002060"/>
                </a:solidFill>
              </a:rPr>
              <a:t>MQTT for </a:t>
            </a:r>
            <a:r>
              <a:rPr lang="en-US" sz="7300" b="1" dirty="0" err="1" smtClean="0">
                <a:solidFill>
                  <a:srgbClr val="002060"/>
                </a:solidFill>
              </a:rPr>
              <a:t>IoT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  <p:sp>
        <p:nvSpPr>
          <p:cNvPr id="2" name="Rectangle 1"/>
          <p:cNvSpPr/>
          <p:nvPr/>
        </p:nvSpPr>
        <p:spPr>
          <a:xfrm>
            <a:off x="1776861" y="522205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u="sng" dirty="0">
                <a:solidFill>
                  <a:srgbClr val="002060"/>
                </a:solidFill>
              </a:rPr>
              <a:t>M</a:t>
            </a:r>
            <a:r>
              <a:rPr lang="en-US" sz="2400" b="1" dirty="0">
                <a:solidFill>
                  <a:srgbClr val="002060"/>
                </a:solidFill>
              </a:rPr>
              <a:t>essage </a:t>
            </a:r>
            <a:r>
              <a:rPr lang="en-US" sz="2400" b="1" u="sng" dirty="0">
                <a:solidFill>
                  <a:srgbClr val="002060"/>
                </a:solidFill>
              </a:rPr>
              <a:t>Q</a:t>
            </a:r>
            <a:r>
              <a:rPr lang="en-US" sz="2400" b="1" dirty="0">
                <a:solidFill>
                  <a:srgbClr val="002060"/>
                </a:solidFill>
              </a:rPr>
              <a:t>ueuing </a:t>
            </a:r>
            <a:r>
              <a:rPr lang="en-US" sz="2400" b="1" u="sng" dirty="0">
                <a:solidFill>
                  <a:srgbClr val="002060"/>
                </a:solidFill>
              </a:rPr>
              <a:t>T</a:t>
            </a:r>
            <a:r>
              <a:rPr lang="en-US" sz="2400" b="1" dirty="0">
                <a:solidFill>
                  <a:srgbClr val="002060"/>
                </a:solidFill>
              </a:rPr>
              <a:t>elemetry </a:t>
            </a:r>
            <a:r>
              <a:rPr lang="en-US" sz="2400" b="1" u="sng" dirty="0">
                <a:solidFill>
                  <a:srgbClr val="002060"/>
                </a:solidFill>
              </a:rPr>
              <a:t>T</a:t>
            </a:r>
            <a:r>
              <a:rPr lang="en-US" sz="2400" b="1" dirty="0">
                <a:solidFill>
                  <a:srgbClr val="002060"/>
                </a:solidFill>
              </a:rPr>
              <a:t>ransport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u="sng" dirty="0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nternet </a:t>
            </a:r>
            <a:r>
              <a:rPr lang="en-US" sz="2400" b="1" u="sng" dirty="0">
                <a:solidFill>
                  <a:srgbClr val="002060"/>
                </a:solidFill>
              </a:rPr>
              <a:t>o</a:t>
            </a:r>
            <a:r>
              <a:rPr lang="en-US" sz="2400" b="1" dirty="0">
                <a:solidFill>
                  <a:srgbClr val="002060"/>
                </a:solidFill>
              </a:rPr>
              <a:t>f </a:t>
            </a:r>
            <a:r>
              <a:rPr lang="en-US" sz="2400" b="1" u="sng" dirty="0">
                <a:solidFill>
                  <a:srgbClr val="002060"/>
                </a:solidFill>
              </a:rPr>
              <a:t>T</a:t>
            </a:r>
            <a:r>
              <a:rPr lang="en-US" sz="2400" b="1" dirty="0">
                <a:solidFill>
                  <a:srgbClr val="002060"/>
                </a:solidFill>
              </a:rPr>
              <a:t>hings) </a:t>
            </a:r>
          </a:p>
        </p:txBody>
      </p:sp>
    </p:spTree>
    <p:extLst>
      <p:ext uri="{BB962C8B-B14F-4D97-AF65-F5344CB8AC3E}">
        <p14:creationId xmlns:p14="http://schemas.microsoft.com/office/powerpoint/2010/main" val="10263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</a:t>
            </a:r>
          </a:p>
          <a:p>
            <a:pPr lvl="2"/>
            <a:r>
              <a:rPr lang="en-US" u="sng" dirty="0"/>
              <a:t>Once on Leading Edge</a:t>
            </a:r>
            <a:endParaRPr lang="en-US" dirty="0"/>
          </a:p>
          <a:p>
            <a:pPr lvl="3"/>
            <a:r>
              <a:rPr lang="en-US" dirty="0"/>
              <a:t>Makes TCP connection to Broker</a:t>
            </a:r>
          </a:p>
          <a:p>
            <a:pPr lvl="3"/>
            <a:r>
              <a:rPr lang="en-US" dirty="0"/>
              <a:t>Publishes listed Topics</a:t>
            </a:r>
          </a:p>
          <a:p>
            <a:pPr lvl="3"/>
            <a:r>
              <a:rPr lang="en-US" dirty="0"/>
              <a:t>Disconnects from Broker</a:t>
            </a:r>
          </a:p>
          <a:p>
            <a:pPr lvl="2"/>
            <a:r>
              <a:rPr lang="en-US" u="sng" dirty="0"/>
              <a:t>Continuous on Power Flow at Interval</a:t>
            </a:r>
          </a:p>
          <a:p>
            <a:pPr lvl="3"/>
            <a:r>
              <a:rPr lang="en-US" u="sng" dirty="0"/>
              <a:t>Constant</a:t>
            </a:r>
            <a:r>
              <a:rPr lang="en-US" dirty="0"/>
              <a:t> or </a:t>
            </a:r>
            <a:r>
              <a:rPr lang="en-US" u="sng" dirty="0"/>
              <a:t>Variable</a:t>
            </a:r>
          </a:p>
          <a:p>
            <a:pPr lvl="4"/>
            <a:r>
              <a:rPr lang="en-US" dirty="0"/>
              <a:t>Every interval, instruction scans list &amp;</a:t>
            </a:r>
            <a:br>
              <a:rPr lang="en-US" dirty="0"/>
            </a:br>
            <a:r>
              <a:rPr lang="en-US" dirty="0"/>
              <a:t>does what each Topic’s Publish rule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684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publish</a:t>
            </a:r>
          </a:p>
          <a:p>
            <a:pPr lvl="1"/>
            <a:r>
              <a:rPr lang="en-US" dirty="0"/>
              <a:t>When instruction is executed each Topic in list is published according to </a:t>
            </a:r>
            <a:r>
              <a:rPr lang="en-US" b="1" dirty="0"/>
              <a:t>Publish Interval Setting </a:t>
            </a:r>
            <a:r>
              <a:rPr lang="en-US" dirty="0"/>
              <a:t>rule 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that makes sense to you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or a literal string in quotes</a:t>
            </a:r>
          </a:p>
          <a:p>
            <a:pPr lvl="1"/>
            <a:r>
              <a:rPr lang="en-US" u="sng" dirty="0"/>
              <a:t>Retain</a:t>
            </a:r>
            <a:r>
              <a:rPr lang="en-US" dirty="0"/>
              <a:t> – tells the MQTT server you want this Topic to be retained</a:t>
            </a:r>
          </a:p>
          <a:p>
            <a:pPr lvl="2"/>
            <a:r>
              <a:rPr lang="en-US" b="1" i="1" u="sng" dirty="0">
                <a:solidFill>
                  <a:srgbClr val="FF0000"/>
                </a:solidFill>
              </a:rPr>
              <a:t>NOTE: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to delete a retained Topic from the MQTT server, send another Retained Topic with an empty Payload (e.g. “”, or an empty string Element)</a:t>
            </a:r>
          </a:p>
          <a:p>
            <a:pPr lvl="1"/>
            <a:r>
              <a:rPr lang="en-US" b="1" dirty="0"/>
              <a:t>Publish Interval Setting</a:t>
            </a:r>
          </a:p>
          <a:p>
            <a:pPr lvl="2"/>
            <a:r>
              <a:rPr lang="en-US" i="1" dirty="0"/>
              <a:t>Publish at Interval only if value changed since the last Interval</a:t>
            </a:r>
          </a:p>
          <a:p>
            <a:pPr lvl="2"/>
            <a:r>
              <a:rPr lang="en-US" i="1" dirty="0"/>
              <a:t>Publish at every Interval even if the value has not changed</a:t>
            </a:r>
            <a:r>
              <a:rPr lang="en-US" dirty="0"/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4849-A031-46E1-82DD-7ED10C74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392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On Success </a:t>
            </a:r>
            <a:r>
              <a:rPr lang="en-US" dirty="0"/>
              <a:t>and </a:t>
            </a:r>
            <a:r>
              <a:rPr lang="en-US" u="sng" dirty="0"/>
              <a:t>On Error</a:t>
            </a:r>
          </a:p>
          <a:p>
            <a:pPr lvl="1"/>
            <a:r>
              <a:rPr lang="en-US" dirty="0"/>
              <a:t>Set a bit, or JMP to Stage</a:t>
            </a:r>
          </a:p>
          <a:p>
            <a:r>
              <a:rPr lang="en-US" u="sng" dirty="0"/>
              <a:t>Extended Error Information</a:t>
            </a:r>
          </a:p>
          <a:p>
            <a:pPr lvl="1"/>
            <a:r>
              <a:rPr lang="en-US" dirty="0"/>
              <a:t>Must be a double-word</a:t>
            </a:r>
          </a:p>
          <a:p>
            <a:pPr lvl="2"/>
            <a:r>
              <a:rPr lang="en-US" dirty="0"/>
              <a:t>Upper word contains entry number of the first Topic that failed (e.g. D0:W1)</a:t>
            </a:r>
          </a:p>
          <a:p>
            <a:pPr lvl="2"/>
            <a:r>
              <a:rPr lang="en-US" dirty="0"/>
              <a:t>Lower word contains error code (e.g. D0:W0)</a:t>
            </a:r>
          </a:p>
          <a:p>
            <a:r>
              <a:rPr lang="en-US" b="1" dirty="0"/>
              <a:t>Ladder Stage editing helper</a:t>
            </a:r>
          </a:p>
          <a:p>
            <a:pPr lvl="1"/>
            <a:r>
              <a:rPr lang="en-US" u="sng" dirty="0"/>
              <a:t>Automatically create the SG box for any NEW stage number</a:t>
            </a:r>
            <a:r>
              <a:rPr lang="en-US" dirty="0"/>
              <a:t> – if either of the </a:t>
            </a:r>
            <a:r>
              <a:rPr lang="en-US" u="sng" dirty="0"/>
              <a:t>On Success</a:t>
            </a:r>
            <a:r>
              <a:rPr lang="en-US" dirty="0"/>
              <a:t> or </a:t>
            </a:r>
            <a:r>
              <a:rPr lang="en-US" u="sng" dirty="0"/>
              <a:t>On Error</a:t>
            </a:r>
            <a:r>
              <a:rPr lang="en-US" dirty="0"/>
              <a:t> selection is “JMP to Stage” this option can be checked</a:t>
            </a:r>
          </a:p>
          <a:p>
            <a:pPr lvl="2"/>
            <a:r>
              <a:rPr lang="en-US" u="sng" dirty="0"/>
              <a:t>Below this rung</a:t>
            </a:r>
            <a:endParaRPr lang="en-US" dirty="0"/>
          </a:p>
          <a:p>
            <a:pPr lvl="2"/>
            <a:r>
              <a:rPr lang="en-US" u="sng" dirty="0"/>
              <a:t>At end of code-block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839D9-6FE1-4B0B-9485-AC214DCE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976CD-F621-4A71-9003-2277D8ED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2" y="1677623"/>
            <a:ext cx="5689082" cy="477882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EF0D80-372D-4430-9BDE-B58D0527D4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3134" y="2817934"/>
          <a:ext cx="1138876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chemeClr val="bg1">
                      <a:lumMod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904838">
                  <a:extLst>
                    <a:ext uri="{9D8B030D-6E8A-4147-A177-3AD203B41FA5}">
                      <a16:colId xmlns:a16="http://schemas.microsoft.com/office/drawing/2014/main" val="1547966782"/>
                    </a:ext>
                  </a:extLst>
                </a:gridCol>
                <a:gridCol w="3459181">
                  <a:extLst>
                    <a:ext uri="{9D8B030D-6E8A-4147-A177-3AD203B41FA5}">
                      <a16:colId xmlns:a16="http://schemas.microsoft.com/office/drawing/2014/main" val="2483837809"/>
                    </a:ext>
                  </a:extLst>
                </a:gridCol>
                <a:gridCol w="7024743">
                  <a:extLst>
                    <a:ext uri="{9D8B030D-6E8A-4147-A177-3AD203B41FA5}">
                      <a16:colId xmlns:a16="http://schemas.microsoft.com/office/drawing/2014/main" val="374561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4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Unexpected MQTT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response not properly 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4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refused Topic (Username? Password? Security violation?)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resources (MQTTSUB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10 MQTTSUBs or &gt; 100 Topics using same MQTT Client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is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7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already subscribed to in different MQTTSUB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7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9943"/>
            <a:ext cx="5109882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 to subscribe to Topics in the Topic list, and keep enabled for them to constantly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6135-8684-4596-92AE-C323B50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538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subscribe to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you want to subscribe to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where the Topic’s data will be stored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777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1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Instruction Operation</a:t>
            </a:r>
          </a:p>
          <a:p>
            <a:pPr lvl="1"/>
            <a:r>
              <a:rPr lang="en-US" dirty="0"/>
              <a:t>When 1st enabled: </a:t>
            </a:r>
          </a:p>
          <a:p>
            <a:pPr lvl="2"/>
            <a:r>
              <a:rPr lang="en-US" u="sng" dirty="0"/>
              <a:t>On Success</a:t>
            </a:r>
            <a:r>
              <a:rPr lang="en-US" dirty="0"/>
              <a:t> &amp; </a:t>
            </a:r>
            <a:r>
              <a:rPr lang="en-US" u="sng" dirty="0"/>
              <a:t>On Error</a:t>
            </a:r>
            <a:r>
              <a:rPr lang="en-US" dirty="0"/>
              <a:t> bits are turned OFF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Instruction must remain enabled for all subscribed Topics to keep updating.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Attempts to subscribe to all Topics</a:t>
            </a:r>
          </a:p>
          <a:p>
            <a:pPr lvl="3"/>
            <a:r>
              <a:rPr lang="en-US" dirty="0"/>
              <a:t>If &gt; 0 successfully 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subscriptions failed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1"/>
            <a:r>
              <a:rPr lang="en-US" dirty="0"/>
              <a:t>While kept enabled:</a:t>
            </a:r>
          </a:p>
          <a:p>
            <a:pPr lvl="2"/>
            <a:r>
              <a:rPr lang="en-US" dirty="0"/>
              <a:t>Continuously updates all Topics it receives from MQTT Broker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It does NOT try to re-subscribe to Topics that may have failed initially</a:t>
            </a:r>
            <a:endParaRPr lang="en-US" dirty="0"/>
          </a:p>
          <a:p>
            <a:pPr lvl="1"/>
            <a:r>
              <a:rPr lang="en-US" dirty="0"/>
              <a:t>When disabled:</a:t>
            </a:r>
          </a:p>
          <a:p>
            <a:pPr lvl="2"/>
            <a:r>
              <a:rPr lang="en-US" dirty="0"/>
              <a:t>Attempts to </a:t>
            </a:r>
            <a:r>
              <a:rPr lang="en-US"/>
              <a:t>unsubscribe from </a:t>
            </a:r>
            <a:r>
              <a:rPr lang="en-US" dirty="0"/>
              <a:t>all Topics</a:t>
            </a:r>
          </a:p>
          <a:p>
            <a:pPr lvl="3"/>
            <a:r>
              <a:rPr lang="en-US" dirty="0"/>
              <a:t>If &gt; 0 successfully unsubscribed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Topics failed to unsubscribe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2"/>
            <a:r>
              <a:rPr lang="en-US" dirty="0"/>
              <a:t>If no other </a:t>
            </a: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instructions are using the MQTT Client Device, then it will cause the MQTT Client to disconnect from the MQTT Broker (TCP disconnect)</a:t>
            </a:r>
          </a:p>
          <a:p>
            <a:r>
              <a:rPr lang="en-US" dirty="0"/>
              <a:t>Extended Error Information is same as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10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128059"/>
            <a:ext cx="1447800" cy="515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" y="643467"/>
            <a:ext cx="175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MQTT Simulator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88187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u="sng" dirty="0">
                <a:solidFill>
                  <a:srgbClr val="0969DA"/>
                </a:solidFill>
                <a:latin typeface="-apple-system"/>
                <a:hlinkClick r:id="rId3"/>
              </a:rPr>
              <a:t>Features</a:t>
            </a:r>
            <a:r>
              <a:rPr lang="en-US" sz="1000" dirty="0">
                <a:solidFill>
                  <a:srgbClr val="1F2328"/>
                </a:solidFill>
                <a:latin typeface="-apple-system"/>
              </a:rPr>
              <a:t> • </a:t>
            </a:r>
            <a:r>
              <a:rPr lang="en-US" sz="1000" u="sng" dirty="0">
                <a:solidFill>
                  <a:srgbClr val="0969DA"/>
                </a:solidFill>
                <a:latin typeface="-apple-system"/>
                <a:hlinkClick r:id="rId4"/>
              </a:rPr>
              <a:t>Getting Started</a:t>
            </a:r>
            <a:r>
              <a:rPr lang="en-US" sz="1000" dirty="0">
                <a:solidFill>
                  <a:srgbClr val="1F2328"/>
                </a:solidFill>
                <a:latin typeface="-apple-system"/>
              </a:rPr>
              <a:t> • </a:t>
            </a:r>
            <a:r>
              <a:rPr lang="en-US" sz="1000" u="sng" dirty="0">
                <a:solidFill>
                  <a:srgbClr val="0969DA"/>
                </a:solidFill>
                <a:latin typeface="-apple-system"/>
                <a:hlinkClick r:id="rId5"/>
              </a:rPr>
              <a:t>Configuration</a:t>
            </a:r>
            <a:r>
              <a:rPr lang="en-US" sz="1000" dirty="0">
                <a:solidFill>
                  <a:srgbClr val="1F2328"/>
                </a:solidFill>
                <a:latin typeface="-apple-system"/>
              </a:rPr>
              <a:t> • </a:t>
            </a:r>
            <a:r>
              <a:rPr lang="en-US" sz="1000" u="sng" dirty="0">
                <a:solidFill>
                  <a:srgbClr val="0969DA"/>
                </a:solidFill>
                <a:latin typeface="-apple-system"/>
                <a:hlinkClick r:id="rId6"/>
              </a:rPr>
              <a:t>Main contributors</a:t>
            </a:r>
            <a:endParaRPr lang="en-US" sz="1000" dirty="0"/>
          </a:p>
        </p:txBody>
      </p:sp>
      <p:pic>
        <p:nvPicPr>
          <p:cNvPr id="1026" name="Picture 2" descr="Simulator Running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268141"/>
            <a:ext cx="442912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8770" y="1251208"/>
            <a:ext cx="914963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00" b="1" dirty="0" err="1" smtClean="0">
                <a:solidFill>
                  <a:srgbClr val="FFFF00"/>
                </a:solidFill>
              </a:rPr>
              <a:t>DaemonGPU</a:t>
            </a:r>
            <a:endParaRPr lang="en-US" sz="1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3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762" y="3056043"/>
            <a:ext cx="446086" cy="6358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880" y="3045535"/>
            <a:ext cx="613391" cy="5827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64" y="3056043"/>
            <a:ext cx="599662" cy="5775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</p:spTree>
    <p:extLst>
      <p:ext uri="{BB962C8B-B14F-4D97-AF65-F5344CB8AC3E}">
        <p14:creationId xmlns:p14="http://schemas.microsoft.com/office/powerpoint/2010/main" val="1721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713B-0527-4270-BE5F-304499C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Fundamentals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1433974B-D5CD-4644-94C5-B15E66A740EB}"/>
              </a:ext>
            </a:extLst>
          </p:cNvPr>
          <p:cNvSpPr/>
          <p:nvPr/>
        </p:nvSpPr>
        <p:spPr>
          <a:xfrm>
            <a:off x="4880882" y="3033066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pic>
        <p:nvPicPr>
          <p:cNvPr id="5" name="P-Thermostat">
            <a:extLst>
              <a:ext uri="{FF2B5EF4-FFF2-40B4-BE49-F238E27FC236}">
                <a16:creationId xmlns:a16="http://schemas.microsoft.com/office/drawing/2014/main" id="{80EBCA66-C0F6-4170-9544-9D33BA4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66" y="2182993"/>
            <a:ext cx="838200" cy="914400"/>
          </a:xfrm>
          <a:prstGeom prst="rect">
            <a:avLst/>
          </a:prstGeom>
        </p:spPr>
      </p:pic>
      <p:pic>
        <p:nvPicPr>
          <p:cNvPr id="6" name="P-Temp">
            <a:extLst>
              <a:ext uri="{FF2B5EF4-FFF2-40B4-BE49-F238E27FC236}">
                <a16:creationId xmlns:a16="http://schemas.microsoft.com/office/drawing/2014/main" id="{17DD9679-BBEF-42F6-BF6F-82C76D56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88" y="3235642"/>
            <a:ext cx="742950" cy="1009650"/>
          </a:xfrm>
          <a:prstGeom prst="rect">
            <a:avLst/>
          </a:prstGeom>
        </p:spPr>
      </p:pic>
      <p:pic>
        <p:nvPicPr>
          <p:cNvPr id="7" name="P-Fridge">
            <a:extLst>
              <a:ext uri="{FF2B5EF4-FFF2-40B4-BE49-F238E27FC236}">
                <a16:creationId xmlns:a16="http://schemas.microsoft.com/office/drawing/2014/main" id="{41D781D6-961C-4BF8-9C09-0B337A92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44" y="5648520"/>
            <a:ext cx="600075" cy="923925"/>
          </a:xfrm>
          <a:prstGeom prst="rect">
            <a:avLst/>
          </a:prstGeom>
        </p:spPr>
      </p:pic>
      <p:pic>
        <p:nvPicPr>
          <p:cNvPr id="8" name="P-Iron">
            <a:extLst>
              <a:ext uri="{FF2B5EF4-FFF2-40B4-BE49-F238E27FC236}">
                <a16:creationId xmlns:a16="http://schemas.microsoft.com/office/drawing/2014/main" id="{2BF4E983-F1F2-4E3D-BEC3-D31FECC2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50" y="5514975"/>
            <a:ext cx="981075" cy="733425"/>
          </a:xfrm>
          <a:prstGeom prst="rect">
            <a:avLst/>
          </a:prstGeom>
        </p:spPr>
      </p:pic>
      <p:pic>
        <p:nvPicPr>
          <p:cNvPr id="9" name="P-Coffee">
            <a:extLst>
              <a:ext uri="{FF2B5EF4-FFF2-40B4-BE49-F238E27FC236}">
                <a16:creationId xmlns:a16="http://schemas.microsoft.com/office/drawing/2014/main" id="{0C2921EC-0ABF-4850-81F3-F32ACE475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09" y="1583939"/>
            <a:ext cx="981075" cy="981075"/>
          </a:xfrm>
          <a:prstGeom prst="rect">
            <a:avLst/>
          </a:prstGeom>
        </p:spPr>
      </p:pic>
      <p:pic>
        <p:nvPicPr>
          <p:cNvPr id="29" name="P-BRXpub">
            <a:extLst>
              <a:ext uri="{FF2B5EF4-FFF2-40B4-BE49-F238E27FC236}">
                <a16:creationId xmlns:a16="http://schemas.microsoft.com/office/drawing/2014/main" id="{328F795B-97FB-4A68-A63B-B9DBF6F66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70" y="4591410"/>
            <a:ext cx="1644481" cy="1443357"/>
          </a:xfrm>
          <a:prstGeom prst="rect">
            <a:avLst/>
          </a:prstGeom>
        </p:spPr>
      </p:pic>
      <p:pic>
        <p:nvPicPr>
          <p:cNvPr id="30" name="P-BRXsub">
            <a:extLst>
              <a:ext uri="{FF2B5EF4-FFF2-40B4-BE49-F238E27FC236}">
                <a16:creationId xmlns:a16="http://schemas.microsoft.com/office/drawing/2014/main" id="{A792797C-294F-4940-AD6D-7D457956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922" y="3603566"/>
            <a:ext cx="1644481" cy="1443357"/>
          </a:xfrm>
          <a:prstGeom prst="rect">
            <a:avLst/>
          </a:prstGeom>
        </p:spPr>
      </p:pic>
      <p:pic>
        <p:nvPicPr>
          <p:cNvPr id="12" name="P-Laptop">
            <a:extLst>
              <a:ext uri="{FF2B5EF4-FFF2-40B4-BE49-F238E27FC236}">
                <a16:creationId xmlns:a16="http://schemas.microsoft.com/office/drawing/2014/main" id="{A14D6BC9-9D91-4171-8E9D-F82C1890F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2264" y="1965960"/>
            <a:ext cx="952500" cy="971550"/>
          </a:xfrm>
          <a:prstGeom prst="rect">
            <a:avLst/>
          </a:prstGeom>
        </p:spPr>
      </p:pic>
      <p:pic>
        <p:nvPicPr>
          <p:cNvPr id="13" name="P-Cellphone">
            <a:extLst>
              <a:ext uri="{FF2B5EF4-FFF2-40B4-BE49-F238E27FC236}">
                <a16:creationId xmlns:a16="http://schemas.microsoft.com/office/drawing/2014/main" id="{01F3D4AC-5ECB-4ED2-97D8-18F6706CCB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464" y="5485038"/>
            <a:ext cx="685800" cy="904875"/>
          </a:xfrm>
          <a:prstGeom prst="rect">
            <a:avLst/>
          </a:prstGeom>
        </p:spPr>
      </p:pic>
      <p:pic>
        <p:nvPicPr>
          <p:cNvPr id="14" name="P-Tablet">
            <a:extLst>
              <a:ext uri="{FF2B5EF4-FFF2-40B4-BE49-F238E27FC236}">
                <a16:creationId xmlns:a16="http://schemas.microsoft.com/office/drawing/2014/main" id="{41E0A464-0B4E-4F0B-9458-E7476F276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2791" y="1002562"/>
            <a:ext cx="857250" cy="857250"/>
          </a:xfrm>
          <a:prstGeom prst="rect">
            <a:avLst/>
          </a:prstGeom>
        </p:spPr>
      </p:pic>
      <p:sp>
        <p:nvSpPr>
          <p:cNvPr id="17" name="-&gt;CofPub">
            <a:extLst>
              <a:ext uri="{FF2B5EF4-FFF2-40B4-BE49-F238E27FC236}">
                <a16:creationId xmlns:a16="http://schemas.microsoft.com/office/drawing/2014/main" id="{9778F58D-B212-428C-B445-56CADFA97D47}"/>
              </a:ext>
            </a:extLst>
          </p:cNvPr>
          <p:cNvSpPr/>
          <p:nvPr/>
        </p:nvSpPr>
        <p:spPr>
          <a:xfrm rot="2628797">
            <a:off x="5007892" y="2514768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8" name="-&gt;ThermPub">
            <a:extLst>
              <a:ext uri="{FF2B5EF4-FFF2-40B4-BE49-F238E27FC236}">
                <a16:creationId xmlns:a16="http://schemas.microsoft.com/office/drawing/2014/main" id="{0E38D981-F47E-451E-936A-45A65D6CF8D8}"/>
              </a:ext>
            </a:extLst>
          </p:cNvPr>
          <p:cNvSpPr/>
          <p:nvPr/>
        </p:nvSpPr>
        <p:spPr>
          <a:xfrm rot="1424874">
            <a:off x="3406003" y="2846771"/>
            <a:ext cx="155237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9" name="-&gt;TempPub">
            <a:extLst>
              <a:ext uri="{FF2B5EF4-FFF2-40B4-BE49-F238E27FC236}">
                <a16:creationId xmlns:a16="http://schemas.microsoft.com/office/drawing/2014/main" id="{AD4BE10F-1700-4696-B076-1BFAEA1DD17E}"/>
              </a:ext>
            </a:extLst>
          </p:cNvPr>
          <p:cNvSpPr/>
          <p:nvPr/>
        </p:nvSpPr>
        <p:spPr>
          <a:xfrm>
            <a:off x="2781027" y="3549354"/>
            <a:ext cx="175439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0" name="-&gt;BRXPub">
            <a:extLst>
              <a:ext uri="{FF2B5EF4-FFF2-40B4-BE49-F238E27FC236}">
                <a16:creationId xmlns:a16="http://schemas.microsoft.com/office/drawing/2014/main" id="{592E82FD-1743-42E3-AD35-03FA74700ACD}"/>
              </a:ext>
            </a:extLst>
          </p:cNvPr>
          <p:cNvSpPr/>
          <p:nvPr/>
        </p:nvSpPr>
        <p:spPr>
          <a:xfrm rot="20537595">
            <a:off x="3097684" y="4614599"/>
            <a:ext cx="168782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1" name="-&gt;IronPub">
            <a:extLst>
              <a:ext uri="{FF2B5EF4-FFF2-40B4-BE49-F238E27FC236}">
                <a16:creationId xmlns:a16="http://schemas.microsoft.com/office/drawing/2014/main" id="{FC882AA3-8FCA-442A-962A-8220E93274D4}"/>
              </a:ext>
            </a:extLst>
          </p:cNvPr>
          <p:cNvSpPr/>
          <p:nvPr/>
        </p:nvSpPr>
        <p:spPr>
          <a:xfrm rot="19528463">
            <a:off x="4431425" y="5050954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2" name="-&gt;FridgePub">
            <a:extLst>
              <a:ext uri="{FF2B5EF4-FFF2-40B4-BE49-F238E27FC236}">
                <a16:creationId xmlns:a16="http://schemas.microsoft.com/office/drawing/2014/main" id="{41B6BE48-F743-4C25-BC03-0B9827879B89}"/>
              </a:ext>
            </a:extLst>
          </p:cNvPr>
          <p:cNvSpPr/>
          <p:nvPr/>
        </p:nvSpPr>
        <p:spPr>
          <a:xfrm rot="18847236">
            <a:off x="5782243" y="5331973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3" name="-&gt;TabSub">
            <a:extLst>
              <a:ext uri="{FF2B5EF4-FFF2-40B4-BE49-F238E27FC236}">
                <a16:creationId xmlns:a16="http://schemas.microsoft.com/office/drawing/2014/main" id="{730004B6-0A31-49ED-8448-9CB5B2013D3B}"/>
              </a:ext>
            </a:extLst>
          </p:cNvPr>
          <p:cNvSpPr/>
          <p:nvPr/>
        </p:nvSpPr>
        <p:spPr>
          <a:xfrm rot="18645697">
            <a:off x="7237997" y="215406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4" name="-&gt;LapSub">
            <a:extLst>
              <a:ext uri="{FF2B5EF4-FFF2-40B4-BE49-F238E27FC236}">
                <a16:creationId xmlns:a16="http://schemas.microsoft.com/office/drawing/2014/main" id="{8E8B5188-A679-418D-8045-B1F83C463764}"/>
              </a:ext>
            </a:extLst>
          </p:cNvPr>
          <p:cNvSpPr/>
          <p:nvPr/>
        </p:nvSpPr>
        <p:spPr>
          <a:xfrm rot="19831354">
            <a:off x="7998243" y="2684031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5" name="-&gt;BRXSub">
            <a:extLst>
              <a:ext uri="{FF2B5EF4-FFF2-40B4-BE49-F238E27FC236}">
                <a16:creationId xmlns:a16="http://schemas.microsoft.com/office/drawing/2014/main" id="{9378E2C2-9901-4DD7-93DE-F3334991EDCD}"/>
              </a:ext>
            </a:extLst>
          </p:cNvPr>
          <p:cNvSpPr/>
          <p:nvPr/>
        </p:nvSpPr>
        <p:spPr>
          <a:xfrm rot="154309">
            <a:off x="8257167" y="369814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6" name="-&gt;CellSub">
            <a:extLst>
              <a:ext uri="{FF2B5EF4-FFF2-40B4-BE49-F238E27FC236}">
                <a16:creationId xmlns:a16="http://schemas.microsoft.com/office/drawing/2014/main" id="{BA54236E-ABAB-48DD-AAF0-CCD8EB8507B9}"/>
              </a:ext>
            </a:extLst>
          </p:cNvPr>
          <p:cNvSpPr/>
          <p:nvPr/>
        </p:nvSpPr>
        <p:spPr>
          <a:xfrm rot="2493679">
            <a:off x="7592173" y="498407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8" name="-&gt;BRXPub2">
            <a:extLst>
              <a:ext uri="{FF2B5EF4-FFF2-40B4-BE49-F238E27FC236}">
                <a16:creationId xmlns:a16="http://schemas.microsoft.com/office/drawing/2014/main" id="{DBE34080-3C9F-4D6D-8826-4F8626C2E636}"/>
              </a:ext>
            </a:extLst>
          </p:cNvPr>
          <p:cNvSpPr/>
          <p:nvPr/>
        </p:nvSpPr>
        <p:spPr>
          <a:xfrm rot="209417">
            <a:off x="8134645" y="4154797"/>
            <a:ext cx="1411467" cy="4846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89163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(1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 fontScale="92500" lnSpcReduction="20000"/>
          </a:bodyPr>
          <a:lstStyle/>
          <a:p>
            <a:r>
              <a:rPr lang="en-US" b="1" dirty="0"/>
              <a:t>MQTT Broker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Receives published topics</a:t>
            </a:r>
          </a:p>
          <a:p>
            <a:pPr lvl="1"/>
            <a:r>
              <a:rPr lang="en-US" dirty="0"/>
              <a:t>Distributes topics to subscribers</a:t>
            </a:r>
            <a:endParaRPr lang="en-US" i="1" dirty="0"/>
          </a:p>
          <a:p>
            <a:pPr lvl="1"/>
            <a:r>
              <a:rPr lang="en-US" dirty="0"/>
              <a:t>Keeps Client connections alive</a:t>
            </a:r>
          </a:p>
          <a:p>
            <a:pPr lvl="1"/>
            <a:r>
              <a:rPr lang="en-US" dirty="0"/>
              <a:t>Sends Last Will &amp; Testament (LWT) to subscribers if a Client “ungracefully disconnects”</a:t>
            </a:r>
          </a:p>
          <a:p>
            <a:r>
              <a:rPr lang="en-US" b="1" dirty="0"/>
              <a:t>MQTT Client</a:t>
            </a:r>
          </a:p>
          <a:p>
            <a:pPr lvl="1"/>
            <a:r>
              <a:rPr lang="en-US" dirty="0"/>
              <a:t>Can publish topic(s), keep-alive time, Retain bit, QoS, Last Will &amp; Testament</a:t>
            </a:r>
          </a:p>
          <a:p>
            <a:pPr lvl="1"/>
            <a:r>
              <a:rPr lang="en-US" dirty="0"/>
              <a:t>Can subscribe to topic(s)</a:t>
            </a:r>
          </a:p>
          <a:p>
            <a:r>
              <a:rPr lang="en-US" b="1" dirty="0"/>
              <a:t>Topic</a:t>
            </a:r>
          </a:p>
          <a:p>
            <a:pPr lvl="1"/>
            <a:r>
              <a:rPr lang="en-US" dirty="0"/>
              <a:t>Name of the data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Payload</a:t>
            </a:r>
          </a:p>
          <a:p>
            <a:pPr lvl="1"/>
            <a:r>
              <a:rPr lang="en-US" dirty="0"/>
              <a:t>Actual data</a:t>
            </a:r>
          </a:p>
          <a:p>
            <a:r>
              <a:rPr lang="en-US" b="1" dirty="0"/>
              <a:t>Message</a:t>
            </a:r>
          </a:p>
          <a:p>
            <a:pPr lvl="1"/>
            <a:r>
              <a:rPr lang="en-US" dirty="0"/>
              <a:t>Topic + Payload</a:t>
            </a:r>
          </a:p>
          <a:p>
            <a:r>
              <a:rPr lang="en-US" b="1" dirty="0"/>
              <a:t>QoS </a:t>
            </a:r>
            <a:r>
              <a:rPr lang="en-US" i="1" dirty="0"/>
              <a:t>(Quality of Service)</a:t>
            </a:r>
            <a:endParaRPr lang="en-US" b="1" dirty="0"/>
          </a:p>
          <a:p>
            <a:pPr lvl="1"/>
            <a:r>
              <a:rPr lang="en-US" dirty="0"/>
              <a:t>0 = </a:t>
            </a:r>
            <a:r>
              <a:rPr lang="en-US" u="sng" dirty="0"/>
              <a:t>At most once</a:t>
            </a:r>
            <a:r>
              <a:rPr lang="en-US" dirty="0"/>
              <a:t> </a:t>
            </a:r>
            <a:r>
              <a:rPr lang="en-US" i="1" dirty="0"/>
              <a:t>(BRX always, publish &amp; subscribe)</a:t>
            </a:r>
            <a:r>
              <a:rPr lang="en-US" dirty="0"/>
              <a:t>: transmits message once (relies on TCP)</a:t>
            </a:r>
          </a:p>
          <a:p>
            <a:pPr lvl="1"/>
            <a:r>
              <a:rPr lang="en-US" dirty="0"/>
              <a:t>1 = </a:t>
            </a:r>
            <a:r>
              <a:rPr lang="en-US" u="sng" dirty="0"/>
              <a:t>At least once</a:t>
            </a:r>
            <a:r>
              <a:rPr lang="en-US" dirty="0"/>
              <a:t> : transmits message until it is acknowledged by receiver (may receive more than one)</a:t>
            </a:r>
            <a:endParaRPr lang="en-US" i="1" dirty="0"/>
          </a:p>
          <a:p>
            <a:pPr lvl="1"/>
            <a:r>
              <a:rPr lang="en-US" dirty="0"/>
              <a:t>2 = </a:t>
            </a:r>
            <a:r>
              <a:rPr lang="en-US" u="sng" dirty="0"/>
              <a:t>Exactly once</a:t>
            </a:r>
            <a:r>
              <a:rPr lang="en-US" dirty="0"/>
              <a:t>: transmits message, needs “received” message, asks if it can be “released,” needs “complete” message</a:t>
            </a:r>
            <a:endParaRPr lang="en-US" u="sng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(2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/>
          </a:bodyPr>
          <a:lstStyle/>
          <a:p>
            <a:r>
              <a:rPr lang="en-US" b="1" dirty="0"/>
              <a:t>Publish</a:t>
            </a:r>
          </a:p>
          <a:p>
            <a:pPr lvl="1"/>
            <a:r>
              <a:rPr lang="en-US" dirty="0"/>
              <a:t>To send a Topic w/Payload to MQTT Broker</a:t>
            </a:r>
          </a:p>
          <a:p>
            <a:r>
              <a:rPr lang="en-US" b="1" dirty="0"/>
              <a:t>Subscribe</a:t>
            </a:r>
          </a:p>
          <a:p>
            <a:pPr lvl="1"/>
            <a:r>
              <a:rPr lang="en-US" dirty="0"/>
              <a:t>To request a Topic w/Payload update from MQTT Broker</a:t>
            </a:r>
          </a:p>
          <a:p>
            <a:r>
              <a:rPr lang="en-US" b="1" dirty="0"/>
              <a:t>Retain</a:t>
            </a:r>
          </a:p>
          <a:p>
            <a:pPr lvl="1"/>
            <a:r>
              <a:rPr lang="en-US" dirty="0"/>
              <a:t>Asks MQTT Broker to save the Topic w/Payload even after sending it to all the subscribing Clients</a:t>
            </a:r>
          </a:p>
          <a:p>
            <a:r>
              <a:rPr lang="en-US" b="1" dirty="0"/>
              <a:t>Keep-alive Time</a:t>
            </a:r>
            <a:endParaRPr lang="en-US" dirty="0"/>
          </a:p>
          <a:p>
            <a:pPr lvl="1"/>
            <a:r>
              <a:rPr lang="en-US" dirty="0"/>
              <a:t>How often Broker “pings” client to see if he’s there</a:t>
            </a:r>
          </a:p>
          <a:p>
            <a:r>
              <a:rPr lang="en-US" b="1" dirty="0"/>
              <a:t>Last Will &amp; Testament</a:t>
            </a:r>
            <a:r>
              <a:rPr lang="en-US" dirty="0"/>
              <a:t> </a:t>
            </a:r>
            <a:r>
              <a:rPr lang="en-US" i="1" dirty="0"/>
              <a:t>(LWT)</a:t>
            </a:r>
            <a:endParaRPr lang="en-US" dirty="0"/>
          </a:p>
          <a:p>
            <a:pPr lvl="1"/>
            <a:r>
              <a:rPr lang="en-US" dirty="0"/>
              <a:t>Topic w/Payload initially sent by an MQTT Client to the MQTT Broker for the Broker to send to other Clients if he is “ungracefully disconnected”</a:t>
            </a:r>
          </a:p>
          <a:p>
            <a:pPr lvl="1"/>
            <a:endParaRPr lang="en-US" b="1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Data Exchange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604657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Publishers are fundamentally separate from Subscribers</a:t>
            </a:r>
          </a:p>
          <a:p>
            <a:pPr lvl="2"/>
            <a:r>
              <a:rPr lang="en-US" dirty="0"/>
              <a:t>Publishers only care about getting data to Broker</a:t>
            </a:r>
          </a:p>
          <a:p>
            <a:pPr lvl="2"/>
            <a:r>
              <a:rPr lang="en-US" dirty="0"/>
              <a:t>Broker is fully responsible for getting data to Subscribers</a:t>
            </a:r>
          </a:p>
          <a:p>
            <a:pPr lvl="1"/>
            <a:r>
              <a:rPr lang="en-US" dirty="0"/>
              <a:t>Clients connect to an MQTT Broker (TCP/IP, MQTT)</a:t>
            </a:r>
          </a:p>
          <a:p>
            <a:pPr lvl="1"/>
            <a:r>
              <a:rPr lang="en-US" dirty="0"/>
              <a:t>Clients can publish data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/temp, 72.3</a:t>
            </a:r>
          </a:p>
          <a:p>
            <a:pPr lvl="1"/>
            <a:r>
              <a:rPr lang="en-US" dirty="0"/>
              <a:t>Clients subscribe to topics, e.g.</a:t>
            </a:r>
          </a:p>
          <a:p>
            <a:pPr lvl="2"/>
            <a:r>
              <a:rPr lang="en-US" dirty="0"/>
              <a:t>host/office/</a:t>
            </a:r>
            <a:r>
              <a:rPr lang="en-US" dirty="0" err="1"/>
              <a:t>greg</a:t>
            </a:r>
            <a:r>
              <a:rPr lang="en-US" dirty="0"/>
              <a:t>/temp</a:t>
            </a:r>
          </a:p>
          <a:p>
            <a:pPr marL="54864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NOTE</a:t>
            </a:r>
            <a:r>
              <a:rPr lang="en-US" i="1" dirty="0">
                <a:solidFill>
                  <a:srgbClr val="FF0000"/>
                </a:solidFill>
              </a:rPr>
              <a:t>: MQTT supports wildcards for topics, but BRX doesn’t</a:t>
            </a:r>
          </a:p>
          <a:p>
            <a:pPr lvl="1"/>
            <a:r>
              <a:rPr lang="en-US" dirty="0"/>
              <a:t>Clients receive (from Broker) all data published to topics </a:t>
            </a:r>
            <a:br>
              <a:rPr lang="en-US" dirty="0"/>
            </a:br>
            <a:r>
              <a:rPr lang="en-US" dirty="0"/>
              <a:t>they subscribe to</a:t>
            </a:r>
          </a:p>
          <a:p>
            <a:pPr lvl="1"/>
            <a:r>
              <a:rPr lang="en-US" dirty="0"/>
              <a:t>Data can be anything (in BRX it can only be strings)</a:t>
            </a:r>
          </a:p>
          <a:p>
            <a:pPr lvl="1"/>
            <a:endParaRPr lang="en-US" dirty="0"/>
          </a:p>
        </p:txBody>
      </p:sp>
      <p:sp>
        <p:nvSpPr>
          <p:cNvPr id="5" name="MQTTBroker">
            <a:extLst>
              <a:ext uri="{FF2B5EF4-FFF2-40B4-BE49-F238E27FC236}">
                <a16:creationId xmlns:a16="http://schemas.microsoft.com/office/drawing/2014/main" id="{9425A899-8DF7-4019-BFAA-DE3021A4220C}"/>
              </a:ext>
            </a:extLst>
          </p:cNvPr>
          <p:cNvSpPr/>
          <p:nvPr/>
        </p:nvSpPr>
        <p:spPr>
          <a:xfrm>
            <a:off x="7818321" y="488664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6" name="P-BRXpub">
            <a:extLst>
              <a:ext uri="{FF2B5EF4-FFF2-40B4-BE49-F238E27FC236}">
                <a16:creationId xmlns:a16="http://schemas.microsoft.com/office/drawing/2014/main" id="{4D0CEE9A-8652-4E39-874A-12BC25DB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02" y="3695941"/>
            <a:ext cx="1644481" cy="1443357"/>
          </a:xfrm>
          <a:prstGeom prst="rect">
            <a:avLst/>
          </a:prstGeom>
        </p:spPr>
      </p:pic>
      <p:pic>
        <p:nvPicPr>
          <p:cNvPr id="17" name="P-BRXsub">
            <a:extLst>
              <a:ext uri="{FF2B5EF4-FFF2-40B4-BE49-F238E27FC236}">
                <a16:creationId xmlns:a16="http://schemas.microsoft.com/office/drawing/2014/main" id="{0643E041-064F-4D9A-AEBB-6782C3E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31" y="3695940"/>
            <a:ext cx="1644481" cy="1443357"/>
          </a:xfrm>
          <a:prstGeom prst="rect">
            <a:avLst/>
          </a:prstGeom>
        </p:spPr>
      </p:pic>
      <p:sp>
        <p:nvSpPr>
          <p:cNvPr id="15" name="&lt;-&gt;Disconnect">
            <a:extLst>
              <a:ext uri="{FF2B5EF4-FFF2-40B4-BE49-F238E27FC236}">
                <a16:creationId xmlns:a16="http://schemas.microsoft.com/office/drawing/2014/main" id="{0DF71DAE-F82A-463F-9E68-4BA5B4DC22F9}"/>
              </a:ext>
            </a:extLst>
          </p:cNvPr>
          <p:cNvSpPr/>
          <p:nvPr/>
        </p:nvSpPr>
        <p:spPr>
          <a:xfrm>
            <a:off x="9192739" y="4120241"/>
            <a:ext cx="952928" cy="479055"/>
          </a:xfrm>
          <a:prstGeom prst="left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1" name="--ConnBRXpub">
            <a:extLst>
              <a:ext uri="{FF2B5EF4-FFF2-40B4-BE49-F238E27FC236}">
                <a16:creationId xmlns:a16="http://schemas.microsoft.com/office/drawing/2014/main" id="{38C41EAA-D442-4C55-8D47-124806B0EBC1}"/>
              </a:ext>
            </a:extLst>
          </p:cNvPr>
          <p:cNvCxnSpPr>
            <a:cxnSpLocks/>
          </p:cNvCxnSpPr>
          <p:nvPr/>
        </p:nvCxnSpPr>
        <p:spPr>
          <a:xfrm flipV="1">
            <a:off x="7818321" y="2133600"/>
            <a:ext cx="672536" cy="16188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--ConnBRXsub">
            <a:extLst>
              <a:ext uri="{FF2B5EF4-FFF2-40B4-BE49-F238E27FC236}">
                <a16:creationId xmlns:a16="http://schemas.microsoft.com/office/drawing/2014/main" id="{6BB75E51-394C-42D1-95FB-B6EFF075A13B}"/>
              </a:ext>
            </a:extLst>
          </p:cNvPr>
          <p:cNvCxnSpPr>
            <a:cxnSpLocks/>
          </p:cNvCxnSpPr>
          <p:nvPr/>
        </p:nvCxnSpPr>
        <p:spPr>
          <a:xfrm flipH="1" flipV="1">
            <a:off x="9707748" y="2275735"/>
            <a:ext cx="720766" cy="14767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-&gt;BRXPub">
            <a:extLst>
              <a:ext uri="{FF2B5EF4-FFF2-40B4-BE49-F238E27FC236}">
                <a16:creationId xmlns:a16="http://schemas.microsoft.com/office/drawing/2014/main" id="{DA9DD64D-FEB8-4244-B15C-81B276C34722}"/>
              </a:ext>
            </a:extLst>
          </p:cNvPr>
          <p:cNvSpPr/>
          <p:nvPr/>
        </p:nvSpPr>
        <p:spPr>
          <a:xfrm rot="17698065">
            <a:off x="7310343" y="2642701"/>
            <a:ext cx="1037237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0" name="-&gt;BRXSub">
            <a:extLst>
              <a:ext uri="{FF2B5EF4-FFF2-40B4-BE49-F238E27FC236}">
                <a16:creationId xmlns:a16="http://schemas.microsoft.com/office/drawing/2014/main" id="{0F7FE0E0-33D7-4625-A9C4-7BDE1368B54C}"/>
              </a:ext>
            </a:extLst>
          </p:cNvPr>
          <p:cNvSpPr/>
          <p:nvPr/>
        </p:nvSpPr>
        <p:spPr>
          <a:xfrm rot="3926285">
            <a:off x="9185049" y="303244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8F5A2-56B4-4C69-9708-DCCD2E975C87}"/>
              </a:ext>
            </a:extLst>
          </p:cNvPr>
          <p:cNvSpPr txBox="1"/>
          <p:nvPr/>
        </p:nvSpPr>
        <p:spPr>
          <a:xfrm>
            <a:off x="8057944" y="3278806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host/office/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greg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/temp</a:t>
            </a:r>
          </a:p>
        </p:txBody>
      </p:sp>
    </p:spTree>
    <p:extLst>
      <p:ext uri="{BB962C8B-B14F-4D97-AF65-F5344CB8AC3E}">
        <p14:creationId xmlns:p14="http://schemas.microsoft.com/office/powerpoint/2010/main" val="35881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6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6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61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1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1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1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1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3568 -0.239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61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1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7 -0.23912 L 0.18268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15" grpId="0" animBg="1"/>
      <p:bldP spid="15" grpId="1" animBg="1"/>
      <p:bldP spid="9" grpId="0" animBg="1"/>
      <p:bldP spid="10" grpId="0" animBg="1"/>
      <p:bldP spid="22" grpId="0"/>
      <p:bldP spid="22" grpId="1"/>
      <p:bldP spid="22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-QoS1">
            <a:extLst>
              <a:ext uri="{FF2B5EF4-FFF2-40B4-BE49-F238E27FC236}">
                <a16:creationId xmlns:a16="http://schemas.microsoft.com/office/drawing/2014/main" id="{EFB8E2F1-B4BA-4FB5-BBF5-3BDE9D9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7" y="1095479"/>
            <a:ext cx="3211766" cy="1078154"/>
          </a:xfrm>
          <a:prstGeom prst="rect">
            <a:avLst/>
          </a:prstGeom>
        </p:spPr>
      </p:pic>
      <p:pic>
        <p:nvPicPr>
          <p:cNvPr id="4" name="P-QoS0">
            <a:extLst>
              <a:ext uri="{FF2B5EF4-FFF2-40B4-BE49-F238E27FC236}">
                <a16:creationId xmlns:a16="http://schemas.microsoft.com/office/drawing/2014/main" id="{CB1D39C4-B9AA-4C93-A48E-8CEA6259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" y="4169354"/>
            <a:ext cx="6273855" cy="2080449"/>
          </a:xfrm>
          <a:prstGeom prst="rect">
            <a:avLst/>
          </a:prstGeom>
        </p:spPr>
      </p:pic>
      <p:pic>
        <p:nvPicPr>
          <p:cNvPr id="6" name="P-QoS2">
            <a:extLst>
              <a:ext uri="{FF2B5EF4-FFF2-40B4-BE49-F238E27FC236}">
                <a16:creationId xmlns:a16="http://schemas.microsoft.com/office/drawing/2014/main" id="{00BA6D76-06EB-495B-A15F-393D530A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0" y="1091898"/>
            <a:ext cx="3255037" cy="1186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FA1D2-31FE-4C1F-B074-E6468C5A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93" y="476655"/>
            <a:ext cx="3119585" cy="36039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MQTT Quality of Service (QoS)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F9F4-4FA9-4A64-A62A-3067187C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71" y="4141784"/>
            <a:ext cx="3121207" cy="13881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0: At most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1: At least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2: Exactly once</a:t>
            </a:r>
          </a:p>
        </p:txBody>
      </p:sp>
      <p:sp>
        <p:nvSpPr>
          <p:cNvPr id="7" name="&quot;BRX Uses...&quot;">
            <a:extLst>
              <a:ext uri="{FF2B5EF4-FFF2-40B4-BE49-F238E27FC236}">
                <a16:creationId xmlns:a16="http://schemas.microsoft.com/office/drawing/2014/main" id="{B45B076B-C0DB-44ED-B1B4-123D70B6E27F}"/>
              </a:ext>
            </a:extLst>
          </p:cNvPr>
          <p:cNvSpPr txBox="1"/>
          <p:nvPr/>
        </p:nvSpPr>
        <p:spPr>
          <a:xfrm>
            <a:off x="788685" y="3329245"/>
            <a:ext cx="6496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BRX Uses QoS = 0 for publish &amp; subscribe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(Lowest Bandwidth)</a:t>
            </a:r>
          </a:p>
        </p:txBody>
      </p:sp>
      <p:sp>
        <p:nvSpPr>
          <p:cNvPr id="8" name="&quot;Lowest...&quot;">
            <a:extLst>
              <a:ext uri="{FF2B5EF4-FFF2-40B4-BE49-F238E27FC236}">
                <a16:creationId xmlns:a16="http://schemas.microsoft.com/office/drawing/2014/main" id="{75D35D54-DDF7-4435-920F-E023E6345160}"/>
              </a:ext>
            </a:extLst>
          </p:cNvPr>
          <p:cNvSpPr txBox="1"/>
          <p:nvPr/>
        </p:nvSpPr>
        <p:spPr>
          <a:xfrm>
            <a:off x="5109055" y="570357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Basic Peer-to-peer</a:t>
            </a:r>
          </a:p>
        </p:txBody>
      </p:sp>
      <p:sp>
        <p:nvSpPr>
          <p:cNvPr id="9" name="&quot;Financial...&quot;">
            <a:extLst>
              <a:ext uri="{FF2B5EF4-FFF2-40B4-BE49-F238E27FC236}">
                <a16:creationId xmlns:a16="http://schemas.microsoft.com/office/drawing/2014/main" id="{6A742E5A-C45E-430E-B409-7E5E8E506C30}"/>
              </a:ext>
            </a:extLst>
          </p:cNvPr>
          <p:cNvSpPr txBox="1"/>
          <p:nvPr/>
        </p:nvSpPr>
        <p:spPr>
          <a:xfrm>
            <a:off x="1027668" y="54287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29233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2F-2B9B-4584-BDF7-7B9F6E8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Broker – EXAMPLE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3EF9C5F6-19E9-4EAB-91EA-26E284B6DE88}"/>
              </a:ext>
            </a:extLst>
          </p:cNvPr>
          <p:cNvSpPr/>
          <p:nvPr/>
        </p:nvSpPr>
        <p:spPr>
          <a:xfrm>
            <a:off x="4491445" y="2122714"/>
            <a:ext cx="3178629" cy="412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sp>
        <p:nvSpPr>
          <p:cNvPr id="5" name="Client1">
            <a:extLst>
              <a:ext uri="{FF2B5EF4-FFF2-40B4-BE49-F238E27FC236}">
                <a16:creationId xmlns:a16="http://schemas.microsoft.com/office/drawing/2014/main" id="{D1231C37-DE94-46DC-A487-D1FA2730B8AE}"/>
              </a:ext>
            </a:extLst>
          </p:cNvPr>
          <p:cNvSpPr/>
          <p:nvPr/>
        </p:nvSpPr>
        <p:spPr>
          <a:xfrm>
            <a:off x="838200" y="2122713"/>
            <a:ext cx="1970314" cy="2024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#1</a:t>
            </a:r>
          </a:p>
        </p:txBody>
      </p:sp>
      <p:sp>
        <p:nvSpPr>
          <p:cNvPr id="6" name="Client2">
            <a:extLst>
              <a:ext uri="{FF2B5EF4-FFF2-40B4-BE49-F238E27FC236}">
                <a16:creationId xmlns:a16="http://schemas.microsoft.com/office/drawing/2014/main" id="{157C610E-FFC2-4CE2-8CA8-C1AB8E7B8275}"/>
              </a:ext>
            </a:extLst>
          </p:cNvPr>
          <p:cNvSpPr/>
          <p:nvPr/>
        </p:nvSpPr>
        <p:spPr>
          <a:xfrm>
            <a:off x="838200" y="4892040"/>
            <a:ext cx="1970314" cy="1356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#2</a:t>
            </a:r>
          </a:p>
        </p:txBody>
      </p:sp>
      <p:sp>
        <p:nvSpPr>
          <p:cNvPr id="12" name="Client3">
            <a:extLst>
              <a:ext uri="{FF2B5EF4-FFF2-40B4-BE49-F238E27FC236}">
                <a16:creationId xmlns:a16="http://schemas.microsoft.com/office/drawing/2014/main" id="{4EEA60A4-94E7-4DAB-A7A1-5105E16963E3}"/>
              </a:ext>
            </a:extLst>
          </p:cNvPr>
          <p:cNvSpPr/>
          <p:nvPr/>
        </p:nvSpPr>
        <p:spPr>
          <a:xfrm>
            <a:off x="9503228" y="2122714"/>
            <a:ext cx="1970314" cy="1356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#3</a:t>
            </a:r>
          </a:p>
        </p:txBody>
      </p:sp>
      <p:sp>
        <p:nvSpPr>
          <p:cNvPr id="13" name="Client4">
            <a:extLst>
              <a:ext uri="{FF2B5EF4-FFF2-40B4-BE49-F238E27FC236}">
                <a16:creationId xmlns:a16="http://schemas.microsoft.com/office/drawing/2014/main" id="{BCFDCEF7-3E4E-4974-9EF5-795C7C440960}"/>
              </a:ext>
            </a:extLst>
          </p:cNvPr>
          <p:cNvSpPr/>
          <p:nvPr/>
        </p:nvSpPr>
        <p:spPr>
          <a:xfrm>
            <a:off x="9503228" y="4855641"/>
            <a:ext cx="1970314" cy="13563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#4</a:t>
            </a:r>
          </a:p>
        </p:txBody>
      </p:sp>
      <p:sp>
        <p:nvSpPr>
          <p:cNvPr id="7" name="1-Topic1">
            <a:extLst>
              <a:ext uri="{FF2B5EF4-FFF2-40B4-BE49-F238E27FC236}">
                <a16:creationId xmlns:a16="http://schemas.microsoft.com/office/drawing/2014/main" id="{296E7DEB-FD21-4C70-9236-308C0F09D65A}"/>
              </a:ext>
            </a:extLst>
          </p:cNvPr>
          <p:cNvSpPr txBox="1"/>
          <p:nvPr/>
        </p:nvSpPr>
        <p:spPr>
          <a:xfrm>
            <a:off x="838201" y="2517065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(data), R1</a:t>
            </a:r>
          </a:p>
        </p:txBody>
      </p:sp>
      <p:sp>
        <p:nvSpPr>
          <p:cNvPr id="8" name="1-Topic2">
            <a:extLst>
              <a:ext uri="{FF2B5EF4-FFF2-40B4-BE49-F238E27FC236}">
                <a16:creationId xmlns:a16="http://schemas.microsoft.com/office/drawing/2014/main" id="{B8117032-238B-4798-A5E4-ADDB9DFAA19A}"/>
              </a:ext>
            </a:extLst>
          </p:cNvPr>
          <p:cNvSpPr txBox="1"/>
          <p:nvPr/>
        </p:nvSpPr>
        <p:spPr>
          <a:xfrm>
            <a:off x="838200" y="2911416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(data), R0</a:t>
            </a:r>
          </a:p>
        </p:txBody>
      </p:sp>
      <p:sp>
        <p:nvSpPr>
          <p:cNvPr id="14" name="1-LWT">
            <a:extLst>
              <a:ext uri="{FF2B5EF4-FFF2-40B4-BE49-F238E27FC236}">
                <a16:creationId xmlns:a16="http://schemas.microsoft.com/office/drawing/2014/main" id="{C9BC694B-28CC-4EFD-8AB7-864F0280D569}"/>
              </a:ext>
            </a:extLst>
          </p:cNvPr>
          <p:cNvSpPr txBox="1"/>
          <p:nvPr/>
        </p:nvSpPr>
        <p:spPr>
          <a:xfrm>
            <a:off x="838199" y="3331469"/>
            <a:ext cx="197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(data), R1</a:t>
            </a:r>
          </a:p>
        </p:txBody>
      </p:sp>
      <p:cxnSp>
        <p:nvCxnSpPr>
          <p:cNvPr id="16" name="-&gt;1-B">
            <a:extLst>
              <a:ext uri="{FF2B5EF4-FFF2-40B4-BE49-F238E27FC236}">
                <a16:creationId xmlns:a16="http://schemas.microsoft.com/office/drawing/2014/main" id="{3E172269-EEB1-4B3E-974C-40FC2EBEBD48}"/>
              </a:ext>
            </a:extLst>
          </p:cNvPr>
          <p:cNvCxnSpPr/>
          <p:nvPr/>
        </p:nvCxnSpPr>
        <p:spPr>
          <a:xfrm>
            <a:off x="2808506" y="2351312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ct1">
            <a:extLst>
              <a:ext uri="{FF2B5EF4-FFF2-40B4-BE49-F238E27FC236}">
                <a16:creationId xmlns:a16="http://schemas.microsoft.com/office/drawing/2014/main" id="{15EB8173-B5DE-43A3-86B5-5E0EF4877218}"/>
              </a:ext>
            </a:extLst>
          </p:cNvPr>
          <p:cNvSpPr txBox="1"/>
          <p:nvPr/>
        </p:nvSpPr>
        <p:spPr>
          <a:xfrm>
            <a:off x="3157692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25" name="ClientList">
            <a:extLst>
              <a:ext uri="{FF2B5EF4-FFF2-40B4-BE49-F238E27FC236}">
                <a16:creationId xmlns:a16="http://schemas.microsoft.com/office/drawing/2014/main" id="{8C6D4B5C-D08C-462E-8FA7-465FA3A47EBA}"/>
              </a:ext>
            </a:extLst>
          </p:cNvPr>
          <p:cNvSpPr/>
          <p:nvPr/>
        </p:nvSpPr>
        <p:spPr>
          <a:xfrm>
            <a:off x="4491441" y="2517064"/>
            <a:ext cx="3178633" cy="940161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37" name="CL1">
            <a:extLst>
              <a:ext uri="{FF2B5EF4-FFF2-40B4-BE49-F238E27FC236}">
                <a16:creationId xmlns:a16="http://schemas.microsoft.com/office/drawing/2014/main" id="{44F498A0-83E4-4378-BCD5-3604FB23EA56}"/>
              </a:ext>
            </a:extLst>
          </p:cNvPr>
          <p:cNvSpPr/>
          <p:nvPr/>
        </p:nvSpPr>
        <p:spPr>
          <a:xfrm>
            <a:off x="4491440" y="2832751"/>
            <a:ext cx="1330652" cy="31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#1-KAT:1s</a:t>
            </a:r>
          </a:p>
        </p:txBody>
      </p:sp>
      <p:sp>
        <p:nvSpPr>
          <p:cNvPr id="26" name="-&gt;1-Pub">
            <a:extLst>
              <a:ext uri="{FF2B5EF4-FFF2-40B4-BE49-F238E27FC236}">
                <a16:creationId xmlns:a16="http://schemas.microsoft.com/office/drawing/2014/main" id="{199145D9-85BA-4C52-8A01-24F03730DA0A}"/>
              </a:ext>
            </a:extLst>
          </p:cNvPr>
          <p:cNvSpPr/>
          <p:nvPr/>
        </p:nvSpPr>
        <p:spPr>
          <a:xfrm>
            <a:off x="2808502" y="2600573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7" name="TopicList">
            <a:extLst>
              <a:ext uri="{FF2B5EF4-FFF2-40B4-BE49-F238E27FC236}">
                <a16:creationId xmlns:a16="http://schemas.microsoft.com/office/drawing/2014/main" id="{E215E695-F9D1-449A-BF38-BFD9D8990D55}"/>
              </a:ext>
            </a:extLst>
          </p:cNvPr>
          <p:cNvSpPr/>
          <p:nvPr/>
        </p:nvSpPr>
        <p:spPr>
          <a:xfrm>
            <a:off x="4491441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1" name="T1">
            <a:extLst>
              <a:ext uri="{FF2B5EF4-FFF2-40B4-BE49-F238E27FC236}">
                <a16:creationId xmlns:a16="http://schemas.microsoft.com/office/drawing/2014/main" id="{73026B4D-8701-4FB3-94BD-FED326BAB94B}"/>
              </a:ext>
            </a:extLst>
          </p:cNvPr>
          <p:cNvSpPr/>
          <p:nvPr/>
        </p:nvSpPr>
        <p:spPr>
          <a:xfrm>
            <a:off x="4491437" y="380532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</a:t>
            </a:r>
          </a:p>
        </p:txBody>
      </p:sp>
      <p:sp>
        <p:nvSpPr>
          <p:cNvPr id="42" name="T2">
            <a:extLst>
              <a:ext uri="{FF2B5EF4-FFF2-40B4-BE49-F238E27FC236}">
                <a16:creationId xmlns:a16="http://schemas.microsoft.com/office/drawing/2014/main" id="{A06816E4-BB0D-420F-9210-924D6F872A8E}"/>
              </a:ext>
            </a:extLst>
          </p:cNvPr>
          <p:cNvSpPr/>
          <p:nvPr/>
        </p:nvSpPr>
        <p:spPr>
          <a:xfrm>
            <a:off x="4491437" y="411854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</a:t>
            </a:r>
          </a:p>
        </p:txBody>
      </p:sp>
      <p:sp>
        <p:nvSpPr>
          <p:cNvPr id="28" name="LWC">
            <a:extLst>
              <a:ext uri="{FF2B5EF4-FFF2-40B4-BE49-F238E27FC236}">
                <a16:creationId xmlns:a16="http://schemas.microsoft.com/office/drawing/2014/main" id="{3316A746-4CAA-4481-AA70-F9853FF770B7}"/>
              </a:ext>
            </a:extLst>
          </p:cNvPr>
          <p:cNvSpPr/>
          <p:nvPr/>
        </p:nvSpPr>
        <p:spPr>
          <a:xfrm>
            <a:off x="4491427" y="5599768"/>
            <a:ext cx="3178633" cy="64419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3" name="T3">
            <a:extLst>
              <a:ext uri="{FF2B5EF4-FFF2-40B4-BE49-F238E27FC236}">
                <a16:creationId xmlns:a16="http://schemas.microsoft.com/office/drawing/2014/main" id="{EA86E1CF-4E3E-4951-8927-53687DAC9960}"/>
              </a:ext>
            </a:extLst>
          </p:cNvPr>
          <p:cNvSpPr/>
          <p:nvPr/>
        </p:nvSpPr>
        <p:spPr>
          <a:xfrm>
            <a:off x="4491438" y="5932964"/>
            <a:ext cx="1833152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#1: Topic3 (data)</a:t>
            </a:r>
          </a:p>
        </p:txBody>
      </p:sp>
      <p:sp>
        <p:nvSpPr>
          <p:cNvPr id="47" name="Subscribers">
            <a:extLst>
              <a:ext uri="{FF2B5EF4-FFF2-40B4-BE49-F238E27FC236}">
                <a16:creationId xmlns:a16="http://schemas.microsoft.com/office/drawing/2014/main" id="{991B5262-52C3-429E-810C-F0735FDD4E1B}"/>
              </a:ext>
            </a:extLst>
          </p:cNvPr>
          <p:cNvSpPr/>
          <p:nvPr/>
        </p:nvSpPr>
        <p:spPr>
          <a:xfrm>
            <a:off x="6065500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8" name="-(NoSubs)">
            <a:extLst>
              <a:ext uri="{FF2B5EF4-FFF2-40B4-BE49-F238E27FC236}">
                <a16:creationId xmlns:a16="http://schemas.microsoft.com/office/drawing/2014/main" id="{0A5C9339-A111-4161-86FD-59E7F929DD74}"/>
              </a:ext>
            </a:extLst>
          </p:cNvPr>
          <p:cNvSpPr/>
          <p:nvPr/>
        </p:nvSpPr>
        <p:spPr>
          <a:xfrm>
            <a:off x="7887781" y="2494570"/>
            <a:ext cx="1397740" cy="612648"/>
          </a:xfrm>
          <a:prstGeom prst="wedgeRoundRectCallout">
            <a:avLst>
              <a:gd name="adj1" fmla="val -87032"/>
              <a:gd name="adj2" fmla="val 1993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Subscribers</a:t>
            </a:r>
          </a:p>
        </p:txBody>
      </p:sp>
      <p:cxnSp>
        <p:nvCxnSpPr>
          <p:cNvPr id="21" name="&lt;-3-B">
            <a:extLst>
              <a:ext uri="{FF2B5EF4-FFF2-40B4-BE49-F238E27FC236}">
                <a16:creationId xmlns:a16="http://schemas.microsoft.com/office/drawing/2014/main" id="{ECFD5611-9E5F-4B51-96FB-E7E0BF70900E}"/>
              </a:ext>
            </a:extLst>
          </p:cNvPr>
          <p:cNvCxnSpPr/>
          <p:nvPr/>
        </p:nvCxnSpPr>
        <p:spPr>
          <a:xfrm flipH="1">
            <a:off x="7670074" y="2351312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nect3">
            <a:extLst>
              <a:ext uri="{FF2B5EF4-FFF2-40B4-BE49-F238E27FC236}">
                <a16:creationId xmlns:a16="http://schemas.microsoft.com/office/drawing/2014/main" id="{B240D93E-985A-4FB5-9103-A02A8C4F3A90}"/>
              </a:ext>
            </a:extLst>
          </p:cNvPr>
          <p:cNvSpPr txBox="1"/>
          <p:nvPr/>
        </p:nvSpPr>
        <p:spPr>
          <a:xfrm>
            <a:off x="8100050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9" name="CL3">
            <a:extLst>
              <a:ext uri="{FF2B5EF4-FFF2-40B4-BE49-F238E27FC236}">
                <a16:creationId xmlns:a16="http://schemas.microsoft.com/office/drawing/2014/main" id="{4E11554F-20F8-445E-875E-F3114D113C3D}"/>
              </a:ext>
            </a:extLst>
          </p:cNvPr>
          <p:cNvSpPr/>
          <p:nvPr/>
        </p:nvSpPr>
        <p:spPr>
          <a:xfrm>
            <a:off x="4491440" y="3145971"/>
            <a:ext cx="1330652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#3-KAT:5s</a:t>
            </a:r>
          </a:p>
        </p:txBody>
      </p:sp>
      <p:sp>
        <p:nvSpPr>
          <p:cNvPr id="32" name="3SubT1">
            <a:extLst>
              <a:ext uri="{FF2B5EF4-FFF2-40B4-BE49-F238E27FC236}">
                <a16:creationId xmlns:a16="http://schemas.microsoft.com/office/drawing/2014/main" id="{47E13736-8D44-49D1-8206-D69767C4CFAE}"/>
              </a:ext>
            </a:extLst>
          </p:cNvPr>
          <p:cNvSpPr txBox="1"/>
          <p:nvPr/>
        </p:nvSpPr>
        <p:spPr>
          <a:xfrm>
            <a:off x="9531994" y="2520331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4" name="3SubT3">
            <a:extLst>
              <a:ext uri="{FF2B5EF4-FFF2-40B4-BE49-F238E27FC236}">
                <a16:creationId xmlns:a16="http://schemas.microsoft.com/office/drawing/2014/main" id="{5D24AEBB-1573-4500-87D7-118EA659E84A}"/>
              </a:ext>
            </a:extLst>
          </p:cNvPr>
          <p:cNvSpPr txBox="1"/>
          <p:nvPr/>
        </p:nvSpPr>
        <p:spPr>
          <a:xfrm>
            <a:off x="9531993" y="284346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</a:t>
            </a:r>
          </a:p>
        </p:txBody>
      </p:sp>
      <p:sp>
        <p:nvSpPr>
          <p:cNvPr id="30" name="&lt;-3-Sub">
            <a:extLst>
              <a:ext uri="{FF2B5EF4-FFF2-40B4-BE49-F238E27FC236}">
                <a16:creationId xmlns:a16="http://schemas.microsoft.com/office/drawing/2014/main" id="{09764B57-FB3C-4A16-A151-C5807851589C}"/>
              </a:ext>
            </a:extLst>
          </p:cNvPr>
          <p:cNvSpPr/>
          <p:nvPr/>
        </p:nvSpPr>
        <p:spPr>
          <a:xfrm>
            <a:off x="7667001" y="2510172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1" name="Sub3-T1T3">
            <a:extLst>
              <a:ext uri="{FF2B5EF4-FFF2-40B4-BE49-F238E27FC236}">
                <a16:creationId xmlns:a16="http://schemas.microsoft.com/office/drawing/2014/main" id="{73F43B5B-99FC-47B5-BE69-92FB5395C1A4}"/>
              </a:ext>
            </a:extLst>
          </p:cNvPr>
          <p:cNvSpPr/>
          <p:nvPr/>
        </p:nvSpPr>
        <p:spPr>
          <a:xfrm>
            <a:off x="6065492" y="3805323"/>
            <a:ext cx="1601509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#3: T1, T3</a:t>
            </a:r>
          </a:p>
        </p:txBody>
      </p:sp>
      <p:sp>
        <p:nvSpPr>
          <p:cNvPr id="52" name="-(T1ExistRet)">
            <a:extLst>
              <a:ext uri="{FF2B5EF4-FFF2-40B4-BE49-F238E27FC236}">
                <a16:creationId xmlns:a16="http://schemas.microsoft.com/office/drawing/2014/main" id="{D0697D5B-5CF5-4BE3-8BA8-E6AC5E8DFB1C}"/>
              </a:ext>
            </a:extLst>
          </p:cNvPr>
          <p:cNvSpPr/>
          <p:nvPr/>
        </p:nvSpPr>
        <p:spPr>
          <a:xfrm>
            <a:off x="3361747" y="4588517"/>
            <a:ext cx="1561019" cy="612648"/>
          </a:xfrm>
          <a:prstGeom prst="wedgeRoundRectCallout">
            <a:avLst>
              <a:gd name="adj1" fmla="val 41977"/>
              <a:gd name="adj2" fmla="val -1382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exists &amp; is retained</a:t>
            </a:r>
          </a:p>
        </p:txBody>
      </p:sp>
      <p:sp>
        <p:nvSpPr>
          <p:cNvPr id="53" name="3-T1data">
            <a:extLst>
              <a:ext uri="{FF2B5EF4-FFF2-40B4-BE49-F238E27FC236}">
                <a16:creationId xmlns:a16="http://schemas.microsoft.com/office/drawing/2014/main" id="{F56119F0-F209-4459-BEEC-33BD49F235B1}"/>
              </a:ext>
            </a:extLst>
          </p:cNvPr>
          <p:cNvSpPr/>
          <p:nvPr/>
        </p:nvSpPr>
        <p:spPr>
          <a:xfrm>
            <a:off x="10233023" y="2573177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4" name="-(BrokerT1-3)">
            <a:extLst>
              <a:ext uri="{FF2B5EF4-FFF2-40B4-BE49-F238E27FC236}">
                <a16:creationId xmlns:a16="http://schemas.microsoft.com/office/drawing/2014/main" id="{5D746618-4DB1-4293-883C-FAA36AD1E192}"/>
              </a:ext>
            </a:extLst>
          </p:cNvPr>
          <p:cNvSpPr/>
          <p:nvPr/>
        </p:nvSpPr>
        <p:spPr>
          <a:xfrm>
            <a:off x="10233023" y="1243784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#3</a:t>
            </a:r>
          </a:p>
        </p:txBody>
      </p:sp>
      <p:sp>
        <p:nvSpPr>
          <p:cNvPr id="55" name="-(T3notsent)">
            <a:extLst>
              <a:ext uri="{FF2B5EF4-FFF2-40B4-BE49-F238E27FC236}">
                <a16:creationId xmlns:a16="http://schemas.microsoft.com/office/drawing/2014/main" id="{90EB22D6-A983-4DA1-AE2B-5580A2C045E4}"/>
              </a:ext>
            </a:extLst>
          </p:cNvPr>
          <p:cNvSpPr/>
          <p:nvPr/>
        </p:nvSpPr>
        <p:spPr>
          <a:xfrm>
            <a:off x="5325832" y="4605077"/>
            <a:ext cx="1970314" cy="868764"/>
          </a:xfrm>
          <a:prstGeom prst="wedgeRoundRectCallout">
            <a:avLst>
              <a:gd name="adj1" fmla="val -56517"/>
              <a:gd name="adj2" fmla="val 1106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not sent because it is LWT &amp; #1 is still alive</a:t>
            </a:r>
          </a:p>
        </p:txBody>
      </p:sp>
      <p:cxnSp>
        <p:nvCxnSpPr>
          <p:cNvPr id="22" name="&lt;-4-B">
            <a:extLst>
              <a:ext uri="{FF2B5EF4-FFF2-40B4-BE49-F238E27FC236}">
                <a16:creationId xmlns:a16="http://schemas.microsoft.com/office/drawing/2014/main" id="{57120DC0-D5CF-433C-AAE5-29171FC35CC0}"/>
              </a:ext>
            </a:extLst>
          </p:cNvPr>
          <p:cNvCxnSpPr/>
          <p:nvPr/>
        </p:nvCxnSpPr>
        <p:spPr>
          <a:xfrm flipH="1">
            <a:off x="7670074" y="5050969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nect4">
            <a:extLst>
              <a:ext uri="{FF2B5EF4-FFF2-40B4-BE49-F238E27FC236}">
                <a16:creationId xmlns:a16="http://schemas.microsoft.com/office/drawing/2014/main" id="{7F221BAB-CC81-4EA0-9FC1-84878215340F}"/>
              </a:ext>
            </a:extLst>
          </p:cNvPr>
          <p:cNvSpPr txBox="1"/>
          <p:nvPr/>
        </p:nvSpPr>
        <p:spPr>
          <a:xfrm>
            <a:off x="8100050" y="470737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3" name="4SubT1">
            <a:extLst>
              <a:ext uri="{FF2B5EF4-FFF2-40B4-BE49-F238E27FC236}">
                <a16:creationId xmlns:a16="http://schemas.microsoft.com/office/drawing/2014/main" id="{AE54609A-C81C-442D-9CFF-5F298D5554F9}"/>
              </a:ext>
            </a:extLst>
          </p:cNvPr>
          <p:cNvSpPr txBox="1"/>
          <p:nvPr/>
        </p:nvSpPr>
        <p:spPr>
          <a:xfrm>
            <a:off x="9531994" y="5239739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5" name="4SubT2">
            <a:extLst>
              <a:ext uri="{FF2B5EF4-FFF2-40B4-BE49-F238E27FC236}">
                <a16:creationId xmlns:a16="http://schemas.microsoft.com/office/drawing/2014/main" id="{C87B6CF7-FBC0-4040-B930-4751BF0EC409}"/>
              </a:ext>
            </a:extLst>
          </p:cNvPr>
          <p:cNvSpPr txBox="1"/>
          <p:nvPr/>
        </p:nvSpPr>
        <p:spPr>
          <a:xfrm>
            <a:off x="9519169" y="5518144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</a:t>
            </a:r>
          </a:p>
        </p:txBody>
      </p:sp>
      <p:sp>
        <p:nvSpPr>
          <p:cNvPr id="36" name="4Sub6">
            <a:extLst>
              <a:ext uri="{FF2B5EF4-FFF2-40B4-BE49-F238E27FC236}">
                <a16:creationId xmlns:a16="http://schemas.microsoft.com/office/drawing/2014/main" id="{C7E1D501-66DA-4DC5-9038-CEBCE9AB939B}"/>
              </a:ext>
            </a:extLst>
          </p:cNvPr>
          <p:cNvSpPr txBox="1"/>
          <p:nvPr/>
        </p:nvSpPr>
        <p:spPr>
          <a:xfrm>
            <a:off x="9531993" y="5808503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</a:t>
            </a:r>
          </a:p>
        </p:txBody>
      </p:sp>
      <p:sp>
        <p:nvSpPr>
          <p:cNvPr id="31" name="&lt;-4-Sub">
            <a:extLst>
              <a:ext uri="{FF2B5EF4-FFF2-40B4-BE49-F238E27FC236}">
                <a16:creationId xmlns:a16="http://schemas.microsoft.com/office/drawing/2014/main" id="{84F605BA-D70E-4E51-8F67-146D4013ECDF}"/>
              </a:ext>
            </a:extLst>
          </p:cNvPr>
          <p:cNvSpPr/>
          <p:nvPr/>
        </p:nvSpPr>
        <p:spPr>
          <a:xfrm>
            <a:off x="7675755" y="5190789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6" name="Sub4-T1T2T6">
            <a:extLst>
              <a:ext uri="{FF2B5EF4-FFF2-40B4-BE49-F238E27FC236}">
                <a16:creationId xmlns:a16="http://schemas.microsoft.com/office/drawing/2014/main" id="{C89BE9E2-1D63-4B98-A4F2-9D875491CA3F}"/>
              </a:ext>
            </a:extLst>
          </p:cNvPr>
          <p:cNvSpPr/>
          <p:nvPr/>
        </p:nvSpPr>
        <p:spPr>
          <a:xfrm>
            <a:off x="6074246" y="4114926"/>
            <a:ext cx="1601509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#4: T1, T2, T6</a:t>
            </a:r>
          </a:p>
        </p:txBody>
      </p:sp>
      <p:sp>
        <p:nvSpPr>
          <p:cNvPr id="58" name="4-T1data">
            <a:extLst>
              <a:ext uri="{FF2B5EF4-FFF2-40B4-BE49-F238E27FC236}">
                <a16:creationId xmlns:a16="http://schemas.microsoft.com/office/drawing/2014/main" id="{0DF8ECAE-412C-4CE3-9BE6-B9BADB3D13C2}"/>
              </a:ext>
            </a:extLst>
          </p:cNvPr>
          <p:cNvSpPr/>
          <p:nvPr/>
        </p:nvSpPr>
        <p:spPr>
          <a:xfrm>
            <a:off x="10233023" y="529520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7" name="-(BrokerT1-4)">
            <a:extLst>
              <a:ext uri="{FF2B5EF4-FFF2-40B4-BE49-F238E27FC236}">
                <a16:creationId xmlns:a16="http://schemas.microsoft.com/office/drawing/2014/main" id="{DC7172B2-C2C0-49D5-B73B-394FD2B372DE}"/>
              </a:ext>
            </a:extLst>
          </p:cNvPr>
          <p:cNvSpPr/>
          <p:nvPr/>
        </p:nvSpPr>
        <p:spPr>
          <a:xfrm>
            <a:off x="9707875" y="395202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#4</a:t>
            </a:r>
          </a:p>
        </p:txBody>
      </p:sp>
      <p:sp>
        <p:nvSpPr>
          <p:cNvPr id="59" name="-(T2T6noexist)">
            <a:extLst>
              <a:ext uri="{FF2B5EF4-FFF2-40B4-BE49-F238E27FC236}">
                <a16:creationId xmlns:a16="http://schemas.microsoft.com/office/drawing/2014/main" id="{1BF0C313-4F83-48E0-87E0-F1FB7ABC0D11}"/>
              </a:ext>
            </a:extLst>
          </p:cNvPr>
          <p:cNvSpPr/>
          <p:nvPr/>
        </p:nvSpPr>
        <p:spPr>
          <a:xfrm>
            <a:off x="5812181" y="5062768"/>
            <a:ext cx="1833153" cy="612648"/>
          </a:xfrm>
          <a:prstGeom prst="wedgeRoundRectCallout">
            <a:avLst>
              <a:gd name="adj1" fmla="val -67235"/>
              <a:gd name="adj2" fmla="val -1542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&amp; Topic6 do not exist</a:t>
            </a:r>
          </a:p>
        </p:txBody>
      </p:sp>
      <p:sp>
        <p:nvSpPr>
          <p:cNvPr id="40" name="CL4">
            <a:extLst>
              <a:ext uri="{FF2B5EF4-FFF2-40B4-BE49-F238E27FC236}">
                <a16:creationId xmlns:a16="http://schemas.microsoft.com/office/drawing/2014/main" id="{EFB1F304-D495-4B73-A3A3-C47B15D2F262}"/>
              </a:ext>
            </a:extLst>
          </p:cNvPr>
          <p:cNvSpPr/>
          <p:nvPr/>
        </p:nvSpPr>
        <p:spPr>
          <a:xfrm>
            <a:off x="6062432" y="2818515"/>
            <a:ext cx="1330652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#4-KAT:30s</a:t>
            </a:r>
          </a:p>
        </p:txBody>
      </p:sp>
      <p:sp>
        <p:nvSpPr>
          <p:cNvPr id="60" name="-(RepubT2)">
            <a:extLst>
              <a:ext uri="{FF2B5EF4-FFF2-40B4-BE49-F238E27FC236}">
                <a16:creationId xmlns:a16="http://schemas.microsoft.com/office/drawing/2014/main" id="{CA001AF4-86D1-4691-81D7-3036159B185E}"/>
              </a:ext>
            </a:extLst>
          </p:cNvPr>
          <p:cNvSpPr/>
          <p:nvPr/>
        </p:nvSpPr>
        <p:spPr>
          <a:xfrm>
            <a:off x="333783" y="4114926"/>
            <a:ext cx="2577872" cy="612648"/>
          </a:xfrm>
          <a:prstGeom prst="wedgeRoundRectCallout">
            <a:avLst>
              <a:gd name="adj1" fmla="val 15017"/>
              <a:gd name="adj2" fmla="val -2004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data changes so Client publishes change</a:t>
            </a:r>
          </a:p>
        </p:txBody>
      </p:sp>
      <p:sp>
        <p:nvSpPr>
          <p:cNvPr id="61" name="-(3needsT2)">
            <a:extLst>
              <a:ext uri="{FF2B5EF4-FFF2-40B4-BE49-F238E27FC236}">
                <a16:creationId xmlns:a16="http://schemas.microsoft.com/office/drawing/2014/main" id="{65002C17-FA50-4ACB-8996-AD2F40FD6671}"/>
              </a:ext>
            </a:extLst>
          </p:cNvPr>
          <p:cNvSpPr/>
          <p:nvPr/>
        </p:nvSpPr>
        <p:spPr>
          <a:xfrm>
            <a:off x="5964581" y="5215168"/>
            <a:ext cx="1833153" cy="612648"/>
          </a:xfrm>
          <a:prstGeom prst="wedgeRoundRectCallout">
            <a:avLst>
              <a:gd name="adj1" fmla="val 9368"/>
              <a:gd name="adj2" fmla="val -188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Topic2</a:t>
            </a:r>
          </a:p>
        </p:txBody>
      </p:sp>
      <p:sp>
        <p:nvSpPr>
          <p:cNvPr id="62" name="4-T2data">
            <a:extLst>
              <a:ext uri="{FF2B5EF4-FFF2-40B4-BE49-F238E27FC236}">
                <a16:creationId xmlns:a16="http://schemas.microsoft.com/office/drawing/2014/main" id="{950696F7-5375-4739-BC69-C86AF9208B87}"/>
              </a:ext>
            </a:extLst>
          </p:cNvPr>
          <p:cNvSpPr/>
          <p:nvPr/>
        </p:nvSpPr>
        <p:spPr>
          <a:xfrm>
            <a:off x="10233023" y="559699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3" name="-(BrokerT2-4)">
            <a:extLst>
              <a:ext uri="{FF2B5EF4-FFF2-40B4-BE49-F238E27FC236}">
                <a16:creationId xmlns:a16="http://schemas.microsoft.com/office/drawing/2014/main" id="{72BF1240-9685-4567-A72D-1E8EB7DD6B7B}"/>
              </a:ext>
            </a:extLst>
          </p:cNvPr>
          <p:cNvSpPr/>
          <p:nvPr/>
        </p:nvSpPr>
        <p:spPr>
          <a:xfrm>
            <a:off x="10072773" y="422479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Topic2 to #4</a:t>
            </a:r>
          </a:p>
        </p:txBody>
      </p:sp>
      <p:sp>
        <p:nvSpPr>
          <p:cNvPr id="49" name="-(T2Delete)">
            <a:extLst>
              <a:ext uri="{FF2B5EF4-FFF2-40B4-BE49-F238E27FC236}">
                <a16:creationId xmlns:a16="http://schemas.microsoft.com/office/drawing/2014/main" id="{75975ABD-AB55-49C0-98C2-F3CDECD009AF}"/>
              </a:ext>
            </a:extLst>
          </p:cNvPr>
          <p:cNvSpPr/>
          <p:nvPr/>
        </p:nvSpPr>
        <p:spPr>
          <a:xfrm>
            <a:off x="7846375" y="3907364"/>
            <a:ext cx="1397740" cy="612648"/>
          </a:xfrm>
          <a:prstGeom prst="wedgeRoundRectCallout">
            <a:avLst>
              <a:gd name="adj1" fmla="val -186719"/>
              <a:gd name="adj2" fmla="val -14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sp>
        <p:nvSpPr>
          <p:cNvPr id="50" name="-(T2Delete2)">
            <a:extLst>
              <a:ext uri="{FF2B5EF4-FFF2-40B4-BE49-F238E27FC236}">
                <a16:creationId xmlns:a16="http://schemas.microsoft.com/office/drawing/2014/main" id="{78DC58C3-9C25-48F2-ABA3-C2C16508FE97}"/>
              </a:ext>
            </a:extLst>
          </p:cNvPr>
          <p:cNvSpPr/>
          <p:nvPr/>
        </p:nvSpPr>
        <p:spPr>
          <a:xfrm>
            <a:off x="3032857" y="3682870"/>
            <a:ext cx="1397740" cy="612648"/>
          </a:xfrm>
          <a:prstGeom prst="wedgeRoundRectCallout">
            <a:avLst>
              <a:gd name="adj1" fmla="val -75349"/>
              <a:gd name="adj2" fmla="val -1365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cxnSp>
        <p:nvCxnSpPr>
          <p:cNvPr id="18" name="-&gt;2-B">
            <a:extLst>
              <a:ext uri="{FF2B5EF4-FFF2-40B4-BE49-F238E27FC236}">
                <a16:creationId xmlns:a16="http://schemas.microsoft.com/office/drawing/2014/main" id="{9D194332-2121-40A8-A9C1-DA64DA0963E1}"/>
              </a:ext>
            </a:extLst>
          </p:cNvPr>
          <p:cNvCxnSpPr/>
          <p:nvPr/>
        </p:nvCxnSpPr>
        <p:spPr>
          <a:xfrm>
            <a:off x="2808502" y="5127174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nect2">
            <a:extLst>
              <a:ext uri="{FF2B5EF4-FFF2-40B4-BE49-F238E27FC236}">
                <a16:creationId xmlns:a16="http://schemas.microsoft.com/office/drawing/2014/main" id="{D9FE278C-ABBA-4219-8FD5-AEBF3E91E25B}"/>
              </a:ext>
            </a:extLst>
          </p:cNvPr>
          <p:cNvSpPr txBox="1"/>
          <p:nvPr/>
        </p:nvSpPr>
        <p:spPr>
          <a:xfrm>
            <a:off x="3157688" y="476794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8" name="CL2">
            <a:extLst>
              <a:ext uri="{FF2B5EF4-FFF2-40B4-BE49-F238E27FC236}">
                <a16:creationId xmlns:a16="http://schemas.microsoft.com/office/drawing/2014/main" id="{FC37A298-BDEE-4056-83AA-DB3D20B7971D}"/>
              </a:ext>
            </a:extLst>
          </p:cNvPr>
          <p:cNvSpPr/>
          <p:nvPr/>
        </p:nvSpPr>
        <p:spPr>
          <a:xfrm>
            <a:off x="6069172" y="3134957"/>
            <a:ext cx="1323912" cy="31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#2-KAT:30s</a:t>
            </a:r>
          </a:p>
        </p:txBody>
      </p:sp>
      <p:sp>
        <p:nvSpPr>
          <p:cNvPr id="9" name="2-Topic4">
            <a:extLst>
              <a:ext uri="{FF2B5EF4-FFF2-40B4-BE49-F238E27FC236}">
                <a16:creationId xmlns:a16="http://schemas.microsoft.com/office/drawing/2014/main" id="{CAE6355A-6D1A-4356-9118-FFD268EA1EB4}"/>
              </a:ext>
            </a:extLst>
          </p:cNvPr>
          <p:cNvSpPr txBox="1"/>
          <p:nvPr/>
        </p:nvSpPr>
        <p:spPr>
          <a:xfrm>
            <a:off x="838199" y="5164489"/>
            <a:ext cx="1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(data), R0</a:t>
            </a:r>
          </a:p>
        </p:txBody>
      </p:sp>
      <p:sp>
        <p:nvSpPr>
          <p:cNvPr id="10" name="2-Topic5">
            <a:extLst>
              <a:ext uri="{FF2B5EF4-FFF2-40B4-BE49-F238E27FC236}">
                <a16:creationId xmlns:a16="http://schemas.microsoft.com/office/drawing/2014/main" id="{6F437AF6-B89F-4653-BA65-F3ECE0C19949}"/>
              </a:ext>
            </a:extLst>
          </p:cNvPr>
          <p:cNvSpPr txBox="1"/>
          <p:nvPr/>
        </p:nvSpPr>
        <p:spPr>
          <a:xfrm>
            <a:off x="838195" y="5479205"/>
            <a:ext cx="19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(data), R0</a:t>
            </a:r>
          </a:p>
        </p:txBody>
      </p:sp>
      <p:sp>
        <p:nvSpPr>
          <p:cNvPr id="11" name="2-Topic6">
            <a:extLst>
              <a:ext uri="{FF2B5EF4-FFF2-40B4-BE49-F238E27FC236}">
                <a16:creationId xmlns:a16="http://schemas.microsoft.com/office/drawing/2014/main" id="{BB844F88-9871-4AC4-9292-F0E0FC75C479}"/>
              </a:ext>
            </a:extLst>
          </p:cNvPr>
          <p:cNvSpPr txBox="1"/>
          <p:nvPr/>
        </p:nvSpPr>
        <p:spPr>
          <a:xfrm>
            <a:off x="838192" y="5844659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(data), R0</a:t>
            </a:r>
          </a:p>
        </p:txBody>
      </p:sp>
      <p:sp>
        <p:nvSpPr>
          <p:cNvPr id="29" name="-&gt;2-Pub">
            <a:extLst>
              <a:ext uri="{FF2B5EF4-FFF2-40B4-BE49-F238E27FC236}">
                <a16:creationId xmlns:a16="http://schemas.microsoft.com/office/drawing/2014/main" id="{7F1697B9-E593-4585-91D8-43A84CDA3549}"/>
              </a:ext>
            </a:extLst>
          </p:cNvPr>
          <p:cNvSpPr/>
          <p:nvPr/>
        </p:nvSpPr>
        <p:spPr>
          <a:xfrm>
            <a:off x="2808498" y="5343949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44" name="T4">
            <a:extLst>
              <a:ext uri="{FF2B5EF4-FFF2-40B4-BE49-F238E27FC236}">
                <a16:creationId xmlns:a16="http://schemas.microsoft.com/office/drawing/2014/main" id="{F5FBC580-5B32-4C55-9B84-586ADEF32FED}"/>
              </a:ext>
            </a:extLst>
          </p:cNvPr>
          <p:cNvSpPr/>
          <p:nvPr/>
        </p:nvSpPr>
        <p:spPr>
          <a:xfrm>
            <a:off x="4491437" y="4428146"/>
            <a:ext cx="1577127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</a:t>
            </a:r>
          </a:p>
        </p:txBody>
      </p:sp>
      <p:sp>
        <p:nvSpPr>
          <p:cNvPr id="45" name="T5">
            <a:extLst>
              <a:ext uri="{FF2B5EF4-FFF2-40B4-BE49-F238E27FC236}">
                <a16:creationId xmlns:a16="http://schemas.microsoft.com/office/drawing/2014/main" id="{2CD7DB25-4B94-45BE-9C69-1EC7AE1F66AC}"/>
              </a:ext>
            </a:extLst>
          </p:cNvPr>
          <p:cNvSpPr/>
          <p:nvPr/>
        </p:nvSpPr>
        <p:spPr>
          <a:xfrm>
            <a:off x="4491438" y="4747495"/>
            <a:ext cx="156838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</a:t>
            </a:r>
          </a:p>
        </p:txBody>
      </p:sp>
      <p:sp>
        <p:nvSpPr>
          <p:cNvPr id="46" name="T6">
            <a:extLst>
              <a:ext uri="{FF2B5EF4-FFF2-40B4-BE49-F238E27FC236}">
                <a16:creationId xmlns:a16="http://schemas.microsoft.com/office/drawing/2014/main" id="{97B61F07-7D3E-46DE-9C20-FF654E57C5F4}"/>
              </a:ext>
            </a:extLst>
          </p:cNvPr>
          <p:cNvSpPr/>
          <p:nvPr/>
        </p:nvSpPr>
        <p:spPr>
          <a:xfrm>
            <a:off x="4491438" y="5060795"/>
            <a:ext cx="1549336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</a:t>
            </a:r>
          </a:p>
        </p:txBody>
      </p:sp>
      <p:sp>
        <p:nvSpPr>
          <p:cNvPr id="64" name="4-T6data">
            <a:extLst>
              <a:ext uri="{FF2B5EF4-FFF2-40B4-BE49-F238E27FC236}">
                <a16:creationId xmlns:a16="http://schemas.microsoft.com/office/drawing/2014/main" id="{ADFCA2EB-4748-426F-BFBD-617A9C288C7D}"/>
              </a:ext>
            </a:extLst>
          </p:cNvPr>
          <p:cNvSpPr/>
          <p:nvPr/>
        </p:nvSpPr>
        <p:spPr>
          <a:xfrm>
            <a:off x="10233022" y="5899105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5" name="3-T3data">
            <a:extLst>
              <a:ext uri="{FF2B5EF4-FFF2-40B4-BE49-F238E27FC236}">
                <a16:creationId xmlns:a16="http://schemas.microsoft.com/office/drawing/2014/main" id="{3A7FEFAF-57FF-433F-8FF2-61AEAD312EAD}"/>
              </a:ext>
            </a:extLst>
          </p:cNvPr>
          <p:cNvSpPr/>
          <p:nvPr/>
        </p:nvSpPr>
        <p:spPr>
          <a:xfrm>
            <a:off x="10233022" y="2888142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6" name="-(3needsT6)">
            <a:extLst>
              <a:ext uri="{FF2B5EF4-FFF2-40B4-BE49-F238E27FC236}">
                <a16:creationId xmlns:a16="http://schemas.microsoft.com/office/drawing/2014/main" id="{3B814056-5E78-4080-A299-D37AA478AD19}"/>
              </a:ext>
            </a:extLst>
          </p:cNvPr>
          <p:cNvSpPr/>
          <p:nvPr/>
        </p:nvSpPr>
        <p:spPr>
          <a:xfrm>
            <a:off x="7730918" y="3099073"/>
            <a:ext cx="1469572" cy="644093"/>
          </a:xfrm>
          <a:prstGeom prst="wedgeRoundRectCallout">
            <a:avLst>
              <a:gd name="adj1" fmla="val -65277"/>
              <a:gd name="adj2" fmla="val 1233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Topic6</a:t>
            </a:r>
          </a:p>
        </p:txBody>
      </p:sp>
      <p:sp>
        <p:nvSpPr>
          <p:cNvPr id="67" name="-(BsendsT6-4)">
            <a:extLst>
              <a:ext uri="{FF2B5EF4-FFF2-40B4-BE49-F238E27FC236}">
                <a16:creationId xmlns:a16="http://schemas.microsoft.com/office/drawing/2014/main" id="{96FF5BAB-24AA-486D-8EC9-AA5D978FD417}"/>
              </a:ext>
            </a:extLst>
          </p:cNvPr>
          <p:cNvSpPr/>
          <p:nvPr/>
        </p:nvSpPr>
        <p:spPr>
          <a:xfrm>
            <a:off x="10232273" y="4082436"/>
            <a:ext cx="1499511" cy="627413"/>
          </a:xfrm>
          <a:prstGeom prst="wedgeRoundRectCallout">
            <a:avLst>
              <a:gd name="adj1" fmla="val -31723"/>
              <a:gd name="adj2" fmla="val 2516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Topic6 to #4</a:t>
            </a:r>
          </a:p>
        </p:txBody>
      </p:sp>
      <p:sp>
        <p:nvSpPr>
          <p:cNvPr id="68" name="-(T4-6not)">
            <a:extLst>
              <a:ext uri="{FF2B5EF4-FFF2-40B4-BE49-F238E27FC236}">
                <a16:creationId xmlns:a16="http://schemas.microsoft.com/office/drawing/2014/main" id="{C86A8822-6F07-4E58-9312-1840613954E2}"/>
              </a:ext>
            </a:extLst>
          </p:cNvPr>
          <p:cNvSpPr/>
          <p:nvPr/>
        </p:nvSpPr>
        <p:spPr>
          <a:xfrm>
            <a:off x="2980561" y="5692743"/>
            <a:ext cx="1892437" cy="673395"/>
          </a:xfrm>
          <a:prstGeom prst="wedgeRoundRectCallout">
            <a:avLst>
              <a:gd name="adj1" fmla="val -68001"/>
              <a:gd name="adj2" fmla="val -49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Topic4, 5 &amp; 6 not retained</a:t>
            </a:r>
          </a:p>
        </p:txBody>
      </p:sp>
      <p:sp>
        <p:nvSpPr>
          <p:cNvPr id="69" name="-(C1disconnect)">
            <a:extLst>
              <a:ext uri="{FF2B5EF4-FFF2-40B4-BE49-F238E27FC236}">
                <a16:creationId xmlns:a16="http://schemas.microsoft.com/office/drawing/2014/main" id="{52870E09-DD21-4097-9549-F72849AF4E47}"/>
              </a:ext>
            </a:extLst>
          </p:cNvPr>
          <p:cNvSpPr/>
          <p:nvPr/>
        </p:nvSpPr>
        <p:spPr>
          <a:xfrm>
            <a:off x="2553631" y="3109254"/>
            <a:ext cx="1859377" cy="535636"/>
          </a:xfrm>
          <a:prstGeom prst="wedgeRoundRectCallout">
            <a:avLst>
              <a:gd name="adj1" fmla="val 18242"/>
              <a:gd name="adj2" fmla="val -18627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#1 is abruptly cut off!</a:t>
            </a:r>
          </a:p>
        </p:txBody>
      </p:sp>
      <p:sp>
        <p:nvSpPr>
          <p:cNvPr id="70" name="-(LWTsent)">
            <a:extLst>
              <a:ext uri="{FF2B5EF4-FFF2-40B4-BE49-F238E27FC236}">
                <a16:creationId xmlns:a16="http://schemas.microsoft.com/office/drawing/2014/main" id="{85040EF9-72B9-4141-A157-49CC2F95EFB4}"/>
              </a:ext>
            </a:extLst>
          </p:cNvPr>
          <p:cNvSpPr/>
          <p:nvPr/>
        </p:nvSpPr>
        <p:spPr>
          <a:xfrm>
            <a:off x="9446474" y="1298126"/>
            <a:ext cx="1406808" cy="612649"/>
          </a:xfrm>
          <a:prstGeom prst="wedgeRoundRectCallout">
            <a:avLst>
              <a:gd name="adj1" fmla="val 21733"/>
              <a:gd name="adj2" fmla="val 2317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 sent to Client #3</a:t>
            </a:r>
          </a:p>
        </p:txBody>
      </p:sp>
      <p:sp>
        <p:nvSpPr>
          <p:cNvPr id="71" name="-(T3retained)">
            <a:extLst>
              <a:ext uri="{FF2B5EF4-FFF2-40B4-BE49-F238E27FC236}">
                <a16:creationId xmlns:a16="http://schemas.microsoft.com/office/drawing/2014/main" id="{A8C7BA5F-2986-438F-85D2-55932F512738}"/>
              </a:ext>
            </a:extLst>
          </p:cNvPr>
          <p:cNvSpPr/>
          <p:nvPr/>
        </p:nvSpPr>
        <p:spPr>
          <a:xfrm>
            <a:off x="4761068" y="4995665"/>
            <a:ext cx="1225050" cy="598107"/>
          </a:xfrm>
          <a:prstGeom prst="wedgeRoundRectCallout">
            <a:avLst>
              <a:gd name="adj1" fmla="val -19944"/>
              <a:gd name="adj2" fmla="val 1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2" name="-(T3retained2)">
            <a:extLst>
              <a:ext uri="{FF2B5EF4-FFF2-40B4-BE49-F238E27FC236}">
                <a16:creationId xmlns:a16="http://schemas.microsoft.com/office/drawing/2014/main" id="{40A54712-A3B7-44B5-B3CB-07ECD6EF2459}"/>
              </a:ext>
            </a:extLst>
          </p:cNvPr>
          <p:cNvSpPr/>
          <p:nvPr/>
        </p:nvSpPr>
        <p:spPr>
          <a:xfrm>
            <a:off x="2812950" y="3035152"/>
            <a:ext cx="1225050" cy="598107"/>
          </a:xfrm>
          <a:prstGeom prst="wedgeRoundRectCallout">
            <a:avLst>
              <a:gd name="adj1" fmla="val -67039"/>
              <a:gd name="adj2" fmla="val 625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3" name="NOTE">
            <a:extLst>
              <a:ext uri="{FF2B5EF4-FFF2-40B4-BE49-F238E27FC236}">
                <a16:creationId xmlns:a16="http://schemas.microsoft.com/office/drawing/2014/main" id="{A7770EC8-9DA8-44E7-B534-3724259949BE}"/>
              </a:ext>
            </a:extLst>
          </p:cNvPr>
          <p:cNvSpPr txBox="1"/>
          <p:nvPr/>
        </p:nvSpPr>
        <p:spPr>
          <a:xfrm>
            <a:off x="3162970" y="3166740"/>
            <a:ext cx="628350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Client #1 had disconnected in a normal way: 1. Broker deletes LWT (Topic3)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Broker does not send Topic3 to anyone</a:t>
            </a:r>
          </a:p>
        </p:txBody>
      </p:sp>
      <p:sp>
        <p:nvSpPr>
          <p:cNvPr id="74" name="-&gt;(data1)">
            <a:extLst>
              <a:ext uri="{FF2B5EF4-FFF2-40B4-BE49-F238E27FC236}">
                <a16:creationId xmlns:a16="http://schemas.microsoft.com/office/drawing/2014/main" id="{A9AEEF2A-3F04-490F-9E38-6BCCF46ACD2C}"/>
              </a:ext>
            </a:extLst>
          </p:cNvPr>
          <p:cNvSpPr/>
          <p:nvPr/>
        </p:nvSpPr>
        <p:spPr>
          <a:xfrm>
            <a:off x="7673148" y="2525315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75" name="-&gt;(data2)">
            <a:extLst>
              <a:ext uri="{FF2B5EF4-FFF2-40B4-BE49-F238E27FC236}">
                <a16:creationId xmlns:a16="http://schemas.microsoft.com/office/drawing/2014/main" id="{A0360F02-D198-4F45-B5A7-A66F85EC1D06}"/>
              </a:ext>
            </a:extLst>
          </p:cNvPr>
          <p:cNvSpPr/>
          <p:nvPr/>
        </p:nvSpPr>
        <p:spPr>
          <a:xfrm>
            <a:off x="7687342" y="5190789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4325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00"/>
                            </p:stCondLst>
                            <p:childTnLst>
                              <p:par>
                                <p:cTn id="394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00"/>
                            </p:stCondLst>
                            <p:childTnLst>
                              <p:par>
                                <p:cTn id="452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7" grpId="0"/>
      <p:bldP spid="8" grpId="0"/>
      <p:bldP spid="14" grpId="0"/>
      <p:bldP spid="17" grpId="0"/>
      <p:bldP spid="17" grpId="1"/>
      <p:bldP spid="25" grpId="0" animBg="1"/>
      <p:bldP spid="37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41" grpId="0" animBg="1"/>
      <p:bldP spid="42" grpId="0" animBg="1"/>
      <p:bldP spid="42" grpId="1" animBg="1"/>
      <p:bldP spid="42" grpId="2" animBg="1"/>
      <p:bldP spid="42" grpId="3" animBg="1"/>
      <p:bldP spid="28" grpId="0" animBg="1"/>
      <p:bldP spid="43" grpId="0" animBg="1"/>
      <p:bldP spid="47" grpId="0" animBg="1"/>
      <p:bldP spid="48" grpId="0" animBg="1"/>
      <p:bldP spid="48" grpId="1" animBg="1"/>
      <p:bldP spid="23" grpId="0"/>
      <p:bldP spid="39" grpId="0" animBg="1"/>
      <p:bldP spid="32" grpId="0"/>
      <p:bldP spid="34" grpId="0"/>
      <p:bldP spid="30" grpId="0" animBg="1"/>
      <p:bldP spid="30" grpId="1" animBg="1"/>
      <p:bldP spid="51" grpId="0" animBg="1"/>
      <p:bldP spid="52" grpId="0" animBg="1"/>
      <p:bldP spid="52" grpId="1" animBg="1"/>
      <p:bldP spid="52" grpId="2" animBg="1"/>
      <p:bldP spid="52" grpId="3" animBg="1"/>
      <p:bldP spid="53" grpId="0" animBg="1"/>
      <p:bldP spid="54" grpId="0" animBg="1"/>
      <p:bldP spid="54" grpId="1" animBg="1"/>
      <p:bldP spid="55" grpId="0" animBg="1"/>
      <p:bldP spid="55" grpId="1" animBg="1"/>
      <p:bldP spid="24" grpId="0"/>
      <p:bldP spid="33" grpId="0"/>
      <p:bldP spid="35" grpId="0"/>
      <p:bldP spid="36" grpId="0"/>
      <p:bldP spid="31" grpId="0" animBg="1"/>
      <p:bldP spid="31" grpId="1" animBg="1"/>
      <p:bldP spid="56" grpId="0" animBg="1"/>
      <p:bldP spid="58" grpId="0" animBg="1"/>
      <p:bldP spid="57" grpId="0" animBg="1"/>
      <p:bldP spid="57" grpId="1" animBg="1"/>
      <p:bldP spid="59" grpId="0" animBg="1"/>
      <p:bldP spid="59" grpId="1" animBg="1"/>
      <p:bldP spid="40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19" grpId="0"/>
      <p:bldP spid="38" grpId="0" animBg="1"/>
      <p:bldP spid="9" grpId="0"/>
      <p:bldP spid="10" grpId="0"/>
      <p:bldP spid="11" grpId="0"/>
      <p:bldP spid="29" grpId="0" animBg="1"/>
      <p:bldP spid="2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Must create MQTT Client Device</a:t>
            </a:r>
          </a:p>
          <a:p>
            <a:r>
              <a:rPr lang="en-US" u="sng" dirty="0"/>
              <a:t>Device Name</a:t>
            </a:r>
          </a:p>
          <a:p>
            <a:pPr lvl="1"/>
            <a:r>
              <a:rPr lang="en-US" dirty="0"/>
              <a:t>Referenced by the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&amp;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instructions</a:t>
            </a:r>
          </a:p>
          <a:p>
            <a:r>
              <a:rPr lang="en-US" dirty="0"/>
              <a:t>MQTT Server Address</a:t>
            </a:r>
          </a:p>
          <a:p>
            <a:pPr lvl="1"/>
            <a:r>
              <a:rPr lang="en-US" u="sng" dirty="0"/>
              <a:t>Use Server Name</a:t>
            </a:r>
          </a:p>
          <a:p>
            <a:pPr lvl="2"/>
            <a:r>
              <a:rPr lang="en-US" dirty="0"/>
              <a:t>URL of Broker; will be resolved when  </a:t>
            </a:r>
            <a:br>
              <a:rPr lang="en-US" dirty="0"/>
            </a:br>
            <a:r>
              <a:rPr lang="en-US" dirty="0"/>
              <a:t>instructions are executed</a:t>
            </a:r>
          </a:p>
          <a:p>
            <a:pPr lvl="1"/>
            <a:r>
              <a:rPr lang="en-US" u="sng" dirty="0"/>
              <a:t>Use IP Address</a:t>
            </a:r>
          </a:p>
          <a:p>
            <a:pPr lvl="2"/>
            <a:r>
              <a:rPr lang="en-US" dirty="0"/>
              <a:t>IP address of Broker</a:t>
            </a:r>
          </a:p>
          <a:p>
            <a:r>
              <a:rPr lang="en-US" dirty="0"/>
              <a:t>Other Settings</a:t>
            </a:r>
          </a:p>
          <a:p>
            <a:pPr lvl="1"/>
            <a:r>
              <a:rPr lang="en-US" u="sng" dirty="0"/>
              <a:t>Server Port</a:t>
            </a:r>
          </a:p>
          <a:p>
            <a:pPr lvl="2"/>
            <a:r>
              <a:rPr lang="en-US" dirty="0"/>
              <a:t>1883 (MQTT default)</a:t>
            </a:r>
          </a:p>
          <a:p>
            <a:pPr lvl="1"/>
            <a:r>
              <a:rPr lang="en-US" u="sng" dirty="0" err="1"/>
              <a:t>Comm</a:t>
            </a:r>
            <a:r>
              <a:rPr lang="en-US" u="sng" dirty="0"/>
              <a:t> Timeout</a:t>
            </a:r>
          </a:p>
          <a:p>
            <a:pPr lvl="2"/>
            <a:r>
              <a:rPr lang="en-US" dirty="0"/>
              <a:t>How long Device will wait for response from Broker before an error</a:t>
            </a:r>
            <a:endParaRPr lang="en-US" u="sng" dirty="0"/>
          </a:p>
          <a:p>
            <a:pPr lvl="1"/>
            <a:r>
              <a:rPr lang="en-US" u="sng" dirty="0"/>
              <a:t>Session Keep Alive</a:t>
            </a:r>
          </a:p>
          <a:p>
            <a:pPr lvl="2"/>
            <a:r>
              <a:rPr lang="en-US" dirty="0"/>
              <a:t>Client tells Broker this time upon connection</a:t>
            </a:r>
          </a:p>
          <a:p>
            <a:pPr lvl="2"/>
            <a:r>
              <a:rPr lang="en-US" dirty="0"/>
              <a:t>If Client doesn’t talk to Broker in this time period, Broker will ping him to make sure he’s still there.</a:t>
            </a:r>
          </a:p>
          <a:p>
            <a:endParaRPr lang="en-US" dirty="0"/>
          </a:p>
        </p:txBody>
      </p:sp>
      <p:pic>
        <p:nvPicPr>
          <p:cNvPr id="4" name="[NewDevice]">
            <a:extLst>
              <a:ext uri="{FF2B5EF4-FFF2-40B4-BE49-F238E27FC236}">
                <a16:creationId xmlns:a16="http://schemas.microsoft.com/office/drawing/2014/main" id="{23D58953-9750-4E67-A4A9-CEC455E2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5" y="2404382"/>
            <a:ext cx="5334000" cy="2962275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98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Enable Account Authentication</a:t>
            </a:r>
          </a:p>
          <a:p>
            <a:pPr lvl="1"/>
            <a:r>
              <a:rPr lang="en-US" dirty="0"/>
              <a:t>Some MQTT Brokers require</a:t>
            </a:r>
            <a:br>
              <a:rPr lang="en-US" dirty="0"/>
            </a:br>
            <a:r>
              <a:rPr lang="en-US" dirty="0"/>
              <a:t>authentication with </a:t>
            </a:r>
            <a:r>
              <a:rPr lang="en-US" i="1" u="sng" dirty="0"/>
              <a:t>Username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&amp; </a:t>
            </a:r>
            <a:r>
              <a:rPr lang="en-US" i="1" u="sng" dirty="0"/>
              <a:t>Password</a:t>
            </a:r>
            <a:endParaRPr lang="en-US" u="sng" dirty="0"/>
          </a:p>
          <a:p>
            <a:r>
              <a:rPr lang="en-US" u="sng" dirty="0"/>
              <a:t>Enable Will</a:t>
            </a:r>
          </a:p>
          <a:p>
            <a:pPr lvl="1"/>
            <a:r>
              <a:rPr lang="en-US" dirty="0"/>
              <a:t>If Client is “ungracefully</a:t>
            </a:r>
            <a:br>
              <a:rPr lang="en-US" dirty="0"/>
            </a:br>
            <a:r>
              <a:rPr lang="en-US" dirty="0"/>
              <a:t>disconnected” from Broker, </a:t>
            </a:r>
            <a:br>
              <a:rPr lang="en-US" dirty="0"/>
            </a:br>
            <a:r>
              <a:rPr lang="en-US" dirty="0"/>
              <a:t>Broker will send this Topic to </a:t>
            </a:r>
            <a:br>
              <a:rPr lang="en-US" dirty="0"/>
            </a:br>
            <a:r>
              <a:rPr lang="en-US" dirty="0"/>
              <a:t>any Client that has subscribed</a:t>
            </a:r>
            <a:br>
              <a:rPr lang="en-US" dirty="0"/>
            </a:br>
            <a:r>
              <a:rPr lang="en-US" dirty="0"/>
              <a:t>to it</a:t>
            </a:r>
          </a:p>
          <a:p>
            <a:pPr lvl="1"/>
            <a:r>
              <a:rPr lang="en-US" u="sng" dirty="0"/>
              <a:t>Topic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name of Topic of Last Will &amp;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of the data of the Last Will &amp; 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Retain Topic</a:t>
            </a:r>
          </a:p>
          <a:p>
            <a:pPr lvl="2"/>
            <a:r>
              <a:rPr lang="en-US" dirty="0"/>
              <a:t>If this is checked, and this Client is “ungracefully disconnected,” Broker will hold this value and send it to any other Client who subscribes to the Topic in the future</a:t>
            </a:r>
          </a:p>
          <a:p>
            <a:pPr lvl="2"/>
            <a:endParaRPr lang="en-US" dirty="0"/>
          </a:p>
        </p:txBody>
      </p:sp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63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15375</TotalTime>
  <Words>1379</Words>
  <Application>Microsoft Office PowerPoint</Application>
  <PresentationFormat>Widescreen</PresentationFormat>
  <Paragraphs>298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-apple-system</vt:lpstr>
      <vt:lpstr>Arial</vt:lpstr>
      <vt:lpstr>Calibri</vt:lpstr>
      <vt:lpstr>Calibri Light</vt:lpstr>
      <vt:lpstr>Corbel</vt:lpstr>
      <vt:lpstr>Office Theme</vt:lpstr>
      <vt:lpstr>PowerPoint Presentation</vt:lpstr>
      <vt:lpstr>MQTT Fundamentals</vt:lpstr>
      <vt:lpstr>MQTT Terminology (1 of 2)</vt:lpstr>
      <vt:lpstr>MQTT Terminology (2 of 2)</vt:lpstr>
      <vt:lpstr>MQTT Data Exchange</vt:lpstr>
      <vt:lpstr>MQTT Quality of Service (QoS) </vt:lpstr>
      <vt:lpstr>MQTT Broker – EXAMPLE</vt:lpstr>
      <vt:lpstr>MQTT in BRX (Configuration)</vt:lpstr>
      <vt:lpstr>MQTT in BRX (Configuration)</vt:lpstr>
      <vt:lpstr>MQTTPUB “IoT Publish MQTT Topics”</vt:lpstr>
      <vt:lpstr>MQTTPUB “IoT Publish MQTT Topics”</vt:lpstr>
      <vt:lpstr>MQTTPUB “IoT Publish MQTT Topics”</vt:lpstr>
      <vt:lpstr>MQTTSUB “IoT Subscribe MQTT Topics”</vt:lpstr>
      <vt:lpstr>MQTTSUB “IoT Subscribe MQTT Topics”</vt:lpstr>
      <vt:lpstr>MQTTSUB “IoT Subscribe MQTT Topics”</vt:lpstr>
      <vt:lpstr>Lab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CoAP</dc:title>
  <dc:creator>pds</dc:creator>
  <cp:lastModifiedBy>Gde</cp:lastModifiedBy>
  <cp:revision>214</cp:revision>
  <dcterms:created xsi:type="dcterms:W3CDTF">2024-10-14T08:49:47Z</dcterms:created>
  <dcterms:modified xsi:type="dcterms:W3CDTF">2025-09-11T08:34:12Z</dcterms:modified>
</cp:coreProperties>
</file>