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431" r:id="rId2"/>
    <p:sldId id="432" r:id="rId3"/>
    <p:sldId id="433" r:id="rId4"/>
    <p:sldId id="434" r:id="rId5"/>
    <p:sldId id="435" r:id="rId6"/>
    <p:sldId id="436" r:id="rId7"/>
    <p:sldId id="437" r:id="rId8"/>
    <p:sldId id="438" r:id="rId9"/>
    <p:sldId id="439" r:id="rId10"/>
    <p:sldId id="440" r:id="rId11"/>
    <p:sldId id="441" r:id="rId12"/>
    <p:sldId id="442" r:id="rId13"/>
    <p:sldId id="443" r:id="rId14"/>
    <p:sldId id="444" r:id="rId15"/>
    <p:sldId id="445" r:id="rId16"/>
    <p:sldId id="446" r:id="rId17"/>
    <p:sldId id="447" r:id="rId18"/>
    <p:sldId id="448" r:id="rId19"/>
    <p:sldId id="449" r:id="rId20"/>
    <p:sldId id="450" r:id="rId21"/>
    <p:sldId id="451" r:id="rId22"/>
    <p:sldId id="452" r:id="rId23"/>
    <p:sldId id="34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890E3A4-2D84-4591-A682-457BAE69318D}">
          <p14:sldIdLst>
            <p14:sldId id="431"/>
            <p14:sldId id="432"/>
            <p14:sldId id="433"/>
            <p14:sldId id="434"/>
            <p14:sldId id="435"/>
            <p14:sldId id="436"/>
            <p14:sldId id="437"/>
            <p14:sldId id="438"/>
            <p14:sldId id="439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  <p14:sldId id="452"/>
            <p14:sldId id="348"/>
          </p14:sldIdLst>
        </p14:section>
        <p14:section name="Untitled Section" id="{FCB0D212-FEFA-454A-8F41-9C4C5DE637D9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7" autoAdjust="0"/>
    <p:restoredTop sz="72511" autoAdjust="0"/>
  </p:normalViewPr>
  <p:slideViewPr>
    <p:cSldViewPr snapToGrid="0">
      <p:cViewPr varScale="1">
        <p:scale>
          <a:sx n="57" d="100"/>
          <a:sy n="57" d="100"/>
        </p:scale>
        <p:origin x="7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2BCA4-1AB8-4504-AE71-019ABE8B8D53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773BF-E5C9-44BF-B19B-39EF1F9037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00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author/55666267400/carlos-garcia-rubio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evaluation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MQTT with security support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environments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 links open overlay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panelVictor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Seoane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 https://www.sciencedirect.com/science/article/pii/S1389128621003364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https://www.mi.fu-berlin.de/inf/groups/ag-tech/teaching/2012-13_WS/L_19528_Embedded_Internet_and_the_Internet_of_Things/08.pdf</a:t>
            </a:r>
          </a:p>
          <a:p>
            <a:r>
              <a:rPr lang="en-US" dirty="0" smtClean="0"/>
              <a:t>https://www.hivemq.com/blog/mqtt-vs-coap-for-iot/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https://thingsboard.io/docs/user-guide/integrations/coap/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Performance evaluation of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CoAP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MQTT with security support for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environments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 links open overlay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panelVictor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Seoane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Carlos Garcia-Rubio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https://www.sciencedirect.com/science/article/pii/S1389128621003364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83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B533-F0F6-4BAC-AE6C-B0B00E6596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782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https://medium.com/buildpiper/simplifying-containerization-with-docker-run-command-2f74e114f42a</a:t>
            </a:r>
          </a:p>
          <a:p>
            <a:endParaRPr lang="en-US" dirty="0" smtClean="0"/>
          </a:p>
          <a:p>
            <a:r>
              <a:rPr lang="en-US" dirty="0" smtClean="0"/>
              <a:t>https://github.com/IBA-Group-IT/IoT-data-simulator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https://www.bevywise.com/blog/docker-mqtt-broker-easy-service-manageability/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C773BF-E5C9-44BF-B19B-39EF1F90376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47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8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5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924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925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39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641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15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652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4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3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E3185-5D7B-4653-B2AD-B25B114B2E8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D3C09-E5C8-41E8-805C-CE6142B585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892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indowsondevices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891" y="0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0421" y="1795824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1743" y="2639596"/>
            <a:ext cx="446086" cy="6358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6861" y="2669999"/>
            <a:ext cx="613391" cy="5827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3045" y="2639596"/>
            <a:ext cx="599662" cy="577554"/>
          </a:xfrm>
          <a:prstGeom prst="rect">
            <a:avLst/>
          </a:prstGeom>
        </p:spPr>
      </p:pic>
      <p:sp>
        <p:nvSpPr>
          <p:cNvPr id="26" name="Subtitle 2"/>
          <p:cNvSpPr txBox="1">
            <a:spLocks/>
          </p:cNvSpPr>
          <p:nvPr/>
        </p:nvSpPr>
        <p:spPr>
          <a:xfrm>
            <a:off x="3138827" y="3783967"/>
            <a:ext cx="5287688" cy="521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 smtClean="0">
                <a:solidFill>
                  <a:srgbClr val="002060"/>
                </a:solidFill>
              </a:rPr>
              <a:t>Chapter </a:t>
            </a:r>
            <a:r>
              <a:rPr lang="en-US" b="1" dirty="0" smtClean="0">
                <a:solidFill>
                  <a:srgbClr val="002060"/>
                </a:solidFill>
              </a:rPr>
              <a:t>1: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138826" y="4241208"/>
            <a:ext cx="332970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7300" b="1" dirty="0" err="1" smtClean="0">
                <a:solidFill>
                  <a:srgbClr val="002060"/>
                </a:solidFill>
              </a:rPr>
              <a:t>IoT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489815" y="6105550"/>
            <a:ext cx="26137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https://www.youtube.com/@AmelOline/videos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326723" y="5967051"/>
            <a:ext cx="16234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https://github.com/siagianp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513422" y="6244050"/>
            <a:ext cx="36671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https://github.com/amelcharolinesgn2/IoT_simulator-mqtt-NodeRed</a:t>
            </a:r>
          </a:p>
        </p:txBody>
      </p:sp>
      <p:sp>
        <p:nvSpPr>
          <p:cNvPr id="28" name="Rectangle 27"/>
          <p:cNvSpPr/>
          <p:nvPr/>
        </p:nvSpPr>
        <p:spPr>
          <a:xfrm>
            <a:off x="8959112" y="6382549"/>
            <a:ext cx="32047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https://github.com/amelcharolinesgn2/Cloud-Infrastructures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426515" y="6555673"/>
            <a:ext cx="38395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https://github.com/amelcharolinesgn2/ClouD-Infrastructure-SISKA-2025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E54B423-B564-4140-89C8-8B8F599E68B8}"/>
              </a:ext>
            </a:extLst>
          </p:cNvPr>
          <p:cNvSpPr txBox="1">
            <a:spLocks/>
          </p:cNvSpPr>
          <p:nvPr/>
        </p:nvSpPr>
        <p:spPr>
          <a:xfrm>
            <a:off x="3138825" y="4600339"/>
            <a:ext cx="9144000" cy="11612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INTERNET OF THINGS (IoT)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376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91A1D-9A9B-472E-BFAB-7779991EE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PASSIVE TAG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B4498-71AD-495F-880A-9516C3E1A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www.researchgate.net/publication/292176008/figure/fig2/AS:613862743224339@1523367691581/Schematic-diagram-of-UHF-passive-RFID-tag_W640.jpg">
            <a:extLst>
              <a:ext uri="{FF2B5EF4-FFF2-40B4-BE49-F238E27FC236}">
                <a16:creationId xmlns:a16="http://schemas.microsoft.com/office/drawing/2014/main" id="{19BBF6B0-69EF-477A-A6C1-4A9A1AC9E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2701131"/>
            <a:ext cx="609600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302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969F2-2C17-4381-941F-E287E9C79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READER</a:t>
            </a:r>
          </a:p>
        </p:txBody>
      </p:sp>
      <p:pic>
        <p:nvPicPr>
          <p:cNvPr id="2050" name="Picture 2" descr="https://www.researchgate.net/publication/292176008/figure/fig4/AS:613862743212061@1523367691647/Schematic-diagram-of-RFID-reader_W640.jpg">
            <a:extLst>
              <a:ext uri="{FF2B5EF4-FFF2-40B4-BE49-F238E27FC236}">
                <a16:creationId xmlns:a16="http://schemas.microsoft.com/office/drawing/2014/main" id="{54042EBE-B557-4BBB-AF43-A113161EBA3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20" y="1329649"/>
            <a:ext cx="5943600" cy="513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752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ACC46-49AB-4355-AA71-20A961BFD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 Home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1292A-5FAA-42CA-86EF-4E6FB063F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home technology (</a:t>
            </a:r>
            <a:r>
              <a:rPr lang="en-US" sz="2800" b="0" i="0" u="non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home automation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 </a:t>
            </a:r>
            <a:r>
              <a:rPr lang="en-US" sz="2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domotics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provides homeowners security, comfort, convenience and energy efficiency.</a:t>
            </a:r>
          </a:p>
          <a:p>
            <a:pPr lvl="1"/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control smart devices, often by a smart home app on their smartphone </a:t>
            </a:r>
          </a:p>
          <a:p>
            <a:pPr lvl="1"/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smart home systems and devices often operate together, sharing consumer usage data among themselves and automating actions based on the homeowners' preferences.</a:t>
            </a:r>
          </a:p>
          <a:p>
            <a:pPr lvl="1"/>
            <a:r>
              <a:rPr lang="en-US" sz="24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Locks, Security cameras, thermostat &amp; vent control, TV, Alexa, appliances, lighting, water, gate and garage openers</a:t>
            </a:r>
          </a:p>
        </p:txBody>
      </p:sp>
    </p:spTree>
    <p:extLst>
      <p:ext uri="{BB962C8B-B14F-4D97-AF65-F5344CB8AC3E}">
        <p14:creationId xmlns:p14="http://schemas.microsoft.com/office/powerpoint/2010/main" val="2787466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5AE2E-4B60-42FF-A319-FF581265E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Smart</a:t>
            </a:r>
            <a:r>
              <a:rPr lang="en-US" baseline="0" dirty="0"/>
              <a:t> city – Automation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6EDEC-94B0-42F4-B63B-1A777F3CD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Street and traffic lights- road sensors and</a:t>
            </a:r>
            <a:r>
              <a:rPr lang="en-US" sz="28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cameras feed through a centralized computer system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Transportation – Bicycles anyone can use, electric car sharing program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Parking - wireless sensors to detect parking-space occupancy in metered spaces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Infrastructure and maintenance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Waste management (including waste water) -smart waste and recycling system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Air quality – City environmental sensors. Block by block sensing of </a:t>
            </a:r>
            <a:r>
              <a:rPr lang="en-US" dirty="0"/>
              <a:t>temperature, humidity, light, air quality, wind, and precipitation</a:t>
            </a:r>
            <a:endParaRPr lang="en-US" sz="2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Crime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Architecture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Energy usage and distribution - sensors to save electricity by intuitively adjusting the brightness of street lights, based on the presence of automobiles and </a:t>
            </a:r>
            <a:r>
              <a:rPr lang="en-US" sz="28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pedestriansTraffic</a:t>
            </a:r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flow</a:t>
            </a:r>
          </a:p>
          <a:p>
            <a:r>
              <a:rPr lang="en-US" sz="28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Pedestrian and bicycle needs</a:t>
            </a:r>
          </a:p>
        </p:txBody>
      </p:sp>
    </p:spTree>
    <p:extLst>
      <p:ext uri="{BB962C8B-B14F-4D97-AF65-F5344CB8AC3E}">
        <p14:creationId xmlns:p14="http://schemas.microsoft.com/office/powerpoint/2010/main" val="1871853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F213-8F45-4E89-B18A-B6A1FE88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Specific Architecture (evolving)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15517-6A08-4F7A-975D-91197C725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No standardized architecture exists as of 2019, but many proposals.</a:t>
            </a:r>
          </a:p>
          <a:p>
            <a:pPr lvl="1"/>
            <a:r>
              <a:rPr lang="en-US" dirty="0"/>
              <a:t>At the minimum we have 4 layers</a:t>
            </a:r>
          </a:p>
          <a:p>
            <a:pPr lvl="2"/>
            <a:r>
              <a:rPr lang="en-US" dirty="0"/>
              <a:t>Network</a:t>
            </a:r>
            <a:r>
              <a:rPr lang="en-US" baseline="0" dirty="0"/>
              <a:t> of Things –Smart devices: sensors, </a:t>
            </a:r>
            <a:r>
              <a:rPr lang="en-US" baseline="0" dirty="0" err="1"/>
              <a:t>gps</a:t>
            </a:r>
            <a:r>
              <a:rPr lang="en-US" baseline="0" dirty="0"/>
              <a:t>, RFID,, smart phones, cameras, cars etc. Devices and</a:t>
            </a:r>
            <a:r>
              <a:rPr lang="en-US" dirty="0"/>
              <a:t> sensors work in</a:t>
            </a:r>
            <a:r>
              <a:rPr lang="en-US" dirty="0">
                <a:solidFill>
                  <a:srgbClr val="FF0000"/>
                </a:solidFill>
              </a:rPr>
              <a:t> Edge</a:t>
            </a:r>
            <a:r>
              <a:rPr lang="en-US" dirty="0"/>
              <a:t>.</a:t>
            </a:r>
            <a:endParaRPr lang="en-US" baseline="0" dirty="0"/>
          </a:p>
          <a:p>
            <a:pPr lvl="3"/>
            <a:r>
              <a:rPr lang="en-US" dirty="0"/>
              <a:t>Gathering physical world (analog) and converting to digital data</a:t>
            </a:r>
          </a:p>
          <a:p>
            <a:pPr lvl="3"/>
            <a:r>
              <a:rPr lang="en-US" baseline="0" dirty="0"/>
              <a:t>These</a:t>
            </a:r>
            <a:r>
              <a:rPr lang="en-US" dirty="0"/>
              <a:t> devices can communicate with each other and to the upper layer</a:t>
            </a:r>
            <a:endParaRPr lang="en-US" baseline="0" dirty="0"/>
          </a:p>
          <a:p>
            <a:pPr lvl="3"/>
            <a:r>
              <a:rPr lang="en-US" dirty="0"/>
              <a:t>Wired or wireless network: Ethernet, </a:t>
            </a:r>
            <a:r>
              <a:rPr lang="en-US" dirty="0" err="1"/>
              <a:t>Wifi</a:t>
            </a:r>
            <a:r>
              <a:rPr lang="en-US" dirty="0"/>
              <a:t>, PAN, etc.</a:t>
            </a:r>
          </a:p>
          <a:p>
            <a:pPr lvl="3"/>
            <a:r>
              <a:rPr lang="en-US" dirty="0"/>
              <a:t>Routers other gateway devices connecting WAN. </a:t>
            </a:r>
            <a:r>
              <a:rPr lang="en-US" dirty="0">
                <a:solidFill>
                  <a:srgbClr val="FF0000"/>
                </a:solidFill>
              </a:rPr>
              <a:t>Edge and CLOUD connected by Gateway</a:t>
            </a:r>
            <a:endParaRPr lang="en-US" baseline="0" dirty="0">
              <a:solidFill>
                <a:srgbClr val="FF0000"/>
              </a:solidFill>
            </a:endParaRPr>
          </a:p>
          <a:p>
            <a:pPr lvl="2"/>
            <a:r>
              <a:rPr lang="en-US" dirty="0"/>
              <a:t>Centralized Data collection service </a:t>
            </a:r>
          </a:p>
          <a:p>
            <a:pPr lvl="3"/>
            <a:r>
              <a:rPr lang="en-US" dirty="0"/>
              <a:t>CLOUD services with many servers, large memory and storage</a:t>
            </a:r>
          </a:p>
          <a:p>
            <a:pPr lvl="2"/>
            <a:r>
              <a:rPr lang="en-US" dirty="0"/>
              <a:t>Decision making and application of specified services  </a:t>
            </a:r>
          </a:p>
          <a:p>
            <a:pPr lvl="3"/>
            <a:r>
              <a:rPr lang="en-US" dirty="0"/>
              <a:t>Management Service layer</a:t>
            </a:r>
          </a:p>
          <a:p>
            <a:pPr lvl="3"/>
            <a:r>
              <a:rPr lang="en-US" dirty="0"/>
              <a:t>Device controllers: lock opening, giving out cash, applying fertilizers, etc.</a:t>
            </a:r>
          </a:p>
          <a:p>
            <a:pPr lvl="2"/>
            <a:r>
              <a:rPr lang="en-US" dirty="0"/>
              <a:t>User layer</a:t>
            </a:r>
          </a:p>
        </p:txBody>
      </p:sp>
    </p:spTree>
    <p:extLst>
      <p:ext uri="{BB962C8B-B14F-4D97-AF65-F5344CB8AC3E}">
        <p14:creationId xmlns:p14="http://schemas.microsoft.com/office/powerpoint/2010/main" val="67687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A23C-F27E-4F48-9CAE-33B5EAE47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</a:t>
            </a:r>
            <a:r>
              <a:rPr lang="en-US" baseline="0" dirty="0"/>
              <a:t> layers in the whole network - evolving</a:t>
            </a:r>
            <a:endParaRPr lang="en-US" dirty="0"/>
          </a:p>
        </p:txBody>
      </p:sp>
      <p:pic>
        <p:nvPicPr>
          <p:cNvPr id="1026" name="Picture 2" descr="Image result for IoT protocol stack">
            <a:extLst>
              <a:ext uri="{FF2B5EF4-FFF2-40B4-BE49-F238E27FC236}">
                <a16:creationId xmlns:a16="http://schemas.microsoft.com/office/drawing/2014/main" id="{76D65731-E82C-4F14-A64C-80737F97D9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890" y="1825625"/>
            <a:ext cx="788622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19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7CCC2-07E8-4B6D-889D-E87D6FCAB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 IoT Data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F098C-1EE3-4969-A458-4D9F6228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of the work needs to be done in the Edge rather than the Cloud, because of the latency involved in Cloud. So D2D (device to device, D2C (device </a:t>
            </a:r>
            <a:r>
              <a:rPr lang="en-US"/>
              <a:t>to cloud) </a:t>
            </a:r>
            <a:r>
              <a:rPr lang="en-US" dirty="0"/>
              <a:t>and C2C communication should be possible.</a:t>
            </a:r>
          </a:p>
          <a:p>
            <a:r>
              <a:rPr lang="en-US" dirty="0"/>
              <a:t>MQTT (Message Queuing Telemetry Transport) protocol.  Mostly for Device to Cloud communication</a:t>
            </a:r>
          </a:p>
          <a:p>
            <a:r>
              <a:rPr lang="en-US" dirty="0" err="1"/>
              <a:t>CoAP</a:t>
            </a:r>
            <a:r>
              <a:rPr lang="en-US" dirty="0"/>
              <a:t> (Constrained Application Protocol). Lightweight fast HTTP. There is a Proxy between the HTTP client and </a:t>
            </a:r>
            <a:r>
              <a:rPr lang="en-US" dirty="0" err="1"/>
              <a:t>CoAP</a:t>
            </a:r>
            <a:r>
              <a:rPr lang="en-US" dirty="0"/>
              <a:t> server. Can be installed in very small devices. GET/POST/PUT/DELETE.  Content type: XML, JSON, etc.)</a:t>
            </a:r>
          </a:p>
        </p:txBody>
      </p:sp>
    </p:spTree>
    <p:extLst>
      <p:ext uri="{BB962C8B-B14F-4D97-AF65-F5344CB8AC3E}">
        <p14:creationId xmlns:p14="http://schemas.microsoft.com/office/powerpoint/2010/main" val="4581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43D9-E3D3-46EA-855F-4FB31CB6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MQTT</a:t>
            </a:r>
          </a:p>
        </p:txBody>
      </p:sp>
      <p:pic>
        <p:nvPicPr>
          <p:cNvPr id="1026" name="Picture 2" descr="mqtt-broker">
            <a:extLst>
              <a:ext uri="{FF2B5EF4-FFF2-40B4-BE49-F238E27FC236}">
                <a16:creationId xmlns:a16="http://schemas.microsoft.com/office/drawing/2014/main" id="{41FBAF08-5CAA-4C48-AC9A-67240FD438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571" y="2558437"/>
            <a:ext cx="7142857" cy="288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A50609F-F9F3-4FE5-9FA6-3E8F42752F4F}"/>
              </a:ext>
            </a:extLst>
          </p:cNvPr>
          <p:cNvSpPr txBox="1"/>
          <p:nvPr/>
        </p:nvSpPr>
        <p:spPr>
          <a:xfrm>
            <a:off x="1244411" y="293534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Publisher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937F4C-92A0-4E22-B8ED-31972BC8D723}"/>
              </a:ext>
            </a:extLst>
          </p:cNvPr>
          <p:cNvSpPr txBox="1"/>
          <p:nvPr/>
        </p:nvSpPr>
        <p:spPr>
          <a:xfrm>
            <a:off x="1244410" y="3542269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Publisher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B49691-1B85-4E34-B155-A15FE1059571}"/>
              </a:ext>
            </a:extLst>
          </p:cNvPr>
          <p:cNvSpPr txBox="1"/>
          <p:nvPr/>
        </p:nvSpPr>
        <p:spPr>
          <a:xfrm>
            <a:off x="1244410" y="4308544"/>
            <a:ext cx="128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Publisher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2BC541-520D-4416-AFE3-45EAAB2BE19D}"/>
              </a:ext>
            </a:extLst>
          </p:cNvPr>
          <p:cNvSpPr txBox="1"/>
          <p:nvPr/>
        </p:nvSpPr>
        <p:spPr>
          <a:xfrm>
            <a:off x="5638799" y="32652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Topic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656698-29EE-4CC0-80A5-7B1A393771A4}"/>
              </a:ext>
            </a:extLst>
          </p:cNvPr>
          <p:cNvSpPr txBox="1"/>
          <p:nvPr/>
        </p:nvSpPr>
        <p:spPr>
          <a:xfrm>
            <a:off x="5638799" y="391160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Topic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BD030F-A59A-4D38-AEFE-467412D28AA7}"/>
              </a:ext>
            </a:extLst>
          </p:cNvPr>
          <p:cNvSpPr txBox="1"/>
          <p:nvPr/>
        </p:nvSpPr>
        <p:spPr>
          <a:xfrm>
            <a:off x="9667428" y="2630284"/>
            <a:ext cx="138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Subscriber </a:t>
            </a:r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952342-AA6C-439B-A391-A51F113D1396}"/>
              </a:ext>
            </a:extLst>
          </p:cNvPr>
          <p:cNvSpPr txBox="1"/>
          <p:nvPr/>
        </p:nvSpPr>
        <p:spPr>
          <a:xfrm>
            <a:off x="9583702" y="3429000"/>
            <a:ext cx="138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Subscriber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E9B407-CFB9-44BB-BCEC-F5B2C99F74E2}"/>
              </a:ext>
            </a:extLst>
          </p:cNvPr>
          <p:cNvSpPr txBox="1"/>
          <p:nvPr/>
        </p:nvSpPr>
        <p:spPr>
          <a:xfrm>
            <a:off x="9560936" y="4371920"/>
            <a:ext cx="1386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Subscriber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466EC-F5BB-475B-96D0-DA715104C0FF}"/>
              </a:ext>
            </a:extLst>
          </p:cNvPr>
          <p:cNvSpPr txBox="1"/>
          <p:nvPr/>
        </p:nvSpPr>
        <p:spPr>
          <a:xfrm flipH="1">
            <a:off x="1071877" y="1463039"/>
            <a:ext cx="1028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Publish</a:t>
            </a:r>
            <a:r>
              <a:rPr lang="en-US" dirty="0"/>
              <a:t> something to a </a:t>
            </a:r>
            <a:r>
              <a:rPr lang="en-US" dirty="0">
                <a:solidFill>
                  <a:srgbClr val="FF0000"/>
                </a:solidFill>
              </a:rPr>
              <a:t>Topic1 (</a:t>
            </a:r>
            <a:r>
              <a:rPr lang="en-US" dirty="0" err="1">
                <a:solidFill>
                  <a:srgbClr val="FF0000"/>
                </a:solidFill>
              </a:rPr>
              <a:t>eg.</a:t>
            </a:r>
            <a:r>
              <a:rPr lang="en-US" dirty="0">
                <a:solidFill>
                  <a:srgbClr val="FF0000"/>
                </a:solidFill>
              </a:rPr>
              <a:t> Temp) </a:t>
            </a:r>
            <a:r>
              <a:rPr lang="en-US" dirty="0"/>
              <a:t>and Subscriber subscribes to a Topic. </a:t>
            </a:r>
            <a:r>
              <a:rPr lang="en-US" dirty="0">
                <a:solidFill>
                  <a:srgbClr val="C00000"/>
                </a:solidFill>
              </a:rPr>
              <a:t>MOSQUITTO </a:t>
            </a:r>
            <a:r>
              <a:rPr lang="en-US" dirty="0"/>
              <a:t>is an example of a broker that can be installed on Raspberry Pi.   </a:t>
            </a:r>
            <a:r>
              <a:rPr lang="en-US" dirty="0">
                <a:solidFill>
                  <a:srgbClr val="FF0000"/>
                </a:solidFill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D37FB2-D199-4657-9EC0-93756B53E95C}"/>
              </a:ext>
            </a:extLst>
          </p:cNvPr>
          <p:cNvSpPr txBox="1"/>
          <p:nvPr/>
        </p:nvSpPr>
        <p:spPr>
          <a:xfrm>
            <a:off x="838198" y="5873535"/>
            <a:ext cx="10215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Publisher sends Last Will and Testament: if I die, please notify all subscribers to retain the last value I sent</a:t>
            </a:r>
          </a:p>
        </p:txBody>
      </p:sp>
    </p:spTree>
    <p:extLst>
      <p:ext uri="{BB962C8B-B14F-4D97-AF65-F5344CB8AC3E}">
        <p14:creationId xmlns:p14="http://schemas.microsoft.com/office/powerpoint/2010/main" val="1234464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0C842-D9A6-419C-91D9-E4DC9F57F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CoAP</a:t>
            </a:r>
            <a:r>
              <a:rPr lang="en-US" dirty="0"/>
              <a:t> – designed for devices with constraints. </a:t>
            </a:r>
            <a:r>
              <a:rPr lang="en-US" sz="1400" dirty="0"/>
              <a:t>HTTP has no constraints or restrictions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15792-7166-43FF-986A-705474B17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Lightweight fast HTTP. </a:t>
            </a:r>
            <a:r>
              <a:rPr lang="en-US" sz="3200" dirty="0"/>
              <a:t>Can be installed in very small devices. 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1-to-1 communication.</a:t>
            </a:r>
          </a:p>
          <a:p>
            <a:pPr lvl="0"/>
            <a:r>
              <a:rPr lang="en-US" sz="3200" dirty="0">
                <a:latin typeface="+mj-lt"/>
                <a:ea typeface="+mj-ea"/>
                <a:cs typeface="+mj-cs"/>
              </a:rPr>
              <a:t>Developed to enable smart devices to connect to Internet</a:t>
            </a:r>
            <a:endParaRPr lang="en-US" sz="3200" kern="1200" dirty="0">
              <a:solidFill>
                <a:schemeClr val="tx1"/>
              </a:solidFill>
              <a:effectLst/>
              <a:latin typeface="+mj-lt"/>
              <a:ea typeface="+mj-ea"/>
              <a:cs typeface="+mj-cs"/>
            </a:endParaRPr>
          </a:p>
          <a:p>
            <a:pPr lvl="0"/>
            <a:r>
              <a:rPr lang="en-US" sz="3200" dirty="0">
                <a:latin typeface="+mj-lt"/>
                <a:ea typeface="+mj-ea"/>
                <a:cs typeface="+mj-cs"/>
              </a:rPr>
              <a:t>Get and Observe – when state changes it can push a message.</a:t>
            </a:r>
          </a:p>
          <a:p>
            <a:pPr lvl="0"/>
            <a:r>
              <a:rPr lang="en-US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Discovery – it can discover sensors around.</a:t>
            </a:r>
          </a:p>
          <a:p>
            <a:pPr lvl="0"/>
            <a:r>
              <a:rPr lang="en-US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There is a Proxy between the HTTP client and 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CoAP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server.</a:t>
            </a:r>
          </a:p>
          <a:p>
            <a:pPr lvl="0"/>
            <a:r>
              <a:rPr lang="en-US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GET/POST/PUT/DELETE.  Content type: XML, JSON, etc.). </a:t>
            </a:r>
            <a:r>
              <a:rPr lang="en-US" sz="3200" kern="1200" dirty="0" err="1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CoAP</a:t>
            </a:r>
            <a:r>
              <a:rPr lang="en-US" sz="320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320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runs over UDP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532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A1F2F-7588-4ED5-8857-8083FA87B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Industry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9806A-2A83-415D-9688-85EF29C7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Fieldbus – mainly used in manufacturing assembly lines, process control, etc.  Connects instruments in shop-floor.  Old days they were connected using serial RS232.  Now Modbus TCP (ethernet).  Programmable Fieldbus Controllers now available.</a:t>
            </a:r>
          </a:p>
          <a:p>
            <a:r>
              <a:rPr lang="en-US" dirty="0"/>
              <a:t>IO-Link device.  For communication with sensors and actuators.</a:t>
            </a:r>
          </a:p>
        </p:txBody>
      </p:sp>
    </p:spTree>
    <p:extLst>
      <p:ext uri="{BB962C8B-B14F-4D97-AF65-F5344CB8AC3E}">
        <p14:creationId xmlns:p14="http://schemas.microsoft.com/office/powerpoint/2010/main" val="3763601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C2F61-0587-4EB7-A78D-4A7EB3B72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Interconnection of logically and/or</a:t>
            </a:r>
            <a:r>
              <a:rPr lang="en-US" baseline="0" dirty="0"/>
              <a:t> physically related</a:t>
            </a:r>
            <a:r>
              <a:rPr lang="en-US" dirty="0"/>
              <a:t> physical</a:t>
            </a:r>
            <a:r>
              <a:rPr lang="en-US" baseline="0" dirty="0"/>
              <a:t> and virtual things to gather data to analyze, manage and make decisions.</a:t>
            </a:r>
          </a:p>
          <a:p>
            <a:r>
              <a:rPr lang="en-US" dirty="0"/>
              <a:t>IoT devices are growing at the rate of 10% per year</a:t>
            </a:r>
            <a:endParaRPr lang="en-US" baseline="0" dirty="0"/>
          </a:p>
          <a:p>
            <a:r>
              <a:rPr lang="en-US" baseline="0" dirty="0"/>
              <a:t>Businesses already collecting data regarding your browsing behavior for the purpose of targeted sales.  </a:t>
            </a:r>
          </a:p>
          <a:p>
            <a:r>
              <a:rPr lang="en-US" baseline="0" dirty="0"/>
              <a:t>Why not expand the data collection by adding devices in a group that is beneficial to any decision making such as medical, farming, device management, weather, and sports to name a few.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51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FFB5-1DD8-4710-B535-0A60C8A9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– AWS, Azure, Rackspace 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0FECF-B30B-4B03-90C9-8B5B7ECEB4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Azure – cloud computing: a platform that gives computing resources</a:t>
            </a:r>
          </a:p>
          <a:p>
            <a:pPr lvl="1"/>
            <a:r>
              <a:rPr lang="en-US" dirty="0"/>
              <a:t>Machine learning and data analysis, data storage and backup, streaming media, etc.</a:t>
            </a:r>
          </a:p>
          <a:p>
            <a:pPr lvl="1"/>
            <a:r>
              <a:rPr lang="en-US" dirty="0"/>
              <a:t>Many categories of services, including IoT</a:t>
            </a:r>
          </a:p>
          <a:p>
            <a:pPr lvl="2"/>
            <a:r>
              <a:rPr lang="en-US" dirty="0"/>
              <a:t>Azure IoT hub – establish bi-directional communication with IoT devices. SDKs</a:t>
            </a:r>
          </a:p>
          <a:p>
            <a:pPr lvl="2"/>
            <a:r>
              <a:rPr lang="en-US" dirty="0"/>
              <a:t>You can create a free account and create an IOT hub.</a:t>
            </a:r>
          </a:p>
        </p:txBody>
      </p:sp>
    </p:spTree>
    <p:extLst>
      <p:ext uri="{BB962C8B-B14F-4D97-AF65-F5344CB8AC3E}">
        <p14:creationId xmlns:p14="http://schemas.microsoft.com/office/powerpoint/2010/main" val="377494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ACF3-046E-4B7F-A424-5285E144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Web Services and 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9AADD-97E3-413F-BB12-5982FB2B2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</a:t>
            </a:r>
          </a:p>
          <a:p>
            <a:r>
              <a:rPr lang="en-US" dirty="0"/>
              <a:t>eCommerce</a:t>
            </a:r>
          </a:p>
          <a:p>
            <a:r>
              <a:rPr lang="en-US" dirty="0"/>
              <a:t>Genetics</a:t>
            </a:r>
          </a:p>
          <a:p>
            <a:r>
              <a:rPr lang="en-US" dirty="0"/>
              <a:t>Weather</a:t>
            </a:r>
          </a:p>
          <a:p>
            <a:r>
              <a:rPr lang="en-US" dirty="0"/>
              <a:t>Hadoop.  I have given seminar courses in this topic.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855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BA5F7-DF94-4039-8416-C0006FA5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Practical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E595E-49E0-4182-BB4D-E7F63E0E9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Windows 10 core for IoT and Raspberry Pi</a:t>
            </a:r>
          </a:p>
          <a:p>
            <a:pPr lvl="2"/>
            <a:r>
              <a:rPr lang="en-US" dirty="0">
                <a:hlinkClick r:id="rId2"/>
              </a:rPr>
              <a:t>http://windowsondevices.com</a:t>
            </a:r>
            <a:endParaRPr lang="en-US" dirty="0"/>
          </a:p>
          <a:p>
            <a:pPr lvl="2"/>
            <a:r>
              <a:rPr lang="en-US" dirty="0"/>
              <a:t>We can install several operating systems on Pi, mostly Linux flavors</a:t>
            </a:r>
          </a:p>
          <a:p>
            <a:pPr lvl="2"/>
            <a:r>
              <a:rPr lang="en-US" dirty="0"/>
              <a:t>Windows 10 core is a small version of Windows 10 and is free</a:t>
            </a:r>
          </a:p>
          <a:p>
            <a:pPr lvl="2"/>
            <a:r>
              <a:rPr lang="en-US" dirty="0"/>
              <a:t>You can find all of them on raspberrypi.org downloads section.</a:t>
            </a:r>
          </a:p>
          <a:p>
            <a:pPr lvl="2"/>
            <a:r>
              <a:rPr lang="en-US" dirty="0"/>
              <a:t>You can also purchase Raspberry Pi Sense HAT (or other third party hats) to interact with the world around us. </a:t>
            </a:r>
          </a:p>
          <a:p>
            <a:pPr lvl="3"/>
            <a:r>
              <a:rPr lang="en-US" dirty="0"/>
              <a:t>This hat will enable you to read: Orientation via an accelerometer</a:t>
            </a:r>
          </a:p>
          <a:p>
            <a:pPr lvl="3"/>
            <a:r>
              <a:rPr lang="en-US" dirty="0"/>
              <a:t>Pressure, Humidity and temperature</a:t>
            </a:r>
          </a:p>
          <a:p>
            <a:pPr lvl="3"/>
            <a:r>
              <a:rPr lang="en-US" dirty="0"/>
              <a:t>You can write programs in Python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5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92275" y="463877"/>
            <a:ext cx="5305425" cy="33813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442805" y="2259701"/>
            <a:ext cx="4804363" cy="1929688"/>
            <a:chOff x="89638" y="359621"/>
            <a:chExt cx="4804363" cy="1929688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105" y="1881965"/>
              <a:ext cx="3104181" cy="263526"/>
            </a:xfrm>
            <a:prstGeom prst="rect">
              <a:avLst/>
            </a:prstGeom>
          </p:spPr>
        </p:pic>
        <p:sp>
          <p:nvSpPr>
            <p:cNvPr id="11" name="Title 4">
              <a:extLst>
                <a:ext uri="{FF2B5EF4-FFF2-40B4-BE49-F238E27FC236}">
                  <a16:creationId xmlns:a16="http://schemas.microsoft.com/office/drawing/2014/main" id="{27228BAE-048B-681E-DD8D-BD96B22560E0}"/>
                </a:ext>
              </a:extLst>
            </p:cNvPr>
            <p:cNvSpPr txBox="1">
              <a:spLocks/>
            </p:cNvSpPr>
            <p:nvPr/>
          </p:nvSpPr>
          <p:spPr>
            <a:xfrm>
              <a:off x="89638" y="1389204"/>
              <a:ext cx="4804363" cy="900105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975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just"/>
              <a:r>
                <a:rPr lang="en-US" sz="4000" dirty="0" smtClean="0">
                  <a:solidFill>
                    <a:schemeClr val="accent1">
                      <a:lumMod val="75000"/>
                    </a:schemeClr>
                  </a:solidFill>
                </a:rPr>
                <a:t>Computer </a:t>
              </a:r>
              <a:r>
                <a:rPr lang="en-US" sz="4000" dirty="0" smtClean="0">
                  <a:solidFill>
                    <a:srgbClr val="00B0F0"/>
                  </a:solidFill>
                </a:rPr>
                <a:t>Vision</a:t>
              </a:r>
              <a:endParaRPr lang="en-US" sz="4000" dirty="0">
                <a:solidFill>
                  <a:srgbClr val="00B0F0"/>
                </a:solidFill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AABCB87-2ECC-4C03-B5BB-6EE11C8A4485}"/>
                </a:ext>
              </a:extLst>
            </p:cNvPr>
            <p:cNvGrpSpPr/>
            <p:nvPr/>
          </p:nvGrpSpPr>
          <p:grpSpPr>
            <a:xfrm>
              <a:off x="89638" y="359621"/>
              <a:ext cx="3064025" cy="1516520"/>
              <a:chOff x="4853562" y="1589418"/>
              <a:chExt cx="2609520" cy="1291565"/>
            </a:xfrm>
          </p:grpSpPr>
          <p:sp>
            <p:nvSpPr>
              <p:cNvPr id="19" name="Freeform 18">
                <a:extLst>
                  <a:ext uri="{FF2B5EF4-FFF2-40B4-BE49-F238E27FC236}">
                    <a16:creationId xmlns:a16="http://schemas.microsoft.com/office/drawing/2014/main" id="{03546B24-FABC-4B2A-A80F-B03654D56A7D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4853562" y="1589418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Freeform 19">
                <a:extLst>
                  <a:ext uri="{FF2B5EF4-FFF2-40B4-BE49-F238E27FC236}">
                    <a16:creationId xmlns:a16="http://schemas.microsoft.com/office/drawing/2014/main" id="{02E1A011-CDEA-4BBC-B725-C88AF5464891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5230834" y="1678285"/>
                <a:ext cx="2232248" cy="1202698"/>
              </a:xfrm>
              <a:custGeom>
                <a:avLst/>
                <a:gdLst/>
                <a:ahLst/>
                <a:cxnLst/>
                <a:rect l="l" t="t" r="r" b="b"/>
                <a:pathLst>
                  <a:path w="1872168" h="1008693">
                    <a:moveTo>
                      <a:pt x="699542" y="162"/>
                    </a:moveTo>
                    <a:cubicBezTo>
                      <a:pt x="683169" y="534"/>
                      <a:pt x="666273" y="1556"/>
                      <a:pt x="648845" y="3291"/>
                    </a:cubicBezTo>
                    <a:cubicBezTo>
                      <a:pt x="357120" y="49686"/>
                      <a:pt x="273885" y="284789"/>
                      <a:pt x="274981" y="413694"/>
                    </a:cubicBezTo>
                    <a:cubicBezTo>
                      <a:pt x="4451" y="471904"/>
                      <a:pt x="-11347" y="662854"/>
                      <a:pt x="4101" y="753457"/>
                    </a:cubicBezTo>
                    <a:cubicBezTo>
                      <a:pt x="42383" y="946818"/>
                      <a:pt x="296257" y="1004273"/>
                      <a:pt x="384912" y="1005378"/>
                    </a:cubicBezTo>
                    <a:lnTo>
                      <a:pt x="1507196" y="1008693"/>
                    </a:lnTo>
                    <a:cubicBezTo>
                      <a:pt x="1646895" y="1000406"/>
                      <a:pt x="1746295" y="947371"/>
                      <a:pt x="1825546" y="854557"/>
                    </a:cubicBezTo>
                    <a:cubicBezTo>
                      <a:pt x="1897410" y="760086"/>
                      <a:pt x="1873973" y="626012"/>
                      <a:pt x="1836613" y="558208"/>
                    </a:cubicBezTo>
                    <a:cubicBezTo>
                      <a:pt x="1808089" y="509360"/>
                      <a:pt x="1675919" y="402617"/>
                      <a:pt x="1507617" y="430504"/>
                    </a:cubicBezTo>
                    <a:cubicBezTo>
                      <a:pt x="1525469" y="335682"/>
                      <a:pt x="1477961" y="244522"/>
                      <a:pt x="1398003" y="206286"/>
                    </a:cubicBezTo>
                    <a:cubicBezTo>
                      <a:pt x="1299806" y="153261"/>
                      <a:pt x="1182195" y="177294"/>
                      <a:pt x="1108176" y="215068"/>
                    </a:cubicBezTo>
                    <a:cubicBezTo>
                      <a:pt x="1072916" y="135306"/>
                      <a:pt x="945134" y="-5422"/>
                      <a:pt x="699542" y="162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3601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B8BC7BC-BF58-402E-9A69-AA9226DE7CAA}"/>
                </a:ext>
              </a:extLst>
            </p:cNvPr>
            <p:cNvGrpSpPr/>
            <p:nvPr/>
          </p:nvGrpSpPr>
          <p:grpSpPr>
            <a:xfrm>
              <a:off x="1176068" y="503243"/>
              <a:ext cx="1334145" cy="620384"/>
              <a:chOff x="7439031" y="1585639"/>
              <a:chExt cx="2143740" cy="996849"/>
            </a:xfrm>
            <a:solidFill>
              <a:schemeClr val="accent6"/>
            </a:solidFill>
          </p:grpSpPr>
          <p:sp>
            <p:nvSpPr>
              <p:cNvPr id="17" name="Freeform: Shape 66">
                <a:extLst>
                  <a:ext uri="{FF2B5EF4-FFF2-40B4-BE49-F238E27FC236}">
                    <a16:creationId xmlns:a16="http://schemas.microsoft.com/office/drawing/2014/main" id="{2A081543-B9FF-49B1-8EEF-ABDF5438EDCD}"/>
                  </a:ext>
                </a:extLst>
              </p:cNvPr>
              <p:cNvSpPr/>
              <p:nvPr/>
            </p:nvSpPr>
            <p:spPr>
              <a:xfrm>
                <a:off x="7439031" y="1585639"/>
                <a:ext cx="2143740" cy="996849"/>
              </a:xfrm>
              <a:custGeom>
                <a:avLst/>
                <a:gdLst/>
                <a:ahLst/>
                <a:cxnLst/>
                <a:rect l="l" t="t" r="r" b="b"/>
                <a:pathLst>
                  <a:path w="1862733" h="866179">
                    <a:moveTo>
                      <a:pt x="794147" y="204787"/>
                    </a:moveTo>
                    <a:cubicBezTo>
                      <a:pt x="745605" y="204787"/>
                      <a:pt x="701637" y="218416"/>
                      <a:pt x="662244" y="245673"/>
                    </a:cubicBezTo>
                    <a:cubicBezTo>
                      <a:pt x="622851" y="272930"/>
                      <a:pt x="594798" y="309240"/>
                      <a:pt x="578086" y="354601"/>
                    </a:cubicBezTo>
                    <a:cubicBezTo>
                      <a:pt x="568536" y="380467"/>
                      <a:pt x="563761" y="406729"/>
                      <a:pt x="563761" y="433387"/>
                    </a:cubicBezTo>
                    <a:cubicBezTo>
                      <a:pt x="563761" y="488299"/>
                      <a:pt x="582064" y="537440"/>
                      <a:pt x="618670" y="580811"/>
                    </a:cubicBezTo>
                    <a:cubicBezTo>
                      <a:pt x="664031" y="634532"/>
                      <a:pt x="722524" y="661392"/>
                      <a:pt x="794147" y="661392"/>
                    </a:cubicBezTo>
                    <a:cubicBezTo>
                      <a:pt x="865771" y="661392"/>
                      <a:pt x="924462" y="634733"/>
                      <a:pt x="970220" y="581415"/>
                    </a:cubicBezTo>
                    <a:cubicBezTo>
                      <a:pt x="1006826" y="538838"/>
                      <a:pt x="1025128" y="489496"/>
                      <a:pt x="1025128" y="433387"/>
                    </a:cubicBezTo>
                    <a:cubicBezTo>
                      <a:pt x="1025128" y="376088"/>
                      <a:pt x="1006826" y="326547"/>
                      <a:pt x="970220" y="284764"/>
                    </a:cubicBezTo>
                    <a:cubicBezTo>
                      <a:pt x="923265" y="231446"/>
                      <a:pt x="864574" y="204787"/>
                      <a:pt x="794147" y="204787"/>
                    </a:cubicBezTo>
                    <a:close/>
                    <a:moveTo>
                      <a:pt x="1304330" y="24408"/>
                    </a:moveTo>
                    <a:lnTo>
                      <a:pt x="1862733" y="24408"/>
                    </a:lnTo>
                    <a:lnTo>
                      <a:pt x="1862733" y="200620"/>
                    </a:lnTo>
                    <a:lnTo>
                      <a:pt x="1687711" y="200620"/>
                    </a:lnTo>
                    <a:lnTo>
                      <a:pt x="1687711" y="837009"/>
                    </a:lnTo>
                    <a:lnTo>
                      <a:pt x="1476375" y="837009"/>
                    </a:lnTo>
                    <a:lnTo>
                      <a:pt x="1476375" y="200620"/>
                    </a:lnTo>
                    <a:lnTo>
                      <a:pt x="1304330" y="200620"/>
                    </a:lnTo>
                    <a:close/>
                    <a:moveTo>
                      <a:pt x="0" y="24408"/>
                    </a:moveTo>
                    <a:lnTo>
                      <a:pt x="211336" y="24408"/>
                    </a:lnTo>
                    <a:lnTo>
                      <a:pt x="211336" y="837009"/>
                    </a:lnTo>
                    <a:lnTo>
                      <a:pt x="0" y="837009"/>
                    </a:lnTo>
                    <a:close/>
                    <a:moveTo>
                      <a:pt x="794147" y="0"/>
                    </a:moveTo>
                    <a:cubicBezTo>
                      <a:pt x="937022" y="0"/>
                      <a:pt x="1050330" y="47426"/>
                      <a:pt x="1134071" y="142280"/>
                    </a:cubicBezTo>
                    <a:cubicBezTo>
                      <a:pt x="1207493" y="225623"/>
                      <a:pt x="1244204" y="322659"/>
                      <a:pt x="1244204" y="433387"/>
                    </a:cubicBezTo>
                    <a:cubicBezTo>
                      <a:pt x="1244204" y="543719"/>
                      <a:pt x="1207493" y="640556"/>
                      <a:pt x="1134071" y="723900"/>
                    </a:cubicBezTo>
                    <a:cubicBezTo>
                      <a:pt x="1050330" y="818753"/>
                      <a:pt x="937022" y="866179"/>
                      <a:pt x="794147" y="866179"/>
                    </a:cubicBezTo>
                    <a:cubicBezTo>
                      <a:pt x="651669" y="866179"/>
                      <a:pt x="538560" y="818753"/>
                      <a:pt x="454819" y="723900"/>
                    </a:cubicBezTo>
                    <a:cubicBezTo>
                      <a:pt x="381397" y="640556"/>
                      <a:pt x="344686" y="543719"/>
                      <a:pt x="344686" y="433387"/>
                    </a:cubicBezTo>
                    <a:cubicBezTo>
                      <a:pt x="344686" y="382984"/>
                      <a:pt x="354608" y="331291"/>
                      <a:pt x="374452" y="278308"/>
                    </a:cubicBezTo>
                    <a:cubicBezTo>
                      <a:pt x="394296" y="225326"/>
                      <a:pt x="420886" y="179983"/>
                      <a:pt x="454224" y="142280"/>
                    </a:cubicBezTo>
                    <a:cubicBezTo>
                      <a:pt x="537964" y="47426"/>
                      <a:pt x="651272" y="0"/>
                      <a:pt x="794147" y="0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18" name="Freeform: Shape 67">
                <a:extLst>
                  <a:ext uri="{FF2B5EF4-FFF2-40B4-BE49-F238E27FC236}">
                    <a16:creationId xmlns:a16="http://schemas.microsoft.com/office/drawing/2014/main" id="{275D1FAA-C13F-4A6B-BA37-7704CFB7ADCD}"/>
                  </a:ext>
                </a:extLst>
              </p:cNvPr>
              <p:cNvSpPr/>
              <p:nvPr/>
            </p:nvSpPr>
            <p:spPr>
              <a:xfrm>
                <a:off x="8174174" y="1963600"/>
                <a:ext cx="443936" cy="326799"/>
              </a:xfrm>
              <a:custGeom>
                <a:avLst/>
                <a:gdLst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788485 w 3738080"/>
                  <a:gd name="connsiteY5" fmla="*/ 1841061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2624294 w 3738080"/>
                  <a:gd name="connsiteY5" fmla="*/ 1992174 h 2751770"/>
                  <a:gd name="connsiteX6" fmla="*/ 2632248 w 3738080"/>
                  <a:gd name="connsiteY6" fmla="*/ 1992174 h 2751770"/>
                  <a:gd name="connsiteX7" fmla="*/ 2624294 w 3738080"/>
                  <a:gd name="connsiteY7" fmla="*/ 1992174 h 2751770"/>
                  <a:gd name="connsiteX8" fmla="*/ 1858846 w 3738080"/>
                  <a:gd name="connsiteY8" fmla="*/ 1306247 h 2751770"/>
                  <a:gd name="connsiteX9" fmla="*/ 2645621 w 3738080"/>
                  <a:gd name="connsiteY9" fmla="*/ 1504218 h 2751770"/>
                  <a:gd name="connsiteX10" fmla="*/ 2795575 w 3738080"/>
                  <a:gd name="connsiteY10" fmla="*/ 1757331 h 2751770"/>
                  <a:gd name="connsiteX11" fmla="*/ 2539052 w 3738080"/>
                  <a:gd name="connsiteY11" fmla="*/ 1841672 h 2751770"/>
                  <a:gd name="connsiteX12" fmla="*/ 1353947 w 3738080"/>
                  <a:gd name="connsiteY12" fmla="*/ 1778974 h 2751770"/>
                  <a:gd name="connsiteX13" fmla="*/ 982333 w 3738080"/>
                  <a:gd name="connsiteY13" fmla="*/ 1780833 h 2751770"/>
                  <a:gd name="connsiteX14" fmla="*/ 966756 w 3738080"/>
                  <a:gd name="connsiteY14" fmla="*/ 1667407 h 2751770"/>
                  <a:gd name="connsiteX15" fmla="*/ 1217540 w 3738080"/>
                  <a:gd name="connsiteY15" fmla="*/ 1445700 h 2751770"/>
                  <a:gd name="connsiteX16" fmla="*/ 1858846 w 3738080"/>
                  <a:gd name="connsiteY16" fmla="*/ 1306247 h 2751770"/>
                  <a:gd name="connsiteX17" fmla="*/ 1828129 w 3738080"/>
                  <a:gd name="connsiteY17" fmla="*/ 650059 h 2751770"/>
                  <a:gd name="connsiteX18" fmla="*/ 3108200 w 3738080"/>
                  <a:gd name="connsiteY18" fmla="*/ 1008980 h 2751770"/>
                  <a:gd name="connsiteX19" fmla="*/ 3258155 w 3738080"/>
                  <a:gd name="connsiteY19" fmla="*/ 1319033 h 2751770"/>
                  <a:gd name="connsiteX20" fmla="*/ 2937692 w 3738080"/>
                  <a:gd name="connsiteY20" fmla="*/ 1304637 h 2751770"/>
                  <a:gd name="connsiteX21" fmla="*/ 763561 w 3738080"/>
                  <a:gd name="connsiteY21" fmla="*/ 1325535 h 2751770"/>
                  <a:gd name="connsiteX22" fmla="*/ 464412 w 3738080"/>
                  <a:gd name="connsiteY22" fmla="*/ 1278813 h 2751770"/>
                  <a:gd name="connsiteX23" fmla="*/ 450482 w 3738080"/>
                  <a:gd name="connsiteY23" fmla="*/ 1202928 h 2751770"/>
                  <a:gd name="connsiteX24" fmla="*/ 622892 w 3738080"/>
                  <a:gd name="connsiteY24" fmla="*/ 1008979 h 2751770"/>
                  <a:gd name="connsiteX25" fmla="*/ 1828129 w 3738080"/>
                  <a:gd name="connsiteY25" fmla="*/ 650059 h 2751770"/>
                  <a:gd name="connsiteX26" fmla="*/ 1764313 w 3738080"/>
                  <a:gd name="connsiteY26" fmla="*/ 591 h 2751770"/>
                  <a:gd name="connsiteX27" fmla="*/ 3559697 w 3738080"/>
                  <a:gd name="connsiteY27" fmla="*/ 547180 h 2751770"/>
                  <a:gd name="connsiteX28" fmla="*/ 3709650 w 3738080"/>
                  <a:gd name="connsiteY28" fmla="*/ 882310 h 2751770"/>
                  <a:gd name="connsiteX29" fmla="*/ 3367875 w 3738080"/>
                  <a:gd name="connsiteY29" fmla="*/ 834477 h 2751770"/>
                  <a:gd name="connsiteX30" fmla="*/ 318417 w 3738080"/>
                  <a:gd name="connsiteY30" fmla="*/ 884635 h 2751770"/>
                  <a:gd name="connsiteX31" fmla="*/ 19267 w 3738080"/>
                  <a:gd name="connsiteY31" fmla="*/ 846272 h 2751770"/>
                  <a:gd name="connsiteX32" fmla="*/ 275 w 3738080"/>
                  <a:gd name="connsiteY32" fmla="*/ 760137 h 2751770"/>
                  <a:gd name="connsiteX33" fmla="*/ 173484 w 3738080"/>
                  <a:gd name="connsiteY33" fmla="*/ 547180 h 2751770"/>
                  <a:gd name="connsiteX34" fmla="*/ 1764313 w 3738080"/>
                  <a:gd name="connsiteY34" fmla="*/ 591 h 2751770"/>
                  <a:gd name="connsiteX0" fmla="*/ 1869041 w 3738080"/>
                  <a:gd name="connsiteY0" fmla="*/ 1997576 h 2751770"/>
                  <a:gd name="connsiteX1" fmla="*/ 2246138 w 3738080"/>
                  <a:gd name="connsiteY1" fmla="*/ 2374673 h 2751770"/>
                  <a:gd name="connsiteX2" fmla="*/ 1869041 w 3738080"/>
                  <a:gd name="connsiteY2" fmla="*/ 2751770 h 2751770"/>
                  <a:gd name="connsiteX3" fmla="*/ 1491944 w 3738080"/>
                  <a:gd name="connsiteY3" fmla="*/ 2374673 h 2751770"/>
                  <a:gd name="connsiteX4" fmla="*/ 1869041 w 3738080"/>
                  <a:gd name="connsiteY4" fmla="*/ 1997576 h 2751770"/>
                  <a:gd name="connsiteX5" fmla="*/ 1858846 w 3738080"/>
                  <a:gd name="connsiteY5" fmla="*/ 1306247 h 2751770"/>
                  <a:gd name="connsiteX6" fmla="*/ 2645621 w 3738080"/>
                  <a:gd name="connsiteY6" fmla="*/ 1504218 h 2751770"/>
                  <a:gd name="connsiteX7" fmla="*/ 2795575 w 3738080"/>
                  <a:gd name="connsiteY7" fmla="*/ 1757331 h 2751770"/>
                  <a:gd name="connsiteX8" fmla="*/ 2539052 w 3738080"/>
                  <a:gd name="connsiteY8" fmla="*/ 1841672 h 2751770"/>
                  <a:gd name="connsiteX9" fmla="*/ 1353947 w 3738080"/>
                  <a:gd name="connsiteY9" fmla="*/ 1778974 h 2751770"/>
                  <a:gd name="connsiteX10" fmla="*/ 982333 w 3738080"/>
                  <a:gd name="connsiteY10" fmla="*/ 1780833 h 2751770"/>
                  <a:gd name="connsiteX11" fmla="*/ 966756 w 3738080"/>
                  <a:gd name="connsiteY11" fmla="*/ 1667407 h 2751770"/>
                  <a:gd name="connsiteX12" fmla="*/ 1217540 w 3738080"/>
                  <a:gd name="connsiteY12" fmla="*/ 1445700 h 2751770"/>
                  <a:gd name="connsiteX13" fmla="*/ 1858846 w 3738080"/>
                  <a:gd name="connsiteY13" fmla="*/ 1306247 h 2751770"/>
                  <a:gd name="connsiteX14" fmla="*/ 1828129 w 3738080"/>
                  <a:gd name="connsiteY14" fmla="*/ 650059 h 2751770"/>
                  <a:gd name="connsiteX15" fmla="*/ 3108200 w 3738080"/>
                  <a:gd name="connsiteY15" fmla="*/ 1008980 h 2751770"/>
                  <a:gd name="connsiteX16" fmla="*/ 3258155 w 3738080"/>
                  <a:gd name="connsiteY16" fmla="*/ 1319033 h 2751770"/>
                  <a:gd name="connsiteX17" fmla="*/ 2937692 w 3738080"/>
                  <a:gd name="connsiteY17" fmla="*/ 1304637 h 2751770"/>
                  <a:gd name="connsiteX18" fmla="*/ 763561 w 3738080"/>
                  <a:gd name="connsiteY18" fmla="*/ 1325535 h 2751770"/>
                  <a:gd name="connsiteX19" fmla="*/ 464412 w 3738080"/>
                  <a:gd name="connsiteY19" fmla="*/ 1278813 h 2751770"/>
                  <a:gd name="connsiteX20" fmla="*/ 450482 w 3738080"/>
                  <a:gd name="connsiteY20" fmla="*/ 1202928 h 2751770"/>
                  <a:gd name="connsiteX21" fmla="*/ 622892 w 3738080"/>
                  <a:gd name="connsiteY21" fmla="*/ 1008979 h 2751770"/>
                  <a:gd name="connsiteX22" fmla="*/ 1828129 w 3738080"/>
                  <a:gd name="connsiteY22" fmla="*/ 650059 h 2751770"/>
                  <a:gd name="connsiteX23" fmla="*/ 1764313 w 3738080"/>
                  <a:gd name="connsiteY23" fmla="*/ 591 h 2751770"/>
                  <a:gd name="connsiteX24" fmla="*/ 3559697 w 3738080"/>
                  <a:gd name="connsiteY24" fmla="*/ 547180 h 2751770"/>
                  <a:gd name="connsiteX25" fmla="*/ 3709650 w 3738080"/>
                  <a:gd name="connsiteY25" fmla="*/ 882310 h 2751770"/>
                  <a:gd name="connsiteX26" fmla="*/ 3367875 w 3738080"/>
                  <a:gd name="connsiteY26" fmla="*/ 834477 h 2751770"/>
                  <a:gd name="connsiteX27" fmla="*/ 318417 w 3738080"/>
                  <a:gd name="connsiteY27" fmla="*/ 884635 h 2751770"/>
                  <a:gd name="connsiteX28" fmla="*/ 19267 w 3738080"/>
                  <a:gd name="connsiteY28" fmla="*/ 846272 h 2751770"/>
                  <a:gd name="connsiteX29" fmla="*/ 275 w 3738080"/>
                  <a:gd name="connsiteY29" fmla="*/ 760137 h 2751770"/>
                  <a:gd name="connsiteX30" fmla="*/ 173484 w 3738080"/>
                  <a:gd name="connsiteY30" fmla="*/ 547180 h 2751770"/>
                  <a:gd name="connsiteX31" fmla="*/ 1764313 w 3738080"/>
                  <a:gd name="connsiteY31" fmla="*/ 591 h 2751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3738080" h="2751770">
                    <a:moveTo>
                      <a:pt x="1869041" y="1997576"/>
                    </a:moveTo>
                    <a:cubicBezTo>
                      <a:pt x="2077306" y="1997576"/>
                      <a:pt x="2246138" y="2166408"/>
                      <a:pt x="2246138" y="2374673"/>
                    </a:cubicBezTo>
                    <a:cubicBezTo>
                      <a:pt x="2246138" y="2582938"/>
                      <a:pt x="2077306" y="2751770"/>
                      <a:pt x="1869041" y="2751770"/>
                    </a:cubicBezTo>
                    <a:cubicBezTo>
                      <a:pt x="1660776" y="2751770"/>
                      <a:pt x="1491944" y="2582938"/>
                      <a:pt x="1491944" y="2374673"/>
                    </a:cubicBezTo>
                    <a:cubicBezTo>
                      <a:pt x="1491944" y="2166408"/>
                      <a:pt x="1660776" y="1997576"/>
                      <a:pt x="1869041" y="1997576"/>
                    </a:cubicBezTo>
                    <a:close/>
                    <a:moveTo>
                      <a:pt x="1858846" y="1306247"/>
                    </a:moveTo>
                    <a:cubicBezTo>
                      <a:pt x="2165924" y="1301758"/>
                      <a:pt x="2404940" y="1399722"/>
                      <a:pt x="2645621" y="1504218"/>
                    </a:cubicBezTo>
                    <a:cubicBezTo>
                      <a:pt x="2813424" y="1597955"/>
                      <a:pt x="2823993" y="1678797"/>
                      <a:pt x="2795575" y="1757331"/>
                    </a:cubicBezTo>
                    <a:cubicBezTo>
                      <a:pt x="2761471" y="1842158"/>
                      <a:pt x="2685239" y="1908552"/>
                      <a:pt x="2539052" y="1841672"/>
                    </a:cubicBezTo>
                    <a:cubicBezTo>
                      <a:pt x="2347207" y="1684231"/>
                      <a:pt x="1733351" y="1556050"/>
                      <a:pt x="1353947" y="1778974"/>
                    </a:cubicBezTo>
                    <a:cubicBezTo>
                      <a:pt x="1250080" y="1855218"/>
                      <a:pt x="1037749" y="1915097"/>
                      <a:pt x="982333" y="1780833"/>
                    </a:cubicBezTo>
                    <a:cubicBezTo>
                      <a:pt x="968480" y="1736637"/>
                      <a:pt x="963386" y="1699601"/>
                      <a:pt x="966756" y="1667407"/>
                    </a:cubicBezTo>
                    <a:cubicBezTo>
                      <a:pt x="976866" y="1570822"/>
                      <a:pt x="1063141" y="1517802"/>
                      <a:pt x="1217540" y="1445700"/>
                    </a:cubicBezTo>
                    <a:cubicBezTo>
                      <a:pt x="1465851" y="1348519"/>
                      <a:pt x="1674601" y="1308942"/>
                      <a:pt x="1858846" y="1306247"/>
                    </a:cubicBezTo>
                    <a:close/>
                    <a:moveTo>
                      <a:pt x="1828129" y="650059"/>
                    </a:moveTo>
                    <a:cubicBezTo>
                      <a:pt x="2445754" y="646836"/>
                      <a:pt x="2937662" y="894034"/>
                      <a:pt x="3108200" y="1008980"/>
                    </a:cubicBezTo>
                    <a:cubicBezTo>
                      <a:pt x="3228810" y="1075858"/>
                      <a:pt x="3343409" y="1171509"/>
                      <a:pt x="3258155" y="1319033"/>
                    </a:cubicBezTo>
                    <a:cubicBezTo>
                      <a:pt x="3134282" y="1435449"/>
                      <a:pt x="3057301" y="1393031"/>
                      <a:pt x="2937692" y="1304637"/>
                    </a:cubicBezTo>
                    <a:cubicBezTo>
                      <a:pt x="2647778" y="1191783"/>
                      <a:pt x="2008321" y="619142"/>
                      <a:pt x="763561" y="1325535"/>
                    </a:cubicBezTo>
                    <a:cubicBezTo>
                      <a:pt x="621636" y="1425852"/>
                      <a:pt x="511304" y="1376178"/>
                      <a:pt x="464412" y="1278813"/>
                    </a:cubicBezTo>
                    <a:cubicBezTo>
                      <a:pt x="452398" y="1252494"/>
                      <a:pt x="448110" y="1227223"/>
                      <a:pt x="450482" y="1202928"/>
                    </a:cubicBezTo>
                    <a:cubicBezTo>
                      <a:pt x="457599" y="1130049"/>
                      <a:pt x="524660" y="1065987"/>
                      <a:pt x="622892" y="1008979"/>
                    </a:cubicBezTo>
                    <a:cubicBezTo>
                      <a:pt x="1041721" y="744082"/>
                      <a:pt x="1457554" y="651995"/>
                      <a:pt x="1828129" y="650059"/>
                    </a:cubicBezTo>
                    <a:close/>
                    <a:moveTo>
                      <a:pt x="1764313" y="591"/>
                    </a:moveTo>
                    <a:cubicBezTo>
                      <a:pt x="2430887" y="-13278"/>
                      <a:pt x="3056659" y="218017"/>
                      <a:pt x="3559697" y="547180"/>
                    </a:cubicBezTo>
                    <a:cubicBezTo>
                      <a:pt x="3671781" y="597338"/>
                      <a:pt x="3794905" y="759863"/>
                      <a:pt x="3709650" y="882310"/>
                    </a:cubicBezTo>
                    <a:cubicBezTo>
                      <a:pt x="3594303" y="984791"/>
                      <a:pt x="3449118" y="907547"/>
                      <a:pt x="3367875" y="834477"/>
                    </a:cubicBezTo>
                    <a:cubicBezTo>
                      <a:pt x="3193985" y="725799"/>
                      <a:pt x="1920315" y="-235561"/>
                      <a:pt x="318417" y="884635"/>
                    </a:cubicBezTo>
                    <a:cubicBezTo>
                      <a:pt x="189280" y="993311"/>
                      <a:pt x="70419" y="922739"/>
                      <a:pt x="19267" y="846272"/>
                    </a:cubicBezTo>
                    <a:cubicBezTo>
                      <a:pt x="4410" y="817516"/>
                      <a:pt x="-1388" y="788500"/>
                      <a:pt x="275" y="760137"/>
                    </a:cubicBezTo>
                    <a:cubicBezTo>
                      <a:pt x="5260" y="675044"/>
                      <a:pt x="77384" y="595829"/>
                      <a:pt x="173484" y="547180"/>
                    </a:cubicBezTo>
                    <a:cubicBezTo>
                      <a:pt x="702741" y="170471"/>
                      <a:pt x="1245868" y="11376"/>
                      <a:pt x="1764313" y="591"/>
                    </a:cubicBezTo>
                    <a:close/>
                  </a:path>
                </a:pathLst>
              </a:cu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53858C97-DA2F-8866-47CC-CDF4077BBF9D}"/>
                </a:ext>
              </a:extLst>
            </p:cNvPr>
            <p:cNvSpPr txBox="1">
              <a:spLocks/>
            </p:cNvSpPr>
            <p:nvPr/>
          </p:nvSpPr>
          <p:spPr>
            <a:xfrm>
              <a:off x="1560697" y="757061"/>
              <a:ext cx="729275" cy="20338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fontScale="62500" lnSpcReduction="20000"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600" dirty="0" smtClean="0">
                  <a:solidFill>
                    <a:srgbClr val="7030A0"/>
                  </a:solidFill>
                </a:rPr>
                <a:t>PDS</a:t>
              </a:r>
              <a:endParaRPr lang="en-US" sz="1600" dirty="0">
                <a:solidFill>
                  <a:srgbClr val="7030A0"/>
                </a:solidFill>
              </a:endParaRPr>
            </a:p>
          </p:txBody>
        </p:sp>
      </p:grp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103360" y="4356724"/>
            <a:ext cx="3715871" cy="1325563"/>
          </a:xfrm>
        </p:spPr>
        <p:txBody>
          <a:bodyPr/>
          <a:lstStyle/>
          <a:p>
            <a:r>
              <a:rPr lang="en-US" altLang="en-US" dirty="0"/>
              <a:t>Thank you!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4103360" y="5173542"/>
            <a:ext cx="33572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Thank you For being a great class!</a:t>
            </a: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7762" y="3056043"/>
            <a:ext cx="446086" cy="635863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2880" y="3045535"/>
            <a:ext cx="613391" cy="582721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9064" y="3056043"/>
            <a:ext cx="599662" cy="577554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9489815" y="6105550"/>
            <a:ext cx="261376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https://www.youtube.com/@AmelOline/videos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10326723" y="5967051"/>
            <a:ext cx="162344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https://github.com/siagianp</a:t>
            </a:r>
          </a:p>
        </p:txBody>
      </p:sp>
      <p:sp>
        <p:nvSpPr>
          <p:cNvPr id="30" name="Rectangle 29"/>
          <p:cNvSpPr/>
          <p:nvPr/>
        </p:nvSpPr>
        <p:spPr>
          <a:xfrm>
            <a:off x="8513422" y="6244050"/>
            <a:ext cx="366719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https://github.com/amelcharolinesgn2/IoT_simulator-mqtt-NodeRed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959112" y="6382549"/>
            <a:ext cx="320472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https://github.com/amelcharolinesgn2/Cloud-Infrastructures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8426515" y="6555673"/>
            <a:ext cx="383951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https://github.com/amelcharolinesgn2/ClouD-Infrastructure-SISKA-2025</a:t>
            </a:r>
          </a:p>
        </p:txBody>
      </p:sp>
    </p:spTree>
    <p:extLst>
      <p:ext uri="{BB962C8B-B14F-4D97-AF65-F5344CB8AC3E}">
        <p14:creationId xmlns:p14="http://schemas.microsoft.com/office/powerpoint/2010/main" val="1721274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48355D0-9B60-4CBD-8DC5-7B812B332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1775"/>
            <a:ext cx="12192000" cy="639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07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EFA05-628C-4DAE-B11E-EB657134C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IOT makes life easier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CB826-0CD4-4CB2-80AD-408102B84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Connect electronics, software, sensors, </a:t>
            </a:r>
            <a:r>
              <a:rPr lang="en-US" dirty="0" err="1"/>
              <a:t>etc</a:t>
            </a:r>
            <a:r>
              <a:rPr lang="en-US" dirty="0"/>
              <a:t> and allow them to communicate with each other to produce a better experience.</a:t>
            </a:r>
          </a:p>
          <a:p>
            <a:r>
              <a:rPr lang="en-US" dirty="0"/>
              <a:t>Example an </a:t>
            </a:r>
            <a:r>
              <a:rPr lang="en-US" dirty="0" err="1"/>
              <a:t>iphone</a:t>
            </a:r>
            <a:r>
              <a:rPr lang="en-US" dirty="0"/>
              <a:t> has gyroscope, compass, </a:t>
            </a:r>
            <a:r>
              <a:rPr lang="en-US" dirty="0" err="1"/>
              <a:t>gps</a:t>
            </a:r>
            <a:r>
              <a:rPr lang="en-US" dirty="0"/>
              <a:t>, contact list, addresses, search engines, cameras, locks, parking, face identification, etc.  Things that took hours now are on your fingertip saving great deal of time.</a:t>
            </a:r>
          </a:p>
          <a:p>
            <a:r>
              <a:rPr lang="en-US" dirty="0"/>
              <a:t>Remote medicine, prescriptions,  automated driving, drone fighters, etc. iWatch has saved lives.</a:t>
            </a:r>
          </a:p>
          <a:p>
            <a:r>
              <a:rPr lang="en-US" dirty="0"/>
              <a:t>We are dependent more on more on things.</a:t>
            </a:r>
          </a:p>
          <a:p>
            <a:r>
              <a:rPr lang="en-US" dirty="0"/>
              <a:t>IOT interconnects, analyzes, and integrates things.</a:t>
            </a:r>
          </a:p>
        </p:txBody>
      </p:sp>
    </p:spTree>
    <p:extLst>
      <p:ext uri="{BB962C8B-B14F-4D97-AF65-F5344CB8AC3E}">
        <p14:creationId xmlns:p14="http://schemas.microsoft.com/office/powerpoint/2010/main" val="171550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72537-72F2-4F37-9AF8-D9811C1AE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Goal of</a:t>
            </a:r>
            <a:r>
              <a:rPr lang="en-US" baseline="0" dirty="0"/>
              <a:t> IoT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80F5C-C088-424B-BCC9-9895F75D5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smart homes, smart cities, smart hospitals, Manufacturing,</a:t>
            </a:r>
            <a:r>
              <a:rPr lang="en-US" baseline="0" dirty="0"/>
              <a:t> Retail, Security, etc.</a:t>
            </a:r>
            <a:endParaRPr lang="en-US" dirty="0"/>
          </a:p>
          <a:p>
            <a:pPr lvl="0"/>
            <a:r>
              <a:rPr lang="en-US" dirty="0"/>
              <a:t>unification of technologies:</a:t>
            </a:r>
            <a:r>
              <a:rPr lang="en-US" baseline="0" dirty="0"/>
              <a:t> cloud computing, big-data, machine learning</a:t>
            </a:r>
          </a:p>
          <a:p>
            <a:pPr lvl="1"/>
            <a:r>
              <a:rPr lang="en-US" baseline="0" dirty="0"/>
              <a:t>Applications: smart parking and traffic, smart lighting and air flow, smart grid, smart roads, health industry, safety,</a:t>
            </a:r>
            <a:r>
              <a:rPr lang="en-US" dirty="0"/>
              <a:t> smart manufacturing, distribution and </a:t>
            </a:r>
            <a:r>
              <a:rPr lang="en-US"/>
              <a:t>sales, etc</a:t>
            </a:r>
            <a:r>
              <a:rPr lang="en-US" dirty="0"/>
              <a:t>.</a:t>
            </a:r>
            <a:endParaRPr lang="en-US" baseline="0" dirty="0"/>
          </a:p>
          <a:p>
            <a:pPr lvl="0"/>
            <a:r>
              <a:rPr lang="en-US" dirty="0"/>
              <a:t>Two examples next slides</a:t>
            </a:r>
          </a:p>
        </p:txBody>
      </p:sp>
    </p:spTree>
    <p:extLst>
      <p:ext uri="{BB962C8B-B14F-4D97-AF65-F5344CB8AC3E}">
        <p14:creationId xmlns:p14="http://schemas.microsoft.com/office/powerpoint/2010/main" val="410127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E652-AD26-4C80-94E0-9BC15BE1C4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IOT standardizes connectivity, analysis and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8D6540-8562-4D2D-A656-8EBA2BBA1D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Adds virtual layers to connection to the cloud is standardized.</a:t>
            </a:r>
          </a:p>
          <a:p>
            <a:r>
              <a:rPr lang="en-US" dirty="0"/>
              <a:t>High speed stream processing, storage of intermediate data points.</a:t>
            </a:r>
          </a:p>
          <a:p>
            <a:r>
              <a:rPr lang="en-US" dirty="0"/>
              <a:t>Analysis of data points real time. </a:t>
            </a:r>
          </a:p>
          <a:p>
            <a:r>
              <a:rPr lang="en-US" dirty="0"/>
              <a:t>Commands (signals) can be sent to integrated devices.</a:t>
            </a:r>
          </a:p>
        </p:txBody>
      </p:sp>
    </p:spTree>
    <p:extLst>
      <p:ext uri="{BB962C8B-B14F-4D97-AF65-F5344CB8AC3E}">
        <p14:creationId xmlns:p14="http://schemas.microsoft.com/office/powerpoint/2010/main" val="252944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0A5C-A723-452D-B618-C89C1E7A0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Blocks of IoT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A33AA-6B56-4008-80B0-B8553DEED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Devices: Sensing, Actuation, Control, Monitoring</a:t>
            </a:r>
          </a:p>
          <a:p>
            <a:pPr lvl="1"/>
            <a:r>
              <a:rPr lang="en-US" dirty="0"/>
              <a:t>Wearable,</a:t>
            </a:r>
            <a:r>
              <a:rPr lang="en-US" baseline="0" dirty="0"/>
              <a:t> smart watches, phones, automobiles, Industrial machines</a:t>
            </a:r>
          </a:p>
          <a:p>
            <a:pPr lvl="1"/>
            <a:r>
              <a:rPr lang="en-US" dirty="0"/>
              <a:t>Devices equipped with embedded systems, processor, communication,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Low powered RFID, Nanodevices, Sensors, smart networks</a:t>
            </a:r>
            <a:r>
              <a:rPr lang="en-US" baseline="0" dirty="0"/>
              <a:t> </a:t>
            </a:r>
            <a:endParaRPr lang="en-US" dirty="0"/>
          </a:p>
          <a:p>
            <a:pPr lvl="0"/>
            <a:r>
              <a:rPr lang="en-US" dirty="0"/>
              <a:t>Exchange information: wired</a:t>
            </a:r>
            <a:r>
              <a:rPr lang="en-US" baseline="0" dirty="0"/>
              <a:t> and wireless communication using data link, network, transport and application layers</a:t>
            </a:r>
            <a:endParaRPr lang="en-US" dirty="0"/>
          </a:p>
          <a:p>
            <a:pPr lvl="0"/>
            <a:r>
              <a:rPr lang="en-US" dirty="0"/>
              <a:t>Local or cloud storage</a:t>
            </a:r>
          </a:p>
          <a:p>
            <a:pPr lvl="0"/>
            <a:r>
              <a:rPr lang="en-US" dirty="0"/>
              <a:t>Process: locally or in the IoT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2310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DDA5-2D1F-43F4-B8C0-B24A45BE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6862-CE50-45F0-9717-D5EA6C5E1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Application Layer</a:t>
            </a:r>
          </a:p>
          <a:p>
            <a:pPr lvl="1"/>
            <a:r>
              <a:rPr lang="en-US" dirty="0"/>
              <a:t>Where we can develop IOT applications</a:t>
            </a:r>
          </a:p>
          <a:p>
            <a:r>
              <a:rPr lang="en-US" dirty="0"/>
              <a:t>Network Layer</a:t>
            </a:r>
          </a:p>
          <a:p>
            <a:pPr lvl="1"/>
            <a:r>
              <a:rPr lang="en-US" dirty="0"/>
              <a:t>Connecting things together using some sort of virtualization</a:t>
            </a:r>
          </a:p>
          <a:p>
            <a:r>
              <a:rPr lang="en-US" dirty="0"/>
              <a:t>Perception Layer</a:t>
            </a:r>
          </a:p>
          <a:p>
            <a:pPr lvl="1"/>
            <a:r>
              <a:rPr lang="en-US" dirty="0"/>
              <a:t>Sensors, actuators, environment</a:t>
            </a:r>
          </a:p>
        </p:txBody>
      </p:sp>
    </p:spTree>
    <p:extLst>
      <p:ext uri="{BB962C8B-B14F-4D97-AF65-F5344CB8AC3E}">
        <p14:creationId xmlns:p14="http://schemas.microsoft.com/office/powerpoint/2010/main" val="3462402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7B1BD-92AC-46CE-BA10-947BE3053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RFID – Radio Frequency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AE727-0FE0-4873-B69E-B8E4A1C83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and track objects</a:t>
            </a:r>
          </a:p>
          <a:p>
            <a:r>
              <a:rPr lang="en-US" dirty="0"/>
              <a:t>Object sends signal when the reader is in range</a:t>
            </a:r>
          </a:p>
          <a:p>
            <a:r>
              <a:rPr lang="en-US" dirty="0"/>
              <a:t>2 parts</a:t>
            </a:r>
            <a:r>
              <a:rPr lang="en-US" baseline="0" dirty="0"/>
              <a:t> to RFID system – RFID reader and RFID tag</a:t>
            </a:r>
          </a:p>
          <a:p>
            <a:r>
              <a:rPr lang="en-US" dirty="0"/>
              <a:t>RFID tag</a:t>
            </a:r>
          </a:p>
          <a:p>
            <a:pPr lvl="1"/>
            <a:r>
              <a:rPr lang="en-US" baseline="0" dirty="0"/>
              <a:t>Passive</a:t>
            </a:r>
            <a:r>
              <a:rPr lang="en-US" dirty="0"/>
              <a:t> tag. Uses power from the radio waves of the reader. Short range (20’. ) cheaper.  Most prevalent.</a:t>
            </a:r>
          </a:p>
          <a:p>
            <a:pPr lvl="1"/>
            <a:r>
              <a:rPr lang="en-US" baseline="0" dirty="0"/>
              <a:t>Active tag – own power supply for powering</a:t>
            </a:r>
            <a:r>
              <a:rPr lang="en-US" dirty="0"/>
              <a:t> its circuits and transmit radio waves to the transmitter. Longer range (100’)</a:t>
            </a:r>
          </a:p>
          <a:p>
            <a:pPr lvl="1"/>
            <a:r>
              <a:rPr lang="en-US" baseline="0" dirty="0"/>
              <a:t>Semi-active</a:t>
            </a:r>
            <a:r>
              <a:rPr lang="en-US" dirty="0"/>
              <a:t> – own power to supply powering its circuits, but for radio transmission uses power from transmitter radio waves</a:t>
            </a:r>
          </a:p>
        </p:txBody>
      </p:sp>
    </p:spTree>
    <p:extLst>
      <p:ext uri="{BB962C8B-B14F-4D97-AF65-F5344CB8AC3E}">
        <p14:creationId xmlns:p14="http://schemas.microsoft.com/office/powerpoint/2010/main" val="1091239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15650</TotalTime>
  <Words>1261</Words>
  <Application>Microsoft Office PowerPoint</Application>
  <PresentationFormat>Widescreen</PresentationFormat>
  <Paragraphs>171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Malgun 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IOT makes life easier</vt:lpstr>
      <vt:lpstr>Goal of IoT</vt:lpstr>
      <vt:lpstr>IOT standardizes connectivity, analysis and integration</vt:lpstr>
      <vt:lpstr>Functional Blocks of IoT</vt:lpstr>
      <vt:lpstr>Basic Architecture</vt:lpstr>
      <vt:lpstr>RFID – Radio Frequency Identification</vt:lpstr>
      <vt:lpstr>RFID PASSIVE TAG</vt:lpstr>
      <vt:lpstr>RFID READER</vt:lpstr>
      <vt:lpstr>Smart Home</vt:lpstr>
      <vt:lpstr>Smart city – Automation</vt:lpstr>
      <vt:lpstr>IoT Specific Architecture (evolving)</vt:lpstr>
      <vt:lpstr>IoT layers in the whole network - evolving</vt:lpstr>
      <vt:lpstr>Specific IoT Data protocols</vt:lpstr>
      <vt:lpstr>MQTT</vt:lpstr>
      <vt:lpstr>CoAP – designed for devices with constraints. HTTP has no constraints or restrictions</vt:lpstr>
      <vt:lpstr>Industry applications</vt:lpstr>
      <vt:lpstr>Cloud – AWS, Azure, Rackspace ..</vt:lpstr>
      <vt:lpstr>Amazon Web Services and Big Data</vt:lpstr>
      <vt:lpstr>Practical stuff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pds</dc:creator>
  <cp:lastModifiedBy>Gde</cp:lastModifiedBy>
  <cp:revision>255</cp:revision>
  <dcterms:created xsi:type="dcterms:W3CDTF">2024-10-14T08:49:47Z</dcterms:created>
  <dcterms:modified xsi:type="dcterms:W3CDTF">2025-09-11T07:51:03Z</dcterms:modified>
</cp:coreProperties>
</file>