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/>
    <p:restoredTop sz="74248" autoAdjust="0"/>
  </p:normalViewPr>
  <p:slideViewPr>
    <p:cSldViewPr snapToGrid="0">
      <p:cViewPr varScale="1">
        <p:scale>
          <a:sx n="86" d="100"/>
          <a:sy n="86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SSN_(identifier)" TargetMode="External"/><Relationship Id="rId3" Type="http://schemas.openxmlformats.org/officeDocument/2006/relationships/hyperlink" Target="https://internetofthingsagenda.techtarget.com/definition/Industrial-Internet-of-Things-IIoT" TargetMode="External"/><Relationship Id="rId7" Type="http://schemas.openxmlformats.org/officeDocument/2006/relationships/hyperlink" Target="https://doi.org/10.1287/isre.1100.032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i_(identifier)" TargetMode="External"/><Relationship Id="rId5" Type="http://schemas.openxmlformats.org/officeDocument/2006/relationships/hyperlink" Target="http://dl.acm.org/citation.cfm?id=1923779.1923786" TargetMode="External"/><Relationship Id="rId10" Type="http://schemas.openxmlformats.org/officeDocument/2006/relationships/hyperlink" Target="https://www.iiot-center.org/" TargetMode="External"/><Relationship Id="rId4" Type="http://schemas.openxmlformats.org/officeDocument/2006/relationships/hyperlink" Target="https://www.i-scoop.eu/internet-of-things-iot/industrial-internet-things-iiot-saving-costs-innovation/" TargetMode="External"/><Relationship Id="rId9" Type="http://schemas.openxmlformats.org/officeDocument/2006/relationships/hyperlink" Target="https://www.worldcat.org/issn/1526-553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8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3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hlinkClick r:id="rId3"/>
              </a:rPr>
              <a:t>https://internetofthingsagenda.techtarget.com/definition/Industrial-Internet-of-Things-IIoT</a:t>
            </a:r>
            <a:endParaRPr lang="en-US" sz="1100" dirty="0" smtClean="0"/>
          </a:p>
          <a:p>
            <a:r>
              <a:rPr lang="en-US" sz="1100" dirty="0" smtClean="0"/>
              <a:t>https://www.trendmicro.com/vinfo/us/security/definition/industrial-internet-of-things-iiot</a:t>
            </a:r>
          </a:p>
          <a:p>
            <a:r>
              <a:rPr lang="en-US" sz="1100" dirty="0" smtClean="0">
                <a:hlinkClick r:id="rId4"/>
              </a:rPr>
              <a:t>https://www.i-scoop.eu/internet-of-things-iot/industrial-internet-things-iiot-saving-costs-innovation/</a:t>
            </a:r>
            <a:endParaRPr lang="en-US" sz="1100" dirty="0" smtClean="0"/>
          </a:p>
          <a:p>
            <a:r>
              <a:rPr lang="en-US" sz="1100" dirty="0" err="1" smtClean="0"/>
              <a:t>Yoo</a:t>
            </a:r>
            <a:r>
              <a:rPr lang="en-US" sz="1100" dirty="0" smtClean="0"/>
              <a:t>, </a:t>
            </a:r>
            <a:r>
              <a:rPr lang="en-US" sz="1100" dirty="0" err="1" smtClean="0"/>
              <a:t>Youngjin</a:t>
            </a:r>
            <a:r>
              <a:rPr lang="en-US" sz="1100" dirty="0" smtClean="0"/>
              <a:t>; </a:t>
            </a:r>
            <a:r>
              <a:rPr lang="en-US" sz="1100" dirty="0" err="1" smtClean="0"/>
              <a:t>Henfridsson</a:t>
            </a:r>
            <a:r>
              <a:rPr lang="en-US" sz="1100" dirty="0" smtClean="0"/>
              <a:t>, Ola; </a:t>
            </a:r>
            <a:r>
              <a:rPr lang="en-US" sz="1100" dirty="0" err="1" smtClean="0"/>
              <a:t>Lyytinen</a:t>
            </a:r>
            <a:r>
              <a:rPr lang="en-US" sz="1100" dirty="0" smtClean="0"/>
              <a:t>, </a:t>
            </a:r>
            <a:r>
              <a:rPr lang="en-US" sz="1100" dirty="0" err="1" smtClean="0"/>
              <a:t>Kalle</a:t>
            </a:r>
            <a:r>
              <a:rPr lang="en-US" sz="1100" dirty="0" smtClean="0"/>
              <a:t> (2010-12-01). </a:t>
            </a:r>
            <a:r>
              <a:rPr lang="en-US" sz="1100" dirty="0" smtClean="0">
                <a:hlinkClick r:id="rId5"/>
              </a:rPr>
              <a:t>"Research Commentary---The New Organizing Logic of Digital Innovation: An Agenda for Information Systems Research"</a:t>
            </a:r>
            <a:r>
              <a:rPr lang="en-US" sz="1100" dirty="0" smtClean="0"/>
              <a:t>. </a:t>
            </a:r>
            <a:r>
              <a:rPr lang="en-US" sz="1100" i="1" dirty="0" smtClean="0"/>
              <a:t>Information Systems Research</a:t>
            </a:r>
            <a:r>
              <a:rPr lang="en-US" sz="1100" dirty="0" smtClean="0"/>
              <a:t>. </a:t>
            </a:r>
            <a:r>
              <a:rPr lang="en-US" sz="1100" b="1" dirty="0" smtClean="0"/>
              <a:t>21</a:t>
            </a:r>
            <a:r>
              <a:rPr lang="en-US" sz="1100" dirty="0" smtClean="0"/>
              <a:t> (4): 724–735. </a:t>
            </a:r>
            <a:r>
              <a:rPr lang="en-US" sz="1100" dirty="0" smtClean="0">
                <a:hlinkClick r:id="rId6" tooltip="Doi (identifier)"/>
              </a:rPr>
              <a:t>doi</a:t>
            </a:r>
            <a:r>
              <a:rPr lang="en-US" sz="1100" dirty="0" smtClean="0"/>
              <a:t>:</a:t>
            </a:r>
            <a:r>
              <a:rPr lang="en-US" sz="1100" dirty="0" smtClean="0">
                <a:hlinkClick r:id="rId7"/>
              </a:rPr>
              <a:t>10.1287/isre.1100.0322</a:t>
            </a:r>
            <a:r>
              <a:rPr lang="en-US" sz="1100" dirty="0" smtClean="0"/>
              <a:t>. </a:t>
            </a:r>
            <a:r>
              <a:rPr lang="en-US" sz="1100" dirty="0" smtClean="0">
                <a:hlinkClick r:id="rId8" tooltip="ISSN (identifier)"/>
              </a:rPr>
              <a:t>ISSN</a:t>
            </a:r>
            <a:r>
              <a:rPr lang="en-US" sz="1100" dirty="0" smtClean="0"/>
              <a:t> </a:t>
            </a:r>
            <a:r>
              <a:rPr lang="en-US" sz="1100" dirty="0" smtClean="0">
                <a:hlinkClick r:id="rId9"/>
              </a:rPr>
              <a:t>1526-5536</a:t>
            </a:r>
            <a:r>
              <a:rPr lang="en-US" sz="1100" dirty="0" smtClean="0"/>
              <a:t>.</a:t>
            </a:r>
          </a:p>
          <a:p>
            <a:r>
              <a:rPr lang="en-US" sz="1100" dirty="0" smtClean="0">
                <a:hlinkClick r:id="rId10"/>
              </a:rPr>
              <a:t>https://www.iiot-center.org/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48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6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6665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879600" y="2768600"/>
            <a:ext cx="39788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960000" y="503967"/>
            <a:ext cx="178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5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4000" dirty="0"/>
              <a:t>Internet of Things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545532"/>
            <a:ext cx="4037095" cy="40862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Packet Tracer Protocols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43200" y="1807131"/>
          <a:ext cx="8128000" cy="37930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02692">
                  <a:extLst>
                    <a:ext uri="{9D8B030D-6E8A-4147-A177-3AD203B41FA5}">
                      <a16:colId xmlns:a16="http://schemas.microsoft.com/office/drawing/2014/main" val="1799521087"/>
                    </a:ext>
                  </a:extLst>
                </a:gridCol>
                <a:gridCol w="6225308">
                  <a:extLst>
                    <a:ext uri="{9D8B030D-6E8A-4147-A177-3AD203B41FA5}">
                      <a16:colId xmlns:a16="http://schemas.microsoft.com/office/drawing/2014/main" val="311260394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Layer </a:t>
                      </a:r>
                      <a:endParaRPr lang="en-US" sz="1600">
                        <a:solidFill>
                          <a:schemeClr val="bg1"/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Protocols</a:t>
                      </a:r>
                      <a:endParaRPr lang="en-US" sz="1600">
                        <a:solidFill>
                          <a:schemeClr val="bg1"/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8505923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Application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FTP,SMTP, POP3, HTTP, TFTP, Telnet, SSH, DNS, DHCP, NTP,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SNMP,AAA, ISR VOIP, SCCP config and calls ISR command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support, Call Manager Express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473221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Transport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TCP and UDP, TCP Nagle Algorithm &amp; IP Fragmentation, RTP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42630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Network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BGP, IPv4, ICMP, ARP, IPv6, ICMPv6, IPSec, RIPv1/ v2/ng, Multi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Area OSPF, EIGRP, Static Routing, Route Redistribution, Multilayer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Switching, L3 QoS, NAT, CBAL, Zone-based policy firewall and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Intrusion Protection System on the ISR, GRE VPN, IPSec VPN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3006683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Network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Access/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Interface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Interface Ethernet (802.3), 802.11, HDLC, Frame Relay, PPP,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PPPoE</a:t>
                      </a:r>
                      <a:r>
                        <a:rPr lang="en-US" sz="1600" dirty="0">
                          <a:effectLst/>
                        </a:rPr>
                        <a:t>, STP, RSTP, VTP, DTP, CDP, 802.1q, </a:t>
                      </a:r>
                      <a:r>
                        <a:rPr lang="en-US" sz="1600" dirty="0" err="1">
                          <a:effectLst/>
                        </a:rPr>
                        <a:t>PAgP</a:t>
                      </a:r>
                      <a:r>
                        <a:rPr lang="en-US" sz="1600" dirty="0">
                          <a:effectLst/>
                        </a:rPr>
                        <a:t>, L2 </a:t>
                      </a:r>
                      <a:r>
                        <a:rPr lang="en-US" sz="1600" dirty="0" err="1">
                          <a:effectLst/>
                        </a:rPr>
                        <a:t>QoS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SLARP, Simple WEP, WPA, EAP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9197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7" y="209485"/>
            <a:ext cx="4243148" cy="1261600"/>
          </a:xfrm>
        </p:spPr>
        <p:txBody>
          <a:bodyPr/>
          <a:lstStyle/>
          <a:p>
            <a:r>
              <a:rPr lang="en-US" sz="2400" dirty="0" smtClean="0"/>
              <a:t>Ex: SMART HOME</a:t>
            </a:r>
            <a:endParaRPr lang="en-US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70" y="1557989"/>
            <a:ext cx="918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81" y="284325"/>
            <a:ext cx="5470327" cy="296147"/>
          </a:xfrm>
        </p:spPr>
        <p:txBody>
          <a:bodyPr>
            <a:normAutofit fontScale="90000"/>
          </a:bodyPr>
          <a:lstStyle/>
          <a:p>
            <a:r>
              <a:rPr lang="en-US" sz="2133" dirty="0"/>
              <a:t>SMART HOME NETWORK TOPOLOGY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7" y="1188844"/>
            <a:ext cx="92964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80" y="372501"/>
            <a:ext cx="5049703" cy="483031"/>
          </a:xfrm>
        </p:spPr>
        <p:txBody>
          <a:bodyPr/>
          <a:lstStyle/>
          <a:p>
            <a:r>
              <a:rPr lang="en-US" sz="2133" dirty="0"/>
              <a:t>SMART HOME MICROCONTROLLER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0" y="247835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387" y="1471085"/>
            <a:ext cx="23907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086" y="3549921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240" y="2423986"/>
            <a:ext cx="2619375" cy="17526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91581" y="4421458"/>
            <a:ext cx="1977321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Motion Sensor</a:t>
            </a:r>
            <a:endParaRPr lang="en-US" sz="2133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70195" y="4421458"/>
            <a:ext cx="1577250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SBC-PT</a:t>
            </a:r>
            <a:endParaRPr lang="en-US" sz="2133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63081" y="2553400"/>
            <a:ext cx="874853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Door</a:t>
            </a:r>
            <a:endParaRPr lang="en-US" sz="2133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099608" y="4706512"/>
            <a:ext cx="874853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Light</a:t>
            </a:r>
            <a:endParaRPr lang="en-US" sz="2133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99134" y="3387289"/>
            <a:ext cx="1020435" cy="24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15520" y="2473254"/>
            <a:ext cx="1020435" cy="24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89908" y="4225854"/>
            <a:ext cx="778521" cy="26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>
            <a:off x="189571" y="5843239"/>
            <a:ext cx="2687444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3276803" y="5843239"/>
            <a:ext cx="2687444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2" name="Pentagon 21"/>
          <p:cNvSpPr/>
          <p:nvPr/>
        </p:nvSpPr>
        <p:spPr>
          <a:xfrm>
            <a:off x="6394179" y="5848954"/>
            <a:ext cx="2687444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8680" y="1271239"/>
            <a:ext cx="2425898" cy="4493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82847" y="1302949"/>
            <a:ext cx="2607061" cy="4493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89973" y="1349298"/>
            <a:ext cx="2607061" cy="4493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irect Access Storage 26"/>
          <p:cNvSpPr/>
          <p:nvPr/>
        </p:nvSpPr>
        <p:spPr>
          <a:xfrm>
            <a:off x="3272602" y="6328211"/>
            <a:ext cx="422127" cy="3679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52" y="6390720"/>
            <a:ext cx="548844" cy="3365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819" y="6380539"/>
            <a:ext cx="309808" cy="3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45" y="531675"/>
            <a:ext cx="1783200" cy="1261600"/>
          </a:xfrm>
        </p:spPr>
        <p:txBody>
          <a:bodyPr/>
          <a:lstStyle/>
          <a:p>
            <a:r>
              <a:rPr lang="en-US" sz="2667" dirty="0" err="1"/>
              <a:t>EXercise</a:t>
            </a:r>
            <a:endParaRPr lang="en-US" sz="2667" dirty="0"/>
          </a:p>
        </p:txBody>
      </p:sp>
      <p:sp>
        <p:nvSpPr>
          <p:cNvPr id="3" name="Rectangle 2"/>
          <p:cNvSpPr/>
          <p:nvPr/>
        </p:nvSpPr>
        <p:spPr>
          <a:xfrm>
            <a:off x="983669" y="1793275"/>
            <a:ext cx="108481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Jelaskan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Cara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Kerja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Arsitektur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IoT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!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Disertai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dengan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bagan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skema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gambar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Buatlah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simluasi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IoT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Smart Home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sederhana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menggunakan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packet tracer.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Contoh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video. 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Alat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digunakan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: 2 Home device 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usahakan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berbeda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dengan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device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video), 1 Home Gateway, 1 Smartphone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Tugas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2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dikerjakan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word.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Untuk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tugas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no 2, Capture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tiap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langkah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dikerjakan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disertai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penjelasan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Terdapat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2 file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dikumpulkan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: </a:t>
            </a: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     File word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hasil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pengerjaan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nomor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2 </a:t>
            </a: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     File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hasil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simulasi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packet tracer 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simulasi.pkt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)</a:t>
            </a:r>
          </a:p>
          <a:p>
            <a:pPr lvl="7">
              <a:buClr>
                <a:schemeClr val="bg1"/>
              </a:buClr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5.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Semua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file di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jadikan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berbentuk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rar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/zip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dikumpulkan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dengan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format :</a:t>
            </a: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IoT_namakelas_nim_nama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File di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kumpulkan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github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Gd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paling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lambat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tanggal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.... Jam ....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Referensi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183" y="615282"/>
            <a:ext cx="6096000" cy="2974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33" dirty="0"/>
              <a:t>https://www.sciencedirect.com/journal/internet-of-things/vol/25/suppl/C</a:t>
            </a:r>
          </a:p>
        </p:txBody>
      </p:sp>
      <p:sp>
        <p:nvSpPr>
          <p:cNvPr id="5" name="Rectangle 4"/>
          <p:cNvSpPr/>
          <p:nvPr/>
        </p:nvSpPr>
        <p:spPr>
          <a:xfrm>
            <a:off x="960000" y="10548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smart </a:t>
            </a:r>
            <a:r>
              <a:rPr lang="en-US" sz="2400" dirty="0" err="1"/>
              <a:t>IoT</a:t>
            </a:r>
            <a:r>
              <a:rPr lang="en-US" sz="2400" dirty="0"/>
              <a:t>-based monitoring system in poultry farms using chicken </a:t>
            </a:r>
            <a:r>
              <a:rPr lang="en-US" sz="2400" dirty="0" err="1"/>
              <a:t>behavioural</a:t>
            </a:r>
            <a:r>
              <a:rPr lang="en-US" sz="2400" dirty="0"/>
              <a:t>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0352" y="19192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In-cabin and outdoor environmental monitoring in vehicular scenarios with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0000" y="31771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Managing a </a:t>
            </a:r>
            <a:r>
              <a:rPr lang="en-US" sz="2400" dirty="0" err="1"/>
              <a:t>QoS</a:t>
            </a:r>
            <a:r>
              <a:rPr lang="en-US" sz="2400" dirty="0"/>
              <a:t>-enabled Bluetooth Mesh network using a Digital Twin Network: An experimental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2336" y="4468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Sustainable collaboration: Federated learning for environmentally conscious forest fire classification in Green Internet of Things (</a:t>
            </a:r>
            <a:r>
              <a:rPr lang="en-US" sz="2400" dirty="0" err="1"/>
              <a:t>IoT</a:t>
            </a:r>
            <a:r>
              <a:rPr lang="en-US" sz="24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83" y="126874"/>
            <a:ext cx="1783200" cy="3604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z="2667" dirty="0" smtClean="0">
                <a:solidFill>
                  <a:schemeClr val="tx1"/>
                </a:solidFill>
              </a:rPr>
              <a:t>Journal: </a:t>
            </a:r>
            <a:r>
              <a:rPr lang="en-US" sz="2667" dirty="0" err="1" smtClean="0">
                <a:solidFill>
                  <a:schemeClr val="tx1"/>
                </a:solidFill>
              </a:rPr>
              <a:t>IoT</a:t>
            </a:r>
            <a:endParaRPr lang="en-US" sz="26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21781" y="-5325"/>
            <a:ext cx="3466671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253450" y="-147202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Internet of Things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349879" y="1974051"/>
            <a:ext cx="2866253" cy="2899248"/>
            <a:chOff x="398105" y="1056729"/>
            <a:chExt cx="3095529" cy="313116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12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3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 dirty="0"/>
                </a:p>
              </p:txBody>
            </p:sp>
            <p:sp>
              <p:nvSpPr>
                <p:cNvPr id="114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5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6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07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8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9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0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1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02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3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4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5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6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97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98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99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0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1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sp>
            <p:nvSpPr>
              <p:cNvPr id="96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  <p:sp>
            <p:nvSpPr>
              <p:cNvPr id="91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</p:grpSp>
      </p:grpSp>
      <p:grpSp>
        <p:nvGrpSpPr>
          <p:cNvPr id="13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1844190"/>
            <a:ext cx="7298052" cy="836933"/>
            <a:chOff x="933685" y="1815665"/>
            <a:chExt cx="6573115" cy="972000"/>
          </a:xfrm>
        </p:grpSpPr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Rockwell" panose="02060603020205020403" pitchFamily="18" charset="0"/>
                </a:rPr>
                <a:t>Arsitektur IoT</a:t>
              </a:r>
              <a:endParaRPr lang="ko-KR" altLang="en-US" sz="32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3094099"/>
            <a:ext cx="7298052" cy="836933"/>
            <a:chOff x="933685" y="1815665"/>
            <a:chExt cx="6573115" cy="972000"/>
          </a:xfrm>
        </p:grpSpPr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Rockwell" panose="02060603020205020403" pitchFamily="18" charset="0"/>
                </a:rPr>
                <a:t>Basic Technologies</a:t>
              </a:r>
              <a:endParaRPr lang="ko-KR" altLang="en-US" sz="32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5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4339711"/>
            <a:ext cx="7298052" cy="836933"/>
            <a:chOff x="933685" y="1815665"/>
            <a:chExt cx="6573115" cy="972000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Rockwell" panose="02060603020205020403" pitchFamily="18" charset="0"/>
                </a:rPr>
                <a:t>IoT Simulation</a:t>
              </a:r>
              <a:endParaRPr lang="ko-KR" altLang="en-US" sz="32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5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5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6072227" y="0"/>
            <a:ext cx="60993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5196255" y="2173225"/>
            <a:ext cx="1788471" cy="3425872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3757706" y="1403267"/>
            <a:ext cx="4676591" cy="4965791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rgbClr val="00B0F0"/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526473" y="2253137"/>
            <a:ext cx="222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Content Layer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D26DF8-4217-4B2B-B4AA-4E17587AF24D}"/>
              </a:ext>
            </a:extLst>
          </p:cNvPr>
          <p:cNvSpPr txBox="1"/>
          <p:nvPr/>
        </p:nvSpPr>
        <p:spPr>
          <a:xfrm>
            <a:off x="796707" y="4107741"/>
            <a:ext cx="20884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Service Layer 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06174E99-622C-4382-A234-7F82C9BC9C13}"/>
              </a:ext>
            </a:extLst>
          </p:cNvPr>
          <p:cNvSpPr/>
          <p:nvPr/>
        </p:nvSpPr>
        <p:spPr>
          <a:xfrm>
            <a:off x="2952110" y="420605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4AE3D559-1896-4825-94C6-95BCFB3595C6}"/>
              </a:ext>
            </a:extLst>
          </p:cNvPr>
          <p:cNvSpPr/>
          <p:nvPr/>
        </p:nvSpPr>
        <p:spPr>
          <a:xfrm>
            <a:off x="2979849" y="2285330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068B52-3D83-42A6-85AD-CBC136B2212B}"/>
              </a:ext>
            </a:extLst>
          </p:cNvPr>
          <p:cNvSpPr txBox="1"/>
          <p:nvPr/>
        </p:nvSpPr>
        <p:spPr>
          <a:xfrm>
            <a:off x="9495157" y="2008376"/>
            <a:ext cx="24642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Network Layer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1681BA-4874-491C-B0C4-C608BF7AC88F}"/>
              </a:ext>
            </a:extLst>
          </p:cNvPr>
          <p:cNvSpPr txBox="1"/>
          <p:nvPr/>
        </p:nvSpPr>
        <p:spPr>
          <a:xfrm>
            <a:off x="9497844" y="4021385"/>
            <a:ext cx="21538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Device Layer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69" name="Round Same Side Corner Rectangle 11">
            <a:extLst>
              <a:ext uri="{FF2B5EF4-FFF2-40B4-BE49-F238E27FC236}">
                <a16:creationId xmlns:a16="http://schemas.microsoft.com/office/drawing/2014/main" id="{84D89DC5-C220-41EF-BE6F-F05C5638BD34}"/>
              </a:ext>
            </a:extLst>
          </p:cNvPr>
          <p:cNvSpPr>
            <a:spLocks noChangeAspect="1"/>
          </p:cNvSpPr>
          <p:nvPr/>
        </p:nvSpPr>
        <p:spPr>
          <a:xfrm rot="9900000">
            <a:off x="8967911" y="4135165"/>
            <a:ext cx="396000" cy="33632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Block Arc 10">
            <a:extLst>
              <a:ext uri="{FF2B5EF4-FFF2-40B4-BE49-F238E27FC236}">
                <a16:creationId xmlns:a16="http://schemas.microsoft.com/office/drawing/2014/main" id="{646CED11-70F3-4B1B-BF89-659D425DB1D9}"/>
              </a:ext>
            </a:extLst>
          </p:cNvPr>
          <p:cNvSpPr/>
          <p:nvPr/>
        </p:nvSpPr>
        <p:spPr>
          <a:xfrm>
            <a:off x="8931133" y="2296243"/>
            <a:ext cx="435827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429371" y="2727195"/>
            <a:ext cx="3026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600" b="1">
                <a:latin typeface="Rockwell" panose="02060603020205020403" pitchFamily="18" charset="0"/>
                <a:cs typeface="Arial" pitchFamily="34" charset="0"/>
              </a:rPr>
              <a:t>User interface devices (e.g. computer screens, PoS stations, tablets, smart glasses, smart surfaces)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386186" y="4647118"/>
            <a:ext cx="3026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>
                <a:latin typeface="Rockwell" panose="02060603020205020403" pitchFamily="18" charset="0"/>
                <a:cs typeface="Arial" pitchFamily="34" charset="0"/>
              </a:rPr>
              <a:t>Applications, software to analyze data and transform it into actionable information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8869817" y="4770227"/>
            <a:ext cx="302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Rockwell" panose="02060603020205020403" pitchFamily="18" charset="0"/>
                <a:cs typeface="Arial" pitchFamily="34" charset="0"/>
              </a:rPr>
              <a:t>Communications protocols, Wi-Fi, Bluetooth, LoRa, cellular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8931134" y="2712191"/>
            <a:ext cx="302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Rockwell" panose="02060603020205020403" pitchFamily="18" charset="0"/>
                <a:cs typeface="Arial" pitchFamily="34" charset="0"/>
              </a:rPr>
              <a:t>Hardware: CPS, machines, sensors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5" y="161821"/>
            <a:ext cx="2327564" cy="447780"/>
          </a:xfrm>
        </p:spPr>
        <p:txBody>
          <a:bodyPr>
            <a:normAutofit/>
          </a:bodyPr>
          <a:lstStyle/>
          <a:p>
            <a:r>
              <a:rPr lang="en-US" sz="2400" dirty="0" err="1"/>
              <a:t>Arsitektur</a:t>
            </a:r>
            <a:r>
              <a:rPr lang="en-US" sz="2400" dirty="0"/>
              <a:t> IOT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6142" y="1331544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282714" y="1528420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282713" y="2134213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578677" y="2607485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52174" y="1006559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356142" y="2266736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3847552" y="1281048"/>
            <a:ext cx="600765" cy="5124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2610682" y="1793464"/>
            <a:ext cx="600765" cy="512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3847552" y="2227590"/>
            <a:ext cx="600765" cy="5124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1227987" y="3268564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7434" y="3268566"/>
            <a:ext cx="127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Gateway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7147" y="3268564"/>
            <a:ext cx="120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</a:t>
            </a:r>
          </a:p>
        </p:txBody>
      </p:sp>
      <p:cxnSp>
        <p:nvCxnSpPr>
          <p:cNvPr id="17" name="Straight Arrow Connector 16"/>
          <p:cNvCxnSpPr>
            <a:stCxn id="8" idx="5"/>
            <a:endCxn id="3" idx="1"/>
          </p:cNvCxnSpPr>
          <p:nvPr/>
        </p:nvCxnSpPr>
        <p:spPr>
          <a:xfrm>
            <a:off x="801026" y="1232787"/>
            <a:ext cx="555116" cy="354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2173" y="1694705"/>
            <a:ext cx="824576" cy="9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552179" y="2214667"/>
            <a:ext cx="803963" cy="308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70224" y="2721824"/>
            <a:ext cx="533035" cy="36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1936299" y="1661098"/>
            <a:ext cx="674383" cy="388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1948119" y="2049673"/>
            <a:ext cx="662563" cy="525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 flipV="1">
            <a:off x="3187914" y="1537257"/>
            <a:ext cx="659639" cy="425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1"/>
          </p:cNvCxnSpPr>
          <p:nvPr/>
        </p:nvCxnSpPr>
        <p:spPr>
          <a:xfrm>
            <a:off x="3202659" y="2161409"/>
            <a:ext cx="644893" cy="322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2712" y="609600"/>
            <a:ext cx="1775792" cy="3684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2119628" y="609600"/>
            <a:ext cx="1452600" cy="368410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3651093" y="609600"/>
            <a:ext cx="1452600" cy="36841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083148" y="-19478"/>
            <a:ext cx="3988504" cy="62907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400"/>
              <a:t>Arsitektur IOT : NODE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8471450" y="2311677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6954814" y="3568453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6944138" y="1755261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39" name="Straight Arrow Connector 38"/>
          <p:cNvCxnSpPr>
            <a:stCxn id="38" idx="5"/>
            <a:endCxn id="36" idx="1"/>
          </p:cNvCxnSpPr>
          <p:nvPr/>
        </p:nvCxnSpPr>
        <p:spPr>
          <a:xfrm>
            <a:off x="7192990" y="1981490"/>
            <a:ext cx="1278460" cy="586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</p:cNvCxnSpPr>
          <p:nvPr/>
        </p:nvCxnSpPr>
        <p:spPr>
          <a:xfrm>
            <a:off x="7246361" y="3700975"/>
            <a:ext cx="1252328" cy="9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072215" y="2071627"/>
            <a:ext cx="1536147" cy="50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471450" y="3481484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8322270" y="4111236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Nodes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7556" y="4382624"/>
            <a:ext cx="31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Controller, Memory, Power 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3632" y="967049"/>
            <a:ext cx="114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Sensors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76160" y="967048"/>
            <a:ext cx="122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Protocol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7722" y="833090"/>
            <a:ext cx="874548" cy="34833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6377737" y="826220"/>
            <a:ext cx="874548" cy="3483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9" name="Rectangle 48"/>
          <p:cNvSpPr/>
          <p:nvPr/>
        </p:nvSpPr>
        <p:spPr>
          <a:xfrm>
            <a:off x="9467439" y="782081"/>
            <a:ext cx="874548" cy="3483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9407926" y="884973"/>
            <a:ext cx="138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Wireless Link + Protocol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613121" y="763601"/>
            <a:ext cx="874548" cy="3483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10631974" y="958617"/>
            <a:ext cx="138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031720" y="3273818"/>
            <a:ext cx="1536147" cy="50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07556" y="760014"/>
            <a:ext cx="3193227" cy="35294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63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215630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3055679" y="2229218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847719" y="3943673"/>
            <a:ext cx="127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Ethernet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9916" y="176104"/>
            <a:ext cx="4478833" cy="38593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400"/>
              <a:t>Arsitektur IOT : Gateway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15372" y="1216784"/>
            <a:ext cx="1148520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BT Ethernet</a:t>
            </a:r>
          </a:p>
          <a:p>
            <a:r>
              <a:rPr lang="en-US" sz="1333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184008"/>
            <a:ext cx="6096000" cy="5025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33" dirty="0"/>
              <a:t>Ethernet Connect UK </a:t>
            </a:r>
            <a:r>
              <a:rPr lang="en-US" sz="1333" dirty="0" err="1"/>
              <a:t>adalah</a:t>
            </a:r>
            <a:r>
              <a:rPr lang="en-US" sz="1333" dirty="0"/>
              <a:t> </a:t>
            </a:r>
            <a:r>
              <a:rPr lang="en-US" sz="1333" dirty="0" err="1"/>
              <a:t>layanan</a:t>
            </a:r>
            <a:r>
              <a:rPr lang="en-US" sz="1333" dirty="0"/>
              <a:t> Ethernet Wide Area Network (WAN) </a:t>
            </a:r>
            <a:r>
              <a:rPr lang="en-US" sz="1333" dirty="0" err="1"/>
              <a:t>lapisan</a:t>
            </a:r>
            <a:r>
              <a:rPr lang="en-US" sz="1333" dirty="0"/>
              <a:t> 2 </a:t>
            </a:r>
            <a:r>
              <a:rPr lang="en-US" sz="1333" dirty="0" err="1"/>
              <a:t>generasi</a:t>
            </a:r>
            <a:r>
              <a:rPr lang="en-US" sz="1333" dirty="0"/>
              <a:t> </a:t>
            </a:r>
            <a:r>
              <a:rPr lang="en-US" sz="1333" dirty="0" err="1"/>
              <a:t>berikutnya</a:t>
            </a:r>
            <a:r>
              <a:rPr lang="en-US" sz="1333" dirty="0"/>
              <a:t>, </a:t>
            </a:r>
            <a:r>
              <a:rPr lang="en-US" sz="1333" dirty="0" err="1"/>
              <a:t>adaptif</a:t>
            </a:r>
            <a:r>
              <a:rPr lang="en-US" sz="1333" dirty="0"/>
              <a:t>, </a:t>
            </a:r>
            <a:r>
              <a:rPr lang="en-US" sz="1333" dirty="0" err="1"/>
              <a:t>dan</a:t>
            </a:r>
            <a:r>
              <a:rPr lang="en-US" sz="1333" dirty="0"/>
              <a:t> </a:t>
            </a:r>
            <a:r>
              <a:rPr lang="en-US" sz="1333" dirty="0" err="1"/>
              <a:t>berkinerja</a:t>
            </a:r>
            <a:r>
              <a:rPr lang="en-US" sz="1333" dirty="0"/>
              <a:t> </a:t>
            </a:r>
            <a:r>
              <a:rPr lang="en-US" sz="1333" dirty="0" err="1"/>
              <a:t>tinggi</a:t>
            </a:r>
            <a:r>
              <a:rPr lang="en-US" sz="1333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51843" y="3459497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16138" y="1097284"/>
            <a:ext cx="1387565" cy="17473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48766" y="1599942"/>
            <a:ext cx="1546087" cy="17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09600" y="3766797"/>
            <a:ext cx="1514393" cy="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48766" y="2584164"/>
            <a:ext cx="1546087" cy="17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648766" y="2004875"/>
            <a:ext cx="1546087" cy="45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48766" y="3822761"/>
            <a:ext cx="1546087" cy="17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48766" y="3243472"/>
            <a:ext cx="1546087" cy="45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4348" y="2954244"/>
            <a:ext cx="1387565" cy="11185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endCxn id="14" idx="1"/>
          </p:cNvCxnSpPr>
          <p:nvPr/>
        </p:nvCxnSpPr>
        <p:spPr>
          <a:xfrm>
            <a:off x="1494235" y="2261733"/>
            <a:ext cx="1561444" cy="2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50875" y="31758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9840" y="3273406"/>
            <a:ext cx="48763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SMS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62255" y="10297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462548" y="1657831"/>
            <a:ext cx="1572824" cy="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74883" y="1975589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791473" y="701548"/>
            <a:ext cx="1281296" cy="3083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13" y="82877"/>
            <a:ext cx="2286000" cy="1879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313552" y="1206883"/>
            <a:ext cx="1281296" cy="31278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4" name="Rectangle 63"/>
          <p:cNvSpPr/>
          <p:nvPr/>
        </p:nvSpPr>
        <p:spPr>
          <a:xfrm>
            <a:off x="5292035" y="4006424"/>
            <a:ext cx="149307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Next.. Devices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343" y="2092313"/>
            <a:ext cx="2298700" cy="18796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914" y="4006423"/>
            <a:ext cx="2456621" cy="1409299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33870" y="1840099"/>
            <a:ext cx="1357097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Sensor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333" dirty="0" err="1">
                <a:solidFill>
                  <a:schemeClr val="accent2">
                    <a:lumMod val="75000"/>
                  </a:schemeClr>
                </a:solidFill>
              </a:rPr>
              <a:t>Pasien</a:t>
            </a:r>
            <a:endParaRPr lang="en-US" sz="1333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GPS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………….</a:t>
            </a:r>
          </a:p>
        </p:txBody>
      </p:sp>
    </p:spTree>
    <p:extLst>
      <p:ext uri="{BB962C8B-B14F-4D97-AF65-F5344CB8AC3E}">
        <p14:creationId xmlns:p14="http://schemas.microsoft.com/office/powerpoint/2010/main" val="27231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98" y="2559094"/>
            <a:ext cx="2104284" cy="89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81" y="126481"/>
            <a:ext cx="4478833" cy="385936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Arsitektur</a:t>
            </a:r>
            <a:r>
              <a:rPr lang="en-US" sz="2400" dirty="0"/>
              <a:t> IOT :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7896" y="1622030"/>
            <a:ext cx="600765" cy="51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3435575" y="2635618"/>
            <a:ext cx="600765" cy="51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431739" y="3865897"/>
            <a:ext cx="600765" cy="51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89496" y="4173197"/>
            <a:ext cx="1514393" cy="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874131" y="2668133"/>
            <a:ext cx="1561444" cy="2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30771" y="35822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2151" y="14361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42444" y="2064231"/>
            <a:ext cx="1572824" cy="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54779" y="2381989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42444" y="971827"/>
            <a:ext cx="1276235" cy="42053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1794835" y="6064402"/>
            <a:ext cx="113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2515" y="971826"/>
            <a:ext cx="993520" cy="42053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753113" y="971825"/>
            <a:ext cx="993520" cy="42053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193730" y="5330927"/>
            <a:ext cx="1208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Storage,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4276035" y="2833349"/>
            <a:ext cx="477079" cy="223695"/>
          </a:xfrm>
          <a:prstGeom prst="left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4661891" y="523968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9304" y="531439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1939304" y="5892127"/>
            <a:ext cx="782833" cy="817128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658074" y="5961558"/>
            <a:ext cx="1357097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Sensor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333" dirty="0" err="1">
                <a:solidFill>
                  <a:schemeClr val="accent2">
                    <a:lumMod val="75000"/>
                  </a:schemeClr>
                </a:solidFill>
              </a:rPr>
              <a:t>Pasien</a:t>
            </a:r>
            <a:endParaRPr lang="en-US" sz="1333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GPS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………….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627" y="126481"/>
            <a:ext cx="1931780" cy="1285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70" y="779647"/>
            <a:ext cx="3011830" cy="1307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182" y="1767775"/>
            <a:ext cx="2359759" cy="1244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4181" y="3413538"/>
            <a:ext cx="2479471" cy="13947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805" y="3801441"/>
            <a:ext cx="1375740" cy="13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5276377" y="1878237"/>
            <a:ext cx="25941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Visualization Graph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Alerting</a:t>
            </a:r>
          </a:p>
        </p:txBody>
      </p:sp>
    </p:spTree>
    <p:extLst>
      <p:ext uri="{BB962C8B-B14F-4D97-AF65-F5344CB8AC3E}">
        <p14:creationId xmlns:p14="http://schemas.microsoft.com/office/powerpoint/2010/main" val="32149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7" y="1906647"/>
            <a:ext cx="5709424" cy="443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440" y="296642"/>
            <a:ext cx="7725961" cy="724247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charset="0"/>
              </a:rPr>
              <a:t>BASIC TECHNOLOGIES</a:t>
            </a:r>
            <a:endParaRPr lang="en-US" dirty="0">
              <a:solidFill>
                <a:srgbClr val="589EA5"/>
              </a:solidFill>
              <a:latin typeface="Unica One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7939520" y="2972719"/>
            <a:ext cx="23843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Big Data Warehouse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2041187" y="1469700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Things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694004" y="2843601"/>
            <a:ext cx="18283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Gateways/Cloud Gateways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7931417" y="4670827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Machine Learning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6685400" y="6095244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User Application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679597" y="4438392"/>
            <a:ext cx="18283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Streaming Data Processor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3209627" y="6082752"/>
            <a:ext cx="18283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Data Lake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6624201" y="1498621"/>
            <a:ext cx="23843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Data Analytics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23812" y="2410041"/>
            <a:ext cx="3051234" cy="3129779"/>
            <a:chOff x="3070811" y="1440484"/>
            <a:chExt cx="3051234" cy="31297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9E52-DB3E-40D4-A6AC-7674404A5EF1}"/>
                </a:ext>
              </a:extLst>
            </p:cNvPr>
            <p:cNvGrpSpPr/>
            <p:nvPr/>
          </p:nvGrpSpPr>
          <p:grpSpPr>
            <a:xfrm>
              <a:off x="3070811" y="1440484"/>
              <a:ext cx="3051234" cy="3129779"/>
              <a:chOff x="2527882" y="1769366"/>
              <a:chExt cx="4068312" cy="4173038"/>
            </a:xfrm>
            <a:solidFill>
              <a:srgbClr val="295568"/>
            </a:solidFill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F2425DE4-0B7F-4C03-AA9E-987DB04E6EB1}"/>
                  </a:ext>
                </a:extLst>
              </p:cNvPr>
              <p:cNvSpPr/>
              <p:nvPr/>
            </p:nvSpPr>
            <p:spPr>
              <a:xfrm>
                <a:off x="2527882" y="3860800"/>
                <a:ext cx="2044119" cy="2024231"/>
              </a:xfrm>
              <a:custGeom>
                <a:avLst/>
                <a:gdLst/>
                <a:ahLst/>
                <a:cxnLst/>
                <a:rect l="l" t="t" r="r" b="b"/>
                <a:pathLst>
                  <a:path w="2044119" h="2024231">
                    <a:moveTo>
                      <a:pt x="366464" y="0"/>
                    </a:moveTo>
                    <a:lnTo>
                      <a:pt x="556662" y="0"/>
                    </a:lnTo>
                    <a:cubicBezTo>
                      <a:pt x="561251" y="574041"/>
                      <a:pt x="908815" y="1117284"/>
                      <a:pt x="1480062" y="1349474"/>
                    </a:cubicBezTo>
                    <a:cubicBezTo>
                      <a:pt x="1664906" y="1424606"/>
                      <a:pt x="1856123" y="1460241"/>
                      <a:pt x="2044119" y="1459681"/>
                    </a:cubicBezTo>
                    <a:lnTo>
                      <a:pt x="2044119" y="1643731"/>
                    </a:lnTo>
                    <a:cubicBezTo>
                      <a:pt x="1976201" y="1643868"/>
                      <a:pt x="1907852" y="1639074"/>
                      <a:pt x="1839496" y="1629946"/>
                    </a:cubicBezTo>
                    <a:lnTo>
                      <a:pt x="1546504" y="2024231"/>
                    </a:lnTo>
                    <a:lnTo>
                      <a:pt x="955093" y="1783846"/>
                    </a:lnTo>
                    <a:lnTo>
                      <a:pt x="1025507" y="1299093"/>
                    </a:lnTo>
                    <a:cubicBezTo>
                      <a:pt x="905134" y="1209445"/>
                      <a:pt x="799404" y="1105116"/>
                      <a:pt x="713898" y="986746"/>
                    </a:cubicBezTo>
                    <a:lnTo>
                      <a:pt x="719682" y="1004573"/>
                    </a:lnTo>
                    <a:lnTo>
                      <a:pt x="195230" y="1037088"/>
                    </a:lnTo>
                    <a:lnTo>
                      <a:pt x="0" y="435261"/>
                    </a:lnTo>
                    <a:lnTo>
                      <a:pt x="381694" y="2021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id="{0B9D5611-D5E5-4652-B270-E29FD02A0977}"/>
                  </a:ext>
                </a:extLst>
              </p:cNvPr>
              <p:cNvSpPr/>
              <p:nvPr/>
            </p:nvSpPr>
            <p:spPr>
              <a:xfrm rot="437364">
                <a:off x="4621552" y="3784736"/>
                <a:ext cx="1916761" cy="2157668"/>
              </a:xfrm>
              <a:custGeom>
                <a:avLst/>
                <a:gdLst/>
                <a:ahLst/>
                <a:cxnLst/>
                <a:rect l="l" t="t" r="r" b="b"/>
                <a:pathLst>
                  <a:path w="1916761" h="2157668">
                    <a:moveTo>
                      <a:pt x="1708415" y="144041"/>
                    </a:moveTo>
                    <a:lnTo>
                      <a:pt x="1725767" y="154715"/>
                    </a:lnTo>
                    <a:lnTo>
                      <a:pt x="1708415" y="150430"/>
                    </a:lnTo>
                    <a:close/>
                    <a:moveTo>
                      <a:pt x="1300025" y="24192"/>
                    </a:moveTo>
                    <a:lnTo>
                      <a:pt x="1489147" y="0"/>
                    </a:lnTo>
                    <a:cubicBezTo>
                      <a:pt x="1500273" y="82796"/>
                      <a:pt x="1504062" y="167059"/>
                      <a:pt x="1500308" y="252054"/>
                    </a:cubicBezTo>
                    <a:lnTo>
                      <a:pt x="1916761" y="480508"/>
                    </a:lnTo>
                    <a:lnTo>
                      <a:pt x="1751401" y="1090339"/>
                    </a:lnTo>
                    <a:lnTo>
                      <a:pt x="1246060" y="1081941"/>
                    </a:lnTo>
                    <a:cubicBezTo>
                      <a:pt x="1182167" y="1187433"/>
                      <a:pt x="1104758" y="1282578"/>
                      <a:pt x="1018020" y="1367515"/>
                    </a:cubicBezTo>
                    <a:lnTo>
                      <a:pt x="1183977" y="1795543"/>
                    </a:lnTo>
                    <a:lnTo>
                      <a:pt x="660625" y="2157668"/>
                    </a:lnTo>
                    <a:lnTo>
                      <a:pt x="452734" y="1979318"/>
                    </a:lnTo>
                    <a:lnTo>
                      <a:pt x="452343" y="1979754"/>
                    </a:lnTo>
                    <a:lnTo>
                      <a:pt x="407306" y="1940346"/>
                    </a:lnTo>
                    <a:lnTo>
                      <a:pt x="263664" y="1817114"/>
                    </a:lnTo>
                    <a:lnTo>
                      <a:pt x="265236" y="1816026"/>
                    </a:lnTo>
                    <a:lnTo>
                      <a:pt x="248277" y="1801186"/>
                    </a:lnTo>
                    <a:cubicBezTo>
                      <a:pt x="175016" y="1821669"/>
                      <a:pt x="99852" y="1836107"/>
                      <a:pt x="23294" y="1843500"/>
                    </a:cubicBezTo>
                    <a:lnTo>
                      <a:pt x="0" y="1661401"/>
                    </a:lnTo>
                    <a:cubicBezTo>
                      <a:pt x="586249" y="1594555"/>
                      <a:pt x="1099236" y="1182477"/>
                      <a:pt x="1261282" y="584868"/>
                    </a:cubicBezTo>
                    <a:cubicBezTo>
                      <a:pt x="1312404" y="396331"/>
                      <a:pt x="1323933" y="206529"/>
                      <a:pt x="1300025" y="241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id="{33F8C500-B6D6-43A0-A2B8-3D8D17C094D8}"/>
                  </a:ext>
                </a:extLst>
              </p:cNvPr>
              <p:cNvSpPr/>
              <p:nvPr/>
            </p:nvSpPr>
            <p:spPr>
              <a:xfrm rot="437364">
                <a:off x="2587685" y="1769366"/>
                <a:ext cx="1903947" cy="2166804"/>
              </a:xfrm>
              <a:custGeom>
                <a:avLst/>
                <a:gdLst/>
                <a:ahLst/>
                <a:cxnLst/>
                <a:rect l="l" t="t" r="r" b="b"/>
                <a:pathLst>
                  <a:path w="1903947" h="2166804">
                    <a:moveTo>
                      <a:pt x="1248722" y="0"/>
                    </a:moveTo>
                    <a:lnTo>
                      <a:pt x="1627097" y="360618"/>
                    </a:lnTo>
                    <a:lnTo>
                      <a:pt x="1623294" y="362966"/>
                    </a:lnTo>
                    <a:cubicBezTo>
                      <a:pt x="1706758" y="337014"/>
                      <a:pt x="1792834" y="318893"/>
                      <a:pt x="1880669" y="309126"/>
                    </a:cubicBezTo>
                    <a:lnTo>
                      <a:pt x="1903947" y="491102"/>
                    </a:lnTo>
                    <a:cubicBezTo>
                      <a:pt x="1322097" y="562522"/>
                      <a:pt x="814151" y="973268"/>
                      <a:pt x="653054" y="1567381"/>
                    </a:cubicBezTo>
                    <a:cubicBezTo>
                      <a:pt x="600572" y="1760932"/>
                      <a:pt x="589817" y="1955818"/>
                      <a:pt x="615630" y="2142672"/>
                    </a:cubicBezTo>
                    <a:lnTo>
                      <a:pt x="426969" y="2166804"/>
                    </a:lnTo>
                    <a:cubicBezTo>
                      <a:pt x="416234" y="2094458"/>
                      <a:pt x="410995" y="2020927"/>
                      <a:pt x="410980" y="1946726"/>
                    </a:cubicBezTo>
                    <a:lnTo>
                      <a:pt x="0" y="1721274"/>
                    </a:lnTo>
                    <a:lnTo>
                      <a:pt x="165358" y="1111442"/>
                    </a:lnTo>
                    <a:lnTo>
                      <a:pt x="636319" y="1119271"/>
                    </a:lnTo>
                    <a:cubicBezTo>
                      <a:pt x="700213" y="1007851"/>
                      <a:pt x="777366" y="906262"/>
                      <a:pt x="864645" y="815331"/>
                    </a:cubicBezTo>
                    <a:lnTo>
                      <a:pt x="706904" y="3345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01DDB391-7DED-49D9-A64C-472011E3CA75}"/>
                  </a:ext>
                </a:extLst>
              </p:cNvPr>
              <p:cNvSpPr/>
              <p:nvPr/>
            </p:nvSpPr>
            <p:spPr>
              <a:xfrm>
                <a:off x="4555381" y="1792645"/>
                <a:ext cx="2040813" cy="2068155"/>
              </a:xfrm>
              <a:custGeom>
                <a:avLst/>
                <a:gdLst/>
                <a:ahLst/>
                <a:cxnLst/>
                <a:rect l="l" t="t" r="r" b="b"/>
                <a:pathLst>
                  <a:path w="2040813" h="2068155">
                    <a:moveTo>
                      <a:pt x="520053" y="0"/>
                    </a:moveTo>
                    <a:lnTo>
                      <a:pt x="1111462" y="240384"/>
                    </a:lnTo>
                    <a:lnTo>
                      <a:pt x="1036786" y="754460"/>
                    </a:lnTo>
                    <a:lnTo>
                      <a:pt x="1021317" y="748171"/>
                    </a:lnTo>
                    <a:cubicBezTo>
                      <a:pt x="1142506" y="837417"/>
                      <a:pt x="1249045" y="941474"/>
                      <a:pt x="1335290" y="1059739"/>
                    </a:cubicBezTo>
                    <a:lnTo>
                      <a:pt x="1814020" y="1005063"/>
                    </a:lnTo>
                    <a:lnTo>
                      <a:pt x="2040813" y="1596059"/>
                    </a:lnTo>
                    <a:lnTo>
                      <a:pt x="1672411" y="1848385"/>
                    </a:lnTo>
                    <a:cubicBezTo>
                      <a:pt x="1682906" y="1920885"/>
                      <a:pt x="1688379" y="1994315"/>
                      <a:pt x="1687912" y="2068155"/>
                    </a:cubicBezTo>
                    <a:lnTo>
                      <a:pt x="1497249" y="2068155"/>
                    </a:lnTo>
                    <a:cubicBezTo>
                      <a:pt x="1499106" y="1488724"/>
                      <a:pt x="1150503" y="938186"/>
                      <a:pt x="574393" y="704018"/>
                    </a:cubicBezTo>
                    <a:cubicBezTo>
                      <a:pt x="467666" y="660637"/>
                      <a:pt x="358815" y="630425"/>
                      <a:pt x="249685" y="612618"/>
                    </a:cubicBezTo>
                    <a:cubicBezTo>
                      <a:pt x="213308" y="606683"/>
                      <a:pt x="176901" y="602126"/>
                      <a:pt x="140531" y="598919"/>
                    </a:cubicBezTo>
                    <a:cubicBezTo>
                      <a:pt x="93574" y="594779"/>
                      <a:pt x="46680" y="592889"/>
                      <a:pt x="0" y="593905"/>
                    </a:cubicBezTo>
                    <a:lnTo>
                      <a:pt x="0" y="409496"/>
                    </a:lnTo>
                    <a:cubicBezTo>
                      <a:pt x="74584" y="408781"/>
                      <a:pt x="149703" y="413983"/>
                      <a:pt x="224810" y="424420"/>
                    </a:cubicBezTo>
                    <a:lnTo>
                      <a:pt x="209339" y="4181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B85692-5D45-4C9F-BBF2-FD6CA02F3257}"/>
                </a:ext>
              </a:extLst>
            </p:cNvPr>
            <p:cNvSpPr/>
            <p:nvPr/>
          </p:nvSpPr>
          <p:spPr>
            <a:xfrm>
              <a:off x="3728592" y="2169437"/>
              <a:ext cx="1671877" cy="1671877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2">
              <a:extLst>
                <a:ext uri="{FF2B5EF4-FFF2-40B4-BE49-F238E27FC236}">
                  <a16:creationId xmlns:a16="http://schemas.microsoft.com/office/drawing/2014/main" id="{D7FD98A3-E9A7-4CBD-911E-AEE5C1F3CFF1}"/>
                </a:ext>
              </a:extLst>
            </p:cNvPr>
            <p:cNvSpPr/>
            <p:nvPr/>
          </p:nvSpPr>
          <p:spPr>
            <a:xfrm>
              <a:off x="3550485" y="1991330"/>
              <a:ext cx="2028091" cy="2028091"/>
            </a:xfrm>
            <a:prstGeom prst="donut">
              <a:avLst>
                <a:gd name="adj" fmla="val 386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742EB7-6E7C-4177-B6CB-B126E7A7D026}"/>
                </a:ext>
              </a:extLst>
            </p:cNvPr>
            <p:cNvGrpSpPr/>
            <p:nvPr/>
          </p:nvGrpSpPr>
          <p:grpSpPr>
            <a:xfrm>
              <a:off x="3975452" y="2512898"/>
              <a:ext cx="1267198" cy="630056"/>
              <a:chOff x="6670497" y="4267516"/>
              <a:chExt cx="4190656" cy="2083613"/>
            </a:xfrm>
          </p:grpSpPr>
          <p:sp>
            <p:nvSpPr>
              <p:cNvPr id="22" name="Freeform: Shape 11">
                <a:extLst>
                  <a:ext uri="{FF2B5EF4-FFF2-40B4-BE49-F238E27FC236}">
                    <a16:creationId xmlns:a16="http://schemas.microsoft.com/office/drawing/2014/main" id="{A04A1F5B-908A-406A-ACBB-8EB127DAF2D6}"/>
                  </a:ext>
                </a:extLst>
              </p:cNvPr>
              <p:cNvSpPr/>
              <p:nvPr/>
            </p:nvSpPr>
            <p:spPr>
              <a:xfrm>
                <a:off x="6670497" y="4910589"/>
                <a:ext cx="2028518" cy="1440540"/>
              </a:xfrm>
              <a:custGeom>
                <a:avLst/>
                <a:gdLst>
                  <a:gd name="connsiteX0" fmla="*/ 1359605 w 2028518"/>
                  <a:gd name="connsiteY0" fmla="*/ 1366447 h 1440540"/>
                  <a:gd name="connsiteX1" fmla="*/ 1359605 w 2028518"/>
                  <a:gd name="connsiteY1" fmla="*/ 1406271 h 1440540"/>
                  <a:gd name="connsiteX2" fmla="*/ 1942246 w 2028518"/>
                  <a:gd name="connsiteY2" fmla="*/ 1406271 h 1440540"/>
                  <a:gd name="connsiteX3" fmla="*/ 1942246 w 2028518"/>
                  <a:gd name="connsiteY3" fmla="*/ 1366447 h 1440540"/>
                  <a:gd name="connsiteX4" fmla="*/ 1359605 w 2028518"/>
                  <a:gd name="connsiteY4" fmla="*/ 1305350 h 1440540"/>
                  <a:gd name="connsiteX5" fmla="*/ 1359605 w 2028518"/>
                  <a:gd name="connsiteY5" fmla="*/ 1345174 h 1440540"/>
                  <a:gd name="connsiteX6" fmla="*/ 1942246 w 2028518"/>
                  <a:gd name="connsiteY6" fmla="*/ 1345174 h 1440540"/>
                  <a:gd name="connsiteX7" fmla="*/ 1942246 w 2028518"/>
                  <a:gd name="connsiteY7" fmla="*/ 1305350 h 1440540"/>
                  <a:gd name="connsiteX8" fmla="*/ 1359605 w 2028518"/>
                  <a:gd name="connsiteY8" fmla="*/ 1244254 h 1440540"/>
                  <a:gd name="connsiteX9" fmla="*/ 1359605 w 2028518"/>
                  <a:gd name="connsiteY9" fmla="*/ 1284078 h 1440540"/>
                  <a:gd name="connsiteX10" fmla="*/ 1942246 w 2028518"/>
                  <a:gd name="connsiteY10" fmla="*/ 1284078 h 1440540"/>
                  <a:gd name="connsiteX11" fmla="*/ 1942246 w 2028518"/>
                  <a:gd name="connsiteY11" fmla="*/ 1244254 h 1440540"/>
                  <a:gd name="connsiteX12" fmla="*/ 1359605 w 2028518"/>
                  <a:gd name="connsiteY12" fmla="*/ 1183157 h 1440540"/>
                  <a:gd name="connsiteX13" fmla="*/ 1359605 w 2028518"/>
                  <a:gd name="connsiteY13" fmla="*/ 1222981 h 1440540"/>
                  <a:gd name="connsiteX14" fmla="*/ 1942246 w 2028518"/>
                  <a:gd name="connsiteY14" fmla="*/ 1222981 h 1440540"/>
                  <a:gd name="connsiteX15" fmla="*/ 1942246 w 2028518"/>
                  <a:gd name="connsiteY15" fmla="*/ 1183157 h 1440540"/>
                  <a:gd name="connsiteX16" fmla="*/ 1003047 w 2028518"/>
                  <a:gd name="connsiteY16" fmla="*/ 821458 h 1440540"/>
                  <a:gd name="connsiteX17" fmla="*/ 1003047 w 2028518"/>
                  <a:gd name="connsiteY17" fmla="*/ 1439143 h 1440540"/>
                  <a:gd name="connsiteX18" fmla="*/ 1259865 w 2028518"/>
                  <a:gd name="connsiteY18" fmla="*/ 1439143 h 1440540"/>
                  <a:gd name="connsiteX19" fmla="*/ 1259865 w 2028518"/>
                  <a:gd name="connsiteY19" fmla="*/ 821458 h 1440540"/>
                  <a:gd name="connsiteX20" fmla="*/ 640721 w 2028518"/>
                  <a:gd name="connsiteY20" fmla="*/ 818736 h 1440540"/>
                  <a:gd name="connsiteX21" fmla="*/ 640721 w 2028518"/>
                  <a:gd name="connsiteY21" fmla="*/ 1436421 h 1440540"/>
                  <a:gd name="connsiteX22" fmla="*/ 860983 w 2028518"/>
                  <a:gd name="connsiteY22" fmla="*/ 1436421 h 1440540"/>
                  <a:gd name="connsiteX23" fmla="*/ 860983 w 2028518"/>
                  <a:gd name="connsiteY23" fmla="*/ 818736 h 1440540"/>
                  <a:gd name="connsiteX24" fmla="*/ 1818380 w 2028518"/>
                  <a:gd name="connsiteY24" fmla="*/ 734607 h 1440540"/>
                  <a:gd name="connsiteX25" fmla="*/ 1818380 w 2028518"/>
                  <a:gd name="connsiteY25" fmla="*/ 807677 h 1440540"/>
                  <a:gd name="connsiteX26" fmla="*/ 1916476 w 2028518"/>
                  <a:gd name="connsiteY26" fmla="*/ 807677 h 1440540"/>
                  <a:gd name="connsiteX27" fmla="*/ 1916476 w 2028518"/>
                  <a:gd name="connsiteY27" fmla="*/ 734607 h 1440540"/>
                  <a:gd name="connsiteX28" fmla="*/ 1634779 w 2028518"/>
                  <a:gd name="connsiteY28" fmla="*/ 734607 h 1440540"/>
                  <a:gd name="connsiteX29" fmla="*/ 1634779 w 2028518"/>
                  <a:gd name="connsiteY29" fmla="*/ 807677 h 1440540"/>
                  <a:gd name="connsiteX30" fmla="*/ 1732875 w 2028518"/>
                  <a:gd name="connsiteY30" fmla="*/ 807677 h 1440540"/>
                  <a:gd name="connsiteX31" fmla="*/ 1732875 w 2028518"/>
                  <a:gd name="connsiteY31" fmla="*/ 734607 h 1440540"/>
                  <a:gd name="connsiteX32" fmla="*/ 1451179 w 2028518"/>
                  <a:gd name="connsiteY32" fmla="*/ 734607 h 1440540"/>
                  <a:gd name="connsiteX33" fmla="*/ 1451179 w 2028518"/>
                  <a:gd name="connsiteY33" fmla="*/ 807677 h 1440540"/>
                  <a:gd name="connsiteX34" fmla="*/ 1549275 w 2028518"/>
                  <a:gd name="connsiteY34" fmla="*/ 807677 h 1440540"/>
                  <a:gd name="connsiteX35" fmla="*/ 1549275 w 2028518"/>
                  <a:gd name="connsiteY35" fmla="*/ 734607 h 1440540"/>
                  <a:gd name="connsiteX36" fmla="*/ 1818380 w 2028518"/>
                  <a:gd name="connsiteY36" fmla="*/ 582994 h 1440540"/>
                  <a:gd name="connsiteX37" fmla="*/ 1818380 w 2028518"/>
                  <a:gd name="connsiteY37" fmla="*/ 656064 h 1440540"/>
                  <a:gd name="connsiteX38" fmla="*/ 1916476 w 2028518"/>
                  <a:gd name="connsiteY38" fmla="*/ 656064 h 1440540"/>
                  <a:gd name="connsiteX39" fmla="*/ 1916476 w 2028518"/>
                  <a:gd name="connsiteY39" fmla="*/ 582994 h 1440540"/>
                  <a:gd name="connsiteX40" fmla="*/ 1634779 w 2028518"/>
                  <a:gd name="connsiteY40" fmla="*/ 582994 h 1440540"/>
                  <a:gd name="connsiteX41" fmla="*/ 1634779 w 2028518"/>
                  <a:gd name="connsiteY41" fmla="*/ 656064 h 1440540"/>
                  <a:gd name="connsiteX42" fmla="*/ 1732875 w 2028518"/>
                  <a:gd name="connsiteY42" fmla="*/ 656064 h 1440540"/>
                  <a:gd name="connsiteX43" fmla="*/ 1732875 w 2028518"/>
                  <a:gd name="connsiteY43" fmla="*/ 582994 h 1440540"/>
                  <a:gd name="connsiteX44" fmla="*/ 1451179 w 2028518"/>
                  <a:gd name="connsiteY44" fmla="*/ 582994 h 1440540"/>
                  <a:gd name="connsiteX45" fmla="*/ 1451179 w 2028518"/>
                  <a:gd name="connsiteY45" fmla="*/ 656064 h 1440540"/>
                  <a:gd name="connsiteX46" fmla="*/ 1549275 w 2028518"/>
                  <a:gd name="connsiteY46" fmla="*/ 656064 h 1440540"/>
                  <a:gd name="connsiteX47" fmla="*/ 1549275 w 2028518"/>
                  <a:gd name="connsiteY47" fmla="*/ 582994 h 1440540"/>
                  <a:gd name="connsiteX48" fmla="*/ 403424 w 2028518"/>
                  <a:gd name="connsiteY48" fmla="*/ 499916 h 1440540"/>
                  <a:gd name="connsiteX49" fmla="*/ 348620 w 2028518"/>
                  <a:gd name="connsiteY49" fmla="*/ 554720 h 1440540"/>
                  <a:gd name="connsiteX50" fmla="*/ 348620 w 2028518"/>
                  <a:gd name="connsiteY50" fmla="*/ 1438886 h 1440540"/>
                  <a:gd name="connsiteX51" fmla="*/ 458227 w 2028518"/>
                  <a:gd name="connsiteY51" fmla="*/ 1438886 h 1440540"/>
                  <a:gd name="connsiteX52" fmla="*/ 458228 w 2028518"/>
                  <a:gd name="connsiteY52" fmla="*/ 554720 h 1440540"/>
                  <a:gd name="connsiteX53" fmla="*/ 403424 w 2028518"/>
                  <a:gd name="connsiteY53" fmla="*/ 499916 h 1440540"/>
                  <a:gd name="connsiteX54" fmla="*/ 169200 w 2028518"/>
                  <a:gd name="connsiteY54" fmla="*/ 496212 h 1440540"/>
                  <a:gd name="connsiteX55" fmla="*/ 114396 w 2028518"/>
                  <a:gd name="connsiteY55" fmla="*/ 551016 h 1440540"/>
                  <a:gd name="connsiteX56" fmla="*/ 114396 w 2028518"/>
                  <a:gd name="connsiteY56" fmla="*/ 1435182 h 1440540"/>
                  <a:gd name="connsiteX57" fmla="*/ 224003 w 2028518"/>
                  <a:gd name="connsiteY57" fmla="*/ 1435182 h 1440540"/>
                  <a:gd name="connsiteX58" fmla="*/ 224004 w 2028518"/>
                  <a:gd name="connsiteY58" fmla="*/ 551016 h 1440540"/>
                  <a:gd name="connsiteX59" fmla="*/ 169200 w 2028518"/>
                  <a:gd name="connsiteY59" fmla="*/ 496212 h 1440540"/>
                  <a:gd name="connsiteX60" fmla="*/ 1818380 w 2028518"/>
                  <a:gd name="connsiteY60" fmla="*/ 431380 h 1440540"/>
                  <a:gd name="connsiteX61" fmla="*/ 1818380 w 2028518"/>
                  <a:gd name="connsiteY61" fmla="*/ 504450 h 1440540"/>
                  <a:gd name="connsiteX62" fmla="*/ 1916476 w 2028518"/>
                  <a:gd name="connsiteY62" fmla="*/ 504450 h 1440540"/>
                  <a:gd name="connsiteX63" fmla="*/ 1916476 w 2028518"/>
                  <a:gd name="connsiteY63" fmla="*/ 431380 h 1440540"/>
                  <a:gd name="connsiteX64" fmla="*/ 1634779 w 2028518"/>
                  <a:gd name="connsiteY64" fmla="*/ 431380 h 1440540"/>
                  <a:gd name="connsiteX65" fmla="*/ 1634779 w 2028518"/>
                  <a:gd name="connsiteY65" fmla="*/ 504450 h 1440540"/>
                  <a:gd name="connsiteX66" fmla="*/ 1732875 w 2028518"/>
                  <a:gd name="connsiteY66" fmla="*/ 504450 h 1440540"/>
                  <a:gd name="connsiteX67" fmla="*/ 1732875 w 2028518"/>
                  <a:gd name="connsiteY67" fmla="*/ 431380 h 1440540"/>
                  <a:gd name="connsiteX68" fmla="*/ 1451179 w 2028518"/>
                  <a:gd name="connsiteY68" fmla="*/ 431380 h 1440540"/>
                  <a:gd name="connsiteX69" fmla="*/ 1451179 w 2028518"/>
                  <a:gd name="connsiteY69" fmla="*/ 504450 h 1440540"/>
                  <a:gd name="connsiteX70" fmla="*/ 1549275 w 2028518"/>
                  <a:gd name="connsiteY70" fmla="*/ 504450 h 1440540"/>
                  <a:gd name="connsiteX71" fmla="*/ 1549275 w 2028518"/>
                  <a:gd name="connsiteY71" fmla="*/ 431380 h 1440540"/>
                  <a:gd name="connsiteX72" fmla="*/ 1254606 w 2028518"/>
                  <a:gd name="connsiteY72" fmla="*/ 431380 h 1440540"/>
                  <a:gd name="connsiteX73" fmla="*/ 1254606 w 2028518"/>
                  <a:gd name="connsiteY73" fmla="*/ 504450 h 1440540"/>
                  <a:gd name="connsiteX74" fmla="*/ 1352702 w 2028518"/>
                  <a:gd name="connsiteY74" fmla="*/ 504450 h 1440540"/>
                  <a:gd name="connsiteX75" fmla="*/ 1352702 w 2028518"/>
                  <a:gd name="connsiteY75" fmla="*/ 431380 h 1440540"/>
                  <a:gd name="connsiteX76" fmla="*/ 1071005 w 2028518"/>
                  <a:gd name="connsiteY76" fmla="*/ 431380 h 1440540"/>
                  <a:gd name="connsiteX77" fmla="*/ 1071005 w 2028518"/>
                  <a:gd name="connsiteY77" fmla="*/ 504450 h 1440540"/>
                  <a:gd name="connsiteX78" fmla="*/ 1169101 w 2028518"/>
                  <a:gd name="connsiteY78" fmla="*/ 504450 h 1440540"/>
                  <a:gd name="connsiteX79" fmla="*/ 1169101 w 2028518"/>
                  <a:gd name="connsiteY79" fmla="*/ 431380 h 1440540"/>
                  <a:gd name="connsiteX80" fmla="*/ 887405 w 2028518"/>
                  <a:gd name="connsiteY80" fmla="*/ 431380 h 1440540"/>
                  <a:gd name="connsiteX81" fmla="*/ 887405 w 2028518"/>
                  <a:gd name="connsiteY81" fmla="*/ 504450 h 1440540"/>
                  <a:gd name="connsiteX82" fmla="*/ 985501 w 2028518"/>
                  <a:gd name="connsiteY82" fmla="*/ 504450 h 1440540"/>
                  <a:gd name="connsiteX83" fmla="*/ 985501 w 2028518"/>
                  <a:gd name="connsiteY83" fmla="*/ 431380 h 1440540"/>
                  <a:gd name="connsiteX84" fmla="*/ 726849 w 2028518"/>
                  <a:gd name="connsiteY84" fmla="*/ 431380 h 1440540"/>
                  <a:gd name="connsiteX85" fmla="*/ 726849 w 2028518"/>
                  <a:gd name="connsiteY85" fmla="*/ 504450 h 1440540"/>
                  <a:gd name="connsiteX86" fmla="*/ 824945 w 2028518"/>
                  <a:gd name="connsiteY86" fmla="*/ 504450 h 1440540"/>
                  <a:gd name="connsiteX87" fmla="*/ 824945 w 2028518"/>
                  <a:gd name="connsiteY87" fmla="*/ 431380 h 1440540"/>
                  <a:gd name="connsiteX88" fmla="*/ 543248 w 2028518"/>
                  <a:gd name="connsiteY88" fmla="*/ 431380 h 1440540"/>
                  <a:gd name="connsiteX89" fmla="*/ 543248 w 2028518"/>
                  <a:gd name="connsiteY89" fmla="*/ 504450 h 1440540"/>
                  <a:gd name="connsiteX90" fmla="*/ 641344 w 2028518"/>
                  <a:gd name="connsiteY90" fmla="*/ 504450 h 1440540"/>
                  <a:gd name="connsiteX91" fmla="*/ 641344 w 2028518"/>
                  <a:gd name="connsiteY91" fmla="*/ 431380 h 1440540"/>
                  <a:gd name="connsiteX92" fmla="*/ 525663 w 2028518"/>
                  <a:gd name="connsiteY92" fmla="*/ 0 h 1440540"/>
                  <a:gd name="connsiteX93" fmla="*/ 525663 w 2028518"/>
                  <a:gd name="connsiteY93" fmla="*/ 296929 h 1440540"/>
                  <a:gd name="connsiteX94" fmla="*/ 1026614 w 2028518"/>
                  <a:gd name="connsiteY94" fmla="*/ 0 h 1440540"/>
                  <a:gd name="connsiteX95" fmla="*/ 1026614 w 2028518"/>
                  <a:gd name="connsiteY95" fmla="*/ 296930 h 1440540"/>
                  <a:gd name="connsiteX96" fmla="*/ 1527566 w 2028518"/>
                  <a:gd name="connsiteY96" fmla="*/ 0 h 1440540"/>
                  <a:gd name="connsiteX97" fmla="*/ 1527566 w 2028518"/>
                  <a:gd name="connsiteY97" fmla="*/ 296930 h 1440540"/>
                  <a:gd name="connsiteX98" fmla="*/ 2028518 w 2028518"/>
                  <a:gd name="connsiteY98" fmla="*/ 0 h 1440540"/>
                  <a:gd name="connsiteX99" fmla="*/ 2028518 w 2028518"/>
                  <a:gd name="connsiteY99" fmla="*/ 311577 h 1440540"/>
                  <a:gd name="connsiteX100" fmla="*/ 2028518 w 2028518"/>
                  <a:gd name="connsiteY100" fmla="*/ 1440540 h 1440540"/>
                  <a:gd name="connsiteX101" fmla="*/ 0 w 2028518"/>
                  <a:gd name="connsiteY101" fmla="*/ 1440540 h 1440540"/>
                  <a:gd name="connsiteX102" fmla="*/ 0 w 2028518"/>
                  <a:gd name="connsiteY102" fmla="*/ 311577 h 144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28518" h="1440540">
                    <a:moveTo>
                      <a:pt x="1359605" y="1366447"/>
                    </a:moveTo>
                    <a:lnTo>
                      <a:pt x="1359605" y="1406271"/>
                    </a:lnTo>
                    <a:lnTo>
                      <a:pt x="1942246" y="1406271"/>
                    </a:lnTo>
                    <a:lnTo>
                      <a:pt x="1942246" y="1366447"/>
                    </a:lnTo>
                    <a:close/>
                    <a:moveTo>
                      <a:pt x="1359605" y="1305350"/>
                    </a:moveTo>
                    <a:lnTo>
                      <a:pt x="1359605" y="1345174"/>
                    </a:lnTo>
                    <a:lnTo>
                      <a:pt x="1942246" y="1345174"/>
                    </a:lnTo>
                    <a:lnTo>
                      <a:pt x="1942246" y="1305350"/>
                    </a:lnTo>
                    <a:close/>
                    <a:moveTo>
                      <a:pt x="1359605" y="1244254"/>
                    </a:moveTo>
                    <a:lnTo>
                      <a:pt x="1359605" y="1284078"/>
                    </a:lnTo>
                    <a:lnTo>
                      <a:pt x="1942246" y="1284078"/>
                    </a:lnTo>
                    <a:lnTo>
                      <a:pt x="1942246" y="1244254"/>
                    </a:lnTo>
                    <a:close/>
                    <a:moveTo>
                      <a:pt x="1359605" y="1183157"/>
                    </a:moveTo>
                    <a:lnTo>
                      <a:pt x="1359605" y="1222981"/>
                    </a:lnTo>
                    <a:lnTo>
                      <a:pt x="1942246" y="1222981"/>
                    </a:lnTo>
                    <a:lnTo>
                      <a:pt x="1942246" y="1183157"/>
                    </a:lnTo>
                    <a:close/>
                    <a:moveTo>
                      <a:pt x="1003047" y="821458"/>
                    </a:moveTo>
                    <a:lnTo>
                      <a:pt x="1003047" y="1439143"/>
                    </a:lnTo>
                    <a:lnTo>
                      <a:pt x="1259865" y="1439143"/>
                    </a:lnTo>
                    <a:lnTo>
                      <a:pt x="1259865" y="821458"/>
                    </a:lnTo>
                    <a:close/>
                    <a:moveTo>
                      <a:pt x="640721" y="818736"/>
                    </a:moveTo>
                    <a:lnTo>
                      <a:pt x="640721" y="1436421"/>
                    </a:lnTo>
                    <a:lnTo>
                      <a:pt x="860983" y="1436421"/>
                    </a:lnTo>
                    <a:lnTo>
                      <a:pt x="860983" y="818736"/>
                    </a:lnTo>
                    <a:close/>
                    <a:moveTo>
                      <a:pt x="1818380" y="734607"/>
                    </a:moveTo>
                    <a:lnTo>
                      <a:pt x="1818380" y="807677"/>
                    </a:lnTo>
                    <a:lnTo>
                      <a:pt x="1916476" y="807677"/>
                    </a:lnTo>
                    <a:lnTo>
                      <a:pt x="1916476" y="734607"/>
                    </a:lnTo>
                    <a:close/>
                    <a:moveTo>
                      <a:pt x="1634779" y="734607"/>
                    </a:moveTo>
                    <a:lnTo>
                      <a:pt x="1634779" y="807677"/>
                    </a:lnTo>
                    <a:lnTo>
                      <a:pt x="1732875" y="807677"/>
                    </a:lnTo>
                    <a:lnTo>
                      <a:pt x="1732875" y="734607"/>
                    </a:lnTo>
                    <a:close/>
                    <a:moveTo>
                      <a:pt x="1451179" y="734607"/>
                    </a:moveTo>
                    <a:lnTo>
                      <a:pt x="1451179" y="807677"/>
                    </a:lnTo>
                    <a:lnTo>
                      <a:pt x="1549275" y="807677"/>
                    </a:lnTo>
                    <a:lnTo>
                      <a:pt x="1549275" y="734607"/>
                    </a:lnTo>
                    <a:close/>
                    <a:moveTo>
                      <a:pt x="1818380" y="582994"/>
                    </a:moveTo>
                    <a:lnTo>
                      <a:pt x="1818380" y="656064"/>
                    </a:lnTo>
                    <a:lnTo>
                      <a:pt x="1916476" y="656064"/>
                    </a:lnTo>
                    <a:lnTo>
                      <a:pt x="1916476" y="582994"/>
                    </a:lnTo>
                    <a:close/>
                    <a:moveTo>
                      <a:pt x="1634779" y="582994"/>
                    </a:moveTo>
                    <a:lnTo>
                      <a:pt x="1634779" y="656064"/>
                    </a:lnTo>
                    <a:lnTo>
                      <a:pt x="1732875" y="656064"/>
                    </a:lnTo>
                    <a:lnTo>
                      <a:pt x="1732875" y="582994"/>
                    </a:lnTo>
                    <a:close/>
                    <a:moveTo>
                      <a:pt x="1451179" y="582994"/>
                    </a:moveTo>
                    <a:lnTo>
                      <a:pt x="1451179" y="656064"/>
                    </a:lnTo>
                    <a:lnTo>
                      <a:pt x="1549275" y="656064"/>
                    </a:lnTo>
                    <a:lnTo>
                      <a:pt x="1549275" y="582994"/>
                    </a:lnTo>
                    <a:close/>
                    <a:moveTo>
                      <a:pt x="403424" y="499916"/>
                    </a:moveTo>
                    <a:cubicBezTo>
                      <a:pt x="373157" y="499916"/>
                      <a:pt x="348620" y="524453"/>
                      <a:pt x="348620" y="554720"/>
                    </a:cubicBezTo>
                    <a:lnTo>
                      <a:pt x="348620" y="1438886"/>
                    </a:lnTo>
                    <a:lnTo>
                      <a:pt x="458227" y="1438886"/>
                    </a:lnTo>
                    <a:cubicBezTo>
                      <a:pt x="458227" y="1144164"/>
                      <a:pt x="458228" y="849442"/>
                      <a:pt x="458228" y="554720"/>
                    </a:cubicBezTo>
                    <a:cubicBezTo>
                      <a:pt x="458228" y="524453"/>
                      <a:pt x="433691" y="499916"/>
                      <a:pt x="403424" y="499916"/>
                    </a:cubicBezTo>
                    <a:close/>
                    <a:moveTo>
                      <a:pt x="169200" y="496212"/>
                    </a:moveTo>
                    <a:cubicBezTo>
                      <a:pt x="138933" y="496212"/>
                      <a:pt x="114396" y="520749"/>
                      <a:pt x="114396" y="551016"/>
                    </a:cubicBezTo>
                    <a:lnTo>
                      <a:pt x="114396" y="1435182"/>
                    </a:lnTo>
                    <a:lnTo>
                      <a:pt x="224003" y="1435182"/>
                    </a:lnTo>
                    <a:cubicBezTo>
                      <a:pt x="224003" y="1140460"/>
                      <a:pt x="224004" y="845738"/>
                      <a:pt x="224004" y="551016"/>
                    </a:cubicBezTo>
                    <a:cubicBezTo>
                      <a:pt x="224004" y="520749"/>
                      <a:pt x="199467" y="496212"/>
                      <a:pt x="169200" y="496212"/>
                    </a:cubicBezTo>
                    <a:close/>
                    <a:moveTo>
                      <a:pt x="1818380" y="431380"/>
                    </a:moveTo>
                    <a:lnTo>
                      <a:pt x="1818380" y="504450"/>
                    </a:lnTo>
                    <a:lnTo>
                      <a:pt x="1916476" y="504450"/>
                    </a:lnTo>
                    <a:lnTo>
                      <a:pt x="1916476" y="431380"/>
                    </a:lnTo>
                    <a:close/>
                    <a:moveTo>
                      <a:pt x="1634779" y="431380"/>
                    </a:moveTo>
                    <a:lnTo>
                      <a:pt x="1634779" y="504450"/>
                    </a:lnTo>
                    <a:lnTo>
                      <a:pt x="1732875" y="504450"/>
                    </a:lnTo>
                    <a:lnTo>
                      <a:pt x="1732875" y="431380"/>
                    </a:lnTo>
                    <a:close/>
                    <a:moveTo>
                      <a:pt x="1451179" y="431380"/>
                    </a:moveTo>
                    <a:lnTo>
                      <a:pt x="1451179" y="504450"/>
                    </a:lnTo>
                    <a:lnTo>
                      <a:pt x="1549275" y="504450"/>
                    </a:lnTo>
                    <a:lnTo>
                      <a:pt x="1549275" y="431380"/>
                    </a:lnTo>
                    <a:close/>
                    <a:moveTo>
                      <a:pt x="1254606" y="431380"/>
                    </a:moveTo>
                    <a:lnTo>
                      <a:pt x="1254606" y="504450"/>
                    </a:lnTo>
                    <a:lnTo>
                      <a:pt x="1352702" y="504450"/>
                    </a:lnTo>
                    <a:lnTo>
                      <a:pt x="1352702" y="431380"/>
                    </a:lnTo>
                    <a:close/>
                    <a:moveTo>
                      <a:pt x="1071005" y="431380"/>
                    </a:moveTo>
                    <a:lnTo>
                      <a:pt x="1071005" y="504450"/>
                    </a:lnTo>
                    <a:lnTo>
                      <a:pt x="1169101" y="504450"/>
                    </a:lnTo>
                    <a:lnTo>
                      <a:pt x="1169101" y="431380"/>
                    </a:lnTo>
                    <a:close/>
                    <a:moveTo>
                      <a:pt x="887405" y="431380"/>
                    </a:moveTo>
                    <a:lnTo>
                      <a:pt x="887405" y="504450"/>
                    </a:lnTo>
                    <a:lnTo>
                      <a:pt x="985501" y="504450"/>
                    </a:lnTo>
                    <a:lnTo>
                      <a:pt x="985501" y="431380"/>
                    </a:lnTo>
                    <a:close/>
                    <a:moveTo>
                      <a:pt x="726849" y="431380"/>
                    </a:moveTo>
                    <a:lnTo>
                      <a:pt x="726849" y="504450"/>
                    </a:lnTo>
                    <a:lnTo>
                      <a:pt x="824945" y="504450"/>
                    </a:lnTo>
                    <a:lnTo>
                      <a:pt x="824945" y="431380"/>
                    </a:lnTo>
                    <a:close/>
                    <a:moveTo>
                      <a:pt x="543248" y="431380"/>
                    </a:moveTo>
                    <a:lnTo>
                      <a:pt x="543248" y="504450"/>
                    </a:lnTo>
                    <a:lnTo>
                      <a:pt x="641344" y="504450"/>
                    </a:lnTo>
                    <a:lnTo>
                      <a:pt x="641344" y="431380"/>
                    </a:lnTo>
                    <a:close/>
                    <a:moveTo>
                      <a:pt x="525663" y="0"/>
                    </a:moveTo>
                    <a:lnTo>
                      <a:pt x="525663" y="296929"/>
                    </a:lnTo>
                    <a:lnTo>
                      <a:pt x="1026614" y="0"/>
                    </a:lnTo>
                    <a:lnTo>
                      <a:pt x="1026614" y="296930"/>
                    </a:lnTo>
                    <a:lnTo>
                      <a:pt x="1527566" y="0"/>
                    </a:lnTo>
                    <a:lnTo>
                      <a:pt x="1527566" y="296930"/>
                    </a:lnTo>
                    <a:lnTo>
                      <a:pt x="2028518" y="0"/>
                    </a:lnTo>
                    <a:lnTo>
                      <a:pt x="2028518" y="311577"/>
                    </a:lnTo>
                    <a:lnTo>
                      <a:pt x="2028518" y="1440540"/>
                    </a:lnTo>
                    <a:lnTo>
                      <a:pt x="0" y="1440540"/>
                    </a:lnTo>
                    <a:lnTo>
                      <a:pt x="0" y="311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12">
                <a:extLst>
                  <a:ext uri="{FF2B5EF4-FFF2-40B4-BE49-F238E27FC236}">
                    <a16:creationId xmlns:a16="http://schemas.microsoft.com/office/drawing/2014/main" id="{8EB13ADF-02FA-4631-B66D-07BDBD7B552F}"/>
                  </a:ext>
                </a:extLst>
              </p:cNvPr>
              <p:cNvSpPr/>
              <p:nvPr/>
            </p:nvSpPr>
            <p:spPr>
              <a:xfrm>
                <a:off x="8698073" y="4267516"/>
                <a:ext cx="2163080" cy="2082019"/>
              </a:xfrm>
              <a:custGeom>
                <a:avLst/>
                <a:gdLst>
                  <a:gd name="connsiteX0" fmla="*/ 1708938 w 2163080"/>
                  <a:gd name="connsiteY0" fmla="*/ 2004560 h 2082019"/>
                  <a:gd name="connsiteX1" fmla="*/ 1708938 w 2163080"/>
                  <a:gd name="connsiteY1" fmla="*/ 2044384 h 2082019"/>
                  <a:gd name="connsiteX2" fmla="*/ 2059441 w 2163080"/>
                  <a:gd name="connsiteY2" fmla="*/ 2044384 h 2082019"/>
                  <a:gd name="connsiteX3" fmla="*/ 2059441 w 2163080"/>
                  <a:gd name="connsiteY3" fmla="*/ 2004560 h 2082019"/>
                  <a:gd name="connsiteX4" fmla="*/ 1293406 w 2163080"/>
                  <a:gd name="connsiteY4" fmla="*/ 2004560 h 2082019"/>
                  <a:gd name="connsiteX5" fmla="*/ 1293406 w 2163080"/>
                  <a:gd name="connsiteY5" fmla="*/ 2044384 h 2082019"/>
                  <a:gd name="connsiteX6" fmla="*/ 1643909 w 2163080"/>
                  <a:gd name="connsiteY6" fmla="*/ 2044384 h 2082019"/>
                  <a:gd name="connsiteX7" fmla="*/ 1643909 w 2163080"/>
                  <a:gd name="connsiteY7" fmla="*/ 2004560 h 2082019"/>
                  <a:gd name="connsiteX8" fmla="*/ 1708938 w 2163080"/>
                  <a:gd name="connsiteY8" fmla="*/ 1943463 h 2082019"/>
                  <a:gd name="connsiteX9" fmla="*/ 1708938 w 2163080"/>
                  <a:gd name="connsiteY9" fmla="*/ 1983287 h 2082019"/>
                  <a:gd name="connsiteX10" fmla="*/ 2059441 w 2163080"/>
                  <a:gd name="connsiteY10" fmla="*/ 1983287 h 2082019"/>
                  <a:gd name="connsiteX11" fmla="*/ 2059441 w 2163080"/>
                  <a:gd name="connsiteY11" fmla="*/ 1943463 h 2082019"/>
                  <a:gd name="connsiteX12" fmla="*/ 1293406 w 2163080"/>
                  <a:gd name="connsiteY12" fmla="*/ 1943463 h 2082019"/>
                  <a:gd name="connsiteX13" fmla="*/ 1293406 w 2163080"/>
                  <a:gd name="connsiteY13" fmla="*/ 1983287 h 2082019"/>
                  <a:gd name="connsiteX14" fmla="*/ 1643909 w 2163080"/>
                  <a:gd name="connsiteY14" fmla="*/ 1983287 h 2082019"/>
                  <a:gd name="connsiteX15" fmla="*/ 1643909 w 2163080"/>
                  <a:gd name="connsiteY15" fmla="*/ 1943463 h 2082019"/>
                  <a:gd name="connsiteX16" fmla="*/ 1708938 w 2163080"/>
                  <a:gd name="connsiteY16" fmla="*/ 1882367 h 2082019"/>
                  <a:gd name="connsiteX17" fmla="*/ 1708938 w 2163080"/>
                  <a:gd name="connsiteY17" fmla="*/ 1922191 h 2082019"/>
                  <a:gd name="connsiteX18" fmla="*/ 2059441 w 2163080"/>
                  <a:gd name="connsiteY18" fmla="*/ 1922191 h 2082019"/>
                  <a:gd name="connsiteX19" fmla="*/ 2059441 w 2163080"/>
                  <a:gd name="connsiteY19" fmla="*/ 1882367 h 2082019"/>
                  <a:gd name="connsiteX20" fmla="*/ 1293406 w 2163080"/>
                  <a:gd name="connsiteY20" fmla="*/ 1882367 h 2082019"/>
                  <a:gd name="connsiteX21" fmla="*/ 1293406 w 2163080"/>
                  <a:gd name="connsiteY21" fmla="*/ 1922191 h 2082019"/>
                  <a:gd name="connsiteX22" fmla="*/ 1643909 w 2163080"/>
                  <a:gd name="connsiteY22" fmla="*/ 1922191 h 2082019"/>
                  <a:gd name="connsiteX23" fmla="*/ 1643909 w 2163080"/>
                  <a:gd name="connsiteY23" fmla="*/ 1882367 h 2082019"/>
                  <a:gd name="connsiteX24" fmla="*/ 1024178 w 2163080"/>
                  <a:gd name="connsiteY24" fmla="*/ 1873675 h 2082019"/>
                  <a:gd name="connsiteX25" fmla="*/ 1024178 w 2163080"/>
                  <a:gd name="connsiteY25" fmla="*/ 1939321 h 2082019"/>
                  <a:gd name="connsiteX26" fmla="*/ 1122274 w 2163080"/>
                  <a:gd name="connsiteY26" fmla="*/ 1939321 h 2082019"/>
                  <a:gd name="connsiteX27" fmla="*/ 1122274 w 2163080"/>
                  <a:gd name="connsiteY27" fmla="*/ 1873675 h 2082019"/>
                  <a:gd name="connsiteX28" fmla="*/ 840577 w 2163080"/>
                  <a:gd name="connsiteY28" fmla="*/ 1873675 h 2082019"/>
                  <a:gd name="connsiteX29" fmla="*/ 840577 w 2163080"/>
                  <a:gd name="connsiteY29" fmla="*/ 1939321 h 2082019"/>
                  <a:gd name="connsiteX30" fmla="*/ 938673 w 2163080"/>
                  <a:gd name="connsiteY30" fmla="*/ 1939321 h 2082019"/>
                  <a:gd name="connsiteX31" fmla="*/ 938673 w 2163080"/>
                  <a:gd name="connsiteY31" fmla="*/ 1873675 h 2082019"/>
                  <a:gd name="connsiteX32" fmla="*/ 656977 w 2163080"/>
                  <a:gd name="connsiteY32" fmla="*/ 1873675 h 2082019"/>
                  <a:gd name="connsiteX33" fmla="*/ 656977 w 2163080"/>
                  <a:gd name="connsiteY33" fmla="*/ 1939321 h 2082019"/>
                  <a:gd name="connsiteX34" fmla="*/ 755073 w 2163080"/>
                  <a:gd name="connsiteY34" fmla="*/ 1939321 h 2082019"/>
                  <a:gd name="connsiteX35" fmla="*/ 755073 w 2163080"/>
                  <a:gd name="connsiteY35" fmla="*/ 1873675 h 2082019"/>
                  <a:gd name="connsiteX36" fmla="*/ 1708938 w 2163080"/>
                  <a:gd name="connsiteY36" fmla="*/ 1821270 h 2082019"/>
                  <a:gd name="connsiteX37" fmla="*/ 1708938 w 2163080"/>
                  <a:gd name="connsiteY37" fmla="*/ 1861094 h 2082019"/>
                  <a:gd name="connsiteX38" fmla="*/ 2059441 w 2163080"/>
                  <a:gd name="connsiteY38" fmla="*/ 1861094 h 2082019"/>
                  <a:gd name="connsiteX39" fmla="*/ 2059441 w 2163080"/>
                  <a:gd name="connsiteY39" fmla="*/ 1821270 h 2082019"/>
                  <a:gd name="connsiteX40" fmla="*/ 1293406 w 2163080"/>
                  <a:gd name="connsiteY40" fmla="*/ 1821270 h 2082019"/>
                  <a:gd name="connsiteX41" fmla="*/ 1293406 w 2163080"/>
                  <a:gd name="connsiteY41" fmla="*/ 1861094 h 2082019"/>
                  <a:gd name="connsiteX42" fmla="*/ 1643909 w 2163080"/>
                  <a:gd name="connsiteY42" fmla="*/ 1861094 h 2082019"/>
                  <a:gd name="connsiteX43" fmla="*/ 1643909 w 2163080"/>
                  <a:gd name="connsiteY43" fmla="*/ 1821270 h 2082019"/>
                  <a:gd name="connsiteX44" fmla="*/ 1024178 w 2163080"/>
                  <a:gd name="connsiteY44" fmla="*/ 1737466 h 2082019"/>
                  <a:gd name="connsiteX45" fmla="*/ 1024178 w 2163080"/>
                  <a:gd name="connsiteY45" fmla="*/ 1803112 h 2082019"/>
                  <a:gd name="connsiteX46" fmla="*/ 1122274 w 2163080"/>
                  <a:gd name="connsiteY46" fmla="*/ 1803112 h 2082019"/>
                  <a:gd name="connsiteX47" fmla="*/ 1122274 w 2163080"/>
                  <a:gd name="connsiteY47" fmla="*/ 1737466 h 2082019"/>
                  <a:gd name="connsiteX48" fmla="*/ 840577 w 2163080"/>
                  <a:gd name="connsiteY48" fmla="*/ 1737466 h 2082019"/>
                  <a:gd name="connsiteX49" fmla="*/ 840577 w 2163080"/>
                  <a:gd name="connsiteY49" fmla="*/ 1803112 h 2082019"/>
                  <a:gd name="connsiteX50" fmla="*/ 938673 w 2163080"/>
                  <a:gd name="connsiteY50" fmla="*/ 1803112 h 2082019"/>
                  <a:gd name="connsiteX51" fmla="*/ 938673 w 2163080"/>
                  <a:gd name="connsiteY51" fmla="*/ 1737466 h 2082019"/>
                  <a:gd name="connsiteX52" fmla="*/ 656977 w 2163080"/>
                  <a:gd name="connsiteY52" fmla="*/ 1737466 h 2082019"/>
                  <a:gd name="connsiteX53" fmla="*/ 656977 w 2163080"/>
                  <a:gd name="connsiteY53" fmla="*/ 1803112 h 2082019"/>
                  <a:gd name="connsiteX54" fmla="*/ 755073 w 2163080"/>
                  <a:gd name="connsiteY54" fmla="*/ 1803112 h 2082019"/>
                  <a:gd name="connsiteX55" fmla="*/ 755073 w 2163080"/>
                  <a:gd name="connsiteY55" fmla="*/ 1737466 h 2082019"/>
                  <a:gd name="connsiteX56" fmla="*/ 1024178 w 2163080"/>
                  <a:gd name="connsiteY56" fmla="*/ 1601257 h 2082019"/>
                  <a:gd name="connsiteX57" fmla="*/ 1024178 w 2163080"/>
                  <a:gd name="connsiteY57" fmla="*/ 1666903 h 2082019"/>
                  <a:gd name="connsiteX58" fmla="*/ 1122274 w 2163080"/>
                  <a:gd name="connsiteY58" fmla="*/ 1666903 h 2082019"/>
                  <a:gd name="connsiteX59" fmla="*/ 1122274 w 2163080"/>
                  <a:gd name="connsiteY59" fmla="*/ 1601257 h 2082019"/>
                  <a:gd name="connsiteX60" fmla="*/ 840577 w 2163080"/>
                  <a:gd name="connsiteY60" fmla="*/ 1601257 h 2082019"/>
                  <a:gd name="connsiteX61" fmla="*/ 840577 w 2163080"/>
                  <a:gd name="connsiteY61" fmla="*/ 1666903 h 2082019"/>
                  <a:gd name="connsiteX62" fmla="*/ 938673 w 2163080"/>
                  <a:gd name="connsiteY62" fmla="*/ 1666903 h 2082019"/>
                  <a:gd name="connsiteX63" fmla="*/ 938673 w 2163080"/>
                  <a:gd name="connsiteY63" fmla="*/ 1601257 h 2082019"/>
                  <a:gd name="connsiteX64" fmla="*/ 656977 w 2163080"/>
                  <a:gd name="connsiteY64" fmla="*/ 1601257 h 2082019"/>
                  <a:gd name="connsiteX65" fmla="*/ 656977 w 2163080"/>
                  <a:gd name="connsiteY65" fmla="*/ 1666903 h 2082019"/>
                  <a:gd name="connsiteX66" fmla="*/ 755073 w 2163080"/>
                  <a:gd name="connsiteY66" fmla="*/ 1666903 h 2082019"/>
                  <a:gd name="connsiteX67" fmla="*/ 755073 w 2163080"/>
                  <a:gd name="connsiteY67" fmla="*/ 1601257 h 2082019"/>
                  <a:gd name="connsiteX68" fmla="*/ 1949811 w 2163080"/>
                  <a:gd name="connsiteY68" fmla="*/ 1437108 h 2082019"/>
                  <a:gd name="connsiteX69" fmla="*/ 1949811 w 2163080"/>
                  <a:gd name="connsiteY69" fmla="*/ 1502754 h 2082019"/>
                  <a:gd name="connsiteX70" fmla="*/ 2047907 w 2163080"/>
                  <a:gd name="connsiteY70" fmla="*/ 1502754 h 2082019"/>
                  <a:gd name="connsiteX71" fmla="*/ 2047907 w 2163080"/>
                  <a:gd name="connsiteY71" fmla="*/ 1437108 h 2082019"/>
                  <a:gd name="connsiteX72" fmla="*/ 1766210 w 2163080"/>
                  <a:gd name="connsiteY72" fmla="*/ 1437108 h 2082019"/>
                  <a:gd name="connsiteX73" fmla="*/ 1766210 w 2163080"/>
                  <a:gd name="connsiteY73" fmla="*/ 1502754 h 2082019"/>
                  <a:gd name="connsiteX74" fmla="*/ 1864306 w 2163080"/>
                  <a:gd name="connsiteY74" fmla="*/ 1502754 h 2082019"/>
                  <a:gd name="connsiteX75" fmla="*/ 1864306 w 2163080"/>
                  <a:gd name="connsiteY75" fmla="*/ 1437108 h 2082019"/>
                  <a:gd name="connsiteX76" fmla="*/ 1582610 w 2163080"/>
                  <a:gd name="connsiteY76" fmla="*/ 1437108 h 2082019"/>
                  <a:gd name="connsiteX77" fmla="*/ 1582610 w 2163080"/>
                  <a:gd name="connsiteY77" fmla="*/ 1502754 h 2082019"/>
                  <a:gd name="connsiteX78" fmla="*/ 1680706 w 2163080"/>
                  <a:gd name="connsiteY78" fmla="*/ 1502754 h 2082019"/>
                  <a:gd name="connsiteX79" fmla="*/ 1680706 w 2163080"/>
                  <a:gd name="connsiteY79" fmla="*/ 1437108 h 2082019"/>
                  <a:gd name="connsiteX80" fmla="*/ 1386037 w 2163080"/>
                  <a:gd name="connsiteY80" fmla="*/ 1437108 h 2082019"/>
                  <a:gd name="connsiteX81" fmla="*/ 1386037 w 2163080"/>
                  <a:gd name="connsiteY81" fmla="*/ 1502754 h 2082019"/>
                  <a:gd name="connsiteX82" fmla="*/ 1484133 w 2163080"/>
                  <a:gd name="connsiteY82" fmla="*/ 1502754 h 2082019"/>
                  <a:gd name="connsiteX83" fmla="*/ 1484133 w 2163080"/>
                  <a:gd name="connsiteY83" fmla="*/ 1437108 h 2082019"/>
                  <a:gd name="connsiteX84" fmla="*/ 1202437 w 2163080"/>
                  <a:gd name="connsiteY84" fmla="*/ 1437108 h 2082019"/>
                  <a:gd name="connsiteX85" fmla="*/ 1202437 w 2163080"/>
                  <a:gd name="connsiteY85" fmla="*/ 1502754 h 2082019"/>
                  <a:gd name="connsiteX86" fmla="*/ 1300533 w 2163080"/>
                  <a:gd name="connsiteY86" fmla="*/ 1502754 h 2082019"/>
                  <a:gd name="connsiteX87" fmla="*/ 1300533 w 2163080"/>
                  <a:gd name="connsiteY87" fmla="*/ 1437108 h 2082019"/>
                  <a:gd name="connsiteX88" fmla="*/ 1024178 w 2163080"/>
                  <a:gd name="connsiteY88" fmla="*/ 1437108 h 2082019"/>
                  <a:gd name="connsiteX89" fmla="*/ 1024178 w 2163080"/>
                  <a:gd name="connsiteY89" fmla="*/ 1502754 h 2082019"/>
                  <a:gd name="connsiteX90" fmla="*/ 1122274 w 2163080"/>
                  <a:gd name="connsiteY90" fmla="*/ 1502754 h 2082019"/>
                  <a:gd name="connsiteX91" fmla="*/ 1122274 w 2163080"/>
                  <a:gd name="connsiteY91" fmla="*/ 1437108 h 2082019"/>
                  <a:gd name="connsiteX92" fmla="*/ 840577 w 2163080"/>
                  <a:gd name="connsiteY92" fmla="*/ 1437108 h 2082019"/>
                  <a:gd name="connsiteX93" fmla="*/ 840577 w 2163080"/>
                  <a:gd name="connsiteY93" fmla="*/ 1502754 h 2082019"/>
                  <a:gd name="connsiteX94" fmla="*/ 938673 w 2163080"/>
                  <a:gd name="connsiteY94" fmla="*/ 1502754 h 2082019"/>
                  <a:gd name="connsiteX95" fmla="*/ 938673 w 2163080"/>
                  <a:gd name="connsiteY95" fmla="*/ 1437108 h 2082019"/>
                  <a:gd name="connsiteX96" fmla="*/ 656977 w 2163080"/>
                  <a:gd name="connsiteY96" fmla="*/ 1437108 h 2082019"/>
                  <a:gd name="connsiteX97" fmla="*/ 656977 w 2163080"/>
                  <a:gd name="connsiteY97" fmla="*/ 1502754 h 2082019"/>
                  <a:gd name="connsiteX98" fmla="*/ 755073 w 2163080"/>
                  <a:gd name="connsiteY98" fmla="*/ 1502754 h 2082019"/>
                  <a:gd name="connsiteX99" fmla="*/ 755073 w 2163080"/>
                  <a:gd name="connsiteY99" fmla="*/ 1437108 h 2082019"/>
                  <a:gd name="connsiteX100" fmla="*/ 1037978 w 2163080"/>
                  <a:gd name="connsiteY100" fmla="*/ 331011 h 2082019"/>
                  <a:gd name="connsiteX101" fmla="*/ 1037978 w 2163080"/>
                  <a:gd name="connsiteY101" fmla="*/ 465308 h 2082019"/>
                  <a:gd name="connsiteX102" fmla="*/ 1059098 w 2163080"/>
                  <a:gd name="connsiteY102" fmla="*/ 468502 h 2082019"/>
                  <a:gd name="connsiteX103" fmla="*/ 1162875 w 2163080"/>
                  <a:gd name="connsiteY103" fmla="*/ 562591 h 2082019"/>
                  <a:gd name="connsiteX104" fmla="*/ 1173239 w 2163080"/>
                  <a:gd name="connsiteY104" fmla="*/ 613926 h 2082019"/>
                  <a:gd name="connsiteX105" fmla="*/ 1175942 w 2163080"/>
                  <a:gd name="connsiteY105" fmla="*/ 613926 h 2082019"/>
                  <a:gd name="connsiteX106" fmla="*/ 1175942 w 2163080"/>
                  <a:gd name="connsiteY106" fmla="*/ 627317 h 2082019"/>
                  <a:gd name="connsiteX107" fmla="*/ 1175943 w 2163080"/>
                  <a:gd name="connsiteY107" fmla="*/ 627321 h 2082019"/>
                  <a:gd name="connsiteX108" fmla="*/ 1175942 w 2163080"/>
                  <a:gd name="connsiteY108" fmla="*/ 1063497 h 2082019"/>
                  <a:gd name="connsiteX109" fmla="*/ 1283069 w 2163080"/>
                  <a:gd name="connsiteY109" fmla="*/ 1063497 h 2082019"/>
                  <a:gd name="connsiteX110" fmla="*/ 1283069 w 2163080"/>
                  <a:gd name="connsiteY110" fmla="*/ 627216 h 2082019"/>
                  <a:gd name="connsiteX111" fmla="*/ 1384635 w 2163080"/>
                  <a:gd name="connsiteY111" fmla="*/ 473988 h 2082019"/>
                  <a:gd name="connsiteX112" fmla="*/ 1437863 w 2163080"/>
                  <a:gd name="connsiteY112" fmla="*/ 463242 h 2082019"/>
                  <a:gd name="connsiteX113" fmla="*/ 1437863 w 2163080"/>
                  <a:gd name="connsiteY113" fmla="*/ 331011 h 2082019"/>
                  <a:gd name="connsiteX114" fmla="*/ 785279 w 2163080"/>
                  <a:gd name="connsiteY114" fmla="*/ 331011 h 2082019"/>
                  <a:gd name="connsiteX115" fmla="*/ 785279 w 2163080"/>
                  <a:gd name="connsiteY115" fmla="*/ 1063497 h 2082019"/>
                  <a:gd name="connsiteX116" fmla="*/ 843351 w 2163080"/>
                  <a:gd name="connsiteY116" fmla="*/ 1063497 h 2082019"/>
                  <a:gd name="connsiteX117" fmla="*/ 843351 w 2163080"/>
                  <a:gd name="connsiteY117" fmla="*/ 627321 h 2082019"/>
                  <a:gd name="connsiteX118" fmla="*/ 944917 w 2163080"/>
                  <a:gd name="connsiteY118" fmla="*/ 474094 h 2082019"/>
                  <a:gd name="connsiteX119" fmla="*/ 996379 w 2163080"/>
                  <a:gd name="connsiteY119" fmla="*/ 463704 h 2082019"/>
                  <a:gd name="connsiteX120" fmla="*/ 996379 w 2163080"/>
                  <a:gd name="connsiteY120" fmla="*/ 331011 h 2082019"/>
                  <a:gd name="connsiteX121" fmla="*/ 683756 w 2163080"/>
                  <a:gd name="connsiteY121" fmla="*/ 0 h 2082019"/>
                  <a:gd name="connsiteX122" fmla="*/ 785279 w 2163080"/>
                  <a:gd name="connsiteY122" fmla="*/ 0 h 2082019"/>
                  <a:gd name="connsiteX123" fmla="*/ 785279 w 2163080"/>
                  <a:gd name="connsiteY123" fmla="*/ 1 h 2082019"/>
                  <a:gd name="connsiteX124" fmla="*/ 785279 w 2163080"/>
                  <a:gd name="connsiteY124" fmla="*/ 150699 h 2082019"/>
                  <a:gd name="connsiteX125" fmla="*/ 785279 w 2163080"/>
                  <a:gd name="connsiteY125" fmla="*/ 150703 h 2082019"/>
                  <a:gd name="connsiteX126" fmla="*/ 785279 w 2163080"/>
                  <a:gd name="connsiteY126" fmla="*/ 185573 h 2082019"/>
                  <a:gd name="connsiteX127" fmla="*/ 785279 w 2163080"/>
                  <a:gd name="connsiteY127" fmla="*/ 268612 h 2082019"/>
                  <a:gd name="connsiteX128" fmla="*/ 1437863 w 2163080"/>
                  <a:gd name="connsiteY128" fmla="*/ 268612 h 2082019"/>
                  <a:gd name="connsiteX129" fmla="*/ 1437863 w 2163080"/>
                  <a:gd name="connsiteY129" fmla="*/ 268180 h 2082019"/>
                  <a:gd name="connsiteX130" fmla="*/ 1479462 w 2163080"/>
                  <a:gd name="connsiteY130" fmla="*/ 268180 h 2082019"/>
                  <a:gd name="connsiteX131" fmla="*/ 1479462 w 2163080"/>
                  <a:gd name="connsiteY131" fmla="*/ 466997 h 2082019"/>
                  <a:gd name="connsiteX132" fmla="*/ 1514095 w 2163080"/>
                  <a:gd name="connsiteY132" fmla="*/ 473988 h 2082019"/>
                  <a:gd name="connsiteX133" fmla="*/ 1608185 w 2163080"/>
                  <a:gd name="connsiteY133" fmla="*/ 577765 h 2082019"/>
                  <a:gd name="connsiteX134" fmla="*/ 1613636 w 2163080"/>
                  <a:gd name="connsiteY134" fmla="*/ 613821 h 2082019"/>
                  <a:gd name="connsiteX135" fmla="*/ 1615660 w 2163080"/>
                  <a:gd name="connsiteY135" fmla="*/ 613821 h 2082019"/>
                  <a:gd name="connsiteX136" fmla="*/ 1615660 w 2163080"/>
                  <a:gd name="connsiteY136" fmla="*/ 627210 h 2082019"/>
                  <a:gd name="connsiteX137" fmla="*/ 1615661 w 2163080"/>
                  <a:gd name="connsiteY137" fmla="*/ 627216 h 2082019"/>
                  <a:gd name="connsiteX138" fmla="*/ 1615660 w 2163080"/>
                  <a:gd name="connsiteY138" fmla="*/ 1063497 h 2082019"/>
                  <a:gd name="connsiteX139" fmla="*/ 2163080 w 2163080"/>
                  <a:gd name="connsiteY139" fmla="*/ 1063497 h 2082019"/>
                  <a:gd name="connsiteX140" fmla="*/ 2163080 w 2163080"/>
                  <a:gd name="connsiteY140" fmla="*/ 1184656 h 2082019"/>
                  <a:gd name="connsiteX141" fmla="*/ 2163080 w 2163080"/>
                  <a:gd name="connsiteY141" fmla="*/ 1530190 h 2082019"/>
                  <a:gd name="connsiteX142" fmla="*/ 2163080 w 2163080"/>
                  <a:gd name="connsiteY142" fmla="*/ 2078653 h 2082019"/>
                  <a:gd name="connsiteX143" fmla="*/ 2163080 w 2163080"/>
                  <a:gd name="connsiteY143" fmla="*/ 2082019 h 2082019"/>
                  <a:gd name="connsiteX144" fmla="*/ 499194 w 2163080"/>
                  <a:gd name="connsiteY144" fmla="*/ 2082019 h 2082019"/>
                  <a:gd name="connsiteX145" fmla="*/ 499105 w 2163080"/>
                  <a:gd name="connsiteY145" fmla="*/ 2082019 h 2082019"/>
                  <a:gd name="connsiteX146" fmla="*/ 421721 w 2163080"/>
                  <a:gd name="connsiteY146" fmla="*/ 2082019 h 2082019"/>
                  <a:gd name="connsiteX147" fmla="*/ 421721 w 2163080"/>
                  <a:gd name="connsiteY147" fmla="*/ 1864776 h 2082019"/>
                  <a:gd name="connsiteX148" fmla="*/ 327071 w 2163080"/>
                  <a:gd name="connsiteY148" fmla="*/ 1864776 h 2082019"/>
                  <a:gd name="connsiteX149" fmla="*/ 327071 w 2163080"/>
                  <a:gd name="connsiteY149" fmla="*/ 2082019 h 2082019"/>
                  <a:gd name="connsiteX150" fmla="*/ 249597 w 2163080"/>
                  <a:gd name="connsiteY150" fmla="*/ 2082019 h 2082019"/>
                  <a:gd name="connsiteX151" fmla="*/ 249597 w 2163080"/>
                  <a:gd name="connsiteY151" fmla="*/ 2082018 h 2082019"/>
                  <a:gd name="connsiteX152" fmla="*/ 163326 w 2163080"/>
                  <a:gd name="connsiteY152" fmla="*/ 2082018 h 2082019"/>
                  <a:gd name="connsiteX153" fmla="*/ 163326 w 2163080"/>
                  <a:gd name="connsiteY153" fmla="*/ 1864776 h 2082019"/>
                  <a:gd name="connsiteX154" fmla="*/ 68676 w 2163080"/>
                  <a:gd name="connsiteY154" fmla="*/ 1864776 h 2082019"/>
                  <a:gd name="connsiteX155" fmla="*/ 68676 w 2163080"/>
                  <a:gd name="connsiteY155" fmla="*/ 2082018 h 2082019"/>
                  <a:gd name="connsiteX156" fmla="*/ 0 w 2163080"/>
                  <a:gd name="connsiteY156" fmla="*/ 2082018 h 2082019"/>
                  <a:gd name="connsiteX157" fmla="*/ 0 w 2163080"/>
                  <a:gd name="connsiteY157" fmla="*/ 1070653 h 2082019"/>
                  <a:gd name="connsiteX158" fmla="*/ 0 w 2163080"/>
                  <a:gd name="connsiteY158" fmla="*/ 957871 h 2082019"/>
                  <a:gd name="connsiteX159" fmla="*/ 0 w 2163080"/>
                  <a:gd name="connsiteY159" fmla="*/ 957207 h 2082019"/>
                  <a:gd name="connsiteX160" fmla="*/ 91842 w 2163080"/>
                  <a:gd name="connsiteY160" fmla="*/ 957207 h 2082019"/>
                  <a:gd name="connsiteX161" fmla="*/ 91842 w 2163080"/>
                  <a:gd name="connsiteY161" fmla="*/ 351653 h 2082019"/>
                  <a:gd name="connsiteX162" fmla="*/ 91841 w 2163080"/>
                  <a:gd name="connsiteY162" fmla="*/ 351653 h 2082019"/>
                  <a:gd name="connsiteX163" fmla="*/ 91841 w 2163080"/>
                  <a:gd name="connsiteY163" fmla="*/ 185571 h 2082019"/>
                  <a:gd name="connsiteX164" fmla="*/ 237438 w 2163080"/>
                  <a:gd name="connsiteY164" fmla="*/ 185571 h 2082019"/>
                  <a:gd name="connsiteX165" fmla="*/ 383036 w 2163080"/>
                  <a:gd name="connsiteY165" fmla="*/ 185571 h 2082019"/>
                  <a:gd name="connsiteX166" fmla="*/ 383037 w 2163080"/>
                  <a:gd name="connsiteY166" fmla="*/ 185571 h 2082019"/>
                  <a:gd name="connsiteX167" fmla="*/ 383037 w 2163080"/>
                  <a:gd name="connsiteY167" fmla="*/ 337527 h 2082019"/>
                  <a:gd name="connsiteX168" fmla="*/ 383038 w 2163080"/>
                  <a:gd name="connsiteY168" fmla="*/ 337527 h 2082019"/>
                  <a:gd name="connsiteX169" fmla="*/ 383038 w 2163080"/>
                  <a:gd name="connsiteY169" fmla="*/ 337530 h 2082019"/>
                  <a:gd name="connsiteX170" fmla="*/ 383038 w 2163080"/>
                  <a:gd name="connsiteY170" fmla="*/ 955499 h 2082019"/>
                  <a:gd name="connsiteX171" fmla="*/ 499194 w 2163080"/>
                  <a:gd name="connsiteY171" fmla="*/ 955499 h 2082019"/>
                  <a:gd name="connsiteX172" fmla="*/ 499194 w 2163080"/>
                  <a:gd name="connsiteY172" fmla="*/ 956944 h 2082019"/>
                  <a:gd name="connsiteX173" fmla="*/ 499194 w 2163080"/>
                  <a:gd name="connsiteY173" fmla="*/ 1063497 h 2082019"/>
                  <a:gd name="connsiteX174" fmla="*/ 591966 w 2163080"/>
                  <a:gd name="connsiteY174" fmla="*/ 1063497 h 2082019"/>
                  <a:gd name="connsiteX175" fmla="*/ 591966 w 2163080"/>
                  <a:gd name="connsiteY175" fmla="*/ 185573 h 2082019"/>
                  <a:gd name="connsiteX176" fmla="*/ 591966 w 2163080"/>
                  <a:gd name="connsiteY176" fmla="*/ 150703 h 2082019"/>
                  <a:gd name="connsiteX177" fmla="*/ 591966 w 2163080"/>
                  <a:gd name="connsiteY177" fmla="*/ 1 h 2082019"/>
                  <a:gd name="connsiteX178" fmla="*/ 683756 w 2163080"/>
                  <a:gd name="connsiteY178" fmla="*/ 1 h 2082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2163080" h="2082019">
                    <a:moveTo>
                      <a:pt x="1708938" y="2004560"/>
                    </a:moveTo>
                    <a:lnTo>
                      <a:pt x="1708938" y="2044384"/>
                    </a:lnTo>
                    <a:lnTo>
                      <a:pt x="2059441" y="2044384"/>
                    </a:lnTo>
                    <a:lnTo>
                      <a:pt x="2059441" y="2004560"/>
                    </a:lnTo>
                    <a:close/>
                    <a:moveTo>
                      <a:pt x="1293406" y="2004560"/>
                    </a:moveTo>
                    <a:lnTo>
                      <a:pt x="1293406" y="2044384"/>
                    </a:lnTo>
                    <a:lnTo>
                      <a:pt x="1643909" y="2044384"/>
                    </a:lnTo>
                    <a:lnTo>
                      <a:pt x="1643909" y="2004560"/>
                    </a:lnTo>
                    <a:close/>
                    <a:moveTo>
                      <a:pt x="1708938" y="1943463"/>
                    </a:moveTo>
                    <a:lnTo>
                      <a:pt x="1708938" y="1983287"/>
                    </a:lnTo>
                    <a:lnTo>
                      <a:pt x="2059441" y="1983287"/>
                    </a:lnTo>
                    <a:lnTo>
                      <a:pt x="2059441" y="1943463"/>
                    </a:lnTo>
                    <a:close/>
                    <a:moveTo>
                      <a:pt x="1293406" y="1943463"/>
                    </a:moveTo>
                    <a:lnTo>
                      <a:pt x="1293406" y="1983287"/>
                    </a:lnTo>
                    <a:lnTo>
                      <a:pt x="1643909" y="1983287"/>
                    </a:lnTo>
                    <a:lnTo>
                      <a:pt x="1643909" y="1943463"/>
                    </a:lnTo>
                    <a:close/>
                    <a:moveTo>
                      <a:pt x="1708938" y="1882367"/>
                    </a:moveTo>
                    <a:lnTo>
                      <a:pt x="1708938" y="1922191"/>
                    </a:lnTo>
                    <a:lnTo>
                      <a:pt x="2059441" y="1922191"/>
                    </a:lnTo>
                    <a:lnTo>
                      <a:pt x="2059441" y="1882367"/>
                    </a:lnTo>
                    <a:close/>
                    <a:moveTo>
                      <a:pt x="1293406" y="1882367"/>
                    </a:moveTo>
                    <a:lnTo>
                      <a:pt x="1293406" y="1922191"/>
                    </a:lnTo>
                    <a:lnTo>
                      <a:pt x="1643909" y="1922191"/>
                    </a:lnTo>
                    <a:lnTo>
                      <a:pt x="1643909" y="1882367"/>
                    </a:lnTo>
                    <a:close/>
                    <a:moveTo>
                      <a:pt x="1024178" y="1873675"/>
                    </a:moveTo>
                    <a:lnTo>
                      <a:pt x="1024178" y="1939321"/>
                    </a:lnTo>
                    <a:lnTo>
                      <a:pt x="1122274" y="1939321"/>
                    </a:lnTo>
                    <a:lnTo>
                      <a:pt x="1122274" y="1873675"/>
                    </a:lnTo>
                    <a:close/>
                    <a:moveTo>
                      <a:pt x="840577" y="1873675"/>
                    </a:moveTo>
                    <a:lnTo>
                      <a:pt x="840577" y="1939321"/>
                    </a:lnTo>
                    <a:lnTo>
                      <a:pt x="938673" y="1939321"/>
                    </a:lnTo>
                    <a:lnTo>
                      <a:pt x="938673" y="1873675"/>
                    </a:lnTo>
                    <a:close/>
                    <a:moveTo>
                      <a:pt x="656977" y="1873675"/>
                    </a:moveTo>
                    <a:lnTo>
                      <a:pt x="656977" y="1939321"/>
                    </a:lnTo>
                    <a:lnTo>
                      <a:pt x="755073" y="1939321"/>
                    </a:lnTo>
                    <a:lnTo>
                      <a:pt x="755073" y="1873675"/>
                    </a:lnTo>
                    <a:close/>
                    <a:moveTo>
                      <a:pt x="1708938" y="1821270"/>
                    </a:moveTo>
                    <a:lnTo>
                      <a:pt x="1708938" y="1861094"/>
                    </a:lnTo>
                    <a:lnTo>
                      <a:pt x="2059441" y="1861094"/>
                    </a:lnTo>
                    <a:lnTo>
                      <a:pt x="2059441" y="1821270"/>
                    </a:lnTo>
                    <a:close/>
                    <a:moveTo>
                      <a:pt x="1293406" y="1821270"/>
                    </a:moveTo>
                    <a:lnTo>
                      <a:pt x="1293406" y="1861094"/>
                    </a:lnTo>
                    <a:lnTo>
                      <a:pt x="1643909" y="1861094"/>
                    </a:lnTo>
                    <a:lnTo>
                      <a:pt x="1643909" y="1821270"/>
                    </a:lnTo>
                    <a:close/>
                    <a:moveTo>
                      <a:pt x="1024178" y="1737466"/>
                    </a:moveTo>
                    <a:lnTo>
                      <a:pt x="1024178" y="1803112"/>
                    </a:lnTo>
                    <a:lnTo>
                      <a:pt x="1122274" y="1803112"/>
                    </a:lnTo>
                    <a:lnTo>
                      <a:pt x="1122274" y="1737466"/>
                    </a:lnTo>
                    <a:close/>
                    <a:moveTo>
                      <a:pt x="840577" y="1737466"/>
                    </a:moveTo>
                    <a:lnTo>
                      <a:pt x="840577" y="1803112"/>
                    </a:lnTo>
                    <a:lnTo>
                      <a:pt x="938673" y="1803112"/>
                    </a:lnTo>
                    <a:lnTo>
                      <a:pt x="938673" y="1737466"/>
                    </a:lnTo>
                    <a:close/>
                    <a:moveTo>
                      <a:pt x="656977" y="1737466"/>
                    </a:moveTo>
                    <a:lnTo>
                      <a:pt x="656977" y="1803112"/>
                    </a:lnTo>
                    <a:lnTo>
                      <a:pt x="755073" y="1803112"/>
                    </a:lnTo>
                    <a:lnTo>
                      <a:pt x="755073" y="1737466"/>
                    </a:lnTo>
                    <a:close/>
                    <a:moveTo>
                      <a:pt x="1024178" y="1601257"/>
                    </a:moveTo>
                    <a:lnTo>
                      <a:pt x="1024178" y="1666903"/>
                    </a:lnTo>
                    <a:lnTo>
                      <a:pt x="1122274" y="1666903"/>
                    </a:lnTo>
                    <a:lnTo>
                      <a:pt x="1122274" y="1601257"/>
                    </a:lnTo>
                    <a:close/>
                    <a:moveTo>
                      <a:pt x="840577" y="1601257"/>
                    </a:moveTo>
                    <a:lnTo>
                      <a:pt x="840577" y="1666903"/>
                    </a:lnTo>
                    <a:lnTo>
                      <a:pt x="938673" y="1666903"/>
                    </a:lnTo>
                    <a:lnTo>
                      <a:pt x="938673" y="1601257"/>
                    </a:lnTo>
                    <a:close/>
                    <a:moveTo>
                      <a:pt x="656977" y="1601257"/>
                    </a:moveTo>
                    <a:lnTo>
                      <a:pt x="656977" y="1666903"/>
                    </a:lnTo>
                    <a:lnTo>
                      <a:pt x="755073" y="1666903"/>
                    </a:lnTo>
                    <a:lnTo>
                      <a:pt x="755073" y="1601257"/>
                    </a:lnTo>
                    <a:close/>
                    <a:moveTo>
                      <a:pt x="1949811" y="1437108"/>
                    </a:moveTo>
                    <a:lnTo>
                      <a:pt x="1949811" y="1502754"/>
                    </a:lnTo>
                    <a:lnTo>
                      <a:pt x="2047907" y="1502754"/>
                    </a:lnTo>
                    <a:lnTo>
                      <a:pt x="2047907" y="1437108"/>
                    </a:lnTo>
                    <a:close/>
                    <a:moveTo>
                      <a:pt x="1766210" y="1437108"/>
                    </a:moveTo>
                    <a:lnTo>
                      <a:pt x="1766210" y="1502754"/>
                    </a:lnTo>
                    <a:lnTo>
                      <a:pt x="1864306" y="1502754"/>
                    </a:lnTo>
                    <a:lnTo>
                      <a:pt x="1864306" y="1437108"/>
                    </a:lnTo>
                    <a:close/>
                    <a:moveTo>
                      <a:pt x="1582610" y="1437108"/>
                    </a:moveTo>
                    <a:lnTo>
                      <a:pt x="1582610" y="1502754"/>
                    </a:lnTo>
                    <a:lnTo>
                      <a:pt x="1680706" y="1502754"/>
                    </a:lnTo>
                    <a:lnTo>
                      <a:pt x="1680706" y="1437108"/>
                    </a:lnTo>
                    <a:close/>
                    <a:moveTo>
                      <a:pt x="1386037" y="1437108"/>
                    </a:moveTo>
                    <a:lnTo>
                      <a:pt x="1386037" y="1502754"/>
                    </a:lnTo>
                    <a:lnTo>
                      <a:pt x="1484133" y="1502754"/>
                    </a:lnTo>
                    <a:lnTo>
                      <a:pt x="1484133" y="1437108"/>
                    </a:lnTo>
                    <a:close/>
                    <a:moveTo>
                      <a:pt x="1202437" y="1437108"/>
                    </a:moveTo>
                    <a:lnTo>
                      <a:pt x="1202437" y="1502754"/>
                    </a:lnTo>
                    <a:lnTo>
                      <a:pt x="1300533" y="1502754"/>
                    </a:lnTo>
                    <a:lnTo>
                      <a:pt x="1300533" y="1437108"/>
                    </a:lnTo>
                    <a:close/>
                    <a:moveTo>
                      <a:pt x="1024178" y="1437108"/>
                    </a:moveTo>
                    <a:lnTo>
                      <a:pt x="1024178" y="1502754"/>
                    </a:lnTo>
                    <a:lnTo>
                      <a:pt x="1122274" y="1502754"/>
                    </a:lnTo>
                    <a:lnTo>
                      <a:pt x="1122274" y="1437108"/>
                    </a:lnTo>
                    <a:close/>
                    <a:moveTo>
                      <a:pt x="840577" y="1437108"/>
                    </a:moveTo>
                    <a:lnTo>
                      <a:pt x="840577" y="1502754"/>
                    </a:lnTo>
                    <a:lnTo>
                      <a:pt x="938673" y="1502754"/>
                    </a:lnTo>
                    <a:lnTo>
                      <a:pt x="938673" y="1437108"/>
                    </a:lnTo>
                    <a:close/>
                    <a:moveTo>
                      <a:pt x="656977" y="1437108"/>
                    </a:moveTo>
                    <a:lnTo>
                      <a:pt x="656977" y="1502754"/>
                    </a:lnTo>
                    <a:lnTo>
                      <a:pt x="755073" y="1502754"/>
                    </a:lnTo>
                    <a:lnTo>
                      <a:pt x="755073" y="1437108"/>
                    </a:lnTo>
                    <a:close/>
                    <a:moveTo>
                      <a:pt x="1037978" y="331011"/>
                    </a:moveTo>
                    <a:lnTo>
                      <a:pt x="1037978" y="465308"/>
                    </a:lnTo>
                    <a:lnTo>
                      <a:pt x="1059098" y="468502"/>
                    </a:lnTo>
                    <a:cubicBezTo>
                      <a:pt x="1105963" y="483078"/>
                      <a:pt x="1143941" y="517827"/>
                      <a:pt x="1162875" y="562591"/>
                    </a:cubicBezTo>
                    <a:lnTo>
                      <a:pt x="1173239" y="613926"/>
                    </a:lnTo>
                    <a:lnTo>
                      <a:pt x="1175942" y="613926"/>
                    </a:lnTo>
                    <a:lnTo>
                      <a:pt x="1175942" y="627317"/>
                    </a:lnTo>
                    <a:lnTo>
                      <a:pt x="1175943" y="627321"/>
                    </a:lnTo>
                    <a:lnTo>
                      <a:pt x="1175942" y="1063497"/>
                    </a:lnTo>
                    <a:lnTo>
                      <a:pt x="1283069" y="1063497"/>
                    </a:lnTo>
                    <a:lnTo>
                      <a:pt x="1283069" y="627216"/>
                    </a:lnTo>
                    <a:cubicBezTo>
                      <a:pt x="1283069" y="558334"/>
                      <a:pt x="1324949" y="499233"/>
                      <a:pt x="1384635" y="473988"/>
                    </a:cubicBezTo>
                    <a:lnTo>
                      <a:pt x="1437863" y="463242"/>
                    </a:lnTo>
                    <a:lnTo>
                      <a:pt x="1437863" y="331011"/>
                    </a:lnTo>
                    <a:close/>
                    <a:moveTo>
                      <a:pt x="785279" y="331011"/>
                    </a:moveTo>
                    <a:lnTo>
                      <a:pt x="785279" y="1063497"/>
                    </a:lnTo>
                    <a:lnTo>
                      <a:pt x="843351" y="1063497"/>
                    </a:lnTo>
                    <a:lnTo>
                      <a:pt x="843351" y="627321"/>
                    </a:lnTo>
                    <a:cubicBezTo>
                      <a:pt x="843351" y="558439"/>
                      <a:pt x="885231" y="499339"/>
                      <a:pt x="944917" y="474094"/>
                    </a:cubicBezTo>
                    <a:lnTo>
                      <a:pt x="996379" y="463704"/>
                    </a:lnTo>
                    <a:lnTo>
                      <a:pt x="996379" y="331011"/>
                    </a:lnTo>
                    <a:close/>
                    <a:moveTo>
                      <a:pt x="683756" y="0"/>
                    </a:moveTo>
                    <a:lnTo>
                      <a:pt x="785279" y="0"/>
                    </a:lnTo>
                    <a:lnTo>
                      <a:pt x="785279" y="1"/>
                    </a:lnTo>
                    <a:lnTo>
                      <a:pt x="785279" y="150699"/>
                    </a:lnTo>
                    <a:lnTo>
                      <a:pt x="785279" y="150703"/>
                    </a:lnTo>
                    <a:lnTo>
                      <a:pt x="785279" y="185573"/>
                    </a:lnTo>
                    <a:lnTo>
                      <a:pt x="785279" y="268612"/>
                    </a:lnTo>
                    <a:lnTo>
                      <a:pt x="1437863" y="268612"/>
                    </a:lnTo>
                    <a:lnTo>
                      <a:pt x="1437863" y="268180"/>
                    </a:lnTo>
                    <a:lnTo>
                      <a:pt x="1479462" y="268180"/>
                    </a:lnTo>
                    <a:lnTo>
                      <a:pt x="1479462" y="466997"/>
                    </a:lnTo>
                    <a:lnTo>
                      <a:pt x="1514095" y="473988"/>
                    </a:lnTo>
                    <a:cubicBezTo>
                      <a:pt x="1558860" y="492922"/>
                      <a:pt x="1593608" y="530900"/>
                      <a:pt x="1608185" y="577765"/>
                    </a:cubicBezTo>
                    <a:lnTo>
                      <a:pt x="1613636" y="613821"/>
                    </a:lnTo>
                    <a:lnTo>
                      <a:pt x="1615660" y="613821"/>
                    </a:lnTo>
                    <a:lnTo>
                      <a:pt x="1615660" y="627210"/>
                    </a:lnTo>
                    <a:lnTo>
                      <a:pt x="1615661" y="627216"/>
                    </a:lnTo>
                    <a:lnTo>
                      <a:pt x="1615660" y="1063497"/>
                    </a:lnTo>
                    <a:lnTo>
                      <a:pt x="2163080" y="1063497"/>
                    </a:lnTo>
                    <a:lnTo>
                      <a:pt x="2163080" y="1184656"/>
                    </a:lnTo>
                    <a:lnTo>
                      <a:pt x="2163080" y="1530190"/>
                    </a:lnTo>
                    <a:lnTo>
                      <a:pt x="2163080" y="2078653"/>
                    </a:lnTo>
                    <a:lnTo>
                      <a:pt x="2163080" y="2082019"/>
                    </a:lnTo>
                    <a:lnTo>
                      <a:pt x="499194" y="2082019"/>
                    </a:lnTo>
                    <a:lnTo>
                      <a:pt x="499105" y="2082019"/>
                    </a:lnTo>
                    <a:lnTo>
                      <a:pt x="421721" y="2082019"/>
                    </a:lnTo>
                    <a:lnTo>
                      <a:pt x="421721" y="1864776"/>
                    </a:lnTo>
                    <a:lnTo>
                      <a:pt x="327071" y="1864776"/>
                    </a:lnTo>
                    <a:lnTo>
                      <a:pt x="327071" y="2082019"/>
                    </a:lnTo>
                    <a:lnTo>
                      <a:pt x="249597" y="2082019"/>
                    </a:lnTo>
                    <a:lnTo>
                      <a:pt x="249597" y="2082018"/>
                    </a:lnTo>
                    <a:lnTo>
                      <a:pt x="163326" y="2082018"/>
                    </a:lnTo>
                    <a:lnTo>
                      <a:pt x="163326" y="1864776"/>
                    </a:lnTo>
                    <a:lnTo>
                      <a:pt x="68676" y="1864776"/>
                    </a:lnTo>
                    <a:lnTo>
                      <a:pt x="68676" y="2082018"/>
                    </a:lnTo>
                    <a:lnTo>
                      <a:pt x="0" y="2082018"/>
                    </a:lnTo>
                    <a:lnTo>
                      <a:pt x="0" y="1070653"/>
                    </a:lnTo>
                    <a:lnTo>
                      <a:pt x="0" y="957871"/>
                    </a:lnTo>
                    <a:lnTo>
                      <a:pt x="0" y="957207"/>
                    </a:lnTo>
                    <a:lnTo>
                      <a:pt x="91842" y="957207"/>
                    </a:lnTo>
                    <a:lnTo>
                      <a:pt x="91842" y="351653"/>
                    </a:lnTo>
                    <a:lnTo>
                      <a:pt x="91841" y="351653"/>
                    </a:lnTo>
                    <a:lnTo>
                      <a:pt x="91841" y="185571"/>
                    </a:lnTo>
                    <a:lnTo>
                      <a:pt x="237438" y="185571"/>
                    </a:lnTo>
                    <a:lnTo>
                      <a:pt x="383036" y="185571"/>
                    </a:lnTo>
                    <a:lnTo>
                      <a:pt x="383037" y="185571"/>
                    </a:lnTo>
                    <a:lnTo>
                      <a:pt x="383037" y="337527"/>
                    </a:lnTo>
                    <a:lnTo>
                      <a:pt x="383038" y="337527"/>
                    </a:lnTo>
                    <a:lnTo>
                      <a:pt x="383038" y="337530"/>
                    </a:lnTo>
                    <a:lnTo>
                      <a:pt x="383038" y="955499"/>
                    </a:lnTo>
                    <a:lnTo>
                      <a:pt x="499194" y="955499"/>
                    </a:lnTo>
                    <a:lnTo>
                      <a:pt x="499194" y="956944"/>
                    </a:lnTo>
                    <a:lnTo>
                      <a:pt x="499194" y="1063497"/>
                    </a:lnTo>
                    <a:lnTo>
                      <a:pt x="591966" y="1063497"/>
                    </a:lnTo>
                    <a:lnTo>
                      <a:pt x="591966" y="185573"/>
                    </a:lnTo>
                    <a:lnTo>
                      <a:pt x="591966" y="150703"/>
                    </a:lnTo>
                    <a:lnTo>
                      <a:pt x="591966" y="1"/>
                    </a:lnTo>
                    <a:lnTo>
                      <a:pt x="683756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A6E710D4-84E2-4FD2-9953-3B5DD80511ED}"/>
                </a:ext>
              </a:extLst>
            </p:cNvPr>
            <p:cNvSpPr/>
            <p:nvPr/>
          </p:nvSpPr>
          <p:spPr>
            <a:xfrm>
              <a:off x="4176706" y="2367884"/>
              <a:ext cx="395294" cy="290993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7CCB495-3416-403A-9257-B5EEF5F9AACC}"/>
                </a:ext>
              </a:extLst>
            </p:cNvPr>
            <p:cNvGrpSpPr/>
            <p:nvPr/>
          </p:nvGrpSpPr>
          <p:grpSpPr>
            <a:xfrm>
              <a:off x="4207367" y="3320221"/>
              <a:ext cx="750457" cy="348966"/>
              <a:chOff x="7729280" y="2195997"/>
              <a:chExt cx="2143740" cy="996849"/>
            </a:xfrm>
            <a:solidFill>
              <a:schemeClr val="bg1"/>
            </a:solidFill>
          </p:grpSpPr>
          <p:sp>
            <p:nvSpPr>
              <p:cNvPr id="20" name="Freeform: Shape 15">
                <a:extLst>
                  <a:ext uri="{FF2B5EF4-FFF2-40B4-BE49-F238E27FC236}">
                    <a16:creationId xmlns:a16="http://schemas.microsoft.com/office/drawing/2014/main" id="{0DB3F9C1-A6C1-4D77-986B-8EB7D405435D}"/>
                  </a:ext>
                </a:extLst>
              </p:cNvPr>
              <p:cNvSpPr/>
              <p:nvPr/>
            </p:nvSpPr>
            <p:spPr>
              <a:xfrm>
                <a:off x="7729280" y="2195997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: Shape 16">
                <a:extLst>
                  <a:ext uri="{FF2B5EF4-FFF2-40B4-BE49-F238E27FC236}">
                    <a16:creationId xmlns:a16="http://schemas.microsoft.com/office/drawing/2014/main" id="{EDC9E519-FE81-4732-983B-3B5F094D2BBB}"/>
                  </a:ext>
                </a:extLst>
              </p:cNvPr>
              <p:cNvSpPr/>
              <p:nvPr/>
            </p:nvSpPr>
            <p:spPr>
              <a:xfrm>
                <a:off x="8421007" y="2543552"/>
                <a:ext cx="443936" cy="326800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4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panose="020B0604020202020204" charset="0"/>
              </a:rPr>
              <a:t>PACKET TRACER IOT SIMULATION</a:t>
            </a:r>
            <a:endParaRPr lang="en-US">
              <a:solidFill>
                <a:srgbClr val="589EA5"/>
              </a:solidFill>
              <a:latin typeface="Unica On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28" y="1800514"/>
            <a:ext cx="6400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675" y="491910"/>
            <a:ext cx="11573197" cy="724247"/>
          </a:xfrm>
        </p:spPr>
        <p:txBody>
          <a:bodyPr/>
          <a:lstStyle/>
          <a:p>
            <a:r>
              <a:rPr lang="en-US" sz="3733">
                <a:solidFill>
                  <a:schemeClr val="tx1"/>
                </a:solidFill>
                <a:latin typeface="Unica One" panose="020B0604020202020204" charset="0"/>
              </a:rPr>
              <a:t>Packet Tracer DEVICE CONFIGURATION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77" y="1959482"/>
            <a:ext cx="5048251" cy="370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3" y="1959482"/>
            <a:ext cx="5195748" cy="37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534</Words>
  <Application>Microsoft Office PowerPoint</Application>
  <PresentationFormat>Widescreen</PresentationFormat>
  <Paragraphs>151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Rockwell</vt:lpstr>
      <vt:lpstr>Unica One</vt:lpstr>
      <vt:lpstr>Office Theme</vt:lpstr>
      <vt:lpstr>Internet of Things</vt:lpstr>
      <vt:lpstr>PowerPoint Presentation</vt:lpstr>
      <vt:lpstr>PowerPoint Presentation</vt:lpstr>
      <vt:lpstr>Arsitektur IOT</vt:lpstr>
      <vt:lpstr>PowerPoint Presentation</vt:lpstr>
      <vt:lpstr>Arsitektur IOT : Services</vt:lpstr>
      <vt:lpstr>PowerPoint Presentation</vt:lpstr>
      <vt:lpstr>PowerPoint Presentation</vt:lpstr>
      <vt:lpstr>PowerPoint Presentation</vt:lpstr>
      <vt:lpstr>Packet Tracer Protocols</vt:lpstr>
      <vt:lpstr>Ex: SMART HOME</vt:lpstr>
      <vt:lpstr>SMART HOME NETWORK TOPOLOGY</vt:lpstr>
      <vt:lpstr>SMART HOME MICROCONTROLLER</vt:lpstr>
      <vt:lpstr>EXercise</vt:lpstr>
      <vt:lpstr>Referensi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21</cp:revision>
  <dcterms:created xsi:type="dcterms:W3CDTF">2024-07-11T17:06:45Z</dcterms:created>
  <dcterms:modified xsi:type="dcterms:W3CDTF">2024-08-26T04:21:11Z</dcterms:modified>
</cp:coreProperties>
</file>