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307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06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5969" y="257873"/>
            <a:ext cx="1064006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57470" y="245490"/>
            <a:ext cx="287705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257" y="1250696"/>
            <a:ext cx="10357485" cy="4418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2667000"/>
            <a:ext cx="10210800" cy="92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24835" marR="5080" indent="-1123315" algn="ctr">
              <a:lnSpc>
                <a:spcPts val="6480"/>
              </a:lnSpc>
              <a:spcBef>
                <a:spcPts val="915"/>
              </a:spcBef>
            </a:pPr>
            <a:r>
              <a:rPr lang="en-US" sz="6000" u="sng" spc="-370" dirty="0" smtClean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IOT </a:t>
            </a:r>
            <a:r>
              <a:rPr lang="en-US" sz="6000" u="sng" spc="-320" dirty="0" smtClean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Platforms</a:t>
            </a:r>
            <a:r>
              <a:rPr lang="en-US" sz="6000" u="sng" spc="-575" dirty="0" smtClean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6000" u="sng" spc="-200" dirty="0" smtClean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Design</a:t>
            </a:r>
            <a:endParaRPr lang="en-US" sz="6000" u="sng" spc="-200" dirty="0" smtClean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800" y="419100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 spc="-5" dirty="0" err="1" smtClean="0">
                <a:latin typeface="Carlito"/>
                <a:cs typeface="Carlito"/>
              </a:rPr>
              <a:t>Pandapotan</a:t>
            </a:r>
            <a:r>
              <a:rPr lang="en-US" sz="3200" b="1" spc="-5" dirty="0" smtClean="0">
                <a:latin typeface="Carlito"/>
                <a:cs typeface="Carlito"/>
              </a:rPr>
              <a:t> </a:t>
            </a:r>
            <a:r>
              <a:rPr lang="en-US" sz="3200" b="1" spc="-5" dirty="0" err="1" smtClean="0">
                <a:latin typeface="Carlito"/>
                <a:cs typeface="Carlito"/>
              </a:rPr>
              <a:t>Siagian</a:t>
            </a:r>
            <a:endParaRPr lang="en-US" sz="3200" b="1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5969" y="257873"/>
            <a:ext cx="10640060" cy="615553"/>
          </a:xfrm>
        </p:spPr>
        <p:txBody>
          <a:bodyPr/>
          <a:lstStyle/>
          <a:p>
            <a:r>
              <a:rPr lang="en-US" spc="-229" dirty="0" smtClean="0"/>
              <a:t>Operational </a:t>
            </a:r>
            <a:r>
              <a:rPr lang="en-US" spc="-215" dirty="0" smtClean="0"/>
              <a:t>View</a:t>
            </a:r>
            <a:r>
              <a:rPr lang="en-US" spc="-580" dirty="0" smtClean="0"/>
              <a:t> </a:t>
            </a:r>
            <a:r>
              <a:rPr lang="en-US" spc="-245" dirty="0" smtClean="0"/>
              <a:t>Specification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62000" y="1295400"/>
            <a:ext cx="10515600" cy="4405309"/>
          </a:xfrm>
        </p:spPr>
        <p:txBody>
          <a:bodyPr/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en-US" spc="-10" dirty="0" smtClean="0"/>
              <a:t>Operational View </a:t>
            </a:r>
            <a:r>
              <a:rPr lang="en-US" spc="-5" dirty="0" smtClean="0"/>
              <a:t>specifications </a:t>
            </a:r>
            <a:r>
              <a:rPr lang="en-US" spc="-20" dirty="0" smtClean="0"/>
              <a:t>for </a:t>
            </a:r>
            <a:r>
              <a:rPr lang="en-US" dirty="0" smtClean="0"/>
              <a:t>the </a:t>
            </a:r>
            <a:r>
              <a:rPr lang="en-US" spc="-5" dirty="0" smtClean="0"/>
              <a:t>home automation </a:t>
            </a:r>
            <a:r>
              <a:rPr lang="en-US" spc="-15" dirty="0" smtClean="0"/>
              <a:t>example are  </a:t>
            </a:r>
            <a:r>
              <a:rPr lang="en-US" dirty="0" smtClean="0"/>
              <a:t>as</a:t>
            </a:r>
            <a:r>
              <a:rPr lang="en-US" spc="5" dirty="0" smtClean="0"/>
              <a:t> </a:t>
            </a:r>
            <a:r>
              <a:rPr lang="en-US" spc="-20" dirty="0" smtClean="0"/>
              <a:t>follows:</a:t>
            </a:r>
            <a:endParaRPr lang="en-US" dirty="0" smtClean="0"/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n-US" spc="-5" dirty="0" smtClean="0">
                <a:solidFill>
                  <a:srgbClr val="00AF50"/>
                </a:solidFill>
              </a:rPr>
              <a:t>Security:</a:t>
            </a:r>
            <a:endParaRPr lang="en-US" dirty="0" smtClean="0"/>
          </a:p>
          <a:p>
            <a:pPr marL="241300" marR="1080135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pc="-5" dirty="0" smtClean="0"/>
              <a:t>Authentication: </a:t>
            </a:r>
            <a:r>
              <a:rPr lang="en-US" spc="-35" dirty="0" smtClean="0"/>
              <a:t>Web </a:t>
            </a:r>
            <a:r>
              <a:rPr lang="en-US" dirty="0" smtClean="0"/>
              <a:t>App, </a:t>
            </a:r>
            <a:r>
              <a:rPr lang="en-US" spc="-10" dirty="0" smtClean="0"/>
              <a:t>Database </a:t>
            </a:r>
            <a:r>
              <a:rPr lang="en-US" spc="-5" dirty="0" smtClean="0"/>
              <a:t>Authorization: </a:t>
            </a:r>
            <a:r>
              <a:rPr lang="en-US" spc="-35" dirty="0" smtClean="0"/>
              <a:t>Web </a:t>
            </a:r>
            <a:r>
              <a:rPr lang="en-US" dirty="0" smtClean="0"/>
              <a:t>App,  </a:t>
            </a:r>
            <a:r>
              <a:rPr lang="en-US" spc="-10" dirty="0" smtClean="0"/>
              <a:t>Database</a:t>
            </a:r>
            <a:endParaRPr lang="en-US" dirty="0" smtClean="0"/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lang="en-US" spc="-5" dirty="0" smtClean="0">
                <a:solidFill>
                  <a:srgbClr val="00AF50"/>
                </a:solidFill>
              </a:rPr>
              <a:t>Management:</a:t>
            </a:r>
            <a:endParaRPr lang="en-US" dirty="0" smtClean="0"/>
          </a:p>
          <a:p>
            <a:pPr marL="241300" marR="814069" indent="-228600" algn="just">
              <a:lnSpc>
                <a:spcPct val="9020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pc="-5" dirty="0" smtClean="0"/>
              <a:t>Application Management </a:t>
            </a:r>
            <a:r>
              <a:rPr lang="en-US" dirty="0" smtClean="0"/>
              <a:t>- </a:t>
            </a:r>
            <a:r>
              <a:rPr lang="en-US" spc="-5" dirty="0" err="1" smtClean="0"/>
              <a:t>Django</a:t>
            </a:r>
            <a:r>
              <a:rPr lang="en-US" spc="-5" dirty="0" smtClean="0"/>
              <a:t> </a:t>
            </a:r>
            <a:r>
              <a:rPr lang="en-US" dirty="0" smtClean="0"/>
              <a:t>App Management </a:t>
            </a:r>
            <a:r>
              <a:rPr lang="en-US" spc="-10" dirty="0" smtClean="0"/>
              <a:t>Database  </a:t>
            </a:r>
            <a:r>
              <a:rPr lang="en-US" spc="-5" dirty="0" smtClean="0"/>
              <a:t>Management </a:t>
            </a:r>
            <a:r>
              <a:rPr lang="en-US" dirty="0" smtClean="0"/>
              <a:t>- </a:t>
            </a:r>
            <a:r>
              <a:rPr lang="en-US" spc="-5" dirty="0" err="1" smtClean="0"/>
              <a:t>MySQL</a:t>
            </a:r>
            <a:r>
              <a:rPr lang="en-US" spc="-5" dirty="0" smtClean="0"/>
              <a:t> DB Management, </a:t>
            </a:r>
            <a:r>
              <a:rPr lang="en-US" spc="-10" dirty="0" smtClean="0"/>
              <a:t>Device </a:t>
            </a:r>
            <a:r>
              <a:rPr lang="en-US" spc="-5" dirty="0" smtClean="0"/>
              <a:t>Management </a:t>
            </a:r>
            <a:r>
              <a:rPr lang="en-US" dirty="0" smtClean="0"/>
              <a:t>-  Raspberry Pi </a:t>
            </a:r>
            <a:r>
              <a:rPr lang="en-US" spc="-5" dirty="0" smtClean="0"/>
              <a:t>device</a:t>
            </a:r>
            <a:r>
              <a:rPr lang="en-US" spc="-60" dirty="0" smtClean="0"/>
              <a:t> </a:t>
            </a:r>
            <a:r>
              <a:rPr lang="en-US" spc="-5" dirty="0" smtClean="0"/>
              <a:t>Management.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5969" y="257873"/>
            <a:ext cx="10640060" cy="615553"/>
          </a:xfrm>
        </p:spPr>
        <p:txBody>
          <a:bodyPr/>
          <a:lstStyle/>
          <a:p>
            <a:r>
              <a:rPr lang="en-US" spc="-229" dirty="0" smtClean="0"/>
              <a:t>Operational </a:t>
            </a:r>
            <a:r>
              <a:rPr lang="en-US" spc="-215" dirty="0" smtClean="0"/>
              <a:t>View</a:t>
            </a:r>
            <a:r>
              <a:rPr lang="en-US" spc="-580" dirty="0" smtClean="0"/>
              <a:t> </a:t>
            </a:r>
            <a:r>
              <a:rPr lang="en-US" spc="-245" dirty="0" smtClean="0"/>
              <a:t>Specification</a:t>
            </a:r>
            <a:endParaRPr lang="en-US" dirty="0"/>
          </a:p>
        </p:txBody>
      </p:sp>
      <p:sp>
        <p:nvSpPr>
          <p:cNvPr id="4" name="object 3"/>
          <p:cNvSpPr>
            <a:spLocks noGrp="1"/>
          </p:cNvSpPr>
          <p:nvPr>
            <p:ph type="subTitle" idx="4"/>
          </p:nvPr>
        </p:nvSpPr>
        <p:spPr>
          <a:xfrm>
            <a:off x="457200" y="1219200"/>
            <a:ext cx="110490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7401" y="2504122"/>
            <a:ext cx="343535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395" dirty="0"/>
              <a:t>Thank</a:t>
            </a:r>
            <a:r>
              <a:rPr sz="6600" spc="-740" dirty="0"/>
              <a:t> </a:t>
            </a:r>
            <a:r>
              <a:rPr sz="6600" spc="-260" dirty="0"/>
              <a:t>you</a:t>
            </a:r>
            <a:endParaRPr sz="6600"/>
          </a:p>
        </p:txBody>
      </p:sp>
      <p:sp>
        <p:nvSpPr>
          <p:cNvPr id="4" name="object 4"/>
          <p:cNvSpPr txBox="1"/>
          <p:nvPr/>
        </p:nvSpPr>
        <p:spPr>
          <a:xfrm>
            <a:off x="11099418" y="642715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51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245490"/>
            <a:ext cx="7692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sng" spc="-275" dirty="0"/>
              <a:t>IOT </a:t>
            </a:r>
            <a:r>
              <a:rPr sz="4400" u="sng" spc="-254" dirty="0"/>
              <a:t>Platforms </a:t>
            </a:r>
            <a:r>
              <a:rPr sz="4400" u="sng" spc="-170" dirty="0"/>
              <a:t>Design</a:t>
            </a:r>
            <a:r>
              <a:rPr sz="4400" u="sng" spc="-875" dirty="0"/>
              <a:t> </a:t>
            </a:r>
            <a:r>
              <a:rPr sz="4400" u="sng" spc="-140" dirty="0"/>
              <a:t>Methodology</a:t>
            </a:r>
            <a:endParaRPr sz="4400" u="sng"/>
          </a:p>
        </p:txBody>
      </p:sp>
      <p:sp>
        <p:nvSpPr>
          <p:cNvPr id="3" name="object 3"/>
          <p:cNvSpPr txBox="1"/>
          <p:nvPr/>
        </p:nvSpPr>
        <p:spPr>
          <a:xfrm>
            <a:off x="917257" y="1381125"/>
            <a:ext cx="6871334" cy="3695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Carlito"/>
                <a:cs typeface="Carlito"/>
              </a:rPr>
              <a:t>It</a:t>
            </a:r>
            <a:r>
              <a:rPr sz="3300" spc="-5" dirty="0">
                <a:latin typeface="Carlito"/>
                <a:cs typeface="Carlito"/>
              </a:rPr>
              <a:t> </a:t>
            </a:r>
            <a:r>
              <a:rPr sz="3300" dirty="0">
                <a:latin typeface="Carlito"/>
                <a:cs typeface="Carlito"/>
              </a:rPr>
              <a:t>includes:</a:t>
            </a:r>
            <a:endParaRPr sz="3300">
              <a:latin typeface="Carlito"/>
              <a:cs typeface="Carlito"/>
            </a:endParaRPr>
          </a:p>
          <a:p>
            <a:pPr marL="346075" indent="-334010">
              <a:lnSpc>
                <a:spcPct val="100000"/>
              </a:lnSpc>
              <a:spcBef>
                <a:spcPts val="200"/>
              </a:spcBef>
              <a:buSzPct val="96969"/>
              <a:buFont typeface="Wingdings"/>
              <a:buChar char=""/>
              <a:tabLst>
                <a:tab pos="346710" algn="l"/>
              </a:tabLst>
            </a:pPr>
            <a:r>
              <a:rPr sz="3300" dirty="0">
                <a:latin typeface="Carlito"/>
                <a:cs typeface="Carlito"/>
              </a:rPr>
              <a:t>Purpose &amp; </a:t>
            </a:r>
            <a:r>
              <a:rPr sz="3300" spc="-10" dirty="0">
                <a:latin typeface="Carlito"/>
                <a:cs typeface="Carlito"/>
              </a:rPr>
              <a:t>Requirements</a:t>
            </a:r>
            <a:r>
              <a:rPr sz="3300" spc="-150" dirty="0">
                <a:latin typeface="Carlito"/>
                <a:cs typeface="Carlito"/>
              </a:rPr>
              <a:t> </a:t>
            </a:r>
            <a:r>
              <a:rPr sz="3300" spc="-5" dirty="0">
                <a:latin typeface="Carlito"/>
                <a:cs typeface="Carlito"/>
              </a:rPr>
              <a:t>Specification</a:t>
            </a:r>
            <a:endParaRPr sz="3300">
              <a:latin typeface="Carlito"/>
              <a:cs typeface="Carlito"/>
            </a:endParaRPr>
          </a:p>
          <a:p>
            <a:pPr marL="346075" indent="-334010">
              <a:lnSpc>
                <a:spcPct val="100000"/>
              </a:lnSpc>
              <a:spcBef>
                <a:spcPts val="220"/>
              </a:spcBef>
              <a:buSzPct val="96969"/>
              <a:buFont typeface="Wingdings"/>
              <a:buChar char=""/>
              <a:tabLst>
                <a:tab pos="346710" algn="l"/>
              </a:tabLst>
            </a:pPr>
            <a:r>
              <a:rPr sz="3300" spc="-10" dirty="0">
                <a:latin typeface="Carlito"/>
                <a:cs typeface="Carlito"/>
              </a:rPr>
              <a:t>Process</a:t>
            </a:r>
            <a:r>
              <a:rPr sz="3300" spc="-25" dirty="0">
                <a:latin typeface="Carlito"/>
                <a:cs typeface="Carlito"/>
              </a:rPr>
              <a:t> </a:t>
            </a:r>
            <a:r>
              <a:rPr sz="3300" spc="-5" dirty="0">
                <a:latin typeface="Carlito"/>
                <a:cs typeface="Carlito"/>
              </a:rPr>
              <a:t>Specification</a:t>
            </a:r>
            <a:endParaRPr sz="3300">
              <a:latin typeface="Carlito"/>
              <a:cs typeface="Carlito"/>
            </a:endParaRPr>
          </a:p>
          <a:p>
            <a:pPr marL="346075" indent="-334010">
              <a:lnSpc>
                <a:spcPct val="100000"/>
              </a:lnSpc>
              <a:spcBef>
                <a:spcPts val="200"/>
              </a:spcBef>
              <a:buSzPct val="96969"/>
              <a:buFont typeface="Wingdings"/>
              <a:buChar char=""/>
              <a:tabLst>
                <a:tab pos="346710" algn="l"/>
              </a:tabLst>
            </a:pPr>
            <a:r>
              <a:rPr sz="3300" spc="-5" dirty="0">
                <a:latin typeface="Carlito"/>
                <a:cs typeface="Carlito"/>
              </a:rPr>
              <a:t>Domain Model Specification</a:t>
            </a:r>
            <a:endParaRPr sz="3300">
              <a:latin typeface="Carlito"/>
              <a:cs typeface="Carlito"/>
            </a:endParaRPr>
          </a:p>
          <a:p>
            <a:pPr marL="346075" indent="-334010">
              <a:lnSpc>
                <a:spcPct val="100000"/>
              </a:lnSpc>
              <a:spcBef>
                <a:spcPts val="204"/>
              </a:spcBef>
              <a:buSzPct val="96969"/>
              <a:buFont typeface="Wingdings"/>
              <a:buChar char=""/>
              <a:tabLst>
                <a:tab pos="346710" algn="l"/>
              </a:tabLst>
            </a:pPr>
            <a:r>
              <a:rPr sz="3300" spc="-15" dirty="0">
                <a:latin typeface="Carlito"/>
                <a:cs typeface="Carlito"/>
              </a:rPr>
              <a:t>Information </a:t>
            </a:r>
            <a:r>
              <a:rPr sz="3300" spc="-5" dirty="0">
                <a:latin typeface="Carlito"/>
                <a:cs typeface="Carlito"/>
              </a:rPr>
              <a:t>Model</a:t>
            </a:r>
            <a:r>
              <a:rPr sz="3300" spc="10" dirty="0">
                <a:latin typeface="Carlito"/>
                <a:cs typeface="Carlito"/>
              </a:rPr>
              <a:t> </a:t>
            </a:r>
            <a:r>
              <a:rPr sz="3300" spc="-5" dirty="0">
                <a:latin typeface="Carlito"/>
                <a:cs typeface="Carlito"/>
              </a:rPr>
              <a:t>Specification</a:t>
            </a:r>
            <a:endParaRPr sz="3300">
              <a:latin typeface="Carlito"/>
              <a:cs typeface="Carlito"/>
            </a:endParaRPr>
          </a:p>
          <a:p>
            <a:pPr marL="346075" indent="-334010">
              <a:lnSpc>
                <a:spcPct val="100000"/>
              </a:lnSpc>
              <a:spcBef>
                <a:spcPts val="220"/>
              </a:spcBef>
              <a:buSzPct val="96969"/>
              <a:buFont typeface="Wingdings"/>
              <a:buChar char=""/>
              <a:tabLst>
                <a:tab pos="346710" algn="l"/>
              </a:tabLst>
            </a:pPr>
            <a:r>
              <a:rPr sz="3300" spc="5" dirty="0">
                <a:latin typeface="Carlito"/>
                <a:cs typeface="Carlito"/>
              </a:rPr>
              <a:t>Service</a:t>
            </a:r>
            <a:r>
              <a:rPr sz="3300" spc="-55" dirty="0">
                <a:latin typeface="Carlito"/>
                <a:cs typeface="Carlito"/>
              </a:rPr>
              <a:t> </a:t>
            </a:r>
            <a:r>
              <a:rPr sz="3300" spc="-5" dirty="0">
                <a:latin typeface="Carlito"/>
                <a:cs typeface="Carlito"/>
              </a:rPr>
              <a:t>Specification</a:t>
            </a:r>
            <a:endParaRPr sz="33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245490"/>
            <a:ext cx="7692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sng" spc="-275" dirty="0"/>
              <a:t>IOT </a:t>
            </a:r>
            <a:r>
              <a:rPr sz="4400" u="sng" spc="-254" dirty="0"/>
              <a:t>Platforms </a:t>
            </a:r>
            <a:r>
              <a:rPr sz="4400" u="sng" spc="-170" dirty="0"/>
              <a:t>Design</a:t>
            </a:r>
            <a:r>
              <a:rPr sz="4400" u="sng" spc="-875" dirty="0"/>
              <a:t> </a:t>
            </a:r>
            <a:r>
              <a:rPr sz="4400" u="sng" spc="-140" dirty="0"/>
              <a:t>Methodology</a:t>
            </a:r>
            <a:endParaRPr sz="4400" u="sng"/>
          </a:p>
        </p:txBody>
      </p:sp>
      <p:sp>
        <p:nvSpPr>
          <p:cNvPr id="3" name="object 3"/>
          <p:cNvSpPr txBox="1"/>
          <p:nvPr/>
        </p:nvSpPr>
        <p:spPr>
          <a:xfrm>
            <a:off x="917257" y="1343391"/>
            <a:ext cx="10817543" cy="3161763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655"/>
              </a:spcBef>
              <a:buSzPct val="97222"/>
              <a:buFont typeface="Wingdings"/>
              <a:buChar char=""/>
              <a:tabLst>
                <a:tab pos="376555" algn="l"/>
              </a:tabLst>
            </a:pPr>
            <a:r>
              <a:rPr sz="3600" dirty="0">
                <a:latin typeface="Carlito"/>
                <a:cs typeface="Carlito"/>
              </a:rPr>
              <a:t>IoT </a:t>
            </a:r>
            <a:r>
              <a:rPr sz="3600" spc="-15" dirty="0">
                <a:latin typeface="Carlito"/>
                <a:cs typeface="Carlito"/>
              </a:rPr>
              <a:t>Level</a:t>
            </a:r>
            <a:r>
              <a:rPr sz="3600" spc="-20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Specifications</a:t>
            </a:r>
            <a:endParaRPr sz="3600" dirty="0">
              <a:latin typeface="Carlito"/>
              <a:cs typeface="Carlito"/>
            </a:endParaRPr>
          </a:p>
          <a:p>
            <a:pPr marL="376555" indent="-364490">
              <a:lnSpc>
                <a:spcPct val="100000"/>
              </a:lnSpc>
              <a:spcBef>
                <a:spcPts val="560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sz="3600" spc="-5" dirty="0">
                <a:solidFill>
                  <a:srgbClr val="FF0000"/>
                </a:solidFill>
                <a:latin typeface="Carlito"/>
                <a:cs typeface="Carlito"/>
              </a:rPr>
              <a:t>Functional </a:t>
            </a:r>
            <a:r>
              <a:rPr sz="3600" spc="-10" dirty="0">
                <a:solidFill>
                  <a:srgbClr val="FF0000"/>
                </a:solidFill>
                <a:latin typeface="Carlito"/>
                <a:cs typeface="Carlito"/>
              </a:rPr>
              <a:t>view</a:t>
            </a:r>
            <a:r>
              <a:rPr sz="36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600" spc="-15" dirty="0">
                <a:solidFill>
                  <a:srgbClr val="FF0000"/>
                </a:solidFill>
                <a:latin typeface="Carlito"/>
                <a:cs typeface="Carlito"/>
              </a:rPr>
              <a:t>Specification</a:t>
            </a:r>
            <a:endParaRPr sz="3600" dirty="0">
              <a:solidFill>
                <a:srgbClr val="FF0000"/>
              </a:solidFill>
              <a:latin typeface="Carlito"/>
              <a:cs typeface="Carlito"/>
            </a:endParaRPr>
          </a:p>
          <a:p>
            <a:pPr marL="376555" indent="-364490">
              <a:lnSpc>
                <a:spcPct val="100000"/>
              </a:lnSpc>
              <a:spcBef>
                <a:spcPts val="585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sz="3600" spc="-15" dirty="0">
                <a:solidFill>
                  <a:srgbClr val="FF0000"/>
                </a:solidFill>
                <a:latin typeface="Carlito"/>
                <a:cs typeface="Carlito"/>
              </a:rPr>
              <a:t>Operational </a:t>
            </a:r>
            <a:r>
              <a:rPr sz="3600" spc="-10" dirty="0">
                <a:solidFill>
                  <a:srgbClr val="FF0000"/>
                </a:solidFill>
                <a:latin typeface="Carlito"/>
                <a:cs typeface="Carlito"/>
              </a:rPr>
              <a:t>View</a:t>
            </a:r>
            <a:r>
              <a:rPr sz="3600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600" spc="-15" dirty="0">
                <a:solidFill>
                  <a:srgbClr val="FF0000"/>
                </a:solidFill>
                <a:latin typeface="Carlito"/>
                <a:cs typeface="Carlito"/>
              </a:rPr>
              <a:t>Specification</a:t>
            </a:r>
            <a:endParaRPr sz="3600" dirty="0">
              <a:solidFill>
                <a:srgbClr val="FF0000"/>
              </a:solidFill>
              <a:latin typeface="Carlito"/>
              <a:cs typeface="Carlito"/>
            </a:endParaRPr>
          </a:p>
          <a:p>
            <a:pPr marL="376555" indent="-363855">
              <a:lnSpc>
                <a:spcPct val="100000"/>
              </a:lnSpc>
              <a:spcBef>
                <a:spcPts val="560"/>
              </a:spcBef>
              <a:buSzPct val="97222"/>
              <a:buFont typeface="Wingdings"/>
              <a:buChar char=""/>
              <a:tabLst>
                <a:tab pos="376555" algn="l"/>
              </a:tabLst>
            </a:pPr>
            <a:r>
              <a:rPr sz="3600" spc="-10" dirty="0">
                <a:latin typeface="Carlito"/>
                <a:cs typeface="Carlito"/>
              </a:rPr>
              <a:t>Device </a:t>
            </a:r>
            <a:r>
              <a:rPr sz="3600" dirty="0">
                <a:latin typeface="Carlito"/>
                <a:cs typeface="Carlito"/>
              </a:rPr>
              <a:t>&amp; </a:t>
            </a:r>
            <a:r>
              <a:rPr sz="3600" spc="-10" dirty="0">
                <a:latin typeface="Carlito"/>
                <a:cs typeface="Carlito"/>
              </a:rPr>
              <a:t>component</a:t>
            </a:r>
            <a:r>
              <a:rPr sz="3600" spc="-60" dirty="0">
                <a:latin typeface="Carlito"/>
                <a:cs typeface="Carlito"/>
              </a:rPr>
              <a:t> </a:t>
            </a:r>
            <a:r>
              <a:rPr sz="3600" spc="-25" dirty="0">
                <a:latin typeface="Carlito"/>
                <a:cs typeface="Carlito"/>
              </a:rPr>
              <a:t>Integration</a:t>
            </a:r>
            <a:endParaRPr sz="3600" dirty="0">
              <a:latin typeface="Carlito"/>
              <a:cs typeface="Carlito"/>
            </a:endParaRPr>
          </a:p>
          <a:p>
            <a:pPr marL="376555" indent="-363855">
              <a:lnSpc>
                <a:spcPct val="100000"/>
              </a:lnSpc>
              <a:spcBef>
                <a:spcPts val="565"/>
              </a:spcBef>
              <a:buSzPct val="97222"/>
              <a:buFont typeface="Wingdings"/>
              <a:buChar char=""/>
              <a:tabLst>
                <a:tab pos="376555" algn="l"/>
              </a:tabLst>
            </a:pPr>
            <a:r>
              <a:rPr sz="3600" spc="-15" dirty="0">
                <a:latin typeface="Carlito"/>
                <a:cs typeface="Carlito"/>
              </a:rPr>
              <a:t>Application</a:t>
            </a:r>
            <a:r>
              <a:rPr sz="3600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Development</a:t>
            </a:r>
            <a:endParaRPr sz="3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5969" y="257873"/>
            <a:ext cx="10640060" cy="615553"/>
          </a:xfrm>
        </p:spPr>
        <p:txBody>
          <a:bodyPr/>
          <a:lstStyle/>
          <a:p>
            <a:r>
              <a:rPr lang="en-US" spc="-250" dirty="0" smtClean="0"/>
              <a:t>Functional</a:t>
            </a:r>
            <a:r>
              <a:rPr lang="en-US" spc="-440" dirty="0" smtClean="0"/>
              <a:t> </a:t>
            </a:r>
            <a:r>
              <a:rPr lang="en-US" spc="-250" dirty="0" smtClean="0"/>
              <a:t>view</a:t>
            </a:r>
            <a:r>
              <a:rPr lang="en-US" spc="-465" dirty="0" smtClean="0"/>
              <a:t> </a:t>
            </a:r>
            <a:r>
              <a:rPr lang="en-US" spc="-260" dirty="0" smtClean="0"/>
              <a:t>Specification(seventh</a:t>
            </a:r>
            <a:r>
              <a:rPr lang="en-US" spc="-484" dirty="0" smtClean="0"/>
              <a:t> </a:t>
            </a:r>
            <a:r>
              <a:rPr lang="en-US" spc="-225" dirty="0" smtClean="0"/>
              <a:t>step</a:t>
            </a:r>
            <a:r>
              <a:rPr lang="en-US" spc="-455" dirty="0" smtClean="0"/>
              <a:t> </a:t>
            </a:r>
            <a:r>
              <a:rPr lang="en-US" spc="-300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143000" y="1905000"/>
            <a:ext cx="9906000" cy="3252172"/>
          </a:xfrm>
        </p:spPr>
        <p:txBody>
          <a:bodyPr/>
          <a:lstStyle/>
          <a:p>
            <a:pPr marL="12700" marR="450850" algn="just">
              <a:lnSpc>
                <a:spcPts val="3020"/>
              </a:lnSpc>
              <a:spcBef>
                <a:spcPts val="480"/>
              </a:spcBef>
            </a:pPr>
            <a:r>
              <a:rPr lang="en-US" spc="-5" dirty="0" smtClean="0"/>
              <a:t>The Functional </a:t>
            </a:r>
            <a:r>
              <a:rPr lang="en-US" spc="-10" dirty="0" smtClean="0"/>
              <a:t>View </a:t>
            </a:r>
            <a:r>
              <a:rPr lang="en-US" spc="-5" dirty="0" smtClean="0"/>
              <a:t>(FV) defines </a:t>
            </a:r>
            <a:r>
              <a:rPr lang="en-US" dirty="0" smtClean="0"/>
              <a:t>the functions </a:t>
            </a:r>
            <a:r>
              <a:rPr lang="en-US" spc="-5" dirty="0" smtClean="0"/>
              <a:t>of </a:t>
            </a:r>
            <a:r>
              <a:rPr lang="en-US" dirty="0" smtClean="0"/>
              <a:t>the </a:t>
            </a:r>
            <a:r>
              <a:rPr lang="en-US" spc="-10" dirty="0" err="1" smtClean="0"/>
              <a:t>IoT</a:t>
            </a:r>
            <a:r>
              <a:rPr lang="en-US" spc="-10" dirty="0" smtClean="0"/>
              <a:t> </a:t>
            </a:r>
            <a:r>
              <a:rPr lang="en-US" spc="-25" dirty="0" smtClean="0"/>
              <a:t>systems  </a:t>
            </a:r>
            <a:r>
              <a:rPr lang="en-US" spc="-5" dirty="0" smtClean="0"/>
              <a:t>grouped </a:t>
            </a:r>
            <a:r>
              <a:rPr lang="en-US" spc="-10" dirty="0" smtClean="0"/>
              <a:t>into various </a:t>
            </a:r>
            <a:r>
              <a:rPr lang="en-US" spc="-5" dirty="0" smtClean="0"/>
              <a:t>Functional </a:t>
            </a:r>
            <a:r>
              <a:rPr lang="en-US" spc="-10" dirty="0" smtClean="0"/>
              <a:t>Groups</a:t>
            </a:r>
            <a:r>
              <a:rPr lang="en-US" spc="-50" dirty="0" smtClean="0"/>
              <a:t> </a:t>
            </a:r>
            <a:r>
              <a:rPr lang="en-US" spc="-15" dirty="0" smtClean="0"/>
              <a:t>(FGs).</a:t>
            </a:r>
            <a:endParaRPr lang="en-US" dirty="0" smtClean="0"/>
          </a:p>
          <a:p>
            <a:pPr marL="12700" marR="5080" algn="just">
              <a:lnSpc>
                <a:spcPts val="3020"/>
              </a:lnSpc>
              <a:spcBef>
                <a:spcPts val="1025"/>
              </a:spcBef>
            </a:pPr>
            <a:r>
              <a:rPr lang="en-US" spc="-15" dirty="0" smtClean="0"/>
              <a:t>Each </a:t>
            </a:r>
            <a:r>
              <a:rPr lang="en-US" spc="-5" dirty="0" smtClean="0"/>
              <a:t>Functional </a:t>
            </a:r>
            <a:r>
              <a:rPr lang="en-US" spc="-10" dirty="0" smtClean="0"/>
              <a:t>Group </a:t>
            </a:r>
            <a:r>
              <a:rPr lang="en-US" dirty="0" smtClean="0"/>
              <a:t>either </a:t>
            </a:r>
            <a:r>
              <a:rPr lang="en-US" spc="-10" dirty="0" smtClean="0"/>
              <a:t>provides </a:t>
            </a:r>
            <a:r>
              <a:rPr lang="en-US" dirty="0" smtClean="0"/>
              <a:t>functionalities </a:t>
            </a:r>
            <a:r>
              <a:rPr lang="en-US" spc="-20" dirty="0" smtClean="0"/>
              <a:t>for </a:t>
            </a:r>
            <a:r>
              <a:rPr lang="en-US" spc="-15" dirty="0" smtClean="0"/>
              <a:t>interacting  </a:t>
            </a:r>
            <a:r>
              <a:rPr lang="en-US" dirty="0" smtClean="0"/>
              <a:t>with </a:t>
            </a:r>
            <a:r>
              <a:rPr lang="en-US" spc="-10" dirty="0" smtClean="0"/>
              <a:t>instances </a:t>
            </a:r>
            <a:r>
              <a:rPr lang="en-US" spc="-5" dirty="0" smtClean="0"/>
              <a:t>of concepts defined </a:t>
            </a:r>
            <a:r>
              <a:rPr lang="en-US" dirty="0" smtClean="0"/>
              <a:t>in the </a:t>
            </a:r>
            <a:r>
              <a:rPr lang="en-US" spc="-5" dirty="0" smtClean="0"/>
              <a:t>Domain </a:t>
            </a:r>
            <a:r>
              <a:rPr lang="en-US" dirty="0" smtClean="0"/>
              <a:t>Model </a:t>
            </a:r>
            <a:r>
              <a:rPr lang="en-US" spc="-5" dirty="0" smtClean="0"/>
              <a:t>or </a:t>
            </a:r>
            <a:r>
              <a:rPr lang="en-US" spc="-10" dirty="0" smtClean="0"/>
              <a:t>provides  information </a:t>
            </a:r>
            <a:r>
              <a:rPr lang="en-US" spc="-15" dirty="0" smtClean="0"/>
              <a:t>related </a:t>
            </a:r>
            <a:r>
              <a:rPr lang="en-US" spc="-10" dirty="0" smtClean="0"/>
              <a:t>to </a:t>
            </a:r>
            <a:r>
              <a:rPr lang="en-US" dirty="0" smtClean="0"/>
              <a:t>these</a:t>
            </a:r>
            <a:r>
              <a:rPr lang="en-US" spc="-65" dirty="0" smtClean="0"/>
              <a:t> </a:t>
            </a:r>
            <a:r>
              <a:rPr lang="en-US" spc="-5" dirty="0" smtClean="0"/>
              <a:t>concepts.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5969" y="257873"/>
            <a:ext cx="10640060" cy="615553"/>
          </a:xfrm>
        </p:spPr>
        <p:txBody>
          <a:bodyPr/>
          <a:lstStyle/>
          <a:p>
            <a:r>
              <a:rPr lang="en-US" spc="-245" dirty="0" smtClean="0"/>
              <a:t>Functional </a:t>
            </a:r>
            <a:r>
              <a:rPr lang="en-US" spc="-250" dirty="0" smtClean="0"/>
              <a:t>view</a:t>
            </a:r>
            <a:r>
              <a:rPr lang="en-US" spc="-685" dirty="0" smtClean="0"/>
              <a:t> </a:t>
            </a:r>
            <a:r>
              <a:rPr lang="en-US" spc="-270" dirty="0" smtClean="0"/>
              <a:t>Specification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1447800"/>
            <a:ext cx="10058400" cy="5511252"/>
          </a:xfrm>
        </p:spPr>
        <p:txBody>
          <a:bodyPr/>
          <a:lstStyle/>
          <a:p>
            <a:pPr marL="12700" algn="just">
              <a:lnSpc>
                <a:spcPct val="100000"/>
              </a:lnSpc>
              <a:spcBef>
                <a:spcPts val="425"/>
              </a:spcBef>
            </a:pPr>
            <a:r>
              <a:rPr lang="en-US" spc="-5" dirty="0" smtClean="0"/>
              <a:t>The Functional </a:t>
            </a:r>
            <a:r>
              <a:rPr lang="en-US" spc="-10" dirty="0" smtClean="0"/>
              <a:t>Groups (FG) </a:t>
            </a:r>
            <a:r>
              <a:rPr lang="en-US" dirty="0" smtClean="0"/>
              <a:t>included in a </a:t>
            </a:r>
            <a:r>
              <a:rPr lang="en-US" spc="-5" dirty="0" smtClean="0"/>
              <a:t>Functional </a:t>
            </a:r>
            <a:r>
              <a:rPr lang="en-US" spc="-10" dirty="0" smtClean="0"/>
              <a:t>View </a:t>
            </a:r>
            <a:r>
              <a:rPr lang="en-US" dirty="0" smtClean="0"/>
              <a:t>include:</a:t>
            </a:r>
          </a:p>
          <a:p>
            <a:pPr marL="241300" marR="5080" indent="-228600" algn="just">
              <a:lnSpc>
                <a:spcPct val="80100"/>
              </a:lnSpc>
              <a:spcBef>
                <a:spcPts val="990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US" b="1" spc="-10" dirty="0" smtClean="0"/>
              <a:t>Device </a:t>
            </a:r>
            <a:r>
              <a:rPr lang="en-US" b="1" dirty="0" smtClean="0"/>
              <a:t>: </a:t>
            </a:r>
            <a:r>
              <a:rPr lang="en-US" spc="-5" dirty="0" smtClean="0"/>
              <a:t>The device </a:t>
            </a:r>
            <a:r>
              <a:rPr lang="en-US" spc="-15" dirty="0" smtClean="0"/>
              <a:t>FG contains </a:t>
            </a:r>
            <a:r>
              <a:rPr lang="en-US" spc="-5" dirty="0" smtClean="0"/>
              <a:t>devices </a:t>
            </a:r>
            <a:r>
              <a:rPr lang="en-US" spc="-25" dirty="0" smtClean="0"/>
              <a:t>for </a:t>
            </a:r>
            <a:r>
              <a:rPr lang="en-US" spc="-5" dirty="0" smtClean="0"/>
              <a:t>monitoring </a:t>
            </a:r>
            <a:r>
              <a:rPr lang="en-US" dirty="0" smtClean="0"/>
              <a:t>and </a:t>
            </a:r>
            <a:r>
              <a:rPr lang="en-US" spc="-15" dirty="0" smtClean="0"/>
              <a:t>control. </a:t>
            </a:r>
            <a:r>
              <a:rPr lang="en-US" dirty="0" smtClean="0"/>
              <a:t>In  the </a:t>
            </a:r>
            <a:r>
              <a:rPr lang="en-US" spc="-5" dirty="0" smtClean="0"/>
              <a:t>home automation </a:t>
            </a:r>
            <a:r>
              <a:rPr lang="en-US" spc="-15" dirty="0" smtClean="0"/>
              <a:t>example. </a:t>
            </a:r>
            <a:r>
              <a:rPr lang="en-US" dirty="0" smtClean="0"/>
              <a:t>the </a:t>
            </a:r>
            <a:r>
              <a:rPr lang="en-US" spc="-5" dirty="0" smtClean="0"/>
              <a:t>device </a:t>
            </a:r>
            <a:r>
              <a:rPr lang="en-US" spc="-15" dirty="0" smtClean="0"/>
              <a:t>FG </a:t>
            </a:r>
            <a:r>
              <a:rPr lang="en-US" dirty="0" smtClean="0"/>
              <a:t>includes a single </a:t>
            </a:r>
            <a:r>
              <a:rPr lang="en-US" spc="-10" dirty="0" smtClean="0"/>
              <a:t>board  </a:t>
            </a:r>
            <a:r>
              <a:rPr lang="en-US" spc="-25" dirty="0" smtClean="0"/>
              <a:t>mini-computer, </a:t>
            </a:r>
            <a:r>
              <a:rPr lang="en-US" dirty="0" smtClean="0"/>
              <a:t>a </a:t>
            </a:r>
            <a:r>
              <a:rPr lang="en-US" spc="-5" dirty="0" smtClean="0"/>
              <a:t>light </a:t>
            </a:r>
            <a:r>
              <a:rPr lang="en-US" dirty="0" smtClean="0"/>
              <a:t>sensor and </a:t>
            </a:r>
            <a:r>
              <a:rPr lang="en-US" spc="-20" dirty="0" smtClean="0"/>
              <a:t>relay</a:t>
            </a:r>
            <a:r>
              <a:rPr lang="en-US" spc="-55" dirty="0" smtClean="0"/>
              <a:t> </a:t>
            </a:r>
            <a:r>
              <a:rPr lang="en-US" spc="-10" dirty="0" smtClean="0"/>
              <a:t>switch(actuator).</a:t>
            </a:r>
            <a:endParaRPr lang="en-US" dirty="0" smtClean="0"/>
          </a:p>
          <a:p>
            <a:pPr marL="241300" marR="186690" indent="-228600">
              <a:lnSpc>
                <a:spcPct val="80200"/>
              </a:lnSpc>
              <a:spcBef>
                <a:spcPts val="985"/>
              </a:spcBef>
              <a:buFont typeface="Wingdings"/>
              <a:buChar char=""/>
              <a:tabLst>
                <a:tab pos="241300" algn="l"/>
                <a:tab pos="2649220" algn="l"/>
                <a:tab pos="5862320" algn="l"/>
              </a:tabLst>
            </a:pPr>
            <a:r>
              <a:rPr lang="en-US" b="1" spc="-10" dirty="0" smtClean="0"/>
              <a:t>Communication </a:t>
            </a:r>
            <a:r>
              <a:rPr lang="en-US" dirty="0" smtClean="0"/>
              <a:t>:</a:t>
            </a:r>
            <a:r>
              <a:rPr lang="en-US" spc="85" dirty="0" smtClean="0"/>
              <a:t> </a:t>
            </a:r>
            <a:r>
              <a:rPr lang="en-US" spc="-5" dirty="0" smtClean="0"/>
              <a:t>The</a:t>
            </a:r>
            <a:r>
              <a:rPr lang="en-US" spc="20" dirty="0" smtClean="0"/>
              <a:t> </a:t>
            </a:r>
            <a:r>
              <a:rPr lang="en-US" spc="-10" dirty="0" smtClean="0"/>
              <a:t>communication	</a:t>
            </a:r>
            <a:r>
              <a:rPr lang="en-US" spc="-15" dirty="0" smtClean="0"/>
              <a:t>FG </a:t>
            </a:r>
            <a:r>
              <a:rPr lang="en-US" dirty="0" smtClean="0"/>
              <a:t>handles the  </a:t>
            </a:r>
            <a:r>
              <a:rPr lang="en-US" spc="-10" dirty="0" smtClean="0"/>
              <a:t>communication	</a:t>
            </a:r>
            <a:r>
              <a:rPr lang="en-US" spc="-20" dirty="0" smtClean="0"/>
              <a:t>for </a:t>
            </a:r>
            <a:r>
              <a:rPr lang="en-US" dirty="0" smtClean="0"/>
              <a:t>the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spc="-25" dirty="0" smtClean="0"/>
              <a:t>system. </a:t>
            </a:r>
            <a:r>
              <a:rPr lang="en-US" spc="-5" dirty="0" smtClean="0"/>
              <a:t>The </a:t>
            </a:r>
            <a:r>
              <a:rPr lang="en-US" spc="-10" dirty="0" smtClean="0"/>
              <a:t>communication </a:t>
            </a:r>
            <a:r>
              <a:rPr lang="en-US" spc="-15" dirty="0" smtClean="0"/>
              <a:t>FG </a:t>
            </a:r>
            <a:r>
              <a:rPr lang="en-US" dirty="0" smtClean="0"/>
              <a:t>includes  the </a:t>
            </a:r>
            <a:r>
              <a:rPr lang="en-US" spc="-10" dirty="0" smtClean="0"/>
              <a:t>communication </a:t>
            </a:r>
            <a:r>
              <a:rPr lang="en-US" spc="-15" dirty="0" smtClean="0"/>
              <a:t>protocols </a:t>
            </a:r>
            <a:r>
              <a:rPr lang="en-US" spc="-5" dirty="0" smtClean="0"/>
              <a:t>that </a:t>
            </a:r>
            <a:r>
              <a:rPr lang="en-US" spc="-20" dirty="0" smtClean="0"/>
              <a:t>form </a:t>
            </a:r>
            <a:r>
              <a:rPr lang="en-US" dirty="0" smtClean="0"/>
              <a:t>the </a:t>
            </a:r>
            <a:r>
              <a:rPr lang="en-US" spc="-5" dirty="0" smtClean="0"/>
              <a:t>backbone of </a:t>
            </a:r>
            <a:r>
              <a:rPr lang="en-US" spc="-10" dirty="0" err="1" smtClean="0"/>
              <a:t>IoT</a:t>
            </a:r>
            <a:r>
              <a:rPr lang="en-US" spc="-10" dirty="0" smtClean="0"/>
              <a:t> </a:t>
            </a:r>
            <a:r>
              <a:rPr lang="en-US" spc="-25" dirty="0" smtClean="0"/>
              <a:t>systems  </a:t>
            </a:r>
            <a:r>
              <a:rPr lang="en-US" dirty="0" smtClean="0"/>
              <a:t>and enable </a:t>
            </a:r>
            <a:r>
              <a:rPr lang="en-US" spc="-10" dirty="0" smtClean="0"/>
              <a:t>network</a:t>
            </a:r>
            <a:r>
              <a:rPr lang="en-US" spc="-65" dirty="0" smtClean="0"/>
              <a:t> </a:t>
            </a:r>
            <a:r>
              <a:rPr lang="en-US" spc="-20" dirty="0" smtClean="0"/>
              <a:t>connectivity.</a:t>
            </a:r>
            <a:endParaRPr lang="en-US" dirty="0" smtClean="0"/>
          </a:p>
          <a:p>
            <a:pPr marL="12700" marR="524510" indent="913765">
              <a:lnSpc>
                <a:spcPct val="80100"/>
              </a:lnSpc>
              <a:spcBef>
                <a:spcPts val="990"/>
              </a:spcBef>
            </a:pPr>
            <a:r>
              <a:rPr lang="en-US" spc="-5" dirty="0" smtClean="0"/>
              <a:t>The </a:t>
            </a:r>
            <a:r>
              <a:rPr lang="en-US" spc="-10" dirty="0" smtClean="0"/>
              <a:t>communication </a:t>
            </a:r>
            <a:r>
              <a:rPr lang="en-US" spc="-15" dirty="0" smtClean="0"/>
              <a:t>FG </a:t>
            </a:r>
            <a:r>
              <a:rPr lang="en-US" dirty="0" smtClean="0"/>
              <a:t>also includes the </a:t>
            </a:r>
            <a:r>
              <a:rPr lang="en-US" spc="-10" dirty="0" smtClean="0"/>
              <a:t>communication </a:t>
            </a:r>
            <a:r>
              <a:rPr lang="en-US" spc="-5" dirty="0" err="1" smtClean="0"/>
              <a:t>APis</a:t>
            </a:r>
            <a:r>
              <a:rPr lang="en-US" spc="-5" dirty="0" smtClean="0"/>
              <a:t>  (such </a:t>
            </a:r>
            <a:r>
              <a:rPr lang="en-US" dirty="0" smtClean="0"/>
              <a:t>as </a:t>
            </a:r>
            <a:r>
              <a:rPr lang="en-US" spc="-15" dirty="0" smtClean="0"/>
              <a:t>REST </a:t>
            </a:r>
            <a:r>
              <a:rPr lang="en-US" dirty="0" smtClean="0"/>
              <a:t>and </a:t>
            </a:r>
            <a:r>
              <a:rPr lang="en-US" spc="-20" dirty="0" err="1" smtClean="0"/>
              <a:t>WebSocket</a:t>
            </a:r>
            <a:r>
              <a:rPr lang="en-US" spc="-20" dirty="0" smtClean="0"/>
              <a:t>) </a:t>
            </a:r>
            <a:r>
              <a:rPr lang="en-US" spc="-5" dirty="0" smtClean="0"/>
              <a:t>that </a:t>
            </a:r>
            <a:r>
              <a:rPr lang="en-US" spc="-15" dirty="0" smtClean="0"/>
              <a:t>are </a:t>
            </a:r>
            <a:r>
              <a:rPr lang="en-US" dirty="0" smtClean="0"/>
              <a:t>used </a:t>
            </a:r>
            <a:r>
              <a:rPr lang="en-US" spc="-10" dirty="0" smtClean="0"/>
              <a:t>by </a:t>
            </a:r>
            <a:r>
              <a:rPr lang="en-US" dirty="0" smtClean="0"/>
              <a:t>the services and  </a:t>
            </a:r>
            <a:r>
              <a:rPr lang="en-US" spc="-5" dirty="0" smtClean="0"/>
              <a:t>applications </a:t>
            </a:r>
            <a:r>
              <a:rPr lang="en-US" spc="-10" dirty="0" smtClean="0"/>
              <a:t>to </a:t>
            </a:r>
            <a:r>
              <a:rPr lang="en-US" spc="-15" dirty="0" smtClean="0"/>
              <a:t>exchange data </a:t>
            </a:r>
            <a:r>
              <a:rPr lang="en-US" spc="-10" dirty="0" smtClean="0"/>
              <a:t>over </a:t>
            </a:r>
            <a:r>
              <a:rPr lang="en-US" dirty="0" smtClean="0"/>
              <a:t>the</a:t>
            </a:r>
            <a:r>
              <a:rPr lang="en-US" spc="-95" dirty="0" smtClean="0"/>
              <a:t> </a:t>
            </a:r>
            <a:r>
              <a:rPr lang="en-US" spc="-5" dirty="0" smtClean="0"/>
              <a:t>network.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5969" y="257873"/>
            <a:ext cx="10640060" cy="615553"/>
          </a:xfrm>
        </p:spPr>
        <p:txBody>
          <a:bodyPr/>
          <a:lstStyle/>
          <a:p>
            <a:r>
              <a:rPr lang="en-US" spc="-225" dirty="0" smtClean="0"/>
              <a:t>Functional </a:t>
            </a:r>
            <a:r>
              <a:rPr lang="en-US" spc="-229" dirty="0" smtClean="0"/>
              <a:t>view</a:t>
            </a:r>
            <a:r>
              <a:rPr lang="en-US" spc="-605" dirty="0" smtClean="0"/>
              <a:t> </a:t>
            </a:r>
            <a:r>
              <a:rPr lang="en-US" spc="-245" dirty="0" smtClean="0"/>
              <a:t>Specification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38200" y="1295400"/>
            <a:ext cx="10287000" cy="5841599"/>
          </a:xfrm>
        </p:spPr>
        <p:txBody>
          <a:bodyPr/>
          <a:lstStyle/>
          <a:p>
            <a:pPr marL="241300" marR="74930" indent="-228600">
              <a:lnSpc>
                <a:spcPct val="902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pc="-5" dirty="0" smtClean="0"/>
              <a:t>Services </a:t>
            </a:r>
            <a:r>
              <a:rPr lang="en-US" dirty="0" smtClean="0"/>
              <a:t>: </a:t>
            </a:r>
            <a:r>
              <a:rPr lang="en-US" spc="-5" dirty="0" smtClean="0"/>
              <a:t>The </a:t>
            </a:r>
            <a:r>
              <a:rPr lang="en-US" dirty="0" smtClean="0"/>
              <a:t>service </a:t>
            </a:r>
            <a:r>
              <a:rPr lang="en-US" spc="-15" dirty="0" smtClean="0"/>
              <a:t>FG </a:t>
            </a:r>
            <a:r>
              <a:rPr lang="en-US" dirty="0" smtClean="0"/>
              <a:t>includes </a:t>
            </a:r>
            <a:r>
              <a:rPr lang="en-US" spc="-10" dirty="0" smtClean="0"/>
              <a:t>various </a:t>
            </a:r>
            <a:r>
              <a:rPr lang="en-US" dirty="0" smtClean="0"/>
              <a:t>services </a:t>
            </a:r>
            <a:r>
              <a:rPr lang="en-US" spc="-15" dirty="0" smtClean="0"/>
              <a:t>involved </a:t>
            </a:r>
            <a:r>
              <a:rPr lang="en-US" dirty="0" smtClean="0"/>
              <a:t>in the </a:t>
            </a:r>
            <a:r>
              <a:rPr lang="en-US" spc="-10" dirty="0" err="1" smtClean="0"/>
              <a:t>IoT</a:t>
            </a:r>
            <a:r>
              <a:rPr lang="en-US" spc="-10" dirty="0" smtClean="0"/>
              <a:t>  </a:t>
            </a:r>
            <a:r>
              <a:rPr lang="en-US" spc="-30" dirty="0" smtClean="0"/>
              <a:t>system </a:t>
            </a:r>
            <a:r>
              <a:rPr lang="en-US" dirty="0" smtClean="0"/>
              <a:t>such as services </a:t>
            </a:r>
            <a:r>
              <a:rPr lang="en-US" spc="-25" dirty="0" smtClean="0"/>
              <a:t>for </a:t>
            </a:r>
            <a:r>
              <a:rPr lang="en-US" spc="-5" dirty="0" smtClean="0"/>
              <a:t>device monitoring </a:t>
            </a:r>
            <a:r>
              <a:rPr lang="en-US" dirty="0" smtClean="0"/>
              <a:t>, </a:t>
            </a:r>
            <a:r>
              <a:rPr lang="en-US" spc="-5" dirty="0" smtClean="0"/>
              <a:t>device </a:t>
            </a:r>
            <a:r>
              <a:rPr lang="en-US" spc="-15" dirty="0" smtClean="0"/>
              <a:t>control </a:t>
            </a:r>
            <a:r>
              <a:rPr lang="en-US" dirty="0" smtClean="0"/>
              <a:t>services,  </a:t>
            </a:r>
            <a:r>
              <a:rPr lang="en-US" spc="-20" dirty="0" smtClean="0"/>
              <a:t>data </a:t>
            </a:r>
            <a:r>
              <a:rPr lang="en-US" dirty="0" smtClean="0"/>
              <a:t>publishing services and services </a:t>
            </a:r>
            <a:r>
              <a:rPr lang="en-US" spc="-25" dirty="0" smtClean="0"/>
              <a:t>for </a:t>
            </a:r>
            <a:r>
              <a:rPr lang="en-US" spc="-10" dirty="0" smtClean="0"/>
              <a:t>device</a:t>
            </a:r>
            <a:r>
              <a:rPr lang="en-US" spc="-5" dirty="0" smtClean="0"/>
              <a:t> </a:t>
            </a:r>
            <a:r>
              <a:rPr lang="en-US" spc="-25" dirty="0" smtClean="0"/>
              <a:t>discovery.</a:t>
            </a:r>
            <a:endParaRPr lang="en-US" dirty="0" smtClean="0"/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pc="-5" dirty="0" smtClean="0"/>
              <a:t>Management </a:t>
            </a:r>
            <a:r>
              <a:rPr lang="en-US" dirty="0" smtClean="0"/>
              <a:t>: The </a:t>
            </a:r>
            <a:r>
              <a:rPr lang="en-US" spc="-5" dirty="0" smtClean="0"/>
              <a:t>management </a:t>
            </a:r>
            <a:r>
              <a:rPr lang="en-US" spc="-15" dirty="0" smtClean="0"/>
              <a:t>FG </a:t>
            </a:r>
            <a:r>
              <a:rPr lang="en-US" dirty="0" smtClean="0"/>
              <a:t>includes all functionalities </a:t>
            </a:r>
            <a:r>
              <a:rPr lang="en-US" spc="-5" dirty="0" smtClean="0"/>
              <a:t>that</a:t>
            </a:r>
            <a:r>
              <a:rPr lang="en-US" spc="-180" dirty="0" smtClean="0"/>
              <a:t> </a:t>
            </a:r>
            <a:r>
              <a:rPr lang="en-US" spc="-15" dirty="0" smtClean="0"/>
              <a:t>are  </a:t>
            </a:r>
            <a:r>
              <a:rPr lang="en-US" dirty="0" smtClean="0"/>
              <a:t>needed </a:t>
            </a:r>
            <a:r>
              <a:rPr lang="en-US" spc="-10" dirty="0" smtClean="0"/>
              <a:t>to configure </a:t>
            </a:r>
            <a:r>
              <a:rPr lang="en-US" dirty="0" smtClean="0"/>
              <a:t>and </a:t>
            </a:r>
            <a:r>
              <a:rPr lang="en-US" spc="-5" dirty="0" smtClean="0"/>
              <a:t>manage </a:t>
            </a:r>
            <a:r>
              <a:rPr lang="en-US" dirty="0" smtClean="0"/>
              <a:t>the </a:t>
            </a:r>
            <a:r>
              <a:rPr lang="en-US" dirty="0" err="1" smtClean="0"/>
              <a:t>loT</a:t>
            </a:r>
            <a:r>
              <a:rPr lang="en-US" dirty="0" smtClean="0"/>
              <a:t> </a:t>
            </a:r>
            <a:r>
              <a:rPr lang="en-US" spc="-30" dirty="0" smtClean="0"/>
              <a:t>system</a:t>
            </a:r>
            <a:r>
              <a:rPr lang="en-US" spc="-90" dirty="0" smtClean="0"/>
              <a:t> </a:t>
            </a:r>
            <a:r>
              <a:rPr lang="en-US" dirty="0" smtClean="0"/>
              <a:t>.</a:t>
            </a:r>
          </a:p>
          <a:p>
            <a:pPr marL="241300" marR="64643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pc="-5" dirty="0" smtClean="0"/>
              <a:t>Security </a:t>
            </a:r>
            <a:r>
              <a:rPr lang="en-US" dirty="0" smtClean="0"/>
              <a:t>: </a:t>
            </a:r>
            <a:r>
              <a:rPr lang="en-US" spc="-5" dirty="0" smtClean="0"/>
              <a:t>The </a:t>
            </a:r>
            <a:r>
              <a:rPr lang="en-US" dirty="0" smtClean="0"/>
              <a:t>security </a:t>
            </a:r>
            <a:r>
              <a:rPr lang="en-US" spc="-15" dirty="0" smtClean="0"/>
              <a:t>FG </a:t>
            </a:r>
            <a:r>
              <a:rPr lang="en-US" dirty="0" smtClean="0"/>
              <a:t>includes security mechanisms </a:t>
            </a:r>
            <a:r>
              <a:rPr lang="en-US" spc="-20" dirty="0" smtClean="0"/>
              <a:t>for </a:t>
            </a:r>
            <a:r>
              <a:rPr lang="en-US" dirty="0" smtClean="0"/>
              <a:t>the </a:t>
            </a:r>
            <a:r>
              <a:rPr lang="en-US" dirty="0" err="1" smtClean="0"/>
              <a:t>loT</a:t>
            </a:r>
            <a:r>
              <a:rPr lang="en-US" dirty="0" smtClean="0"/>
              <a:t>  </a:t>
            </a:r>
            <a:r>
              <a:rPr lang="en-US" spc="-30" dirty="0" smtClean="0"/>
              <a:t>system </a:t>
            </a:r>
            <a:r>
              <a:rPr lang="en-US" dirty="0" smtClean="0"/>
              <a:t>such as </a:t>
            </a:r>
            <a:r>
              <a:rPr lang="en-US" spc="-5" dirty="0" smtClean="0"/>
              <a:t>authentication, authorization, </a:t>
            </a:r>
            <a:r>
              <a:rPr lang="en-US" spc="-15" dirty="0" smtClean="0"/>
              <a:t>data </a:t>
            </a:r>
            <a:r>
              <a:rPr lang="en-US" spc="-25" dirty="0" smtClean="0"/>
              <a:t>security,</a:t>
            </a:r>
            <a:r>
              <a:rPr lang="en-US" spc="-85" dirty="0" smtClean="0"/>
              <a:t> </a:t>
            </a:r>
            <a:r>
              <a:rPr lang="en-US" spc="-15" dirty="0" smtClean="0"/>
              <a:t>etc.</a:t>
            </a:r>
            <a:endParaRPr lang="en-US" dirty="0" smtClean="0"/>
          </a:p>
          <a:p>
            <a:pPr marL="241300" marR="27305" indent="-228600">
              <a:lnSpc>
                <a:spcPct val="8990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pc="-5" dirty="0" smtClean="0"/>
              <a:t>Application </a:t>
            </a:r>
            <a:r>
              <a:rPr lang="en-US" dirty="0" smtClean="0"/>
              <a:t>: </a:t>
            </a:r>
            <a:r>
              <a:rPr lang="en-US" spc="-5" dirty="0" smtClean="0"/>
              <a:t>The application </a:t>
            </a:r>
            <a:r>
              <a:rPr lang="en-US" spc="-15" dirty="0" smtClean="0"/>
              <a:t>FG </a:t>
            </a:r>
            <a:r>
              <a:rPr lang="en-US" dirty="0" smtClean="0"/>
              <a:t>includes </a:t>
            </a:r>
            <a:r>
              <a:rPr lang="en-US" spc="-5" dirty="0" smtClean="0"/>
              <a:t>applications that </a:t>
            </a:r>
            <a:r>
              <a:rPr lang="en-US" spc="-10" dirty="0" smtClean="0"/>
              <a:t>provide </a:t>
            </a:r>
            <a:r>
              <a:rPr lang="en-US" dirty="0" smtClean="0"/>
              <a:t>an  </a:t>
            </a:r>
            <a:r>
              <a:rPr lang="en-US" spc="-15" dirty="0" smtClean="0"/>
              <a:t>interface </a:t>
            </a:r>
            <a:r>
              <a:rPr lang="en-US" spc="-10" dirty="0" smtClean="0"/>
              <a:t>to </a:t>
            </a:r>
            <a:r>
              <a:rPr lang="en-US" dirty="0" smtClean="0"/>
              <a:t>the </a:t>
            </a:r>
            <a:r>
              <a:rPr lang="en-US" spc="-10" dirty="0" smtClean="0"/>
              <a:t>users to </a:t>
            </a:r>
            <a:r>
              <a:rPr lang="en-US" spc="-15" dirty="0" smtClean="0"/>
              <a:t>control </a:t>
            </a:r>
            <a:r>
              <a:rPr lang="en-US" dirty="0" smtClean="0"/>
              <a:t>and </a:t>
            </a:r>
            <a:r>
              <a:rPr lang="en-US" spc="-5" dirty="0" smtClean="0"/>
              <a:t>monitor </a:t>
            </a:r>
            <a:r>
              <a:rPr lang="en-US" spc="-10" dirty="0" smtClean="0"/>
              <a:t>various </a:t>
            </a:r>
            <a:r>
              <a:rPr lang="en-US" spc="-5" dirty="0" smtClean="0"/>
              <a:t>aspects of </a:t>
            </a:r>
            <a:r>
              <a:rPr lang="en-US" dirty="0" smtClean="0"/>
              <a:t>the </a:t>
            </a:r>
            <a:r>
              <a:rPr lang="en-US" dirty="0" err="1" smtClean="0"/>
              <a:t>IoT</a:t>
            </a:r>
            <a:r>
              <a:rPr lang="en-US" dirty="0" smtClean="0"/>
              <a:t>  </a:t>
            </a:r>
            <a:r>
              <a:rPr lang="en-US" spc="-25" dirty="0" smtClean="0"/>
              <a:t>system. </a:t>
            </a:r>
            <a:r>
              <a:rPr lang="en-US" spc="-5" dirty="0" smtClean="0"/>
              <a:t>Applications </a:t>
            </a:r>
            <a:r>
              <a:rPr lang="en-US" dirty="0" smtClean="0"/>
              <a:t>also </a:t>
            </a:r>
            <a:r>
              <a:rPr lang="en-US" spc="-10" dirty="0" smtClean="0"/>
              <a:t>allow users </a:t>
            </a:r>
            <a:r>
              <a:rPr lang="en-US" spc="-15" dirty="0" smtClean="0"/>
              <a:t>to </a:t>
            </a:r>
            <a:r>
              <a:rPr lang="en-US" spc="-10" dirty="0" smtClean="0"/>
              <a:t>view </a:t>
            </a:r>
            <a:r>
              <a:rPr lang="en-US" dirty="0" smtClean="0"/>
              <a:t>the </a:t>
            </a:r>
            <a:r>
              <a:rPr lang="en-US" spc="-30" dirty="0" smtClean="0"/>
              <a:t>system </a:t>
            </a:r>
            <a:r>
              <a:rPr lang="en-US" spc="-20" dirty="0" smtClean="0"/>
              <a:t>status </a:t>
            </a:r>
            <a:r>
              <a:rPr lang="en-US" spc="-5" dirty="0" smtClean="0"/>
              <a:t>and </a:t>
            </a:r>
            <a:r>
              <a:rPr lang="en-US" dirty="0" smtClean="0"/>
              <a:t>the  </a:t>
            </a:r>
            <a:r>
              <a:rPr lang="en-US" spc="-5" dirty="0" smtClean="0"/>
              <a:t>processed</a:t>
            </a:r>
            <a:r>
              <a:rPr lang="en-US" spc="-30" dirty="0" smtClean="0"/>
              <a:t> </a:t>
            </a:r>
            <a:r>
              <a:rPr lang="en-US" spc="-15" dirty="0" smtClean="0"/>
              <a:t>data.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5969" y="257873"/>
            <a:ext cx="10640060" cy="615553"/>
          </a:xfrm>
        </p:spPr>
        <p:txBody>
          <a:bodyPr/>
          <a:lstStyle/>
          <a:p>
            <a:r>
              <a:rPr lang="en-US" spc="-225" dirty="0" smtClean="0"/>
              <a:t>Functional </a:t>
            </a:r>
            <a:r>
              <a:rPr lang="en-US" spc="-229" dirty="0" smtClean="0"/>
              <a:t>view</a:t>
            </a:r>
            <a:r>
              <a:rPr lang="en-US" spc="-605" dirty="0" smtClean="0"/>
              <a:t> </a:t>
            </a:r>
            <a:r>
              <a:rPr lang="en-US" spc="-245" dirty="0" smtClean="0"/>
              <a:t>Specification</a:t>
            </a:r>
            <a:endParaRPr lang="en-US" dirty="0"/>
          </a:p>
        </p:txBody>
      </p:sp>
      <p:sp>
        <p:nvSpPr>
          <p:cNvPr id="4" name="object 3"/>
          <p:cNvSpPr>
            <a:spLocks noGrp="1"/>
          </p:cNvSpPr>
          <p:nvPr>
            <p:ph type="subTitle" idx="4"/>
          </p:nvPr>
        </p:nvSpPr>
        <p:spPr>
          <a:xfrm>
            <a:off x="685800" y="1447800"/>
            <a:ext cx="104394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5969" y="257873"/>
            <a:ext cx="10640060" cy="615553"/>
          </a:xfrm>
        </p:spPr>
        <p:txBody>
          <a:bodyPr/>
          <a:lstStyle/>
          <a:p>
            <a:r>
              <a:rPr lang="en-US" spc="-229" dirty="0" smtClean="0"/>
              <a:t>Operational </a:t>
            </a:r>
            <a:r>
              <a:rPr lang="en-US" spc="-215" dirty="0" smtClean="0"/>
              <a:t>View</a:t>
            </a:r>
            <a:r>
              <a:rPr lang="en-US" spc="-580" dirty="0" smtClean="0"/>
              <a:t> </a:t>
            </a:r>
            <a:r>
              <a:rPr lang="en-US" spc="-245" dirty="0" smtClean="0"/>
              <a:t>Specification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62000" y="1371601"/>
            <a:ext cx="10363200" cy="5257800"/>
          </a:xfrm>
        </p:spPr>
        <p:txBody>
          <a:bodyPr/>
          <a:lstStyle/>
          <a:p>
            <a:pPr marL="12700" marR="301625">
              <a:lnSpc>
                <a:spcPct val="90200"/>
              </a:lnSpc>
              <a:spcBef>
                <a:spcPts val="430"/>
              </a:spcBef>
              <a:tabLst>
                <a:tab pos="5688965" algn="l"/>
              </a:tabLst>
            </a:pPr>
            <a:r>
              <a:rPr lang="en-US" dirty="0" smtClean="0"/>
              <a:t>In this </a:t>
            </a:r>
            <a:r>
              <a:rPr lang="en-US" spc="-15" dirty="0" smtClean="0"/>
              <a:t>step, </a:t>
            </a:r>
            <a:r>
              <a:rPr lang="en-US" spc="-5" dirty="0" smtClean="0"/>
              <a:t>various</a:t>
            </a:r>
            <a:r>
              <a:rPr lang="en-US" spc="30" dirty="0" smtClean="0"/>
              <a:t> </a:t>
            </a:r>
            <a:r>
              <a:rPr lang="en-US" spc="-5" dirty="0" smtClean="0"/>
              <a:t>options</a:t>
            </a:r>
            <a:r>
              <a:rPr lang="en-US" spc="5" dirty="0" smtClean="0"/>
              <a:t> </a:t>
            </a:r>
            <a:r>
              <a:rPr lang="en-US" spc="-5" dirty="0" smtClean="0"/>
              <a:t>pertaining	</a:t>
            </a:r>
            <a:r>
              <a:rPr lang="en-US" spc="-10" dirty="0" smtClean="0"/>
              <a:t>to </a:t>
            </a:r>
            <a:r>
              <a:rPr lang="en-US" dirty="0" smtClean="0"/>
              <a:t>the </a:t>
            </a:r>
            <a:r>
              <a:rPr lang="en-US" spc="-5" dirty="0" err="1" smtClean="0"/>
              <a:t>loT</a:t>
            </a:r>
            <a:r>
              <a:rPr lang="en-US" spc="-5" dirty="0" smtClean="0"/>
              <a:t> </a:t>
            </a:r>
            <a:r>
              <a:rPr lang="en-US" spc="-30" dirty="0" smtClean="0"/>
              <a:t>system </a:t>
            </a:r>
            <a:r>
              <a:rPr lang="en-US" spc="-5" dirty="0" smtClean="0"/>
              <a:t>deployment  </a:t>
            </a:r>
            <a:r>
              <a:rPr lang="en-US" dirty="0" smtClean="0"/>
              <a:t>and </a:t>
            </a:r>
            <a:r>
              <a:rPr lang="en-US" spc="-10" dirty="0" smtClean="0"/>
              <a:t>operation </a:t>
            </a:r>
            <a:r>
              <a:rPr lang="en-US" spc="-15" dirty="0" smtClean="0"/>
              <a:t>are </a:t>
            </a:r>
            <a:r>
              <a:rPr lang="en-US" spc="-5" dirty="0" smtClean="0"/>
              <a:t>defined, </a:t>
            </a:r>
            <a:r>
              <a:rPr lang="en-US" dirty="0" smtClean="0"/>
              <a:t>such as, service </a:t>
            </a:r>
            <a:r>
              <a:rPr lang="en-US" spc="-5" dirty="0" smtClean="0"/>
              <a:t>hosting options, </a:t>
            </a:r>
            <a:r>
              <a:rPr lang="en-US" spc="-20" dirty="0" smtClean="0"/>
              <a:t>storage  </a:t>
            </a:r>
            <a:r>
              <a:rPr lang="en-US" spc="-5" dirty="0" smtClean="0"/>
              <a:t>options, device options, application hosting options,</a:t>
            </a:r>
            <a:r>
              <a:rPr lang="en-US" spc="-55" dirty="0" smtClean="0"/>
              <a:t> </a:t>
            </a:r>
            <a:r>
              <a:rPr lang="en-US" spc="-10" dirty="0" smtClean="0"/>
              <a:t>etc.</a:t>
            </a:r>
            <a:endParaRPr lang="en-US" dirty="0" smtClean="0"/>
          </a:p>
          <a:p>
            <a:pPr marL="12700" marR="166370">
              <a:lnSpc>
                <a:spcPts val="3020"/>
              </a:lnSpc>
              <a:spcBef>
                <a:spcPts val="1045"/>
              </a:spcBef>
            </a:pPr>
            <a:r>
              <a:rPr lang="en-US" spc="-10" dirty="0" smtClean="0"/>
              <a:t>Operational View </a:t>
            </a:r>
            <a:r>
              <a:rPr lang="en-US" spc="-5" dirty="0" smtClean="0"/>
              <a:t>specifications </a:t>
            </a:r>
            <a:r>
              <a:rPr lang="en-US" spc="-20" dirty="0" smtClean="0"/>
              <a:t>for </a:t>
            </a:r>
            <a:r>
              <a:rPr lang="en-US" dirty="0" smtClean="0"/>
              <a:t>the </a:t>
            </a:r>
            <a:r>
              <a:rPr lang="en-US" spc="-5" dirty="0" smtClean="0"/>
              <a:t>home automation </a:t>
            </a:r>
            <a:r>
              <a:rPr lang="en-US" spc="-15" dirty="0" smtClean="0"/>
              <a:t>example are  </a:t>
            </a:r>
            <a:r>
              <a:rPr lang="en-US" dirty="0" smtClean="0"/>
              <a:t>as </a:t>
            </a:r>
            <a:r>
              <a:rPr lang="en-US" spc="-20" dirty="0" smtClean="0"/>
              <a:t>follows:</a:t>
            </a:r>
            <a:endParaRPr lang="en-US" dirty="0" smtClean="0"/>
          </a:p>
          <a:p>
            <a:pPr marL="241300" indent="-228600">
              <a:lnSpc>
                <a:spcPts val="2740"/>
              </a:lnSpc>
              <a:spcBef>
                <a:spcPts val="7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 smtClean="0"/>
              <a:t>Devices: Computing device (Raspberry </a:t>
            </a:r>
            <a:r>
              <a:rPr lang="en-US" sz="2400" dirty="0" smtClean="0"/>
              <a:t>Pi), </a:t>
            </a:r>
            <a:r>
              <a:rPr lang="en-US" sz="2400" spc="-5" dirty="0" smtClean="0"/>
              <a:t>light dependent </a:t>
            </a:r>
            <a:r>
              <a:rPr lang="en-US" sz="2400" spc="-15" dirty="0" smtClean="0"/>
              <a:t>resistor </a:t>
            </a:r>
            <a:r>
              <a:rPr lang="en-US" sz="2400" spc="-10" dirty="0" smtClean="0"/>
              <a:t>(sensor), </a:t>
            </a:r>
            <a:r>
              <a:rPr lang="en-US" sz="2400" spc="-20" dirty="0" smtClean="0"/>
              <a:t>relay</a:t>
            </a:r>
            <a:endParaRPr lang="en-US" sz="2400" dirty="0" smtClean="0"/>
          </a:p>
          <a:p>
            <a:pPr marL="241300">
              <a:lnSpc>
                <a:spcPts val="2740"/>
              </a:lnSpc>
            </a:pPr>
            <a:r>
              <a:rPr lang="en-US" sz="2400" spc="-10" dirty="0" smtClean="0"/>
              <a:t>switch</a:t>
            </a:r>
            <a:r>
              <a:rPr lang="en-US" sz="2400" spc="-30" dirty="0" smtClean="0"/>
              <a:t> </a:t>
            </a:r>
            <a:r>
              <a:rPr lang="en-US" sz="2400" spc="-10" dirty="0" smtClean="0"/>
              <a:t>(actuator).</a:t>
            </a:r>
            <a:endParaRPr lang="en-US" sz="2400" dirty="0" smtClean="0"/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10" dirty="0" smtClean="0"/>
              <a:t>Communication </a:t>
            </a:r>
            <a:r>
              <a:rPr lang="en-US" sz="2400" dirty="0" err="1" smtClean="0"/>
              <a:t>APls</a:t>
            </a:r>
            <a:r>
              <a:rPr lang="en-US" sz="2400" dirty="0" smtClean="0"/>
              <a:t>: </a:t>
            </a:r>
            <a:r>
              <a:rPr lang="en-US" sz="2400" spc="-10" dirty="0" smtClean="0"/>
              <a:t>REST</a:t>
            </a:r>
            <a:r>
              <a:rPr lang="en-US" sz="2400" spc="-60" dirty="0" smtClean="0"/>
              <a:t> </a:t>
            </a:r>
            <a:r>
              <a:rPr lang="en-US" sz="2400" spc="-5" dirty="0" err="1" smtClean="0"/>
              <a:t>APis</a:t>
            </a:r>
            <a:endParaRPr lang="en-US" sz="2400" dirty="0" smtClean="0"/>
          </a:p>
          <a:p>
            <a:pPr marL="241300" indent="-228600">
              <a:lnSpc>
                <a:spcPts val="273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10" dirty="0" smtClean="0"/>
              <a:t>Communication </a:t>
            </a:r>
            <a:r>
              <a:rPr lang="en-US" sz="2400" spc="-15" dirty="0" smtClean="0"/>
              <a:t>Protocol </a:t>
            </a:r>
            <a:r>
              <a:rPr lang="en-US" sz="2400" spc="-5" dirty="0" smtClean="0"/>
              <a:t>s: Link </a:t>
            </a:r>
            <a:r>
              <a:rPr lang="en-US" sz="2400" spc="-20" dirty="0" smtClean="0"/>
              <a:t>Layer </a:t>
            </a:r>
            <a:r>
              <a:rPr lang="en-US" sz="2400" dirty="0" smtClean="0"/>
              <a:t>- 802.11, </a:t>
            </a:r>
            <a:r>
              <a:rPr lang="en-US" sz="2400" spc="-10" dirty="0" smtClean="0"/>
              <a:t>Network </a:t>
            </a:r>
            <a:r>
              <a:rPr lang="en-US" sz="2400" spc="-20" dirty="0" smtClean="0"/>
              <a:t>Layer </a:t>
            </a:r>
            <a:r>
              <a:rPr lang="en-US" sz="2400" dirty="0" smtClean="0"/>
              <a:t>-</a:t>
            </a:r>
            <a:r>
              <a:rPr lang="en-US" sz="2400" spc="15" dirty="0" smtClean="0"/>
              <a:t> </a:t>
            </a:r>
            <a:r>
              <a:rPr lang="en-US" sz="2400" spc="-5" dirty="0" smtClean="0"/>
              <a:t>1Pv4/1Pv6,</a:t>
            </a:r>
            <a:endParaRPr lang="en-US" sz="2400" dirty="0" smtClean="0"/>
          </a:p>
          <a:p>
            <a:pPr marL="241300">
              <a:lnSpc>
                <a:spcPts val="2730"/>
              </a:lnSpc>
            </a:pPr>
            <a:r>
              <a:rPr lang="en-US" sz="2400" spc="-25" dirty="0" smtClean="0"/>
              <a:t>Transport </a:t>
            </a:r>
            <a:r>
              <a:rPr lang="en-US" sz="2400" spc="-90" dirty="0" smtClean="0"/>
              <a:t>TCP, </a:t>
            </a:r>
            <a:r>
              <a:rPr lang="en-US" sz="2400" spc="-10" dirty="0" smtClean="0"/>
              <a:t>Application </a:t>
            </a:r>
            <a:r>
              <a:rPr lang="en-US" sz="2400" dirty="0" smtClean="0"/>
              <a:t>-</a:t>
            </a:r>
            <a:r>
              <a:rPr lang="en-US" sz="2400" spc="95" dirty="0" smtClean="0"/>
              <a:t> </a:t>
            </a:r>
            <a:r>
              <a:rPr lang="en-US" sz="2400" spc="-60" dirty="0" smtClean="0"/>
              <a:t>HTTP.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5969" y="257873"/>
            <a:ext cx="10640060" cy="615553"/>
          </a:xfrm>
        </p:spPr>
        <p:txBody>
          <a:bodyPr/>
          <a:lstStyle/>
          <a:p>
            <a:r>
              <a:rPr lang="en-US" spc="-229" dirty="0" smtClean="0"/>
              <a:t>Operational </a:t>
            </a:r>
            <a:r>
              <a:rPr lang="en-US" spc="-215" dirty="0" smtClean="0"/>
              <a:t>View</a:t>
            </a:r>
            <a:r>
              <a:rPr lang="en-US" spc="-580" dirty="0" smtClean="0"/>
              <a:t> </a:t>
            </a:r>
            <a:r>
              <a:rPr lang="en-US" spc="-245" dirty="0" smtClean="0"/>
              <a:t>Specification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62000" y="1295400"/>
            <a:ext cx="10287000" cy="5765233"/>
          </a:xfrm>
        </p:spPr>
        <p:txBody>
          <a:bodyPr/>
          <a:lstStyle/>
          <a:p>
            <a:pPr marL="12700" marR="575945">
              <a:lnSpc>
                <a:spcPct val="70000"/>
              </a:lnSpc>
              <a:spcBef>
                <a:spcPts val="1035"/>
              </a:spcBef>
            </a:pPr>
            <a:r>
              <a:rPr lang="en-US" spc="-15" dirty="0" smtClean="0"/>
              <a:t>Operational </a:t>
            </a:r>
            <a:r>
              <a:rPr lang="en-US" spc="-5" dirty="0" smtClean="0"/>
              <a:t>View specifications </a:t>
            </a:r>
            <a:r>
              <a:rPr lang="en-US" spc="-20" dirty="0" smtClean="0"/>
              <a:t>for </a:t>
            </a:r>
            <a:r>
              <a:rPr lang="en-US" dirty="0" smtClean="0"/>
              <a:t>the </a:t>
            </a:r>
            <a:r>
              <a:rPr lang="en-US" spc="-5" dirty="0" smtClean="0"/>
              <a:t>home automation </a:t>
            </a:r>
            <a:r>
              <a:rPr lang="en-US" spc="-15" dirty="0" smtClean="0"/>
              <a:t>example </a:t>
            </a:r>
            <a:r>
              <a:rPr lang="en-US" spc="-25" dirty="0" smtClean="0"/>
              <a:t>are </a:t>
            </a:r>
            <a:r>
              <a:rPr lang="en-US" dirty="0" smtClean="0"/>
              <a:t>as  </a:t>
            </a:r>
            <a:r>
              <a:rPr lang="en-US" spc="-15" dirty="0" smtClean="0"/>
              <a:t>follows:</a:t>
            </a:r>
            <a:endParaRPr lang="en-US" dirty="0" smtClean="0"/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dirty="0" smtClean="0">
                <a:solidFill>
                  <a:srgbClr val="00AF50"/>
                </a:solidFill>
              </a:rPr>
              <a:t>Services:</a:t>
            </a:r>
            <a:endParaRPr lang="en-US" dirty="0" smtClean="0"/>
          </a:p>
          <a:p>
            <a:pPr marL="241300" marR="227965" indent="-228600">
              <a:lnSpc>
                <a:spcPct val="69900"/>
              </a:lnSpc>
              <a:spcBef>
                <a:spcPts val="1025"/>
              </a:spcBef>
              <a:buFont typeface="Wingdings"/>
              <a:buChar char=""/>
              <a:tabLst>
                <a:tab pos="314325" algn="l"/>
                <a:tab pos="314960" algn="l"/>
                <a:tab pos="7365365" algn="l"/>
              </a:tabLst>
            </a:pPr>
            <a:r>
              <a:rPr lang="en-US" dirty="0" smtClean="0"/>
              <a:t>	</a:t>
            </a:r>
            <a:r>
              <a:rPr lang="en-US" spc="-10" dirty="0" smtClean="0"/>
              <a:t>Controller </a:t>
            </a:r>
            <a:r>
              <a:rPr lang="en-US" dirty="0" smtClean="0"/>
              <a:t>Service -  </a:t>
            </a:r>
            <a:r>
              <a:rPr lang="en-US" spc="-10" dirty="0" smtClean="0"/>
              <a:t>Hosted </a:t>
            </a:r>
            <a:r>
              <a:rPr lang="en-US" dirty="0" smtClean="0"/>
              <a:t>on</a:t>
            </a:r>
            <a:r>
              <a:rPr lang="en-US" spc="-15" dirty="0" smtClean="0"/>
              <a:t> </a:t>
            </a:r>
            <a:r>
              <a:rPr lang="en-US" spc="-5" dirty="0" smtClean="0"/>
              <a:t>device,</a:t>
            </a:r>
            <a:r>
              <a:rPr lang="en-US" spc="-25" dirty="0" smtClean="0"/>
              <a:t> </a:t>
            </a:r>
            <a:r>
              <a:rPr lang="en-US" spc="-5" dirty="0" smtClean="0"/>
              <a:t>implemented	</a:t>
            </a:r>
            <a:r>
              <a:rPr lang="en-US" dirty="0" smtClean="0"/>
              <a:t>in Python </a:t>
            </a:r>
            <a:r>
              <a:rPr lang="en-US" spc="-5" dirty="0" smtClean="0"/>
              <a:t>and </a:t>
            </a:r>
            <a:r>
              <a:rPr lang="en-US" dirty="0" smtClean="0"/>
              <a:t>run</a:t>
            </a:r>
            <a:r>
              <a:rPr lang="en-US" spc="-110" dirty="0" smtClean="0"/>
              <a:t> </a:t>
            </a:r>
            <a:r>
              <a:rPr lang="en-US" dirty="0" smtClean="0"/>
              <a:t>as  a </a:t>
            </a:r>
            <a:r>
              <a:rPr lang="en-US" spc="-10" dirty="0" smtClean="0"/>
              <a:t>native</a:t>
            </a:r>
            <a:r>
              <a:rPr lang="en-US" spc="-25" dirty="0" smtClean="0"/>
              <a:t> </a:t>
            </a:r>
            <a:r>
              <a:rPr lang="en-US" dirty="0" smtClean="0"/>
              <a:t>service.</a:t>
            </a:r>
          </a:p>
          <a:p>
            <a:pPr marL="241300" marR="16002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  <a:tab pos="9590405" algn="l"/>
              </a:tabLst>
            </a:pPr>
            <a:r>
              <a:rPr lang="en-US" dirty="0" smtClean="0"/>
              <a:t>Mode</a:t>
            </a:r>
            <a:r>
              <a:rPr lang="en-US" spc="-10" dirty="0" smtClean="0"/>
              <a:t> </a:t>
            </a:r>
            <a:r>
              <a:rPr lang="en-US" spc="-5" dirty="0" smtClean="0"/>
              <a:t>se</a:t>
            </a:r>
            <a:r>
              <a:rPr lang="en-US" spc="15" dirty="0" smtClean="0"/>
              <a:t>r</a:t>
            </a:r>
            <a:r>
              <a:rPr lang="en-US" dirty="0" smtClean="0"/>
              <a:t>vice</a:t>
            </a:r>
            <a:r>
              <a:rPr lang="en-US" spc="-15" dirty="0" smtClean="0"/>
              <a:t> </a:t>
            </a:r>
            <a:r>
              <a:rPr lang="en-US" dirty="0" smtClean="0"/>
              <a:t>-</a:t>
            </a:r>
            <a:r>
              <a:rPr lang="en-US" spc="15" dirty="0" smtClean="0"/>
              <a:t> </a:t>
            </a:r>
            <a:r>
              <a:rPr lang="en-US" dirty="0" smtClean="0"/>
              <a:t>R</a:t>
            </a:r>
            <a:r>
              <a:rPr lang="en-US" spc="-25" dirty="0" smtClean="0"/>
              <a:t>E</a:t>
            </a:r>
            <a:r>
              <a:rPr lang="en-US" spc="-20" dirty="0" smtClean="0"/>
              <a:t>S</a:t>
            </a:r>
            <a:r>
              <a:rPr lang="en-US" spc="-5" dirty="0" smtClean="0"/>
              <a:t>T</a:t>
            </a:r>
            <a:r>
              <a:rPr lang="en-US" dirty="0" smtClean="0"/>
              <a:t>-</a:t>
            </a:r>
            <a:r>
              <a:rPr lang="en-US" spc="-60" dirty="0" err="1" smtClean="0"/>
              <a:t>f</a:t>
            </a:r>
            <a:r>
              <a:rPr lang="en-US" dirty="0" err="1" smtClean="0"/>
              <a:t>ol</a:t>
            </a:r>
            <a:r>
              <a:rPr lang="en-US" spc="-5" dirty="0" smtClean="0"/>
              <a:t> </a:t>
            </a:r>
            <a:r>
              <a:rPr lang="en-US" spc="-25" dirty="0" smtClean="0"/>
              <a:t>w</a:t>
            </a:r>
            <a:r>
              <a:rPr lang="en-US" dirty="0" smtClean="0"/>
              <a:t>eb</a:t>
            </a:r>
            <a:r>
              <a:rPr lang="en-US" spc="-10" dirty="0" smtClean="0"/>
              <a:t> </a:t>
            </a:r>
            <a:r>
              <a:rPr lang="en-US" spc="-5" dirty="0" smtClean="0"/>
              <a:t>se</a:t>
            </a:r>
            <a:r>
              <a:rPr lang="en-US" spc="15" dirty="0" smtClean="0"/>
              <a:t>r</a:t>
            </a:r>
            <a:r>
              <a:rPr lang="en-US" dirty="0" smtClean="0"/>
              <a:t>vic</a:t>
            </a:r>
            <a:r>
              <a:rPr lang="en-US" spc="5" dirty="0" smtClean="0"/>
              <a:t>e</a:t>
            </a:r>
            <a:r>
              <a:rPr lang="en-US" dirty="0" smtClean="0"/>
              <a:t>,</a:t>
            </a:r>
            <a:r>
              <a:rPr lang="en-US" spc="-40" dirty="0" smtClean="0"/>
              <a:t> </a:t>
            </a:r>
            <a:r>
              <a:rPr lang="en-US" spc="-5" dirty="0" smtClean="0"/>
              <a:t>ho</a:t>
            </a:r>
            <a:r>
              <a:rPr lang="en-US" spc="-20" dirty="0" smtClean="0"/>
              <a:t>s</a:t>
            </a:r>
            <a:r>
              <a:rPr lang="en-US" spc="-15" dirty="0" smtClean="0"/>
              <a:t>t</a:t>
            </a:r>
            <a:r>
              <a:rPr lang="en-US" dirty="0" smtClean="0"/>
              <a:t>ed</a:t>
            </a:r>
            <a:r>
              <a:rPr lang="en-US" spc="-30" dirty="0" smtClean="0"/>
              <a:t> </a:t>
            </a:r>
            <a:r>
              <a:rPr lang="en-US" dirty="0" smtClean="0"/>
              <a:t>on</a:t>
            </a:r>
            <a:r>
              <a:rPr lang="en-US" spc="-20" dirty="0" smtClean="0"/>
              <a:t> </a:t>
            </a:r>
            <a:r>
              <a:rPr lang="en-US" spc="-5" dirty="0" smtClean="0"/>
              <a:t>d</a:t>
            </a:r>
            <a:r>
              <a:rPr lang="en-US" spc="-25" dirty="0" smtClean="0"/>
              <a:t>e</a:t>
            </a:r>
            <a:r>
              <a:rPr lang="en-US" dirty="0" smtClean="0"/>
              <a:t>vic</a:t>
            </a:r>
            <a:r>
              <a:rPr lang="en-US" spc="5" dirty="0" smtClean="0"/>
              <a:t>e</a:t>
            </a:r>
            <a:r>
              <a:rPr lang="en-US" dirty="0" smtClean="0"/>
              <a:t>,</a:t>
            </a:r>
            <a:r>
              <a:rPr lang="en-US" spc="-20" dirty="0" smtClean="0"/>
              <a:t> </a:t>
            </a:r>
            <a:r>
              <a:rPr lang="en-US" dirty="0" smtClean="0"/>
              <a:t>impleme</a:t>
            </a:r>
            <a:r>
              <a:rPr lang="en-US" spc="-20" dirty="0" smtClean="0"/>
              <a:t>n</a:t>
            </a:r>
            <a:r>
              <a:rPr lang="en-US" spc="-15" dirty="0" smtClean="0"/>
              <a:t>t</a:t>
            </a:r>
            <a:r>
              <a:rPr lang="en-US" dirty="0" smtClean="0"/>
              <a:t>ed	wi</a:t>
            </a:r>
            <a:r>
              <a:rPr lang="en-US" spc="5" dirty="0" smtClean="0"/>
              <a:t>t</a:t>
            </a:r>
            <a:r>
              <a:rPr lang="en-US" dirty="0" smtClean="0"/>
              <a:t>h  </a:t>
            </a:r>
            <a:r>
              <a:rPr lang="en-US" spc="-10" dirty="0" err="1" smtClean="0"/>
              <a:t>Django</a:t>
            </a:r>
            <a:r>
              <a:rPr lang="en-US" spc="-10" dirty="0" smtClean="0"/>
              <a:t>-REST</a:t>
            </a:r>
            <a:r>
              <a:rPr lang="en-US" spc="15" dirty="0" smtClean="0"/>
              <a:t> </a:t>
            </a:r>
            <a:r>
              <a:rPr lang="en-US" spc="-15" dirty="0" smtClean="0"/>
              <a:t>Framework.</a:t>
            </a:r>
            <a:endParaRPr lang="en-US" dirty="0" smtClean="0"/>
          </a:p>
          <a:p>
            <a:pPr marL="241300" marR="189865" indent="-228600">
              <a:lnSpc>
                <a:spcPct val="7060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  <a:tab pos="6174740" algn="l"/>
                <a:tab pos="9560560" algn="l"/>
              </a:tabLst>
            </a:pPr>
            <a:r>
              <a:rPr lang="en-US" spc="-5" dirty="0" smtClean="0"/>
              <a:t>S</a:t>
            </a:r>
            <a:r>
              <a:rPr lang="en-US" spc="-30" dirty="0" smtClean="0"/>
              <a:t>ta</a:t>
            </a:r>
            <a:r>
              <a:rPr lang="en-US" spc="-15" dirty="0" smtClean="0"/>
              <a:t>t</a:t>
            </a:r>
            <a:r>
              <a:rPr lang="en-US" dirty="0" smtClean="0"/>
              <a:t>e </a:t>
            </a:r>
            <a:r>
              <a:rPr lang="en-US" spc="-5" dirty="0" smtClean="0"/>
              <a:t>se</a:t>
            </a:r>
            <a:r>
              <a:rPr lang="en-US" spc="10" dirty="0" smtClean="0"/>
              <a:t>r</a:t>
            </a:r>
            <a:r>
              <a:rPr lang="en-US" dirty="0" smtClean="0"/>
              <a:t>vice</a:t>
            </a:r>
            <a:r>
              <a:rPr lang="en-US" spc="-10" dirty="0" smtClean="0"/>
              <a:t> </a:t>
            </a:r>
            <a:r>
              <a:rPr lang="en-US" dirty="0" smtClean="0"/>
              <a:t>-</a:t>
            </a:r>
            <a:r>
              <a:rPr lang="en-US" spc="-5" dirty="0" smtClean="0"/>
              <a:t> </a:t>
            </a:r>
            <a:r>
              <a:rPr lang="en-US" dirty="0" smtClean="0"/>
              <a:t>R</a:t>
            </a:r>
            <a:r>
              <a:rPr lang="en-US" spc="-25" dirty="0" smtClean="0"/>
              <a:t>E</a:t>
            </a:r>
            <a:r>
              <a:rPr lang="en-US" spc="-20" dirty="0" smtClean="0"/>
              <a:t>S</a:t>
            </a:r>
            <a:r>
              <a:rPr lang="en-US" spc="-10" dirty="0" smtClean="0"/>
              <a:t>T</a:t>
            </a:r>
            <a:r>
              <a:rPr lang="en-US" dirty="0" smtClean="0"/>
              <a:t>-</a:t>
            </a:r>
            <a:r>
              <a:rPr lang="en-US" spc="-5" dirty="0" err="1" smtClean="0"/>
              <a:t>fu</a:t>
            </a:r>
            <a:r>
              <a:rPr lang="en-US" dirty="0" err="1" smtClean="0"/>
              <a:t>l</a:t>
            </a:r>
            <a:r>
              <a:rPr lang="en-US" spc="-10" dirty="0" smtClean="0"/>
              <a:t> </a:t>
            </a:r>
            <a:r>
              <a:rPr lang="en-US" spc="-25" dirty="0" smtClean="0"/>
              <a:t>w</a:t>
            </a:r>
            <a:r>
              <a:rPr lang="en-US" dirty="0" smtClean="0"/>
              <a:t>eb</a:t>
            </a:r>
            <a:r>
              <a:rPr lang="en-US" spc="-10" dirty="0" smtClean="0"/>
              <a:t> </a:t>
            </a:r>
            <a:r>
              <a:rPr lang="en-US" spc="-5" dirty="0" smtClean="0"/>
              <a:t>se</a:t>
            </a:r>
            <a:r>
              <a:rPr lang="en-US" spc="15" dirty="0" smtClean="0"/>
              <a:t>r</a:t>
            </a:r>
            <a:r>
              <a:rPr lang="en-US" dirty="0" smtClean="0"/>
              <a:t>vic</a:t>
            </a:r>
            <a:r>
              <a:rPr lang="en-US" spc="5" dirty="0" smtClean="0"/>
              <a:t>e</a:t>
            </a:r>
            <a:r>
              <a:rPr lang="en-US" dirty="0" smtClean="0"/>
              <a:t>,</a:t>
            </a:r>
            <a:r>
              <a:rPr lang="en-US" spc="-20" dirty="0" smtClean="0"/>
              <a:t> </a:t>
            </a:r>
            <a:r>
              <a:rPr lang="en-US" spc="-5" dirty="0" smtClean="0"/>
              <a:t>ho</a:t>
            </a:r>
            <a:r>
              <a:rPr lang="en-US" spc="-20" dirty="0" smtClean="0"/>
              <a:t>s</a:t>
            </a:r>
            <a:r>
              <a:rPr lang="en-US" spc="-15" dirty="0" smtClean="0"/>
              <a:t>t</a:t>
            </a:r>
            <a:r>
              <a:rPr lang="en-US" dirty="0" smtClean="0"/>
              <a:t>ed	on</a:t>
            </a:r>
            <a:r>
              <a:rPr lang="en-US" spc="-20" dirty="0" smtClean="0"/>
              <a:t> </a:t>
            </a:r>
            <a:r>
              <a:rPr lang="en-US" spc="-5" dirty="0" smtClean="0"/>
              <a:t>d</a:t>
            </a:r>
            <a:r>
              <a:rPr lang="en-US" spc="-25" dirty="0" smtClean="0"/>
              <a:t>e</a:t>
            </a:r>
            <a:r>
              <a:rPr lang="en-US" dirty="0" smtClean="0"/>
              <a:t>vic</a:t>
            </a:r>
            <a:r>
              <a:rPr lang="en-US" spc="5" dirty="0" smtClean="0"/>
              <a:t>e</a:t>
            </a:r>
            <a:r>
              <a:rPr lang="en-US" dirty="0" smtClean="0"/>
              <a:t>,</a:t>
            </a:r>
            <a:r>
              <a:rPr lang="en-US" spc="-20" dirty="0" smtClean="0"/>
              <a:t> </a:t>
            </a:r>
            <a:r>
              <a:rPr lang="en-US" dirty="0" smtClean="0"/>
              <a:t>impleme</a:t>
            </a:r>
            <a:r>
              <a:rPr lang="en-US" spc="-20" dirty="0" smtClean="0"/>
              <a:t>n</a:t>
            </a:r>
            <a:r>
              <a:rPr lang="en-US" spc="-15" dirty="0" smtClean="0"/>
              <a:t>t</a:t>
            </a:r>
            <a:r>
              <a:rPr lang="en-US" dirty="0" smtClean="0"/>
              <a:t>ed	wi</a:t>
            </a:r>
            <a:r>
              <a:rPr lang="en-US" spc="5" dirty="0" smtClean="0"/>
              <a:t>t</a:t>
            </a:r>
            <a:r>
              <a:rPr lang="en-US" dirty="0" smtClean="0"/>
              <a:t>h  </a:t>
            </a:r>
            <a:r>
              <a:rPr lang="en-US" spc="-10" dirty="0" err="1" smtClean="0"/>
              <a:t>Django</a:t>
            </a:r>
            <a:r>
              <a:rPr lang="en-US" spc="-10" dirty="0" smtClean="0"/>
              <a:t>-REST</a:t>
            </a:r>
            <a:r>
              <a:rPr lang="en-US" spc="20" dirty="0" smtClean="0"/>
              <a:t> </a:t>
            </a:r>
            <a:r>
              <a:rPr lang="en-US" spc="-15" dirty="0" smtClean="0"/>
              <a:t>Framework.</a:t>
            </a:r>
            <a:endParaRPr lang="en-US" dirty="0" smtClean="0"/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pc="-10" dirty="0" smtClean="0">
                <a:solidFill>
                  <a:srgbClr val="00AF50"/>
                </a:solidFill>
              </a:rPr>
              <a:t>Application:</a:t>
            </a:r>
            <a:endParaRPr lang="en-US" dirty="0" smtClean="0"/>
          </a:p>
          <a:p>
            <a:pPr marL="241300" marR="5080" indent="-228600">
              <a:lnSpc>
                <a:spcPct val="699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pc="-35" dirty="0" smtClean="0"/>
              <a:t>Web </a:t>
            </a:r>
            <a:r>
              <a:rPr lang="en-US" spc="-10" dirty="0" smtClean="0"/>
              <a:t>Application </a:t>
            </a:r>
            <a:r>
              <a:rPr lang="en-US" dirty="0" smtClean="0"/>
              <a:t>- </a:t>
            </a:r>
            <a:r>
              <a:rPr lang="en-US" spc="-10" dirty="0" err="1" smtClean="0"/>
              <a:t>Django</a:t>
            </a:r>
            <a:r>
              <a:rPr lang="en-US" spc="-10" dirty="0" smtClean="0"/>
              <a:t> </a:t>
            </a:r>
            <a:r>
              <a:rPr lang="en-US" spc="-35" dirty="0" smtClean="0"/>
              <a:t>Web </a:t>
            </a:r>
            <a:r>
              <a:rPr lang="en-US" spc="-10" dirty="0" smtClean="0"/>
              <a:t>Application, Application </a:t>
            </a:r>
            <a:r>
              <a:rPr lang="en-US" spc="-5" dirty="0" smtClean="0"/>
              <a:t>Server </a:t>
            </a:r>
            <a:r>
              <a:rPr lang="en-US" dirty="0" smtClean="0"/>
              <a:t>- </a:t>
            </a:r>
            <a:r>
              <a:rPr lang="en-US" spc="-10" dirty="0" err="1" smtClean="0"/>
              <a:t>Django</a:t>
            </a:r>
            <a:r>
              <a:rPr lang="en-US" spc="-10" dirty="0" smtClean="0"/>
              <a:t> </a:t>
            </a:r>
            <a:r>
              <a:rPr lang="en-US" spc="-5" dirty="0" smtClean="0"/>
              <a:t>App  </a:t>
            </a:r>
            <a:r>
              <a:rPr lang="en-US" spc="-35" dirty="0" smtClean="0"/>
              <a:t>Server, </a:t>
            </a:r>
            <a:r>
              <a:rPr lang="en-US" spc="-15" dirty="0" smtClean="0"/>
              <a:t>Database </a:t>
            </a:r>
            <a:r>
              <a:rPr lang="en-US" spc="-5" dirty="0" smtClean="0"/>
              <a:t>Server </a:t>
            </a:r>
            <a:r>
              <a:rPr lang="en-US" dirty="0" smtClean="0"/>
              <a:t>-</a:t>
            </a:r>
            <a:r>
              <a:rPr lang="en-US" spc="70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3169</TotalTime>
  <Words>355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Carlito</vt:lpstr>
      <vt:lpstr>Trebuchet MS</vt:lpstr>
      <vt:lpstr>Wingdings</vt:lpstr>
      <vt:lpstr>Office Theme</vt:lpstr>
      <vt:lpstr>PowerPoint Presentation</vt:lpstr>
      <vt:lpstr>IOT Platforms Design Methodology</vt:lpstr>
      <vt:lpstr>IOT Platforms Design Methodology</vt:lpstr>
      <vt:lpstr>Functional view Specification(seventh step )</vt:lpstr>
      <vt:lpstr>Functional view Specification</vt:lpstr>
      <vt:lpstr>Functional view Specification</vt:lpstr>
      <vt:lpstr>Functional view Specification</vt:lpstr>
      <vt:lpstr>Operational View Specification</vt:lpstr>
      <vt:lpstr>Operational View Specification</vt:lpstr>
      <vt:lpstr>Operational View Specification</vt:lpstr>
      <vt:lpstr>Operational View Specification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Platforms design Methodology</dc:title>
  <dc:creator>PDS</dc:creator>
  <cp:lastModifiedBy>Gde</cp:lastModifiedBy>
  <cp:revision>16</cp:revision>
  <dcterms:created xsi:type="dcterms:W3CDTF">2020-04-06T07:06:31Z</dcterms:created>
  <dcterms:modified xsi:type="dcterms:W3CDTF">2024-08-29T08:34:46Z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2020-04-06T00:00:00Z</vt:filetime>
  </property>
</Properties>
</file>