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2C4D76"/>
    <a:srgbClr val="4374AF"/>
    <a:srgbClr val="C75F09"/>
    <a:srgbClr val="20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1" autoAdjust="0"/>
    <p:restoredTop sz="85861" autoAdjust="0"/>
  </p:normalViewPr>
  <p:slideViewPr>
    <p:cSldViewPr>
      <p:cViewPr varScale="1">
        <p:scale>
          <a:sx n="99" d="100"/>
          <a:sy n="99" d="100"/>
        </p:scale>
        <p:origin x="105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44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93A3-7E39-4D73-BCA1-4FDF62FCB8F3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8D6C4-B0EF-4CBC-A6E2-1AD74F158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3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conception d’un site passe par une étape de modélisation</a:t>
            </a:r>
            <a:r>
              <a:rPr lang="fr-FR" baseline="0" dirty="0" smtClean="0"/>
              <a:t> graphique qui permet de représenter l’application sous forme de diagrammes.</a:t>
            </a:r>
          </a:p>
          <a:p>
            <a:r>
              <a:rPr lang="fr-FR" baseline="0" dirty="0" smtClean="0"/>
              <a:t>Le premier diagramme est le diagramme de cas d’utilisation.</a:t>
            </a:r>
            <a:endParaRPr lang="fr-FR" dirty="0" smtClean="0"/>
          </a:p>
          <a:p>
            <a:r>
              <a:rPr lang="fr-FR" dirty="0" smtClean="0"/>
              <a:t>Représente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ens</a:t>
            </a:r>
            <a:r>
              <a:rPr lang="fr-FR" baseline="0" dirty="0" smtClean="0"/>
              <a:t>. d’</a:t>
            </a:r>
            <a:r>
              <a:rPr lang="fr-FR" baseline="0" dirty="0" err="1" smtClean="0"/>
              <a:t>interations</a:t>
            </a:r>
            <a:r>
              <a:rPr lang="fr-FR" baseline="0" dirty="0" smtClean="0"/>
              <a:t> qui ont lieu entre un acteur (ici le visiteur) et le système (ici l’application)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3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 de décrire un cas d’utilisation</a:t>
            </a:r>
            <a:r>
              <a:rPr lang="fr-FR" baseline="0" dirty="0" smtClean="0"/>
              <a:t> en détaillant les interactions qui peuvent exister entre </a:t>
            </a:r>
            <a:r>
              <a:rPr lang="fr-FR" dirty="0" smtClean="0"/>
              <a:t>un acteur (visiteur) , un système (application) et la BDD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95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Représente </a:t>
            </a:r>
            <a:r>
              <a:rPr lang="fr-FR" dirty="0" err="1" smtClean="0"/>
              <a:t>l’ens</a:t>
            </a:r>
            <a:r>
              <a:rPr lang="fr-FR" dirty="0" smtClean="0"/>
              <a:t>. des actions</a:t>
            </a:r>
            <a:r>
              <a:rPr lang="fr-FR" baseline="0" dirty="0" smtClean="0"/>
              <a:t> d’un cas d’utilisation avec une représentation des scénarios alternatifs possible entre un acteur et le système (point de décision)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3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 d’avoir une</a:t>
            </a:r>
            <a:r>
              <a:rPr lang="fr-FR" baseline="0" dirty="0" smtClean="0"/>
              <a:t> vision globale du site web et de l’organisation de ses pages en rubriques et de définir les différents niveaux de navigation.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6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 de déterminer la</a:t>
            </a:r>
            <a:r>
              <a:rPr lang="fr-FR" baseline="0" dirty="0" smtClean="0"/>
              <a:t> mise en page et l’organisation des différents éléments qui vont composé le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5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conception</a:t>
            </a:r>
            <a:r>
              <a:rPr lang="fr-FR" baseline="0" dirty="0" smtClean="0"/>
              <a:t> d’une BD passe par un schéma de bases de données relationnelles. Il existe des modèles dont: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MCD qui représente de façon structurées les données qui seront utilisées par le SI  </a:t>
            </a:r>
          </a:p>
          <a:p>
            <a:r>
              <a:rPr lang="fr-FR" dirty="0" smtClean="0"/>
              <a:t>Cette association est composé d’une cardinalité qui représente le </a:t>
            </a:r>
            <a:r>
              <a:rPr lang="fr-FR" dirty="0" err="1" smtClean="0"/>
              <a:t>nbre</a:t>
            </a:r>
            <a:r>
              <a:rPr lang="fr-FR" baseline="0" dirty="0" smtClean="0"/>
              <a:t> de participation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1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MLD permet de représenter le MCD qui sera utilisable par le SGBD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4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Conversion</a:t>
            </a:r>
            <a:r>
              <a:rPr lang="fr-FR" baseline="0" dirty="0" smtClean="0"/>
              <a:t> du MLD en MPD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1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wampServer</a:t>
            </a:r>
            <a:r>
              <a:rPr lang="fr-FR" dirty="0" smtClean="0"/>
              <a:t> plate-forme</a:t>
            </a:r>
            <a:r>
              <a:rPr lang="fr-FR" baseline="0" dirty="0" smtClean="0"/>
              <a:t> sous </a:t>
            </a:r>
            <a:r>
              <a:rPr lang="fr-FR" baseline="0" dirty="0" err="1" smtClean="0"/>
              <a:t>windows</a:t>
            </a:r>
            <a:r>
              <a:rPr lang="fr-FR" baseline="0" dirty="0" smtClean="0"/>
              <a:t> qui permet de faire fonctionner en local une 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D6C4-B0EF-4CBC-A6E2-1AD74F158C1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7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0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22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0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03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4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AA6C-B093-421A-A177-98A621F86439}" type="datetimeFigureOut">
              <a:rPr lang="fr-FR" smtClean="0"/>
              <a:t>10/11/2016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C124-F627-4924-B736-A7469427F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6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0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254061"/>
                </a:solidFill>
              </a:rPr>
              <a:t>Présentation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926060" y="1772817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54061"/>
                </a:solidFill>
              </a:rPr>
              <a:t>Réalisation d’une application web : 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927648" y="3203685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54061"/>
                </a:solidFill>
              </a:rPr>
              <a:t>- Site dynamique destiné à un visiteur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927648" y="4427821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254061"/>
                </a:solidFill>
              </a:rPr>
              <a:t>- Site administrateur destiné à l’agence</a:t>
            </a:r>
          </a:p>
        </p:txBody>
      </p:sp>
    </p:spTree>
    <p:extLst>
      <p:ext uri="{BB962C8B-B14F-4D97-AF65-F5344CB8AC3E}">
        <p14:creationId xmlns:p14="http://schemas.microsoft.com/office/powerpoint/2010/main" val="33832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" y="601221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58954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411552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2064" y="692696"/>
            <a:ext cx="3449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MPD : </a:t>
            </a:r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 physique des données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de la base de données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75656" y="3026276"/>
            <a:ext cx="30963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Conversion du MLD soit en :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Tableaux </a:t>
            </a:r>
          </a:p>
          <a:p>
            <a:r>
              <a:rPr lang="fr-FR" dirty="0" smtClean="0">
                <a:solidFill>
                  <a:srgbClr val="254061"/>
                </a:solidFill>
              </a:rPr>
              <a:t> </a:t>
            </a:r>
            <a:endParaRPr lang="fr-FR" sz="900" dirty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Code SQL</a:t>
            </a:r>
            <a:endParaRPr lang="fr-FR" dirty="0">
              <a:solidFill>
                <a:srgbClr val="25406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" r="1563"/>
          <a:stretch/>
        </p:blipFill>
        <p:spPr bwMode="auto">
          <a:xfrm>
            <a:off x="4943872" y="1268760"/>
            <a:ext cx="6969125" cy="38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 de texte 2"/>
          <p:cNvSpPr txBox="1"/>
          <p:nvPr/>
        </p:nvSpPr>
        <p:spPr>
          <a:xfrm>
            <a:off x="3719736" y="3429000"/>
            <a:ext cx="3504220" cy="2736304"/>
          </a:xfrm>
          <a:prstGeom prst="rect">
            <a:avLst/>
          </a:prstGeom>
          <a:solidFill>
            <a:schemeClr val="lt1"/>
          </a:solidFill>
          <a:ln w="6350">
            <a:solidFill>
              <a:srgbClr val="25406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b="1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MessageVisiteurs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id_Visiteur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(11)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Auto_increment</a:t>
            </a:r>
            <a:r>
              <a:rPr lang="fr-FR" sz="1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NOT NULL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nom      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telephone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email    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(100)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dateMessage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fr-FR" sz="1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message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statut                 </a:t>
            </a:r>
            <a:r>
              <a:rPr lang="fr-FR" sz="1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(25) ,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fr-FR" sz="1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id_Visiteur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5303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Les outils utilisés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86" y="2008721"/>
            <a:ext cx="678582" cy="6785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5445224"/>
            <a:ext cx="617285" cy="6172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51266" y="1576673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Conception graphique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56272" y="2348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StarUml</a:t>
            </a:r>
            <a:endParaRPr lang="fr-FR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253741" y="5764571"/>
            <a:ext cx="8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4374AF"/>
                </a:solidFill>
              </a:rPr>
              <a:t>P</a:t>
            </a:r>
            <a:r>
              <a:rPr lang="fr-FR" dirty="0" err="1" smtClean="0">
                <a:solidFill>
                  <a:srgbClr val="4374AF"/>
                </a:solidFill>
              </a:rPr>
              <a:t>encil</a:t>
            </a:r>
            <a:endParaRPr lang="fr-FR" dirty="0">
              <a:solidFill>
                <a:srgbClr val="4374A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04112" y="1556792"/>
            <a:ext cx="3940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Conception de la base de données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09" y="4509120"/>
            <a:ext cx="568600" cy="5686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300288" y="4690492"/>
            <a:ext cx="9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XMind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900" y="3419313"/>
            <a:ext cx="1414395" cy="61574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215680" y="2154478"/>
            <a:ext cx="2846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Diagramme de cas d’utilisation</a:t>
            </a:r>
          </a:p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Diagramme d’activité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64384" y="3480819"/>
            <a:ext cx="2493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Diagramme de séquences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98376" y="5773863"/>
            <a:ext cx="1309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Maquettage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92376" y="4697491"/>
            <a:ext cx="14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Arborescence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81" y="2624304"/>
            <a:ext cx="1219370" cy="22863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04" y="4759994"/>
            <a:ext cx="962439" cy="407293"/>
          </a:xfrm>
          <a:prstGeom prst="rect">
            <a:avLst/>
          </a:prstGeom>
        </p:spPr>
      </p:pic>
      <p:sp>
        <p:nvSpPr>
          <p:cNvPr id="30" name="Accolade ouvrante 29"/>
          <p:cNvSpPr/>
          <p:nvPr/>
        </p:nvSpPr>
        <p:spPr>
          <a:xfrm>
            <a:off x="8256240" y="4357565"/>
            <a:ext cx="144016" cy="1194518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57" y="4005064"/>
            <a:ext cx="650895" cy="53217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99" y="4606453"/>
            <a:ext cx="788184" cy="40672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264050"/>
            <a:ext cx="794396" cy="39719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560313" y="2276872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MCD</a:t>
            </a:r>
          </a:p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MLD</a:t>
            </a:r>
          </a:p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MPD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42800" y="4149080"/>
            <a:ext cx="1420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Serveur HTTP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29923" y="4746630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SGBD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77943" y="5322693"/>
            <a:ext cx="2118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Outil de gestion SGBD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Accolade ouvrante 1"/>
          <p:cNvSpPr/>
          <p:nvPr/>
        </p:nvSpPr>
        <p:spPr>
          <a:xfrm>
            <a:off x="3119088" y="2154477"/>
            <a:ext cx="120304" cy="604023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ccolade ouvrante 2"/>
          <p:cNvSpPr/>
          <p:nvPr/>
        </p:nvSpPr>
        <p:spPr>
          <a:xfrm>
            <a:off x="8452775" y="2384480"/>
            <a:ext cx="90982" cy="612472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4" grpId="0"/>
      <p:bldP spid="25" grpId="0"/>
      <p:bldP spid="26" grpId="0"/>
      <p:bldP spid="27" grpId="0"/>
      <p:bldP spid="30" grpId="0" animBg="1"/>
      <p:bldP spid="34" grpId="0"/>
      <p:bldP spid="35" grpId="0"/>
      <p:bldP spid="36" grpId="0"/>
      <p:bldP spid="37" grpId="0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Les outils utilisés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1027" name="Picture 3" descr="C:\Users\Amelia ANDRE\Downloads\PhpSto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326" y="1396380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melia ANDRE\Downloads\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22" y="4286428"/>
            <a:ext cx="952522" cy="73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melia ANDRE\Downloads\HTML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26876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melia ANDRE\Downloads\css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30" y="2403941"/>
            <a:ext cx="727241" cy="7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elia ANDRE\Downloads\bootstra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744" y="3472560"/>
            <a:ext cx="604512" cy="60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elia ANDRE\Downloads\jquer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98" y="5032872"/>
            <a:ext cx="690825" cy="6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406601" y="908720"/>
            <a:ext cx="1945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Editeur de code: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69902" y="908720"/>
            <a:ext cx="160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langages :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948507" y="2575178"/>
            <a:ext cx="270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Création et mise en page 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58781" y="48598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Programmation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Accolade ouvrante 3"/>
          <p:cNvSpPr/>
          <p:nvPr/>
        </p:nvSpPr>
        <p:spPr>
          <a:xfrm>
            <a:off x="5519937" y="1700808"/>
            <a:ext cx="144016" cy="2160240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ccolade ouvrante 4"/>
          <p:cNvSpPr/>
          <p:nvPr/>
        </p:nvSpPr>
        <p:spPr>
          <a:xfrm>
            <a:off x="4727848" y="4654448"/>
            <a:ext cx="113374" cy="723836"/>
          </a:xfrm>
          <a:prstGeom prst="leftBrace">
            <a:avLst/>
          </a:prstGeom>
          <a:ln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184232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Php</a:t>
            </a:r>
            <a:r>
              <a:rPr lang="fr-FR" b="1" dirty="0" err="1" smtClean="0">
                <a:solidFill>
                  <a:srgbClr val="7030A0"/>
                </a:solidFill>
              </a:rPr>
              <a:t>Storm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66835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206192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Réalisation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15603" y="697023"/>
            <a:ext cx="356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Création de la page "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Contact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39614" y="1196752"/>
            <a:ext cx="48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La mise en page : HTML, CSS et </a:t>
            </a:r>
            <a:r>
              <a:rPr lang="fr-FR" dirty="0" err="1" smtClean="0">
                <a:solidFill>
                  <a:srgbClr val="254061"/>
                </a:solidFill>
              </a:rPr>
              <a:t>Bootstrap</a:t>
            </a:r>
            <a:r>
              <a:rPr lang="fr-FR" dirty="0" smtClean="0">
                <a:solidFill>
                  <a:srgbClr val="254061"/>
                </a:solidFill>
              </a:rPr>
              <a:t>  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39614" y="3789040"/>
            <a:ext cx="28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Connexion à la base : </a:t>
            </a:r>
            <a:r>
              <a:rPr lang="fr-FR" dirty="0" err="1" smtClean="0">
                <a:solidFill>
                  <a:srgbClr val="254061"/>
                </a:solidFill>
              </a:rPr>
              <a:t>php</a:t>
            </a:r>
            <a:r>
              <a:rPr lang="fr-FR" dirty="0" smtClean="0">
                <a:solidFill>
                  <a:srgbClr val="254061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41" y="1628800"/>
            <a:ext cx="9022407" cy="2025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24" y="3973706"/>
            <a:ext cx="6454332" cy="233561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4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"/>
          <a:stretch/>
        </p:blipFill>
        <p:spPr bwMode="auto">
          <a:xfrm>
            <a:off x="3431704" y="1380449"/>
            <a:ext cx="8548408" cy="4891351"/>
          </a:xfrm>
          <a:prstGeom prst="rect">
            <a:avLst/>
          </a:prstGeom>
          <a:noFill/>
          <a:ln w="9525">
            <a:solidFill>
              <a:srgbClr val="2540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Réalisation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7120" y="692696"/>
            <a:ext cx="3471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Rendue de la page "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Contact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46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3" y="1268760"/>
            <a:ext cx="8448939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56240" y="692696"/>
            <a:ext cx="3686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Rendue de la page "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Messages " :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Réalisation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Etat de l’application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23902" y="867416"/>
            <a:ext cx="1527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Aujourd’hui  </a:t>
            </a:r>
            <a:endParaRPr lang="fr-FR" sz="1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666966" y="908720"/>
            <a:ext cx="27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Site destiné à un visiteur : </a:t>
            </a:r>
            <a:endParaRPr lang="fr-FR" b="1" dirty="0">
              <a:solidFill>
                <a:srgbClr val="25406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071664" y="1340768"/>
            <a:ext cx="2952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REALISER</a:t>
            </a:r>
            <a:r>
              <a:rPr lang="fr-FR" dirty="0" smtClean="0">
                <a:solidFill>
                  <a:srgbClr val="254061"/>
                </a:solidFill>
              </a:rPr>
              <a:t> : - page </a:t>
            </a:r>
            <a:r>
              <a:rPr lang="fr-FR" b="1" dirty="0" smtClean="0">
                <a:solidFill>
                  <a:srgbClr val="254061"/>
                </a:solidFill>
              </a:rPr>
              <a:t>Accueil</a:t>
            </a:r>
          </a:p>
          <a:p>
            <a:endParaRPr lang="fr-FR" sz="900" b="1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             - </a:t>
            </a:r>
            <a:r>
              <a:rPr lang="fr-FR" dirty="0">
                <a:solidFill>
                  <a:srgbClr val="254061"/>
                </a:solidFill>
              </a:rPr>
              <a:t>p</a:t>
            </a:r>
            <a:r>
              <a:rPr lang="fr-FR" dirty="0" smtClean="0">
                <a:solidFill>
                  <a:srgbClr val="254061"/>
                </a:solidFill>
              </a:rPr>
              <a:t>age </a:t>
            </a:r>
            <a:r>
              <a:rPr lang="fr-FR" b="1" dirty="0" smtClean="0">
                <a:solidFill>
                  <a:srgbClr val="254061"/>
                </a:solidFill>
              </a:rPr>
              <a:t>Contact</a:t>
            </a:r>
            <a:endParaRPr lang="fr-FR" b="1" dirty="0">
              <a:solidFill>
                <a:srgbClr val="25406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71663" y="2217638"/>
            <a:ext cx="878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A TERMINER </a:t>
            </a:r>
            <a:r>
              <a:rPr lang="fr-FR" dirty="0" smtClean="0">
                <a:solidFill>
                  <a:srgbClr val="254061"/>
                </a:solidFill>
              </a:rPr>
              <a:t>: - page </a:t>
            </a:r>
            <a:r>
              <a:rPr lang="fr-FR" b="1" dirty="0" smtClean="0">
                <a:solidFill>
                  <a:srgbClr val="254061"/>
                </a:solidFill>
              </a:rPr>
              <a:t>L’agence d’architecte</a:t>
            </a:r>
            <a:r>
              <a:rPr lang="fr-FR" dirty="0" smtClean="0">
                <a:solidFill>
                  <a:srgbClr val="254061"/>
                </a:solidFill>
              </a:rPr>
              <a:t> (ajout d’un diaporama + description de l’agence)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                   - pages </a:t>
            </a:r>
            <a:r>
              <a:rPr lang="fr-FR" b="1" dirty="0" smtClean="0">
                <a:solidFill>
                  <a:srgbClr val="254061"/>
                </a:solidFill>
              </a:rPr>
              <a:t>Projets</a:t>
            </a:r>
            <a:r>
              <a:rPr lang="fr-FR" dirty="0" smtClean="0">
                <a:solidFill>
                  <a:srgbClr val="254061"/>
                </a:solidFill>
              </a:rPr>
              <a:t> (ajout de photos + descriptif selon le choix du visiteur)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                   - page </a:t>
            </a:r>
            <a:r>
              <a:rPr lang="fr-FR" b="1" dirty="0" smtClean="0">
                <a:solidFill>
                  <a:srgbClr val="254061"/>
                </a:solidFill>
              </a:rPr>
              <a:t>Habitat développement durable </a:t>
            </a:r>
            <a:r>
              <a:rPr lang="fr-FR" dirty="0" smtClean="0">
                <a:solidFill>
                  <a:srgbClr val="254061"/>
                </a:solidFill>
              </a:rPr>
              <a:t>(ajout d’éléments texte)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55440" y="3739098"/>
            <a:ext cx="283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Site destiné à l’agence : </a:t>
            </a:r>
            <a:endParaRPr lang="fr-FR" b="1" dirty="0">
              <a:solidFill>
                <a:srgbClr val="25406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71464" y="4149080"/>
            <a:ext cx="109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REALISER</a:t>
            </a:r>
            <a:r>
              <a:rPr lang="fr-FR" dirty="0" smtClean="0">
                <a:solidFill>
                  <a:srgbClr val="254061"/>
                </a:solidFill>
              </a:rPr>
              <a:t> : - création des formulaires de saisie des données</a:t>
            </a:r>
          </a:p>
          <a:p>
            <a:r>
              <a:rPr lang="fr-FR" dirty="0" smtClean="0">
                <a:solidFill>
                  <a:srgbClr val="254061"/>
                </a:solidFill>
              </a:rPr>
              <a:t>                    - récupération des données dans la BDD, issues des formulaires (clients, projets, entreprises et travaux)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71464" y="4869160"/>
            <a:ext cx="1003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54061"/>
                </a:solidFill>
              </a:rPr>
              <a:t>A TERMINER </a:t>
            </a:r>
            <a:r>
              <a:rPr lang="fr-FR" dirty="0" smtClean="0">
                <a:solidFill>
                  <a:srgbClr val="254061"/>
                </a:solidFill>
              </a:rPr>
              <a:t>: - affichage des données pour pouvoir les modifier ou les supprimer 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0956" y="3141838"/>
            <a:ext cx="4733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Merci </a:t>
            </a:r>
            <a:r>
              <a:rPr lang="fr-FR" sz="3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pour </a:t>
            </a:r>
            <a:r>
              <a:rPr lang="fr-FR" sz="3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votre écoute</a:t>
            </a:r>
            <a:endParaRPr lang="fr-FR" sz="36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Remerciement</a:t>
            </a:r>
            <a:endParaRPr lang="fr-FR" sz="2000" b="1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7" y="548680"/>
            <a:ext cx="9168681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364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Etapes de la conception du site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492718"/>
            <a:ext cx="7175614" cy="4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206192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3400419"/>
            <a:ext cx="4517528" cy="215817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351584" y="42948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75F09"/>
                </a:solidFill>
              </a:rPr>
              <a:t>Pour un visiteur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76120" y="1556792"/>
            <a:ext cx="47525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Ensemble d’interactions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Entre un acteur et le système</a:t>
            </a:r>
            <a:endParaRPr lang="fr-FR" dirty="0">
              <a:solidFill>
                <a:srgbClr val="25406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76120" y="1103095"/>
            <a:ext cx="3816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Diagramme de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 d’utilisations</a:t>
            </a:r>
            <a:endParaRPr lang="fr-FR" sz="20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56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96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0056" y="908720"/>
            <a:ext cx="2869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Diagramme de séquences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214" y="2659800"/>
            <a:ext cx="6023370" cy="350550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487488" y="42278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visiteur qui laisse un message :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672064" y="134076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Décrit un cas d’utilisation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Détaillant les interactions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Entre un acteur, le système et la BDD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2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4" y="548680"/>
            <a:ext cx="9202702" cy="58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1696" y="548680"/>
            <a:ext cx="1219030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6418772"/>
            <a:ext cx="12192000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4112" y="908720"/>
            <a:ext cx="2495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Diagramme </a:t>
            </a:r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d’activités</a:t>
            </a:r>
            <a:endParaRPr lang="fr-FR" sz="2000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924944"/>
            <a:ext cx="5151438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1631504" y="422788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visiteur qui laisse un message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76120" y="141277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Représente l’ensemble des actions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D’un cas d’utilisation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Avec les scénarios alternatif possibles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76120" y="5972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Acteur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20336" y="596230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Système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5583" y="1026314"/>
            <a:ext cx="4489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Arborescence </a:t>
            </a:r>
            <a:r>
              <a:rPr lang="fr-FR" sz="20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fr-FR" sz="16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"du site </a:t>
            </a:r>
            <a:r>
              <a:rPr lang="fr-FR" sz="16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destiné à un visiteur </a:t>
            </a:r>
            <a:r>
              <a:rPr lang="fr-FR" sz="1600" dirty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t="8857"/>
          <a:stretch/>
        </p:blipFill>
        <p:spPr>
          <a:xfrm>
            <a:off x="2063552" y="3465004"/>
            <a:ext cx="8591855" cy="25788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392144" y="155679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Vision globale du site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Organisation des pages en rubriques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Différents niveaux de navigation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199096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321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graphique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44480" y="1034847"/>
            <a:ext cx="3052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Maquettage : </a:t>
            </a:r>
            <a:r>
              <a:rPr lang="fr-FR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page "Contact"</a:t>
            </a:r>
            <a:endParaRPr lang="fr-FR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13" y="2060848"/>
            <a:ext cx="6406919" cy="371663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85255" y="3308791"/>
            <a:ext cx="410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Détermine: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>
                <a:solidFill>
                  <a:srgbClr val="254061"/>
                </a:solidFill>
              </a:rPr>
              <a:t> </a:t>
            </a:r>
            <a:r>
              <a:rPr lang="fr-FR" dirty="0" smtClean="0">
                <a:solidFill>
                  <a:srgbClr val="254061"/>
                </a:solidFill>
              </a:rPr>
              <a:t>      - Mise en page 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       - Organisation des différents éléments</a:t>
            </a:r>
            <a:endParaRPr lang="fr-FR" dirty="0">
              <a:solidFill>
                <a:srgbClr val="25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7" y="548680"/>
            <a:ext cx="9144000" cy="589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0" y="6444044"/>
            <a:ext cx="12192000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de la base de données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1551" y="620688"/>
            <a:ext cx="398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MCD : </a:t>
            </a:r>
            <a:r>
              <a:rPr lang="fr-FR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 conceptuel des données </a:t>
            </a:r>
            <a:endParaRPr lang="fr-FR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0"/>
          <a:stretch/>
        </p:blipFill>
        <p:spPr>
          <a:xfrm>
            <a:off x="5591944" y="1124744"/>
            <a:ext cx="6120680" cy="5229046"/>
          </a:xfrm>
          <a:prstGeom prst="rect">
            <a:avLst/>
          </a:prstGeom>
          <a:ln>
            <a:solidFill>
              <a:srgbClr val="25406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911424" y="3469357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- Représente de façon structurée les données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Modèle entité-association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</a:t>
            </a:r>
            <a:r>
              <a:rPr lang="fr-FR" dirty="0">
                <a:solidFill>
                  <a:srgbClr val="254061"/>
                </a:solidFill>
              </a:rPr>
              <a:t>Une association entre 2 ou plusieurs entités</a:t>
            </a:r>
          </a:p>
          <a:p>
            <a:endParaRPr lang="fr-FR" sz="900" dirty="0">
              <a:solidFill>
                <a:srgbClr val="254061"/>
              </a:solidFill>
            </a:endParaRPr>
          </a:p>
          <a:p>
            <a:r>
              <a:rPr lang="fr-FR" dirty="0">
                <a:solidFill>
                  <a:srgbClr val="254061"/>
                </a:solidFill>
              </a:rPr>
              <a:t>- </a:t>
            </a:r>
            <a:r>
              <a:rPr lang="fr-FR" dirty="0" smtClean="0">
                <a:solidFill>
                  <a:srgbClr val="254061"/>
                </a:solidFill>
              </a:rPr>
              <a:t>Une cardinalité = nombre de participation d’une entité à une association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Une entité est constitué d’attributs</a:t>
            </a:r>
          </a:p>
        </p:txBody>
      </p:sp>
    </p:spTree>
    <p:extLst>
      <p:ext uri="{BB962C8B-B14F-4D97-AF65-F5344CB8AC3E}">
        <p14:creationId xmlns:p14="http://schemas.microsoft.com/office/powerpoint/2010/main" val="19414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 descr="T:\Amelia\pill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0" y="548680"/>
            <a:ext cx="12192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-7096" y="6381328"/>
            <a:ext cx="12206192" cy="0"/>
          </a:xfrm>
          <a:prstGeom prst="line">
            <a:avLst/>
          </a:prstGeom>
          <a:ln>
            <a:solidFill>
              <a:srgbClr val="2C4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53024" y="107340"/>
            <a:ext cx="424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4374AF"/>
                </a:solidFill>
              </a:rPr>
              <a:t>Site web pour une agence d’architecte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96" y="6444044"/>
            <a:ext cx="2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54061"/>
                </a:solidFill>
              </a:rPr>
              <a:t>Amélia AFONSO-ANDRE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" t="1774" r="49410" b="13853"/>
          <a:stretch/>
        </p:blipFill>
        <p:spPr>
          <a:xfrm>
            <a:off x="6587725" y="1256842"/>
            <a:ext cx="5268915" cy="4943780"/>
          </a:xfrm>
          <a:prstGeom prst="rect">
            <a:avLst/>
          </a:prstGeom>
          <a:ln>
            <a:solidFill>
              <a:srgbClr val="25406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1696" y="116632"/>
            <a:ext cx="407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254061"/>
                </a:solidFill>
              </a:rPr>
              <a:t>Conception de la base de données</a:t>
            </a:r>
            <a:endParaRPr lang="fr-FR" sz="2000" b="1" dirty="0">
              <a:solidFill>
                <a:srgbClr val="25406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0016" y="692696"/>
            <a:ext cx="3607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MLD : </a:t>
            </a:r>
            <a:r>
              <a:rPr lang="fr-FR" dirty="0" smtClean="0">
                <a:solidFill>
                  <a:srgbClr val="25406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 logique des données </a:t>
            </a:r>
            <a:endParaRPr lang="fr-FR" dirty="0">
              <a:solidFill>
                <a:srgbClr val="25406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1424" y="2660427"/>
            <a:ext cx="53466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54061"/>
                </a:solidFill>
              </a:rPr>
              <a:t>Représentation graphique du MCD utilisable par SGBD</a:t>
            </a:r>
          </a:p>
          <a:p>
            <a:endParaRPr lang="fr-FR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Règles de passage du MCD -&gt; MLD :</a:t>
            </a:r>
          </a:p>
          <a:p>
            <a:endParaRPr lang="fr-FR" sz="900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Une </a:t>
            </a:r>
            <a:r>
              <a:rPr lang="fr-FR" b="1" dirty="0" smtClean="0">
                <a:solidFill>
                  <a:srgbClr val="254061"/>
                </a:solidFill>
              </a:rPr>
              <a:t>entité</a:t>
            </a:r>
            <a:r>
              <a:rPr lang="fr-FR" dirty="0" smtClean="0">
                <a:solidFill>
                  <a:srgbClr val="254061"/>
                </a:solidFill>
              </a:rPr>
              <a:t> devient une </a:t>
            </a:r>
            <a:r>
              <a:rPr lang="fr-FR" b="1" dirty="0" smtClean="0">
                <a:solidFill>
                  <a:srgbClr val="254061"/>
                </a:solidFill>
              </a:rPr>
              <a:t>table</a:t>
            </a:r>
          </a:p>
          <a:p>
            <a:endParaRPr lang="fr-FR" sz="900" b="1" dirty="0" smtClean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Association 1 à n : création </a:t>
            </a:r>
            <a:r>
              <a:rPr lang="fr-FR" b="1" dirty="0" smtClean="0">
                <a:solidFill>
                  <a:srgbClr val="254061"/>
                </a:solidFill>
              </a:rPr>
              <a:t>clé étrangère</a:t>
            </a:r>
            <a:r>
              <a:rPr lang="fr-FR" dirty="0" smtClean="0">
                <a:solidFill>
                  <a:srgbClr val="254061"/>
                </a:solidFill>
              </a:rPr>
              <a:t> dans la table côté 1 (= clé primaire de la table côté n)</a:t>
            </a:r>
          </a:p>
          <a:p>
            <a:endParaRPr lang="fr-FR" sz="900" dirty="0">
              <a:solidFill>
                <a:srgbClr val="254061"/>
              </a:solidFill>
            </a:endParaRPr>
          </a:p>
          <a:p>
            <a:r>
              <a:rPr lang="fr-FR" dirty="0" smtClean="0">
                <a:solidFill>
                  <a:srgbClr val="254061"/>
                </a:solidFill>
              </a:rPr>
              <a:t>- Association n à n : création d’une </a:t>
            </a:r>
            <a:r>
              <a:rPr lang="fr-FR" b="1" dirty="0" smtClean="0">
                <a:solidFill>
                  <a:srgbClr val="254061"/>
                </a:solidFill>
              </a:rPr>
              <a:t>table</a:t>
            </a:r>
            <a:r>
              <a:rPr lang="fr-FR" dirty="0" smtClean="0">
                <a:solidFill>
                  <a:srgbClr val="254061"/>
                </a:solidFill>
              </a:rPr>
              <a:t> contenant les </a:t>
            </a:r>
            <a:r>
              <a:rPr lang="fr-FR" b="1" dirty="0" smtClean="0">
                <a:solidFill>
                  <a:srgbClr val="254061"/>
                </a:solidFill>
              </a:rPr>
              <a:t>clés étrangères</a:t>
            </a:r>
            <a:r>
              <a:rPr lang="fr-FR" dirty="0" smtClean="0">
                <a:solidFill>
                  <a:srgbClr val="254061"/>
                </a:solidFill>
              </a:rPr>
              <a:t> issues des clés primaires des tables associées</a:t>
            </a:r>
          </a:p>
        </p:txBody>
      </p:sp>
    </p:spTree>
    <p:extLst>
      <p:ext uri="{BB962C8B-B14F-4D97-AF65-F5344CB8AC3E}">
        <p14:creationId xmlns:p14="http://schemas.microsoft.com/office/powerpoint/2010/main" val="8255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972</Words>
  <Application>Microsoft Office PowerPoint</Application>
  <PresentationFormat>Grand écran</PresentationFormat>
  <Paragraphs>189</Paragraphs>
  <Slides>17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Amelia ANDRE</dc:creator>
  <cp:lastModifiedBy>DEV</cp:lastModifiedBy>
  <cp:revision>74</cp:revision>
  <dcterms:created xsi:type="dcterms:W3CDTF">2016-11-07T19:53:44Z</dcterms:created>
  <dcterms:modified xsi:type="dcterms:W3CDTF">2016-11-10T08:29:11Z</dcterms:modified>
</cp:coreProperties>
</file>