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TAN Nimbu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39" Target="slides/slide25.xml" Type="http://schemas.openxmlformats.org/officeDocument/2006/relationships/slide"/><Relationship Id="rId4" Target="theme/theme1.xml" Type="http://schemas.openxmlformats.org/officeDocument/2006/relationships/theme"/><Relationship Id="rId40" Target="slides/slide26.xml" Type="http://schemas.openxmlformats.org/officeDocument/2006/relationships/slide"/><Relationship Id="rId41" Target="slides/slide27.xml" Type="http://schemas.openxmlformats.org/officeDocument/2006/relationships/slide"/><Relationship Id="rId42" Target="slides/slide28.xml" Type="http://schemas.openxmlformats.org/officeDocument/2006/relationships/slide"/><Relationship Id="rId43" Target="slides/slide29.xml" Type="http://schemas.openxmlformats.org/officeDocument/2006/relationships/slide"/><Relationship Id="rId44" Target="slides/slide30.xml" Type="http://schemas.openxmlformats.org/officeDocument/2006/relationships/slide"/><Relationship Id="rId45" Target="slides/slide31.xml" Type="http://schemas.openxmlformats.org/officeDocument/2006/relationships/slide"/><Relationship Id="rId46" Target="slides/slide32.xml" Type="http://schemas.openxmlformats.org/officeDocument/2006/relationships/slide"/><Relationship Id="rId47" Target="slides/slide33.xml" Type="http://schemas.openxmlformats.org/officeDocument/2006/relationships/slide"/><Relationship Id="rId48" Target="slides/slide3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7.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9.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0.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040303"/>
            </a:solidFill>
          </p:spPr>
        </p:sp>
        <p:sp>
          <p:nvSpPr>
            <p:cNvPr name="TextBox 4" id="4"/>
            <p:cNvSpPr txBox="true"/>
            <p:nvPr/>
          </p:nvSpPr>
          <p:spPr>
            <a:xfrm>
              <a:off x="0" y="-47625"/>
              <a:ext cx="4816593" cy="140229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271989" y="2733675"/>
            <a:ext cx="13744023" cy="5169955"/>
          </a:xfrm>
          <a:prstGeom prst="rect">
            <a:avLst/>
          </a:prstGeom>
        </p:spPr>
        <p:txBody>
          <a:bodyPr anchor="t" rtlCol="false" tIns="0" lIns="0" bIns="0" rIns="0">
            <a:spAutoFit/>
          </a:bodyPr>
          <a:lstStyle/>
          <a:p>
            <a:pPr algn="ctr">
              <a:lnSpc>
                <a:spcPts val="10105"/>
              </a:lnSpc>
            </a:pPr>
            <a:r>
              <a:rPr lang="en-US" sz="9907">
                <a:solidFill>
                  <a:srgbClr val="FFFFFF"/>
                </a:solidFill>
                <a:latin typeface="TAN Nimbus"/>
              </a:rPr>
              <a:t>Pengujian API dan Aplikasi Berbasis Web dan Mobile</a:t>
            </a:r>
          </a:p>
        </p:txBody>
      </p:sp>
      <p:grpSp>
        <p:nvGrpSpPr>
          <p:cNvPr name="Group 6" id="6"/>
          <p:cNvGrpSpPr/>
          <p:nvPr/>
        </p:nvGrpSpPr>
        <p:grpSpPr>
          <a:xfrm rot="0">
            <a:off x="5306998" y="548006"/>
            <a:ext cx="7674005" cy="480694"/>
            <a:chOff x="0" y="0"/>
            <a:chExt cx="10232007" cy="640926"/>
          </a:xfrm>
        </p:grpSpPr>
        <p:sp>
          <p:nvSpPr>
            <p:cNvPr name="TextBox 7" id="7"/>
            <p:cNvSpPr txBox="true"/>
            <p:nvPr/>
          </p:nvSpPr>
          <p:spPr>
            <a:xfrm rot="0">
              <a:off x="0" y="-57150"/>
              <a:ext cx="4570438" cy="698076"/>
            </a:xfrm>
            <a:prstGeom prst="rect">
              <a:avLst/>
            </a:prstGeom>
          </p:spPr>
          <p:txBody>
            <a:bodyPr anchor="t" rtlCol="false" tIns="0" lIns="0" bIns="0" rIns="0">
              <a:spAutoFit/>
            </a:bodyPr>
            <a:lstStyle/>
            <a:p>
              <a:pPr>
                <a:lnSpc>
                  <a:spcPts val="4480"/>
                </a:lnSpc>
              </a:pPr>
              <a:r>
                <a:rPr lang="en-US" sz="3200">
                  <a:solidFill>
                    <a:srgbClr val="FFFFFF"/>
                  </a:solidFill>
                  <a:latin typeface="Glacial Indifference"/>
                </a:rPr>
                <a:t>Presentation by</a:t>
              </a:r>
            </a:p>
          </p:txBody>
        </p:sp>
        <p:sp>
          <p:nvSpPr>
            <p:cNvPr name="TextBox 8" id="8"/>
            <p:cNvSpPr txBox="true"/>
            <p:nvPr/>
          </p:nvSpPr>
          <p:spPr>
            <a:xfrm rot="0">
              <a:off x="2975249" y="-57150"/>
              <a:ext cx="7256757" cy="698076"/>
            </a:xfrm>
            <a:prstGeom prst="rect">
              <a:avLst/>
            </a:prstGeom>
          </p:spPr>
          <p:txBody>
            <a:bodyPr anchor="t" rtlCol="false" tIns="0" lIns="0" bIns="0" rIns="0">
              <a:spAutoFit/>
            </a:bodyPr>
            <a:lstStyle/>
            <a:p>
              <a:pPr algn="r">
                <a:lnSpc>
                  <a:spcPts val="4480"/>
                </a:lnSpc>
              </a:pPr>
              <a:r>
                <a:rPr lang="en-US" sz="3200">
                  <a:solidFill>
                    <a:srgbClr val="7C5237"/>
                  </a:solidFill>
                  <a:latin typeface="Glacial Indifference Bold"/>
                </a:rPr>
                <a:t>Amelia Agustina Hutajulu</a:t>
              </a:r>
            </a:p>
          </p:txBody>
        </p:sp>
      </p:grpSp>
      <p:sp>
        <p:nvSpPr>
          <p:cNvPr name="TextBox 9" id="9"/>
          <p:cNvSpPr txBox="true"/>
          <p:nvPr/>
        </p:nvSpPr>
        <p:spPr>
          <a:xfrm rot="0">
            <a:off x="8214115" y="9565640"/>
            <a:ext cx="1859771" cy="4908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Batch 5</a:t>
            </a:r>
          </a:p>
        </p:txBody>
      </p:sp>
      <p:grpSp>
        <p:nvGrpSpPr>
          <p:cNvPr name="Group 10" id="10"/>
          <p:cNvGrpSpPr/>
          <p:nvPr/>
        </p:nvGrpSpPr>
        <p:grpSpPr>
          <a:xfrm rot="0">
            <a:off x="6967853" y="8441562"/>
            <a:ext cx="4352295" cy="440839"/>
            <a:chOff x="0" y="0"/>
            <a:chExt cx="5803060" cy="587786"/>
          </a:xfrm>
        </p:grpSpPr>
        <p:sp>
          <p:nvSpPr>
            <p:cNvPr name="Freeform 11" id="11"/>
            <p:cNvSpPr/>
            <p:nvPr/>
          </p:nvSpPr>
          <p:spPr>
            <a:xfrm flipH="false" flipV="false" rot="0">
              <a:off x="0" y="0"/>
              <a:ext cx="587786" cy="587786"/>
            </a:xfrm>
            <a:custGeom>
              <a:avLst/>
              <a:gdLst/>
              <a:ahLst/>
              <a:cxnLst/>
              <a:rect r="r" b="b" t="t" l="l"/>
              <a:pathLst>
                <a:path h="587786" w="587786">
                  <a:moveTo>
                    <a:pt x="0" y="0"/>
                  </a:moveTo>
                  <a:lnTo>
                    <a:pt x="587786" y="0"/>
                  </a:lnTo>
                  <a:lnTo>
                    <a:pt x="587786" y="587786"/>
                  </a:lnTo>
                  <a:lnTo>
                    <a:pt x="0" y="587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215274" y="0"/>
              <a:ext cx="587786" cy="587786"/>
            </a:xfrm>
            <a:custGeom>
              <a:avLst/>
              <a:gdLst/>
              <a:ahLst/>
              <a:cxnLst/>
              <a:rect r="r" b="b" t="t" l="l"/>
              <a:pathLst>
                <a:path h="587786" w="587786">
                  <a:moveTo>
                    <a:pt x="0" y="0"/>
                  </a:moveTo>
                  <a:lnTo>
                    <a:pt x="587786" y="0"/>
                  </a:lnTo>
                  <a:lnTo>
                    <a:pt x="587786" y="587786"/>
                  </a:lnTo>
                  <a:lnTo>
                    <a:pt x="0" y="587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587786" y="-66675"/>
              <a:ext cx="4690988" cy="632248"/>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Alterra Academy</a:t>
              </a:r>
            </a:p>
          </p:txBody>
        </p:sp>
      </p:grpSp>
      <p:sp>
        <p:nvSpPr>
          <p:cNvPr name="TextBox 14" id="14"/>
          <p:cNvSpPr txBox="true"/>
          <p:nvPr/>
        </p:nvSpPr>
        <p:spPr>
          <a:xfrm rot="5400000">
            <a:off x="13548974"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
        <p:nvSpPr>
          <p:cNvPr name="AutoShape 15" id="15"/>
          <p:cNvSpPr/>
          <p:nvPr/>
        </p:nvSpPr>
        <p:spPr>
          <a:xfrm rot="-5400000">
            <a:off x="-3086100" y="5124450"/>
            <a:ext cx="8229600" cy="0"/>
          </a:xfrm>
          <a:prstGeom prst="line">
            <a:avLst/>
          </a:prstGeom>
          <a:ln cap="flat" w="38100">
            <a:solidFill>
              <a:srgbClr val="FFFFFF"/>
            </a:solidFill>
            <a:prstDash val="solid"/>
            <a:headEnd type="none" len="sm" w="sm"/>
            <a:tailEnd type="none" len="sm" w="sm"/>
          </a:ln>
        </p:spPr>
      </p:sp>
      <p:sp>
        <p:nvSpPr>
          <p:cNvPr name="TextBox 16" id="16"/>
          <p:cNvSpPr txBox="true"/>
          <p:nvPr/>
        </p:nvSpPr>
        <p:spPr>
          <a:xfrm rot="0">
            <a:off x="7384879" y="8979535"/>
            <a:ext cx="3518241" cy="4908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QE-B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491101"/>
            <a:chOff x="0" y="0"/>
            <a:chExt cx="4816593" cy="1182841"/>
          </a:xfrm>
        </p:grpSpPr>
        <p:sp>
          <p:nvSpPr>
            <p:cNvPr name="Freeform 3" id="3"/>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4" id="4"/>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723217" y="3573763"/>
            <a:ext cx="14281314" cy="6713237"/>
          </a:xfrm>
          <a:custGeom>
            <a:avLst/>
            <a:gdLst/>
            <a:ahLst/>
            <a:cxnLst/>
            <a:rect r="r" b="b" t="t" l="l"/>
            <a:pathLst>
              <a:path h="6713237" w="14281314">
                <a:moveTo>
                  <a:pt x="0" y="0"/>
                </a:moveTo>
                <a:lnTo>
                  <a:pt x="14281314" y="0"/>
                </a:lnTo>
                <a:lnTo>
                  <a:pt x="14281314" y="6713237"/>
                </a:lnTo>
                <a:lnTo>
                  <a:pt x="0" y="6713237"/>
                </a:lnTo>
                <a:lnTo>
                  <a:pt x="0" y="0"/>
                </a:lnTo>
                <a:close/>
              </a:path>
            </a:pathLst>
          </a:custGeom>
          <a:blipFill>
            <a:blip r:embed="rId2"/>
            <a:stretch>
              <a:fillRect l="0" t="0" r="0" b="0"/>
            </a:stretch>
          </a:blipFill>
        </p:spPr>
      </p:sp>
      <p:sp>
        <p:nvSpPr>
          <p:cNvPr name="TextBox 6" id="6"/>
          <p:cNvSpPr txBox="true"/>
          <p:nvPr/>
        </p:nvSpPr>
        <p:spPr>
          <a:xfrm rot="0">
            <a:off x="1164741" y="3516613"/>
            <a:ext cx="15958518" cy="959066"/>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Contoh:</a:t>
            </a:r>
          </a:p>
          <a:p>
            <a:pPr algn="just">
              <a:lnSpc>
                <a:spcPts val="3838"/>
              </a:lnSpc>
            </a:pPr>
          </a:p>
        </p:txBody>
      </p:sp>
      <p:sp>
        <p:nvSpPr>
          <p:cNvPr name="TextBox 7" id="7"/>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TextBox 8" id="8"/>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356179"/>
            <a:ext cx="16230600" cy="6491119"/>
            <a:chOff x="0" y="0"/>
            <a:chExt cx="4274726" cy="1709595"/>
          </a:xfrm>
        </p:grpSpPr>
        <p:sp>
          <p:nvSpPr>
            <p:cNvPr name="Freeform 3" id="3"/>
            <p:cNvSpPr/>
            <p:nvPr/>
          </p:nvSpPr>
          <p:spPr>
            <a:xfrm flipH="false" flipV="false" rot="0">
              <a:off x="0" y="0"/>
              <a:ext cx="4274726" cy="1709595"/>
            </a:xfrm>
            <a:custGeom>
              <a:avLst/>
              <a:gdLst/>
              <a:ahLst/>
              <a:cxnLst/>
              <a:rect r="r" b="b" t="t" l="l"/>
              <a:pathLst>
                <a:path h="1709595" w="4274726">
                  <a:moveTo>
                    <a:pt x="0" y="0"/>
                  </a:moveTo>
                  <a:lnTo>
                    <a:pt x="4274726" y="0"/>
                  </a:lnTo>
                  <a:lnTo>
                    <a:pt x="4274726" y="1709595"/>
                  </a:lnTo>
                  <a:lnTo>
                    <a:pt x="0" y="1709595"/>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175722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4491101"/>
            <a:chOff x="0" y="0"/>
            <a:chExt cx="4816593" cy="1182841"/>
          </a:xfrm>
        </p:grpSpPr>
        <p:sp>
          <p:nvSpPr>
            <p:cNvPr name="Freeform 6" id="6"/>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7" id="7"/>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64741" y="3487807"/>
            <a:ext cx="15958518" cy="4359491"/>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Untuk test cases menggunakan tools fromat kode diawali dengan MPA-NN (NN adalah nomor pembuatan test cases). Setiap Test cases dipisahkan kedalam Test Suite Platform yang mana di dialam test suite platform terjadapat test suite khusus untuk Fitur tertentu.</a:t>
            </a:r>
          </a:p>
          <a:p>
            <a:pPr algn="just">
              <a:lnSpc>
                <a:spcPts val="3838"/>
              </a:lnSpc>
            </a:pPr>
            <a:r>
              <a:rPr lang="en-US" sz="2741">
                <a:solidFill>
                  <a:srgbClr val="FFFFFF"/>
                </a:solidFill>
                <a:latin typeface="Glacial Indifference"/>
              </a:rPr>
              <a:t>Contoh:</a:t>
            </a:r>
          </a:p>
          <a:p>
            <a:pPr algn="just" marL="591888" indent="-295944" lvl="1">
              <a:lnSpc>
                <a:spcPts val="3838"/>
              </a:lnSpc>
              <a:buFont typeface="Arial"/>
              <a:buChar char="•"/>
            </a:pPr>
            <a:r>
              <a:rPr lang="en-US" sz="2741">
                <a:solidFill>
                  <a:srgbClr val="FFFFFF"/>
                </a:solidFill>
                <a:latin typeface="Glacial Indifference"/>
              </a:rPr>
              <a:t>Title berisikan nama Scenario tiap Test Case.</a:t>
            </a:r>
          </a:p>
          <a:p>
            <a:pPr algn="just" marL="591888" indent="-295944" lvl="1">
              <a:lnSpc>
                <a:spcPts val="3838"/>
              </a:lnSpc>
              <a:buFont typeface="Arial"/>
              <a:buChar char="•"/>
            </a:pPr>
            <a:r>
              <a:rPr lang="en-US" sz="2741">
                <a:solidFill>
                  <a:srgbClr val="FFFFFF"/>
                </a:solidFill>
                <a:latin typeface="Glacial Indifference"/>
              </a:rPr>
              <a:t>Description beriks</a:t>
            </a:r>
            <a:r>
              <a:rPr lang="en-US" sz="2741">
                <a:solidFill>
                  <a:srgbClr val="FFFFFF"/>
                </a:solidFill>
                <a:latin typeface="Glacial Indifference"/>
              </a:rPr>
              <a:t>ikan penjelasan singkat jika dibutuhkan.</a:t>
            </a:r>
          </a:p>
          <a:p>
            <a:pPr algn="just" marL="591888" indent="-295944" lvl="1">
              <a:lnSpc>
                <a:spcPts val="3838"/>
              </a:lnSpc>
              <a:buFont typeface="Arial"/>
              <a:buChar char="•"/>
            </a:pPr>
            <a:r>
              <a:rPr lang="en-US" sz="2741">
                <a:solidFill>
                  <a:srgbClr val="FFFFFF"/>
                </a:solidFill>
                <a:latin typeface="Glacial Indifference"/>
              </a:rPr>
              <a:t>At</a:t>
            </a:r>
            <a:r>
              <a:rPr lang="en-US" sz="2741">
                <a:solidFill>
                  <a:srgbClr val="FFFFFF"/>
                </a:solidFill>
                <a:latin typeface="Glacial Indifference"/>
              </a:rPr>
              <a:t>techments berisikan screenshots hasil pengujian Au</a:t>
            </a:r>
            <a:r>
              <a:rPr lang="en-US" sz="2741">
                <a:solidFill>
                  <a:srgbClr val="FFFFFF"/>
                </a:solidFill>
                <a:latin typeface="Glacial Indifference"/>
              </a:rPr>
              <a:t>tomas</a:t>
            </a:r>
            <a:r>
              <a:rPr lang="en-US" sz="2741">
                <a:solidFill>
                  <a:srgbClr val="FFFFFF"/>
                </a:solidFill>
                <a:latin typeface="Glacial Indifference"/>
              </a:rPr>
              <a:t>i yang dilakukan.</a:t>
            </a:r>
          </a:p>
          <a:p>
            <a:pPr algn="just" marL="591888" indent="-295944" lvl="1">
              <a:lnSpc>
                <a:spcPts val="3838"/>
              </a:lnSpc>
              <a:buFont typeface="Arial"/>
              <a:buChar char="•"/>
            </a:pPr>
            <a:r>
              <a:rPr lang="en-US" sz="2741">
                <a:solidFill>
                  <a:srgbClr val="FFFFFF"/>
                </a:solidFill>
                <a:latin typeface="Glacial Indifference"/>
              </a:rPr>
              <a:t>Steps berisikan langkah-langkah pengujian yang dilakukan pada tiap test case.</a:t>
            </a:r>
          </a:p>
          <a:p>
            <a:pPr algn="just">
              <a:lnSpc>
                <a:spcPts val="3838"/>
              </a:lnSpc>
            </a:pPr>
          </a:p>
        </p:txBody>
      </p:sp>
      <p:sp>
        <p:nvSpPr>
          <p:cNvPr name="TextBox 9" id="9"/>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AutoShape 10" id="10"/>
          <p:cNvSpPr/>
          <p:nvPr/>
        </p:nvSpPr>
        <p:spPr>
          <a:xfrm>
            <a:off x="7648026" y="8232979"/>
            <a:ext cx="2991947" cy="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5400000">
            <a:off x="1405728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491101"/>
            <a:chOff x="0" y="0"/>
            <a:chExt cx="4816593" cy="1182841"/>
          </a:xfrm>
        </p:grpSpPr>
        <p:sp>
          <p:nvSpPr>
            <p:cNvPr name="Freeform 3" id="3"/>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4" id="4"/>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789863" y="3573763"/>
            <a:ext cx="14071414" cy="6713237"/>
          </a:xfrm>
          <a:custGeom>
            <a:avLst/>
            <a:gdLst/>
            <a:ahLst/>
            <a:cxnLst/>
            <a:rect r="r" b="b" t="t" l="l"/>
            <a:pathLst>
              <a:path h="6713237" w="14071414">
                <a:moveTo>
                  <a:pt x="0" y="0"/>
                </a:moveTo>
                <a:lnTo>
                  <a:pt x="14071414" y="0"/>
                </a:lnTo>
                <a:lnTo>
                  <a:pt x="14071414" y="6713237"/>
                </a:lnTo>
                <a:lnTo>
                  <a:pt x="0" y="6713237"/>
                </a:lnTo>
                <a:lnTo>
                  <a:pt x="0" y="0"/>
                </a:lnTo>
                <a:close/>
              </a:path>
            </a:pathLst>
          </a:custGeom>
          <a:blipFill>
            <a:blip r:embed="rId2"/>
            <a:stretch>
              <a:fillRect l="0" t="0" r="0" b="0"/>
            </a:stretch>
          </a:blipFill>
        </p:spPr>
      </p:sp>
      <p:sp>
        <p:nvSpPr>
          <p:cNvPr name="TextBox 6" id="6"/>
          <p:cNvSpPr txBox="true"/>
          <p:nvPr/>
        </p:nvSpPr>
        <p:spPr>
          <a:xfrm rot="0">
            <a:off x="1164741" y="3516613"/>
            <a:ext cx="15958518" cy="959066"/>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Contoh:</a:t>
            </a:r>
          </a:p>
          <a:p>
            <a:pPr algn="just">
              <a:lnSpc>
                <a:spcPts val="3838"/>
              </a:lnSpc>
            </a:pPr>
          </a:p>
        </p:txBody>
      </p:sp>
      <p:sp>
        <p:nvSpPr>
          <p:cNvPr name="TextBox 7" id="7"/>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TextBox 8" id="8"/>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2896" y="3406000"/>
            <a:ext cx="11782055" cy="2699119"/>
          </a:xfrm>
          <a:prstGeom prst="rect">
            <a:avLst/>
          </a:prstGeom>
        </p:spPr>
        <p:txBody>
          <a:bodyPr anchor="t" rtlCol="false" tIns="0" lIns="0" bIns="0" rIns="0">
            <a:spAutoFit/>
          </a:bodyPr>
          <a:lstStyle/>
          <a:p>
            <a:pPr>
              <a:lnSpc>
                <a:spcPts val="4347"/>
              </a:lnSpc>
            </a:pPr>
            <a:r>
              <a:rPr lang="en-US" sz="3105">
                <a:solidFill>
                  <a:srgbClr val="040303"/>
                </a:solidFill>
                <a:latin typeface="Glacial Indifference Bold"/>
              </a:rPr>
              <a:t>Qase.io adalah test cases management tools yang dirancang untuk mengelola, melacak, dan mengorganisasi test cases perangkat lunak. Ini memungkinkan untuk membuat, mengedit, dan mengelola test cases serta menghubungkannya dengan kebutuhan dan laporan hasil uji.</a:t>
            </a:r>
          </a:p>
        </p:txBody>
      </p:sp>
      <p:sp>
        <p:nvSpPr>
          <p:cNvPr name="Freeform 3" id="3"/>
          <p:cNvSpPr/>
          <p:nvPr/>
        </p:nvSpPr>
        <p:spPr>
          <a:xfrm flipH="false" flipV="false" rot="-8100000">
            <a:off x="8707674" y="3593198"/>
            <a:ext cx="8321280" cy="11499256"/>
          </a:xfrm>
          <a:custGeom>
            <a:avLst/>
            <a:gdLst/>
            <a:ahLst/>
            <a:cxnLst/>
            <a:rect r="r" b="b" t="t" l="l"/>
            <a:pathLst>
              <a:path h="11499256" w="8321280">
                <a:moveTo>
                  <a:pt x="0" y="0"/>
                </a:moveTo>
                <a:lnTo>
                  <a:pt x="8321279" y="0"/>
                </a:lnTo>
                <a:lnTo>
                  <a:pt x="8321279"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955939"/>
            <a:ext cx="3277039" cy="3277039"/>
          </a:xfrm>
          <a:custGeom>
            <a:avLst/>
            <a:gdLst/>
            <a:ahLst/>
            <a:cxnLst/>
            <a:rect r="r" b="b" t="t" l="l"/>
            <a:pathLst>
              <a:path h="3277039" w="3277039">
                <a:moveTo>
                  <a:pt x="0" y="0"/>
                </a:moveTo>
                <a:lnTo>
                  <a:pt x="3277039" y="0"/>
                </a:lnTo>
                <a:lnTo>
                  <a:pt x="3277039" y="3277039"/>
                </a:lnTo>
                <a:lnTo>
                  <a:pt x="0" y="3277039"/>
                </a:lnTo>
                <a:lnTo>
                  <a:pt x="0" y="0"/>
                </a:lnTo>
                <a:close/>
              </a:path>
            </a:pathLst>
          </a:custGeom>
          <a:blipFill>
            <a:blip r:embed="rId4"/>
            <a:stretch>
              <a:fillRect l="0" t="0" r="0" b="0"/>
            </a:stretch>
          </a:blipFill>
        </p:spPr>
      </p:sp>
      <p:sp>
        <p:nvSpPr>
          <p:cNvPr name="TextBox 5" id="5"/>
          <p:cNvSpPr txBox="true"/>
          <p:nvPr/>
        </p:nvSpPr>
        <p:spPr>
          <a:xfrm rot="0">
            <a:off x="5332896" y="2256537"/>
            <a:ext cx="12344033" cy="699402"/>
          </a:xfrm>
          <a:prstGeom prst="rect">
            <a:avLst/>
          </a:prstGeom>
        </p:spPr>
        <p:txBody>
          <a:bodyPr anchor="t" rtlCol="false" tIns="0" lIns="0" bIns="0" rIns="0">
            <a:spAutoFit/>
          </a:bodyPr>
          <a:lstStyle/>
          <a:p>
            <a:pPr>
              <a:lnSpc>
                <a:spcPts val="5281"/>
              </a:lnSpc>
            </a:pPr>
            <a:r>
              <a:rPr lang="en-US" sz="5178">
                <a:solidFill>
                  <a:srgbClr val="040303"/>
                </a:solidFill>
                <a:latin typeface="TAN Nimbus"/>
              </a:rPr>
              <a:t>Test Case Management Tool</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2896" y="3406000"/>
            <a:ext cx="11782055" cy="2699119"/>
          </a:xfrm>
          <a:prstGeom prst="rect">
            <a:avLst/>
          </a:prstGeom>
        </p:spPr>
        <p:txBody>
          <a:bodyPr anchor="t" rtlCol="false" tIns="0" lIns="0" bIns="0" rIns="0">
            <a:spAutoFit/>
          </a:bodyPr>
          <a:lstStyle/>
          <a:p>
            <a:pPr>
              <a:lnSpc>
                <a:spcPts val="4347"/>
              </a:lnSpc>
            </a:pPr>
            <a:r>
              <a:rPr lang="en-US" sz="3105">
                <a:solidFill>
                  <a:srgbClr val="040303"/>
                </a:solidFill>
                <a:latin typeface="Glacial Indifference Bold"/>
              </a:rPr>
              <a:t>Jira adalah project management tools yang banyak digunakan, dan sering digunakan dalam pengembangan perangkat lunak untuk melacak pekerjaan, tugas, dan bug. Dapat digunakan untuk merencanakan, mengelola, dan melacak proyek pengembangan perangkat lunak.</a:t>
            </a:r>
          </a:p>
        </p:txBody>
      </p:sp>
      <p:sp>
        <p:nvSpPr>
          <p:cNvPr name="Freeform 3" id="3"/>
          <p:cNvSpPr/>
          <p:nvPr/>
        </p:nvSpPr>
        <p:spPr>
          <a:xfrm flipH="false" flipV="false" rot="-8100000">
            <a:off x="8707674" y="3593198"/>
            <a:ext cx="8321280" cy="11499256"/>
          </a:xfrm>
          <a:custGeom>
            <a:avLst/>
            <a:gdLst/>
            <a:ahLst/>
            <a:cxnLst/>
            <a:rect r="r" b="b" t="t" l="l"/>
            <a:pathLst>
              <a:path h="11499256" w="8321280">
                <a:moveTo>
                  <a:pt x="0" y="0"/>
                </a:moveTo>
                <a:lnTo>
                  <a:pt x="8321279" y="0"/>
                </a:lnTo>
                <a:lnTo>
                  <a:pt x="8321279"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717927"/>
            <a:ext cx="3387192" cy="3387192"/>
          </a:xfrm>
          <a:custGeom>
            <a:avLst/>
            <a:gdLst/>
            <a:ahLst/>
            <a:cxnLst/>
            <a:rect r="r" b="b" t="t" l="l"/>
            <a:pathLst>
              <a:path h="3387192" w="3387192">
                <a:moveTo>
                  <a:pt x="0" y="0"/>
                </a:moveTo>
                <a:lnTo>
                  <a:pt x="3387192" y="0"/>
                </a:lnTo>
                <a:lnTo>
                  <a:pt x="3387192" y="3387192"/>
                </a:lnTo>
                <a:lnTo>
                  <a:pt x="0" y="3387192"/>
                </a:lnTo>
                <a:lnTo>
                  <a:pt x="0" y="0"/>
                </a:lnTo>
                <a:close/>
              </a:path>
            </a:pathLst>
          </a:custGeom>
          <a:blipFill>
            <a:blip r:embed="rId4"/>
            <a:stretch>
              <a:fillRect l="0" t="0" r="0" b="0"/>
            </a:stretch>
          </a:blipFill>
        </p:spPr>
      </p:sp>
      <p:sp>
        <p:nvSpPr>
          <p:cNvPr name="TextBox 5" id="5"/>
          <p:cNvSpPr txBox="true"/>
          <p:nvPr/>
        </p:nvSpPr>
        <p:spPr>
          <a:xfrm rot="0">
            <a:off x="5332896" y="2256537"/>
            <a:ext cx="12344033" cy="699402"/>
          </a:xfrm>
          <a:prstGeom prst="rect">
            <a:avLst/>
          </a:prstGeom>
        </p:spPr>
        <p:txBody>
          <a:bodyPr anchor="t" rtlCol="false" tIns="0" lIns="0" bIns="0" rIns="0">
            <a:spAutoFit/>
          </a:bodyPr>
          <a:lstStyle/>
          <a:p>
            <a:pPr>
              <a:lnSpc>
                <a:spcPts val="5281"/>
              </a:lnSpc>
            </a:pPr>
            <a:r>
              <a:rPr lang="en-US" sz="5178">
                <a:solidFill>
                  <a:srgbClr val="040303"/>
                </a:solidFill>
                <a:latin typeface="TAN Nimbus"/>
              </a:rPr>
              <a:t>Tracking Management Tools</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2896" y="3406000"/>
            <a:ext cx="11782055" cy="2156855"/>
          </a:xfrm>
          <a:prstGeom prst="rect">
            <a:avLst/>
          </a:prstGeom>
        </p:spPr>
        <p:txBody>
          <a:bodyPr anchor="t" rtlCol="false" tIns="0" lIns="0" bIns="0" rIns="0">
            <a:spAutoFit/>
          </a:bodyPr>
          <a:lstStyle/>
          <a:p>
            <a:pPr>
              <a:lnSpc>
                <a:spcPts val="4347"/>
              </a:lnSpc>
            </a:pPr>
            <a:r>
              <a:rPr lang="en-US" sz="3105">
                <a:solidFill>
                  <a:srgbClr val="040303"/>
                </a:solidFill>
                <a:latin typeface="Glacial Indifference Bold"/>
              </a:rPr>
              <a:t>Cucumber Serenity adalah framework pengujian otomatis yang digunakan untuk menguji aplikasi web dengan bahasa alami. Ini memungkinkan untuk menulis skenario pengujian dalam bahasa alami (Gherkin) dan mengotomatisasi.</a:t>
            </a:r>
          </a:p>
        </p:txBody>
      </p:sp>
      <p:sp>
        <p:nvSpPr>
          <p:cNvPr name="Freeform 3" id="3"/>
          <p:cNvSpPr/>
          <p:nvPr/>
        </p:nvSpPr>
        <p:spPr>
          <a:xfrm flipH="false" flipV="false" rot="-8100000">
            <a:off x="8707674" y="3593198"/>
            <a:ext cx="8321280" cy="11499256"/>
          </a:xfrm>
          <a:custGeom>
            <a:avLst/>
            <a:gdLst/>
            <a:ahLst/>
            <a:cxnLst/>
            <a:rect r="r" b="b" t="t" l="l"/>
            <a:pathLst>
              <a:path h="11499256" w="8321280">
                <a:moveTo>
                  <a:pt x="0" y="0"/>
                </a:moveTo>
                <a:lnTo>
                  <a:pt x="8321279" y="0"/>
                </a:lnTo>
                <a:lnTo>
                  <a:pt x="8321279"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841639"/>
            <a:ext cx="2972688" cy="2972688"/>
          </a:xfrm>
          <a:custGeom>
            <a:avLst/>
            <a:gdLst/>
            <a:ahLst/>
            <a:cxnLst/>
            <a:rect r="r" b="b" t="t" l="l"/>
            <a:pathLst>
              <a:path h="2972688" w="2972688">
                <a:moveTo>
                  <a:pt x="0" y="0"/>
                </a:moveTo>
                <a:lnTo>
                  <a:pt x="2972688" y="0"/>
                </a:lnTo>
                <a:lnTo>
                  <a:pt x="2972688" y="2972688"/>
                </a:lnTo>
                <a:lnTo>
                  <a:pt x="0" y="2972688"/>
                </a:lnTo>
                <a:lnTo>
                  <a:pt x="0" y="0"/>
                </a:lnTo>
                <a:close/>
              </a:path>
            </a:pathLst>
          </a:custGeom>
          <a:blipFill>
            <a:blip r:embed="rId4"/>
            <a:stretch>
              <a:fillRect l="0" t="0" r="0" b="0"/>
            </a:stretch>
          </a:blipFill>
        </p:spPr>
      </p:sp>
      <p:sp>
        <p:nvSpPr>
          <p:cNvPr name="TextBox 5" id="5"/>
          <p:cNvSpPr txBox="true"/>
          <p:nvPr/>
        </p:nvSpPr>
        <p:spPr>
          <a:xfrm rot="0">
            <a:off x="5332896" y="2256537"/>
            <a:ext cx="12344033" cy="699402"/>
          </a:xfrm>
          <a:prstGeom prst="rect">
            <a:avLst/>
          </a:prstGeom>
        </p:spPr>
        <p:txBody>
          <a:bodyPr anchor="t" rtlCol="false" tIns="0" lIns="0" bIns="0" rIns="0">
            <a:spAutoFit/>
          </a:bodyPr>
          <a:lstStyle/>
          <a:p>
            <a:pPr>
              <a:lnSpc>
                <a:spcPts val="5281"/>
              </a:lnSpc>
            </a:pPr>
            <a:r>
              <a:rPr lang="en-US" sz="5178">
                <a:solidFill>
                  <a:srgbClr val="040303"/>
                </a:solidFill>
                <a:latin typeface="TAN Nimbus"/>
              </a:rPr>
              <a:t>Tools for Web UI testing</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2896" y="3406000"/>
            <a:ext cx="11782055" cy="2699119"/>
          </a:xfrm>
          <a:prstGeom prst="rect">
            <a:avLst/>
          </a:prstGeom>
        </p:spPr>
        <p:txBody>
          <a:bodyPr anchor="t" rtlCol="false" tIns="0" lIns="0" bIns="0" rIns="0">
            <a:spAutoFit/>
          </a:bodyPr>
          <a:lstStyle/>
          <a:p>
            <a:pPr>
              <a:lnSpc>
                <a:spcPts val="4347"/>
              </a:lnSpc>
            </a:pPr>
            <a:r>
              <a:rPr lang="en-US" sz="3105">
                <a:solidFill>
                  <a:srgbClr val="040303"/>
                </a:solidFill>
                <a:latin typeface="Glacial Indifference Bold"/>
              </a:rPr>
              <a:t>REST Assured adalah library Java yang digunakan untuk mengotomatisasi pengujian API RESTful. Ini menyediakan metode dan fungsi untuk mengirim permintaan HTTP ke API RESTful dan memeriksa tanggapan.</a:t>
            </a:r>
          </a:p>
          <a:p>
            <a:pPr>
              <a:lnSpc>
                <a:spcPts val="4347"/>
              </a:lnSpc>
            </a:pPr>
          </a:p>
        </p:txBody>
      </p:sp>
      <p:sp>
        <p:nvSpPr>
          <p:cNvPr name="Freeform 3" id="3"/>
          <p:cNvSpPr/>
          <p:nvPr/>
        </p:nvSpPr>
        <p:spPr>
          <a:xfrm flipH="false" flipV="false" rot="-8100000">
            <a:off x="8707674" y="3593198"/>
            <a:ext cx="8321280" cy="11499256"/>
          </a:xfrm>
          <a:custGeom>
            <a:avLst/>
            <a:gdLst/>
            <a:ahLst/>
            <a:cxnLst/>
            <a:rect r="r" b="b" t="t" l="l"/>
            <a:pathLst>
              <a:path h="11499256" w="8321280">
                <a:moveTo>
                  <a:pt x="0" y="0"/>
                </a:moveTo>
                <a:lnTo>
                  <a:pt x="8321279" y="0"/>
                </a:lnTo>
                <a:lnTo>
                  <a:pt x="8321279"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955939"/>
            <a:ext cx="3113750" cy="3113750"/>
          </a:xfrm>
          <a:custGeom>
            <a:avLst/>
            <a:gdLst/>
            <a:ahLst/>
            <a:cxnLst/>
            <a:rect r="r" b="b" t="t" l="l"/>
            <a:pathLst>
              <a:path h="3113750" w="3113750">
                <a:moveTo>
                  <a:pt x="0" y="0"/>
                </a:moveTo>
                <a:lnTo>
                  <a:pt x="3113750" y="0"/>
                </a:lnTo>
                <a:lnTo>
                  <a:pt x="3113750" y="3113750"/>
                </a:lnTo>
                <a:lnTo>
                  <a:pt x="0" y="3113750"/>
                </a:lnTo>
                <a:lnTo>
                  <a:pt x="0" y="0"/>
                </a:lnTo>
                <a:close/>
              </a:path>
            </a:pathLst>
          </a:custGeom>
          <a:blipFill>
            <a:blip r:embed="rId4"/>
            <a:stretch>
              <a:fillRect l="0" t="0" r="0" b="0"/>
            </a:stretch>
          </a:blipFill>
        </p:spPr>
      </p:sp>
      <p:sp>
        <p:nvSpPr>
          <p:cNvPr name="TextBox 5" id="5"/>
          <p:cNvSpPr txBox="true"/>
          <p:nvPr/>
        </p:nvSpPr>
        <p:spPr>
          <a:xfrm rot="0">
            <a:off x="5332896" y="2256537"/>
            <a:ext cx="12344033" cy="699402"/>
          </a:xfrm>
          <a:prstGeom prst="rect">
            <a:avLst/>
          </a:prstGeom>
        </p:spPr>
        <p:txBody>
          <a:bodyPr anchor="t" rtlCol="false" tIns="0" lIns="0" bIns="0" rIns="0">
            <a:spAutoFit/>
          </a:bodyPr>
          <a:lstStyle/>
          <a:p>
            <a:pPr>
              <a:lnSpc>
                <a:spcPts val="5281"/>
              </a:lnSpc>
            </a:pPr>
            <a:r>
              <a:rPr lang="en-US" sz="5178">
                <a:solidFill>
                  <a:srgbClr val="040303"/>
                </a:solidFill>
                <a:latin typeface="TAN Nimbus"/>
              </a:rPr>
              <a:t>Tools for RESTful API testing</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2896" y="3406000"/>
            <a:ext cx="11782055" cy="2156855"/>
          </a:xfrm>
          <a:prstGeom prst="rect">
            <a:avLst/>
          </a:prstGeom>
        </p:spPr>
        <p:txBody>
          <a:bodyPr anchor="t" rtlCol="false" tIns="0" lIns="0" bIns="0" rIns="0">
            <a:spAutoFit/>
          </a:bodyPr>
          <a:lstStyle/>
          <a:p>
            <a:pPr>
              <a:lnSpc>
                <a:spcPts val="4347"/>
              </a:lnSpc>
            </a:pPr>
            <a:r>
              <a:rPr lang="en-US" sz="3105">
                <a:solidFill>
                  <a:srgbClr val="040303"/>
                </a:solidFill>
                <a:latin typeface="Glacial Indifference Bold"/>
              </a:rPr>
              <a:t>Katalon adalah platform otomatisasi pengujian yang digunakan untuk menguji aplikasi mobile dan web. Ini mendukung pengujian berbasis GUI dan pengujian API serta dapat digunakan untuk menguji aplikasi mobile di berbagai platform.</a:t>
            </a:r>
          </a:p>
        </p:txBody>
      </p:sp>
      <p:sp>
        <p:nvSpPr>
          <p:cNvPr name="Freeform 3" id="3"/>
          <p:cNvSpPr/>
          <p:nvPr/>
        </p:nvSpPr>
        <p:spPr>
          <a:xfrm flipH="false" flipV="false" rot="-8100000">
            <a:off x="8707674" y="3593198"/>
            <a:ext cx="8321280" cy="11499256"/>
          </a:xfrm>
          <a:custGeom>
            <a:avLst/>
            <a:gdLst/>
            <a:ahLst/>
            <a:cxnLst/>
            <a:rect r="r" b="b" t="t" l="l"/>
            <a:pathLst>
              <a:path h="11499256" w="8321280">
                <a:moveTo>
                  <a:pt x="0" y="0"/>
                </a:moveTo>
                <a:lnTo>
                  <a:pt x="8321279" y="0"/>
                </a:lnTo>
                <a:lnTo>
                  <a:pt x="8321279"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2170812"/>
            <a:ext cx="4780342" cy="4676421"/>
          </a:xfrm>
          <a:custGeom>
            <a:avLst/>
            <a:gdLst/>
            <a:ahLst/>
            <a:cxnLst/>
            <a:rect r="r" b="b" t="t" l="l"/>
            <a:pathLst>
              <a:path h="4676421" w="4780342">
                <a:moveTo>
                  <a:pt x="0" y="0"/>
                </a:moveTo>
                <a:lnTo>
                  <a:pt x="4780342" y="0"/>
                </a:lnTo>
                <a:lnTo>
                  <a:pt x="4780342" y="4676421"/>
                </a:lnTo>
                <a:lnTo>
                  <a:pt x="0" y="4676421"/>
                </a:lnTo>
                <a:lnTo>
                  <a:pt x="0" y="0"/>
                </a:lnTo>
                <a:close/>
              </a:path>
            </a:pathLst>
          </a:custGeom>
          <a:blipFill>
            <a:blip r:embed="rId4"/>
            <a:stretch>
              <a:fillRect l="0" t="0" r="0" b="0"/>
            </a:stretch>
          </a:blipFill>
        </p:spPr>
      </p:sp>
      <p:sp>
        <p:nvSpPr>
          <p:cNvPr name="TextBox 5" id="5"/>
          <p:cNvSpPr txBox="true"/>
          <p:nvPr/>
        </p:nvSpPr>
        <p:spPr>
          <a:xfrm rot="0">
            <a:off x="5332896" y="2256537"/>
            <a:ext cx="12344033" cy="699402"/>
          </a:xfrm>
          <a:prstGeom prst="rect">
            <a:avLst/>
          </a:prstGeom>
        </p:spPr>
        <p:txBody>
          <a:bodyPr anchor="t" rtlCol="false" tIns="0" lIns="0" bIns="0" rIns="0">
            <a:spAutoFit/>
          </a:bodyPr>
          <a:lstStyle/>
          <a:p>
            <a:pPr>
              <a:lnSpc>
                <a:spcPts val="5281"/>
              </a:lnSpc>
            </a:pPr>
            <a:r>
              <a:rPr lang="en-US" sz="5178">
                <a:solidFill>
                  <a:srgbClr val="040303"/>
                </a:solidFill>
                <a:latin typeface="TAN Nimbus"/>
              </a:rPr>
              <a:t>Tools for mobile testing</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581906"/>
            <a:ext cx="1235921" cy="123592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6418122"/>
            <a:ext cx="1235921" cy="12359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019711" y="4398429"/>
            <a:ext cx="1602875" cy="1602875"/>
          </a:xfrm>
          <a:custGeom>
            <a:avLst/>
            <a:gdLst/>
            <a:ahLst/>
            <a:cxnLst/>
            <a:rect r="r" b="b" t="t" l="l"/>
            <a:pathLst>
              <a:path h="1602875" w="1602875">
                <a:moveTo>
                  <a:pt x="0" y="0"/>
                </a:moveTo>
                <a:lnTo>
                  <a:pt x="1602875" y="0"/>
                </a:lnTo>
                <a:lnTo>
                  <a:pt x="1602875" y="1602875"/>
                </a:lnTo>
                <a:lnTo>
                  <a:pt x="0" y="1602875"/>
                </a:lnTo>
                <a:lnTo>
                  <a:pt x="0" y="0"/>
                </a:lnTo>
                <a:close/>
              </a:path>
            </a:pathLst>
          </a:custGeom>
          <a:blipFill>
            <a:blip r:embed="rId2"/>
            <a:stretch>
              <a:fillRect l="0" t="0" r="0" b="0"/>
            </a:stretch>
          </a:blipFill>
        </p:spPr>
      </p:sp>
      <p:grpSp>
        <p:nvGrpSpPr>
          <p:cNvPr name="Group 9" id="9"/>
          <p:cNvGrpSpPr/>
          <p:nvPr/>
        </p:nvGrpSpPr>
        <p:grpSpPr>
          <a:xfrm rot="0">
            <a:off x="8901713" y="4581906"/>
            <a:ext cx="6994989" cy="3072137"/>
            <a:chOff x="0" y="0"/>
            <a:chExt cx="9326651" cy="4096183"/>
          </a:xfrm>
        </p:grpSpPr>
        <p:grpSp>
          <p:nvGrpSpPr>
            <p:cNvPr name="Group 10" id="10"/>
            <p:cNvGrpSpPr/>
            <p:nvPr/>
          </p:nvGrpSpPr>
          <p:grpSpPr>
            <a:xfrm rot="0">
              <a:off x="0" y="0"/>
              <a:ext cx="1647895" cy="164789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448288"/>
              <a:ext cx="1647895" cy="164789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44970" y="393780"/>
              <a:ext cx="1557954" cy="936534"/>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03</a:t>
              </a:r>
            </a:p>
          </p:txBody>
        </p:sp>
        <p:sp>
          <p:nvSpPr>
            <p:cNvPr name="TextBox 17" id="17"/>
            <p:cNvSpPr txBox="true"/>
            <p:nvPr/>
          </p:nvSpPr>
          <p:spPr>
            <a:xfrm rot="0">
              <a:off x="44970" y="2842068"/>
              <a:ext cx="1557954" cy="936534"/>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04</a:t>
              </a:r>
            </a:p>
          </p:txBody>
        </p:sp>
        <p:sp>
          <p:nvSpPr>
            <p:cNvPr name="TextBox 18" id="18"/>
            <p:cNvSpPr txBox="true"/>
            <p:nvPr/>
          </p:nvSpPr>
          <p:spPr>
            <a:xfrm rot="0">
              <a:off x="2536895" y="290493"/>
              <a:ext cx="6789757" cy="971658"/>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Visual Studio Code</a:t>
              </a:r>
            </a:p>
          </p:txBody>
        </p:sp>
        <p:sp>
          <p:nvSpPr>
            <p:cNvPr name="TextBox 19" id="19"/>
            <p:cNvSpPr txBox="true"/>
            <p:nvPr/>
          </p:nvSpPr>
          <p:spPr>
            <a:xfrm rot="0">
              <a:off x="2536895" y="2738781"/>
              <a:ext cx="3698968" cy="971658"/>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Appium</a:t>
              </a:r>
            </a:p>
          </p:txBody>
        </p:sp>
      </p:grpSp>
      <p:sp>
        <p:nvSpPr>
          <p:cNvPr name="Freeform 20" id="20"/>
          <p:cNvSpPr/>
          <p:nvPr/>
        </p:nvSpPr>
        <p:spPr>
          <a:xfrm flipH="false" flipV="false" rot="0">
            <a:off x="4696382" y="6001304"/>
            <a:ext cx="1950802" cy="1950802"/>
          </a:xfrm>
          <a:custGeom>
            <a:avLst/>
            <a:gdLst/>
            <a:ahLst/>
            <a:cxnLst/>
            <a:rect r="r" b="b" t="t" l="l"/>
            <a:pathLst>
              <a:path h="1950802" w="1950802">
                <a:moveTo>
                  <a:pt x="0" y="0"/>
                </a:moveTo>
                <a:lnTo>
                  <a:pt x="1950803" y="0"/>
                </a:lnTo>
                <a:lnTo>
                  <a:pt x="1950803" y="1950803"/>
                </a:lnTo>
                <a:lnTo>
                  <a:pt x="0" y="1950803"/>
                </a:lnTo>
                <a:lnTo>
                  <a:pt x="0" y="0"/>
                </a:lnTo>
                <a:close/>
              </a:path>
            </a:pathLst>
          </a:custGeom>
          <a:blipFill>
            <a:blip r:embed="rId3"/>
            <a:stretch>
              <a:fillRect l="0" t="0" r="0" b="0"/>
            </a:stretch>
          </a:blipFill>
        </p:spPr>
      </p:sp>
      <p:sp>
        <p:nvSpPr>
          <p:cNvPr name="Freeform 21" id="21"/>
          <p:cNvSpPr/>
          <p:nvPr/>
        </p:nvSpPr>
        <p:spPr>
          <a:xfrm flipH="false" flipV="false" rot="0">
            <a:off x="15751913" y="4446173"/>
            <a:ext cx="1507387" cy="1507387"/>
          </a:xfrm>
          <a:custGeom>
            <a:avLst/>
            <a:gdLst/>
            <a:ahLst/>
            <a:cxnLst/>
            <a:rect r="r" b="b" t="t" l="l"/>
            <a:pathLst>
              <a:path h="1507387" w="1507387">
                <a:moveTo>
                  <a:pt x="0" y="0"/>
                </a:moveTo>
                <a:lnTo>
                  <a:pt x="1507387" y="0"/>
                </a:lnTo>
                <a:lnTo>
                  <a:pt x="1507387" y="1507387"/>
                </a:lnTo>
                <a:lnTo>
                  <a:pt x="0" y="1507387"/>
                </a:lnTo>
                <a:lnTo>
                  <a:pt x="0" y="0"/>
                </a:lnTo>
                <a:close/>
              </a:path>
            </a:pathLst>
          </a:custGeom>
          <a:blipFill>
            <a:blip r:embed="rId4"/>
            <a:stretch>
              <a:fillRect l="0" t="0" r="0" b="0"/>
            </a:stretch>
          </a:blipFill>
        </p:spPr>
      </p:sp>
      <p:sp>
        <p:nvSpPr>
          <p:cNvPr name="Freeform 22" id="22"/>
          <p:cNvSpPr/>
          <p:nvPr/>
        </p:nvSpPr>
        <p:spPr>
          <a:xfrm flipH="false" flipV="false" rot="0">
            <a:off x="13288630" y="6333677"/>
            <a:ext cx="1398957" cy="1404811"/>
          </a:xfrm>
          <a:custGeom>
            <a:avLst/>
            <a:gdLst/>
            <a:ahLst/>
            <a:cxnLst/>
            <a:rect r="r" b="b" t="t" l="l"/>
            <a:pathLst>
              <a:path h="1404811" w="1398957">
                <a:moveTo>
                  <a:pt x="0" y="0"/>
                </a:moveTo>
                <a:lnTo>
                  <a:pt x="1398958" y="0"/>
                </a:lnTo>
                <a:lnTo>
                  <a:pt x="1398958" y="1404811"/>
                </a:lnTo>
                <a:lnTo>
                  <a:pt x="0" y="1404811"/>
                </a:lnTo>
                <a:lnTo>
                  <a:pt x="0" y="0"/>
                </a:lnTo>
                <a:close/>
              </a:path>
            </a:pathLst>
          </a:custGeom>
          <a:blipFill>
            <a:blip r:embed="rId5"/>
            <a:stretch>
              <a:fillRect l="0" t="0" r="0" b="0"/>
            </a:stretch>
          </a:blipFill>
        </p:spPr>
      </p:sp>
      <p:sp>
        <p:nvSpPr>
          <p:cNvPr name="TextBox 23" id="23"/>
          <p:cNvSpPr txBox="true"/>
          <p:nvPr/>
        </p:nvSpPr>
        <p:spPr>
          <a:xfrm rot="0">
            <a:off x="3210689" y="1171575"/>
            <a:ext cx="11866622" cy="1113770"/>
          </a:xfrm>
          <a:prstGeom prst="rect">
            <a:avLst/>
          </a:prstGeom>
        </p:spPr>
        <p:txBody>
          <a:bodyPr anchor="t" rtlCol="false" tIns="0" lIns="0" bIns="0" rIns="0">
            <a:spAutoFit/>
          </a:bodyPr>
          <a:lstStyle/>
          <a:p>
            <a:pPr algn="ctr">
              <a:lnSpc>
                <a:spcPts val="8470"/>
              </a:lnSpc>
            </a:pPr>
            <a:r>
              <a:rPr lang="en-US" sz="8304">
                <a:solidFill>
                  <a:srgbClr val="040303"/>
                </a:solidFill>
                <a:latin typeface="TAN Nimbus"/>
              </a:rPr>
              <a:t>Other Tools</a:t>
            </a:r>
          </a:p>
        </p:txBody>
      </p:sp>
      <p:sp>
        <p:nvSpPr>
          <p:cNvPr name="TextBox 24" id="24"/>
          <p:cNvSpPr txBox="true"/>
          <p:nvPr/>
        </p:nvSpPr>
        <p:spPr>
          <a:xfrm rot="0">
            <a:off x="1062428" y="4896291"/>
            <a:ext cx="1168465" cy="683351"/>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01</a:t>
            </a:r>
          </a:p>
        </p:txBody>
      </p:sp>
      <p:sp>
        <p:nvSpPr>
          <p:cNvPr name="TextBox 25" id="25"/>
          <p:cNvSpPr txBox="true"/>
          <p:nvPr/>
        </p:nvSpPr>
        <p:spPr>
          <a:xfrm rot="0">
            <a:off x="1062428" y="6732507"/>
            <a:ext cx="1168465" cy="683351"/>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02</a:t>
            </a:r>
          </a:p>
        </p:txBody>
      </p:sp>
      <p:sp>
        <p:nvSpPr>
          <p:cNvPr name="TextBox 26" id="26"/>
          <p:cNvSpPr txBox="true"/>
          <p:nvPr/>
        </p:nvSpPr>
        <p:spPr>
          <a:xfrm rot="0">
            <a:off x="2897558" y="4775963"/>
            <a:ext cx="2774226" cy="752556"/>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IntellijIDEA</a:t>
            </a:r>
          </a:p>
        </p:txBody>
      </p:sp>
      <p:sp>
        <p:nvSpPr>
          <p:cNvPr name="TextBox 27" id="27"/>
          <p:cNvSpPr txBox="true"/>
          <p:nvPr/>
        </p:nvSpPr>
        <p:spPr>
          <a:xfrm rot="0">
            <a:off x="2897558" y="6612180"/>
            <a:ext cx="2774226" cy="752556"/>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Github</a:t>
            </a:r>
          </a:p>
        </p:txBody>
      </p:sp>
      <p:sp>
        <p:nvSpPr>
          <p:cNvPr name="TextBox 28" id="28"/>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581906"/>
            <a:ext cx="1235921" cy="123592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75005" y="4581906"/>
            <a:ext cx="1235921" cy="12359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6418122"/>
            <a:ext cx="1235921" cy="12359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5237"/>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788998" y="3964935"/>
            <a:ext cx="1765572" cy="2357129"/>
          </a:xfrm>
          <a:custGeom>
            <a:avLst/>
            <a:gdLst/>
            <a:ahLst/>
            <a:cxnLst/>
            <a:rect r="r" b="b" t="t" l="l"/>
            <a:pathLst>
              <a:path h="2357129" w="1765572">
                <a:moveTo>
                  <a:pt x="0" y="0"/>
                </a:moveTo>
                <a:lnTo>
                  <a:pt x="1765571" y="0"/>
                </a:lnTo>
                <a:lnTo>
                  <a:pt x="1765571" y="2357130"/>
                </a:lnTo>
                <a:lnTo>
                  <a:pt x="0" y="2357130"/>
                </a:lnTo>
                <a:lnTo>
                  <a:pt x="0" y="0"/>
                </a:lnTo>
                <a:close/>
              </a:path>
            </a:pathLst>
          </a:custGeom>
          <a:blipFill>
            <a:blip r:embed="rId2"/>
            <a:stretch>
              <a:fillRect l="0" t="0" r="0" b="0"/>
            </a:stretch>
          </a:blipFill>
        </p:spPr>
      </p:sp>
      <p:sp>
        <p:nvSpPr>
          <p:cNvPr name="Freeform 12" id="12"/>
          <p:cNvSpPr/>
          <p:nvPr/>
        </p:nvSpPr>
        <p:spPr>
          <a:xfrm flipH="false" flipV="false" rot="0">
            <a:off x="14549501" y="3528845"/>
            <a:ext cx="2889278" cy="2889278"/>
          </a:xfrm>
          <a:custGeom>
            <a:avLst/>
            <a:gdLst/>
            <a:ahLst/>
            <a:cxnLst/>
            <a:rect r="r" b="b" t="t" l="l"/>
            <a:pathLst>
              <a:path h="2889278" w="2889278">
                <a:moveTo>
                  <a:pt x="0" y="0"/>
                </a:moveTo>
                <a:lnTo>
                  <a:pt x="2889278" y="0"/>
                </a:lnTo>
                <a:lnTo>
                  <a:pt x="2889278" y="2889277"/>
                </a:lnTo>
                <a:lnTo>
                  <a:pt x="0" y="2889277"/>
                </a:lnTo>
                <a:lnTo>
                  <a:pt x="0" y="0"/>
                </a:lnTo>
                <a:close/>
              </a:path>
            </a:pathLst>
          </a:custGeom>
          <a:blipFill>
            <a:blip r:embed="rId3"/>
            <a:stretch>
              <a:fillRect l="0" t="0" r="0" b="0"/>
            </a:stretch>
          </a:blipFill>
        </p:spPr>
      </p:sp>
      <p:sp>
        <p:nvSpPr>
          <p:cNvPr name="TextBox 13" id="13"/>
          <p:cNvSpPr txBox="true"/>
          <p:nvPr/>
        </p:nvSpPr>
        <p:spPr>
          <a:xfrm rot="0">
            <a:off x="3210689" y="1171575"/>
            <a:ext cx="11866622" cy="1113770"/>
          </a:xfrm>
          <a:prstGeom prst="rect">
            <a:avLst/>
          </a:prstGeom>
        </p:spPr>
        <p:txBody>
          <a:bodyPr anchor="t" rtlCol="false" tIns="0" lIns="0" bIns="0" rIns="0">
            <a:spAutoFit/>
          </a:bodyPr>
          <a:lstStyle/>
          <a:p>
            <a:pPr algn="ctr">
              <a:lnSpc>
                <a:spcPts val="8470"/>
              </a:lnSpc>
            </a:pPr>
            <a:r>
              <a:rPr lang="en-US" sz="8304">
                <a:solidFill>
                  <a:srgbClr val="040303"/>
                </a:solidFill>
                <a:latin typeface="TAN Nimbus"/>
              </a:rPr>
              <a:t>Other Tools</a:t>
            </a:r>
          </a:p>
        </p:txBody>
      </p:sp>
      <p:sp>
        <p:nvSpPr>
          <p:cNvPr name="TextBox 14" id="14"/>
          <p:cNvSpPr txBox="true"/>
          <p:nvPr/>
        </p:nvSpPr>
        <p:spPr>
          <a:xfrm rot="0">
            <a:off x="1062428" y="4896291"/>
            <a:ext cx="1168465" cy="683351"/>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05</a:t>
            </a:r>
          </a:p>
        </p:txBody>
      </p:sp>
      <p:sp>
        <p:nvSpPr>
          <p:cNvPr name="TextBox 15" id="15"/>
          <p:cNvSpPr txBox="true"/>
          <p:nvPr/>
        </p:nvSpPr>
        <p:spPr>
          <a:xfrm rot="0">
            <a:off x="9508733" y="4896291"/>
            <a:ext cx="1168465" cy="683351"/>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07</a:t>
            </a:r>
          </a:p>
        </p:txBody>
      </p:sp>
      <p:sp>
        <p:nvSpPr>
          <p:cNvPr name="TextBox 16" id="16"/>
          <p:cNvSpPr txBox="true"/>
          <p:nvPr/>
        </p:nvSpPr>
        <p:spPr>
          <a:xfrm rot="0">
            <a:off x="1062428" y="6732507"/>
            <a:ext cx="1168465" cy="683351"/>
          </a:xfrm>
          <a:prstGeom prst="rect">
            <a:avLst/>
          </a:prstGeom>
        </p:spPr>
        <p:txBody>
          <a:bodyPr anchor="t" rtlCol="false" tIns="0" lIns="0" bIns="0" rIns="0">
            <a:spAutoFit/>
          </a:bodyPr>
          <a:lstStyle/>
          <a:p>
            <a:pPr algn="ctr">
              <a:lnSpc>
                <a:spcPts val="5111"/>
              </a:lnSpc>
            </a:pPr>
            <a:r>
              <a:rPr lang="en-US" sz="5011">
                <a:solidFill>
                  <a:srgbClr val="FFFFFF"/>
                </a:solidFill>
                <a:latin typeface="Glacial Indifference Bold"/>
              </a:rPr>
              <a:t>06</a:t>
            </a:r>
          </a:p>
        </p:txBody>
      </p:sp>
      <p:sp>
        <p:nvSpPr>
          <p:cNvPr name="TextBox 17" id="17"/>
          <p:cNvSpPr txBox="true"/>
          <p:nvPr/>
        </p:nvSpPr>
        <p:spPr>
          <a:xfrm rot="0">
            <a:off x="2897558" y="4775963"/>
            <a:ext cx="2774226" cy="752556"/>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Maven</a:t>
            </a:r>
          </a:p>
        </p:txBody>
      </p:sp>
      <p:sp>
        <p:nvSpPr>
          <p:cNvPr name="TextBox 18" id="18"/>
          <p:cNvSpPr txBox="true"/>
          <p:nvPr/>
        </p:nvSpPr>
        <p:spPr>
          <a:xfrm rot="0">
            <a:off x="2897558" y="6612180"/>
            <a:ext cx="2774226" cy="752556"/>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NPM</a:t>
            </a:r>
          </a:p>
        </p:txBody>
      </p:sp>
      <p:sp>
        <p:nvSpPr>
          <p:cNvPr name="TextBox 19" id="19"/>
          <p:cNvSpPr txBox="true"/>
          <p:nvPr/>
        </p:nvSpPr>
        <p:spPr>
          <a:xfrm rot="0">
            <a:off x="11377676" y="4775963"/>
            <a:ext cx="5092318" cy="752556"/>
          </a:xfrm>
          <a:prstGeom prst="rect">
            <a:avLst/>
          </a:prstGeom>
        </p:spPr>
        <p:txBody>
          <a:bodyPr anchor="t" rtlCol="false" tIns="0" lIns="0" bIns="0" rIns="0">
            <a:spAutoFit/>
          </a:bodyPr>
          <a:lstStyle/>
          <a:p>
            <a:pPr>
              <a:lnSpc>
                <a:spcPts val="6124"/>
              </a:lnSpc>
            </a:pPr>
            <a:r>
              <a:rPr lang="en-US" sz="4374">
                <a:solidFill>
                  <a:srgbClr val="040303"/>
                </a:solidFill>
                <a:latin typeface="Glacial Indifference"/>
              </a:rPr>
              <a:t>JDK &amp; JRE</a:t>
            </a:r>
          </a:p>
        </p:txBody>
      </p:sp>
      <p:sp>
        <p:nvSpPr>
          <p:cNvPr name="TextBox 20" id="20"/>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40303"/>
        </a:solidFill>
      </p:bgPr>
    </p:bg>
    <p:spTree>
      <p:nvGrpSpPr>
        <p:cNvPr id="1" name=""/>
        <p:cNvGrpSpPr/>
        <p:nvPr/>
      </p:nvGrpSpPr>
      <p:grpSpPr>
        <a:xfrm>
          <a:off x="0" y="0"/>
          <a:ext cx="0" cy="0"/>
          <a:chOff x="0" y="0"/>
          <a:chExt cx="0" cy="0"/>
        </a:xfrm>
      </p:grpSpPr>
      <p:sp>
        <p:nvSpPr>
          <p:cNvPr name="TextBox 2" id="2"/>
          <p:cNvSpPr txBox="true"/>
          <p:nvPr/>
        </p:nvSpPr>
        <p:spPr>
          <a:xfrm rot="0">
            <a:off x="3374049" y="3509161"/>
            <a:ext cx="11539902" cy="34626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Pengujian fungsionalitas adalah tahap penting dalam pengembangan perangkat lunak yang bertujuan untuk memastikan bahwa sebuah sistem atau aplikasi berfungsi sesuai yang diharapkan. Mini project ini dilakukan untuk menguji tiga platform yang berbeda, yaitu API, Web, dan Mobile. Tujuan utama dari pengujian ini adalah untuk memverifikasi bahwa setiap platform beroperasi dengan baik, memenuhi persyaratan fungsional, dan memberikan pengalaman yang baik kepada pengguna.</a:t>
            </a:r>
          </a:p>
        </p:txBody>
      </p:sp>
      <p:grpSp>
        <p:nvGrpSpPr>
          <p:cNvPr name="Group 3" id="3"/>
          <p:cNvGrpSpPr/>
          <p:nvPr/>
        </p:nvGrpSpPr>
        <p:grpSpPr>
          <a:xfrm rot="0">
            <a:off x="17259300" y="0"/>
            <a:ext cx="1028700" cy="10287000"/>
            <a:chOff x="0" y="0"/>
            <a:chExt cx="270933" cy="2709333"/>
          </a:xfrm>
        </p:grpSpPr>
        <p:sp>
          <p:nvSpPr>
            <p:cNvPr name="Freeform 4" id="4"/>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C5237"/>
            </a:solidFill>
          </p:spPr>
        </p:sp>
        <p:sp>
          <p:nvSpPr>
            <p:cNvPr name="TextBox 5" id="5"/>
            <p:cNvSpPr txBox="true"/>
            <p:nvPr/>
          </p:nvSpPr>
          <p:spPr>
            <a:xfrm>
              <a:off x="0" y="-47625"/>
              <a:ext cx="270933"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377617" y="1958491"/>
            <a:ext cx="9532767" cy="1080261"/>
          </a:xfrm>
          <a:prstGeom prst="rect">
            <a:avLst/>
          </a:prstGeom>
        </p:spPr>
        <p:txBody>
          <a:bodyPr anchor="t" rtlCol="false" tIns="0" lIns="0" bIns="0" rIns="0">
            <a:spAutoFit/>
          </a:bodyPr>
          <a:lstStyle/>
          <a:p>
            <a:pPr algn="ctr">
              <a:lnSpc>
                <a:spcPts val="8211"/>
              </a:lnSpc>
            </a:pPr>
            <a:r>
              <a:rPr lang="en-US" sz="8050">
                <a:solidFill>
                  <a:srgbClr val="FFFFFF"/>
                </a:solidFill>
                <a:latin typeface="TAN Nimbus"/>
              </a:rPr>
              <a:t>Latar Belakang</a:t>
            </a:r>
          </a:p>
        </p:txBody>
      </p:sp>
      <p:sp>
        <p:nvSpPr>
          <p:cNvPr name="AutoShape 7" id="7"/>
          <p:cNvSpPr/>
          <p:nvPr/>
        </p:nvSpPr>
        <p:spPr>
          <a:xfrm>
            <a:off x="7648026" y="7451656"/>
            <a:ext cx="2991947" cy="0"/>
          </a:xfrm>
          <a:prstGeom prst="line">
            <a:avLst/>
          </a:prstGeom>
          <a:ln cap="flat" w="38100">
            <a:solidFill>
              <a:srgbClr val="7C5237"/>
            </a:solidFill>
            <a:prstDash val="solid"/>
            <a:headEnd type="none" len="sm" w="sm"/>
            <a:tailEnd type="none" len="sm" w="sm"/>
          </a:ln>
        </p:spPr>
      </p:sp>
      <p:grpSp>
        <p:nvGrpSpPr>
          <p:cNvPr name="Group 8" id="8"/>
          <p:cNvGrpSpPr/>
          <p:nvPr/>
        </p:nvGrpSpPr>
        <p:grpSpPr>
          <a:xfrm rot="0">
            <a:off x="16465174" y="1028700"/>
            <a:ext cx="3263839" cy="8229600"/>
            <a:chOff x="0" y="0"/>
            <a:chExt cx="4351786" cy="10972800"/>
          </a:xfrm>
        </p:grpSpPr>
        <p:grpSp>
          <p:nvGrpSpPr>
            <p:cNvPr name="Group 9" id="9"/>
            <p:cNvGrpSpPr/>
            <p:nvPr/>
          </p:nvGrpSpPr>
          <p:grpSpPr>
            <a:xfrm rot="0">
              <a:off x="0" y="0"/>
              <a:ext cx="4351786" cy="10972800"/>
              <a:chOff x="0" y="0"/>
              <a:chExt cx="859612" cy="2167467"/>
            </a:xfrm>
          </p:grpSpPr>
          <p:sp>
            <p:nvSpPr>
              <p:cNvPr name="Freeform 10" id="10"/>
              <p:cNvSpPr/>
              <p:nvPr/>
            </p:nvSpPr>
            <p:spPr>
              <a:xfrm flipH="false" flipV="false" rot="0">
                <a:off x="0" y="0"/>
                <a:ext cx="859612" cy="2167467"/>
              </a:xfrm>
              <a:custGeom>
                <a:avLst/>
                <a:gdLst/>
                <a:ahLst/>
                <a:cxnLst/>
                <a:rect r="r" b="b" t="t" l="l"/>
                <a:pathLst>
                  <a:path h="2167467" w="859612">
                    <a:moveTo>
                      <a:pt x="0" y="0"/>
                    </a:moveTo>
                    <a:lnTo>
                      <a:pt x="859612" y="0"/>
                    </a:lnTo>
                    <a:lnTo>
                      <a:pt x="859612" y="2167467"/>
                    </a:lnTo>
                    <a:lnTo>
                      <a:pt x="0" y="2167467"/>
                    </a:lnTo>
                    <a:close/>
                  </a:path>
                </a:pathLst>
              </a:custGeom>
              <a:solidFill>
                <a:srgbClr val="000000">
                  <a:alpha val="0"/>
                </a:srgbClr>
              </a:solidFill>
              <a:ln w="38100" cap="sq">
                <a:solidFill>
                  <a:srgbClr val="FFFFFF"/>
                </a:solidFill>
                <a:prstDash val="solid"/>
                <a:miter/>
              </a:ln>
            </p:spPr>
          </p:sp>
          <p:sp>
            <p:nvSpPr>
              <p:cNvPr name="TextBox 11" id="11"/>
              <p:cNvSpPr txBox="true"/>
              <p:nvPr/>
            </p:nvSpPr>
            <p:spPr>
              <a:xfrm>
                <a:off x="0" y="-47625"/>
                <a:ext cx="859612" cy="221509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5400000">
              <a:off x="-3245450" y="5159375"/>
              <a:ext cx="9970403" cy="654050"/>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15389" y="2399638"/>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4"/>
            <a:stretch>
              <a:fillRect l="0" t="0" r="0" b="0"/>
            </a:stretch>
          </a:blipFill>
        </p:spPr>
      </p:sp>
      <p:sp>
        <p:nvSpPr>
          <p:cNvPr name="TextBox 4" id="4"/>
          <p:cNvSpPr txBox="true"/>
          <p:nvPr/>
        </p:nvSpPr>
        <p:spPr>
          <a:xfrm rot="0">
            <a:off x="437904" y="282123"/>
            <a:ext cx="10600451" cy="2117515"/>
          </a:xfrm>
          <a:prstGeom prst="rect">
            <a:avLst/>
          </a:prstGeom>
        </p:spPr>
        <p:txBody>
          <a:bodyPr anchor="t" rtlCol="false" tIns="0" lIns="0" bIns="0" rIns="0">
            <a:spAutoFit/>
          </a:bodyPr>
          <a:lstStyle/>
          <a:p>
            <a:pPr>
              <a:lnSpc>
                <a:spcPts val="8207"/>
              </a:lnSpc>
            </a:pPr>
            <a:r>
              <a:rPr lang="en-US" sz="8046">
                <a:solidFill>
                  <a:srgbClr val="FFFFFF"/>
                </a:solidFill>
                <a:latin typeface="TAN Nimbus"/>
              </a:rPr>
              <a:t>Struktur Folder API</a:t>
            </a:r>
          </a:p>
        </p:txBody>
      </p:sp>
      <p:sp>
        <p:nvSpPr>
          <p:cNvPr name="TextBox 5" id="5"/>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399638"/>
            <a:ext cx="6193849" cy="6112751"/>
          </a:xfrm>
          <a:custGeom>
            <a:avLst/>
            <a:gdLst/>
            <a:ahLst/>
            <a:cxnLst/>
            <a:rect r="r" b="b" t="t" l="l"/>
            <a:pathLst>
              <a:path h="6112751" w="6193849">
                <a:moveTo>
                  <a:pt x="0" y="0"/>
                </a:moveTo>
                <a:lnTo>
                  <a:pt x="6193849" y="0"/>
                </a:lnTo>
                <a:lnTo>
                  <a:pt x="6193849" y="6112751"/>
                </a:lnTo>
                <a:lnTo>
                  <a:pt x="0" y="6112751"/>
                </a:lnTo>
                <a:lnTo>
                  <a:pt x="0" y="0"/>
                </a:lnTo>
                <a:close/>
              </a:path>
            </a:pathLst>
          </a:custGeom>
          <a:blipFill>
            <a:blip r:embed="rId4"/>
            <a:stretch>
              <a:fillRect l="0" t="0" r="0" b="0"/>
            </a:stretch>
          </a:blipFill>
        </p:spPr>
      </p:sp>
      <p:sp>
        <p:nvSpPr>
          <p:cNvPr name="Freeform 4" id="4"/>
          <p:cNvSpPr/>
          <p:nvPr/>
        </p:nvSpPr>
        <p:spPr>
          <a:xfrm flipH="false" flipV="false" rot="0">
            <a:off x="9541336" y="2399638"/>
            <a:ext cx="6355300" cy="5955893"/>
          </a:xfrm>
          <a:custGeom>
            <a:avLst/>
            <a:gdLst/>
            <a:ahLst/>
            <a:cxnLst/>
            <a:rect r="r" b="b" t="t" l="l"/>
            <a:pathLst>
              <a:path h="5955893" w="6355300">
                <a:moveTo>
                  <a:pt x="0" y="0"/>
                </a:moveTo>
                <a:lnTo>
                  <a:pt x="6355300" y="0"/>
                </a:lnTo>
                <a:lnTo>
                  <a:pt x="6355300" y="5955893"/>
                </a:lnTo>
                <a:lnTo>
                  <a:pt x="0" y="5955893"/>
                </a:lnTo>
                <a:lnTo>
                  <a:pt x="0" y="0"/>
                </a:lnTo>
                <a:close/>
              </a:path>
            </a:pathLst>
          </a:custGeom>
          <a:blipFill>
            <a:blip r:embed="rId5"/>
            <a:stretch>
              <a:fillRect l="0" t="0" r="-16472" b="0"/>
            </a:stretch>
          </a:blipFill>
        </p:spPr>
      </p:sp>
      <p:sp>
        <p:nvSpPr>
          <p:cNvPr name="TextBox 5" id="5"/>
          <p:cNvSpPr txBox="true"/>
          <p:nvPr/>
        </p:nvSpPr>
        <p:spPr>
          <a:xfrm rot="0">
            <a:off x="437904" y="282123"/>
            <a:ext cx="10600451" cy="2117515"/>
          </a:xfrm>
          <a:prstGeom prst="rect">
            <a:avLst/>
          </a:prstGeom>
        </p:spPr>
        <p:txBody>
          <a:bodyPr anchor="t" rtlCol="false" tIns="0" lIns="0" bIns="0" rIns="0">
            <a:spAutoFit/>
          </a:bodyPr>
          <a:lstStyle/>
          <a:p>
            <a:pPr>
              <a:lnSpc>
                <a:spcPts val="8207"/>
              </a:lnSpc>
            </a:pPr>
            <a:r>
              <a:rPr lang="en-US" sz="8046">
                <a:solidFill>
                  <a:srgbClr val="FFFFFF"/>
                </a:solidFill>
                <a:latin typeface="TAN Nimbus"/>
              </a:rPr>
              <a:t>Penamaan File API</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571565"/>
            <a:ext cx="6193849" cy="5953774"/>
          </a:xfrm>
          <a:custGeom>
            <a:avLst/>
            <a:gdLst/>
            <a:ahLst/>
            <a:cxnLst/>
            <a:rect r="r" b="b" t="t" l="l"/>
            <a:pathLst>
              <a:path h="5953774" w="6193849">
                <a:moveTo>
                  <a:pt x="0" y="0"/>
                </a:moveTo>
                <a:lnTo>
                  <a:pt x="6193849" y="0"/>
                </a:lnTo>
                <a:lnTo>
                  <a:pt x="6193849" y="5953774"/>
                </a:lnTo>
                <a:lnTo>
                  <a:pt x="0" y="5953774"/>
                </a:lnTo>
                <a:lnTo>
                  <a:pt x="0" y="0"/>
                </a:lnTo>
                <a:close/>
              </a:path>
            </a:pathLst>
          </a:custGeom>
          <a:blipFill>
            <a:blip r:embed="rId4"/>
            <a:stretch>
              <a:fillRect l="0" t="0" r="-8626" b="0"/>
            </a:stretch>
          </a:blipFill>
        </p:spPr>
      </p:sp>
      <p:sp>
        <p:nvSpPr>
          <p:cNvPr name="Freeform 4" id="4"/>
          <p:cNvSpPr/>
          <p:nvPr/>
        </p:nvSpPr>
        <p:spPr>
          <a:xfrm flipH="false" flipV="false" rot="0">
            <a:off x="9593979" y="2571565"/>
            <a:ext cx="5779217" cy="6358726"/>
          </a:xfrm>
          <a:custGeom>
            <a:avLst/>
            <a:gdLst/>
            <a:ahLst/>
            <a:cxnLst/>
            <a:rect r="r" b="b" t="t" l="l"/>
            <a:pathLst>
              <a:path h="6358726" w="5779217">
                <a:moveTo>
                  <a:pt x="0" y="0"/>
                </a:moveTo>
                <a:lnTo>
                  <a:pt x="5779217" y="0"/>
                </a:lnTo>
                <a:lnTo>
                  <a:pt x="5779217" y="6358726"/>
                </a:lnTo>
                <a:lnTo>
                  <a:pt x="0" y="6358726"/>
                </a:lnTo>
                <a:lnTo>
                  <a:pt x="0" y="0"/>
                </a:lnTo>
                <a:close/>
              </a:path>
            </a:pathLst>
          </a:custGeom>
          <a:blipFill>
            <a:blip r:embed="rId5"/>
            <a:stretch>
              <a:fillRect l="0" t="0" r="0" b="0"/>
            </a:stretch>
          </a:blipFill>
        </p:spPr>
      </p:sp>
      <p:sp>
        <p:nvSpPr>
          <p:cNvPr name="TextBox 5" id="5"/>
          <p:cNvSpPr txBox="true"/>
          <p:nvPr/>
        </p:nvSpPr>
        <p:spPr>
          <a:xfrm rot="0">
            <a:off x="437904" y="282123"/>
            <a:ext cx="10600451" cy="2117515"/>
          </a:xfrm>
          <a:prstGeom prst="rect">
            <a:avLst/>
          </a:prstGeom>
        </p:spPr>
        <p:txBody>
          <a:bodyPr anchor="t" rtlCol="false" tIns="0" lIns="0" bIns="0" rIns="0">
            <a:spAutoFit/>
          </a:bodyPr>
          <a:lstStyle/>
          <a:p>
            <a:pPr>
              <a:lnSpc>
                <a:spcPts val="8207"/>
              </a:lnSpc>
            </a:pPr>
            <a:r>
              <a:rPr lang="en-US" sz="8046">
                <a:solidFill>
                  <a:srgbClr val="FFFFFF"/>
                </a:solidFill>
                <a:latin typeface="TAN Nimbus"/>
              </a:rPr>
              <a:t>Penamaan File API</a:t>
            </a:r>
          </a:p>
        </p:txBody>
      </p:sp>
      <p:sp>
        <p:nvSpPr>
          <p:cNvPr name="TextBox 6" id="6"/>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19200" y="2399638"/>
            <a:ext cx="14249600" cy="7547219"/>
          </a:xfrm>
          <a:custGeom>
            <a:avLst/>
            <a:gdLst/>
            <a:ahLst/>
            <a:cxnLst/>
            <a:rect r="r" b="b" t="t" l="l"/>
            <a:pathLst>
              <a:path h="7547219" w="14249600">
                <a:moveTo>
                  <a:pt x="0" y="0"/>
                </a:moveTo>
                <a:lnTo>
                  <a:pt x="14249600" y="0"/>
                </a:lnTo>
                <a:lnTo>
                  <a:pt x="14249600" y="7547219"/>
                </a:lnTo>
                <a:lnTo>
                  <a:pt x="0" y="7547219"/>
                </a:lnTo>
                <a:lnTo>
                  <a:pt x="0" y="0"/>
                </a:lnTo>
                <a:close/>
              </a:path>
            </a:pathLst>
          </a:custGeom>
          <a:blipFill>
            <a:blip r:embed="rId4"/>
            <a:stretch>
              <a:fillRect l="0" t="0" r="0" b="0"/>
            </a:stretch>
          </a:blipFill>
        </p:spPr>
      </p:sp>
      <p:sp>
        <p:nvSpPr>
          <p:cNvPr name="TextBox 4" id="4"/>
          <p:cNvSpPr txBox="true"/>
          <p:nvPr/>
        </p:nvSpPr>
        <p:spPr>
          <a:xfrm rot="0">
            <a:off x="437904" y="282123"/>
            <a:ext cx="12993320" cy="2117515"/>
          </a:xfrm>
          <a:prstGeom prst="rect">
            <a:avLst/>
          </a:prstGeom>
        </p:spPr>
        <p:txBody>
          <a:bodyPr anchor="t" rtlCol="false" tIns="0" lIns="0" bIns="0" rIns="0">
            <a:spAutoFit/>
          </a:bodyPr>
          <a:lstStyle/>
          <a:p>
            <a:pPr>
              <a:lnSpc>
                <a:spcPts val="8207"/>
              </a:lnSpc>
            </a:pPr>
            <a:r>
              <a:rPr lang="en-US" sz="8046">
                <a:solidFill>
                  <a:srgbClr val="FFFFFF"/>
                </a:solidFill>
                <a:latin typeface="TAN Nimbus"/>
              </a:rPr>
              <a:t>Struktur Folder dan Penamaan File Web</a:t>
            </a:r>
          </a:p>
        </p:txBody>
      </p:sp>
      <p:sp>
        <p:nvSpPr>
          <p:cNvPr name="TextBox 5" id="5"/>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44392" y="1814646"/>
            <a:ext cx="7799215" cy="7708224"/>
          </a:xfrm>
          <a:custGeom>
            <a:avLst/>
            <a:gdLst/>
            <a:ahLst/>
            <a:cxnLst/>
            <a:rect r="r" b="b" t="t" l="l"/>
            <a:pathLst>
              <a:path h="7708224" w="7799215">
                <a:moveTo>
                  <a:pt x="0" y="0"/>
                </a:moveTo>
                <a:lnTo>
                  <a:pt x="7799216" y="0"/>
                </a:lnTo>
                <a:lnTo>
                  <a:pt x="7799216" y="7708224"/>
                </a:lnTo>
                <a:lnTo>
                  <a:pt x="0" y="7708224"/>
                </a:lnTo>
                <a:lnTo>
                  <a:pt x="0" y="0"/>
                </a:lnTo>
                <a:close/>
              </a:path>
            </a:pathLst>
          </a:custGeom>
          <a:blipFill>
            <a:blip r:embed="rId4"/>
            <a:stretch>
              <a:fillRect l="0" t="0" r="0" b="0"/>
            </a:stretch>
          </a:blipFill>
        </p:spPr>
      </p:sp>
      <p:sp>
        <p:nvSpPr>
          <p:cNvPr name="TextBox 4" id="4"/>
          <p:cNvSpPr txBox="true"/>
          <p:nvPr/>
        </p:nvSpPr>
        <p:spPr>
          <a:xfrm rot="0">
            <a:off x="437904" y="282123"/>
            <a:ext cx="12993320" cy="1079290"/>
          </a:xfrm>
          <a:prstGeom prst="rect">
            <a:avLst/>
          </a:prstGeom>
        </p:spPr>
        <p:txBody>
          <a:bodyPr anchor="t" rtlCol="false" tIns="0" lIns="0" bIns="0" rIns="0">
            <a:spAutoFit/>
          </a:bodyPr>
          <a:lstStyle/>
          <a:p>
            <a:pPr>
              <a:lnSpc>
                <a:spcPts val="8207"/>
              </a:lnSpc>
            </a:pPr>
            <a:r>
              <a:rPr lang="en-US" sz="8046">
                <a:solidFill>
                  <a:srgbClr val="FFFFFF"/>
                </a:solidFill>
                <a:latin typeface="TAN Nimbus"/>
              </a:rPr>
              <a:t>Flow Web</a:t>
            </a:r>
          </a:p>
        </p:txBody>
      </p:sp>
      <p:sp>
        <p:nvSpPr>
          <p:cNvPr name="TextBox 5" id="5"/>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sp>
        <p:nvSpPr>
          <p:cNvPr name="Freeform 2" id="2"/>
          <p:cNvSpPr/>
          <p:nvPr/>
        </p:nvSpPr>
        <p:spPr>
          <a:xfrm flipH="false" flipV="false" rot="-711751">
            <a:off x="11323622" y="-1573971"/>
            <a:ext cx="9146027" cy="12638983"/>
          </a:xfrm>
          <a:custGeom>
            <a:avLst/>
            <a:gdLst/>
            <a:ahLst/>
            <a:cxnLst/>
            <a:rect r="r" b="b" t="t" l="l"/>
            <a:pathLst>
              <a:path h="12638983" w="9146027">
                <a:moveTo>
                  <a:pt x="0" y="0"/>
                </a:moveTo>
                <a:lnTo>
                  <a:pt x="9146028" y="0"/>
                </a:lnTo>
                <a:lnTo>
                  <a:pt x="9146028" y="12638983"/>
                </a:lnTo>
                <a:lnTo>
                  <a:pt x="0" y="12638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8807" y="1644696"/>
            <a:ext cx="8841765" cy="7803593"/>
          </a:xfrm>
          <a:custGeom>
            <a:avLst/>
            <a:gdLst/>
            <a:ahLst/>
            <a:cxnLst/>
            <a:rect r="r" b="b" t="t" l="l"/>
            <a:pathLst>
              <a:path h="7803593" w="8841765">
                <a:moveTo>
                  <a:pt x="0" y="0"/>
                </a:moveTo>
                <a:lnTo>
                  <a:pt x="8841766" y="0"/>
                </a:lnTo>
                <a:lnTo>
                  <a:pt x="8841766" y="7803594"/>
                </a:lnTo>
                <a:lnTo>
                  <a:pt x="0" y="7803594"/>
                </a:lnTo>
                <a:lnTo>
                  <a:pt x="0" y="0"/>
                </a:lnTo>
                <a:close/>
              </a:path>
            </a:pathLst>
          </a:custGeom>
          <a:blipFill>
            <a:blip r:embed="rId4"/>
            <a:stretch>
              <a:fillRect l="0" t="0" r="0" b="0"/>
            </a:stretch>
          </a:blipFill>
        </p:spPr>
      </p:sp>
      <p:sp>
        <p:nvSpPr>
          <p:cNvPr name="TextBox 4" id="4"/>
          <p:cNvSpPr txBox="true"/>
          <p:nvPr/>
        </p:nvSpPr>
        <p:spPr>
          <a:xfrm rot="0">
            <a:off x="437904" y="282123"/>
            <a:ext cx="12993320" cy="1079290"/>
          </a:xfrm>
          <a:prstGeom prst="rect">
            <a:avLst/>
          </a:prstGeom>
        </p:spPr>
        <p:txBody>
          <a:bodyPr anchor="t" rtlCol="false" tIns="0" lIns="0" bIns="0" rIns="0">
            <a:spAutoFit/>
          </a:bodyPr>
          <a:lstStyle/>
          <a:p>
            <a:pPr>
              <a:lnSpc>
                <a:spcPts val="8207"/>
              </a:lnSpc>
            </a:pPr>
            <a:r>
              <a:rPr lang="en-US" sz="8046">
                <a:solidFill>
                  <a:srgbClr val="FFFFFF"/>
                </a:solidFill>
                <a:latin typeface="TAN Nimbus"/>
              </a:rPr>
              <a:t>Flow Mobile</a:t>
            </a:r>
          </a:p>
        </p:txBody>
      </p:sp>
      <p:sp>
        <p:nvSpPr>
          <p:cNvPr name="TextBox 5" id="5"/>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69388" y="3944411"/>
            <a:ext cx="11589912" cy="2569627"/>
          </a:xfrm>
          <a:prstGeom prst="rect">
            <a:avLst/>
          </a:prstGeom>
        </p:spPr>
        <p:txBody>
          <a:bodyPr anchor="t" rtlCol="false" tIns="0" lIns="0" bIns="0" rIns="0">
            <a:spAutoFit/>
          </a:bodyPr>
          <a:lstStyle/>
          <a:p>
            <a:pPr>
              <a:lnSpc>
                <a:spcPts val="9973"/>
              </a:lnSpc>
            </a:pPr>
            <a:r>
              <a:rPr lang="en-US" sz="9777">
                <a:solidFill>
                  <a:srgbClr val="040303"/>
                </a:solidFill>
                <a:latin typeface="TAN Nimbus"/>
              </a:rPr>
              <a:t>Demo Pengujian</a:t>
            </a:r>
          </a:p>
        </p:txBody>
      </p:sp>
      <p:sp>
        <p:nvSpPr>
          <p:cNvPr name="Freeform 3" id="3"/>
          <p:cNvSpPr/>
          <p:nvPr/>
        </p:nvSpPr>
        <p:spPr>
          <a:xfrm flipH="false" flipV="false" rot="-1344867">
            <a:off x="-1807199" y="-1661686"/>
            <a:ext cx="8321280" cy="11499256"/>
          </a:xfrm>
          <a:custGeom>
            <a:avLst/>
            <a:gdLst/>
            <a:ahLst/>
            <a:cxnLst/>
            <a:rect r="r" b="b" t="t" l="l"/>
            <a:pathLst>
              <a:path h="11499256" w="8321280">
                <a:moveTo>
                  <a:pt x="0" y="0"/>
                </a:moveTo>
                <a:lnTo>
                  <a:pt x="8321280" y="0"/>
                </a:lnTo>
                <a:lnTo>
                  <a:pt x="8321280"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69388" y="3944411"/>
            <a:ext cx="11589912" cy="2569627"/>
          </a:xfrm>
          <a:prstGeom prst="rect">
            <a:avLst/>
          </a:prstGeom>
        </p:spPr>
        <p:txBody>
          <a:bodyPr anchor="t" rtlCol="false" tIns="0" lIns="0" bIns="0" rIns="0">
            <a:spAutoFit/>
          </a:bodyPr>
          <a:lstStyle/>
          <a:p>
            <a:pPr>
              <a:lnSpc>
                <a:spcPts val="9973"/>
              </a:lnSpc>
            </a:pPr>
            <a:r>
              <a:rPr lang="en-US" sz="9777">
                <a:solidFill>
                  <a:srgbClr val="040303"/>
                </a:solidFill>
                <a:latin typeface="TAN Nimbus"/>
              </a:rPr>
              <a:t>Penjelasan Code</a:t>
            </a:r>
          </a:p>
        </p:txBody>
      </p:sp>
      <p:sp>
        <p:nvSpPr>
          <p:cNvPr name="Freeform 3" id="3"/>
          <p:cNvSpPr/>
          <p:nvPr/>
        </p:nvSpPr>
        <p:spPr>
          <a:xfrm flipH="false" flipV="false" rot="-1344867">
            <a:off x="-1807199" y="-1661686"/>
            <a:ext cx="8321280" cy="11499256"/>
          </a:xfrm>
          <a:custGeom>
            <a:avLst/>
            <a:gdLst/>
            <a:ahLst/>
            <a:cxnLst/>
            <a:rect r="r" b="b" t="t" l="l"/>
            <a:pathLst>
              <a:path h="11499256" w="8321280">
                <a:moveTo>
                  <a:pt x="0" y="0"/>
                </a:moveTo>
                <a:lnTo>
                  <a:pt x="8321280" y="0"/>
                </a:lnTo>
                <a:lnTo>
                  <a:pt x="8321280"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44867">
            <a:off x="-4160640" y="581628"/>
            <a:ext cx="8321280" cy="11499256"/>
          </a:xfrm>
          <a:custGeom>
            <a:avLst/>
            <a:gdLst/>
            <a:ahLst/>
            <a:cxnLst/>
            <a:rect r="r" b="b" t="t" l="l"/>
            <a:pathLst>
              <a:path h="11499256" w="8321280">
                <a:moveTo>
                  <a:pt x="0" y="0"/>
                </a:moveTo>
                <a:lnTo>
                  <a:pt x="8321280" y="0"/>
                </a:lnTo>
                <a:lnTo>
                  <a:pt x="8321280"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3788" y="1832736"/>
            <a:ext cx="15340424" cy="6621529"/>
          </a:xfrm>
          <a:custGeom>
            <a:avLst/>
            <a:gdLst/>
            <a:ahLst/>
            <a:cxnLst/>
            <a:rect r="r" b="b" t="t" l="l"/>
            <a:pathLst>
              <a:path h="6621529" w="15340424">
                <a:moveTo>
                  <a:pt x="0" y="0"/>
                </a:moveTo>
                <a:lnTo>
                  <a:pt x="15340424" y="0"/>
                </a:lnTo>
                <a:lnTo>
                  <a:pt x="15340424" y="6621528"/>
                </a:lnTo>
                <a:lnTo>
                  <a:pt x="0" y="6621528"/>
                </a:lnTo>
                <a:lnTo>
                  <a:pt x="0" y="0"/>
                </a:lnTo>
                <a:close/>
              </a:path>
            </a:pathLst>
          </a:custGeom>
          <a:blipFill>
            <a:blip r:embed="rId4"/>
            <a:stretch>
              <a:fillRect l="0" t="0" r="0" b="0"/>
            </a:stretch>
          </a:blipFill>
        </p:spPr>
      </p:sp>
      <p:sp>
        <p:nvSpPr>
          <p:cNvPr name="TextBox 4" id="4"/>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80573" y="3944411"/>
            <a:ext cx="12378727" cy="2569627"/>
          </a:xfrm>
          <a:prstGeom prst="rect">
            <a:avLst/>
          </a:prstGeom>
        </p:spPr>
        <p:txBody>
          <a:bodyPr anchor="t" rtlCol="false" tIns="0" lIns="0" bIns="0" rIns="0">
            <a:spAutoFit/>
          </a:bodyPr>
          <a:lstStyle/>
          <a:p>
            <a:pPr>
              <a:lnSpc>
                <a:spcPts val="9973"/>
              </a:lnSpc>
            </a:pPr>
            <a:r>
              <a:rPr lang="en-US" sz="9777">
                <a:solidFill>
                  <a:srgbClr val="040303"/>
                </a:solidFill>
                <a:latin typeface="TAN Nimbus"/>
              </a:rPr>
              <a:t>AI Implementation</a:t>
            </a:r>
          </a:p>
        </p:txBody>
      </p:sp>
      <p:sp>
        <p:nvSpPr>
          <p:cNvPr name="Freeform 3" id="3"/>
          <p:cNvSpPr/>
          <p:nvPr/>
        </p:nvSpPr>
        <p:spPr>
          <a:xfrm flipH="false" flipV="false" rot="-1344867">
            <a:off x="-1807199" y="-1661686"/>
            <a:ext cx="8321280" cy="11499256"/>
          </a:xfrm>
          <a:custGeom>
            <a:avLst/>
            <a:gdLst/>
            <a:ahLst/>
            <a:cxnLst/>
            <a:rect r="r" b="b" t="t" l="l"/>
            <a:pathLst>
              <a:path h="11499256" w="8321280">
                <a:moveTo>
                  <a:pt x="0" y="0"/>
                </a:moveTo>
                <a:lnTo>
                  <a:pt x="8321280" y="0"/>
                </a:lnTo>
                <a:lnTo>
                  <a:pt x="8321280" y="11499256"/>
                </a:lnTo>
                <a:lnTo>
                  <a:pt x="0" y="11499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40303"/>
        </a:solidFill>
      </p:bgPr>
    </p:bg>
    <p:spTree>
      <p:nvGrpSpPr>
        <p:cNvPr id="1" name=""/>
        <p:cNvGrpSpPr/>
        <p:nvPr/>
      </p:nvGrpSpPr>
      <p:grpSpPr>
        <a:xfrm>
          <a:off x="0" y="0"/>
          <a:ext cx="0" cy="0"/>
          <a:chOff x="0" y="0"/>
          <a:chExt cx="0" cy="0"/>
        </a:xfrm>
      </p:grpSpPr>
      <p:sp>
        <p:nvSpPr>
          <p:cNvPr name="TextBox 2" id="2"/>
          <p:cNvSpPr txBox="true"/>
          <p:nvPr/>
        </p:nvSpPr>
        <p:spPr>
          <a:xfrm rot="0">
            <a:off x="1028700" y="3321823"/>
            <a:ext cx="15356073" cy="54438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1. Memastikan Kualitas Produk yang Optimal:</a:t>
            </a:r>
          </a:p>
          <a:p>
            <a:pPr algn="ctr">
              <a:lnSpc>
                <a:spcPts val="3919"/>
              </a:lnSpc>
            </a:pPr>
            <a:r>
              <a:rPr lang="en-US" sz="2799">
                <a:solidFill>
                  <a:srgbClr val="FFFFFF"/>
                </a:solidFill>
                <a:latin typeface="Glacial Indifference"/>
              </a:rPr>
              <a:t>Salah satu alasan utama di balik mini project ini adalah untuk memastikan bahwa setiap platform beroperasi dengan kualitas yang optimal.</a:t>
            </a:r>
          </a:p>
          <a:p>
            <a:pPr algn="ctr">
              <a:lnSpc>
                <a:spcPts val="3919"/>
              </a:lnSpc>
            </a:pPr>
            <a:r>
              <a:rPr lang="en-US" sz="2799">
                <a:solidFill>
                  <a:srgbClr val="FFFFFF"/>
                </a:solidFill>
                <a:latin typeface="Glacial Indifference"/>
              </a:rPr>
              <a:t>2. Meningkatkan Keamanan dan Keandalan:</a:t>
            </a:r>
          </a:p>
          <a:p>
            <a:pPr algn="ctr">
              <a:lnSpc>
                <a:spcPts val="3919"/>
              </a:lnSpc>
            </a:pPr>
            <a:r>
              <a:rPr lang="en-US" sz="2799">
                <a:solidFill>
                  <a:srgbClr val="FFFFFF"/>
                </a:solidFill>
                <a:latin typeface="Glacial Indifference"/>
              </a:rPr>
              <a:t>Keamanan dan keandalan adalah aspek kritis dalam pengujian fungsionalitas. Mini project ini bertujuan untuk mengevaluasi keamanan data dan transaksi, serta memastikan bahwa platform-platform tersebut dapat diandalkan dalam situasi nyata.</a:t>
            </a:r>
          </a:p>
          <a:p>
            <a:pPr algn="ctr">
              <a:lnSpc>
                <a:spcPts val="3919"/>
              </a:lnSpc>
            </a:pPr>
            <a:r>
              <a:rPr lang="en-US" sz="2799">
                <a:solidFill>
                  <a:srgbClr val="FFFFFF"/>
                </a:solidFill>
                <a:latin typeface="Glacial Indifference"/>
              </a:rPr>
              <a:t>3. Menjamin Pengalaman Pengguna yang Memuaskan:</a:t>
            </a:r>
          </a:p>
          <a:p>
            <a:pPr algn="ctr">
              <a:lnSpc>
                <a:spcPts val="3919"/>
              </a:lnSpc>
            </a:pPr>
            <a:r>
              <a:rPr lang="en-US" sz="2799">
                <a:solidFill>
                  <a:srgbClr val="FFFFFF"/>
                </a:solidFill>
                <a:latin typeface="Glacial Indifference"/>
              </a:rPr>
              <a:t>Pengalaman pengguna adalah kunci keberhasilan setiap platform. Mini project ini mendukung upaya untuk memastikan bahwa pengguna memiliki pengalaman yang mulus, intuitif, dan memuaskan saat menggunakan produk-produk ini.</a:t>
            </a:r>
          </a:p>
        </p:txBody>
      </p:sp>
      <p:grpSp>
        <p:nvGrpSpPr>
          <p:cNvPr name="Group 3" id="3"/>
          <p:cNvGrpSpPr/>
          <p:nvPr/>
        </p:nvGrpSpPr>
        <p:grpSpPr>
          <a:xfrm rot="0">
            <a:off x="17259300" y="0"/>
            <a:ext cx="1028700" cy="10287000"/>
            <a:chOff x="0" y="0"/>
            <a:chExt cx="270933" cy="2709333"/>
          </a:xfrm>
        </p:grpSpPr>
        <p:sp>
          <p:nvSpPr>
            <p:cNvPr name="Freeform 4" id="4"/>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C5237"/>
            </a:solidFill>
          </p:spPr>
        </p:sp>
        <p:sp>
          <p:nvSpPr>
            <p:cNvPr name="TextBox 5" id="5"/>
            <p:cNvSpPr txBox="true"/>
            <p:nvPr/>
          </p:nvSpPr>
          <p:spPr>
            <a:xfrm>
              <a:off x="0" y="-47625"/>
              <a:ext cx="270933"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377617" y="1958491"/>
            <a:ext cx="9532767" cy="1080261"/>
          </a:xfrm>
          <a:prstGeom prst="rect">
            <a:avLst/>
          </a:prstGeom>
        </p:spPr>
        <p:txBody>
          <a:bodyPr anchor="t" rtlCol="false" tIns="0" lIns="0" bIns="0" rIns="0">
            <a:spAutoFit/>
          </a:bodyPr>
          <a:lstStyle/>
          <a:p>
            <a:pPr algn="ctr">
              <a:lnSpc>
                <a:spcPts val="8211"/>
              </a:lnSpc>
            </a:pPr>
            <a:r>
              <a:rPr lang="en-US" sz="8050">
                <a:solidFill>
                  <a:srgbClr val="FFFFFF"/>
                </a:solidFill>
                <a:latin typeface="TAN Nimbus"/>
              </a:rPr>
              <a:t>Latar Belakang</a:t>
            </a:r>
          </a:p>
        </p:txBody>
      </p:sp>
      <p:sp>
        <p:nvSpPr>
          <p:cNvPr name="AutoShape 7" id="7"/>
          <p:cNvSpPr/>
          <p:nvPr/>
        </p:nvSpPr>
        <p:spPr>
          <a:xfrm>
            <a:off x="7648026" y="9277350"/>
            <a:ext cx="2991947" cy="0"/>
          </a:xfrm>
          <a:prstGeom prst="line">
            <a:avLst/>
          </a:prstGeom>
          <a:ln cap="flat" w="38100">
            <a:solidFill>
              <a:srgbClr val="7C5237"/>
            </a:solidFill>
            <a:prstDash val="solid"/>
            <a:headEnd type="none" len="sm" w="sm"/>
            <a:tailEnd type="none" len="sm" w="sm"/>
          </a:ln>
        </p:spPr>
      </p:sp>
      <p:grpSp>
        <p:nvGrpSpPr>
          <p:cNvPr name="Group 8" id="8"/>
          <p:cNvGrpSpPr/>
          <p:nvPr/>
        </p:nvGrpSpPr>
        <p:grpSpPr>
          <a:xfrm rot="0">
            <a:off x="16465174" y="1028700"/>
            <a:ext cx="3263839" cy="8229600"/>
            <a:chOff x="0" y="0"/>
            <a:chExt cx="4351786" cy="10972800"/>
          </a:xfrm>
        </p:grpSpPr>
        <p:grpSp>
          <p:nvGrpSpPr>
            <p:cNvPr name="Group 9" id="9"/>
            <p:cNvGrpSpPr/>
            <p:nvPr/>
          </p:nvGrpSpPr>
          <p:grpSpPr>
            <a:xfrm rot="0">
              <a:off x="0" y="0"/>
              <a:ext cx="4351786" cy="10972800"/>
              <a:chOff x="0" y="0"/>
              <a:chExt cx="859612" cy="2167467"/>
            </a:xfrm>
          </p:grpSpPr>
          <p:sp>
            <p:nvSpPr>
              <p:cNvPr name="Freeform 10" id="10"/>
              <p:cNvSpPr/>
              <p:nvPr/>
            </p:nvSpPr>
            <p:spPr>
              <a:xfrm flipH="false" flipV="false" rot="0">
                <a:off x="0" y="0"/>
                <a:ext cx="859612" cy="2167467"/>
              </a:xfrm>
              <a:custGeom>
                <a:avLst/>
                <a:gdLst/>
                <a:ahLst/>
                <a:cxnLst/>
                <a:rect r="r" b="b" t="t" l="l"/>
                <a:pathLst>
                  <a:path h="2167467" w="859612">
                    <a:moveTo>
                      <a:pt x="0" y="0"/>
                    </a:moveTo>
                    <a:lnTo>
                      <a:pt x="859612" y="0"/>
                    </a:lnTo>
                    <a:lnTo>
                      <a:pt x="859612" y="2167467"/>
                    </a:lnTo>
                    <a:lnTo>
                      <a:pt x="0" y="2167467"/>
                    </a:lnTo>
                    <a:close/>
                  </a:path>
                </a:pathLst>
              </a:custGeom>
              <a:solidFill>
                <a:srgbClr val="000000">
                  <a:alpha val="0"/>
                </a:srgbClr>
              </a:solidFill>
              <a:ln w="38100" cap="sq">
                <a:solidFill>
                  <a:srgbClr val="FFFFFF"/>
                </a:solidFill>
                <a:prstDash val="solid"/>
                <a:miter/>
              </a:ln>
            </p:spPr>
          </p:sp>
          <p:sp>
            <p:nvSpPr>
              <p:cNvPr name="TextBox 11" id="11"/>
              <p:cNvSpPr txBox="true"/>
              <p:nvPr/>
            </p:nvSpPr>
            <p:spPr>
              <a:xfrm>
                <a:off x="0" y="-47625"/>
                <a:ext cx="859612" cy="221509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5400000">
              <a:off x="-3245450" y="5159375"/>
              <a:ext cx="9970403" cy="654050"/>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449828"/>
            <a:ext cx="16230600" cy="7800142"/>
            <a:chOff x="0" y="0"/>
            <a:chExt cx="4274726" cy="2054358"/>
          </a:xfrm>
        </p:grpSpPr>
        <p:sp>
          <p:nvSpPr>
            <p:cNvPr name="Freeform 3" id="3"/>
            <p:cNvSpPr/>
            <p:nvPr/>
          </p:nvSpPr>
          <p:spPr>
            <a:xfrm flipH="false" flipV="false" rot="0">
              <a:off x="0" y="0"/>
              <a:ext cx="4274726" cy="2054359"/>
            </a:xfrm>
            <a:custGeom>
              <a:avLst/>
              <a:gdLst/>
              <a:ahLst/>
              <a:cxnLst/>
              <a:rect r="r" b="b" t="t" l="l"/>
              <a:pathLst>
                <a:path h="2054359" w="4274726">
                  <a:moveTo>
                    <a:pt x="0" y="0"/>
                  </a:moveTo>
                  <a:lnTo>
                    <a:pt x="4274726" y="0"/>
                  </a:lnTo>
                  <a:lnTo>
                    <a:pt x="4274726" y="2054359"/>
                  </a:lnTo>
                  <a:lnTo>
                    <a:pt x="0" y="2054359"/>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210198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14350"/>
            <a:ext cx="16230600" cy="1028700"/>
            <a:chOff x="0" y="0"/>
            <a:chExt cx="4274726" cy="270933"/>
          </a:xfrm>
        </p:grpSpPr>
        <p:sp>
          <p:nvSpPr>
            <p:cNvPr name="Freeform 6" id="6"/>
            <p:cNvSpPr/>
            <p:nvPr/>
          </p:nvSpPr>
          <p:spPr>
            <a:xfrm flipH="false" flipV="false" rot="0">
              <a:off x="0" y="0"/>
              <a:ext cx="4274726" cy="270933"/>
            </a:xfrm>
            <a:custGeom>
              <a:avLst/>
              <a:gdLst/>
              <a:ahLst/>
              <a:cxnLst/>
              <a:rect r="r" b="b" t="t" l="l"/>
              <a:pathLst>
                <a:path h="270933" w="4274726">
                  <a:moveTo>
                    <a:pt x="0" y="0"/>
                  </a:moveTo>
                  <a:lnTo>
                    <a:pt x="4274726" y="0"/>
                  </a:lnTo>
                  <a:lnTo>
                    <a:pt x="4274726" y="270933"/>
                  </a:lnTo>
                  <a:lnTo>
                    <a:pt x="0" y="270933"/>
                  </a:lnTo>
                  <a:close/>
                </a:path>
              </a:pathLst>
            </a:custGeom>
            <a:solidFill>
              <a:srgbClr val="040303"/>
            </a:solidFill>
          </p:spPr>
        </p:sp>
        <p:sp>
          <p:nvSpPr>
            <p:cNvPr name="TextBox 7" id="7"/>
            <p:cNvSpPr txBox="true"/>
            <p:nvPr/>
          </p:nvSpPr>
          <p:spPr>
            <a:xfrm>
              <a:off x="0" y="-47625"/>
              <a:ext cx="4274726" cy="3185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293404" y="1496439"/>
            <a:ext cx="13701192" cy="7706920"/>
          </a:xfrm>
          <a:custGeom>
            <a:avLst/>
            <a:gdLst/>
            <a:ahLst/>
            <a:cxnLst/>
            <a:rect r="r" b="b" t="t" l="l"/>
            <a:pathLst>
              <a:path h="7706920" w="13701192">
                <a:moveTo>
                  <a:pt x="0" y="0"/>
                </a:moveTo>
                <a:lnTo>
                  <a:pt x="13701192" y="0"/>
                </a:lnTo>
                <a:lnTo>
                  <a:pt x="13701192" y="7706920"/>
                </a:lnTo>
                <a:lnTo>
                  <a:pt x="0" y="7706920"/>
                </a:lnTo>
                <a:lnTo>
                  <a:pt x="0" y="0"/>
                </a:lnTo>
                <a:close/>
              </a:path>
            </a:pathLst>
          </a:custGeom>
          <a:blipFill>
            <a:blip r:embed="rId2"/>
            <a:stretch>
              <a:fillRect l="0" t="0" r="0" b="0"/>
            </a:stretch>
          </a:blipFill>
        </p:spPr>
      </p:sp>
      <p:sp>
        <p:nvSpPr>
          <p:cNvPr name="TextBox 9" id="9"/>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449828"/>
            <a:ext cx="16230600" cy="7800142"/>
            <a:chOff x="0" y="0"/>
            <a:chExt cx="4274726" cy="2054358"/>
          </a:xfrm>
        </p:grpSpPr>
        <p:sp>
          <p:nvSpPr>
            <p:cNvPr name="Freeform 3" id="3"/>
            <p:cNvSpPr/>
            <p:nvPr/>
          </p:nvSpPr>
          <p:spPr>
            <a:xfrm flipH="false" flipV="false" rot="0">
              <a:off x="0" y="0"/>
              <a:ext cx="4274726" cy="2054359"/>
            </a:xfrm>
            <a:custGeom>
              <a:avLst/>
              <a:gdLst/>
              <a:ahLst/>
              <a:cxnLst/>
              <a:rect r="r" b="b" t="t" l="l"/>
              <a:pathLst>
                <a:path h="2054359" w="4274726">
                  <a:moveTo>
                    <a:pt x="0" y="0"/>
                  </a:moveTo>
                  <a:lnTo>
                    <a:pt x="4274726" y="0"/>
                  </a:lnTo>
                  <a:lnTo>
                    <a:pt x="4274726" y="2054359"/>
                  </a:lnTo>
                  <a:lnTo>
                    <a:pt x="0" y="2054359"/>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210198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14350"/>
            <a:ext cx="16230600" cy="1028700"/>
            <a:chOff x="0" y="0"/>
            <a:chExt cx="4274726" cy="270933"/>
          </a:xfrm>
        </p:grpSpPr>
        <p:sp>
          <p:nvSpPr>
            <p:cNvPr name="Freeform 6" id="6"/>
            <p:cNvSpPr/>
            <p:nvPr/>
          </p:nvSpPr>
          <p:spPr>
            <a:xfrm flipH="false" flipV="false" rot="0">
              <a:off x="0" y="0"/>
              <a:ext cx="4274726" cy="270933"/>
            </a:xfrm>
            <a:custGeom>
              <a:avLst/>
              <a:gdLst/>
              <a:ahLst/>
              <a:cxnLst/>
              <a:rect r="r" b="b" t="t" l="l"/>
              <a:pathLst>
                <a:path h="270933" w="4274726">
                  <a:moveTo>
                    <a:pt x="0" y="0"/>
                  </a:moveTo>
                  <a:lnTo>
                    <a:pt x="4274726" y="0"/>
                  </a:lnTo>
                  <a:lnTo>
                    <a:pt x="4274726" y="270933"/>
                  </a:lnTo>
                  <a:lnTo>
                    <a:pt x="0" y="270933"/>
                  </a:lnTo>
                  <a:close/>
                </a:path>
              </a:pathLst>
            </a:custGeom>
            <a:solidFill>
              <a:srgbClr val="040303"/>
            </a:solidFill>
          </p:spPr>
        </p:sp>
        <p:sp>
          <p:nvSpPr>
            <p:cNvPr name="TextBox 7" id="7"/>
            <p:cNvSpPr txBox="true"/>
            <p:nvPr/>
          </p:nvSpPr>
          <p:spPr>
            <a:xfrm>
              <a:off x="0" y="-47625"/>
              <a:ext cx="4274726" cy="3185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41765" y="1519475"/>
            <a:ext cx="13585420" cy="7641799"/>
          </a:xfrm>
          <a:custGeom>
            <a:avLst/>
            <a:gdLst/>
            <a:ahLst/>
            <a:cxnLst/>
            <a:rect r="r" b="b" t="t" l="l"/>
            <a:pathLst>
              <a:path h="7641799" w="13585420">
                <a:moveTo>
                  <a:pt x="0" y="0"/>
                </a:moveTo>
                <a:lnTo>
                  <a:pt x="13585420" y="0"/>
                </a:lnTo>
                <a:lnTo>
                  <a:pt x="13585420" y="7641799"/>
                </a:lnTo>
                <a:lnTo>
                  <a:pt x="0" y="7641799"/>
                </a:lnTo>
                <a:lnTo>
                  <a:pt x="0" y="0"/>
                </a:lnTo>
                <a:close/>
              </a:path>
            </a:pathLst>
          </a:custGeom>
          <a:blipFill>
            <a:blip r:embed="rId2"/>
            <a:stretch>
              <a:fillRect l="0" t="0" r="0" b="0"/>
            </a:stretch>
          </a:blipFill>
        </p:spPr>
      </p:sp>
      <p:sp>
        <p:nvSpPr>
          <p:cNvPr name="TextBox 9" id="9"/>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449828"/>
            <a:ext cx="16230600" cy="7800142"/>
            <a:chOff x="0" y="0"/>
            <a:chExt cx="4274726" cy="2054358"/>
          </a:xfrm>
        </p:grpSpPr>
        <p:sp>
          <p:nvSpPr>
            <p:cNvPr name="Freeform 3" id="3"/>
            <p:cNvSpPr/>
            <p:nvPr/>
          </p:nvSpPr>
          <p:spPr>
            <a:xfrm flipH="false" flipV="false" rot="0">
              <a:off x="0" y="0"/>
              <a:ext cx="4274726" cy="2054359"/>
            </a:xfrm>
            <a:custGeom>
              <a:avLst/>
              <a:gdLst/>
              <a:ahLst/>
              <a:cxnLst/>
              <a:rect r="r" b="b" t="t" l="l"/>
              <a:pathLst>
                <a:path h="2054359" w="4274726">
                  <a:moveTo>
                    <a:pt x="0" y="0"/>
                  </a:moveTo>
                  <a:lnTo>
                    <a:pt x="4274726" y="0"/>
                  </a:lnTo>
                  <a:lnTo>
                    <a:pt x="4274726" y="2054359"/>
                  </a:lnTo>
                  <a:lnTo>
                    <a:pt x="0" y="2054359"/>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210198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14350"/>
            <a:ext cx="16230600" cy="1028700"/>
            <a:chOff x="0" y="0"/>
            <a:chExt cx="4274726" cy="270933"/>
          </a:xfrm>
        </p:grpSpPr>
        <p:sp>
          <p:nvSpPr>
            <p:cNvPr name="Freeform 6" id="6"/>
            <p:cNvSpPr/>
            <p:nvPr/>
          </p:nvSpPr>
          <p:spPr>
            <a:xfrm flipH="false" flipV="false" rot="0">
              <a:off x="0" y="0"/>
              <a:ext cx="4274726" cy="270933"/>
            </a:xfrm>
            <a:custGeom>
              <a:avLst/>
              <a:gdLst/>
              <a:ahLst/>
              <a:cxnLst/>
              <a:rect r="r" b="b" t="t" l="l"/>
              <a:pathLst>
                <a:path h="270933" w="4274726">
                  <a:moveTo>
                    <a:pt x="0" y="0"/>
                  </a:moveTo>
                  <a:lnTo>
                    <a:pt x="4274726" y="0"/>
                  </a:lnTo>
                  <a:lnTo>
                    <a:pt x="4274726" y="270933"/>
                  </a:lnTo>
                  <a:lnTo>
                    <a:pt x="0" y="270933"/>
                  </a:lnTo>
                  <a:close/>
                </a:path>
              </a:pathLst>
            </a:custGeom>
            <a:solidFill>
              <a:srgbClr val="040303"/>
            </a:solidFill>
          </p:spPr>
        </p:sp>
        <p:sp>
          <p:nvSpPr>
            <p:cNvPr name="TextBox 7" id="7"/>
            <p:cNvSpPr txBox="true"/>
            <p:nvPr/>
          </p:nvSpPr>
          <p:spPr>
            <a:xfrm>
              <a:off x="0" y="-47625"/>
              <a:ext cx="4274726" cy="3185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284310" y="1543050"/>
            <a:ext cx="13482068" cy="7583663"/>
          </a:xfrm>
          <a:custGeom>
            <a:avLst/>
            <a:gdLst/>
            <a:ahLst/>
            <a:cxnLst/>
            <a:rect r="r" b="b" t="t" l="l"/>
            <a:pathLst>
              <a:path h="7583663" w="13482068">
                <a:moveTo>
                  <a:pt x="0" y="0"/>
                </a:moveTo>
                <a:lnTo>
                  <a:pt x="13482068" y="0"/>
                </a:lnTo>
                <a:lnTo>
                  <a:pt x="13482068" y="7583663"/>
                </a:lnTo>
                <a:lnTo>
                  <a:pt x="0" y="7583663"/>
                </a:lnTo>
                <a:lnTo>
                  <a:pt x="0" y="0"/>
                </a:lnTo>
                <a:close/>
              </a:path>
            </a:pathLst>
          </a:custGeom>
          <a:blipFill>
            <a:blip r:embed="rId2"/>
            <a:stretch>
              <a:fillRect l="0" t="0" r="0" b="0"/>
            </a:stretch>
          </a:blipFill>
        </p:spPr>
      </p:sp>
      <p:sp>
        <p:nvSpPr>
          <p:cNvPr name="TextBox 9" id="9"/>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338390"/>
            <a:ext cx="16230600" cy="3348990"/>
          </a:xfrm>
          <a:prstGeom prst="rect">
            <a:avLst/>
          </a:prstGeom>
        </p:spPr>
        <p:txBody>
          <a:bodyPr anchor="t" rtlCol="false" tIns="0" lIns="0" bIns="0" rIns="0">
            <a:spAutoFit/>
          </a:bodyPr>
          <a:lstStyle/>
          <a:p>
            <a:pPr marL="518162" indent="-259081" lvl="1">
              <a:lnSpc>
                <a:spcPts val="3360"/>
              </a:lnSpc>
              <a:buFont typeface="Arial"/>
              <a:buChar char="•"/>
            </a:pPr>
            <a:r>
              <a:rPr lang="en-US" sz="2400">
                <a:solidFill>
                  <a:srgbClr val="040303"/>
                </a:solidFill>
                <a:latin typeface="Glacial Indifference"/>
              </a:rPr>
              <a:t>Dari seluruh pengujian Test Cases yang telah dilakukan kesuksesan dari pengujian API adalah 100% (40/40 Success)</a:t>
            </a:r>
          </a:p>
          <a:p>
            <a:pPr marL="518162" indent="-259081" lvl="1">
              <a:lnSpc>
                <a:spcPts val="3360"/>
              </a:lnSpc>
              <a:buFont typeface="Arial"/>
              <a:buChar char="•"/>
            </a:pPr>
            <a:r>
              <a:rPr lang="en-US" sz="2400">
                <a:solidFill>
                  <a:srgbClr val="040303"/>
                </a:solidFill>
                <a:latin typeface="Glacial Indifference"/>
              </a:rPr>
              <a:t>Untuk pengujian Web 91% fitur memberikan hasil yang diinginkan (11/12 Success). Untuk kasus yang gagal adalah pada fitur Registrasi yang mana user masih bisa mendaftar dengan email yang tidak valid.</a:t>
            </a:r>
          </a:p>
          <a:p>
            <a:pPr marL="518162" indent="-259081" lvl="1">
              <a:lnSpc>
                <a:spcPts val="3360"/>
              </a:lnSpc>
              <a:buFont typeface="Arial"/>
              <a:buChar char="•"/>
            </a:pPr>
            <a:r>
              <a:rPr lang="en-US" sz="2400">
                <a:solidFill>
                  <a:srgbClr val="040303"/>
                </a:solidFill>
                <a:latin typeface="Glacial Indifference"/>
              </a:rPr>
              <a:t>Untuk pengujian Mobile 100% fitur dapat berjalan dengan baik (4/4 Success)</a:t>
            </a:r>
          </a:p>
          <a:p>
            <a:pPr marL="518162" indent="-259081" lvl="1">
              <a:lnSpc>
                <a:spcPts val="3360"/>
              </a:lnSpc>
              <a:buFont typeface="Arial"/>
              <a:buChar char="•"/>
            </a:pPr>
            <a:r>
              <a:rPr lang="en-US" sz="2400">
                <a:solidFill>
                  <a:srgbClr val="040303"/>
                </a:solidFill>
                <a:latin typeface="Glacial Indifference"/>
              </a:rPr>
              <a:t>Pada uji coba penggunaan AI Applitools dalam pengujian fitur Login Web sendiri seluruh scenario tidak ada yang passed dan semua mengalami error yang dikarenakan penggunaan id element yang mana bersifat dinamis, sehingga akan selalu berubah.</a:t>
            </a:r>
          </a:p>
          <a:p>
            <a:pPr>
              <a:lnSpc>
                <a:spcPts val="3360"/>
              </a:lnSpc>
            </a:pPr>
          </a:p>
        </p:txBody>
      </p:sp>
      <p:sp>
        <p:nvSpPr>
          <p:cNvPr name="TextBox 3" id="3"/>
          <p:cNvSpPr txBox="true"/>
          <p:nvPr/>
        </p:nvSpPr>
        <p:spPr>
          <a:xfrm rot="0">
            <a:off x="1028700" y="1629889"/>
            <a:ext cx="15078863" cy="2595772"/>
          </a:xfrm>
          <a:prstGeom prst="rect">
            <a:avLst/>
          </a:prstGeom>
        </p:spPr>
        <p:txBody>
          <a:bodyPr anchor="t" rtlCol="false" tIns="0" lIns="0" bIns="0" rIns="0">
            <a:spAutoFit/>
          </a:bodyPr>
          <a:lstStyle/>
          <a:p>
            <a:pPr>
              <a:lnSpc>
                <a:spcPts val="9996"/>
              </a:lnSpc>
            </a:pPr>
            <a:r>
              <a:rPr lang="en-US" sz="9800">
                <a:solidFill>
                  <a:srgbClr val="040303"/>
                </a:solidFill>
                <a:latin typeface="TAN Nimbus"/>
              </a:rPr>
              <a:t>Summary Pengujian</a:t>
            </a:r>
          </a:p>
        </p:txBody>
      </p:sp>
      <p:sp>
        <p:nvSpPr>
          <p:cNvPr name="AutoShape 4" id="4"/>
          <p:cNvSpPr/>
          <p:nvPr/>
        </p:nvSpPr>
        <p:spPr>
          <a:xfrm rot="0">
            <a:off x="1028700" y="7564742"/>
            <a:ext cx="2991947" cy="0"/>
          </a:xfrm>
          <a:prstGeom prst="line">
            <a:avLst/>
          </a:prstGeom>
          <a:ln cap="flat" w="38100">
            <a:solidFill>
              <a:srgbClr val="7C5237"/>
            </a:solidFill>
            <a:prstDash val="solid"/>
            <a:headEnd type="none" len="sm" w="sm"/>
            <a:tailEnd type="none" len="sm" w="sm"/>
          </a:ln>
        </p:spPr>
      </p:sp>
      <p:sp>
        <p:nvSpPr>
          <p:cNvPr name="TextBox 5" id="5"/>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040303"/>
                </a:solidFill>
                <a:latin typeface="Glacial Indifference"/>
              </a:rPr>
              <a:t>Be A Top Search Quality Engineer</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040303"/>
            </a:solidFill>
          </p:spPr>
        </p:sp>
        <p:sp>
          <p:nvSpPr>
            <p:cNvPr name="TextBox 4" id="4"/>
            <p:cNvSpPr txBox="true"/>
            <p:nvPr/>
          </p:nvSpPr>
          <p:spPr>
            <a:xfrm>
              <a:off x="0" y="-47625"/>
              <a:ext cx="4816593" cy="140229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29218" y="3348645"/>
            <a:ext cx="12229564" cy="3837361"/>
          </a:xfrm>
          <a:prstGeom prst="rect">
            <a:avLst/>
          </a:prstGeom>
        </p:spPr>
        <p:txBody>
          <a:bodyPr anchor="t" rtlCol="false" tIns="0" lIns="0" bIns="0" rIns="0">
            <a:spAutoFit/>
          </a:bodyPr>
          <a:lstStyle/>
          <a:p>
            <a:pPr algn="ctr">
              <a:lnSpc>
                <a:spcPts val="14799"/>
              </a:lnSpc>
            </a:pPr>
            <a:r>
              <a:rPr lang="en-US" sz="14508">
                <a:solidFill>
                  <a:srgbClr val="FFFFFF"/>
                </a:solidFill>
                <a:latin typeface="TAN Nimbus"/>
              </a:rPr>
              <a:t>Thank You</a:t>
            </a:r>
          </a:p>
          <a:p>
            <a:pPr algn="ctr">
              <a:lnSpc>
                <a:spcPts val="14799"/>
              </a:lnSpc>
            </a:pPr>
            <a:r>
              <a:rPr lang="en-US" sz="14508">
                <a:solidFill>
                  <a:srgbClr val="FFFFFF"/>
                </a:solidFill>
                <a:latin typeface="TAN Nimbus"/>
              </a:rPr>
              <a:t>So Much!</a:t>
            </a:r>
          </a:p>
        </p:txBody>
      </p:sp>
      <p:sp>
        <p:nvSpPr>
          <p:cNvPr name="AutoShape 6" id="6"/>
          <p:cNvSpPr/>
          <p:nvPr/>
        </p:nvSpPr>
        <p:spPr>
          <a:xfrm rot="-5400000">
            <a:off x="-3086100" y="5124450"/>
            <a:ext cx="8229600" cy="0"/>
          </a:xfrm>
          <a:prstGeom prst="line">
            <a:avLst/>
          </a:prstGeom>
          <a:ln cap="flat" w="38100">
            <a:solidFill>
              <a:srgbClr val="FFFFFF"/>
            </a:solidFill>
            <a:prstDash val="solid"/>
            <a:headEnd type="none" len="sm" w="sm"/>
            <a:tailEnd type="none" len="sm" w="sm"/>
          </a:ln>
        </p:spPr>
      </p:sp>
      <p:grpSp>
        <p:nvGrpSpPr>
          <p:cNvPr name="Group 7" id="7"/>
          <p:cNvGrpSpPr/>
          <p:nvPr/>
        </p:nvGrpSpPr>
        <p:grpSpPr>
          <a:xfrm rot="0">
            <a:off x="5306998" y="548006"/>
            <a:ext cx="7674005" cy="480694"/>
            <a:chOff x="0" y="0"/>
            <a:chExt cx="10232007" cy="640926"/>
          </a:xfrm>
        </p:grpSpPr>
        <p:sp>
          <p:nvSpPr>
            <p:cNvPr name="TextBox 8" id="8"/>
            <p:cNvSpPr txBox="true"/>
            <p:nvPr/>
          </p:nvSpPr>
          <p:spPr>
            <a:xfrm rot="0">
              <a:off x="0" y="-57150"/>
              <a:ext cx="4570438" cy="698076"/>
            </a:xfrm>
            <a:prstGeom prst="rect">
              <a:avLst/>
            </a:prstGeom>
          </p:spPr>
          <p:txBody>
            <a:bodyPr anchor="t" rtlCol="false" tIns="0" lIns="0" bIns="0" rIns="0">
              <a:spAutoFit/>
            </a:bodyPr>
            <a:lstStyle/>
            <a:p>
              <a:pPr>
                <a:lnSpc>
                  <a:spcPts val="4480"/>
                </a:lnSpc>
              </a:pPr>
              <a:r>
                <a:rPr lang="en-US" sz="3200">
                  <a:solidFill>
                    <a:srgbClr val="FFFFFF"/>
                  </a:solidFill>
                  <a:latin typeface="Glacial Indifference"/>
                </a:rPr>
                <a:t>Presentation by</a:t>
              </a:r>
            </a:p>
          </p:txBody>
        </p:sp>
        <p:sp>
          <p:nvSpPr>
            <p:cNvPr name="TextBox 9" id="9"/>
            <p:cNvSpPr txBox="true"/>
            <p:nvPr/>
          </p:nvSpPr>
          <p:spPr>
            <a:xfrm rot="0">
              <a:off x="2975249" y="-57150"/>
              <a:ext cx="7256757" cy="698076"/>
            </a:xfrm>
            <a:prstGeom prst="rect">
              <a:avLst/>
            </a:prstGeom>
          </p:spPr>
          <p:txBody>
            <a:bodyPr anchor="t" rtlCol="false" tIns="0" lIns="0" bIns="0" rIns="0">
              <a:spAutoFit/>
            </a:bodyPr>
            <a:lstStyle/>
            <a:p>
              <a:pPr algn="r">
                <a:lnSpc>
                  <a:spcPts val="4480"/>
                </a:lnSpc>
              </a:pPr>
              <a:r>
                <a:rPr lang="en-US" sz="3200">
                  <a:solidFill>
                    <a:srgbClr val="7C5237"/>
                  </a:solidFill>
                  <a:latin typeface="Glacial Indifference Bold"/>
                </a:rPr>
                <a:t>Amelia Agustina Hutajulu</a:t>
              </a:r>
            </a:p>
          </p:txBody>
        </p:sp>
      </p:grpSp>
      <p:sp>
        <p:nvSpPr>
          <p:cNvPr name="TextBox 10" id="10"/>
          <p:cNvSpPr txBox="true"/>
          <p:nvPr/>
        </p:nvSpPr>
        <p:spPr>
          <a:xfrm rot="0">
            <a:off x="8214115" y="9565640"/>
            <a:ext cx="1859771" cy="4908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Batch 5</a:t>
            </a:r>
          </a:p>
        </p:txBody>
      </p:sp>
      <p:grpSp>
        <p:nvGrpSpPr>
          <p:cNvPr name="Group 11" id="11"/>
          <p:cNvGrpSpPr/>
          <p:nvPr/>
        </p:nvGrpSpPr>
        <p:grpSpPr>
          <a:xfrm rot="0">
            <a:off x="6967853" y="8441562"/>
            <a:ext cx="4352295" cy="440839"/>
            <a:chOff x="0" y="0"/>
            <a:chExt cx="5803060" cy="587786"/>
          </a:xfrm>
        </p:grpSpPr>
        <p:sp>
          <p:nvSpPr>
            <p:cNvPr name="Freeform 12" id="12"/>
            <p:cNvSpPr/>
            <p:nvPr/>
          </p:nvSpPr>
          <p:spPr>
            <a:xfrm flipH="false" flipV="false" rot="0">
              <a:off x="0" y="0"/>
              <a:ext cx="587786" cy="587786"/>
            </a:xfrm>
            <a:custGeom>
              <a:avLst/>
              <a:gdLst/>
              <a:ahLst/>
              <a:cxnLst/>
              <a:rect r="r" b="b" t="t" l="l"/>
              <a:pathLst>
                <a:path h="587786" w="587786">
                  <a:moveTo>
                    <a:pt x="0" y="0"/>
                  </a:moveTo>
                  <a:lnTo>
                    <a:pt x="587786" y="0"/>
                  </a:lnTo>
                  <a:lnTo>
                    <a:pt x="587786" y="587786"/>
                  </a:lnTo>
                  <a:lnTo>
                    <a:pt x="0" y="587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215274" y="0"/>
              <a:ext cx="587786" cy="587786"/>
            </a:xfrm>
            <a:custGeom>
              <a:avLst/>
              <a:gdLst/>
              <a:ahLst/>
              <a:cxnLst/>
              <a:rect r="r" b="b" t="t" l="l"/>
              <a:pathLst>
                <a:path h="587786" w="587786">
                  <a:moveTo>
                    <a:pt x="0" y="0"/>
                  </a:moveTo>
                  <a:lnTo>
                    <a:pt x="587786" y="0"/>
                  </a:lnTo>
                  <a:lnTo>
                    <a:pt x="587786" y="587786"/>
                  </a:lnTo>
                  <a:lnTo>
                    <a:pt x="0" y="587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87786" y="-66675"/>
              <a:ext cx="4690988" cy="632248"/>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Alterra Academy</a:t>
              </a:r>
            </a:p>
          </p:txBody>
        </p:sp>
      </p:grpSp>
      <p:sp>
        <p:nvSpPr>
          <p:cNvPr name="TextBox 15" id="15"/>
          <p:cNvSpPr txBox="true"/>
          <p:nvPr/>
        </p:nvSpPr>
        <p:spPr>
          <a:xfrm rot="5400000">
            <a:off x="13548974"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
        <p:nvSpPr>
          <p:cNvPr name="TextBox 16" id="16"/>
          <p:cNvSpPr txBox="true"/>
          <p:nvPr/>
        </p:nvSpPr>
        <p:spPr>
          <a:xfrm rot="0">
            <a:off x="7384879" y="8979535"/>
            <a:ext cx="3518241" cy="490855"/>
          </a:xfrm>
          <a:prstGeom prst="rect">
            <a:avLst/>
          </a:prstGeom>
        </p:spPr>
        <p:txBody>
          <a:bodyPr anchor="t" rtlCol="false" tIns="0" lIns="0" bIns="0" rIns="0">
            <a:spAutoFit/>
          </a:bodyPr>
          <a:lstStyle/>
          <a:p>
            <a:pPr algn="ctr">
              <a:lnSpc>
                <a:spcPts val="3919"/>
              </a:lnSpc>
            </a:pPr>
            <a:r>
              <a:rPr lang="en-US" sz="2799">
                <a:solidFill>
                  <a:srgbClr val="FFFFFF"/>
                </a:solidFill>
                <a:latin typeface="Glacial Indifference"/>
              </a:rPr>
              <a:t>QE-B</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1270"/>
            <a:chOff x="0" y="0"/>
            <a:chExt cx="4274726" cy="2165273"/>
          </a:xfrm>
        </p:grpSpPr>
        <p:sp>
          <p:nvSpPr>
            <p:cNvPr name="Freeform 3" id="3"/>
            <p:cNvSpPr/>
            <p:nvPr/>
          </p:nvSpPr>
          <p:spPr>
            <a:xfrm flipH="false" flipV="false" rot="0">
              <a:off x="0" y="0"/>
              <a:ext cx="4274726" cy="2165273"/>
            </a:xfrm>
            <a:custGeom>
              <a:avLst/>
              <a:gdLst/>
              <a:ahLst/>
              <a:cxnLst/>
              <a:rect r="r" b="b" t="t" l="l"/>
              <a:pathLst>
                <a:path h="2165273" w="4274726">
                  <a:moveTo>
                    <a:pt x="0" y="0"/>
                  </a:moveTo>
                  <a:lnTo>
                    <a:pt x="4274726" y="0"/>
                  </a:lnTo>
                  <a:lnTo>
                    <a:pt x="4274726" y="2165273"/>
                  </a:lnTo>
                  <a:lnTo>
                    <a:pt x="0" y="2165273"/>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221289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68732" y="514350"/>
            <a:ext cx="3688369" cy="1028700"/>
            <a:chOff x="0" y="0"/>
            <a:chExt cx="971422" cy="270933"/>
          </a:xfrm>
        </p:grpSpPr>
        <p:sp>
          <p:nvSpPr>
            <p:cNvPr name="Freeform 6" id="6"/>
            <p:cNvSpPr/>
            <p:nvPr/>
          </p:nvSpPr>
          <p:spPr>
            <a:xfrm flipH="false" flipV="false" rot="0">
              <a:off x="0" y="0"/>
              <a:ext cx="971422" cy="270933"/>
            </a:xfrm>
            <a:custGeom>
              <a:avLst/>
              <a:gdLst/>
              <a:ahLst/>
              <a:cxnLst/>
              <a:rect r="r" b="b" t="t" l="l"/>
              <a:pathLst>
                <a:path h="270933" w="971422">
                  <a:moveTo>
                    <a:pt x="0" y="0"/>
                  </a:moveTo>
                  <a:lnTo>
                    <a:pt x="971422" y="0"/>
                  </a:lnTo>
                  <a:lnTo>
                    <a:pt x="971422" y="270933"/>
                  </a:lnTo>
                  <a:lnTo>
                    <a:pt x="0" y="270933"/>
                  </a:lnTo>
                  <a:close/>
                </a:path>
              </a:pathLst>
            </a:custGeom>
            <a:solidFill>
              <a:srgbClr val="7C5237"/>
            </a:solidFill>
          </p:spPr>
        </p:sp>
        <p:sp>
          <p:nvSpPr>
            <p:cNvPr name="TextBox 7" id="7"/>
            <p:cNvSpPr txBox="true"/>
            <p:nvPr/>
          </p:nvSpPr>
          <p:spPr>
            <a:xfrm>
              <a:off x="0" y="-47625"/>
              <a:ext cx="971422" cy="3185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8596366"/>
            <a:ext cx="18288000" cy="1690634"/>
            <a:chOff x="0" y="0"/>
            <a:chExt cx="4816593" cy="445270"/>
          </a:xfrm>
        </p:grpSpPr>
        <p:sp>
          <p:nvSpPr>
            <p:cNvPr name="Freeform 9" id="9"/>
            <p:cNvSpPr/>
            <p:nvPr/>
          </p:nvSpPr>
          <p:spPr>
            <a:xfrm flipH="false" flipV="false" rot="0">
              <a:off x="0" y="0"/>
              <a:ext cx="4816592" cy="445270"/>
            </a:xfrm>
            <a:custGeom>
              <a:avLst/>
              <a:gdLst/>
              <a:ahLst/>
              <a:cxnLst/>
              <a:rect r="r" b="b" t="t" l="l"/>
              <a:pathLst>
                <a:path h="445270" w="4816592">
                  <a:moveTo>
                    <a:pt x="0" y="0"/>
                  </a:moveTo>
                  <a:lnTo>
                    <a:pt x="4816592" y="0"/>
                  </a:lnTo>
                  <a:lnTo>
                    <a:pt x="4816592" y="445270"/>
                  </a:lnTo>
                  <a:lnTo>
                    <a:pt x="0" y="445270"/>
                  </a:lnTo>
                  <a:close/>
                </a:path>
              </a:pathLst>
            </a:custGeom>
            <a:solidFill>
              <a:srgbClr val="040303"/>
            </a:solidFill>
          </p:spPr>
        </p:sp>
        <p:sp>
          <p:nvSpPr>
            <p:cNvPr name="TextBox 10" id="10"/>
            <p:cNvSpPr txBox="true"/>
            <p:nvPr/>
          </p:nvSpPr>
          <p:spPr>
            <a:xfrm>
              <a:off x="0" y="-47625"/>
              <a:ext cx="4816593" cy="49289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014050" y="4441436"/>
            <a:ext cx="10397733" cy="1437520"/>
          </a:xfrm>
          <a:prstGeom prst="rect">
            <a:avLst/>
          </a:prstGeom>
        </p:spPr>
        <p:txBody>
          <a:bodyPr anchor="t" rtlCol="false" tIns="0" lIns="0" bIns="0" rIns="0">
            <a:spAutoFit/>
          </a:bodyPr>
          <a:lstStyle/>
          <a:p>
            <a:pPr algn="ctr">
              <a:lnSpc>
                <a:spcPts val="10852"/>
              </a:lnSpc>
            </a:pPr>
            <a:r>
              <a:rPr lang="en-US" sz="10639">
                <a:solidFill>
                  <a:srgbClr val="FFFFFF"/>
                </a:solidFill>
                <a:latin typeface="TAN Nimbus"/>
              </a:rPr>
              <a:t>MVP</a:t>
            </a:r>
          </a:p>
        </p:txBody>
      </p:sp>
      <p:sp>
        <p:nvSpPr>
          <p:cNvPr name="TextBox 12" id="12"/>
          <p:cNvSpPr txBox="true"/>
          <p:nvPr/>
        </p:nvSpPr>
        <p:spPr>
          <a:xfrm rot="5400000">
            <a:off x="14047755"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356179"/>
            <a:ext cx="16230600" cy="8221270"/>
            <a:chOff x="0" y="0"/>
            <a:chExt cx="4274726" cy="2165273"/>
          </a:xfrm>
        </p:grpSpPr>
        <p:sp>
          <p:nvSpPr>
            <p:cNvPr name="Freeform 3" id="3"/>
            <p:cNvSpPr/>
            <p:nvPr/>
          </p:nvSpPr>
          <p:spPr>
            <a:xfrm flipH="false" flipV="false" rot="0">
              <a:off x="0" y="0"/>
              <a:ext cx="4274726" cy="2165273"/>
            </a:xfrm>
            <a:custGeom>
              <a:avLst/>
              <a:gdLst/>
              <a:ahLst/>
              <a:cxnLst/>
              <a:rect r="r" b="b" t="t" l="l"/>
              <a:pathLst>
                <a:path h="2165273" w="4274726">
                  <a:moveTo>
                    <a:pt x="0" y="0"/>
                  </a:moveTo>
                  <a:lnTo>
                    <a:pt x="4274726" y="0"/>
                  </a:lnTo>
                  <a:lnTo>
                    <a:pt x="4274726" y="2165273"/>
                  </a:lnTo>
                  <a:lnTo>
                    <a:pt x="0" y="2165273"/>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221289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4491101"/>
            <a:chOff x="0" y="0"/>
            <a:chExt cx="4816593" cy="1182841"/>
          </a:xfrm>
        </p:grpSpPr>
        <p:sp>
          <p:nvSpPr>
            <p:cNvPr name="Freeform 6" id="6"/>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7" id="7"/>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64741" y="3516613"/>
            <a:ext cx="15958518" cy="6302591"/>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Untuk Test Case dan Test Scenario di kode program saya menggunaan Gherkin yang saya muat dalam file Karate. </a:t>
            </a:r>
          </a:p>
          <a:p>
            <a:pPr algn="just" marL="591888" indent="-295944" lvl="1">
              <a:lnSpc>
                <a:spcPts val="3838"/>
              </a:lnSpc>
              <a:buFont typeface="Arial"/>
              <a:buChar char="•"/>
            </a:pPr>
            <a:r>
              <a:rPr lang="en-US" sz="2741">
                <a:solidFill>
                  <a:srgbClr val="FFFFFF"/>
                </a:solidFill>
                <a:latin typeface="Glacial Indifference"/>
              </a:rPr>
              <a:t>Penamaan File sesuai dengan judul yang ada di dokumentasi. Contoh: GetAllProducts.feature untuk pengujian Get All Products.</a:t>
            </a:r>
          </a:p>
          <a:p>
            <a:pPr algn="just" marL="591888" indent="-295944" lvl="1">
              <a:lnSpc>
                <a:spcPts val="3838"/>
              </a:lnSpc>
              <a:buFont typeface="Arial"/>
              <a:buChar char="•"/>
            </a:pPr>
            <a:r>
              <a:rPr lang="en-US" sz="2741">
                <a:solidFill>
                  <a:srgbClr val="FFFFFF"/>
                </a:solidFill>
                <a:latin typeface="Glacial Indifference"/>
              </a:rPr>
              <a:t>Diawali dengan “Feature” yang mendeskripsi singkat tentang fitur atau fungsionalitas yang akan diuji. </a:t>
            </a:r>
          </a:p>
          <a:p>
            <a:pPr algn="just" marL="591888" indent="-295944" lvl="1">
              <a:lnSpc>
                <a:spcPts val="3838"/>
              </a:lnSpc>
              <a:buFont typeface="Arial"/>
              <a:buChar char="•"/>
            </a:pPr>
            <a:r>
              <a:rPr lang="en-US" sz="2741">
                <a:solidFill>
                  <a:srgbClr val="FFFFFF"/>
                </a:solidFill>
                <a:latin typeface="Glacial Indifference"/>
              </a:rPr>
              <a:t>“B</a:t>
            </a:r>
            <a:r>
              <a:rPr lang="en-US" sz="2741">
                <a:solidFill>
                  <a:srgbClr val="FFFFFF"/>
                </a:solidFill>
                <a:latin typeface="Glacial Indifference"/>
              </a:rPr>
              <a:t>ackground” adalah bagian yang mendefinisikan kondisi awal atau prasyarat yang berlaku untuk seluruh skenario dalam fitur tersebut.</a:t>
            </a:r>
          </a:p>
          <a:p>
            <a:pPr algn="just" marL="591888" indent="-295944" lvl="1">
              <a:lnSpc>
                <a:spcPts val="3838"/>
              </a:lnSpc>
              <a:buFont typeface="Arial"/>
              <a:buChar char="•"/>
            </a:pPr>
            <a:r>
              <a:rPr lang="en-US" sz="2741">
                <a:solidFill>
                  <a:srgbClr val="FFFFFF"/>
                </a:solidFill>
                <a:latin typeface="Glacial Indifference"/>
              </a:rPr>
              <a:t>Tags “@” digunakan untuk memberi label pada skenario atau fitur. Tag ini dapat digunakan untuk mengelompokkan atau mengidentifikasi skenario secara lebih spesifik.</a:t>
            </a:r>
          </a:p>
          <a:p>
            <a:pPr algn="just" marL="591888" indent="-295944" lvl="1">
              <a:lnSpc>
                <a:spcPts val="3838"/>
              </a:lnSpc>
              <a:buFont typeface="Arial"/>
              <a:buChar char="•"/>
            </a:pPr>
            <a:r>
              <a:rPr lang="en-US" sz="2741">
                <a:solidFill>
                  <a:srgbClr val="FFFFFF"/>
                </a:solidFill>
                <a:latin typeface="Glacial Indifference"/>
              </a:rPr>
              <a:t>"Given," "When," "And," dan "Then" adalah kata kunci yang digunakan untuk menggambarkan langkah-langkah dalam skenario pengujian. Masing-masing memiliki peran yang berbeda dalam menentukan keadaan awal, tindakan, dan hasil dari skenario. </a:t>
            </a:r>
          </a:p>
          <a:p>
            <a:pPr algn="just">
              <a:lnSpc>
                <a:spcPts val="3838"/>
              </a:lnSpc>
            </a:pPr>
          </a:p>
        </p:txBody>
      </p:sp>
      <p:sp>
        <p:nvSpPr>
          <p:cNvPr name="TextBox 9" id="9"/>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AutoShape 10" id="10"/>
          <p:cNvSpPr/>
          <p:nvPr/>
        </p:nvSpPr>
        <p:spPr>
          <a:xfrm>
            <a:off x="7648026" y="9771579"/>
            <a:ext cx="2991947" cy="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491101"/>
            <a:chOff x="0" y="0"/>
            <a:chExt cx="4816593" cy="1182841"/>
          </a:xfrm>
        </p:grpSpPr>
        <p:sp>
          <p:nvSpPr>
            <p:cNvPr name="Freeform 3" id="3"/>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4" id="4"/>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03503" y="4475679"/>
            <a:ext cx="17080994" cy="4782621"/>
          </a:xfrm>
          <a:custGeom>
            <a:avLst/>
            <a:gdLst/>
            <a:ahLst/>
            <a:cxnLst/>
            <a:rect r="r" b="b" t="t" l="l"/>
            <a:pathLst>
              <a:path h="4782621" w="17080994">
                <a:moveTo>
                  <a:pt x="0" y="0"/>
                </a:moveTo>
                <a:lnTo>
                  <a:pt x="17080994" y="0"/>
                </a:lnTo>
                <a:lnTo>
                  <a:pt x="17080994" y="4782621"/>
                </a:lnTo>
                <a:lnTo>
                  <a:pt x="0" y="4782621"/>
                </a:lnTo>
                <a:lnTo>
                  <a:pt x="0" y="0"/>
                </a:lnTo>
                <a:close/>
              </a:path>
            </a:pathLst>
          </a:custGeom>
          <a:blipFill>
            <a:blip r:embed="rId2"/>
            <a:stretch>
              <a:fillRect l="-1702" t="0" r="-1702" b="0"/>
            </a:stretch>
          </a:blipFill>
        </p:spPr>
      </p:sp>
      <p:sp>
        <p:nvSpPr>
          <p:cNvPr name="TextBox 6" id="6"/>
          <p:cNvSpPr txBox="true"/>
          <p:nvPr/>
        </p:nvSpPr>
        <p:spPr>
          <a:xfrm rot="0">
            <a:off x="1164741" y="3516613"/>
            <a:ext cx="15958518" cy="959066"/>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Contoh:</a:t>
            </a:r>
          </a:p>
          <a:p>
            <a:pPr algn="just">
              <a:lnSpc>
                <a:spcPts val="3838"/>
              </a:lnSpc>
            </a:pPr>
          </a:p>
        </p:txBody>
      </p:sp>
      <p:sp>
        <p:nvSpPr>
          <p:cNvPr name="TextBox 7" id="7"/>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TextBox 8" id="8"/>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356179"/>
            <a:ext cx="16230600" cy="6320096"/>
            <a:chOff x="0" y="0"/>
            <a:chExt cx="4274726" cy="1664552"/>
          </a:xfrm>
        </p:grpSpPr>
        <p:sp>
          <p:nvSpPr>
            <p:cNvPr name="Freeform 3" id="3"/>
            <p:cNvSpPr/>
            <p:nvPr/>
          </p:nvSpPr>
          <p:spPr>
            <a:xfrm flipH="false" flipV="false" rot="0">
              <a:off x="0" y="0"/>
              <a:ext cx="4274726" cy="1664552"/>
            </a:xfrm>
            <a:custGeom>
              <a:avLst/>
              <a:gdLst/>
              <a:ahLst/>
              <a:cxnLst/>
              <a:rect r="r" b="b" t="t" l="l"/>
              <a:pathLst>
                <a:path h="1664552" w="4274726">
                  <a:moveTo>
                    <a:pt x="0" y="0"/>
                  </a:moveTo>
                  <a:lnTo>
                    <a:pt x="4274726" y="0"/>
                  </a:lnTo>
                  <a:lnTo>
                    <a:pt x="4274726" y="1664552"/>
                  </a:lnTo>
                  <a:lnTo>
                    <a:pt x="0" y="1664552"/>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17121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4491101"/>
            <a:chOff x="0" y="0"/>
            <a:chExt cx="4816593" cy="1182841"/>
          </a:xfrm>
        </p:grpSpPr>
        <p:sp>
          <p:nvSpPr>
            <p:cNvPr name="Freeform 6" id="6"/>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7" id="7"/>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64741" y="3516613"/>
            <a:ext cx="15958518" cy="4359491"/>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File Java yang berisikan komponen-komponen yang digunakan untuk mengatur tindakan dan interaksi atau respon dengan halaman web atau request yang dilakukan. Contoh formatnya adalah sebagai berikut:</a:t>
            </a:r>
          </a:p>
          <a:p>
            <a:pPr algn="just" marL="591888" indent="-295944" lvl="1">
              <a:lnSpc>
                <a:spcPts val="3838"/>
              </a:lnSpc>
              <a:buFont typeface="Arial"/>
              <a:buChar char="•"/>
            </a:pPr>
            <a:r>
              <a:rPr lang="en-US" sz="2741">
                <a:solidFill>
                  <a:srgbClr val="FFFFFF"/>
                </a:solidFill>
                <a:latin typeface="Glacial Indifference"/>
              </a:rPr>
              <a:t>@Step digunakan dalam Serenity untuk mengidentifikasi metode-metode yang berisi langkah-langkah atau tindakan yang dapat diekse</a:t>
            </a:r>
            <a:r>
              <a:rPr lang="en-US" sz="2741">
                <a:solidFill>
                  <a:srgbClr val="FFFFFF"/>
                </a:solidFill>
                <a:latin typeface="Glacial Indifference"/>
              </a:rPr>
              <a:t>kusi dalam pengujian. Ini memudahkan Serenity dalam melacak dan melaporkan langkah-langkah yang dilakukan selama pengujian.</a:t>
            </a:r>
          </a:p>
          <a:p>
            <a:pPr algn="just" marL="591888" indent="-295944" lvl="1">
              <a:lnSpc>
                <a:spcPts val="3838"/>
              </a:lnSpc>
              <a:buFont typeface="Arial"/>
              <a:buChar char="•"/>
            </a:pPr>
            <a:r>
              <a:rPr lang="en-US" sz="2741">
                <a:solidFill>
                  <a:srgbClr val="FFFFFF"/>
                </a:solidFill>
                <a:latin typeface="Glacial Indifference"/>
              </a:rPr>
              <a:t>'By' yang digunakan untuk mengidentifikasi elemen-elemen halaman web seperti judul, tombol, dan lainnya. Dengan cara ini, dapat dengan mudah mengakses elemen-elemen ini dalam metode-metode berikutnya.</a:t>
            </a:r>
          </a:p>
          <a:p>
            <a:pPr algn="just">
              <a:lnSpc>
                <a:spcPts val="3838"/>
              </a:lnSpc>
            </a:pPr>
          </a:p>
        </p:txBody>
      </p:sp>
      <p:sp>
        <p:nvSpPr>
          <p:cNvPr name="TextBox 9" id="9"/>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AutoShape 10" id="10"/>
          <p:cNvSpPr/>
          <p:nvPr/>
        </p:nvSpPr>
        <p:spPr>
          <a:xfrm>
            <a:off x="7648026" y="7895154"/>
            <a:ext cx="2991947" cy="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491101"/>
            <a:chOff x="0" y="0"/>
            <a:chExt cx="4816593" cy="1182841"/>
          </a:xfrm>
        </p:grpSpPr>
        <p:sp>
          <p:nvSpPr>
            <p:cNvPr name="Freeform 3" id="3"/>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4" id="4"/>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897115" y="3486861"/>
            <a:ext cx="13357941" cy="6800139"/>
          </a:xfrm>
          <a:custGeom>
            <a:avLst/>
            <a:gdLst/>
            <a:ahLst/>
            <a:cxnLst/>
            <a:rect r="r" b="b" t="t" l="l"/>
            <a:pathLst>
              <a:path h="6800139" w="13357941">
                <a:moveTo>
                  <a:pt x="0" y="0"/>
                </a:moveTo>
                <a:lnTo>
                  <a:pt x="13357940" y="0"/>
                </a:lnTo>
                <a:lnTo>
                  <a:pt x="13357940" y="6800139"/>
                </a:lnTo>
                <a:lnTo>
                  <a:pt x="0" y="6800139"/>
                </a:lnTo>
                <a:lnTo>
                  <a:pt x="0" y="0"/>
                </a:lnTo>
                <a:close/>
              </a:path>
            </a:pathLst>
          </a:custGeom>
          <a:blipFill>
            <a:blip r:embed="rId2"/>
            <a:stretch>
              <a:fillRect l="0" t="0" r="0" b="0"/>
            </a:stretch>
          </a:blipFill>
        </p:spPr>
      </p:sp>
      <p:sp>
        <p:nvSpPr>
          <p:cNvPr name="TextBox 6" id="6"/>
          <p:cNvSpPr txBox="true"/>
          <p:nvPr/>
        </p:nvSpPr>
        <p:spPr>
          <a:xfrm rot="0">
            <a:off x="1164741" y="3516613"/>
            <a:ext cx="15958518" cy="959066"/>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Contoh:</a:t>
            </a:r>
          </a:p>
          <a:p>
            <a:pPr algn="just">
              <a:lnSpc>
                <a:spcPts val="3838"/>
              </a:lnSpc>
            </a:pPr>
          </a:p>
        </p:txBody>
      </p:sp>
      <p:sp>
        <p:nvSpPr>
          <p:cNvPr name="TextBox 7" id="7"/>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TextBox 8" id="8"/>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C5237"/>
        </a:solidFill>
      </p:bgPr>
    </p:bg>
    <p:spTree>
      <p:nvGrpSpPr>
        <p:cNvPr id="1" name=""/>
        <p:cNvGrpSpPr/>
        <p:nvPr/>
      </p:nvGrpSpPr>
      <p:grpSpPr>
        <a:xfrm>
          <a:off x="0" y="0"/>
          <a:ext cx="0" cy="0"/>
          <a:chOff x="0" y="0"/>
          <a:chExt cx="0" cy="0"/>
        </a:xfrm>
      </p:grpSpPr>
      <p:grpSp>
        <p:nvGrpSpPr>
          <p:cNvPr name="Group 2" id="2"/>
          <p:cNvGrpSpPr/>
          <p:nvPr/>
        </p:nvGrpSpPr>
        <p:grpSpPr>
          <a:xfrm rot="0">
            <a:off x="1028700" y="1356179"/>
            <a:ext cx="16230600" cy="7239590"/>
            <a:chOff x="0" y="0"/>
            <a:chExt cx="4274726" cy="1906723"/>
          </a:xfrm>
        </p:grpSpPr>
        <p:sp>
          <p:nvSpPr>
            <p:cNvPr name="Freeform 3" id="3"/>
            <p:cNvSpPr/>
            <p:nvPr/>
          </p:nvSpPr>
          <p:spPr>
            <a:xfrm flipH="false" flipV="false" rot="0">
              <a:off x="0" y="0"/>
              <a:ext cx="4274726" cy="1906723"/>
            </a:xfrm>
            <a:custGeom>
              <a:avLst/>
              <a:gdLst/>
              <a:ahLst/>
              <a:cxnLst/>
              <a:rect r="r" b="b" t="t" l="l"/>
              <a:pathLst>
                <a:path h="1906723" w="4274726">
                  <a:moveTo>
                    <a:pt x="0" y="0"/>
                  </a:moveTo>
                  <a:lnTo>
                    <a:pt x="4274726" y="0"/>
                  </a:lnTo>
                  <a:lnTo>
                    <a:pt x="4274726" y="1906723"/>
                  </a:lnTo>
                  <a:lnTo>
                    <a:pt x="0" y="1906723"/>
                  </a:lnTo>
                  <a:close/>
                </a:path>
              </a:pathLst>
            </a:custGeom>
            <a:solidFill>
              <a:srgbClr val="000000">
                <a:alpha val="0"/>
              </a:srgbClr>
            </a:solidFill>
            <a:ln w="38100" cap="sq">
              <a:solidFill>
                <a:srgbClr val="040303"/>
              </a:solidFill>
              <a:prstDash val="solid"/>
              <a:miter/>
            </a:ln>
          </p:spPr>
        </p:sp>
        <p:sp>
          <p:nvSpPr>
            <p:cNvPr name="TextBox 4" id="4"/>
            <p:cNvSpPr txBox="true"/>
            <p:nvPr/>
          </p:nvSpPr>
          <p:spPr>
            <a:xfrm>
              <a:off x="0" y="-47625"/>
              <a:ext cx="4274726" cy="195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4491101"/>
            <a:chOff x="0" y="0"/>
            <a:chExt cx="4816593" cy="1182841"/>
          </a:xfrm>
        </p:grpSpPr>
        <p:sp>
          <p:nvSpPr>
            <p:cNvPr name="Freeform 6" id="6"/>
            <p:cNvSpPr/>
            <p:nvPr/>
          </p:nvSpPr>
          <p:spPr>
            <a:xfrm flipH="false" flipV="false" rot="0">
              <a:off x="0" y="0"/>
              <a:ext cx="4816592" cy="1182841"/>
            </a:xfrm>
            <a:custGeom>
              <a:avLst/>
              <a:gdLst/>
              <a:ahLst/>
              <a:cxnLst/>
              <a:rect r="r" b="b" t="t" l="l"/>
              <a:pathLst>
                <a:path h="1182841" w="4816592">
                  <a:moveTo>
                    <a:pt x="0" y="0"/>
                  </a:moveTo>
                  <a:lnTo>
                    <a:pt x="4816592" y="0"/>
                  </a:lnTo>
                  <a:lnTo>
                    <a:pt x="4816592" y="1182841"/>
                  </a:lnTo>
                  <a:lnTo>
                    <a:pt x="0" y="1182841"/>
                  </a:lnTo>
                  <a:close/>
                </a:path>
              </a:pathLst>
            </a:custGeom>
            <a:solidFill>
              <a:srgbClr val="040303"/>
            </a:solidFill>
          </p:spPr>
        </p:sp>
        <p:sp>
          <p:nvSpPr>
            <p:cNvPr name="TextBox 7" id="7"/>
            <p:cNvSpPr txBox="true"/>
            <p:nvPr/>
          </p:nvSpPr>
          <p:spPr>
            <a:xfrm>
              <a:off x="0" y="-47625"/>
              <a:ext cx="4816593" cy="123046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64741" y="3516613"/>
            <a:ext cx="15958518" cy="5331041"/>
          </a:xfrm>
          <a:prstGeom prst="rect">
            <a:avLst/>
          </a:prstGeom>
        </p:spPr>
        <p:txBody>
          <a:bodyPr anchor="t" rtlCol="false" tIns="0" lIns="0" bIns="0" rIns="0">
            <a:spAutoFit/>
          </a:bodyPr>
          <a:lstStyle/>
          <a:p>
            <a:pPr algn="just">
              <a:lnSpc>
                <a:spcPts val="3838"/>
              </a:lnSpc>
            </a:pPr>
            <a:r>
              <a:rPr lang="en-US" sz="2741">
                <a:solidFill>
                  <a:srgbClr val="FFFFFF"/>
                </a:solidFill>
                <a:latin typeface="Glacial Indifference"/>
              </a:rPr>
              <a:t>File Java Steps adalah bagian dari pengujian Serenity dengan Cucumber, yang merupakan framework pengujian otomatis yang memungkinkan untuk menulis skenario pengujian dalam bahasa alami. Contohnya:</a:t>
            </a:r>
          </a:p>
          <a:p>
            <a:pPr algn="just" marL="591888" indent="-295944" lvl="1">
              <a:lnSpc>
                <a:spcPts val="3838"/>
              </a:lnSpc>
              <a:buFont typeface="Arial"/>
              <a:buChar char="•"/>
            </a:pPr>
            <a:r>
              <a:rPr lang="en-US" sz="2741">
                <a:solidFill>
                  <a:srgbClr val="FFFFFF"/>
                </a:solidFill>
                <a:latin typeface="Glacial Indifference"/>
              </a:rPr>
              <a:t>Annotasi Cucumber @Given, @When, @Then, dan @And digunakan untuk mendefinisikan langkah-langkah dalam skenario pengujian. Setiap anotasi ini ses</a:t>
            </a:r>
            <a:r>
              <a:rPr lang="en-US" sz="2741">
                <a:solidFill>
                  <a:srgbClr val="FFFFFF"/>
                </a:solidFill>
                <a:latin typeface="Glacial Indifference"/>
              </a:rPr>
              <a:t>uai dengan bagian skenario dalam bahasa alami yang telah ditentukan dalam file fitur Cucumber yang berbeda.</a:t>
            </a:r>
          </a:p>
          <a:p>
            <a:pPr algn="just" marL="591888" indent="-295944" lvl="1">
              <a:lnSpc>
                <a:spcPts val="3838"/>
              </a:lnSpc>
              <a:buFont typeface="Arial"/>
              <a:buChar char="•"/>
            </a:pPr>
            <a:r>
              <a:rPr lang="en-US" sz="2741">
                <a:solidFill>
                  <a:srgbClr val="FFFFFF"/>
                </a:solidFill>
                <a:latin typeface="Glacial Indifference"/>
              </a:rPr>
              <a:t>@Steps untuk mendeklarasikan objek dari kelas-kelas Java Pages yang digunakan dalam pengujian. </a:t>
            </a:r>
          </a:p>
          <a:p>
            <a:pPr algn="just" marL="591888" indent="-295944" lvl="1">
              <a:lnSpc>
                <a:spcPts val="3838"/>
              </a:lnSpc>
              <a:buFont typeface="Arial"/>
              <a:buChar char="•"/>
            </a:pPr>
            <a:r>
              <a:rPr lang="en-US" sz="2741">
                <a:solidFill>
                  <a:srgbClr val="FFFFFF"/>
                </a:solidFill>
                <a:latin typeface="Glacial Indifference"/>
              </a:rPr>
              <a:t>Set</a:t>
            </a:r>
            <a:r>
              <a:rPr lang="en-US" sz="2741">
                <a:solidFill>
                  <a:srgbClr val="FFFFFF"/>
                </a:solidFill>
                <a:latin typeface="Glacial Indifference"/>
              </a:rPr>
              <a:t>iap metode mengimplementasikan tindakan atau langkah-langkah yang sesuai dengan bagian skenario yang ditentukan dalam file fitur. Metode-metode ini akan dieksekusi ketika skenario Cucumber dijalankan.</a:t>
            </a:r>
          </a:p>
          <a:p>
            <a:pPr algn="just">
              <a:lnSpc>
                <a:spcPts val="3838"/>
              </a:lnSpc>
            </a:pPr>
          </a:p>
        </p:txBody>
      </p:sp>
      <p:sp>
        <p:nvSpPr>
          <p:cNvPr name="TextBox 9" id="9"/>
          <p:cNvSpPr txBox="true"/>
          <p:nvPr/>
        </p:nvSpPr>
        <p:spPr>
          <a:xfrm rot="0">
            <a:off x="3638470" y="1576836"/>
            <a:ext cx="11011060" cy="1423154"/>
          </a:xfrm>
          <a:prstGeom prst="rect">
            <a:avLst/>
          </a:prstGeom>
        </p:spPr>
        <p:txBody>
          <a:bodyPr anchor="t" rtlCol="false" tIns="0" lIns="0" bIns="0" rIns="0">
            <a:spAutoFit/>
          </a:bodyPr>
          <a:lstStyle/>
          <a:p>
            <a:pPr algn="ctr">
              <a:lnSpc>
                <a:spcPts val="5486"/>
              </a:lnSpc>
            </a:pPr>
            <a:r>
              <a:rPr lang="en-US" sz="5378">
                <a:solidFill>
                  <a:srgbClr val="FFFFFF"/>
                </a:solidFill>
                <a:latin typeface="TAN Nimbus"/>
              </a:rPr>
              <a:t>Format Test Case dan Test Scenario</a:t>
            </a:r>
          </a:p>
        </p:txBody>
      </p:sp>
      <p:sp>
        <p:nvSpPr>
          <p:cNvPr name="AutoShape 10" id="10"/>
          <p:cNvSpPr/>
          <p:nvPr/>
        </p:nvSpPr>
        <p:spPr>
          <a:xfrm>
            <a:off x="7648026" y="8866704"/>
            <a:ext cx="2991947" cy="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5400000">
            <a:off x="14038230" y="4891087"/>
            <a:ext cx="7477802" cy="504825"/>
          </a:xfrm>
          <a:prstGeom prst="rect">
            <a:avLst/>
          </a:prstGeom>
        </p:spPr>
        <p:txBody>
          <a:bodyPr anchor="t" rtlCol="false" tIns="0" lIns="0" bIns="0" rIns="0">
            <a:spAutoFit/>
          </a:bodyPr>
          <a:lstStyle/>
          <a:p>
            <a:pPr algn="ctr">
              <a:lnSpc>
                <a:spcPts val="4199"/>
              </a:lnSpc>
            </a:pPr>
            <a:r>
              <a:rPr lang="en-US" sz="2999" spc="416">
                <a:solidFill>
                  <a:srgbClr val="FFFFFF"/>
                </a:solidFill>
                <a:latin typeface="Glacial Indifference"/>
              </a:rPr>
              <a:t>Be A Top Search Quality Engineer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DAFyiQmnWhI</dc:identifier>
  <dcterms:modified xsi:type="dcterms:W3CDTF">2011-08-01T06:04:30Z</dcterms:modified>
  <cp:revision>1</cp:revision>
  <dc:title>Pengujian API dan Aplikasi Berbasis Web dan Mobile</dc:title>
</cp:coreProperties>
</file>