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2"/>
  </p:notesMasterIdLst>
  <p:sldIdLst>
    <p:sldId id="260" r:id="rId3"/>
    <p:sldId id="257" r:id="rId4"/>
    <p:sldId id="259" r:id="rId5"/>
    <p:sldId id="261" r:id="rId6"/>
    <p:sldId id="262" r:id="rId7"/>
    <p:sldId id="263" r:id="rId8"/>
    <p:sldId id="264" r:id="rId9"/>
    <p:sldId id="258" r:id="rId10"/>
    <p:sldId id="265" r:id="rId11"/>
    <p:sldId id="266" r:id="rId12"/>
    <p:sldId id="267" r:id="rId13"/>
    <p:sldId id="268" r:id="rId14"/>
    <p:sldId id="256" r:id="rId15"/>
    <p:sldId id="269" r:id="rId16"/>
    <p:sldId id="270" r:id="rId17"/>
    <p:sldId id="271" r:id="rId18"/>
    <p:sldId id="272" r:id="rId19"/>
    <p:sldId id="273" r:id="rId20"/>
    <p:sldId id="274" r:id="rId21"/>
  </p:sldIdLst>
  <p:sldSz cx="9144000" cy="5143500" type="screen16x9"/>
  <p:notesSz cx="6858000" cy="9144000"/>
  <p:embeddedFontLst>
    <p:embeddedFont>
      <p:font typeface="Dosis" pitchFamily="2" charset="0"/>
      <p:regular r:id="rId23"/>
      <p:bold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09" y="6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604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3093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2388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9ac7da2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9ac7da2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9ac7da2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9ac7da2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196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9ac7da2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9ac7da2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331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9ac7da2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9ac7da2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405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299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368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15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c81fab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724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1051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664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820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718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010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6441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hyperlink" Target="http://www.github.com/amelialusian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medium.com/@amelialusiana" TargetMode="External"/><Relationship Id="rId5" Type="http://schemas.openxmlformats.org/officeDocument/2006/relationships/hyperlink" Target="http://www.linkedin.com/in/amelialusiana" TargetMode="External"/><Relationship Id="rId4" Type="http://schemas.openxmlformats.org/officeDocument/2006/relationships/hyperlink" Target="mailto:lusiana.amelia@gmail.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LwjsL095avf35yVdRxoxEuPpIhIAzHim?usp=sharin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colab.research.google.com/drive/1LwjsL095avf35yVdRxoxEuPpIhIAzHim?usp=sharing" TargetMode="External"/><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hyperlink" Target="https://colab.research.google.com/drive/1LwjsL095avf35yVdRxoxEuPpIhIAzHim?usp=sharin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colab.research.google.com/drive/1LwjsL095avf35yVdRxoxEuPpIhIAzHim?usp=sharing" TargetMode="Externa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hyperlink" Target="https://colab.research.google.com/drive/1LwjsL095avf35yVdRxoxEuPpIhIAzHim?usp=sharin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drive/1LwjsL095avf35yVdRxoxEuPpIhIAzHim?usp=sharing"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hyperlink" Target="https://colab.research.google.com/drive/1LwjsL095avf35yVdRxoxEuPpIhIAzHim?usp=sharing"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hyperlink" Target="https://colab.research.google.com/drive/1LwjsL095avf35yVdRxoxEuPpIhIAzHim?usp=sharing"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hyperlink" Target="https://colab.research.google.com/drive/1LwjsL095avf35yVdRxoxEuPpIhIAzHim?usp=sharing"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hyperlink" Target="https://colab.research.google.com/drive/1LwjsL095avf35yVdRxoxEuPpIhIAzHim?usp=sharing"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colab.research.google.com/drive/1LwjsL095avf35yVdRxoxEuPpIhIAzHim?usp=sha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colab.research.google.com/drive/1LwjsL095avf35yVdRxoxEuPpIhIAzHim?usp=shar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hyperlink" Target="https://colab.research.google.com/drive/1LwjsL095avf35yVdRxoxEuPpIhIAzHim?usp=shari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hyperlink" Target="https://colab.research.google.com/drive/1LwjsL095avf35yVdRxoxEuPpIhIAzHim?usp=sharin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LwjsL095avf35yVdRxoxEuPpIhIAzHim?usp=shari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LwjsL095avf35yVdRxoxEuPpIhIAzHim?usp=shar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colab.research.google.com/drive/1LwjsL095avf35yVdRxoxEuPpIhIAzHim?usp=shari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dirty="0">
                <a:latin typeface="Dosis"/>
                <a:ea typeface="Dosis"/>
                <a:cs typeface="Dosis"/>
                <a:sym typeface="Dosis"/>
              </a:rPr>
              <a:t>Improving Employee Retention by Predicting Employee Attrition Using Machine Learning</a:t>
            </a:r>
            <a:endParaRPr sz="3180" dirty="0">
              <a:latin typeface="Dosis"/>
              <a:ea typeface="Dosis"/>
              <a:cs typeface="Dosis"/>
              <a:sym typeface="Dosis"/>
            </a:endParaRPr>
          </a:p>
        </p:txBody>
      </p:sp>
      <p:sp>
        <p:nvSpPr>
          <p:cNvPr id="102" name="Google Shape;102;p25"/>
          <p:cNvSpPr txBox="1">
            <a:spLocks noGrp="1"/>
          </p:cNvSpPr>
          <p:nvPr>
            <p:ph type="subTitle" idx="1"/>
          </p:nvPr>
        </p:nvSpPr>
        <p:spPr>
          <a:xfrm>
            <a:off x="4665150" y="3293917"/>
            <a:ext cx="4167000" cy="1206507"/>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lang="en" sz="1100" b="0" i="0" dirty="0">
                <a:effectLst/>
                <a:latin typeface="+mj-lt"/>
                <a:sym typeface="Nunito"/>
              </a:rPr>
              <a:t>“</a:t>
            </a:r>
            <a:r>
              <a:rPr lang="en-US" sz="1100" b="0" i="0" dirty="0">
                <a:effectLst/>
                <a:latin typeface="+mj-lt"/>
              </a:rPr>
              <a:t>I am organized analyst, good self-management, teamwork contributed, target oriented, adaptive to dynamic changes and has great desire to grow by learning many things. I have 5 years of experience in Fintech companies, an Economic education background, and am looking for knowledge and experience in the Data sector.</a:t>
            </a:r>
            <a:r>
              <a:rPr lang="en" sz="1100" dirty="0">
                <a:solidFill>
                  <a:schemeClr val="dk1"/>
                </a:solidFill>
                <a:latin typeface="+mj-lt"/>
                <a:ea typeface="Nunito"/>
                <a:cs typeface="Nunito"/>
                <a:sym typeface="Nunito"/>
              </a:rPr>
              <a:t>”</a:t>
            </a:r>
            <a:endParaRPr sz="1100" dirty="0">
              <a:latin typeface="+mj-lt"/>
            </a:endParaRPr>
          </a:p>
        </p:txBody>
      </p:sp>
      <p:pic>
        <p:nvPicPr>
          <p:cNvPr id="3" name="Picture 2">
            <a:extLst>
              <a:ext uri="{FF2B5EF4-FFF2-40B4-BE49-F238E27FC236}">
                <a16:creationId xmlns:a16="http://schemas.microsoft.com/office/drawing/2014/main" id="{DC326989-A058-4B51-98A6-40404FE0EA37}"/>
              </a:ext>
            </a:extLst>
          </p:cNvPr>
          <p:cNvPicPr>
            <a:picLocks noChangeAspect="1"/>
          </p:cNvPicPr>
          <p:nvPr/>
        </p:nvPicPr>
        <p:blipFill>
          <a:blip r:embed="rId3"/>
          <a:stretch>
            <a:fillRect/>
          </a:stretch>
        </p:blipFill>
        <p:spPr>
          <a:xfrm>
            <a:off x="6006521" y="643076"/>
            <a:ext cx="1328884" cy="13288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Google Shape;100;p25">
            <a:extLst>
              <a:ext uri="{FF2B5EF4-FFF2-40B4-BE49-F238E27FC236}">
                <a16:creationId xmlns:a16="http://schemas.microsoft.com/office/drawing/2014/main" id="{87292DDC-671C-4279-9B76-99B29F2E3282}"/>
              </a:ext>
            </a:extLst>
          </p:cNvPr>
          <p:cNvSpPr txBox="1"/>
          <p:nvPr/>
        </p:nvSpPr>
        <p:spPr>
          <a:xfrm>
            <a:off x="5574477" y="2087410"/>
            <a:ext cx="2348346" cy="1206507"/>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ctr"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Amelia </a:t>
            </a:r>
            <a:r>
              <a:rPr lang="en-US" sz="1200" b="1" dirty="0" err="1">
                <a:latin typeface="Dosis"/>
                <a:ea typeface="Dosis"/>
                <a:cs typeface="Dosis"/>
                <a:sym typeface="Dosis"/>
              </a:rPr>
              <a:t>Lusiana</a:t>
            </a:r>
            <a:endParaRPr sz="1200" b="1" i="0" u="none" strike="noStrike" cap="none" dirty="0">
              <a:solidFill>
                <a:srgbClr val="000000"/>
              </a:solidFill>
              <a:latin typeface="Dosis"/>
              <a:ea typeface="Dosis"/>
              <a:cs typeface="Dosis"/>
              <a:sym typeface="Dosis"/>
            </a:endParaRPr>
          </a:p>
          <a:p>
            <a:pPr marL="0" marR="0" lvl="0" indent="0" algn="ctr" rtl="0">
              <a:lnSpc>
                <a:spcPct val="100000"/>
              </a:lnSpc>
              <a:spcBef>
                <a:spcPts val="0"/>
              </a:spcBef>
              <a:spcAft>
                <a:spcPts val="0"/>
              </a:spcAft>
              <a:buClr>
                <a:srgbClr val="000000"/>
              </a:buClr>
              <a:buSzPts val="1100"/>
              <a:buFont typeface="Arial"/>
              <a:buNone/>
            </a:pPr>
            <a:r>
              <a:rPr lang="en-US" sz="1200" dirty="0">
                <a:latin typeface="Dosis"/>
                <a:ea typeface="Dosis"/>
                <a:cs typeface="Dosis"/>
                <a:sym typeface="Dosis"/>
                <a:hlinkClick r:id="rId4"/>
              </a:rPr>
              <a:t>lusiana.amelia@gmail.com</a:t>
            </a:r>
            <a:endParaRPr lang="en-US" sz="1200" dirty="0">
              <a:latin typeface="Dosis"/>
              <a:ea typeface="Dosis"/>
              <a:cs typeface="Dosis"/>
              <a:sym typeface="Dosis"/>
            </a:endParaRPr>
          </a:p>
          <a:p>
            <a:pPr marL="0" marR="0" lvl="0" indent="0" algn="ctr" rtl="0">
              <a:lnSpc>
                <a:spcPct val="100000"/>
              </a:lnSpc>
              <a:spcBef>
                <a:spcPts val="0"/>
              </a:spcBef>
              <a:spcAft>
                <a:spcPts val="0"/>
              </a:spcAft>
              <a:buClr>
                <a:srgbClr val="000000"/>
              </a:buClr>
              <a:buSzPts val="1100"/>
              <a:buFont typeface="Arial"/>
              <a:buNone/>
            </a:pPr>
            <a:r>
              <a:rPr lang="en" sz="1200" dirty="0">
                <a:latin typeface="Dosis"/>
                <a:ea typeface="Dosis"/>
                <a:cs typeface="Dosis"/>
                <a:sym typeface="Dosis"/>
                <a:hlinkClick r:id="rId5"/>
              </a:rPr>
              <a:t>www.linkedin.com/in/amelialusiana</a:t>
            </a:r>
            <a:r>
              <a:rPr lang="en" sz="1200" dirty="0">
                <a:latin typeface="Dosis"/>
                <a:ea typeface="Dosis"/>
                <a:cs typeface="Dosis"/>
                <a:sym typeface="Dosis"/>
              </a:rPr>
              <a:t> </a:t>
            </a:r>
          </a:p>
          <a:p>
            <a:pPr marL="0" marR="0" lvl="0" indent="0" algn="ctr" rtl="0">
              <a:lnSpc>
                <a:spcPct val="100000"/>
              </a:lnSpc>
              <a:spcBef>
                <a:spcPts val="0"/>
              </a:spcBef>
              <a:spcAft>
                <a:spcPts val="0"/>
              </a:spcAft>
              <a:buClr>
                <a:srgbClr val="000000"/>
              </a:buClr>
              <a:buSzPts val="1100"/>
              <a:buFont typeface="Arial"/>
              <a:buNone/>
            </a:pPr>
            <a:r>
              <a:rPr lang="en-US" sz="1200" dirty="0">
                <a:latin typeface="Dosis"/>
                <a:ea typeface="Dosis"/>
                <a:cs typeface="Dosis"/>
                <a:sym typeface="Dosis"/>
                <a:hlinkClick r:id="rId6"/>
              </a:rPr>
              <a:t>www.medium.com/@amelialusiana</a:t>
            </a:r>
            <a:endParaRPr lang="en-US" sz="1200" dirty="0">
              <a:latin typeface="Dosis"/>
              <a:ea typeface="Dosis"/>
              <a:cs typeface="Dosis"/>
              <a:sym typeface="Dosis"/>
            </a:endParaRPr>
          </a:p>
          <a:p>
            <a:pPr marL="0" marR="0" lvl="0" indent="0" algn="ctr" rtl="0">
              <a:lnSpc>
                <a:spcPct val="100000"/>
              </a:lnSpc>
              <a:spcBef>
                <a:spcPts val="0"/>
              </a:spcBef>
              <a:spcAft>
                <a:spcPts val="0"/>
              </a:spcAft>
              <a:buClr>
                <a:srgbClr val="000000"/>
              </a:buClr>
              <a:buSzPts val="1100"/>
              <a:buFont typeface="Arial"/>
              <a:buNone/>
            </a:pPr>
            <a:r>
              <a:rPr lang="en-US" sz="1200" dirty="0">
                <a:latin typeface="Dosis"/>
                <a:ea typeface="Dosis"/>
                <a:cs typeface="Dosis"/>
                <a:sym typeface="Dosis"/>
                <a:hlinkClick r:id="rId7"/>
              </a:rPr>
              <a:t>www.github.com/amelialusiana</a:t>
            </a:r>
            <a:r>
              <a:rPr lang="en-US" sz="1200" dirty="0">
                <a:latin typeface="Dosis"/>
                <a:ea typeface="Dosis"/>
                <a:cs typeface="Dosis"/>
                <a:sym typeface="Dosis"/>
              </a:rPr>
              <a:t> </a:t>
            </a:r>
            <a:endParaRPr lang="en" sz="1200" dirty="0">
              <a:latin typeface="Dosis"/>
              <a:ea typeface="Dosis"/>
              <a:cs typeface="Dosis"/>
              <a:sym typeface="Dosis"/>
            </a:endParaRPr>
          </a:p>
          <a:p>
            <a:pPr marL="0" marR="0" lvl="0" indent="0" algn="ctr" rtl="0">
              <a:lnSpc>
                <a:spcPct val="100000"/>
              </a:lnSpc>
              <a:spcBef>
                <a:spcPts val="0"/>
              </a:spcBef>
              <a:spcAft>
                <a:spcPts val="0"/>
              </a:spcAft>
              <a:buClr>
                <a:srgbClr val="000000"/>
              </a:buClr>
              <a:buSzPts val="1100"/>
              <a:buFont typeface="Arial"/>
              <a:buNone/>
            </a:pPr>
            <a:r>
              <a:rPr lang="en-US" sz="1200" dirty="0">
                <a:latin typeface="Dosis"/>
                <a:ea typeface="Dosis"/>
                <a:cs typeface="Dosis"/>
                <a:sym typeface="Dosis"/>
              </a:rPr>
              <a:t> </a:t>
            </a:r>
            <a:endParaRPr sz="1200" dirty="0">
              <a:latin typeface="Dosis"/>
              <a:ea typeface="Dosis"/>
              <a:cs typeface="Dosis"/>
              <a:sym typeface="Dosi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Resign Reason Analysis for Employee Attrition Management Strategy</a:t>
            </a:r>
            <a:endParaRPr sz="1798" b="1" dirty="0">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0" y="591671"/>
            <a:ext cx="9144000" cy="4106591"/>
          </a:xfrm>
          <a:prstGeom prst="rect">
            <a:avLst/>
          </a:prstGeom>
        </p:spPr>
        <p:txBody>
          <a:bodyPr spcFirstLastPara="1" wrap="square" lIns="91425" tIns="91425" rIns="91425" bIns="91425" anchor="t" anchorCtr="0">
            <a:normAutofit/>
          </a:bodyPr>
          <a:lstStyle/>
          <a:p>
            <a:pPr marL="342900" lvl="0" algn="l" rtl="0">
              <a:lnSpc>
                <a:spcPct val="120000"/>
              </a:lnSpc>
              <a:buClrTx/>
              <a:buSzPct val="100000"/>
              <a:buFont typeface="+mj-lt"/>
              <a:buAutoNum type="arabicPeriod" startAt="3"/>
            </a:pPr>
            <a:r>
              <a:rPr lang="en-US" sz="1200" dirty="0" err="1">
                <a:solidFill>
                  <a:schemeClr val="dk1"/>
                </a:solidFill>
              </a:rPr>
              <a:t>Buatlah</a:t>
            </a:r>
            <a:r>
              <a:rPr lang="en-US" sz="1200" dirty="0">
                <a:solidFill>
                  <a:schemeClr val="dk1"/>
                </a:solidFill>
              </a:rPr>
              <a:t> </a:t>
            </a:r>
            <a:r>
              <a:rPr lang="en-US" sz="1200" dirty="0" err="1">
                <a:solidFill>
                  <a:schemeClr val="dk1"/>
                </a:solidFill>
              </a:rPr>
              <a:t>dua</a:t>
            </a:r>
            <a:r>
              <a:rPr lang="en-US" sz="1200" dirty="0">
                <a:solidFill>
                  <a:schemeClr val="dk1"/>
                </a:solidFill>
              </a:rPr>
              <a:t> </a:t>
            </a:r>
            <a:r>
              <a:rPr lang="en-US" sz="1200" dirty="0" err="1">
                <a:solidFill>
                  <a:schemeClr val="dk1"/>
                </a:solidFill>
              </a:rPr>
              <a:t>kolom</a:t>
            </a:r>
            <a:r>
              <a:rPr lang="en-US" sz="1200" dirty="0">
                <a:solidFill>
                  <a:schemeClr val="dk1"/>
                </a:solidFill>
              </a:rPr>
              <a:t> </a:t>
            </a:r>
            <a:r>
              <a:rPr lang="en-US" sz="1200" dirty="0" err="1">
                <a:solidFill>
                  <a:schemeClr val="dk1"/>
                </a:solidFill>
              </a:rPr>
              <a:t>baru</a:t>
            </a:r>
            <a:r>
              <a:rPr lang="en-US" sz="1200" dirty="0">
                <a:solidFill>
                  <a:schemeClr val="dk1"/>
                </a:solidFill>
              </a:rPr>
              <a:t> </a:t>
            </a:r>
            <a:r>
              <a:rPr lang="en-US" sz="1200" dirty="0" err="1">
                <a:solidFill>
                  <a:schemeClr val="dk1"/>
                </a:solidFill>
              </a:rPr>
              <a:t>dari</a:t>
            </a:r>
            <a:r>
              <a:rPr lang="en-US" sz="1200" dirty="0">
                <a:solidFill>
                  <a:schemeClr val="dk1"/>
                </a:solidFill>
              </a:rPr>
              <a:t> </a:t>
            </a:r>
            <a:r>
              <a:rPr lang="en-US" sz="1200" dirty="0" err="1">
                <a:solidFill>
                  <a:schemeClr val="dk1"/>
                </a:solidFill>
              </a:rPr>
              <a:t>tabel</a:t>
            </a:r>
            <a:r>
              <a:rPr lang="en-US" sz="1200" dirty="0">
                <a:solidFill>
                  <a:schemeClr val="dk1"/>
                </a:solidFill>
              </a:rPr>
              <a:t> </a:t>
            </a:r>
            <a:r>
              <a:rPr lang="en-US" sz="1200" dirty="0" err="1">
                <a:solidFill>
                  <a:schemeClr val="dk1"/>
                </a:solidFill>
              </a:rPr>
              <a:t>baru</a:t>
            </a:r>
            <a:r>
              <a:rPr lang="en-US" sz="1200" dirty="0">
                <a:solidFill>
                  <a:schemeClr val="dk1"/>
                </a:solidFill>
              </a:rPr>
              <a:t> </a:t>
            </a:r>
            <a:r>
              <a:rPr lang="en-US" sz="1200" dirty="0" err="1">
                <a:solidFill>
                  <a:schemeClr val="dk1"/>
                </a:solidFill>
              </a:rPr>
              <a:t>tersebut</a:t>
            </a:r>
            <a:r>
              <a:rPr lang="en-US" sz="1200" dirty="0">
                <a:solidFill>
                  <a:schemeClr val="dk1"/>
                </a:solidFill>
              </a:rPr>
              <a:t>, </a:t>
            </a:r>
            <a:r>
              <a:rPr lang="en-US" sz="1200" dirty="0" err="1">
                <a:solidFill>
                  <a:schemeClr val="dk1"/>
                </a:solidFill>
              </a:rPr>
              <a:t>yaitu</a:t>
            </a:r>
            <a:r>
              <a:rPr lang="en-US" sz="1200" dirty="0">
                <a:solidFill>
                  <a:schemeClr val="dk1"/>
                </a:solidFill>
              </a:rPr>
              <a:t> </a:t>
            </a:r>
            <a:r>
              <a:rPr lang="en-US" sz="1200" dirty="0" err="1">
                <a:solidFill>
                  <a:schemeClr val="dk1"/>
                </a:solidFill>
              </a:rPr>
              <a:t>jumlah</a:t>
            </a:r>
            <a:r>
              <a:rPr lang="en-US" sz="1200" dirty="0">
                <a:solidFill>
                  <a:schemeClr val="dk1"/>
                </a:solidFill>
              </a:rPr>
              <a:t> employee dan </a:t>
            </a:r>
            <a:r>
              <a:rPr lang="en-US" sz="1200" dirty="0" err="1">
                <a:solidFill>
                  <a:schemeClr val="dk1"/>
                </a:solidFill>
              </a:rPr>
              <a:t>persentase</a:t>
            </a:r>
            <a:r>
              <a:rPr lang="en-US" sz="1200" dirty="0">
                <a:solidFill>
                  <a:schemeClr val="dk1"/>
                </a:solidFill>
              </a:rPr>
              <a:t> </a:t>
            </a:r>
            <a:r>
              <a:rPr lang="en-US" sz="1200" dirty="0" err="1">
                <a:solidFill>
                  <a:schemeClr val="dk1"/>
                </a:solidFill>
              </a:rPr>
              <a:t>jumlah</a:t>
            </a:r>
            <a:r>
              <a:rPr lang="en-US" sz="1200" dirty="0">
                <a:solidFill>
                  <a:schemeClr val="dk1"/>
                </a:solidFill>
              </a:rPr>
              <a:t> employee yang </a:t>
            </a:r>
            <a:r>
              <a:rPr lang="en-US" sz="1200" dirty="0" err="1">
                <a:solidFill>
                  <a:schemeClr val="dk1"/>
                </a:solidFill>
              </a:rPr>
              <a:t>masih</a:t>
            </a:r>
            <a:r>
              <a:rPr lang="en-US" sz="1200" dirty="0">
                <a:solidFill>
                  <a:schemeClr val="dk1"/>
                </a:solidFill>
              </a:rPr>
              <a:t> </a:t>
            </a:r>
            <a:r>
              <a:rPr lang="en-US" sz="1200" dirty="0" err="1">
                <a:solidFill>
                  <a:schemeClr val="dk1"/>
                </a:solidFill>
              </a:rPr>
              <a:t>bekerja</a:t>
            </a:r>
            <a:r>
              <a:rPr lang="en-US" sz="1200" dirty="0">
                <a:solidFill>
                  <a:schemeClr val="dk1"/>
                </a:solidFill>
              </a:rPr>
              <a:t>.</a:t>
            </a:r>
          </a:p>
          <a:p>
            <a:pPr marL="342900" lvl="0" algn="l" rtl="0">
              <a:lnSpc>
                <a:spcPct val="120000"/>
              </a:lnSpc>
              <a:buClrTx/>
              <a:buSzPct val="100000"/>
              <a:buFont typeface="+mj-lt"/>
              <a:buAutoNum type="arabicPeriod" startAt="3"/>
            </a:pPr>
            <a:endParaRPr lang="en-US" sz="1200" dirty="0">
              <a:solidFill>
                <a:schemeClr val="dk1"/>
              </a:solidFill>
            </a:endParaRPr>
          </a:p>
          <a:p>
            <a:pPr marL="342900" lvl="0" algn="l" rtl="0">
              <a:lnSpc>
                <a:spcPct val="120000"/>
              </a:lnSpc>
              <a:buClrTx/>
              <a:buSzPct val="100000"/>
              <a:buFont typeface="+mj-lt"/>
              <a:buAutoNum type="arabicPeriod" startAt="3"/>
            </a:pPr>
            <a:endParaRPr lang="en-US" sz="1200" dirty="0">
              <a:solidFill>
                <a:schemeClr val="dk1"/>
              </a:solidFill>
            </a:endParaRPr>
          </a:p>
          <a:p>
            <a:pPr marL="342900" lvl="0" algn="l" rtl="0">
              <a:lnSpc>
                <a:spcPct val="120000"/>
              </a:lnSpc>
              <a:buClrTx/>
              <a:buSzPct val="100000"/>
              <a:buFont typeface="+mj-lt"/>
              <a:buAutoNum type="arabicPeriod" startAt="3"/>
            </a:pPr>
            <a:endParaRPr lang="en-US" sz="1200" dirty="0">
              <a:solidFill>
                <a:schemeClr val="dk1"/>
              </a:solidFill>
            </a:endParaRPr>
          </a:p>
          <a:p>
            <a:pPr marL="342900" lvl="0" algn="l" rtl="0">
              <a:lnSpc>
                <a:spcPct val="120000"/>
              </a:lnSpc>
              <a:buClrTx/>
              <a:buSzPct val="100000"/>
              <a:buFont typeface="+mj-lt"/>
              <a:buAutoNum type="arabicPeriod" startAt="3"/>
            </a:pPr>
            <a:endParaRPr lang="en-US" sz="1200" dirty="0">
              <a:solidFill>
                <a:schemeClr val="dk1"/>
              </a:solidFill>
            </a:endParaRPr>
          </a:p>
          <a:p>
            <a:pPr marL="342900" lvl="0" algn="l" rtl="0">
              <a:lnSpc>
                <a:spcPct val="120000"/>
              </a:lnSpc>
              <a:buClrTx/>
              <a:buSzPct val="100000"/>
              <a:buFont typeface="+mj-lt"/>
              <a:buAutoNum type="arabicPeriod" startAt="3"/>
            </a:pPr>
            <a:endParaRPr lang="en-US" sz="1200" dirty="0">
              <a:solidFill>
                <a:schemeClr val="dk1"/>
              </a:solidFill>
            </a:endParaRPr>
          </a:p>
          <a:p>
            <a:pPr marL="342900" lvl="0" algn="l" rtl="0">
              <a:lnSpc>
                <a:spcPct val="120000"/>
              </a:lnSpc>
              <a:buClrTx/>
              <a:buSzPct val="100000"/>
              <a:buFont typeface="+mj-lt"/>
              <a:buAutoNum type="arabicPeriod" startAt="3"/>
            </a:pPr>
            <a:endParaRPr lang="en-US" sz="1200" dirty="0">
              <a:solidFill>
                <a:schemeClr val="dk1"/>
              </a:solidFill>
            </a:endParaRPr>
          </a:p>
          <a:p>
            <a:pPr marL="342900" lvl="0" algn="l" rtl="0">
              <a:lnSpc>
                <a:spcPct val="120000"/>
              </a:lnSpc>
              <a:buClrTx/>
              <a:buSzPct val="100000"/>
              <a:buFont typeface="+mj-lt"/>
              <a:buAutoNum type="arabicPeriod" startAt="3"/>
            </a:pPr>
            <a:endParaRPr lang="en-US" sz="1200" dirty="0">
              <a:solidFill>
                <a:schemeClr val="dk1"/>
              </a:solidFill>
            </a:endParaRPr>
          </a:p>
          <a:p>
            <a:pPr marL="342900" lvl="0" algn="l" rtl="0">
              <a:lnSpc>
                <a:spcPct val="120000"/>
              </a:lnSpc>
              <a:buClrTx/>
              <a:buSzPct val="100000"/>
              <a:buFont typeface="+mj-lt"/>
              <a:buAutoNum type="arabicPeriod" startAt="3"/>
            </a:pPr>
            <a:endParaRPr lang="en-US" sz="1200" dirty="0">
              <a:solidFill>
                <a:schemeClr val="dk1"/>
              </a:solidFill>
            </a:endParaRPr>
          </a:p>
          <a:p>
            <a:pPr marL="342900" lvl="0" algn="l" rtl="0">
              <a:lnSpc>
                <a:spcPct val="120000"/>
              </a:lnSpc>
              <a:buClrTx/>
              <a:buSzPct val="100000"/>
              <a:buFont typeface="+mj-lt"/>
              <a:buAutoNum type="arabicPeriod" startAt="3"/>
            </a:pPr>
            <a:endParaRPr lang="en-US" sz="1200" dirty="0">
              <a:solidFill>
                <a:schemeClr val="dk1"/>
              </a:solidFill>
            </a:endParaRPr>
          </a:p>
          <a:p>
            <a:pPr marL="342900" lvl="0" algn="l" rtl="0">
              <a:lnSpc>
                <a:spcPct val="120000"/>
              </a:lnSpc>
              <a:buClrTx/>
              <a:buSzPct val="100000"/>
              <a:buFont typeface="+mj-lt"/>
              <a:buAutoNum type="arabicPeriod" startAt="3"/>
            </a:pPr>
            <a:r>
              <a:rPr lang="en-US" sz="1200" dirty="0" err="1">
                <a:solidFill>
                  <a:schemeClr val="dk1"/>
                </a:solidFill>
              </a:rPr>
              <a:t>Buatlah</a:t>
            </a:r>
            <a:r>
              <a:rPr lang="en-US" sz="1200" dirty="0">
                <a:solidFill>
                  <a:schemeClr val="dk1"/>
                </a:solidFill>
              </a:rPr>
              <a:t> plot yang </a:t>
            </a:r>
            <a:r>
              <a:rPr lang="en-US" sz="1200" dirty="0" err="1">
                <a:solidFill>
                  <a:schemeClr val="dk1"/>
                </a:solidFill>
              </a:rPr>
              <a:t>menampilkan</a:t>
            </a:r>
            <a:r>
              <a:rPr lang="en-US" sz="1200" dirty="0">
                <a:solidFill>
                  <a:schemeClr val="dk1"/>
                </a:solidFill>
              </a:rPr>
              <a:t> </a:t>
            </a:r>
            <a:r>
              <a:rPr lang="en-US" sz="1200" dirty="0" err="1">
                <a:solidFill>
                  <a:schemeClr val="dk1"/>
                </a:solidFill>
              </a:rPr>
              <a:t>persentase</a:t>
            </a:r>
            <a:r>
              <a:rPr lang="en-US" sz="1200" dirty="0">
                <a:solidFill>
                  <a:schemeClr val="dk1"/>
                </a:solidFill>
              </a:rPr>
              <a:t> employee yang </a:t>
            </a:r>
            <a:r>
              <a:rPr lang="en-US" sz="1200" dirty="0" err="1">
                <a:solidFill>
                  <a:schemeClr val="dk1"/>
                </a:solidFill>
              </a:rPr>
              <a:t>masih</a:t>
            </a:r>
            <a:r>
              <a:rPr lang="en-US" sz="1200" dirty="0">
                <a:solidFill>
                  <a:schemeClr val="dk1"/>
                </a:solidFill>
              </a:rPr>
              <a:t> </a:t>
            </a:r>
            <a:r>
              <a:rPr lang="en-US" sz="1200" dirty="0" err="1">
                <a:solidFill>
                  <a:schemeClr val="dk1"/>
                </a:solidFill>
              </a:rPr>
              <a:t>ada</a:t>
            </a:r>
            <a:r>
              <a:rPr lang="en-US" sz="1200" dirty="0">
                <a:solidFill>
                  <a:schemeClr val="dk1"/>
                </a:solidFill>
              </a:rPr>
              <a:t> </a:t>
            </a:r>
            <a:r>
              <a:rPr lang="en-US" sz="1200" dirty="0" err="1">
                <a:solidFill>
                  <a:schemeClr val="dk1"/>
                </a:solidFill>
              </a:rPr>
              <a:t>berdasarkan</a:t>
            </a:r>
            <a:r>
              <a:rPr lang="en-US" sz="1200" dirty="0">
                <a:solidFill>
                  <a:schemeClr val="dk1"/>
                </a:solidFill>
              </a:rPr>
              <a:t> divisi </a:t>
            </a:r>
            <a:r>
              <a:rPr lang="en-US" sz="1200" dirty="0" err="1">
                <a:solidFill>
                  <a:schemeClr val="dk1"/>
                </a:solidFill>
              </a:rPr>
              <a:t>pekerjaannya</a:t>
            </a:r>
            <a:r>
              <a:rPr lang="en-US" sz="1200" dirty="0">
                <a:solidFill>
                  <a:schemeClr val="dk1"/>
                </a:solidFill>
              </a:rPr>
              <a:t>.</a:t>
            </a:r>
          </a:p>
        </p:txBody>
      </p:sp>
      <p:sp>
        <p:nvSpPr>
          <p:cNvPr id="4" name="Google Shape;115;p27">
            <a:extLst>
              <a:ext uri="{FF2B5EF4-FFF2-40B4-BE49-F238E27FC236}">
                <a16:creationId xmlns:a16="http://schemas.microsoft.com/office/drawing/2014/main" id="{11380490-7E72-48D8-92B7-5BC793DC4F47}"/>
              </a:ext>
            </a:extLst>
          </p:cNvPr>
          <p:cNvSpPr txBox="1"/>
          <p:nvPr/>
        </p:nvSpPr>
        <p:spPr>
          <a:xfrm>
            <a:off x="4656000" y="47895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Query Here</a:t>
            </a:r>
            <a:endParaRPr sz="1100" dirty="0">
              <a:solidFill>
                <a:srgbClr val="000000"/>
              </a:solidFill>
            </a:endParaRPr>
          </a:p>
        </p:txBody>
      </p:sp>
      <p:pic>
        <p:nvPicPr>
          <p:cNvPr id="3" name="Picture 2">
            <a:extLst>
              <a:ext uri="{FF2B5EF4-FFF2-40B4-BE49-F238E27FC236}">
                <a16:creationId xmlns:a16="http://schemas.microsoft.com/office/drawing/2014/main" id="{37B0A08B-EAFF-4C85-97A4-1E236D52DABD}"/>
              </a:ext>
            </a:extLst>
          </p:cNvPr>
          <p:cNvPicPr>
            <a:picLocks noChangeAspect="1"/>
          </p:cNvPicPr>
          <p:nvPr/>
        </p:nvPicPr>
        <p:blipFill>
          <a:blip r:embed="rId4"/>
          <a:stretch>
            <a:fillRect/>
          </a:stretch>
        </p:blipFill>
        <p:spPr>
          <a:xfrm>
            <a:off x="2380313" y="950178"/>
            <a:ext cx="3150912" cy="1855337"/>
          </a:xfrm>
          <a:prstGeom prst="rect">
            <a:avLst/>
          </a:prstGeom>
          <a:ln w="3175">
            <a:solidFill>
              <a:schemeClr val="tx1"/>
            </a:solidFill>
          </a:ln>
        </p:spPr>
      </p:pic>
      <p:pic>
        <p:nvPicPr>
          <p:cNvPr id="6" name="Picture 5">
            <a:extLst>
              <a:ext uri="{FF2B5EF4-FFF2-40B4-BE49-F238E27FC236}">
                <a16:creationId xmlns:a16="http://schemas.microsoft.com/office/drawing/2014/main" id="{0D633800-4943-4B71-A7C3-72373FF025F6}"/>
              </a:ext>
            </a:extLst>
          </p:cNvPr>
          <p:cNvPicPr>
            <a:picLocks noChangeAspect="1"/>
          </p:cNvPicPr>
          <p:nvPr/>
        </p:nvPicPr>
        <p:blipFill rotWithShape="1">
          <a:blip r:embed="rId5"/>
          <a:srcRect l="38" t="3564" r="4573" b="4307"/>
          <a:stretch/>
        </p:blipFill>
        <p:spPr>
          <a:xfrm>
            <a:off x="1144367" y="3177153"/>
            <a:ext cx="5891966" cy="2032337"/>
          </a:xfrm>
          <a:prstGeom prst="rect">
            <a:avLst/>
          </a:prstGeom>
        </p:spPr>
      </p:pic>
    </p:spTree>
    <p:extLst>
      <p:ext uri="{BB962C8B-B14F-4D97-AF65-F5344CB8AC3E}">
        <p14:creationId xmlns:p14="http://schemas.microsoft.com/office/powerpoint/2010/main" val="360317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Resign Reason Analysis for Employee Attrition Management Strategy</a:t>
            </a:r>
            <a:endParaRPr sz="1798" b="1" dirty="0">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0" y="591672"/>
            <a:ext cx="9144000" cy="1172872"/>
          </a:xfrm>
          <a:prstGeom prst="rect">
            <a:avLst/>
          </a:prstGeom>
        </p:spPr>
        <p:txBody>
          <a:bodyPr spcFirstLastPara="1" wrap="square" lIns="91425" tIns="91425" rIns="91425" bIns="91425" anchor="t" anchorCtr="0">
            <a:normAutofit/>
          </a:bodyPr>
          <a:lstStyle/>
          <a:p>
            <a:pPr marL="342900" lvl="0" algn="l" rtl="0">
              <a:lnSpc>
                <a:spcPct val="120000"/>
              </a:lnSpc>
              <a:buClrTx/>
              <a:buSzPct val="100000"/>
              <a:buFont typeface="+mj-lt"/>
              <a:buAutoNum type="arabicPeriod" startAt="5"/>
            </a:pPr>
            <a:r>
              <a:rPr lang="en-US" sz="1200" dirty="0">
                <a:solidFill>
                  <a:schemeClr val="dk1"/>
                </a:solidFill>
              </a:rPr>
              <a:t>Divisi yang </a:t>
            </a:r>
            <a:r>
              <a:rPr lang="en-US" sz="1200" dirty="0" err="1">
                <a:solidFill>
                  <a:schemeClr val="dk1"/>
                </a:solidFill>
              </a:rPr>
              <a:t>memiliki</a:t>
            </a:r>
            <a:r>
              <a:rPr lang="en-US" sz="1200" dirty="0">
                <a:solidFill>
                  <a:schemeClr val="dk1"/>
                </a:solidFill>
              </a:rPr>
              <a:t> </a:t>
            </a:r>
            <a:r>
              <a:rPr lang="en-US" sz="1200" dirty="0" err="1">
                <a:solidFill>
                  <a:schemeClr val="dk1"/>
                </a:solidFill>
              </a:rPr>
              <a:t>tingkat</a:t>
            </a:r>
            <a:r>
              <a:rPr lang="en-US" sz="1200" dirty="0">
                <a:solidFill>
                  <a:schemeClr val="dk1"/>
                </a:solidFill>
              </a:rPr>
              <a:t> resign </a:t>
            </a:r>
            <a:r>
              <a:rPr lang="en-US" sz="1200" dirty="0" err="1">
                <a:solidFill>
                  <a:schemeClr val="dk1"/>
                </a:solidFill>
              </a:rPr>
              <a:t>tertinggi</a:t>
            </a:r>
            <a:r>
              <a:rPr lang="en-US" sz="1200" dirty="0">
                <a:solidFill>
                  <a:schemeClr val="dk1"/>
                </a:solidFill>
              </a:rPr>
              <a:t>, </a:t>
            </a:r>
            <a:r>
              <a:rPr lang="en-US" sz="1200" dirty="0" err="1">
                <a:solidFill>
                  <a:schemeClr val="dk1"/>
                </a:solidFill>
              </a:rPr>
              <a:t>buatlah</a:t>
            </a:r>
            <a:r>
              <a:rPr lang="en-US" sz="1200" dirty="0">
                <a:solidFill>
                  <a:schemeClr val="dk1"/>
                </a:solidFill>
              </a:rPr>
              <a:t> </a:t>
            </a:r>
            <a:r>
              <a:rPr lang="en-US" sz="1200" dirty="0" err="1">
                <a:solidFill>
                  <a:schemeClr val="dk1"/>
                </a:solidFill>
              </a:rPr>
              <a:t>tabel</a:t>
            </a:r>
            <a:r>
              <a:rPr lang="en-US" sz="1200" dirty="0">
                <a:solidFill>
                  <a:schemeClr val="dk1"/>
                </a:solidFill>
              </a:rPr>
              <a:t> </a:t>
            </a:r>
            <a:r>
              <a:rPr lang="en-US" sz="1200" dirty="0" err="1">
                <a:solidFill>
                  <a:schemeClr val="dk1"/>
                </a:solidFill>
              </a:rPr>
              <a:t>agregasi</a:t>
            </a:r>
            <a:r>
              <a:rPr lang="en-US" sz="1200" dirty="0">
                <a:solidFill>
                  <a:schemeClr val="dk1"/>
                </a:solidFill>
              </a:rPr>
              <a:t> </a:t>
            </a:r>
            <a:r>
              <a:rPr lang="en-US" sz="1200" dirty="0" err="1">
                <a:solidFill>
                  <a:schemeClr val="dk1"/>
                </a:solidFill>
              </a:rPr>
              <a:t>untuk</a:t>
            </a:r>
            <a:r>
              <a:rPr lang="en-US" sz="1200" dirty="0">
                <a:solidFill>
                  <a:schemeClr val="dk1"/>
                </a:solidFill>
              </a:rPr>
              <a:t> </a:t>
            </a:r>
            <a:r>
              <a:rPr lang="en-US" sz="1200" dirty="0" err="1">
                <a:solidFill>
                  <a:schemeClr val="dk1"/>
                </a:solidFill>
              </a:rPr>
              <a:t>menghitung</a:t>
            </a:r>
            <a:r>
              <a:rPr lang="en-US" sz="1200" dirty="0">
                <a:solidFill>
                  <a:schemeClr val="dk1"/>
                </a:solidFill>
              </a:rPr>
              <a:t> </a:t>
            </a:r>
            <a:r>
              <a:rPr lang="en-US" sz="1200" dirty="0" err="1">
                <a:solidFill>
                  <a:schemeClr val="dk1"/>
                </a:solidFill>
              </a:rPr>
              <a:t>jumlah</a:t>
            </a:r>
            <a:r>
              <a:rPr lang="en-US" sz="1200" dirty="0">
                <a:solidFill>
                  <a:schemeClr val="dk1"/>
                </a:solidFill>
              </a:rPr>
              <a:t> employee yang resign </a:t>
            </a:r>
            <a:r>
              <a:rPr lang="en-US" sz="1200" dirty="0" err="1">
                <a:solidFill>
                  <a:schemeClr val="dk1"/>
                </a:solidFill>
              </a:rPr>
              <a:t>berdasarkan</a:t>
            </a:r>
            <a:r>
              <a:rPr lang="en-US" sz="1200" dirty="0">
                <a:solidFill>
                  <a:schemeClr val="dk1"/>
                </a:solidFill>
              </a:rPr>
              <a:t> </a:t>
            </a:r>
            <a:r>
              <a:rPr lang="en-US" sz="1200" dirty="0" err="1">
                <a:solidFill>
                  <a:schemeClr val="dk1"/>
                </a:solidFill>
              </a:rPr>
              <a:t>Jenjang</a:t>
            </a:r>
            <a:r>
              <a:rPr lang="en-US" sz="1200" dirty="0">
                <a:solidFill>
                  <a:schemeClr val="dk1"/>
                </a:solidFill>
              </a:rPr>
              <a:t> </a:t>
            </a:r>
            <a:r>
              <a:rPr lang="en-US" sz="1200" dirty="0" err="1">
                <a:solidFill>
                  <a:schemeClr val="dk1"/>
                </a:solidFill>
              </a:rPr>
              <a:t>Karir</a:t>
            </a:r>
            <a:r>
              <a:rPr lang="en-US" sz="1200" dirty="0">
                <a:solidFill>
                  <a:schemeClr val="dk1"/>
                </a:solidFill>
              </a:rPr>
              <a:t>, Performa </a:t>
            </a:r>
            <a:r>
              <a:rPr lang="en-US" sz="1200" dirty="0" err="1">
                <a:solidFill>
                  <a:schemeClr val="dk1"/>
                </a:solidFill>
              </a:rPr>
              <a:t>Karyawan</a:t>
            </a:r>
            <a:r>
              <a:rPr lang="en-US" sz="1200" dirty="0">
                <a:solidFill>
                  <a:schemeClr val="dk1"/>
                </a:solidFill>
              </a:rPr>
              <a:t>, dan </a:t>
            </a:r>
            <a:r>
              <a:rPr lang="en-US" sz="1200" dirty="0" err="1">
                <a:solidFill>
                  <a:schemeClr val="dk1"/>
                </a:solidFill>
              </a:rPr>
              <a:t>Alasan</a:t>
            </a:r>
            <a:r>
              <a:rPr lang="en-US" sz="1200" dirty="0">
                <a:solidFill>
                  <a:schemeClr val="dk1"/>
                </a:solidFill>
              </a:rPr>
              <a:t> Resign.</a:t>
            </a:r>
          </a:p>
          <a:p>
            <a:pPr marL="512763" indent="-171450">
              <a:lnSpc>
                <a:spcPct val="120000"/>
              </a:lnSpc>
              <a:buClrTx/>
              <a:buSzPct val="100000"/>
            </a:pPr>
            <a:r>
              <a:rPr lang="en-US" sz="1200" dirty="0" err="1">
                <a:solidFill>
                  <a:schemeClr val="dk1"/>
                </a:solidFill>
              </a:rPr>
              <a:t>Berdasarkan</a:t>
            </a:r>
            <a:r>
              <a:rPr lang="en-US" sz="1200" dirty="0">
                <a:solidFill>
                  <a:schemeClr val="dk1"/>
                </a:solidFill>
              </a:rPr>
              <a:t> </a:t>
            </a:r>
            <a:r>
              <a:rPr lang="en-US" sz="1200" dirty="0" err="1">
                <a:solidFill>
                  <a:schemeClr val="dk1"/>
                </a:solidFill>
              </a:rPr>
              <a:t>presentase</a:t>
            </a:r>
            <a:r>
              <a:rPr lang="en-US" sz="1200" dirty="0">
                <a:solidFill>
                  <a:schemeClr val="dk1"/>
                </a:solidFill>
              </a:rPr>
              <a:t> </a:t>
            </a:r>
            <a:r>
              <a:rPr lang="en-US" sz="1200" dirty="0" err="1">
                <a:solidFill>
                  <a:schemeClr val="dk1"/>
                </a:solidFill>
              </a:rPr>
              <a:t>karyawan</a:t>
            </a:r>
            <a:r>
              <a:rPr lang="en-US" sz="1200" dirty="0">
                <a:solidFill>
                  <a:schemeClr val="dk1"/>
                </a:solidFill>
              </a:rPr>
              <a:t> yang </a:t>
            </a:r>
            <a:r>
              <a:rPr lang="en-US" sz="1200" dirty="0" err="1">
                <a:solidFill>
                  <a:schemeClr val="dk1"/>
                </a:solidFill>
              </a:rPr>
              <a:t>memiliki</a:t>
            </a:r>
            <a:r>
              <a:rPr lang="en-US" sz="1200" dirty="0">
                <a:solidFill>
                  <a:schemeClr val="dk1"/>
                </a:solidFill>
              </a:rPr>
              <a:t> </a:t>
            </a:r>
            <a:r>
              <a:rPr lang="en-US" sz="1200" dirty="0" err="1">
                <a:solidFill>
                  <a:schemeClr val="dk1"/>
                </a:solidFill>
              </a:rPr>
              <a:t>nilai</a:t>
            </a:r>
            <a:r>
              <a:rPr lang="en-US" sz="1200" dirty="0">
                <a:solidFill>
                  <a:schemeClr val="dk1"/>
                </a:solidFill>
              </a:rPr>
              <a:t> resign </a:t>
            </a:r>
            <a:r>
              <a:rPr lang="en-US" sz="1200" dirty="0" err="1">
                <a:solidFill>
                  <a:schemeClr val="dk1"/>
                </a:solidFill>
              </a:rPr>
              <a:t>tertinggi</a:t>
            </a:r>
            <a:r>
              <a:rPr lang="en-US" sz="1200" dirty="0">
                <a:solidFill>
                  <a:schemeClr val="dk1"/>
                </a:solidFill>
              </a:rPr>
              <a:t> </a:t>
            </a:r>
            <a:r>
              <a:rPr lang="en-US" sz="1200" dirty="0" err="1">
                <a:solidFill>
                  <a:schemeClr val="dk1"/>
                </a:solidFill>
              </a:rPr>
              <a:t>adalah</a:t>
            </a:r>
            <a:r>
              <a:rPr lang="en-US" sz="1200" dirty="0">
                <a:solidFill>
                  <a:schemeClr val="dk1"/>
                </a:solidFill>
              </a:rPr>
              <a:t> </a:t>
            </a:r>
            <a:r>
              <a:rPr lang="en-US" sz="1200" dirty="0" err="1">
                <a:solidFill>
                  <a:schemeClr val="dk1"/>
                </a:solidFill>
              </a:rPr>
              <a:t>pekerjaan</a:t>
            </a:r>
            <a:r>
              <a:rPr lang="en-US" sz="1200" dirty="0">
                <a:solidFill>
                  <a:schemeClr val="dk1"/>
                </a:solidFill>
              </a:rPr>
              <a:t> Data Analyst.</a:t>
            </a:r>
          </a:p>
          <a:p>
            <a:pPr marL="512763" indent="-171450">
              <a:lnSpc>
                <a:spcPct val="120000"/>
              </a:lnSpc>
              <a:buClrTx/>
              <a:buSzPct val="100000"/>
            </a:pPr>
            <a:r>
              <a:rPr lang="en-US" sz="1200" dirty="0" err="1">
                <a:solidFill>
                  <a:schemeClr val="dk1"/>
                </a:solidFill>
              </a:rPr>
              <a:t>Berdasarkan</a:t>
            </a:r>
            <a:r>
              <a:rPr lang="en-US" sz="1200" dirty="0">
                <a:solidFill>
                  <a:schemeClr val="dk1"/>
                </a:solidFill>
              </a:rPr>
              <a:t> </a:t>
            </a:r>
            <a:r>
              <a:rPr lang="en-US" sz="1200" dirty="0" err="1">
                <a:solidFill>
                  <a:schemeClr val="dk1"/>
                </a:solidFill>
              </a:rPr>
              <a:t>jumlah</a:t>
            </a:r>
            <a:r>
              <a:rPr lang="en-US" sz="1200" dirty="0">
                <a:solidFill>
                  <a:schemeClr val="dk1"/>
                </a:solidFill>
              </a:rPr>
              <a:t> </a:t>
            </a:r>
            <a:r>
              <a:rPr lang="en-US" sz="1200" dirty="0" err="1">
                <a:solidFill>
                  <a:schemeClr val="dk1"/>
                </a:solidFill>
              </a:rPr>
              <a:t>karyawan</a:t>
            </a:r>
            <a:r>
              <a:rPr lang="en-US" sz="1200" dirty="0">
                <a:solidFill>
                  <a:schemeClr val="dk1"/>
                </a:solidFill>
              </a:rPr>
              <a:t> yang </a:t>
            </a:r>
            <a:r>
              <a:rPr lang="en-US" sz="1200" dirty="0" err="1">
                <a:solidFill>
                  <a:schemeClr val="dk1"/>
                </a:solidFill>
              </a:rPr>
              <a:t>memiliki</a:t>
            </a:r>
            <a:r>
              <a:rPr lang="en-US" sz="1200" dirty="0">
                <a:solidFill>
                  <a:schemeClr val="dk1"/>
                </a:solidFill>
              </a:rPr>
              <a:t> </a:t>
            </a:r>
            <a:r>
              <a:rPr lang="en-US" sz="1200" dirty="0" err="1">
                <a:solidFill>
                  <a:schemeClr val="dk1"/>
                </a:solidFill>
              </a:rPr>
              <a:t>nilai</a:t>
            </a:r>
            <a:r>
              <a:rPr lang="en-US" sz="1200" dirty="0">
                <a:solidFill>
                  <a:schemeClr val="dk1"/>
                </a:solidFill>
              </a:rPr>
              <a:t> resign </a:t>
            </a:r>
            <a:r>
              <a:rPr lang="en-US" sz="1200" dirty="0" err="1">
                <a:solidFill>
                  <a:schemeClr val="dk1"/>
                </a:solidFill>
              </a:rPr>
              <a:t>tertinggi</a:t>
            </a:r>
            <a:r>
              <a:rPr lang="en-US" sz="1200" dirty="0">
                <a:solidFill>
                  <a:schemeClr val="dk1"/>
                </a:solidFill>
              </a:rPr>
              <a:t> </a:t>
            </a:r>
            <a:r>
              <a:rPr lang="en-US" sz="1200" dirty="0" err="1">
                <a:solidFill>
                  <a:schemeClr val="dk1"/>
                </a:solidFill>
              </a:rPr>
              <a:t>adalah</a:t>
            </a:r>
            <a:r>
              <a:rPr lang="en-US" sz="1200" dirty="0">
                <a:solidFill>
                  <a:schemeClr val="dk1"/>
                </a:solidFill>
              </a:rPr>
              <a:t> Software Engineer (Front End).</a:t>
            </a:r>
          </a:p>
        </p:txBody>
      </p:sp>
      <p:sp>
        <p:nvSpPr>
          <p:cNvPr id="4" name="Google Shape;115;p27">
            <a:extLst>
              <a:ext uri="{FF2B5EF4-FFF2-40B4-BE49-F238E27FC236}">
                <a16:creationId xmlns:a16="http://schemas.microsoft.com/office/drawing/2014/main" id="{11380490-7E72-48D8-92B7-5BC793DC4F47}"/>
              </a:ext>
            </a:extLst>
          </p:cNvPr>
          <p:cNvSpPr txBox="1"/>
          <p:nvPr/>
        </p:nvSpPr>
        <p:spPr>
          <a:xfrm>
            <a:off x="4690290" y="47895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Query Here</a:t>
            </a:r>
            <a:endParaRPr sz="1100" dirty="0">
              <a:solidFill>
                <a:srgbClr val="000000"/>
              </a:solidFill>
            </a:endParaRPr>
          </a:p>
        </p:txBody>
      </p:sp>
      <p:grpSp>
        <p:nvGrpSpPr>
          <p:cNvPr id="24" name="Group 23">
            <a:extLst>
              <a:ext uri="{FF2B5EF4-FFF2-40B4-BE49-F238E27FC236}">
                <a16:creationId xmlns:a16="http://schemas.microsoft.com/office/drawing/2014/main" id="{4A7E4D49-DA0F-4F2F-A310-6EFDB5FC12F4}"/>
              </a:ext>
            </a:extLst>
          </p:cNvPr>
          <p:cNvGrpSpPr/>
          <p:nvPr/>
        </p:nvGrpSpPr>
        <p:grpSpPr>
          <a:xfrm>
            <a:off x="780174" y="1662781"/>
            <a:ext cx="2545976" cy="3334871"/>
            <a:chOff x="797968" y="1662781"/>
            <a:chExt cx="2545976" cy="3334871"/>
          </a:xfrm>
        </p:grpSpPr>
        <p:grpSp>
          <p:nvGrpSpPr>
            <p:cNvPr id="22" name="Group 21">
              <a:extLst>
                <a:ext uri="{FF2B5EF4-FFF2-40B4-BE49-F238E27FC236}">
                  <a16:creationId xmlns:a16="http://schemas.microsoft.com/office/drawing/2014/main" id="{58EFC47D-C377-4CDE-AAF3-787FCEEBAFF1}"/>
                </a:ext>
              </a:extLst>
            </p:cNvPr>
            <p:cNvGrpSpPr/>
            <p:nvPr/>
          </p:nvGrpSpPr>
          <p:grpSpPr>
            <a:xfrm>
              <a:off x="797968" y="1662781"/>
              <a:ext cx="2545976" cy="3334871"/>
              <a:chOff x="797968" y="1662781"/>
              <a:chExt cx="2545976" cy="3334871"/>
            </a:xfrm>
          </p:grpSpPr>
          <p:sp>
            <p:nvSpPr>
              <p:cNvPr id="21" name="Rectangle 20">
                <a:extLst>
                  <a:ext uri="{FF2B5EF4-FFF2-40B4-BE49-F238E27FC236}">
                    <a16:creationId xmlns:a16="http://schemas.microsoft.com/office/drawing/2014/main" id="{AE0E6BFC-F26B-4016-96ED-B49B9E6A935E}"/>
                  </a:ext>
                </a:extLst>
              </p:cNvPr>
              <p:cNvSpPr/>
              <p:nvPr/>
            </p:nvSpPr>
            <p:spPr>
              <a:xfrm>
                <a:off x="797968" y="1662781"/>
                <a:ext cx="2545976" cy="3334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2F1FA37-6059-4CFF-A286-57F19B116CDE}"/>
                  </a:ext>
                </a:extLst>
              </p:cNvPr>
              <p:cNvPicPr>
                <a:picLocks noChangeAspect="1"/>
              </p:cNvPicPr>
              <p:nvPr/>
            </p:nvPicPr>
            <p:blipFill>
              <a:blip r:embed="rId4"/>
              <a:stretch>
                <a:fillRect/>
              </a:stretch>
            </p:blipFill>
            <p:spPr>
              <a:xfrm>
                <a:off x="940261" y="2116159"/>
                <a:ext cx="2261390" cy="455591"/>
              </a:xfrm>
              <a:prstGeom prst="rect">
                <a:avLst/>
              </a:prstGeom>
            </p:spPr>
          </p:pic>
          <p:pic>
            <p:nvPicPr>
              <p:cNvPr id="12" name="Picture 11">
                <a:extLst>
                  <a:ext uri="{FF2B5EF4-FFF2-40B4-BE49-F238E27FC236}">
                    <a16:creationId xmlns:a16="http://schemas.microsoft.com/office/drawing/2014/main" id="{5F8CFE94-3A48-4726-94DF-B435EC139B45}"/>
                  </a:ext>
                </a:extLst>
              </p:cNvPr>
              <p:cNvPicPr>
                <a:picLocks noChangeAspect="1"/>
              </p:cNvPicPr>
              <p:nvPr/>
            </p:nvPicPr>
            <p:blipFill>
              <a:blip r:embed="rId5"/>
              <a:stretch>
                <a:fillRect/>
              </a:stretch>
            </p:blipFill>
            <p:spPr>
              <a:xfrm>
                <a:off x="1010670" y="2771081"/>
                <a:ext cx="2120571" cy="1118270"/>
              </a:xfrm>
              <a:prstGeom prst="rect">
                <a:avLst/>
              </a:prstGeom>
            </p:spPr>
          </p:pic>
          <p:pic>
            <p:nvPicPr>
              <p:cNvPr id="14" name="Picture 13">
                <a:extLst>
                  <a:ext uri="{FF2B5EF4-FFF2-40B4-BE49-F238E27FC236}">
                    <a16:creationId xmlns:a16="http://schemas.microsoft.com/office/drawing/2014/main" id="{03114B91-F70F-4463-8785-A4A121A0A3BA}"/>
                  </a:ext>
                </a:extLst>
              </p:cNvPr>
              <p:cNvPicPr>
                <a:picLocks noChangeAspect="1"/>
              </p:cNvPicPr>
              <p:nvPr/>
            </p:nvPicPr>
            <p:blipFill>
              <a:blip r:embed="rId6"/>
              <a:stretch>
                <a:fillRect/>
              </a:stretch>
            </p:blipFill>
            <p:spPr>
              <a:xfrm>
                <a:off x="1130780" y="4085613"/>
                <a:ext cx="1880350" cy="654395"/>
              </a:xfrm>
              <a:prstGeom prst="rect">
                <a:avLst/>
              </a:prstGeom>
            </p:spPr>
          </p:pic>
        </p:grpSp>
        <p:sp>
          <p:nvSpPr>
            <p:cNvPr id="26" name="TextBox 25">
              <a:extLst>
                <a:ext uri="{FF2B5EF4-FFF2-40B4-BE49-F238E27FC236}">
                  <a16:creationId xmlns:a16="http://schemas.microsoft.com/office/drawing/2014/main" id="{70A50664-A28C-46AD-91D9-D1D0AD9C7946}"/>
                </a:ext>
              </a:extLst>
            </p:cNvPr>
            <p:cNvSpPr txBox="1"/>
            <p:nvPr/>
          </p:nvSpPr>
          <p:spPr>
            <a:xfrm>
              <a:off x="1470836" y="1725233"/>
              <a:ext cx="1329514" cy="307777"/>
            </a:xfrm>
            <a:prstGeom prst="rect">
              <a:avLst/>
            </a:prstGeom>
            <a:noFill/>
          </p:spPr>
          <p:txBody>
            <a:bodyPr wrap="square">
              <a:spAutoFit/>
            </a:bodyPr>
            <a:lstStyle/>
            <a:p>
              <a:r>
                <a:rPr lang="en-US" sz="1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Data Analyst</a:t>
              </a:r>
              <a:endPar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pSp>
      <p:grpSp>
        <p:nvGrpSpPr>
          <p:cNvPr id="28" name="Group 27">
            <a:extLst>
              <a:ext uri="{FF2B5EF4-FFF2-40B4-BE49-F238E27FC236}">
                <a16:creationId xmlns:a16="http://schemas.microsoft.com/office/drawing/2014/main" id="{E69FDCFA-2007-4EA0-AADB-5A73D07910F2}"/>
              </a:ext>
            </a:extLst>
          </p:cNvPr>
          <p:cNvGrpSpPr/>
          <p:nvPr/>
        </p:nvGrpSpPr>
        <p:grpSpPr>
          <a:xfrm>
            <a:off x="3994236" y="1662781"/>
            <a:ext cx="4852584" cy="3126719"/>
            <a:chOff x="3994236" y="1662781"/>
            <a:chExt cx="5001174" cy="3240689"/>
          </a:xfrm>
        </p:grpSpPr>
        <p:sp>
          <p:nvSpPr>
            <p:cNvPr id="25" name="Rectangle 24">
              <a:extLst>
                <a:ext uri="{FF2B5EF4-FFF2-40B4-BE49-F238E27FC236}">
                  <a16:creationId xmlns:a16="http://schemas.microsoft.com/office/drawing/2014/main" id="{4999D7C2-E201-4F07-86D2-6613728F3B84}"/>
                </a:ext>
              </a:extLst>
            </p:cNvPr>
            <p:cNvSpPr/>
            <p:nvPr/>
          </p:nvSpPr>
          <p:spPr>
            <a:xfrm>
              <a:off x="3994236" y="1662781"/>
              <a:ext cx="5001174" cy="324068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398EDD1-7E47-4649-92F8-227C3B43BB89}"/>
                </a:ext>
              </a:extLst>
            </p:cNvPr>
            <p:cNvPicPr>
              <a:picLocks noChangeAspect="1"/>
            </p:cNvPicPr>
            <p:nvPr/>
          </p:nvPicPr>
          <p:blipFill>
            <a:blip r:embed="rId7"/>
            <a:stretch>
              <a:fillRect/>
            </a:stretch>
          </p:blipFill>
          <p:spPr>
            <a:xfrm>
              <a:off x="4327049" y="2189927"/>
              <a:ext cx="2228256" cy="911183"/>
            </a:xfrm>
            <a:prstGeom prst="rect">
              <a:avLst/>
            </a:prstGeom>
          </p:spPr>
        </p:pic>
        <p:pic>
          <p:nvPicPr>
            <p:cNvPr id="18" name="Picture 17">
              <a:extLst>
                <a:ext uri="{FF2B5EF4-FFF2-40B4-BE49-F238E27FC236}">
                  <a16:creationId xmlns:a16="http://schemas.microsoft.com/office/drawing/2014/main" id="{FD0A3B14-B079-415C-A151-90853856BE10}"/>
                </a:ext>
              </a:extLst>
            </p:cNvPr>
            <p:cNvPicPr>
              <a:picLocks noChangeAspect="1"/>
            </p:cNvPicPr>
            <p:nvPr/>
          </p:nvPicPr>
          <p:blipFill>
            <a:blip r:embed="rId8"/>
            <a:stretch>
              <a:fillRect/>
            </a:stretch>
          </p:blipFill>
          <p:spPr>
            <a:xfrm>
              <a:off x="4327049" y="3283125"/>
              <a:ext cx="2211689" cy="1358491"/>
            </a:xfrm>
            <a:prstGeom prst="rect">
              <a:avLst/>
            </a:prstGeom>
          </p:spPr>
        </p:pic>
        <p:pic>
          <p:nvPicPr>
            <p:cNvPr id="20" name="Picture 19">
              <a:extLst>
                <a:ext uri="{FF2B5EF4-FFF2-40B4-BE49-F238E27FC236}">
                  <a16:creationId xmlns:a16="http://schemas.microsoft.com/office/drawing/2014/main" id="{27598614-AA2D-44BE-B3E6-C0285880DE0F}"/>
                </a:ext>
              </a:extLst>
            </p:cNvPr>
            <p:cNvPicPr>
              <a:picLocks noChangeAspect="1"/>
            </p:cNvPicPr>
            <p:nvPr/>
          </p:nvPicPr>
          <p:blipFill>
            <a:blip r:embed="rId9"/>
            <a:stretch>
              <a:fillRect/>
            </a:stretch>
          </p:blipFill>
          <p:spPr>
            <a:xfrm>
              <a:off x="6797907" y="2201555"/>
              <a:ext cx="1971468" cy="2203405"/>
            </a:xfrm>
            <a:prstGeom prst="rect">
              <a:avLst/>
            </a:prstGeom>
          </p:spPr>
        </p:pic>
        <p:sp>
          <p:nvSpPr>
            <p:cNvPr id="30" name="TextBox 29">
              <a:extLst>
                <a:ext uri="{FF2B5EF4-FFF2-40B4-BE49-F238E27FC236}">
                  <a16:creationId xmlns:a16="http://schemas.microsoft.com/office/drawing/2014/main" id="{B8CAE182-F69B-4D32-8AB2-8962608ABBD5}"/>
                </a:ext>
              </a:extLst>
            </p:cNvPr>
            <p:cNvSpPr txBox="1"/>
            <p:nvPr/>
          </p:nvSpPr>
          <p:spPr>
            <a:xfrm>
              <a:off x="5136556" y="1736643"/>
              <a:ext cx="2837497" cy="307487"/>
            </a:xfrm>
            <a:prstGeom prst="rect">
              <a:avLst/>
            </a:prstGeom>
            <a:noFill/>
          </p:spPr>
          <p:txBody>
            <a:bodyPr wrap="square">
              <a:spAutoFit/>
            </a:bodyPr>
            <a:lstStyle/>
            <a:p>
              <a:r>
                <a:rPr lang="en-US" sz="1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Software Engineer (Front End)</a:t>
              </a:r>
              <a:endPar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pSp>
    </p:spTree>
    <p:extLst>
      <p:ext uri="{BB962C8B-B14F-4D97-AF65-F5344CB8AC3E}">
        <p14:creationId xmlns:p14="http://schemas.microsoft.com/office/powerpoint/2010/main" val="992236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Resign Reason Analysis for Employee Attrition Management Strategy</a:t>
            </a:r>
            <a:endParaRPr sz="1798" b="1" dirty="0">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0" y="558109"/>
            <a:ext cx="9144000" cy="4585391"/>
          </a:xfrm>
          <a:prstGeom prst="rect">
            <a:avLst/>
          </a:prstGeom>
        </p:spPr>
        <p:txBody>
          <a:bodyPr spcFirstLastPara="1" wrap="square" lIns="91425" tIns="91425" rIns="91425" bIns="91425" anchor="t" anchorCtr="0">
            <a:normAutofit/>
          </a:bodyPr>
          <a:lstStyle/>
          <a:p>
            <a:pPr marL="342900" lvl="0" algn="l" rtl="0">
              <a:lnSpc>
                <a:spcPct val="150000"/>
              </a:lnSpc>
              <a:buClrTx/>
              <a:buSzPct val="100000"/>
              <a:buFont typeface="+mj-lt"/>
              <a:buAutoNum type="arabicPeriod" startAt="6"/>
            </a:pPr>
            <a:r>
              <a:rPr lang="en-US" sz="1200" dirty="0" err="1">
                <a:solidFill>
                  <a:schemeClr val="dk1"/>
                </a:solidFill>
              </a:rPr>
              <a:t>Buatlah</a:t>
            </a:r>
            <a:r>
              <a:rPr lang="en-US" sz="1200" dirty="0">
                <a:solidFill>
                  <a:schemeClr val="dk1"/>
                </a:solidFill>
              </a:rPr>
              <a:t> plot yang </a:t>
            </a:r>
            <a:r>
              <a:rPr lang="en-US" sz="1200" dirty="0" err="1">
                <a:solidFill>
                  <a:schemeClr val="dk1"/>
                </a:solidFill>
              </a:rPr>
              <a:t>menampilkan</a:t>
            </a:r>
            <a:r>
              <a:rPr lang="en-US" sz="1200" dirty="0">
                <a:solidFill>
                  <a:schemeClr val="dk1"/>
                </a:solidFill>
              </a:rPr>
              <a:t> </a:t>
            </a:r>
            <a:r>
              <a:rPr lang="en-US" sz="1200" dirty="0" err="1">
                <a:solidFill>
                  <a:schemeClr val="dk1"/>
                </a:solidFill>
              </a:rPr>
              <a:t>tabel</a:t>
            </a:r>
            <a:r>
              <a:rPr lang="en-US" sz="1200" dirty="0">
                <a:solidFill>
                  <a:schemeClr val="dk1"/>
                </a:solidFill>
              </a:rPr>
              <a:t> </a:t>
            </a:r>
            <a:r>
              <a:rPr lang="en-US" sz="1200" dirty="0" err="1">
                <a:solidFill>
                  <a:schemeClr val="dk1"/>
                </a:solidFill>
              </a:rPr>
              <a:t>agregasi</a:t>
            </a:r>
            <a:r>
              <a:rPr lang="en-US" sz="1200" dirty="0">
                <a:solidFill>
                  <a:schemeClr val="dk1"/>
                </a:solidFill>
              </a:rPr>
              <a:t> pada </a:t>
            </a:r>
            <a:r>
              <a:rPr lang="en-US" sz="1200" dirty="0" err="1">
                <a:solidFill>
                  <a:schemeClr val="dk1"/>
                </a:solidFill>
              </a:rPr>
              <a:t>tahap</a:t>
            </a:r>
            <a:r>
              <a:rPr lang="en-US" sz="1200" dirty="0">
                <a:solidFill>
                  <a:schemeClr val="dk1"/>
                </a:solidFill>
              </a:rPr>
              <a:t> </a:t>
            </a:r>
            <a:r>
              <a:rPr lang="en-US" sz="1200" dirty="0" err="1">
                <a:solidFill>
                  <a:schemeClr val="dk1"/>
                </a:solidFill>
              </a:rPr>
              <a:t>sebelumnya</a:t>
            </a:r>
            <a:r>
              <a:rPr lang="en-US" sz="1200" dirty="0">
                <a:solidFill>
                  <a:schemeClr val="dk1"/>
                </a:solidFill>
              </a:rPr>
              <a:t>.</a:t>
            </a:r>
          </a:p>
          <a:p>
            <a:pPr marL="342900" lvl="0" algn="l" rtl="0">
              <a:lnSpc>
                <a:spcPct val="150000"/>
              </a:lnSpc>
              <a:buClrTx/>
              <a:buSzPct val="100000"/>
              <a:buFont typeface="+mj-lt"/>
              <a:buAutoNum type="arabicPeriod" startAt="6"/>
            </a:pPr>
            <a:endParaRPr lang="en-US" sz="1200" dirty="0">
              <a:solidFill>
                <a:schemeClr val="dk1"/>
              </a:solidFill>
            </a:endParaRPr>
          </a:p>
          <a:p>
            <a:pPr marL="342900" lvl="0" algn="l" rtl="0">
              <a:lnSpc>
                <a:spcPct val="150000"/>
              </a:lnSpc>
              <a:buClrTx/>
              <a:buSzPct val="100000"/>
              <a:buFont typeface="+mj-lt"/>
              <a:buAutoNum type="arabicPeriod" startAt="6"/>
            </a:pPr>
            <a:endParaRPr lang="en-US" sz="1200" dirty="0">
              <a:solidFill>
                <a:schemeClr val="dk1"/>
              </a:solidFill>
            </a:endParaRPr>
          </a:p>
          <a:p>
            <a:pPr marL="342900" lvl="0" algn="l" rtl="0">
              <a:lnSpc>
                <a:spcPct val="150000"/>
              </a:lnSpc>
              <a:buClrTx/>
              <a:buSzPct val="100000"/>
              <a:buFont typeface="+mj-lt"/>
              <a:buAutoNum type="arabicPeriod" startAt="6"/>
            </a:pPr>
            <a:endParaRPr lang="en-US" sz="1200" dirty="0">
              <a:solidFill>
                <a:schemeClr val="dk1"/>
              </a:solidFill>
            </a:endParaRPr>
          </a:p>
          <a:p>
            <a:pPr marL="342900" lvl="0" algn="l" rtl="0">
              <a:lnSpc>
                <a:spcPct val="150000"/>
              </a:lnSpc>
              <a:buClrTx/>
              <a:buSzPct val="100000"/>
              <a:buFont typeface="+mj-lt"/>
              <a:buAutoNum type="arabicPeriod" startAt="6"/>
            </a:pPr>
            <a:endParaRPr lang="en-US" sz="1200" dirty="0">
              <a:solidFill>
                <a:schemeClr val="dk1"/>
              </a:solidFill>
            </a:endParaRPr>
          </a:p>
          <a:p>
            <a:pPr marL="342900" lvl="0" algn="l" rtl="0">
              <a:lnSpc>
                <a:spcPct val="150000"/>
              </a:lnSpc>
              <a:buClrTx/>
              <a:buSzPct val="100000"/>
              <a:buFont typeface="+mj-lt"/>
              <a:buAutoNum type="arabicPeriod" startAt="6"/>
            </a:pPr>
            <a:endParaRPr lang="en-US" sz="1200" dirty="0">
              <a:solidFill>
                <a:schemeClr val="dk1"/>
              </a:solidFill>
            </a:endParaRPr>
          </a:p>
          <a:p>
            <a:pPr marL="342900" lvl="0" algn="l" rtl="0">
              <a:lnSpc>
                <a:spcPct val="150000"/>
              </a:lnSpc>
              <a:buClrTx/>
              <a:buSzPct val="100000"/>
              <a:buFont typeface="+mj-lt"/>
              <a:buAutoNum type="arabicPeriod" startAt="6"/>
            </a:pPr>
            <a:endParaRPr lang="en-US" sz="1200" dirty="0">
              <a:solidFill>
                <a:schemeClr val="dk1"/>
              </a:solidFill>
            </a:endParaRPr>
          </a:p>
          <a:p>
            <a:pPr marL="342900" lvl="0" algn="l" rtl="0">
              <a:lnSpc>
                <a:spcPct val="150000"/>
              </a:lnSpc>
              <a:buClrTx/>
              <a:buSzPct val="100000"/>
              <a:buFont typeface="+mj-lt"/>
              <a:buAutoNum type="arabicPeriod" startAt="6"/>
            </a:pPr>
            <a:endParaRPr lang="en-US" sz="1200" dirty="0">
              <a:solidFill>
                <a:schemeClr val="dk1"/>
              </a:solidFill>
            </a:endParaRPr>
          </a:p>
          <a:p>
            <a:pPr marL="342900" lvl="0" algn="l" rtl="0">
              <a:lnSpc>
                <a:spcPct val="150000"/>
              </a:lnSpc>
              <a:buClrTx/>
              <a:buSzPct val="100000"/>
              <a:buFont typeface="+mj-lt"/>
              <a:buAutoNum type="arabicPeriod" startAt="6"/>
            </a:pPr>
            <a:endParaRPr lang="en-US" sz="1200" dirty="0">
              <a:solidFill>
                <a:schemeClr val="dk1"/>
              </a:solidFill>
            </a:endParaRPr>
          </a:p>
          <a:p>
            <a:pPr marL="342900" lvl="0" algn="l" rtl="0">
              <a:lnSpc>
                <a:spcPct val="150000"/>
              </a:lnSpc>
              <a:buClrTx/>
              <a:buSzPct val="100000"/>
              <a:buFont typeface="+mj-lt"/>
              <a:buAutoNum type="arabicPeriod" startAt="6"/>
            </a:pPr>
            <a:r>
              <a:rPr lang="en-US" sz="1200" dirty="0" err="1">
                <a:solidFill>
                  <a:schemeClr val="dk1"/>
                </a:solidFill>
              </a:rPr>
              <a:t>Tuliskan</a:t>
            </a:r>
            <a:r>
              <a:rPr lang="en-US" sz="1200" dirty="0">
                <a:solidFill>
                  <a:schemeClr val="dk1"/>
                </a:solidFill>
              </a:rPr>
              <a:t> </a:t>
            </a:r>
            <a:r>
              <a:rPr lang="en-US" sz="1200" dirty="0" err="1">
                <a:solidFill>
                  <a:schemeClr val="dk1"/>
                </a:solidFill>
              </a:rPr>
              <a:t>interpretasi</a:t>
            </a:r>
            <a:r>
              <a:rPr lang="en-US" sz="1200" dirty="0">
                <a:solidFill>
                  <a:schemeClr val="dk1"/>
                </a:solidFill>
              </a:rPr>
              <a:t> dan </a:t>
            </a:r>
            <a:r>
              <a:rPr lang="en-US" sz="1200" dirty="0" err="1">
                <a:solidFill>
                  <a:schemeClr val="dk1"/>
                </a:solidFill>
              </a:rPr>
              <a:t>rekomendasi</a:t>
            </a:r>
            <a:r>
              <a:rPr lang="en-US" sz="1200" dirty="0">
                <a:solidFill>
                  <a:schemeClr val="dk1"/>
                </a:solidFill>
              </a:rPr>
              <a:t> </a:t>
            </a:r>
            <a:r>
              <a:rPr lang="en-US" sz="1200" dirty="0" err="1">
                <a:solidFill>
                  <a:schemeClr val="dk1"/>
                </a:solidFill>
              </a:rPr>
              <a:t>terhadap</a:t>
            </a:r>
            <a:r>
              <a:rPr lang="en-US" sz="1200" dirty="0">
                <a:solidFill>
                  <a:schemeClr val="dk1"/>
                </a:solidFill>
              </a:rPr>
              <a:t> </a:t>
            </a:r>
            <a:r>
              <a:rPr lang="en-US" sz="1200" dirty="0" err="1">
                <a:solidFill>
                  <a:schemeClr val="dk1"/>
                </a:solidFill>
              </a:rPr>
              <a:t>hasil</a:t>
            </a:r>
            <a:r>
              <a:rPr lang="en-US" sz="1200" dirty="0">
                <a:solidFill>
                  <a:schemeClr val="dk1"/>
                </a:solidFill>
              </a:rPr>
              <a:t> plot pada </a:t>
            </a:r>
            <a:r>
              <a:rPr lang="en-US" sz="1200" dirty="0" err="1">
                <a:solidFill>
                  <a:schemeClr val="dk1"/>
                </a:solidFill>
              </a:rPr>
              <a:t>langkah</a:t>
            </a:r>
            <a:r>
              <a:rPr lang="en-US" sz="1200" dirty="0">
                <a:solidFill>
                  <a:schemeClr val="dk1"/>
                </a:solidFill>
              </a:rPr>
              <a:t> </a:t>
            </a:r>
            <a:r>
              <a:rPr lang="en-US" sz="1200" dirty="0" err="1">
                <a:solidFill>
                  <a:schemeClr val="dk1"/>
                </a:solidFill>
              </a:rPr>
              <a:t>sebelumnya</a:t>
            </a:r>
            <a:r>
              <a:rPr lang="en-US" sz="1200" dirty="0">
                <a:solidFill>
                  <a:schemeClr val="dk1"/>
                </a:solidFill>
              </a:rPr>
              <a:t>.</a:t>
            </a:r>
          </a:p>
          <a:p>
            <a:pPr marL="511175" indent="-171450">
              <a:lnSpc>
                <a:spcPct val="100000"/>
              </a:lnSpc>
              <a:buClrTx/>
              <a:buSzPct val="100000"/>
            </a:pPr>
            <a:r>
              <a:rPr lang="en-US" sz="1200" dirty="0">
                <a:solidFill>
                  <a:schemeClr val="dk1"/>
                </a:solidFill>
              </a:rPr>
              <a:t>Dari 8 orang </a:t>
            </a:r>
            <a:r>
              <a:rPr lang="en-US" sz="1200" dirty="0" err="1">
                <a:solidFill>
                  <a:schemeClr val="dk1"/>
                </a:solidFill>
              </a:rPr>
              <a:t>karyawan</a:t>
            </a:r>
            <a:r>
              <a:rPr lang="en-US" sz="1200" dirty="0">
                <a:solidFill>
                  <a:schemeClr val="dk1"/>
                </a:solidFill>
              </a:rPr>
              <a:t> Data Analyst yang resign, </a:t>
            </a:r>
            <a:r>
              <a:rPr lang="en-US" sz="1200" dirty="0" err="1">
                <a:solidFill>
                  <a:schemeClr val="dk1"/>
                </a:solidFill>
              </a:rPr>
              <a:t>semua</a:t>
            </a:r>
            <a:r>
              <a:rPr lang="en-US" sz="1200" dirty="0">
                <a:solidFill>
                  <a:schemeClr val="dk1"/>
                </a:solidFill>
              </a:rPr>
              <a:t> </a:t>
            </a:r>
            <a:r>
              <a:rPr lang="en-US" sz="1200" dirty="0" err="1">
                <a:solidFill>
                  <a:schemeClr val="dk1"/>
                </a:solidFill>
              </a:rPr>
              <a:t>nya</a:t>
            </a:r>
            <a:r>
              <a:rPr lang="en-US" sz="1200" dirty="0">
                <a:solidFill>
                  <a:schemeClr val="dk1"/>
                </a:solidFill>
              </a:rPr>
              <a:t> </a:t>
            </a:r>
            <a:r>
              <a:rPr lang="en-US" sz="1200" dirty="0" err="1">
                <a:solidFill>
                  <a:schemeClr val="dk1"/>
                </a:solidFill>
              </a:rPr>
              <a:t>adalah</a:t>
            </a:r>
            <a:r>
              <a:rPr lang="en-US" sz="1200" dirty="0">
                <a:solidFill>
                  <a:schemeClr val="dk1"/>
                </a:solidFill>
              </a:rPr>
              <a:t> Fresh Graduate, 6 orang </a:t>
            </a:r>
            <a:r>
              <a:rPr lang="en-US" sz="1200" dirty="0" err="1">
                <a:solidFill>
                  <a:schemeClr val="dk1"/>
                </a:solidFill>
              </a:rPr>
              <a:t>diantaranya</a:t>
            </a:r>
            <a:r>
              <a:rPr lang="en-US" sz="1200" dirty="0">
                <a:solidFill>
                  <a:schemeClr val="dk1"/>
                </a:solidFill>
              </a:rPr>
              <a:t> resign </a:t>
            </a:r>
            <a:r>
              <a:rPr lang="en-US" sz="1200" dirty="0" err="1">
                <a:solidFill>
                  <a:schemeClr val="dk1"/>
                </a:solidFill>
              </a:rPr>
              <a:t>karena</a:t>
            </a:r>
            <a:r>
              <a:rPr lang="en-US" sz="1200" dirty="0">
                <a:solidFill>
                  <a:schemeClr val="dk1"/>
                </a:solidFill>
              </a:rPr>
              <a:t> Toxic Culture dan 4 </a:t>
            </a:r>
            <a:r>
              <a:rPr lang="en-US" sz="1200" dirty="0" err="1">
                <a:solidFill>
                  <a:schemeClr val="dk1"/>
                </a:solidFill>
              </a:rPr>
              <a:t>diantaranya</a:t>
            </a:r>
            <a:r>
              <a:rPr lang="en-US" sz="1200" dirty="0">
                <a:solidFill>
                  <a:schemeClr val="dk1"/>
                </a:solidFill>
              </a:rPr>
              <a:t> </a:t>
            </a:r>
            <a:r>
              <a:rPr lang="en-US" sz="1200" dirty="0" err="1">
                <a:solidFill>
                  <a:schemeClr val="dk1"/>
                </a:solidFill>
              </a:rPr>
              <a:t>memiliki</a:t>
            </a:r>
            <a:r>
              <a:rPr lang="en-US" sz="1200" dirty="0">
                <a:solidFill>
                  <a:schemeClr val="dk1"/>
                </a:solidFill>
              </a:rPr>
              <a:t> Performance </a:t>
            </a:r>
            <a:r>
              <a:rPr lang="en-US" sz="1200" dirty="0" err="1">
                <a:solidFill>
                  <a:schemeClr val="dk1"/>
                </a:solidFill>
              </a:rPr>
              <a:t>Sangat</a:t>
            </a:r>
            <a:r>
              <a:rPr lang="en-US" sz="1200" dirty="0">
                <a:solidFill>
                  <a:schemeClr val="dk1"/>
                </a:solidFill>
              </a:rPr>
              <a:t> </a:t>
            </a:r>
            <a:r>
              <a:rPr lang="en-US" sz="1200" dirty="0" err="1">
                <a:solidFill>
                  <a:schemeClr val="dk1"/>
                </a:solidFill>
              </a:rPr>
              <a:t>Bagus</a:t>
            </a:r>
            <a:r>
              <a:rPr lang="en-US" sz="1200" dirty="0">
                <a:solidFill>
                  <a:schemeClr val="dk1"/>
                </a:solidFill>
              </a:rPr>
              <a:t>.</a:t>
            </a:r>
          </a:p>
          <a:p>
            <a:pPr marL="511175" indent="-171450">
              <a:lnSpc>
                <a:spcPct val="100000"/>
              </a:lnSpc>
              <a:buClrTx/>
              <a:buSzPct val="100000"/>
            </a:pPr>
            <a:r>
              <a:rPr lang="en-US" sz="1200" dirty="0">
                <a:solidFill>
                  <a:schemeClr val="dk1"/>
                </a:solidFill>
              </a:rPr>
              <a:t>Dari 28 orang </a:t>
            </a:r>
            <a:r>
              <a:rPr lang="en-US" sz="1200" dirty="0" err="1">
                <a:solidFill>
                  <a:schemeClr val="dk1"/>
                </a:solidFill>
              </a:rPr>
              <a:t>karyawan</a:t>
            </a:r>
            <a:r>
              <a:rPr lang="en-US" sz="1200" dirty="0">
                <a:solidFill>
                  <a:schemeClr val="dk1"/>
                </a:solidFill>
              </a:rPr>
              <a:t> Software Engineer (Front End) yang resign, 11 orang </a:t>
            </a:r>
            <a:r>
              <a:rPr lang="en-US" sz="1200" dirty="0" err="1">
                <a:solidFill>
                  <a:schemeClr val="dk1"/>
                </a:solidFill>
              </a:rPr>
              <a:t>diantaranya</a:t>
            </a:r>
            <a:r>
              <a:rPr lang="en-US" sz="1200" dirty="0">
                <a:solidFill>
                  <a:schemeClr val="dk1"/>
                </a:solidFill>
              </a:rPr>
              <a:t> </a:t>
            </a:r>
            <a:r>
              <a:rPr lang="en-US" sz="1200" dirty="0" err="1">
                <a:solidFill>
                  <a:schemeClr val="dk1"/>
                </a:solidFill>
              </a:rPr>
              <a:t>adalah</a:t>
            </a:r>
            <a:r>
              <a:rPr lang="en-US" sz="1200" dirty="0">
                <a:solidFill>
                  <a:schemeClr val="dk1"/>
                </a:solidFill>
              </a:rPr>
              <a:t> Fresh Graduate, 8 orang </a:t>
            </a:r>
            <a:r>
              <a:rPr lang="en-US" sz="1200" dirty="0" err="1">
                <a:solidFill>
                  <a:schemeClr val="dk1"/>
                </a:solidFill>
              </a:rPr>
              <a:t>diantaranya</a:t>
            </a:r>
            <a:r>
              <a:rPr lang="en-US" sz="1200" dirty="0">
                <a:solidFill>
                  <a:schemeClr val="dk1"/>
                </a:solidFill>
              </a:rPr>
              <a:t> resign </a:t>
            </a:r>
            <a:r>
              <a:rPr lang="en-US" sz="1200" dirty="0" err="1">
                <a:solidFill>
                  <a:schemeClr val="dk1"/>
                </a:solidFill>
              </a:rPr>
              <a:t>karena</a:t>
            </a:r>
            <a:r>
              <a:rPr lang="en-US" sz="1200" dirty="0">
                <a:solidFill>
                  <a:schemeClr val="dk1"/>
                </a:solidFill>
              </a:rPr>
              <a:t> </a:t>
            </a:r>
            <a:r>
              <a:rPr lang="en-US" sz="1200" dirty="0" err="1">
                <a:solidFill>
                  <a:schemeClr val="dk1"/>
                </a:solidFill>
              </a:rPr>
              <a:t>Tidak</a:t>
            </a:r>
            <a:r>
              <a:rPr lang="en-US" sz="1200" dirty="0">
                <a:solidFill>
                  <a:schemeClr val="dk1"/>
                </a:solidFill>
              </a:rPr>
              <a:t> Bisa Remote dan 10 orang </a:t>
            </a:r>
            <a:r>
              <a:rPr lang="en-US" sz="1200" dirty="0" err="1">
                <a:solidFill>
                  <a:schemeClr val="dk1"/>
                </a:solidFill>
              </a:rPr>
              <a:t>diantaranya</a:t>
            </a:r>
            <a:r>
              <a:rPr lang="en-US" sz="1200" dirty="0">
                <a:solidFill>
                  <a:schemeClr val="dk1"/>
                </a:solidFill>
              </a:rPr>
              <a:t> </a:t>
            </a:r>
            <a:r>
              <a:rPr lang="en-US" sz="1200" dirty="0" err="1">
                <a:solidFill>
                  <a:schemeClr val="dk1"/>
                </a:solidFill>
              </a:rPr>
              <a:t>memiliki</a:t>
            </a:r>
            <a:r>
              <a:rPr lang="en-US" sz="1200" dirty="0">
                <a:solidFill>
                  <a:schemeClr val="dk1"/>
                </a:solidFill>
              </a:rPr>
              <a:t> Performance </a:t>
            </a:r>
            <a:r>
              <a:rPr lang="en-US" sz="1200" dirty="0" err="1">
                <a:solidFill>
                  <a:schemeClr val="dk1"/>
                </a:solidFill>
              </a:rPr>
              <a:t>Sangat</a:t>
            </a:r>
            <a:r>
              <a:rPr lang="en-US" sz="1200" dirty="0">
                <a:solidFill>
                  <a:schemeClr val="dk1"/>
                </a:solidFill>
              </a:rPr>
              <a:t> </a:t>
            </a:r>
            <a:r>
              <a:rPr lang="en-US" sz="1200" dirty="0" err="1">
                <a:solidFill>
                  <a:schemeClr val="dk1"/>
                </a:solidFill>
              </a:rPr>
              <a:t>Bagus</a:t>
            </a:r>
            <a:r>
              <a:rPr lang="en-US" sz="1200" dirty="0">
                <a:solidFill>
                  <a:schemeClr val="dk1"/>
                </a:solidFill>
              </a:rPr>
              <a:t>.</a:t>
            </a:r>
          </a:p>
          <a:p>
            <a:pPr marL="511175" indent="-171450">
              <a:lnSpc>
                <a:spcPct val="100000"/>
              </a:lnSpc>
              <a:buClrTx/>
              <a:buSzPct val="100000"/>
            </a:pPr>
            <a:r>
              <a:rPr lang="en-US" sz="1200" dirty="0" err="1">
                <a:solidFill>
                  <a:schemeClr val="dk1"/>
                </a:solidFill>
              </a:rPr>
              <a:t>Rekomendasi</a:t>
            </a:r>
            <a:r>
              <a:rPr lang="en-US" sz="1200" dirty="0">
                <a:solidFill>
                  <a:schemeClr val="dk1"/>
                </a:solidFill>
              </a:rPr>
              <a:t> :</a:t>
            </a:r>
          </a:p>
          <a:p>
            <a:pPr marL="690563" indent="-179388">
              <a:lnSpc>
                <a:spcPct val="100000"/>
              </a:lnSpc>
              <a:buClrTx/>
              <a:buSzPct val="100000"/>
              <a:buFont typeface="+mj-lt"/>
              <a:buAutoNum type="alphaLcPeriod"/>
            </a:pPr>
            <a:r>
              <a:rPr lang="sv-SE" sz="1200" dirty="0">
                <a:solidFill>
                  <a:schemeClr val="dk1"/>
                </a:solidFill>
              </a:rPr>
              <a:t>Memberikan Lingkungan Kerja yang Nyaman dan Aman</a:t>
            </a:r>
          </a:p>
          <a:p>
            <a:pPr marL="690563" indent="-179388">
              <a:lnSpc>
                <a:spcPct val="100000"/>
              </a:lnSpc>
              <a:buClrTx/>
              <a:buSzPct val="100000"/>
              <a:buFont typeface="+mj-lt"/>
              <a:buAutoNum type="alphaLcPeriod"/>
            </a:pPr>
            <a:r>
              <a:rPr lang="sv-SE" sz="1200" dirty="0">
                <a:solidFill>
                  <a:schemeClr val="dk1"/>
                </a:solidFill>
              </a:rPr>
              <a:t>Memberikan Apresiasi Kepada Karyawan</a:t>
            </a:r>
          </a:p>
          <a:p>
            <a:pPr marL="690563" indent="-179388">
              <a:lnSpc>
                <a:spcPct val="100000"/>
              </a:lnSpc>
              <a:buClrTx/>
              <a:buSzPct val="100000"/>
              <a:buFont typeface="+mj-lt"/>
              <a:buAutoNum type="alphaLcPeriod"/>
            </a:pPr>
            <a:r>
              <a:rPr lang="sv-SE" sz="1200" dirty="0">
                <a:solidFill>
                  <a:schemeClr val="dk1"/>
                </a:solidFill>
              </a:rPr>
              <a:t>Memberikan Kompensasi dan Hadiah Kepada Karyawan</a:t>
            </a:r>
            <a:endParaRPr lang="en-US" sz="1200" dirty="0">
              <a:solidFill>
                <a:schemeClr val="dk1"/>
              </a:solidFill>
            </a:endParaRPr>
          </a:p>
        </p:txBody>
      </p:sp>
      <p:sp>
        <p:nvSpPr>
          <p:cNvPr id="4" name="Google Shape;115;p27">
            <a:extLst>
              <a:ext uri="{FF2B5EF4-FFF2-40B4-BE49-F238E27FC236}">
                <a16:creationId xmlns:a16="http://schemas.microsoft.com/office/drawing/2014/main" id="{11380490-7E72-48D8-92B7-5BC793DC4F47}"/>
              </a:ext>
            </a:extLst>
          </p:cNvPr>
          <p:cNvSpPr txBox="1"/>
          <p:nvPr/>
        </p:nvSpPr>
        <p:spPr>
          <a:xfrm>
            <a:off x="4656000" y="47895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Query Here</a:t>
            </a:r>
            <a:endParaRPr sz="1100" dirty="0">
              <a:solidFill>
                <a:srgbClr val="000000"/>
              </a:solidFill>
            </a:endParaRPr>
          </a:p>
        </p:txBody>
      </p:sp>
      <p:grpSp>
        <p:nvGrpSpPr>
          <p:cNvPr id="9" name="Group 8">
            <a:extLst>
              <a:ext uri="{FF2B5EF4-FFF2-40B4-BE49-F238E27FC236}">
                <a16:creationId xmlns:a16="http://schemas.microsoft.com/office/drawing/2014/main" id="{AA468419-45D0-457A-8331-8F91EDD88443}"/>
              </a:ext>
            </a:extLst>
          </p:cNvPr>
          <p:cNvGrpSpPr/>
          <p:nvPr/>
        </p:nvGrpSpPr>
        <p:grpSpPr>
          <a:xfrm>
            <a:off x="1834628" y="984046"/>
            <a:ext cx="1810871" cy="2060228"/>
            <a:chOff x="1422565" y="856872"/>
            <a:chExt cx="1810871" cy="2060228"/>
          </a:xfrm>
        </p:grpSpPr>
        <p:pic>
          <p:nvPicPr>
            <p:cNvPr id="6" name="Picture 5">
              <a:extLst>
                <a:ext uri="{FF2B5EF4-FFF2-40B4-BE49-F238E27FC236}">
                  <a16:creationId xmlns:a16="http://schemas.microsoft.com/office/drawing/2014/main" id="{F64E6F66-CB72-484C-901F-395C72095A3E}"/>
                </a:ext>
              </a:extLst>
            </p:cNvPr>
            <p:cNvPicPr>
              <a:picLocks noChangeAspect="1"/>
            </p:cNvPicPr>
            <p:nvPr/>
          </p:nvPicPr>
          <p:blipFill rotWithShape="1">
            <a:blip r:embed="rId4"/>
            <a:srcRect l="19615" t="8346" r="17755" b="12213"/>
            <a:stretch/>
          </p:blipFill>
          <p:spPr>
            <a:xfrm>
              <a:off x="1422565" y="1125279"/>
              <a:ext cx="1810871" cy="1791821"/>
            </a:xfrm>
            <a:prstGeom prst="rect">
              <a:avLst/>
            </a:prstGeom>
          </p:spPr>
        </p:pic>
        <p:sp>
          <p:nvSpPr>
            <p:cNvPr id="12" name="TextBox 11">
              <a:extLst>
                <a:ext uri="{FF2B5EF4-FFF2-40B4-BE49-F238E27FC236}">
                  <a16:creationId xmlns:a16="http://schemas.microsoft.com/office/drawing/2014/main" id="{826602CC-498B-4D77-A5C6-080B64F0CCD3}"/>
                </a:ext>
              </a:extLst>
            </p:cNvPr>
            <p:cNvSpPr txBox="1"/>
            <p:nvPr/>
          </p:nvSpPr>
          <p:spPr>
            <a:xfrm>
              <a:off x="1694576" y="856872"/>
              <a:ext cx="1266847" cy="268407"/>
            </a:xfrm>
            <a:prstGeom prst="rect">
              <a:avLst/>
            </a:prstGeom>
            <a:noFill/>
          </p:spPr>
          <p:txBody>
            <a:bodyPr wrap="square">
              <a:spAutoFit/>
            </a:bodyPr>
            <a:lstStyle/>
            <a:p>
              <a:pPr marL="341313" indent="-171450">
                <a:lnSpc>
                  <a:spcPct val="120000"/>
                </a:lnSpc>
                <a:buClrTx/>
                <a:buSzPct val="100000"/>
              </a:pPr>
              <a:r>
                <a:rPr lang="en-US" sz="1050" dirty="0">
                  <a:ln w="0"/>
                  <a:solidFill>
                    <a:schemeClr val="accent1"/>
                  </a:solidFill>
                  <a:effectLst>
                    <a:outerShdw blurRad="38100" dist="25400" dir="5400000" algn="ctr" rotWithShape="0">
                      <a:srgbClr val="6E747A">
                        <a:alpha val="43000"/>
                      </a:srgbClr>
                    </a:outerShdw>
                  </a:effectLst>
                </a:rPr>
                <a:t>Data Analyst</a:t>
              </a:r>
            </a:p>
          </p:txBody>
        </p:sp>
      </p:grpSp>
      <p:grpSp>
        <p:nvGrpSpPr>
          <p:cNvPr id="11" name="Group 10">
            <a:extLst>
              <a:ext uri="{FF2B5EF4-FFF2-40B4-BE49-F238E27FC236}">
                <a16:creationId xmlns:a16="http://schemas.microsoft.com/office/drawing/2014/main" id="{AD66D6E2-A5E0-4A77-BA31-9F73A7B6B4C6}"/>
              </a:ext>
            </a:extLst>
          </p:cNvPr>
          <p:cNvGrpSpPr/>
          <p:nvPr/>
        </p:nvGrpSpPr>
        <p:grpSpPr>
          <a:xfrm>
            <a:off x="5280054" y="984046"/>
            <a:ext cx="1957378" cy="2078158"/>
            <a:chOff x="4509493" y="883200"/>
            <a:chExt cx="1957378" cy="2078158"/>
          </a:xfrm>
        </p:grpSpPr>
        <p:sp>
          <p:nvSpPr>
            <p:cNvPr id="10" name="TextBox 9">
              <a:extLst>
                <a:ext uri="{FF2B5EF4-FFF2-40B4-BE49-F238E27FC236}">
                  <a16:creationId xmlns:a16="http://schemas.microsoft.com/office/drawing/2014/main" id="{BCDD6053-6B6C-4CF9-AF97-67384E6C9199}"/>
                </a:ext>
              </a:extLst>
            </p:cNvPr>
            <p:cNvSpPr txBox="1"/>
            <p:nvPr/>
          </p:nvSpPr>
          <p:spPr>
            <a:xfrm>
              <a:off x="4509493" y="883200"/>
              <a:ext cx="1957378" cy="268407"/>
            </a:xfrm>
            <a:prstGeom prst="rect">
              <a:avLst/>
            </a:prstGeom>
            <a:noFill/>
          </p:spPr>
          <p:txBody>
            <a:bodyPr wrap="square">
              <a:spAutoFit/>
            </a:bodyPr>
            <a:lstStyle/>
            <a:p>
              <a:pPr>
                <a:lnSpc>
                  <a:spcPct val="120000"/>
                </a:lnSpc>
                <a:buClrTx/>
                <a:buSzPct val="100000"/>
              </a:pPr>
              <a:r>
                <a:rPr lang="en-US" sz="1000" dirty="0">
                  <a:ln w="0">
                    <a:solidFill>
                      <a:srgbClr val="FFC000"/>
                    </a:solidFill>
                  </a:ln>
                  <a:solidFill>
                    <a:schemeClr val="accent1"/>
                  </a:solidFill>
                  <a:effectLst>
                    <a:outerShdw blurRad="38100" dist="25400" dir="5400000" algn="ctr" rotWithShape="0">
                      <a:srgbClr val="6E747A">
                        <a:alpha val="43000"/>
                      </a:srgbClr>
                    </a:outerShdw>
                  </a:effectLst>
                </a:rPr>
                <a:t>Software Engineer (Front End)</a:t>
              </a:r>
            </a:p>
          </p:txBody>
        </p:sp>
        <p:pic>
          <p:nvPicPr>
            <p:cNvPr id="3" name="Picture 2">
              <a:extLst>
                <a:ext uri="{FF2B5EF4-FFF2-40B4-BE49-F238E27FC236}">
                  <a16:creationId xmlns:a16="http://schemas.microsoft.com/office/drawing/2014/main" id="{E9C83010-C4C9-4A9D-A054-02EEC75297CE}"/>
                </a:ext>
              </a:extLst>
            </p:cNvPr>
            <p:cNvPicPr>
              <a:picLocks noChangeAspect="1"/>
            </p:cNvPicPr>
            <p:nvPr/>
          </p:nvPicPr>
          <p:blipFill rotWithShape="1">
            <a:blip r:embed="rId5"/>
            <a:srcRect l="18798" t="10280" r="18572" b="10280"/>
            <a:stretch/>
          </p:blipFill>
          <p:spPr>
            <a:xfrm>
              <a:off x="4563530" y="1169537"/>
              <a:ext cx="1894871" cy="1791821"/>
            </a:xfrm>
            <a:prstGeom prst="rect">
              <a:avLst/>
            </a:prstGeom>
          </p:spPr>
        </p:pic>
      </p:grpSp>
    </p:spTree>
    <p:extLst>
      <p:ext uri="{BB962C8B-B14F-4D97-AF65-F5344CB8AC3E}">
        <p14:creationId xmlns:p14="http://schemas.microsoft.com/office/powerpoint/2010/main" val="350493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1798" b="1">
                <a:latin typeface="Roboto"/>
                <a:ea typeface="Roboto"/>
                <a:cs typeface="Roboto"/>
                <a:sym typeface="Roboto"/>
              </a:rPr>
              <a:t>Build an Automated Resignation Behavior Prediction using Machine Learning</a:t>
            </a:r>
            <a:endParaRPr sz="1798" b="1">
              <a:latin typeface="Roboto"/>
              <a:ea typeface="Roboto"/>
              <a:cs typeface="Roboto"/>
              <a:sym typeface="Roboto"/>
            </a:endParaRPr>
          </a:p>
          <a:p>
            <a:pPr marL="0" lvl="0" indent="0" algn="ctr" rtl="0">
              <a:spcBef>
                <a:spcPts val="0"/>
              </a:spcBef>
              <a:spcAft>
                <a:spcPts val="0"/>
              </a:spcAft>
              <a:buSzPts val="990"/>
              <a:buNone/>
            </a:pPr>
            <a:endParaRPr sz="1798" b="1">
              <a:latin typeface="Roboto"/>
              <a:ea typeface="Roboto"/>
              <a:cs typeface="Roboto"/>
              <a:sym typeface="Roboto"/>
            </a:endParaRPr>
          </a:p>
        </p:txBody>
      </p:sp>
      <p:sp>
        <p:nvSpPr>
          <p:cNvPr id="55" name="Google Shape;55;p13"/>
          <p:cNvSpPr txBox="1">
            <a:spLocks noGrp="1"/>
          </p:cNvSpPr>
          <p:nvPr>
            <p:ph type="body" idx="1"/>
          </p:nvPr>
        </p:nvSpPr>
        <p:spPr>
          <a:xfrm>
            <a:off x="0" y="522450"/>
            <a:ext cx="9144000" cy="3404091"/>
          </a:xfrm>
          <a:prstGeom prst="rect">
            <a:avLst/>
          </a:prstGeom>
        </p:spPr>
        <p:txBody>
          <a:bodyPr spcFirstLastPara="1" wrap="square" lIns="91425" tIns="91425" rIns="91425" bIns="91425" anchor="t" anchorCtr="0">
            <a:normAutofit/>
          </a:bodyPr>
          <a:lstStyle/>
          <a:p>
            <a:pPr marL="476250">
              <a:buClr>
                <a:schemeClr val="dk1"/>
              </a:buClr>
              <a:buSzPct val="100000"/>
              <a:buFont typeface="+mj-lt"/>
              <a:buAutoNum type="arabicPeriod"/>
            </a:pPr>
            <a:r>
              <a:rPr lang="en-ID" sz="1200" dirty="0" err="1">
                <a:solidFill>
                  <a:schemeClr val="dk1"/>
                </a:solidFill>
              </a:rPr>
              <a:t>Melakukan</a:t>
            </a:r>
            <a:r>
              <a:rPr lang="en-ID" sz="1200" dirty="0">
                <a:solidFill>
                  <a:schemeClr val="dk1"/>
                </a:solidFill>
              </a:rPr>
              <a:t> check </a:t>
            </a:r>
            <a:r>
              <a:rPr lang="en-ID" sz="1200" dirty="0" err="1">
                <a:solidFill>
                  <a:schemeClr val="dk1"/>
                </a:solidFill>
              </a:rPr>
              <a:t>kembali</a:t>
            </a:r>
            <a:r>
              <a:rPr lang="en-ID" sz="1200" dirty="0">
                <a:solidFill>
                  <a:schemeClr val="dk1"/>
                </a:solidFill>
              </a:rPr>
              <a:t> </a:t>
            </a:r>
            <a:r>
              <a:rPr lang="en-ID" sz="1200" dirty="0" err="1">
                <a:solidFill>
                  <a:schemeClr val="dk1"/>
                </a:solidFill>
              </a:rPr>
              <a:t>kepada</a:t>
            </a:r>
            <a:r>
              <a:rPr lang="en-ID" sz="1200" dirty="0">
                <a:solidFill>
                  <a:schemeClr val="dk1"/>
                </a:solidFill>
              </a:rPr>
              <a:t> </a:t>
            </a:r>
            <a:r>
              <a:rPr lang="en-ID" sz="1200" dirty="0" err="1">
                <a:solidFill>
                  <a:schemeClr val="dk1"/>
                </a:solidFill>
              </a:rPr>
              <a:t>tahap</a:t>
            </a:r>
            <a:r>
              <a:rPr lang="en-ID" sz="1200" dirty="0">
                <a:solidFill>
                  <a:schemeClr val="dk1"/>
                </a:solidFill>
              </a:rPr>
              <a:t> data </a:t>
            </a:r>
            <a:r>
              <a:rPr lang="en-ID" sz="1200" dirty="0" err="1">
                <a:solidFill>
                  <a:schemeClr val="dk1"/>
                </a:solidFill>
              </a:rPr>
              <a:t>preprocessing</a:t>
            </a:r>
            <a:r>
              <a:rPr lang="en-ID" sz="1200" dirty="0">
                <a:solidFill>
                  <a:schemeClr val="dk1"/>
                </a:solidFill>
              </a:rPr>
              <a:t> yang </a:t>
            </a:r>
            <a:r>
              <a:rPr lang="en-ID" sz="1200" dirty="0" err="1">
                <a:solidFill>
                  <a:schemeClr val="dk1"/>
                </a:solidFill>
              </a:rPr>
              <a:t>dilakukan</a:t>
            </a:r>
            <a:r>
              <a:rPr lang="en-ID" sz="1200" dirty="0">
                <a:solidFill>
                  <a:schemeClr val="dk1"/>
                </a:solidFill>
              </a:rPr>
              <a:t>.</a:t>
            </a:r>
          </a:p>
          <a:p>
            <a:pPr marL="622300" indent="-166688">
              <a:buClr>
                <a:schemeClr val="dk1"/>
              </a:buClr>
              <a:buSzPts val="1500"/>
            </a:pPr>
            <a:r>
              <a:rPr lang="en-ID" sz="1200" dirty="0" err="1">
                <a:solidFill>
                  <a:schemeClr val="dk1"/>
                </a:solidFill>
              </a:rPr>
              <a:t>Adanya</a:t>
            </a:r>
            <a:r>
              <a:rPr lang="en-ID" sz="1200" dirty="0">
                <a:solidFill>
                  <a:schemeClr val="dk1"/>
                </a:solidFill>
              </a:rPr>
              <a:t> missing value pada </a:t>
            </a:r>
            <a:r>
              <a:rPr lang="en-ID" sz="1200" dirty="0" err="1">
                <a:solidFill>
                  <a:schemeClr val="dk1"/>
                </a:solidFill>
              </a:rPr>
              <a:t>kolom</a:t>
            </a:r>
            <a:r>
              <a:rPr lang="en-ID" sz="1200" dirty="0">
                <a:solidFill>
                  <a:schemeClr val="dk1"/>
                </a:solidFill>
              </a:rPr>
              <a:t> </a:t>
            </a:r>
            <a:r>
              <a:rPr lang="en-ID" sz="1200" dirty="0" err="1">
                <a:solidFill>
                  <a:schemeClr val="dk1"/>
                </a:solidFill>
              </a:rPr>
              <a:t>TanggalResign</a:t>
            </a:r>
            <a:r>
              <a:rPr lang="en-ID" sz="1200" dirty="0">
                <a:solidFill>
                  <a:schemeClr val="dk1"/>
                </a:solidFill>
              </a:rPr>
              <a:t> dan </a:t>
            </a:r>
            <a:r>
              <a:rPr lang="en-ID" sz="1200" dirty="0" err="1">
                <a:solidFill>
                  <a:schemeClr val="dk1"/>
                </a:solidFill>
              </a:rPr>
              <a:t>TahunResign</a:t>
            </a:r>
            <a:r>
              <a:rPr lang="en-ID" sz="1200" dirty="0">
                <a:solidFill>
                  <a:schemeClr val="dk1"/>
                </a:solidFill>
              </a:rPr>
              <a:t> </a:t>
            </a:r>
            <a:r>
              <a:rPr lang="en-ID" sz="1200" dirty="0" err="1">
                <a:solidFill>
                  <a:schemeClr val="dk1"/>
                </a:solidFill>
              </a:rPr>
              <a:t>sebanyak</a:t>
            </a:r>
            <a:r>
              <a:rPr lang="en-ID" sz="1200" dirty="0">
                <a:solidFill>
                  <a:schemeClr val="dk1"/>
                </a:solidFill>
              </a:rPr>
              <a:t> 198 baris,</a:t>
            </a:r>
          </a:p>
          <a:p>
            <a:pPr marL="622300" indent="-166688">
              <a:buClr>
                <a:schemeClr val="dk1"/>
              </a:buClr>
              <a:buSzPts val="1500"/>
            </a:pPr>
            <a:r>
              <a:rPr lang="en-ID" sz="1200" dirty="0" err="1">
                <a:solidFill>
                  <a:schemeClr val="dk1"/>
                </a:solidFill>
              </a:rPr>
              <a:t>Tidak</a:t>
            </a:r>
            <a:r>
              <a:rPr lang="en-ID" sz="1200" dirty="0">
                <a:solidFill>
                  <a:schemeClr val="dk1"/>
                </a:solidFill>
              </a:rPr>
              <a:t> </a:t>
            </a:r>
            <a:r>
              <a:rPr lang="en-ID" sz="1200" dirty="0" err="1">
                <a:solidFill>
                  <a:schemeClr val="dk1"/>
                </a:solidFill>
              </a:rPr>
              <a:t>ada</a:t>
            </a:r>
            <a:r>
              <a:rPr lang="en-ID" sz="1200" dirty="0">
                <a:solidFill>
                  <a:schemeClr val="dk1"/>
                </a:solidFill>
              </a:rPr>
              <a:t> data </a:t>
            </a:r>
            <a:r>
              <a:rPr lang="en-ID" sz="1200" dirty="0" err="1">
                <a:solidFill>
                  <a:schemeClr val="dk1"/>
                </a:solidFill>
              </a:rPr>
              <a:t>duplikat</a:t>
            </a:r>
            <a:r>
              <a:rPr lang="en-ID" sz="1200" dirty="0">
                <a:solidFill>
                  <a:schemeClr val="dk1"/>
                </a:solidFill>
              </a:rPr>
              <a:t>,</a:t>
            </a:r>
          </a:p>
          <a:p>
            <a:pPr marL="622300" indent="-166688">
              <a:buClr>
                <a:schemeClr val="dk1"/>
              </a:buClr>
              <a:buSzPts val="1500"/>
            </a:pPr>
            <a:r>
              <a:rPr lang="en-ID" sz="1200" dirty="0">
                <a:solidFill>
                  <a:schemeClr val="dk1"/>
                </a:solidFill>
              </a:rPr>
              <a:t>Handle Outlier pada </a:t>
            </a:r>
            <a:r>
              <a:rPr lang="en-ID" sz="1200" dirty="0" err="1">
                <a:solidFill>
                  <a:schemeClr val="dk1"/>
                </a:solidFill>
              </a:rPr>
              <a:t>kolom</a:t>
            </a:r>
            <a:r>
              <a:rPr lang="en-ID" sz="1200" dirty="0">
                <a:solidFill>
                  <a:schemeClr val="dk1"/>
                </a:solidFill>
              </a:rPr>
              <a:t> </a:t>
            </a:r>
            <a:r>
              <a:rPr lang="en-ID" sz="1200" dirty="0" err="1">
                <a:solidFill>
                  <a:schemeClr val="dk1"/>
                </a:solidFill>
              </a:rPr>
              <a:t>JumlahKetidakhadiran</a:t>
            </a:r>
            <a:r>
              <a:rPr lang="en-ID" sz="1200" dirty="0">
                <a:solidFill>
                  <a:schemeClr val="dk1"/>
                </a:solidFill>
              </a:rPr>
              <a:t> </a:t>
            </a:r>
            <a:r>
              <a:rPr lang="en-ID" sz="1200" dirty="0" err="1">
                <a:solidFill>
                  <a:schemeClr val="dk1"/>
                </a:solidFill>
              </a:rPr>
              <a:t>menggunakan</a:t>
            </a:r>
            <a:r>
              <a:rPr lang="en-ID" sz="1200" dirty="0">
                <a:solidFill>
                  <a:schemeClr val="dk1"/>
                </a:solidFill>
              </a:rPr>
              <a:t> IQR,</a:t>
            </a:r>
          </a:p>
          <a:p>
            <a:pPr marL="622300" indent="-166688">
              <a:buClr>
                <a:schemeClr val="dk1"/>
              </a:buClr>
              <a:buSzPts val="1500"/>
            </a:pPr>
            <a:r>
              <a:rPr lang="en-ID" sz="1200" dirty="0">
                <a:solidFill>
                  <a:schemeClr val="dk1"/>
                </a:solidFill>
              </a:rPr>
              <a:t>Feature engineering </a:t>
            </a:r>
            <a:r>
              <a:rPr lang="en-ID" sz="1200" dirty="0" err="1">
                <a:solidFill>
                  <a:schemeClr val="dk1"/>
                </a:solidFill>
              </a:rPr>
              <a:t>membuat</a:t>
            </a:r>
            <a:r>
              <a:rPr lang="en-ID" sz="1200" dirty="0">
                <a:solidFill>
                  <a:schemeClr val="dk1"/>
                </a:solidFill>
              </a:rPr>
              <a:t> </a:t>
            </a:r>
            <a:r>
              <a:rPr lang="en-ID" sz="1200" dirty="0" err="1">
                <a:solidFill>
                  <a:schemeClr val="dk1"/>
                </a:solidFill>
              </a:rPr>
              <a:t>kolom</a:t>
            </a:r>
            <a:r>
              <a:rPr lang="en-ID" sz="1200" dirty="0">
                <a:solidFill>
                  <a:schemeClr val="dk1"/>
                </a:solidFill>
              </a:rPr>
              <a:t> </a:t>
            </a:r>
            <a:r>
              <a:rPr lang="en-ID" sz="1200" dirty="0" err="1">
                <a:solidFill>
                  <a:schemeClr val="dk1"/>
                </a:solidFill>
              </a:rPr>
              <a:t>Umur</a:t>
            </a:r>
            <a:r>
              <a:rPr lang="en-ID" sz="1200" dirty="0">
                <a:solidFill>
                  <a:schemeClr val="dk1"/>
                </a:solidFill>
              </a:rPr>
              <a:t> dan </a:t>
            </a:r>
            <a:r>
              <a:rPr lang="en-ID" sz="1200" dirty="0" err="1">
                <a:solidFill>
                  <a:schemeClr val="dk1"/>
                </a:solidFill>
              </a:rPr>
              <a:t>kolom</a:t>
            </a:r>
            <a:r>
              <a:rPr lang="en-ID" sz="1200" dirty="0">
                <a:solidFill>
                  <a:schemeClr val="dk1"/>
                </a:solidFill>
              </a:rPr>
              <a:t> </a:t>
            </a:r>
            <a:r>
              <a:rPr lang="en-ID" sz="1200" dirty="0" err="1">
                <a:solidFill>
                  <a:schemeClr val="dk1"/>
                </a:solidFill>
              </a:rPr>
              <a:t>LamaBekerja</a:t>
            </a:r>
            <a:r>
              <a:rPr lang="en-ID" sz="1200" dirty="0">
                <a:solidFill>
                  <a:schemeClr val="dk1"/>
                </a:solidFill>
              </a:rPr>
              <a:t>,</a:t>
            </a:r>
          </a:p>
          <a:p>
            <a:pPr marL="622300" indent="-166688">
              <a:buClr>
                <a:schemeClr val="dk1"/>
              </a:buClr>
              <a:buSzPts val="1500"/>
            </a:pPr>
            <a:r>
              <a:rPr lang="en-ID" sz="1200" dirty="0">
                <a:solidFill>
                  <a:schemeClr val="dk1"/>
                </a:solidFill>
              </a:rPr>
              <a:t>Feature </a:t>
            </a:r>
            <a:r>
              <a:rPr lang="en-ID" sz="1200" dirty="0" err="1">
                <a:solidFill>
                  <a:schemeClr val="dk1"/>
                </a:solidFill>
              </a:rPr>
              <a:t>transformasi</a:t>
            </a:r>
            <a:r>
              <a:rPr lang="en-ID" sz="1200" dirty="0">
                <a:solidFill>
                  <a:schemeClr val="dk1"/>
                </a:solidFill>
              </a:rPr>
              <a:t> data </a:t>
            </a:r>
            <a:r>
              <a:rPr lang="en-ID" sz="1200" dirty="0" err="1">
                <a:solidFill>
                  <a:schemeClr val="dk1"/>
                </a:solidFill>
              </a:rPr>
              <a:t>kategorikal</a:t>
            </a:r>
            <a:r>
              <a:rPr lang="en-ID" sz="1200" dirty="0">
                <a:solidFill>
                  <a:schemeClr val="dk1"/>
                </a:solidFill>
              </a:rPr>
              <a:t> ,</a:t>
            </a:r>
          </a:p>
          <a:p>
            <a:pPr marL="858838" indent="-225425">
              <a:buClr>
                <a:schemeClr val="dk1"/>
              </a:buClr>
              <a:buSzPct val="100000"/>
              <a:buFont typeface="+mj-lt"/>
              <a:buAutoNum type="alphaLcParenR"/>
            </a:pPr>
            <a:r>
              <a:rPr lang="en-ID" sz="1200" dirty="0">
                <a:solidFill>
                  <a:schemeClr val="dk1"/>
                </a:solidFill>
              </a:rPr>
              <a:t>One hot encoding </a:t>
            </a:r>
            <a:r>
              <a:rPr lang="en-ID" sz="1200" dirty="0" err="1">
                <a:solidFill>
                  <a:schemeClr val="dk1"/>
                </a:solidFill>
              </a:rPr>
              <a:t>kolom</a:t>
            </a:r>
            <a:r>
              <a:rPr lang="en-ID" sz="1200" dirty="0">
                <a:solidFill>
                  <a:schemeClr val="dk1"/>
                </a:solidFill>
              </a:rPr>
              <a:t> </a:t>
            </a:r>
            <a:r>
              <a:rPr lang="en-ID" sz="1200" dirty="0" err="1">
                <a:solidFill>
                  <a:schemeClr val="dk1"/>
                </a:solidFill>
              </a:rPr>
              <a:t>PerformancePegawai</a:t>
            </a:r>
            <a:r>
              <a:rPr lang="en-ID" sz="1200" dirty="0">
                <a:solidFill>
                  <a:schemeClr val="dk1"/>
                </a:solidFill>
              </a:rPr>
              <a:t>, </a:t>
            </a:r>
            <a:r>
              <a:rPr lang="en-ID" sz="1200" dirty="0" err="1">
                <a:solidFill>
                  <a:schemeClr val="dk1"/>
                </a:solidFill>
              </a:rPr>
              <a:t>TingkatPendidikan</a:t>
            </a:r>
            <a:r>
              <a:rPr lang="en-ID" sz="1200" dirty="0">
                <a:solidFill>
                  <a:schemeClr val="dk1"/>
                </a:solidFill>
              </a:rPr>
              <a:t>, </a:t>
            </a:r>
            <a:r>
              <a:rPr lang="en-ID" sz="1200" dirty="0" err="1">
                <a:solidFill>
                  <a:schemeClr val="dk1"/>
                </a:solidFill>
              </a:rPr>
              <a:t>Pekerjaan</a:t>
            </a:r>
            <a:r>
              <a:rPr lang="en-ID" sz="1200" dirty="0">
                <a:solidFill>
                  <a:schemeClr val="dk1"/>
                </a:solidFill>
              </a:rPr>
              <a:t>, </a:t>
            </a:r>
            <a:r>
              <a:rPr lang="en-ID" sz="1200" dirty="0" err="1">
                <a:solidFill>
                  <a:schemeClr val="dk1"/>
                </a:solidFill>
              </a:rPr>
              <a:t>StatusPernikahan</a:t>
            </a:r>
            <a:r>
              <a:rPr lang="en-ID" sz="1200" dirty="0">
                <a:solidFill>
                  <a:schemeClr val="dk1"/>
                </a:solidFill>
              </a:rPr>
              <a:t>, </a:t>
            </a:r>
            <a:r>
              <a:rPr lang="en-ID" sz="1200" dirty="0" err="1">
                <a:solidFill>
                  <a:schemeClr val="dk1"/>
                </a:solidFill>
              </a:rPr>
              <a:t>StatusKepegawaian</a:t>
            </a:r>
            <a:r>
              <a:rPr lang="en-ID" sz="1200" dirty="0">
                <a:solidFill>
                  <a:schemeClr val="dk1"/>
                </a:solidFill>
              </a:rPr>
              <a:t>, dan </a:t>
            </a:r>
            <a:r>
              <a:rPr lang="en-ID" sz="1200" dirty="0" err="1">
                <a:solidFill>
                  <a:schemeClr val="dk1"/>
                </a:solidFill>
              </a:rPr>
              <a:t>JenjangKarir</a:t>
            </a:r>
            <a:r>
              <a:rPr lang="en-ID" sz="1200" dirty="0">
                <a:solidFill>
                  <a:schemeClr val="dk1"/>
                </a:solidFill>
              </a:rPr>
              <a:t>,</a:t>
            </a:r>
          </a:p>
          <a:p>
            <a:pPr marL="858838" indent="-225425">
              <a:buClr>
                <a:schemeClr val="dk1"/>
              </a:buClr>
              <a:buSzPct val="100000"/>
              <a:buFont typeface="+mj-lt"/>
              <a:buAutoNum type="alphaLcParenR"/>
            </a:pPr>
            <a:r>
              <a:rPr lang="en-ID" sz="1200" dirty="0">
                <a:solidFill>
                  <a:schemeClr val="dk1"/>
                </a:solidFill>
              </a:rPr>
              <a:t>Label encoding </a:t>
            </a:r>
            <a:r>
              <a:rPr lang="en-ID" sz="1200" dirty="0" err="1">
                <a:solidFill>
                  <a:schemeClr val="dk1"/>
                </a:solidFill>
              </a:rPr>
              <a:t>kolom</a:t>
            </a:r>
            <a:r>
              <a:rPr lang="en-ID" sz="1200" dirty="0">
                <a:solidFill>
                  <a:schemeClr val="dk1"/>
                </a:solidFill>
              </a:rPr>
              <a:t> </a:t>
            </a:r>
            <a:r>
              <a:rPr lang="en-ID" sz="1200" dirty="0" err="1">
                <a:solidFill>
                  <a:schemeClr val="dk1"/>
                </a:solidFill>
              </a:rPr>
              <a:t>JenisKelamin</a:t>
            </a:r>
            <a:r>
              <a:rPr lang="en-ID" sz="1200" dirty="0">
                <a:solidFill>
                  <a:schemeClr val="dk1"/>
                </a:solidFill>
              </a:rPr>
              <a:t>, </a:t>
            </a:r>
            <a:r>
              <a:rPr lang="en-ID" sz="1200" dirty="0" err="1">
                <a:solidFill>
                  <a:schemeClr val="dk1"/>
                </a:solidFill>
              </a:rPr>
              <a:t>AsalDaerah</a:t>
            </a:r>
            <a:r>
              <a:rPr lang="en-ID" sz="1200" dirty="0">
                <a:solidFill>
                  <a:schemeClr val="dk1"/>
                </a:solidFill>
              </a:rPr>
              <a:t>, </a:t>
            </a:r>
            <a:r>
              <a:rPr lang="en-ID" sz="1200" dirty="0" err="1">
                <a:solidFill>
                  <a:schemeClr val="dk1"/>
                </a:solidFill>
              </a:rPr>
              <a:t>HiringPlatform</a:t>
            </a:r>
            <a:r>
              <a:rPr lang="en-ID" sz="1200" dirty="0">
                <a:solidFill>
                  <a:schemeClr val="dk1"/>
                </a:solidFill>
              </a:rPr>
              <a:t>, dan </a:t>
            </a:r>
            <a:r>
              <a:rPr lang="en-ID" sz="1200" dirty="0" err="1">
                <a:solidFill>
                  <a:schemeClr val="dk1"/>
                </a:solidFill>
              </a:rPr>
              <a:t>AlasanResign</a:t>
            </a:r>
            <a:r>
              <a:rPr lang="en-ID" sz="1200" dirty="0">
                <a:solidFill>
                  <a:schemeClr val="dk1"/>
                </a:solidFill>
              </a:rPr>
              <a:t>,</a:t>
            </a:r>
          </a:p>
          <a:p>
            <a:pPr marL="622300" indent="-166688">
              <a:buClr>
                <a:schemeClr val="dk1"/>
              </a:buClr>
              <a:buSzPts val="1500"/>
            </a:pPr>
            <a:r>
              <a:rPr lang="en-ID" sz="1200" dirty="0">
                <a:solidFill>
                  <a:schemeClr val="dk1"/>
                </a:solidFill>
              </a:rPr>
              <a:t>Feature selection </a:t>
            </a:r>
            <a:r>
              <a:rPr lang="en-ID" sz="1200" dirty="0" err="1">
                <a:solidFill>
                  <a:schemeClr val="dk1"/>
                </a:solidFill>
              </a:rPr>
              <a:t>dengan</a:t>
            </a:r>
            <a:r>
              <a:rPr lang="en-ID" sz="1200" dirty="0">
                <a:solidFill>
                  <a:schemeClr val="dk1"/>
                </a:solidFill>
              </a:rPr>
              <a:t> </a:t>
            </a:r>
            <a:r>
              <a:rPr lang="en-ID" sz="1200" dirty="0" err="1">
                <a:solidFill>
                  <a:schemeClr val="dk1"/>
                </a:solidFill>
              </a:rPr>
              <a:t>menghapus</a:t>
            </a:r>
            <a:r>
              <a:rPr lang="en-ID" sz="1200" dirty="0">
                <a:solidFill>
                  <a:schemeClr val="dk1"/>
                </a:solidFill>
              </a:rPr>
              <a:t> </a:t>
            </a:r>
            <a:r>
              <a:rPr lang="en-ID" sz="1200" dirty="0" err="1">
                <a:solidFill>
                  <a:schemeClr val="dk1"/>
                </a:solidFill>
              </a:rPr>
              <a:t>kolom</a:t>
            </a:r>
            <a:r>
              <a:rPr lang="en-ID" sz="1200" dirty="0">
                <a:solidFill>
                  <a:schemeClr val="dk1"/>
                </a:solidFill>
              </a:rPr>
              <a:t> Username, </a:t>
            </a:r>
            <a:r>
              <a:rPr lang="en-ID" sz="1200" dirty="0" err="1">
                <a:solidFill>
                  <a:schemeClr val="dk1"/>
                </a:solidFill>
              </a:rPr>
              <a:t>EnterpriseID</a:t>
            </a:r>
            <a:r>
              <a:rPr lang="en-ID" sz="1200" dirty="0">
                <a:solidFill>
                  <a:schemeClr val="dk1"/>
                </a:solidFill>
              </a:rPr>
              <a:t>, </a:t>
            </a:r>
            <a:r>
              <a:rPr lang="en-ID" sz="1200" dirty="0" err="1">
                <a:solidFill>
                  <a:schemeClr val="dk1"/>
                </a:solidFill>
              </a:rPr>
              <a:t>NomorHP</a:t>
            </a:r>
            <a:r>
              <a:rPr lang="en-ID" sz="1200" dirty="0">
                <a:solidFill>
                  <a:schemeClr val="dk1"/>
                </a:solidFill>
              </a:rPr>
              <a:t>, Email, </a:t>
            </a:r>
            <a:r>
              <a:rPr lang="en-ID" sz="1200" dirty="0" err="1">
                <a:solidFill>
                  <a:schemeClr val="dk1"/>
                </a:solidFill>
              </a:rPr>
              <a:t>TanggalHiring</a:t>
            </a:r>
            <a:r>
              <a:rPr lang="en-ID" sz="1200" dirty="0">
                <a:solidFill>
                  <a:schemeClr val="dk1"/>
                </a:solidFill>
              </a:rPr>
              <a:t>, </a:t>
            </a:r>
            <a:r>
              <a:rPr lang="en-ID" sz="1200" dirty="0" err="1">
                <a:solidFill>
                  <a:schemeClr val="dk1"/>
                </a:solidFill>
              </a:rPr>
              <a:t>TanggalResign</a:t>
            </a:r>
            <a:r>
              <a:rPr lang="en-ID" sz="1200" dirty="0">
                <a:solidFill>
                  <a:schemeClr val="dk1"/>
                </a:solidFill>
              </a:rPr>
              <a:t>, </a:t>
            </a:r>
            <a:r>
              <a:rPr lang="en-ID" sz="1200" dirty="0" err="1">
                <a:solidFill>
                  <a:schemeClr val="dk1"/>
                </a:solidFill>
              </a:rPr>
              <a:t>TanggalLahir</a:t>
            </a:r>
            <a:r>
              <a:rPr lang="en-ID" sz="1200" dirty="0">
                <a:solidFill>
                  <a:schemeClr val="dk1"/>
                </a:solidFill>
              </a:rPr>
              <a:t>, </a:t>
            </a:r>
            <a:r>
              <a:rPr lang="en-ID" sz="1200" dirty="0" err="1">
                <a:solidFill>
                  <a:schemeClr val="dk1"/>
                </a:solidFill>
              </a:rPr>
              <a:t>TanggalPenilaianKaryawan</a:t>
            </a:r>
            <a:r>
              <a:rPr lang="en-ID" sz="1200" dirty="0">
                <a:solidFill>
                  <a:schemeClr val="dk1"/>
                </a:solidFill>
              </a:rPr>
              <a:t>, </a:t>
            </a:r>
            <a:r>
              <a:rPr lang="en-ID" sz="1200" dirty="0" err="1">
                <a:solidFill>
                  <a:schemeClr val="dk1"/>
                </a:solidFill>
              </a:rPr>
              <a:t>TahunHiring</a:t>
            </a:r>
            <a:r>
              <a:rPr lang="en-ID" sz="1200" dirty="0">
                <a:solidFill>
                  <a:schemeClr val="dk1"/>
                </a:solidFill>
              </a:rPr>
              <a:t>, dan </a:t>
            </a:r>
            <a:r>
              <a:rPr lang="en-ID" sz="1200" dirty="0" err="1">
                <a:solidFill>
                  <a:schemeClr val="dk1"/>
                </a:solidFill>
              </a:rPr>
              <a:t>TahunResign</a:t>
            </a:r>
            <a:r>
              <a:rPr lang="en-ID" sz="1200" dirty="0">
                <a:solidFill>
                  <a:schemeClr val="dk1"/>
                </a:solidFill>
              </a:rPr>
              <a:t> yang </a:t>
            </a:r>
            <a:r>
              <a:rPr lang="en-ID" sz="1200" dirty="0" err="1">
                <a:solidFill>
                  <a:schemeClr val="dk1"/>
                </a:solidFill>
              </a:rPr>
              <a:t>tidak</a:t>
            </a:r>
            <a:r>
              <a:rPr lang="en-ID" sz="1200" dirty="0">
                <a:solidFill>
                  <a:schemeClr val="dk1"/>
                </a:solidFill>
              </a:rPr>
              <a:t> </a:t>
            </a:r>
            <a:r>
              <a:rPr lang="en-ID" sz="1200" dirty="0" err="1">
                <a:solidFill>
                  <a:schemeClr val="dk1"/>
                </a:solidFill>
              </a:rPr>
              <a:t>berpengaruh</a:t>
            </a:r>
            <a:r>
              <a:rPr lang="en-ID" sz="1200" dirty="0">
                <a:solidFill>
                  <a:schemeClr val="dk1"/>
                </a:solidFill>
              </a:rPr>
              <a:t> </a:t>
            </a:r>
            <a:r>
              <a:rPr lang="en-ID" sz="1200" dirty="0" err="1">
                <a:solidFill>
                  <a:schemeClr val="dk1"/>
                </a:solidFill>
              </a:rPr>
              <a:t>terhadap</a:t>
            </a:r>
            <a:r>
              <a:rPr lang="en-ID" sz="1200" dirty="0">
                <a:solidFill>
                  <a:schemeClr val="dk1"/>
                </a:solidFill>
              </a:rPr>
              <a:t> target. </a:t>
            </a:r>
          </a:p>
          <a:p>
            <a:pPr marL="133350" indent="0">
              <a:buClr>
                <a:schemeClr val="dk1"/>
              </a:buClr>
              <a:buSzPts val="1500"/>
              <a:buNone/>
            </a:pPr>
            <a:endParaRPr lang="en-ID" sz="1200" dirty="0">
              <a:solidFill>
                <a:schemeClr val="dk1"/>
              </a:solidFill>
            </a:endParaRPr>
          </a:p>
          <a:p>
            <a:pPr marL="476250">
              <a:buClr>
                <a:schemeClr val="dk1"/>
              </a:buClr>
              <a:buSzPct val="100000"/>
              <a:buFont typeface="+mj-lt"/>
              <a:buAutoNum type="arabicPeriod" startAt="2"/>
            </a:pPr>
            <a:r>
              <a:rPr lang="en-ID" sz="1200" dirty="0" err="1">
                <a:solidFill>
                  <a:schemeClr val="dk1"/>
                </a:solidFill>
              </a:rPr>
              <a:t>Melakukan</a:t>
            </a:r>
            <a:r>
              <a:rPr lang="en-ID" sz="1200" dirty="0">
                <a:solidFill>
                  <a:schemeClr val="dk1"/>
                </a:solidFill>
              </a:rPr>
              <a:t> data split pada train dan testing, </a:t>
            </a:r>
            <a:r>
              <a:rPr lang="en-ID" sz="1200" dirty="0" err="1">
                <a:solidFill>
                  <a:schemeClr val="dk1"/>
                </a:solidFill>
              </a:rPr>
              <a:t>serta</a:t>
            </a:r>
            <a:r>
              <a:rPr lang="en-ID" sz="1200" dirty="0">
                <a:solidFill>
                  <a:schemeClr val="dk1"/>
                </a:solidFill>
              </a:rPr>
              <a:t> </a:t>
            </a:r>
            <a:r>
              <a:rPr lang="en-ID" sz="1200" dirty="0" err="1">
                <a:solidFill>
                  <a:schemeClr val="dk1"/>
                </a:solidFill>
              </a:rPr>
              <a:t>menyeimbangkan</a:t>
            </a:r>
            <a:r>
              <a:rPr lang="en-ID" sz="1200" dirty="0">
                <a:solidFill>
                  <a:schemeClr val="dk1"/>
                </a:solidFill>
              </a:rPr>
              <a:t> </a:t>
            </a:r>
            <a:r>
              <a:rPr lang="en-ID" sz="1200" dirty="0" err="1">
                <a:solidFill>
                  <a:schemeClr val="dk1"/>
                </a:solidFill>
              </a:rPr>
              <a:t>proporsi</a:t>
            </a:r>
            <a:r>
              <a:rPr lang="en-ID" sz="1200" dirty="0">
                <a:solidFill>
                  <a:schemeClr val="dk1"/>
                </a:solidFill>
              </a:rPr>
              <a:t> data training pada target yang </a:t>
            </a:r>
            <a:r>
              <a:rPr lang="en-ID" sz="1200" dirty="0" err="1">
                <a:solidFill>
                  <a:schemeClr val="dk1"/>
                </a:solidFill>
              </a:rPr>
              <a:t>ada</a:t>
            </a:r>
            <a:r>
              <a:rPr lang="en-ID" sz="1200" dirty="0">
                <a:solidFill>
                  <a:schemeClr val="dk1"/>
                </a:solidFill>
              </a:rPr>
              <a:t>.</a:t>
            </a:r>
          </a:p>
          <a:p>
            <a:pPr marL="622300" indent="-171450">
              <a:buClr>
                <a:schemeClr val="dk1"/>
              </a:buClr>
              <a:buSzPct val="100000"/>
            </a:pPr>
            <a:r>
              <a:rPr lang="en-ID" sz="1200" dirty="0">
                <a:solidFill>
                  <a:schemeClr val="dk1"/>
                </a:solidFill>
              </a:rPr>
              <a:t>Feature y </a:t>
            </a:r>
            <a:r>
              <a:rPr lang="en-ID" sz="1200" dirty="0" err="1">
                <a:solidFill>
                  <a:schemeClr val="dk1"/>
                </a:solidFill>
              </a:rPr>
              <a:t>adalah</a:t>
            </a:r>
            <a:r>
              <a:rPr lang="en-ID" sz="1200" dirty="0">
                <a:solidFill>
                  <a:schemeClr val="dk1"/>
                </a:solidFill>
              </a:rPr>
              <a:t> ‘</a:t>
            </a:r>
            <a:r>
              <a:rPr lang="en-ID" sz="1200" dirty="0" err="1">
                <a:solidFill>
                  <a:schemeClr val="dk1"/>
                </a:solidFill>
              </a:rPr>
              <a:t>StatusKaryawan</a:t>
            </a:r>
            <a:r>
              <a:rPr lang="en-ID" sz="1200" dirty="0">
                <a:solidFill>
                  <a:schemeClr val="dk1"/>
                </a:solidFill>
              </a:rPr>
              <a:t>’ </a:t>
            </a:r>
            <a:r>
              <a:rPr lang="en-ID" sz="1200" dirty="0" err="1">
                <a:solidFill>
                  <a:schemeClr val="dk1"/>
                </a:solidFill>
              </a:rPr>
              <a:t>dimana</a:t>
            </a:r>
            <a:r>
              <a:rPr lang="en-ID" sz="1200" dirty="0">
                <a:solidFill>
                  <a:schemeClr val="dk1"/>
                </a:solidFill>
              </a:rPr>
              <a:t> 0 = </a:t>
            </a:r>
            <a:r>
              <a:rPr lang="en-ID" sz="1200" dirty="0" err="1">
                <a:solidFill>
                  <a:schemeClr val="dk1"/>
                </a:solidFill>
              </a:rPr>
              <a:t>masih</a:t>
            </a:r>
            <a:r>
              <a:rPr lang="en-ID" sz="1200" dirty="0">
                <a:solidFill>
                  <a:schemeClr val="dk1"/>
                </a:solidFill>
              </a:rPr>
              <a:t> </a:t>
            </a:r>
            <a:r>
              <a:rPr lang="en-ID" sz="1200" dirty="0" err="1">
                <a:solidFill>
                  <a:schemeClr val="dk1"/>
                </a:solidFill>
              </a:rPr>
              <a:t>bekerja</a:t>
            </a:r>
            <a:r>
              <a:rPr lang="en-ID" sz="1200" dirty="0">
                <a:solidFill>
                  <a:schemeClr val="dk1"/>
                </a:solidFill>
              </a:rPr>
              <a:t> dan 1 = </a:t>
            </a:r>
            <a:r>
              <a:rPr lang="en-ID" sz="1200" dirty="0" err="1">
                <a:solidFill>
                  <a:schemeClr val="dk1"/>
                </a:solidFill>
              </a:rPr>
              <a:t>sudah</a:t>
            </a:r>
            <a:r>
              <a:rPr lang="en-ID" sz="1200" dirty="0">
                <a:solidFill>
                  <a:schemeClr val="dk1"/>
                </a:solidFill>
              </a:rPr>
              <a:t> resign, dan Feature X </a:t>
            </a:r>
            <a:r>
              <a:rPr lang="en-ID" sz="1200" dirty="0" err="1">
                <a:solidFill>
                  <a:schemeClr val="dk1"/>
                </a:solidFill>
              </a:rPr>
              <a:t>adalah</a:t>
            </a:r>
            <a:r>
              <a:rPr lang="en-ID" sz="1200" dirty="0">
                <a:solidFill>
                  <a:schemeClr val="dk1"/>
                </a:solidFill>
              </a:rPr>
              <a:t> </a:t>
            </a:r>
            <a:r>
              <a:rPr lang="en-ID" sz="1200" dirty="0" err="1">
                <a:solidFill>
                  <a:schemeClr val="dk1"/>
                </a:solidFill>
              </a:rPr>
              <a:t>kolom</a:t>
            </a:r>
            <a:r>
              <a:rPr lang="en-ID" sz="1200" dirty="0">
                <a:solidFill>
                  <a:schemeClr val="dk1"/>
                </a:solidFill>
              </a:rPr>
              <a:t> </a:t>
            </a:r>
            <a:r>
              <a:rPr lang="en-ID" sz="1200" dirty="0" err="1">
                <a:solidFill>
                  <a:schemeClr val="dk1"/>
                </a:solidFill>
              </a:rPr>
              <a:t>lainnya</a:t>
            </a:r>
            <a:r>
              <a:rPr lang="en-ID" sz="1200" dirty="0">
                <a:solidFill>
                  <a:schemeClr val="dk1"/>
                </a:solidFill>
              </a:rPr>
              <a:t>.</a:t>
            </a:r>
          </a:p>
          <a:p>
            <a:pPr marL="622300" indent="-171450">
              <a:buClr>
                <a:schemeClr val="dk1"/>
              </a:buClr>
              <a:buSzPct val="100000"/>
            </a:pPr>
            <a:r>
              <a:rPr lang="en-ID" sz="1200" dirty="0">
                <a:solidFill>
                  <a:schemeClr val="dk1"/>
                </a:solidFill>
              </a:rPr>
              <a:t>Split data train dan data test </a:t>
            </a:r>
            <a:r>
              <a:rPr lang="en-ID" sz="1200" dirty="0" err="1">
                <a:solidFill>
                  <a:schemeClr val="dk1"/>
                </a:solidFill>
              </a:rPr>
              <a:t>menggunakan</a:t>
            </a:r>
            <a:r>
              <a:rPr lang="en-ID" sz="1200" dirty="0">
                <a:solidFill>
                  <a:schemeClr val="dk1"/>
                </a:solidFill>
              </a:rPr>
              <a:t> </a:t>
            </a:r>
            <a:r>
              <a:rPr lang="en-US" sz="1200" dirty="0" err="1">
                <a:solidFill>
                  <a:schemeClr val="dk1"/>
                </a:solidFill>
              </a:rPr>
              <a:t>StratifiedKFold</a:t>
            </a:r>
            <a:r>
              <a:rPr lang="en-US" sz="1200" dirty="0">
                <a:solidFill>
                  <a:schemeClr val="dk1"/>
                </a:solidFill>
              </a:rPr>
              <a:t>(</a:t>
            </a:r>
            <a:r>
              <a:rPr lang="en-US" sz="1200" dirty="0" err="1">
                <a:solidFill>
                  <a:schemeClr val="dk1"/>
                </a:solidFill>
              </a:rPr>
              <a:t>n_splits</a:t>
            </a:r>
            <a:r>
              <a:rPr lang="en-US" sz="1200" dirty="0">
                <a:solidFill>
                  <a:schemeClr val="dk1"/>
                </a:solidFill>
              </a:rPr>
              <a:t>=5, shuffle=True, </a:t>
            </a:r>
            <a:r>
              <a:rPr lang="en-US" sz="1200" dirty="0" err="1">
                <a:solidFill>
                  <a:schemeClr val="dk1"/>
                </a:solidFill>
              </a:rPr>
              <a:t>random_state</a:t>
            </a:r>
            <a:r>
              <a:rPr lang="en-US" sz="1200" dirty="0">
                <a:solidFill>
                  <a:schemeClr val="dk1"/>
                </a:solidFill>
              </a:rPr>
              <a:t>=42).</a:t>
            </a:r>
            <a:endParaRPr lang="en-ID" sz="1200" dirty="0">
              <a:solidFill>
                <a:schemeClr val="dk1"/>
              </a:solidFill>
            </a:endParaRPr>
          </a:p>
        </p:txBody>
      </p:sp>
      <p:pic>
        <p:nvPicPr>
          <p:cNvPr id="3" name="Picture 2" descr="DATA TEST">
            <a:extLst>
              <a:ext uri="{FF2B5EF4-FFF2-40B4-BE49-F238E27FC236}">
                <a16:creationId xmlns:a16="http://schemas.microsoft.com/office/drawing/2014/main" id="{E06DD054-A1CA-45AE-A134-8EA3AB966E75}"/>
              </a:ext>
            </a:extLst>
          </p:cNvPr>
          <p:cNvPicPr>
            <a:picLocks noChangeAspect="1"/>
          </p:cNvPicPr>
          <p:nvPr/>
        </p:nvPicPr>
        <p:blipFill>
          <a:blip r:embed="rId3"/>
          <a:stretch>
            <a:fillRect/>
          </a:stretch>
        </p:blipFill>
        <p:spPr>
          <a:xfrm>
            <a:off x="1886665" y="4150144"/>
            <a:ext cx="1855499" cy="596411"/>
          </a:xfrm>
          <a:prstGeom prst="rect">
            <a:avLst/>
          </a:prstGeom>
          <a:ln w="3175">
            <a:solidFill>
              <a:schemeClr val="tx1"/>
            </a:solidFill>
          </a:ln>
        </p:spPr>
      </p:pic>
      <p:pic>
        <p:nvPicPr>
          <p:cNvPr id="5" name="Picture 4">
            <a:extLst>
              <a:ext uri="{FF2B5EF4-FFF2-40B4-BE49-F238E27FC236}">
                <a16:creationId xmlns:a16="http://schemas.microsoft.com/office/drawing/2014/main" id="{E73F2EFF-F043-4F8F-9F6C-F5AA93996990}"/>
              </a:ext>
            </a:extLst>
          </p:cNvPr>
          <p:cNvPicPr>
            <a:picLocks noChangeAspect="1"/>
          </p:cNvPicPr>
          <p:nvPr/>
        </p:nvPicPr>
        <p:blipFill>
          <a:blip r:embed="rId4"/>
          <a:stretch>
            <a:fillRect/>
          </a:stretch>
        </p:blipFill>
        <p:spPr>
          <a:xfrm>
            <a:off x="5393552" y="4150144"/>
            <a:ext cx="1863783" cy="596411"/>
          </a:xfrm>
          <a:prstGeom prst="rect">
            <a:avLst/>
          </a:prstGeom>
          <a:ln w="3175">
            <a:solidFill>
              <a:schemeClr val="tx1"/>
            </a:solidFill>
          </a:ln>
        </p:spPr>
      </p:pic>
      <p:sp>
        <p:nvSpPr>
          <p:cNvPr id="7" name="Rectangle 6">
            <a:extLst>
              <a:ext uri="{FF2B5EF4-FFF2-40B4-BE49-F238E27FC236}">
                <a16:creationId xmlns:a16="http://schemas.microsoft.com/office/drawing/2014/main" id="{5126F6A6-4428-4161-91D5-5B7CAE8690E9}"/>
              </a:ext>
            </a:extLst>
          </p:cNvPr>
          <p:cNvSpPr/>
          <p:nvPr/>
        </p:nvSpPr>
        <p:spPr>
          <a:xfrm>
            <a:off x="1913122" y="3845858"/>
            <a:ext cx="1837327" cy="21515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D" sz="1200" dirty="0"/>
              <a:t>Data Train</a:t>
            </a:r>
            <a:endParaRPr lang="en-US" sz="1200" dirty="0"/>
          </a:p>
        </p:txBody>
      </p:sp>
      <p:sp>
        <p:nvSpPr>
          <p:cNvPr id="11" name="Rectangle 10">
            <a:extLst>
              <a:ext uri="{FF2B5EF4-FFF2-40B4-BE49-F238E27FC236}">
                <a16:creationId xmlns:a16="http://schemas.microsoft.com/office/drawing/2014/main" id="{7FE8F53B-C94B-4D49-886C-686A9917208F}"/>
              </a:ext>
            </a:extLst>
          </p:cNvPr>
          <p:cNvSpPr/>
          <p:nvPr/>
        </p:nvSpPr>
        <p:spPr>
          <a:xfrm>
            <a:off x="5393552" y="3845859"/>
            <a:ext cx="1837327" cy="21515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D" sz="1200" dirty="0"/>
              <a:t>Data Test</a:t>
            </a:r>
            <a:endParaRPr lang="en-US" sz="1200" dirty="0"/>
          </a:p>
        </p:txBody>
      </p:sp>
      <p:sp>
        <p:nvSpPr>
          <p:cNvPr id="12" name="Google Shape;115;p27">
            <a:extLst>
              <a:ext uri="{FF2B5EF4-FFF2-40B4-BE49-F238E27FC236}">
                <a16:creationId xmlns:a16="http://schemas.microsoft.com/office/drawing/2014/main" id="{D864B4F3-27E1-4905-BAAF-D6669388396A}"/>
              </a:ext>
            </a:extLst>
          </p:cNvPr>
          <p:cNvSpPr txBox="1"/>
          <p:nvPr/>
        </p:nvSpPr>
        <p:spPr>
          <a:xfrm>
            <a:off x="8180700" y="4770657"/>
            <a:ext cx="9633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5"/>
              </a:rPr>
              <a:t>Query Here</a:t>
            </a:r>
            <a:endParaRPr sz="1100"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1798" b="1">
                <a:latin typeface="Roboto"/>
                <a:ea typeface="Roboto"/>
                <a:cs typeface="Roboto"/>
                <a:sym typeface="Roboto"/>
              </a:rPr>
              <a:t>Build an Automated Resignation Behavior Prediction using Machine Learning</a:t>
            </a:r>
            <a:endParaRPr sz="1798" b="1">
              <a:latin typeface="Roboto"/>
              <a:ea typeface="Roboto"/>
              <a:cs typeface="Roboto"/>
              <a:sym typeface="Roboto"/>
            </a:endParaRPr>
          </a:p>
          <a:p>
            <a:pPr marL="0" lvl="0" indent="0" algn="ctr" rtl="0">
              <a:spcBef>
                <a:spcPts val="0"/>
              </a:spcBef>
              <a:spcAft>
                <a:spcPts val="0"/>
              </a:spcAft>
              <a:buSzPts val="990"/>
              <a:buNone/>
            </a:pPr>
            <a:endParaRPr sz="1798" b="1">
              <a:latin typeface="Roboto"/>
              <a:ea typeface="Roboto"/>
              <a:cs typeface="Roboto"/>
              <a:sym typeface="Roboto"/>
            </a:endParaRPr>
          </a:p>
        </p:txBody>
      </p:sp>
      <p:sp>
        <p:nvSpPr>
          <p:cNvPr id="55" name="Google Shape;55;p13"/>
          <p:cNvSpPr txBox="1">
            <a:spLocks noGrp="1"/>
          </p:cNvSpPr>
          <p:nvPr>
            <p:ph type="body" idx="1"/>
          </p:nvPr>
        </p:nvSpPr>
        <p:spPr>
          <a:xfrm>
            <a:off x="0" y="522449"/>
            <a:ext cx="9144000" cy="4602207"/>
          </a:xfrm>
          <a:prstGeom prst="rect">
            <a:avLst/>
          </a:prstGeom>
        </p:spPr>
        <p:txBody>
          <a:bodyPr spcFirstLastPara="1" wrap="square" lIns="91425" tIns="91425" rIns="91425" bIns="91425" anchor="t" anchorCtr="0">
            <a:normAutofit/>
          </a:bodyPr>
          <a:lstStyle/>
          <a:p>
            <a:pPr marL="476250" lvl="0" algn="l" rtl="0">
              <a:spcBef>
                <a:spcPts val="0"/>
              </a:spcBef>
              <a:spcAft>
                <a:spcPts val="0"/>
              </a:spcAft>
              <a:buClr>
                <a:schemeClr val="dk1"/>
              </a:buClr>
              <a:buSzPct val="100000"/>
              <a:buFont typeface="+mj-lt"/>
              <a:buAutoNum type="arabicPeriod" startAt="3"/>
            </a:pPr>
            <a:r>
              <a:rPr lang="en-US" sz="1200" dirty="0" err="1">
                <a:solidFill>
                  <a:schemeClr val="dk1"/>
                </a:solidFill>
                <a:latin typeface="+mn-lt"/>
              </a:rPr>
              <a:t>Latihlah</a:t>
            </a:r>
            <a:r>
              <a:rPr lang="en-US" sz="1200" dirty="0">
                <a:solidFill>
                  <a:schemeClr val="dk1"/>
                </a:solidFill>
                <a:latin typeface="+mn-lt"/>
              </a:rPr>
              <a:t> model </a:t>
            </a:r>
            <a:r>
              <a:rPr lang="en-US" sz="1200" dirty="0" err="1">
                <a:solidFill>
                  <a:schemeClr val="dk1"/>
                </a:solidFill>
                <a:latin typeface="+mn-lt"/>
              </a:rPr>
              <a:t>dengan</a:t>
            </a:r>
            <a:r>
              <a:rPr lang="en-US" sz="1200" dirty="0">
                <a:solidFill>
                  <a:schemeClr val="dk1"/>
                </a:solidFill>
                <a:latin typeface="+mn-lt"/>
              </a:rPr>
              <a:t> </a:t>
            </a:r>
            <a:r>
              <a:rPr lang="en-US" sz="1200" dirty="0" err="1">
                <a:solidFill>
                  <a:schemeClr val="dk1"/>
                </a:solidFill>
                <a:latin typeface="+mn-lt"/>
              </a:rPr>
              <a:t>berbagai</a:t>
            </a:r>
            <a:r>
              <a:rPr lang="en-US" sz="1200" dirty="0">
                <a:solidFill>
                  <a:schemeClr val="dk1"/>
                </a:solidFill>
                <a:latin typeface="+mn-lt"/>
              </a:rPr>
              <a:t> </a:t>
            </a:r>
            <a:r>
              <a:rPr lang="en-US" sz="1200" dirty="0" err="1">
                <a:solidFill>
                  <a:schemeClr val="dk1"/>
                </a:solidFill>
                <a:latin typeface="+mn-lt"/>
              </a:rPr>
              <a:t>algoritma</a:t>
            </a:r>
            <a:r>
              <a:rPr lang="en-US" sz="1200" dirty="0">
                <a:solidFill>
                  <a:schemeClr val="dk1"/>
                </a:solidFill>
                <a:latin typeface="+mn-lt"/>
              </a:rPr>
              <a:t> Machine Learning</a:t>
            </a:r>
          </a:p>
          <a:p>
            <a:pPr marL="627063" indent="-171450">
              <a:buClr>
                <a:schemeClr val="dk1"/>
              </a:buClr>
              <a:buSzPct val="100000"/>
            </a:pPr>
            <a:r>
              <a:rPr lang="en-US" sz="1200" dirty="0" err="1">
                <a:solidFill>
                  <a:schemeClr val="dk1"/>
                </a:solidFill>
                <a:latin typeface="+mn-lt"/>
              </a:rPr>
              <a:t>Scalling</a:t>
            </a:r>
            <a:r>
              <a:rPr lang="en-US" sz="1200" dirty="0">
                <a:solidFill>
                  <a:schemeClr val="dk1"/>
                </a:solidFill>
                <a:latin typeface="+mn-lt"/>
              </a:rPr>
              <a:t> </a:t>
            </a:r>
            <a:r>
              <a:rPr lang="en-US" sz="1200" dirty="0" err="1">
                <a:solidFill>
                  <a:schemeClr val="dk1"/>
                </a:solidFill>
                <a:latin typeface="+mn-lt"/>
              </a:rPr>
              <a:t>X_train</a:t>
            </a:r>
            <a:r>
              <a:rPr lang="en-US" sz="1200" dirty="0">
                <a:solidFill>
                  <a:schemeClr val="dk1"/>
                </a:solidFill>
                <a:latin typeface="+mn-lt"/>
              </a:rPr>
              <a:t> dan </a:t>
            </a:r>
            <a:r>
              <a:rPr lang="en-US" sz="1200" dirty="0" err="1">
                <a:solidFill>
                  <a:schemeClr val="dk1"/>
                </a:solidFill>
                <a:latin typeface="+mn-lt"/>
              </a:rPr>
              <a:t>X_test</a:t>
            </a:r>
            <a:r>
              <a:rPr lang="en-US" sz="1200" dirty="0">
                <a:solidFill>
                  <a:schemeClr val="dk1"/>
                </a:solidFill>
                <a:latin typeface="+mn-lt"/>
              </a:rPr>
              <a:t> </a:t>
            </a:r>
            <a:r>
              <a:rPr lang="en-US" sz="1200" dirty="0" err="1">
                <a:solidFill>
                  <a:schemeClr val="dk1"/>
                </a:solidFill>
                <a:latin typeface="+mn-lt"/>
              </a:rPr>
              <a:t>menggunakan</a:t>
            </a:r>
            <a:r>
              <a:rPr lang="en-US" sz="1200" dirty="0">
                <a:solidFill>
                  <a:schemeClr val="dk1"/>
                </a:solidFill>
                <a:latin typeface="+mn-lt"/>
              </a:rPr>
              <a:t> </a:t>
            </a:r>
            <a:r>
              <a:rPr lang="en-US" sz="1200" dirty="0" err="1">
                <a:solidFill>
                  <a:schemeClr val="dk1"/>
                </a:solidFill>
                <a:latin typeface="+mn-lt"/>
              </a:rPr>
              <a:t>MinMaxScaler</a:t>
            </a:r>
            <a:endParaRPr lang="en-US" sz="1200" dirty="0">
              <a:solidFill>
                <a:schemeClr val="dk1"/>
              </a:solidFill>
              <a:latin typeface="+mn-lt"/>
            </a:endParaRPr>
          </a:p>
          <a:p>
            <a:pPr marL="627063" indent="-171450">
              <a:buClr>
                <a:schemeClr val="dk1"/>
              </a:buClr>
              <a:buSzPct val="100000"/>
            </a:pPr>
            <a:r>
              <a:rPr lang="en-US" sz="1200" dirty="0" err="1">
                <a:solidFill>
                  <a:schemeClr val="dk1"/>
                </a:solidFill>
                <a:latin typeface="+mn-lt"/>
              </a:rPr>
              <a:t>Mencoba</a:t>
            </a:r>
            <a:r>
              <a:rPr lang="en-US" sz="1200" dirty="0">
                <a:solidFill>
                  <a:schemeClr val="dk1"/>
                </a:solidFill>
                <a:latin typeface="+mn-lt"/>
              </a:rPr>
              <a:t> Machine Learning </a:t>
            </a:r>
          </a:p>
          <a:p>
            <a:pPr marL="798513" indent="-171450">
              <a:buClr>
                <a:schemeClr val="dk1"/>
              </a:buClr>
              <a:buSzPct val="100000"/>
              <a:buFont typeface="+mj-lt"/>
              <a:buAutoNum type="alphaLcParenR"/>
            </a:pPr>
            <a:endParaRPr lang="en-US" sz="1200" dirty="0">
              <a:solidFill>
                <a:srgbClr val="212121"/>
              </a:solidFill>
              <a:latin typeface="+mn-lt"/>
            </a:endParaRPr>
          </a:p>
          <a:p>
            <a:pPr marL="798513" indent="-171450">
              <a:buClr>
                <a:schemeClr val="dk1"/>
              </a:buClr>
              <a:buSzPct val="100000"/>
              <a:buFont typeface="+mj-lt"/>
              <a:buAutoNum type="alphaLcParenR"/>
            </a:pPr>
            <a:endParaRPr lang="en-US" sz="1200" dirty="0">
              <a:solidFill>
                <a:srgbClr val="212121"/>
              </a:solidFill>
              <a:latin typeface="+mn-lt"/>
            </a:endParaRPr>
          </a:p>
          <a:p>
            <a:pPr marL="798513" indent="-171450">
              <a:buClr>
                <a:schemeClr val="dk1"/>
              </a:buClr>
              <a:buSzPct val="100000"/>
              <a:buFont typeface="+mj-lt"/>
              <a:buAutoNum type="alphaLcParenR"/>
            </a:pPr>
            <a:endParaRPr lang="en-US" sz="1200" dirty="0">
              <a:solidFill>
                <a:srgbClr val="212121"/>
              </a:solidFill>
              <a:latin typeface="+mn-lt"/>
            </a:endParaRPr>
          </a:p>
          <a:p>
            <a:pPr marL="798513" indent="-171450">
              <a:buClr>
                <a:schemeClr val="dk1"/>
              </a:buClr>
              <a:buSzPct val="100000"/>
              <a:buFont typeface="+mj-lt"/>
              <a:buAutoNum type="alphaLcParenR"/>
            </a:pPr>
            <a:endParaRPr lang="en-US" sz="1200" dirty="0">
              <a:solidFill>
                <a:srgbClr val="212121"/>
              </a:solidFill>
              <a:latin typeface="+mn-lt"/>
            </a:endParaRPr>
          </a:p>
          <a:p>
            <a:pPr marL="798513" indent="-171450">
              <a:buClr>
                <a:schemeClr val="dk1"/>
              </a:buClr>
              <a:buSzPct val="100000"/>
              <a:buFont typeface="+mj-lt"/>
              <a:buAutoNum type="alphaLcParenR"/>
            </a:pPr>
            <a:endParaRPr lang="en-US" sz="1200" dirty="0">
              <a:solidFill>
                <a:srgbClr val="212121"/>
              </a:solidFill>
              <a:latin typeface="+mn-lt"/>
            </a:endParaRPr>
          </a:p>
          <a:p>
            <a:pPr marL="798513" indent="-171450">
              <a:buClr>
                <a:schemeClr val="dk1"/>
              </a:buClr>
              <a:buSzPct val="100000"/>
              <a:buFont typeface="+mj-lt"/>
              <a:buAutoNum type="alphaLcParenR"/>
            </a:pPr>
            <a:endParaRPr lang="en-US" sz="1200" dirty="0">
              <a:solidFill>
                <a:srgbClr val="212121"/>
              </a:solidFill>
              <a:latin typeface="+mn-lt"/>
            </a:endParaRPr>
          </a:p>
          <a:p>
            <a:pPr marL="798513" indent="-171450">
              <a:buClr>
                <a:schemeClr val="dk1"/>
              </a:buClr>
              <a:buSzPct val="100000"/>
              <a:buFont typeface="+mj-lt"/>
              <a:buAutoNum type="alphaLcParenR"/>
            </a:pPr>
            <a:endParaRPr lang="en-US" sz="1200" dirty="0">
              <a:solidFill>
                <a:srgbClr val="212121"/>
              </a:solidFill>
              <a:latin typeface="+mn-lt"/>
            </a:endParaRPr>
          </a:p>
          <a:p>
            <a:pPr marL="798513" indent="-171450">
              <a:buClr>
                <a:schemeClr val="dk1"/>
              </a:buClr>
              <a:buSzPct val="100000"/>
              <a:buFont typeface="+mj-lt"/>
              <a:buAutoNum type="alphaLcParenR"/>
            </a:pPr>
            <a:endParaRPr lang="en-US" sz="1200" dirty="0">
              <a:solidFill>
                <a:srgbClr val="212121"/>
              </a:solidFill>
              <a:latin typeface="+mn-lt"/>
            </a:endParaRPr>
          </a:p>
          <a:p>
            <a:pPr marL="798513" indent="-171450">
              <a:buClr>
                <a:schemeClr val="dk1"/>
              </a:buClr>
              <a:buSzPct val="100000"/>
              <a:buFont typeface="+mj-lt"/>
              <a:buAutoNum type="alphaLcParenR"/>
            </a:pPr>
            <a:endParaRPr lang="en-US" sz="1200" dirty="0">
              <a:solidFill>
                <a:srgbClr val="212121"/>
              </a:solidFill>
              <a:latin typeface="+mn-lt"/>
            </a:endParaRPr>
          </a:p>
          <a:p>
            <a:pPr marL="798513" indent="-171450">
              <a:buClr>
                <a:schemeClr val="dk1"/>
              </a:buClr>
              <a:buSzPct val="100000"/>
              <a:buFont typeface="+mj-lt"/>
              <a:buAutoNum type="alphaLcParenR"/>
            </a:pPr>
            <a:endParaRPr lang="en-US" sz="1200" dirty="0">
              <a:solidFill>
                <a:srgbClr val="212121"/>
              </a:solidFill>
              <a:latin typeface="+mn-lt"/>
            </a:endParaRPr>
          </a:p>
          <a:p>
            <a:pPr marL="627063" indent="0">
              <a:buClr>
                <a:schemeClr val="dk1"/>
              </a:buClr>
              <a:buSzPct val="100000"/>
              <a:buNone/>
            </a:pPr>
            <a:endParaRPr lang="en-US" sz="1200" dirty="0">
              <a:solidFill>
                <a:schemeClr val="dk1"/>
              </a:solidFill>
              <a:latin typeface="+mn-lt"/>
            </a:endParaRPr>
          </a:p>
          <a:p>
            <a:pPr marL="627063" indent="-171450">
              <a:buClr>
                <a:schemeClr val="dk1"/>
              </a:buClr>
              <a:buSzPct val="100000"/>
            </a:pPr>
            <a:r>
              <a:rPr lang="en-US" sz="1200" dirty="0">
                <a:solidFill>
                  <a:schemeClr val="dk1"/>
                </a:solidFill>
                <a:latin typeface="+mn-lt"/>
              </a:rPr>
              <a:t>Hasil Decision tree dan Random Forest </a:t>
            </a:r>
            <a:r>
              <a:rPr lang="en-US" sz="1200" dirty="0" err="1">
                <a:solidFill>
                  <a:schemeClr val="dk1"/>
                </a:solidFill>
                <a:latin typeface="+mn-lt"/>
              </a:rPr>
              <a:t>adalah</a:t>
            </a:r>
            <a:r>
              <a:rPr lang="en-US" sz="1200" dirty="0">
                <a:solidFill>
                  <a:schemeClr val="dk1"/>
                </a:solidFill>
                <a:latin typeface="+mn-lt"/>
              </a:rPr>
              <a:t> Overfitting. Ada </a:t>
            </a:r>
            <a:r>
              <a:rPr lang="en-US" sz="1200" dirty="0" err="1">
                <a:solidFill>
                  <a:schemeClr val="dk1"/>
                </a:solidFill>
                <a:latin typeface="+mn-lt"/>
              </a:rPr>
              <a:t>beberapa</a:t>
            </a:r>
            <a:r>
              <a:rPr lang="en-US" sz="1200" dirty="0">
                <a:solidFill>
                  <a:schemeClr val="dk1"/>
                </a:solidFill>
                <a:latin typeface="+mn-lt"/>
              </a:rPr>
              <a:t> </a:t>
            </a:r>
            <a:r>
              <a:rPr lang="en-US" sz="1200" dirty="0" err="1">
                <a:solidFill>
                  <a:schemeClr val="dk1"/>
                </a:solidFill>
                <a:latin typeface="+mn-lt"/>
              </a:rPr>
              <a:t>alasan</a:t>
            </a:r>
            <a:r>
              <a:rPr lang="en-US" sz="1200" dirty="0">
                <a:solidFill>
                  <a:schemeClr val="dk1"/>
                </a:solidFill>
                <a:latin typeface="+mn-lt"/>
              </a:rPr>
              <a:t> </a:t>
            </a:r>
            <a:r>
              <a:rPr lang="en-US" sz="1200" dirty="0" err="1">
                <a:solidFill>
                  <a:schemeClr val="dk1"/>
                </a:solidFill>
                <a:latin typeface="+mn-lt"/>
              </a:rPr>
              <a:t>hal</a:t>
            </a:r>
            <a:r>
              <a:rPr lang="en-US" sz="1200" dirty="0">
                <a:solidFill>
                  <a:schemeClr val="dk1"/>
                </a:solidFill>
                <a:latin typeface="+mn-lt"/>
              </a:rPr>
              <a:t> </a:t>
            </a:r>
            <a:r>
              <a:rPr lang="en-US" sz="1200" dirty="0" err="1">
                <a:solidFill>
                  <a:schemeClr val="dk1"/>
                </a:solidFill>
                <a:latin typeface="+mn-lt"/>
              </a:rPr>
              <a:t>tersebut</a:t>
            </a:r>
            <a:r>
              <a:rPr lang="en-US" sz="1200" dirty="0">
                <a:solidFill>
                  <a:schemeClr val="dk1"/>
                </a:solidFill>
                <a:latin typeface="+mn-lt"/>
              </a:rPr>
              <a:t> </a:t>
            </a:r>
            <a:r>
              <a:rPr lang="en-US" sz="1200" dirty="0" err="1">
                <a:solidFill>
                  <a:schemeClr val="dk1"/>
                </a:solidFill>
                <a:latin typeface="+mn-lt"/>
              </a:rPr>
              <a:t>terjadi</a:t>
            </a:r>
            <a:r>
              <a:rPr lang="en-US" sz="1200" dirty="0">
                <a:solidFill>
                  <a:schemeClr val="dk1"/>
                </a:solidFill>
                <a:latin typeface="+mn-lt"/>
              </a:rPr>
              <a:t>, </a:t>
            </a:r>
            <a:r>
              <a:rPr lang="en-US" sz="1200" dirty="0" err="1">
                <a:solidFill>
                  <a:schemeClr val="dk1"/>
                </a:solidFill>
                <a:latin typeface="+mn-lt"/>
              </a:rPr>
              <a:t>yaitu</a:t>
            </a:r>
            <a:r>
              <a:rPr lang="en-US" sz="1200" dirty="0">
                <a:solidFill>
                  <a:schemeClr val="dk1"/>
                </a:solidFill>
                <a:latin typeface="+mn-lt"/>
              </a:rPr>
              <a:t>:</a:t>
            </a:r>
          </a:p>
          <a:p>
            <a:pPr marL="798513" indent="-171450">
              <a:buClr>
                <a:schemeClr val="dk1"/>
              </a:buClr>
              <a:buSzPct val="100000"/>
              <a:buFont typeface="+mj-lt"/>
              <a:buAutoNum type="alphaLcParenR"/>
            </a:pPr>
            <a:r>
              <a:rPr lang="en-US" sz="1200" dirty="0">
                <a:solidFill>
                  <a:schemeClr val="dk1"/>
                </a:solidFill>
                <a:latin typeface="+mn-lt"/>
              </a:rPr>
              <a:t>Ada data leaks di data preparation</a:t>
            </a:r>
          </a:p>
          <a:p>
            <a:pPr marL="798513" indent="-171450">
              <a:buClr>
                <a:schemeClr val="dk1"/>
              </a:buClr>
              <a:buSzPct val="100000"/>
              <a:buFont typeface="+mj-lt"/>
              <a:buAutoNum type="alphaLcParenR"/>
            </a:pPr>
            <a:r>
              <a:rPr lang="en-US" sz="1200" dirty="0" err="1">
                <a:solidFill>
                  <a:schemeClr val="dk1"/>
                </a:solidFill>
                <a:latin typeface="+mn-lt"/>
              </a:rPr>
              <a:t>Hanya</a:t>
            </a:r>
            <a:r>
              <a:rPr lang="en-US" sz="1200" dirty="0">
                <a:solidFill>
                  <a:schemeClr val="dk1"/>
                </a:solidFill>
                <a:latin typeface="+mn-lt"/>
              </a:rPr>
              <a:t> </a:t>
            </a:r>
            <a:r>
              <a:rPr lang="en-US" sz="1200" dirty="0" err="1">
                <a:solidFill>
                  <a:schemeClr val="dk1"/>
                </a:solidFill>
                <a:latin typeface="+mn-lt"/>
              </a:rPr>
              <a:t>ada</a:t>
            </a:r>
            <a:r>
              <a:rPr lang="en-US" sz="1200" dirty="0">
                <a:solidFill>
                  <a:schemeClr val="dk1"/>
                </a:solidFill>
                <a:latin typeface="+mn-lt"/>
              </a:rPr>
              <a:t> 1 </a:t>
            </a:r>
            <a:r>
              <a:rPr lang="en-US" sz="1200" dirty="0" err="1">
                <a:solidFill>
                  <a:schemeClr val="dk1"/>
                </a:solidFill>
                <a:latin typeface="+mn-lt"/>
              </a:rPr>
              <a:t>kelas</a:t>
            </a:r>
            <a:r>
              <a:rPr lang="en-US" sz="1200" dirty="0">
                <a:solidFill>
                  <a:schemeClr val="dk1"/>
                </a:solidFill>
                <a:latin typeface="+mn-lt"/>
              </a:rPr>
              <a:t> </a:t>
            </a:r>
            <a:r>
              <a:rPr lang="en-US" sz="1200" dirty="0" err="1">
                <a:solidFill>
                  <a:schemeClr val="dk1"/>
                </a:solidFill>
                <a:latin typeface="+mn-lt"/>
              </a:rPr>
              <a:t>klasifikasi</a:t>
            </a:r>
            <a:endParaRPr lang="en-US" sz="1200" dirty="0">
              <a:solidFill>
                <a:schemeClr val="dk1"/>
              </a:solidFill>
              <a:latin typeface="+mn-lt"/>
            </a:endParaRPr>
          </a:p>
          <a:p>
            <a:pPr marL="798513" indent="-171450">
              <a:buClr>
                <a:schemeClr val="dk1"/>
              </a:buClr>
              <a:buSzPct val="100000"/>
              <a:buFont typeface="+mj-lt"/>
              <a:buAutoNum type="alphaLcParenR"/>
            </a:pPr>
            <a:r>
              <a:rPr lang="en-US" sz="1200" dirty="0" err="1">
                <a:solidFill>
                  <a:schemeClr val="dk1"/>
                </a:solidFill>
                <a:latin typeface="+mn-lt"/>
              </a:rPr>
              <a:t>Tidak</a:t>
            </a:r>
            <a:r>
              <a:rPr lang="en-US" sz="1200" dirty="0">
                <a:solidFill>
                  <a:schemeClr val="dk1"/>
                </a:solidFill>
                <a:latin typeface="+mn-lt"/>
              </a:rPr>
              <a:t> </a:t>
            </a:r>
            <a:r>
              <a:rPr lang="en-US" sz="1200" dirty="0" err="1">
                <a:solidFill>
                  <a:schemeClr val="dk1"/>
                </a:solidFill>
                <a:latin typeface="+mn-lt"/>
              </a:rPr>
              <a:t>menghapus</a:t>
            </a:r>
            <a:r>
              <a:rPr lang="en-US" sz="1200" dirty="0">
                <a:solidFill>
                  <a:schemeClr val="dk1"/>
                </a:solidFill>
                <a:latin typeface="+mn-lt"/>
              </a:rPr>
              <a:t> feature yang </a:t>
            </a:r>
            <a:r>
              <a:rPr lang="en-US" sz="1200" dirty="0" err="1">
                <a:solidFill>
                  <a:schemeClr val="dk1"/>
                </a:solidFill>
                <a:latin typeface="+mn-lt"/>
              </a:rPr>
              <a:t>korelasi</a:t>
            </a:r>
            <a:r>
              <a:rPr lang="en-US" sz="1200" dirty="0">
                <a:solidFill>
                  <a:schemeClr val="dk1"/>
                </a:solidFill>
                <a:latin typeface="+mn-lt"/>
              </a:rPr>
              <a:t> negative </a:t>
            </a:r>
            <a:r>
              <a:rPr lang="en-US" sz="1200" dirty="0" err="1">
                <a:solidFill>
                  <a:schemeClr val="dk1"/>
                </a:solidFill>
                <a:latin typeface="+mn-lt"/>
              </a:rPr>
              <a:t>nya</a:t>
            </a:r>
            <a:r>
              <a:rPr lang="en-US" sz="1200" dirty="0">
                <a:solidFill>
                  <a:schemeClr val="dk1"/>
                </a:solidFill>
                <a:latin typeface="+mn-lt"/>
              </a:rPr>
              <a:t> </a:t>
            </a:r>
            <a:r>
              <a:rPr lang="en-US" sz="1200" dirty="0" err="1">
                <a:solidFill>
                  <a:schemeClr val="dk1"/>
                </a:solidFill>
                <a:latin typeface="+mn-lt"/>
              </a:rPr>
              <a:t>tinggi</a:t>
            </a:r>
            <a:endParaRPr lang="en-US" sz="1200" dirty="0">
              <a:solidFill>
                <a:schemeClr val="dk1"/>
              </a:solidFill>
              <a:latin typeface="+mn-lt"/>
            </a:endParaRPr>
          </a:p>
          <a:p>
            <a:pPr marL="798513" indent="-171450">
              <a:buClr>
                <a:schemeClr val="dk1"/>
              </a:buClr>
              <a:buSzPct val="100000"/>
              <a:buFont typeface="+mj-lt"/>
              <a:buAutoNum type="alphaLcParenR"/>
            </a:pPr>
            <a:r>
              <a:rPr lang="en-US" sz="1200" dirty="0" err="1">
                <a:solidFill>
                  <a:schemeClr val="dk1"/>
                </a:solidFill>
                <a:latin typeface="+mn-lt"/>
              </a:rPr>
              <a:t>Untuk</a:t>
            </a:r>
            <a:r>
              <a:rPr lang="en-US" sz="1200" dirty="0">
                <a:solidFill>
                  <a:schemeClr val="dk1"/>
                </a:solidFill>
                <a:latin typeface="+mn-lt"/>
              </a:rPr>
              <a:t> </a:t>
            </a:r>
            <a:r>
              <a:rPr lang="en-US" sz="1200" dirty="0" err="1">
                <a:solidFill>
                  <a:schemeClr val="dk1"/>
                </a:solidFill>
                <a:latin typeface="+mn-lt"/>
              </a:rPr>
              <a:t>menanggulanginya</a:t>
            </a:r>
            <a:r>
              <a:rPr lang="en-US" sz="1200" dirty="0">
                <a:solidFill>
                  <a:schemeClr val="dk1"/>
                </a:solidFill>
                <a:latin typeface="+mn-lt"/>
              </a:rPr>
              <a:t> </a:t>
            </a:r>
            <a:r>
              <a:rPr lang="en-US" sz="1200" dirty="0" err="1">
                <a:solidFill>
                  <a:schemeClr val="dk1"/>
                </a:solidFill>
                <a:latin typeface="+mn-lt"/>
              </a:rPr>
              <a:t>bisa</a:t>
            </a:r>
            <a:r>
              <a:rPr lang="en-US" sz="1200" dirty="0">
                <a:solidFill>
                  <a:schemeClr val="dk1"/>
                </a:solidFill>
                <a:latin typeface="+mn-lt"/>
              </a:rPr>
              <a:t> </a:t>
            </a:r>
            <a:r>
              <a:rPr lang="en-US" sz="1200" dirty="0" err="1">
                <a:solidFill>
                  <a:schemeClr val="dk1"/>
                </a:solidFill>
                <a:latin typeface="+mn-lt"/>
              </a:rPr>
              <a:t>dengan</a:t>
            </a:r>
            <a:r>
              <a:rPr lang="en-US" sz="1200" dirty="0">
                <a:solidFill>
                  <a:schemeClr val="dk1"/>
                </a:solidFill>
                <a:latin typeface="+mn-lt"/>
              </a:rPr>
              <a:t> train test split data </a:t>
            </a:r>
            <a:r>
              <a:rPr lang="en-US" sz="1200" dirty="0" err="1">
                <a:solidFill>
                  <a:schemeClr val="dk1"/>
                </a:solidFill>
                <a:latin typeface="+mn-lt"/>
              </a:rPr>
              <a:t>sebelum</a:t>
            </a:r>
            <a:r>
              <a:rPr lang="en-US" sz="1200" dirty="0">
                <a:solidFill>
                  <a:schemeClr val="dk1"/>
                </a:solidFill>
                <a:latin typeface="+mn-lt"/>
              </a:rPr>
              <a:t> </a:t>
            </a:r>
            <a:r>
              <a:rPr lang="en-US" sz="1200" dirty="0" err="1">
                <a:solidFill>
                  <a:schemeClr val="dk1"/>
                </a:solidFill>
                <a:latin typeface="+mn-lt"/>
              </a:rPr>
              <a:t>preparasi</a:t>
            </a:r>
            <a:r>
              <a:rPr lang="en-US" sz="1200" dirty="0">
                <a:solidFill>
                  <a:schemeClr val="dk1"/>
                </a:solidFill>
                <a:latin typeface="+mn-lt"/>
              </a:rPr>
              <a:t>, </a:t>
            </a:r>
            <a:r>
              <a:rPr lang="en-US" sz="1200" dirty="0" err="1">
                <a:solidFill>
                  <a:schemeClr val="dk1"/>
                </a:solidFill>
                <a:latin typeface="+mn-lt"/>
              </a:rPr>
              <a:t>atau</a:t>
            </a:r>
            <a:r>
              <a:rPr lang="en-US" sz="1200" dirty="0">
                <a:solidFill>
                  <a:schemeClr val="dk1"/>
                </a:solidFill>
                <a:latin typeface="+mn-lt"/>
              </a:rPr>
              <a:t> </a:t>
            </a:r>
            <a:r>
              <a:rPr lang="en-US" sz="1200" dirty="0" err="1">
                <a:solidFill>
                  <a:schemeClr val="dk1"/>
                </a:solidFill>
                <a:latin typeface="+mn-lt"/>
              </a:rPr>
              <a:t>bisa</a:t>
            </a:r>
            <a:r>
              <a:rPr lang="en-US" sz="1200" dirty="0">
                <a:solidFill>
                  <a:schemeClr val="dk1"/>
                </a:solidFill>
                <a:latin typeface="+mn-lt"/>
              </a:rPr>
              <a:t> hyperparameter tuning.</a:t>
            </a:r>
          </a:p>
          <a:p>
            <a:pPr marL="476250" lvl="0" algn="l" rtl="0">
              <a:spcBef>
                <a:spcPts val="0"/>
              </a:spcBef>
              <a:spcAft>
                <a:spcPts val="0"/>
              </a:spcAft>
              <a:buClr>
                <a:schemeClr val="dk1"/>
              </a:buClr>
              <a:buSzPct val="100000"/>
              <a:buFont typeface="+mj-lt"/>
              <a:buAutoNum type="arabicPeriod" startAt="3"/>
            </a:pPr>
            <a:endParaRPr lang="en-US" sz="1200" dirty="0">
              <a:solidFill>
                <a:schemeClr val="dk1"/>
              </a:solidFill>
              <a:latin typeface="+mn-lt"/>
            </a:endParaRPr>
          </a:p>
        </p:txBody>
      </p:sp>
      <p:sp>
        <p:nvSpPr>
          <p:cNvPr id="4" name="Google Shape;115;p27">
            <a:extLst>
              <a:ext uri="{FF2B5EF4-FFF2-40B4-BE49-F238E27FC236}">
                <a16:creationId xmlns:a16="http://schemas.microsoft.com/office/drawing/2014/main" id="{96971C86-1255-46F9-91DF-BDA2B40868D6}"/>
              </a:ext>
            </a:extLst>
          </p:cNvPr>
          <p:cNvSpPr txBox="1"/>
          <p:nvPr/>
        </p:nvSpPr>
        <p:spPr>
          <a:xfrm>
            <a:off x="8180700" y="4772700"/>
            <a:ext cx="9633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Query Here</a:t>
            </a:r>
            <a:endParaRPr sz="1100" dirty="0">
              <a:solidFill>
                <a:srgbClr val="000000"/>
              </a:solidFill>
            </a:endParaRPr>
          </a:p>
        </p:txBody>
      </p:sp>
      <p:graphicFrame>
        <p:nvGraphicFramePr>
          <p:cNvPr id="2" name="Table 2">
            <a:extLst>
              <a:ext uri="{FF2B5EF4-FFF2-40B4-BE49-F238E27FC236}">
                <a16:creationId xmlns:a16="http://schemas.microsoft.com/office/drawing/2014/main" id="{A36EF856-818A-430F-AD8D-C596D993225E}"/>
              </a:ext>
            </a:extLst>
          </p:cNvPr>
          <p:cNvGraphicFramePr>
            <a:graphicFrameLocks noGrp="1"/>
          </p:cNvGraphicFramePr>
          <p:nvPr/>
        </p:nvGraphicFramePr>
        <p:xfrm>
          <a:off x="224118" y="1268148"/>
          <a:ext cx="8857129" cy="2233917"/>
        </p:xfrm>
        <a:graphic>
          <a:graphicData uri="http://schemas.openxmlformats.org/drawingml/2006/table">
            <a:tbl>
              <a:tblPr firstRow="1" bandRow="1">
                <a:tableStyleId>{F5AB1C69-6EDB-4FF4-983F-18BD219EF322}</a:tableStyleId>
              </a:tblPr>
              <a:tblGrid>
                <a:gridCol w="2205019">
                  <a:extLst>
                    <a:ext uri="{9D8B030D-6E8A-4147-A177-3AD203B41FA5}">
                      <a16:colId xmlns:a16="http://schemas.microsoft.com/office/drawing/2014/main" val="2384046915"/>
                    </a:ext>
                  </a:extLst>
                </a:gridCol>
                <a:gridCol w="2260605">
                  <a:extLst>
                    <a:ext uri="{9D8B030D-6E8A-4147-A177-3AD203B41FA5}">
                      <a16:colId xmlns:a16="http://schemas.microsoft.com/office/drawing/2014/main" val="623639270"/>
                    </a:ext>
                  </a:extLst>
                </a:gridCol>
                <a:gridCol w="2288401">
                  <a:extLst>
                    <a:ext uri="{9D8B030D-6E8A-4147-A177-3AD203B41FA5}">
                      <a16:colId xmlns:a16="http://schemas.microsoft.com/office/drawing/2014/main" val="3190129388"/>
                    </a:ext>
                  </a:extLst>
                </a:gridCol>
                <a:gridCol w="2103104">
                  <a:extLst>
                    <a:ext uri="{9D8B030D-6E8A-4147-A177-3AD203B41FA5}">
                      <a16:colId xmlns:a16="http://schemas.microsoft.com/office/drawing/2014/main" val="2991604456"/>
                    </a:ext>
                  </a:extLst>
                </a:gridCol>
              </a:tblGrid>
              <a:tr h="241594">
                <a:tc>
                  <a:txBody>
                    <a:bodyPr/>
                    <a:lstStyle/>
                    <a:p>
                      <a:pPr algn="ctr"/>
                      <a:r>
                        <a:rPr lang="en-US" sz="1200" dirty="0"/>
                        <a:t>Logistic </a:t>
                      </a:r>
                      <a:r>
                        <a:rPr lang="en-US" sz="1200" dirty="0" err="1"/>
                        <a:t>Regresion</a:t>
                      </a:r>
                      <a:endParaRPr lang="en-US" sz="1200" dirty="0">
                        <a:latin typeface="+mn-lt"/>
                      </a:endParaRPr>
                    </a:p>
                  </a:txBody>
                  <a:tcPr anchor="ctr"/>
                </a:tc>
                <a:tc>
                  <a:txBody>
                    <a:bodyPr/>
                    <a:lstStyle/>
                    <a:p>
                      <a:pPr algn="ctr"/>
                      <a:r>
                        <a:rPr lang="en-US" sz="1200" dirty="0"/>
                        <a:t>Decision Tree</a:t>
                      </a:r>
                      <a:endParaRPr lang="en-US" sz="1200" dirty="0">
                        <a:latin typeface="+mn-lt"/>
                      </a:endParaRPr>
                    </a:p>
                  </a:txBody>
                  <a:tcPr anchor="ctr"/>
                </a:tc>
                <a:tc>
                  <a:txBody>
                    <a:bodyPr/>
                    <a:lstStyle/>
                    <a:p>
                      <a:pPr algn="ctr"/>
                      <a:r>
                        <a:rPr lang="en-US" sz="1200" dirty="0"/>
                        <a:t>Random Forest</a:t>
                      </a:r>
                      <a:endParaRPr lang="en-US" sz="1200" dirty="0">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bg1"/>
                          </a:solidFill>
                          <a:effectLst/>
                        </a:rPr>
                        <a:t>k-Nearest Neighbors</a:t>
                      </a:r>
                      <a:endParaRPr lang="en-US" sz="1200" b="1" i="0" dirty="0">
                        <a:solidFill>
                          <a:schemeClr val="bg1"/>
                        </a:solidFill>
                        <a:effectLst/>
                        <a:latin typeface="+mn-lt"/>
                      </a:endParaRPr>
                    </a:p>
                  </a:txBody>
                  <a:tcPr anchor="ctr"/>
                </a:tc>
                <a:extLst>
                  <a:ext uri="{0D108BD9-81ED-4DB2-BD59-A6C34878D82A}">
                    <a16:rowId xmlns:a16="http://schemas.microsoft.com/office/drawing/2014/main" val="3328875115"/>
                  </a:ext>
                </a:extLst>
              </a:tr>
              <a:tr h="1959597">
                <a:tc>
                  <a:txBody>
                    <a:bodyPr/>
                    <a:lstStyle/>
                    <a:p>
                      <a:r>
                        <a:rPr lang="en-US" sz="1000" dirty="0"/>
                        <a:t>Accuracy (Train Set): 0.82</a:t>
                      </a:r>
                    </a:p>
                    <a:p>
                      <a:r>
                        <a:rPr lang="en-US" sz="1000" dirty="0"/>
                        <a:t>Accuracy (Test Set): 0.74</a:t>
                      </a:r>
                    </a:p>
                    <a:p>
                      <a:r>
                        <a:rPr lang="en-US" sz="1000" dirty="0"/>
                        <a:t>Precision (Train Set): 87.50 %</a:t>
                      </a:r>
                    </a:p>
                    <a:p>
                      <a:r>
                        <a:rPr lang="en-US" sz="1000" dirty="0"/>
                        <a:t>Precision (Test Set): 66.67 %</a:t>
                      </a:r>
                    </a:p>
                    <a:p>
                      <a:r>
                        <a:rPr lang="en-US" sz="1000" dirty="0"/>
                        <a:t>Recall (Train Set): 49.30 %</a:t>
                      </a:r>
                    </a:p>
                    <a:p>
                      <a:r>
                        <a:rPr lang="en-US" sz="1000" dirty="0"/>
                        <a:t>Recall (Test Set): 33.33 %</a:t>
                      </a:r>
                    </a:p>
                    <a:p>
                      <a:r>
                        <a:rPr lang="en-US" sz="1000" dirty="0"/>
                        <a:t>MCC (Train Set): 0.56</a:t>
                      </a:r>
                    </a:p>
                    <a:p>
                      <a:r>
                        <a:rPr lang="en-US" sz="1000" dirty="0"/>
                        <a:t>MCC (Test Set): 0.33</a:t>
                      </a:r>
                    </a:p>
                    <a:p>
                      <a:r>
                        <a:rPr lang="en-US" sz="1000" dirty="0"/>
                        <a:t>F-Beta-Score (Train Set): 75.76 %</a:t>
                      </a:r>
                    </a:p>
                    <a:p>
                      <a:r>
                        <a:rPr lang="en-US" sz="1000" dirty="0"/>
                        <a:t>F-Beta-Score (Test Set): 55.56 %</a:t>
                      </a:r>
                    </a:p>
                    <a:p>
                      <a:r>
                        <a:rPr lang="en-US" sz="1000" dirty="0" err="1"/>
                        <a:t>roc_auc</a:t>
                      </a:r>
                      <a:r>
                        <a:rPr lang="en-US" sz="1000" dirty="0"/>
                        <a:t> (train-</a:t>
                      </a:r>
                      <a:r>
                        <a:rPr lang="en-US" sz="1000" dirty="0" err="1"/>
                        <a:t>proba</a:t>
                      </a:r>
                      <a:r>
                        <a:rPr lang="en-US" sz="1000" dirty="0"/>
                        <a:t>): 82.53 %</a:t>
                      </a:r>
                    </a:p>
                    <a:p>
                      <a:r>
                        <a:rPr lang="en-US" sz="1000" dirty="0" err="1"/>
                        <a:t>roc_auc</a:t>
                      </a:r>
                      <a:r>
                        <a:rPr lang="en-US" sz="1000" dirty="0"/>
                        <a:t> (test-</a:t>
                      </a:r>
                      <a:r>
                        <a:rPr lang="en-US" sz="1000" dirty="0" err="1"/>
                        <a:t>proba</a:t>
                      </a:r>
                      <a:r>
                        <a:rPr lang="en-US" sz="1000" dirty="0"/>
                        <a:t>): 77.49 %</a:t>
                      </a:r>
                      <a:endParaRPr lang="en-US" sz="1000" dirty="0">
                        <a:latin typeface="+mn-lt"/>
                      </a:endParaRPr>
                    </a:p>
                  </a:txBody>
                  <a:tcPr anchor="ctr"/>
                </a:tc>
                <a:tc>
                  <a:txBody>
                    <a:bodyPr/>
                    <a:lstStyle/>
                    <a:p>
                      <a:r>
                        <a:rPr lang="en-US" sz="1000" dirty="0"/>
                        <a:t>Accuracy (Train Set): 1.00</a:t>
                      </a:r>
                    </a:p>
                    <a:p>
                      <a:r>
                        <a:rPr lang="en-US" sz="1000" dirty="0"/>
                        <a:t>Accuracy (Test Set): 1.00</a:t>
                      </a:r>
                    </a:p>
                    <a:p>
                      <a:r>
                        <a:rPr lang="en-US" sz="1000" dirty="0"/>
                        <a:t>Precision (Train Set): 100.00 %</a:t>
                      </a:r>
                    </a:p>
                    <a:p>
                      <a:r>
                        <a:rPr lang="en-US" sz="1000" dirty="0"/>
                        <a:t>Precision (Test Set): 100.00 %</a:t>
                      </a:r>
                    </a:p>
                    <a:p>
                      <a:r>
                        <a:rPr lang="en-US" sz="1000" dirty="0"/>
                        <a:t>Recall (Train Set): 100.00 %</a:t>
                      </a:r>
                    </a:p>
                    <a:p>
                      <a:r>
                        <a:rPr lang="en-US" sz="1000" dirty="0"/>
                        <a:t>Recall (Test Set): 100.00 %</a:t>
                      </a:r>
                    </a:p>
                    <a:p>
                      <a:r>
                        <a:rPr lang="en-US" sz="1000" dirty="0"/>
                        <a:t>MCC (Train Set): 1.00</a:t>
                      </a:r>
                    </a:p>
                    <a:p>
                      <a:r>
                        <a:rPr lang="en-US" sz="1000" dirty="0"/>
                        <a:t>MCC (Test Set): 1.00</a:t>
                      </a:r>
                    </a:p>
                    <a:p>
                      <a:r>
                        <a:rPr lang="en-US" sz="1000" dirty="0"/>
                        <a:t>F-Beta-Score (Train Set): 100.00 %</a:t>
                      </a:r>
                    </a:p>
                    <a:p>
                      <a:r>
                        <a:rPr lang="en-US" sz="1000" dirty="0"/>
                        <a:t>F-Beta-Score (Test Set): 100.00 %</a:t>
                      </a:r>
                    </a:p>
                    <a:p>
                      <a:r>
                        <a:rPr lang="en-US" sz="1000" dirty="0" err="1"/>
                        <a:t>roc_auc</a:t>
                      </a:r>
                      <a:r>
                        <a:rPr lang="en-US" sz="1000" dirty="0"/>
                        <a:t> (train-</a:t>
                      </a:r>
                      <a:r>
                        <a:rPr lang="en-US" sz="1000" dirty="0" err="1"/>
                        <a:t>proba</a:t>
                      </a:r>
                      <a:r>
                        <a:rPr lang="en-US" sz="1000" dirty="0"/>
                        <a:t>): 100.00 %</a:t>
                      </a:r>
                    </a:p>
                    <a:p>
                      <a:r>
                        <a:rPr lang="en-US" sz="1000" dirty="0" err="1"/>
                        <a:t>roc_auc</a:t>
                      </a:r>
                      <a:r>
                        <a:rPr lang="en-US" sz="1000" dirty="0"/>
                        <a:t> (test-</a:t>
                      </a:r>
                      <a:r>
                        <a:rPr lang="en-US" sz="1000" dirty="0" err="1"/>
                        <a:t>proba</a:t>
                      </a:r>
                      <a:r>
                        <a:rPr lang="en-US" sz="1000" dirty="0"/>
                        <a:t>): 100.00 %</a:t>
                      </a:r>
                      <a:endParaRPr lang="en-US" sz="1000" dirty="0">
                        <a:latin typeface="+mn-lt"/>
                      </a:endParaRPr>
                    </a:p>
                  </a:txBody>
                  <a:tcPr anchor="ctr"/>
                </a:tc>
                <a:tc>
                  <a:txBody>
                    <a:bodyPr/>
                    <a:lstStyle/>
                    <a:p>
                      <a:r>
                        <a:rPr lang="en-US" sz="1000" dirty="0"/>
                        <a:t>Accuracy (Train Set): 1.00</a:t>
                      </a:r>
                    </a:p>
                    <a:p>
                      <a:r>
                        <a:rPr lang="en-US" sz="1000" dirty="0"/>
                        <a:t>Accuracy (Test Set): 0.91</a:t>
                      </a:r>
                    </a:p>
                    <a:p>
                      <a:r>
                        <a:rPr lang="en-US" sz="1000" dirty="0"/>
                        <a:t>Precision (Train Set): 100.00 %</a:t>
                      </a:r>
                    </a:p>
                    <a:p>
                      <a:r>
                        <a:rPr lang="en-US" sz="1000" dirty="0"/>
                        <a:t>Precision (Test Set): 100.00 %</a:t>
                      </a:r>
                    </a:p>
                    <a:p>
                      <a:r>
                        <a:rPr lang="en-US" sz="1000" dirty="0"/>
                        <a:t>Recall (Train Set): 100.00 %</a:t>
                      </a:r>
                    </a:p>
                    <a:p>
                      <a:r>
                        <a:rPr lang="en-US" sz="1000" dirty="0"/>
                        <a:t>Recall (Test Set): 72.22 %</a:t>
                      </a:r>
                    </a:p>
                    <a:p>
                      <a:r>
                        <a:rPr lang="en-US" sz="1000" dirty="0"/>
                        <a:t>MCC (Train Set): 1.00</a:t>
                      </a:r>
                    </a:p>
                    <a:p>
                      <a:r>
                        <a:rPr lang="en-US" sz="1000" dirty="0"/>
                        <a:t>MCC (Test Set): 0.80</a:t>
                      </a:r>
                    </a:p>
                    <a:p>
                      <a:r>
                        <a:rPr lang="en-US" sz="1000" dirty="0"/>
                        <a:t>F-Beta-Score (Train Set): 100.00 %</a:t>
                      </a:r>
                    </a:p>
                    <a:p>
                      <a:r>
                        <a:rPr lang="en-US" sz="1000" dirty="0"/>
                        <a:t>F-Beta-Score (Test Set): 92.86 %</a:t>
                      </a:r>
                    </a:p>
                    <a:p>
                      <a:r>
                        <a:rPr lang="en-US" sz="1000" dirty="0" err="1"/>
                        <a:t>roc_auc</a:t>
                      </a:r>
                      <a:r>
                        <a:rPr lang="en-US" sz="1000" dirty="0"/>
                        <a:t> (train-</a:t>
                      </a:r>
                      <a:r>
                        <a:rPr lang="en-US" sz="1000" dirty="0" err="1"/>
                        <a:t>proba</a:t>
                      </a:r>
                      <a:r>
                        <a:rPr lang="en-US" sz="1000" dirty="0"/>
                        <a:t>): 100.00 %</a:t>
                      </a:r>
                    </a:p>
                    <a:p>
                      <a:r>
                        <a:rPr lang="en-US" sz="1000" dirty="0" err="1"/>
                        <a:t>roc_auc</a:t>
                      </a:r>
                      <a:r>
                        <a:rPr lang="en-US" sz="1000" dirty="0"/>
                        <a:t> (test-</a:t>
                      </a:r>
                      <a:r>
                        <a:rPr lang="en-US" sz="1000" dirty="0" err="1"/>
                        <a:t>proba</a:t>
                      </a:r>
                      <a:r>
                        <a:rPr lang="en-US" sz="1000" dirty="0"/>
                        <a:t>): 99.79 %</a:t>
                      </a:r>
                      <a:endParaRPr lang="en-US" sz="1000" dirty="0">
                        <a:latin typeface="+mn-lt"/>
                      </a:endParaRPr>
                    </a:p>
                  </a:txBody>
                  <a:tcPr anchor="ctr"/>
                </a:tc>
                <a:tc>
                  <a:txBody>
                    <a:bodyPr/>
                    <a:lstStyle/>
                    <a:p>
                      <a:r>
                        <a:rPr lang="en-US" sz="1000" dirty="0"/>
                        <a:t>Accuracy (Train Set): 0.75</a:t>
                      </a:r>
                    </a:p>
                    <a:p>
                      <a:r>
                        <a:rPr lang="en-US" sz="1000" dirty="0"/>
                        <a:t>Accuracy (Test Set): 0.61</a:t>
                      </a:r>
                    </a:p>
                    <a:p>
                      <a:r>
                        <a:rPr lang="en-US" sz="1000" dirty="0"/>
                        <a:t>Precision (Train Set): 80.00 %</a:t>
                      </a:r>
                    </a:p>
                    <a:p>
                      <a:r>
                        <a:rPr lang="en-US" sz="1000" dirty="0"/>
                        <a:t>Precision (Test Set): 25.00 %</a:t>
                      </a:r>
                    </a:p>
                    <a:p>
                      <a:r>
                        <a:rPr lang="en-US" sz="1000" dirty="0"/>
                        <a:t>Recall (Train Set): 28.17 %</a:t>
                      </a:r>
                    </a:p>
                    <a:p>
                      <a:r>
                        <a:rPr lang="en-US" sz="1000" dirty="0"/>
                        <a:t>Recall (Test Set): 11.11 %</a:t>
                      </a:r>
                    </a:p>
                    <a:p>
                      <a:r>
                        <a:rPr lang="en-US" sz="1000" dirty="0"/>
                        <a:t>MCC (Train Set): 0.37</a:t>
                      </a:r>
                    </a:p>
                    <a:p>
                      <a:r>
                        <a:rPr lang="en-US" sz="1000" dirty="0"/>
                        <a:t>MCC (Test Set): -0.06</a:t>
                      </a:r>
                    </a:p>
                    <a:p>
                      <a:r>
                        <a:rPr lang="en-US" sz="1000" dirty="0"/>
                        <a:t>F-Beta-Score (Train Set): 58.48 %</a:t>
                      </a:r>
                    </a:p>
                    <a:p>
                      <a:r>
                        <a:rPr lang="en-US" sz="1000" dirty="0"/>
                        <a:t>F-Beta-Score (Test Set): 20.00 %</a:t>
                      </a:r>
                    </a:p>
                    <a:p>
                      <a:r>
                        <a:rPr lang="en-US" sz="1000" dirty="0" err="1"/>
                        <a:t>roc_auc</a:t>
                      </a:r>
                      <a:r>
                        <a:rPr lang="en-US" sz="1000" dirty="0"/>
                        <a:t> (train-</a:t>
                      </a:r>
                      <a:r>
                        <a:rPr lang="en-US" sz="1000" dirty="0" err="1"/>
                        <a:t>proba</a:t>
                      </a:r>
                      <a:r>
                        <a:rPr lang="en-US" sz="1000" dirty="0"/>
                        <a:t>): 81.90 %</a:t>
                      </a:r>
                    </a:p>
                    <a:p>
                      <a:r>
                        <a:rPr lang="en-US" sz="1000" dirty="0" err="1"/>
                        <a:t>roc_auc</a:t>
                      </a:r>
                      <a:r>
                        <a:rPr lang="en-US" sz="1000" dirty="0"/>
                        <a:t> (test-</a:t>
                      </a:r>
                      <a:r>
                        <a:rPr lang="en-US" sz="1000" dirty="0" err="1"/>
                        <a:t>proba</a:t>
                      </a:r>
                      <a:r>
                        <a:rPr lang="en-US" sz="1000" dirty="0"/>
                        <a:t>): 48.58 %</a:t>
                      </a:r>
                      <a:endParaRPr lang="en-US" sz="1000" dirty="0">
                        <a:latin typeface="+mn-lt"/>
                      </a:endParaRPr>
                    </a:p>
                  </a:txBody>
                  <a:tcPr anchor="ctr"/>
                </a:tc>
                <a:extLst>
                  <a:ext uri="{0D108BD9-81ED-4DB2-BD59-A6C34878D82A}">
                    <a16:rowId xmlns:a16="http://schemas.microsoft.com/office/drawing/2014/main" val="1986287511"/>
                  </a:ext>
                </a:extLst>
              </a:tr>
            </a:tbl>
          </a:graphicData>
        </a:graphic>
      </p:graphicFrame>
    </p:spTree>
    <p:extLst>
      <p:ext uri="{BB962C8B-B14F-4D97-AF65-F5344CB8AC3E}">
        <p14:creationId xmlns:p14="http://schemas.microsoft.com/office/powerpoint/2010/main" val="1131667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1798" b="1">
                <a:latin typeface="Roboto"/>
                <a:ea typeface="Roboto"/>
                <a:cs typeface="Roboto"/>
                <a:sym typeface="Roboto"/>
              </a:rPr>
              <a:t>Build an Automated Resignation Behavior Prediction using Machine Learning</a:t>
            </a:r>
            <a:endParaRPr sz="1798" b="1">
              <a:latin typeface="Roboto"/>
              <a:ea typeface="Roboto"/>
              <a:cs typeface="Roboto"/>
              <a:sym typeface="Roboto"/>
            </a:endParaRPr>
          </a:p>
          <a:p>
            <a:pPr marL="0" lvl="0" indent="0" algn="ctr" rtl="0">
              <a:spcBef>
                <a:spcPts val="0"/>
              </a:spcBef>
              <a:spcAft>
                <a:spcPts val="0"/>
              </a:spcAft>
              <a:buSzPts val="990"/>
              <a:buNone/>
            </a:pPr>
            <a:endParaRPr sz="1798" b="1">
              <a:latin typeface="Roboto"/>
              <a:ea typeface="Roboto"/>
              <a:cs typeface="Roboto"/>
              <a:sym typeface="Roboto"/>
            </a:endParaRPr>
          </a:p>
        </p:txBody>
      </p:sp>
      <p:sp>
        <p:nvSpPr>
          <p:cNvPr id="55" name="Google Shape;55;p13"/>
          <p:cNvSpPr txBox="1">
            <a:spLocks noGrp="1"/>
          </p:cNvSpPr>
          <p:nvPr>
            <p:ph type="body" idx="1"/>
          </p:nvPr>
        </p:nvSpPr>
        <p:spPr>
          <a:xfrm>
            <a:off x="0" y="522449"/>
            <a:ext cx="9144000" cy="4345385"/>
          </a:xfrm>
          <a:prstGeom prst="rect">
            <a:avLst/>
          </a:prstGeom>
        </p:spPr>
        <p:txBody>
          <a:bodyPr spcFirstLastPara="1" wrap="square" lIns="91425" tIns="91425" rIns="91425" bIns="91425" anchor="t" anchorCtr="0">
            <a:normAutofit/>
          </a:bodyPr>
          <a:lstStyle/>
          <a:p>
            <a:pPr marL="476250" lvl="0" algn="l" rtl="0">
              <a:spcBef>
                <a:spcPts val="0"/>
              </a:spcBef>
              <a:spcAft>
                <a:spcPts val="0"/>
              </a:spcAft>
              <a:buClr>
                <a:schemeClr val="dk1"/>
              </a:buClr>
              <a:buSzPct val="100000"/>
              <a:buFont typeface="+mj-lt"/>
              <a:buAutoNum type="arabicPeriod" startAt="4"/>
            </a:pPr>
            <a:r>
              <a:rPr lang="en-US" sz="1200" dirty="0" err="1">
                <a:solidFill>
                  <a:schemeClr val="dk1"/>
                </a:solidFill>
                <a:latin typeface="+mn-lt"/>
              </a:rPr>
              <a:t>Pilih</a:t>
            </a:r>
            <a:r>
              <a:rPr lang="en-US" sz="1200" dirty="0">
                <a:solidFill>
                  <a:schemeClr val="dk1"/>
                </a:solidFill>
                <a:latin typeface="+mn-lt"/>
              </a:rPr>
              <a:t> Machine Learning model </a:t>
            </a:r>
            <a:r>
              <a:rPr lang="en-US" sz="1200" dirty="0" err="1">
                <a:solidFill>
                  <a:schemeClr val="dk1"/>
                </a:solidFill>
                <a:latin typeface="+mn-lt"/>
              </a:rPr>
              <a:t>terbaik</a:t>
            </a:r>
            <a:r>
              <a:rPr lang="en-US" sz="1200" dirty="0">
                <a:solidFill>
                  <a:schemeClr val="dk1"/>
                </a:solidFill>
                <a:latin typeface="+mn-lt"/>
              </a:rPr>
              <a:t>, </a:t>
            </a:r>
            <a:r>
              <a:rPr lang="en-US" sz="1200" dirty="0" err="1">
                <a:solidFill>
                  <a:schemeClr val="dk1"/>
                </a:solidFill>
                <a:latin typeface="+mn-lt"/>
              </a:rPr>
              <a:t>kemudian</a:t>
            </a:r>
            <a:r>
              <a:rPr lang="en-US" sz="1200" dirty="0">
                <a:solidFill>
                  <a:schemeClr val="dk1"/>
                </a:solidFill>
                <a:latin typeface="+mn-lt"/>
              </a:rPr>
              <a:t> </a:t>
            </a:r>
            <a:r>
              <a:rPr lang="en-US" sz="1200" dirty="0" err="1">
                <a:solidFill>
                  <a:schemeClr val="dk1"/>
                </a:solidFill>
                <a:latin typeface="+mn-lt"/>
              </a:rPr>
              <a:t>lakukan</a:t>
            </a:r>
            <a:r>
              <a:rPr lang="en-US" sz="1200" dirty="0">
                <a:solidFill>
                  <a:schemeClr val="dk1"/>
                </a:solidFill>
                <a:latin typeface="+mn-lt"/>
              </a:rPr>
              <a:t> hyperparameter tuning agar </a:t>
            </a:r>
            <a:r>
              <a:rPr lang="en-US" sz="1200" dirty="0" err="1">
                <a:solidFill>
                  <a:schemeClr val="dk1"/>
                </a:solidFill>
                <a:latin typeface="+mn-lt"/>
              </a:rPr>
              <a:t>meningkatkan</a:t>
            </a:r>
            <a:r>
              <a:rPr lang="en-US" sz="1200" dirty="0">
                <a:solidFill>
                  <a:schemeClr val="dk1"/>
                </a:solidFill>
                <a:latin typeface="+mn-lt"/>
              </a:rPr>
              <a:t> </a:t>
            </a:r>
            <a:r>
              <a:rPr lang="en-US" sz="1200" dirty="0" err="1">
                <a:solidFill>
                  <a:schemeClr val="dk1"/>
                </a:solidFill>
                <a:latin typeface="+mn-lt"/>
              </a:rPr>
              <a:t>performa</a:t>
            </a:r>
            <a:r>
              <a:rPr lang="en-US" sz="1200" dirty="0">
                <a:solidFill>
                  <a:schemeClr val="dk1"/>
                </a:solidFill>
                <a:latin typeface="+mn-lt"/>
              </a:rPr>
              <a:t> Machine Learning. </a:t>
            </a:r>
            <a:r>
              <a:rPr lang="en-US" sz="1200" dirty="0" err="1">
                <a:solidFill>
                  <a:schemeClr val="dk1"/>
                </a:solidFill>
                <a:latin typeface="+mn-lt"/>
              </a:rPr>
              <a:t>Gunakan</a:t>
            </a:r>
            <a:r>
              <a:rPr lang="en-US" sz="1200" dirty="0">
                <a:solidFill>
                  <a:schemeClr val="dk1"/>
                </a:solidFill>
                <a:latin typeface="+mn-lt"/>
              </a:rPr>
              <a:t> </a:t>
            </a:r>
            <a:r>
              <a:rPr lang="en-US" sz="1200" dirty="0" err="1">
                <a:solidFill>
                  <a:schemeClr val="dk1"/>
                </a:solidFill>
                <a:latin typeface="+mn-lt"/>
              </a:rPr>
              <a:t>metode</a:t>
            </a:r>
            <a:r>
              <a:rPr lang="en-US" sz="1200" dirty="0">
                <a:solidFill>
                  <a:schemeClr val="dk1"/>
                </a:solidFill>
                <a:latin typeface="+mn-lt"/>
              </a:rPr>
              <a:t> pipeline dan cross-validation agar </a:t>
            </a:r>
            <a:r>
              <a:rPr lang="en-US" sz="1200" dirty="0" err="1">
                <a:solidFill>
                  <a:schemeClr val="dk1"/>
                </a:solidFill>
                <a:latin typeface="+mn-lt"/>
              </a:rPr>
              <a:t>menghasilkan</a:t>
            </a:r>
            <a:r>
              <a:rPr lang="en-US" sz="1200" dirty="0">
                <a:solidFill>
                  <a:schemeClr val="dk1"/>
                </a:solidFill>
                <a:latin typeface="+mn-lt"/>
              </a:rPr>
              <a:t> model yang </a:t>
            </a:r>
            <a:r>
              <a:rPr lang="en-US" sz="1200" dirty="0" err="1">
                <a:solidFill>
                  <a:schemeClr val="dk1"/>
                </a:solidFill>
                <a:latin typeface="+mn-lt"/>
              </a:rPr>
              <a:t>berkualitas</a:t>
            </a:r>
            <a:r>
              <a:rPr lang="en-US" sz="1200" dirty="0">
                <a:solidFill>
                  <a:schemeClr val="dk1"/>
                </a:solidFill>
                <a:latin typeface="+mn-lt"/>
              </a:rPr>
              <a:t>. </a:t>
            </a:r>
            <a:r>
              <a:rPr lang="en-US" sz="1200" b="0" i="0" dirty="0" err="1">
                <a:solidFill>
                  <a:srgbClr val="212121"/>
                </a:solidFill>
                <a:effectLst/>
                <a:latin typeface="+mn-lt"/>
              </a:rPr>
              <a:t>Dengan</a:t>
            </a:r>
            <a:r>
              <a:rPr lang="en-US" sz="1200" b="0" i="0" dirty="0">
                <a:solidFill>
                  <a:srgbClr val="212121"/>
                </a:solidFill>
                <a:effectLst/>
                <a:latin typeface="+mn-lt"/>
              </a:rPr>
              <a:t> </a:t>
            </a:r>
            <a:r>
              <a:rPr lang="en-US" sz="1200" b="0" i="0" dirty="0" err="1">
                <a:solidFill>
                  <a:srgbClr val="212121"/>
                </a:solidFill>
                <a:effectLst/>
                <a:latin typeface="+mn-lt"/>
              </a:rPr>
              <a:t>membandingkan</a:t>
            </a:r>
            <a:r>
              <a:rPr lang="en-US" sz="1200" b="0" i="0" dirty="0">
                <a:solidFill>
                  <a:srgbClr val="212121"/>
                </a:solidFill>
                <a:effectLst/>
                <a:latin typeface="+mn-lt"/>
              </a:rPr>
              <a:t> </a:t>
            </a:r>
            <a:r>
              <a:rPr lang="en-US" sz="1200" b="0" i="0" dirty="0" err="1">
                <a:solidFill>
                  <a:srgbClr val="212121"/>
                </a:solidFill>
                <a:effectLst/>
                <a:latin typeface="+mn-lt"/>
              </a:rPr>
              <a:t>hasil</a:t>
            </a:r>
            <a:r>
              <a:rPr lang="en-US" sz="1200" b="0" i="0" dirty="0">
                <a:solidFill>
                  <a:srgbClr val="212121"/>
                </a:solidFill>
                <a:effectLst/>
                <a:latin typeface="+mn-lt"/>
              </a:rPr>
              <a:t> accuracy (test) 4 model, </a:t>
            </a:r>
            <a:r>
              <a:rPr lang="en-US" sz="1200" b="0" i="0" dirty="0" err="1">
                <a:solidFill>
                  <a:srgbClr val="212121"/>
                </a:solidFill>
                <a:effectLst/>
                <a:latin typeface="+mn-lt"/>
              </a:rPr>
              <a:t>yaitu</a:t>
            </a:r>
            <a:r>
              <a:rPr lang="en-US" sz="1200" b="0" i="0" dirty="0">
                <a:solidFill>
                  <a:srgbClr val="212121"/>
                </a:solidFill>
                <a:effectLst/>
                <a:latin typeface="+mn-lt"/>
              </a:rPr>
              <a:t> :</a:t>
            </a:r>
            <a:endParaRPr lang="en-US" sz="1200" dirty="0">
              <a:solidFill>
                <a:schemeClr val="dk1"/>
              </a:solidFill>
              <a:latin typeface="+mn-lt"/>
            </a:endParaRPr>
          </a:p>
          <a:p>
            <a:pPr marL="744538" indent="-288925">
              <a:buClr>
                <a:schemeClr val="dk1"/>
              </a:buClr>
              <a:buSzPct val="100000"/>
            </a:pPr>
            <a:r>
              <a:rPr lang="en-US" sz="1200" b="1" dirty="0">
                <a:solidFill>
                  <a:schemeClr val="dk1"/>
                </a:solidFill>
                <a:latin typeface="+mn-lt"/>
              </a:rPr>
              <a:t>Logistic Regression = 0.74</a:t>
            </a:r>
          </a:p>
          <a:p>
            <a:pPr marL="744538" indent="-288925">
              <a:buClr>
                <a:schemeClr val="dk1"/>
              </a:buClr>
              <a:buSzPct val="100000"/>
            </a:pPr>
            <a:r>
              <a:rPr lang="en-US" sz="1200" dirty="0">
                <a:solidFill>
                  <a:schemeClr val="dk1"/>
                </a:solidFill>
                <a:latin typeface="+mn-lt"/>
              </a:rPr>
              <a:t>Decision Tree (</a:t>
            </a:r>
            <a:r>
              <a:rPr lang="en-US" sz="1200" dirty="0" err="1">
                <a:solidFill>
                  <a:schemeClr val="dk1"/>
                </a:solidFill>
                <a:latin typeface="+mn-lt"/>
              </a:rPr>
              <a:t>setelah</a:t>
            </a:r>
            <a:r>
              <a:rPr lang="en-US" sz="1200" dirty="0">
                <a:solidFill>
                  <a:schemeClr val="dk1"/>
                </a:solidFill>
                <a:latin typeface="+mn-lt"/>
              </a:rPr>
              <a:t> pipeline dan CV) = 0.607018</a:t>
            </a:r>
          </a:p>
          <a:p>
            <a:pPr marL="744538" indent="-288925">
              <a:buClr>
                <a:schemeClr val="dk1"/>
              </a:buClr>
              <a:buSzPct val="100000"/>
            </a:pPr>
            <a:r>
              <a:rPr lang="en-US" sz="1200" dirty="0">
                <a:solidFill>
                  <a:schemeClr val="dk1"/>
                </a:solidFill>
                <a:latin typeface="+mn-lt"/>
              </a:rPr>
              <a:t>Decision Tree (</a:t>
            </a:r>
            <a:r>
              <a:rPr lang="en-US" sz="1200" dirty="0" err="1">
                <a:solidFill>
                  <a:schemeClr val="dk1"/>
                </a:solidFill>
                <a:latin typeface="+mn-lt"/>
              </a:rPr>
              <a:t>setelah</a:t>
            </a:r>
            <a:r>
              <a:rPr lang="en-US" sz="1200" dirty="0">
                <a:solidFill>
                  <a:schemeClr val="dk1"/>
                </a:solidFill>
                <a:latin typeface="+mn-lt"/>
              </a:rPr>
              <a:t> pipeline CV dan hyperparameter) = 0.694737</a:t>
            </a:r>
          </a:p>
          <a:p>
            <a:pPr marL="744538" indent="-288925">
              <a:buClr>
                <a:schemeClr val="dk1"/>
              </a:buClr>
              <a:buSzPct val="100000"/>
            </a:pPr>
            <a:r>
              <a:rPr lang="en-US" sz="1200" dirty="0">
                <a:solidFill>
                  <a:schemeClr val="dk1"/>
                </a:solidFill>
                <a:latin typeface="+mn-lt"/>
              </a:rPr>
              <a:t>Random Forest (</a:t>
            </a:r>
            <a:r>
              <a:rPr lang="en-US" sz="1200" dirty="0" err="1">
                <a:solidFill>
                  <a:schemeClr val="dk1"/>
                </a:solidFill>
                <a:latin typeface="+mn-lt"/>
              </a:rPr>
              <a:t>setelah</a:t>
            </a:r>
            <a:r>
              <a:rPr lang="en-US" sz="1200" dirty="0">
                <a:solidFill>
                  <a:schemeClr val="dk1"/>
                </a:solidFill>
                <a:latin typeface="+mn-lt"/>
              </a:rPr>
              <a:t> pipeline dan CV) = 0.663158</a:t>
            </a:r>
          </a:p>
          <a:p>
            <a:pPr marL="744538" indent="-288925">
              <a:buClr>
                <a:schemeClr val="dk1"/>
              </a:buClr>
              <a:buSzPct val="100000"/>
            </a:pPr>
            <a:r>
              <a:rPr lang="en-US" sz="1200" dirty="0">
                <a:solidFill>
                  <a:schemeClr val="dk1"/>
                </a:solidFill>
                <a:latin typeface="+mn-lt"/>
              </a:rPr>
              <a:t>Random Forest (</a:t>
            </a:r>
            <a:r>
              <a:rPr lang="en-US" sz="1200" dirty="0" err="1">
                <a:solidFill>
                  <a:schemeClr val="dk1"/>
                </a:solidFill>
                <a:latin typeface="+mn-lt"/>
              </a:rPr>
              <a:t>setelah</a:t>
            </a:r>
            <a:r>
              <a:rPr lang="en-US" sz="1200" dirty="0">
                <a:solidFill>
                  <a:schemeClr val="dk1"/>
                </a:solidFill>
                <a:latin typeface="+mn-lt"/>
              </a:rPr>
              <a:t> pipeline CV dan hyperparameter) = 0.687719</a:t>
            </a:r>
          </a:p>
          <a:p>
            <a:pPr marL="744538" indent="-288925">
              <a:buClr>
                <a:schemeClr val="dk1"/>
              </a:buClr>
              <a:buSzPct val="100000"/>
            </a:pPr>
            <a:r>
              <a:rPr lang="en-US" sz="1200" dirty="0">
                <a:solidFill>
                  <a:schemeClr val="dk1"/>
                </a:solidFill>
                <a:latin typeface="+mn-lt"/>
              </a:rPr>
              <a:t>k-Nearest Neighbors = 0.61</a:t>
            </a:r>
          </a:p>
          <a:p>
            <a:pPr marL="455613" indent="0">
              <a:buClr>
                <a:schemeClr val="dk1"/>
              </a:buClr>
              <a:buSzPct val="100000"/>
              <a:buNone/>
            </a:pPr>
            <a:endParaRPr lang="en-US" sz="1200" dirty="0">
              <a:solidFill>
                <a:schemeClr val="dk1"/>
              </a:solidFill>
              <a:latin typeface="+mn-lt"/>
            </a:endParaRPr>
          </a:p>
          <a:p>
            <a:pPr marL="476250" lvl="0" algn="l" rtl="0">
              <a:spcBef>
                <a:spcPts val="0"/>
              </a:spcBef>
              <a:spcAft>
                <a:spcPts val="0"/>
              </a:spcAft>
              <a:buClr>
                <a:schemeClr val="dk1"/>
              </a:buClr>
              <a:buSzPct val="100000"/>
              <a:buFont typeface="+mj-lt"/>
              <a:buAutoNum type="arabicPeriod" startAt="5"/>
            </a:pPr>
            <a:r>
              <a:rPr lang="en-US" sz="1200" dirty="0" err="1">
                <a:solidFill>
                  <a:schemeClr val="dk1"/>
                </a:solidFill>
                <a:latin typeface="+mn-lt"/>
              </a:rPr>
              <a:t>Tampilkan</a:t>
            </a:r>
            <a:r>
              <a:rPr lang="en-US" sz="1200" dirty="0">
                <a:solidFill>
                  <a:schemeClr val="dk1"/>
                </a:solidFill>
                <a:latin typeface="+mn-lt"/>
              </a:rPr>
              <a:t> </a:t>
            </a:r>
            <a:r>
              <a:rPr lang="en-US" sz="1200" dirty="0" err="1">
                <a:solidFill>
                  <a:schemeClr val="dk1"/>
                </a:solidFill>
                <a:latin typeface="+mn-lt"/>
              </a:rPr>
              <a:t>visualisasi</a:t>
            </a:r>
            <a:r>
              <a:rPr lang="en-US" sz="1200" dirty="0">
                <a:solidFill>
                  <a:schemeClr val="dk1"/>
                </a:solidFill>
                <a:latin typeface="+mn-lt"/>
              </a:rPr>
              <a:t> </a:t>
            </a:r>
            <a:r>
              <a:rPr lang="en-US" sz="1200" dirty="0" err="1">
                <a:solidFill>
                  <a:schemeClr val="dk1"/>
                </a:solidFill>
                <a:latin typeface="+mn-lt"/>
              </a:rPr>
              <a:t>dari</a:t>
            </a:r>
            <a:r>
              <a:rPr lang="en-US" sz="1200" dirty="0">
                <a:solidFill>
                  <a:schemeClr val="dk1"/>
                </a:solidFill>
                <a:latin typeface="+mn-lt"/>
              </a:rPr>
              <a:t> Machine Learning metrics yang </a:t>
            </a:r>
            <a:r>
              <a:rPr lang="en-US" sz="1200" dirty="0" err="1">
                <a:solidFill>
                  <a:schemeClr val="dk1"/>
                </a:solidFill>
                <a:latin typeface="+mn-lt"/>
              </a:rPr>
              <a:t>diukur</a:t>
            </a:r>
            <a:r>
              <a:rPr lang="en-US" sz="1200" dirty="0">
                <a:solidFill>
                  <a:schemeClr val="dk1"/>
                </a:solidFill>
                <a:latin typeface="+mn-lt"/>
              </a:rPr>
              <a:t>.</a:t>
            </a:r>
          </a:p>
          <a:p>
            <a:pPr marL="744538" indent="-287338">
              <a:buClr>
                <a:schemeClr val="dk1"/>
              </a:buClr>
              <a:buSzPct val="100000"/>
            </a:pPr>
            <a:r>
              <a:rPr lang="en-US" sz="1200" b="0" i="0" dirty="0">
                <a:solidFill>
                  <a:srgbClr val="212121"/>
                </a:solidFill>
                <a:effectLst/>
                <a:latin typeface="Roboto" panose="02000000000000000000" pitchFamily="2" charset="0"/>
              </a:rPr>
              <a:t>Learning Curve</a:t>
            </a:r>
          </a:p>
          <a:p>
            <a:pPr marL="133350" indent="0">
              <a:buClr>
                <a:schemeClr val="dk1"/>
              </a:buClr>
              <a:buSzPct val="100000"/>
              <a:buNone/>
            </a:pPr>
            <a:endParaRPr lang="en-US" sz="1200" dirty="0">
              <a:solidFill>
                <a:schemeClr val="dk1"/>
              </a:solidFill>
              <a:latin typeface="+mn-lt"/>
            </a:endParaRPr>
          </a:p>
        </p:txBody>
      </p:sp>
      <p:sp>
        <p:nvSpPr>
          <p:cNvPr id="4" name="Google Shape;115;p27">
            <a:extLst>
              <a:ext uri="{FF2B5EF4-FFF2-40B4-BE49-F238E27FC236}">
                <a16:creationId xmlns:a16="http://schemas.microsoft.com/office/drawing/2014/main" id="{96971C86-1255-46F9-91DF-BDA2B40868D6}"/>
              </a:ext>
            </a:extLst>
          </p:cNvPr>
          <p:cNvSpPr txBox="1"/>
          <p:nvPr/>
        </p:nvSpPr>
        <p:spPr>
          <a:xfrm>
            <a:off x="8180700" y="4772700"/>
            <a:ext cx="9633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Query Here</a:t>
            </a:r>
            <a:endParaRPr sz="1100" dirty="0">
              <a:solidFill>
                <a:srgbClr val="000000"/>
              </a:solidFill>
            </a:endParaRPr>
          </a:p>
        </p:txBody>
      </p:sp>
      <p:pic>
        <p:nvPicPr>
          <p:cNvPr id="1030" name="Picture 6">
            <a:extLst>
              <a:ext uri="{FF2B5EF4-FFF2-40B4-BE49-F238E27FC236}">
                <a16:creationId xmlns:a16="http://schemas.microsoft.com/office/drawing/2014/main" id="{732D2D20-873A-428D-8EFE-6089BB708F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6848" y="3020039"/>
            <a:ext cx="4610303" cy="2123461"/>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47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1798" b="1" dirty="0">
                <a:latin typeface="Roboto"/>
                <a:ea typeface="Roboto"/>
                <a:cs typeface="Roboto"/>
                <a:sym typeface="Roboto"/>
              </a:rPr>
              <a:t>Build an Automated Resignation Behavior Prediction using Machine Learning</a:t>
            </a:r>
            <a:endParaRPr sz="1798" b="1" dirty="0">
              <a:latin typeface="Roboto"/>
              <a:ea typeface="Roboto"/>
              <a:cs typeface="Roboto"/>
              <a:sym typeface="Roboto"/>
            </a:endParaRPr>
          </a:p>
          <a:p>
            <a:pPr marL="0" lvl="0" indent="0" algn="ctr" rtl="0">
              <a:spcBef>
                <a:spcPts val="0"/>
              </a:spcBef>
              <a:spcAft>
                <a:spcPts val="0"/>
              </a:spcAft>
              <a:buSzPts val="990"/>
              <a:buNone/>
            </a:pPr>
            <a:endParaRPr sz="1798" b="1" dirty="0">
              <a:latin typeface="Roboto"/>
              <a:ea typeface="Roboto"/>
              <a:cs typeface="Roboto"/>
              <a:sym typeface="Roboto"/>
            </a:endParaRPr>
          </a:p>
        </p:txBody>
      </p:sp>
      <p:sp>
        <p:nvSpPr>
          <p:cNvPr id="55" name="Google Shape;55;p13"/>
          <p:cNvSpPr txBox="1">
            <a:spLocks noGrp="1"/>
          </p:cNvSpPr>
          <p:nvPr>
            <p:ph type="body" idx="1"/>
          </p:nvPr>
        </p:nvSpPr>
        <p:spPr>
          <a:xfrm>
            <a:off x="0" y="522449"/>
            <a:ext cx="9144000" cy="4345385"/>
          </a:xfrm>
          <a:prstGeom prst="rect">
            <a:avLst/>
          </a:prstGeom>
        </p:spPr>
        <p:txBody>
          <a:bodyPr spcFirstLastPara="1" wrap="square" lIns="91425" tIns="91425" rIns="91425" bIns="91425" anchor="t" anchorCtr="0">
            <a:normAutofit/>
          </a:bodyPr>
          <a:lstStyle/>
          <a:p>
            <a:pPr marL="744538" indent="-287338">
              <a:buClr>
                <a:schemeClr val="dk1"/>
              </a:buClr>
              <a:buSzPct val="100000"/>
            </a:pPr>
            <a:r>
              <a:rPr lang="en-US" sz="1200" b="0" i="0" dirty="0">
                <a:solidFill>
                  <a:srgbClr val="212121"/>
                </a:solidFill>
                <a:effectLst/>
                <a:latin typeface="+mn-lt"/>
              </a:rPr>
              <a:t>Feature Importance</a:t>
            </a:r>
          </a:p>
          <a:p>
            <a:pPr marL="969963" indent="-220663">
              <a:buClr>
                <a:schemeClr val="dk1"/>
              </a:buClr>
              <a:buSzPct val="100000"/>
              <a:buFont typeface="+mj-lt"/>
              <a:buAutoNum type="arabicParenR"/>
            </a:pPr>
            <a:r>
              <a:rPr lang="en-US" sz="1200" b="0" i="0" dirty="0">
                <a:solidFill>
                  <a:srgbClr val="212121"/>
                </a:solidFill>
                <a:effectLst/>
                <a:latin typeface="+mn-lt"/>
              </a:rPr>
              <a:t>18 </a:t>
            </a:r>
            <a:r>
              <a:rPr lang="en-US" sz="1200" b="0" i="0" dirty="0" err="1">
                <a:solidFill>
                  <a:srgbClr val="212121"/>
                </a:solidFill>
                <a:effectLst/>
                <a:latin typeface="+mn-lt"/>
              </a:rPr>
              <a:t>adalah</a:t>
            </a:r>
            <a:r>
              <a:rPr lang="en-US" sz="1200" b="0" i="0" dirty="0">
                <a:solidFill>
                  <a:srgbClr val="212121"/>
                </a:solidFill>
                <a:effectLst/>
                <a:latin typeface="+mn-lt"/>
              </a:rPr>
              <a:t> </a:t>
            </a:r>
            <a:r>
              <a:rPr lang="en-US" sz="1200" b="0" i="0" dirty="0" err="1">
                <a:solidFill>
                  <a:srgbClr val="212121"/>
                </a:solidFill>
                <a:effectLst/>
                <a:latin typeface="+mn-lt"/>
              </a:rPr>
              <a:t>Pekerjaan_Data</a:t>
            </a:r>
            <a:r>
              <a:rPr lang="en-US" sz="1200" b="0" i="0" dirty="0">
                <a:solidFill>
                  <a:srgbClr val="212121"/>
                </a:solidFill>
                <a:effectLst/>
                <a:latin typeface="+mn-lt"/>
              </a:rPr>
              <a:t> Analyst </a:t>
            </a:r>
          </a:p>
          <a:p>
            <a:pPr marL="969963" indent="-220663">
              <a:buClr>
                <a:schemeClr val="dk1"/>
              </a:buClr>
              <a:buSzPct val="100000"/>
              <a:buFont typeface="+mj-lt"/>
              <a:buAutoNum type="arabicParenR"/>
            </a:pPr>
            <a:r>
              <a:rPr lang="en-US" sz="1200" b="0" i="0" dirty="0">
                <a:solidFill>
                  <a:srgbClr val="212121"/>
                </a:solidFill>
                <a:effectLst/>
                <a:latin typeface="+mn-lt"/>
              </a:rPr>
              <a:t>14 </a:t>
            </a:r>
            <a:r>
              <a:rPr lang="en-US" sz="1200" b="0" i="0" dirty="0" err="1">
                <a:solidFill>
                  <a:srgbClr val="212121"/>
                </a:solidFill>
                <a:effectLst/>
                <a:latin typeface="+mn-lt"/>
              </a:rPr>
              <a:t>adalah</a:t>
            </a:r>
            <a:r>
              <a:rPr lang="en-US" sz="1200" b="0" i="0" dirty="0">
                <a:solidFill>
                  <a:srgbClr val="212121"/>
                </a:solidFill>
                <a:effectLst/>
                <a:latin typeface="+mn-lt"/>
              </a:rPr>
              <a:t> </a:t>
            </a:r>
            <a:r>
              <a:rPr lang="en-US" sz="1200" b="0" i="0" dirty="0" err="1">
                <a:solidFill>
                  <a:srgbClr val="212121"/>
                </a:solidFill>
                <a:effectLst/>
                <a:latin typeface="+mn-lt"/>
              </a:rPr>
              <a:t>PerformancePegawai_Sangat_kurang</a:t>
            </a:r>
            <a:r>
              <a:rPr lang="en-US" sz="1200" b="0" i="0" dirty="0">
                <a:solidFill>
                  <a:srgbClr val="212121"/>
                </a:solidFill>
                <a:effectLst/>
                <a:latin typeface="+mn-lt"/>
              </a:rPr>
              <a:t> </a:t>
            </a:r>
          </a:p>
          <a:p>
            <a:pPr marL="969963" indent="-220663">
              <a:buClr>
                <a:schemeClr val="dk1"/>
              </a:buClr>
              <a:buSzPct val="100000"/>
              <a:buFont typeface="+mj-lt"/>
              <a:buAutoNum type="arabicParenR"/>
            </a:pPr>
            <a:r>
              <a:rPr lang="en-US" sz="1200" b="0" i="0" dirty="0">
                <a:solidFill>
                  <a:srgbClr val="212121"/>
                </a:solidFill>
                <a:effectLst/>
                <a:latin typeface="+mn-lt"/>
              </a:rPr>
              <a:t>37 </a:t>
            </a:r>
            <a:r>
              <a:rPr lang="en-US" sz="1200" b="0" i="0" dirty="0" err="1">
                <a:solidFill>
                  <a:srgbClr val="212121"/>
                </a:solidFill>
                <a:effectLst/>
                <a:latin typeface="+mn-lt"/>
              </a:rPr>
              <a:t>adalah</a:t>
            </a:r>
            <a:r>
              <a:rPr lang="en-US" sz="1200" b="0" i="0" dirty="0">
                <a:solidFill>
                  <a:srgbClr val="212121"/>
                </a:solidFill>
                <a:effectLst/>
                <a:latin typeface="+mn-lt"/>
              </a:rPr>
              <a:t> </a:t>
            </a:r>
            <a:r>
              <a:rPr lang="en-US" sz="1200" b="0" i="0" dirty="0" err="1">
                <a:solidFill>
                  <a:srgbClr val="212121"/>
                </a:solidFill>
                <a:effectLst/>
                <a:latin typeface="+mn-lt"/>
              </a:rPr>
              <a:t>StatusKepegawaian_Internship</a:t>
            </a:r>
            <a:r>
              <a:rPr lang="en-US" sz="1200" b="0" i="0" dirty="0">
                <a:solidFill>
                  <a:srgbClr val="212121"/>
                </a:solidFill>
                <a:effectLst/>
                <a:latin typeface="+mn-lt"/>
              </a:rPr>
              <a:t> </a:t>
            </a:r>
          </a:p>
          <a:p>
            <a:pPr marL="969963" indent="-220663">
              <a:buClr>
                <a:schemeClr val="dk1"/>
              </a:buClr>
              <a:buSzPct val="100000"/>
              <a:buFont typeface="+mj-lt"/>
              <a:buAutoNum type="arabicParenR"/>
            </a:pPr>
            <a:r>
              <a:rPr lang="en-US" sz="1200" b="0" i="0" dirty="0">
                <a:solidFill>
                  <a:srgbClr val="212121"/>
                </a:solidFill>
                <a:effectLst/>
                <a:latin typeface="+mn-lt"/>
              </a:rPr>
              <a:t>30 </a:t>
            </a:r>
            <a:r>
              <a:rPr lang="en-US" sz="1200" b="0" i="0" dirty="0" err="1">
                <a:solidFill>
                  <a:srgbClr val="212121"/>
                </a:solidFill>
                <a:effectLst/>
                <a:latin typeface="+mn-lt"/>
              </a:rPr>
              <a:t>adalah</a:t>
            </a:r>
            <a:r>
              <a:rPr lang="en-US" sz="1200" b="0" i="0" dirty="0">
                <a:solidFill>
                  <a:srgbClr val="212121"/>
                </a:solidFill>
                <a:effectLst/>
                <a:latin typeface="+mn-lt"/>
              </a:rPr>
              <a:t> </a:t>
            </a:r>
            <a:r>
              <a:rPr lang="en-US" sz="1200" b="0" i="0" dirty="0" err="1">
                <a:solidFill>
                  <a:srgbClr val="212121"/>
                </a:solidFill>
                <a:effectLst/>
                <a:latin typeface="+mn-lt"/>
              </a:rPr>
              <a:t>Pekerjaan_Software</a:t>
            </a:r>
            <a:r>
              <a:rPr lang="en-US" sz="1200" b="0" i="0" dirty="0">
                <a:solidFill>
                  <a:srgbClr val="212121"/>
                </a:solidFill>
                <a:effectLst/>
                <a:latin typeface="+mn-lt"/>
              </a:rPr>
              <a:t> Engineer (Front End) </a:t>
            </a:r>
          </a:p>
          <a:p>
            <a:pPr marL="969963" indent="-220663">
              <a:buClr>
                <a:schemeClr val="dk1"/>
              </a:buClr>
              <a:buSzPct val="100000"/>
              <a:buFont typeface="+mj-lt"/>
              <a:buAutoNum type="arabicParenR"/>
            </a:pPr>
            <a:r>
              <a:rPr lang="en-US" sz="1200" b="0" i="0" dirty="0">
                <a:solidFill>
                  <a:srgbClr val="212121"/>
                </a:solidFill>
                <a:effectLst/>
                <a:latin typeface="+mn-lt"/>
              </a:rPr>
              <a:t>1 </a:t>
            </a:r>
            <a:r>
              <a:rPr lang="en-US" sz="1200" b="0" i="0" dirty="0" err="1">
                <a:solidFill>
                  <a:srgbClr val="212121"/>
                </a:solidFill>
                <a:effectLst/>
                <a:latin typeface="+mn-lt"/>
              </a:rPr>
              <a:t>adalah</a:t>
            </a:r>
            <a:r>
              <a:rPr lang="en-US" sz="1200" b="0" i="0" dirty="0">
                <a:solidFill>
                  <a:srgbClr val="212121"/>
                </a:solidFill>
                <a:effectLst/>
                <a:latin typeface="+mn-lt"/>
              </a:rPr>
              <a:t> </a:t>
            </a:r>
            <a:r>
              <a:rPr lang="en-US" sz="1200" b="0" i="0" dirty="0" err="1">
                <a:solidFill>
                  <a:srgbClr val="212121"/>
                </a:solidFill>
                <a:effectLst/>
                <a:latin typeface="+mn-lt"/>
              </a:rPr>
              <a:t>AsalDaerah</a:t>
            </a:r>
            <a:endParaRPr lang="en-US" sz="1200" b="0" i="0" dirty="0">
              <a:solidFill>
                <a:srgbClr val="212121"/>
              </a:solidFill>
              <a:effectLst/>
              <a:latin typeface="+mn-lt"/>
            </a:endParaRPr>
          </a:p>
          <a:p>
            <a:pPr indent="0">
              <a:buClr>
                <a:schemeClr val="dk1"/>
              </a:buClr>
              <a:buSzPct val="100000"/>
              <a:buNone/>
            </a:pPr>
            <a:endParaRPr lang="en-US" sz="1200" dirty="0">
              <a:solidFill>
                <a:srgbClr val="212121"/>
              </a:solidFill>
              <a:latin typeface="+mn-lt"/>
            </a:endParaRPr>
          </a:p>
          <a:p>
            <a:pPr indent="0">
              <a:buClr>
                <a:schemeClr val="dk1"/>
              </a:buClr>
              <a:buSzPct val="100000"/>
              <a:buNone/>
            </a:pPr>
            <a:endParaRPr lang="en-US" sz="1200" b="0" i="0" dirty="0">
              <a:solidFill>
                <a:srgbClr val="212121"/>
              </a:solidFill>
              <a:effectLst/>
              <a:latin typeface="+mn-lt"/>
            </a:endParaRPr>
          </a:p>
          <a:p>
            <a:pPr marL="744538" indent="-287338">
              <a:buClr>
                <a:schemeClr val="dk1"/>
              </a:buClr>
              <a:buSzPct val="100000"/>
            </a:pPr>
            <a:r>
              <a:rPr lang="en-US" sz="1200" b="0" i="0" dirty="0">
                <a:solidFill>
                  <a:srgbClr val="212121"/>
                </a:solidFill>
                <a:effectLst/>
                <a:latin typeface="+mn-lt"/>
              </a:rPr>
              <a:t>Classification Report And Confusion Matrix</a:t>
            </a:r>
          </a:p>
          <a:p>
            <a:pPr marL="744538" indent="-287338">
              <a:buClr>
                <a:schemeClr val="dk1"/>
              </a:buClr>
              <a:buSzPct val="100000"/>
            </a:pPr>
            <a:endParaRPr lang="en-US" sz="1200" b="0" i="0" dirty="0">
              <a:solidFill>
                <a:srgbClr val="212121"/>
              </a:solidFill>
              <a:effectLst/>
              <a:latin typeface="+mn-lt"/>
            </a:endParaRPr>
          </a:p>
        </p:txBody>
      </p:sp>
      <p:sp>
        <p:nvSpPr>
          <p:cNvPr id="4" name="Google Shape;115;p27">
            <a:extLst>
              <a:ext uri="{FF2B5EF4-FFF2-40B4-BE49-F238E27FC236}">
                <a16:creationId xmlns:a16="http://schemas.microsoft.com/office/drawing/2014/main" id="{96971C86-1255-46F9-91DF-BDA2B40868D6}"/>
              </a:ext>
            </a:extLst>
          </p:cNvPr>
          <p:cNvSpPr txBox="1"/>
          <p:nvPr/>
        </p:nvSpPr>
        <p:spPr>
          <a:xfrm>
            <a:off x="8180700" y="4772700"/>
            <a:ext cx="9633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Query Here</a:t>
            </a:r>
            <a:endParaRPr sz="1100" dirty="0">
              <a:solidFill>
                <a:srgbClr val="000000"/>
              </a:solidFill>
            </a:endParaRPr>
          </a:p>
        </p:txBody>
      </p:sp>
      <p:pic>
        <p:nvPicPr>
          <p:cNvPr id="1026" name="Picture 2">
            <a:extLst>
              <a:ext uri="{FF2B5EF4-FFF2-40B4-BE49-F238E27FC236}">
                <a16:creationId xmlns:a16="http://schemas.microsoft.com/office/drawing/2014/main" id="{E2812AC9-0D5B-487B-8047-BE55F5A6BF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119" y="608205"/>
            <a:ext cx="3006581" cy="2170854"/>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BE53D89-0C62-48E7-8120-DFD058D82627}"/>
              </a:ext>
            </a:extLst>
          </p:cNvPr>
          <p:cNvPicPr>
            <a:picLocks noChangeAspect="1"/>
          </p:cNvPicPr>
          <p:nvPr/>
        </p:nvPicPr>
        <p:blipFill>
          <a:blip r:embed="rId5"/>
          <a:stretch>
            <a:fillRect/>
          </a:stretch>
        </p:blipFill>
        <p:spPr>
          <a:xfrm>
            <a:off x="870616" y="2551219"/>
            <a:ext cx="2688372" cy="2557551"/>
          </a:xfrm>
          <a:prstGeom prst="rect">
            <a:avLst/>
          </a:prstGeom>
          <a:ln w="3175">
            <a:solidFill>
              <a:schemeClr val="tx1"/>
            </a:solidFill>
          </a:ln>
        </p:spPr>
      </p:pic>
      <p:pic>
        <p:nvPicPr>
          <p:cNvPr id="9" name="Picture 2">
            <a:extLst>
              <a:ext uri="{FF2B5EF4-FFF2-40B4-BE49-F238E27FC236}">
                <a16:creationId xmlns:a16="http://schemas.microsoft.com/office/drawing/2014/main" id="{C293885A-165F-443A-B9AC-4FD4887FBD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119" y="617170"/>
            <a:ext cx="3006581" cy="2170854"/>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111FE18-FEFA-4B9E-B39A-72B81990FF6B}"/>
              </a:ext>
            </a:extLst>
          </p:cNvPr>
          <p:cNvPicPr>
            <a:picLocks noChangeAspect="1"/>
          </p:cNvPicPr>
          <p:nvPr/>
        </p:nvPicPr>
        <p:blipFill>
          <a:blip r:embed="rId5"/>
          <a:stretch>
            <a:fillRect/>
          </a:stretch>
        </p:blipFill>
        <p:spPr>
          <a:xfrm>
            <a:off x="870616" y="2560184"/>
            <a:ext cx="2688372" cy="2557551"/>
          </a:xfrm>
          <a:prstGeom prst="rect">
            <a:avLst/>
          </a:prstGeom>
          <a:ln w="3175">
            <a:solidFill>
              <a:schemeClr val="tx1"/>
            </a:solidFill>
          </a:ln>
        </p:spPr>
      </p:pic>
    </p:spTree>
    <p:extLst>
      <p:ext uri="{BB962C8B-B14F-4D97-AF65-F5344CB8AC3E}">
        <p14:creationId xmlns:p14="http://schemas.microsoft.com/office/powerpoint/2010/main" val="2629099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Presenting Machine Learning Products to the Business Users</a:t>
            </a:r>
            <a:endParaRPr sz="1798" b="1">
              <a:latin typeface="Roboto"/>
              <a:ea typeface="Roboto"/>
              <a:cs typeface="Roboto"/>
              <a:sym typeface="Roboto"/>
            </a:endParaRPr>
          </a:p>
        </p:txBody>
      </p:sp>
      <p:sp>
        <p:nvSpPr>
          <p:cNvPr id="55" name="Google Shape;55;p13"/>
          <p:cNvSpPr txBox="1">
            <a:spLocks noGrp="1"/>
          </p:cNvSpPr>
          <p:nvPr>
            <p:ph type="body" idx="1"/>
          </p:nvPr>
        </p:nvSpPr>
        <p:spPr>
          <a:xfrm>
            <a:off x="0" y="522449"/>
            <a:ext cx="9131722" cy="830863"/>
          </a:xfrm>
          <a:prstGeom prst="rect">
            <a:avLst/>
          </a:prstGeom>
        </p:spPr>
        <p:txBody>
          <a:bodyPr spcFirstLastPara="1" wrap="square" lIns="91425" tIns="91425" rIns="91425" bIns="91425" anchor="t" anchorCtr="0">
            <a:normAutofit/>
          </a:bodyPr>
          <a:lstStyle/>
          <a:p>
            <a:pPr marL="287338" lvl="0" indent="-287338" algn="l" rtl="0">
              <a:spcBef>
                <a:spcPts val="0"/>
              </a:spcBef>
              <a:spcAft>
                <a:spcPts val="1200"/>
              </a:spcAft>
              <a:buClrTx/>
              <a:buSzPct val="100000"/>
              <a:buAutoNum type="arabicPeriod"/>
            </a:pPr>
            <a:r>
              <a:rPr lang="en-US" sz="1200" dirty="0">
                <a:solidFill>
                  <a:schemeClr val="dk1"/>
                </a:solidFill>
                <a:latin typeface="+mn-lt"/>
              </a:rPr>
              <a:t>Dari model machine learning yang </a:t>
            </a:r>
            <a:r>
              <a:rPr lang="en-US" sz="1200" dirty="0" err="1">
                <a:solidFill>
                  <a:schemeClr val="dk1"/>
                </a:solidFill>
                <a:latin typeface="+mn-lt"/>
              </a:rPr>
              <a:t>sudah</a:t>
            </a:r>
            <a:r>
              <a:rPr lang="en-US" sz="1200" dirty="0">
                <a:solidFill>
                  <a:schemeClr val="dk1"/>
                </a:solidFill>
                <a:latin typeface="+mn-lt"/>
              </a:rPr>
              <a:t> </a:t>
            </a:r>
            <a:r>
              <a:rPr lang="en-US" sz="1200" dirty="0" err="1">
                <a:solidFill>
                  <a:schemeClr val="dk1"/>
                </a:solidFill>
                <a:latin typeface="+mn-lt"/>
              </a:rPr>
              <a:t>diselesaikan</a:t>
            </a:r>
            <a:r>
              <a:rPr lang="en-US" sz="1200" dirty="0">
                <a:solidFill>
                  <a:schemeClr val="dk1"/>
                </a:solidFill>
                <a:latin typeface="+mn-lt"/>
              </a:rPr>
              <a:t> pada </a:t>
            </a:r>
            <a:r>
              <a:rPr lang="en-US" sz="1200" dirty="0" err="1">
                <a:solidFill>
                  <a:schemeClr val="dk1"/>
                </a:solidFill>
                <a:latin typeface="+mn-lt"/>
              </a:rPr>
              <a:t>Tugas</a:t>
            </a:r>
            <a:r>
              <a:rPr lang="en-US" sz="1200" dirty="0">
                <a:solidFill>
                  <a:schemeClr val="dk1"/>
                </a:solidFill>
                <a:latin typeface="+mn-lt"/>
              </a:rPr>
              <a:t> 4, </a:t>
            </a:r>
            <a:r>
              <a:rPr lang="en-US" sz="1200" dirty="0" err="1">
                <a:solidFill>
                  <a:schemeClr val="dk1"/>
                </a:solidFill>
                <a:latin typeface="+mn-lt"/>
              </a:rPr>
              <a:t>lanjutkan</a:t>
            </a:r>
            <a:r>
              <a:rPr lang="en-US" sz="1200" dirty="0">
                <a:solidFill>
                  <a:schemeClr val="dk1"/>
                </a:solidFill>
                <a:latin typeface="+mn-lt"/>
              </a:rPr>
              <a:t> </a:t>
            </a:r>
            <a:r>
              <a:rPr lang="en-US" sz="1200" dirty="0" err="1">
                <a:solidFill>
                  <a:schemeClr val="dk1"/>
                </a:solidFill>
                <a:latin typeface="+mn-lt"/>
              </a:rPr>
              <a:t>dengan</a:t>
            </a:r>
            <a:r>
              <a:rPr lang="en-US" sz="1200" dirty="0">
                <a:solidFill>
                  <a:schemeClr val="dk1"/>
                </a:solidFill>
                <a:latin typeface="+mn-lt"/>
              </a:rPr>
              <a:t> </a:t>
            </a:r>
            <a:r>
              <a:rPr lang="en-US" sz="1200" dirty="0" err="1">
                <a:solidFill>
                  <a:schemeClr val="dk1"/>
                </a:solidFill>
                <a:latin typeface="+mn-lt"/>
              </a:rPr>
              <a:t>mencari</a:t>
            </a:r>
            <a:r>
              <a:rPr lang="en-US" sz="1200" dirty="0">
                <a:solidFill>
                  <a:schemeClr val="dk1"/>
                </a:solidFill>
                <a:latin typeface="+mn-lt"/>
              </a:rPr>
              <a:t> </a:t>
            </a:r>
            <a:r>
              <a:rPr lang="en-US" sz="1200" dirty="0" err="1">
                <a:solidFill>
                  <a:schemeClr val="dk1"/>
                </a:solidFill>
                <a:latin typeface="+mn-lt"/>
              </a:rPr>
              <a:t>metode</a:t>
            </a:r>
            <a:r>
              <a:rPr lang="en-US" sz="1200" dirty="0">
                <a:solidFill>
                  <a:schemeClr val="dk1"/>
                </a:solidFill>
                <a:latin typeface="+mn-lt"/>
              </a:rPr>
              <a:t> Interpretable / Explainable yang </a:t>
            </a:r>
            <a:r>
              <a:rPr lang="en-US" sz="1200" dirty="0" err="1">
                <a:solidFill>
                  <a:schemeClr val="dk1"/>
                </a:solidFill>
                <a:latin typeface="+mn-lt"/>
              </a:rPr>
              <a:t>ada</a:t>
            </a:r>
            <a:r>
              <a:rPr lang="en-US" sz="1200" dirty="0">
                <a:solidFill>
                  <a:schemeClr val="dk1"/>
                </a:solidFill>
                <a:latin typeface="+mn-lt"/>
              </a:rPr>
              <a:t> </a:t>
            </a:r>
            <a:r>
              <a:rPr lang="en-US" sz="1200" dirty="0" err="1">
                <a:solidFill>
                  <a:schemeClr val="dk1"/>
                </a:solidFill>
                <a:latin typeface="+mn-lt"/>
              </a:rPr>
              <a:t>untuk</a:t>
            </a:r>
            <a:r>
              <a:rPr lang="en-US" sz="1200" dirty="0">
                <a:solidFill>
                  <a:schemeClr val="dk1"/>
                </a:solidFill>
                <a:latin typeface="+mn-lt"/>
              </a:rPr>
              <a:t> </a:t>
            </a:r>
            <a:r>
              <a:rPr lang="en-US" sz="1200" dirty="0" err="1">
                <a:solidFill>
                  <a:schemeClr val="dk1"/>
                </a:solidFill>
                <a:latin typeface="+mn-lt"/>
              </a:rPr>
              <a:t>mendapatkan</a:t>
            </a:r>
            <a:r>
              <a:rPr lang="en-US" sz="1200" dirty="0">
                <a:solidFill>
                  <a:schemeClr val="dk1"/>
                </a:solidFill>
                <a:latin typeface="+mn-lt"/>
              </a:rPr>
              <a:t> insight-insight yang </a:t>
            </a:r>
            <a:r>
              <a:rPr lang="en-US" sz="1200" dirty="0" err="1">
                <a:solidFill>
                  <a:schemeClr val="dk1"/>
                </a:solidFill>
                <a:latin typeface="+mn-lt"/>
              </a:rPr>
              <a:t>berhubungan</a:t>
            </a:r>
            <a:r>
              <a:rPr lang="en-US" sz="1200" dirty="0">
                <a:solidFill>
                  <a:schemeClr val="dk1"/>
                </a:solidFill>
                <a:latin typeface="+mn-lt"/>
              </a:rPr>
              <a:t> </a:t>
            </a:r>
            <a:r>
              <a:rPr lang="en-US" sz="1200" dirty="0" err="1">
                <a:solidFill>
                  <a:schemeClr val="dk1"/>
                </a:solidFill>
                <a:latin typeface="+mn-lt"/>
              </a:rPr>
              <a:t>dengan</a:t>
            </a:r>
            <a:r>
              <a:rPr lang="en-US" sz="1200" dirty="0">
                <a:solidFill>
                  <a:schemeClr val="dk1"/>
                </a:solidFill>
                <a:latin typeface="+mn-lt"/>
              </a:rPr>
              <a:t> </a:t>
            </a:r>
            <a:r>
              <a:rPr lang="en-US" sz="1200" dirty="0" err="1">
                <a:solidFill>
                  <a:schemeClr val="dk1"/>
                </a:solidFill>
                <a:latin typeface="+mn-lt"/>
              </a:rPr>
              <a:t>permasalahan</a:t>
            </a:r>
            <a:r>
              <a:rPr lang="en-US" sz="1200" dirty="0">
                <a:solidFill>
                  <a:schemeClr val="dk1"/>
                </a:solidFill>
                <a:latin typeface="+mn-lt"/>
              </a:rPr>
              <a:t> </a:t>
            </a:r>
            <a:r>
              <a:rPr lang="en-US" sz="1200" dirty="0" err="1">
                <a:solidFill>
                  <a:schemeClr val="dk1"/>
                </a:solidFill>
                <a:latin typeface="+mn-lt"/>
              </a:rPr>
              <a:t>utama</a:t>
            </a:r>
            <a:r>
              <a:rPr lang="en-US" sz="1200" dirty="0">
                <a:solidFill>
                  <a:schemeClr val="dk1"/>
                </a:solidFill>
                <a:latin typeface="+mn-lt"/>
              </a:rPr>
              <a:t>. </a:t>
            </a:r>
          </a:p>
        </p:txBody>
      </p:sp>
      <p:sp>
        <p:nvSpPr>
          <p:cNvPr id="4" name="Google Shape;115;p27">
            <a:extLst>
              <a:ext uri="{FF2B5EF4-FFF2-40B4-BE49-F238E27FC236}">
                <a16:creationId xmlns:a16="http://schemas.microsoft.com/office/drawing/2014/main" id="{F0762F36-7BE2-4E20-B353-8FD1F92BC88F}"/>
              </a:ext>
            </a:extLst>
          </p:cNvPr>
          <p:cNvSpPr txBox="1"/>
          <p:nvPr/>
        </p:nvSpPr>
        <p:spPr>
          <a:xfrm>
            <a:off x="8180700" y="4772700"/>
            <a:ext cx="9633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Query Here</a:t>
            </a:r>
            <a:endParaRPr sz="1100" dirty="0">
              <a:solidFill>
                <a:srgbClr val="000000"/>
              </a:solidFill>
            </a:endParaRPr>
          </a:p>
        </p:txBody>
      </p:sp>
      <p:pic>
        <p:nvPicPr>
          <p:cNvPr id="2054" name="Picture 6">
            <a:extLst>
              <a:ext uri="{FF2B5EF4-FFF2-40B4-BE49-F238E27FC236}">
                <a16:creationId xmlns:a16="http://schemas.microsoft.com/office/drawing/2014/main" id="{180CCAC3-2D34-4CC6-9CD4-31AD6B721C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6165" y="1689351"/>
            <a:ext cx="4855557" cy="3011632"/>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8AA45EE-807E-4235-9754-BFAA198BC1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696" y="1689351"/>
            <a:ext cx="3756212" cy="3012933"/>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82A6508-B116-4B3F-B893-C3CA867BC215}"/>
              </a:ext>
            </a:extLst>
          </p:cNvPr>
          <p:cNvSpPr/>
          <p:nvPr/>
        </p:nvSpPr>
        <p:spPr>
          <a:xfrm>
            <a:off x="977155" y="1209739"/>
            <a:ext cx="2465294" cy="28714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a:solidFill>
                  <a:schemeClr val="bg1"/>
                </a:solidFill>
                <a:latin typeface="Courier New" panose="02070309020205020404" pitchFamily="49" charset="0"/>
              </a:rPr>
              <a:t>ROC </a:t>
            </a:r>
            <a:r>
              <a:rPr lang="en-US" b="1" dirty="0">
                <a:solidFill>
                  <a:schemeClr val="bg1"/>
                </a:solidFill>
                <a:effectLst/>
                <a:latin typeface="Courier New" panose="02070309020205020404" pitchFamily="49" charset="0"/>
              </a:rPr>
              <a:t>AUC Curve</a:t>
            </a:r>
          </a:p>
        </p:txBody>
      </p:sp>
      <p:sp>
        <p:nvSpPr>
          <p:cNvPr id="10" name="Rectangle 9">
            <a:extLst>
              <a:ext uri="{FF2B5EF4-FFF2-40B4-BE49-F238E27FC236}">
                <a16:creationId xmlns:a16="http://schemas.microsoft.com/office/drawing/2014/main" id="{B0EF2F4A-7BFE-42E7-AC87-09C1684EDB21}"/>
              </a:ext>
            </a:extLst>
          </p:cNvPr>
          <p:cNvSpPr/>
          <p:nvPr/>
        </p:nvSpPr>
        <p:spPr>
          <a:xfrm>
            <a:off x="5477433" y="1198586"/>
            <a:ext cx="2465294" cy="28714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D" b="1" dirty="0">
                <a:solidFill>
                  <a:schemeClr val="bg1"/>
                </a:solidFill>
                <a:effectLst/>
                <a:latin typeface="Courier New" panose="02070309020205020404" pitchFamily="49" charset="0"/>
              </a:rPr>
              <a:t>Threshold Curve</a:t>
            </a:r>
            <a:endParaRPr lang="en-US" b="1" dirty="0">
              <a:solidFill>
                <a:schemeClr val="bg1"/>
              </a:solidFill>
              <a:effectLst/>
              <a:latin typeface="Courier New" panose="02070309020205020404" pitchFamily="49" charset="0"/>
            </a:endParaRPr>
          </a:p>
        </p:txBody>
      </p:sp>
    </p:spTree>
    <p:extLst>
      <p:ext uri="{BB962C8B-B14F-4D97-AF65-F5344CB8AC3E}">
        <p14:creationId xmlns:p14="http://schemas.microsoft.com/office/powerpoint/2010/main" val="682905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Presenting Machine Learning Products to the Business Users</a:t>
            </a:r>
            <a:endParaRPr sz="1798" b="1">
              <a:latin typeface="Roboto"/>
              <a:ea typeface="Roboto"/>
              <a:cs typeface="Roboto"/>
              <a:sym typeface="Roboto"/>
            </a:endParaRPr>
          </a:p>
        </p:txBody>
      </p:sp>
      <p:sp>
        <p:nvSpPr>
          <p:cNvPr id="4" name="Google Shape;115;p27">
            <a:extLst>
              <a:ext uri="{FF2B5EF4-FFF2-40B4-BE49-F238E27FC236}">
                <a16:creationId xmlns:a16="http://schemas.microsoft.com/office/drawing/2014/main" id="{F0762F36-7BE2-4E20-B353-8FD1F92BC88F}"/>
              </a:ext>
            </a:extLst>
          </p:cNvPr>
          <p:cNvSpPr txBox="1"/>
          <p:nvPr/>
        </p:nvSpPr>
        <p:spPr>
          <a:xfrm rot="16200000">
            <a:off x="8485350" y="4485828"/>
            <a:ext cx="9633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Query Here</a:t>
            </a:r>
            <a:endParaRPr sz="1100" dirty="0">
              <a:solidFill>
                <a:srgbClr val="000000"/>
              </a:solidFill>
            </a:endParaRPr>
          </a:p>
        </p:txBody>
      </p:sp>
      <p:pic>
        <p:nvPicPr>
          <p:cNvPr id="5" name="Picture 4">
            <a:extLst>
              <a:ext uri="{FF2B5EF4-FFF2-40B4-BE49-F238E27FC236}">
                <a16:creationId xmlns:a16="http://schemas.microsoft.com/office/drawing/2014/main" id="{732FD3D0-4C55-4C8A-BD5F-6F762AC62335}"/>
              </a:ext>
            </a:extLst>
          </p:cNvPr>
          <p:cNvPicPr>
            <a:picLocks noChangeAspect="1"/>
          </p:cNvPicPr>
          <p:nvPr/>
        </p:nvPicPr>
        <p:blipFill rotWithShape="1">
          <a:blip r:embed="rId4"/>
          <a:srcRect b="285"/>
          <a:stretch/>
        </p:blipFill>
        <p:spPr>
          <a:xfrm>
            <a:off x="633012" y="1030941"/>
            <a:ext cx="7865695" cy="4094629"/>
          </a:xfrm>
          <a:prstGeom prst="rect">
            <a:avLst/>
          </a:prstGeom>
          <a:ln w="3175">
            <a:solidFill>
              <a:schemeClr val="tx1"/>
            </a:solidFill>
          </a:ln>
        </p:spPr>
      </p:pic>
      <p:sp>
        <p:nvSpPr>
          <p:cNvPr id="9" name="Rectangle 8">
            <a:extLst>
              <a:ext uri="{FF2B5EF4-FFF2-40B4-BE49-F238E27FC236}">
                <a16:creationId xmlns:a16="http://schemas.microsoft.com/office/drawing/2014/main" id="{EF5B08AE-F7B0-444F-A656-8722FED7E5CD}"/>
              </a:ext>
            </a:extLst>
          </p:cNvPr>
          <p:cNvSpPr/>
          <p:nvPr/>
        </p:nvSpPr>
        <p:spPr>
          <a:xfrm>
            <a:off x="3333213" y="651226"/>
            <a:ext cx="2465294" cy="28714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a:solidFill>
                  <a:schemeClr val="bg1"/>
                </a:solidFill>
                <a:effectLst/>
                <a:latin typeface="Courier New" panose="02070309020205020404" pitchFamily="49" charset="0"/>
              </a:rPr>
              <a:t>Glass Box Model - EBM</a:t>
            </a:r>
          </a:p>
        </p:txBody>
      </p:sp>
    </p:spTree>
    <p:extLst>
      <p:ext uri="{BB962C8B-B14F-4D97-AF65-F5344CB8AC3E}">
        <p14:creationId xmlns:p14="http://schemas.microsoft.com/office/powerpoint/2010/main" val="1825719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Presenting Machine Learning Products to the Business Users</a:t>
            </a:r>
            <a:endParaRPr sz="1798" b="1" dirty="0">
              <a:latin typeface="Roboto"/>
              <a:ea typeface="Roboto"/>
              <a:cs typeface="Roboto"/>
              <a:sym typeface="Roboto"/>
            </a:endParaRPr>
          </a:p>
        </p:txBody>
      </p:sp>
      <p:sp>
        <p:nvSpPr>
          <p:cNvPr id="55" name="Google Shape;55;p13"/>
          <p:cNvSpPr txBox="1">
            <a:spLocks noGrp="1"/>
          </p:cNvSpPr>
          <p:nvPr>
            <p:ph type="body" idx="1"/>
          </p:nvPr>
        </p:nvSpPr>
        <p:spPr>
          <a:xfrm>
            <a:off x="0" y="2485531"/>
            <a:ext cx="9144000" cy="2641169"/>
          </a:xfrm>
          <a:prstGeom prst="rect">
            <a:avLst/>
          </a:prstGeom>
        </p:spPr>
        <p:txBody>
          <a:bodyPr spcFirstLastPara="1" wrap="square" lIns="91425" tIns="91425" rIns="91425" bIns="91425" anchor="t" anchorCtr="0">
            <a:normAutofit lnSpcReduction="10000"/>
          </a:bodyPr>
          <a:lstStyle/>
          <a:p>
            <a:pPr marL="233363" lvl="0" indent="-233363" algn="l" rtl="0">
              <a:lnSpc>
                <a:spcPct val="110000"/>
              </a:lnSpc>
              <a:spcBef>
                <a:spcPts val="300"/>
              </a:spcBef>
              <a:buClrTx/>
              <a:buSzPct val="100000"/>
              <a:buFont typeface="+mj-lt"/>
              <a:buAutoNum type="arabicPeriod" startAt="2"/>
            </a:pPr>
            <a:r>
              <a:rPr lang="en-US" sz="1200" dirty="0" err="1">
                <a:solidFill>
                  <a:schemeClr val="dk1"/>
                </a:solidFill>
                <a:latin typeface="+mn-lt"/>
              </a:rPr>
              <a:t>Carilah</a:t>
            </a:r>
            <a:r>
              <a:rPr lang="en-US" sz="1200" dirty="0">
                <a:solidFill>
                  <a:schemeClr val="dk1"/>
                </a:solidFill>
                <a:latin typeface="+mn-lt"/>
              </a:rPr>
              <a:t> insight </a:t>
            </a:r>
            <a:r>
              <a:rPr lang="en-US" sz="1200" dirty="0" err="1">
                <a:solidFill>
                  <a:schemeClr val="dk1"/>
                </a:solidFill>
                <a:latin typeface="+mn-lt"/>
              </a:rPr>
              <a:t>menarik</a:t>
            </a:r>
            <a:r>
              <a:rPr lang="en-US" sz="1200" dirty="0">
                <a:solidFill>
                  <a:schemeClr val="dk1"/>
                </a:solidFill>
                <a:latin typeface="+mn-lt"/>
              </a:rPr>
              <a:t> </a:t>
            </a:r>
            <a:r>
              <a:rPr lang="en-US" sz="1200" dirty="0" err="1">
                <a:solidFill>
                  <a:schemeClr val="dk1"/>
                </a:solidFill>
                <a:latin typeface="+mn-lt"/>
              </a:rPr>
              <a:t>dari</a:t>
            </a:r>
            <a:r>
              <a:rPr lang="en-US" sz="1200" dirty="0">
                <a:solidFill>
                  <a:schemeClr val="dk1"/>
                </a:solidFill>
                <a:latin typeface="+mn-lt"/>
              </a:rPr>
              <a:t> </a:t>
            </a:r>
            <a:r>
              <a:rPr lang="en-US" sz="1200" dirty="0" err="1">
                <a:solidFill>
                  <a:schemeClr val="dk1"/>
                </a:solidFill>
                <a:latin typeface="+mn-lt"/>
              </a:rPr>
              <a:t>alat-alat</a:t>
            </a:r>
            <a:r>
              <a:rPr lang="en-US" sz="1200" dirty="0">
                <a:solidFill>
                  <a:schemeClr val="dk1"/>
                </a:solidFill>
                <a:latin typeface="+mn-lt"/>
              </a:rPr>
              <a:t> Interpretable / Explainable yang </a:t>
            </a:r>
            <a:r>
              <a:rPr lang="en-US" sz="1200" dirty="0" err="1">
                <a:solidFill>
                  <a:schemeClr val="dk1"/>
                </a:solidFill>
                <a:latin typeface="+mn-lt"/>
              </a:rPr>
              <a:t>bisa</a:t>
            </a:r>
            <a:r>
              <a:rPr lang="en-US" sz="1200" dirty="0">
                <a:solidFill>
                  <a:schemeClr val="dk1"/>
                </a:solidFill>
                <a:latin typeface="+mn-lt"/>
              </a:rPr>
              <a:t> </a:t>
            </a:r>
            <a:r>
              <a:rPr lang="en-US" sz="1200" dirty="0" err="1">
                <a:solidFill>
                  <a:schemeClr val="dk1"/>
                </a:solidFill>
                <a:latin typeface="+mn-lt"/>
              </a:rPr>
              <a:t>menjawab</a:t>
            </a:r>
            <a:r>
              <a:rPr lang="en-US" sz="1200" dirty="0">
                <a:solidFill>
                  <a:schemeClr val="dk1"/>
                </a:solidFill>
                <a:latin typeface="+mn-lt"/>
              </a:rPr>
              <a:t> </a:t>
            </a:r>
            <a:r>
              <a:rPr lang="en-US" sz="1200" dirty="0" err="1">
                <a:solidFill>
                  <a:schemeClr val="dk1"/>
                </a:solidFill>
                <a:latin typeface="+mn-lt"/>
              </a:rPr>
              <a:t>pertanyaan</a:t>
            </a:r>
            <a:r>
              <a:rPr lang="en-US" sz="1200" dirty="0">
                <a:solidFill>
                  <a:schemeClr val="dk1"/>
                </a:solidFill>
                <a:latin typeface="+mn-lt"/>
              </a:rPr>
              <a:t> </a:t>
            </a:r>
            <a:r>
              <a:rPr lang="en-US" sz="1200" dirty="0" err="1">
                <a:solidFill>
                  <a:schemeClr val="dk1"/>
                </a:solidFill>
                <a:latin typeface="+mn-lt"/>
              </a:rPr>
              <a:t>bisnis</a:t>
            </a:r>
            <a:r>
              <a:rPr lang="en-US" sz="1200" dirty="0">
                <a:solidFill>
                  <a:schemeClr val="dk1"/>
                </a:solidFill>
                <a:latin typeface="+mn-lt"/>
              </a:rPr>
              <a:t> </a:t>
            </a:r>
            <a:r>
              <a:rPr lang="en-US" sz="1200" dirty="0" err="1">
                <a:solidFill>
                  <a:schemeClr val="dk1"/>
                </a:solidFill>
                <a:latin typeface="+mn-lt"/>
              </a:rPr>
              <a:t>seputar</a:t>
            </a:r>
            <a:r>
              <a:rPr lang="en-US" sz="1200" dirty="0">
                <a:solidFill>
                  <a:schemeClr val="dk1"/>
                </a:solidFill>
                <a:latin typeface="+mn-lt"/>
              </a:rPr>
              <a:t> </a:t>
            </a:r>
            <a:r>
              <a:rPr lang="en-US" sz="1200" dirty="0" err="1">
                <a:solidFill>
                  <a:schemeClr val="dk1"/>
                </a:solidFill>
                <a:latin typeface="+mn-lt"/>
              </a:rPr>
              <a:t>kepegawaian</a:t>
            </a:r>
            <a:r>
              <a:rPr lang="en-US" sz="1200" dirty="0">
                <a:solidFill>
                  <a:schemeClr val="dk1"/>
                </a:solidFill>
                <a:latin typeface="+mn-lt"/>
              </a:rPr>
              <a:t> </a:t>
            </a:r>
            <a:r>
              <a:rPr lang="en-US" sz="1200" dirty="0" err="1">
                <a:solidFill>
                  <a:schemeClr val="dk1"/>
                </a:solidFill>
                <a:latin typeface="+mn-lt"/>
              </a:rPr>
              <a:t>perusahaan</a:t>
            </a:r>
            <a:r>
              <a:rPr lang="en-US" sz="1200" dirty="0">
                <a:solidFill>
                  <a:schemeClr val="dk1"/>
                </a:solidFill>
                <a:latin typeface="+mn-lt"/>
              </a:rPr>
              <a:t>. </a:t>
            </a:r>
          </a:p>
          <a:p>
            <a:pPr marL="403225" indent="-169863">
              <a:lnSpc>
                <a:spcPct val="110000"/>
              </a:lnSpc>
              <a:buClrTx/>
              <a:buSzPct val="100000"/>
            </a:pPr>
            <a:r>
              <a:rPr lang="en-US" altLang="en-US" sz="1000" b="1" dirty="0">
                <a:solidFill>
                  <a:srgbClr val="212121"/>
                </a:solidFill>
                <a:latin typeface="+mn-lt"/>
              </a:rPr>
              <a:t>Confusion Matrix</a:t>
            </a:r>
          </a:p>
          <a:p>
            <a:pPr marL="233362" indent="0" eaLnBrk="0" fontAlgn="base" hangingPunct="0">
              <a:lnSpc>
                <a:spcPct val="110000"/>
              </a:lnSpc>
              <a:spcBef>
                <a:spcPct val="0"/>
              </a:spcBef>
              <a:spcAft>
                <a:spcPct val="0"/>
              </a:spcAft>
              <a:buClrTx/>
              <a:buSzTx/>
              <a:buNone/>
            </a:pPr>
            <a:r>
              <a:rPr lang="en-US" altLang="en-US" sz="1000" dirty="0">
                <a:solidFill>
                  <a:srgbClr val="212121"/>
                </a:solidFill>
                <a:latin typeface="+mn-lt"/>
              </a:rPr>
              <a:t>a)   True Positive (TP) </a:t>
            </a:r>
          </a:p>
          <a:p>
            <a:pPr indent="0" eaLnBrk="0" fontAlgn="base" hangingPunct="0">
              <a:lnSpc>
                <a:spcPct val="110000"/>
              </a:lnSpc>
              <a:spcBef>
                <a:spcPct val="0"/>
              </a:spcBef>
              <a:spcAft>
                <a:spcPct val="0"/>
              </a:spcAft>
              <a:buClrTx/>
              <a:buSzTx/>
              <a:buNone/>
            </a:pPr>
            <a:r>
              <a:rPr lang="en-US" altLang="en-US" sz="1000" dirty="0" err="1">
                <a:solidFill>
                  <a:srgbClr val="212121"/>
                </a:solidFill>
                <a:latin typeface="+mn-lt"/>
              </a:rPr>
              <a:t>sebanyak</a:t>
            </a:r>
            <a:r>
              <a:rPr lang="en-US" altLang="en-US" sz="1000" dirty="0">
                <a:solidFill>
                  <a:srgbClr val="212121"/>
                </a:solidFill>
                <a:latin typeface="+mn-lt"/>
              </a:rPr>
              <a:t> 34 </a:t>
            </a:r>
            <a:r>
              <a:rPr lang="en-US" altLang="en-US" sz="1000" dirty="0" err="1">
                <a:solidFill>
                  <a:srgbClr val="212121"/>
                </a:solidFill>
                <a:latin typeface="+mn-lt"/>
              </a:rPr>
              <a:t>dari</a:t>
            </a:r>
            <a:r>
              <a:rPr lang="en-US" altLang="en-US" sz="1000" dirty="0">
                <a:solidFill>
                  <a:srgbClr val="212121"/>
                </a:solidFill>
                <a:latin typeface="+mn-lt"/>
              </a:rPr>
              <a:t> 57 orang, </a:t>
            </a:r>
            <a:r>
              <a:rPr lang="en-US" altLang="en-US" sz="1000" dirty="0" err="1">
                <a:solidFill>
                  <a:srgbClr val="212121"/>
                </a:solidFill>
                <a:latin typeface="+mn-lt"/>
              </a:rPr>
              <a:t>artinya</a:t>
            </a:r>
            <a:r>
              <a:rPr lang="en-US" altLang="en-US" sz="1000" dirty="0">
                <a:solidFill>
                  <a:srgbClr val="212121"/>
                </a:solidFill>
                <a:latin typeface="+mn-lt"/>
              </a:rPr>
              <a:t> machine learning </a:t>
            </a:r>
            <a:r>
              <a:rPr lang="en-US" altLang="en-US" sz="1000" dirty="0" err="1">
                <a:solidFill>
                  <a:srgbClr val="212121"/>
                </a:solidFill>
                <a:latin typeface="+mn-lt"/>
              </a:rPr>
              <a:t>memprediksi</a:t>
            </a:r>
            <a:r>
              <a:rPr lang="en-US" altLang="en-US" sz="1000" dirty="0">
                <a:solidFill>
                  <a:srgbClr val="212121"/>
                </a:solidFill>
                <a:latin typeface="+mn-lt"/>
              </a:rPr>
              <a:t> </a:t>
            </a:r>
            <a:r>
              <a:rPr lang="en-US" altLang="en-US" sz="1000" dirty="0" err="1">
                <a:solidFill>
                  <a:srgbClr val="212121"/>
                </a:solidFill>
                <a:latin typeface="+mn-lt"/>
              </a:rPr>
              <a:t>positif</a:t>
            </a:r>
            <a:r>
              <a:rPr lang="en-US" altLang="en-US" sz="1000" dirty="0">
                <a:solidFill>
                  <a:srgbClr val="212121"/>
                </a:solidFill>
                <a:latin typeface="+mn-lt"/>
              </a:rPr>
              <a:t> dan </a:t>
            </a:r>
            <a:r>
              <a:rPr lang="en-US" altLang="en-US" sz="1000" dirty="0" err="1">
                <a:solidFill>
                  <a:srgbClr val="212121"/>
                </a:solidFill>
                <a:latin typeface="+mn-lt"/>
              </a:rPr>
              <a:t>itu</a:t>
            </a:r>
            <a:r>
              <a:rPr lang="en-US" altLang="en-US" sz="1000" dirty="0">
                <a:solidFill>
                  <a:srgbClr val="212121"/>
                </a:solidFill>
                <a:latin typeface="+mn-lt"/>
              </a:rPr>
              <a:t> </a:t>
            </a:r>
            <a:r>
              <a:rPr lang="en-US" altLang="en-US" sz="1000" dirty="0" err="1">
                <a:solidFill>
                  <a:srgbClr val="212121"/>
                </a:solidFill>
                <a:latin typeface="+mn-lt"/>
              </a:rPr>
              <a:t>benar</a:t>
            </a:r>
            <a:r>
              <a:rPr lang="en-US" altLang="en-US" sz="1000" dirty="0">
                <a:solidFill>
                  <a:srgbClr val="212121"/>
                </a:solidFill>
                <a:latin typeface="+mn-lt"/>
              </a:rPr>
              <a:t>. machine learning </a:t>
            </a:r>
            <a:r>
              <a:rPr lang="en-US" altLang="en-US" sz="1000" dirty="0" err="1">
                <a:solidFill>
                  <a:srgbClr val="212121"/>
                </a:solidFill>
                <a:latin typeface="+mn-lt"/>
              </a:rPr>
              <a:t>memprediksikan</a:t>
            </a:r>
            <a:r>
              <a:rPr lang="en-US" altLang="en-US" sz="1000" dirty="0">
                <a:solidFill>
                  <a:srgbClr val="212121"/>
                </a:solidFill>
                <a:latin typeface="+mn-lt"/>
              </a:rPr>
              <a:t> </a:t>
            </a:r>
            <a:r>
              <a:rPr lang="en-US" altLang="en-US" sz="1000" dirty="0" err="1">
                <a:solidFill>
                  <a:srgbClr val="212121"/>
                </a:solidFill>
                <a:latin typeface="+mn-lt"/>
              </a:rPr>
              <a:t>bahwa</a:t>
            </a:r>
            <a:r>
              <a:rPr lang="en-US" altLang="en-US" sz="1000" dirty="0">
                <a:solidFill>
                  <a:srgbClr val="212121"/>
                </a:solidFill>
                <a:latin typeface="+mn-lt"/>
              </a:rPr>
              <a:t> </a:t>
            </a:r>
            <a:r>
              <a:rPr lang="en-US" altLang="en-US" sz="1000" dirty="0" err="1">
                <a:solidFill>
                  <a:srgbClr val="212121"/>
                </a:solidFill>
                <a:latin typeface="+mn-lt"/>
              </a:rPr>
              <a:t>seorang</a:t>
            </a:r>
            <a:r>
              <a:rPr lang="en-US" altLang="en-US" sz="1000" dirty="0">
                <a:solidFill>
                  <a:srgbClr val="212121"/>
                </a:solidFill>
                <a:latin typeface="+mn-lt"/>
              </a:rPr>
              <a:t> </a:t>
            </a:r>
            <a:r>
              <a:rPr lang="en-US" altLang="en-US" sz="1000" dirty="0" err="1">
                <a:solidFill>
                  <a:srgbClr val="212121"/>
                </a:solidFill>
                <a:latin typeface="+mn-lt"/>
              </a:rPr>
              <a:t>karyawan</a:t>
            </a:r>
            <a:r>
              <a:rPr lang="en-US" altLang="en-US" sz="1000" dirty="0">
                <a:solidFill>
                  <a:srgbClr val="212121"/>
                </a:solidFill>
                <a:latin typeface="+mn-lt"/>
              </a:rPr>
              <a:t> </a:t>
            </a:r>
            <a:r>
              <a:rPr lang="en-US" altLang="en-US" sz="1000" dirty="0" err="1">
                <a:solidFill>
                  <a:srgbClr val="212121"/>
                </a:solidFill>
                <a:latin typeface="+mn-lt"/>
              </a:rPr>
              <a:t>akan</a:t>
            </a:r>
            <a:r>
              <a:rPr lang="en-US" altLang="en-US" sz="1000" dirty="0">
                <a:solidFill>
                  <a:srgbClr val="212121"/>
                </a:solidFill>
                <a:latin typeface="+mn-lt"/>
              </a:rPr>
              <a:t> resign dan </a:t>
            </a:r>
            <a:r>
              <a:rPr lang="en-US" altLang="en-US" sz="1000" dirty="0" err="1">
                <a:solidFill>
                  <a:srgbClr val="212121"/>
                </a:solidFill>
                <a:latin typeface="+mn-lt"/>
              </a:rPr>
              <a:t>memang</a:t>
            </a:r>
            <a:r>
              <a:rPr lang="en-US" altLang="en-US" sz="1000" dirty="0">
                <a:solidFill>
                  <a:srgbClr val="212121"/>
                </a:solidFill>
                <a:latin typeface="+mn-lt"/>
              </a:rPr>
              <a:t> </a:t>
            </a:r>
            <a:r>
              <a:rPr lang="en-US" altLang="en-US" sz="1000" dirty="0" err="1">
                <a:solidFill>
                  <a:srgbClr val="212121"/>
                </a:solidFill>
                <a:latin typeface="+mn-lt"/>
              </a:rPr>
              <a:t>benar</a:t>
            </a:r>
            <a:r>
              <a:rPr lang="en-US" altLang="en-US" sz="1000" dirty="0">
                <a:solidFill>
                  <a:srgbClr val="212121"/>
                </a:solidFill>
                <a:latin typeface="+mn-lt"/>
              </a:rPr>
              <a:t> </a:t>
            </a:r>
            <a:r>
              <a:rPr lang="en-US" altLang="en-US" sz="1000" dirty="0" err="1">
                <a:solidFill>
                  <a:srgbClr val="212121"/>
                </a:solidFill>
                <a:latin typeface="+mn-lt"/>
              </a:rPr>
              <a:t>karyawan</a:t>
            </a:r>
            <a:r>
              <a:rPr lang="en-US" altLang="en-US" sz="1000" dirty="0">
                <a:solidFill>
                  <a:srgbClr val="212121"/>
                </a:solidFill>
                <a:latin typeface="+mn-lt"/>
              </a:rPr>
              <a:t> resign.</a:t>
            </a:r>
          </a:p>
          <a:p>
            <a:pPr marL="233362" indent="0" eaLnBrk="0" fontAlgn="base" hangingPunct="0">
              <a:lnSpc>
                <a:spcPct val="110000"/>
              </a:lnSpc>
              <a:spcBef>
                <a:spcPct val="0"/>
              </a:spcBef>
              <a:spcAft>
                <a:spcPct val="0"/>
              </a:spcAft>
              <a:buClrTx/>
              <a:buSzTx/>
              <a:buNone/>
            </a:pPr>
            <a:r>
              <a:rPr lang="en-US" altLang="en-US" sz="1000" dirty="0">
                <a:solidFill>
                  <a:srgbClr val="212121"/>
                </a:solidFill>
                <a:latin typeface="+mn-lt"/>
              </a:rPr>
              <a:t>b)   True Negative (TN) </a:t>
            </a:r>
          </a:p>
          <a:p>
            <a:pPr indent="0" eaLnBrk="0" fontAlgn="base" hangingPunct="0">
              <a:lnSpc>
                <a:spcPct val="110000"/>
              </a:lnSpc>
              <a:spcBef>
                <a:spcPct val="0"/>
              </a:spcBef>
              <a:spcAft>
                <a:spcPct val="0"/>
              </a:spcAft>
              <a:buClrTx/>
              <a:buSzTx/>
              <a:buNone/>
            </a:pPr>
            <a:r>
              <a:rPr lang="en-US" altLang="en-US" sz="1000" dirty="0" err="1">
                <a:solidFill>
                  <a:srgbClr val="212121"/>
                </a:solidFill>
                <a:latin typeface="+mn-lt"/>
              </a:rPr>
              <a:t>sebanyak</a:t>
            </a:r>
            <a:r>
              <a:rPr lang="en-US" altLang="en-US" sz="1000" dirty="0">
                <a:solidFill>
                  <a:srgbClr val="212121"/>
                </a:solidFill>
                <a:latin typeface="+mn-lt"/>
              </a:rPr>
              <a:t> 3 </a:t>
            </a:r>
            <a:r>
              <a:rPr lang="en-US" altLang="en-US" sz="1000" dirty="0" err="1">
                <a:solidFill>
                  <a:srgbClr val="212121"/>
                </a:solidFill>
                <a:latin typeface="+mn-lt"/>
              </a:rPr>
              <a:t>dari</a:t>
            </a:r>
            <a:r>
              <a:rPr lang="en-US" altLang="en-US" sz="1000" dirty="0">
                <a:solidFill>
                  <a:srgbClr val="212121"/>
                </a:solidFill>
                <a:latin typeface="+mn-lt"/>
              </a:rPr>
              <a:t> 57 orang, </a:t>
            </a:r>
            <a:r>
              <a:rPr lang="en-US" altLang="en-US" sz="1000" dirty="0" err="1">
                <a:solidFill>
                  <a:srgbClr val="212121"/>
                </a:solidFill>
                <a:latin typeface="+mn-lt"/>
              </a:rPr>
              <a:t>artinya</a:t>
            </a:r>
            <a:r>
              <a:rPr lang="en-US" altLang="en-US" sz="1000" dirty="0">
                <a:solidFill>
                  <a:srgbClr val="212121"/>
                </a:solidFill>
                <a:latin typeface="+mn-lt"/>
              </a:rPr>
              <a:t> machine learning </a:t>
            </a:r>
            <a:r>
              <a:rPr lang="en-US" altLang="en-US" sz="1000" dirty="0" err="1">
                <a:solidFill>
                  <a:srgbClr val="212121"/>
                </a:solidFill>
                <a:latin typeface="+mn-lt"/>
              </a:rPr>
              <a:t>memprediksi</a:t>
            </a:r>
            <a:r>
              <a:rPr lang="en-US" altLang="en-US" sz="1000" dirty="0">
                <a:solidFill>
                  <a:srgbClr val="212121"/>
                </a:solidFill>
                <a:latin typeface="+mn-lt"/>
              </a:rPr>
              <a:t> </a:t>
            </a:r>
            <a:r>
              <a:rPr lang="en-US" altLang="en-US" sz="1000" dirty="0" err="1">
                <a:solidFill>
                  <a:srgbClr val="212121"/>
                </a:solidFill>
                <a:latin typeface="+mn-lt"/>
              </a:rPr>
              <a:t>negatif</a:t>
            </a:r>
            <a:r>
              <a:rPr lang="en-US" altLang="en-US" sz="1000" dirty="0">
                <a:solidFill>
                  <a:srgbClr val="212121"/>
                </a:solidFill>
                <a:latin typeface="+mn-lt"/>
              </a:rPr>
              <a:t> dan </a:t>
            </a:r>
            <a:r>
              <a:rPr lang="en-US" altLang="en-US" sz="1000" dirty="0" err="1">
                <a:solidFill>
                  <a:srgbClr val="212121"/>
                </a:solidFill>
                <a:latin typeface="+mn-lt"/>
              </a:rPr>
              <a:t>itu</a:t>
            </a:r>
            <a:r>
              <a:rPr lang="en-US" altLang="en-US" sz="1000" dirty="0">
                <a:solidFill>
                  <a:srgbClr val="212121"/>
                </a:solidFill>
                <a:latin typeface="+mn-lt"/>
              </a:rPr>
              <a:t> </a:t>
            </a:r>
            <a:r>
              <a:rPr lang="en-US" altLang="en-US" sz="1000" dirty="0" err="1">
                <a:solidFill>
                  <a:srgbClr val="212121"/>
                </a:solidFill>
                <a:latin typeface="+mn-lt"/>
              </a:rPr>
              <a:t>benar</a:t>
            </a:r>
            <a:r>
              <a:rPr lang="en-US" altLang="en-US" sz="1000" dirty="0">
                <a:solidFill>
                  <a:srgbClr val="212121"/>
                </a:solidFill>
                <a:latin typeface="+mn-lt"/>
              </a:rPr>
              <a:t>. machine learning </a:t>
            </a:r>
            <a:r>
              <a:rPr lang="en-US" altLang="en-US" sz="1000" dirty="0" err="1">
                <a:solidFill>
                  <a:srgbClr val="212121"/>
                </a:solidFill>
                <a:latin typeface="+mn-lt"/>
              </a:rPr>
              <a:t>memprediksikan</a:t>
            </a:r>
            <a:r>
              <a:rPr lang="en-US" altLang="en-US" sz="1000" dirty="0">
                <a:solidFill>
                  <a:srgbClr val="212121"/>
                </a:solidFill>
                <a:latin typeface="+mn-lt"/>
              </a:rPr>
              <a:t> </a:t>
            </a:r>
            <a:r>
              <a:rPr lang="en-US" altLang="en-US" sz="1000" dirty="0" err="1">
                <a:solidFill>
                  <a:srgbClr val="212121"/>
                </a:solidFill>
                <a:latin typeface="+mn-lt"/>
              </a:rPr>
              <a:t>bahwa</a:t>
            </a:r>
            <a:r>
              <a:rPr lang="en-US" altLang="en-US" sz="1000" dirty="0">
                <a:solidFill>
                  <a:srgbClr val="212121"/>
                </a:solidFill>
                <a:latin typeface="+mn-lt"/>
              </a:rPr>
              <a:t> </a:t>
            </a:r>
            <a:r>
              <a:rPr lang="en-US" altLang="en-US" sz="1000" dirty="0" err="1">
                <a:solidFill>
                  <a:srgbClr val="212121"/>
                </a:solidFill>
                <a:latin typeface="+mn-lt"/>
              </a:rPr>
              <a:t>seorang</a:t>
            </a:r>
            <a:r>
              <a:rPr lang="en-US" altLang="en-US" sz="1000" dirty="0">
                <a:solidFill>
                  <a:srgbClr val="212121"/>
                </a:solidFill>
                <a:latin typeface="+mn-lt"/>
              </a:rPr>
              <a:t> </a:t>
            </a:r>
            <a:r>
              <a:rPr lang="en-US" altLang="en-US" sz="1000" dirty="0" err="1">
                <a:solidFill>
                  <a:srgbClr val="212121"/>
                </a:solidFill>
                <a:latin typeface="+mn-lt"/>
              </a:rPr>
              <a:t>karyawan</a:t>
            </a:r>
            <a:r>
              <a:rPr lang="en-US" altLang="en-US" sz="1000" dirty="0">
                <a:solidFill>
                  <a:srgbClr val="212121"/>
                </a:solidFill>
                <a:latin typeface="+mn-lt"/>
              </a:rPr>
              <a:t> </a:t>
            </a:r>
            <a:r>
              <a:rPr lang="en-US" altLang="en-US" sz="1000" dirty="0" err="1">
                <a:solidFill>
                  <a:srgbClr val="212121"/>
                </a:solidFill>
                <a:latin typeface="+mn-lt"/>
              </a:rPr>
              <a:t>tidak</a:t>
            </a:r>
            <a:r>
              <a:rPr lang="en-US" altLang="en-US" sz="1000" dirty="0">
                <a:solidFill>
                  <a:srgbClr val="212121"/>
                </a:solidFill>
                <a:latin typeface="+mn-lt"/>
              </a:rPr>
              <a:t> </a:t>
            </a:r>
            <a:r>
              <a:rPr lang="en-US" altLang="en-US" sz="1000" dirty="0" err="1">
                <a:solidFill>
                  <a:srgbClr val="212121"/>
                </a:solidFill>
                <a:latin typeface="+mn-lt"/>
              </a:rPr>
              <a:t>akan</a:t>
            </a:r>
            <a:r>
              <a:rPr lang="en-US" altLang="en-US" sz="1000" dirty="0">
                <a:solidFill>
                  <a:srgbClr val="212121"/>
                </a:solidFill>
                <a:latin typeface="+mn-lt"/>
              </a:rPr>
              <a:t> resign dan </a:t>
            </a:r>
            <a:r>
              <a:rPr lang="en-US" altLang="en-US" sz="1000" dirty="0" err="1">
                <a:solidFill>
                  <a:srgbClr val="212121"/>
                </a:solidFill>
                <a:latin typeface="+mn-lt"/>
              </a:rPr>
              <a:t>memang</a:t>
            </a:r>
            <a:r>
              <a:rPr lang="en-US" altLang="en-US" sz="1000" dirty="0">
                <a:solidFill>
                  <a:srgbClr val="212121"/>
                </a:solidFill>
                <a:latin typeface="+mn-lt"/>
              </a:rPr>
              <a:t> </a:t>
            </a:r>
            <a:r>
              <a:rPr lang="en-US" altLang="en-US" sz="1000" dirty="0" err="1">
                <a:solidFill>
                  <a:srgbClr val="212121"/>
                </a:solidFill>
                <a:latin typeface="+mn-lt"/>
              </a:rPr>
              <a:t>benar</a:t>
            </a:r>
            <a:r>
              <a:rPr lang="en-US" altLang="en-US" sz="1000" dirty="0">
                <a:solidFill>
                  <a:srgbClr val="212121"/>
                </a:solidFill>
                <a:latin typeface="+mn-lt"/>
              </a:rPr>
              <a:t> </a:t>
            </a:r>
            <a:r>
              <a:rPr lang="en-US" altLang="en-US" sz="1000" dirty="0" err="1">
                <a:solidFill>
                  <a:srgbClr val="212121"/>
                </a:solidFill>
                <a:latin typeface="+mn-lt"/>
              </a:rPr>
              <a:t>karyawan</a:t>
            </a:r>
            <a:r>
              <a:rPr lang="en-US" altLang="en-US" sz="1000" dirty="0">
                <a:solidFill>
                  <a:srgbClr val="212121"/>
                </a:solidFill>
                <a:latin typeface="+mn-lt"/>
              </a:rPr>
              <a:t> </a:t>
            </a:r>
            <a:r>
              <a:rPr lang="en-US" altLang="en-US" sz="1000" dirty="0" err="1">
                <a:solidFill>
                  <a:srgbClr val="212121"/>
                </a:solidFill>
                <a:latin typeface="+mn-lt"/>
              </a:rPr>
              <a:t>tidak</a:t>
            </a:r>
            <a:r>
              <a:rPr lang="en-US" altLang="en-US" sz="1000" dirty="0">
                <a:solidFill>
                  <a:srgbClr val="212121"/>
                </a:solidFill>
                <a:latin typeface="+mn-lt"/>
              </a:rPr>
              <a:t> resign.</a:t>
            </a:r>
          </a:p>
          <a:p>
            <a:pPr marL="233362" indent="0" eaLnBrk="0" fontAlgn="base" hangingPunct="0">
              <a:lnSpc>
                <a:spcPct val="110000"/>
              </a:lnSpc>
              <a:spcBef>
                <a:spcPct val="0"/>
              </a:spcBef>
              <a:spcAft>
                <a:spcPct val="0"/>
              </a:spcAft>
              <a:buClrTx/>
              <a:buSzTx/>
              <a:buNone/>
            </a:pPr>
            <a:r>
              <a:rPr lang="en-US" altLang="en-US" sz="1000" dirty="0">
                <a:solidFill>
                  <a:srgbClr val="212121"/>
                </a:solidFill>
                <a:latin typeface="+mn-lt"/>
              </a:rPr>
              <a:t>c)   False Positive (FP) / </a:t>
            </a:r>
            <a:r>
              <a:rPr lang="en-US" altLang="en-US" sz="1000" dirty="0" err="1">
                <a:solidFill>
                  <a:srgbClr val="212121"/>
                </a:solidFill>
                <a:latin typeface="+mn-lt"/>
              </a:rPr>
              <a:t>Kesalahan</a:t>
            </a:r>
            <a:r>
              <a:rPr lang="en-US" altLang="en-US" sz="1000" dirty="0">
                <a:solidFill>
                  <a:srgbClr val="212121"/>
                </a:solidFill>
                <a:latin typeface="+mn-lt"/>
              </a:rPr>
              <a:t> </a:t>
            </a:r>
            <a:r>
              <a:rPr lang="en-US" altLang="en-US" sz="1000" dirty="0" err="1">
                <a:solidFill>
                  <a:srgbClr val="212121"/>
                </a:solidFill>
                <a:latin typeface="+mn-lt"/>
              </a:rPr>
              <a:t>Tipe</a:t>
            </a:r>
            <a:r>
              <a:rPr lang="en-US" altLang="en-US" sz="1000" dirty="0">
                <a:solidFill>
                  <a:srgbClr val="212121"/>
                </a:solidFill>
                <a:latin typeface="+mn-lt"/>
              </a:rPr>
              <a:t> 1</a:t>
            </a:r>
          </a:p>
          <a:p>
            <a:pPr indent="0" eaLnBrk="0" fontAlgn="base" hangingPunct="0">
              <a:lnSpc>
                <a:spcPct val="110000"/>
              </a:lnSpc>
              <a:spcBef>
                <a:spcPct val="0"/>
              </a:spcBef>
              <a:spcAft>
                <a:spcPct val="0"/>
              </a:spcAft>
              <a:buClrTx/>
              <a:buSzTx/>
              <a:buNone/>
            </a:pPr>
            <a:r>
              <a:rPr lang="en-US" altLang="en-US" sz="1000" dirty="0" err="1">
                <a:solidFill>
                  <a:srgbClr val="212121"/>
                </a:solidFill>
                <a:latin typeface="+mn-lt"/>
              </a:rPr>
              <a:t>sebanyak</a:t>
            </a:r>
            <a:r>
              <a:rPr lang="en-US" altLang="en-US" sz="1000" dirty="0">
                <a:solidFill>
                  <a:srgbClr val="212121"/>
                </a:solidFill>
                <a:latin typeface="+mn-lt"/>
              </a:rPr>
              <a:t> 5 </a:t>
            </a:r>
            <a:r>
              <a:rPr lang="en-US" altLang="en-US" sz="1000" dirty="0" err="1">
                <a:solidFill>
                  <a:srgbClr val="212121"/>
                </a:solidFill>
                <a:latin typeface="+mn-lt"/>
              </a:rPr>
              <a:t>dari</a:t>
            </a:r>
            <a:r>
              <a:rPr lang="en-US" altLang="en-US" sz="1000" dirty="0">
                <a:solidFill>
                  <a:srgbClr val="212121"/>
                </a:solidFill>
                <a:latin typeface="+mn-lt"/>
              </a:rPr>
              <a:t> 57 orang, </a:t>
            </a:r>
            <a:r>
              <a:rPr lang="en-US" altLang="en-US" sz="1000" dirty="0" err="1">
                <a:solidFill>
                  <a:srgbClr val="212121"/>
                </a:solidFill>
                <a:latin typeface="+mn-lt"/>
              </a:rPr>
              <a:t>artinya</a:t>
            </a:r>
            <a:r>
              <a:rPr lang="en-US" altLang="en-US" sz="1000" dirty="0">
                <a:solidFill>
                  <a:srgbClr val="212121"/>
                </a:solidFill>
                <a:latin typeface="+mn-lt"/>
              </a:rPr>
              <a:t> machine learning </a:t>
            </a:r>
            <a:r>
              <a:rPr lang="en-US" altLang="en-US" sz="1000" dirty="0" err="1">
                <a:solidFill>
                  <a:srgbClr val="212121"/>
                </a:solidFill>
                <a:latin typeface="+mn-lt"/>
              </a:rPr>
              <a:t>memprediksi</a:t>
            </a:r>
            <a:r>
              <a:rPr lang="en-US" altLang="en-US" sz="1000" dirty="0">
                <a:solidFill>
                  <a:srgbClr val="212121"/>
                </a:solidFill>
                <a:latin typeface="+mn-lt"/>
              </a:rPr>
              <a:t> </a:t>
            </a:r>
            <a:r>
              <a:rPr lang="en-US" altLang="en-US" sz="1000" dirty="0" err="1">
                <a:solidFill>
                  <a:srgbClr val="212121"/>
                </a:solidFill>
                <a:latin typeface="+mn-lt"/>
              </a:rPr>
              <a:t>positif</a:t>
            </a:r>
            <a:r>
              <a:rPr lang="en-US" altLang="en-US" sz="1000" dirty="0">
                <a:solidFill>
                  <a:srgbClr val="212121"/>
                </a:solidFill>
                <a:latin typeface="+mn-lt"/>
              </a:rPr>
              <a:t> dan </a:t>
            </a:r>
            <a:r>
              <a:rPr lang="en-US" altLang="en-US" sz="1000" dirty="0" err="1">
                <a:solidFill>
                  <a:srgbClr val="212121"/>
                </a:solidFill>
                <a:latin typeface="+mn-lt"/>
              </a:rPr>
              <a:t>itu</a:t>
            </a:r>
            <a:r>
              <a:rPr lang="en-US" altLang="en-US" sz="1000" dirty="0">
                <a:solidFill>
                  <a:srgbClr val="212121"/>
                </a:solidFill>
                <a:latin typeface="+mn-lt"/>
              </a:rPr>
              <a:t> salah. machine learning </a:t>
            </a:r>
            <a:r>
              <a:rPr lang="en-US" altLang="en-US" sz="1000" dirty="0" err="1">
                <a:solidFill>
                  <a:srgbClr val="212121"/>
                </a:solidFill>
                <a:latin typeface="+mn-lt"/>
              </a:rPr>
              <a:t>memprediksikan</a:t>
            </a:r>
            <a:r>
              <a:rPr lang="en-US" altLang="en-US" sz="1000" dirty="0">
                <a:solidFill>
                  <a:srgbClr val="212121"/>
                </a:solidFill>
                <a:latin typeface="+mn-lt"/>
              </a:rPr>
              <a:t> </a:t>
            </a:r>
            <a:r>
              <a:rPr lang="en-US" altLang="en-US" sz="1000" dirty="0" err="1">
                <a:solidFill>
                  <a:srgbClr val="212121"/>
                </a:solidFill>
                <a:latin typeface="+mn-lt"/>
              </a:rPr>
              <a:t>bahwa</a:t>
            </a:r>
            <a:r>
              <a:rPr lang="en-US" altLang="en-US" sz="1000" dirty="0">
                <a:solidFill>
                  <a:srgbClr val="212121"/>
                </a:solidFill>
                <a:latin typeface="+mn-lt"/>
              </a:rPr>
              <a:t> </a:t>
            </a:r>
            <a:r>
              <a:rPr lang="en-US" altLang="en-US" sz="1000" dirty="0" err="1">
                <a:solidFill>
                  <a:srgbClr val="212121"/>
                </a:solidFill>
                <a:latin typeface="+mn-lt"/>
              </a:rPr>
              <a:t>seorang</a:t>
            </a:r>
            <a:r>
              <a:rPr lang="en-US" altLang="en-US" sz="1000" dirty="0">
                <a:solidFill>
                  <a:srgbClr val="212121"/>
                </a:solidFill>
                <a:latin typeface="+mn-lt"/>
              </a:rPr>
              <a:t> </a:t>
            </a:r>
            <a:r>
              <a:rPr lang="en-US" altLang="en-US" sz="1000" dirty="0" err="1">
                <a:solidFill>
                  <a:srgbClr val="212121"/>
                </a:solidFill>
                <a:latin typeface="+mn-lt"/>
              </a:rPr>
              <a:t>karyawan</a:t>
            </a:r>
            <a:r>
              <a:rPr lang="en-US" altLang="en-US" sz="1000" dirty="0">
                <a:solidFill>
                  <a:srgbClr val="212121"/>
                </a:solidFill>
                <a:latin typeface="+mn-lt"/>
              </a:rPr>
              <a:t> </a:t>
            </a:r>
            <a:r>
              <a:rPr lang="en-US" altLang="en-US" sz="1000" dirty="0" err="1">
                <a:solidFill>
                  <a:srgbClr val="212121"/>
                </a:solidFill>
                <a:latin typeface="+mn-lt"/>
              </a:rPr>
              <a:t>tidak</a:t>
            </a:r>
            <a:r>
              <a:rPr lang="en-US" altLang="en-US" sz="1000" dirty="0">
                <a:solidFill>
                  <a:srgbClr val="212121"/>
                </a:solidFill>
                <a:latin typeface="+mn-lt"/>
              </a:rPr>
              <a:t> </a:t>
            </a:r>
            <a:r>
              <a:rPr lang="en-US" altLang="en-US" sz="1000" dirty="0" err="1">
                <a:solidFill>
                  <a:srgbClr val="212121"/>
                </a:solidFill>
                <a:latin typeface="+mn-lt"/>
              </a:rPr>
              <a:t>akan</a:t>
            </a:r>
            <a:r>
              <a:rPr lang="en-US" altLang="en-US" sz="1000" dirty="0">
                <a:solidFill>
                  <a:srgbClr val="212121"/>
                </a:solidFill>
                <a:latin typeface="+mn-lt"/>
              </a:rPr>
              <a:t> resign dan </a:t>
            </a:r>
            <a:r>
              <a:rPr lang="en-US" altLang="en-US" sz="1000" dirty="0" err="1">
                <a:solidFill>
                  <a:srgbClr val="212121"/>
                </a:solidFill>
                <a:latin typeface="+mn-lt"/>
              </a:rPr>
              <a:t>itu</a:t>
            </a:r>
            <a:r>
              <a:rPr lang="en-US" altLang="en-US" sz="1000" dirty="0">
                <a:solidFill>
                  <a:srgbClr val="212121"/>
                </a:solidFill>
                <a:latin typeface="+mn-lt"/>
              </a:rPr>
              <a:t> salah </a:t>
            </a:r>
            <a:r>
              <a:rPr lang="en-US" altLang="en-US" sz="1000" dirty="0" err="1">
                <a:solidFill>
                  <a:srgbClr val="212121"/>
                </a:solidFill>
                <a:latin typeface="+mn-lt"/>
              </a:rPr>
              <a:t>karyawan</a:t>
            </a:r>
            <a:r>
              <a:rPr lang="en-US" altLang="en-US" sz="1000" dirty="0">
                <a:solidFill>
                  <a:srgbClr val="212121"/>
                </a:solidFill>
                <a:latin typeface="+mn-lt"/>
              </a:rPr>
              <a:t> resign.</a:t>
            </a:r>
          </a:p>
          <a:p>
            <a:pPr marL="233362" indent="0" eaLnBrk="0" fontAlgn="base" hangingPunct="0">
              <a:lnSpc>
                <a:spcPct val="110000"/>
              </a:lnSpc>
              <a:spcBef>
                <a:spcPct val="0"/>
              </a:spcBef>
              <a:spcAft>
                <a:spcPct val="0"/>
              </a:spcAft>
              <a:buClrTx/>
              <a:buSzTx/>
              <a:buNone/>
            </a:pPr>
            <a:r>
              <a:rPr lang="en-US" altLang="en-US" sz="1000" dirty="0">
                <a:solidFill>
                  <a:srgbClr val="212121"/>
                </a:solidFill>
                <a:latin typeface="+mn-lt"/>
              </a:rPr>
              <a:t>d)   False Negative (FN) / </a:t>
            </a:r>
            <a:r>
              <a:rPr lang="en-US" altLang="en-US" sz="1000" dirty="0" err="1">
                <a:solidFill>
                  <a:srgbClr val="212121"/>
                </a:solidFill>
                <a:latin typeface="+mn-lt"/>
              </a:rPr>
              <a:t>Kesalahan</a:t>
            </a:r>
            <a:r>
              <a:rPr lang="en-US" altLang="en-US" sz="1000" dirty="0">
                <a:solidFill>
                  <a:srgbClr val="212121"/>
                </a:solidFill>
                <a:latin typeface="+mn-lt"/>
              </a:rPr>
              <a:t> </a:t>
            </a:r>
            <a:r>
              <a:rPr lang="en-US" altLang="en-US" sz="1000" dirty="0" err="1">
                <a:solidFill>
                  <a:srgbClr val="212121"/>
                </a:solidFill>
                <a:latin typeface="+mn-lt"/>
              </a:rPr>
              <a:t>Tipe</a:t>
            </a:r>
            <a:r>
              <a:rPr lang="en-US" altLang="en-US" sz="1000" dirty="0">
                <a:solidFill>
                  <a:srgbClr val="212121"/>
                </a:solidFill>
                <a:latin typeface="+mn-lt"/>
              </a:rPr>
              <a:t> 2</a:t>
            </a:r>
          </a:p>
          <a:p>
            <a:pPr indent="0" eaLnBrk="0" fontAlgn="base" hangingPunct="0">
              <a:lnSpc>
                <a:spcPct val="110000"/>
              </a:lnSpc>
              <a:spcBef>
                <a:spcPct val="0"/>
              </a:spcBef>
              <a:spcAft>
                <a:spcPct val="0"/>
              </a:spcAft>
              <a:buClrTx/>
              <a:buSzTx/>
              <a:buNone/>
            </a:pPr>
            <a:r>
              <a:rPr lang="en-US" altLang="en-US" sz="1000" dirty="0" err="1">
                <a:solidFill>
                  <a:srgbClr val="212121"/>
                </a:solidFill>
                <a:latin typeface="+mn-lt"/>
              </a:rPr>
              <a:t>sebanyak</a:t>
            </a:r>
            <a:r>
              <a:rPr lang="en-US" altLang="en-US" sz="1000" dirty="0">
                <a:solidFill>
                  <a:srgbClr val="212121"/>
                </a:solidFill>
                <a:latin typeface="+mn-lt"/>
              </a:rPr>
              <a:t> 15 </a:t>
            </a:r>
            <a:r>
              <a:rPr lang="en-US" altLang="en-US" sz="1000" dirty="0" err="1">
                <a:solidFill>
                  <a:srgbClr val="212121"/>
                </a:solidFill>
                <a:latin typeface="+mn-lt"/>
              </a:rPr>
              <a:t>dari</a:t>
            </a:r>
            <a:r>
              <a:rPr lang="en-US" altLang="en-US" sz="1000" dirty="0">
                <a:solidFill>
                  <a:srgbClr val="212121"/>
                </a:solidFill>
                <a:latin typeface="+mn-lt"/>
              </a:rPr>
              <a:t> 57 orang, </a:t>
            </a:r>
            <a:r>
              <a:rPr lang="en-US" altLang="en-US" sz="1000" dirty="0" err="1">
                <a:solidFill>
                  <a:srgbClr val="212121"/>
                </a:solidFill>
                <a:latin typeface="+mn-lt"/>
              </a:rPr>
              <a:t>artinya</a:t>
            </a:r>
            <a:r>
              <a:rPr lang="en-US" altLang="en-US" sz="1000" dirty="0">
                <a:solidFill>
                  <a:srgbClr val="212121"/>
                </a:solidFill>
                <a:latin typeface="+mn-lt"/>
              </a:rPr>
              <a:t>  machine learning </a:t>
            </a:r>
            <a:r>
              <a:rPr lang="en-US" altLang="en-US" sz="1000" dirty="0" err="1">
                <a:solidFill>
                  <a:srgbClr val="212121"/>
                </a:solidFill>
                <a:latin typeface="+mn-lt"/>
              </a:rPr>
              <a:t>memprediksi</a:t>
            </a:r>
            <a:r>
              <a:rPr lang="en-US" altLang="en-US" sz="1000" dirty="0">
                <a:solidFill>
                  <a:srgbClr val="212121"/>
                </a:solidFill>
                <a:latin typeface="+mn-lt"/>
              </a:rPr>
              <a:t> </a:t>
            </a:r>
            <a:r>
              <a:rPr lang="en-US" altLang="en-US" sz="1000" dirty="0" err="1">
                <a:solidFill>
                  <a:srgbClr val="212121"/>
                </a:solidFill>
                <a:latin typeface="+mn-lt"/>
              </a:rPr>
              <a:t>negatif</a:t>
            </a:r>
            <a:r>
              <a:rPr lang="en-US" altLang="en-US" sz="1000" dirty="0">
                <a:solidFill>
                  <a:srgbClr val="212121"/>
                </a:solidFill>
                <a:latin typeface="+mn-lt"/>
              </a:rPr>
              <a:t> dan </a:t>
            </a:r>
            <a:r>
              <a:rPr lang="en-US" altLang="en-US" sz="1000" dirty="0" err="1">
                <a:solidFill>
                  <a:srgbClr val="212121"/>
                </a:solidFill>
                <a:latin typeface="+mn-lt"/>
              </a:rPr>
              <a:t>itu</a:t>
            </a:r>
            <a:r>
              <a:rPr lang="en-US" altLang="en-US" sz="1000" dirty="0">
                <a:solidFill>
                  <a:srgbClr val="212121"/>
                </a:solidFill>
                <a:latin typeface="+mn-lt"/>
              </a:rPr>
              <a:t> salah. machine learning </a:t>
            </a:r>
            <a:r>
              <a:rPr lang="en-US" altLang="en-US" sz="1000" dirty="0" err="1">
                <a:solidFill>
                  <a:srgbClr val="212121"/>
                </a:solidFill>
                <a:latin typeface="+mn-lt"/>
              </a:rPr>
              <a:t>memprediksikan</a:t>
            </a:r>
            <a:r>
              <a:rPr lang="en-US" altLang="en-US" sz="1000" dirty="0">
                <a:solidFill>
                  <a:srgbClr val="212121"/>
                </a:solidFill>
                <a:latin typeface="+mn-lt"/>
              </a:rPr>
              <a:t> </a:t>
            </a:r>
            <a:r>
              <a:rPr lang="en-US" altLang="en-US" sz="1000" dirty="0" err="1">
                <a:solidFill>
                  <a:srgbClr val="212121"/>
                </a:solidFill>
                <a:latin typeface="+mn-lt"/>
              </a:rPr>
              <a:t>bahwa</a:t>
            </a:r>
            <a:r>
              <a:rPr lang="en-US" altLang="en-US" sz="1000" dirty="0">
                <a:solidFill>
                  <a:srgbClr val="212121"/>
                </a:solidFill>
                <a:latin typeface="+mn-lt"/>
              </a:rPr>
              <a:t> </a:t>
            </a:r>
          </a:p>
          <a:p>
            <a:pPr indent="0" eaLnBrk="0" fontAlgn="base" hangingPunct="0">
              <a:lnSpc>
                <a:spcPct val="110000"/>
              </a:lnSpc>
              <a:spcBef>
                <a:spcPct val="0"/>
              </a:spcBef>
              <a:spcAft>
                <a:spcPct val="0"/>
              </a:spcAft>
              <a:buClrTx/>
              <a:buSzTx/>
              <a:buNone/>
            </a:pPr>
            <a:r>
              <a:rPr lang="en-US" altLang="en-US" sz="1000" dirty="0" err="1">
                <a:solidFill>
                  <a:srgbClr val="212121"/>
                </a:solidFill>
                <a:latin typeface="+mn-lt"/>
              </a:rPr>
              <a:t>seorang</a:t>
            </a:r>
            <a:r>
              <a:rPr lang="en-US" altLang="en-US" sz="1000" dirty="0">
                <a:solidFill>
                  <a:srgbClr val="212121"/>
                </a:solidFill>
                <a:latin typeface="+mn-lt"/>
              </a:rPr>
              <a:t> </a:t>
            </a:r>
            <a:r>
              <a:rPr lang="en-US" altLang="en-US" sz="1000" dirty="0" err="1">
                <a:solidFill>
                  <a:srgbClr val="212121"/>
                </a:solidFill>
                <a:latin typeface="+mn-lt"/>
              </a:rPr>
              <a:t>karyawan</a:t>
            </a:r>
            <a:r>
              <a:rPr lang="en-US" altLang="en-US" sz="1000" dirty="0">
                <a:solidFill>
                  <a:srgbClr val="212121"/>
                </a:solidFill>
                <a:latin typeface="+mn-lt"/>
              </a:rPr>
              <a:t> </a:t>
            </a:r>
            <a:r>
              <a:rPr lang="en-US" altLang="en-US" sz="1000" dirty="0" err="1">
                <a:solidFill>
                  <a:srgbClr val="212121"/>
                </a:solidFill>
                <a:latin typeface="+mn-lt"/>
              </a:rPr>
              <a:t>akan</a:t>
            </a:r>
            <a:r>
              <a:rPr lang="en-US" altLang="en-US" sz="1000" dirty="0">
                <a:solidFill>
                  <a:srgbClr val="212121"/>
                </a:solidFill>
                <a:latin typeface="+mn-lt"/>
              </a:rPr>
              <a:t> resign dan </a:t>
            </a:r>
            <a:r>
              <a:rPr lang="en-US" altLang="en-US" sz="1000" dirty="0" err="1">
                <a:solidFill>
                  <a:srgbClr val="212121"/>
                </a:solidFill>
                <a:latin typeface="+mn-lt"/>
              </a:rPr>
              <a:t>itu</a:t>
            </a:r>
            <a:r>
              <a:rPr lang="en-US" altLang="en-US" sz="1000" dirty="0">
                <a:solidFill>
                  <a:srgbClr val="212121"/>
                </a:solidFill>
                <a:latin typeface="+mn-lt"/>
              </a:rPr>
              <a:t> salah </a:t>
            </a:r>
            <a:r>
              <a:rPr lang="en-US" altLang="en-US" sz="1000" dirty="0" err="1">
                <a:solidFill>
                  <a:srgbClr val="212121"/>
                </a:solidFill>
                <a:latin typeface="+mn-lt"/>
              </a:rPr>
              <a:t>karyawan</a:t>
            </a:r>
            <a:r>
              <a:rPr lang="en-US" altLang="en-US" sz="1000" dirty="0">
                <a:solidFill>
                  <a:srgbClr val="212121"/>
                </a:solidFill>
                <a:latin typeface="+mn-lt"/>
              </a:rPr>
              <a:t> </a:t>
            </a:r>
            <a:r>
              <a:rPr lang="en-US" altLang="en-US" sz="1000" dirty="0" err="1">
                <a:solidFill>
                  <a:srgbClr val="212121"/>
                </a:solidFill>
                <a:latin typeface="+mn-lt"/>
              </a:rPr>
              <a:t>tidak</a:t>
            </a:r>
            <a:r>
              <a:rPr lang="en-US" altLang="en-US" sz="1000" dirty="0">
                <a:solidFill>
                  <a:srgbClr val="212121"/>
                </a:solidFill>
                <a:latin typeface="+mn-lt"/>
              </a:rPr>
              <a:t> resign.</a:t>
            </a:r>
          </a:p>
        </p:txBody>
      </p:sp>
      <p:sp>
        <p:nvSpPr>
          <p:cNvPr id="4" name="Google Shape;115;p27">
            <a:extLst>
              <a:ext uri="{FF2B5EF4-FFF2-40B4-BE49-F238E27FC236}">
                <a16:creationId xmlns:a16="http://schemas.microsoft.com/office/drawing/2014/main" id="{F0762F36-7BE2-4E20-B353-8FD1F92BC88F}"/>
              </a:ext>
            </a:extLst>
          </p:cNvPr>
          <p:cNvSpPr txBox="1"/>
          <p:nvPr/>
        </p:nvSpPr>
        <p:spPr>
          <a:xfrm>
            <a:off x="8180700" y="4772700"/>
            <a:ext cx="9633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Query Here</a:t>
            </a:r>
            <a:endParaRPr sz="1100" dirty="0">
              <a:solidFill>
                <a:srgbClr val="000000"/>
              </a:solidFill>
            </a:endParaRPr>
          </a:p>
        </p:txBody>
      </p:sp>
      <p:pic>
        <p:nvPicPr>
          <p:cNvPr id="11" name="Picture 4">
            <a:extLst>
              <a:ext uri="{FF2B5EF4-FFF2-40B4-BE49-F238E27FC236}">
                <a16:creationId xmlns:a16="http://schemas.microsoft.com/office/drawing/2014/main" id="{82179BA0-F082-4916-B71E-110BD193E9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9306" y="552462"/>
            <a:ext cx="2517439" cy="2019288"/>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9F2608DB-EBA4-495C-95E0-437C9FEAA89F}"/>
              </a:ext>
            </a:extLst>
          </p:cNvPr>
          <p:cNvSpPr/>
          <p:nvPr/>
        </p:nvSpPr>
        <p:spPr>
          <a:xfrm>
            <a:off x="842682" y="1147484"/>
            <a:ext cx="2106706" cy="761998"/>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en-US" sz="1400" b="1" dirty="0">
                <a:solidFill>
                  <a:schemeClr val="bg1"/>
                </a:solidFill>
                <a:latin typeface="+mn-lt"/>
              </a:rPr>
              <a:t>Confusion Matrix</a:t>
            </a:r>
          </a:p>
        </p:txBody>
      </p:sp>
    </p:spTree>
    <p:extLst>
      <p:ext uri="{BB962C8B-B14F-4D97-AF65-F5344CB8AC3E}">
        <p14:creationId xmlns:p14="http://schemas.microsoft.com/office/powerpoint/2010/main" val="3383477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solidFill>
                  <a:schemeClr val="dk1"/>
                </a:solidFill>
                <a:latin typeface="Dosis"/>
                <a:ea typeface="Dosis"/>
                <a:cs typeface="Dosis"/>
                <a:sym typeface="Dosis"/>
              </a:rPr>
              <a:t>“Sumber daya manusia (SDM) adalah aset utama yang perlu dikelola dengan baik oleh perusahaan agar tujuan bisnis dapat tercapai dengan efektif dan efisien. Pada kesempatan kali ini, kita akan menghadapi sebuah permasalahan tentang sumber daya manusia yang ada di perusahaan. Fokus kita adalah untuk mengetahui bagaimana cara menjaga karyawan agar tetap bertahan di perusahaan yang ada saat ini yang dapat mengakibatkan bengkaknya biaya untuk rekrutmen karyawan serta pelatihan untuk mereka yang baru masuk. Dengan mengetahui faktor utama yang menyebabkan karyawan tidak merasa, perusahaan dapat segera menanggulanginya dengan membuat program-program yang relevan dengan permasalahan karyawan. “</a:t>
            </a:r>
            <a:endParaRPr>
              <a:solidFill>
                <a:schemeClr val="dk1"/>
              </a:solidFill>
              <a:latin typeface="Dosis"/>
              <a:ea typeface="Dosis"/>
              <a:cs typeface="Dosis"/>
              <a:sym typeface="Dosis"/>
            </a:endParaRPr>
          </a:p>
          <a:p>
            <a:pPr marL="0" lvl="0" indent="0" algn="just" rtl="0">
              <a:spcBef>
                <a:spcPts val="1200"/>
              </a:spcBef>
              <a:spcAft>
                <a:spcPts val="1200"/>
              </a:spcAft>
              <a:buNone/>
            </a:pPr>
            <a:endParaRPr>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 Preprocessing</a:t>
            </a:r>
            <a:endParaRPr b="1"/>
          </a:p>
        </p:txBody>
      </p:sp>
      <p:sp>
        <p:nvSpPr>
          <p:cNvPr id="114" name="Google Shape;114;p27"/>
          <p:cNvSpPr txBox="1">
            <a:spLocks noGrp="1"/>
          </p:cNvSpPr>
          <p:nvPr>
            <p:ph type="body" idx="1"/>
          </p:nvPr>
        </p:nvSpPr>
        <p:spPr>
          <a:xfrm>
            <a:off x="0" y="560524"/>
            <a:ext cx="6804212" cy="4566175"/>
          </a:xfrm>
          <a:prstGeom prst="rect">
            <a:avLst/>
          </a:prstGeom>
        </p:spPr>
        <p:txBody>
          <a:bodyPr spcFirstLastPara="1" wrap="square" lIns="91425" tIns="91425" rIns="91425" bIns="91425" anchor="t" anchorCtr="0">
            <a:normAutofit/>
          </a:bodyPr>
          <a:lstStyle/>
          <a:p>
            <a:pPr marL="476250" lvl="0" algn="l" rtl="0">
              <a:lnSpc>
                <a:spcPct val="150000"/>
              </a:lnSpc>
              <a:spcBef>
                <a:spcPts val="0"/>
              </a:spcBef>
              <a:spcAft>
                <a:spcPts val="0"/>
              </a:spcAft>
              <a:buClr>
                <a:schemeClr val="dk1"/>
              </a:buClr>
              <a:buSzPct val="100000"/>
              <a:buAutoNum type="arabicPeriod"/>
            </a:pPr>
            <a:r>
              <a:rPr lang="en-US" sz="1300" dirty="0">
                <a:solidFill>
                  <a:schemeClr val="dk1"/>
                </a:solidFill>
              </a:rPr>
              <a:t>Upload file Dataset</a:t>
            </a:r>
          </a:p>
          <a:p>
            <a:pPr marL="690563" indent="-233363">
              <a:lnSpc>
                <a:spcPct val="150000"/>
              </a:lnSpc>
              <a:buClr>
                <a:schemeClr val="dk1"/>
              </a:buClr>
              <a:buSzPct val="100000"/>
            </a:pPr>
            <a:r>
              <a:rPr lang="en-US" sz="1300" dirty="0">
                <a:solidFill>
                  <a:schemeClr val="dk1"/>
                </a:solidFill>
              </a:rPr>
              <a:t>Cek </a:t>
            </a:r>
            <a:r>
              <a:rPr lang="en-US" sz="1300" dirty="0" err="1">
                <a:solidFill>
                  <a:schemeClr val="dk1"/>
                </a:solidFill>
              </a:rPr>
              <a:t>keseluruhan</a:t>
            </a:r>
            <a:r>
              <a:rPr lang="en-US" sz="1300" dirty="0">
                <a:solidFill>
                  <a:schemeClr val="dk1"/>
                </a:solidFill>
              </a:rPr>
              <a:t> data </a:t>
            </a:r>
            <a:r>
              <a:rPr lang="en-US" sz="1300" dirty="0" err="1">
                <a:solidFill>
                  <a:schemeClr val="dk1"/>
                </a:solidFill>
              </a:rPr>
              <a:t>ada</a:t>
            </a:r>
            <a:r>
              <a:rPr lang="en-US" sz="1300" dirty="0">
                <a:solidFill>
                  <a:schemeClr val="dk1"/>
                </a:solidFill>
              </a:rPr>
              <a:t> 287 baris dan 25 </a:t>
            </a:r>
            <a:r>
              <a:rPr lang="en-US" sz="1300" dirty="0" err="1">
                <a:solidFill>
                  <a:schemeClr val="dk1"/>
                </a:solidFill>
              </a:rPr>
              <a:t>kolom</a:t>
            </a:r>
            <a:r>
              <a:rPr lang="en-US" sz="1300" dirty="0">
                <a:solidFill>
                  <a:schemeClr val="dk1"/>
                </a:solidFill>
              </a:rPr>
              <a:t>.</a:t>
            </a:r>
          </a:p>
          <a:p>
            <a:pPr marL="690563" indent="-233363">
              <a:lnSpc>
                <a:spcPct val="150000"/>
              </a:lnSpc>
              <a:buClr>
                <a:schemeClr val="dk1"/>
              </a:buClr>
              <a:buSzPct val="100000"/>
            </a:pPr>
            <a:r>
              <a:rPr lang="en-US" sz="1300" dirty="0" err="1">
                <a:solidFill>
                  <a:schemeClr val="dk1"/>
                </a:solidFill>
              </a:rPr>
              <a:t>Tidak</a:t>
            </a:r>
            <a:r>
              <a:rPr lang="en-US" sz="1300" dirty="0">
                <a:solidFill>
                  <a:schemeClr val="dk1"/>
                </a:solidFill>
              </a:rPr>
              <a:t> </a:t>
            </a:r>
            <a:r>
              <a:rPr lang="en-US" sz="1300" dirty="0" err="1">
                <a:solidFill>
                  <a:schemeClr val="dk1"/>
                </a:solidFill>
              </a:rPr>
              <a:t>ada</a:t>
            </a:r>
            <a:r>
              <a:rPr lang="en-US" sz="1300" dirty="0">
                <a:solidFill>
                  <a:schemeClr val="dk1"/>
                </a:solidFill>
              </a:rPr>
              <a:t> data </a:t>
            </a:r>
            <a:r>
              <a:rPr lang="en-US" sz="1300" dirty="0" err="1">
                <a:solidFill>
                  <a:schemeClr val="dk1"/>
                </a:solidFill>
              </a:rPr>
              <a:t>duplicat</a:t>
            </a:r>
            <a:r>
              <a:rPr lang="en-US" sz="1300" dirty="0">
                <a:solidFill>
                  <a:schemeClr val="dk1"/>
                </a:solidFill>
              </a:rPr>
              <a:t>.</a:t>
            </a:r>
          </a:p>
          <a:p>
            <a:pPr marL="133350" indent="0">
              <a:lnSpc>
                <a:spcPct val="150000"/>
              </a:lnSpc>
              <a:buClr>
                <a:schemeClr val="dk1"/>
              </a:buClr>
              <a:buSzPct val="100000"/>
              <a:buNone/>
            </a:pPr>
            <a:endParaRPr lang="en-US" sz="1300" dirty="0">
              <a:solidFill>
                <a:schemeClr val="dk1"/>
              </a:solidFill>
            </a:endParaRPr>
          </a:p>
          <a:p>
            <a:pPr marL="476250" lvl="0" algn="l" rtl="0">
              <a:lnSpc>
                <a:spcPct val="150000"/>
              </a:lnSpc>
              <a:spcBef>
                <a:spcPts val="0"/>
              </a:spcBef>
              <a:spcAft>
                <a:spcPts val="0"/>
              </a:spcAft>
              <a:buClr>
                <a:schemeClr val="dk1"/>
              </a:buClr>
              <a:buSzPct val="100000"/>
              <a:buFont typeface="+mj-lt"/>
              <a:buAutoNum type="arabicPeriod" startAt="2"/>
            </a:pPr>
            <a:r>
              <a:rPr lang="en-US" sz="1300" dirty="0" err="1">
                <a:solidFill>
                  <a:schemeClr val="dk1"/>
                </a:solidFill>
              </a:rPr>
              <a:t>Mengatasi</a:t>
            </a:r>
            <a:r>
              <a:rPr lang="en-US" sz="1300" dirty="0">
                <a:solidFill>
                  <a:schemeClr val="dk1"/>
                </a:solidFill>
              </a:rPr>
              <a:t> data null</a:t>
            </a:r>
          </a:p>
          <a:p>
            <a:pPr marL="690563" indent="-233363">
              <a:lnSpc>
                <a:spcPct val="150000"/>
              </a:lnSpc>
              <a:buClr>
                <a:schemeClr val="dk1"/>
              </a:buClr>
              <a:buSzPts val="1500"/>
            </a:pPr>
            <a:r>
              <a:rPr lang="en-US" sz="1300" dirty="0">
                <a:solidFill>
                  <a:schemeClr val="dk1"/>
                </a:solidFill>
              </a:rPr>
              <a:t>Handle data null </a:t>
            </a:r>
            <a:r>
              <a:rPr lang="en-US" sz="1300" dirty="0" err="1">
                <a:solidFill>
                  <a:schemeClr val="dk1"/>
                </a:solidFill>
              </a:rPr>
              <a:t>kolom</a:t>
            </a:r>
            <a:r>
              <a:rPr lang="en-US" sz="1300" dirty="0">
                <a:solidFill>
                  <a:schemeClr val="dk1"/>
                </a:solidFill>
              </a:rPr>
              <a:t> </a:t>
            </a:r>
            <a:r>
              <a:rPr lang="en-US" sz="1300" dirty="0" err="1">
                <a:solidFill>
                  <a:schemeClr val="dk1"/>
                </a:solidFill>
              </a:rPr>
              <a:t>IkutProgramLOP</a:t>
            </a:r>
            <a:r>
              <a:rPr lang="en-US" sz="1300" dirty="0">
                <a:solidFill>
                  <a:schemeClr val="dk1"/>
                </a:solidFill>
              </a:rPr>
              <a:t> </a:t>
            </a:r>
            <a:r>
              <a:rPr lang="en-US" sz="1300" dirty="0" err="1">
                <a:solidFill>
                  <a:schemeClr val="dk1"/>
                </a:solidFill>
              </a:rPr>
              <a:t>dengan</a:t>
            </a:r>
            <a:r>
              <a:rPr lang="en-US" sz="1300" dirty="0">
                <a:solidFill>
                  <a:schemeClr val="dk1"/>
                </a:solidFill>
              </a:rPr>
              <a:t> </a:t>
            </a:r>
            <a:r>
              <a:rPr lang="en-US" sz="1300" dirty="0" err="1">
                <a:solidFill>
                  <a:schemeClr val="dk1"/>
                </a:solidFill>
              </a:rPr>
              <a:t>hapus</a:t>
            </a:r>
            <a:r>
              <a:rPr lang="en-US" sz="1300" dirty="0">
                <a:solidFill>
                  <a:schemeClr val="dk1"/>
                </a:solidFill>
              </a:rPr>
              <a:t> </a:t>
            </a:r>
            <a:r>
              <a:rPr lang="en-US" sz="1300" dirty="0" err="1">
                <a:solidFill>
                  <a:schemeClr val="dk1"/>
                </a:solidFill>
              </a:rPr>
              <a:t>kolom</a:t>
            </a:r>
            <a:r>
              <a:rPr lang="en-US" sz="1300" dirty="0">
                <a:solidFill>
                  <a:schemeClr val="dk1"/>
                </a:solidFill>
              </a:rPr>
              <a:t> </a:t>
            </a:r>
            <a:r>
              <a:rPr lang="en-US" sz="1300" dirty="0" err="1">
                <a:solidFill>
                  <a:schemeClr val="dk1"/>
                </a:solidFill>
              </a:rPr>
              <a:t>karna</a:t>
            </a:r>
            <a:r>
              <a:rPr lang="en-US" sz="1300" dirty="0">
                <a:solidFill>
                  <a:schemeClr val="dk1"/>
                </a:solidFill>
              </a:rPr>
              <a:t> data null </a:t>
            </a:r>
            <a:r>
              <a:rPr lang="en-US" sz="1300" dirty="0" err="1">
                <a:solidFill>
                  <a:schemeClr val="dk1"/>
                </a:solidFill>
              </a:rPr>
              <a:t>terlalu</a:t>
            </a:r>
            <a:r>
              <a:rPr lang="en-US" sz="1300" dirty="0">
                <a:solidFill>
                  <a:schemeClr val="dk1"/>
                </a:solidFill>
              </a:rPr>
              <a:t> </a:t>
            </a:r>
            <a:r>
              <a:rPr lang="en-US" sz="1300" dirty="0" err="1">
                <a:solidFill>
                  <a:schemeClr val="dk1"/>
                </a:solidFill>
              </a:rPr>
              <a:t>banyak</a:t>
            </a:r>
            <a:r>
              <a:rPr lang="en-US" sz="1300" dirty="0">
                <a:solidFill>
                  <a:schemeClr val="dk1"/>
                </a:solidFill>
              </a:rPr>
              <a:t> .</a:t>
            </a:r>
          </a:p>
          <a:p>
            <a:pPr marL="690563" indent="-233363">
              <a:lnSpc>
                <a:spcPct val="150000"/>
              </a:lnSpc>
              <a:buClr>
                <a:schemeClr val="dk1"/>
              </a:buClr>
              <a:buSzPts val="1500"/>
            </a:pPr>
            <a:r>
              <a:rPr lang="en-US" sz="1300" dirty="0">
                <a:solidFill>
                  <a:schemeClr val="dk1"/>
                </a:solidFill>
              </a:rPr>
              <a:t>Handle data null </a:t>
            </a:r>
            <a:r>
              <a:rPr lang="en-US" sz="1300" dirty="0" err="1">
                <a:solidFill>
                  <a:schemeClr val="dk1"/>
                </a:solidFill>
              </a:rPr>
              <a:t>kolom</a:t>
            </a:r>
            <a:r>
              <a:rPr lang="en-US" sz="1300" dirty="0">
                <a:solidFill>
                  <a:schemeClr val="dk1"/>
                </a:solidFill>
              </a:rPr>
              <a:t> </a:t>
            </a:r>
            <a:r>
              <a:rPr lang="en-US" sz="1300" dirty="0" err="1">
                <a:solidFill>
                  <a:schemeClr val="dk1"/>
                </a:solidFill>
              </a:rPr>
              <a:t>AlasanResign</a:t>
            </a:r>
            <a:r>
              <a:rPr lang="en-US" sz="1300" dirty="0">
                <a:solidFill>
                  <a:schemeClr val="dk1"/>
                </a:solidFill>
              </a:rPr>
              <a:t> </a:t>
            </a:r>
            <a:r>
              <a:rPr lang="en-US" sz="1300" dirty="0" err="1">
                <a:solidFill>
                  <a:schemeClr val="dk1"/>
                </a:solidFill>
              </a:rPr>
              <a:t>dengan</a:t>
            </a:r>
            <a:r>
              <a:rPr lang="en-US" sz="1300" dirty="0">
                <a:solidFill>
                  <a:schemeClr val="dk1"/>
                </a:solidFill>
              </a:rPr>
              <a:t> </a:t>
            </a:r>
            <a:r>
              <a:rPr lang="en-US" sz="1300" dirty="0" err="1">
                <a:solidFill>
                  <a:schemeClr val="dk1"/>
                </a:solidFill>
              </a:rPr>
              <a:t>isi</a:t>
            </a:r>
            <a:r>
              <a:rPr lang="en-US" sz="1300" dirty="0">
                <a:solidFill>
                  <a:schemeClr val="dk1"/>
                </a:solidFill>
              </a:rPr>
              <a:t> </a:t>
            </a:r>
            <a:r>
              <a:rPr lang="en-US" sz="1300" dirty="0" err="1">
                <a:solidFill>
                  <a:schemeClr val="dk1"/>
                </a:solidFill>
              </a:rPr>
              <a:t>masih_bekerja</a:t>
            </a:r>
            <a:endParaRPr lang="en-US" sz="1300" dirty="0">
              <a:solidFill>
                <a:schemeClr val="dk1"/>
              </a:solidFill>
            </a:endParaRPr>
          </a:p>
          <a:p>
            <a:pPr marL="690563" indent="-233363">
              <a:lnSpc>
                <a:spcPct val="150000"/>
              </a:lnSpc>
              <a:buClr>
                <a:schemeClr val="dk1"/>
              </a:buClr>
              <a:buSzPts val="1500"/>
            </a:pPr>
            <a:r>
              <a:rPr lang="en-US" sz="1300" dirty="0">
                <a:solidFill>
                  <a:schemeClr val="dk1"/>
                </a:solidFill>
              </a:rPr>
              <a:t>Handle data null </a:t>
            </a:r>
            <a:r>
              <a:rPr lang="en-US" sz="1300" dirty="0" err="1">
                <a:solidFill>
                  <a:schemeClr val="dk1"/>
                </a:solidFill>
              </a:rPr>
              <a:t>kolom</a:t>
            </a:r>
            <a:r>
              <a:rPr lang="en-US" sz="1300" dirty="0">
                <a:solidFill>
                  <a:schemeClr val="dk1"/>
                </a:solidFill>
              </a:rPr>
              <a:t> </a:t>
            </a:r>
            <a:r>
              <a:rPr lang="en-US" sz="1300" dirty="0" err="1">
                <a:solidFill>
                  <a:schemeClr val="dk1"/>
                </a:solidFill>
              </a:rPr>
              <a:t>JumlahKeterlambatanSebulanTerakhir</a:t>
            </a:r>
            <a:r>
              <a:rPr lang="en-US" sz="1300" dirty="0">
                <a:solidFill>
                  <a:schemeClr val="dk1"/>
                </a:solidFill>
              </a:rPr>
              <a:t>, </a:t>
            </a:r>
            <a:r>
              <a:rPr lang="en-US" sz="1300" dirty="0" err="1">
                <a:solidFill>
                  <a:schemeClr val="dk1"/>
                </a:solidFill>
              </a:rPr>
              <a:t>JumlahKeikutsertaanProjek</a:t>
            </a:r>
            <a:r>
              <a:rPr lang="en-US" sz="1300" dirty="0">
                <a:solidFill>
                  <a:schemeClr val="dk1"/>
                </a:solidFill>
              </a:rPr>
              <a:t>, </a:t>
            </a:r>
            <a:r>
              <a:rPr lang="en-US" sz="1300" dirty="0" err="1">
                <a:solidFill>
                  <a:schemeClr val="dk1"/>
                </a:solidFill>
              </a:rPr>
              <a:t>SkorKepuasanPegawai</a:t>
            </a:r>
            <a:r>
              <a:rPr lang="en-US" sz="1300" dirty="0">
                <a:solidFill>
                  <a:schemeClr val="dk1"/>
                </a:solidFill>
              </a:rPr>
              <a:t>, dan </a:t>
            </a:r>
            <a:r>
              <a:rPr lang="en-US" sz="1300" dirty="0" err="1">
                <a:solidFill>
                  <a:schemeClr val="dk1"/>
                </a:solidFill>
              </a:rPr>
              <a:t>JumlahKetidakhadiran</a:t>
            </a:r>
            <a:r>
              <a:rPr lang="en-US" sz="1300" dirty="0">
                <a:solidFill>
                  <a:schemeClr val="dk1"/>
                </a:solidFill>
              </a:rPr>
              <a:t> </a:t>
            </a:r>
            <a:r>
              <a:rPr lang="en-US" sz="1300" dirty="0" err="1">
                <a:solidFill>
                  <a:schemeClr val="dk1"/>
                </a:solidFill>
              </a:rPr>
              <a:t>dengan</a:t>
            </a:r>
            <a:r>
              <a:rPr lang="en-US" sz="1300" dirty="0">
                <a:solidFill>
                  <a:schemeClr val="dk1"/>
                </a:solidFill>
              </a:rPr>
              <a:t> </a:t>
            </a:r>
            <a:r>
              <a:rPr lang="en-US" sz="1300" dirty="0" err="1">
                <a:solidFill>
                  <a:schemeClr val="dk1"/>
                </a:solidFill>
              </a:rPr>
              <a:t>nilai</a:t>
            </a:r>
            <a:r>
              <a:rPr lang="en-US" sz="1300" dirty="0">
                <a:solidFill>
                  <a:schemeClr val="dk1"/>
                </a:solidFill>
              </a:rPr>
              <a:t> </a:t>
            </a:r>
            <a:r>
              <a:rPr lang="en-US" sz="1300" dirty="0" err="1">
                <a:solidFill>
                  <a:schemeClr val="dk1"/>
                </a:solidFill>
              </a:rPr>
              <a:t>tengah</a:t>
            </a:r>
            <a:endParaRPr lang="en-US" sz="1300" dirty="0">
              <a:solidFill>
                <a:schemeClr val="dk1"/>
              </a:solidFill>
            </a:endParaRPr>
          </a:p>
        </p:txBody>
      </p:sp>
      <p:sp>
        <p:nvSpPr>
          <p:cNvPr id="115" name="Google Shape;115;p27"/>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Query Here</a:t>
            </a:r>
            <a:endParaRPr sz="1100" dirty="0">
              <a:solidFill>
                <a:srgbClr val="000000"/>
              </a:solidFill>
            </a:endParaRPr>
          </a:p>
        </p:txBody>
      </p:sp>
      <p:pic>
        <p:nvPicPr>
          <p:cNvPr id="7" name="Picture 6">
            <a:extLst>
              <a:ext uri="{FF2B5EF4-FFF2-40B4-BE49-F238E27FC236}">
                <a16:creationId xmlns:a16="http://schemas.microsoft.com/office/drawing/2014/main" id="{C7B2CA1A-8305-4530-B663-83C89F1628B4}"/>
              </a:ext>
            </a:extLst>
          </p:cNvPr>
          <p:cNvPicPr>
            <a:picLocks noChangeAspect="1"/>
          </p:cNvPicPr>
          <p:nvPr/>
        </p:nvPicPr>
        <p:blipFill>
          <a:blip r:embed="rId4"/>
          <a:stretch>
            <a:fillRect/>
          </a:stretch>
        </p:blipFill>
        <p:spPr>
          <a:xfrm>
            <a:off x="6704215" y="1624745"/>
            <a:ext cx="2377359" cy="3131155"/>
          </a:xfrm>
          <a:prstGeom prst="rect">
            <a:avLst/>
          </a:prstGeom>
          <a:ln w="3175">
            <a:solidFill>
              <a:schemeClr val="tx1"/>
            </a:solidFill>
          </a:ln>
        </p:spPr>
      </p:pic>
    </p:spTree>
    <p:extLst>
      <p:ext uri="{BB962C8B-B14F-4D97-AF65-F5344CB8AC3E}">
        <p14:creationId xmlns:p14="http://schemas.microsoft.com/office/powerpoint/2010/main" val="314042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 Preprocessing</a:t>
            </a:r>
            <a:endParaRPr b="1"/>
          </a:p>
        </p:txBody>
      </p:sp>
      <p:sp>
        <p:nvSpPr>
          <p:cNvPr id="114" name="Google Shape;114;p27"/>
          <p:cNvSpPr txBox="1">
            <a:spLocks noGrp="1"/>
          </p:cNvSpPr>
          <p:nvPr>
            <p:ph type="body" idx="1"/>
          </p:nvPr>
        </p:nvSpPr>
        <p:spPr>
          <a:xfrm>
            <a:off x="0" y="522450"/>
            <a:ext cx="6741459" cy="3637174"/>
          </a:xfrm>
          <a:prstGeom prst="rect">
            <a:avLst/>
          </a:prstGeom>
        </p:spPr>
        <p:txBody>
          <a:bodyPr spcFirstLastPara="1" wrap="square" lIns="91425" tIns="91425" rIns="91425" bIns="91425" anchor="t" anchorCtr="0">
            <a:normAutofit/>
          </a:bodyPr>
          <a:lstStyle/>
          <a:p>
            <a:pPr marL="476250" lvl="0" algn="l" rtl="0">
              <a:lnSpc>
                <a:spcPct val="150000"/>
              </a:lnSpc>
              <a:spcBef>
                <a:spcPts val="0"/>
              </a:spcBef>
              <a:spcAft>
                <a:spcPts val="0"/>
              </a:spcAft>
              <a:buClr>
                <a:schemeClr val="dk1"/>
              </a:buClr>
              <a:buSzPct val="100000"/>
              <a:buFont typeface="+mj-lt"/>
              <a:buAutoNum type="arabicPeriod" startAt="3"/>
            </a:pPr>
            <a:r>
              <a:rPr lang="en-US" sz="1300" dirty="0" err="1">
                <a:solidFill>
                  <a:schemeClr val="dk1"/>
                </a:solidFill>
              </a:rPr>
              <a:t>Mengganti</a:t>
            </a:r>
            <a:r>
              <a:rPr lang="en-US" sz="1300" dirty="0">
                <a:solidFill>
                  <a:schemeClr val="dk1"/>
                </a:solidFill>
              </a:rPr>
              <a:t> value yang </a:t>
            </a:r>
            <a:r>
              <a:rPr lang="en-US" sz="1300" dirty="0" err="1">
                <a:solidFill>
                  <a:schemeClr val="dk1"/>
                </a:solidFill>
              </a:rPr>
              <a:t>tidak</a:t>
            </a:r>
            <a:r>
              <a:rPr lang="en-US" sz="1300" dirty="0">
                <a:solidFill>
                  <a:schemeClr val="dk1"/>
                </a:solidFill>
              </a:rPr>
              <a:t> </a:t>
            </a:r>
            <a:r>
              <a:rPr lang="en-US" sz="1300" dirty="0" err="1">
                <a:solidFill>
                  <a:schemeClr val="dk1"/>
                </a:solidFill>
              </a:rPr>
              <a:t>sesuai</a:t>
            </a:r>
            <a:r>
              <a:rPr lang="en-US" sz="1300" dirty="0">
                <a:solidFill>
                  <a:schemeClr val="dk1"/>
                </a:solidFill>
              </a:rPr>
              <a:t> </a:t>
            </a:r>
          </a:p>
          <a:p>
            <a:pPr marL="690563" indent="-227013">
              <a:lnSpc>
                <a:spcPct val="150000"/>
              </a:lnSpc>
              <a:buClr>
                <a:schemeClr val="dk1"/>
              </a:buClr>
              <a:buSzPts val="1500"/>
            </a:pPr>
            <a:r>
              <a:rPr lang="en-US" sz="1300" dirty="0" err="1">
                <a:solidFill>
                  <a:schemeClr val="dk1"/>
                </a:solidFill>
              </a:rPr>
              <a:t>Merubah</a:t>
            </a:r>
            <a:r>
              <a:rPr lang="en-US" sz="1300" dirty="0">
                <a:solidFill>
                  <a:schemeClr val="dk1"/>
                </a:solidFill>
              </a:rPr>
              <a:t> datatype </a:t>
            </a:r>
            <a:r>
              <a:rPr lang="en-US" sz="1300" dirty="0" err="1">
                <a:solidFill>
                  <a:schemeClr val="dk1"/>
                </a:solidFill>
              </a:rPr>
              <a:t>kolom</a:t>
            </a:r>
            <a:r>
              <a:rPr lang="en-US" sz="1300" dirty="0">
                <a:solidFill>
                  <a:schemeClr val="dk1"/>
                </a:solidFill>
              </a:rPr>
              <a:t> </a:t>
            </a:r>
            <a:r>
              <a:rPr lang="en-US" sz="1300" dirty="0" err="1">
                <a:solidFill>
                  <a:schemeClr val="dk1"/>
                </a:solidFill>
              </a:rPr>
              <a:t>JumlahKeterlambatanSebulanTerakhir</a:t>
            </a:r>
            <a:r>
              <a:rPr lang="en-US" sz="1300" dirty="0">
                <a:solidFill>
                  <a:schemeClr val="dk1"/>
                </a:solidFill>
              </a:rPr>
              <a:t>, </a:t>
            </a:r>
            <a:r>
              <a:rPr lang="en-US" sz="1300" dirty="0" err="1">
                <a:solidFill>
                  <a:schemeClr val="dk1"/>
                </a:solidFill>
              </a:rPr>
              <a:t>JumlahKeikutsertaanProjek</a:t>
            </a:r>
            <a:r>
              <a:rPr lang="en-US" sz="1300" dirty="0">
                <a:solidFill>
                  <a:schemeClr val="dk1"/>
                </a:solidFill>
              </a:rPr>
              <a:t>, </a:t>
            </a:r>
            <a:r>
              <a:rPr lang="en-US" sz="1300" dirty="0" err="1">
                <a:solidFill>
                  <a:schemeClr val="dk1"/>
                </a:solidFill>
              </a:rPr>
              <a:t>SkorKepuasanPegawai</a:t>
            </a:r>
            <a:r>
              <a:rPr lang="en-US" sz="1300" dirty="0">
                <a:solidFill>
                  <a:schemeClr val="dk1"/>
                </a:solidFill>
              </a:rPr>
              <a:t>, dan </a:t>
            </a:r>
            <a:r>
              <a:rPr lang="en-US" sz="1300" dirty="0" err="1">
                <a:solidFill>
                  <a:schemeClr val="dk1"/>
                </a:solidFill>
              </a:rPr>
              <a:t>JumlahKetidakhadiran</a:t>
            </a:r>
            <a:r>
              <a:rPr lang="en-US" sz="1300" dirty="0">
                <a:solidFill>
                  <a:schemeClr val="dk1"/>
                </a:solidFill>
              </a:rPr>
              <a:t> </a:t>
            </a:r>
            <a:r>
              <a:rPr lang="en-US" sz="1300" dirty="0" err="1">
                <a:solidFill>
                  <a:schemeClr val="dk1"/>
                </a:solidFill>
              </a:rPr>
              <a:t>dari</a:t>
            </a:r>
            <a:r>
              <a:rPr lang="en-US" sz="1300" dirty="0">
                <a:solidFill>
                  <a:schemeClr val="dk1"/>
                </a:solidFill>
              </a:rPr>
              <a:t> float </a:t>
            </a:r>
            <a:r>
              <a:rPr lang="en-US" sz="1300" dirty="0" err="1">
                <a:solidFill>
                  <a:schemeClr val="dk1"/>
                </a:solidFill>
              </a:rPr>
              <a:t>ke</a:t>
            </a:r>
            <a:r>
              <a:rPr lang="en-US" sz="1300" dirty="0">
                <a:solidFill>
                  <a:schemeClr val="dk1"/>
                </a:solidFill>
              </a:rPr>
              <a:t> int.</a:t>
            </a:r>
          </a:p>
          <a:p>
            <a:pPr marL="690563" indent="-227013">
              <a:lnSpc>
                <a:spcPct val="150000"/>
              </a:lnSpc>
              <a:buClr>
                <a:schemeClr val="dk1"/>
              </a:buClr>
              <a:buSzPts val="1500"/>
            </a:pPr>
            <a:r>
              <a:rPr lang="en-US" sz="1300" dirty="0" err="1">
                <a:solidFill>
                  <a:schemeClr val="dk1"/>
                </a:solidFill>
              </a:rPr>
              <a:t>Merubah</a:t>
            </a:r>
            <a:r>
              <a:rPr lang="en-US" sz="1300" dirty="0">
                <a:solidFill>
                  <a:schemeClr val="dk1"/>
                </a:solidFill>
              </a:rPr>
              <a:t> datatype </a:t>
            </a:r>
            <a:r>
              <a:rPr lang="en-US" sz="1300" dirty="0" err="1">
                <a:solidFill>
                  <a:schemeClr val="dk1"/>
                </a:solidFill>
              </a:rPr>
              <a:t>kolom</a:t>
            </a:r>
            <a:r>
              <a:rPr lang="en-US" sz="1300" dirty="0">
                <a:solidFill>
                  <a:schemeClr val="dk1"/>
                </a:solidFill>
              </a:rPr>
              <a:t> </a:t>
            </a:r>
            <a:r>
              <a:rPr lang="en-US" sz="1300" dirty="0" err="1">
                <a:solidFill>
                  <a:schemeClr val="dk1"/>
                </a:solidFill>
              </a:rPr>
              <a:t>TanggalLahir</a:t>
            </a:r>
            <a:r>
              <a:rPr lang="en-US" sz="1300" dirty="0">
                <a:solidFill>
                  <a:schemeClr val="dk1"/>
                </a:solidFill>
              </a:rPr>
              <a:t>, </a:t>
            </a:r>
            <a:r>
              <a:rPr lang="en-US" sz="1300" dirty="0" err="1">
                <a:solidFill>
                  <a:schemeClr val="dk1"/>
                </a:solidFill>
              </a:rPr>
              <a:t>TanggalHiring</a:t>
            </a:r>
            <a:r>
              <a:rPr lang="en-US" sz="1300" dirty="0">
                <a:solidFill>
                  <a:schemeClr val="dk1"/>
                </a:solidFill>
              </a:rPr>
              <a:t>, </a:t>
            </a:r>
            <a:r>
              <a:rPr lang="en-US" sz="1300" dirty="0" err="1">
                <a:solidFill>
                  <a:schemeClr val="dk1"/>
                </a:solidFill>
              </a:rPr>
              <a:t>TanggalResign</a:t>
            </a:r>
            <a:r>
              <a:rPr lang="en-US" sz="1300" dirty="0">
                <a:solidFill>
                  <a:schemeClr val="dk1"/>
                </a:solidFill>
              </a:rPr>
              <a:t> dan </a:t>
            </a:r>
            <a:r>
              <a:rPr lang="en-US" sz="1300" dirty="0" err="1">
                <a:solidFill>
                  <a:schemeClr val="dk1"/>
                </a:solidFill>
              </a:rPr>
              <a:t>TanggalPenilaianKaryawan</a:t>
            </a:r>
            <a:r>
              <a:rPr lang="en-US" sz="1300" dirty="0">
                <a:solidFill>
                  <a:schemeClr val="dk1"/>
                </a:solidFill>
              </a:rPr>
              <a:t> </a:t>
            </a:r>
            <a:r>
              <a:rPr lang="en-US" sz="1300" dirty="0" err="1">
                <a:solidFill>
                  <a:schemeClr val="dk1"/>
                </a:solidFill>
              </a:rPr>
              <a:t>dari</a:t>
            </a:r>
            <a:r>
              <a:rPr lang="en-US" sz="1300" dirty="0">
                <a:solidFill>
                  <a:schemeClr val="dk1"/>
                </a:solidFill>
              </a:rPr>
              <a:t> object </a:t>
            </a:r>
            <a:r>
              <a:rPr lang="en-US" sz="1300" dirty="0" err="1">
                <a:solidFill>
                  <a:schemeClr val="dk1"/>
                </a:solidFill>
              </a:rPr>
              <a:t>ke</a:t>
            </a:r>
            <a:r>
              <a:rPr lang="en-US" sz="1300" dirty="0">
                <a:solidFill>
                  <a:schemeClr val="dk1"/>
                </a:solidFill>
              </a:rPr>
              <a:t> datetime.</a:t>
            </a:r>
          </a:p>
          <a:p>
            <a:pPr marL="690563" indent="-227013">
              <a:lnSpc>
                <a:spcPct val="150000"/>
              </a:lnSpc>
              <a:buClr>
                <a:schemeClr val="dk1"/>
              </a:buClr>
              <a:buSzPts val="1500"/>
            </a:pPr>
            <a:r>
              <a:rPr lang="en-US" sz="1300" dirty="0" err="1">
                <a:solidFill>
                  <a:schemeClr val="dk1"/>
                </a:solidFill>
              </a:rPr>
              <a:t>Merubah</a:t>
            </a:r>
            <a:r>
              <a:rPr lang="en-US" sz="1300" dirty="0">
                <a:solidFill>
                  <a:schemeClr val="dk1"/>
                </a:solidFill>
              </a:rPr>
              <a:t> </a:t>
            </a:r>
            <a:r>
              <a:rPr lang="en-US" sz="1300" dirty="0" err="1">
                <a:solidFill>
                  <a:schemeClr val="dk1"/>
                </a:solidFill>
              </a:rPr>
              <a:t>isi</a:t>
            </a:r>
            <a:r>
              <a:rPr lang="en-US" sz="1300" dirty="0">
                <a:solidFill>
                  <a:schemeClr val="dk1"/>
                </a:solidFill>
              </a:rPr>
              <a:t> data </a:t>
            </a:r>
            <a:r>
              <a:rPr lang="en-US" sz="1300" dirty="0" err="1">
                <a:solidFill>
                  <a:schemeClr val="dk1"/>
                </a:solidFill>
              </a:rPr>
              <a:t>kolom</a:t>
            </a:r>
            <a:r>
              <a:rPr lang="en-US" sz="1300" dirty="0">
                <a:solidFill>
                  <a:schemeClr val="dk1"/>
                </a:solidFill>
              </a:rPr>
              <a:t> </a:t>
            </a:r>
            <a:r>
              <a:rPr lang="en-US" sz="1300" dirty="0" err="1">
                <a:solidFill>
                  <a:schemeClr val="dk1"/>
                </a:solidFill>
              </a:rPr>
              <a:t>PernahBekerja</a:t>
            </a:r>
            <a:r>
              <a:rPr lang="en-US" sz="1300" dirty="0">
                <a:solidFill>
                  <a:schemeClr val="dk1"/>
                </a:solidFill>
              </a:rPr>
              <a:t> yang </a:t>
            </a:r>
            <a:r>
              <a:rPr lang="en-US" sz="1300" dirty="0" err="1">
                <a:solidFill>
                  <a:schemeClr val="dk1"/>
                </a:solidFill>
              </a:rPr>
              <a:t>tidak</a:t>
            </a:r>
            <a:r>
              <a:rPr lang="en-US" sz="1300" dirty="0">
                <a:solidFill>
                  <a:schemeClr val="dk1"/>
                </a:solidFill>
              </a:rPr>
              <a:t> </a:t>
            </a:r>
            <a:r>
              <a:rPr lang="en-US" sz="1300" dirty="0" err="1">
                <a:solidFill>
                  <a:schemeClr val="dk1"/>
                </a:solidFill>
              </a:rPr>
              <a:t>sesuai</a:t>
            </a:r>
            <a:r>
              <a:rPr lang="en-US" sz="1300" dirty="0">
                <a:solidFill>
                  <a:schemeClr val="dk1"/>
                </a:solidFill>
              </a:rPr>
              <a:t> </a:t>
            </a:r>
            <a:r>
              <a:rPr lang="en-US" sz="1300" dirty="0" err="1">
                <a:solidFill>
                  <a:schemeClr val="dk1"/>
                </a:solidFill>
              </a:rPr>
              <a:t>yaitu</a:t>
            </a:r>
            <a:r>
              <a:rPr lang="en-US" sz="1300" dirty="0">
                <a:solidFill>
                  <a:schemeClr val="dk1"/>
                </a:solidFill>
              </a:rPr>
              <a:t>, yes </a:t>
            </a:r>
            <a:r>
              <a:rPr lang="en-US" sz="1300" dirty="0" err="1">
                <a:solidFill>
                  <a:schemeClr val="dk1"/>
                </a:solidFill>
              </a:rPr>
              <a:t>menjadi</a:t>
            </a:r>
            <a:r>
              <a:rPr lang="en-US" sz="1300" dirty="0">
                <a:solidFill>
                  <a:schemeClr val="dk1"/>
                </a:solidFill>
              </a:rPr>
              <a:t> 1.</a:t>
            </a:r>
          </a:p>
          <a:p>
            <a:pPr marL="690563" indent="-227013">
              <a:lnSpc>
                <a:spcPct val="150000"/>
              </a:lnSpc>
              <a:buClr>
                <a:schemeClr val="dk1"/>
              </a:buClr>
              <a:buSzPts val="1500"/>
            </a:pPr>
            <a:r>
              <a:rPr lang="en-US" sz="1300" dirty="0" err="1">
                <a:solidFill>
                  <a:schemeClr val="dk1"/>
                </a:solidFill>
              </a:rPr>
              <a:t>Merubah</a:t>
            </a:r>
            <a:r>
              <a:rPr lang="en-US" sz="1300" dirty="0">
                <a:solidFill>
                  <a:schemeClr val="dk1"/>
                </a:solidFill>
              </a:rPr>
              <a:t> </a:t>
            </a:r>
            <a:r>
              <a:rPr lang="en-US" sz="1300" dirty="0" err="1">
                <a:solidFill>
                  <a:schemeClr val="dk1"/>
                </a:solidFill>
              </a:rPr>
              <a:t>isi</a:t>
            </a:r>
            <a:r>
              <a:rPr lang="en-US" sz="1300" dirty="0">
                <a:solidFill>
                  <a:schemeClr val="dk1"/>
                </a:solidFill>
              </a:rPr>
              <a:t> data </a:t>
            </a:r>
            <a:r>
              <a:rPr lang="en-US" sz="1300" dirty="0" err="1">
                <a:solidFill>
                  <a:schemeClr val="dk1"/>
                </a:solidFill>
              </a:rPr>
              <a:t>kolom</a:t>
            </a:r>
            <a:r>
              <a:rPr lang="en-US" sz="1300" dirty="0">
                <a:solidFill>
                  <a:schemeClr val="dk1"/>
                </a:solidFill>
              </a:rPr>
              <a:t> </a:t>
            </a:r>
            <a:r>
              <a:rPr lang="en-US" sz="1300" dirty="0" err="1">
                <a:solidFill>
                  <a:schemeClr val="dk1"/>
                </a:solidFill>
              </a:rPr>
              <a:t>StatusPernikahan</a:t>
            </a:r>
            <a:r>
              <a:rPr lang="en-US" sz="1300" dirty="0">
                <a:solidFill>
                  <a:schemeClr val="dk1"/>
                </a:solidFill>
              </a:rPr>
              <a:t> yang </a:t>
            </a:r>
            <a:r>
              <a:rPr lang="en-US" sz="1300" dirty="0" err="1">
                <a:solidFill>
                  <a:schemeClr val="dk1"/>
                </a:solidFill>
              </a:rPr>
              <a:t>tidak</a:t>
            </a:r>
            <a:r>
              <a:rPr lang="en-US" sz="1300" dirty="0">
                <a:solidFill>
                  <a:schemeClr val="dk1"/>
                </a:solidFill>
              </a:rPr>
              <a:t> </a:t>
            </a:r>
            <a:r>
              <a:rPr lang="en-US" sz="1300" dirty="0" err="1">
                <a:solidFill>
                  <a:schemeClr val="dk1"/>
                </a:solidFill>
              </a:rPr>
              <a:t>sesuai</a:t>
            </a:r>
            <a:r>
              <a:rPr lang="en-US" sz="1300" dirty="0">
                <a:solidFill>
                  <a:schemeClr val="dk1"/>
                </a:solidFill>
              </a:rPr>
              <a:t> </a:t>
            </a:r>
            <a:r>
              <a:rPr lang="en-US" sz="1300" dirty="0" err="1">
                <a:solidFill>
                  <a:schemeClr val="dk1"/>
                </a:solidFill>
              </a:rPr>
              <a:t>yaitu</a:t>
            </a:r>
            <a:r>
              <a:rPr lang="en-US" sz="1300" dirty="0">
                <a:solidFill>
                  <a:schemeClr val="dk1"/>
                </a:solidFill>
              </a:rPr>
              <a:t> – </a:t>
            </a:r>
            <a:r>
              <a:rPr lang="en-US" sz="1300" dirty="0" err="1">
                <a:solidFill>
                  <a:schemeClr val="dk1"/>
                </a:solidFill>
              </a:rPr>
              <a:t>menjadi</a:t>
            </a:r>
            <a:r>
              <a:rPr lang="en-US" sz="1300" dirty="0">
                <a:solidFill>
                  <a:schemeClr val="dk1"/>
                </a:solidFill>
              </a:rPr>
              <a:t> </a:t>
            </a:r>
            <a:r>
              <a:rPr lang="en-US" sz="1300" dirty="0" err="1">
                <a:solidFill>
                  <a:schemeClr val="dk1"/>
                </a:solidFill>
              </a:rPr>
              <a:t>Lainnya</a:t>
            </a:r>
            <a:endParaRPr lang="en-US" sz="1300" dirty="0">
              <a:solidFill>
                <a:schemeClr val="dk1"/>
              </a:solidFill>
            </a:endParaRPr>
          </a:p>
          <a:p>
            <a:pPr marL="133350" lvl="0" indent="0" algn="l" rtl="0">
              <a:spcBef>
                <a:spcPts val="0"/>
              </a:spcBef>
              <a:spcAft>
                <a:spcPts val="0"/>
              </a:spcAft>
              <a:buClr>
                <a:schemeClr val="dk1"/>
              </a:buClr>
              <a:buSzPts val="1500"/>
              <a:buNone/>
            </a:pPr>
            <a:endParaRPr lang="en-US" sz="1300" dirty="0">
              <a:solidFill>
                <a:schemeClr val="dk1"/>
              </a:solidFill>
            </a:endParaRPr>
          </a:p>
          <a:p>
            <a:pPr marL="476250" lvl="0" algn="l" rtl="0">
              <a:spcBef>
                <a:spcPts val="0"/>
              </a:spcBef>
              <a:spcAft>
                <a:spcPts val="0"/>
              </a:spcAft>
              <a:buClr>
                <a:schemeClr val="dk1"/>
              </a:buClr>
              <a:buSzPts val="1500"/>
              <a:buFont typeface="+mj-lt"/>
              <a:buAutoNum type="arabicPeriod" startAt="4"/>
            </a:pPr>
            <a:r>
              <a:rPr lang="en-US" sz="1300" dirty="0" err="1">
                <a:solidFill>
                  <a:schemeClr val="dk1"/>
                </a:solidFill>
              </a:rPr>
              <a:t>Membuang</a:t>
            </a:r>
            <a:r>
              <a:rPr lang="en-US" sz="1300" dirty="0">
                <a:solidFill>
                  <a:schemeClr val="dk1"/>
                </a:solidFill>
              </a:rPr>
              <a:t> data yang </a:t>
            </a:r>
            <a:r>
              <a:rPr lang="en-US" sz="1300" dirty="0" err="1">
                <a:solidFill>
                  <a:schemeClr val="dk1"/>
                </a:solidFill>
              </a:rPr>
              <a:t>tidak</a:t>
            </a:r>
            <a:r>
              <a:rPr lang="en-US" sz="1300" dirty="0">
                <a:solidFill>
                  <a:schemeClr val="dk1"/>
                </a:solidFill>
              </a:rPr>
              <a:t> </a:t>
            </a:r>
            <a:r>
              <a:rPr lang="en-US" sz="1300" dirty="0" err="1">
                <a:solidFill>
                  <a:schemeClr val="dk1"/>
                </a:solidFill>
              </a:rPr>
              <a:t>diperlukan</a:t>
            </a:r>
            <a:endParaRPr lang="en-US" sz="1300" dirty="0">
              <a:solidFill>
                <a:schemeClr val="dk1"/>
              </a:solidFill>
            </a:endParaRPr>
          </a:p>
          <a:p>
            <a:pPr marL="744538" indent="-287338">
              <a:buClr>
                <a:schemeClr val="dk1"/>
              </a:buClr>
              <a:buSzPts val="1500"/>
            </a:pPr>
            <a:r>
              <a:rPr lang="en-US" sz="1300" dirty="0" err="1">
                <a:solidFill>
                  <a:schemeClr val="dk1"/>
                </a:solidFill>
              </a:rPr>
              <a:t>Menghapus</a:t>
            </a:r>
            <a:r>
              <a:rPr lang="en-US" sz="1300" dirty="0">
                <a:solidFill>
                  <a:schemeClr val="dk1"/>
                </a:solidFill>
              </a:rPr>
              <a:t> </a:t>
            </a:r>
            <a:r>
              <a:rPr lang="en-US" sz="1300" dirty="0" err="1">
                <a:solidFill>
                  <a:schemeClr val="dk1"/>
                </a:solidFill>
              </a:rPr>
              <a:t>kolom</a:t>
            </a:r>
            <a:r>
              <a:rPr lang="en-US" sz="1300" dirty="0">
                <a:solidFill>
                  <a:schemeClr val="dk1"/>
                </a:solidFill>
              </a:rPr>
              <a:t> </a:t>
            </a:r>
            <a:r>
              <a:rPr lang="en-US" sz="1300" dirty="0" err="1">
                <a:solidFill>
                  <a:schemeClr val="dk1"/>
                </a:solidFill>
              </a:rPr>
              <a:t>PernahBekerja</a:t>
            </a:r>
            <a:r>
              <a:rPr lang="en-US" sz="1300" dirty="0">
                <a:solidFill>
                  <a:schemeClr val="dk1"/>
                </a:solidFill>
              </a:rPr>
              <a:t> </a:t>
            </a:r>
            <a:r>
              <a:rPr lang="en-US" sz="1300" dirty="0" err="1">
                <a:solidFill>
                  <a:schemeClr val="dk1"/>
                </a:solidFill>
              </a:rPr>
              <a:t>karena</a:t>
            </a:r>
            <a:r>
              <a:rPr lang="en-US" sz="1300" dirty="0">
                <a:solidFill>
                  <a:schemeClr val="dk1"/>
                </a:solidFill>
              </a:rPr>
              <a:t> </a:t>
            </a:r>
            <a:r>
              <a:rPr lang="en-US" sz="1300" dirty="0" err="1">
                <a:solidFill>
                  <a:schemeClr val="dk1"/>
                </a:solidFill>
              </a:rPr>
              <a:t>isinya</a:t>
            </a:r>
            <a:r>
              <a:rPr lang="en-US" sz="1300" dirty="0">
                <a:solidFill>
                  <a:schemeClr val="dk1"/>
                </a:solidFill>
              </a:rPr>
              <a:t> </a:t>
            </a:r>
            <a:r>
              <a:rPr lang="en-US" sz="1300" dirty="0" err="1">
                <a:solidFill>
                  <a:schemeClr val="dk1"/>
                </a:solidFill>
              </a:rPr>
              <a:t>hanya</a:t>
            </a:r>
            <a:r>
              <a:rPr lang="en-US" sz="1300" dirty="0">
                <a:solidFill>
                  <a:schemeClr val="dk1"/>
                </a:solidFill>
              </a:rPr>
              <a:t> 1 unique value.</a:t>
            </a:r>
          </a:p>
        </p:txBody>
      </p:sp>
      <p:sp>
        <p:nvSpPr>
          <p:cNvPr id="115" name="Google Shape;115;p27"/>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Query Here</a:t>
            </a:r>
            <a:endParaRPr sz="1100" dirty="0">
              <a:solidFill>
                <a:srgbClr val="000000"/>
              </a:solidFill>
            </a:endParaRPr>
          </a:p>
        </p:txBody>
      </p:sp>
      <p:pic>
        <p:nvPicPr>
          <p:cNvPr id="3" name="Picture 2">
            <a:extLst>
              <a:ext uri="{FF2B5EF4-FFF2-40B4-BE49-F238E27FC236}">
                <a16:creationId xmlns:a16="http://schemas.microsoft.com/office/drawing/2014/main" id="{EE93FC3A-E658-4DED-A5C8-3853C84492EA}"/>
              </a:ext>
            </a:extLst>
          </p:cNvPr>
          <p:cNvPicPr>
            <a:picLocks noChangeAspect="1"/>
          </p:cNvPicPr>
          <p:nvPr/>
        </p:nvPicPr>
        <p:blipFill rotWithShape="1">
          <a:blip r:embed="rId4"/>
          <a:srcRect t="15352"/>
          <a:stretch/>
        </p:blipFill>
        <p:spPr>
          <a:xfrm>
            <a:off x="801853" y="4025855"/>
            <a:ext cx="3686148" cy="1100845"/>
          </a:xfrm>
          <a:prstGeom prst="rect">
            <a:avLst/>
          </a:prstGeom>
        </p:spPr>
      </p:pic>
      <p:pic>
        <p:nvPicPr>
          <p:cNvPr id="8" name="Picture 7">
            <a:extLst>
              <a:ext uri="{FF2B5EF4-FFF2-40B4-BE49-F238E27FC236}">
                <a16:creationId xmlns:a16="http://schemas.microsoft.com/office/drawing/2014/main" id="{62177096-FFA6-491C-80A6-CD7DAF5868F5}"/>
              </a:ext>
            </a:extLst>
          </p:cNvPr>
          <p:cNvPicPr>
            <a:picLocks noChangeAspect="1"/>
          </p:cNvPicPr>
          <p:nvPr/>
        </p:nvPicPr>
        <p:blipFill>
          <a:blip r:embed="rId5"/>
          <a:stretch>
            <a:fillRect/>
          </a:stretch>
        </p:blipFill>
        <p:spPr>
          <a:xfrm>
            <a:off x="6595741" y="738785"/>
            <a:ext cx="2540517" cy="2569192"/>
          </a:xfrm>
          <a:prstGeom prst="rect">
            <a:avLst/>
          </a:prstGeom>
          <a:ln w="3175">
            <a:solidFill>
              <a:schemeClr val="tx1"/>
            </a:solidFill>
          </a:ln>
        </p:spPr>
      </p:pic>
    </p:spTree>
    <p:extLst>
      <p:ext uri="{BB962C8B-B14F-4D97-AF65-F5344CB8AC3E}">
        <p14:creationId xmlns:p14="http://schemas.microsoft.com/office/powerpoint/2010/main" val="2403853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1798" b="1">
                <a:latin typeface="Roboto"/>
                <a:ea typeface="Roboto"/>
                <a:cs typeface="Roboto"/>
                <a:sym typeface="Roboto"/>
              </a:rPr>
              <a:t>Annual Report on Employee Number Changes</a:t>
            </a:r>
            <a:endParaRPr sz="1798">
              <a:latin typeface="Roboto"/>
              <a:ea typeface="Roboto"/>
              <a:cs typeface="Roboto"/>
              <a:sym typeface="Roboto"/>
            </a:endParaRPr>
          </a:p>
          <a:p>
            <a:pPr marL="0" lvl="0" indent="0" algn="ctr" rtl="0">
              <a:spcBef>
                <a:spcPts val="0"/>
              </a:spcBef>
              <a:spcAft>
                <a:spcPts val="0"/>
              </a:spcAft>
              <a:buSzPts val="990"/>
              <a:buNone/>
            </a:pPr>
            <a:endParaRPr sz="1798" b="1">
              <a:latin typeface="Roboto"/>
              <a:ea typeface="Roboto"/>
              <a:cs typeface="Roboto"/>
              <a:sym typeface="Roboto"/>
            </a:endParaRPr>
          </a:p>
        </p:txBody>
      </p:sp>
      <p:sp>
        <p:nvSpPr>
          <p:cNvPr id="55" name="Google Shape;55;p13"/>
          <p:cNvSpPr txBox="1">
            <a:spLocks noGrp="1"/>
          </p:cNvSpPr>
          <p:nvPr>
            <p:ph type="body" idx="1"/>
          </p:nvPr>
        </p:nvSpPr>
        <p:spPr>
          <a:xfrm>
            <a:off x="0" y="560375"/>
            <a:ext cx="9144000" cy="4066489"/>
          </a:xfrm>
          <a:prstGeom prst="rect">
            <a:avLst/>
          </a:prstGeom>
        </p:spPr>
        <p:txBody>
          <a:bodyPr spcFirstLastPara="1" wrap="square" lIns="91425" tIns="91425" rIns="91425" bIns="91425" anchor="t" anchorCtr="0">
            <a:normAutofit/>
          </a:bodyPr>
          <a:lstStyle/>
          <a:p>
            <a:pPr marL="342900" lvl="0" algn="l" rtl="0">
              <a:lnSpc>
                <a:spcPct val="150000"/>
              </a:lnSpc>
              <a:spcBef>
                <a:spcPts val="0"/>
              </a:spcBef>
              <a:buClrTx/>
              <a:buSzPct val="100000"/>
              <a:buFont typeface="+mj-lt"/>
              <a:buAutoNum type="arabicPeriod"/>
            </a:pPr>
            <a:r>
              <a:rPr lang="en-US" sz="1200" dirty="0" err="1">
                <a:solidFill>
                  <a:schemeClr val="dk1"/>
                </a:solidFill>
                <a:latin typeface="+mn-lt"/>
              </a:rPr>
              <a:t>Buatlah</a:t>
            </a:r>
            <a:r>
              <a:rPr lang="en-US" sz="1200" dirty="0">
                <a:solidFill>
                  <a:schemeClr val="dk1"/>
                </a:solidFill>
                <a:latin typeface="+mn-lt"/>
              </a:rPr>
              <a:t> </a:t>
            </a:r>
            <a:r>
              <a:rPr lang="en-US" sz="1200" dirty="0" err="1">
                <a:solidFill>
                  <a:schemeClr val="dk1"/>
                </a:solidFill>
                <a:latin typeface="+mn-lt"/>
              </a:rPr>
              <a:t>dua</a:t>
            </a:r>
            <a:r>
              <a:rPr lang="en-US" sz="1200" dirty="0">
                <a:solidFill>
                  <a:schemeClr val="dk1"/>
                </a:solidFill>
                <a:latin typeface="+mn-lt"/>
              </a:rPr>
              <a:t> </a:t>
            </a:r>
            <a:r>
              <a:rPr lang="en-US" sz="1200" dirty="0" err="1">
                <a:solidFill>
                  <a:schemeClr val="dk1"/>
                </a:solidFill>
                <a:latin typeface="+mn-lt"/>
              </a:rPr>
              <a:t>tabel</a:t>
            </a:r>
            <a:r>
              <a:rPr lang="en-US" sz="1200" dirty="0">
                <a:solidFill>
                  <a:schemeClr val="dk1"/>
                </a:solidFill>
                <a:latin typeface="+mn-lt"/>
              </a:rPr>
              <a:t> </a:t>
            </a:r>
            <a:r>
              <a:rPr lang="en-US" sz="1200" dirty="0" err="1">
                <a:solidFill>
                  <a:schemeClr val="dk1"/>
                </a:solidFill>
                <a:latin typeface="+mn-lt"/>
              </a:rPr>
              <a:t>agregat</a:t>
            </a:r>
            <a:r>
              <a:rPr lang="en-US" sz="1200" dirty="0">
                <a:solidFill>
                  <a:schemeClr val="dk1"/>
                </a:solidFill>
                <a:latin typeface="+mn-lt"/>
              </a:rPr>
              <a:t> yang </a:t>
            </a:r>
            <a:r>
              <a:rPr lang="en-US" sz="1200" dirty="0" err="1">
                <a:solidFill>
                  <a:schemeClr val="dk1"/>
                </a:solidFill>
                <a:latin typeface="+mn-lt"/>
              </a:rPr>
              <a:t>menghitung</a:t>
            </a:r>
            <a:r>
              <a:rPr lang="en-US" sz="1200" dirty="0">
                <a:solidFill>
                  <a:schemeClr val="dk1"/>
                </a:solidFill>
                <a:latin typeface="+mn-lt"/>
              </a:rPr>
              <a:t> </a:t>
            </a:r>
            <a:r>
              <a:rPr lang="en-US" sz="1200" dirty="0" err="1">
                <a:solidFill>
                  <a:schemeClr val="dk1"/>
                </a:solidFill>
                <a:latin typeface="+mn-lt"/>
              </a:rPr>
              <a:t>jumlah</a:t>
            </a:r>
            <a:r>
              <a:rPr lang="en-US" sz="1200" dirty="0">
                <a:solidFill>
                  <a:schemeClr val="dk1"/>
                </a:solidFill>
                <a:latin typeface="+mn-lt"/>
              </a:rPr>
              <a:t> </a:t>
            </a:r>
            <a:r>
              <a:rPr lang="en-US" sz="1200" dirty="0" err="1">
                <a:solidFill>
                  <a:schemeClr val="dk1"/>
                </a:solidFill>
                <a:latin typeface="+mn-lt"/>
              </a:rPr>
              <a:t>karyawan</a:t>
            </a:r>
            <a:r>
              <a:rPr lang="en-US" sz="1200" dirty="0">
                <a:solidFill>
                  <a:schemeClr val="dk1"/>
                </a:solidFill>
                <a:latin typeface="+mn-lt"/>
              </a:rPr>
              <a:t> yang </a:t>
            </a:r>
            <a:r>
              <a:rPr lang="en-US" sz="1200" dirty="0" err="1">
                <a:solidFill>
                  <a:schemeClr val="dk1"/>
                </a:solidFill>
                <a:latin typeface="+mn-lt"/>
              </a:rPr>
              <a:t>masuk</a:t>
            </a:r>
            <a:r>
              <a:rPr lang="en-US" sz="1200" dirty="0">
                <a:solidFill>
                  <a:schemeClr val="dk1"/>
                </a:solidFill>
                <a:latin typeface="+mn-lt"/>
              </a:rPr>
              <a:t> dan </a:t>
            </a:r>
            <a:r>
              <a:rPr lang="en-US" sz="1200" dirty="0" err="1">
                <a:solidFill>
                  <a:schemeClr val="dk1"/>
                </a:solidFill>
                <a:latin typeface="+mn-lt"/>
              </a:rPr>
              <a:t>keluar</a:t>
            </a:r>
            <a:r>
              <a:rPr lang="en-US" sz="1200" dirty="0">
                <a:solidFill>
                  <a:schemeClr val="dk1"/>
                </a:solidFill>
                <a:latin typeface="+mn-lt"/>
              </a:rPr>
              <a:t> </a:t>
            </a:r>
            <a:r>
              <a:rPr lang="en-US" sz="1200" dirty="0" err="1">
                <a:solidFill>
                  <a:schemeClr val="dk1"/>
                </a:solidFill>
                <a:latin typeface="+mn-lt"/>
              </a:rPr>
              <a:t>berdasarkan</a:t>
            </a:r>
            <a:r>
              <a:rPr lang="en-US" sz="1200" dirty="0">
                <a:solidFill>
                  <a:schemeClr val="dk1"/>
                </a:solidFill>
                <a:latin typeface="+mn-lt"/>
              </a:rPr>
              <a:t> </a:t>
            </a:r>
            <a:r>
              <a:rPr lang="en-US" sz="1200" dirty="0" err="1">
                <a:solidFill>
                  <a:schemeClr val="dk1"/>
                </a:solidFill>
                <a:latin typeface="+mn-lt"/>
              </a:rPr>
              <a:t>tahun</a:t>
            </a:r>
            <a:r>
              <a:rPr lang="en-US" sz="1200" dirty="0">
                <a:solidFill>
                  <a:schemeClr val="dk1"/>
                </a:solidFill>
                <a:latin typeface="+mn-lt"/>
              </a:rPr>
              <a:t> hiring dan </a:t>
            </a:r>
            <a:r>
              <a:rPr lang="en-US" sz="1200" dirty="0" err="1">
                <a:solidFill>
                  <a:schemeClr val="dk1"/>
                </a:solidFill>
                <a:latin typeface="+mn-lt"/>
              </a:rPr>
              <a:t>tahun</a:t>
            </a:r>
            <a:r>
              <a:rPr lang="en-US" sz="1200" dirty="0">
                <a:solidFill>
                  <a:schemeClr val="dk1"/>
                </a:solidFill>
                <a:latin typeface="+mn-lt"/>
              </a:rPr>
              <a:t> resign.</a:t>
            </a:r>
          </a:p>
          <a:p>
            <a:pPr marL="566738" indent="-171450">
              <a:lnSpc>
                <a:spcPct val="150000"/>
              </a:lnSpc>
              <a:buSzPct val="100000"/>
            </a:pPr>
            <a:r>
              <a:rPr lang="en-US" sz="1200" dirty="0" err="1">
                <a:solidFill>
                  <a:schemeClr val="dk1"/>
                </a:solidFill>
                <a:latin typeface="+mn-lt"/>
              </a:rPr>
              <a:t>Buat</a:t>
            </a:r>
            <a:r>
              <a:rPr lang="en-US" sz="1200" dirty="0">
                <a:solidFill>
                  <a:schemeClr val="dk1"/>
                </a:solidFill>
                <a:latin typeface="+mn-lt"/>
              </a:rPr>
              <a:t> </a:t>
            </a:r>
            <a:r>
              <a:rPr lang="en-US" sz="1200" dirty="0" err="1">
                <a:solidFill>
                  <a:schemeClr val="dk1"/>
                </a:solidFill>
                <a:latin typeface="+mn-lt"/>
              </a:rPr>
              <a:t>kolom</a:t>
            </a:r>
            <a:r>
              <a:rPr lang="en-US" sz="1200" dirty="0">
                <a:solidFill>
                  <a:schemeClr val="dk1"/>
                </a:solidFill>
                <a:latin typeface="+mn-lt"/>
              </a:rPr>
              <a:t> </a:t>
            </a:r>
            <a:r>
              <a:rPr lang="en-US" sz="1200" dirty="0" err="1">
                <a:solidFill>
                  <a:schemeClr val="dk1"/>
                </a:solidFill>
                <a:latin typeface="+mn-lt"/>
              </a:rPr>
              <a:t>baru</a:t>
            </a:r>
            <a:r>
              <a:rPr lang="en-US" sz="1200" dirty="0">
                <a:solidFill>
                  <a:schemeClr val="dk1"/>
                </a:solidFill>
                <a:latin typeface="+mn-lt"/>
              </a:rPr>
              <a:t> </a:t>
            </a:r>
            <a:r>
              <a:rPr lang="en-US" sz="1200" dirty="0" err="1">
                <a:solidFill>
                  <a:schemeClr val="dk1"/>
                </a:solidFill>
                <a:latin typeface="+mn-lt"/>
              </a:rPr>
              <a:t>TahunHiring</a:t>
            </a:r>
            <a:r>
              <a:rPr lang="en-US" sz="1200" dirty="0">
                <a:solidFill>
                  <a:schemeClr val="dk1"/>
                </a:solidFill>
                <a:latin typeface="+mn-lt"/>
              </a:rPr>
              <a:t> </a:t>
            </a:r>
            <a:r>
              <a:rPr lang="en-US" sz="1200" dirty="0" err="1">
                <a:solidFill>
                  <a:schemeClr val="dk1"/>
                </a:solidFill>
                <a:latin typeface="+mn-lt"/>
              </a:rPr>
              <a:t>dari</a:t>
            </a:r>
            <a:r>
              <a:rPr lang="en-US" sz="1200" dirty="0">
                <a:solidFill>
                  <a:schemeClr val="dk1"/>
                </a:solidFill>
                <a:latin typeface="+mn-lt"/>
              </a:rPr>
              <a:t> </a:t>
            </a:r>
            <a:r>
              <a:rPr lang="en-US" sz="1200" dirty="0" err="1">
                <a:solidFill>
                  <a:schemeClr val="dk1"/>
                </a:solidFill>
                <a:latin typeface="+mn-lt"/>
              </a:rPr>
              <a:t>hasil</a:t>
            </a:r>
            <a:r>
              <a:rPr lang="en-US" sz="1200" dirty="0">
                <a:solidFill>
                  <a:schemeClr val="dk1"/>
                </a:solidFill>
                <a:latin typeface="+mn-lt"/>
              </a:rPr>
              <a:t> extract </a:t>
            </a:r>
            <a:r>
              <a:rPr lang="en-US" sz="1200" dirty="0" err="1">
                <a:solidFill>
                  <a:schemeClr val="dk1"/>
                </a:solidFill>
                <a:latin typeface="+mn-lt"/>
              </a:rPr>
              <a:t>tahun</a:t>
            </a:r>
            <a:r>
              <a:rPr lang="en-US" sz="1200" dirty="0">
                <a:solidFill>
                  <a:schemeClr val="dk1"/>
                </a:solidFill>
                <a:latin typeface="+mn-lt"/>
              </a:rPr>
              <a:t> pada </a:t>
            </a:r>
            <a:r>
              <a:rPr lang="en-US" sz="1200" dirty="0" err="1">
                <a:solidFill>
                  <a:schemeClr val="dk1"/>
                </a:solidFill>
                <a:latin typeface="+mn-lt"/>
              </a:rPr>
              <a:t>kolom</a:t>
            </a:r>
            <a:r>
              <a:rPr lang="en-US" sz="1200" dirty="0">
                <a:solidFill>
                  <a:schemeClr val="dk1"/>
                </a:solidFill>
                <a:latin typeface="+mn-lt"/>
              </a:rPr>
              <a:t> </a:t>
            </a:r>
            <a:r>
              <a:rPr lang="en-US" sz="1200" dirty="0" err="1">
                <a:solidFill>
                  <a:schemeClr val="dk1"/>
                </a:solidFill>
                <a:latin typeface="+mn-lt"/>
              </a:rPr>
              <a:t>TanggalHiring</a:t>
            </a:r>
            <a:r>
              <a:rPr lang="en-US" sz="1200" dirty="0">
                <a:solidFill>
                  <a:schemeClr val="dk1"/>
                </a:solidFill>
                <a:latin typeface="+mn-lt"/>
              </a:rPr>
              <a:t>.</a:t>
            </a:r>
          </a:p>
          <a:p>
            <a:pPr marL="566738" indent="-171450">
              <a:lnSpc>
                <a:spcPct val="150000"/>
              </a:lnSpc>
              <a:buSzPct val="100000"/>
            </a:pPr>
            <a:r>
              <a:rPr lang="en-US" sz="1200" dirty="0" err="1">
                <a:solidFill>
                  <a:schemeClr val="dk1"/>
                </a:solidFill>
                <a:latin typeface="+mn-lt"/>
              </a:rPr>
              <a:t>Buat</a:t>
            </a:r>
            <a:r>
              <a:rPr lang="en-US" sz="1200" dirty="0">
                <a:solidFill>
                  <a:schemeClr val="dk1"/>
                </a:solidFill>
                <a:latin typeface="+mn-lt"/>
              </a:rPr>
              <a:t> </a:t>
            </a:r>
            <a:r>
              <a:rPr lang="en-US" sz="1200" dirty="0" err="1">
                <a:solidFill>
                  <a:schemeClr val="dk1"/>
                </a:solidFill>
                <a:latin typeface="+mn-lt"/>
              </a:rPr>
              <a:t>kolom</a:t>
            </a:r>
            <a:r>
              <a:rPr lang="en-US" sz="1200" dirty="0">
                <a:solidFill>
                  <a:schemeClr val="dk1"/>
                </a:solidFill>
                <a:latin typeface="+mn-lt"/>
              </a:rPr>
              <a:t> </a:t>
            </a:r>
            <a:r>
              <a:rPr lang="en-US" sz="1200" dirty="0" err="1">
                <a:solidFill>
                  <a:schemeClr val="dk1"/>
                </a:solidFill>
                <a:latin typeface="+mn-lt"/>
              </a:rPr>
              <a:t>baru</a:t>
            </a:r>
            <a:r>
              <a:rPr lang="en-US" sz="1200" dirty="0">
                <a:solidFill>
                  <a:schemeClr val="dk1"/>
                </a:solidFill>
                <a:latin typeface="+mn-lt"/>
              </a:rPr>
              <a:t> </a:t>
            </a:r>
            <a:r>
              <a:rPr lang="en-US" sz="1200" dirty="0" err="1">
                <a:solidFill>
                  <a:schemeClr val="dk1"/>
                </a:solidFill>
                <a:latin typeface="+mn-lt"/>
              </a:rPr>
              <a:t>TahunResign</a:t>
            </a:r>
            <a:r>
              <a:rPr lang="en-US" sz="1200" dirty="0">
                <a:solidFill>
                  <a:schemeClr val="dk1"/>
                </a:solidFill>
                <a:latin typeface="+mn-lt"/>
              </a:rPr>
              <a:t> </a:t>
            </a:r>
            <a:r>
              <a:rPr lang="en-US" sz="1200" dirty="0" err="1">
                <a:solidFill>
                  <a:schemeClr val="dk1"/>
                </a:solidFill>
                <a:latin typeface="+mn-lt"/>
              </a:rPr>
              <a:t>dari</a:t>
            </a:r>
            <a:r>
              <a:rPr lang="en-US" sz="1200" dirty="0">
                <a:solidFill>
                  <a:schemeClr val="dk1"/>
                </a:solidFill>
                <a:latin typeface="+mn-lt"/>
              </a:rPr>
              <a:t> </a:t>
            </a:r>
            <a:r>
              <a:rPr lang="en-US" sz="1200" dirty="0" err="1">
                <a:solidFill>
                  <a:schemeClr val="dk1"/>
                </a:solidFill>
                <a:latin typeface="+mn-lt"/>
              </a:rPr>
              <a:t>hasil</a:t>
            </a:r>
            <a:r>
              <a:rPr lang="en-US" sz="1200" dirty="0">
                <a:solidFill>
                  <a:schemeClr val="dk1"/>
                </a:solidFill>
                <a:latin typeface="+mn-lt"/>
              </a:rPr>
              <a:t> extract </a:t>
            </a:r>
            <a:r>
              <a:rPr lang="en-US" sz="1200" dirty="0" err="1">
                <a:solidFill>
                  <a:schemeClr val="dk1"/>
                </a:solidFill>
                <a:latin typeface="+mn-lt"/>
              </a:rPr>
              <a:t>tahun</a:t>
            </a:r>
            <a:r>
              <a:rPr lang="en-US" sz="1200" dirty="0">
                <a:solidFill>
                  <a:schemeClr val="dk1"/>
                </a:solidFill>
                <a:latin typeface="+mn-lt"/>
              </a:rPr>
              <a:t> pada </a:t>
            </a:r>
            <a:r>
              <a:rPr lang="en-US" sz="1200" dirty="0" err="1">
                <a:solidFill>
                  <a:schemeClr val="dk1"/>
                </a:solidFill>
                <a:latin typeface="+mn-lt"/>
              </a:rPr>
              <a:t>kolom</a:t>
            </a:r>
            <a:r>
              <a:rPr lang="en-US" sz="1200" dirty="0">
                <a:solidFill>
                  <a:schemeClr val="dk1"/>
                </a:solidFill>
                <a:latin typeface="+mn-lt"/>
              </a:rPr>
              <a:t> </a:t>
            </a:r>
            <a:r>
              <a:rPr lang="en-US" sz="1200" dirty="0" err="1">
                <a:solidFill>
                  <a:schemeClr val="dk1"/>
                </a:solidFill>
                <a:latin typeface="+mn-lt"/>
              </a:rPr>
              <a:t>TahunResign</a:t>
            </a:r>
            <a:r>
              <a:rPr lang="en-US" sz="1200" dirty="0">
                <a:solidFill>
                  <a:schemeClr val="dk1"/>
                </a:solidFill>
                <a:latin typeface="+mn-lt"/>
              </a:rPr>
              <a:t>.</a:t>
            </a:r>
          </a:p>
        </p:txBody>
      </p:sp>
      <p:pic>
        <p:nvPicPr>
          <p:cNvPr id="3" name="Picture 2">
            <a:extLst>
              <a:ext uri="{FF2B5EF4-FFF2-40B4-BE49-F238E27FC236}">
                <a16:creationId xmlns:a16="http://schemas.microsoft.com/office/drawing/2014/main" id="{4395339C-5652-4A05-867F-8166CCCB640F}"/>
              </a:ext>
            </a:extLst>
          </p:cNvPr>
          <p:cNvPicPr>
            <a:picLocks noChangeAspect="1"/>
          </p:cNvPicPr>
          <p:nvPr/>
        </p:nvPicPr>
        <p:blipFill>
          <a:blip r:embed="rId3"/>
          <a:stretch>
            <a:fillRect/>
          </a:stretch>
        </p:blipFill>
        <p:spPr>
          <a:xfrm>
            <a:off x="1792438" y="1898970"/>
            <a:ext cx="1789232" cy="3131155"/>
          </a:xfrm>
          <a:prstGeom prst="rect">
            <a:avLst/>
          </a:prstGeom>
        </p:spPr>
      </p:pic>
      <p:sp>
        <p:nvSpPr>
          <p:cNvPr id="6" name="Google Shape;115;p27">
            <a:extLst>
              <a:ext uri="{FF2B5EF4-FFF2-40B4-BE49-F238E27FC236}">
                <a16:creationId xmlns:a16="http://schemas.microsoft.com/office/drawing/2014/main" id="{24AA95A5-F54D-4CD7-A387-D65D33748598}"/>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4"/>
              </a:rPr>
              <a:t>Query Here</a:t>
            </a:r>
            <a:endParaRPr sz="1100" dirty="0">
              <a:solidFill>
                <a:srgbClr val="000000"/>
              </a:solidFill>
            </a:endParaRPr>
          </a:p>
        </p:txBody>
      </p:sp>
      <p:pic>
        <p:nvPicPr>
          <p:cNvPr id="5" name="Picture 4">
            <a:extLst>
              <a:ext uri="{FF2B5EF4-FFF2-40B4-BE49-F238E27FC236}">
                <a16:creationId xmlns:a16="http://schemas.microsoft.com/office/drawing/2014/main" id="{0E1A89DB-EDE1-4264-BFCE-554A63F47EBD}"/>
              </a:ext>
            </a:extLst>
          </p:cNvPr>
          <p:cNvPicPr>
            <a:picLocks noChangeAspect="1"/>
          </p:cNvPicPr>
          <p:nvPr/>
        </p:nvPicPr>
        <p:blipFill>
          <a:blip r:embed="rId5"/>
          <a:stretch>
            <a:fillRect/>
          </a:stretch>
        </p:blipFill>
        <p:spPr>
          <a:xfrm>
            <a:off x="5562332" y="2164808"/>
            <a:ext cx="1780948" cy="2046019"/>
          </a:xfrm>
          <a:prstGeom prst="rect">
            <a:avLst/>
          </a:prstGeom>
        </p:spPr>
      </p:pic>
    </p:spTree>
    <p:extLst>
      <p:ext uri="{BB962C8B-B14F-4D97-AF65-F5344CB8AC3E}">
        <p14:creationId xmlns:p14="http://schemas.microsoft.com/office/powerpoint/2010/main" val="633340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3" name="Google Shape;55;p13">
            <a:extLst>
              <a:ext uri="{FF2B5EF4-FFF2-40B4-BE49-F238E27FC236}">
                <a16:creationId xmlns:a16="http://schemas.microsoft.com/office/drawing/2014/main" id="{E146C2AC-FC42-475B-8D32-5963EA12B5B3}"/>
              </a:ext>
            </a:extLst>
          </p:cNvPr>
          <p:cNvSpPr txBox="1">
            <a:spLocks/>
          </p:cNvSpPr>
          <p:nvPr/>
        </p:nvSpPr>
        <p:spPr>
          <a:xfrm>
            <a:off x="4726536" y="748208"/>
            <a:ext cx="4353700" cy="40244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mn-lt"/>
                <a:ea typeface="+mn-ea"/>
                <a:cs typeface="+mn-cs"/>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9pPr>
          </a:lstStyle>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startAt="3"/>
              <a:tabLst/>
              <a:defRPr/>
            </a:pPr>
            <a:r>
              <a:rPr kumimoji="0" lang="en-US" sz="1200" b="0" i="0" u="none" strike="noStrike" kern="0" cap="none" spc="0" normalizeH="0" baseline="0" noProof="0" dirty="0" err="1">
                <a:ln>
                  <a:noFill/>
                </a:ln>
                <a:solidFill>
                  <a:srgbClr val="000000"/>
                </a:solidFill>
                <a:effectLst/>
                <a:uLnTx/>
                <a:uFillTx/>
                <a:latin typeface="Arial"/>
                <a:cs typeface="Arial"/>
                <a:sym typeface="Arial"/>
              </a:rPr>
              <a:t>Lakukan</a:t>
            </a:r>
            <a:r>
              <a:rPr kumimoji="0" lang="en-US" sz="1200" b="0" i="0" u="none" strike="noStrike" kern="0" cap="none" spc="0" normalizeH="0" baseline="0" noProof="0" dirty="0">
                <a:ln>
                  <a:noFill/>
                </a:ln>
                <a:solidFill>
                  <a:srgbClr val="000000"/>
                </a:solidFill>
                <a:effectLst/>
                <a:uLnTx/>
                <a:uFillTx/>
                <a:latin typeface="Arial"/>
                <a:cs typeface="Arial"/>
                <a:sym typeface="Arial"/>
              </a:rPr>
              <a:t> imputation pada data </a:t>
            </a:r>
            <a:r>
              <a:rPr kumimoji="0" lang="en-US" sz="1200" b="0" i="0" u="none" strike="noStrike" kern="0" cap="none" spc="0" normalizeH="0" baseline="0" noProof="0" dirty="0" err="1">
                <a:ln>
                  <a:noFill/>
                </a:ln>
                <a:solidFill>
                  <a:srgbClr val="000000"/>
                </a:solidFill>
                <a:effectLst/>
                <a:uLnTx/>
                <a:uFillTx/>
                <a:latin typeface="Arial"/>
                <a:cs typeface="Arial"/>
                <a:sym typeface="Arial"/>
              </a:rPr>
              <a:t>tahun</a:t>
            </a:r>
            <a:r>
              <a:rPr kumimoji="0" lang="en-US" sz="1200" b="0" i="0" u="none" strike="noStrike" kern="0" cap="none" spc="0" normalizeH="0" baseline="0" noProof="0" dirty="0">
                <a:ln>
                  <a:noFill/>
                </a:ln>
                <a:solidFill>
                  <a:srgbClr val="000000"/>
                </a:solidFill>
                <a:effectLst/>
                <a:uLnTx/>
                <a:uFillTx/>
                <a:latin typeface="Arial"/>
                <a:cs typeface="Arial"/>
                <a:sym typeface="Arial"/>
              </a:rPr>
              <a:t> yang </a:t>
            </a:r>
            <a:r>
              <a:rPr kumimoji="0" lang="en-US" sz="1200" b="0" i="0" u="none" strike="noStrike" kern="0" cap="none" spc="0" normalizeH="0" baseline="0" noProof="0" dirty="0" err="1">
                <a:ln>
                  <a:noFill/>
                </a:ln>
                <a:solidFill>
                  <a:srgbClr val="000000"/>
                </a:solidFill>
                <a:effectLst/>
                <a:uLnTx/>
                <a:uFillTx/>
                <a:latin typeface="Arial"/>
                <a:cs typeface="Arial"/>
                <a:sym typeface="Arial"/>
              </a:rPr>
              <a:t>kosong</a:t>
            </a:r>
            <a:r>
              <a:rPr kumimoji="0" lang="en-US" sz="1200" b="0" i="0" u="none" strike="noStrike" kern="0" cap="none" spc="0" normalizeH="0" baseline="0" noProof="0" dirty="0">
                <a:ln>
                  <a:noFill/>
                </a:ln>
                <a:solidFill>
                  <a:srgbClr val="000000"/>
                </a:solidFill>
                <a:effectLst/>
                <a:uLnTx/>
                <a:uFillTx/>
                <a:latin typeface="Arial"/>
                <a:cs typeface="Arial"/>
                <a:sym typeface="Arial"/>
              </a:rPr>
              <a:t> </a:t>
            </a:r>
            <a:r>
              <a:rPr kumimoji="0" lang="en-US" sz="1200" b="0" i="0" u="none" strike="noStrike" kern="0" cap="none" spc="0" normalizeH="0" baseline="0" noProof="0" dirty="0" err="1">
                <a:ln>
                  <a:noFill/>
                </a:ln>
                <a:solidFill>
                  <a:srgbClr val="000000"/>
                </a:solidFill>
                <a:effectLst/>
                <a:uLnTx/>
                <a:uFillTx/>
                <a:latin typeface="Arial"/>
                <a:cs typeface="Arial"/>
                <a:sym typeface="Arial"/>
              </a:rPr>
              <a:t>sesuai</a:t>
            </a:r>
            <a:r>
              <a:rPr kumimoji="0" lang="en-US" sz="1200" b="0" i="0" u="none" strike="noStrike" kern="0" cap="none" spc="0" normalizeH="0" baseline="0" noProof="0" dirty="0">
                <a:ln>
                  <a:noFill/>
                </a:ln>
                <a:solidFill>
                  <a:srgbClr val="000000"/>
                </a:solidFill>
                <a:effectLst/>
                <a:uLnTx/>
                <a:uFillTx/>
                <a:latin typeface="Arial"/>
                <a:cs typeface="Arial"/>
                <a:sym typeface="Arial"/>
              </a:rPr>
              <a:t> </a:t>
            </a:r>
            <a:r>
              <a:rPr kumimoji="0" lang="en-US" sz="1200" b="0" i="0" u="none" strike="noStrike" kern="0" cap="none" spc="0" normalizeH="0" baseline="0" noProof="0" dirty="0" err="1">
                <a:ln>
                  <a:noFill/>
                </a:ln>
                <a:solidFill>
                  <a:srgbClr val="000000"/>
                </a:solidFill>
                <a:effectLst/>
                <a:uLnTx/>
                <a:uFillTx/>
                <a:latin typeface="Arial"/>
                <a:cs typeface="Arial"/>
                <a:sym typeface="Arial"/>
              </a:rPr>
              <a:t>urutan</a:t>
            </a:r>
            <a:r>
              <a:rPr kumimoji="0" lang="en-US" sz="1200" b="0" i="0" u="none" strike="noStrike" kern="0" cap="none" spc="0" normalizeH="0" baseline="0" noProof="0" dirty="0">
                <a:ln>
                  <a:noFill/>
                </a:ln>
                <a:solidFill>
                  <a:srgbClr val="000000"/>
                </a:solidFill>
                <a:effectLst/>
                <a:uLnTx/>
                <a:uFillTx/>
                <a:latin typeface="Arial"/>
                <a:cs typeface="Arial"/>
                <a:sym typeface="Arial"/>
              </a:rPr>
              <a:t> </a:t>
            </a:r>
          </a:p>
          <a:p>
            <a:pPr marL="342900">
              <a:spcAft>
                <a:spcPts val="1200"/>
              </a:spcAft>
              <a:buClr>
                <a:schemeClr val="tx1"/>
              </a:buClr>
              <a:buSzPct val="100000"/>
              <a:buFont typeface="+mj-lt"/>
              <a:buAutoNum type="arabicPeriod" startAt="2"/>
            </a:pPr>
            <a:endParaRPr lang="en-US" sz="1200" dirty="0">
              <a:solidFill>
                <a:schemeClr val="dk1"/>
              </a:solidFill>
            </a:endParaRPr>
          </a:p>
          <a:p>
            <a:pPr marL="342900">
              <a:spcAft>
                <a:spcPts val="1200"/>
              </a:spcAft>
              <a:buClr>
                <a:schemeClr val="tx1"/>
              </a:buClr>
              <a:buSzPct val="100000"/>
              <a:buFont typeface="+mj-lt"/>
              <a:buAutoNum type="arabicPeriod" startAt="2"/>
            </a:pPr>
            <a:endParaRPr lang="en-US" sz="1200" dirty="0">
              <a:solidFill>
                <a:schemeClr val="dk1"/>
              </a:solidFill>
            </a:endParaRPr>
          </a:p>
          <a:p>
            <a:pPr marL="342900">
              <a:spcAft>
                <a:spcPts val="1200"/>
              </a:spcAft>
              <a:buClr>
                <a:schemeClr val="tx1"/>
              </a:buClr>
              <a:buSzPct val="100000"/>
              <a:buFont typeface="+mj-lt"/>
              <a:buAutoNum type="arabicPeriod" startAt="2"/>
            </a:pPr>
            <a:endParaRPr lang="en-US" sz="1200" dirty="0">
              <a:solidFill>
                <a:schemeClr val="dk1"/>
              </a:solidFill>
            </a:endParaRPr>
          </a:p>
          <a:p>
            <a:pPr marL="342900">
              <a:spcAft>
                <a:spcPts val="1200"/>
              </a:spcAft>
              <a:buClr>
                <a:schemeClr val="tx1"/>
              </a:buClr>
              <a:buSzPct val="100000"/>
              <a:buFont typeface="+mj-lt"/>
              <a:buAutoNum type="arabicPeriod" startAt="2"/>
            </a:pPr>
            <a:endParaRPr lang="en-US" sz="1200" dirty="0">
              <a:solidFill>
                <a:schemeClr val="dk1"/>
              </a:solidFill>
            </a:endParaRPr>
          </a:p>
        </p:txBody>
      </p:sp>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1798" b="1" dirty="0">
                <a:latin typeface="Roboto"/>
                <a:ea typeface="Roboto"/>
                <a:cs typeface="Roboto"/>
                <a:sym typeface="Roboto"/>
              </a:rPr>
              <a:t>Annual Report on Employee Number Changes</a:t>
            </a:r>
            <a:endParaRPr sz="1798" dirty="0">
              <a:latin typeface="Roboto"/>
              <a:ea typeface="Roboto"/>
              <a:cs typeface="Roboto"/>
              <a:sym typeface="Roboto"/>
            </a:endParaRPr>
          </a:p>
          <a:p>
            <a:pPr marL="0" lvl="0" indent="0" algn="ctr" rtl="0">
              <a:spcBef>
                <a:spcPts val="0"/>
              </a:spcBef>
              <a:spcAft>
                <a:spcPts val="0"/>
              </a:spcAft>
              <a:buSzPts val="990"/>
              <a:buNone/>
            </a:pPr>
            <a:endParaRPr sz="1798" b="1" dirty="0">
              <a:latin typeface="Roboto"/>
              <a:ea typeface="Roboto"/>
              <a:cs typeface="Roboto"/>
              <a:sym typeface="Roboto"/>
            </a:endParaRPr>
          </a:p>
        </p:txBody>
      </p:sp>
      <p:sp>
        <p:nvSpPr>
          <p:cNvPr id="55" name="Google Shape;55;p13"/>
          <p:cNvSpPr txBox="1">
            <a:spLocks noGrp="1"/>
          </p:cNvSpPr>
          <p:nvPr>
            <p:ph type="body" idx="1"/>
          </p:nvPr>
        </p:nvSpPr>
        <p:spPr>
          <a:xfrm>
            <a:off x="63764" y="748208"/>
            <a:ext cx="4572000" cy="40244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t" anchorCtr="0">
            <a:normAutofit/>
          </a:bodyPr>
          <a:lstStyle/>
          <a:p>
            <a:pPr marL="342900" lvl="0" algn="l" rtl="0">
              <a:spcBef>
                <a:spcPts val="0"/>
              </a:spcBef>
              <a:spcAft>
                <a:spcPts val="1200"/>
              </a:spcAft>
              <a:buClr>
                <a:schemeClr val="tx1"/>
              </a:buClr>
              <a:buSzPct val="100000"/>
              <a:buFont typeface="+mj-lt"/>
              <a:buAutoNum type="arabicPeriod" startAt="2"/>
            </a:pPr>
            <a:r>
              <a:rPr lang="en-US" sz="1200" dirty="0">
                <a:solidFill>
                  <a:schemeClr val="dk1"/>
                </a:solidFill>
                <a:latin typeface="+mn-lt"/>
              </a:rPr>
              <a:t>Join </a:t>
            </a:r>
            <a:r>
              <a:rPr lang="en-US" sz="1200" dirty="0" err="1">
                <a:solidFill>
                  <a:schemeClr val="dk1"/>
                </a:solidFill>
                <a:latin typeface="+mn-lt"/>
              </a:rPr>
              <a:t>dua</a:t>
            </a:r>
            <a:r>
              <a:rPr lang="en-US" sz="1200" dirty="0">
                <a:solidFill>
                  <a:schemeClr val="dk1"/>
                </a:solidFill>
                <a:latin typeface="+mn-lt"/>
              </a:rPr>
              <a:t> </a:t>
            </a:r>
            <a:r>
              <a:rPr lang="en-US" sz="1200" dirty="0" err="1">
                <a:solidFill>
                  <a:schemeClr val="dk1"/>
                </a:solidFill>
                <a:latin typeface="+mn-lt"/>
              </a:rPr>
              <a:t>tabel</a:t>
            </a:r>
            <a:r>
              <a:rPr lang="en-US" sz="1200" dirty="0">
                <a:solidFill>
                  <a:schemeClr val="dk1"/>
                </a:solidFill>
                <a:latin typeface="+mn-lt"/>
              </a:rPr>
              <a:t> </a:t>
            </a:r>
            <a:r>
              <a:rPr lang="en-US" sz="1200" dirty="0" err="1">
                <a:solidFill>
                  <a:schemeClr val="dk1"/>
                </a:solidFill>
                <a:latin typeface="+mn-lt"/>
              </a:rPr>
              <a:t>tersebut</a:t>
            </a:r>
            <a:r>
              <a:rPr lang="en-US" sz="1200" dirty="0">
                <a:solidFill>
                  <a:schemeClr val="dk1"/>
                </a:solidFill>
                <a:latin typeface="+mn-lt"/>
              </a:rPr>
              <a:t> </a:t>
            </a:r>
            <a:r>
              <a:rPr lang="en-US" sz="1200" dirty="0" err="1">
                <a:solidFill>
                  <a:schemeClr val="dk1"/>
                </a:solidFill>
                <a:latin typeface="+mn-lt"/>
              </a:rPr>
              <a:t>berdasarkan</a:t>
            </a:r>
            <a:r>
              <a:rPr lang="en-US" sz="1200" dirty="0">
                <a:solidFill>
                  <a:schemeClr val="dk1"/>
                </a:solidFill>
                <a:latin typeface="+mn-lt"/>
              </a:rPr>
              <a:t> </a:t>
            </a:r>
            <a:r>
              <a:rPr lang="en-US" sz="1200" dirty="0" err="1">
                <a:solidFill>
                  <a:schemeClr val="dk1"/>
                </a:solidFill>
                <a:latin typeface="+mn-lt"/>
              </a:rPr>
              <a:t>tahun</a:t>
            </a:r>
            <a:r>
              <a:rPr lang="en-US" sz="1200" dirty="0">
                <a:solidFill>
                  <a:schemeClr val="dk1"/>
                </a:solidFill>
                <a:latin typeface="+mn-lt"/>
              </a:rPr>
              <a:t> resign dan hiring agar </a:t>
            </a:r>
            <a:r>
              <a:rPr lang="en-US" sz="1200" dirty="0" err="1">
                <a:solidFill>
                  <a:schemeClr val="dk1"/>
                </a:solidFill>
                <a:latin typeface="+mn-lt"/>
              </a:rPr>
              <a:t>menjadi</a:t>
            </a:r>
            <a:r>
              <a:rPr lang="en-US" sz="1200" dirty="0">
                <a:solidFill>
                  <a:schemeClr val="dk1"/>
                </a:solidFill>
                <a:latin typeface="+mn-lt"/>
              </a:rPr>
              <a:t> </a:t>
            </a:r>
            <a:r>
              <a:rPr lang="en-US" sz="1200" dirty="0" err="1">
                <a:solidFill>
                  <a:schemeClr val="dk1"/>
                </a:solidFill>
                <a:latin typeface="+mn-lt"/>
              </a:rPr>
              <a:t>satu</a:t>
            </a:r>
            <a:r>
              <a:rPr lang="en-US" sz="1200" dirty="0">
                <a:solidFill>
                  <a:schemeClr val="dk1"/>
                </a:solidFill>
                <a:latin typeface="+mn-lt"/>
              </a:rPr>
              <a:t> </a:t>
            </a:r>
            <a:r>
              <a:rPr lang="en-US" sz="1200" dirty="0" err="1">
                <a:solidFill>
                  <a:schemeClr val="dk1"/>
                </a:solidFill>
                <a:latin typeface="+mn-lt"/>
              </a:rPr>
              <a:t>tabel</a:t>
            </a:r>
            <a:r>
              <a:rPr lang="en-US" sz="1200" dirty="0">
                <a:solidFill>
                  <a:schemeClr val="dk1"/>
                </a:solidFill>
                <a:latin typeface="+mn-lt"/>
              </a:rPr>
              <a:t>.</a:t>
            </a:r>
          </a:p>
          <a:p>
            <a:pPr marL="342900" lvl="0" algn="l" rtl="0">
              <a:spcBef>
                <a:spcPts val="0"/>
              </a:spcBef>
              <a:spcAft>
                <a:spcPts val="1200"/>
              </a:spcAft>
              <a:buClr>
                <a:schemeClr val="tx1"/>
              </a:buClr>
              <a:buSzPct val="100000"/>
              <a:buFont typeface="+mj-lt"/>
              <a:buAutoNum type="arabicPeriod" startAt="2"/>
            </a:pPr>
            <a:endParaRPr lang="en-US" sz="1200" dirty="0">
              <a:solidFill>
                <a:schemeClr val="dk1"/>
              </a:solidFill>
              <a:latin typeface="+mn-lt"/>
            </a:endParaRPr>
          </a:p>
          <a:p>
            <a:pPr marL="342900" lvl="0" algn="l" rtl="0">
              <a:spcBef>
                <a:spcPts val="0"/>
              </a:spcBef>
              <a:spcAft>
                <a:spcPts val="1200"/>
              </a:spcAft>
              <a:buClr>
                <a:schemeClr val="tx1"/>
              </a:buClr>
              <a:buSzPct val="100000"/>
              <a:buFont typeface="+mj-lt"/>
              <a:buAutoNum type="arabicPeriod" startAt="2"/>
            </a:pPr>
            <a:endParaRPr lang="en-US" sz="1200" dirty="0">
              <a:solidFill>
                <a:schemeClr val="dk1"/>
              </a:solidFill>
              <a:latin typeface="+mn-lt"/>
            </a:endParaRPr>
          </a:p>
          <a:p>
            <a:pPr marL="342900" lvl="0" algn="l" rtl="0">
              <a:spcBef>
                <a:spcPts val="0"/>
              </a:spcBef>
              <a:spcAft>
                <a:spcPts val="1200"/>
              </a:spcAft>
              <a:buClr>
                <a:schemeClr val="tx1"/>
              </a:buClr>
              <a:buSzPct val="100000"/>
              <a:buFont typeface="+mj-lt"/>
              <a:buAutoNum type="arabicPeriod" startAt="2"/>
            </a:pPr>
            <a:endParaRPr lang="en-US" sz="1200" dirty="0">
              <a:solidFill>
                <a:schemeClr val="dk1"/>
              </a:solidFill>
              <a:latin typeface="+mn-lt"/>
            </a:endParaRPr>
          </a:p>
          <a:p>
            <a:pPr marL="342900" lvl="0" algn="l" rtl="0">
              <a:spcBef>
                <a:spcPts val="0"/>
              </a:spcBef>
              <a:spcAft>
                <a:spcPts val="1200"/>
              </a:spcAft>
              <a:buClr>
                <a:schemeClr val="tx1"/>
              </a:buClr>
              <a:buSzPct val="100000"/>
              <a:buFont typeface="+mj-lt"/>
              <a:buAutoNum type="arabicPeriod" startAt="2"/>
            </a:pPr>
            <a:endParaRPr lang="en-US" sz="1200" dirty="0">
              <a:solidFill>
                <a:schemeClr val="dk1"/>
              </a:solidFill>
              <a:latin typeface="+mn-lt"/>
            </a:endParaRPr>
          </a:p>
        </p:txBody>
      </p:sp>
      <p:pic>
        <p:nvPicPr>
          <p:cNvPr id="3" name="Picture 2">
            <a:extLst>
              <a:ext uri="{FF2B5EF4-FFF2-40B4-BE49-F238E27FC236}">
                <a16:creationId xmlns:a16="http://schemas.microsoft.com/office/drawing/2014/main" id="{E3AA98A3-7D9D-44DE-BAB8-84468D51C7DF}"/>
              </a:ext>
            </a:extLst>
          </p:cNvPr>
          <p:cNvPicPr>
            <a:picLocks noChangeAspect="1"/>
          </p:cNvPicPr>
          <p:nvPr/>
        </p:nvPicPr>
        <p:blipFill rotWithShape="1">
          <a:blip r:embed="rId3"/>
          <a:srcRect b="5031"/>
          <a:stretch/>
        </p:blipFill>
        <p:spPr>
          <a:xfrm>
            <a:off x="683618" y="1688431"/>
            <a:ext cx="3332292" cy="1766637"/>
          </a:xfrm>
          <a:prstGeom prst="rect">
            <a:avLst/>
          </a:prstGeom>
        </p:spPr>
      </p:pic>
      <p:sp>
        <p:nvSpPr>
          <p:cNvPr id="4" name="Google Shape;115;p27">
            <a:extLst>
              <a:ext uri="{FF2B5EF4-FFF2-40B4-BE49-F238E27FC236}">
                <a16:creationId xmlns:a16="http://schemas.microsoft.com/office/drawing/2014/main" id="{5B9F072A-C35F-4660-AAF8-1C1E534C70FD}"/>
              </a:ext>
            </a:extLst>
          </p:cNvPr>
          <p:cNvSpPr txBox="1"/>
          <p:nvPr/>
        </p:nvSpPr>
        <p:spPr>
          <a:xfrm>
            <a:off x="8180700" y="4772700"/>
            <a:ext cx="963300" cy="353913"/>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4"/>
              </a:rPr>
              <a:t>Query Here</a:t>
            </a:r>
            <a:endParaRPr sz="1100" dirty="0">
              <a:solidFill>
                <a:srgbClr val="000000"/>
              </a:solidFill>
            </a:endParaRPr>
          </a:p>
        </p:txBody>
      </p:sp>
      <p:pic>
        <p:nvPicPr>
          <p:cNvPr id="12" name="Picture 11">
            <a:extLst>
              <a:ext uri="{FF2B5EF4-FFF2-40B4-BE49-F238E27FC236}">
                <a16:creationId xmlns:a16="http://schemas.microsoft.com/office/drawing/2014/main" id="{8DEBA49D-1DCC-4A50-9828-6B1413A122C8}"/>
              </a:ext>
            </a:extLst>
          </p:cNvPr>
          <p:cNvPicPr>
            <a:picLocks noChangeAspect="1"/>
          </p:cNvPicPr>
          <p:nvPr/>
        </p:nvPicPr>
        <p:blipFill>
          <a:blip r:embed="rId5"/>
          <a:stretch>
            <a:fillRect/>
          </a:stretch>
        </p:blipFill>
        <p:spPr>
          <a:xfrm>
            <a:off x="5461997" y="1333668"/>
            <a:ext cx="2882778" cy="3015080"/>
          </a:xfrm>
          <a:prstGeom prst="rect">
            <a:avLst/>
          </a:prstGeom>
        </p:spPr>
      </p:pic>
    </p:spTree>
    <p:extLst>
      <p:ext uri="{BB962C8B-B14F-4D97-AF65-F5344CB8AC3E}">
        <p14:creationId xmlns:p14="http://schemas.microsoft.com/office/powerpoint/2010/main" val="160466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1798" b="1">
                <a:latin typeface="Roboto"/>
                <a:ea typeface="Roboto"/>
                <a:cs typeface="Roboto"/>
                <a:sym typeface="Roboto"/>
              </a:rPr>
              <a:t>Annual Report on Employee Number Changes</a:t>
            </a:r>
            <a:endParaRPr sz="1798">
              <a:latin typeface="Roboto"/>
              <a:ea typeface="Roboto"/>
              <a:cs typeface="Roboto"/>
              <a:sym typeface="Roboto"/>
            </a:endParaRPr>
          </a:p>
          <a:p>
            <a:pPr marL="0" lvl="0" indent="0" algn="ctr" rtl="0">
              <a:spcBef>
                <a:spcPts val="0"/>
              </a:spcBef>
              <a:spcAft>
                <a:spcPts val="0"/>
              </a:spcAft>
              <a:buSzPts val="990"/>
              <a:buNone/>
            </a:pPr>
            <a:endParaRPr sz="1798" b="1">
              <a:latin typeface="Roboto"/>
              <a:ea typeface="Roboto"/>
              <a:cs typeface="Roboto"/>
              <a:sym typeface="Roboto"/>
            </a:endParaRPr>
          </a:p>
        </p:txBody>
      </p:sp>
      <p:sp>
        <p:nvSpPr>
          <p:cNvPr id="55" name="Google Shape;55;p13"/>
          <p:cNvSpPr txBox="1">
            <a:spLocks noGrp="1"/>
          </p:cNvSpPr>
          <p:nvPr>
            <p:ph type="body" idx="1"/>
          </p:nvPr>
        </p:nvSpPr>
        <p:spPr>
          <a:xfrm>
            <a:off x="0" y="560375"/>
            <a:ext cx="9144000" cy="4098600"/>
          </a:xfrm>
          <a:prstGeom prst="rect">
            <a:avLst/>
          </a:prstGeom>
        </p:spPr>
        <p:txBody>
          <a:bodyPr spcFirstLastPara="1" wrap="square" lIns="91425" tIns="91425" rIns="91425" bIns="91425" anchor="t" anchorCtr="0">
            <a:normAutofit/>
          </a:bodyPr>
          <a:lstStyle/>
          <a:p>
            <a:pPr marL="342900" lvl="0" algn="l" rtl="0">
              <a:spcBef>
                <a:spcPts val="0"/>
              </a:spcBef>
              <a:spcAft>
                <a:spcPts val="1200"/>
              </a:spcAft>
              <a:buClrTx/>
              <a:buSzPct val="100000"/>
              <a:buFont typeface="+mj-lt"/>
              <a:buAutoNum type="arabicPeriod" startAt="4"/>
            </a:pPr>
            <a:r>
              <a:rPr lang="en-US" sz="1200" dirty="0" err="1">
                <a:solidFill>
                  <a:schemeClr val="dk1"/>
                </a:solidFill>
                <a:latin typeface="+mn-lt"/>
              </a:rPr>
              <a:t>Hitung</a:t>
            </a:r>
            <a:r>
              <a:rPr lang="en-US" sz="1200" dirty="0">
                <a:solidFill>
                  <a:schemeClr val="dk1"/>
                </a:solidFill>
                <a:latin typeface="+mn-lt"/>
              </a:rPr>
              <a:t> total </a:t>
            </a:r>
            <a:r>
              <a:rPr lang="en-US" sz="1200" dirty="0" err="1">
                <a:solidFill>
                  <a:schemeClr val="dk1"/>
                </a:solidFill>
                <a:latin typeface="+mn-lt"/>
              </a:rPr>
              <a:t>karyawan</a:t>
            </a:r>
            <a:r>
              <a:rPr lang="en-US" sz="1200" dirty="0">
                <a:solidFill>
                  <a:schemeClr val="dk1"/>
                </a:solidFill>
                <a:latin typeface="+mn-lt"/>
              </a:rPr>
              <a:t> yang resign, yang </a:t>
            </a:r>
            <a:r>
              <a:rPr lang="en-US" sz="1200" dirty="0" err="1">
                <a:solidFill>
                  <a:schemeClr val="dk1"/>
                </a:solidFill>
                <a:latin typeface="+mn-lt"/>
              </a:rPr>
              <a:t>masih</a:t>
            </a:r>
            <a:r>
              <a:rPr lang="en-US" sz="1200" dirty="0">
                <a:solidFill>
                  <a:schemeClr val="dk1"/>
                </a:solidFill>
                <a:latin typeface="+mn-lt"/>
              </a:rPr>
              <a:t> </a:t>
            </a:r>
            <a:r>
              <a:rPr lang="en-US" sz="1200" dirty="0" err="1">
                <a:solidFill>
                  <a:schemeClr val="dk1"/>
                </a:solidFill>
                <a:latin typeface="+mn-lt"/>
              </a:rPr>
              <a:t>bertahan</a:t>
            </a:r>
            <a:r>
              <a:rPr lang="en-US" sz="1200" dirty="0">
                <a:solidFill>
                  <a:schemeClr val="dk1"/>
                </a:solidFill>
                <a:latin typeface="+mn-lt"/>
              </a:rPr>
              <a:t>, dan </a:t>
            </a:r>
            <a:r>
              <a:rPr lang="en-US" sz="1200" dirty="0" err="1">
                <a:solidFill>
                  <a:schemeClr val="dk1"/>
                </a:solidFill>
                <a:latin typeface="+mn-lt"/>
              </a:rPr>
              <a:t>perubahannya</a:t>
            </a:r>
            <a:r>
              <a:rPr lang="en-US" sz="1200" dirty="0">
                <a:solidFill>
                  <a:schemeClr val="dk1"/>
                </a:solidFill>
                <a:latin typeface="+mn-lt"/>
              </a:rPr>
              <a:t> pada </a:t>
            </a:r>
            <a:r>
              <a:rPr lang="en-US" sz="1200" dirty="0" err="1">
                <a:solidFill>
                  <a:schemeClr val="dk1"/>
                </a:solidFill>
                <a:latin typeface="+mn-lt"/>
              </a:rPr>
              <a:t>setiap</a:t>
            </a:r>
            <a:r>
              <a:rPr lang="en-US" sz="1200" dirty="0">
                <a:solidFill>
                  <a:schemeClr val="dk1"/>
                </a:solidFill>
                <a:latin typeface="+mn-lt"/>
              </a:rPr>
              <a:t> </a:t>
            </a:r>
            <a:r>
              <a:rPr lang="en-US" sz="1200" dirty="0" err="1">
                <a:solidFill>
                  <a:schemeClr val="dk1"/>
                </a:solidFill>
                <a:latin typeface="+mn-lt"/>
              </a:rPr>
              <a:t>tahunnya</a:t>
            </a:r>
            <a:r>
              <a:rPr lang="en-US" sz="1200" dirty="0">
                <a:solidFill>
                  <a:schemeClr val="dk1"/>
                </a:solidFill>
                <a:latin typeface="+mn-lt"/>
              </a:rPr>
              <a:t> </a:t>
            </a:r>
            <a:r>
              <a:rPr lang="en-US" sz="1200" dirty="0" err="1">
                <a:solidFill>
                  <a:schemeClr val="dk1"/>
                </a:solidFill>
                <a:latin typeface="+mn-lt"/>
              </a:rPr>
              <a:t>dari</a:t>
            </a:r>
            <a:r>
              <a:rPr lang="en-US" sz="1200" dirty="0">
                <a:solidFill>
                  <a:schemeClr val="dk1"/>
                </a:solidFill>
                <a:latin typeface="+mn-lt"/>
              </a:rPr>
              <a:t> table </a:t>
            </a:r>
            <a:r>
              <a:rPr lang="en-US" sz="1200" dirty="0" err="1">
                <a:solidFill>
                  <a:schemeClr val="dk1"/>
                </a:solidFill>
                <a:latin typeface="+mn-lt"/>
              </a:rPr>
              <a:t>hasil</a:t>
            </a:r>
            <a:r>
              <a:rPr lang="en-US" sz="1200" dirty="0">
                <a:solidFill>
                  <a:schemeClr val="dk1"/>
                </a:solidFill>
                <a:latin typeface="+mn-lt"/>
              </a:rPr>
              <a:t> join pada </a:t>
            </a:r>
            <a:r>
              <a:rPr lang="en-US" sz="1200" dirty="0" err="1">
                <a:solidFill>
                  <a:schemeClr val="dk1"/>
                </a:solidFill>
                <a:latin typeface="+mn-lt"/>
              </a:rPr>
              <a:t>tahap</a:t>
            </a:r>
            <a:r>
              <a:rPr lang="en-US" sz="1200" dirty="0">
                <a:solidFill>
                  <a:schemeClr val="dk1"/>
                </a:solidFill>
                <a:latin typeface="+mn-lt"/>
              </a:rPr>
              <a:t> </a:t>
            </a:r>
            <a:r>
              <a:rPr lang="en-US" sz="1200" dirty="0" err="1">
                <a:solidFill>
                  <a:schemeClr val="dk1"/>
                </a:solidFill>
                <a:latin typeface="+mn-lt"/>
              </a:rPr>
              <a:t>dua</a:t>
            </a:r>
            <a:r>
              <a:rPr lang="en-US" sz="1200" dirty="0">
                <a:solidFill>
                  <a:schemeClr val="dk1"/>
                </a:solidFill>
                <a:latin typeface="+mn-lt"/>
              </a:rPr>
              <a:t>.</a:t>
            </a:r>
          </a:p>
        </p:txBody>
      </p:sp>
      <p:sp>
        <p:nvSpPr>
          <p:cNvPr id="5" name="Google Shape;115;p27">
            <a:extLst>
              <a:ext uri="{FF2B5EF4-FFF2-40B4-BE49-F238E27FC236}">
                <a16:creationId xmlns:a16="http://schemas.microsoft.com/office/drawing/2014/main" id="{E9B44FFC-7520-4F93-8A4C-93FF2EA54AAB}"/>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Query Here</a:t>
            </a:r>
            <a:endParaRPr sz="1100" dirty="0">
              <a:solidFill>
                <a:srgbClr val="000000"/>
              </a:solidFill>
            </a:endParaRPr>
          </a:p>
        </p:txBody>
      </p:sp>
      <p:pic>
        <p:nvPicPr>
          <p:cNvPr id="3" name="Picture 2">
            <a:extLst>
              <a:ext uri="{FF2B5EF4-FFF2-40B4-BE49-F238E27FC236}">
                <a16:creationId xmlns:a16="http://schemas.microsoft.com/office/drawing/2014/main" id="{2BF6811D-2E43-45DB-966D-6F3E70A672D6}"/>
              </a:ext>
            </a:extLst>
          </p:cNvPr>
          <p:cNvPicPr>
            <a:picLocks noChangeAspect="1"/>
          </p:cNvPicPr>
          <p:nvPr/>
        </p:nvPicPr>
        <p:blipFill>
          <a:blip r:embed="rId4"/>
          <a:stretch>
            <a:fillRect/>
          </a:stretch>
        </p:blipFill>
        <p:spPr>
          <a:xfrm>
            <a:off x="1780762" y="1210804"/>
            <a:ext cx="5226875" cy="3561896"/>
          </a:xfrm>
          <a:prstGeom prst="rect">
            <a:avLst/>
          </a:prstGeom>
        </p:spPr>
      </p:pic>
    </p:spTree>
    <p:extLst>
      <p:ext uri="{BB962C8B-B14F-4D97-AF65-F5344CB8AC3E}">
        <p14:creationId xmlns:p14="http://schemas.microsoft.com/office/powerpoint/2010/main" val="407400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1798" b="1">
                <a:latin typeface="Roboto"/>
                <a:ea typeface="Roboto"/>
                <a:cs typeface="Roboto"/>
                <a:sym typeface="Roboto"/>
              </a:rPr>
              <a:t>Annual Report on Employee Number Changes</a:t>
            </a:r>
            <a:endParaRPr sz="1798">
              <a:latin typeface="Roboto"/>
              <a:ea typeface="Roboto"/>
              <a:cs typeface="Roboto"/>
              <a:sym typeface="Roboto"/>
            </a:endParaRPr>
          </a:p>
          <a:p>
            <a:pPr marL="0" lvl="0" indent="0" algn="ctr" rtl="0">
              <a:spcBef>
                <a:spcPts val="0"/>
              </a:spcBef>
              <a:spcAft>
                <a:spcPts val="0"/>
              </a:spcAft>
              <a:buSzPts val="990"/>
              <a:buNone/>
            </a:pPr>
            <a:endParaRPr sz="1798" b="1">
              <a:latin typeface="Roboto"/>
              <a:ea typeface="Roboto"/>
              <a:cs typeface="Roboto"/>
              <a:sym typeface="Roboto"/>
            </a:endParaRPr>
          </a:p>
        </p:txBody>
      </p:sp>
      <p:sp>
        <p:nvSpPr>
          <p:cNvPr id="55" name="Google Shape;55;p13"/>
          <p:cNvSpPr txBox="1">
            <a:spLocks noGrp="1"/>
          </p:cNvSpPr>
          <p:nvPr>
            <p:ph type="body" idx="1"/>
          </p:nvPr>
        </p:nvSpPr>
        <p:spPr>
          <a:xfrm>
            <a:off x="0" y="560374"/>
            <a:ext cx="9144000" cy="4583126"/>
          </a:xfrm>
          <a:prstGeom prst="rect">
            <a:avLst/>
          </a:prstGeom>
        </p:spPr>
        <p:txBody>
          <a:bodyPr spcFirstLastPara="1" wrap="square" lIns="91425" tIns="91425" rIns="91425" bIns="91425" anchor="t" anchorCtr="0">
            <a:normAutofit/>
          </a:bodyPr>
          <a:lstStyle/>
          <a:p>
            <a:pPr marL="342900" lvl="0" algn="l" rtl="0">
              <a:lnSpc>
                <a:spcPct val="100000"/>
              </a:lnSpc>
              <a:spcBef>
                <a:spcPts val="0"/>
              </a:spcBef>
              <a:buClrTx/>
              <a:buSzPct val="100000"/>
              <a:buFont typeface="+mj-lt"/>
              <a:buAutoNum type="arabicPeriod" startAt="5"/>
            </a:pPr>
            <a:r>
              <a:rPr lang="en-US" sz="1100" dirty="0" err="1">
                <a:solidFill>
                  <a:schemeClr val="dk1"/>
                </a:solidFill>
                <a:latin typeface="+mn-lt"/>
              </a:rPr>
              <a:t>Buatlah</a:t>
            </a:r>
            <a:r>
              <a:rPr lang="en-US" sz="1100" dirty="0">
                <a:solidFill>
                  <a:schemeClr val="dk1"/>
                </a:solidFill>
                <a:latin typeface="+mn-lt"/>
              </a:rPr>
              <a:t> plot yang </a:t>
            </a:r>
            <a:r>
              <a:rPr lang="en-US" sz="1100" dirty="0" err="1">
                <a:solidFill>
                  <a:schemeClr val="dk1"/>
                </a:solidFill>
                <a:latin typeface="+mn-lt"/>
              </a:rPr>
              <a:t>menunjukan</a:t>
            </a:r>
            <a:r>
              <a:rPr lang="en-US" sz="1100" dirty="0">
                <a:solidFill>
                  <a:schemeClr val="dk1"/>
                </a:solidFill>
                <a:latin typeface="+mn-lt"/>
              </a:rPr>
              <a:t> </a:t>
            </a:r>
            <a:r>
              <a:rPr lang="en-US" sz="1100" dirty="0" err="1">
                <a:solidFill>
                  <a:schemeClr val="dk1"/>
                </a:solidFill>
                <a:latin typeface="+mn-lt"/>
              </a:rPr>
              <a:t>perubahan</a:t>
            </a:r>
            <a:r>
              <a:rPr lang="en-US" sz="1100" dirty="0">
                <a:solidFill>
                  <a:schemeClr val="dk1"/>
                </a:solidFill>
                <a:latin typeface="+mn-lt"/>
              </a:rPr>
              <a:t> </a:t>
            </a:r>
            <a:r>
              <a:rPr lang="en-US" sz="1100" dirty="0" err="1">
                <a:solidFill>
                  <a:schemeClr val="dk1"/>
                </a:solidFill>
                <a:latin typeface="+mn-lt"/>
              </a:rPr>
              <a:t>kenaikan</a:t>
            </a:r>
            <a:r>
              <a:rPr lang="en-US" sz="1100" dirty="0">
                <a:solidFill>
                  <a:schemeClr val="dk1"/>
                </a:solidFill>
                <a:latin typeface="+mn-lt"/>
              </a:rPr>
              <a:t> dan </a:t>
            </a:r>
            <a:r>
              <a:rPr lang="en-US" sz="1100" dirty="0" err="1">
                <a:solidFill>
                  <a:schemeClr val="dk1"/>
                </a:solidFill>
                <a:latin typeface="+mn-lt"/>
              </a:rPr>
              <a:t>penurunan</a:t>
            </a:r>
            <a:r>
              <a:rPr lang="en-US" sz="1100" dirty="0">
                <a:solidFill>
                  <a:schemeClr val="dk1"/>
                </a:solidFill>
                <a:latin typeface="+mn-lt"/>
              </a:rPr>
              <a:t> di </a:t>
            </a:r>
            <a:r>
              <a:rPr lang="en-US" sz="1100" dirty="0" err="1">
                <a:solidFill>
                  <a:schemeClr val="dk1"/>
                </a:solidFill>
                <a:latin typeface="+mn-lt"/>
              </a:rPr>
              <a:t>setiap</a:t>
            </a:r>
            <a:r>
              <a:rPr lang="en-US" sz="1100" dirty="0">
                <a:solidFill>
                  <a:schemeClr val="dk1"/>
                </a:solidFill>
                <a:latin typeface="+mn-lt"/>
              </a:rPr>
              <a:t> </a:t>
            </a:r>
            <a:r>
              <a:rPr lang="en-US" sz="1100" dirty="0" err="1">
                <a:solidFill>
                  <a:schemeClr val="dk1"/>
                </a:solidFill>
                <a:latin typeface="+mn-lt"/>
              </a:rPr>
              <a:t>tahun</a:t>
            </a:r>
            <a:r>
              <a:rPr lang="en-US" sz="1100" dirty="0">
                <a:solidFill>
                  <a:schemeClr val="dk1"/>
                </a:solidFill>
                <a:latin typeface="+mn-lt"/>
              </a:rPr>
              <a:t> yang </a:t>
            </a:r>
            <a:r>
              <a:rPr lang="en-US" sz="1100" dirty="0" err="1">
                <a:solidFill>
                  <a:schemeClr val="dk1"/>
                </a:solidFill>
                <a:latin typeface="+mn-lt"/>
              </a:rPr>
              <a:t>ada</a:t>
            </a:r>
            <a:r>
              <a:rPr lang="en-US" sz="1100" dirty="0">
                <a:solidFill>
                  <a:schemeClr val="dk1"/>
                </a:solidFill>
                <a:latin typeface="+mn-lt"/>
              </a:rPr>
              <a:t>.</a:t>
            </a:r>
          </a:p>
          <a:p>
            <a:pPr marL="342900" lvl="0" algn="l" rtl="0">
              <a:lnSpc>
                <a:spcPct val="100000"/>
              </a:lnSpc>
              <a:spcBef>
                <a:spcPts val="0"/>
              </a:spcBef>
              <a:buClrTx/>
              <a:buSzPct val="100000"/>
              <a:buFont typeface="+mj-lt"/>
              <a:buAutoNum type="arabicPeriod" startAt="5"/>
            </a:pPr>
            <a:endParaRPr lang="en-US" sz="1100" dirty="0">
              <a:solidFill>
                <a:schemeClr val="dk1"/>
              </a:solidFill>
              <a:latin typeface="+mn-lt"/>
            </a:endParaRPr>
          </a:p>
          <a:p>
            <a:pPr marL="342900" lvl="0" algn="l" rtl="0">
              <a:lnSpc>
                <a:spcPct val="100000"/>
              </a:lnSpc>
              <a:spcBef>
                <a:spcPts val="0"/>
              </a:spcBef>
              <a:buClrTx/>
              <a:buSzPct val="100000"/>
              <a:buFont typeface="+mj-lt"/>
              <a:buAutoNum type="arabicPeriod" startAt="5"/>
            </a:pPr>
            <a:endParaRPr lang="en-US" sz="1100" dirty="0">
              <a:solidFill>
                <a:schemeClr val="dk1"/>
              </a:solidFill>
              <a:latin typeface="+mn-lt"/>
            </a:endParaRPr>
          </a:p>
          <a:p>
            <a:pPr marL="342900" lvl="0" algn="l" rtl="0">
              <a:lnSpc>
                <a:spcPct val="100000"/>
              </a:lnSpc>
              <a:spcBef>
                <a:spcPts val="0"/>
              </a:spcBef>
              <a:buClrTx/>
              <a:buSzPct val="100000"/>
              <a:buFont typeface="+mj-lt"/>
              <a:buAutoNum type="arabicPeriod" startAt="5"/>
            </a:pPr>
            <a:endParaRPr lang="en-US" sz="1100" dirty="0">
              <a:solidFill>
                <a:schemeClr val="dk1"/>
              </a:solidFill>
              <a:latin typeface="+mn-lt"/>
            </a:endParaRPr>
          </a:p>
          <a:p>
            <a:pPr marL="342900" lvl="0" algn="l" rtl="0">
              <a:lnSpc>
                <a:spcPct val="100000"/>
              </a:lnSpc>
              <a:spcBef>
                <a:spcPts val="0"/>
              </a:spcBef>
              <a:buClrTx/>
              <a:buSzPct val="100000"/>
              <a:buFont typeface="+mj-lt"/>
              <a:buAutoNum type="arabicPeriod" startAt="5"/>
            </a:pPr>
            <a:endParaRPr lang="en-US" sz="1100" dirty="0">
              <a:solidFill>
                <a:schemeClr val="dk1"/>
              </a:solidFill>
              <a:latin typeface="+mn-lt"/>
            </a:endParaRPr>
          </a:p>
          <a:p>
            <a:pPr marL="342900" lvl="0" algn="l" rtl="0">
              <a:lnSpc>
                <a:spcPct val="100000"/>
              </a:lnSpc>
              <a:spcBef>
                <a:spcPts val="0"/>
              </a:spcBef>
              <a:buClrTx/>
              <a:buSzPct val="100000"/>
              <a:buFont typeface="+mj-lt"/>
              <a:buAutoNum type="arabicPeriod" startAt="5"/>
            </a:pPr>
            <a:endParaRPr lang="en-US" sz="1100" dirty="0">
              <a:solidFill>
                <a:schemeClr val="dk1"/>
              </a:solidFill>
              <a:latin typeface="+mn-lt"/>
            </a:endParaRPr>
          </a:p>
          <a:p>
            <a:pPr marL="342900" lvl="0" algn="l" rtl="0">
              <a:lnSpc>
                <a:spcPct val="100000"/>
              </a:lnSpc>
              <a:spcBef>
                <a:spcPts val="0"/>
              </a:spcBef>
              <a:buClrTx/>
              <a:buSzPct val="100000"/>
              <a:buFont typeface="+mj-lt"/>
              <a:buAutoNum type="arabicPeriod" startAt="5"/>
            </a:pPr>
            <a:endParaRPr lang="en-US" sz="1100" dirty="0">
              <a:solidFill>
                <a:schemeClr val="dk1"/>
              </a:solidFill>
              <a:latin typeface="+mn-lt"/>
            </a:endParaRPr>
          </a:p>
          <a:p>
            <a:pPr marL="342900" lvl="0" algn="l" rtl="0">
              <a:lnSpc>
                <a:spcPct val="100000"/>
              </a:lnSpc>
              <a:spcBef>
                <a:spcPts val="0"/>
              </a:spcBef>
              <a:buClrTx/>
              <a:buSzPct val="100000"/>
              <a:buFont typeface="+mj-lt"/>
              <a:buAutoNum type="arabicPeriod" startAt="5"/>
            </a:pPr>
            <a:endParaRPr lang="en-US" sz="1100" dirty="0">
              <a:solidFill>
                <a:schemeClr val="dk1"/>
              </a:solidFill>
              <a:latin typeface="+mn-lt"/>
            </a:endParaRPr>
          </a:p>
          <a:p>
            <a:pPr marL="342900" lvl="0" algn="l" rtl="0">
              <a:lnSpc>
                <a:spcPct val="100000"/>
              </a:lnSpc>
              <a:spcBef>
                <a:spcPts val="0"/>
              </a:spcBef>
              <a:buClrTx/>
              <a:buSzPct val="100000"/>
              <a:buFont typeface="+mj-lt"/>
              <a:buAutoNum type="arabicPeriod" startAt="5"/>
            </a:pPr>
            <a:endParaRPr lang="en-US" sz="1100" dirty="0">
              <a:solidFill>
                <a:schemeClr val="dk1"/>
              </a:solidFill>
              <a:latin typeface="+mn-lt"/>
            </a:endParaRPr>
          </a:p>
          <a:p>
            <a:pPr marL="342900" lvl="0" algn="l" rtl="0">
              <a:lnSpc>
                <a:spcPct val="100000"/>
              </a:lnSpc>
              <a:spcBef>
                <a:spcPts val="0"/>
              </a:spcBef>
              <a:buClrTx/>
              <a:buSzPct val="100000"/>
              <a:buFont typeface="+mj-lt"/>
              <a:buAutoNum type="arabicPeriod" startAt="5"/>
            </a:pPr>
            <a:endParaRPr lang="en-US" sz="1100" dirty="0">
              <a:solidFill>
                <a:schemeClr val="dk1"/>
              </a:solidFill>
              <a:latin typeface="+mn-lt"/>
            </a:endParaRPr>
          </a:p>
          <a:p>
            <a:pPr marL="342900" lvl="0" algn="l" rtl="0">
              <a:lnSpc>
                <a:spcPct val="100000"/>
              </a:lnSpc>
              <a:spcBef>
                <a:spcPts val="0"/>
              </a:spcBef>
              <a:buClrTx/>
              <a:buSzPct val="100000"/>
              <a:buFont typeface="+mj-lt"/>
              <a:buAutoNum type="arabicPeriod" startAt="5"/>
            </a:pPr>
            <a:endParaRPr lang="en-US" sz="1100" dirty="0">
              <a:solidFill>
                <a:schemeClr val="dk1"/>
              </a:solidFill>
              <a:latin typeface="+mn-lt"/>
            </a:endParaRPr>
          </a:p>
          <a:p>
            <a:pPr marL="342900" lvl="0" algn="l" rtl="0">
              <a:lnSpc>
                <a:spcPct val="100000"/>
              </a:lnSpc>
              <a:spcBef>
                <a:spcPts val="0"/>
              </a:spcBef>
              <a:buClrTx/>
              <a:buSzPct val="100000"/>
              <a:buFont typeface="+mj-lt"/>
              <a:buAutoNum type="arabicPeriod" startAt="5"/>
            </a:pPr>
            <a:endParaRPr lang="en-US" sz="1100" dirty="0">
              <a:solidFill>
                <a:schemeClr val="dk1"/>
              </a:solidFill>
              <a:latin typeface="+mn-lt"/>
            </a:endParaRPr>
          </a:p>
          <a:p>
            <a:pPr marL="342900" lvl="0" algn="l" rtl="0">
              <a:lnSpc>
                <a:spcPct val="110000"/>
              </a:lnSpc>
              <a:spcBef>
                <a:spcPts val="0"/>
              </a:spcBef>
              <a:buClrTx/>
              <a:buSzPct val="100000"/>
              <a:buFont typeface="+mj-lt"/>
              <a:buAutoNum type="arabicPeriod" startAt="5"/>
            </a:pPr>
            <a:endParaRPr lang="en-US" sz="1100" dirty="0">
              <a:solidFill>
                <a:schemeClr val="dk1"/>
              </a:solidFill>
              <a:latin typeface="+mn-lt"/>
            </a:endParaRPr>
          </a:p>
          <a:p>
            <a:pPr marL="342900" lvl="0" algn="l" rtl="0">
              <a:lnSpc>
                <a:spcPct val="100000"/>
              </a:lnSpc>
              <a:spcBef>
                <a:spcPts val="0"/>
              </a:spcBef>
              <a:buClrTx/>
              <a:buSzPct val="100000"/>
              <a:buFont typeface="+mj-lt"/>
              <a:buAutoNum type="arabicPeriod" startAt="5"/>
            </a:pPr>
            <a:endParaRPr lang="en-US" sz="1100" dirty="0">
              <a:solidFill>
                <a:schemeClr val="dk1"/>
              </a:solidFill>
              <a:latin typeface="+mn-lt"/>
            </a:endParaRPr>
          </a:p>
          <a:p>
            <a:pPr marL="342900" lvl="0" algn="l" rtl="0">
              <a:lnSpc>
                <a:spcPct val="100000"/>
              </a:lnSpc>
              <a:spcBef>
                <a:spcPts val="0"/>
              </a:spcBef>
              <a:buClrTx/>
              <a:buSzPct val="100000"/>
              <a:buFont typeface="+mj-lt"/>
              <a:buAutoNum type="arabicPeriod" startAt="5"/>
            </a:pPr>
            <a:endParaRPr lang="en-US" sz="1100" dirty="0">
              <a:solidFill>
                <a:schemeClr val="dk1"/>
              </a:solidFill>
              <a:latin typeface="+mn-lt"/>
            </a:endParaRPr>
          </a:p>
          <a:p>
            <a:pPr marL="342900" lvl="0" algn="l" rtl="0">
              <a:lnSpc>
                <a:spcPct val="100000"/>
              </a:lnSpc>
              <a:spcBef>
                <a:spcPts val="0"/>
              </a:spcBef>
              <a:buClrTx/>
              <a:buSzPct val="100000"/>
              <a:buFont typeface="+mj-lt"/>
              <a:buAutoNum type="arabicPeriod" startAt="5"/>
            </a:pPr>
            <a:endParaRPr lang="en-US" sz="1100" dirty="0">
              <a:solidFill>
                <a:schemeClr val="dk1"/>
              </a:solidFill>
              <a:latin typeface="+mn-lt"/>
            </a:endParaRPr>
          </a:p>
          <a:p>
            <a:pPr marL="342900" lvl="0" algn="l" rtl="0">
              <a:lnSpc>
                <a:spcPct val="100000"/>
              </a:lnSpc>
              <a:spcBef>
                <a:spcPts val="0"/>
              </a:spcBef>
              <a:buClrTx/>
              <a:buSzPct val="100000"/>
              <a:buFont typeface="+mj-lt"/>
              <a:buAutoNum type="arabicPeriod" startAt="5"/>
            </a:pPr>
            <a:r>
              <a:rPr lang="en-US" sz="1100" dirty="0" err="1">
                <a:solidFill>
                  <a:schemeClr val="dk1"/>
                </a:solidFill>
                <a:latin typeface="+mn-lt"/>
              </a:rPr>
              <a:t>Interpretasi</a:t>
            </a:r>
            <a:r>
              <a:rPr lang="en-US" sz="1100" dirty="0">
                <a:solidFill>
                  <a:schemeClr val="dk1"/>
                </a:solidFill>
                <a:latin typeface="+mn-lt"/>
              </a:rPr>
              <a:t> </a:t>
            </a:r>
            <a:r>
              <a:rPr lang="en-US" sz="1100" dirty="0" err="1">
                <a:solidFill>
                  <a:schemeClr val="dk1"/>
                </a:solidFill>
                <a:latin typeface="+mn-lt"/>
              </a:rPr>
              <a:t>dari</a:t>
            </a:r>
            <a:r>
              <a:rPr lang="en-US" sz="1100" dirty="0">
                <a:solidFill>
                  <a:schemeClr val="dk1"/>
                </a:solidFill>
                <a:latin typeface="+mn-lt"/>
              </a:rPr>
              <a:t> plot </a:t>
            </a:r>
            <a:r>
              <a:rPr lang="en-US" sz="1100" dirty="0" err="1">
                <a:solidFill>
                  <a:schemeClr val="dk1"/>
                </a:solidFill>
                <a:latin typeface="+mn-lt"/>
              </a:rPr>
              <a:t>jumlah</a:t>
            </a:r>
            <a:r>
              <a:rPr lang="en-US" sz="1100" dirty="0">
                <a:solidFill>
                  <a:schemeClr val="dk1"/>
                </a:solidFill>
                <a:latin typeface="+mn-lt"/>
              </a:rPr>
              <a:t> </a:t>
            </a:r>
            <a:r>
              <a:rPr lang="en-US" sz="1100" dirty="0" err="1">
                <a:solidFill>
                  <a:schemeClr val="dk1"/>
                </a:solidFill>
                <a:latin typeface="+mn-lt"/>
              </a:rPr>
              <a:t>karyawan</a:t>
            </a:r>
            <a:r>
              <a:rPr lang="en-US" sz="1100" dirty="0">
                <a:solidFill>
                  <a:schemeClr val="dk1"/>
                </a:solidFill>
                <a:latin typeface="+mn-lt"/>
              </a:rPr>
              <a:t> </a:t>
            </a:r>
            <a:r>
              <a:rPr lang="en-US" sz="1100" dirty="0" err="1">
                <a:solidFill>
                  <a:schemeClr val="dk1"/>
                </a:solidFill>
                <a:latin typeface="+mn-lt"/>
              </a:rPr>
              <a:t>perusahaan</a:t>
            </a:r>
            <a:r>
              <a:rPr lang="en-US" sz="1100" dirty="0">
                <a:solidFill>
                  <a:schemeClr val="dk1"/>
                </a:solidFill>
                <a:latin typeface="+mn-lt"/>
              </a:rPr>
              <a:t> </a:t>
            </a:r>
            <a:r>
              <a:rPr lang="en-US" sz="1100" dirty="0" err="1">
                <a:solidFill>
                  <a:schemeClr val="dk1"/>
                </a:solidFill>
                <a:latin typeface="+mn-lt"/>
              </a:rPr>
              <a:t>dapat</a:t>
            </a:r>
            <a:r>
              <a:rPr lang="en-US" sz="1100" dirty="0">
                <a:solidFill>
                  <a:schemeClr val="dk1"/>
                </a:solidFill>
                <a:latin typeface="+mn-lt"/>
              </a:rPr>
              <a:t> </a:t>
            </a:r>
            <a:r>
              <a:rPr lang="en-US" sz="1100" dirty="0" err="1">
                <a:solidFill>
                  <a:schemeClr val="dk1"/>
                </a:solidFill>
                <a:latin typeface="+mn-lt"/>
              </a:rPr>
              <a:t>disimpulkan</a:t>
            </a:r>
            <a:r>
              <a:rPr lang="en-US" sz="1100" dirty="0">
                <a:solidFill>
                  <a:schemeClr val="dk1"/>
                </a:solidFill>
                <a:latin typeface="+mn-lt"/>
              </a:rPr>
              <a:t> </a:t>
            </a:r>
            <a:r>
              <a:rPr lang="en-US" sz="1100" dirty="0" err="1">
                <a:solidFill>
                  <a:schemeClr val="dk1"/>
                </a:solidFill>
                <a:latin typeface="+mn-lt"/>
              </a:rPr>
              <a:t>sebagai</a:t>
            </a:r>
            <a:r>
              <a:rPr lang="en-US" sz="1100" dirty="0">
                <a:solidFill>
                  <a:schemeClr val="dk1"/>
                </a:solidFill>
                <a:latin typeface="+mn-lt"/>
              </a:rPr>
              <a:t> </a:t>
            </a:r>
            <a:r>
              <a:rPr lang="en-US" sz="1100" dirty="0" err="1">
                <a:solidFill>
                  <a:schemeClr val="dk1"/>
                </a:solidFill>
                <a:latin typeface="+mn-lt"/>
              </a:rPr>
              <a:t>berikut</a:t>
            </a:r>
            <a:r>
              <a:rPr lang="en-US" sz="1100" dirty="0">
                <a:solidFill>
                  <a:schemeClr val="dk1"/>
                </a:solidFill>
                <a:latin typeface="+mn-lt"/>
              </a:rPr>
              <a:t>:</a:t>
            </a:r>
          </a:p>
          <a:p>
            <a:pPr indent="-120650">
              <a:lnSpc>
                <a:spcPct val="100000"/>
              </a:lnSpc>
              <a:buClrTx/>
              <a:buSzPct val="100000"/>
            </a:pPr>
            <a:r>
              <a:rPr lang="en-US" sz="1100" dirty="0">
                <a:solidFill>
                  <a:schemeClr val="dk1"/>
                </a:solidFill>
                <a:latin typeface="+mn-lt"/>
              </a:rPr>
              <a:t>Perusahaan </a:t>
            </a:r>
            <a:r>
              <a:rPr lang="en-US" sz="1100" dirty="0" err="1">
                <a:solidFill>
                  <a:schemeClr val="dk1"/>
                </a:solidFill>
                <a:latin typeface="+mn-lt"/>
              </a:rPr>
              <a:t>dibangun</a:t>
            </a:r>
            <a:r>
              <a:rPr lang="en-US" sz="1100" dirty="0">
                <a:solidFill>
                  <a:schemeClr val="dk1"/>
                </a:solidFill>
                <a:latin typeface="+mn-lt"/>
              </a:rPr>
              <a:t> pada </a:t>
            </a:r>
            <a:r>
              <a:rPr lang="en-US" sz="1100" dirty="0" err="1">
                <a:solidFill>
                  <a:schemeClr val="dk1"/>
                </a:solidFill>
                <a:latin typeface="+mn-lt"/>
              </a:rPr>
              <a:t>tahun</a:t>
            </a:r>
            <a:r>
              <a:rPr lang="en-US" sz="1100" dirty="0">
                <a:solidFill>
                  <a:schemeClr val="dk1"/>
                </a:solidFill>
                <a:latin typeface="+mn-lt"/>
              </a:rPr>
              <a:t> 2006, dan </a:t>
            </a:r>
            <a:r>
              <a:rPr lang="en-US" sz="1100" dirty="0" err="1">
                <a:solidFill>
                  <a:schemeClr val="dk1"/>
                </a:solidFill>
                <a:latin typeface="+mn-lt"/>
              </a:rPr>
              <a:t>mulai</a:t>
            </a:r>
            <a:r>
              <a:rPr lang="en-US" sz="1100" dirty="0">
                <a:solidFill>
                  <a:schemeClr val="dk1"/>
                </a:solidFill>
                <a:latin typeface="+mn-lt"/>
              </a:rPr>
              <a:t> </a:t>
            </a:r>
            <a:r>
              <a:rPr lang="en-US" sz="1100" dirty="0" err="1">
                <a:solidFill>
                  <a:schemeClr val="dk1"/>
                </a:solidFill>
                <a:latin typeface="+mn-lt"/>
              </a:rPr>
              <a:t>merintis</a:t>
            </a:r>
            <a:r>
              <a:rPr lang="en-US" sz="1100" dirty="0">
                <a:solidFill>
                  <a:schemeClr val="dk1"/>
                </a:solidFill>
                <a:latin typeface="+mn-lt"/>
              </a:rPr>
              <a:t> </a:t>
            </a:r>
            <a:r>
              <a:rPr lang="en-US" sz="1100" dirty="0" err="1">
                <a:solidFill>
                  <a:schemeClr val="dk1"/>
                </a:solidFill>
                <a:latin typeface="+mn-lt"/>
              </a:rPr>
              <a:t>menjadi</a:t>
            </a:r>
            <a:r>
              <a:rPr lang="en-US" sz="1100" dirty="0">
                <a:solidFill>
                  <a:schemeClr val="dk1"/>
                </a:solidFill>
                <a:latin typeface="+mn-lt"/>
              </a:rPr>
              <a:t> </a:t>
            </a:r>
            <a:r>
              <a:rPr lang="en-US" sz="1100" dirty="0" err="1">
                <a:solidFill>
                  <a:schemeClr val="dk1"/>
                </a:solidFill>
                <a:latin typeface="+mn-lt"/>
              </a:rPr>
              <a:t>perusahaan</a:t>
            </a:r>
            <a:r>
              <a:rPr lang="en-US" sz="1100" dirty="0">
                <a:solidFill>
                  <a:schemeClr val="dk1"/>
                </a:solidFill>
                <a:latin typeface="+mn-lt"/>
              </a:rPr>
              <a:t> </a:t>
            </a:r>
            <a:r>
              <a:rPr lang="en-US" sz="1100" dirty="0" err="1">
                <a:solidFill>
                  <a:schemeClr val="dk1"/>
                </a:solidFill>
                <a:latin typeface="+mn-lt"/>
              </a:rPr>
              <a:t>besar</a:t>
            </a:r>
            <a:r>
              <a:rPr lang="en-US" sz="1100" dirty="0">
                <a:solidFill>
                  <a:schemeClr val="dk1"/>
                </a:solidFill>
                <a:latin typeface="+mn-lt"/>
              </a:rPr>
              <a:t>.</a:t>
            </a:r>
          </a:p>
          <a:p>
            <a:pPr indent="-120650">
              <a:lnSpc>
                <a:spcPct val="100000"/>
              </a:lnSpc>
              <a:buClrTx/>
              <a:buSzPct val="100000"/>
            </a:pPr>
            <a:r>
              <a:rPr lang="en-US" sz="1100" dirty="0">
                <a:solidFill>
                  <a:schemeClr val="dk1"/>
                </a:solidFill>
                <a:latin typeface="+mn-lt"/>
              </a:rPr>
              <a:t>Pada </a:t>
            </a:r>
            <a:r>
              <a:rPr lang="en-US" sz="1100" dirty="0" err="1">
                <a:solidFill>
                  <a:schemeClr val="dk1"/>
                </a:solidFill>
                <a:latin typeface="+mn-lt"/>
              </a:rPr>
              <a:t>tahun</a:t>
            </a:r>
            <a:r>
              <a:rPr lang="en-US" sz="1100" dirty="0">
                <a:solidFill>
                  <a:schemeClr val="dk1"/>
                </a:solidFill>
                <a:latin typeface="+mn-lt"/>
              </a:rPr>
              <a:t> 2011 </a:t>
            </a:r>
            <a:r>
              <a:rPr lang="en-US" sz="1100" dirty="0" err="1">
                <a:solidFill>
                  <a:schemeClr val="dk1"/>
                </a:solidFill>
                <a:latin typeface="+mn-lt"/>
              </a:rPr>
              <a:t>perusahaan</a:t>
            </a:r>
            <a:r>
              <a:rPr lang="en-US" sz="1100" dirty="0">
                <a:solidFill>
                  <a:schemeClr val="dk1"/>
                </a:solidFill>
                <a:latin typeface="+mn-lt"/>
              </a:rPr>
              <a:t> </a:t>
            </a:r>
            <a:r>
              <a:rPr lang="en-US" sz="1100" dirty="0" err="1">
                <a:solidFill>
                  <a:schemeClr val="dk1"/>
                </a:solidFill>
                <a:latin typeface="+mn-lt"/>
              </a:rPr>
              <a:t>mulai</a:t>
            </a:r>
            <a:r>
              <a:rPr lang="en-US" sz="1100" dirty="0">
                <a:solidFill>
                  <a:schemeClr val="dk1"/>
                </a:solidFill>
                <a:latin typeface="+mn-lt"/>
              </a:rPr>
              <a:t> </a:t>
            </a:r>
            <a:r>
              <a:rPr lang="en-US" sz="1100" dirty="0" err="1">
                <a:solidFill>
                  <a:schemeClr val="dk1"/>
                </a:solidFill>
                <a:latin typeface="+mn-lt"/>
              </a:rPr>
              <a:t>berkembang</a:t>
            </a:r>
            <a:r>
              <a:rPr lang="en-US" sz="1100" dirty="0">
                <a:solidFill>
                  <a:schemeClr val="dk1"/>
                </a:solidFill>
                <a:latin typeface="+mn-lt"/>
              </a:rPr>
              <a:t> </a:t>
            </a:r>
            <a:r>
              <a:rPr lang="en-US" sz="1100" dirty="0" err="1">
                <a:solidFill>
                  <a:schemeClr val="dk1"/>
                </a:solidFill>
                <a:latin typeface="+mn-lt"/>
              </a:rPr>
              <a:t>dengan</a:t>
            </a:r>
            <a:r>
              <a:rPr lang="en-US" sz="1100" dirty="0">
                <a:solidFill>
                  <a:schemeClr val="dk1"/>
                </a:solidFill>
                <a:latin typeface="+mn-lt"/>
              </a:rPr>
              <a:t> </a:t>
            </a:r>
            <a:r>
              <a:rPr lang="en-US" sz="1100" dirty="0" err="1">
                <a:solidFill>
                  <a:schemeClr val="dk1"/>
                </a:solidFill>
                <a:latin typeface="+mn-lt"/>
              </a:rPr>
              <a:t>menambahkan</a:t>
            </a:r>
            <a:r>
              <a:rPr lang="en-US" sz="1100" dirty="0">
                <a:solidFill>
                  <a:schemeClr val="dk1"/>
                </a:solidFill>
                <a:latin typeface="+mn-lt"/>
              </a:rPr>
              <a:t> </a:t>
            </a:r>
            <a:r>
              <a:rPr lang="en-US" sz="1100" dirty="0" err="1">
                <a:solidFill>
                  <a:schemeClr val="dk1"/>
                </a:solidFill>
                <a:latin typeface="+mn-lt"/>
              </a:rPr>
              <a:t>karyawan</a:t>
            </a:r>
            <a:r>
              <a:rPr lang="en-US" sz="1100" dirty="0">
                <a:solidFill>
                  <a:schemeClr val="dk1"/>
                </a:solidFill>
                <a:latin typeface="+mn-lt"/>
              </a:rPr>
              <a:t> </a:t>
            </a:r>
            <a:r>
              <a:rPr lang="en-US" sz="1100" dirty="0" err="1">
                <a:solidFill>
                  <a:schemeClr val="dk1"/>
                </a:solidFill>
                <a:latin typeface="+mn-lt"/>
              </a:rPr>
              <a:t>sebanyak</a:t>
            </a:r>
            <a:r>
              <a:rPr lang="en-US" sz="1100" dirty="0">
                <a:solidFill>
                  <a:schemeClr val="dk1"/>
                </a:solidFill>
                <a:latin typeface="+mn-lt"/>
              </a:rPr>
              <a:t> 76 orang, </a:t>
            </a:r>
            <a:r>
              <a:rPr lang="en-US" sz="1100" dirty="0" err="1">
                <a:solidFill>
                  <a:schemeClr val="dk1"/>
                </a:solidFill>
                <a:latin typeface="+mn-lt"/>
              </a:rPr>
              <a:t>jadi</a:t>
            </a:r>
            <a:r>
              <a:rPr lang="en-US" sz="1100" dirty="0">
                <a:solidFill>
                  <a:schemeClr val="dk1"/>
                </a:solidFill>
                <a:latin typeface="+mn-lt"/>
              </a:rPr>
              <a:t> total </a:t>
            </a:r>
            <a:r>
              <a:rPr lang="en-US" sz="1100" dirty="0" err="1">
                <a:solidFill>
                  <a:schemeClr val="dk1"/>
                </a:solidFill>
                <a:latin typeface="+mn-lt"/>
              </a:rPr>
              <a:t>karyawan</a:t>
            </a:r>
            <a:r>
              <a:rPr lang="en-US" sz="1100" dirty="0">
                <a:solidFill>
                  <a:schemeClr val="dk1"/>
                </a:solidFill>
                <a:latin typeface="+mn-lt"/>
              </a:rPr>
              <a:t> pada </a:t>
            </a:r>
            <a:r>
              <a:rPr lang="en-US" sz="1100" dirty="0" err="1">
                <a:solidFill>
                  <a:schemeClr val="dk1"/>
                </a:solidFill>
                <a:latin typeface="+mn-lt"/>
              </a:rPr>
              <a:t>tahun</a:t>
            </a:r>
            <a:r>
              <a:rPr lang="en-US" sz="1100" dirty="0">
                <a:solidFill>
                  <a:schemeClr val="dk1"/>
                </a:solidFill>
                <a:latin typeface="+mn-lt"/>
              </a:rPr>
              <a:t> 2011 </a:t>
            </a:r>
            <a:r>
              <a:rPr lang="en-US" sz="1100" dirty="0" err="1">
                <a:solidFill>
                  <a:schemeClr val="dk1"/>
                </a:solidFill>
                <a:latin typeface="+mn-lt"/>
              </a:rPr>
              <a:t>sebanyak</a:t>
            </a:r>
            <a:r>
              <a:rPr lang="en-US" sz="1100" dirty="0">
                <a:solidFill>
                  <a:schemeClr val="dk1"/>
                </a:solidFill>
                <a:latin typeface="+mn-lt"/>
              </a:rPr>
              <a:t> 96 orang.</a:t>
            </a:r>
          </a:p>
          <a:p>
            <a:pPr indent="-120650">
              <a:lnSpc>
                <a:spcPct val="100000"/>
              </a:lnSpc>
              <a:buClrTx/>
              <a:buSzPct val="100000"/>
            </a:pPr>
            <a:r>
              <a:rPr lang="en-US" sz="1100" dirty="0">
                <a:solidFill>
                  <a:schemeClr val="dk1"/>
                </a:solidFill>
                <a:latin typeface="+mn-lt"/>
              </a:rPr>
              <a:t>Pada </a:t>
            </a:r>
            <a:r>
              <a:rPr lang="en-US" sz="1100" dirty="0" err="1">
                <a:solidFill>
                  <a:schemeClr val="dk1"/>
                </a:solidFill>
                <a:latin typeface="+mn-lt"/>
              </a:rPr>
              <a:t>tahun</a:t>
            </a:r>
            <a:r>
              <a:rPr lang="en-US" sz="1100" dirty="0">
                <a:solidFill>
                  <a:schemeClr val="dk1"/>
                </a:solidFill>
                <a:latin typeface="+mn-lt"/>
              </a:rPr>
              <a:t> 2013 </a:t>
            </a:r>
            <a:r>
              <a:rPr lang="en-US" sz="1100" dirty="0" err="1">
                <a:solidFill>
                  <a:schemeClr val="dk1"/>
                </a:solidFill>
                <a:latin typeface="+mn-lt"/>
              </a:rPr>
              <a:t>mulai</a:t>
            </a:r>
            <a:r>
              <a:rPr lang="en-US" sz="1100" dirty="0">
                <a:solidFill>
                  <a:schemeClr val="dk1"/>
                </a:solidFill>
                <a:latin typeface="+mn-lt"/>
              </a:rPr>
              <a:t> </a:t>
            </a:r>
            <a:r>
              <a:rPr lang="en-US" sz="1100" dirty="0" err="1">
                <a:solidFill>
                  <a:schemeClr val="dk1"/>
                </a:solidFill>
                <a:latin typeface="+mn-lt"/>
              </a:rPr>
              <a:t>ada</a:t>
            </a:r>
            <a:r>
              <a:rPr lang="en-US" sz="1100" dirty="0">
                <a:solidFill>
                  <a:schemeClr val="dk1"/>
                </a:solidFill>
                <a:latin typeface="+mn-lt"/>
              </a:rPr>
              <a:t> </a:t>
            </a:r>
            <a:r>
              <a:rPr lang="en-US" sz="1100" dirty="0" err="1">
                <a:solidFill>
                  <a:schemeClr val="dk1"/>
                </a:solidFill>
                <a:latin typeface="+mn-lt"/>
              </a:rPr>
              <a:t>Karyawan</a:t>
            </a:r>
            <a:r>
              <a:rPr lang="en-US" sz="1100" dirty="0">
                <a:solidFill>
                  <a:schemeClr val="dk1"/>
                </a:solidFill>
                <a:latin typeface="+mn-lt"/>
              </a:rPr>
              <a:t> yang Resign, </a:t>
            </a:r>
            <a:r>
              <a:rPr lang="en-US" sz="1100" dirty="0" err="1">
                <a:solidFill>
                  <a:schemeClr val="dk1"/>
                </a:solidFill>
                <a:latin typeface="+mn-lt"/>
              </a:rPr>
              <a:t>tetapi</a:t>
            </a:r>
            <a:r>
              <a:rPr lang="en-US" sz="1100" dirty="0">
                <a:solidFill>
                  <a:schemeClr val="dk1"/>
                </a:solidFill>
                <a:latin typeface="+mn-lt"/>
              </a:rPr>
              <a:t> </a:t>
            </a:r>
            <a:r>
              <a:rPr lang="en-US" sz="1100" dirty="0" err="1">
                <a:solidFill>
                  <a:schemeClr val="dk1"/>
                </a:solidFill>
                <a:latin typeface="+mn-lt"/>
              </a:rPr>
              <a:t>masih</a:t>
            </a:r>
            <a:r>
              <a:rPr lang="en-US" sz="1100" dirty="0">
                <a:solidFill>
                  <a:schemeClr val="dk1"/>
                </a:solidFill>
                <a:latin typeface="+mn-lt"/>
              </a:rPr>
              <a:t> </a:t>
            </a:r>
            <a:r>
              <a:rPr lang="en-US" sz="1100" dirty="0" err="1">
                <a:solidFill>
                  <a:schemeClr val="dk1"/>
                </a:solidFill>
                <a:latin typeface="+mn-lt"/>
              </a:rPr>
              <a:t>ada</a:t>
            </a:r>
            <a:r>
              <a:rPr lang="en-US" sz="1100" dirty="0">
                <a:solidFill>
                  <a:schemeClr val="dk1"/>
                </a:solidFill>
                <a:latin typeface="+mn-lt"/>
              </a:rPr>
              <a:t> </a:t>
            </a:r>
            <a:r>
              <a:rPr lang="en-US" sz="1100" dirty="0" err="1">
                <a:solidFill>
                  <a:schemeClr val="dk1"/>
                </a:solidFill>
                <a:latin typeface="+mn-lt"/>
              </a:rPr>
              <a:t>penambahan</a:t>
            </a:r>
            <a:r>
              <a:rPr lang="en-US" sz="1100" dirty="0">
                <a:solidFill>
                  <a:schemeClr val="dk1"/>
                </a:solidFill>
                <a:latin typeface="+mn-lt"/>
              </a:rPr>
              <a:t> </a:t>
            </a:r>
            <a:r>
              <a:rPr lang="en-US" sz="1100" dirty="0" err="1">
                <a:solidFill>
                  <a:schemeClr val="dk1"/>
                </a:solidFill>
                <a:latin typeface="+mn-lt"/>
              </a:rPr>
              <a:t>karyawan</a:t>
            </a:r>
            <a:r>
              <a:rPr lang="en-US" sz="1100" dirty="0">
                <a:solidFill>
                  <a:schemeClr val="dk1"/>
                </a:solidFill>
                <a:latin typeface="+mn-lt"/>
              </a:rPr>
              <a:t> </a:t>
            </a:r>
            <a:r>
              <a:rPr lang="en-US" sz="1100" dirty="0" err="1">
                <a:solidFill>
                  <a:schemeClr val="dk1"/>
                </a:solidFill>
                <a:latin typeface="+mn-lt"/>
              </a:rPr>
              <a:t>sebanyak</a:t>
            </a:r>
            <a:r>
              <a:rPr lang="en-US" sz="1100" dirty="0">
                <a:solidFill>
                  <a:schemeClr val="dk1"/>
                </a:solidFill>
                <a:latin typeface="+mn-lt"/>
              </a:rPr>
              <a:t> 43 orang.</a:t>
            </a:r>
          </a:p>
          <a:p>
            <a:pPr indent="-120650">
              <a:lnSpc>
                <a:spcPct val="100000"/>
              </a:lnSpc>
              <a:buClrTx/>
              <a:buSzPct val="100000"/>
            </a:pPr>
            <a:r>
              <a:rPr lang="en-US" sz="1100" dirty="0">
                <a:solidFill>
                  <a:schemeClr val="dk1"/>
                </a:solidFill>
                <a:latin typeface="+mn-lt"/>
              </a:rPr>
              <a:t>Pada </a:t>
            </a:r>
            <a:r>
              <a:rPr lang="en-US" sz="1100" dirty="0" err="1">
                <a:solidFill>
                  <a:schemeClr val="dk1"/>
                </a:solidFill>
                <a:latin typeface="+mn-lt"/>
              </a:rPr>
              <a:t>tahun</a:t>
            </a:r>
            <a:r>
              <a:rPr lang="en-US" sz="1100" dirty="0">
                <a:solidFill>
                  <a:schemeClr val="dk1"/>
                </a:solidFill>
                <a:latin typeface="+mn-lt"/>
              </a:rPr>
              <a:t> 2017 </a:t>
            </a:r>
            <a:r>
              <a:rPr lang="en-US" sz="1100" dirty="0" err="1">
                <a:solidFill>
                  <a:schemeClr val="dk1"/>
                </a:solidFill>
                <a:latin typeface="+mn-lt"/>
              </a:rPr>
              <a:t>terjadi</a:t>
            </a:r>
            <a:r>
              <a:rPr lang="en-US" sz="1100" dirty="0">
                <a:solidFill>
                  <a:schemeClr val="dk1"/>
                </a:solidFill>
                <a:latin typeface="+mn-lt"/>
              </a:rPr>
              <a:t> </a:t>
            </a:r>
            <a:r>
              <a:rPr lang="en-US" sz="1100" dirty="0" err="1">
                <a:solidFill>
                  <a:schemeClr val="dk1"/>
                </a:solidFill>
                <a:latin typeface="+mn-lt"/>
              </a:rPr>
              <a:t>pengurangan</a:t>
            </a:r>
            <a:r>
              <a:rPr lang="en-US" sz="1100" dirty="0">
                <a:solidFill>
                  <a:schemeClr val="dk1"/>
                </a:solidFill>
                <a:latin typeface="+mn-lt"/>
              </a:rPr>
              <a:t> </a:t>
            </a:r>
            <a:r>
              <a:rPr lang="en-US" sz="1100" dirty="0" err="1">
                <a:solidFill>
                  <a:schemeClr val="dk1"/>
                </a:solidFill>
                <a:latin typeface="+mn-lt"/>
              </a:rPr>
              <a:t>karyawan</a:t>
            </a:r>
            <a:r>
              <a:rPr lang="en-US" sz="1100" dirty="0">
                <a:solidFill>
                  <a:schemeClr val="dk1"/>
                </a:solidFill>
                <a:latin typeface="+mn-lt"/>
              </a:rPr>
              <a:t> (resign) yang </a:t>
            </a:r>
            <a:r>
              <a:rPr lang="en-US" sz="1100" dirty="0" err="1">
                <a:solidFill>
                  <a:schemeClr val="dk1"/>
                </a:solidFill>
                <a:latin typeface="+mn-lt"/>
              </a:rPr>
              <a:t>signifikan</a:t>
            </a:r>
            <a:r>
              <a:rPr lang="en-US" sz="1100" dirty="0">
                <a:solidFill>
                  <a:schemeClr val="dk1"/>
                </a:solidFill>
                <a:latin typeface="+mn-lt"/>
              </a:rPr>
              <a:t> </a:t>
            </a:r>
            <a:r>
              <a:rPr lang="en-US" sz="1100" dirty="0" err="1">
                <a:solidFill>
                  <a:schemeClr val="dk1"/>
                </a:solidFill>
                <a:latin typeface="+mn-lt"/>
              </a:rPr>
              <a:t>sebanyak</a:t>
            </a:r>
            <a:r>
              <a:rPr lang="en-US" sz="1100" dirty="0">
                <a:solidFill>
                  <a:schemeClr val="dk1"/>
                </a:solidFill>
                <a:latin typeface="+mn-lt"/>
              </a:rPr>
              <a:t> 19 orang, </a:t>
            </a:r>
            <a:r>
              <a:rPr lang="en-US" sz="1100" dirty="0" err="1">
                <a:solidFill>
                  <a:schemeClr val="dk1"/>
                </a:solidFill>
                <a:latin typeface="+mn-lt"/>
              </a:rPr>
              <a:t>tetapi</a:t>
            </a:r>
            <a:r>
              <a:rPr lang="en-US" sz="1100" dirty="0">
                <a:solidFill>
                  <a:schemeClr val="dk1"/>
                </a:solidFill>
                <a:latin typeface="+mn-lt"/>
              </a:rPr>
              <a:t> </a:t>
            </a:r>
            <a:r>
              <a:rPr lang="en-US" sz="1100" dirty="0" err="1">
                <a:solidFill>
                  <a:schemeClr val="dk1"/>
                </a:solidFill>
                <a:latin typeface="+mn-lt"/>
              </a:rPr>
              <a:t>hanya</a:t>
            </a:r>
            <a:r>
              <a:rPr lang="en-US" sz="1100" dirty="0">
                <a:solidFill>
                  <a:schemeClr val="dk1"/>
                </a:solidFill>
                <a:latin typeface="+mn-lt"/>
              </a:rPr>
              <a:t> </a:t>
            </a:r>
            <a:r>
              <a:rPr lang="en-US" sz="1100" dirty="0" err="1">
                <a:solidFill>
                  <a:schemeClr val="dk1"/>
                </a:solidFill>
                <a:latin typeface="+mn-lt"/>
              </a:rPr>
              <a:t>ada</a:t>
            </a:r>
            <a:r>
              <a:rPr lang="en-US" sz="1100" dirty="0">
                <a:solidFill>
                  <a:schemeClr val="dk1"/>
                </a:solidFill>
                <a:latin typeface="+mn-lt"/>
              </a:rPr>
              <a:t> </a:t>
            </a:r>
            <a:r>
              <a:rPr lang="en-US" sz="1100" dirty="0" err="1">
                <a:solidFill>
                  <a:schemeClr val="dk1"/>
                </a:solidFill>
                <a:latin typeface="+mn-lt"/>
              </a:rPr>
              <a:t>penambahan</a:t>
            </a:r>
            <a:r>
              <a:rPr lang="en-US" sz="1100" dirty="0">
                <a:solidFill>
                  <a:schemeClr val="dk1"/>
                </a:solidFill>
                <a:latin typeface="+mn-lt"/>
              </a:rPr>
              <a:t> </a:t>
            </a:r>
            <a:r>
              <a:rPr lang="en-US" sz="1100" dirty="0" err="1">
                <a:solidFill>
                  <a:schemeClr val="dk1"/>
                </a:solidFill>
                <a:latin typeface="+mn-lt"/>
              </a:rPr>
              <a:t>karyawan</a:t>
            </a:r>
            <a:r>
              <a:rPr lang="en-US" sz="1100" dirty="0">
                <a:solidFill>
                  <a:schemeClr val="dk1"/>
                </a:solidFill>
                <a:latin typeface="+mn-lt"/>
              </a:rPr>
              <a:t> (hiring) </a:t>
            </a:r>
            <a:r>
              <a:rPr lang="en-US" sz="1100" dirty="0" err="1">
                <a:solidFill>
                  <a:schemeClr val="dk1"/>
                </a:solidFill>
                <a:latin typeface="+mn-lt"/>
              </a:rPr>
              <a:t>sebanyak</a:t>
            </a:r>
            <a:r>
              <a:rPr lang="en-US" sz="1100" dirty="0">
                <a:solidFill>
                  <a:schemeClr val="dk1"/>
                </a:solidFill>
                <a:latin typeface="+mn-lt"/>
              </a:rPr>
              <a:t> 5 orang.</a:t>
            </a:r>
          </a:p>
          <a:p>
            <a:pPr indent="-120650">
              <a:lnSpc>
                <a:spcPct val="100000"/>
              </a:lnSpc>
              <a:buClrTx/>
              <a:buSzPct val="100000"/>
            </a:pPr>
            <a:r>
              <a:rPr lang="en-US" sz="1100" dirty="0">
                <a:solidFill>
                  <a:schemeClr val="dk1"/>
                </a:solidFill>
                <a:latin typeface="+mn-lt"/>
              </a:rPr>
              <a:t>Pada </a:t>
            </a:r>
            <a:r>
              <a:rPr lang="en-US" sz="1100" dirty="0" err="1">
                <a:solidFill>
                  <a:schemeClr val="dk1"/>
                </a:solidFill>
                <a:latin typeface="+mn-lt"/>
              </a:rPr>
              <a:t>tahun</a:t>
            </a:r>
            <a:r>
              <a:rPr lang="en-US" sz="1100" dirty="0">
                <a:solidFill>
                  <a:schemeClr val="dk1"/>
                </a:solidFill>
                <a:latin typeface="+mn-lt"/>
              </a:rPr>
              <a:t> 2018 juga </a:t>
            </a:r>
            <a:r>
              <a:rPr lang="en-US" sz="1100" dirty="0" err="1">
                <a:solidFill>
                  <a:schemeClr val="dk1"/>
                </a:solidFill>
                <a:latin typeface="+mn-lt"/>
              </a:rPr>
              <a:t>terjadi</a:t>
            </a:r>
            <a:r>
              <a:rPr lang="en-US" sz="1100" dirty="0">
                <a:solidFill>
                  <a:schemeClr val="dk1"/>
                </a:solidFill>
                <a:latin typeface="+mn-lt"/>
              </a:rPr>
              <a:t> </a:t>
            </a:r>
            <a:r>
              <a:rPr lang="en-US" sz="1100" dirty="0" err="1">
                <a:solidFill>
                  <a:schemeClr val="dk1"/>
                </a:solidFill>
                <a:latin typeface="+mn-lt"/>
              </a:rPr>
              <a:t>pengurangan</a:t>
            </a:r>
            <a:r>
              <a:rPr lang="en-US" sz="1100" dirty="0">
                <a:solidFill>
                  <a:schemeClr val="dk1"/>
                </a:solidFill>
                <a:latin typeface="+mn-lt"/>
              </a:rPr>
              <a:t> </a:t>
            </a:r>
            <a:r>
              <a:rPr lang="en-US" sz="1100" dirty="0" err="1">
                <a:solidFill>
                  <a:schemeClr val="dk1"/>
                </a:solidFill>
                <a:latin typeface="+mn-lt"/>
              </a:rPr>
              <a:t>karyawan</a:t>
            </a:r>
            <a:r>
              <a:rPr lang="en-US" sz="1100" dirty="0">
                <a:solidFill>
                  <a:schemeClr val="dk1"/>
                </a:solidFill>
                <a:latin typeface="+mn-lt"/>
              </a:rPr>
              <a:t> (resign) yang </a:t>
            </a:r>
            <a:r>
              <a:rPr lang="en-US" sz="1100" dirty="0" err="1">
                <a:solidFill>
                  <a:schemeClr val="dk1"/>
                </a:solidFill>
                <a:latin typeface="+mn-lt"/>
              </a:rPr>
              <a:t>signifikan</a:t>
            </a:r>
            <a:r>
              <a:rPr lang="en-US" sz="1100" dirty="0">
                <a:solidFill>
                  <a:schemeClr val="dk1"/>
                </a:solidFill>
                <a:latin typeface="+mn-lt"/>
              </a:rPr>
              <a:t> </a:t>
            </a:r>
            <a:r>
              <a:rPr lang="en-US" sz="1100" dirty="0" err="1">
                <a:solidFill>
                  <a:schemeClr val="dk1"/>
                </a:solidFill>
                <a:latin typeface="+mn-lt"/>
              </a:rPr>
              <a:t>sebanyak</a:t>
            </a:r>
            <a:r>
              <a:rPr lang="en-US" sz="1100" dirty="0">
                <a:solidFill>
                  <a:schemeClr val="dk1"/>
                </a:solidFill>
                <a:latin typeface="+mn-lt"/>
              </a:rPr>
              <a:t> 26 orang, dan </a:t>
            </a:r>
            <a:r>
              <a:rPr lang="en-US" sz="1100" dirty="0" err="1">
                <a:solidFill>
                  <a:schemeClr val="dk1"/>
                </a:solidFill>
                <a:latin typeface="+mn-lt"/>
              </a:rPr>
              <a:t>hanya</a:t>
            </a:r>
            <a:r>
              <a:rPr lang="en-US" sz="1100" dirty="0">
                <a:solidFill>
                  <a:schemeClr val="dk1"/>
                </a:solidFill>
                <a:latin typeface="+mn-lt"/>
              </a:rPr>
              <a:t> </a:t>
            </a:r>
            <a:r>
              <a:rPr lang="en-US" sz="1100" dirty="0" err="1">
                <a:solidFill>
                  <a:schemeClr val="dk1"/>
                </a:solidFill>
                <a:latin typeface="+mn-lt"/>
              </a:rPr>
              <a:t>ada</a:t>
            </a:r>
            <a:r>
              <a:rPr lang="en-US" sz="1100" dirty="0">
                <a:solidFill>
                  <a:schemeClr val="dk1"/>
                </a:solidFill>
                <a:latin typeface="+mn-lt"/>
              </a:rPr>
              <a:t> </a:t>
            </a:r>
            <a:r>
              <a:rPr lang="en-US" sz="1100" dirty="0" err="1">
                <a:solidFill>
                  <a:schemeClr val="dk1"/>
                </a:solidFill>
                <a:latin typeface="+mn-lt"/>
              </a:rPr>
              <a:t>penambahan</a:t>
            </a:r>
            <a:r>
              <a:rPr lang="en-US" sz="1100" dirty="0">
                <a:solidFill>
                  <a:schemeClr val="dk1"/>
                </a:solidFill>
                <a:latin typeface="+mn-lt"/>
              </a:rPr>
              <a:t> </a:t>
            </a:r>
            <a:r>
              <a:rPr lang="en-US" sz="1100" dirty="0" err="1">
                <a:solidFill>
                  <a:schemeClr val="dk1"/>
                </a:solidFill>
                <a:latin typeface="+mn-lt"/>
              </a:rPr>
              <a:t>karyawan</a:t>
            </a:r>
            <a:r>
              <a:rPr lang="en-US" sz="1100" dirty="0">
                <a:solidFill>
                  <a:schemeClr val="dk1"/>
                </a:solidFill>
                <a:latin typeface="+mn-lt"/>
              </a:rPr>
              <a:t> (hiring) </a:t>
            </a:r>
            <a:r>
              <a:rPr lang="en-US" sz="1100" dirty="0" err="1">
                <a:solidFill>
                  <a:schemeClr val="dk1"/>
                </a:solidFill>
                <a:latin typeface="+mn-lt"/>
              </a:rPr>
              <a:t>sebanyak</a:t>
            </a:r>
            <a:r>
              <a:rPr lang="en-US" sz="1100" dirty="0">
                <a:solidFill>
                  <a:schemeClr val="dk1"/>
                </a:solidFill>
                <a:latin typeface="+mn-lt"/>
              </a:rPr>
              <a:t> 1 orang.</a:t>
            </a:r>
          </a:p>
          <a:p>
            <a:pPr indent="-120650">
              <a:lnSpc>
                <a:spcPct val="100000"/>
              </a:lnSpc>
              <a:buClrTx/>
              <a:buSzPct val="100000"/>
            </a:pPr>
            <a:r>
              <a:rPr lang="en-US" sz="1100" dirty="0">
                <a:solidFill>
                  <a:schemeClr val="dk1"/>
                </a:solidFill>
                <a:latin typeface="+mn-lt"/>
              </a:rPr>
              <a:t>Setelah </a:t>
            </a:r>
            <a:r>
              <a:rPr lang="en-US" sz="1100" dirty="0" err="1">
                <a:solidFill>
                  <a:schemeClr val="dk1"/>
                </a:solidFill>
                <a:latin typeface="+mn-lt"/>
              </a:rPr>
              <a:t>tahun</a:t>
            </a:r>
            <a:r>
              <a:rPr lang="en-US" sz="1100" dirty="0">
                <a:solidFill>
                  <a:schemeClr val="dk1"/>
                </a:solidFill>
                <a:latin typeface="+mn-lt"/>
              </a:rPr>
              <a:t> 2018 </a:t>
            </a:r>
            <a:r>
              <a:rPr lang="en-US" sz="1100" dirty="0" err="1">
                <a:solidFill>
                  <a:schemeClr val="dk1"/>
                </a:solidFill>
                <a:latin typeface="+mn-lt"/>
              </a:rPr>
              <a:t>tidak</a:t>
            </a:r>
            <a:r>
              <a:rPr lang="en-US" sz="1100" dirty="0">
                <a:solidFill>
                  <a:schemeClr val="dk1"/>
                </a:solidFill>
                <a:latin typeface="+mn-lt"/>
              </a:rPr>
              <a:t> </a:t>
            </a:r>
            <a:r>
              <a:rPr lang="en-US" sz="1100" dirty="0" err="1">
                <a:solidFill>
                  <a:schemeClr val="dk1"/>
                </a:solidFill>
                <a:latin typeface="+mn-lt"/>
              </a:rPr>
              <a:t>ada</a:t>
            </a:r>
            <a:r>
              <a:rPr lang="en-US" sz="1100" dirty="0">
                <a:solidFill>
                  <a:schemeClr val="dk1"/>
                </a:solidFill>
                <a:latin typeface="+mn-lt"/>
              </a:rPr>
              <a:t> </a:t>
            </a:r>
            <a:r>
              <a:rPr lang="en-US" sz="1100" dirty="0" err="1">
                <a:solidFill>
                  <a:schemeClr val="dk1"/>
                </a:solidFill>
                <a:latin typeface="+mn-lt"/>
              </a:rPr>
              <a:t>penambahan</a:t>
            </a:r>
            <a:r>
              <a:rPr lang="en-US" sz="1100" dirty="0">
                <a:solidFill>
                  <a:schemeClr val="dk1"/>
                </a:solidFill>
                <a:latin typeface="+mn-lt"/>
              </a:rPr>
              <a:t> </a:t>
            </a:r>
            <a:r>
              <a:rPr lang="en-US" sz="1100" dirty="0" err="1">
                <a:solidFill>
                  <a:schemeClr val="dk1"/>
                </a:solidFill>
                <a:latin typeface="+mn-lt"/>
              </a:rPr>
              <a:t>karyawan</a:t>
            </a:r>
            <a:r>
              <a:rPr lang="en-US" sz="1100" dirty="0">
                <a:solidFill>
                  <a:schemeClr val="dk1"/>
                </a:solidFill>
                <a:latin typeface="+mn-lt"/>
              </a:rPr>
              <a:t> (hiring) </a:t>
            </a:r>
            <a:r>
              <a:rPr lang="en-US" sz="1100" dirty="0" err="1">
                <a:solidFill>
                  <a:schemeClr val="dk1"/>
                </a:solidFill>
                <a:latin typeface="+mn-lt"/>
              </a:rPr>
              <a:t>tetapi</a:t>
            </a:r>
            <a:r>
              <a:rPr lang="en-US" sz="1100" dirty="0">
                <a:solidFill>
                  <a:schemeClr val="dk1"/>
                </a:solidFill>
                <a:latin typeface="+mn-lt"/>
              </a:rPr>
              <a:t> </a:t>
            </a:r>
            <a:r>
              <a:rPr lang="en-US" sz="1100" dirty="0" err="1">
                <a:solidFill>
                  <a:schemeClr val="dk1"/>
                </a:solidFill>
                <a:latin typeface="+mn-lt"/>
              </a:rPr>
              <a:t>masih</a:t>
            </a:r>
            <a:r>
              <a:rPr lang="en-US" sz="1100" dirty="0">
                <a:solidFill>
                  <a:schemeClr val="dk1"/>
                </a:solidFill>
                <a:latin typeface="+mn-lt"/>
              </a:rPr>
              <a:t> </a:t>
            </a:r>
            <a:r>
              <a:rPr lang="en-US" sz="1100" dirty="0" err="1">
                <a:solidFill>
                  <a:schemeClr val="dk1"/>
                </a:solidFill>
                <a:latin typeface="+mn-lt"/>
              </a:rPr>
              <a:t>ada</a:t>
            </a:r>
            <a:r>
              <a:rPr lang="en-US" sz="1100" dirty="0">
                <a:solidFill>
                  <a:schemeClr val="dk1"/>
                </a:solidFill>
                <a:latin typeface="+mn-lt"/>
              </a:rPr>
              <a:t> </a:t>
            </a:r>
            <a:r>
              <a:rPr lang="en-US" sz="1100" dirty="0" err="1">
                <a:solidFill>
                  <a:schemeClr val="dk1"/>
                </a:solidFill>
                <a:latin typeface="+mn-lt"/>
              </a:rPr>
              <a:t>pengurangan</a:t>
            </a:r>
            <a:r>
              <a:rPr lang="en-US" sz="1100" dirty="0">
                <a:solidFill>
                  <a:schemeClr val="dk1"/>
                </a:solidFill>
                <a:latin typeface="+mn-lt"/>
              </a:rPr>
              <a:t> </a:t>
            </a:r>
            <a:r>
              <a:rPr lang="en-US" sz="1100" dirty="0" err="1">
                <a:solidFill>
                  <a:schemeClr val="dk1"/>
                </a:solidFill>
                <a:latin typeface="+mn-lt"/>
              </a:rPr>
              <a:t>karyawab</a:t>
            </a:r>
            <a:r>
              <a:rPr lang="en-US" sz="1100" dirty="0">
                <a:solidFill>
                  <a:schemeClr val="dk1"/>
                </a:solidFill>
                <a:latin typeface="+mn-lt"/>
              </a:rPr>
              <a:t> (resign).</a:t>
            </a:r>
          </a:p>
        </p:txBody>
      </p:sp>
      <p:sp>
        <p:nvSpPr>
          <p:cNvPr id="5" name="Google Shape;115;p27">
            <a:extLst>
              <a:ext uri="{FF2B5EF4-FFF2-40B4-BE49-F238E27FC236}">
                <a16:creationId xmlns:a16="http://schemas.microsoft.com/office/drawing/2014/main" id="{E9B44FFC-7520-4F93-8A4C-93FF2EA54AAB}"/>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Query Here</a:t>
            </a:r>
            <a:endParaRPr sz="1100" dirty="0">
              <a:solidFill>
                <a:srgbClr val="000000"/>
              </a:solidFill>
            </a:endParaRPr>
          </a:p>
        </p:txBody>
      </p:sp>
      <p:pic>
        <p:nvPicPr>
          <p:cNvPr id="4" name="Picture 3">
            <a:extLst>
              <a:ext uri="{FF2B5EF4-FFF2-40B4-BE49-F238E27FC236}">
                <a16:creationId xmlns:a16="http://schemas.microsoft.com/office/drawing/2014/main" id="{DD358912-9D53-4821-A034-3C38986D2FA4}"/>
              </a:ext>
            </a:extLst>
          </p:cNvPr>
          <p:cNvPicPr>
            <a:picLocks noChangeAspect="1"/>
          </p:cNvPicPr>
          <p:nvPr/>
        </p:nvPicPr>
        <p:blipFill rotWithShape="1">
          <a:blip r:embed="rId4"/>
          <a:srcRect l="1304" t="5820" r="-1" b="6197"/>
          <a:stretch/>
        </p:blipFill>
        <p:spPr>
          <a:xfrm>
            <a:off x="855194" y="896470"/>
            <a:ext cx="7433611" cy="2366683"/>
          </a:xfrm>
          <a:prstGeom prst="rect">
            <a:avLst/>
          </a:prstGeom>
        </p:spPr>
      </p:pic>
    </p:spTree>
    <p:extLst>
      <p:ext uri="{BB962C8B-B14F-4D97-AF65-F5344CB8AC3E}">
        <p14:creationId xmlns:p14="http://schemas.microsoft.com/office/powerpoint/2010/main" val="147643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Resign Reason Analysis for Employee Attrition Management Strategy</a:t>
            </a:r>
            <a:endParaRPr sz="1798" b="1" dirty="0">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0" y="591671"/>
            <a:ext cx="9144000" cy="4106591"/>
          </a:xfrm>
          <a:prstGeom prst="rect">
            <a:avLst/>
          </a:prstGeom>
        </p:spPr>
        <p:txBody>
          <a:bodyPr spcFirstLastPara="1" wrap="square" lIns="91425" tIns="91425" rIns="91425" bIns="91425" anchor="t" anchorCtr="0">
            <a:normAutofit/>
          </a:bodyPr>
          <a:lstStyle/>
          <a:p>
            <a:pPr marL="342900" lvl="0" algn="l" rtl="0">
              <a:lnSpc>
                <a:spcPct val="120000"/>
              </a:lnSpc>
              <a:buClrTx/>
              <a:buSzPct val="100000"/>
              <a:buAutoNum type="arabicPeriod"/>
            </a:pPr>
            <a:r>
              <a:rPr lang="en-US" sz="1200" dirty="0" err="1">
                <a:solidFill>
                  <a:schemeClr val="dk1"/>
                </a:solidFill>
              </a:rPr>
              <a:t>Buatlah</a:t>
            </a:r>
            <a:r>
              <a:rPr lang="en-US" sz="1200" dirty="0">
                <a:solidFill>
                  <a:schemeClr val="dk1"/>
                </a:solidFill>
              </a:rPr>
              <a:t> </a:t>
            </a:r>
            <a:r>
              <a:rPr lang="en-US" sz="1200" dirty="0" err="1">
                <a:solidFill>
                  <a:schemeClr val="dk1"/>
                </a:solidFill>
              </a:rPr>
              <a:t>dua</a:t>
            </a:r>
            <a:r>
              <a:rPr lang="en-US" sz="1200" dirty="0">
                <a:solidFill>
                  <a:schemeClr val="dk1"/>
                </a:solidFill>
              </a:rPr>
              <a:t> data frame </a:t>
            </a:r>
            <a:r>
              <a:rPr lang="en-US" sz="1200" dirty="0" err="1">
                <a:solidFill>
                  <a:schemeClr val="dk1"/>
                </a:solidFill>
              </a:rPr>
              <a:t>terpisah</a:t>
            </a:r>
            <a:r>
              <a:rPr lang="en-US" sz="1200" dirty="0">
                <a:solidFill>
                  <a:schemeClr val="dk1"/>
                </a:solidFill>
              </a:rPr>
              <a:t> yang masing-masing </a:t>
            </a:r>
            <a:r>
              <a:rPr lang="en-US" sz="1200" dirty="0" err="1">
                <a:solidFill>
                  <a:schemeClr val="dk1"/>
                </a:solidFill>
              </a:rPr>
              <a:t>dibentuk</a:t>
            </a:r>
            <a:r>
              <a:rPr lang="en-US" sz="1200" dirty="0">
                <a:solidFill>
                  <a:schemeClr val="dk1"/>
                </a:solidFill>
              </a:rPr>
              <a:t> </a:t>
            </a:r>
            <a:r>
              <a:rPr lang="en-US" sz="1200" dirty="0" err="1">
                <a:solidFill>
                  <a:schemeClr val="dk1"/>
                </a:solidFill>
              </a:rPr>
              <a:t>dari</a:t>
            </a:r>
            <a:r>
              <a:rPr lang="en-US" sz="1200" dirty="0">
                <a:solidFill>
                  <a:schemeClr val="dk1"/>
                </a:solidFill>
              </a:rPr>
              <a:t> </a:t>
            </a:r>
            <a:r>
              <a:rPr lang="en-US" sz="1200" dirty="0" err="1">
                <a:solidFill>
                  <a:schemeClr val="dk1"/>
                </a:solidFill>
              </a:rPr>
              <a:t>hasil</a:t>
            </a:r>
            <a:r>
              <a:rPr lang="en-US" sz="1200" dirty="0">
                <a:solidFill>
                  <a:schemeClr val="dk1"/>
                </a:solidFill>
              </a:rPr>
              <a:t> </a:t>
            </a:r>
            <a:r>
              <a:rPr lang="en-US" sz="1200" dirty="0" err="1">
                <a:solidFill>
                  <a:schemeClr val="dk1"/>
                </a:solidFill>
              </a:rPr>
              <a:t>agregasi</a:t>
            </a:r>
            <a:r>
              <a:rPr lang="en-US" sz="1200" dirty="0">
                <a:solidFill>
                  <a:schemeClr val="dk1"/>
                </a:solidFill>
              </a:rPr>
              <a:t> </a:t>
            </a:r>
            <a:r>
              <a:rPr lang="en-US" sz="1200" dirty="0" err="1">
                <a:solidFill>
                  <a:schemeClr val="dk1"/>
                </a:solidFill>
              </a:rPr>
              <a:t>jumlah</a:t>
            </a:r>
            <a:r>
              <a:rPr lang="en-US" sz="1200" dirty="0">
                <a:solidFill>
                  <a:schemeClr val="dk1"/>
                </a:solidFill>
              </a:rPr>
              <a:t> employee </a:t>
            </a:r>
            <a:r>
              <a:rPr lang="en-US" sz="1200" dirty="0" err="1">
                <a:solidFill>
                  <a:schemeClr val="dk1"/>
                </a:solidFill>
              </a:rPr>
              <a:t>berdasarkan</a:t>
            </a:r>
            <a:r>
              <a:rPr lang="en-US" sz="1200" dirty="0">
                <a:solidFill>
                  <a:schemeClr val="dk1"/>
                </a:solidFill>
              </a:rPr>
              <a:t> </a:t>
            </a:r>
            <a:r>
              <a:rPr lang="en-US" sz="1200" dirty="0" err="1">
                <a:solidFill>
                  <a:schemeClr val="dk1"/>
                </a:solidFill>
              </a:rPr>
              <a:t>pekerjaan</a:t>
            </a:r>
            <a:r>
              <a:rPr lang="en-US" sz="1200" dirty="0">
                <a:solidFill>
                  <a:schemeClr val="dk1"/>
                </a:solidFill>
              </a:rPr>
              <a:t>, yang </a:t>
            </a:r>
            <a:r>
              <a:rPr lang="en-US" sz="1200" dirty="0" err="1">
                <a:solidFill>
                  <a:schemeClr val="dk1"/>
                </a:solidFill>
              </a:rPr>
              <a:t>sudah</a:t>
            </a:r>
            <a:r>
              <a:rPr lang="en-US" sz="1200" dirty="0">
                <a:solidFill>
                  <a:schemeClr val="dk1"/>
                </a:solidFill>
              </a:rPr>
              <a:t> resign </a:t>
            </a:r>
            <a:r>
              <a:rPr lang="en-US" sz="1200" dirty="0" err="1">
                <a:solidFill>
                  <a:schemeClr val="dk1"/>
                </a:solidFill>
              </a:rPr>
              <a:t>maupun</a:t>
            </a:r>
            <a:r>
              <a:rPr lang="en-US" sz="1200" dirty="0">
                <a:solidFill>
                  <a:schemeClr val="dk1"/>
                </a:solidFill>
              </a:rPr>
              <a:t> yang </a:t>
            </a:r>
            <a:r>
              <a:rPr lang="en-US" sz="1200" dirty="0" err="1">
                <a:solidFill>
                  <a:schemeClr val="dk1"/>
                </a:solidFill>
              </a:rPr>
              <a:t>belum</a:t>
            </a:r>
            <a:r>
              <a:rPr lang="en-US" sz="1200" dirty="0">
                <a:solidFill>
                  <a:schemeClr val="dk1"/>
                </a:solidFill>
              </a:rPr>
              <a:t> resign.</a:t>
            </a:r>
          </a:p>
          <a:p>
            <a:pPr marL="342900" lvl="0" algn="l" rtl="0">
              <a:lnSpc>
                <a:spcPct val="120000"/>
              </a:lnSpc>
              <a:buClrTx/>
              <a:buSzPct val="100000"/>
              <a:buAutoNum type="arabicPeriod"/>
            </a:pPr>
            <a:endParaRPr lang="en-US" sz="1200" dirty="0">
              <a:solidFill>
                <a:schemeClr val="dk1"/>
              </a:solidFill>
            </a:endParaRPr>
          </a:p>
          <a:p>
            <a:pPr marL="342900" lvl="0" algn="l" rtl="0">
              <a:lnSpc>
                <a:spcPct val="120000"/>
              </a:lnSpc>
              <a:buClrTx/>
              <a:buSzPct val="100000"/>
              <a:buAutoNum type="arabicPeriod"/>
            </a:pPr>
            <a:endParaRPr lang="en-US" sz="1200" dirty="0">
              <a:solidFill>
                <a:schemeClr val="dk1"/>
              </a:solidFill>
            </a:endParaRPr>
          </a:p>
          <a:p>
            <a:pPr marL="342900" lvl="0" algn="l" rtl="0">
              <a:lnSpc>
                <a:spcPct val="120000"/>
              </a:lnSpc>
              <a:buClrTx/>
              <a:buSzPct val="100000"/>
              <a:buAutoNum type="arabicPeriod"/>
            </a:pPr>
            <a:endParaRPr lang="en-US" sz="1200" dirty="0">
              <a:solidFill>
                <a:schemeClr val="dk1"/>
              </a:solidFill>
            </a:endParaRPr>
          </a:p>
          <a:p>
            <a:pPr marL="342900" lvl="0" algn="l" rtl="0">
              <a:lnSpc>
                <a:spcPct val="120000"/>
              </a:lnSpc>
              <a:buClrTx/>
              <a:buSzPct val="100000"/>
              <a:buAutoNum type="arabicPeriod"/>
            </a:pPr>
            <a:endParaRPr lang="en-US" sz="1200" dirty="0">
              <a:solidFill>
                <a:schemeClr val="dk1"/>
              </a:solidFill>
            </a:endParaRPr>
          </a:p>
          <a:p>
            <a:pPr marL="342900" lvl="0" algn="l" rtl="0">
              <a:lnSpc>
                <a:spcPct val="120000"/>
              </a:lnSpc>
              <a:buClrTx/>
              <a:buSzPct val="100000"/>
              <a:buAutoNum type="arabicPeriod"/>
            </a:pPr>
            <a:endParaRPr lang="en-US" sz="1200" dirty="0">
              <a:solidFill>
                <a:schemeClr val="dk1"/>
              </a:solidFill>
            </a:endParaRPr>
          </a:p>
          <a:p>
            <a:pPr marL="342900" lvl="0" algn="l" rtl="0">
              <a:lnSpc>
                <a:spcPct val="120000"/>
              </a:lnSpc>
              <a:buClrTx/>
              <a:buSzPct val="100000"/>
              <a:buAutoNum type="arabicPeriod"/>
            </a:pPr>
            <a:endParaRPr lang="en-US" sz="1200" dirty="0">
              <a:solidFill>
                <a:schemeClr val="dk1"/>
              </a:solidFill>
            </a:endParaRPr>
          </a:p>
          <a:p>
            <a:pPr marL="342900" lvl="0" algn="l" rtl="0">
              <a:lnSpc>
                <a:spcPct val="120000"/>
              </a:lnSpc>
              <a:buClrTx/>
              <a:buSzPct val="100000"/>
              <a:buAutoNum type="arabicPeriod"/>
            </a:pPr>
            <a:endParaRPr lang="en-US" sz="1200" dirty="0">
              <a:solidFill>
                <a:schemeClr val="dk1"/>
              </a:solidFill>
            </a:endParaRPr>
          </a:p>
          <a:p>
            <a:pPr marL="342900" lvl="0" algn="l" rtl="0">
              <a:lnSpc>
                <a:spcPct val="120000"/>
              </a:lnSpc>
              <a:buClrTx/>
              <a:buSzPct val="100000"/>
              <a:buAutoNum type="arabicPeriod"/>
            </a:pPr>
            <a:endParaRPr lang="en-US" sz="1200" dirty="0">
              <a:solidFill>
                <a:schemeClr val="dk1"/>
              </a:solidFill>
            </a:endParaRPr>
          </a:p>
          <a:p>
            <a:pPr marL="342900" lvl="0" algn="l" rtl="0">
              <a:lnSpc>
                <a:spcPct val="120000"/>
              </a:lnSpc>
              <a:buClrTx/>
              <a:buSzPct val="100000"/>
              <a:buAutoNum type="arabicPeriod"/>
            </a:pPr>
            <a:endParaRPr lang="en-US" sz="1200" dirty="0">
              <a:solidFill>
                <a:schemeClr val="dk1"/>
              </a:solidFill>
            </a:endParaRPr>
          </a:p>
          <a:p>
            <a:pPr marL="342900" lvl="0" algn="l" rtl="0">
              <a:lnSpc>
                <a:spcPct val="120000"/>
              </a:lnSpc>
              <a:buClrTx/>
              <a:buSzPct val="100000"/>
              <a:buAutoNum type="arabicPeriod"/>
            </a:pPr>
            <a:r>
              <a:rPr lang="en-US" sz="1200" dirty="0" err="1">
                <a:solidFill>
                  <a:schemeClr val="dk1"/>
                </a:solidFill>
              </a:rPr>
              <a:t>Gabungkan</a:t>
            </a:r>
            <a:r>
              <a:rPr lang="en-US" sz="1200" dirty="0">
                <a:solidFill>
                  <a:schemeClr val="dk1"/>
                </a:solidFill>
              </a:rPr>
              <a:t> </a:t>
            </a:r>
            <a:r>
              <a:rPr lang="en-US" sz="1200" dirty="0" err="1">
                <a:solidFill>
                  <a:schemeClr val="dk1"/>
                </a:solidFill>
              </a:rPr>
              <a:t>kedua</a:t>
            </a:r>
            <a:r>
              <a:rPr lang="en-US" sz="1200" dirty="0">
                <a:solidFill>
                  <a:schemeClr val="dk1"/>
                </a:solidFill>
              </a:rPr>
              <a:t> </a:t>
            </a:r>
            <a:r>
              <a:rPr lang="en-US" sz="1200" dirty="0" err="1">
                <a:solidFill>
                  <a:schemeClr val="dk1"/>
                </a:solidFill>
              </a:rPr>
              <a:t>dataframe</a:t>
            </a:r>
            <a:r>
              <a:rPr lang="en-US" sz="1200" dirty="0">
                <a:solidFill>
                  <a:schemeClr val="dk1"/>
                </a:solidFill>
              </a:rPr>
              <a:t> </a:t>
            </a:r>
            <a:r>
              <a:rPr lang="en-US" sz="1200" dirty="0" err="1">
                <a:solidFill>
                  <a:schemeClr val="dk1"/>
                </a:solidFill>
              </a:rPr>
              <a:t>tersebut</a:t>
            </a:r>
            <a:r>
              <a:rPr lang="en-US" sz="1200" dirty="0">
                <a:solidFill>
                  <a:schemeClr val="dk1"/>
                </a:solidFill>
              </a:rPr>
              <a:t> </a:t>
            </a:r>
            <a:r>
              <a:rPr lang="en-US" sz="1200" dirty="0" err="1">
                <a:solidFill>
                  <a:schemeClr val="dk1"/>
                </a:solidFill>
              </a:rPr>
              <a:t>berdasarkan</a:t>
            </a:r>
            <a:r>
              <a:rPr lang="en-US" sz="1200" dirty="0">
                <a:solidFill>
                  <a:schemeClr val="dk1"/>
                </a:solidFill>
              </a:rPr>
              <a:t> key </a:t>
            </a:r>
            <a:r>
              <a:rPr lang="en-US" sz="1200" dirty="0" err="1">
                <a:solidFill>
                  <a:schemeClr val="dk1"/>
                </a:solidFill>
              </a:rPr>
              <a:t>Pekerjaan</a:t>
            </a:r>
            <a:r>
              <a:rPr lang="en-US" sz="1200" dirty="0">
                <a:solidFill>
                  <a:schemeClr val="dk1"/>
                </a:solidFill>
              </a:rPr>
              <a:t>.</a:t>
            </a:r>
          </a:p>
        </p:txBody>
      </p:sp>
      <p:sp>
        <p:nvSpPr>
          <p:cNvPr id="4" name="Google Shape;115;p27">
            <a:extLst>
              <a:ext uri="{FF2B5EF4-FFF2-40B4-BE49-F238E27FC236}">
                <a16:creationId xmlns:a16="http://schemas.microsoft.com/office/drawing/2014/main" id="{11380490-7E72-48D8-92B7-5BC793DC4F47}"/>
              </a:ext>
            </a:extLst>
          </p:cNvPr>
          <p:cNvSpPr txBox="1"/>
          <p:nvPr/>
        </p:nvSpPr>
        <p:spPr>
          <a:xfrm>
            <a:off x="4656000" y="47895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Query Here</a:t>
            </a:r>
            <a:endParaRPr sz="1100" dirty="0">
              <a:solidFill>
                <a:srgbClr val="000000"/>
              </a:solidFill>
            </a:endParaRPr>
          </a:p>
        </p:txBody>
      </p:sp>
      <p:pic>
        <p:nvPicPr>
          <p:cNvPr id="3" name="Picture 2">
            <a:extLst>
              <a:ext uri="{FF2B5EF4-FFF2-40B4-BE49-F238E27FC236}">
                <a16:creationId xmlns:a16="http://schemas.microsoft.com/office/drawing/2014/main" id="{777889BA-3D13-415B-8FD6-6D8C1FB52BEB}"/>
              </a:ext>
            </a:extLst>
          </p:cNvPr>
          <p:cNvPicPr>
            <a:picLocks noChangeAspect="1"/>
          </p:cNvPicPr>
          <p:nvPr/>
        </p:nvPicPr>
        <p:blipFill>
          <a:blip r:embed="rId4"/>
          <a:stretch>
            <a:fillRect/>
          </a:stretch>
        </p:blipFill>
        <p:spPr>
          <a:xfrm>
            <a:off x="1977795" y="1181899"/>
            <a:ext cx="1455595" cy="1857138"/>
          </a:xfrm>
          <a:prstGeom prst="rect">
            <a:avLst/>
          </a:prstGeom>
          <a:ln w="3175">
            <a:solidFill>
              <a:schemeClr val="tx1"/>
            </a:solidFill>
          </a:ln>
        </p:spPr>
      </p:pic>
      <p:pic>
        <p:nvPicPr>
          <p:cNvPr id="6" name="Picture 5">
            <a:extLst>
              <a:ext uri="{FF2B5EF4-FFF2-40B4-BE49-F238E27FC236}">
                <a16:creationId xmlns:a16="http://schemas.microsoft.com/office/drawing/2014/main" id="{9339ACAB-92F7-4B36-83D8-FE357A2B6FF4}"/>
              </a:ext>
            </a:extLst>
          </p:cNvPr>
          <p:cNvPicPr>
            <a:picLocks noChangeAspect="1"/>
          </p:cNvPicPr>
          <p:nvPr/>
        </p:nvPicPr>
        <p:blipFill>
          <a:blip r:embed="rId5"/>
          <a:stretch>
            <a:fillRect/>
          </a:stretch>
        </p:blipFill>
        <p:spPr>
          <a:xfrm>
            <a:off x="3890766" y="1181899"/>
            <a:ext cx="1530467" cy="1113066"/>
          </a:xfrm>
          <a:prstGeom prst="rect">
            <a:avLst/>
          </a:prstGeom>
          <a:ln w="3175">
            <a:solidFill>
              <a:schemeClr val="tx1"/>
            </a:solidFill>
          </a:ln>
        </p:spPr>
      </p:pic>
      <p:pic>
        <p:nvPicPr>
          <p:cNvPr id="8" name="Picture 7">
            <a:extLst>
              <a:ext uri="{FF2B5EF4-FFF2-40B4-BE49-F238E27FC236}">
                <a16:creationId xmlns:a16="http://schemas.microsoft.com/office/drawing/2014/main" id="{DBD9557C-1547-4EE7-90DF-FB0251C1403D}"/>
              </a:ext>
            </a:extLst>
          </p:cNvPr>
          <p:cNvPicPr>
            <a:picLocks noChangeAspect="1"/>
          </p:cNvPicPr>
          <p:nvPr/>
        </p:nvPicPr>
        <p:blipFill>
          <a:blip r:embed="rId6"/>
          <a:stretch>
            <a:fillRect/>
          </a:stretch>
        </p:blipFill>
        <p:spPr>
          <a:xfrm>
            <a:off x="5075408" y="3130699"/>
            <a:ext cx="2116492" cy="1943325"/>
          </a:xfrm>
          <a:prstGeom prst="rect">
            <a:avLst/>
          </a:prstGeom>
          <a:ln w="3175">
            <a:solidFill>
              <a:schemeClr val="tx1"/>
            </a:solidFill>
          </a:ln>
        </p:spPr>
      </p:pic>
    </p:spTree>
    <p:extLst>
      <p:ext uri="{BB962C8B-B14F-4D97-AF65-F5344CB8AC3E}">
        <p14:creationId xmlns:p14="http://schemas.microsoft.com/office/powerpoint/2010/main" val="24558455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1928</Words>
  <Application>Microsoft Office PowerPoint</Application>
  <PresentationFormat>On-screen Show (16:9)</PresentationFormat>
  <Paragraphs>260</Paragraphs>
  <Slides>19</Slides>
  <Notes>19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Courier New</vt:lpstr>
      <vt:lpstr>Dosis</vt:lpstr>
      <vt:lpstr>Arial</vt:lpstr>
      <vt:lpstr>Roboto</vt:lpstr>
      <vt:lpstr>Simple Light</vt:lpstr>
      <vt:lpstr>Simple Light</vt:lpstr>
      <vt:lpstr>Improving Employee Retention by Predicting Employee Attrition Using Machine Learning</vt:lpstr>
      <vt:lpstr>Overview</vt:lpstr>
      <vt:lpstr>Data Preprocessing</vt:lpstr>
      <vt:lpstr>Data Preprocessing</vt:lpstr>
      <vt:lpstr>Annual Report on Employee Number Changes </vt:lpstr>
      <vt:lpstr>Annual Report on Employee Number Changes </vt:lpstr>
      <vt:lpstr>Annual Report on Employee Number Changes </vt:lpstr>
      <vt:lpstr>Annual Report on Employee Number Changes </vt:lpstr>
      <vt:lpstr>Resign Reason Analysis for Employee Attrition Management Strategy</vt:lpstr>
      <vt:lpstr>Resign Reason Analysis for Employee Attrition Management Strategy</vt:lpstr>
      <vt:lpstr>Resign Reason Analysis for Employee Attrition Management Strategy</vt:lpstr>
      <vt:lpstr>Resign Reason Analysis for Employee Attrition Management Strategy</vt:lpstr>
      <vt:lpstr>Build an Automated Resignation Behavior Prediction using Machine Learning </vt:lpstr>
      <vt:lpstr>Build an Automated Resignation Behavior Prediction using Machine Learning </vt:lpstr>
      <vt:lpstr>Build an Automated Resignation Behavior Prediction using Machine Learning </vt:lpstr>
      <vt:lpstr>Build an Automated Resignation Behavior Prediction using Machine Learning </vt:lpstr>
      <vt:lpstr>Presenting Machine Learning Products to the Business Users</vt:lpstr>
      <vt:lpstr>Presenting Machine Learning Products to the Business Users</vt:lpstr>
      <vt:lpstr>Presenting Machine Learning Products to the Business Users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Employee Retention by Predicting Employee Attrition Using Machine Learning</dc:title>
  <dc:creator>Acer</dc:creator>
  <cp:lastModifiedBy>Acer</cp:lastModifiedBy>
  <cp:revision>10</cp:revision>
  <dcterms:modified xsi:type="dcterms:W3CDTF">2023-01-26T21:53:23Z</dcterms:modified>
</cp:coreProperties>
</file>