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60" r:id="rId3"/>
    <p:sldId id="257" r:id="rId4"/>
    <p:sldId id="261" r:id="rId5"/>
    <p:sldId id="263" r:id="rId6"/>
    <p:sldId id="262" r:id="rId7"/>
    <p:sldId id="259" r:id="rId8"/>
    <p:sldId id="264" r:id="rId9"/>
    <p:sldId id="265" r:id="rId10"/>
    <p:sldId id="266" r:id="rId11"/>
    <p:sldId id="267" r:id="rId12"/>
    <p:sldId id="268" r:id="rId13"/>
    <p:sldId id="269" r:id="rId14"/>
    <p:sldId id="270" r:id="rId15"/>
    <p:sldId id="271" r:id="rId16"/>
    <p:sldId id="258" r:id="rId17"/>
    <p:sldId id="272" r:id="rId18"/>
    <p:sldId id="273" r:id="rId19"/>
  </p:sldIdLst>
  <p:sldSz cx="9144000" cy="5143500" type="screen16x9"/>
  <p:notesSz cx="6858000" cy="9144000"/>
  <p:embeddedFontLst>
    <p:embeddedFont>
      <p:font typeface="Dosis" pitchFamily="2" charset="0"/>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09"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262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828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17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75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856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833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70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6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42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9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86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289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68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350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427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www.github.com/amelialusian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edium.com/@amelialusiana" TargetMode="External"/><Relationship Id="rId5" Type="http://schemas.openxmlformats.org/officeDocument/2006/relationships/hyperlink" Target="http://www.linkedin.com/in/amelialusiana" TargetMode="External"/><Relationship Id="rId4" Type="http://schemas.openxmlformats.org/officeDocument/2006/relationships/hyperlink" Target="mailto:lusiana.amelia@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colab.research.google.com/drive/1xLvOMex_aJ6h-TgjZKEFmcqQUAFBBJP8?usp=sharing"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colab.research.google.com/drive/1xLvOMex_aJ6h-TgjZKEFmcqQUAFBBJP8?usp=sharing"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hyperlink" Target="https://colab.research.google.com/drive/1xLvOMex_aJ6h-TgjZKEFmcqQUAFBBJP8?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colab.research.google.com/drive/1xLvOMex_aJ6h-TgjZKEFmcqQUAFBBJP8?usp=sharing"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s://colab.research.google.com/drive/1xLvOMex_aJ6h-TgjZKEFmcqQUAFBBJP8?usp=shar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xLvOMex_aJ6h-TgjZKEFmcqQUAFBBJP8?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colab.research.google.com/drive/1xLvOMex_aJ6h-TgjZKEFmcqQUAFBBJP8?usp=sharing"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Clicked Ads Customer Classification by using Machine Learning</a:t>
            </a:r>
            <a:endParaRPr sz="3180" dirty="0">
              <a:latin typeface="Dosis"/>
              <a:ea typeface="Dosis"/>
              <a:cs typeface="Dosis"/>
              <a:sym typeface="Dosis"/>
            </a:endParaRPr>
          </a:p>
        </p:txBody>
      </p:sp>
      <p:sp>
        <p:nvSpPr>
          <p:cNvPr id="102" name="Google Shape;102;p25"/>
          <p:cNvSpPr txBox="1">
            <a:spLocks noGrp="1"/>
          </p:cNvSpPr>
          <p:nvPr>
            <p:ph type="subTitle" idx="1"/>
          </p:nvPr>
        </p:nvSpPr>
        <p:spPr>
          <a:xfrm>
            <a:off x="4665150" y="3293917"/>
            <a:ext cx="4167000" cy="1206507"/>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100" b="0" i="0" dirty="0">
                <a:effectLst/>
                <a:latin typeface="+mj-lt"/>
                <a:sym typeface="Nunito"/>
              </a:rPr>
              <a:t>“</a:t>
            </a:r>
            <a:r>
              <a:rPr lang="en-US" sz="1100" b="0" i="0" dirty="0">
                <a:effectLst/>
                <a:latin typeface="+mj-lt"/>
              </a:rPr>
              <a:t>I am organized analyst, good self-management, teamwork contributed, target oriented, adaptive to dynamic changes and has great desire to grow by learning many things. I have 5 years of experience in Fintech companies, an Economic education background, and am looking for knowledge and experience in the Data sector.</a:t>
            </a:r>
            <a:r>
              <a:rPr lang="en" sz="1100" dirty="0">
                <a:solidFill>
                  <a:schemeClr val="dk1"/>
                </a:solidFill>
                <a:latin typeface="+mj-lt"/>
                <a:ea typeface="Nunito"/>
                <a:cs typeface="Nunito"/>
                <a:sym typeface="Nunito"/>
              </a:rPr>
              <a:t>”</a:t>
            </a:r>
            <a:endParaRPr sz="1100" dirty="0">
              <a:latin typeface="+mj-lt"/>
            </a:endParaRPr>
          </a:p>
        </p:txBody>
      </p:sp>
      <p:pic>
        <p:nvPicPr>
          <p:cNvPr id="3" name="Picture 2">
            <a:extLst>
              <a:ext uri="{FF2B5EF4-FFF2-40B4-BE49-F238E27FC236}">
                <a16:creationId xmlns:a16="http://schemas.microsoft.com/office/drawing/2014/main" id="{DC326989-A058-4B51-98A6-40404FE0EA37}"/>
              </a:ext>
            </a:extLst>
          </p:cNvPr>
          <p:cNvPicPr>
            <a:picLocks noChangeAspect="1"/>
          </p:cNvPicPr>
          <p:nvPr/>
        </p:nvPicPr>
        <p:blipFill>
          <a:blip r:embed="rId3"/>
          <a:stretch>
            <a:fillRect/>
          </a:stretch>
        </p:blipFill>
        <p:spPr>
          <a:xfrm>
            <a:off x="6006521" y="703265"/>
            <a:ext cx="1328884" cy="13288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Google Shape;100;p25">
            <a:extLst>
              <a:ext uri="{FF2B5EF4-FFF2-40B4-BE49-F238E27FC236}">
                <a16:creationId xmlns:a16="http://schemas.microsoft.com/office/drawing/2014/main" id="{CC4CB310-5F79-441D-A9F8-A4A54A313689}"/>
              </a:ext>
            </a:extLst>
          </p:cNvPr>
          <p:cNvSpPr txBox="1"/>
          <p:nvPr/>
        </p:nvSpPr>
        <p:spPr>
          <a:xfrm>
            <a:off x="5496790" y="2118021"/>
            <a:ext cx="2348346" cy="120650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Amelia </a:t>
            </a:r>
            <a:r>
              <a:rPr lang="en-US" sz="1200" b="1" dirty="0" err="1">
                <a:latin typeface="Dosis"/>
                <a:ea typeface="Dosis"/>
                <a:cs typeface="Dosis"/>
                <a:sym typeface="Dosis"/>
              </a:rPr>
              <a:t>Lusiana</a:t>
            </a:r>
            <a:endParaRPr sz="1200" b="1" i="0" u="none" strike="noStrike" cap="none" dirty="0">
              <a:solidFill>
                <a:srgbClr val="000000"/>
              </a:solidFill>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4"/>
              </a:rPr>
              <a:t>lusiana.amelia@gmail.com</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5"/>
              </a:rPr>
              <a:t>www.linkedin.com/in/amelialusiana</a:t>
            </a:r>
            <a:r>
              <a:rPr lang="en" sz="1200" dirty="0">
                <a:latin typeface="Dosis"/>
                <a:ea typeface="Dosis"/>
                <a:cs typeface="Dosis"/>
                <a:sym typeface="Dosis"/>
              </a:rPr>
              <a:t> </a:t>
            </a: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6"/>
              </a:rPr>
              <a:t>www.medium.com/@amelialusiana</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7"/>
              </a:rPr>
              <a:t>www.github.com/amelialusiana</a:t>
            </a:r>
            <a:r>
              <a:rPr lang="en-US" sz="1200" dirty="0">
                <a:latin typeface="Dosis"/>
                <a:ea typeface="Dosis"/>
                <a:cs typeface="Dosis"/>
                <a:sym typeface="Dosis"/>
              </a:rPr>
              <a:t> </a:t>
            </a:r>
            <a:endParaRPr lang="en"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 </a:t>
            </a:r>
            <a:endParaRPr sz="1200" dirty="0">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pic>
        <p:nvPicPr>
          <p:cNvPr id="4" name="Picture 3">
            <a:extLst>
              <a:ext uri="{FF2B5EF4-FFF2-40B4-BE49-F238E27FC236}">
                <a16:creationId xmlns:a16="http://schemas.microsoft.com/office/drawing/2014/main" id="{22E92297-5DD5-4FA3-8D64-F62344D1E7B3}"/>
              </a:ext>
            </a:extLst>
          </p:cNvPr>
          <p:cNvPicPr>
            <a:picLocks noChangeAspect="1"/>
          </p:cNvPicPr>
          <p:nvPr/>
        </p:nvPicPr>
        <p:blipFill rotWithShape="1">
          <a:blip r:embed="rId3"/>
          <a:srcRect r="13603" b="63902"/>
          <a:stretch/>
        </p:blipFill>
        <p:spPr>
          <a:xfrm>
            <a:off x="208776" y="994588"/>
            <a:ext cx="3299230" cy="1315670"/>
          </a:xfrm>
          <a:prstGeom prst="rect">
            <a:avLst/>
          </a:prstGeom>
        </p:spPr>
      </p:pic>
      <p:pic>
        <p:nvPicPr>
          <p:cNvPr id="7" name="Picture 6">
            <a:extLst>
              <a:ext uri="{FF2B5EF4-FFF2-40B4-BE49-F238E27FC236}">
                <a16:creationId xmlns:a16="http://schemas.microsoft.com/office/drawing/2014/main" id="{3088B848-0578-46EA-BB7E-BFE0DD06F5D0}"/>
              </a:ext>
            </a:extLst>
          </p:cNvPr>
          <p:cNvPicPr>
            <a:picLocks noChangeAspect="1"/>
          </p:cNvPicPr>
          <p:nvPr/>
        </p:nvPicPr>
        <p:blipFill rotWithShape="1">
          <a:blip r:embed="rId4"/>
          <a:srcRect b="63902"/>
          <a:stretch/>
        </p:blipFill>
        <p:spPr>
          <a:xfrm>
            <a:off x="210368" y="3249803"/>
            <a:ext cx="4017487" cy="1315670"/>
          </a:xfrm>
          <a:prstGeom prst="rect">
            <a:avLst/>
          </a:prstGeom>
        </p:spPr>
      </p:pic>
      <p:pic>
        <p:nvPicPr>
          <p:cNvPr id="11" name="Picture 10">
            <a:extLst>
              <a:ext uri="{FF2B5EF4-FFF2-40B4-BE49-F238E27FC236}">
                <a16:creationId xmlns:a16="http://schemas.microsoft.com/office/drawing/2014/main" id="{E9F7554D-1FBC-45A4-A1F3-6294CA1E0A7D}"/>
              </a:ext>
            </a:extLst>
          </p:cNvPr>
          <p:cNvPicPr>
            <a:picLocks noChangeAspect="1"/>
          </p:cNvPicPr>
          <p:nvPr/>
        </p:nvPicPr>
        <p:blipFill rotWithShape="1">
          <a:blip r:embed="rId3"/>
          <a:srcRect t="50645" b="13257"/>
          <a:stretch/>
        </p:blipFill>
        <p:spPr>
          <a:xfrm>
            <a:off x="4916146" y="994588"/>
            <a:ext cx="3818684" cy="1315670"/>
          </a:xfrm>
          <a:prstGeom prst="rect">
            <a:avLst/>
          </a:prstGeom>
        </p:spPr>
      </p:pic>
      <p:pic>
        <p:nvPicPr>
          <p:cNvPr id="12" name="Picture 11">
            <a:extLst>
              <a:ext uri="{FF2B5EF4-FFF2-40B4-BE49-F238E27FC236}">
                <a16:creationId xmlns:a16="http://schemas.microsoft.com/office/drawing/2014/main" id="{46424462-7707-40EA-A1A9-16F7F146911F}"/>
              </a:ext>
            </a:extLst>
          </p:cNvPr>
          <p:cNvPicPr>
            <a:picLocks noChangeAspect="1"/>
          </p:cNvPicPr>
          <p:nvPr/>
        </p:nvPicPr>
        <p:blipFill rotWithShape="1">
          <a:blip r:embed="rId4"/>
          <a:srcRect t="51049" r="4948" b="12852"/>
          <a:stretch/>
        </p:blipFill>
        <p:spPr>
          <a:xfrm>
            <a:off x="4990655" y="3249803"/>
            <a:ext cx="3818684" cy="1315670"/>
          </a:xfrm>
          <a:prstGeom prst="rect">
            <a:avLst/>
          </a:prstGeom>
        </p:spPr>
      </p:pic>
      <p:sp>
        <p:nvSpPr>
          <p:cNvPr id="13" name="TextBox 12">
            <a:extLst>
              <a:ext uri="{FF2B5EF4-FFF2-40B4-BE49-F238E27FC236}">
                <a16:creationId xmlns:a16="http://schemas.microsoft.com/office/drawing/2014/main" id="{6A3C9A1C-EC47-4255-804A-63C6602ABF52}"/>
              </a:ext>
            </a:extLst>
          </p:cNvPr>
          <p:cNvSpPr txBox="1"/>
          <p:nvPr/>
        </p:nvSpPr>
        <p:spPr>
          <a:xfrm>
            <a:off x="641256" y="669529"/>
            <a:ext cx="2609944" cy="24622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effectLst/>
                <a:latin typeface="+mn-lt"/>
              </a:rPr>
              <a:t>Decision Tree Train </a:t>
            </a:r>
            <a:r>
              <a:rPr lang="en-US" sz="1000" b="1" dirty="0" err="1">
                <a:solidFill>
                  <a:schemeClr val="bg1"/>
                </a:solidFill>
                <a:effectLst/>
                <a:latin typeface="+mn-lt"/>
              </a:rPr>
              <a:t>sebelum</a:t>
            </a:r>
            <a:r>
              <a:rPr lang="en-US" sz="1000" b="1" dirty="0">
                <a:solidFill>
                  <a:schemeClr val="bg1"/>
                </a:solidFill>
                <a:effectLst/>
                <a:latin typeface="+mn-lt"/>
              </a:rPr>
              <a:t> </a:t>
            </a:r>
            <a:r>
              <a:rPr lang="en-US" sz="1000" b="1" dirty="0" err="1">
                <a:solidFill>
                  <a:schemeClr val="bg1"/>
                </a:solidFill>
                <a:effectLst/>
                <a:latin typeface="+mn-lt"/>
              </a:rPr>
              <a:t>scalling</a:t>
            </a:r>
            <a:r>
              <a:rPr lang="en-US" sz="1000" b="1" dirty="0">
                <a:solidFill>
                  <a:schemeClr val="bg1"/>
                </a:solidFill>
                <a:effectLst/>
                <a:latin typeface="+mn-lt"/>
              </a:rPr>
              <a:t> </a:t>
            </a:r>
            <a:endParaRPr lang="en-US" sz="1000" b="1" dirty="0">
              <a:solidFill>
                <a:schemeClr val="bg1"/>
              </a:solidFill>
              <a:latin typeface="+mn-lt"/>
            </a:endParaRPr>
          </a:p>
        </p:txBody>
      </p:sp>
      <p:sp>
        <p:nvSpPr>
          <p:cNvPr id="14" name="TextBox 13">
            <a:extLst>
              <a:ext uri="{FF2B5EF4-FFF2-40B4-BE49-F238E27FC236}">
                <a16:creationId xmlns:a16="http://schemas.microsoft.com/office/drawing/2014/main" id="{A8804BC6-ACAF-4B34-BA38-46428BB413CD}"/>
              </a:ext>
            </a:extLst>
          </p:cNvPr>
          <p:cNvSpPr txBox="1"/>
          <p:nvPr/>
        </p:nvSpPr>
        <p:spPr>
          <a:xfrm>
            <a:off x="5218656" y="672737"/>
            <a:ext cx="3213664"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effectLst/>
                <a:latin typeface="+mn-lt"/>
              </a:rPr>
              <a:t>Decision Tree Test </a:t>
            </a:r>
            <a:r>
              <a:rPr lang="en-US" sz="1000" b="1" dirty="0" err="1">
                <a:solidFill>
                  <a:schemeClr val="bg1"/>
                </a:solidFill>
                <a:effectLst/>
                <a:latin typeface="+mn-lt"/>
              </a:rPr>
              <a:t>sebelum</a:t>
            </a:r>
            <a:r>
              <a:rPr lang="en-US" sz="1000" b="1" dirty="0">
                <a:solidFill>
                  <a:schemeClr val="bg1"/>
                </a:solidFill>
                <a:effectLst/>
                <a:latin typeface="+mn-lt"/>
              </a:rPr>
              <a:t> </a:t>
            </a:r>
            <a:r>
              <a:rPr lang="en-US" sz="1000" b="1" dirty="0" err="1">
                <a:solidFill>
                  <a:schemeClr val="bg1"/>
                </a:solidFill>
                <a:effectLst/>
                <a:latin typeface="+mn-lt"/>
              </a:rPr>
              <a:t>scalling</a:t>
            </a:r>
            <a:r>
              <a:rPr lang="en-US" sz="1000" b="1" dirty="0">
                <a:solidFill>
                  <a:schemeClr val="bg1"/>
                </a:solidFill>
                <a:effectLst/>
                <a:latin typeface="+mn-lt"/>
              </a:rPr>
              <a:t> </a:t>
            </a:r>
            <a:endParaRPr lang="en-US" sz="1000" b="1" dirty="0">
              <a:solidFill>
                <a:schemeClr val="bg1"/>
              </a:solidFill>
              <a:latin typeface="+mn-lt"/>
            </a:endParaRPr>
          </a:p>
        </p:txBody>
      </p:sp>
      <p:sp>
        <p:nvSpPr>
          <p:cNvPr id="15" name="TextBox 14">
            <a:extLst>
              <a:ext uri="{FF2B5EF4-FFF2-40B4-BE49-F238E27FC236}">
                <a16:creationId xmlns:a16="http://schemas.microsoft.com/office/drawing/2014/main" id="{7870EB0B-4501-45FF-A8C1-155D80D67B02}"/>
              </a:ext>
            </a:extLst>
          </p:cNvPr>
          <p:cNvSpPr txBox="1"/>
          <p:nvPr/>
        </p:nvSpPr>
        <p:spPr>
          <a:xfrm>
            <a:off x="641256" y="2833243"/>
            <a:ext cx="2813371"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effectLst/>
                <a:latin typeface="+mj-lt"/>
              </a:rPr>
              <a:t>Logistic Regression Train  </a:t>
            </a:r>
            <a:r>
              <a:rPr lang="en-US" sz="1000" b="1" dirty="0" err="1">
                <a:solidFill>
                  <a:schemeClr val="bg1"/>
                </a:solidFill>
                <a:effectLst/>
                <a:latin typeface="+mj-lt"/>
              </a:rPr>
              <a:t>setelah</a:t>
            </a:r>
            <a:r>
              <a:rPr lang="en-US" sz="1000" b="1" dirty="0">
                <a:solidFill>
                  <a:schemeClr val="bg1"/>
                </a:solidFill>
                <a:effectLst/>
                <a:latin typeface="+mj-lt"/>
              </a:rPr>
              <a:t> </a:t>
            </a:r>
            <a:r>
              <a:rPr lang="en-US" sz="1000" b="1" dirty="0" err="1">
                <a:solidFill>
                  <a:schemeClr val="bg1"/>
                </a:solidFill>
                <a:effectLst/>
                <a:latin typeface="+mj-lt"/>
              </a:rPr>
              <a:t>scalling</a:t>
            </a:r>
            <a:endParaRPr lang="en-US" sz="1000" b="1" dirty="0">
              <a:solidFill>
                <a:schemeClr val="bg1"/>
              </a:solidFill>
              <a:effectLst/>
              <a:latin typeface="+mj-lt"/>
            </a:endParaRPr>
          </a:p>
        </p:txBody>
      </p:sp>
      <p:sp>
        <p:nvSpPr>
          <p:cNvPr id="17" name="TextBox 16">
            <a:extLst>
              <a:ext uri="{FF2B5EF4-FFF2-40B4-BE49-F238E27FC236}">
                <a16:creationId xmlns:a16="http://schemas.microsoft.com/office/drawing/2014/main" id="{E096F92C-FA69-456A-A53D-C960A7BA405F}"/>
              </a:ext>
            </a:extLst>
          </p:cNvPr>
          <p:cNvSpPr txBox="1"/>
          <p:nvPr/>
        </p:nvSpPr>
        <p:spPr>
          <a:xfrm>
            <a:off x="5493311" y="2833243"/>
            <a:ext cx="2813371"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effectLst/>
                <a:latin typeface="+mj-lt"/>
              </a:rPr>
              <a:t>Logistic Regression Test </a:t>
            </a:r>
            <a:r>
              <a:rPr lang="en-US" sz="1000" b="1" dirty="0" err="1">
                <a:solidFill>
                  <a:schemeClr val="bg1"/>
                </a:solidFill>
                <a:effectLst/>
                <a:latin typeface="+mj-lt"/>
              </a:rPr>
              <a:t>setelah</a:t>
            </a:r>
            <a:r>
              <a:rPr lang="en-US" sz="1000" b="1" dirty="0">
                <a:solidFill>
                  <a:schemeClr val="bg1"/>
                </a:solidFill>
                <a:effectLst/>
                <a:latin typeface="+mj-lt"/>
              </a:rPr>
              <a:t> </a:t>
            </a:r>
            <a:r>
              <a:rPr lang="en-US" sz="1000" b="1" dirty="0" err="1">
                <a:solidFill>
                  <a:schemeClr val="bg1"/>
                </a:solidFill>
                <a:effectLst/>
                <a:latin typeface="+mj-lt"/>
              </a:rPr>
              <a:t>scalling</a:t>
            </a:r>
            <a:endParaRPr lang="en-US" sz="1000" b="1" dirty="0">
              <a:solidFill>
                <a:schemeClr val="bg1"/>
              </a:solidFill>
              <a:effectLst/>
              <a:latin typeface="+mj-lt"/>
            </a:endParaRPr>
          </a:p>
        </p:txBody>
      </p:sp>
      <p:sp>
        <p:nvSpPr>
          <p:cNvPr id="19" name="Google Shape;115;p27">
            <a:extLst>
              <a:ext uri="{FF2B5EF4-FFF2-40B4-BE49-F238E27FC236}">
                <a16:creationId xmlns:a16="http://schemas.microsoft.com/office/drawing/2014/main" id="{00AF1C23-5F6A-4780-8B79-A017F8C9E179}"/>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5"/>
              </a:rPr>
              <a:t>Q</a:t>
            </a:r>
            <a:r>
              <a:rPr lang="en" sz="1100" dirty="0">
                <a:solidFill>
                  <a:srgbClr val="000000"/>
                </a:solidFill>
                <a:hlinkClick r:id="rId5"/>
              </a:rPr>
              <a:t>uery here</a:t>
            </a:r>
            <a:endParaRPr sz="1100" dirty="0">
              <a:solidFill>
                <a:srgbClr val="000000"/>
              </a:solidFill>
            </a:endParaRPr>
          </a:p>
        </p:txBody>
      </p:sp>
    </p:spTree>
    <p:extLst>
      <p:ext uri="{BB962C8B-B14F-4D97-AF65-F5344CB8AC3E}">
        <p14:creationId xmlns:p14="http://schemas.microsoft.com/office/powerpoint/2010/main" val="175792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24D22BAF-A3A2-4FAE-A8F2-A1C91BF5768D}"/>
              </a:ext>
            </a:extLst>
          </p:cNvPr>
          <p:cNvPicPr>
            <a:picLocks noChangeAspect="1"/>
          </p:cNvPicPr>
          <p:nvPr/>
        </p:nvPicPr>
        <p:blipFill rotWithShape="1">
          <a:blip r:embed="rId3"/>
          <a:srcRect r="12407" b="63863"/>
          <a:stretch/>
        </p:blipFill>
        <p:spPr>
          <a:xfrm>
            <a:off x="518821" y="1124424"/>
            <a:ext cx="3352140" cy="1317083"/>
          </a:xfrm>
          <a:prstGeom prst="rect">
            <a:avLst/>
          </a:prstGeom>
        </p:spPr>
      </p:pic>
      <p:pic>
        <p:nvPicPr>
          <p:cNvPr id="6" name="Picture 5">
            <a:extLst>
              <a:ext uri="{FF2B5EF4-FFF2-40B4-BE49-F238E27FC236}">
                <a16:creationId xmlns:a16="http://schemas.microsoft.com/office/drawing/2014/main" id="{E9075442-32D7-4AEE-81F2-7BBF83606637}"/>
              </a:ext>
            </a:extLst>
          </p:cNvPr>
          <p:cNvPicPr>
            <a:picLocks noChangeAspect="1"/>
          </p:cNvPicPr>
          <p:nvPr/>
        </p:nvPicPr>
        <p:blipFill rotWithShape="1">
          <a:blip r:embed="rId4"/>
          <a:srcRect l="357" t="-1" r="12240" b="63864"/>
          <a:stretch/>
        </p:blipFill>
        <p:spPr>
          <a:xfrm>
            <a:off x="518820" y="3245687"/>
            <a:ext cx="3352141" cy="1317084"/>
          </a:xfrm>
          <a:prstGeom prst="rect">
            <a:avLst/>
          </a:prstGeom>
        </p:spPr>
      </p:pic>
      <p:sp>
        <p:nvSpPr>
          <p:cNvPr id="11" name="TextBox 10">
            <a:extLst>
              <a:ext uri="{FF2B5EF4-FFF2-40B4-BE49-F238E27FC236}">
                <a16:creationId xmlns:a16="http://schemas.microsoft.com/office/drawing/2014/main" id="{D74E7514-632E-4782-80BF-50948DDC8A9F}"/>
              </a:ext>
            </a:extLst>
          </p:cNvPr>
          <p:cNvSpPr txBox="1"/>
          <p:nvPr/>
        </p:nvSpPr>
        <p:spPr>
          <a:xfrm>
            <a:off x="943923" y="2882445"/>
            <a:ext cx="2485892"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effectLst/>
                <a:latin typeface="+mn-lt"/>
              </a:rPr>
              <a:t>Decision Tree Train </a:t>
            </a:r>
            <a:r>
              <a:rPr lang="en-US" sz="1000" b="1" dirty="0" err="1">
                <a:solidFill>
                  <a:schemeClr val="bg1"/>
                </a:solidFill>
                <a:effectLst/>
                <a:latin typeface="+mn-lt"/>
              </a:rPr>
              <a:t>setelah</a:t>
            </a:r>
            <a:r>
              <a:rPr lang="en-US" sz="1000" b="1" dirty="0">
                <a:solidFill>
                  <a:schemeClr val="bg1"/>
                </a:solidFill>
                <a:effectLst/>
                <a:latin typeface="+mn-lt"/>
              </a:rPr>
              <a:t> </a:t>
            </a:r>
            <a:r>
              <a:rPr lang="en-US" sz="1000" b="1" dirty="0" err="1">
                <a:solidFill>
                  <a:schemeClr val="bg1"/>
                </a:solidFill>
                <a:effectLst/>
                <a:latin typeface="+mn-lt"/>
              </a:rPr>
              <a:t>scalling</a:t>
            </a:r>
            <a:r>
              <a:rPr lang="en-US" sz="1000" b="1" dirty="0">
                <a:solidFill>
                  <a:schemeClr val="bg1"/>
                </a:solidFill>
                <a:effectLst/>
                <a:latin typeface="+mn-lt"/>
              </a:rPr>
              <a:t>  </a:t>
            </a:r>
            <a:endParaRPr lang="en-US" sz="1000" b="1" dirty="0">
              <a:solidFill>
                <a:schemeClr val="bg1"/>
              </a:solidFill>
              <a:latin typeface="+mn-lt"/>
            </a:endParaRPr>
          </a:p>
        </p:txBody>
      </p:sp>
      <p:sp>
        <p:nvSpPr>
          <p:cNvPr id="12" name="TextBox 11">
            <a:extLst>
              <a:ext uri="{FF2B5EF4-FFF2-40B4-BE49-F238E27FC236}">
                <a16:creationId xmlns:a16="http://schemas.microsoft.com/office/drawing/2014/main" id="{6A5C5081-731F-4987-BCA7-4AA0CAA0DC08}"/>
              </a:ext>
            </a:extLst>
          </p:cNvPr>
          <p:cNvSpPr txBox="1"/>
          <p:nvPr/>
        </p:nvSpPr>
        <p:spPr>
          <a:xfrm>
            <a:off x="5348709" y="2882444"/>
            <a:ext cx="2796282"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effectLst/>
              </a:rPr>
              <a:t>Decision Tree Test  </a:t>
            </a:r>
            <a:r>
              <a:rPr lang="en-US" sz="1000" b="1" dirty="0" err="1">
                <a:solidFill>
                  <a:schemeClr val="bg1"/>
                </a:solidFill>
                <a:effectLst/>
              </a:rPr>
              <a:t>setelah</a:t>
            </a:r>
            <a:r>
              <a:rPr lang="en-US" sz="1000" b="1" dirty="0">
                <a:solidFill>
                  <a:schemeClr val="bg1"/>
                </a:solidFill>
                <a:effectLst/>
              </a:rPr>
              <a:t> </a:t>
            </a:r>
            <a:r>
              <a:rPr lang="en-US" sz="1000" b="1" dirty="0" err="1">
                <a:solidFill>
                  <a:schemeClr val="bg1"/>
                </a:solidFill>
                <a:effectLst/>
              </a:rPr>
              <a:t>scalling</a:t>
            </a:r>
            <a:r>
              <a:rPr lang="en-US" sz="1000" b="1" dirty="0">
                <a:solidFill>
                  <a:schemeClr val="bg1"/>
                </a:solidFill>
                <a:effectLst/>
              </a:rPr>
              <a:t>  </a:t>
            </a:r>
            <a:endParaRPr lang="en-US" sz="1000" b="1" dirty="0">
              <a:solidFill>
                <a:schemeClr val="bg1"/>
              </a:solidFill>
            </a:endParaRPr>
          </a:p>
        </p:txBody>
      </p:sp>
      <p:pic>
        <p:nvPicPr>
          <p:cNvPr id="13" name="Picture 12">
            <a:extLst>
              <a:ext uri="{FF2B5EF4-FFF2-40B4-BE49-F238E27FC236}">
                <a16:creationId xmlns:a16="http://schemas.microsoft.com/office/drawing/2014/main" id="{3FA5464C-4948-472A-995B-EBD9C3B9CEB2}"/>
              </a:ext>
            </a:extLst>
          </p:cNvPr>
          <p:cNvPicPr>
            <a:picLocks noChangeAspect="1"/>
          </p:cNvPicPr>
          <p:nvPr/>
        </p:nvPicPr>
        <p:blipFill rotWithShape="1">
          <a:blip r:embed="rId3"/>
          <a:srcRect t="50099" r="-216" b="14499"/>
          <a:stretch/>
        </p:blipFill>
        <p:spPr>
          <a:xfrm>
            <a:off x="4758850" y="1124424"/>
            <a:ext cx="3835251" cy="1290320"/>
          </a:xfrm>
          <a:prstGeom prst="rect">
            <a:avLst/>
          </a:prstGeom>
        </p:spPr>
      </p:pic>
      <p:pic>
        <p:nvPicPr>
          <p:cNvPr id="14" name="Picture 13">
            <a:extLst>
              <a:ext uri="{FF2B5EF4-FFF2-40B4-BE49-F238E27FC236}">
                <a16:creationId xmlns:a16="http://schemas.microsoft.com/office/drawing/2014/main" id="{F5F2660A-8C80-42D3-A741-E0456419F449}"/>
              </a:ext>
            </a:extLst>
          </p:cNvPr>
          <p:cNvPicPr>
            <a:picLocks noChangeAspect="1"/>
          </p:cNvPicPr>
          <p:nvPr/>
        </p:nvPicPr>
        <p:blipFill rotWithShape="1">
          <a:blip r:embed="rId4"/>
          <a:srcRect t="50420" r="-2049" b="14177"/>
          <a:stretch/>
        </p:blipFill>
        <p:spPr>
          <a:xfrm>
            <a:off x="4789927" y="3245687"/>
            <a:ext cx="3913845" cy="1290321"/>
          </a:xfrm>
          <a:prstGeom prst="rect">
            <a:avLst/>
          </a:prstGeom>
        </p:spPr>
      </p:pic>
      <p:sp>
        <p:nvSpPr>
          <p:cNvPr id="15" name="TextBox 14">
            <a:extLst>
              <a:ext uri="{FF2B5EF4-FFF2-40B4-BE49-F238E27FC236}">
                <a16:creationId xmlns:a16="http://schemas.microsoft.com/office/drawing/2014/main" id="{45C6032B-467E-47E6-BB1E-7258BA7935FE}"/>
              </a:ext>
            </a:extLst>
          </p:cNvPr>
          <p:cNvSpPr txBox="1"/>
          <p:nvPr/>
        </p:nvSpPr>
        <p:spPr>
          <a:xfrm>
            <a:off x="959967" y="802619"/>
            <a:ext cx="2469848"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latin typeface="+mn-lt"/>
              </a:rPr>
              <a:t>Random Forest Train </a:t>
            </a:r>
            <a:r>
              <a:rPr lang="en-US" sz="1000" b="1" dirty="0">
                <a:solidFill>
                  <a:schemeClr val="bg1"/>
                </a:solidFill>
                <a:effectLst/>
                <a:latin typeface="+mn-lt"/>
              </a:rPr>
              <a:t> </a:t>
            </a:r>
            <a:r>
              <a:rPr lang="en-US" sz="1000" b="1" dirty="0" err="1">
                <a:solidFill>
                  <a:schemeClr val="bg1"/>
                </a:solidFill>
                <a:effectLst/>
                <a:latin typeface="+mn-lt"/>
              </a:rPr>
              <a:t>setelah</a:t>
            </a:r>
            <a:r>
              <a:rPr lang="en-US" sz="1000" b="1" dirty="0">
                <a:solidFill>
                  <a:schemeClr val="bg1"/>
                </a:solidFill>
                <a:effectLst/>
                <a:latin typeface="+mn-lt"/>
              </a:rPr>
              <a:t> </a:t>
            </a:r>
            <a:r>
              <a:rPr lang="en-US" sz="1000" b="1" dirty="0" err="1">
                <a:solidFill>
                  <a:schemeClr val="bg1"/>
                </a:solidFill>
                <a:effectLst/>
                <a:latin typeface="+mn-lt"/>
              </a:rPr>
              <a:t>scalling</a:t>
            </a:r>
            <a:endParaRPr lang="en-US" sz="1000" b="1" dirty="0">
              <a:solidFill>
                <a:schemeClr val="bg1"/>
              </a:solidFill>
              <a:latin typeface="+mn-lt"/>
            </a:endParaRPr>
          </a:p>
        </p:txBody>
      </p:sp>
      <p:sp>
        <p:nvSpPr>
          <p:cNvPr id="16" name="TextBox 15">
            <a:extLst>
              <a:ext uri="{FF2B5EF4-FFF2-40B4-BE49-F238E27FC236}">
                <a16:creationId xmlns:a16="http://schemas.microsoft.com/office/drawing/2014/main" id="{975C600B-6418-44CA-9167-26B5402986B4}"/>
              </a:ext>
            </a:extLst>
          </p:cNvPr>
          <p:cNvSpPr txBox="1"/>
          <p:nvPr/>
        </p:nvSpPr>
        <p:spPr>
          <a:xfrm>
            <a:off x="5511925" y="819692"/>
            <a:ext cx="2469847" cy="24622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1000" b="1" dirty="0">
                <a:solidFill>
                  <a:schemeClr val="bg1"/>
                </a:solidFill>
                <a:latin typeface="+mn-lt"/>
              </a:rPr>
              <a:t>Random Forest Test </a:t>
            </a:r>
            <a:r>
              <a:rPr lang="en-US" sz="1000" b="1" dirty="0">
                <a:solidFill>
                  <a:schemeClr val="bg1"/>
                </a:solidFill>
                <a:effectLst/>
                <a:latin typeface="+mn-lt"/>
              </a:rPr>
              <a:t> </a:t>
            </a:r>
            <a:r>
              <a:rPr lang="en-US" sz="1000" b="1" dirty="0" err="1">
                <a:solidFill>
                  <a:schemeClr val="bg1"/>
                </a:solidFill>
                <a:effectLst/>
                <a:latin typeface="+mn-lt"/>
              </a:rPr>
              <a:t>setelah</a:t>
            </a:r>
            <a:r>
              <a:rPr lang="en-US" sz="1000" b="1" dirty="0">
                <a:solidFill>
                  <a:schemeClr val="bg1"/>
                </a:solidFill>
                <a:effectLst/>
                <a:latin typeface="+mn-lt"/>
              </a:rPr>
              <a:t> </a:t>
            </a:r>
            <a:r>
              <a:rPr lang="en-US" sz="1000" b="1" dirty="0" err="1">
                <a:solidFill>
                  <a:schemeClr val="bg1"/>
                </a:solidFill>
                <a:effectLst/>
                <a:latin typeface="+mn-lt"/>
              </a:rPr>
              <a:t>scalling</a:t>
            </a:r>
            <a:endParaRPr lang="en-US" sz="1000" b="1" dirty="0">
              <a:solidFill>
                <a:schemeClr val="bg1"/>
              </a:solidFill>
              <a:latin typeface="+mn-lt"/>
            </a:endParaRPr>
          </a:p>
        </p:txBody>
      </p:sp>
      <p:sp>
        <p:nvSpPr>
          <p:cNvPr id="17" name="Google Shape;115;p27">
            <a:extLst>
              <a:ext uri="{FF2B5EF4-FFF2-40B4-BE49-F238E27FC236}">
                <a16:creationId xmlns:a16="http://schemas.microsoft.com/office/drawing/2014/main" id="{BD92DAC6-34F9-4BC9-B8A8-8D74B2A9B69E}"/>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5"/>
              </a:rPr>
              <a:t>Q</a:t>
            </a:r>
            <a:r>
              <a:rPr lang="en" sz="1100" dirty="0">
                <a:solidFill>
                  <a:srgbClr val="000000"/>
                </a:solidFill>
                <a:hlinkClick r:id="rId5"/>
              </a:rPr>
              <a:t>uery here</a:t>
            </a:r>
            <a:endParaRPr sz="1100" dirty="0">
              <a:solidFill>
                <a:srgbClr val="000000"/>
              </a:solidFill>
            </a:endParaRPr>
          </a:p>
        </p:txBody>
      </p:sp>
    </p:spTree>
    <p:extLst>
      <p:ext uri="{BB962C8B-B14F-4D97-AF65-F5344CB8AC3E}">
        <p14:creationId xmlns:p14="http://schemas.microsoft.com/office/powerpoint/2010/main" val="165783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9" name="Rectangle 38">
            <a:extLst>
              <a:ext uri="{FF2B5EF4-FFF2-40B4-BE49-F238E27FC236}">
                <a16:creationId xmlns:a16="http://schemas.microsoft.com/office/drawing/2014/main" id="{5DF90AE8-8916-44FA-9391-3C2088558E08}"/>
              </a:ext>
            </a:extLst>
          </p:cNvPr>
          <p:cNvSpPr/>
          <p:nvPr/>
        </p:nvSpPr>
        <p:spPr>
          <a:xfrm>
            <a:off x="4811432" y="983205"/>
            <a:ext cx="4036995" cy="382191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ADE3FD6-04B5-4271-8E7E-DE60965DA1FD}"/>
              </a:ext>
            </a:extLst>
          </p:cNvPr>
          <p:cNvSpPr/>
          <p:nvPr/>
        </p:nvSpPr>
        <p:spPr>
          <a:xfrm>
            <a:off x="307548" y="956613"/>
            <a:ext cx="4036995" cy="38485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5"/>
            <a:ext cx="8520600" cy="795011"/>
          </a:xfrm>
          <a:prstGeom prst="rect">
            <a:avLst/>
          </a:prstGeom>
        </p:spPr>
        <p:txBody>
          <a:bodyPr spcFirstLastPara="1" wrap="square" lIns="91425" tIns="91425" rIns="91425" bIns="91425" anchor="t" anchorCtr="0">
            <a:normAutofit/>
          </a:bodyPr>
          <a:lstStyle/>
          <a:p>
            <a:pPr marL="476250" lvl="0" algn="l" rtl="0">
              <a:spcBef>
                <a:spcPts val="0"/>
              </a:spcBef>
              <a:spcAft>
                <a:spcPts val="0"/>
              </a:spcAft>
              <a:buClr>
                <a:schemeClr val="dk1"/>
              </a:buClr>
              <a:buSzPts val="1500"/>
              <a:buFont typeface="+mj-lt"/>
              <a:buAutoNum type="arabicPeriod" startAt="3"/>
            </a:pPr>
            <a:r>
              <a:rPr lang="en-US" sz="1200" dirty="0" err="1">
                <a:solidFill>
                  <a:schemeClr val="dk1"/>
                </a:solidFill>
              </a:rPr>
              <a:t>Buatlah</a:t>
            </a:r>
            <a:r>
              <a:rPr lang="en-US" sz="1200" dirty="0">
                <a:solidFill>
                  <a:schemeClr val="dk1"/>
                </a:solidFill>
              </a:rPr>
              <a:t> </a:t>
            </a:r>
            <a:r>
              <a:rPr lang="en-US" sz="1200" dirty="0" err="1">
                <a:solidFill>
                  <a:schemeClr val="dk1"/>
                </a:solidFill>
              </a:rPr>
              <a:t>evaluasi</a:t>
            </a:r>
            <a:r>
              <a:rPr lang="en-US" sz="1200" dirty="0">
                <a:solidFill>
                  <a:schemeClr val="dk1"/>
                </a:solidFill>
              </a:rPr>
              <a:t> model </a:t>
            </a:r>
            <a:r>
              <a:rPr lang="en-US" sz="1200" dirty="0" err="1">
                <a:solidFill>
                  <a:schemeClr val="dk1"/>
                </a:solidFill>
              </a:rPr>
              <a:t>menggunakan</a:t>
            </a:r>
            <a:r>
              <a:rPr lang="en-US" sz="1200" dirty="0">
                <a:solidFill>
                  <a:schemeClr val="dk1"/>
                </a:solidFill>
              </a:rPr>
              <a:t> confusion matrix </a:t>
            </a:r>
            <a:r>
              <a:rPr lang="en-US" sz="1200" dirty="0" err="1">
                <a:solidFill>
                  <a:schemeClr val="dk1"/>
                </a:solidFill>
              </a:rPr>
              <a:t>serta</a:t>
            </a:r>
            <a:r>
              <a:rPr lang="en-US" sz="1200" dirty="0">
                <a:solidFill>
                  <a:schemeClr val="dk1"/>
                </a:solidFill>
              </a:rPr>
              <a:t> </a:t>
            </a:r>
            <a:r>
              <a:rPr lang="en-US" sz="1200" dirty="0" err="1">
                <a:solidFill>
                  <a:schemeClr val="dk1"/>
                </a:solidFill>
              </a:rPr>
              <a:t>tunjukan</a:t>
            </a:r>
            <a:r>
              <a:rPr lang="en-US" sz="1200" dirty="0">
                <a:solidFill>
                  <a:schemeClr val="dk1"/>
                </a:solidFill>
              </a:rPr>
              <a:t> feature important </a:t>
            </a:r>
            <a:r>
              <a:rPr lang="en-US" sz="1200" dirty="0" err="1">
                <a:solidFill>
                  <a:schemeClr val="dk1"/>
                </a:solidFill>
              </a:rPr>
              <a:t>dari</a:t>
            </a:r>
            <a:r>
              <a:rPr lang="en-US" sz="1200" dirty="0">
                <a:solidFill>
                  <a:schemeClr val="dk1"/>
                </a:solidFill>
              </a:rPr>
              <a:t> </a:t>
            </a:r>
            <a:r>
              <a:rPr lang="en-US" sz="1200" dirty="0" err="1">
                <a:solidFill>
                  <a:schemeClr val="dk1"/>
                </a:solidFill>
              </a:rPr>
              <a:t>hasil</a:t>
            </a:r>
            <a:r>
              <a:rPr lang="en-US" sz="1200" dirty="0">
                <a:solidFill>
                  <a:schemeClr val="dk1"/>
                </a:solidFill>
              </a:rPr>
              <a:t> model </a:t>
            </a:r>
            <a:r>
              <a:rPr lang="en-US" sz="1200" dirty="0" err="1">
                <a:solidFill>
                  <a:schemeClr val="dk1"/>
                </a:solidFill>
              </a:rPr>
              <a:t>tersebut</a:t>
            </a:r>
            <a:r>
              <a:rPr lang="en-US" sz="1200" dirty="0">
                <a:solidFill>
                  <a:schemeClr val="dk1"/>
                </a:solidFill>
              </a:rPr>
              <a:t>.</a:t>
            </a:r>
          </a:p>
        </p:txBody>
      </p:sp>
      <p:pic>
        <p:nvPicPr>
          <p:cNvPr id="5" name="Picture 4">
            <a:extLst>
              <a:ext uri="{FF2B5EF4-FFF2-40B4-BE49-F238E27FC236}">
                <a16:creationId xmlns:a16="http://schemas.microsoft.com/office/drawing/2014/main" id="{8DF28544-63B0-413E-99BC-A63212ABBA08}"/>
              </a:ext>
            </a:extLst>
          </p:cNvPr>
          <p:cNvPicPr>
            <a:picLocks noChangeAspect="1"/>
          </p:cNvPicPr>
          <p:nvPr/>
        </p:nvPicPr>
        <p:blipFill rotWithShape="1">
          <a:blip r:embed="rId3"/>
          <a:srcRect t="36959" r="73518" b="48467"/>
          <a:stretch/>
        </p:blipFill>
        <p:spPr>
          <a:xfrm>
            <a:off x="844810" y="2798356"/>
            <a:ext cx="1028815" cy="525155"/>
          </a:xfrm>
          <a:prstGeom prst="rect">
            <a:avLst/>
          </a:prstGeom>
        </p:spPr>
      </p:pic>
      <p:pic>
        <p:nvPicPr>
          <p:cNvPr id="7" name="Picture 6">
            <a:extLst>
              <a:ext uri="{FF2B5EF4-FFF2-40B4-BE49-F238E27FC236}">
                <a16:creationId xmlns:a16="http://schemas.microsoft.com/office/drawing/2014/main" id="{5E16A693-59C4-4839-82F3-F297156B73CD}"/>
              </a:ext>
            </a:extLst>
          </p:cNvPr>
          <p:cNvPicPr>
            <a:picLocks noChangeAspect="1"/>
          </p:cNvPicPr>
          <p:nvPr/>
        </p:nvPicPr>
        <p:blipFill rotWithShape="1">
          <a:blip r:embed="rId4"/>
          <a:srcRect t="37633" r="73686" b="47958"/>
          <a:stretch/>
        </p:blipFill>
        <p:spPr>
          <a:xfrm>
            <a:off x="844811" y="1617436"/>
            <a:ext cx="1028814" cy="525155"/>
          </a:xfrm>
          <a:prstGeom prst="rect">
            <a:avLst/>
          </a:prstGeom>
        </p:spPr>
      </p:pic>
      <p:pic>
        <p:nvPicPr>
          <p:cNvPr id="8" name="Picture 7">
            <a:extLst>
              <a:ext uri="{FF2B5EF4-FFF2-40B4-BE49-F238E27FC236}">
                <a16:creationId xmlns:a16="http://schemas.microsoft.com/office/drawing/2014/main" id="{9EE9333D-EA19-4066-9BD8-04E0FA98F65F}"/>
              </a:ext>
            </a:extLst>
          </p:cNvPr>
          <p:cNvPicPr>
            <a:picLocks noChangeAspect="1"/>
          </p:cNvPicPr>
          <p:nvPr/>
        </p:nvPicPr>
        <p:blipFill rotWithShape="1">
          <a:blip r:embed="rId4"/>
          <a:srcRect l="2" t="88800" r="73148"/>
          <a:stretch/>
        </p:blipFill>
        <p:spPr>
          <a:xfrm>
            <a:off x="2692015" y="1611916"/>
            <a:ext cx="1049855" cy="408228"/>
          </a:xfrm>
          <a:prstGeom prst="rect">
            <a:avLst/>
          </a:prstGeom>
        </p:spPr>
      </p:pic>
      <p:pic>
        <p:nvPicPr>
          <p:cNvPr id="9" name="Picture 8">
            <a:extLst>
              <a:ext uri="{FF2B5EF4-FFF2-40B4-BE49-F238E27FC236}">
                <a16:creationId xmlns:a16="http://schemas.microsoft.com/office/drawing/2014/main" id="{58989222-5764-4DFF-A171-4BC7054980E6}"/>
              </a:ext>
            </a:extLst>
          </p:cNvPr>
          <p:cNvPicPr>
            <a:picLocks noChangeAspect="1"/>
          </p:cNvPicPr>
          <p:nvPr/>
        </p:nvPicPr>
        <p:blipFill rotWithShape="1">
          <a:blip r:embed="rId3"/>
          <a:srcRect t="88839" r="72976"/>
          <a:stretch/>
        </p:blipFill>
        <p:spPr>
          <a:xfrm>
            <a:off x="2692014" y="2855347"/>
            <a:ext cx="1049855" cy="402148"/>
          </a:xfrm>
          <a:prstGeom prst="rect">
            <a:avLst/>
          </a:prstGeom>
        </p:spPr>
      </p:pic>
      <p:pic>
        <p:nvPicPr>
          <p:cNvPr id="10" name="Picture 9">
            <a:extLst>
              <a:ext uri="{FF2B5EF4-FFF2-40B4-BE49-F238E27FC236}">
                <a16:creationId xmlns:a16="http://schemas.microsoft.com/office/drawing/2014/main" id="{A5EC664B-54E9-4A49-90FA-A4330D7A32F1}"/>
              </a:ext>
            </a:extLst>
          </p:cNvPr>
          <p:cNvPicPr>
            <a:picLocks noChangeAspect="1"/>
          </p:cNvPicPr>
          <p:nvPr/>
        </p:nvPicPr>
        <p:blipFill rotWithShape="1">
          <a:blip r:embed="rId5"/>
          <a:srcRect t="37065" r="72508" b="48526"/>
          <a:stretch/>
        </p:blipFill>
        <p:spPr>
          <a:xfrm>
            <a:off x="844810" y="4118833"/>
            <a:ext cx="1049855" cy="525155"/>
          </a:xfrm>
          <a:prstGeom prst="rect">
            <a:avLst/>
          </a:prstGeom>
        </p:spPr>
      </p:pic>
      <p:pic>
        <p:nvPicPr>
          <p:cNvPr id="11" name="Picture 10">
            <a:extLst>
              <a:ext uri="{FF2B5EF4-FFF2-40B4-BE49-F238E27FC236}">
                <a16:creationId xmlns:a16="http://schemas.microsoft.com/office/drawing/2014/main" id="{D4404BED-BC4F-4951-B32B-934245E70356}"/>
              </a:ext>
            </a:extLst>
          </p:cNvPr>
          <p:cNvPicPr>
            <a:picLocks noChangeAspect="1"/>
          </p:cNvPicPr>
          <p:nvPr/>
        </p:nvPicPr>
        <p:blipFill rotWithShape="1">
          <a:blip r:embed="rId5"/>
          <a:srcRect t="87982" r="72508"/>
          <a:stretch/>
        </p:blipFill>
        <p:spPr>
          <a:xfrm>
            <a:off x="2692013" y="4114056"/>
            <a:ext cx="1049855" cy="438007"/>
          </a:xfrm>
          <a:prstGeom prst="rect">
            <a:avLst/>
          </a:prstGeom>
        </p:spPr>
      </p:pic>
      <p:pic>
        <p:nvPicPr>
          <p:cNvPr id="12" name="Picture 11">
            <a:extLst>
              <a:ext uri="{FF2B5EF4-FFF2-40B4-BE49-F238E27FC236}">
                <a16:creationId xmlns:a16="http://schemas.microsoft.com/office/drawing/2014/main" id="{E3B83E4F-8B45-45CE-81C0-C1CD08D0EAD2}"/>
              </a:ext>
            </a:extLst>
          </p:cNvPr>
          <p:cNvPicPr>
            <a:picLocks noChangeAspect="1"/>
          </p:cNvPicPr>
          <p:nvPr/>
        </p:nvPicPr>
        <p:blipFill rotWithShape="1">
          <a:blip r:embed="rId6"/>
          <a:srcRect t="36616" r="74644" b="48975"/>
          <a:stretch/>
        </p:blipFill>
        <p:spPr>
          <a:xfrm>
            <a:off x="5320380" y="1575980"/>
            <a:ext cx="1018659" cy="525155"/>
          </a:xfrm>
          <a:prstGeom prst="rect">
            <a:avLst/>
          </a:prstGeom>
        </p:spPr>
      </p:pic>
      <p:pic>
        <p:nvPicPr>
          <p:cNvPr id="13" name="Picture 12">
            <a:extLst>
              <a:ext uri="{FF2B5EF4-FFF2-40B4-BE49-F238E27FC236}">
                <a16:creationId xmlns:a16="http://schemas.microsoft.com/office/drawing/2014/main" id="{D19B90A5-4E8D-49EB-9C62-5584778238F4}"/>
              </a:ext>
            </a:extLst>
          </p:cNvPr>
          <p:cNvPicPr>
            <a:picLocks noChangeAspect="1"/>
          </p:cNvPicPr>
          <p:nvPr/>
        </p:nvPicPr>
        <p:blipFill rotWithShape="1">
          <a:blip r:embed="rId6"/>
          <a:srcRect t="86864" r="74643"/>
          <a:stretch/>
        </p:blipFill>
        <p:spPr>
          <a:xfrm>
            <a:off x="7488941" y="1575980"/>
            <a:ext cx="1018659" cy="478826"/>
          </a:xfrm>
          <a:prstGeom prst="rect">
            <a:avLst/>
          </a:prstGeom>
        </p:spPr>
      </p:pic>
      <p:pic>
        <p:nvPicPr>
          <p:cNvPr id="14" name="Picture 13">
            <a:extLst>
              <a:ext uri="{FF2B5EF4-FFF2-40B4-BE49-F238E27FC236}">
                <a16:creationId xmlns:a16="http://schemas.microsoft.com/office/drawing/2014/main" id="{1106505E-A05F-44B1-8D32-379482FAE7F3}"/>
              </a:ext>
            </a:extLst>
          </p:cNvPr>
          <p:cNvPicPr>
            <a:picLocks noChangeAspect="1"/>
          </p:cNvPicPr>
          <p:nvPr/>
        </p:nvPicPr>
        <p:blipFill rotWithShape="1">
          <a:blip r:embed="rId7"/>
          <a:srcRect t="36106" r="71860" b="49485"/>
          <a:stretch/>
        </p:blipFill>
        <p:spPr>
          <a:xfrm>
            <a:off x="5262141" y="2765529"/>
            <a:ext cx="1076898" cy="525155"/>
          </a:xfrm>
          <a:prstGeom prst="rect">
            <a:avLst/>
          </a:prstGeom>
        </p:spPr>
      </p:pic>
      <p:pic>
        <p:nvPicPr>
          <p:cNvPr id="15" name="Picture 14">
            <a:extLst>
              <a:ext uri="{FF2B5EF4-FFF2-40B4-BE49-F238E27FC236}">
                <a16:creationId xmlns:a16="http://schemas.microsoft.com/office/drawing/2014/main" id="{AB8306E9-DD55-4AE8-9295-8ABB6796F6CF}"/>
              </a:ext>
            </a:extLst>
          </p:cNvPr>
          <p:cNvPicPr>
            <a:picLocks noChangeAspect="1"/>
          </p:cNvPicPr>
          <p:nvPr/>
        </p:nvPicPr>
        <p:blipFill rotWithShape="1">
          <a:blip r:embed="rId7"/>
          <a:srcRect t="86863" r="72567"/>
          <a:stretch/>
        </p:blipFill>
        <p:spPr>
          <a:xfrm>
            <a:off x="7457745" y="2762420"/>
            <a:ext cx="1049855" cy="478826"/>
          </a:xfrm>
          <a:prstGeom prst="rect">
            <a:avLst/>
          </a:prstGeom>
        </p:spPr>
      </p:pic>
      <p:pic>
        <p:nvPicPr>
          <p:cNvPr id="16" name="Picture 15">
            <a:extLst>
              <a:ext uri="{FF2B5EF4-FFF2-40B4-BE49-F238E27FC236}">
                <a16:creationId xmlns:a16="http://schemas.microsoft.com/office/drawing/2014/main" id="{2F5AFF2B-FD8A-4A41-825B-053ABB9F5A4B}"/>
              </a:ext>
            </a:extLst>
          </p:cNvPr>
          <p:cNvPicPr>
            <a:picLocks noChangeAspect="1"/>
          </p:cNvPicPr>
          <p:nvPr/>
        </p:nvPicPr>
        <p:blipFill rotWithShape="1">
          <a:blip r:embed="rId8"/>
          <a:srcRect l="-9" t="36438" r="72635" b="49154"/>
          <a:stretch/>
        </p:blipFill>
        <p:spPr>
          <a:xfrm>
            <a:off x="5304781" y="4062842"/>
            <a:ext cx="1049855" cy="525155"/>
          </a:xfrm>
          <a:prstGeom prst="rect">
            <a:avLst/>
          </a:prstGeom>
        </p:spPr>
      </p:pic>
      <p:pic>
        <p:nvPicPr>
          <p:cNvPr id="17" name="Picture 16">
            <a:extLst>
              <a:ext uri="{FF2B5EF4-FFF2-40B4-BE49-F238E27FC236}">
                <a16:creationId xmlns:a16="http://schemas.microsoft.com/office/drawing/2014/main" id="{2BD856AC-F343-4AE4-B3B6-586697243C96}"/>
              </a:ext>
            </a:extLst>
          </p:cNvPr>
          <p:cNvPicPr>
            <a:picLocks noChangeAspect="1"/>
          </p:cNvPicPr>
          <p:nvPr/>
        </p:nvPicPr>
        <p:blipFill rotWithShape="1">
          <a:blip r:embed="rId8"/>
          <a:srcRect t="87982" r="72626"/>
          <a:stretch/>
        </p:blipFill>
        <p:spPr>
          <a:xfrm>
            <a:off x="7457745" y="4078120"/>
            <a:ext cx="1049855" cy="438007"/>
          </a:xfrm>
          <a:prstGeom prst="rect">
            <a:avLst/>
          </a:prstGeom>
        </p:spPr>
      </p:pic>
      <p:sp>
        <p:nvSpPr>
          <p:cNvPr id="19" name="TextBox 18">
            <a:extLst>
              <a:ext uri="{FF2B5EF4-FFF2-40B4-BE49-F238E27FC236}">
                <a16:creationId xmlns:a16="http://schemas.microsoft.com/office/drawing/2014/main" id="{20371414-54B4-4F4B-9DC1-9E987C1800D0}"/>
              </a:ext>
            </a:extLst>
          </p:cNvPr>
          <p:cNvSpPr txBox="1"/>
          <p:nvPr/>
        </p:nvSpPr>
        <p:spPr>
          <a:xfrm>
            <a:off x="490897" y="1365695"/>
            <a:ext cx="1757680" cy="246221"/>
          </a:xfrm>
          <a:prstGeom prst="rect">
            <a:avLst/>
          </a:prstGeom>
          <a:noFill/>
        </p:spPr>
        <p:txBody>
          <a:bodyPr wrap="square">
            <a:spAutoFit/>
          </a:bodyPr>
          <a:lstStyle/>
          <a:p>
            <a:pPr algn="ctr"/>
            <a:r>
              <a:rPr lang="en-US" sz="1000" b="0" dirty="0">
                <a:solidFill>
                  <a:srgbClr val="000000"/>
                </a:solidFill>
                <a:effectLst/>
                <a:latin typeface="+mj-lt"/>
              </a:rPr>
              <a:t>Logistic Regression Train </a:t>
            </a:r>
            <a:endParaRPr lang="en-US" sz="1000" dirty="0">
              <a:latin typeface="+mj-lt"/>
            </a:endParaRPr>
          </a:p>
        </p:txBody>
      </p:sp>
      <p:sp>
        <p:nvSpPr>
          <p:cNvPr id="25" name="TextBox 24">
            <a:extLst>
              <a:ext uri="{FF2B5EF4-FFF2-40B4-BE49-F238E27FC236}">
                <a16:creationId xmlns:a16="http://schemas.microsoft.com/office/drawing/2014/main" id="{F23E5799-6EBF-4912-95DD-9FEC97BCD54F}"/>
              </a:ext>
            </a:extLst>
          </p:cNvPr>
          <p:cNvSpPr txBox="1"/>
          <p:nvPr/>
        </p:nvSpPr>
        <p:spPr>
          <a:xfrm>
            <a:off x="607377" y="2609126"/>
            <a:ext cx="1503680" cy="246221"/>
          </a:xfrm>
          <a:prstGeom prst="rect">
            <a:avLst/>
          </a:prstGeom>
          <a:noFill/>
        </p:spPr>
        <p:txBody>
          <a:bodyPr wrap="square">
            <a:spAutoFit/>
          </a:bodyPr>
          <a:lstStyle/>
          <a:p>
            <a:pPr algn="ctr"/>
            <a:r>
              <a:rPr lang="en-US" sz="1000" dirty="0"/>
              <a:t>Random Forest Train </a:t>
            </a:r>
          </a:p>
        </p:txBody>
      </p:sp>
      <p:sp>
        <p:nvSpPr>
          <p:cNvPr id="27" name="TextBox 26">
            <a:extLst>
              <a:ext uri="{FF2B5EF4-FFF2-40B4-BE49-F238E27FC236}">
                <a16:creationId xmlns:a16="http://schemas.microsoft.com/office/drawing/2014/main" id="{790171A9-C33C-432D-9E47-D2DBDD05FE34}"/>
              </a:ext>
            </a:extLst>
          </p:cNvPr>
          <p:cNvSpPr txBox="1"/>
          <p:nvPr/>
        </p:nvSpPr>
        <p:spPr>
          <a:xfrm>
            <a:off x="617897" y="3852557"/>
            <a:ext cx="1503680" cy="246221"/>
          </a:xfrm>
          <a:prstGeom prst="rect">
            <a:avLst/>
          </a:prstGeom>
          <a:noFill/>
        </p:spPr>
        <p:txBody>
          <a:bodyPr wrap="square">
            <a:spAutoFit/>
          </a:bodyPr>
          <a:lstStyle/>
          <a:p>
            <a:pPr algn="ctr"/>
            <a:r>
              <a:rPr lang="en-US" sz="1000" b="0" dirty="0">
                <a:solidFill>
                  <a:srgbClr val="000000"/>
                </a:solidFill>
                <a:effectLst/>
                <a:latin typeface="+mn-lt"/>
              </a:rPr>
              <a:t>Decision Tree Train </a:t>
            </a:r>
            <a:endParaRPr lang="en-US" sz="1000" dirty="0">
              <a:latin typeface="+mn-lt"/>
            </a:endParaRPr>
          </a:p>
        </p:txBody>
      </p:sp>
      <p:sp>
        <p:nvSpPr>
          <p:cNvPr id="28" name="TextBox 27">
            <a:extLst>
              <a:ext uri="{FF2B5EF4-FFF2-40B4-BE49-F238E27FC236}">
                <a16:creationId xmlns:a16="http://schemas.microsoft.com/office/drawing/2014/main" id="{B434F512-B492-4F16-A168-C62B774B827C}"/>
              </a:ext>
            </a:extLst>
          </p:cNvPr>
          <p:cNvSpPr txBox="1"/>
          <p:nvPr/>
        </p:nvSpPr>
        <p:spPr>
          <a:xfrm>
            <a:off x="4982900" y="1319450"/>
            <a:ext cx="1757680" cy="246221"/>
          </a:xfrm>
          <a:prstGeom prst="rect">
            <a:avLst/>
          </a:prstGeom>
          <a:noFill/>
        </p:spPr>
        <p:txBody>
          <a:bodyPr wrap="square">
            <a:spAutoFit/>
          </a:bodyPr>
          <a:lstStyle/>
          <a:p>
            <a:pPr algn="ctr"/>
            <a:r>
              <a:rPr lang="en-US" sz="1000" b="0" dirty="0">
                <a:solidFill>
                  <a:srgbClr val="000000"/>
                </a:solidFill>
                <a:effectLst/>
                <a:latin typeface="+mj-lt"/>
              </a:rPr>
              <a:t>Logistic Regression Train </a:t>
            </a:r>
            <a:endParaRPr lang="en-US" sz="1000" dirty="0">
              <a:latin typeface="+mj-lt"/>
            </a:endParaRPr>
          </a:p>
        </p:txBody>
      </p:sp>
      <p:sp>
        <p:nvSpPr>
          <p:cNvPr id="29" name="TextBox 28">
            <a:extLst>
              <a:ext uri="{FF2B5EF4-FFF2-40B4-BE49-F238E27FC236}">
                <a16:creationId xmlns:a16="http://schemas.microsoft.com/office/drawing/2014/main" id="{52EA4AAD-C585-4481-A1FA-DCBB3B139374}"/>
              </a:ext>
            </a:extLst>
          </p:cNvPr>
          <p:cNvSpPr txBox="1"/>
          <p:nvPr/>
        </p:nvSpPr>
        <p:spPr>
          <a:xfrm>
            <a:off x="5099380" y="2562881"/>
            <a:ext cx="1503680" cy="246221"/>
          </a:xfrm>
          <a:prstGeom prst="rect">
            <a:avLst/>
          </a:prstGeom>
          <a:noFill/>
        </p:spPr>
        <p:txBody>
          <a:bodyPr wrap="square">
            <a:spAutoFit/>
          </a:bodyPr>
          <a:lstStyle/>
          <a:p>
            <a:pPr algn="ctr"/>
            <a:r>
              <a:rPr lang="en-US" sz="1000" dirty="0"/>
              <a:t>Random Forest Train </a:t>
            </a:r>
          </a:p>
        </p:txBody>
      </p:sp>
      <p:sp>
        <p:nvSpPr>
          <p:cNvPr id="30" name="TextBox 29">
            <a:extLst>
              <a:ext uri="{FF2B5EF4-FFF2-40B4-BE49-F238E27FC236}">
                <a16:creationId xmlns:a16="http://schemas.microsoft.com/office/drawing/2014/main" id="{35418525-3304-4C66-AB2F-834986E6BF66}"/>
              </a:ext>
            </a:extLst>
          </p:cNvPr>
          <p:cNvSpPr txBox="1"/>
          <p:nvPr/>
        </p:nvSpPr>
        <p:spPr>
          <a:xfrm>
            <a:off x="5109900" y="3806312"/>
            <a:ext cx="1503680" cy="246221"/>
          </a:xfrm>
          <a:prstGeom prst="rect">
            <a:avLst/>
          </a:prstGeom>
          <a:noFill/>
        </p:spPr>
        <p:txBody>
          <a:bodyPr wrap="square">
            <a:spAutoFit/>
          </a:bodyPr>
          <a:lstStyle/>
          <a:p>
            <a:pPr algn="ctr"/>
            <a:r>
              <a:rPr lang="en-US" sz="1000" b="0" dirty="0">
                <a:solidFill>
                  <a:srgbClr val="000000"/>
                </a:solidFill>
                <a:effectLst/>
                <a:latin typeface="+mn-lt"/>
              </a:rPr>
              <a:t>Decision Tree Train </a:t>
            </a:r>
            <a:endParaRPr lang="en-US" sz="1000" dirty="0">
              <a:latin typeface="+mn-lt"/>
            </a:endParaRPr>
          </a:p>
        </p:txBody>
      </p:sp>
      <p:sp>
        <p:nvSpPr>
          <p:cNvPr id="31" name="TextBox 30">
            <a:extLst>
              <a:ext uri="{FF2B5EF4-FFF2-40B4-BE49-F238E27FC236}">
                <a16:creationId xmlns:a16="http://schemas.microsoft.com/office/drawing/2014/main" id="{22FEA935-A0CC-4DFD-B750-3794933AD694}"/>
              </a:ext>
            </a:extLst>
          </p:cNvPr>
          <p:cNvSpPr txBox="1"/>
          <p:nvPr/>
        </p:nvSpPr>
        <p:spPr>
          <a:xfrm>
            <a:off x="2371523" y="1380973"/>
            <a:ext cx="1757680" cy="246221"/>
          </a:xfrm>
          <a:prstGeom prst="rect">
            <a:avLst/>
          </a:prstGeom>
          <a:noFill/>
        </p:spPr>
        <p:txBody>
          <a:bodyPr wrap="square">
            <a:spAutoFit/>
          </a:bodyPr>
          <a:lstStyle/>
          <a:p>
            <a:pPr algn="ctr"/>
            <a:r>
              <a:rPr lang="en-US" sz="1000" b="0" dirty="0">
                <a:solidFill>
                  <a:srgbClr val="000000"/>
                </a:solidFill>
                <a:effectLst/>
                <a:latin typeface="+mj-lt"/>
              </a:rPr>
              <a:t>Logistic Regression Test </a:t>
            </a:r>
            <a:endParaRPr lang="en-US" sz="1000" dirty="0">
              <a:latin typeface="+mj-lt"/>
            </a:endParaRPr>
          </a:p>
        </p:txBody>
      </p:sp>
      <p:sp>
        <p:nvSpPr>
          <p:cNvPr id="32" name="TextBox 31">
            <a:extLst>
              <a:ext uri="{FF2B5EF4-FFF2-40B4-BE49-F238E27FC236}">
                <a16:creationId xmlns:a16="http://schemas.microsoft.com/office/drawing/2014/main" id="{A495872A-9395-41E7-8417-9C3B511704EB}"/>
              </a:ext>
            </a:extLst>
          </p:cNvPr>
          <p:cNvSpPr txBox="1"/>
          <p:nvPr/>
        </p:nvSpPr>
        <p:spPr>
          <a:xfrm>
            <a:off x="2488003" y="2624404"/>
            <a:ext cx="1503680" cy="246221"/>
          </a:xfrm>
          <a:prstGeom prst="rect">
            <a:avLst/>
          </a:prstGeom>
          <a:noFill/>
        </p:spPr>
        <p:txBody>
          <a:bodyPr wrap="square">
            <a:spAutoFit/>
          </a:bodyPr>
          <a:lstStyle/>
          <a:p>
            <a:pPr algn="ctr"/>
            <a:r>
              <a:rPr lang="en-US" sz="1000" dirty="0"/>
              <a:t>Random Forest </a:t>
            </a:r>
            <a:r>
              <a:rPr lang="en-US" sz="1000" b="0" dirty="0">
                <a:solidFill>
                  <a:srgbClr val="000000"/>
                </a:solidFill>
                <a:effectLst/>
                <a:latin typeface="+mj-lt"/>
              </a:rPr>
              <a:t>Test </a:t>
            </a:r>
            <a:r>
              <a:rPr lang="en-US" sz="1000" dirty="0"/>
              <a:t> </a:t>
            </a:r>
          </a:p>
        </p:txBody>
      </p:sp>
      <p:sp>
        <p:nvSpPr>
          <p:cNvPr id="33" name="TextBox 32">
            <a:extLst>
              <a:ext uri="{FF2B5EF4-FFF2-40B4-BE49-F238E27FC236}">
                <a16:creationId xmlns:a16="http://schemas.microsoft.com/office/drawing/2014/main" id="{6776CFF4-2E5C-47C5-94B6-36B4CC02BCAA}"/>
              </a:ext>
            </a:extLst>
          </p:cNvPr>
          <p:cNvSpPr txBox="1"/>
          <p:nvPr/>
        </p:nvSpPr>
        <p:spPr>
          <a:xfrm>
            <a:off x="2498523" y="3867835"/>
            <a:ext cx="1503680" cy="246221"/>
          </a:xfrm>
          <a:prstGeom prst="rect">
            <a:avLst/>
          </a:prstGeom>
          <a:noFill/>
        </p:spPr>
        <p:txBody>
          <a:bodyPr wrap="square">
            <a:spAutoFit/>
          </a:bodyPr>
          <a:lstStyle/>
          <a:p>
            <a:pPr algn="ctr"/>
            <a:r>
              <a:rPr lang="en-US" sz="1000" b="0" dirty="0">
                <a:solidFill>
                  <a:srgbClr val="000000"/>
                </a:solidFill>
                <a:effectLst/>
                <a:latin typeface="+mn-lt"/>
              </a:rPr>
              <a:t>Decision Tree </a:t>
            </a:r>
            <a:r>
              <a:rPr lang="en-US" sz="1000" b="0" dirty="0">
                <a:solidFill>
                  <a:srgbClr val="000000"/>
                </a:solidFill>
                <a:effectLst/>
                <a:latin typeface="+mj-lt"/>
              </a:rPr>
              <a:t>Test </a:t>
            </a:r>
            <a:r>
              <a:rPr lang="en-US" sz="1000" b="0" dirty="0">
                <a:solidFill>
                  <a:srgbClr val="000000"/>
                </a:solidFill>
                <a:effectLst/>
                <a:latin typeface="+mn-lt"/>
              </a:rPr>
              <a:t> </a:t>
            </a:r>
            <a:endParaRPr lang="en-US" sz="1000" dirty="0">
              <a:latin typeface="+mn-lt"/>
            </a:endParaRPr>
          </a:p>
        </p:txBody>
      </p:sp>
      <p:sp>
        <p:nvSpPr>
          <p:cNvPr id="34" name="TextBox 33">
            <a:extLst>
              <a:ext uri="{FF2B5EF4-FFF2-40B4-BE49-F238E27FC236}">
                <a16:creationId xmlns:a16="http://schemas.microsoft.com/office/drawing/2014/main" id="{4FDB9996-04DA-4218-BC9D-54E88179BEBC}"/>
              </a:ext>
            </a:extLst>
          </p:cNvPr>
          <p:cNvSpPr txBox="1"/>
          <p:nvPr/>
        </p:nvSpPr>
        <p:spPr>
          <a:xfrm>
            <a:off x="7068588" y="1293866"/>
            <a:ext cx="1757680" cy="246221"/>
          </a:xfrm>
          <a:prstGeom prst="rect">
            <a:avLst/>
          </a:prstGeom>
          <a:noFill/>
        </p:spPr>
        <p:txBody>
          <a:bodyPr wrap="square">
            <a:spAutoFit/>
          </a:bodyPr>
          <a:lstStyle/>
          <a:p>
            <a:pPr algn="ctr"/>
            <a:r>
              <a:rPr lang="en-US" sz="1000" b="0" dirty="0">
                <a:solidFill>
                  <a:srgbClr val="000000"/>
                </a:solidFill>
                <a:effectLst/>
                <a:latin typeface="+mj-lt"/>
              </a:rPr>
              <a:t>Logistic Regression Test </a:t>
            </a:r>
            <a:endParaRPr lang="en-US" sz="1000" dirty="0">
              <a:latin typeface="+mj-lt"/>
            </a:endParaRPr>
          </a:p>
        </p:txBody>
      </p:sp>
      <p:sp>
        <p:nvSpPr>
          <p:cNvPr id="35" name="TextBox 34">
            <a:extLst>
              <a:ext uri="{FF2B5EF4-FFF2-40B4-BE49-F238E27FC236}">
                <a16:creationId xmlns:a16="http://schemas.microsoft.com/office/drawing/2014/main" id="{D12D0325-1DB7-4B4C-877F-9AF5AD0C403B}"/>
              </a:ext>
            </a:extLst>
          </p:cNvPr>
          <p:cNvSpPr txBox="1"/>
          <p:nvPr/>
        </p:nvSpPr>
        <p:spPr>
          <a:xfrm>
            <a:off x="7185068" y="2537297"/>
            <a:ext cx="1503680" cy="246221"/>
          </a:xfrm>
          <a:prstGeom prst="rect">
            <a:avLst/>
          </a:prstGeom>
          <a:noFill/>
        </p:spPr>
        <p:txBody>
          <a:bodyPr wrap="square">
            <a:spAutoFit/>
          </a:bodyPr>
          <a:lstStyle/>
          <a:p>
            <a:pPr algn="ctr"/>
            <a:r>
              <a:rPr lang="en-US" sz="1000" dirty="0"/>
              <a:t>Random Forest </a:t>
            </a:r>
            <a:r>
              <a:rPr lang="en-US" sz="1000" b="0" dirty="0">
                <a:solidFill>
                  <a:srgbClr val="000000"/>
                </a:solidFill>
                <a:effectLst/>
                <a:latin typeface="+mj-lt"/>
              </a:rPr>
              <a:t>Test </a:t>
            </a:r>
            <a:r>
              <a:rPr lang="en-US" sz="1000" dirty="0"/>
              <a:t> </a:t>
            </a:r>
          </a:p>
        </p:txBody>
      </p:sp>
      <p:sp>
        <p:nvSpPr>
          <p:cNvPr id="36" name="TextBox 35">
            <a:extLst>
              <a:ext uri="{FF2B5EF4-FFF2-40B4-BE49-F238E27FC236}">
                <a16:creationId xmlns:a16="http://schemas.microsoft.com/office/drawing/2014/main" id="{C6605EDF-38CF-4C8A-8676-0C5AA1469109}"/>
              </a:ext>
            </a:extLst>
          </p:cNvPr>
          <p:cNvSpPr txBox="1"/>
          <p:nvPr/>
        </p:nvSpPr>
        <p:spPr>
          <a:xfrm>
            <a:off x="7195588" y="3780728"/>
            <a:ext cx="1503680" cy="246221"/>
          </a:xfrm>
          <a:prstGeom prst="rect">
            <a:avLst/>
          </a:prstGeom>
          <a:noFill/>
        </p:spPr>
        <p:txBody>
          <a:bodyPr wrap="square">
            <a:spAutoFit/>
          </a:bodyPr>
          <a:lstStyle/>
          <a:p>
            <a:pPr algn="ctr"/>
            <a:r>
              <a:rPr lang="en-US" sz="1000" b="0" dirty="0">
                <a:solidFill>
                  <a:srgbClr val="000000"/>
                </a:solidFill>
                <a:effectLst/>
                <a:latin typeface="+mn-lt"/>
              </a:rPr>
              <a:t>Decision Tree </a:t>
            </a:r>
            <a:r>
              <a:rPr lang="en-US" sz="1000" b="0" dirty="0">
                <a:solidFill>
                  <a:srgbClr val="000000"/>
                </a:solidFill>
                <a:effectLst/>
                <a:latin typeface="+mj-lt"/>
              </a:rPr>
              <a:t>Test </a:t>
            </a:r>
            <a:r>
              <a:rPr lang="en-US" sz="1000" b="0" dirty="0">
                <a:solidFill>
                  <a:srgbClr val="000000"/>
                </a:solidFill>
                <a:effectLst/>
                <a:latin typeface="+mn-lt"/>
              </a:rPr>
              <a:t> </a:t>
            </a:r>
            <a:endParaRPr lang="en-US" sz="1000" dirty="0">
              <a:latin typeface="+mn-lt"/>
            </a:endParaRPr>
          </a:p>
        </p:txBody>
      </p:sp>
      <p:sp>
        <p:nvSpPr>
          <p:cNvPr id="40" name="TextBox 39">
            <a:extLst>
              <a:ext uri="{FF2B5EF4-FFF2-40B4-BE49-F238E27FC236}">
                <a16:creationId xmlns:a16="http://schemas.microsoft.com/office/drawing/2014/main" id="{61D5FCE5-09F6-4E34-AE2A-1C86DE282E06}"/>
              </a:ext>
            </a:extLst>
          </p:cNvPr>
          <p:cNvSpPr txBox="1"/>
          <p:nvPr/>
        </p:nvSpPr>
        <p:spPr>
          <a:xfrm>
            <a:off x="1451656" y="957880"/>
            <a:ext cx="1757680" cy="276999"/>
          </a:xfrm>
          <a:prstGeom prst="rect">
            <a:avLst/>
          </a:prstGeom>
          <a:noFill/>
        </p:spPr>
        <p:txBody>
          <a:bodyPr wrap="square">
            <a:spAutoFit/>
          </a:bodyPr>
          <a:lstStyle/>
          <a:p>
            <a:pPr algn="ctr"/>
            <a:r>
              <a:rPr lang="en-US" sz="1200" b="1" dirty="0" err="1">
                <a:solidFill>
                  <a:schemeClr val="bg1"/>
                </a:solidFill>
                <a:effectLst/>
                <a:latin typeface="+mj-lt"/>
              </a:rPr>
              <a:t>Sebelum</a:t>
            </a:r>
            <a:r>
              <a:rPr lang="en-US" sz="1200" b="1" dirty="0">
                <a:solidFill>
                  <a:schemeClr val="bg1"/>
                </a:solidFill>
                <a:effectLst/>
                <a:latin typeface="+mj-lt"/>
              </a:rPr>
              <a:t> Scaling</a:t>
            </a:r>
            <a:endParaRPr lang="en-US" sz="1200" b="1" dirty="0">
              <a:solidFill>
                <a:schemeClr val="bg1"/>
              </a:solidFill>
              <a:latin typeface="+mj-lt"/>
            </a:endParaRPr>
          </a:p>
        </p:txBody>
      </p:sp>
      <p:sp>
        <p:nvSpPr>
          <p:cNvPr id="41" name="TextBox 40">
            <a:extLst>
              <a:ext uri="{FF2B5EF4-FFF2-40B4-BE49-F238E27FC236}">
                <a16:creationId xmlns:a16="http://schemas.microsoft.com/office/drawing/2014/main" id="{1B2FA1F9-D9D0-4208-A7FA-5579F87A26C1}"/>
              </a:ext>
            </a:extLst>
          </p:cNvPr>
          <p:cNvSpPr txBox="1"/>
          <p:nvPr/>
        </p:nvSpPr>
        <p:spPr>
          <a:xfrm>
            <a:off x="5951089" y="956613"/>
            <a:ext cx="1757680" cy="276999"/>
          </a:xfrm>
          <a:prstGeom prst="rect">
            <a:avLst/>
          </a:prstGeom>
          <a:noFill/>
        </p:spPr>
        <p:txBody>
          <a:bodyPr wrap="square">
            <a:spAutoFit/>
          </a:bodyPr>
          <a:lstStyle/>
          <a:p>
            <a:pPr algn="ctr"/>
            <a:r>
              <a:rPr lang="en-US" sz="1200" b="1" dirty="0">
                <a:solidFill>
                  <a:schemeClr val="bg1"/>
                </a:solidFill>
                <a:effectLst/>
                <a:latin typeface="+mj-lt"/>
              </a:rPr>
              <a:t>Setelah Scaling</a:t>
            </a:r>
            <a:endParaRPr lang="en-US" sz="1200" b="1" dirty="0">
              <a:solidFill>
                <a:schemeClr val="bg1"/>
              </a:solidFill>
              <a:latin typeface="+mj-lt"/>
            </a:endParaRPr>
          </a:p>
        </p:txBody>
      </p:sp>
      <p:sp>
        <p:nvSpPr>
          <p:cNvPr id="42" name="Google Shape;115;p27">
            <a:extLst>
              <a:ext uri="{FF2B5EF4-FFF2-40B4-BE49-F238E27FC236}">
                <a16:creationId xmlns:a16="http://schemas.microsoft.com/office/drawing/2014/main" id="{068542A4-BD58-4121-A580-4E3F3C16BA63}"/>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9"/>
              </a:rPr>
              <a:t>Q</a:t>
            </a:r>
            <a:r>
              <a:rPr lang="en" sz="1100" dirty="0">
                <a:solidFill>
                  <a:srgbClr val="000000"/>
                </a:solidFill>
                <a:hlinkClick r:id="rId9"/>
              </a:rPr>
              <a:t>uery here</a:t>
            </a:r>
            <a:endParaRPr sz="1100" dirty="0">
              <a:solidFill>
                <a:srgbClr val="000000"/>
              </a:solidFill>
            </a:endParaRPr>
          </a:p>
        </p:txBody>
      </p:sp>
    </p:spTree>
    <p:extLst>
      <p:ext uri="{BB962C8B-B14F-4D97-AF65-F5344CB8AC3E}">
        <p14:creationId xmlns:p14="http://schemas.microsoft.com/office/powerpoint/2010/main" val="297312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2880" y="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Modeling</a:t>
            </a:r>
            <a:endParaRPr sz="1798" dirty="0">
              <a:solidFill>
                <a:schemeClr val="lt1"/>
              </a:solidFill>
              <a:latin typeface="Roboto"/>
              <a:ea typeface="Roboto"/>
              <a:cs typeface="Roboto"/>
              <a:sym typeface="Roboto"/>
            </a:endParaRPr>
          </a:p>
        </p:txBody>
      </p:sp>
      <p:pic>
        <p:nvPicPr>
          <p:cNvPr id="4" name="Picture 3">
            <a:extLst>
              <a:ext uri="{FF2B5EF4-FFF2-40B4-BE49-F238E27FC236}">
                <a16:creationId xmlns:a16="http://schemas.microsoft.com/office/drawing/2014/main" id="{5F4BB852-DBB9-422D-9D3C-A0667634CF36}"/>
              </a:ext>
            </a:extLst>
          </p:cNvPr>
          <p:cNvPicPr>
            <a:picLocks noChangeAspect="1"/>
          </p:cNvPicPr>
          <p:nvPr/>
        </p:nvPicPr>
        <p:blipFill>
          <a:blip r:embed="rId3"/>
          <a:stretch>
            <a:fillRect/>
          </a:stretch>
        </p:blipFill>
        <p:spPr>
          <a:xfrm>
            <a:off x="7164160" y="1613160"/>
            <a:ext cx="1590428" cy="2095720"/>
          </a:xfrm>
          <a:prstGeom prst="rect">
            <a:avLst/>
          </a:prstGeom>
        </p:spPr>
      </p:pic>
      <p:grpSp>
        <p:nvGrpSpPr>
          <p:cNvPr id="5" name="Group 4">
            <a:extLst>
              <a:ext uri="{FF2B5EF4-FFF2-40B4-BE49-F238E27FC236}">
                <a16:creationId xmlns:a16="http://schemas.microsoft.com/office/drawing/2014/main" id="{83C660BC-A637-42D4-B90F-C0DABA9BEB9B}"/>
              </a:ext>
            </a:extLst>
          </p:cNvPr>
          <p:cNvGrpSpPr/>
          <p:nvPr/>
        </p:nvGrpSpPr>
        <p:grpSpPr>
          <a:xfrm>
            <a:off x="169459" y="1361440"/>
            <a:ext cx="6576781" cy="2905760"/>
            <a:chOff x="342179" y="608637"/>
            <a:chExt cx="5629167" cy="2117685"/>
          </a:xfrm>
        </p:grpSpPr>
        <p:pic>
          <p:nvPicPr>
            <p:cNvPr id="1026" name="Picture 2">
              <a:extLst>
                <a:ext uri="{FF2B5EF4-FFF2-40B4-BE49-F238E27FC236}">
                  <a16:creationId xmlns:a16="http://schemas.microsoft.com/office/drawing/2014/main" id="{C991EBE2-D638-4C70-A289-40BEEB704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78" r="75865" b="64677"/>
            <a:stretch/>
          </p:blipFill>
          <p:spPr bwMode="auto">
            <a:xfrm>
              <a:off x="342179" y="608637"/>
              <a:ext cx="5629167" cy="1453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B46DD75-3D27-40F3-A83D-630772F846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78" t="81732" r="75865"/>
            <a:stretch/>
          </p:blipFill>
          <p:spPr bwMode="auto">
            <a:xfrm>
              <a:off x="342179" y="1974444"/>
              <a:ext cx="5629167" cy="75187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Google Shape;54;p13">
            <a:extLst>
              <a:ext uri="{FF2B5EF4-FFF2-40B4-BE49-F238E27FC236}">
                <a16:creationId xmlns:a16="http://schemas.microsoft.com/office/drawing/2014/main" id="{445718CF-5019-47E5-8ADA-CC79DEAAAC68}"/>
              </a:ext>
            </a:extLst>
          </p:cNvPr>
          <p:cNvSpPr txBox="1">
            <a:spLocks/>
          </p:cNvSpPr>
          <p:nvPr/>
        </p:nvSpPr>
        <p:spPr>
          <a:xfrm>
            <a:off x="0" y="0"/>
            <a:ext cx="8180700" cy="52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9pPr>
          </a:lstStyle>
          <a:p>
            <a:pPr>
              <a:buSzPts val="990"/>
            </a:pPr>
            <a:r>
              <a:rPr lang="en-US" sz="1798" b="1">
                <a:latin typeface="Roboto"/>
                <a:ea typeface="Roboto"/>
                <a:cs typeface="Roboto"/>
                <a:sym typeface="Roboto"/>
              </a:rPr>
              <a:t>Data Modeling</a:t>
            </a:r>
            <a:endParaRPr lang="en-US" sz="1798" dirty="0">
              <a:latin typeface="Roboto"/>
              <a:ea typeface="Roboto"/>
              <a:cs typeface="Roboto"/>
              <a:sym typeface="Roboto"/>
            </a:endParaRPr>
          </a:p>
        </p:txBody>
      </p:sp>
      <p:sp>
        <p:nvSpPr>
          <p:cNvPr id="13" name="Google Shape;54;p13">
            <a:extLst>
              <a:ext uri="{FF2B5EF4-FFF2-40B4-BE49-F238E27FC236}">
                <a16:creationId xmlns:a16="http://schemas.microsoft.com/office/drawing/2014/main" id="{F33C5F23-EEEA-4979-ABEE-9E935F2195C0}"/>
              </a:ext>
            </a:extLst>
          </p:cNvPr>
          <p:cNvSpPr txBox="1">
            <a:spLocks/>
          </p:cNvSpPr>
          <p:nvPr/>
        </p:nvSpPr>
        <p:spPr>
          <a:xfrm>
            <a:off x="481650" y="806580"/>
            <a:ext cx="8180700" cy="52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200"/>
              <a:buFont typeface="Arial"/>
              <a:buNone/>
              <a:defRPr sz="2200" b="0" i="0" u="none" strike="noStrike" cap="none">
                <a:solidFill>
                  <a:schemeClr val="lt1"/>
                </a:solidFill>
                <a:latin typeface="Arial"/>
                <a:ea typeface="Arial"/>
                <a:cs typeface="Arial"/>
                <a:sym typeface="Arial"/>
              </a:defRPr>
            </a:lvl9pPr>
          </a:lstStyle>
          <a:p>
            <a:pPr>
              <a:buSzPts val="990"/>
            </a:pPr>
            <a:r>
              <a:rPr lang="en-US" sz="1798" dirty="0">
                <a:solidFill>
                  <a:schemeClr val="tx1"/>
                </a:solidFill>
                <a:latin typeface="Roboto"/>
                <a:ea typeface="Roboto"/>
                <a:cs typeface="Roboto"/>
                <a:sym typeface="Roboto"/>
              </a:rPr>
              <a:t>Feature Importance</a:t>
            </a:r>
          </a:p>
        </p:txBody>
      </p:sp>
      <p:sp>
        <p:nvSpPr>
          <p:cNvPr id="14" name="Google Shape;115;p27">
            <a:extLst>
              <a:ext uri="{FF2B5EF4-FFF2-40B4-BE49-F238E27FC236}">
                <a16:creationId xmlns:a16="http://schemas.microsoft.com/office/drawing/2014/main" id="{494642CD-490E-45A2-BA6D-633FCC755F23}"/>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5"/>
              </a:rPr>
              <a:t>Q</a:t>
            </a:r>
            <a:r>
              <a:rPr lang="en" sz="1100" dirty="0">
                <a:solidFill>
                  <a:srgbClr val="000000"/>
                </a:solidFill>
                <a:hlinkClick r:id="rId5"/>
              </a:rPr>
              <a:t>uery here</a:t>
            </a:r>
            <a:endParaRPr sz="1100" dirty="0">
              <a:solidFill>
                <a:srgbClr val="000000"/>
              </a:solidFill>
            </a:endParaRPr>
          </a:p>
        </p:txBody>
      </p:sp>
    </p:spTree>
    <p:extLst>
      <p:ext uri="{BB962C8B-B14F-4D97-AF65-F5344CB8AC3E}">
        <p14:creationId xmlns:p14="http://schemas.microsoft.com/office/powerpoint/2010/main" val="353713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5" name="Google Shape;115;p27">
            <a:extLst>
              <a:ext uri="{FF2B5EF4-FFF2-40B4-BE49-F238E27FC236}">
                <a16:creationId xmlns:a16="http://schemas.microsoft.com/office/drawing/2014/main" id="{ABE9F83B-CAF3-40C1-B3F4-168286ECABAC}"/>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26" name="Picture 2">
            <a:extLst>
              <a:ext uri="{FF2B5EF4-FFF2-40B4-BE49-F238E27FC236}">
                <a16:creationId xmlns:a16="http://schemas.microsoft.com/office/drawing/2014/main" id="{0EE513D1-1146-4803-85EA-5F4E80462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31141"/>
            <a:ext cx="91440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2A9082-D269-4CDF-A97F-1B1118A29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0204" y="3168956"/>
            <a:ext cx="3653796" cy="1795934"/>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5;p13"/>
          <p:cNvSpPr txBox="1">
            <a:spLocks noGrp="1"/>
          </p:cNvSpPr>
          <p:nvPr>
            <p:ph type="body" idx="1"/>
          </p:nvPr>
        </p:nvSpPr>
        <p:spPr>
          <a:xfrm>
            <a:off x="0" y="560375"/>
            <a:ext cx="9144000" cy="518617"/>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200" dirty="0">
                <a:solidFill>
                  <a:schemeClr val="dk1"/>
                </a:solidFill>
              </a:rPr>
              <a:t>1.  </a:t>
            </a:r>
            <a:r>
              <a:rPr lang="en-US" sz="1200" dirty="0" err="1">
                <a:solidFill>
                  <a:schemeClr val="dk1"/>
                </a:solidFill>
              </a:rPr>
              <a:t>Buatlah</a:t>
            </a:r>
            <a:r>
              <a:rPr lang="en-US" sz="1200" dirty="0">
                <a:solidFill>
                  <a:schemeClr val="dk1"/>
                </a:solidFill>
              </a:rPr>
              <a:t> </a:t>
            </a:r>
            <a:r>
              <a:rPr lang="en-US" sz="1200" dirty="0" err="1">
                <a:solidFill>
                  <a:schemeClr val="dk1"/>
                </a:solidFill>
              </a:rPr>
              <a:t>rekomendasi</a:t>
            </a:r>
            <a:r>
              <a:rPr lang="en-US" sz="1200" dirty="0">
                <a:solidFill>
                  <a:schemeClr val="dk1"/>
                </a:solidFill>
              </a:rPr>
              <a:t> </a:t>
            </a:r>
            <a:r>
              <a:rPr lang="en-US" sz="1200" dirty="0" err="1">
                <a:solidFill>
                  <a:schemeClr val="dk1"/>
                </a:solidFill>
              </a:rPr>
              <a:t>bisnis</a:t>
            </a:r>
            <a:r>
              <a:rPr lang="en-US" sz="1200" dirty="0">
                <a:solidFill>
                  <a:schemeClr val="dk1"/>
                </a:solidFill>
              </a:rPr>
              <a:t> </a:t>
            </a:r>
            <a:r>
              <a:rPr lang="en-US" sz="1200" dirty="0" err="1">
                <a:solidFill>
                  <a:schemeClr val="dk1"/>
                </a:solidFill>
              </a:rPr>
              <a:t>berdasarkan</a:t>
            </a:r>
            <a:r>
              <a:rPr lang="en-US" sz="1200" dirty="0">
                <a:solidFill>
                  <a:schemeClr val="dk1"/>
                </a:solidFill>
              </a:rPr>
              <a:t> feature important.</a:t>
            </a:r>
          </a:p>
          <a:p>
            <a:pPr marL="133350" lvl="0" indent="0" algn="l" rtl="0">
              <a:spcBef>
                <a:spcPts val="0"/>
              </a:spcBef>
              <a:spcAft>
                <a:spcPts val="0"/>
              </a:spcAft>
              <a:buClr>
                <a:schemeClr val="dk1"/>
              </a:buClr>
              <a:buSzPts val="1500"/>
              <a:buNone/>
            </a:pPr>
            <a:endParaRPr sz="1200" dirty="0">
              <a:solidFill>
                <a:schemeClr val="dk1"/>
              </a:solidFill>
            </a:endParaRPr>
          </a:p>
        </p:txBody>
      </p:sp>
      <p:sp>
        <p:nvSpPr>
          <p:cNvPr id="7" name="Google Shape;55;p13">
            <a:extLst>
              <a:ext uri="{FF2B5EF4-FFF2-40B4-BE49-F238E27FC236}">
                <a16:creationId xmlns:a16="http://schemas.microsoft.com/office/drawing/2014/main" id="{DF661DCF-2F51-448C-84ED-E37F3973374B}"/>
              </a:ext>
            </a:extLst>
          </p:cNvPr>
          <p:cNvSpPr txBox="1">
            <a:spLocks/>
          </p:cNvSpPr>
          <p:nvPr/>
        </p:nvSpPr>
        <p:spPr>
          <a:xfrm>
            <a:off x="0" y="3168956"/>
            <a:ext cx="5490204" cy="1937369"/>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5888" indent="-115888">
              <a:lnSpc>
                <a:spcPct val="120000"/>
              </a:lnSpc>
              <a:buClr>
                <a:schemeClr val="dk1"/>
              </a:buClr>
              <a:buSzPts val="1500"/>
              <a:buFont typeface="Arial"/>
              <a:buNone/>
            </a:pPr>
            <a:r>
              <a:rPr lang="en-US" sz="1500" dirty="0">
                <a:solidFill>
                  <a:schemeClr val="dk1"/>
                </a:solidFill>
              </a:rPr>
              <a:t>1)    </a:t>
            </a:r>
            <a:r>
              <a:rPr lang="en-US" sz="1500" dirty="0" err="1">
                <a:solidFill>
                  <a:schemeClr val="dk1"/>
                </a:solidFill>
              </a:rPr>
              <a:t>Mengoptimalkan</a:t>
            </a:r>
            <a:r>
              <a:rPr lang="en-US" sz="1500" dirty="0">
                <a:solidFill>
                  <a:schemeClr val="dk1"/>
                </a:solidFill>
              </a:rPr>
              <a:t> </a:t>
            </a:r>
            <a:r>
              <a:rPr lang="en-US" sz="1500" dirty="0" err="1">
                <a:solidFill>
                  <a:schemeClr val="dk1"/>
                </a:solidFill>
              </a:rPr>
              <a:t>kampanye</a:t>
            </a:r>
            <a:r>
              <a:rPr lang="en-US" sz="1500" dirty="0">
                <a:solidFill>
                  <a:schemeClr val="dk1"/>
                </a:solidFill>
              </a:rPr>
              <a:t> </a:t>
            </a:r>
            <a:r>
              <a:rPr lang="en-US" sz="1500" dirty="0" err="1">
                <a:solidFill>
                  <a:schemeClr val="dk1"/>
                </a:solidFill>
              </a:rPr>
              <a:t>iklan</a:t>
            </a:r>
            <a:r>
              <a:rPr lang="en-US" sz="1500" dirty="0">
                <a:solidFill>
                  <a:schemeClr val="dk1"/>
                </a:solidFill>
              </a:rPr>
              <a:t> </a:t>
            </a:r>
            <a:r>
              <a:rPr lang="en-US" sz="1500" dirty="0" err="1">
                <a:solidFill>
                  <a:schemeClr val="dk1"/>
                </a:solidFill>
              </a:rPr>
              <a:t>untuk</a:t>
            </a:r>
            <a:r>
              <a:rPr lang="en-US" sz="1500" dirty="0">
                <a:solidFill>
                  <a:schemeClr val="dk1"/>
                </a:solidFill>
              </a:rPr>
              <a:t> </a:t>
            </a:r>
            <a:r>
              <a:rPr lang="en-US" sz="1500" dirty="0" err="1">
                <a:solidFill>
                  <a:schemeClr val="dk1"/>
                </a:solidFill>
              </a:rPr>
              <a:t>tingkat</a:t>
            </a:r>
            <a:r>
              <a:rPr lang="en-US" sz="1500" dirty="0">
                <a:solidFill>
                  <a:schemeClr val="dk1"/>
                </a:solidFill>
              </a:rPr>
              <a:t> </a:t>
            </a:r>
            <a:r>
              <a:rPr lang="en-US" sz="1500" dirty="0" err="1">
                <a:solidFill>
                  <a:schemeClr val="dk1"/>
                </a:solidFill>
              </a:rPr>
              <a:t>konversi</a:t>
            </a:r>
            <a:r>
              <a:rPr lang="en-US" sz="1500" dirty="0">
                <a:solidFill>
                  <a:schemeClr val="dk1"/>
                </a:solidFill>
              </a:rPr>
              <a:t> </a:t>
            </a:r>
            <a:r>
              <a:rPr lang="en-US" sz="1500" dirty="0" err="1">
                <a:solidFill>
                  <a:schemeClr val="dk1"/>
                </a:solidFill>
              </a:rPr>
              <a:t>setinggi</a:t>
            </a:r>
            <a:r>
              <a:rPr lang="en-US" sz="1500" dirty="0">
                <a:solidFill>
                  <a:schemeClr val="dk1"/>
                </a:solidFill>
              </a:rPr>
              <a:t> </a:t>
            </a:r>
            <a:r>
              <a:rPr lang="en-US" sz="1500" dirty="0" err="1">
                <a:solidFill>
                  <a:schemeClr val="dk1"/>
                </a:solidFill>
              </a:rPr>
              <a:t>mungkin</a:t>
            </a:r>
            <a:r>
              <a:rPr lang="en-US" sz="1500" dirty="0">
                <a:solidFill>
                  <a:schemeClr val="dk1"/>
                </a:solidFill>
              </a:rPr>
              <a:t>.</a:t>
            </a:r>
          </a:p>
          <a:p>
            <a:pPr marL="511175" indent="-223838">
              <a:lnSpc>
                <a:spcPct val="120000"/>
              </a:lnSpc>
              <a:buClr>
                <a:schemeClr val="dk1"/>
              </a:buClr>
              <a:buSzPts val="1500"/>
            </a:pPr>
            <a:r>
              <a:rPr lang="en-US" sz="1500" dirty="0" err="1">
                <a:solidFill>
                  <a:schemeClr val="dk1"/>
                </a:solidFill>
              </a:rPr>
              <a:t>Kelompok</a:t>
            </a:r>
            <a:r>
              <a:rPr lang="en-US" sz="1500" dirty="0">
                <a:solidFill>
                  <a:schemeClr val="dk1"/>
                </a:solidFill>
              </a:rPr>
              <a:t> </a:t>
            </a:r>
            <a:r>
              <a:rPr lang="en-US" sz="1500" dirty="0" err="1">
                <a:solidFill>
                  <a:schemeClr val="dk1"/>
                </a:solidFill>
              </a:rPr>
              <a:t>usia</a:t>
            </a:r>
            <a:r>
              <a:rPr lang="en-US" sz="1500" dirty="0">
                <a:solidFill>
                  <a:schemeClr val="dk1"/>
                </a:solidFill>
              </a:rPr>
              <a:t> </a:t>
            </a:r>
            <a:r>
              <a:rPr lang="en-US" sz="1500" dirty="0" err="1">
                <a:solidFill>
                  <a:schemeClr val="dk1"/>
                </a:solidFill>
              </a:rPr>
              <a:t>Pengguna</a:t>
            </a:r>
            <a:r>
              <a:rPr lang="en-US" sz="1500" dirty="0">
                <a:solidFill>
                  <a:schemeClr val="dk1"/>
                </a:solidFill>
              </a:rPr>
              <a:t> 30-50 </a:t>
            </a:r>
            <a:r>
              <a:rPr lang="en-US" sz="1500" dirty="0" err="1">
                <a:solidFill>
                  <a:schemeClr val="dk1"/>
                </a:solidFill>
              </a:rPr>
              <a:t>harus</a:t>
            </a:r>
            <a:r>
              <a:rPr lang="en-US" sz="1500" dirty="0">
                <a:solidFill>
                  <a:schemeClr val="dk1"/>
                </a:solidFill>
              </a:rPr>
              <a:t> </a:t>
            </a:r>
            <a:r>
              <a:rPr lang="en-US" sz="1500" dirty="0" err="1">
                <a:solidFill>
                  <a:schemeClr val="dk1"/>
                </a:solidFill>
              </a:rPr>
              <a:t>menjadi</a:t>
            </a:r>
            <a:r>
              <a:rPr lang="en-US" sz="1500" dirty="0">
                <a:solidFill>
                  <a:schemeClr val="dk1"/>
                </a:solidFill>
              </a:rPr>
              <a:t> target </a:t>
            </a:r>
            <a:r>
              <a:rPr lang="en-US" sz="1500" dirty="0" err="1">
                <a:solidFill>
                  <a:schemeClr val="dk1"/>
                </a:solidFill>
              </a:rPr>
              <a:t>utama</a:t>
            </a:r>
            <a:r>
              <a:rPr lang="en-US" sz="1500" dirty="0">
                <a:solidFill>
                  <a:schemeClr val="dk1"/>
                </a:solidFill>
              </a:rPr>
              <a:t>.</a:t>
            </a:r>
          </a:p>
          <a:p>
            <a:pPr marL="511175" indent="-223838">
              <a:lnSpc>
                <a:spcPct val="120000"/>
              </a:lnSpc>
              <a:buClr>
                <a:schemeClr val="dk1"/>
              </a:buClr>
              <a:buSzPts val="1500"/>
            </a:pPr>
            <a:r>
              <a:rPr lang="en-US" sz="1500" dirty="0" err="1">
                <a:solidFill>
                  <a:schemeClr val="dk1"/>
                </a:solidFill>
              </a:rPr>
              <a:t>Pengguna</a:t>
            </a:r>
            <a:r>
              <a:rPr lang="en-US" sz="1500" dirty="0">
                <a:solidFill>
                  <a:schemeClr val="dk1"/>
                </a:solidFill>
              </a:rPr>
              <a:t> di </a:t>
            </a:r>
            <a:r>
              <a:rPr lang="en-US" sz="1500" dirty="0" err="1">
                <a:solidFill>
                  <a:schemeClr val="dk1"/>
                </a:solidFill>
              </a:rPr>
              <a:t>bulan</a:t>
            </a:r>
            <a:r>
              <a:rPr lang="en-US" sz="1500" dirty="0">
                <a:solidFill>
                  <a:schemeClr val="dk1"/>
                </a:solidFill>
              </a:rPr>
              <a:t> </a:t>
            </a:r>
            <a:r>
              <a:rPr lang="en-US" sz="1500" dirty="0" err="1">
                <a:solidFill>
                  <a:schemeClr val="dk1"/>
                </a:solidFill>
              </a:rPr>
              <a:t>Juli</a:t>
            </a:r>
            <a:r>
              <a:rPr lang="en-US" sz="1500" dirty="0">
                <a:solidFill>
                  <a:schemeClr val="dk1"/>
                </a:solidFill>
              </a:rPr>
              <a:t> </a:t>
            </a:r>
            <a:r>
              <a:rPr lang="en-US" sz="1500" dirty="0" err="1">
                <a:solidFill>
                  <a:schemeClr val="dk1"/>
                </a:solidFill>
              </a:rPr>
              <a:t>terendah</a:t>
            </a:r>
            <a:r>
              <a:rPr lang="en-US" sz="1500" dirty="0">
                <a:solidFill>
                  <a:schemeClr val="dk1"/>
                </a:solidFill>
              </a:rPr>
              <a:t> </a:t>
            </a:r>
            <a:r>
              <a:rPr lang="en-US" sz="1500" dirty="0" err="1">
                <a:solidFill>
                  <a:schemeClr val="dk1"/>
                </a:solidFill>
              </a:rPr>
              <a:t>harus</a:t>
            </a:r>
            <a:r>
              <a:rPr lang="en-US" sz="1500" dirty="0">
                <a:solidFill>
                  <a:schemeClr val="dk1"/>
                </a:solidFill>
              </a:rPr>
              <a:t> </a:t>
            </a:r>
            <a:r>
              <a:rPr lang="en-US" sz="1500" dirty="0" err="1">
                <a:solidFill>
                  <a:schemeClr val="dk1"/>
                </a:solidFill>
              </a:rPr>
              <a:t>dicek</a:t>
            </a:r>
            <a:r>
              <a:rPr lang="en-US" sz="1500" dirty="0">
                <a:solidFill>
                  <a:schemeClr val="dk1"/>
                </a:solidFill>
              </a:rPr>
              <a:t> </a:t>
            </a:r>
            <a:r>
              <a:rPr lang="en-US" sz="1500" dirty="0" err="1">
                <a:solidFill>
                  <a:schemeClr val="dk1"/>
                </a:solidFill>
              </a:rPr>
              <a:t>kembali</a:t>
            </a:r>
            <a:r>
              <a:rPr lang="en-US" sz="1500" dirty="0">
                <a:solidFill>
                  <a:schemeClr val="dk1"/>
                </a:solidFill>
              </a:rPr>
              <a:t> </a:t>
            </a:r>
            <a:r>
              <a:rPr lang="en-US" sz="1500" dirty="0" err="1">
                <a:solidFill>
                  <a:schemeClr val="dk1"/>
                </a:solidFill>
              </a:rPr>
              <a:t>kenapa</a:t>
            </a:r>
            <a:r>
              <a:rPr lang="en-US" sz="1500" dirty="0">
                <a:solidFill>
                  <a:schemeClr val="dk1"/>
                </a:solidFill>
              </a:rPr>
              <a:t> </a:t>
            </a:r>
            <a:r>
              <a:rPr lang="en-US" sz="1500" dirty="0" err="1">
                <a:solidFill>
                  <a:schemeClr val="dk1"/>
                </a:solidFill>
              </a:rPr>
              <a:t>menurun</a:t>
            </a:r>
            <a:r>
              <a:rPr lang="en-US" sz="1500" dirty="0">
                <a:solidFill>
                  <a:schemeClr val="dk1"/>
                </a:solidFill>
              </a:rPr>
              <a:t> dan </a:t>
            </a:r>
            <a:r>
              <a:rPr lang="en-US" sz="1500" dirty="0" err="1">
                <a:solidFill>
                  <a:schemeClr val="dk1"/>
                </a:solidFill>
              </a:rPr>
              <a:t>iklan</a:t>
            </a:r>
            <a:r>
              <a:rPr lang="en-US" sz="1500" dirty="0">
                <a:solidFill>
                  <a:schemeClr val="dk1"/>
                </a:solidFill>
              </a:rPr>
              <a:t> </a:t>
            </a:r>
            <a:r>
              <a:rPr lang="en-US" sz="1500" dirty="0" err="1">
                <a:solidFill>
                  <a:schemeClr val="dk1"/>
                </a:solidFill>
              </a:rPr>
              <a:t>apa</a:t>
            </a:r>
            <a:r>
              <a:rPr lang="en-US" sz="1500" dirty="0">
                <a:solidFill>
                  <a:schemeClr val="dk1"/>
                </a:solidFill>
              </a:rPr>
              <a:t> yang </a:t>
            </a:r>
            <a:r>
              <a:rPr lang="en-US" sz="1500" dirty="0" err="1">
                <a:solidFill>
                  <a:schemeClr val="dk1"/>
                </a:solidFill>
              </a:rPr>
              <a:t>ditanyangkan</a:t>
            </a:r>
            <a:r>
              <a:rPr lang="en-US" sz="1500" dirty="0">
                <a:solidFill>
                  <a:schemeClr val="dk1"/>
                </a:solidFill>
              </a:rPr>
              <a:t>.</a:t>
            </a:r>
          </a:p>
          <a:p>
            <a:pPr marL="511175" indent="-223838">
              <a:lnSpc>
                <a:spcPct val="120000"/>
              </a:lnSpc>
              <a:buClr>
                <a:schemeClr val="dk1"/>
              </a:buClr>
              <a:buSzPts val="1500"/>
            </a:pPr>
            <a:r>
              <a:rPr lang="en-US" sz="1500" dirty="0" err="1">
                <a:solidFill>
                  <a:schemeClr val="dk1"/>
                </a:solidFill>
              </a:rPr>
              <a:t>Kategori</a:t>
            </a:r>
            <a:r>
              <a:rPr lang="en-US" sz="1500" dirty="0">
                <a:solidFill>
                  <a:schemeClr val="dk1"/>
                </a:solidFill>
              </a:rPr>
              <a:t> </a:t>
            </a:r>
            <a:r>
              <a:rPr lang="en-US" sz="1500" dirty="0" err="1">
                <a:solidFill>
                  <a:schemeClr val="dk1"/>
                </a:solidFill>
              </a:rPr>
              <a:t>iklan</a:t>
            </a:r>
            <a:r>
              <a:rPr lang="en-US" sz="1500" dirty="0">
                <a:solidFill>
                  <a:schemeClr val="dk1"/>
                </a:solidFill>
              </a:rPr>
              <a:t> </a:t>
            </a:r>
            <a:r>
              <a:rPr lang="en-US" sz="1500" dirty="0" err="1">
                <a:solidFill>
                  <a:schemeClr val="dk1"/>
                </a:solidFill>
              </a:rPr>
              <a:t>mengenai</a:t>
            </a:r>
            <a:r>
              <a:rPr lang="en-US" sz="1500" dirty="0">
                <a:solidFill>
                  <a:schemeClr val="dk1"/>
                </a:solidFill>
              </a:rPr>
              <a:t> Finance, House, Bank dan </a:t>
            </a:r>
            <a:r>
              <a:rPr lang="en-US" sz="1500" dirty="0" err="1">
                <a:solidFill>
                  <a:schemeClr val="dk1"/>
                </a:solidFill>
              </a:rPr>
              <a:t>Otomotif</a:t>
            </a:r>
            <a:r>
              <a:rPr lang="en-US" sz="1500" dirty="0">
                <a:solidFill>
                  <a:schemeClr val="dk1"/>
                </a:solidFill>
              </a:rPr>
              <a:t> </a:t>
            </a:r>
            <a:r>
              <a:rPr lang="en-US" sz="1500" dirty="0" err="1">
                <a:solidFill>
                  <a:schemeClr val="dk1"/>
                </a:solidFill>
              </a:rPr>
              <a:t>harus</a:t>
            </a:r>
            <a:r>
              <a:rPr lang="en-US" sz="1500" dirty="0">
                <a:solidFill>
                  <a:schemeClr val="dk1"/>
                </a:solidFill>
              </a:rPr>
              <a:t> </a:t>
            </a:r>
            <a:r>
              <a:rPr lang="en-US" sz="1500" dirty="0" err="1">
                <a:solidFill>
                  <a:schemeClr val="dk1"/>
                </a:solidFill>
              </a:rPr>
              <a:t>lebih</a:t>
            </a:r>
            <a:r>
              <a:rPr lang="en-US" sz="1500" dirty="0">
                <a:solidFill>
                  <a:schemeClr val="dk1"/>
                </a:solidFill>
              </a:rPr>
              <a:t> </a:t>
            </a:r>
            <a:r>
              <a:rPr lang="en-US" sz="1500" dirty="0" err="1">
                <a:solidFill>
                  <a:schemeClr val="dk1"/>
                </a:solidFill>
              </a:rPr>
              <a:t>banyak</a:t>
            </a:r>
            <a:r>
              <a:rPr lang="en-US" sz="1500" dirty="0">
                <a:solidFill>
                  <a:schemeClr val="dk1"/>
                </a:solidFill>
              </a:rPr>
              <a:t>.</a:t>
            </a:r>
          </a:p>
          <a:p>
            <a:pPr marL="287338" indent="-287338">
              <a:lnSpc>
                <a:spcPct val="120000"/>
              </a:lnSpc>
              <a:buClr>
                <a:schemeClr val="dk1"/>
              </a:buClr>
              <a:buSzPts val="1500"/>
              <a:buFont typeface="Arial"/>
              <a:buNone/>
            </a:pPr>
            <a:r>
              <a:rPr lang="en-US" sz="1500" dirty="0">
                <a:solidFill>
                  <a:schemeClr val="dk1"/>
                </a:solidFill>
              </a:rPr>
              <a:t>2)    </a:t>
            </a:r>
            <a:r>
              <a:rPr lang="en-US" sz="1500" dirty="0" err="1">
                <a:solidFill>
                  <a:schemeClr val="dk1"/>
                </a:solidFill>
              </a:rPr>
              <a:t>Menemukan</a:t>
            </a:r>
            <a:r>
              <a:rPr lang="en-US" sz="1500" dirty="0">
                <a:solidFill>
                  <a:schemeClr val="dk1"/>
                </a:solidFill>
              </a:rPr>
              <a:t> </a:t>
            </a:r>
            <a:r>
              <a:rPr lang="en-US" sz="1500" dirty="0" err="1">
                <a:solidFill>
                  <a:schemeClr val="dk1"/>
                </a:solidFill>
              </a:rPr>
              <a:t>demografi</a:t>
            </a:r>
            <a:r>
              <a:rPr lang="en-US" sz="1500" dirty="0">
                <a:solidFill>
                  <a:schemeClr val="dk1"/>
                </a:solidFill>
              </a:rPr>
              <a:t> target yang </a:t>
            </a:r>
            <a:r>
              <a:rPr lang="en-US" sz="1500" dirty="0" err="1">
                <a:solidFill>
                  <a:schemeClr val="dk1"/>
                </a:solidFill>
              </a:rPr>
              <a:t>sempurna</a:t>
            </a:r>
            <a:r>
              <a:rPr lang="en-US" sz="1500" dirty="0">
                <a:solidFill>
                  <a:schemeClr val="dk1"/>
                </a:solidFill>
              </a:rPr>
              <a:t> dan </a:t>
            </a:r>
            <a:r>
              <a:rPr lang="en-US" sz="1500" dirty="0" err="1">
                <a:solidFill>
                  <a:schemeClr val="dk1"/>
                </a:solidFill>
              </a:rPr>
              <a:t>disesuaikan</a:t>
            </a:r>
            <a:r>
              <a:rPr lang="en-US" sz="1500" dirty="0">
                <a:solidFill>
                  <a:schemeClr val="dk1"/>
                </a:solidFill>
              </a:rPr>
              <a:t> </a:t>
            </a:r>
            <a:r>
              <a:rPr lang="en-US" sz="1500" dirty="0" err="1">
                <a:solidFill>
                  <a:schemeClr val="dk1"/>
                </a:solidFill>
              </a:rPr>
              <a:t>dengan</a:t>
            </a:r>
            <a:r>
              <a:rPr lang="en-US" sz="1500" dirty="0">
                <a:solidFill>
                  <a:schemeClr val="dk1"/>
                </a:solidFill>
              </a:rPr>
              <a:t> </a:t>
            </a:r>
            <a:r>
              <a:rPr lang="en-US" sz="1500" dirty="0" err="1">
                <a:solidFill>
                  <a:schemeClr val="dk1"/>
                </a:solidFill>
              </a:rPr>
              <a:t>kategori</a:t>
            </a:r>
            <a:r>
              <a:rPr lang="en-US" sz="1500" dirty="0">
                <a:solidFill>
                  <a:schemeClr val="dk1"/>
                </a:solidFill>
              </a:rPr>
              <a:t> yang paling </a:t>
            </a:r>
            <a:r>
              <a:rPr lang="en-US" sz="1500" dirty="0" err="1">
                <a:solidFill>
                  <a:schemeClr val="dk1"/>
                </a:solidFill>
              </a:rPr>
              <a:t>banyak</a:t>
            </a:r>
            <a:r>
              <a:rPr lang="en-US" sz="1500" dirty="0">
                <a:solidFill>
                  <a:schemeClr val="dk1"/>
                </a:solidFill>
              </a:rPr>
              <a:t> </a:t>
            </a:r>
            <a:r>
              <a:rPr lang="en-US" sz="1500" dirty="0" err="1">
                <a:solidFill>
                  <a:schemeClr val="dk1"/>
                </a:solidFill>
              </a:rPr>
              <a:t>diminati</a:t>
            </a:r>
            <a:r>
              <a:rPr lang="en-US" sz="1500" dirty="0">
                <a:solidFill>
                  <a:schemeClr val="dk1"/>
                </a:solidFill>
              </a:rPr>
              <a:t>.</a:t>
            </a:r>
          </a:p>
          <a:p>
            <a:pPr marL="511175" indent="-223838">
              <a:lnSpc>
                <a:spcPct val="120000"/>
              </a:lnSpc>
              <a:buClr>
                <a:schemeClr val="dk1"/>
              </a:buClr>
              <a:buSzPts val="1500"/>
            </a:pPr>
            <a:r>
              <a:rPr lang="en-US" sz="1500" dirty="0" err="1">
                <a:solidFill>
                  <a:schemeClr val="dk1"/>
                </a:solidFill>
              </a:rPr>
              <a:t>Pengguna</a:t>
            </a:r>
            <a:r>
              <a:rPr lang="en-US" sz="1500" dirty="0">
                <a:solidFill>
                  <a:schemeClr val="dk1"/>
                </a:solidFill>
              </a:rPr>
              <a:t> di Kota Jakarta Selatan, </a:t>
            </a:r>
            <a:r>
              <a:rPr lang="en-US" sz="1500" dirty="0" err="1">
                <a:solidFill>
                  <a:schemeClr val="dk1"/>
                </a:solidFill>
              </a:rPr>
              <a:t>Serang</a:t>
            </a:r>
            <a:r>
              <a:rPr lang="en-US" sz="1500" dirty="0">
                <a:solidFill>
                  <a:schemeClr val="dk1"/>
                </a:solidFill>
              </a:rPr>
              <a:t> </a:t>
            </a:r>
            <a:r>
              <a:rPr lang="en-US" sz="1500" dirty="0" err="1">
                <a:solidFill>
                  <a:schemeClr val="dk1"/>
                </a:solidFill>
              </a:rPr>
              <a:t>Batam</a:t>
            </a:r>
            <a:r>
              <a:rPr lang="en-US" sz="1500" dirty="0">
                <a:solidFill>
                  <a:schemeClr val="dk1"/>
                </a:solidFill>
              </a:rPr>
              <a:t>, dan Jakarta Barat paling </a:t>
            </a:r>
            <a:r>
              <a:rPr lang="en-US" sz="1500" dirty="0" err="1">
                <a:solidFill>
                  <a:schemeClr val="dk1"/>
                </a:solidFill>
              </a:rPr>
              <a:t>banyak</a:t>
            </a:r>
            <a:r>
              <a:rPr lang="en-US" sz="1500" dirty="0">
                <a:solidFill>
                  <a:schemeClr val="dk1"/>
                </a:solidFill>
              </a:rPr>
              <a:t> </a:t>
            </a:r>
            <a:r>
              <a:rPr lang="en-US" sz="1500" dirty="0" err="1">
                <a:solidFill>
                  <a:schemeClr val="dk1"/>
                </a:solidFill>
              </a:rPr>
              <a:t>iklan</a:t>
            </a:r>
            <a:endParaRPr lang="en-US" sz="1500" dirty="0">
              <a:solidFill>
                <a:schemeClr val="dk1"/>
              </a:solidFill>
            </a:endParaRPr>
          </a:p>
        </p:txBody>
      </p:sp>
    </p:spTree>
    <p:extLst>
      <p:ext uri="{BB962C8B-B14F-4D97-AF65-F5344CB8AC3E}">
        <p14:creationId xmlns:p14="http://schemas.microsoft.com/office/powerpoint/2010/main" val="123003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15549"/>
            <a:ext cx="9144000" cy="4590776"/>
          </a:xfrm>
          <a:prstGeom prst="rect">
            <a:avLst/>
          </a:prstGeom>
        </p:spPr>
        <p:txBody>
          <a:bodyPr spcFirstLastPara="1" wrap="square" lIns="91425" tIns="91425" rIns="91425" bIns="91425" anchor="t" anchorCtr="0">
            <a:noAutofit/>
          </a:bodyPr>
          <a:lstStyle/>
          <a:p>
            <a:pPr marL="341313" lvl="0" indent="-287338" algn="l" rtl="0">
              <a:spcBef>
                <a:spcPts val="0"/>
              </a:spcBef>
              <a:spcAft>
                <a:spcPts val="0"/>
              </a:spcAft>
              <a:buClr>
                <a:schemeClr val="dk1"/>
              </a:buClr>
              <a:buSzPts val="1500"/>
              <a:buNone/>
            </a:pPr>
            <a:r>
              <a:rPr lang="en-US" sz="1200" dirty="0">
                <a:solidFill>
                  <a:schemeClr val="dk1"/>
                </a:solidFill>
                <a:latin typeface="+mn-lt"/>
              </a:rPr>
              <a:t>2.    </a:t>
            </a:r>
            <a:r>
              <a:rPr lang="en-US" sz="1200" dirty="0" err="1">
                <a:solidFill>
                  <a:schemeClr val="dk1"/>
                </a:solidFill>
                <a:latin typeface="+mn-lt"/>
              </a:rPr>
              <a:t>Buatlah</a:t>
            </a:r>
            <a:r>
              <a:rPr lang="en-US" sz="1200" dirty="0">
                <a:solidFill>
                  <a:schemeClr val="dk1"/>
                </a:solidFill>
                <a:latin typeface="+mn-lt"/>
              </a:rPr>
              <a:t> </a:t>
            </a:r>
            <a:r>
              <a:rPr lang="en-US" sz="1200" dirty="0" err="1">
                <a:solidFill>
                  <a:schemeClr val="dk1"/>
                </a:solidFill>
                <a:latin typeface="+mn-lt"/>
              </a:rPr>
              <a:t>simulasi</a:t>
            </a:r>
            <a:r>
              <a:rPr lang="en-US" sz="1200" dirty="0">
                <a:solidFill>
                  <a:schemeClr val="dk1"/>
                </a:solidFill>
                <a:latin typeface="+mn-lt"/>
              </a:rPr>
              <a:t> </a:t>
            </a:r>
            <a:r>
              <a:rPr lang="en-US" sz="1200" dirty="0" err="1">
                <a:solidFill>
                  <a:schemeClr val="dk1"/>
                </a:solidFill>
                <a:latin typeface="+mn-lt"/>
              </a:rPr>
              <a:t>bisnis</a:t>
            </a:r>
            <a:r>
              <a:rPr lang="en-US" sz="1200" dirty="0">
                <a:solidFill>
                  <a:schemeClr val="dk1"/>
                </a:solidFill>
                <a:latin typeface="+mn-lt"/>
              </a:rPr>
              <a:t> </a:t>
            </a:r>
            <a:r>
              <a:rPr lang="en-US" sz="1200" dirty="0" err="1">
                <a:solidFill>
                  <a:schemeClr val="dk1"/>
                </a:solidFill>
                <a:latin typeface="+mn-lt"/>
              </a:rPr>
              <a:t>tanpa</a:t>
            </a:r>
            <a:r>
              <a:rPr lang="en-US" sz="1200" dirty="0">
                <a:solidFill>
                  <a:schemeClr val="dk1"/>
                </a:solidFill>
                <a:latin typeface="+mn-lt"/>
              </a:rPr>
              <a:t> </a:t>
            </a:r>
            <a:r>
              <a:rPr lang="en-US" sz="1200" dirty="0" err="1">
                <a:solidFill>
                  <a:schemeClr val="dk1"/>
                </a:solidFill>
                <a:latin typeface="+mn-lt"/>
              </a:rPr>
              <a:t>menggunakan</a:t>
            </a:r>
            <a:r>
              <a:rPr lang="en-US" sz="1200" dirty="0">
                <a:solidFill>
                  <a:schemeClr val="dk1"/>
                </a:solidFill>
                <a:latin typeface="+mn-lt"/>
              </a:rPr>
              <a:t> </a:t>
            </a:r>
            <a:r>
              <a:rPr lang="en-US" sz="1200" dirty="0" err="1">
                <a:solidFill>
                  <a:schemeClr val="dk1"/>
                </a:solidFill>
                <a:latin typeface="+mn-lt"/>
              </a:rPr>
              <a:t>hasil</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model machine learning </a:t>
            </a:r>
            <a:r>
              <a:rPr lang="en-US" sz="1200" dirty="0" err="1">
                <a:solidFill>
                  <a:schemeClr val="dk1"/>
                </a:solidFill>
                <a:latin typeface="+mn-lt"/>
              </a:rPr>
              <a:t>dengan</a:t>
            </a:r>
            <a:r>
              <a:rPr lang="en-US" sz="1200" dirty="0">
                <a:solidFill>
                  <a:schemeClr val="dk1"/>
                </a:solidFill>
                <a:latin typeface="+mn-lt"/>
              </a:rPr>
              <a:t> </a:t>
            </a:r>
            <a:r>
              <a:rPr lang="en-US" sz="1200" dirty="0" err="1">
                <a:solidFill>
                  <a:schemeClr val="dk1"/>
                </a:solidFill>
                <a:latin typeface="+mn-lt"/>
              </a:rPr>
              <a:t>menunjukan</a:t>
            </a:r>
            <a:r>
              <a:rPr lang="en-US" sz="1200" dirty="0">
                <a:solidFill>
                  <a:schemeClr val="dk1"/>
                </a:solidFill>
                <a:latin typeface="+mn-lt"/>
              </a:rPr>
              <a:t> cost, revenue, </a:t>
            </a:r>
            <a:r>
              <a:rPr lang="en-US" sz="1200" dirty="0" err="1">
                <a:solidFill>
                  <a:schemeClr val="dk1"/>
                </a:solidFill>
                <a:latin typeface="+mn-lt"/>
              </a:rPr>
              <a:t>serta</a:t>
            </a:r>
            <a:r>
              <a:rPr lang="en-US" sz="1200" dirty="0">
                <a:solidFill>
                  <a:schemeClr val="dk1"/>
                </a:solidFill>
                <a:latin typeface="+mn-lt"/>
              </a:rPr>
              <a:t> profit </a:t>
            </a:r>
            <a:r>
              <a:rPr lang="en-US" sz="1200" dirty="0" err="1">
                <a:solidFill>
                  <a:schemeClr val="dk1"/>
                </a:solidFill>
                <a:latin typeface="+mn-lt"/>
              </a:rPr>
              <a:t>dari</a:t>
            </a:r>
            <a:r>
              <a:rPr lang="en-US" sz="1200" dirty="0">
                <a:solidFill>
                  <a:schemeClr val="dk1"/>
                </a:solidFill>
                <a:latin typeface="+mn-lt"/>
              </a:rPr>
              <a:t> marketing </a:t>
            </a:r>
            <a:r>
              <a:rPr lang="en-US" sz="1200" dirty="0" err="1">
                <a:solidFill>
                  <a:schemeClr val="dk1"/>
                </a:solidFill>
                <a:latin typeface="+mn-lt"/>
              </a:rPr>
              <a:t>tersebut</a:t>
            </a:r>
            <a:r>
              <a:rPr lang="en-US" sz="1200" dirty="0">
                <a:solidFill>
                  <a:schemeClr val="dk1"/>
                </a:solidFill>
                <a:latin typeface="+mn-lt"/>
              </a:rPr>
              <a:t>.</a:t>
            </a:r>
          </a:p>
          <a:p>
            <a:pPr marL="511175" lvl="0" indent="-171450" algn="l" rtl="0">
              <a:lnSpc>
                <a:spcPct val="200000"/>
              </a:lnSpc>
              <a:spcBef>
                <a:spcPts val="0"/>
              </a:spcBef>
              <a:spcAft>
                <a:spcPts val="0"/>
              </a:spcAft>
              <a:buClr>
                <a:schemeClr val="dk1"/>
              </a:buClr>
              <a:buSzPts val="1500"/>
              <a:buNone/>
            </a:pPr>
            <a:r>
              <a:rPr lang="en-US" sz="1000" dirty="0">
                <a:solidFill>
                  <a:schemeClr val="dk1"/>
                </a:solidFill>
                <a:latin typeface="+mn-lt"/>
              </a:rPr>
              <a:t>A.  Perusahaan </a:t>
            </a:r>
            <a:r>
              <a:rPr lang="en-US" sz="1000" dirty="0" err="1">
                <a:solidFill>
                  <a:schemeClr val="dk1"/>
                </a:solidFill>
                <a:latin typeface="+mn-lt"/>
              </a:rPr>
              <a:t>menghitung</a:t>
            </a:r>
            <a:r>
              <a:rPr lang="en-US" sz="1000" dirty="0">
                <a:solidFill>
                  <a:schemeClr val="dk1"/>
                </a:solidFill>
                <a:latin typeface="+mn-lt"/>
              </a:rPr>
              <a:t> </a:t>
            </a:r>
            <a:r>
              <a:rPr lang="en-US" sz="1000" dirty="0" err="1">
                <a:solidFill>
                  <a:schemeClr val="dk1"/>
                </a:solidFill>
                <a:latin typeface="+mn-lt"/>
              </a:rPr>
              <a:t>keseluruhan</a:t>
            </a:r>
            <a:r>
              <a:rPr lang="en-US" sz="1000" dirty="0">
                <a:solidFill>
                  <a:schemeClr val="dk1"/>
                </a:solidFill>
                <a:latin typeface="+mn-lt"/>
              </a:rPr>
              <a:t> </a:t>
            </a:r>
            <a:r>
              <a:rPr lang="en-US" sz="1000" dirty="0" err="1">
                <a:solidFill>
                  <a:schemeClr val="dk1"/>
                </a:solidFill>
                <a:latin typeface="+mn-lt"/>
              </a:rPr>
              <a:t>biaya</a:t>
            </a:r>
            <a:r>
              <a:rPr lang="en-US" sz="1000" dirty="0">
                <a:solidFill>
                  <a:schemeClr val="dk1"/>
                </a:solidFill>
                <a:latin typeface="+mn-lt"/>
              </a:rPr>
              <a:t> yang </a:t>
            </a:r>
            <a:r>
              <a:rPr lang="en-US" sz="1000" dirty="0" err="1">
                <a:solidFill>
                  <a:schemeClr val="dk1"/>
                </a:solidFill>
                <a:latin typeface="+mn-lt"/>
              </a:rPr>
              <a:t>dikeluarkan</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menjalankan</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online (</a:t>
            </a:r>
            <a:r>
              <a:rPr lang="en-US" sz="1000" dirty="0" err="1">
                <a:solidFill>
                  <a:schemeClr val="dk1"/>
                </a:solidFill>
                <a:latin typeface="+mn-lt"/>
              </a:rPr>
              <a:t>Januari-Juni</a:t>
            </a:r>
            <a:r>
              <a:rPr lang="en-US" sz="1000" dirty="0">
                <a:solidFill>
                  <a:schemeClr val="dk1"/>
                </a:solidFill>
                <a:latin typeface="+mn-lt"/>
              </a:rPr>
              <a:t>), </a:t>
            </a:r>
            <a:r>
              <a:rPr lang="en-US" sz="1000" dirty="0" err="1">
                <a:solidFill>
                  <a:schemeClr val="dk1"/>
                </a:solidFill>
                <a:latin typeface="+mn-lt"/>
              </a:rPr>
              <a:t>dengan</a:t>
            </a:r>
            <a:r>
              <a:rPr lang="en-US" sz="1000" dirty="0">
                <a:solidFill>
                  <a:schemeClr val="dk1"/>
                </a:solidFill>
                <a:latin typeface="+mn-lt"/>
              </a:rPr>
              <a:t> </a:t>
            </a:r>
            <a:r>
              <a:rPr lang="en-US" sz="1000" dirty="0" err="1">
                <a:solidFill>
                  <a:schemeClr val="dk1"/>
                </a:solidFill>
                <a:latin typeface="+mn-lt"/>
              </a:rPr>
              <a:t>rincian</a:t>
            </a:r>
            <a:r>
              <a:rPr lang="en-US" sz="1000" dirty="0">
                <a:solidFill>
                  <a:schemeClr val="dk1"/>
                </a:solidFill>
                <a:latin typeface="+mn-lt"/>
              </a:rPr>
              <a:t> </a:t>
            </a:r>
            <a:r>
              <a:rPr lang="en-US" sz="1000" dirty="0" err="1">
                <a:solidFill>
                  <a:schemeClr val="dk1"/>
                </a:solidFill>
                <a:latin typeface="+mn-lt"/>
              </a:rPr>
              <a:t>sebagai</a:t>
            </a:r>
            <a:r>
              <a:rPr lang="en-US" sz="1000" dirty="0">
                <a:solidFill>
                  <a:schemeClr val="dk1"/>
                </a:solidFill>
                <a:latin typeface="+mn-lt"/>
              </a:rPr>
              <a:t> </a:t>
            </a:r>
            <a:r>
              <a:rPr lang="en-US" sz="1000" dirty="0" err="1">
                <a:solidFill>
                  <a:schemeClr val="dk1"/>
                </a:solidFill>
                <a:latin typeface="+mn-lt"/>
              </a:rPr>
              <a:t>berikut</a:t>
            </a:r>
            <a:r>
              <a:rPr lang="en-US" sz="1000" dirty="0">
                <a:solidFill>
                  <a:schemeClr val="dk1"/>
                </a:solidFill>
                <a:latin typeface="+mn-lt"/>
              </a:rPr>
              <a:t>:</a:t>
            </a:r>
          </a:p>
          <a:p>
            <a:pPr marL="798513" indent="-225425">
              <a:buClr>
                <a:schemeClr val="dk1"/>
              </a:buClr>
              <a:buSzPts val="1500"/>
            </a:pPr>
            <a:r>
              <a:rPr lang="en-US" sz="1000" dirty="0" err="1">
                <a:solidFill>
                  <a:schemeClr val="dk1"/>
                </a:solidFill>
                <a:latin typeface="+mn-lt"/>
              </a:rPr>
              <a:t>Biaya</a:t>
            </a:r>
            <a:r>
              <a:rPr lang="en-US" sz="1000" dirty="0">
                <a:solidFill>
                  <a:schemeClr val="dk1"/>
                </a:solidFill>
                <a:latin typeface="+mn-lt"/>
              </a:rPr>
              <a:t> </a:t>
            </a:r>
            <a:r>
              <a:rPr lang="en-US" sz="1000" dirty="0" err="1">
                <a:solidFill>
                  <a:schemeClr val="dk1"/>
                </a:solidFill>
                <a:latin typeface="+mn-lt"/>
              </a:rPr>
              <a:t>pembuatan</a:t>
            </a:r>
            <a:r>
              <a:rPr lang="en-US" sz="1000" dirty="0">
                <a:solidFill>
                  <a:schemeClr val="dk1"/>
                </a:solidFill>
                <a:latin typeface="+mn-lt"/>
              </a:rPr>
              <a:t> dan </a:t>
            </a:r>
            <a:r>
              <a:rPr lang="en-US" sz="1000" dirty="0" err="1">
                <a:solidFill>
                  <a:schemeClr val="dk1"/>
                </a:solidFill>
                <a:latin typeface="+mn-lt"/>
              </a:rPr>
              <a:t>penayangan</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 Rp 8.750.000</a:t>
            </a:r>
          </a:p>
          <a:p>
            <a:pPr marL="798513" indent="-225425">
              <a:buClr>
                <a:schemeClr val="dk1"/>
              </a:buClr>
              <a:buSzPts val="1500"/>
            </a:pPr>
            <a:r>
              <a:rPr lang="en-US" sz="1000" dirty="0">
                <a:solidFill>
                  <a:schemeClr val="dk1"/>
                </a:solidFill>
                <a:latin typeface="+mn-lt"/>
              </a:rPr>
              <a:t>Monthly cost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karyawan</a:t>
            </a:r>
            <a:r>
              <a:rPr lang="en-US" sz="1000" dirty="0">
                <a:solidFill>
                  <a:schemeClr val="dk1"/>
                </a:solidFill>
                <a:latin typeface="+mn-lt"/>
              </a:rPr>
              <a:t> dan </a:t>
            </a:r>
            <a:r>
              <a:rPr lang="en-US" sz="1000" dirty="0" err="1">
                <a:solidFill>
                  <a:schemeClr val="dk1"/>
                </a:solidFill>
                <a:latin typeface="+mn-lt"/>
              </a:rPr>
              <a:t>sewa</a:t>
            </a:r>
            <a:r>
              <a:rPr lang="en-US" sz="1000" dirty="0">
                <a:solidFill>
                  <a:schemeClr val="dk1"/>
                </a:solidFill>
                <a:latin typeface="+mn-lt"/>
              </a:rPr>
              <a:t> </a:t>
            </a:r>
            <a:r>
              <a:rPr lang="en-US" sz="1000" dirty="0" err="1">
                <a:solidFill>
                  <a:schemeClr val="dk1"/>
                </a:solidFill>
                <a:latin typeface="+mn-lt"/>
              </a:rPr>
              <a:t>toko</a:t>
            </a:r>
            <a:r>
              <a:rPr lang="en-US" sz="1000" dirty="0">
                <a:solidFill>
                  <a:schemeClr val="dk1"/>
                </a:solidFill>
                <a:latin typeface="+mn-lt"/>
              </a:rPr>
              <a:t> (10.000.000 X 7 </a:t>
            </a:r>
            <a:r>
              <a:rPr lang="en-US" sz="1000" dirty="0" err="1">
                <a:solidFill>
                  <a:schemeClr val="dk1"/>
                </a:solidFill>
                <a:latin typeface="+mn-lt"/>
              </a:rPr>
              <a:t>Bulan</a:t>
            </a:r>
            <a:r>
              <a:rPr lang="en-US" sz="1000" dirty="0">
                <a:solidFill>
                  <a:schemeClr val="dk1"/>
                </a:solidFill>
                <a:latin typeface="+mn-lt"/>
              </a:rPr>
              <a:t>) : 70.000.000</a:t>
            </a:r>
          </a:p>
          <a:p>
            <a:pPr marL="798513" indent="-225425">
              <a:buClr>
                <a:schemeClr val="dk1"/>
              </a:buClr>
              <a:buSzPts val="1500"/>
            </a:pPr>
            <a:r>
              <a:rPr lang="en-US" sz="1000" dirty="0" err="1">
                <a:solidFill>
                  <a:schemeClr val="dk1"/>
                </a:solidFill>
                <a:latin typeface="+mn-lt"/>
              </a:rPr>
              <a:t>Biaya</a:t>
            </a:r>
            <a:r>
              <a:rPr lang="en-US" sz="1000" dirty="0">
                <a:solidFill>
                  <a:schemeClr val="dk1"/>
                </a:solidFill>
                <a:latin typeface="+mn-lt"/>
              </a:rPr>
              <a:t> lain-lain : Rp 2.250.000</a:t>
            </a:r>
          </a:p>
          <a:p>
            <a:pPr marL="798513" indent="-225425">
              <a:buClr>
                <a:schemeClr val="dk1"/>
              </a:buClr>
              <a:buSzPts val="1500"/>
            </a:pPr>
            <a:r>
              <a:rPr lang="en-US" sz="1000" dirty="0">
                <a:solidFill>
                  <a:schemeClr val="dk1"/>
                </a:solidFill>
                <a:latin typeface="+mn-lt"/>
              </a:rPr>
              <a:t>Total </a:t>
            </a:r>
            <a:r>
              <a:rPr lang="en-US" sz="1000" dirty="0" err="1">
                <a:solidFill>
                  <a:schemeClr val="dk1"/>
                </a:solidFill>
                <a:latin typeface="+mn-lt"/>
              </a:rPr>
              <a:t>Biaya</a:t>
            </a:r>
            <a:r>
              <a:rPr lang="en-US" sz="1000" dirty="0">
                <a:solidFill>
                  <a:schemeClr val="dk1"/>
                </a:solidFill>
                <a:latin typeface="+mn-lt"/>
              </a:rPr>
              <a:t>: Rp 81.000.000</a:t>
            </a:r>
          </a:p>
          <a:p>
            <a:pPr marL="511175" lvl="0" indent="-169863" algn="l" rtl="0">
              <a:lnSpc>
                <a:spcPct val="200000"/>
              </a:lnSpc>
              <a:spcBef>
                <a:spcPts val="0"/>
              </a:spcBef>
              <a:spcAft>
                <a:spcPts val="0"/>
              </a:spcAft>
              <a:buClr>
                <a:schemeClr val="dk1"/>
              </a:buClr>
              <a:buSzPts val="1500"/>
              <a:buNone/>
            </a:pPr>
            <a:r>
              <a:rPr lang="en-US" sz="1000" dirty="0">
                <a:solidFill>
                  <a:schemeClr val="dk1"/>
                </a:solidFill>
                <a:latin typeface="+mn-lt"/>
              </a:rPr>
              <a:t>B.  Perusahaan </a:t>
            </a:r>
            <a:r>
              <a:rPr lang="en-US" sz="1000" dirty="0" err="1">
                <a:solidFill>
                  <a:schemeClr val="dk1"/>
                </a:solidFill>
                <a:latin typeface="+mn-lt"/>
              </a:rPr>
              <a:t>menghitung</a:t>
            </a:r>
            <a:r>
              <a:rPr lang="en-US" sz="1000" dirty="0">
                <a:solidFill>
                  <a:schemeClr val="dk1"/>
                </a:solidFill>
                <a:latin typeface="+mn-lt"/>
              </a:rPr>
              <a:t> </a:t>
            </a:r>
            <a:r>
              <a:rPr lang="en-US" sz="1000" dirty="0" err="1">
                <a:solidFill>
                  <a:schemeClr val="dk1"/>
                </a:solidFill>
                <a:latin typeface="+mn-lt"/>
              </a:rPr>
              <a:t>pendapatan</a:t>
            </a:r>
            <a:r>
              <a:rPr lang="en-US" sz="1000" dirty="0">
                <a:solidFill>
                  <a:schemeClr val="dk1"/>
                </a:solidFill>
                <a:latin typeface="+mn-lt"/>
              </a:rPr>
              <a:t> yang </a:t>
            </a:r>
            <a:r>
              <a:rPr lang="en-US" sz="1000" dirty="0" err="1">
                <a:solidFill>
                  <a:schemeClr val="dk1"/>
                </a:solidFill>
                <a:latin typeface="+mn-lt"/>
              </a:rPr>
              <a:t>dihasilkan</a:t>
            </a:r>
            <a:r>
              <a:rPr lang="en-US" sz="1000" dirty="0">
                <a:solidFill>
                  <a:schemeClr val="dk1"/>
                </a:solidFill>
                <a:latin typeface="+mn-lt"/>
              </a:rPr>
              <a:t> </a:t>
            </a:r>
            <a:r>
              <a:rPr lang="en-US" sz="1000" dirty="0" err="1">
                <a:solidFill>
                  <a:schemeClr val="dk1"/>
                </a:solidFill>
                <a:latin typeface="+mn-lt"/>
              </a:rPr>
              <a:t>dari</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a:t>
            </a:r>
            <a:r>
              <a:rPr lang="en-US" sz="1000" dirty="0" err="1">
                <a:solidFill>
                  <a:schemeClr val="dk1"/>
                </a:solidFill>
                <a:latin typeface="+mn-lt"/>
              </a:rPr>
              <a:t>Januari-Juni</a:t>
            </a:r>
            <a:r>
              <a:rPr lang="en-US" sz="1000" dirty="0">
                <a:solidFill>
                  <a:schemeClr val="dk1"/>
                </a:solidFill>
                <a:latin typeface="+mn-lt"/>
              </a:rPr>
              <a:t>), </a:t>
            </a:r>
            <a:r>
              <a:rPr lang="en-US" sz="1000" dirty="0" err="1">
                <a:solidFill>
                  <a:schemeClr val="dk1"/>
                </a:solidFill>
                <a:latin typeface="+mn-lt"/>
              </a:rPr>
              <a:t>dengan</a:t>
            </a:r>
            <a:r>
              <a:rPr lang="en-US" sz="1000" dirty="0">
                <a:solidFill>
                  <a:schemeClr val="dk1"/>
                </a:solidFill>
                <a:latin typeface="+mn-lt"/>
              </a:rPr>
              <a:t> </a:t>
            </a:r>
            <a:r>
              <a:rPr lang="en-US" sz="1000" dirty="0" err="1">
                <a:solidFill>
                  <a:schemeClr val="dk1"/>
                </a:solidFill>
                <a:latin typeface="+mn-lt"/>
              </a:rPr>
              <a:t>rincian</a:t>
            </a:r>
            <a:r>
              <a:rPr lang="en-US" sz="1000" dirty="0">
                <a:solidFill>
                  <a:schemeClr val="dk1"/>
                </a:solidFill>
                <a:latin typeface="+mn-lt"/>
              </a:rPr>
              <a:t> </a:t>
            </a:r>
            <a:r>
              <a:rPr lang="en-US" sz="1000" dirty="0" err="1">
                <a:solidFill>
                  <a:schemeClr val="dk1"/>
                </a:solidFill>
                <a:latin typeface="+mn-lt"/>
              </a:rPr>
              <a:t>berikut</a:t>
            </a:r>
            <a:r>
              <a:rPr lang="en-US" sz="1000" dirty="0">
                <a:solidFill>
                  <a:schemeClr val="dk1"/>
                </a:solidFill>
                <a:latin typeface="+mn-lt"/>
              </a:rPr>
              <a:t>:</a:t>
            </a:r>
          </a:p>
          <a:p>
            <a:pPr marL="798513" indent="-225425">
              <a:buClr>
                <a:schemeClr val="dk1"/>
              </a:buClr>
              <a:buSzPts val="1500"/>
            </a:pPr>
            <a:r>
              <a:rPr lang="en-US" sz="1000" dirty="0">
                <a:solidFill>
                  <a:schemeClr val="dk1"/>
                </a:solidFill>
                <a:latin typeface="+mn-lt"/>
              </a:rPr>
              <a:t>Traffic (</a:t>
            </a:r>
            <a:r>
              <a:rPr lang="en-US" sz="1000" dirty="0" err="1">
                <a:solidFill>
                  <a:schemeClr val="dk1"/>
                </a:solidFill>
                <a:latin typeface="+mn-lt"/>
              </a:rPr>
              <a:t>pengguna</a:t>
            </a:r>
            <a:r>
              <a:rPr lang="en-US" sz="1000" dirty="0">
                <a:solidFill>
                  <a:schemeClr val="dk1"/>
                </a:solidFill>
                <a:latin typeface="+mn-lt"/>
              </a:rPr>
              <a:t> </a:t>
            </a:r>
            <a:r>
              <a:rPr lang="en-US" sz="1000" dirty="0" err="1">
                <a:solidFill>
                  <a:schemeClr val="dk1"/>
                </a:solidFill>
                <a:latin typeface="+mn-lt"/>
              </a:rPr>
              <a:t>aplikasi</a:t>
            </a:r>
            <a:r>
              <a:rPr lang="en-US" sz="1000" dirty="0">
                <a:solidFill>
                  <a:schemeClr val="dk1"/>
                </a:solidFill>
                <a:latin typeface="+mn-lt"/>
              </a:rPr>
              <a:t> yang click </a:t>
            </a:r>
            <a:r>
              <a:rPr lang="en-US" sz="1000" dirty="0" err="1">
                <a:solidFill>
                  <a:schemeClr val="dk1"/>
                </a:solidFill>
                <a:latin typeface="+mn-lt"/>
              </a:rPr>
              <a:t>iklan</a:t>
            </a:r>
            <a:r>
              <a:rPr lang="en-US" sz="1000" dirty="0">
                <a:solidFill>
                  <a:schemeClr val="dk1"/>
                </a:solidFill>
                <a:latin typeface="+mn-lt"/>
              </a:rPr>
              <a:t>) : January = 69 </a:t>
            </a:r>
            <a:r>
              <a:rPr lang="en-US" sz="1000" dirty="0" err="1">
                <a:solidFill>
                  <a:schemeClr val="dk1"/>
                </a:solidFill>
                <a:latin typeface="+mn-lt"/>
              </a:rPr>
              <a:t>pengguna</a:t>
            </a:r>
            <a:r>
              <a:rPr lang="en-US" sz="1000" dirty="0">
                <a:solidFill>
                  <a:schemeClr val="dk1"/>
                </a:solidFill>
                <a:latin typeface="+mn-lt"/>
              </a:rPr>
              <a:t>, February = 83 </a:t>
            </a:r>
            <a:r>
              <a:rPr lang="en-US" sz="1000" dirty="0" err="1">
                <a:solidFill>
                  <a:schemeClr val="dk1"/>
                </a:solidFill>
                <a:latin typeface="+mn-lt"/>
              </a:rPr>
              <a:t>pengguna</a:t>
            </a:r>
            <a:r>
              <a:rPr lang="en-US" sz="1000" dirty="0">
                <a:solidFill>
                  <a:schemeClr val="dk1"/>
                </a:solidFill>
                <a:latin typeface="+mn-lt"/>
              </a:rPr>
              <a:t>, March = 74 </a:t>
            </a:r>
            <a:r>
              <a:rPr lang="en-US" sz="1000" dirty="0" err="1">
                <a:solidFill>
                  <a:schemeClr val="dk1"/>
                </a:solidFill>
                <a:latin typeface="+mn-lt"/>
              </a:rPr>
              <a:t>pengguna</a:t>
            </a:r>
            <a:r>
              <a:rPr lang="en-US" sz="1000" dirty="0">
                <a:solidFill>
                  <a:schemeClr val="dk1"/>
                </a:solidFill>
                <a:latin typeface="+mn-lt"/>
              </a:rPr>
              <a:t>, April = 74 </a:t>
            </a:r>
            <a:r>
              <a:rPr lang="en-US" sz="1000" dirty="0" err="1">
                <a:solidFill>
                  <a:schemeClr val="dk1"/>
                </a:solidFill>
                <a:latin typeface="+mn-lt"/>
              </a:rPr>
              <a:t>pengguna</a:t>
            </a:r>
            <a:r>
              <a:rPr lang="en-US" sz="1000" dirty="0">
                <a:solidFill>
                  <a:schemeClr val="dk1"/>
                </a:solidFill>
                <a:latin typeface="+mn-lt"/>
              </a:rPr>
              <a:t>,</a:t>
            </a:r>
          </a:p>
          <a:p>
            <a:pPr marL="798513" indent="0">
              <a:buClr>
                <a:schemeClr val="dk1"/>
              </a:buClr>
              <a:buSzPts val="1500"/>
              <a:buNone/>
            </a:pPr>
            <a:r>
              <a:rPr lang="en-US" sz="1000" dirty="0">
                <a:solidFill>
                  <a:schemeClr val="dk1"/>
                </a:solidFill>
                <a:latin typeface="+mn-lt"/>
              </a:rPr>
              <a:t>May = 79 </a:t>
            </a:r>
            <a:r>
              <a:rPr lang="en-US" sz="1000" dirty="0" err="1">
                <a:solidFill>
                  <a:schemeClr val="dk1"/>
                </a:solidFill>
                <a:latin typeface="+mn-lt"/>
              </a:rPr>
              <a:t>pengguna</a:t>
            </a:r>
            <a:r>
              <a:rPr lang="en-US" sz="1000" dirty="0">
                <a:solidFill>
                  <a:schemeClr val="dk1"/>
                </a:solidFill>
                <a:latin typeface="+mn-lt"/>
              </a:rPr>
              <a:t>, June = 71 </a:t>
            </a:r>
            <a:r>
              <a:rPr lang="en-US" sz="1000" dirty="0" err="1">
                <a:solidFill>
                  <a:schemeClr val="dk1"/>
                </a:solidFill>
                <a:latin typeface="+mn-lt"/>
              </a:rPr>
              <a:t>pengguna</a:t>
            </a:r>
            <a:r>
              <a:rPr lang="en-US" sz="1000" dirty="0">
                <a:solidFill>
                  <a:schemeClr val="dk1"/>
                </a:solidFill>
                <a:latin typeface="+mn-lt"/>
              </a:rPr>
              <a:t>, July = 50 </a:t>
            </a:r>
            <a:r>
              <a:rPr lang="en-US" sz="1000" dirty="0" err="1">
                <a:solidFill>
                  <a:schemeClr val="dk1"/>
                </a:solidFill>
                <a:latin typeface="+mn-lt"/>
              </a:rPr>
              <a:t>pengguna</a:t>
            </a:r>
            <a:endParaRPr lang="en-US" sz="1000" dirty="0">
              <a:solidFill>
                <a:schemeClr val="dk1"/>
              </a:solidFill>
              <a:latin typeface="+mn-lt"/>
            </a:endParaRPr>
          </a:p>
          <a:p>
            <a:pPr marL="798513" indent="-225425">
              <a:buClr>
                <a:schemeClr val="dk1"/>
              </a:buClr>
              <a:buSzPts val="1500"/>
            </a:pPr>
            <a:r>
              <a:rPr lang="en-US" sz="1000" dirty="0">
                <a:solidFill>
                  <a:schemeClr val="dk1"/>
                </a:solidFill>
                <a:latin typeface="+mn-lt"/>
              </a:rPr>
              <a:t>Conversion (</a:t>
            </a:r>
            <a:r>
              <a:rPr lang="en-US" sz="1000" dirty="0" err="1">
                <a:solidFill>
                  <a:schemeClr val="dk1"/>
                </a:solidFill>
                <a:latin typeface="+mn-lt"/>
              </a:rPr>
              <a:t>pengguna</a:t>
            </a:r>
            <a:r>
              <a:rPr lang="en-US" sz="1000" dirty="0">
                <a:solidFill>
                  <a:schemeClr val="dk1"/>
                </a:solidFill>
                <a:latin typeface="+mn-lt"/>
              </a:rPr>
              <a:t> yang </a:t>
            </a:r>
            <a:r>
              <a:rPr lang="en-US" sz="1000" dirty="0" err="1">
                <a:solidFill>
                  <a:schemeClr val="dk1"/>
                </a:solidFill>
                <a:latin typeface="+mn-lt"/>
              </a:rPr>
              <a:t>membeli</a:t>
            </a:r>
            <a:r>
              <a:rPr lang="en-US" sz="1000" dirty="0">
                <a:solidFill>
                  <a:schemeClr val="dk1"/>
                </a:solidFill>
                <a:latin typeface="+mn-lt"/>
              </a:rPr>
              <a:t> </a:t>
            </a:r>
            <a:r>
              <a:rPr lang="en-US" sz="1000" dirty="0" err="1">
                <a:solidFill>
                  <a:schemeClr val="dk1"/>
                </a:solidFill>
                <a:latin typeface="+mn-lt"/>
              </a:rPr>
              <a:t>setelah</a:t>
            </a:r>
            <a:r>
              <a:rPr lang="en-US" sz="1000" dirty="0">
                <a:solidFill>
                  <a:schemeClr val="dk1"/>
                </a:solidFill>
                <a:latin typeface="+mn-lt"/>
              </a:rPr>
              <a:t> </a:t>
            </a:r>
            <a:r>
              <a:rPr lang="en-US" sz="1000" dirty="0" err="1">
                <a:solidFill>
                  <a:schemeClr val="dk1"/>
                </a:solidFill>
                <a:latin typeface="+mn-lt"/>
              </a:rPr>
              <a:t>melihat</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 January = 16 </a:t>
            </a:r>
            <a:r>
              <a:rPr lang="en-US" sz="1000" dirty="0" err="1">
                <a:solidFill>
                  <a:schemeClr val="dk1"/>
                </a:solidFill>
                <a:latin typeface="+mn-lt"/>
              </a:rPr>
              <a:t>pengguna</a:t>
            </a:r>
            <a:r>
              <a:rPr lang="en-US" sz="1000" dirty="0">
                <a:solidFill>
                  <a:schemeClr val="dk1"/>
                </a:solidFill>
                <a:latin typeface="+mn-lt"/>
              </a:rPr>
              <a:t>, February = 15 </a:t>
            </a:r>
            <a:r>
              <a:rPr lang="en-US" sz="1000" dirty="0" err="1">
                <a:solidFill>
                  <a:schemeClr val="dk1"/>
                </a:solidFill>
                <a:latin typeface="+mn-lt"/>
              </a:rPr>
              <a:t>pengguna</a:t>
            </a:r>
            <a:r>
              <a:rPr lang="en-US" sz="1000" dirty="0">
                <a:solidFill>
                  <a:schemeClr val="dk1"/>
                </a:solidFill>
                <a:latin typeface="+mn-lt"/>
              </a:rPr>
              <a:t>, March = 17 </a:t>
            </a:r>
            <a:r>
              <a:rPr lang="en-US" sz="1000" dirty="0" err="1">
                <a:solidFill>
                  <a:schemeClr val="dk1"/>
                </a:solidFill>
                <a:latin typeface="+mn-lt"/>
              </a:rPr>
              <a:t>pengguna</a:t>
            </a:r>
            <a:r>
              <a:rPr lang="en-US" sz="1000" dirty="0">
                <a:solidFill>
                  <a:schemeClr val="dk1"/>
                </a:solidFill>
                <a:latin typeface="+mn-lt"/>
              </a:rPr>
              <a:t>,</a:t>
            </a:r>
          </a:p>
          <a:p>
            <a:pPr marL="798513" indent="0">
              <a:buClr>
                <a:schemeClr val="dk1"/>
              </a:buClr>
              <a:buSzPts val="1500"/>
              <a:buNone/>
            </a:pPr>
            <a:r>
              <a:rPr lang="en-US" sz="1000" dirty="0">
                <a:solidFill>
                  <a:schemeClr val="dk1"/>
                </a:solidFill>
                <a:latin typeface="+mn-lt"/>
              </a:rPr>
              <a:t>April = 16 </a:t>
            </a:r>
            <a:r>
              <a:rPr lang="en-US" sz="1000" dirty="0" err="1">
                <a:solidFill>
                  <a:schemeClr val="dk1"/>
                </a:solidFill>
                <a:latin typeface="+mn-lt"/>
              </a:rPr>
              <a:t>pengguna</a:t>
            </a:r>
            <a:r>
              <a:rPr lang="en-US" sz="1000" dirty="0">
                <a:solidFill>
                  <a:schemeClr val="dk1"/>
                </a:solidFill>
                <a:latin typeface="+mn-lt"/>
              </a:rPr>
              <a:t>, May = 14 </a:t>
            </a:r>
            <a:r>
              <a:rPr lang="en-US" sz="1000" dirty="0" err="1">
                <a:solidFill>
                  <a:schemeClr val="dk1"/>
                </a:solidFill>
                <a:latin typeface="+mn-lt"/>
              </a:rPr>
              <a:t>pengguna</a:t>
            </a:r>
            <a:r>
              <a:rPr lang="en-US" sz="1000" dirty="0">
                <a:solidFill>
                  <a:schemeClr val="dk1"/>
                </a:solidFill>
                <a:latin typeface="+mn-lt"/>
              </a:rPr>
              <a:t>, June = 13 </a:t>
            </a:r>
            <a:r>
              <a:rPr lang="en-US" sz="1000" dirty="0" err="1">
                <a:solidFill>
                  <a:schemeClr val="dk1"/>
                </a:solidFill>
                <a:latin typeface="+mn-lt"/>
              </a:rPr>
              <a:t>pengguna</a:t>
            </a:r>
            <a:r>
              <a:rPr lang="en-US" sz="1000" dirty="0">
                <a:solidFill>
                  <a:schemeClr val="dk1"/>
                </a:solidFill>
                <a:latin typeface="+mn-lt"/>
              </a:rPr>
              <a:t>, July = 10 </a:t>
            </a:r>
            <a:r>
              <a:rPr lang="en-US" sz="1000" dirty="0" err="1">
                <a:solidFill>
                  <a:schemeClr val="dk1"/>
                </a:solidFill>
                <a:latin typeface="+mn-lt"/>
              </a:rPr>
              <a:t>pengguna</a:t>
            </a:r>
            <a:endParaRPr lang="en-US" sz="1000" dirty="0">
              <a:solidFill>
                <a:schemeClr val="dk1"/>
              </a:solidFill>
              <a:latin typeface="+mn-lt"/>
            </a:endParaRPr>
          </a:p>
          <a:p>
            <a:pPr marL="798513" indent="-225425">
              <a:buClr>
                <a:schemeClr val="dk1"/>
              </a:buClr>
              <a:buSzPts val="1500"/>
            </a:pPr>
            <a:r>
              <a:rPr lang="en-US" sz="1000" dirty="0">
                <a:solidFill>
                  <a:schemeClr val="dk1"/>
                </a:solidFill>
                <a:latin typeface="+mn-lt"/>
              </a:rPr>
              <a:t>Monthly Revenue</a:t>
            </a:r>
          </a:p>
          <a:p>
            <a:pPr marL="798513" lvl="3" indent="0">
              <a:buClr>
                <a:schemeClr val="dk1"/>
              </a:buClr>
              <a:buSzPts val="1500"/>
              <a:buNone/>
            </a:pPr>
            <a:r>
              <a:rPr lang="en-US" sz="1000" dirty="0">
                <a:solidFill>
                  <a:schemeClr val="dk1"/>
                </a:solidFill>
                <a:latin typeface="+mn-lt"/>
              </a:rPr>
              <a:t>January = 16.000.000</a:t>
            </a:r>
          </a:p>
          <a:p>
            <a:pPr marL="798513" lvl="3" indent="0">
              <a:buClr>
                <a:schemeClr val="dk1"/>
              </a:buClr>
              <a:buSzPts val="1500"/>
              <a:buNone/>
            </a:pPr>
            <a:r>
              <a:rPr lang="en-US" sz="1000" dirty="0">
                <a:solidFill>
                  <a:schemeClr val="dk1"/>
                </a:solidFill>
                <a:latin typeface="+mn-lt"/>
              </a:rPr>
              <a:t>February = 15.000.000</a:t>
            </a:r>
          </a:p>
          <a:p>
            <a:pPr marL="798513" lvl="3" indent="0">
              <a:buClr>
                <a:schemeClr val="dk1"/>
              </a:buClr>
              <a:buSzPts val="1500"/>
              <a:buNone/>
            </a:pPr>
            <a:r>
              <a:rPr lang="en-US" sz="1000" dirty="0">
                <a:solidFill>
                  <a:schemeClr val="dk1"/>
                </a:solidFill>
                <a:latin typeface="+mn-lt"/>
              </a:rPr>
              <a:t>March = 17.000.000</a:t>
            </a:r>
          </a:p>
          <a:p>
            <a:pPr marL="798513" lvl="3" indent="0">
              <a:buClr>
                <a:schemeClr val="dk1"/>
              </a:buClr>
              <a:buSzPts val="1500"/>
              <a:buNone/>
            </a:pPr>
            <a:r>
              <a:rPr lang="en-US" sz="1000" dirty="0">
                <a:solidFill>
                  <a:schemeClr val="dk1"/>
                </a:solidFill>
                <a:latin typeface="+mn-lt"/>
              </a:rPr>
              <a:t>April = 16.000.000</a:t>
            </a:r>
          </a:p>
          <a:p>
            <a:pPr marL="798513" lvl="3" indent="0">
              <a:buClr>
                <a:schemeClr val="dk1"/>
              </a:buClr>
              <a:buSzPts val="1500"/>
              <a:buNone/>
            </a:pPr>
            <a:r>
              <a:rPr lang="en-US" sz="1000" dirty="0">
                <a:solidFill>
                  <a:schemeClr val="dk1"/>
                </a:solidFill>
                <a:latin typeface="+mn-lt"/>
              </a:rPr>
              <a:t>May = 14.000.000</a:t>
            </a:r>
          </a:p>
          <a:p>
            <a:pPr marL="798513" lvl="3" indent="0">
              <a:buClr>
                <a:schemeClr val="dk1"/>
              </a:buClr>
              <a:buSzPts val="1500"/>
              <a:buNone/>
            </a:pPr>
            <a:r>
              <a:rPr lang="en-US" sz="1000" dirty="0">
                <a:solidFill>
                  <a:schemeClr val="dk1"/>
                </a:solidFill>
                <a:latin typeface="+mn-lt"/>
              </a:rPr>
              <a:t>June = 13.000.000</a:t>
            </a:r>
          </a:p>
          <a:p>
            <a:pPr marL="798513" lvl="3" indent="0">
              <a:buClr>
                <a:schemeClr val="dk1"/>
              </a:buClr>
              <a:buSzPts val="1500"/>
              <a:buNone/>
            </a:pPr>
            <a:r>
              <a:rPr lang="en-US" sz="1000" dirty="0">
                <a:solidFill>
                  <a:schemeClr val="dk1"/>
                </a:solidFill>
                <a:latin typeface="+mn-lt"/>
              </a:rPr>
              <a:t>July = 10.000.000</a:t>
            </a:r>
          </a:p>
          <a:p>
            <a:pPr marL="341313" indent="0">
              <a:buClr>
                <a:schemeClr val="dk1"/>
              </a:buClr>
              <a:buSzPts val="1500"/>
              <a:buNone/>
            </a:pPr>
            <a:r>
              <a:rPr lang="en-US" sz="1000" dirty="0">
                <a:solidFill>
                  <a:schemeClr val="dk1"/>
                </a:solidFill>
                <a:latin typeface="+mn-lt"/>
              </a:rPr>
              <a:t>Profit =  Revenue (Total </a:t>
            </a:r>
            <a:r>
              <a:rPr lang="en-US" sz="1000" dirty="0" err="1">
                <a:solidFill>
                  <a:schemeClr val="dk1"/>
                </a:solidFill>
                <a:latin typeface="+mn-lt"/>
              </a:rPr>
              <a:t>Pendapatan</a:t>
            </a:r>
            <a:r>
              <a:rPr lang="en-US" sz="1000" dirty="0">
                <a:solidFill>
                  <a:schemeClr val="dk1"/>
                </a:solidFill>
                <a:latin typeface="+mn-lt"/>
              </a:rPr>
              <a:t>) - Cost(Total </a:t>
            </a:r>
            <a:r>
              <a:rPr lang="en-US" sz="1000" dirty="0" err="1">
                <a:solidFill>
                  <a:schemeClr val="dk1"/>
                </a:solidFill>
                <a:latin typeface="+mn-lt"/>
              </a:rPr>
              <a:t>Biaya</a:t>
            </a:r>
            <a:r>
              <a:rPr lang="en-US" sz="1000" dirty="0">
                <a:solidFill>
                  <a:schemeClr val="dk1"/>
                </a:solidFill>
                <a:latin typeface="+mn-lt"/>
              </a:rPr>
              <a:t>) = Rp 101.000.000 - Rp 81.000.000 = Rp 20.000.000</a:t>
            </a:r>
          </a:p>
          <a:p>
            <a:pPr marL="341313" indent="0">
              <a:buClr>
                <a:schemeClr val="dk1"/>
              </a:buClr>
              <a:buSzPts val="1500"/>
              <a:buNone/>
            </a:pPr>
            <a:r>
              <a:rPr lang="en-US" sz="1000" dirty="0">
                <a:solidFill>
                  <a:schemeClr val="dk1"/>
                </a:solidFill>
                <a:latin typeface="+mn-lt"/>
              </a:rPr>
              <a:t>ROAS = Revenue (Total </a:t>
            </a:r>
            <a:r>
              <a:rPr lang="en-US" sz="1000" dirty="0" err="1">
                <a:solidFill>
                  <a:schemeClr val="dk1"/>
                </a:solidFill>
                <a:latin typeface="+mn-lt"/>
              </a:rPr>
              <a:t>Pendapatan</a:t>
            </a:r>
            <a:r>
              <a:rPr lang="en-US" sz="1000" dirty="0">
                <a:solidFill>
                  <a:schemeClr val="dk1"/>
                </a:solidFill>
                <a:latin typeface="+mn-lt"/>
              </a:rPr>
              <a:t>) : Cost(Total </a:t>
            </a:r>
            <a:r>
              <a:rPr lang="en-US" sz="1000" dirty="0" err="1">
                <a:solidFill>
                  <a:schemeClr val="dk1"/>
                </a:solidFill>
                <a:latin typeface="+mn-lt"/>
              </a:rPr>
              <a:t>Biaya</a:t>
            </a:r>
            <a:r>
              <a:rPr lang="en-US" sz="1000" dirty="0">
                <a:solidFill>
                  <a:schemeClr val="dk1"/>
                </a:solidFill>
                <a:latin typeface="+mn-lt"/>
              </a:rPr>
              <a:t>) = Rp 101.000.000 : Rp 81.000.000 = 1,25</a:t>
            </a:r>
          </a:p>
          <a:p>
            <a:pPr marL="341313" lvl="0" indent="0" algn="l" rtl="0">
              <a:spcBef>
                <a:spcPts val="0"/>
              </a:spcBef>
              <a:spcAft>
                <a:spcPts val="0"/>
              </a:spcAft>
              <a:buClr>
                <a:schemeClr val="dk1"/>
              </a:buClr>
              <a:buSzPts val="1500"/>
              <a:buNone/>
            </a:pPr>
            <a:r>
              <a:rPr lang="en-US" sz="1000" dirty="0">
                <a:solidFill>
                  <a:schemeClr val="dk1"/>
                </a:solidFill>
                <a:latin typeface="+mn-lt"/>
              </a:rPr>
              <a:t>Dari </a:t>
            </a:r>
            <a:r>
              <a:rPr lang="en-US" sz="1000" dirty="0" err="1">
                <a:solidFill>
                  <a:schemeClr val="dk1"/>
                </a:solidFill>
                <a:latin typeface="+mn-lt"/>
              </a:rPr>
              <a:t>perhitungan</a:t>
            </a:r>
            <a:r>
              <a:rPr lang="en-US" sz="1000" dirty="0">
                <a:solidFill>
                  <a:schemeClr val="dk1"/>
                </a:solidFill>
                <a:latin typeface="+mn-lt"/>
              </a:rPr>
              <a:t> </a:t>
            </a:r>
            <a:r>
              <a:rPr lang="en-US" sz="1000" dirty="0" err="1">
                <a:solidFill>
                  <a:schemeClr val="dk1"/>
                </a:solidFill>
                <a:latin typeface="+mn-lt"/>
              </a:rPr>
              <a:t>diatas</a:t>
            </a:r>
            <a:r>
              <a:rPr lang="en-US" sz="1000" dirty="0">
                <a:solidFill>
                  <a:schemeClr val="dk1"/>
                </a:solidFill>
                <a:latin typeface="+mn-lt"/>
              </a:rPr>
              <a:t> </a:t>
            </a:r>
            <a:r>
              <a:rPr lang="en-US" sz="1000" dirty="0" err="1">
                <a:solidFill>
                  <a:schemeClr val="dk1"/>
                </a:solidFill>
                <a:latin typeface="+mn-lt"/>
              </a:rPr>
              <a:t>dapat</a:t>
            </a:r>
            <a:r>
              <a:rPr lang="en-US" sz="1000" dirty="0">
                <a:solidFill>
                  <a:schemeClr val="dk1"/>
                </a:solidFill>
                <a:latin typeface="+mn-lt"/>
              </a:rPr>
              <a:t> </a:t>
            </a:r>
            <a:r>
              <a:rPr lang="en-US" sz="1000" dirty="0" err="1">
                <a:solidFill>
                  <a:schemeClr val="dk1"/>
                </a:solidFill>
                <a:latin typeface="+mn-lt"/>
              </a:rPr>
              <a:t>diketahui</a:t>
            </a:r>
            <a:r>
              <a:rPr lang="en-US" sz="1000" dirty="0">
                <a:solidFill>
                  <a:schemeClr val="dk1"/>
                </a:solidFill>
                <a:latin typeface="+mn-lt"/>
              </a:rPr>
              <a:t> </a:t>
            </a:r>
            <a:r>
              <a:rPr lang="en-US" sz="1000" dirty="0" err="1">
                <a:solidFill>
                  <a:schemeClr val="dk1"/>
                </a:solidFill>
                <a:latin typeface="+mn-lt"/>
              </a:rPr>
              <a:t>bahwa</a:t>
            </a:r>
            <a:r>
              <a:rPr lang="en-US" sz="1000" dirty="0">
                <a:solidFill>
                  <a:schemeClr val="dk1"/>
                </a:solidFill>
                <a:latin typeface="+mn-lt"/>
              </a:rPr>
              <a:t> </a:t>
            </a:r>
            <a:r>
              <a:rPr lang="en-US" sz="1000" dirty="0" err="1">
                <a:solidFill>
                  <a:schemeClr val="dk1"/>
                </a:solidFill>
                <a:latin typeface="+mn-lt"/>
              </a:rPr>
              <a:t>perusahaan</a:t>
            </a:r>
            <a:r>
              <a:rPr lang="en-US" sz="1000" dirty="0">
                <a:solidFill>
                  <a:schemeClr val="dk1"/>
                </a:solidFill>
                <a:latin typeface="+mn-lt"/>
              </a:rPr>
              <a:t> </a:t>
            </a:r>
            <a:r>
              <a:rPr lang="en-US" sz="1000" dirty="0" err="1">
                <a:solidFill>
                  <a:schemeClr val="dk1"/>
                </a:solidFill>
                <a:latin typeface="+mn-lt"/>
              </a:rPr>
              <a:t>mendapatkan</a:t>
            </a:r>
            <a:r>
              <a:rPr lang="en-US" sz="1000" dirty="0">
                <a:solidFill>
                  <a:schemeClr val="dk1"/>
                </a:solidFill>
                <a:latin typeface="+mn-lt"/>
              </a:rPr>
              <a:t> revenue </a:t>
            </a:r>
            <a:r>
              <a:rPr lang="en-US" sz="1000" dirty="0" err="1">
                <a:solidFill>
                  <a:schemeClr val="dk1"/>
                </a:solidFill>
                <a:latin typeface="+mn-lt"/>
              </a:rPr>
              <a:t>sebesar</a:t>
            </a:r>
            <a:r>
              <a:rPr lang="en-US" sz="1000" dirty="0">
                <a:solidFill>
                  <a:schemeClr val="dk1"/>
                </a:solidFill>
                <a:latin typeface="+mn-lt"/>
              </a:rPr>
              <a:t> Rp 1,25 </a:t>
            </a:r>
            <a:r>
              <a:rPr lang="en-US" sz="1000" dirty="0" err="1">
                <a:solidFill>
                  <a:schemeClr val="dk1"/>
                </a:solidFill>
                <a:latin typeface="+mn-lt"/>
              </a:rPr>
              <a:t>dari</a:t>
            </a:r>
            <a:r>
              <a:rPr lang="en-US" sz="1000" dirty="0">
                <a:solidFill>
                  <a:schemeClr val="dk1"/>
                </a:solidFill>
                <a:latin typeface="+mn-lt"/>
              </a:rPr>
              <a:t> </a:t>
            </a:r>
            <a:r>
              <a:rPr lang="en-US" sz="1000" dirty="0" err="1">
                <a:solidFill>
                  <a:schemeClr val="dk1"/>
                </a:solidFill>
                <a:latin typeface="+mn-lt"/>
              </a:rPr>
              <a:t>setiap</a:t>
            </a:r>
            <a:r>
              <a:rPr lang="en-US" sz="1000" dirty="0">
                <a:solidFill>
                  <a:schemeClr val="dk1"/>
                </a:solidFill>
                <a:latin typeface="+mn-lt"/>
              </a:rPr>
              <a:t> Rp 1 yang </a:t>
            </a:r>
            <a:r>
              <a:rPr lang="en-US" sz="1000" dirty="0" err="1">
                <a:solidFill>
                  <a:schemeClr val="dk1"/>
                </a:solidFill>
                <a:latin typeface="+mn-lt"/>
              </a:rPr>
              <a:t>mereka</a:t>
            </a:r>
            <a:r>
              <a:rPr lang="en-US" sz="1000" dirty="0">
                <a:solidFill>
                  <a:schemeClr val="dk1"/>
                </a:solidFill>
                <a:latin typeface="+mn-lt"/>
              </a:rPr>
              <a:t> </a:t>
            </a:r>
          </a:p>
          <a:p>
            <a:pPr marL="341313" lvl="0" indent="0" algn="l" rtl="0">
              <a:spcBef>
                <a:spcPts val="0"/>
              </a:spcBef>
              <a:spcAft>
                <a:spcPts val="0"/>
              </a:spcAft>
              <a:buClr>
                <a:schemeClr val="dk1"/>
              </a:buClr>
              <a:buSzPts val="1500"/>
              <a:buNone/>
            </a:pPr>
            <a:r>
              <a:rPr lang="en-US" sz="1000" dirty="0" err="1">
                <a:solidFill>
                  <a:schemeClr val="dk1"/>
                </a:solidFill>
                <a:latin typeface="+mn-lt"/>
              </a:rPr>
              <a:t>keluarkan</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beriklan</a:t>
            </a:r>
            <a:r>
              <a:rPr lang="en-US" sz="1000" dirty="0">
                <a:solidFill>
                  <a:schemeClr val="dk1"/>
                </a:solidFill>
                <a:latin typeface="+mn-lt"/>
              </a:rPr>
              <a:t>.</a:t>
            </a:r>
          </a:p>
        </p:txBody>
      </p:sp>
      <p:sp>
        <p:nvSpPr>
          <p:cNvPr id="5" name="Google Shape;115;p27">
            <a:extLst>
              <a:ext uri="{FF2B5EF4-FFF2-40B4-BE49-F238E27FC236}">
                <a16:creationId xmlns:a16="http://schemas.microsoft.com/office/drawing/2014/main" id="{ABE9F83B-CAF3-40C1-B3F4-168286ECABAC}"/>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404795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4"/>
            <a:ext cx="9144000" cy="4212325"/>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Clr>
                <a:schemeClr val="dk1"/>
              </a:buClr>
              <a:buSzPct val="100000"/>
              <a:buAutoNum type="arabicPeriod" startAt="3"/>
            </a:pPr>
            <a:r>
              <a:rPr lang="en-US" sz="1000" dirty="0" err="1">
                <a:solidFill>
                  <a:schemeClr val="dk1"/>
                </a:solidFill>
                <a:latin typeface="+mn-lt"/>
              </a:rPr>
              <a:t>Buatlah</a:t>
            </a:r>
            <a:r>
              <a:rPr lang="en-US" sz="1000" dirty="0">
                <a:solidFill>
                  <a:schemeClr val="dk1"/>
                </a:solidFill>
                <a:latin typeface="+mn-lt"/>
              </a:rPr>
              <a:t> </a:t>
            </a:r>
            <a:r>
              <a:rPr lang="en-US" sz="1000" dirty="0" err="1">
                <a:solidFill>
                  <a:schemeClr val="dk1"/>
                </a:solidFill>
                <a:latin typeface="+mn-lt"/>
              </a:rPr>
              <a:t>simulasi</a:t>
            </a:r>
            <a:r>
              <a:rPr lang="en-US" sz="1000" dirty="0">
                <a:solidFill>
                  <a:schemeClr val="dk1"/>
                </a:solidFill>
                <a:latin typeface="+mn-lt"/>
              </a:rPr>
              <a:t> </a:t>
            </a:r>
            <a:r>
              <a:rPr lang="en-US" sz="1000" dirty="0" err="1">
                <a:solidFill>
                  <a:schemeClr val="dk1"/>
                </a:solidFill>
                <a:latin typeface="+mn-lt"/>
              </a:rPr>
              <a:t>bisnis</a:t>
            </a:r>
            <a:r>
              <a:rPr lang="en-US" sz="1000" dirty="0">
                <a:solidFill>
                  <a:schemeClr val="dk1"/>
                </a:solidFill>
                <a:latin typeface="+mn-lt"/>
              </a:rPr>
              <a:t> </a:t>
            </a:r>
            <a:r>
              <a:rPr lang="en-US" sz="1000" dirty="0" err="1">
                <a:solidFill>
                  <a:schemeClr val="dk1"/>
                </a:solidFill>
                <a:latin typeface="+mn-lt"/>
              </a:rPr>
              <a:t>menggunakan</a:t>
            </a:r>
            <a:r>
              <a:rPr lang="en-US" sz="1000" dirty="0">
                <a:solidFill>
                  <a:schemeClr val="dk1"/>
                </a:solidFill>
                <a:latin typeface="+mn-lt"/>
              </a:rPr>
              <a:t> </a:t>
            </a:r>
            <a:r>
              <a:rPr lang="en-US" sz="1000" dirty="0" err="1">
                <a:solidFill>
                  <a:schemeClr val="dk1"/>
                </a:solidFill>
                <a:latin typeface="+mn-lt"/>
              </a:rPr>
              <a:t>hasil</a:t>
            </a:r>
            <a:r>
              <a:rPr lang="en-US" sz="1000" dirty="0">
                <a:solidFill>
                  <a:schemeClr val="dk1"/>
                </a:solidFill>
                <a:latin typeface="+mn-lt"/>
              </a:rPr>
              <a:t> </a:t>
            </a:r>
            <a:r>
              <a:rPr lang="en-US" sz="1000" dirty="0" err="1">
                <a:solidFill>
                  <a:schemeClr val="dk1"/>
                </a:solidFill>
                <a:latin typeface="+mn-lt"/>
              </a:rPr>
              <a:t>dari</a:t>
            </a:r>
            <a:r>
              <a:rPr lang="en-US" sz="1000" dirty="0">
                <a:solidFill>
                  <a:schemeClr val="dk1"/>
                </a:solidFill>
                <a:latin typeface="+mn-lt"/>
              </a:rPr>
              <a:t> model machine learning </a:t>
            </a:r>
            <a:r>
              <a:rPr lang="en-US" sz="1000" dirty="0" err="1">
                <a:solidFill>
                  <a:schemeClr val="dk1"/>
                </a:solidFill>
                <a:latin typeface="+mn-lt"/>
              </a:rPr>
              <a:t>dengan</a:t>
            </a:r>
            <a:r>
              <a:rPr lang="en-US" sz="1000" dirty="0">
                <a:solidFill>
                  <a:schemeClr val="dk1"/>
                </a:solidFill>
                <a:latin typeface="+mn-lt"/>
              </a:rPr>
              <a:t> </a:t>
            </a:r>
            <a:r>
              <a:rPr lang="en-US" sz="1000" dirty="0" err="1">
                <a:solidFill>
                  <a:schemeClr val="dk1"/>
                </a:solidFill>
                <a:latin typeface="+mn-lt"/>
              </a:rPr>
              <a:t>menunjukan</a:t>
            </a:r>
            <a:r>
              <a:rPr lang="en-US" sz="1000" dirty="0">
                <a:solidFill>
                  <a:schemeClr val="dk1"/>
                </a:solidFill>
                <a:latin typeface="+mn-lt"/>
              </a:rPr>
              <a:t> cost, revenue, </a:t>
            </a:r>
            <a:r>
              <a:rPr lang="en-US" sz="1000" dirty="0" err="1">
                <a:solidFill>
                  <a:schemeClr val="dk1"/>
                </a:solidFill>
                <a:latin typeface="+mn-lt"/>
              </a:rPr>
              <a:t>serta</a:t>
            </a:r>
            <a:r>
              <a:rPr lang="en-US" sz="1000" dirty="0">
                <a:solidFill>
                  <a:schemeClr val="dk1"/>
                </a:solidFill>
                <a:latin typeface="+mn-lt"/>
              </a:rPr>
              <a:t> profit </a:t>
            </a:r>
            <a:r>
              <a:rPr lang="en-US" sz="1000" dirty="0" err="1">
                <a:solidFill>
                  <a:schemeClr val="dk1"/>
                </a:solidFill>
                <a:latin typeface="+mn-lt"/>
              </a:rPr>
              <a:t>dari</a:t>
            </a:r>
            <a:r>
              <a:rPr lang="en-US" sz="1000" dirty="0">
                <a:solidFill>
                  <a:schemeClr val="dk1"/>
                </a:solidFill>
                <a:latin typeface="+mn-lt"/>
              </a:rPr>
              <a:t> marketing </a:t>
            </a:r>
            <a:r>
              <a:rPr lang="en-US" sz="1000" dirty="0" err="1">
                <a:solidFill>
                  <a:schemeClr val="dk1"/>
                </a:solidFill>
                <a:latin typeface="+mn-lt"/>
              </a:rPr>
              <a:t>tersebut</a:t>
            </a:r>
            <a:r>
              <a:rPr lang="en-US" sz="1000" dirty="0">
                <a:solidFill>
                  <a:schemeClr val="dk1"/>
                </a:solidFill>
                <a:latin typeface="+mn-lt"/>
              </a:rPr>
              <a:t>. </a:t>
            </a:r>
          </a:p>
          <a:p>
            <a:pPr marL="403225" indent="-171450">
              <a:lnSpc>
                <a:spcPct val="150000"/>
              </a:lnSpc>
              <a:buClr>
                <a:schemeClr val="dk1"/>
              </a:buClr>
              <a:buSzPts val="1500"/>
            </a:pPr>
            <a:r>
              <a:rPr lang="en-US" sz="1000" dirty="0" err="1">
                <a:solidFill>
                  <a:schemeClr val="dk1"/>
                </a:solidFill>
                <a:latin typeface="+mn-lt"/>
              </a:rPr>
              <a:t>Mengurangi</a:t>
            </a:r>
            <a:r>
              <a:rPr lang="en-US" sz="1000" dirty="0">
                <a:solidFill>
                  <a:schemeClr val="dk1"/>
                </a:solidFill>
                <a:latin typeface="+mn-lt"/>
              </a:rPr>
              <a:t> </a:t>
            </a:r>
            <a:r>
              <a:rPr lang="en-US" sz="1000" dirty="0" err="1">
                <a:solidFill>
                  <a:schemeClr val="dk1"/>
                </a:solidFill>
                <a:latin typeface="+mn-lt"/>
              </a:rPr>
              <a:t>biaya</a:t>
            </a:r>
            <a:r>
              <a:rPr lang="en-US" sz="1000" dirty="0">
                <a:solidFill>
                  <a:schemeClr val="dk1"/>
                </a:solidFill>
                <a:latin typeface="+mn-lt"/>
              </a:rPr>
              <a:t>: </a:t>
            </a:r>
            <a:r>
              <a:rPr lang="en-US" sz="1000" dirty="0" err="1">
                <a:solidFill>
                  <a:schemeClr val="dk1"/>
                </a:solidFill>
                <a:latin typeface="+mn-lt"/>
              </a:rPr>
              <a:t>Menjalankan</a:t>
            </a:r>
            <a:r>
              <a:rPr lang="en-US" sz="1000" dirty="0">
                <a:solidFill>
                  <a:schemeClr val="dk1"/>
                </a:solidFill>
                <a:latin typeface="+mn-lt"/>
              </a:rPr>
              <a:t> campaign </a:t>
            </a:r>
            <a:r>
              <a:rPr lang="en-US" sz="1000" dirty="0" err="1">
                <a:solidFill>
                  <a:schemeClr val="dk1"/>
                </a:solidFill>
                <a:latin typeface="+mn-lt"/>
              </a:rPr>
              <a:t>iklan</a:t>
            </a:r>
            <a:r>
              <a:rPr lang="en-US" sz="1000" dirty="0">
                <a:solidFill>
                  <a:schemeClr val="dk1"/>
                </a:solidFill>
                <a:latin typeface="+mn-lt"/>
              </a:rPr>
              <a:t> online </a:t>
            </a:r>
            <a:r>
              <a:rPr lang="en-US" sz="1000" dirty="0" err="1">
                <a:solidFill>
                  <a:schemeClr val="dk1"/>
                </a:solidFill>
                <a:latin typeface="+mn-lt"/>
              </a:rPr>
              <a:t>sendiri</a:t>
            </a:r>
            <a:r>
              <a:rPr lang="en-US" sz="1000" dirty="0">
                <a:solidFill>
                  <a:schemeClr val="dk1"/>
                </a:solidFill>
                <a:latin typeface="+mn-lt"/>
              </a:rPr>
              <a:t> </a:t>
            </a:r>
            <a:r>
              <a:rPr lang="en-US" sz="1000" dirty="0" err="1">
                <a:solidFill>
                  <a:schemeClr val="dk1"/>
                </a:solidFill>
                <a:latin typeface="+mn-lt"/>
              </a:rPr>
              <a:t>akan</a:t>
            </a:r>
            <a:r>
              <a:rPr lang="en-US" sz="1000" dirty="0">
                <a:solidFill>
                  <a:schemeClr val="dk1"/>
                </a:solidFill>
                <a:latin typeface="+mn-lt"/>
              </a:rPr>
              <a:t> </a:t>
            </a:r>
            <a:r>
              <a:rPr lang="en-US" sz="1000" dirty="0" err="1">
                <a:solidFill>
                  <a:schemeClr val="dk1"/>
                </a:solidFill>
                <a:latin typeface="+mn-lt"/>
              </a:rPr>
              <a:t>menyita</a:t>
            </a:r>
            <a:r>
              <a:rPr lang="en-US" sz="1000" dirty="0">
                <a:solidFill>
                  <a:schemeClr val="dk1"/>
                </a:solidFill>
                <a:latin typeface="+mn-lt"/>
              </a:rPr>
              <a:t> </a:t>
            </a:r>
            <a:r>
              <a:rPr lang="en-US" sz="1000" dirty="0" err="1">
                <a:solidFill>
                  <a:schemeClr val="dk1"/>
                </a:solidFill>
                <a:latin typeface="+mn-lt"/>
              </a:rPr>
              <a:t>banyak</a:t>
            </a:r>
            <a:r>
              <a:rPr lang="en-US" sz="1000" dirty="0">
                <a:solidFill>
                  <a:schemeClr val="dk1"/>
                </a:solidFill>
                <a:latin typeface="+mn-lt"/>
              </a:rPr>
              <a:t> </a:t>
            </a:r>
            <a:r>
              <a:rPr lang="en-US" sz="1000" dirty="0" err="1">
                <a:solidFill>
                  <a:schemeClr val="dk1"/>
                </a:solidFill>
                <a:latin typeface="+mn-lt"/>
              </a:rPr>
              <a:t>waktu</a:t>
            </a:r>
            <a:r>
              <a:rPr lang="en-US" sz="1000" dirty="0">
                <a:solidFill>
                  <a:schemeClr val="dk1"/>
                </a:solidFill>
                <a:latin typeface="+mn-lt"/>
              </a:rPr>
              <a:t> dan </a:t>
            </a:r>
            <a:r>
              <a:rPr lang="en-US" sz="1000" dirty="0" err="1">
                <a:solidFill>
                  <a:schemeClr val="dk1"/>
                </a:solidFill>
                <a:latin typeface="+mn-lt"/>
              </a:rPr>
              <a:t>tenaga</a:t>
            </a:r>
            <a:r>
              <a:rPr lang="en-US" sz="1000" dirty="0">
                <a:solidFill>
                  <a:schemeClr val="dk1"/>
                </a:solidFill>
                <a:latin typeface="+mn-lt"/>
              </a:rPr>
              <a:t> Anda. </a:t>
            </a:r>
            <a:r>
              <a:rPr lang="en-US" sz="1000" dirty="0" err="1">
                <a:solidFill>
                  <a:schemeClr val="dk1"/>
                </a:solidFill>
                <a:latin typeface="+mn-lt"/>
              </a:rPr>
              <a:t>Pertimbangkan</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menggunakan</a:t>
            </a:r>
            <a:r>
              <a:rPr lang="en-US" sz="1000" dirty="0">
                <a:solidFill>
                  <a:schemeClr val="dk1"/>
                </a:solidFill>
                <a:latin typeface="+mn-lt"/>
              </a:rPr>
              <a:t> </a:t>
            </a:r>
            <a:r>
              <a:rPr lang="en-US" sz="1000" dirty="0" err="1">
                <a:solidFill>
                  <a:schemeClr val="dk1"/>
                </a:solidFill>
                <a:latin typeface="+mn-lt"/>
              </a:rPr>
              <a:t>jasa</a:t>
            </a:r>
            <a:r>
              <a:rPr lang="en-US" sz="1000" dirty="0">
                <a:solidFill>
                  <a:schemeClr val="dk1"/>
                </a:solidFill>
                <a:latin typeface="+mn-lt"/>
              </a:rPr>
              <a:t> digital advertising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membantu</a:t>
            </a:r>
            <a:r>
              <a:rPr lang="en-US" sz="1000" dirty="0">
                <a:solidFill>
                  <a:schemeClr val="dk1"/>
                </a:solidFill>
                <a:latin typeface="+mn-lt"/>
              </a:rPr>
              <a:t> Anda </a:t>
            </a:r>
            <a:r>
              <a:rPr lang="en-US" sz="1000" dirty="0" err="1">
                <a:solidFill>
                  <a:schemeClr val="dk1"/>
                </a:solidFill>
                <a:latin typeface="+mn-lt"/>
              </a:rPr>
              <a:t>dalam</a:t>
            </a:r>
            <a:r>
              <a:rPr lang="en-US" sz="1000" dirty="0">
                <a:solidFill>
                  <a:schemeClr val="dk1"/>
                </a:solidFill>
                <a:latin typeface="+mn-lt"/>
              </a:rPr>
              <a:t> </a:t>
            </a:r>
            <a:r>
              <a:rPr lang="en-US" sz="1000" dirty="0" err="1">
                <a:solidFill>
                  <a:schemeClr val="dk1"/>
                </a:solidFill>
                <a:latin typeface="+mn-lt"/>
              </a:rPr>
              <a:t>menjalankan</a:t>
            </a:r>
            <a:r>
              <a:rPr lang="en-US" sz="1000" dirty="0">
                <a:solidFill>
                  <a:schemeClr val="dk1"/>
                </a:solidFill>
                <a:latin typeface="+mn-lt"/>
              </a:rPr>
              <a:t> campaign </a:t>
            </a:r>
            <a:r>
              <a:rPr lang="en-US" sz="1000" dirty="0" err="1">
                <a:solidFill>
                  <a:schemeClr val="dk1"/>
                </a:solidFill>
                <a:latin typeface="+mn-lt"/>
              </a:rPr>
              <a:t>iklan</a:t>
            </a:r>
            <a:r>
              <a:rPr lang="en-US" sz="1000" dirty="0">
                <a:solidFill>
                  <a:schemeClr val="dk1"/>
                </a:solidFill>
                <a:latin typeface="+mn-lt"/>
              </a:rPr>
              <a:t> yang </a:t>
            </a:r>
            <a:r>
              <a:rPr lang="en-US" sz="1000" dirty="0" err="1">
                <a:solidFill>
                  <a:schemeClr val="dk1"/>
                </a:solidFill>
                <a:latin typeface="+mn-lt"/>
              </a:rPr>
              <a:t>lebih</a:t>
            </a:r>
            <a:r>
              <a:rPr lang="en-US" sz="1000" dirty="0">
                <a:solidFill>
                  <a:schemeClr val="dk1"/>
                </a:solidFill>
                <a:latin typeface="+mn-lt"/>
              </a:rPr>
              <a:t> </a:t>
            </a:r>
            <a:r>
              <a:rPr lang="en-US" sz="1000" dirty="0" err="1">
                <a:solidFill>
                  <a:schemeClr val="dk1"/>
                </a:solidFill>
                <a:latin typeface="+mn-lt"/>
              </a:rPr>
              <a:t>efektif</a:t>
            </a:r>
            <a:r>
              <a:rPr lang="en-US" sz="1000" dirty="0">
                <a:solidFill>
                  <a:schemeClr val="dk1"/>
                </a:solidFill>
                <a:latin typeface="+mn-lt"/>
              </a:rPr>
              <a:t>.</a:t>
            </a:r>
          </a:p>
          <a:p>
            <a:pPr marL="403225" indent="-171450">
              <a:lnSpc>
                <a:spcPct val="150000"/>
              </a:lnSpc>
              <a:buClr>
                <a:schemeClr val="dk1"/>
              </a:buClr>
              <a:buSzPts val="1500"/>
            </a:pPr>
            <a:r>
              <a:rPr lang="en-US" sz="1000" dirty="0" err="1">
                <a:solidFill>
                  <a:schemeClr val="dk1"/>
                </a:solidFill>
                <a:latin typeface="+mn-lt"/>
              </a:rPr>
              <a:t>Mempersempit</a:t>
            </a:r>
            <a:r>
              <a:rPr lang="en-US" sz="1000" dirty="0">
                <a:solidFill>
                  <a:schemeClr val="dk1"/>
                </a:solidFill>
                <a:latin typeface="+mn-lt"/>
              </a:rPr>
              <a:t> target audience: </a:t>
            </a:r>
            <a:r>
              <a:rPr lang="en-US" sz="1000" dirty="0" err="1">
                <a:solidFill>
                  <a:schemeClr val="dk1"/>
                </a:solidFill>
                <a:latin typeface="+mn-lt"/>
              </a:rPr>
              <a:t>Menargetkan</a:t>
            </a:r>
            <a:r>
              <a:rPr lang="en-US" sz="1000" dirty="0">
                <a:solidFill>
                  <a:schemeClr val="dk1"/>
                </a:solidFill>
                <a:latin typeface="+mn-lt"/>
              </a:rPr>
              <a:t> audience yang </a:t>
            </a:r>
            <a:r>
              <a:rPr lang="en-US" sz="1000" dirty="0" err="1">
                <a:solidFill>
                  <a:schemeClr val="dk1"/>
                </a:solidFill>
                <a:latin typeface="+mn-lt"/>
              </a:rPr>
              <a:t>sangat</a:t>
            </a:r>
            <a:r>
              <a:rPr lang="en-US" sz="1000" dirty="0">
                <a:solidFill>
                  <a:schemeClr val="dk1"/>
                </a:solidFill>
                <a:latin typeface="+mn-lt"/>
              </a:rPr>
              <a:t> </a:t>
            </a:r>
            <a:r>
              <a:rPr lang="en-US" sz="1000" dirty="0" err="1">
                <a:solidFill>
                  <a:schemeClr val="dk1"/>
                </a:solidFill>
                <a:latin typeface="+mn-lt"/>
              </a:rPr>
              <a:t>spesifik</a:t>
            </a:r>
            <a:r>
              <a:rPr lang="en-US" sz="1000" dirty="0">
                <a:solidFill>
                  <a:schemeClr val="dk1"/>
                </a:solidFill>
                <a:latin typeface="+mn-lt"/>
              </a:rPr>
              <a:t> </a:t>
            </a:r>
            <a:r>
              <a:rPr lang="en-US" sz="1000" dirty="0" err="1">
                <a:solidFill>
                  <a:schemeClr val="dk1"/>
                </a:solidFill>
                <a:latin typeface="+mn-lt"/>
              </a:rPr>
              <a:t>dapat</a:t>
            </a:r>
            <a:r>
              <a:rPr lang="en-US" sz="1000" dirty="0">
                <a:solidFill>
                  <a:schemeClr val="dk1"/>
                </a:solidFill>
                <a:latin typeface="+mn-lt"/>
              </a:rPr>
              <a:t> </a:t>
            </a:r>
            <a:r>
              <a:rPr lang="en-US" sz="1000" dirty="0" err="1">
                <a:solidFill>
                  <a:schemeClr val="dk1"/>
                </a:solidFill>
                <a:latin typeface="+mn-lt"/>
              </a:rPr>
              <a:t>mengurangi</a:t>
            </a:r>
            <a:r>
              <a:rPr lang="en-US" sz="1000" dirty="0">
                <a:solidFill>
                  <a:schemeClr val="dk1"/>
                </a:solidFill>
                <a:latin typeface="+mn-lt"/>
              </a:rPr>
              <a:t> </a:t>
            </a:r>
            <a:r>
              <a:rPr lang="en-US" sz="1000" dirty="0" err="1">
                <a:solidFill>
                  <a:schemeClr val="dk1"/>
                </a:solidFill>
                <a:latin typeface="+mn-lt"/>
              </a:rPr>
              <a:t>biaya</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Anda dan juga </a:t>
            </a:r>
            <a:r>
              <a:rPr lang="en-US" sz="1000" dirty="0" err="1">
                <a:solidFill>
                  <a:schemeClr val="dk1"/>
                </a:solidFill>
                <a:latin typeface="+mn-lt"/>
              </a:rPr>
              <a:t>meningkatkan</a:t>
            </a:r>
            <a:r>
              <a:rPr lang="en-US" sz="1000" dirty="0">
                <a:solidFill>
                  <a:schemeClr val="dk1"/>
                </a:solidFill>
                <a:latin typeface="+mn-lt"/>
              </a:rPr>
              <a:t> </a:t>
            </a:r>
            <a:r>
              <a:rPr lang="en-US" sz="1000" dirty="0" err="1">
                <a:solidFill>
                  <a:schemeClr val="dk1"/>
                </a:solidFill>
                <a:latin typeface="+mn-lt"/>
              </a:rPr>
              <a:t>potensi</a:t>
            </a:r>
            <a:r>
              <a:rPr lang="en-US" sz="1000" dirty="0">
                <a:solidFill>
                  <a:schemeClr val="dk1"/>
                </a:solidFill>
                <a:latin typeface="+mn-lt"/>
              </a:rPr>
              <a:t> </a:t>
            </a:r>
            <a:r>
              <a:rPr lang="en-US" sz="1000" dirty="0" err="1">
                <a:solidFill>
                  <a:schemeClr val="dk1"/>
                </a:solidFill>
                <a:latin typeface="+mn-lt"/>
              </a:rPr>
              <a:t>konversi</a:t>
            </a:r>
            <a:r>
              <a:rPr lang="en-US" sz="1000" dirty="0">
                <a:solidFill>
                  <a:schemeClr val="dk1"/>
                </a:solidFill>
                <a:latin typeface="+mn-lt"/>
              </a:rPr>
              <a:t> </a:t>
            </a:r>
            <a:r>
              <a:rPr lang="en-US" sz="1000" dirty="0" err="1">
                <a:solidFill>
                  <a:schemeClr val="dk1"/>
                </a:solidFill>
                <a:latin typeface="+mn-lt"/>
              </a:rPr>
              <a:t>dari</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a:t>
            </a:r>
            <a:r>
              <a:rPr lang="en-US" sz="1000" dirty="0" err="1">
                <a:solidFill>
                  <a:schemeClr val="dk1"/>
                </a:solidFill>
                <a:latin typeface="+mn-lt"/>
              </a:rPr>
              <a:t>tersebut</a:t>
            </a:r>
            <a:r>
              <a:rPr lang="en-US" sz="1000" dirty="0">
                <a:solidFill>
                  <a:schemeClr val="dk1"/>
                </a:solidFill>
                <a:latin typeface="+mn-lt"/>
              </a:rPr>
              <a:t>.</a:t>
            </a:r>
          </a:p>
          <a:p>
            <a:pPr marL="403225" indent="-171450">
              <a:lnSpc>
                <a:spcPct val="150000"/>
              </a:lnSpc>
              <a:buClr>
                <a:schemeClr val="dk1"/>
              </a:buClr>
              <a:buSzPts val="1500"/>
            </a:pPr>
            <a:r>
              <a:rPr lang="en-US" sz="1000" dirty="0" err="1">
                <a:solidFill>
                  <a:schemeClr val="dk1"/>
                </a:solidFill>
                <a:latin typeface="+mn-lt"/>
              </a:rPr>
              <a:t>Menjalankan</a:t>
            </a:r>
            <a:r>
              <a:rPr lang="en-US" sz="1000" dirty="0">
                <a:solidFill>
                  <a:schemeClr val="dk1"/>
                </a:solidFill>
                <a:latin typeface="+mn-lt"/>
              </a:rPr>
              <a:t> A/B testing: </a:t>
            </a:r>
            <a:r>
              <a:rPr lang="en-US" sz="1000" dirty="0" err="1">
                <a:solidFill>
                  <a:schemeClr val="dk1"/>
                </a:solidFill>
                <a:latin typeface="+mn-lt"/>
              </a:rPr>
              <a:t>Lakukan</a:t>
            </a:r>
            <a:r>
              <a:rPr lang="en-US" sz="1000" dirty="0">
                <a:solidFill>
                  <a:schemeClr val="dk1"/>
                </a:solidFill>
                <a:latin typeface="+mn-lt"/>
              </a:rPr>
              <a:t> A/B testing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mencari</a:t>
            </a:r>
            <a:r>
              <a:rPr lang="en-US" sz="1000" dirty="0">
                <a:solidFill>
                  <a:schemeClr val="dk1"/>
                </a:solidFill>
                <a:latin typeface="+mn-lt"/>
              </a:rPr>
              <a:t> </a:t>
            </a:r>
            <a:r>
              <a:rPr lang="en-US" sz="1000" dirty="0" err="1">
                <a:solidFill>
                  <a:schemeClr val="dk1"/>
                </a:solidFill>
                <a:latin typeface="+mn-lt"/>
              </a:rPr>
              <a:t>tahu</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mana yang paling </a:t>
            </a:r>
            <a:r>
              <a:rPr lang="en-US" sz="1000" dirty="0" err="1">
                <a:solidFill>
                  <a:schemeClr val="dk1"/>
                </a:solidFill>
                <a:latin typeface="+mn-lt"/>
              </a:rPr>
              <a:t>efektif</a:t>
            </a:r>
            <a:r>
              <a:rPr lang="en-US" sz="1000" dirty="0">
                <a:solidFill>
                  <a:schemeClr val="dk1"/>
                </a:solidFill>
                <a:latin typeface="+mn-lt"/>
              </a:rPr>
              <a:t> dan </a:t>
            </a:r>
            <a:r>
              <a:rPr lang="en-US" sz="1000" dirty="0" err="1">
                <a:solidFill>
                  <a:schemeClr val="dk1"/>
                </a:solidFill>
                <a:latin typeface="+mn-lt"/>
              </a:rPr>
              <a:t>gunakan</a:t>
            </a:r>
            <a:r>
              <a:rPr lang="en-US" sz="1000" dirty="0">
                <a:solidFill>
                  <a:schemeClr val="dk1"/>
                </a:solidFill>
                <a:latin typeface="+mn-lt"/>
              </a:rPr>
              <a:t> </a:t>
            </a:r>
            <a:r>
              <a:rPr lang="en-US" sz="1000" dirty="0" err="1">
                <a:solidFill>
                  <a:schemeClr val="dk1"/>
                </a:solidFill>
                <a:latin typeface="+mn-lt"/>
              </a:rPr>
              <a:t>hasil</a:t>
            </a:r>
            <a:r>
              <a:rPr lang="en-US" sz="1000" dirty="0">
                <a:solidFill>
                  <a:schemeClr val="dk1"/>
                </a:solidFill>
                <a:latin typeface="+mn-lt"/>
              </a:rPr>
              <a:t> </a:t>
            </a:r>
            <a:r>
              <a:rPr lang="en-US" sz="1000" dirty="0" err="1">
                <a:solidFill>
                  <a:schemeClr val="dk1"/>
                </a:solidFill>
                <a:latin typeface="+mn-lt"/>
              </a:rPr>
              <a:t>eksperimen</a:t>
            </a:r>
            <a:r>
              <a:rPr lang="en-US" sz="1000" dirty="0">
                <a:solidFill>
                  <a:schemeClr val="dk1"/>
                </a:solidFill>
                <a:latin typeface="+mn-lt"/>
              </a:rPr>
              <a:t> </a:t>
            </a:r>
            <a:r>
              <a:rPr lang="en-US" sz="1000" dirty="0" err="1">
                <a:solidFill>
                  <a:schemeClr val="dk1"/>
                </a:solidFill>
                <a:latin typeface="+mn-lt"/>
              </a:rPr>
              <a:t>tersebut</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menonaktifkan</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yang </a:t>
            </a:r>
            <a:r>
              <a:rPr lang="en-US" sz="1000" dirty="0" err="1">
                <a:solidFill>
                  <a:schemeClr val="dk1"/>
                </a:solidFill>
                <a:latin typeface="+mn-lt"/>
              </a:rPr>
              <a:t>kurang</a:t>
            </a:r>
            <a:r>
              <a:rPr lang="en-US" sz="1000" dirty="0">
                <a:solidFill>
                  <a:schemeClr val="dk1"/>
                </a:solidFill>
                <a:latin typeface="+mn-lt"/>
              </a:rPr>
              <a:t> </a:t>
            </a:r>
            <a:r>
              <a:rPr lang="en-US" sz="1000" dirty="0" err="1">
                <a:solidFill>
                  <a:schemeClr val="dk1"/>
                </a:solidFill>
                <a:latin typeface="+mn-lt"/>
              </a:rPr>
              <a:t>efektif</a:t>
            </a:r>
            <a:r>
              <a:rPr lang="en-US" sz="1000" dirty="0">
                <a:solidFill>
                  <a:schemeClr val="dk1"/>
                </a:solidFill>
                <a:latin typeface="+mn-lt"/>
              </a:rPr>
              <a:t>.</a:t>
            </a:r>
          </a:p>
          <a:p>
            <a:pPr marL="231775" indent="0">
              <a:lnSpc>
                <a:spcPct val="100000"/>
              </a:lnSpc>
              <a:buClr>
                <a:schemeClr val="dk1"/>
              </a:buClr>
              <a:buSzPts val="1500"/>
              <a:buNone/>
            </a:pPr>
            <a:endParaRPr lang="en-US" sz="1000" dirty="0">
              <a:solidFill>
                <a:schemeClr val="dk1"/>
              </a:solidFill>
              <a:latin typeface="+mn-lt"/>
            </a:endParaRPr>
          </a:p>
          <a:p>
            <a:pPr marL="233363" lvl="0" indent="0" algn="l" rtl="0">
              <a:lnSpc>
                <a:spcPct val="150000"/>
              </a:lnSpc>
              <a:spcBef>
                <a:spcPts val="0"/>
              </a:spcBef>
              <a:spcAft>
                <a:spcPts val="0"/>
              </a:spcAft>
              <a:buClr>
                <a:schemeClr val="dk1"/>
              </a:buClr>
              <a:buSzPts val="1500"/>
              <a:buNone/>
            </a:pPr>
            <a:r>
              <a:rPr lang="en-US" sz="1000" dirty="0">
                <a:solidFill>
                  <a:schemeClr val="dk1"/>
                </a:solidFill>
                <a:latin typeface="+mn-lt"/>
              </a:rPr>
              <a:t>A. Perusahaan </a:t>
            </a:r>
            <a:r>
              <a:rPr lang="en-US" sz="1000" dirty="0" err="1">
                <a:solidFill>
                  <a:schemeClr val="dk1"/>
                </a:solidFill>
                <a:latin typeface="+mn-lt"/>
              </a:rPr>
              <a:t>menghitung</a:t>
            </a:r>
            <a:r>
              <a:rPr lang="en-US" sz="1000" dirty="0">
                <a:solidFill>
                  <a:schemeClr val="dk1"/>
                </a:solidFill>
                <a:latin typeface="+mn-lt"/>
              </a:rPr>
              <a:t> </a:t>
            </a:r>
            <a:r>
              <a:rPr lang="en-US" sz="1000" dirty="0" err="1">
                <a:solidFill>
                  <a:schemeClr val="dk1"/>
                </a:solidFill>
                <a:latin typeface="+mn-lt"/>
              </a:rPr>
              <a:t>keseluruhan</a:t>
            </a:r>
            <a:r>
              <a:rPr lang="en-US" sz="1000" dirty="0">
                <a:solidFill>
                  <a:schemeClr val="dk1"/>
                </a:solidFill>
                <a:latin typeface="+mn-lt"/>
              </a:rPr>
              <a:t> </a:t>
            </a:r>
            <a:r>
              <a:rPr lang="en-US" sz="1000" dirty="0" err="1">
                <a:solidFill>
                  <a:schemeClr val="dk1"/>
                </a:solidFill>
                <a:latin typeface="+mn-lt"/>
              </a:rPr>
              <a:t>biaya</a:t>
            </a:r>
            <a:r>
              <a:rPr lang="en-US" sz="1000" dirty="0">
                <a:solidFill>
                  <a:schemeClr val="dk1"/>
                </a:solidFill>
                <a:latin typeface="+mn-lt"/>
              </a:rPr>
              <a:t> yang </a:t>
            </a:r>
            <a:r>
              <a:rPr lang="en-US" sz="1000" dirty="0" err="1">
                <a:solidFill>
                  <a:schemeClr val="dk1"/>
                </a:solidFill>
                <a:latin typeface="+mn-lt"/>
              </a:rPr>
              <a:t>dikeluarkan</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menjalankan</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online (</a:t>
            </a:r>
            <a:r>
              <a:rPr lang="en-US" sz="1000" dirty="0" err="1">
                <a:solidFill>
                  <a:schemeClr val="dk1"/>
                </a:solidFill>
                <a:latin typeface="+mn-lt"/>
              </a:rPr>
              <a:t>Agustus-Desember</a:t>
            </a:r>
            <a:r>
              <a:rPr lang="en-US" sz="1000" dirty="0">
                <a:solidFill>
                  <a:schemeClr val="dk1"/>
                </a:solidFill>
                <a:latin typeface="+mn-lt"/>
              </a:rPr>
              <a:t>), </a:t>
            </a:r>
            <a:r>
              <a:rPr lang="en-US" sz="1000" dirty="0" err="1">
                <a:solidFill>
                  <a:schemeClr val="dk1"/>
                </a:solidFill>
                <a:latin typeface="+mn-lt"/>
              </a:rPr>
              <a:t>dengan</a:t>
            </a:r>
            <a:r>
              <a:rPr lang="en-US" sz="1000" dirty="0">
                <a:solidFill>
                  <a:schemeClr val="dk1"/>
                </a:solidFill>
                <a:latin typeface="+mn-lt"/>
              </a:rPr>
              <a:t> </a:t>
            </a:r>
            <a:r>
              <a:rPr lang="en-US" sz="1000" dirty="0" err="1">
                <a:solidFill>
                  <a:schemeClr val="dk1"/>
                </a:solidFill>
                <a:latin typeface="+mn-lt"/>
              </a:rPr>
              <a:t>rincian</a:t>
            </a:r>
            <a:r>
              <a:rPr lang="en-US" sz="1000" dirty="0">
                <a:solidFill>
                  <a:schemeClr val="dk1"/>
                </a:solidFill>
                <a:latin typeface="+mn-lt"/>
              </a:rPr>
              <a:t> </a:t>
            </a:r>
            <a:r>
              <a:rPr lang="en-US" sz="1000" dirty="0" err="1">
                <a:solidFill>
                  <a:schemeClr val="dk1"/>
                </a:solidFill>
                <a:latin typeface="+mn-lt"/>
              </a:rPr>
              <a:t>sebagai</a:t>
            </a:r>
            <a:r>
              <a:rPr lang="en-US" sz="1000" dirty="0">
                <a:solidFill>
                  <a:schemeClr val="dk1"/>
                </a:solidFill>
                <a:latin typeface="+mn-lt"/>
              </a:rPr>
              <a:t> </a:t>
            </a:r>
            <a:r>
              <a:rPr lang="en-US" sz="1000" dirty="0" err="1">
                <a:solidFill>
                  <a:schemeClr val="dk1"/>
                </a:solidFill>
                <a:latin typeface="+mn-lt"/>
              </a:rPr>
              <a:t>berikut</a:t>
            </a:r>
            <a:r>
              <a:rPr lang="en-US" sz="1000" dirty="0">
                <a:solidFill>
                  <a:schemeClr val="dk1"/>
                </a:solidFill>
                <a:latin typeface="+mn-lt"/>
              </a:rPr>
              <a:t>:</a:t>
            </a:r>
          </a:p>
          <a:p>
            <a:pPr marL="627063" indent="-169863">
              <a:lnSpc>
                <a:spcPct val="150000"/>
              </a:lnSpc>
              <a:buClr>
                <a:schemeClr val="dk1"/>
              </a:buClr>
              <a:buSzPts val="1500"/>
            </a:pPr>
            <a:r>
              <a:rPr lang="en-US" sz="1000" dirty="0" err="1">
                <a:solidFill>
                  <a:schemeClr val="dk1"/>
                </a:solidFill>
                <a:latin typeface="+mn-lt"/>
              </a:rPr>
              <a:t>Biaya</a:t>
            </a:r>
            <a:r>
              <a:rPr lang="en-US" sz="1000" dirty="0">
                <a:solidFill>
                  <a:schemeClr val="dk1"/>
                </a:solidFill>
                <a:latin typeface="+mn-lt"/>
              </a:rPr>
              <a:t> </a:t>
            </a:r>
            <a:r>
              <a:rPr lang="en-US" sz="1000" dirty="0" err="1">
                <a:solidFill>
                  <a:schemeClr val="dk1"/>
                </a:solidFill>
                <a:latin typeface="+mn-lt"/>
              </a:rPr>
              <a:t>penayangan</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 di </a:t>
            </a:r>
            <a:r>
              <a:rPr lang="en-US" sz="1000" dirty="0" err="1">
                <a:solidFill>
                  <a:schemeClr val="dk1"/>
                </a:solidFill>
                <a:latin typeface="+mn-lt"/>
              </a:rPr>
              <a:t>aplikasi</a:t>
            </a:r>
            <a:r>
              <a:rPr lang="en-US" sz="1000" dirty="0">
                <a:solidFill>
                  <a:schemeClr val="dk1"/>
                </a:solidFill>
                <a:latin typeface="+mn-lt"/>
              </a:rPr>
              <a:t> (1.500.000 X 5 </a:t>
            </a:r>
            <a:r>
              <a:rPr lang="en-US" sz="1000" dirty="0" err="1">
                <a:solidFill>
                  <a:schemeClr val="dk1"/>
                </a:solidFill>
                <a:latin typeface="+mn-lt"/>
              </a:rPr>
              <a:t>bulan</a:t>
            </a:r>
            <a:r>
              <a:rPr lang="en-US" sz="1000" dirty="0">
                <a:solidFill>
                  <a:schemeClr val="dk1"/>
                </a:solidFill>
                <a:latin typeface="+mn-lt"/>
              </a:rPr>
              <a:t>) : Rp 7.500.000</a:t>
            </a:r>
          </a:p>
          <a:p>
            <a:pPr marL="627063" indent="-169863">
              <a:lnSpc>
                <a:spcPct val="150000"/>
              </a:lnSpc>
              <a:buClr>
                <a:schemeClr val="dk1"/>
              </a:buClr>
              <a:buSzPts val="1500"/>
            </a:pPr>
            <a:r>
              <a:rPr lang="en-US" sz="1000" dirty="0">
                <a:solidFill>
                  <a:schemeClr val="dk1"/>
                </a:solidFill>
                <a:latin typeface="+mn-lt"/>
              </a:rPr>
              <a:t>Monthly cost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karyawan</a:t>
            </a:r>
            <a:r>
              <a:rPr lang="en-US" sz="1000" dirty="0">
                <a:solidFill>
                  <a:schemeClr val="dk1"/>
                </a:solidFill>
                <a:latin typeface="+mn-lt"/>
              </a:rPr>
              <a:t> dan </a:t>
            </a:r>
            <a:r>
              <a:rPr lang="en-US" sz="1000" dirty="0" err="1">
                <a:solidFill>
                  <a:schemeClr val="dk1"/>
                </a:solidFill>
                <a:latin typeface="+mn-lt"/>
              </a:rPr>
              <a:t>sewa</a:t>
            </a:r>
            <a:r>
              <a:rPr lang="en-US" sz="1000" dirty="0">
                <a:solidFill>
                  <a:schemeClr val="dk1"/>
                </a:solidFill>
                <a:latin typeface="+mn-lt"/>
              </a:rPr>
              <a:t> </a:t>
            </a:r>
            <a:r>
              <a:rPr lang="en-US" sz="1000" dirty="0" err="1">
                <a:solidFill>
                  <a:schemeClr val="dk1"/>
                </a:solidFill>
                <a:latin typeface="+mn-lt"/>
              </a:rPr>
              <a:t>toko</a:t>
            </a:r>
            <a:r>
              <a:rPr lang="en-US" sz="1000" dirty="0">
                <a:solidFill>
                  <a:schemeClr val="dk1"/>
                </a:solidFill>
                <a:latin typeface="+mn-lt"/>
              </a:rPr>
              <a:t> (10.000.000 X 5 </a:t>
            </a:r>
            <a:r>
              <a:rPr lang="en-US" sz="1000" dirty="0" err="1">
                <a:solidFill>
                  <a:schemeClr val="dk1"/>
                </a:solidFill>
                <a:latin typeface="+mn-lt"/>
              </a:rPr>
              <a:t>Bulan</a:t>
            </a:r>
            <a:r>
              <a:rPr lang="en-US" sz="1000" dirty="0">
                <a:solidFill>
                  <a:schemeClr val="dk1"/>
                </a:solidFill>
                <a:latin typeface="+mn-lt"/>
              </a:rPr>
              <a:t>) : 50.000.000</a:t>
            </a:r>
          </a:p>
          <a:p>
            <a:pPr marL="627063" indent="-169863">
              <a:lnSpc>
                <a:spcPct val="150000"/>
              </a:lnSpc>
              <a:buClr>
                <a:schemeClr val="dk1"/>
              </a:buClr>
              <a:buSzPts val="1500"/>
            </a:pPr>
            <a:r>
              <a:rPr lang="en-US" sz="1000" dirty="0" err="1">
                <a:solidFill>
                  <a:schemeClr val="dk1"/>
                </a:solidFill>
                <a:latin typeface="+mn-lt"/>
              </a:rPr>
              <a:t>Biaya</a:t>
            </a:r>
            <a:r>
              <a:rPr lang="en-US" sz="1000" dirty="0">
                <a:solidFill>
                  <a:schemeClr val="dk1"/>
                </a:solidFill>
                <a:latin typeface="+mn-lt"/>
              </a:rPr>
              <a:t> lain-lain : Rp 1.500.000</a:t>
            </a:r>
          </a:p>
          <a:p>
            <a:pPr marL="627063" indent="-169863">
              <a:lnSpc>
                <a:spcPct val="150000"/>
              </a:lnSpc>
              <a:buClr>
                <a:schemeClr val="dk1"/>
              </a:buClr>
              <a:buSzPts val="1500"/>
            </a:pPr>
            <a:r>
              <a:rPr lang="en-US" sz="1000" dirty="0">
                <a:solidFill>
                  <a:schemeClr val="dk1"/>
                </a:solidFill>
                <a:latin typeface="+mn-lt"/>
              </a:rPr>
              <a:t>Total </a:t>
            </a:r>
            <a:r>
              <a:rPr lang="en-US" sz="1000" dirty="0" err="1">
                <a:solidFill>
                  <a:schemeClr val="dk1"/>
                </a:solidFill>
                <a:latin typeface="+mn-lt"/>
              </a:rPr>
              <a:t>Biaya</a:t>
            </a:r>
            <a:r>
              <a:rPr lang="en-US" sz="1000" dirty="0">
                <a:solidFill>
                  <a:schemeClr val="dk1"/>
                </a:solidFill>
                <a:latin typeface="+mn-lt"/>
              </a:rPr>
              <a:t>: Rp 59.000.000</a:t>
            </a:r>
            <a:endParaRPr lang="en-US" sz="1000" b="0" i="0" dirty="0">
              <a:solidFill>
                <a:schemeClr val="dk1"/>
              </a:solidFill>
              <a:effectLst/>
              <a:latin typeface="+mn-lt"/>
            </a:endParaRPr>
          </a:p>
          <a:p>
            <a:pPr marL="233363" indent="0">
              <a:lnSpc>
                <a:spcPct val="150000"/>
              </a:lnSpc>
              <a:buClr>
                <a:schemeClr val="dk1"/>
              </a:buClr>
              <a:buSzPts val="1500"/>
              <a:buNone/>
            </a:pPr>
            <a:r>
              <a:rPr lang="en-US" sz="1000" b="0" i="0" dirty="0">
                <a:solidFill>
                  <a:srgbClr val="212121"/>
                </a:solidFill>
                <a:effectLst/>
                <a:latin typeface="+mn-lt"/>
              </a:rPr>
              <a:t>B. Perusahaan </a:t>
            </a:r>
            <a:r>
              <a:rPr lang="en-US" sz="1000" b="0" i="0" dirty="0" err="1">
                <a:solidFill>
                  <a:srgbClr val="212121"/>
                </a:solidFill>
                <a:effectLst/>
                <a:latin typeface="+mn-lt"/>
              </a:rPr>
              <a:t>menghitung</a:t>
            </a:r>
            <a:r>
              <a:rPr lang="en-US" sz="1000" b="0" i="0" dirty="0">
                <a:solidFill>
                  <a:srgbClr val="212121"/>
                </a:solidFill>
                <a:effectLst/>
                <a:latin typeface="+mn-lt"/>
              </a:rPr>
              <a:t> </a:t>
            </a:r>
            <a:r>
              <a:rPr lang="en-US" sz="1000" b="0" i="0" dirty="0" err="1">
                <a:solidFill>
                  <a:srgbClr val="212121"/>
                </a:solidFill>
                <a:effectLst/>
                <a:latin typeface="+mn-lt"/>
              </a:rPr>
              <a:t>pendapatan</a:t>
            </a:r>
            <a:r>
              <a:rPr lang="en-US" sz="1000" b="0" i="0" dirty="0">
                <a:solidFill>
                  <a:srgbClr val="212121"/>
                </a:solidFill>
                <a:effectLst/>
                <a:latin typeface="+mn-lt"/>
              </a:rPr>
              <a:t> yang </a:t>
            </a:r>
            <a:r>
              <a:rPr lang="en-US" sz="1000" b="0" i="0" dirty="0" err="1">
                <a:solidFill>
                  <a:srgbClr val="212121"/>
                </a:solidFill>
                <a:effectLst/>
                <a:latin typeface="+mn-lt"/>
              </a:rPr>
              <a:t>dihasilkan</a:t>
            </a:r>
            <a:r>
              <a:rPr lang="en-US" sz="1000" b="0" i="0" dirty="0">
                <a:solidFill>
                  <a:srgbClr val="212121"/>
                </a:solidFill>
                <a:effectLst/>
                <a:latin typeface="+mn-lt"/>
              </a:rPr>
              <a:t> </a:t>
            </a:r>
            <a:r>
              <a:rPr lang="en-US" sz="1000" b="0" i="0" dirty="0" err="1">
                <a:solidFill>
                  <a:srgbClr val="212121"/>
                </a:solidFill>
                <a:effectLst/>
                <a:latin typeface="+mn-lt"/>
              </a:rPr>
              <a:t>dari</a:t>
            </a:r>
            <a:r>
              <a:rPr lang="en-US" sz="1000" b="0" i="0" dirty="0">
                <a:solidFill>
                  <a:srgbClr val="212121"/>
                </a:solidFill>
                <a:effectLst/>
                <a:latin typeface="+mn-lt"/>
              </a:rPr>
              <a:t> </a:t>
            </a:r>
            <a:r>
              <a:rPr lang="en-US" sz="1000" b="0" i="0" dirty="0" err="1">
                <a:solidFill>
                  <a:srgbClr val="212121"/>
                </a:solidFill>
                <a:effectLst/>
                <a:latin typeface="+mn-lt"/>
              </a:rPr>
              <a:t>iklan</a:t>
            </a:r>
            <a:r>
              <a:rPr lang="en-US" sz="1000" b="0" i="0" dirty="0">
                <a:solidFill>
                  <a:srgbClr val="212121"/>
                </a:solidFill>
                <a:effectLst/>
                <a:latin typeface="+mn-lt"/>
              </a:rPr>
              <a:t> (</a:t>
            </a:r>
            <a:r>
              <a:rPr lang="en-US" sz="1000" b="0" i="0" dirty="0" err="1">
                <a:solidFill>
                  <a:srgbClr val="212121"/>
                </a:solidFill>
                <a:effectLst/>
                <a:latin typeface="+mn-lt"/>
              </a:rPr>
              <a:t>Agustus-Desember</a:t>
            </a:r>
            <a:r>
              <a:rPr lang="en-US" sz="1000" b="0" i="0" dirty="0">
                <a:solidFill>
                  <a:srgbClr val="212121"/>
                </a:solidFill>
                <a:effectLst/>
                <a:latin typeface="+mn-lt"/>
              </a:rPr>
              <a:t>), </a:t>
            </a:r>
            <a:r>
              <a:rPr lang="en-US" sz="1000" b="0" i="0" dirty="0" err="1">
                <a:solidFill>
                  <a:srgbClr val="212121"/>
                </a:solidFill>
                <a:effectLst/>
                <a:latin typeface="+mn-lt"/>
              </a:rPr>
              <a:t>dengan</a:t>
            </a:r>
            <a:r>
              <a:rPr lang="en-US" sz="1000" b="0" i="0" dirty="0">
                <a:solidFill>
                  <a:srgbClr val="212121"/>
                </a:solidFill>
                <a:effectLst/>
                <a:latin typeface="+mn-lt"/>
              </a:rPr>
              <a:t> </a:t>
            </a:r>
            <a:r>
              <a:rPr lang="en-US" sz="1000" b="0" i="0" dirty="0" err="1">
                <a:solidFill>
                  <a:srgbClr val="212121"/>
                </a:solidFill>
                <a:effectLst/>
                <a:latin typeface="+mn-lt"/>
              </a:rPr>
              <a:t>rincian</a:t>
            </a:r>
            <a:r>
              <a:rPr lang="en-US" sz="1000" b="0" i="0" dirty="0">
                <a:solidFill>
                  <a:srgbClr val="212121"/>
                </a:solidFill>
                <a:effectLst/>
                <a:latin typeface="+mn-lt"/>
              </a:rPr>
              <a:t> </a:t>
            </a:r>
            <a:r>
              <a:rPr lang="en-US" sz="1000" b="0" i="0" dirty="0" err="1">
                <a:solidFill>
                  <a:srgbClr val="212121"/>
                </a:solidFill>
                <a:effectLst/>
                <a:latin typeface="+mn-lt"/>
              </a:rPr>
              <a:t>berikut</a:t>
            </a:r>
            <a:r>
              <a:rPr lang="en-US" sz="1000" b="0" i="0" dirty="0">
                <a:solidFill>
                  <a:srgbClr val="212121"/>
                </a:solidFill>
                <a:effectLst/>
                <a:latin typeface="+mn-lt"/>
              </a:rPr>
              <a:t>:</a:t>
            </a:r>
          </a:p>
          <a:p>
            <a:pPr marL="627063" indent="-169863">
              <a:lnSpc>
                <a:spcPct val="150000"/>
              </a:lnSpc>
              <a:buClr>
                <a:schemeClr val="dk1"/>
              </a:buClr>
              <a:buSzPts val="1500"/>
            </a:pPr>
            <a:r>
              <a:rPr lang="en-US" sz="1000" dirty="0">
                <a:solidFill>
                  <a:schemeClr val="dk1"/>
                </a:solidFill>
                <a:latin typeface="+mn-lt"/>
              </a:rPr>
              <a:t>Traffic (</a:t>
            </a:r>
            <a:r>
              <a:rPr lang="en-US" sz="1000" dirty="0" err="1">
                <a:solidFill>
                  <a:schemeClr val="dk1"/>
                </a:solidFill>
                <a:latin typeface="+mn-lt"/>
              </a:rPr>
              <a:t>pengguna</a:t>
            </a:r>
            <a:r>
              <a:rPr lang="en-US" sz="1000" dirty="0">
                <a:solidFill>
                  <a:schemeClr val="dk1"/>
                </a:solidFill>
                <a:latin typeface="+mn-lt"/>
              </a:rPr>
              <a:t> </a:t>
            </a:r>
            <a:r>
              <a:rPr lang="en-US" sz="1000" dirty="0" err="1">
                <a:solidFill>
                  <a:schemeClr val="dk1"/>
                </a:solidFill>
                <a:latin typeface="+mn-lt"/>
              </a:rPr>
              <a:t>aplikasi</a:t>
            </a:r>
            <a:r>
              <a:rPr lang="en-US" sz="1000" dirty="0">
                <a:solidFill>
                  <a:schemeClr val="dk1"/>
                </a:solidFill>
                <a:latin typeface="+mn-lt"/>
              </a:rPr>
              <a:t> yang click </a:t>
            </a:r>
            <a:r>
              <a:rPr lang="en-US" sz="1000" dirty="0" err="1">
                <a:solidFill>
                  <a:schemeClr val="dk1"/>
                </a:solidFill>
                <a:latin typeface="+mn-lt"/>
              </a:rPr>
              <a:t>iklan</a:t>
            </a:r>
            <a:r>
              <a:rPr lang="en-US" sz="1000" dirty="0">
                <a:solidFill>
                  <a:schemeClr val="dk1"/>
                </a:solidFill>
                <a:latin typeface="+mn-lt"/>
              </a:rPr>
              <a:t>)</a:t>
            </a:r>
          </a:p>
          <a:p>
            <a:pPr marL="968375" lvl="1" indent="-233363">
              <a:lnSpc>
                <a:spcPct val="100000"/>
              </a:lnSpc>
              <a:buClr>
                <a:schemeClr val="dk1"/>
              </a:buClr>
              <a:buSzPts val="1500"/>
            </a:pPr>
            <a:r>
              <a:rPr lang="en-US" sz="1000" b="0" i="0" dirty="0">
                <a:solidFill>
                  <a:srgbClr val="212121"/>
                </a:solidFill>
                <a:effectLst/>
                <a:latin typeface="+mn-lt"/>
              </a:rPr>
              <a:t>August = 100 </a:t>
            </a:r>
            <a:r>
              <a:rPr lang="en-US" sz="1000" b="0" i="0" dirty="0" err="1">
                <a:solidFill>
                  <a:srgbClr val="212121"/>
                </a:solidFill>
                <a:effectLst/>
                <a:latin typeface="+mn-lt"/>
              </a:rPr>
              <a:t>pengguna</a:t>
            </a:r>
            <a:endParaRPr lang="en-US" sz="1000" dirty="0">
              <a:solidFill>
                <a:srgbClr val="212121"/>
              </a:solidFill>
              <a:latin typeface="+mn-lt"/>
            </a:endParaRPr>
          </a:p>
          <a:p>
            <a:pPr marL="968375" lvl="1" indent="-233363">
              <a:lnSpc>
                <a:spcPct val="100000"/>
              </a:lnSpc>
              <a:buClr>
                <a:schemeClr val="dk1"/>
              </a:buClr>
              <a:buSzPts val="1500"/>
            </a:pPr>
            <a:r>
              <a:rPr lang="en-US" sz="1000" b="0" i="0" dirty="0">
                <a:solidFill>
                  <a:srgbClr val="212121"/>
                </a:solidFill>
                <a:effectLst/>
                <a:latin typeface="+mn-lt"/>
              </a:rPr>
              <a:t>September = 110 </a:t>
            </a:r>
            <a:r>
              <a:rPr lang="en-US" sz="1000" b="0" i="0" dirty="0" err="1">
                <a:solidFill>
                  <a:srgbClr val="212121"/>
                </a:solidFill>
                <a:effectLst/>
                <a:latin typeface="+mn-lt"/>
              </a:rPr>
              <a:t>pengguna</a:t>
            </a:r>
            <a:endParaRPr lang="en-US" sz="1000" dirty="0">
              <a:solidFill>
                <a:srgbClr val="212121"/>
              </a:solidFill>
              <a:latin typeface="+mn-lt"/>
            </a:endParaRPr>
          </a:p>
          <a:p>
            <a:pPr marL="968375" lvl="1" indent="-233363">
              <a:lnSpc>
                <a:spcPct val="100000"/>
              </a:lnSpc>
              <a:buClr>
                <a:schemeClr val="dk1"/>
              </a:buClr>
              <a:buSzPts val="1500"/>
            </a:pPr>
            <a:r>
              <a:rPr lang="en-US" sz="1000" b="0" i="0" dirty="0">
                <a:solidFill>
                  <a:srgbClr val="212121"/>
                </a:solidFill>
                <a:effectLst/>
                <a:latin typeface="+mn-lt"/>
              </a:rPr>
              <a:t>October = 120 </a:t>
            </a:r>
            <a:r>
              <a:rPr lang="en-US" sz="1000" b="0" i="0" dirty="0" err="1">
                <a:solidFill>
                  <a:srgbClr val="212121"/>
                </a:solidFill>
                <a:effectLst/>
                <a:latin typeface="+mn-lt"/>
              </a:rPr>
              <a:t>pengguna</a:t>
            </a:r>
            <a:endParaRPr lang="en-US" sz="1000" b="0" i="0" dirty="0">
              <a:solidFill>
                <a:srgbClr val="212121"/>
              </a:solidFill>
              <a:effectLst/>
              <a:latin typeface="+mn-lt"/>
            </a:endParaRPr>
          </a:p>
          <a:p>
            <a:pPr marL="968375" lvl="1" indent="-233363">
              <a:lnSpc>
                <a:spcPct val="100000"/>
              </a:lnSpc>
              <a:buClr>
                <a:schemeClr val="dk1"/>
              </a:buClr>
              <a:buSzPts val="1500"/>
            </a:pPr>
            <a:r>
              <a:rPr lang="en-US" sz="1000" b="0" i="0" dirty="0">
                <a:solidFill>
                  <a:srgbClr val="212121"/>
                </a:solidFill>
                <a:effectLst/>
                <a:latin typeface="+mn-lt"/>
              </a:rPr>
              <a:t>November = 130 </a:t>
            </a:r>
            <a:r>
              <a:rPr lang="en-US" sz="1000" b="0" i="0" dirty="0" err="1">
                <a:solidFill>
                  <a:srgbClr val="212121"/>
                </a:solidFill>
                <a:effectLst/>
                <a:latin typeface="+mn-lt"/>
              </a:rPr>
              <a:t>pengguna</a:t>
            </a:r>
            <a:endParaRPr lang="en-US" sz="1000" dirty="0">
              <a:solidFill>
                <a:srgbClr val="212121"/>
              </a:solidFill>
              <a:latin typeface="+mn-lt"/>
            </a:endParaRPr>
          </a:p>
          <a:p>
            <a:pPr marL="968375" lvl="1" indent="-233363">
              <a:lnSpc>
                <a:spcPct val="100000"/>
              </a:lnSpc>
              <a:buClr>
                <a:schemeClr val="dk1"/>
              </a:buClr>
              <a:buSzPts val="1500"/>
            </a:pPr>
            <a:r>
              <a:rPr lang="en-US" sz="1000" b="0" i="0" dirty="0">
                <a:solidFill>
                  <a:srgbClr val="212121"/>
                </a:solidFill>
                <a:effectLst/>
                <a:latin typeface="+mn-lt"/>
              </a:rPr>
              <a:t>December = 140 </a:t>
            </a:r>
            <a:r>
              <a:rPr lang="en-US" sz="1000" b="0" i="0" dirty="0" err="1">
                <a:solidFill>
                  <a:srgbClr val="212121"/>
                </a:solidFill>
                <a:effectLst/>
                <a:latin typeface="+mn-lt"/>
              </a:rPr>
              <a:t>pengguna</a:t>
            </a:r>
            <a:endParaRPr lang="en-US" sz="1000" b="0" i="0" dirty="0">
              <a:solidFill>
                <a:srgbClr val="212121"/>
              </a:solidFill>
              <a:effectLst/>
              <a:latin typeface="+mn-lt"/>
            </a:endParaRPr>
          </a:p>
        </p:txBody>
      </p:sp>
      <p:sp>
        <p:nvSpPr>
          <p:cNvPr id="5" name="Google Shape;115;p27">
            <a:extLst>
              <a:ext uri="{FF2B5EF4-FFF2-40B4-BE49-F238E27FC236}">
                <a16:creationId xmlns:a16="http://schemas.microsoft.com/office/drawing/2014/main" id="{ABE9F83B-CAF3-40C1-B3F4-168286ECABAC}"/>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161886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4"/>
            <a:ext cx="9144000" cy="4212325"/>
          </a:xfrm>
          <a:prstGeom prst="rect">
            <a:avLst/>
          </a:prstGeom>
        </p:spPr>
        <p:txBody>
          <a:bodyPr spcFirstLastPara="1" wrap="square" lIns="91425" tIns="91425" rIns="91425" bIns="91425" anchor="t" anchorCtr="0">
            <a:noAutofit/>
          </a:bodyPr>
          <a:lstStyle/>
          <a:p>
            <a:pPr indent="-169863">
              <a:lnSpc>
                <a:spcPct val="150000"/>
              </a:lnSpc>
              <a:buClr>
                <a:schemeClr val="dk1"/>
              </a:buClr>
              <a:buSzPts val="1500"/>
            </a:pPr>
            <a:r>
              <a:rPr lang="en-US" sz="1000" dirty="0">
                <a:solidFill>
                  <a:schemeClr val="dk1"/>
                </a:solidFill>
                <a:latin typeface="+mn-lt"/>
              </a:rPr>
              <a:t>Conversion (</a:t>
            </a:r>
            <a:r>
              <a:rPr lang="en-US" sz="1000" dirty="0" err="1">
                <a:solidFill>
                  <a:schemeClr val="dk1"/>
                </a:solidFill>
                <a:latin typeface="+mn-lt"/>
              </a:rPr>
              <a:t>pengguna</a:t>
            </a:r>
            <a:r>
              <a:rPr lang="en-US" sz="1000" dirty="0">
                <a:solidFill>
                  <a:schemeClr val="dk1"/>
                </a:solidFill>
                <a:latin typeface="+mn-lt"/>
              </a:rPr>
              <a:t> yang </a:t>
            </a:r>
            <a:r>
              <a:rPr lang="en-US" sz="1000" dirty="0" err="1">
                <a:solidFill>
                  <a:schemeClr val="dk1"/>
                </a:solidFill>
                <a:latin typeface="+mn-lt"/>
              </a:rPr>
              <a:t>membeli</a:t>
            </a:r>
            <a:r>
              <a:rPr lang="en-US" sz="1000" dirty="0">
                <a:solidFill>
                  <a:schemeClr val="dk1"/>
                </a:solidFill>
                <a:latin typeface="+mn-lt"/>
              </a:rPr>
              <a:t> </a:t>
            </a:r>
            <a:r>
              <a:rPr lang="en-US" sz="1000" dirty="0" err="1">
                <a:solidFill>
                  <a:schemeClr val="dk1"/>
                </a:solidFill>
                <a:latin typeface="+mn-lt"/>
              </a:rPr>
              <a:t>setelah</a:t>
            </a:r>
            <a:r>
              <a:rPr lang="en-US" sz="1000" dirty="0">
                <a:solidFill>
                  <a:schemeClr val="dk1"/>
                </a:solidFill>
                <a:latin typeface="+mn-lt"/>
              </a:rPr>
              <a:t> </a:t>
            </a:r>
            <a:r>
              <a:rPr lang="en-US" sz="1000" dirty="0" err="1">
                <a:solidFill>
                  <a:schemeClr val="dk1"/>
                </a:solidFill>
                <a:latin typeface="+mn-lt"/>
              </a:rPr>
              <a:t>melihat</a:t>
            </a:r>
            <a:r>
              <a:rPr lang="en-US" sz="1000" dirty="0">
                <a:solidFill>
                  <a:schemeClr val="dk1"/>
                </a:solidFill>
                <a:latin typeface="+mn-lt"/>
              </a:rPr>
              <a:t> </a:t>
            </a:r>
            <a:r>
              <a:rPr lang="en-US" sz="1000" dirty="0" err="1">
                <a:solidFill>
                  <a:schemeClr val="dk1"/>
                </a:solidFill>
                <a:latin typeface="+mn-lt"/>
              </a:rPr>
              <a:t>iklan</a:t>
            </a:r>
            <a:r>
              <a:rPr lang="en-US" sz="1000" dirty="0">
                <a:solidFill>
                  <a:schemeClr val="dk1"/>
                </a:solidFill>
                <a:latin typeface="+mn-lt"/>
              </a:rPr>
              <a:t>)</a:t>
            </a:r>
          </a:p>
          <a:p>
            <a:pPr marL="690563" lvl="1" indent="-171450">
              <a:lnSpc>
                <a:spcPct val="100000"/>
              </a:lnSpc>
              <a:buClr>
                <a:schemeClr val="dk1"/>
              </a:buClr>
              <a:buSzPts val="1500"/>
            </a:pPr>
            <a:r>
              <a:rPr lang="en-US" sz="1000" dirty="0">
                <a:solidFill>
                  <a:schemeClr val="dk1"/>
                </a:solidFill>
                <a:latin typeface="+mn-lt"/>
              </a:rPr>
              <a:t>August = 20 </a:t>
            </a:r>
            <a:r>
              <a:rPr lang="en-US" sz="1000" dirty="0" err="1">
                <a:solidFill>
                  <a:schemeClr val="dk1"/>
                </a:solidFill>
                <a:latin typeface="+mn-lt"/>
              </a:rPr>
              <a:t>pengguna</a:t>
            </a:r>
            <a:endParaRPr lang="en-US" sz="1000" dirty="0">
              <a:solidFill>
                <a:schemeClr val="dk1"/>
              </a:solidFill>
              <a:latin typeface="+mn-lt"/>
            </a:endParaRPr>
          </a:p>
          <a:p>
            <a:pPr marL="690563" lvl="1" indent="-171450">
              <a:lnSpc>
                <a:spcPct val="100000"/>
              </a:lnSpc>
              <a:buClr>
                <a:schemeClr val="dk1"/>
              </a:buClr>
              <a:buSzPts val="1500"/>
            </a:pPr>
            <a:r>
              <a:rPr lang="en-US" sz="1000" dirty="0">
                <a:solidFill>
                  <a:schemeClr val="dk1"/>
                </a:solidFill>
                <a:latin typeface="+mn-lt"/>
              </a:rPr>
              <a:t>September =22 </a:t>
            </a:r>
            <a:r>
              <a:rPr lang="en-US" sz="1000" dirty="0" err="1">
                <a:solidFill>
                  <a:schemeClr val="dk1"/>
                </a:solidFill>
                <a:latin typeface="+mn-lt"/>
              </a:rPr>
              <a:t>pengguna</a:t>
            </a:r>
            <a:endParaRPr lang="en-US" sz="1000" dirty="0">
              <a:solidFill>
                <a:schemeClr val="dk1"/>
              </a:solidFill>
              <a:latin typeface="+mn-lt"/>
            </a:endParaRPr>
          </a:p>
          <a:p>
            <a:pPr marL="690563" lvl="1" indent="-171450">
              <a:lnSpc>
                <a:spcPct val="100000"/>
              </a:lnSpc>
              <a:buClr>
                <a:schemeClr val="dk1"/>
              </a:buClr>
              <a:buSzPts val="1500"/>
            </a:pPr>
            <a:r>
              <a:rPr lang="en-US" sz="1000" dirty="0">
                <a:solidFill>
                  <a:schemeClr val="dk1"/>
                </a:solidFill>
                <a:latin typeface="+mn-lt"/>
              </a:rPr>
              <a:t>October = 25 </a:t>
            </a:r>
            <a:r>
              <a:rPr lang="en-US" sz="1000" dirty="0" err="1">
                <a:solidFill>
                  <a:schemeClr val="dk1"/>
                </a:solidFill>
                <a:latin typeface="+mn-lt"/>
              </a:rPr>
              <a:t>pengguna</a:t>
            </a:r>
            <a:endParaRPr lang="en-US" sz="1000" dirty="0">
              <a:solidFill>
                <a:schemeClr val="dk1"/>
              </a:solidFill>
              <a:latin typeface="+mn-lt"/>
            </a:endParaRPr>
          </a:p>
          <a:p>
            <a:pPr marL="690563" lvl="1" indent="-171450">
              <a:lnSpc>
                <a:spcPct val="100000"/>
              </a:lnSpc>
              <a:buClr>
                <a:schemeClr val="dk1"/>
              </a:buClr>
              <a:buSzPts val="1500"/>
            </a:pPr>
            <a:r>
              <a:rPr lang="en-US" sz="1000" dirty="0">
                <a:solidFill>
                  <a:schemeClr val="dk1"/>
                </a:solidFill>
                <a:latin typeface="+mn-lt"/>
              </a:rPr>
              <a:t>November = 30 </a:t>
            </a:r>
            <a:r>
              <a:rPr lang="en-US" sz="1000" dirty="0" err="1">
                <a:solidFill>
                  <a:schemeClr val="dk1"/>
                </a:solidFill>
                <a:latin typeface="+mn-lt"/>
              </a:rPr>
              <a:t>pengguna</a:t>
            </a:r>
            <a:endParaRPr lang="en-US" sz="1000" dirty="0">
              <a:solidFill>
                <a:schemeClr val="dk1"/>
              </a:solidFill>
              <a:latin typeface="+mn-lt"/>
            </a:endParaRPr>
          </a:p>
          <a:p>
            <a:pPr marL="690563" lvl="1" indent="-171450">
              <a:lnSpc>
                <a:spcPct val="100000"/>
              </a:lnSpc>
              <a:buClr>
                <a:schemeClr val="dk1"/>
              </a:buClr>
              <a:buSzPts val="1500"/>
            </a:pPr>
            <a:r>
              <a:rPr lang="en-US" sz="1000" dirty="0">
                <a:solidFill>
                  <a:schemeClr val="dk1"/>
                </a:solidFill>
                <a:latin typeface="+mn-lt"/>
              </a:rPr>
              <a:t>December = 34 </a:t>
            </a:r>
            <a:r>
              <a:rPr lang="en-US" sz="1000" dirty="0" err="1">
                <a:solidFill>
                  <a:schemeClr val="dk1"/>
                </a:solidFill>
                <a:latin typeface="+mn-lt"/>
              </a:rPr>
              <a:t>pengguna</a:t>
            </a:r>
            <a:endParaRPr lang="en-US" sz="1000" dirty="0">
              <a:solidFill>
                <a:schemeClr val="dk1"/>
              </a:solidFill>
              <a:latin typeface="+mn-lt"/>
            </a:endParaRPr>
          </a:p>
          <a:p>
            <a:pPr indent="-171450">
              <a:lnSpc>
                <a:spcPct val="150000"/>
              </a:lnSpc>
              <a:buClr>
                <a:schemeClr val="dk1"/>
              </a:buClr>
              <a:buSzPts val="1500"/>
            </a:pPr>
            <a:r>
              <a:rPr lang="en-US" sz="1000" dirty="0">
                <a:solidFill>
                  <a:schemeClr val="dk1"/>
                </a:solidFill>
                <a:latin typeface="+mn-lt"/>
              </a:rPr>
              <a:t>Monthly Revenue</a:t>
            </a:r>
          </a:p>
          <a:p>
            <a:pPr marL="690563" lvl="1" indent="-171450">
              <a:lnSpc>
                <a:spcPct val="100000"/>
              </a:lnSpc>
              <a:buClr>
                <a:schemeClr val="dk1"/>
              </a:buClr>
              <a:buSzPts val="1500"/>
            </a:pPr>
            <a:r>
              <a:rPr lang="en-US" sz="1000" dirty="0">
                <a:solidFill>
                  <a:schemeClr val="dk1"/>
                </a:solidFill>
                <a:latin typeface="+mn-lt"/>
              </a:rPr>
              <a:t>August = 20.000.000</a:t>
            </a:r>
          </a:p>
          <a:p>
            <a:pPr marL="690563" lvl="1" indent="-171450">
              <a:lnSpc>
                <a:spcPct val="100000"/>
              </a:lnSpc>
              <a:buClr>
                <a:schemeClr val="dk1"/>
              </a:buClr>
              <a:buSzPts val="1500"/>
            </a:pPr>
            <a:r>
              <a:rPr lang="en-US" sz="1000" dirty="0">
                <a:solidFill>
                  <a:schemeClr val="dk1"/>
                </a:solidFill>
                <a:latin typeface="+mn-lt"/>
              </a:rPr>
              <a:t>September =22.000.000</a:t>
            </a:r>
          </a:p>
          <a:p>
            <a:pPr marL="690563" lvl="1" indent="-171450">
              <a:lnSpc>
                <a:spcPct val="100000"/>
              </a:lnSpc>
              <a:buClr>
                <a:schemeClr val="dk1"/>
              </a:buClr>
              <a:buSzPts val="1500"/>
            </a:pPr>
            <a:r>
              <a:rPr lang="en-US" sz="1000" dirty="0">
                <a:solidFill>
                  <a:schemeClr val="dk1"/>
                </a:solidFill>
                <a:latin typeface="+mn-lt"/>
              </a:rPr>
              <a:t>October = 25.000.000</a:t>
            </a:r>
          </a:p>
          <a:p>
            <a:pPr marL="690563" lvl="1" indent="-171450">
              <a:lnSpc>
                <a:spcPct val="100000"/>
              </a:lnSpc>
              <a:buClr>
                <a:schemeClr val="dk1"/>
              </a:buClr>
              <a:buSzPts val="1500"/>
            </a:pPr>
            <a:r>
              <a:rPr lang="en-US" sz="1000" dirty="0">
                <a:solidFill>
                  <a:schemeClr val="dk1"/>
                </a:solidFill>
                <a:latin typeface="+mn-lt"/>
              </a:rPr>
              <a:t>November = 30.000.000</a:t>
            </a:r>
          </a:p>
          <a:p>
            <a:pPr marL="690563" lvl="1" indent="-171450">
              <a:lnSpc>
                <a:spcPct val="100000"/>
              </a:lnSpc>
              <a:buClr>
                <a:schemeClr val="dk1"/>
              </a:buClr>
              <a:buSzPts val="1500"/>
            </a:pPr>
            <a:r>
              <a:rPr lang="en-US" sz="1000" dirty="0">
                <a:solidFill>
                  <a:schemeClr val="dk1"/>
                </a:solidFill>
                <a:latin typeface="+mn-lt"/>
              </a:rPr>
              <a:t>December = 34.000.000</a:t>
            </a:r>
          </a:p>
          <a:p>
            <a:pPr marL="133350" lvl="0" indent="-133350" algn="l" rtl="0">
              <a:lnSpc>
                <a:spcPct val="150000"/>
              </a:lnSpc>
              <a:spcBef>
                <a:spcPts val="0"/>
              </a:spcBef>
              <a:spcAft>
                <a:spcPts val="0"/>
              </a:spcAft>
              <a:buClr>
                <a:schemeClr val="dk1"/>
              </a:buClr>
              <a:buSzPts val="1500"/>
              <a:buNone/>
            </a:pPr>
            <a:r>
              <a:rPr lang="en-US" sz="1000" dirty="0">
                <a:solidFill>
                  <a:schemeClr val="dk1"/>
                </a:solidFill>
                <a:latin typeface="+mn-lt"/>
              </a:rPr>
              <a:t>Profit = Rp 133.000.000 - Rp 59.000.000 = Rp 83.000.000</a:t>
            </a:r>
          </a:p>
          <a:p>
            <a:pPr marL="133350" lvl="0" indent="-133350" algn="l" rtl="0">
              <a:lnSpc>
                <a:spcPct val="150000"/>
              </a:lnSpc>
              <a:spcBef>
                <a:spcPts val="0"/>
              </a:spcBef>
              <a:spcAft>
                <a:spcPts val="0"/>
              </a:spcAft>
              <a:buClr>
                <a:schemeClr val="dk1"/>
              </a:buClr>
              <a:buSzPts val="1500"/>
              <a:buNone/>
            </a:pPr>
            <a:r>
              <a:rPr lang="en-US" sz="1000" dirty="0">
                <a:solidFill>
                  <a:schemeClr val="dk1"/>
                </a:solidFill>
                <a:latin typeface="+mn-lt"/>
              </a:rPr>
              <a:t>ROAS = Rp 133.000.000 - Rp 59.000.000 = 2,25</a:t>
            </a:r>
          </a:p>
          <a:p>
            <a:pPr marL="133350" lvl="0" indent="-133350" algn="l" rtl="0">
              <a:lnSpc>
                <a:spcPct val="150000"/>
              </a:lnSpc>
              <a:spcBef>
                <a:spcPts val="0"/>
              </a:spcBef>
              <a:spcAft>
                <a:spcPts val="0"/>
              </a:spcAft>
              <a:buClr>
                <a:schemeClr val="dk1"/>
              </a:buClr>
              <a:buSzPts val="1500"/>
              <a:buNone/>
            </a:pPr>
            <a:r>
              <a:rPr lang="en-US" sz="1000" dirty="0">
                <a:solidFill>
                  <a:schemeClr val="dk1"/>
                </a:solidFill>
                <a:latin typeface="+mn-lt"/>
              </a:rPr>
              <a:t>Dari </a:t>
            </a:r>
            <a:r>
              <a:rPr lang="en-US" sz="1000" dirty="0" err="1">
                <a:solidFill>
                  <a:schemeClr val="dk1"/>
                </a:solidFill>
                <a:latin typeface="+mn-lt"/>
              </a:rPr>
              <a:t>perhitungan</a:t>
            </a:r>
            <a:r>
              <a:rPr lang="en-US" sz="1000" dirty="0">
                <a:solidFill>
                  <a:schemeClr val="dk1"/>
                </a:solidFill>
                <a:latin typeface="+mn-lt"/>
              </a:rPr>
              <a:t> </a:t>
            </a:r>
            <a:r>
              <a:rPr lang="en-US" sz="1000" dirty="0" err="1">
                <a:solidFill>
                  <a:schemeClr val="dk1"/>
                </a:solidFill>
                <a:latin typeface="+mn-lt"/>
              </a:rPr>
              <a:t>diatas</a:t>
            </a:r>
            <a:r>
              <a:rPr lang="en-US" sz="1000" dirty="0">
                <a:solidFill>
                  <a:schemeClr val="dk1"/>
                </a:solidFill>
                <a:latin typeface="+mn-lt"/>
              </a:rPr>
              <a:t> </a:t>
            </a:r>
            <a:r>
              <a:rPr lang="en-US" sz="1000" dirty="0" err="1">
                <a:solidFill>
                  <a:schemeClr val="dk1"/>
                </a:solidFill>
                <a:latin typeface="+mn-lt"/>
              </a:rPr>
              <a:t>dapat</a:t>
            </a:r>
            <a:r>
              <a:rPr lang="en-US" sz="1000" dirty="0">
                <a:solidFill>
                  <a:schemeClr val="dk1"/>
                </a:solidFill>
                <a:latin typeface="+mn-lt"/>
              </a:rPr>
              <a:t> </a:t>
            </a:r>
            <a:r>
              <a:rPr lang="en-US" sz="1000" dirty="0" err="1">
                <a:solidFill>
                  <a:schemeClr val="dk1"/>
                </a:solidFill>
                <a:latin typeface="+mn-lt"/>
              </a:rPr>
              <a:t>diketahui</a:t>
            </a:r>
            <a:r>
              <a:rPr lang="en-US" sz="1000" dirty="0">
                <a:solidFill>
                  <a:schemeClr val="dk1"/>
                </a:solidFill>
                <a:latin typeface="+mn-lt"/>
              </a:rPr>
              <a:t> </a:t>
            </a:r>
            <a:r>
              <a:rPr lang="en-US" sz="1000" dirty="0" err="1">
                <a:solidFill>
                  <a:schemeClr val="dk1"/>
                </a:solidFill>
                <a:latin typeface="+mn-lt"/>
              </a:rPr>
              <a:t>bahwa</a:t>
            </a:r>
            <a:r>
              <a:rPr lang="en-US" sz="1000" dirty="0">
                <a:solidFill>
                  <a:schemeClr val="dk1"/>
                </a:solidFill>
                <a:latin typeface="+mn-lt"/>
              </a:rPr>
              <a:t> </a:t>
            </a:r>
            <a:r>
              <a:rPr lang="en-US" sz="1000" dirty="0" err="1">
                <a:solidFill>
                  <a:schemeClr val="dk1"/>
                </a:solidFill>
                <a:latin typeface="+mn-lt"/>
              </a:rPr>
              <a:t>perusahaan</a:t>
            </a:r>
            <a:r>
              <a:rPr lang="en-US" sz="1000" dirty="0">
                <a:solidFill>
                  <a:schemeClr val="dk1"/>
                </a:solidFill>
                <a:latin typeface="+mn-lt"/>
              </a:rPr>
              <a:t> </a:t>
            </a:r>
            <a:r>
              <a:rPr lang="en-US" sz="1000" dirty="0" err="1">
                <a:solidFill>
                  <a:schemeClr val="dk1"/>
                </a:solidFill>
                <a:latin typeface="+mn-lt"/>
              </a:rPr>
              <a:t>mendapatkan</a:t>
            </a:r>
            <a:r>
              <a:rPr lang="en-US" sz="1000" dirty="0">
                <a:solidFill>
                  <a:schemeClr val="dk1"/>
                </a:solidFill>
                <a:latin typeface="+mn-lt"/>
              </a:rPr>
              <a:t> revenue </a:t>
            </a:r>
            <a:r>
              <a:rPr lang="en-US" sz="1000" dirty="0" err="1">
                <a:solidFill>
                  <a:schemeClr val="dk1"/>
                </a:solidFill>
                <a:latin typeface="+mn-lt"/>
              </a:rPr>
              <a:t>sebesar</a:t>
            </a:r>
            <a:r>
              <a:rPr lang="en-US" sz="1000" dirty="0">
                <a:solidFill>
                  <a:schemeClr val="dk1"/>
                </a:solidFill>
                <a:latin typeface="+mn-lt"/>
              </a:rPr>
              <a:t> Rp 2,25 </a:t>
            </a:r>
            <a:r>
              <a:rPr lang="en-US" sz="1000" dirty="0" err="1">
                <a:solidFill>
                  <a:schemeClr val="dk1"/>
                </a:solidFill>
                <a:latin typeface="+mn-lt"/>
              </a:rPr>
              <a:t>dari</a:t>
            </a:r>
            <a:r>
              <a:rPr lang="en-US" sz="1000" dirty="0">
                <a:solidFill>
                  <a:schemeClr val="dk1"/>
                </a:solidFill>
                <a:latin typeface="+mn-lt"/>
              </a:rPr>
              <a:t> </a:t>
            </a:r>
            <a:r>
              <a:rPr lang="en-US" sz="1000" dirty="0" err="1">
                <a:solidFill>
                  <a:schemeClr val="dk1"/>
                </a:solidFill>
                <a:latin typeface="+mn-lt"/>
              </a:rPr>
              <a:t>setiap</a:t>
            </a:r>
            <a:r>
              <a:rPr lang="en-US" sz="1000" dirty="0">
                <a:solidFill>
                  <a:schemeClr val="dk1"/>
                </a:solidFill>
                <a:latin typeface="+mn-lt"/>
              </a:rPr>
              <a:t> Rp 1 yang </a:t>
            </a:r>
            <a:r>
              <a:rPr lang="en-US" sz="1000" dirty="0" err="1">
                <a:solidFill>
                  <a:schemeClr val="dk1"/>
                </a:solidFill>
                <a:latin typeface="+mn-lt"/>
              </a:rPr>
              <a:t>mereka</a:t>
            </a:r>
            <a:r>
              <a:rPr lang="en-US" sz="1000" dirty="0">
                <a:solidFill>
                  <a:schemeClr val="dk1"/>
                </a:solidFill>
                <a:latin typeface="+mn-lt"/>
              </a:rPr>
              <a:t> </a:t>
            </a:r>
            <a:r>
              <a:rPr lang="en-US" sz="1000" dirty="0" err="1">
                <a:solidFill>
                  <a:schemeClr val="dk1"/>
                </a:solidFill>
                <a:latin typeface="+mn-lt"/>
              </a:rPr>
              <a:t>keluarkan</a:t>
            </a:r>
            <a:r>
              <a:rPr lang="en-US" sz="1000" dirty="0">
                <a:solidFill>
                  <a:schemeClr val="dk1"/>
                </a:solidFill>
                <a:latin typeface="+mn-lt"/>
              </a:rPr>
              <a:t> </a:t>
            </a:r>
            <a:r>
              <a:rPr lang="en-US" sz="1000" dirty="0" err="1">
                <a:solidFill>
                  <a:schemeClr val="dk1"/>
                </a:solidFill>
                <a:latin typeface="+mn-lt"/>
              </a:rPr>
              <a:t>untuk</a:t>
            </a:r>
            <a:r>
              <a:rPr lang="en-US" sz="1000" dirty="0">
                <a:solidFill>
                  <a:schemeClr val="dk1"/>
                </a:solidFill>
                <a:latin typeface="+mn-lt"/>
              </a:rPr>
              <a:t> </a:t>
            </a:r>
            <a:r>
              <a:rPr lang="en-US" sz="1000" dirty="0" err="1">
                <a:solidFill>
                  <a:schemeClr val="dk1"/>
                </a:solidFill>
                <a:latin typeface="+mn-lt"/>
              </a:rPr>
              <a:t>beriklan</a:t>
            </a:r>
            <a:r>
              <a:rPr lang="en-US" sz="1000" dirty="0">
                <a:solidFill>
                  <a:schemeClr val="dk1"/>
                </a:solidFill>
                <a:latin typeface="+mn-lt"/>
              </a:rPr>
              <a:t>.</a:t>
            </a:r>
          </a:p>
          <a:p>
            <a:pPr marL="133350" lvl="0" indent="-133350" algn="l" rtl="0">
              <a:lnSpc>
                <a:spcPct val="150000"/>
              </a:lnSpc>
              <a:spcBef>
                <a:spcPts val="0"/>
              </a:spcBef>
              <a:spcAft>
                <a:spcPts val="0"/>
              </a:spcAft>
              <a:buClr>
                <a:schemeClr val="dk1"/>
              </a:buClr>
              <a:buSzPts val="1500"/>
              <a:buNone/>
            </a:pPr>
            <a:endParaRPr lang="en-US" sz="1000" dirty="0">
              <a:solidFill>
                <a:schemeClr val="dk1"/>
              </a:solidFill>
              <a:latin typeface="+mn-lt"/>
            </a:endParaRPr>
          </a:p>
          <a:p>
            <a:pPr marL="133350" lvl="0" indent="-133350" algn="l" rtl="0">
              <a:lnSpc>
                <a:spcPct val="150000"/>
              </a:lnSpc>
              <a:spcBef>
                <a:spcPts val="0"/>
              </a:spcBef>
              <a:spcAft>
                <a:spcPts val="0"/>
              </a:spcAft>
              <a:buClr>
                <a:schemeClr val="dk1"/>
              </a:buClr>
              <a:buSzPts val="1500"/>
              <a:buNone/>
            </a:pPr>
            <a:r>
              <a:rPr lang="en-US" sz="1000" dirty="0" err="1">
                <a:solidFill>
                  <a:schemeClr val="dk1"/>
                </a:solidFill>
                <a:latin typeface="+mn-lt"/>
              </a:rPr>
              <a:t>Perbedaan</a:t>
            </a:r>
            <a:r>
              <a:rPr lang="en-US" sz="1000" dirty="0">
                <a:solidFill>
                  <a:schemeClr val="dk1"/>
                </a:solidFill>
                <a:latin typeface="+mn-lt"/>
              </a:rPr>
              <a:t> </a:t>
            </a:r>
            <a:r>
              <a:rPr lang="en-US" sz="1000" dirty="0" err="1">
                <a:solidFill>
                  <a:schemeClr val="dk1"/>
                </a:solidFill>
                <a:latin typeface="+mn-lt"/>
              </a:rPr>
              <a:t>sesudah</a:t>
            </a:r>
            <a:r>
              <a:rPr lang="en-US" sz="1000" dirty="0">
                <a:solidFill>
                  <a:schemeClr val="dk1"/>
                </a:solidFill>
                <a:latin typeface="+mn-lt"/>
              </a:rPr>
              <a:t> dan </a:t>
            </a:r>
            <a:r>
              <a:rPr lang="en-US" sz="1000" dirty="0" err="1">
                <a:solidFill>
                  <a:schemeClr val="dk1"/>
                </a:solidFill>
                <a:latin typeface="+mn-lt"/>
              </a:rPr>
              <a:t>sebelum</a:t>
            </a:r>
            <a:r>
              <a:rPr lang="en-US" sz="1000" dirty="0">
                <a:solidFill>
                  <a:schemeClr val="dk1"/>
                </a:solidFill>
                <a:latin typeface="+mn-lt"/>
              </a:rPr>
              <a:t> </a:t>
            </a:r>
            <a:r>
              <a:rPr lang="en-US" sz="1000" dirty="0" err="1">
                <a:solidFill>
                  <a:schemeClr val="dk1"/>
                </a:solidFill>
                <a:latin typeface="+mn-lt"/>
              </a:rPr>
              <a:t>menggunakan</a:t>
            </a:r>
            <a:r>
              <a:rPr lang="en-US" sz="1000" dirty="0">
                <a:solidFill>
                  <a:schemeClr val="dk1"/>
                </a:solidFill>
                <a:latin typeface="+mn-lt"/>
              </a:rPr>
              <a:t> Machine Learning:</a:t>
            </a:r>
          </a:p>
          <a:p>
            <a:pPr marL="133350" lvl="0" indent="-133350" algn="l" rtl="0">
              <a:lnSpc>
                <a:spcPct val="150000"/>
              </a:lnSpc>
              <a:spcBef>
                <a:spcPts val="0"/>
              </a:spcBef>
              <a:spcAft>
                <a:spcPts val="0"/>
              </a:spcAft>
              <a:buClr>
                <a:schemeClr val="dk1"/>
              </a:buClr>
              <a:buSzPts val="1500"/>
              <a:buNone/>
            </a:pPr>
            <a:r>
              <a:rPr lang="en-US" sz="1000" dirty="0">
                <a:solidFill>
                  <a:schemeClr val="dk1"/>
                </a:solidFill>
                <a:latin typeface="+mn-lt"/>
              </a:rPr>
              <a:t>Rata-Rata </a:t>
            </a:r>
            <a:r>
              <a:rPr lang="en-US" sz="1000" dirty="0" err="1">
                <a:solidFill>
                  <a:schemeClr val="dk1"/>
                </a:solidFill>
                <a:latin typeface="+mn-lt"/>
              </a:rPr>
              <a:t>pendapatan</a:t>
            </a:r>
            <a:r>
              <a:rPr lang="en-US" sz="1000" dirty="0">
                <a:solidFill>
                  <a:schemeClr val="dk1"/>
                </a:solidFill>
                <a:latin typeface="+mn-lt"/>
              </a:rPr>
              <a:t> </a:t>
            </a:r>
            <a:r>
              <a:rPr lang="en-US" sz="1000" dirty="0" err="1">
                <a:solidFill>
                  <a:schemeClr val="dk1"/>
                </a:solidFill>
                <a:latin typeface="+mn-lt"/>
              </a:rPr>
              <a:t>perbulan</a:t>
            </a:r>
            <a:r>
              <a:rPr lang="en-US" sz="1000" dirty="0">
                <a:solidFill>
                  <a:schemeClr val="dk1"/>
                </a:solidFill>
                <a:latin typeface="+mn-lt"/>
              </a:rPr>
              <a:t> </a:t>
            </a:r>
            <a:r>
              <a:rPr lang="en-US" sz="1000" dirty="0" err="1">
                <a:solidFill>
                  <a:schemeClr val="dk1"/>
                </a:solidFill>
                <a:latin typeface="+mn-lt"/>
              </a:rPr>
              <a:t>sesudah</a:t>
            </a:r>
            <a:r>
              <a:rPr lang="en-US" sz="1000" dirty="0">
                <a:solidFill>
                  <a:schemeClr val="dk1"/>
                </a:solidFill>
                <a:latin typeface="+mn-lt"/>
              </a:rPr>
              <a:t> = Rp 20.000.000 : 7 = Rp 2.857.142</a:t>
            </a:r>
          </a:p>
          <a:p>
            <a:pPr marL="133350" indent="-133350">
              <a:lnSpc>
                <a:spcPct val="150000"/>
              </a:lnSpc>
              <a:buClr>
                <a:schemeClr val="dk1"/>
              </a:buClr>
              <a:buSzPts val="1500"/>
              <a:buNone/>
            </a:pPr>
            <a:r>
              <a:rPr lang="en-US" sz="1000" dirty="0">
                <a:solidFill>
                  <a:schemeClr val="dk1"/>
                </a:solidFill>
                <a:latin typeface="+mn-lt"/>
              </a:rPr>
              <a:t>Rata-Rata </a:t>
            </a:r>
            <a:r>
              <a:rPr lang="en-US" sz="1000" dirty="0" err="1">
                <a:solidFill>
                  <a:schemeClr val="dk1"/>
                </a:solidFill>
                <a:latin typeface="+mn-lt"/>
              </a:rPr>
              <a:t>pendapatan</a:t>
            </a:r>
            <a:r>
              <a:rPr lang="en-US" sz="1000" dirty="0">
                <a:solidFill>
                  <a:schemeClr val="dk1"/>
                </a:solidFill>
                <a:latin typeface="+mn-lt"/>
              </a:rPr>
              <a:t> </a:t>
            </a:r>
            <a:r>
              <a:rPr lang="en-US" sz="1000" dirty="0" err="1">
                <a:solidFill>
                  <a:schemeClr val="dk1"/>
                </a:solidFill>
                <a:latin typeface="+mn-lt"/>
              </a:rPr>
              <a:t>perbulan</a:t>
            </a:r>
            <a:r>
              <a:rPr lang="en-US" sz="1000" dirty="0">
                <a:solidFill>
                  <a:schemeClr val="dk1"/>
                </a:solidFill>
                <a:latin typeface="+mn-lt"/>
              </a:rPr>
              <a:t> </a:t>
            </a:r>
            <a:r>
              <a:rPr lang="en-US" sz="1000" dirty="0" err="1">
                <a:solidFill>
                  <a:schemeClr val="dk1"/>
                </a:solidFill>
                <a:latin typeface="+mn-lt"/>
              </a:rPr>
              <a:t>sebelum</a:t>
            </a:r>
            <a:r>
              <a:rPr lang="en-US" sz="1000" dirty="0">
                <a:solidFill>
                  <a:schemeClr val="dk1"/>
                </a:solidFill>
                <a:latin typeface="+mn-lt"/>
              </a:rPr>
              <a:t> = Rp 83.000.000 : 5 = Rp 16.600.000</a:t>
            </a:r>
          </a:p>
          <a:p>
            <a:pPr marL="133350" lvl="0" indent="-133350" algn="l" rtl="0">
              <a:lnSpc>
                <a:spcPct val="150000"/>
              </a:lnSpc>
              <a:spcBef>
                <a:spcPts val="0"/>
              </a:spcBef>
              <a:spcAft>
                <a:spcPts val="0"/>
              </a:spcAft>
              <a:buClr>
                <a:schemeClr val="dk1"/>
              </a:buClr>
              <a:buSzPts val="1500"/>
              <a:buNone/>
            </a:pPr>
            <a:endParaRPr lang="en-US" sz="1000" dirty="0">
              <a:solidFill>
                <a:schemeClr val="dk1"/>
              </a:solidFill>
              <a:latin typeface="+mn-lt"/>
            </a:endParaRPr>
          </a:p>
        </p:txBody>
      </p:sp>
      <p:sp>
        <p:nvSpPr>
          <p:cNvPr id="5" name="Google Shape;115;p27">
            <a:extLst>
              <a:ext uri="{FF2B5EF4-FFF2-40B4-BE49-F238E27FC236}">
                <a16:creationId xmlns:a16="http://schemas.microsoft.com/office/drawing/2014/main" id="{ABE9F83B-CAF3-40C1-B3F4-168286ECABAC}"/>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36328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“Sebuah perusahaan di Indonesia ingin mengetahui efektifitas sebuah iklan yang mereka tayangkan, hal ini penting bagi perusahaan agar dapat mengetahui seberapa besar ketercapainnya iklan yang dipasarkan sehingga dapat menarik customers untuk melihat iklan.</a:t>
            </a:r>
            <a:endParaRPr>
              <a:solidFill>
                <a:schemeClr val="dk1"/>
              </a:solidFill>
              <a:latin typeface="Dosis"/>
              <a:ea typeface="Dosis"/>
              <a:cs typeface="Dosis"/>
              <a:sym typeface="Dosis"/>
            </a:endParaRPr>
          </a:p>
          <a:p>
            <a:pPr marL="0" lvl="0" indent="0" algn="just" rtl="0">
              <a:spcBef>
                <a:spcPts val="1200"/>
              </a:spcBef>
              <a:spcAft>
                <a:spcPts val="1200"/>
              </a:spcAft>
              <a:buNone/>
            </a:pPr>
            <a:r>
              <a:rPr lang="en">
                <a:solidFill>
                  <a:schemeClr val="dk1"/>
                </a:solidFill>
                <a:latin typeface="Dosis"/>
                <a:ea typeface="Dosis"/>
                <a:cs typeface="Dosis"/>
                <a:sym typeface="Dosis"/>
              </a:rPr>
              <a:t>Dengan mengolah data historical advertisement serta menemukan insight serta pola yang terjadi, maka dapat membantu perusahaan dalam menentukan target marketing, fokus case ini adalah membuat model machine learning classification yang berfungsi menentukan target customers yang tepat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5"/>
            <a:ext cx="9144000" cy="4361850"/>
          </a:xfrm>
          <a:prstGeom prst="rect">
            <a:avLst/>
          </a:prstGeom>
        </p:spPr>
        <p:txBody>
          <a:bodyPr spcFirstLastPara="1" wrap="square" lIns="91425" tIns="91425" rIns="91425" bIns="91425" anchor="t" anchorCtr="0">
            <a:normAutofit/>
          </a:bodyPr>
          <a:lstStyle/>
          <a:p>
            <a:pPr marL="342900" lvl="0" indent="-225425" algn="l" rtl="0">
              <a:spcBef>
                <a:spcPts val="0"/>
              </a:spcBef>
              <a:spcAft>
                <a:spcPts val="0"/>
              </a:spcAft>
              <a:buClr>
                <a:schemeClr val="dk1"/>
              </a:buClr>
              <a:buSzPct val="100000"/>
              <a:buFont typeface="+mj-lt"/>
              <a:buAutoNum type="arabicPeriod"/>
            </a:pPr>
            <a:r>
              <a:rPr lang="en-US" sz="1200" dirty="0">
                <a:solidFill>
                  <a:schemeClr val="tx1"/>
                </a:solidFill>
                <a:latin typeface="+mn-lt"/>
              </a:rPr>
              <a:t>Upload Dataset dan </a:t>
            </a:r>
            <a:r>
              <a:rPr lang="en-US" sz="1200" dirty="0" err="1">
                <a:solidFill>
                  <a:schemeClr val="tx1"/>
                </a:solidFill>
                <a:latin typeface="+mn-lt"/>
              </a:rPr>
              <a:t>cek</a:t>
            </a:r>
            <a:r>
              <a:rPr lang="en-US" sz="1200" dirty="0">
                <a:solidFill>
                  <a:schemeClr val="tx1"/>
                </a:solidFill>
                <a:latin typeface="+mn-lt"/>
              </a:rPr>
              <a:t> </a:t>
            </a:r>
            <a:r>
              <a:rPr lang="en-US" sz="1200" dirty="0" err="1">
                <a:solidFill>
                  <a:schemeClr val="tx1"/>
                </a:solidFill>
                <a:latin typeface="+mn-lt"/>
              </a:rPr>
              <a:t>keseluruhan</a:t>
            </a:r>
            <a:r>
              <a:rPr lang="en-US" sz="1200" dirty="0">
                <a:solidFill>
                  <a:schemeClr val="tx1"/>
                </a:solidFill>
                <a:latin typeface="+mn-lt"/>
              </a:rPr>
              <a:t> data</a:t>
            </a:r>
          </a:p>
          <a:p>
            <a:pPr marL="695325" indent="-233363">
              <a:buClr>
                <a:schemeClr val="dk1"/>
              </a:buClr>
              <a:buSzPts val="1500"/>
            </a:pPr>
            <a:r>
              <a:rPr lang="en-US" sz="1200" dirty="0">
                <a:solidFill>
                  <a:schemeClr val="tx1"/>
                </a:solidFill>
                <a:latin typeface="+mn-lt"/>
              </a:rPr>
              <a:t>Lalu </a:t>
            </a:r>
            <a:r>
              <a:rPr lang="en-US" sz="1200" dirty="0" err="1">
                <a:solidFill>
                  <a:schemeClr val="tx1"/>
                </a:solidFill>
                <a:latin typeface="+mn-lt"/>
              </a:rPr>
              <a:t>mengisi</a:t>
            </a:r>
            <a:r>
              <a:rPr lang="en-US" sz="1200" dirty="0">
                <a:solidFill>
                  <a:schemeClr val="tx1"/>
                </a:solidFill>
                <a:latin typeface="+mn-lt"/>
              </a:rPr>
              <a:t> data null ‘</a:t>
            </a:r>
            <a:r>
              <a:rPr lang="en-US" sz="1200" b="0" dirty="0">
                <a:solidFill>
                  <a:schemeClr val="tx1"/>
                </a:solidFill>
                <a:effectLst/>
                <a:latin typeface="+mn-lt"/>
              </a:rPr>
              <a:t>Daily Time Spent on Site</a:t>
            </a:r>
            <a:r>
              <a:rPr lang="en-US" sz="1200" dirty="0">
                <a:solidFill>
                  <a:schemeClr val="tx1"/>
                </a:solidFill>
                <a:latin typeface="+mn-lt"/>
              </a:rPr>
              <a:t>‘, </a:t>
            </a:r>
            <a:r>
              <a:rPr lang="en-US" sz="1200" b="0" dirty="0">
                <a:solidFill>
                  <a:schemeClr val="tx1"/>
                </a:solidFill>
                <a:effectLst/>
                <a:latin typeface="+mn-lt"/>
              </a:rPr>
              <a:t> ’Area </a:t>
            </a:r>
            <a:r>
              <a:rPr lang="en-US" sz="1200" b="0" dirty="0" err="1">
                <a:solidFill>
                  <a:schemeClr val="tx1"/>
                </a:solidFill>
                <a:effectLst/>
                <a:latin typeface="+mn-lt"/>
              </a:rPr>
              <a:t>Income</a:t>
            </a:r>
            <a:r>
              <a:rPr lang="en-US" sz="1200" dirty="0" err="1">
                <a:solidFill>
                  <a:schemeClr val="tx1"/>
                </a:solidFill>
                <a:latin typeface="+mn-lt"/>
              </a:rPr>
              <a:t>’,dan</a:t>
            </a:r>
            <a:r>
              <a:rPr lang="en-US" sz="1200" dirty="0">
                <a:solidFill>
                  <a:schemeClr val="tx1"/>
                </a:solidFill>
                <a:latin typeface="+mn-lt"/>
              </a:rPr>
              <a:t> ‘</a:t>
            </a:r>
            <a:r>
              <a:rPr lang="en-US" sz="1200" b="0" dirty="0">
                <a:solidFill>
                  <a:schemeClr val="tx1"/>
                </a:solidFill>
                <a:effectLst/>
                <a:latin typeface="+mn-lt"/>
              </a:rPr>
              <a:t>Daily Internet</a:t>
            </a:r>
            <a:r>
              <a:rPr lang="en-US" sz="1200" dirty="0">
                <a:solidFill>
                  <a:schemeClr val="tx1"/>
                </a:solidFill>
                <a:latin typeface="+mn-lt"/>
              </a:rPr>
              <a:t>’ </a:t>
            </a:r>
            <a:r>
              <a:rPr lang="en-US" sz="1200" dirty="0" err="1">
                <a:solidFill>
                  <a:schemeClr val="tx1"/>
                </a:solidFill>
                <a:latin typeface="+mn-lt"/>
              </a:rPr>
              <a:t>dengan</a:t>
            </a:r>
            <a:r>
              <a:rPr lang="en-US" sz="1200" dirty="0">
                <a:solidFill>
                  <a:schemeClr val="tx1"/>
                </a:solidFill>
                <a:latin typeface="+mn-lt"/>
              </a:rPr>
              <a:t> median.</a:t>
            </a:r>
          </a:p>
          <a:p>
            <a:pPr marL="695325" indent="-233363">
              <a:buClr>
                <a:schemeClr val="dk1"/>
              </a:buClr>
              <a:buSzPts val="1500"/>
            </a:pPr>
            <a:r>
              <a:rPr lang="en-US" sz="1200" dirty="0">
                <a:solidFill>
                  <a:schemeClr val="tx1"/>
                </a:solidFill>
                <a:latin typeface="+mn-lt"/>
              </a:rPr>
              <a:t>Lalu </a:t>
            </a:r>
            <a:r>
              <a:rPr lang="en-US" sz="1200" dirty="0" err="1">
                <a:solidFill>
                  <a:schemeClr val="tx1"/>
                </a:solidFill>
                <a:latin typeface="+mn-lt"/>
              </a:rPr>
              <a:t>mengubah</a:t>
            </a:r>
            <a:r>
              <a:rPr lang="en-US" sz="1200" dirty="0">
                <a:solidFill>
                  <a:schemeClr val="tx1"/>
                </a:solidFill>
                <a:latin typeface="+mn-lt"/>
              </a:rPr>
              <a:t> </a:t>
            </a:r>
            <a:r>
              <a:rPr lang="en-US" sz="1200" dirty="0" err="1">
                <a:solidFill>
                  <a:schemeClr val="tx1"/>
                </a:solidFill>
                <a:latin typeface="+mn-lt"/>
              </a:rPr>
              <a:t>kolom</a:t>
            </a:r>
            <a:r>
              <a:rPr lang="en-US" sz="1200" dirty="0">
                <a:solidFill>
                  <a:schemeClr val="tx1"/>
                </a:solidFill>
                <a:latin typeface="+mn-lt"/>
              </a:rPr>
              <a:t> Male </a:t>
            </a:r>
            <a:r>
              <a:rPr lang="en-US" sz="1200" dirty="0" err="1">
                <a:solidFill>
                  <a:schemeClr val="tx1"/>
                </a:solidFill>
                <a:latin typeface="+mn-lt"/>
              </a:rPr>
              <a:t>menjadi</a:t>
            </a:r>
            <a:r>
              <a:rPr lang="en-US" sz="1200" dirty="0">
                <a:solidFill>
                  <a:schemeClr val="tx1"/>
                </a:solidFill>
                <a:latin typeface="+mn-lt"/>
              </a:rPr>
              <a:t> Gender </a:t>
            </a:r>
            <a:r>
              <a:rPr lang="en-US" sz="1200" dirty="0" err="1">
                <a:solidFill>
                  <a:schemeClr val="tx1"/>
                </a:solidFill>
                <a:latin typeface="+mn-lt"/>
              </a:rPr>
              <a:t>dengan</a:t>
            </a:r>
            <a:r>
              <a:rPr lang="en-US" sz="1200" dirty="0">
                <a:solidFill>
                  <a:schemeClr val="tx1"/>
                </a:solidFill>
                <a:latin typeface="+mn-lt"/>
              </a:rPr>
              <a:t> 0 </a:t>
            </a:r>
            <a:r>
              <a:rPr lang="en-US" sz="1200" dirty="0" err="1">
                <a:solidFill>
                  <a:schemeClr val="tx1"/>
                </a:solidFill>
                <a:latin typeface="+mn-lt"/>
              </a:rPr>
              <a:t>adalah</a:t>
            </a:r>
            <a:r>
              <a:rPr lang="en-US" sz="1200" dirty="0">
                <a:solidFill>
                  <a:schemeClr val="tx1"/>
                </a:solidFill>
                <a:latin typeface="+mn-lt"/>
              </a:rPr>
              <a:t> Perempuan, 1 </a:t>
            </a:r>
            <a:r>
              <a:rPr lang="en-US" sz="1200" dirty="0" err="1">
                <a:solidFill>
                  <a:schemeClr val="tx1"/>
                </a:solidFill>
                <a:latin typeface="+mn-lt"/>
              </a:rPr>
              <a:t>adalah</a:t>
            </a:r>
            <a:r>
              <a:rPr lang="en-US" sz="1200" dirty="0">
                <a:solidFill>
                  <a:schemeClr val="tx1"/>
                </a:solidFill>
                <a:latin typeface="+mn-lt"/>
              </a:rPr>
              <a:t> </a:t>
            </a:r>
            <a:r>
              <a:rPr lang="en-US" sz="1200" dirty="0" err="1">
                <a:solidFill>
                  <a:schemeClr val="tx1"/>
                </a:solidFill>
                <a:latin typeface="+mn-lt"/>
              </a:rPr>
              <a:t>Laki-Laki</a:t>
            </a:r>
            <a:r>
              <a:rPr lang="en-US" sz="1200" dirty="0">
                <a:solidFill>
                  <a:schemeClr val="tx1"/>
                </a:solidFill>
                <a:latin typeface="+mn-lt"/>
              </a:rPr>
              <a:t> dan </a:t>
            </a:r>
            <a:r>
              <a:rPr lang="en-US" sz="1200" dirty="0" err="1">
                <a:solidFill>
                  <a:schemeClr val="tx1"/>
                </a:solidFill>
                <a:latin typeface="+mn-lt"/>
              </a:rPr>
              <a:t>mengisi</a:t>
            </a:r>
            <a:r>
              <a:rPr lang="en-US" sz="1200" dirty="0">
                <a:solidFill>
                  <a:schemeClr val="tx1"/>
                </a:solidFill>
                <a:latin typeface="+mn-lt"/>
              </a:rPr>
              <a:t> data null </a:t>
            </a:r>
            <a:r>
              <a:rPr lang="en-US" sz="1200" dirty="0" err="1">
                <a:solidFill>
                  <a:schemeClr val="tx1"/>
                </a:solidFill>
                <a:latin typeface="+mn-lt"/>
              </a:rPr>
              <a:t>dengan</a:t>
            </a:r>
            <a:r>
              <a:rPr lang="en-US" sz="1200" dirty="0">
                <a:solidFill>
                  <a:schemeClr val="tx1"/>
                </a:solidFill>
                <a:latin typeface="+mn-lt"/>
              </a:rPr>
              <a:t> value </a:t>
            </a:r>
            <a:r>
              <a:rPr lang="en-US" sz="1200" dirty="0" err="1">
                <a:solidFill>
                  <a:schemeClr val="tx1"/>
                </a:solidFill>
                <a:latin typeface="+mn-lt"/>
              </a:rPr>
              <a:t>terbanyak</a:t>
            </a:r>
            <a:r>
              <a:rPr lang="en-US" sz="1200" dirty="0">
                <a:solidFill>
                  <a:schemeClr val="tx1"/>
                </a:solidFill>
                <a:latin typeface="+mn-lt"/>
              </a:rPr>
              <a:t> </a:t>
            </a:r>
            <a:r>
              <a:rPr lang="en-US" sz="1200" dirty="0" err="1">
                <a:solidFill>
                  <a:schemeClr val="tx1"/>
                </a:solidFill>
                <a:latin typeface="+mn-lt"/>
              </a:rPr>
              <a:t>yaitu</a:t>
            </a:r>
            <a:r>
              <a:rPr lang="en-US" sz="1200" dirty="0">
                <a:solidFill>
                  <a:schemeClr val="tx1"/>
                </a:solidFill>
                <a:latin typeface="+mn-lt"/>
              </a:rPr>
              <a:t> 0.</a:t>
            </a:r>
          </a:p>
          <a:p>
            <a:pPr marL="695325" indent="-233363">
              <a:buClr>
                <a:schemeClr val="dk1"/>
              </a:buClr>
              <a:buSzPts val="1500"/>
            </a:pPr>
            <a:r>
              <a:rPr lang="en-US" sz="1200" dirty="0" err="1">
                <a:solidFill>
                  <a:schemeClr val="tx1"/>
                </a:solidFill>
                <a:latin typeface="+mn-lt"/>
              </a:rPr>
              <a:t>Mengubah</a:t>
            </a:r>
            <a:r>
              <a:rPr lang="en-US" sz="1200" dirty="0">
                <a:solidFill>
                  <a:schemeClr val="tx1"/>
                </a:solidFill>
                <a:latin typeface="+mn-lt"/>
              </a:rPr>
              <a:t> </a:t>
            </a:r>
            <a:r>
              <a:rPr lang="en-US" sz="1200" dirty="0" err="1">
                <a:solidFill>
                  <a:schemeClr val="tx1"/>
                </a:solidFill>
                <a:latin typeface="+mn-lt"/>
              </a:rPr>
              <a:t>kolom</a:t>
            </a:r>
            <a:r>
              <a:rPr lang="en-US" sz="1200" dirty="0">
                <a:solidFill>
                  <a:schemeClr val="tx1"/>
                </a:solidFill>
                <a:latin typeface="+mn-lt"/>
              </a:rPr>
              <a:t> Clicked on Ad </a:t>
            </a:r>
            <a:r>
              <a:rPr lang="en-US" sz="1200" dirty="0" err="1">
                <a:solidFill>
                  <a:schemeClr val="tx1"/>
                </a:solidFill>
                <a:latin typeface="+mn-lt"/>
              </a:rPr>
              <a:t>menjadi</a:t>
            </a:r>
            <a:r>
              <a:rPr lang="en-US" sz="1200" dirty="0">
                <a:solidFill>
                  <a:schemeClr val="tx1"/>
                </a:solidFill>
                <a:latin typeface="+mn-lt"/>
              </a:rPr>
              <a:t> numeric, 0 </a:t>
            </a:r>
            <a:r>
              <a:rPr lang="en-US" sz="1200" dirty="0" err="1">
                <a:solidFill>
                  <a:schemeClr val="tx1"/>
                </a:solidFill>
                <a:latin typeface="+mn-lt"/>
              </a:rPr>
              <a:t>adalah</a:t>
            </a:r>
            <a:r>
              <a:rPr lang="en-US" sz="1200" dirty="0">
                <a:solidFill>
                  <a:schemeClr val="tx1"/>
                </a:solidFill>
                <a:latin typeface="+mn-lt"/>
              </a:rPr>
              <a:t> No dan 1 </a:t>
            </a:r>
            <a:r>
              <a:rPr lang="en-US" sz="1200" dirty="0" err="1">
                <a:solidFill>
                  <a:schemeClr val="tx1"/>
                </a:solidFill>
                <a:latin typeface="+mn-lt"/>
              </a:rPr>
              <a:t>adalah</a:t>
            </a:r>
            <a:r>
              <a:rPr lang="en-US" sz="1200" dirty="0">
                <a:solidFill>
                  <a:schemeClr val="tx1"/>
                </a:solidFill>
                <a:latin typeface="+mn-lt"/>
              </a:rPr>
              <a:t> Yes.</a:t>
            </a:r>
          </a:p>
          <a:p>
            <a:pPr marL="461962" indent="0">
              <a:buClr>
                <a:schemeClr val="dk1"/>
              </a:buClr>
              <a:buSzPts val="1500"/>
              <a:buNone/>
            </a:pPr>
            <a:endParaRPr lang="en-US" sz="1200" dirty="0">
              <a:solidFill>
                <a:schemeClr val="tx1"/>
              </a:solidFill>
              <a:latin typeface="+mn-lt"/>
            </a:endParaRPr>
          </a:p>
          <a:p>
            <a:pPr marL="339725" indent="-228600">
              <a:buClr>
                <a:schemeClr val="dk1"/>
              </a:buClr>
              <a:buSzPct val="100000"/>
              <a:buFont typeface="+mj-lt"/>
              <a:buAutoNum type="arabicPeriod" startAt="2"/>
            </a:pPr>
            <a:r>
              <a:rPr lang="en-US" sz="1200" dirty="0" err="1">
                <a:solidFill>
                  <a:schemeClr val="tx1"/>
                </a:solidFill>
                <a:latin typeface="+mn-lt"/>
              </a:rPr>
              <a:t>Melakukan</a:t>
            </a:r>
            <a:r>
              <a:rPr lang="en-US" sz="1200" dirty="0">
                <a:solidFill>
                  <a:schemeClr val="tx1"/>
                </a:solidFill>
                <a:latin typeface="+mn-lt"/>
              </a:rPr>
              <a:t> </a:t>
            </a:r>
            <a:r>
              <a:rPr lang="en-US" sz="1200" dirty="0" err="1">
                <a:solidFill>
                  <a:schemeClr val="tx1"/>
                </a:solidFill>
                <a:latin typeface="+mn-lt"/>
              </a:rPr>
              <a:t>visualisasi</a:t>
            </a:r>
            <a:r>
              <a:rPr lang="en-US" sz="1200" dirty="0">
                <a:solidFill>
                  <a:schemeClr val="tx1"/>
                </a:solidFill>
                <a:latin typeface="+mn-lt"/>
              </a:rPr>
              <a:t> data</a:t>
            </a:r>
          </a:p>
          <a:p>
            <a:pPr marL="690563" indent="-233363">
              <a:buClr>
                <a:schemeClr val="dk1"/>
              </a:buClr>
              <a:buSzPts val="1500"/>
            </a:pPr>
            <a:r>
              <a:rPr lang="en-US" sz="1200" b="0" i="0" dirty="0" err="1">
                <a:solidFill>
                  <a:srgbClr val="212121"/>
                </a:solidFill>
                <a:effectLst/>
                <a:latin typeface="+mn-lt"/>
              </a:rPr>
              <a:t>Hampir</a:t>
            </a:r>
            <a:r>
              <a:rPr lang="en-US" sz="1200" b="0" i="0" dirty="0">
                <a:solidFill>
                  <a:srgbClr val="212121"/>
                </a:solidFill>
                <a:effectLst/>
                <a:latin typeface="+mn-lt"/>
              </a:rPr>
              <a:t> </a:t>
            </a:r>
            <a:r>
              <a:rPr lang="en-US" sz="1200" b="0" i="0" dirty="0" err="1">
                <a:solidFill>
                  <a:srgbClr val="212121"/>
                </a:solidFill>
                <a:effectLst/>
                <a:latin typeface="+mn-lt"/>
              </a:rPr>
              <a:t>semua</a:t>
            </a:r>
            <a:r>
              <a:rPr lang="en-US" sz="1200" b="0" i="0" dirty="0">
                <a:solidFill>
                  <a:srgbClr val="212121"/>
                </a:solidFill>
                <a:effectLst/>
                <a:latin typeface="+mn-lt"/>
              </a:rPr>
              <a:t> </a:t>
            </a:r>
            <a:r>
              <a:rPr lang="en-US" sz="1200" b="0" i="0" dirty="0" err="1">
                <a:solidFill>
                  <a:srgbClr val="212121"/>
                </a:solidFill>
                <a:effectLst/>
                <a:latin typeface="+mn-lt"/>
              </a:rPr>
              <a:t>kolom</a:t>
            </a:r>
            <a:r>
              <a:rPr lang="en-US" sz="1200" b="0" i="0" dirty="0">
                <a:solidFill>
                  <a:srgbClr val="212121"/>
                </a:solidFill>
                <a:effectLst/>
                <a:latin typeface="+mn-lt"/>
              </a:rPr>
              <a:t> </a:t>
            </a:r>
            <a:r>
              <a:rPr lang="en-US" sz="1200" b="0" i="0" dirty="0" err="1">
                <a:solidFill>
                  <a:srgbClr val="212121"/>
                </a:solidFill>
                <a:effectLst/>
                <a:latin typeface="+mn-lt"/>
              </a:rPr>
              <a:t>berdistribusi</a:t>
            </a:r>
            <a:r>
              <a:rPr lang="en-US" sz="1200" b="0" i="0" dirty="0">
                <a:solidFill>
                  <a:srgbClr val="212121"/>
                </a:solidFill>
                <a:effectLst/>
                <a:latin typeface="+mn-lt"/>
              </a:rPr>
              <a:t> normal, </a:t>
            </a:r>
            <a:r>
              <a:rPr lang="en-US" sz="1200" b="0" i="0" dirty="0" err="1">
                <a:solidFill>
                  <a:srgbClr val="212121"/>
                </a:solidFill>
                <a:effectLst/>
                <a:latin typeface="+mn-lt"/>
              </a:rPr>
              <a:t>hanya</a:t>
            </a:r>
            <a:r>
              <a:rPr lang="en-US" sz="1200" b="0" i="0" dirty="0">
                <a:solidFill>
                  <a:srgbClr val="212121"/>
                </a:solidFill>
                <a:effectLst/>
                <a:latin typeface="+mn-lt"/>
              </a:rPr>
              <a:t> </a:t>
            </a:r>
            <a:r>
              <a:rPr lang="en-US" sz="1200" b="0" i="0" dirty="0" err="1">
                <a:solidFill>
                  <a:srgbClr val="212121"/>
                </a:solidFill>
                <a:effectLst/>
                <a:latin typeface="+mn-lt"/>
              </a:rPr>
              <a:t>kolom</a:t>
            </a:r>
            <a:r>
              <a:rPr lang="en-US" sz="1200" b="0" i="0" dirty="0">
                <a:solidFill>
                  <a:srgbClr val="212121"/>
                </a:solidFill>
                <a:effectLst/>
                <a:latin typeface="+mn-lt"/>
              </a:rPr>
              <a:t> Area Income yang </a:t>
            </a:r>
            <a:r>
              <a:rPr lang="en-US" sz="1200" b="0" i="0" dirty="0" err="1">
                <a:solidFill>
                  <a:srgbClr val="212121"/>
                </a:solidFill>
                <a:effectLst/>
                <a:latin typeface="+mn-lt"/>
              </a:rPr>
              <a:t>memiliki</a:t>
            </a:r>
            <a:r>
              <a:rPr lang="en-US" sz="1200" b="0" i="0" dirty="0">
                <a:solidFill>
                  <a:srgbClr val="212121"/>
                </a:solidFill>
                <a:effectLst/>
                <a:latin typeface="+mn-lt"/>
              </a:rPr>
              <a:t> outlier.</a:t>
            </a:r>
          </a:p>
          <a:p>
            <a:pPr marL="690563" indent="-233363">
              <a:buClr>
                <a:schemeClr val="dk1"/>
              </a:buClr>
              <a:buSzPts val="1500"/>
            </a:pPr>
            <a:endParaRPr lang="en-US" sz="1200" dirty="0">
              <a:solidFill>
                <a:schemeClr val="tx1"/>
              </a:solidFill>
              <a:latin typeface="+mn-lt"/>
            </a:endParaRPr>
          </a:p>
          <a:p>
            <a:pPr marL="695325" indent="-233363">
              <a:buClr>
                <a:schemeClr val="dk1"/>
              </a:buClr>
              <a:buSzPts val="1500"/>
            </a:pPr>
            <a:endParaRPr lang="en-US" sz="1200" dirty="0">
              <a:solidFill>
                <a:schemeClr val="tx1"/>
              </a:solidFill>
              <a:latin typeface="+mn-lt"/>
            </a:endParaRPr>
          </a:p>
          <a:p>
            <a:pPr marL="109538" indent="0">
              <a:buClr>
                <a:schemeClr val="dk1"/>
              </a:buClr>
              <a:buSzPts val="1500"/>
              <a:buNone/>
            </a:pPr>
            <a:endParaRPr lang="en-US" sz="1200" dirty="0">
              <a:solidFill>
                <a:schemeClr val="tx1"/>
              </a:solidFill>
              <a:latin typeface="+mn-lt"/>
            </a:endParaRPr>
          </a:p>
        </p:txBody>
      </p:sp>
      <p:sp>
        <p:nvSpPr>
          <p:cNvPr id="5" name="Google Shape;115;p27">
            <a:extLst>
              <a:ext uri="{FF2B5EF4-FFF2-40B4-BE49-F238E27FC236}">
                <a16:creationId xmlns:a16="http://schemas.microsoft.com/office/drawing/2014/main" id="{508AEC9C-6241-439F-ACB2-13BA8B752B2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 name="Picture 6">
            <a:extLst>
              <a:ext uri="{FF2B5EF4-FFF2-40B4-BE49-F238E27FC236}">
                <a16:creationId xmlns:a16="http://schemas.microsoft.com/office/drawing/2014/main" id="{7F93FF14-E41A-464F-AB6E-C31275671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786" y="2342572"/>
            <a:ext cx="6388428" cy="280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5" name="Google Shape;115;p27">
            <a:extLst>
              <a:ext uri="{FF2B5EF4-FFF2-40B4-BE49-F238E27FC236}">
                <a16:creationId xmlns:a16="http://schemas.microsoft.com/office/drawing/2014/main" id="{508AEC9C-6241-439F-ACB2-13BA8B752B2E}"/>
              </a:ext>
            </a:extLst>
          </p:cNvPr>
          <p:cNvSpPr txBox="1"/>
          <p:nvPr/>
        </p:nvSpPr>
        <p:spPr>
          <a:xfrm>
            <a:off x="8133906" y="4772700"/>
            <a:ext cx="1010093"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34" name="Picture 10">
            <a:extLst>
              <a:ext uri="{FF2B5EF4-FFF2-40B4-BE49-F238E27FC236}">
                <a16:creationId xmlns:a16="http://schemas.microsoft.com/office/drawing/2014/main" id="{E289DD33-C049-4CA1-898D-82B0EEE2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76" b="66838"/>
          <a:stretch/>
        </p:blipFill>
        <p:spPr bwMode="auto">
          <a:xfrm>
            <a:off x="62700" y="1872961"/>
            <a:ext cx="4275385" cy="2666707"/>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14;p27">
            <a:extLst>
              <a:ext uri="{FF2B5EF4-FFF2-40B4-BE49-F238E27FC236}">
                <a16:creationId xmlns:a16="http://schemas.microsoft.com/office/drawing/2014/main" id="{A8EBBCC8-B3F5-4F42-B7FA-3880624CE7CA}"/>
              </a:ext>
            </a:extLst>
          </p:cNvPr>
          <p:cNvSpPr txBox="1">
            <a:spLocks noGrp="1"/>
          </p:cNvSpPr>
          <p:nvPr>
            <p:ph type="body" idx="1"/>
          </p:nvPr>
        </p:nvSpPr>
        <p:spPr>
          <a:xfrm>
            <a:off x="62700" y="527878"/>
            <a:ext cx="9058940" cy="1258392"/>
          </a:xfrm>
          <a:prstGeom prst="rect">
            <a:avLst/>
          </a:prstGeom>
        </p:spPr>
        <p:txBody>
          <a:bodyPr spcFirstLastPara="1" wrap="square" lIns="91425" tIns="91425" rIns="91425" bIns="91425" anchor="t" anchorCtr="0">
            <a:normAutofit/>
          </a:bodyPr>
          <a:lstStyle/>
          <a:p>
            <a:pPr marL="233363" indent="-233363">
              <a:lnSpc>
                <a:spcPct val="160000"/>
              </a:lnSpc>
              <a:buClr>
                <a:schemeClr val="dk1"/>
              </a:buClr>
              <a:buSzPts val="1500"/>
            </a:pPr>
            <a:r>
              <a:rPr lang="en-US" sz="1200" b="0" i="0" dirty="0" err="1">
                <a:solidFill>
                  <a:srgbClr val="212121"/>
                </a:solidFill>
                <a:effectLst/>
                <a:latin typeface="+mn-lt"/>
              </a:rPr>
              <a:t>Pengguna</a:t>
            </a:r>
            <a:r>
              <a:rPr lang="en-US" sz="1200" b="0" i="0" dirty="0">
                <a:solidFill>
                  <a:srgbClr val="212121"/>
                </a:solidFill>
                <a:effectLst/>
                <a:latin typeface="+mn-lt"/>
              </a:rPr>
              <a:t> </a:t>
            </a:r>
            <a:r>
              <a:rPr lang="en-US" sz="1200" b="0" i="0" dirty="0" err="1">
                <a:solidFill>
                  <a:srgbClr val="212121"/>
                </a:solidFill>
                <a:effectLst/>
                <a:latin typeface="+mn-lt"/>
              </a:rPr>
              <a:t>Terbanyak</a:t>
            </a:r>
            <a:r>
              <a:rPr lang="en-US" sz="1200" b="0" i="0" dirty="0">
                <a:solidFill>
                  <a:srgbClr val="212121"/>
                </a:solidFill>
                <a:effectLst/>
                <a:latin typeface="+mn-lt"/>
              </a:rPr>
              <a:t> </a:t>
            </a:r>
            <a:r>
              <a:rPr lang="en-US" sz="1200" b="0" i="0" dirty="0" err="1">
                <a:solidFill>
                  <a:srgbClr val="212121"/>
                </a:solidFill>
                <a:effectLst/>
                <a:latin typeface="+mn-lt"/>
              </a:rPr>
              <a:t>ada</a:t>
            </a:r>
            <a:r>
              <a:rPr lang="en-US" sz="1200" b="0" i="0" dirty="0">
                <a:solidFill>
                  <a:srgbClr val="212121"/>
                </a:solidFill>
                <a:effectLst/>
                <a:latin typeface="+mn-lt"/>
              </a:rPr>
              <a:t> di Kota Jakarta Timur, Surabaya, Bandung, dan Jakarta Selatan.</a:t>
            </a:r>
          </a:p>
          <a:p>
            <a:pPr marL="233363" indent="-233363">
              <a:lnSpc>
                <a:spcPct val="160000"/>
              </a:lnSpc>
              <a:buClr>
                <a:schemeClr val="dk1"/>
              </a:buClr>
              <a:buSzPts val="1500"/>
            </a:pPr>
            <a:r>
              <a:rPr lang="en-US" sz="1200" b="0" i="0" dirty="0" err="1">
                <a:solidFill>
                  <a:srgbClr val="212121"/>
                </a:solidFill>
                <a:effectLst/>
                <a:latin typeface="+mn-lt"/>
              </a:rPr>
              <a:t>Pengguna</a:t>
            </a:r>
            <a:r>
              <a:rPr lang="en-US" sz="1200" b="0" i="0" dirty="0">
                <a:solidFill>
                  <a:srgbClr val="212121"/>
                </a:solidFill>
                <a:effectLst/>
                <a:latin typeface="+mn-lt"/>
              </a:rPr>
              <a:t> </a:t>
            </a:r>
            <a:r>
              <a:rPr lang="en-US" sz="1200" b="0" i="0" dirty="0" err="1">
                <a:solidFill>
                  <a:srgbClr val="212121"/>
                </a:solidFill>
                <a:effectLst/>
                <a:latin typeface="+mn-lt"/>
              </a:rPr>
              <a:t>Terbanyak</a:t>
            </a:r>
            <a:r>
              <a:rPr lang="en-US" sz="1200" b="0" i="0" dirty="0">
                <a:solidFill>
                  <a:srgbClr val="212121"/>
                </a:solidFill>
                <a:effectLst/>
                <a:latin typeface="+mn-lt"/>
              </a:rPr>
              <a:t> </a:t>
            </a:r>
            <a:r>
              <a:rPr lang="en-US" sz="1200" b="0" i="0" dirty="0" err="1">
                <a:solidFill>
                  <a:srgbClr val="212121"/>
                </a:solidFill>
                <a:effectLst/>
                <a:latin typeface="+mn-lt"/>
              </a:rPr>
              <a:t>ada</a:t>
            </a:r>
            <a:r>
              <a:rPr lang="en-US" sz="1200" b="0" i="0" dirty="0">
                <a:solidFill>
                  <a:srgbClr val="212121"/>
                </a:solidFill>
                <a:effectLst/>
                <a:latin typeface="+mn-lt"/>
              </a:rPr>
              <a:t> di </a:t>
            </a:r>
            <a:r>
              <a:rPr lang="en-US" sz="1200" b="0" i="0" dirty="0" err="1">
                <a:solidFill>
                  <a:srgbClr val="212121"/>
                </a:solidFill>
                <a:effectLst/>
                <a:latin typeface="+mn-lt"/>
              </a:rPr>
              <a:t>Provinsi</a:t>
            </a:r>
            <a:r>
              <a:rPr lang="en-US" sz="1200" b="0" i="0" dirty="0">
                <a:solidFill>
                  <a:srgbClr val="212121"/>
                </a:solidFill>
                <a:effectLst/>
                <a:latin typeface="+mn-lt"/>
              </a:rPr>
              <a:t> DKI Jakarta, Surabaya, dan </a:t>
            </a:r>
            <a:r>
              <a:rPr lang="en-US" sz="1200" b="0" i="0" dirty="0" err="1">
                <a:solidFill>
                  <a:srgbClr val="212121"/>
                </a:solidFill>
                <a:effectLst/>
                <a:latin typeface="+mn-lt"/>
              </a:rPr>
              <a:t>Jawa</a:t>
            </a:r>
            <a:r>
              <a:rPr lang="en-US" sz="1200" b="0" i="0" dirty="0">
                <a:solidFill>
                  <a:srgbClr val="212121"/>
                </a:solidFill>
                <a:effectLst/>
                <a:latin typeface="+mn-lt"/>
              </a:rPr>
              <a:t> Barat.</a:t>
            </a:r>
          </a:p>
          <a:p>
            <a:pPr marL="233363" indent="-233363">
              <a:lnSpc>
                <a:spcPct val="160000"/>
              </a:lnSpc>
              <a:buClr>
                <a:schemeClr val="dk1"/>
              </a:buClr>
              <a:buSzPts val="1500"/>
            </a:pPr>
            <a:r>
              <a:rPr lang="en-US" sz="1200" b="0" i="0" dirty="0" err="1">
                <a:solidFill>
                  <a:srgbClr val="212121"/>
                </a:solidFill>
                <a:effectLst/>
                <a:latin typeface="+mn-lt"/>
              </a:rPr>
              <a:t>Pengguna</a:t>
            </a:r>
            <a:r>
              <a:rPr lang="en-US" sz="1200" b="0" i="0" dirty="0">
                <a:solidFill>
                  <a:srgbClr val="212121"/>
                </a:solidFill>
                <a:effectLst/>
                <a:latin typeface="+mn-lt"/>
              </a:rPr>
              <a:t> </a:t>
            </a:r>
            <a:r>
              <a:rPr lang="en-US" sz="1200" b="0" i="0" dirty="0" err="1">
                <a:solidFill>
                  <a:srgbClr val="212121"/>
                </a:solidFill>
                <a:effectLst/>
                <a:latin typeface="+mn-lt"/>
              </a:rPr>
              <a:t>Terbanyak</a:t>
            </a:r>
            <a:r>
              <a:rPr lang="en-US" sz="1200" b="0" i="0" dirty="0">
                <a:solidFill>
                  <a:srgbClr val="212121"/>
                </a:solidFill>
                <a:effectLst/>
                <a:latin typeface="+mn-lt"/>
              </a:rPr>
              <a:t> </a:t>
            </a:r>
            <a:r>
              <a:rPr lang="en-US" sz="1200" b="0" i="0" dirty="0" err="1">
                <a:solidFill>
                  <a:srgbClr val="212121"/>
                </a:solidFill>
                <a:effectLst/>
                <a:latin typeface="+mn-lt"/>
              </a:rPr>
              <a:t>melihat</a:t>
            </a:r>
            <a:r>
              <a:rPr lang="en-US" sz="1200" b="0" i="0" dirty="0">
                <a:solidFill>
                  <a:srgbClr val="212121"/>
                </a:solidFill>
                <a:effectLst/>
                <a:latin typeface="+mn-lt"/>
              </a:rPr>
              <a:t> </a:t>
            </a:r>
            <a:r>
              <a:rPr lang="en-US" sz="1200" b="0" i="0" dirty="0" err="1">
                <a:solidFill>
                  <a:srgbClr val="212121"/>
                </a:solidFill>
                <a:effectLst/>
                <a:latin typeface="+mn-lt"/>
              </a:rPr>
              <a:t>kategori</a:t>
            </a:r>
            <a:r>
              <a:rPr lang="en-US" sz="1200" b="0" i="0" dirty="0">
                <a:solidFill>
                  <a:srgbClr val="212121"/>
                </a:solidFill>
                <a:effectLst/>
                <a:latin typeface="+mn-lt"/>
              </a:rPr>
              <a:t> House, Health dan Fashion.</a:t>
            </a:r>
            <a:endParaRPr lang="en-US" sz="1200" dirty="0">
              <a:solidFill>
                <a:schemeClr val="tx1"/>
              </a:solidFill>
              <a:latin typeface="+mn-lt"/>
            </a:endParaRPr>
          </a:p>
        </p:txBody>
      </p:sp>
      <p:pic>
        <p:nvPicPr>
          <p:cNvPr id="14" name="Picture 8">
            <a:extLst>
              <a:ext uri="{FF2B5EF4-FFF2-40B4-BE49-F238E27FC236}">
                <a16:creationId xmlns:a16="http://schemas.microsoft.com/office/drawing/2014/main" id="{09AE1D6C-8E9E-405D-8B40-33E6688F9C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034" b="33582"/>
          <a:stretch/>
        </p:blipFill>
        <p:spPr bwMode="auto">
          <a:xfrm>
            <a:off x="4522687" y="1872961"/>
            <a:ext cx="4631946" cy="266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02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2743200"/>
            <a:ext cx="9118476" cy="2029499"/>
          </a:xfrm>
          <a:prstGeom prst="rect">
            <a:avLst/>
          </a:prstGeom>
        </p:spPr>
        <p:txBody>
          <a:bodyPr spcFirstLastPara="1" wrap="square" lIns="91425" tIns="91425" rIns="91425" bIns="91425" anchor="t" anchorCtr="0">
            <a:normAutofit/>
          </a:bodyPr>
          <a:lstStyle/>
          <a:p>
            <a:pPr marL="338138" indent="-338138">
              <a:buClr>
                <a:schemeClr val="dk1"/>
              </a:buClr>
              <a:buSzPct val="100000"/>
              <a:buFont typeface="+mj-lt"/>
              <a:buAutoNum type="arabicPeriod" startAt="3"/>
            </a:pPr>
            <a:r>
              <a:rPr lang="en-US" sz="1200" dirty="0" err="1">
                <a:solidFill>
                  <a:schemeClr val="tx1"/>
                </a:solidFill>
                <a:latin typeface="+mn-lt"/>
              </a:rPr>
              <a:t>Unvariate</a:t>
            </a:r>
            <a:r>
              <a:rPr lang="en-US" sz="1200" dirty="0">
                <a:solidFill>
                  <a:schemeClr val="tx1"/>
                </a:solidFill>
                <a:latin typeface="+mn-lt"/>
              </a:rPr>
              <a:t> Analysis </a:t>
            </a:r>
            <a:r>
              <a:rPr lang="en-US" sz="1200" b="0" i="0" dirty="0" err="1">
                <a:solidFill>
                  <a:srgbClr val="212121"/>
                </a:solidFill>
                <a:effectLst/>
                <a:latin typeface="Roboto" panose="02000000000000000000" pitchFamily="2" charset="0"/>
              </a:rPr>
              <a:t>kolom</a:t>
            </a:r>
            <a:r>
              <a:rPr lang="en-US" sz="1200" b="0" i="0" dirty="0">
                <a:solidFill>
                  <a:srgbClr val="212121"/>
                </a:solidFill>
                <a:effectLst/>
                <a:latin typeface="Roboto" panose="02000000000000000000" pitchFamily="2" charset="0"/>
              </a:rPr>
              <a:t> </a:t>
            </a:r>
            <a:r>
              <a:rPr lang="en-US" sz="1200" b="0" i="0" dirty="0" err="1">
                <a:solidFill>
                  <a:srgbClr val="212121"/>
                </a:solidFill>
                <a:effectLst/>
                <a:latin typeface="Roboto" panose="02000000000000000000" pitchFamily="2" charset="0"/>
              </a:rPr>
              <a:t>umur</a:t>
            </a:r>
            <a:r>
              <a:rPr lang="en-US" sz="1200" b="0" i="0" dirty="0">
                <a:solidFill>
                  <a:srgbClr val="212121"/>
                </a:solidFill>
                <a:effectLst/>
                <a:latin typeface="Roboto" panose="02000000000000000000" pitchFamily="2" charset="0"/>
              </a:rPr>
              <a:t>, </a:t>
            </a:r>
            <a:r>
              <a:rPr lang="en-US" sz="1200" b="0" i="0" dirty="0" err="1">
                <a:solidFill>
                  <a:srgbClr val="212121"/>
                </a:solidFill>
                <a:effectLst/>
                <a:latin typeface="Roboto" panose="02000000000000000000" pitchFamily="2" charset="0"/>
              </a:rPr>
              <a:t>penggunaan</a:t>
            </a:r>
            <a:r>
              <a:rPr lang="en-US" sz="1200" b="0" i="0" dirty="0">
                <a:solidFill>
                  <a:srgbClr val="212121"/>
                </a:solidFill>
                <a:effectLst/>
                <a:latin typeface="Roboto" panose="02000000000000000000" pitchFamily="2" charset="0"/>
              </a:rPr>
              <a:t> internet </a:t>
            </a:r>
            <a:r>
              <a:rPr lang="en-US" sz="1200" b="0" i="0" dirty="0" err="1">
                <a:solidFill>
                  <a:srgbClr val="212121"/>
                </a:solidFill>
                <a:effectLst/>
                <a:latin typeface="Roboto" panose="02000000000000000000" pitchFamily="2" charset="0"/>
              </a:rPr>
              <a:t>harian</a:t>
            </a:r>
            <a:r>
              <a:rPr lang="en-US" sz="1200" b="0" i="0" dirty="0">
                <a:solidFill>
                  <a:srgbClr val="212121"/>
                </a:solidFill>
                <a:effectLst/>
                <a:latin typeface="Roboto" panose="02000000000000000000" pitchFamily="2" charset="0"/>
              </a:rPr>
              <a:t>, dan daily time spent on site </a:t>
            </a:r>
            <a:r>
              <a:rPr lang="en-US" sz="1200" b="0" i="0" dirty="0" err="1">
                <a:solidFill>
                  <a:srgbClr val="212121"/>
                </a:solidFill>
                <a:effectLst/>
                <a:latin typeface="Roboto" panose="02000000000000000000" pitchFamily="2" charset="0"/>
              </a:rPr>
              <a:t>dengan</a:t>
            </a:r>
            <a:r>
              <a:rPr lang="en-US" sz="1200" b="0" i="0" dirty="0">
                <a:solidFill>
                  <a:srgbClr val="212121"/>
                </a:solidFill>
                <a:effectLst/>
                <a:latin typeface="Roboto" panose="02000000000000000000" pitchFamily="2" charset="0"/>
              </a:rPr>
              <a:t> </a:t>
            </a:r>
            <a:r>
              <a:rPr lang="en-US" sz="1200" b="0" i="0" dirty="0" err="1">
                <a:solidFill>
                  <a:srgbClr val="212121"/>
                </a:solidFill>
                <a:effectLst/>
                <a:latin typeface="Roboto" panose="02000000000000000000" pitchFamily="2" charset="0"/>
              </a:rPr>
              <a:t>membedakan</a:t>
            </a:r>
            <a:r>
              <a:rPr lang="en-US" sz="1200" b="0" i="0" dirty="0">
                <a:solidFill>
                  <a:srgbClr val="212121"/>
                </a:solidFill>
                <a:effectLst/>
                <a:latin typeface="Roboto" panose="02000000000000000000" pitchFamily="2" charset="0"/>
              </a:rPr>
              <a:t> user yang </a:t>
            </a:r>
            <a:r>
              <a:rPr lang="en-US" sz="1200" b="0" i="0" dirty="0" err="1">
                <a:solidFill>
                  <a:srgbClr val="212121"/>
                </a:solidFill>
                <a:effectLst/>
                <a:latin typeface="Roboto" panose="02000000000000000000" pitchFamily="2" charset="0"/>
              </a:rPr>
              <a:t>mengklik</a:t>
            </a:r>
            <a:r>
              <a:rPr lang="en-US" sz="1200" b="0" i="0" dirty="0">
                <a:solidFill>
                  <a:srgbClr val="212121"/>
                </a:solidFill>
                <a:effectLst/>
                <a:latin typeface="Roboto" panose="02000000000000000000" pitchFamily="2" charset="0"/>
              </a:rPr>
              <a:t> </a:t>
            </a:r>
            <a:r>
              <a:rPr lang="en-US" sz="1200" b="0" i="0" dirty="0" err="1">
                <a:solidFill>
                  <a:srgbClr val="212121"/>
                </a:solidFill>
                <a:effectLst/>
                <a:latin typeface="Roboto" panose="02000000000000000000" pitchFamily="2" charset="0"/>
              </a:rPr>
              <a:t>iklan</a:t>
            </a:r>
            <a:r>
              <a:rPr lang="en-US" sz="1200" b="0" i="0" dirty="0">
                <a:solidFill>
                  <a:srgbClr val="212121"/>
                </a:solidFill>
                <a:effectLst/>
                <a:latin typeface="Roboto" panose="02000000000000000000" pitchFamily="2" charset="0"/>
              </a:rPr>
              <a:t> dan yang </a:t>
            </a:r>
            <a:r>
              <a:rPr lang="en-US" sz="1200" b="0" i="0" dirty="0" err="1">
                <a:solidFill>
                  <a:srgbClr val="212121"/>
                </a:solidFill>
                <a:effectLst/>
                <a:latin typeface="Roboto" panose="02000000000000000000" pitchFamily="2" charset="0"/>
              </a:rPr>
              <a:t>tidak</a:t>
            </a:r>
            <a:r>
              <a:rPr lang="en-US" sz="1200" b="0" i="0" dirty="0">
                <a:solidFill>
                  <a:srgbClr val="212121"/>
                </a:solidFill>
                <a:effectLst/>
                <a:latin typeface="Roboto" panose="02000000000000000000" pitchFamily="2" charset="0"/>
              </a:rPr>
              <a:t>.</a:t>
            </a:r>
          </a:p>
          <a:p>
            <a:pPr marL="109538" indent="0">
              <a:buClr>
                <a:schemeClr val="dk1"/>
              </a:buClr>
              <a:buSzPts val="1500"/>
              <a:buNone/>
            </a:pPr>
            <a:endParaRPr lang="en-US" sz="1200" dirty="0">
              <a:solidFill>
                <a:schemeClr val="tx1"/>
              </a:solidFill>
              <a:latin typeface="+mn-lt"/>
            </a:endParaRPr>
          </a:p>
        </p:txBody>
      </p:sp>
      <p:sp>
        <p:nvSpPr>
          <p:cNvPr id="5" name="Google Shape;115;p27">
            <a:extLst>
              <a:ext uri="{FF2B5EF4-FFF2-40B4-BE49-F238E27FC236}">
                <a16:creationId xmlns:a16="http://schemas.microsoft.com/office/drawing/2014/main" id="{508AEC9C-6241-439F-ACB2-13BA8B752B2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26" name="Picture 2">
            <a:extLst>
              <a:ext uri="{FF2B5EF4-FFF2-40B4-BE49-F238E27FC236}">
                <a16:creationId xmlns:a16="http://schemas.microsoft.com/office/drawing/2014/main" id="{C198A0C6-2962-46F8-AD0C-8C21328AA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28520"/>
            <a:ext cx="9118477" cy="21149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A76E08A-AFC2-463B-9FEC-DDA0CD7572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6375"/>
          <a:stretch/>
        </p:blipFill>
        <p:spPr bwMode="auto">
          <a:xfrm>
            <a:off x="1791266" y="560526"/>
            <a:ext cx="4283467" cy="218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06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a:latin typeface="Roboto"/>
                <a:ea typeface="Roboto"/>
                <a:cs typeface="Roboto"/>
                <a:sym typeface="Roboto"/>
              </a:rPr>
              <a:t>Customer Type and Behaviour Analysis on Advertisement</a:t>
            </a:r>
            <a:endParaRPr sz="1679" b="1" i="1"/>
          </a:p>
        </p:txBody>
      </p:sp>
      <p:sp>
        <p:nvSpPr>
          <p:cNvPr id="114" name="Google Shape;114;p27"/>
          <p:cNvSpPr txBox="1">
            <a:spLocks noGrp="1"/>
          </p:cNvSpPr>
          <p:nvPr>
            <p:ph type="body" idx="1"/>
          </p:nvPr>
        </p:nvSpPr>
        <p:spPr>
          <a:xfrm>
            <a:off x="0" y="560525"/>
            <a:ext cx="9144000" cy="4098600"/>
          </a:xfrm>
          <a:prstGeom prst="rect">
            <a:avLst/>
          </a:prstGeom>
        </p:spPr>
        <p:txBody>
          <a:bodyPr spcFirstLastPara="1" wrap="square" lIns="91425" tIns="91425" rIns="91425" bIns="91425" anchor="t" anchorCtr="0">
            <a:normAutofit/>
          </a:bodyPr>
          <a:lstStyle/>
          <a:p>
            <a:pPr marL="476250" lvl="0" algn="l" rtl="0">
              <a:spcBef>
                <a:spcPts val="0"/>
              </a:spcBef>
              <a:spcAft>
                <a:spcPts val="0"/>
              </a:spcAft>
              <a:buClr>
                <a:schemeClr val="dk1"/>
              </a:buClr>
              <a:buSzPts val="1500"/>
              <a:buFont typeface="+mj-lt"/>
              <a:buAutoNum type="arabicPeriod" startAt="4"/>
            </a:pPr>
            <a:r>
              <a:rPr lang="en-US" sz="1500" dirty="0">
                <a:solidFill>
                  <a:schemeClr val="dk1"/>
                </a:solidFill>
              </a:rPr>
              <a:t>Bivariate analysis pada variable yang </a:t>
            </a:r>
            <a:r>
              <a:rPr lang="en-US" sz="1500" dirty="0" err="1">
                <a:solidFill>
                  <a:schemeClr val="dk1"/>
                </a:solidFill>
              </a:rPr>
              <a:t>telah</a:t>
            </a:r>
            <a:r>
              <a:rPr lang="en-US" sz="1500" dirty="0">
                <a:solidFill>
                  <a:schemeClr val="dk1"/>
                </a:solidFill>
              </a:rPr>
              <a:t> </a:t>
            </a:r>
            <a:r>
              <a:rPr lang="en-US" sz="1500" dirty="0" err="1">
                <a:solidFill>
                  <a:schemeClr val="dk1"/>
                </a:solidFill>
              </a:rPr>
              <a:t>diteliti</a:t>
            </a:r>
            <a:r>
              <a:rPr lang="en-US" sz="1500" dirty="0">
                <a:solidFill>
                  <a:schemeClr val="dk1"/>
                </a:solidFill>
              </a:rPr>
              <a:t> pada </a:t>
            </a:r>
            <a:r>
              <a:rPr lang="en-US" sz="1500" dirty="0" err="1">
                <a:solidFill>
                  <a:schemeClr val="dk1"/>
                </a:solidFill>
              </a:rPr>
              <a:t>univatriate</a:t>
            </a:r>
            <a:r>
              <a:rPr lang="en-US" sz="1500" dirty="0">
                <a:solidFill>
                  <a:schemeClr val="dk1"/>
                </a:solidFill>
              </a:rPr>
              <a:t> analysis.</a:t>
            </a:r>
          </a:p>
          <a:p>
            <a:pPr marL="133350" lvl="0" indent="0" algn="l" rtl="0">
              <a:spcBef>
                <a:spcPts val="0"/>
              </a:spcBef>
              <a:spcAft>
                <a:spcPts val="0"/>
              </a:spcAft>
              <a:buClr>
                <a:schemeClr val="dk1"/>
              </a:buClr>
              <a:buSzPts val="1500"/>
              <a:buNone/>
            </a:pPr>
            <a:endParaRPr lang="en-US" sz="1500" dirty="0">
              <a:solidFill>
                <a:schemeClr val="dk1"/>
              </a:solidFill>
            </a:endParaRPr>
          </a:p>
        </p:txBody>
      </p:sp>
      <p:sp>
        <p:nvSpPr>
          <p:cNvPr id="5" name="Google Shape;115;p27">
            <a:extLst>
              <a:ext uri="{FF2B5EF4-FFF2-40B4-BE49-F238E27FC236}">
                <a16:creationId xmlns:a16="http://schemas.microsoft.com/office/drawing/2014/main" id="{508AEC9C-6241-439F-ACB2-13BA8B752B2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4098" name="Picture 2">
            <a:extLst>
              <a:ext uri="{FF2B5EF4-FFF2-40B4-BE49-F238E27FC236}">
                <a16:creationId xmlns:a16="http://schemas.microsoft.com/office/drawing/2014/main" id="{12BC3A1C-1ECC-4659-BE0C-F1FD300A78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8810" b="685"/>
          <a:stretch/>
        </p:blipFill>
        <p:spPr bwMode="auto">
          <a:xfrm>
            <a:off x="2450159" y="931623"/>
            <a:ext cx="4243682" cy="4194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4F1189E-88A5-47A1-9A35-B819B02A0F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649" t="45409" r="158" b="45702"/>
          <a:stretch/>
        </p:blipFill>
        <p:spPr bwMode="auto">
          <a:xfrm>
            <a:off x="6794714" y="2380364"/>
            <a:ext cx="773575" cy="67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6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5124" name="Picture 4">
            <a:extLst>
              <a:ext uri="{FF2B5EF4-FFF2-40B4-BE49-F238E27FC236}">
                <a16:creationId xmlns:a16="http://schemas.microsoft.com/office/drawing/2014/main" id="{1557542B-6B99-4774-B814-DF66CCC5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37" y="1710644"/>
            <a:ext cx="4255540" cy="3416056"/>
          </a:xfrm>
          <a:prstGeom prst="rect">
            <a:avLst/>
          </a:prstGeom>
          <a:noFill/>
          <a:extLst>
            <a:ext uri="{909E8E84-426E-40DD-AFC4-6F175D3DCCD1}">
              <a14:hiddenFill xmlns:a14="http://schemas.microsoft.com/office/drawing/2010/main">
                <a:solidFill>
                  <a:srgbClr val="FFFFFF"/>
                </a:solidFill>
              </a14:hiddenFill>
            </a:ext>
          </a:extLst>
        </p:spPr>
      </p:pic>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a:latin typeface="Roboto"/>
                <a:ea typeface="Roboto"/>
                <a:cs typeface="Roboto"/>
                <a:sym typeface="Roboto"/>
              </a:rPr>
              <a:t>Customer Type and Behaviour Analysis on Advertisement</a:t>
            </a:r>
            <a:endParaRPr sz="1679" b="1" i="1"/>
          </a:p>
        </p:txBody>
      </p:sp>
      <p:sp>
        <p:nvSpPr>
          <p:cNvPr id="114" name="Google Shape;114;p27"/>
          <p:cNvSpPr txBox="1">
            <a:spLocks noGrp="1"/>
          </p:cNvSpPr>
          <p:nvPr>
            <p:ph type="body" idx="1"/>
          </p:nvPr>
        </p:nvSpPr>
        <p:spPr>
          <a:xfrm>
            <a:off x="0" y="560525"/>
            <a:ext cx="9144000" cy="4098600"/>
          </a:xfrm>
          <a:prstGeom prst="rect">
            <a:avLst/>
          </a:prstGeom>
        </p:spPr>
        <p:txBody>
          <a:bodyPr spcFirstLastPara="1" wrap="square" lIns="91425" tIns="91425" rIns="91425" bIns="91425" anchor="t" anchorCtr="0">
            <a:normAutofit/>
          </a:bodyPr>
          <a:lstStyle/>
          <a:p>
            <a:pPr marL="404813" lvl="0" indent="-352425" algn="l" rtl="0">
              <a:spcBef>
                <a:spcPts val="0"/>
              </a:spcBef>
              <a:spcAft>
                <a:spcPts val="0"/>
              </a:spcAft>
              <a:buClr>
                <a:schemeClr val="dk1"/>
              </a:buClr>
              <a:buSzPct val="100000"/>
              <a:buFont typeface="+mj-lt"/>
              <a:buAutoNum type="arabicPeriod" startAt="5"/>
            </a:pPr>
            <a:r>
              <a:rPr lang="en-US" sz="1200" dirty="0">
                <a:solidFill>
                  <a:schemeClr val="dk1"/>
                </a:solidFill>
                <a:latin typeface="+mn-lt"/>
              </a:rPr>
              <a:t>Multivariate analysis </a:t>
            </a:r>
            <a:r>
              <a:rPr lang="en-US" sz="1200" dirty="0" err="1">
                <a:solidFill>
                  <a:schemeClr val="dk1"/>
                </a:solidFill>
                <a:latin typeface="+mn-lt"/>
              </a:rPr>
              <a:t>untuk</a:t>
            </a:r>
            <a:r>
              <a:rPr lang="en-US" sz="1200" dirty="0">
                <a:solidFill>
                  <a:schemeClr val="dk1"/>
                </a:solidFill>
                <a:latin typeface="+mn-lt"/>
              </a:rPr>
              <a:t> </a:t>
            </a:r>
            <a:r>
              <a:rPr lang="en-US" sz="1200" dirty="0" err="1">
                <a:solidFill>
                  <a:schemeClr val="dk1"/>
                </a:solidFill>
                <a:latin typeface="+mn-lt"/>
              </a:rPr>
              <a:t>melihat</a:t>
            </a:r>
            <a:r>
              <a:rPr lang="en-US" sz="1200" dirty="0">
                <a:solidFill>
                  <a:schemeClr val="dk1"/>
                </a:solidFill>
                <a:latin typeface="+mn-lt"/>
              </a:rPr>
              <a:t> </a:t>
            </a:r>
            <a:r>
              <a:rPr lang="en-US" sz="1200" dirty="0" err="1">
                <a:solidFill>
                  <a:schemeClr val="dk1"/>
                </a:solidFill>
                <a:latin typeface="+mn-lt"/>
              </a:rPr>
              <a:t>korelasi</a:t>
            </a:r>
            <a:r>
              <a:rPr lang="en-US" sz="1200" dirty="0">
                <a:solidFill>
                  <a:schemeClr val="dk1"/>
                </a:solidFill>
                <a:latin typeface="+mn-lt"/>
              </a:rPr>
              <a:t> </a:t>
            </a:r>
            <a:r>
              <a:rPr lang="en-US" sz="1200" dirty="0" err="1">
                <a:solidFill>
                  <a:schemeClr val="dk1"/>
                </a:solidFill>
                <a:latin typeface="+mn-lt"/>
              </a:rPr>
              <a:t>antar</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a:t>
            </a:r>
          </a:p>
          <a:p>
            <a:pPr marL="744538" indent="-287338">
              <a:buClr>
                <a:schemeClr val="dk1"/>
              </a:buClr>
              <a:buSzPts val="1500"/>
            </a:pPr>
            <a:r>
              <a:rPr lang="en-US" sz="1200" b="0" i="0" dirty="0" err="1">
                <a:solidFill>
                  <a:srgbClr val="212121"/>
                </a:solidFill>
                <a:effectLst/>
                <a:latin typeface="+mn-lt"/>
              </a:rPr>
              <a:t>Korelasi</a:t>
            </a:r>
            <a:r>
              <a:rPr lang="en-US" sz="1200" b="0" i="0" dirty="0">
                <a:solidFill>
                  <a:srgbClr val="212121"/>
                </a:solidFill>
                <a:effectLst/>
                <a:latin typeface="+mn-lt"/>
              </a:rPr>
              <a:t> </a:t>
            </a:r>
            <a:r>
              <a:rPr lang="en-US" sz="1200" b="0" i="0" dirty="0" err="1">
                <a:solidFill>
                  <a:srgbClr val="212121"/>
                </a:solidFill>
                <a:effectLst/>
                <a:latin typeface="+mn-lt"/>
              </a:rPr>
              <a:t>antar</a:t>
            </a:r>
            <a:r>
              <a:rPr lang="en-US" sz="1200" b="0" i="0" dirty="0">
                <a:solidFill>
                  <a:srgbClr val="212121"/>
                </a:solidFill>
                <a:effectLst/>
                <a:latin typeface="+mn-lt"/>
              </a:rPr>
              <a:t> </a:t>
            </a:r>
            <a:r>
              <a:rPr lang="en-US" sz="1200" b="0" i="0" dirty="0" err="1">
                <a:solidFill>
                  <a:srgbClr val="212121"/>
                </a:solidFill>
                <a:effectLst/>
                <a:latin typeface="+mn-lt"/>
              </a:rPr>
              <a:t>fitur</a:t>
            </a:r>
            <a:r>
              <a:rPr lang="en-US" sz="1200" b="0" i="0" dirty="0">
                <a:solidFill>
                  <a:srgbClr val="212121"/>
                </a:solidFill>
                <a:effectLst/>
                <a:latin typeface="+mn-lt"/>
              </a:rPr>
              <a:t> yang </a:t>
            </a:r>
            <a:r>
              <a:rPr lang="en-US" sz="1200" b="0" i="0" dirty="0" err="1">
                <a:solidFill>
                  <a:srgbClr val="212121"/>
                </a:solidFill>
                <a:effectLst/>
                <a:latin typeface="+mn-lt"/>
              </a:rPr>
              <a:t>cukup</a:t>
            </a:r>
            <a:r>
              <a:rPr lang="en-US" sz="1200" b="0" i="0" dirty="0">
                <a:solidFill>
                  <a:srgbClr val="212121"/>
                </a:solidFill>
                <a:effectLst/>
                <a:latin typeface="+mn-lt"/>
              </a:rPr>
              <a:t> </a:t>
            </a:r>
            <a:r>
              <a:rPr lang="en-US" sz="1200" b="0" i="0" dirty="0" err="1">
                <a:solidFill>
                  <a:srgbClr val="212121"/>
                </a:solidFill>
                <a:effectLst/>
                <a:latin typeface="+mn-lt"/>
              </a:rPr>
              <a:t>kuat</a:t>
            </a:r>
            <a:r>
              <a:rPr lang="en-US" sz="1200" b="0" i="0" dirty="0">
                <a:solidFill>
                  <a:srgbClr val="212121"/>
                </a:solidFill>
                <a:effectLst/>
                <a:latin typeface="+mn-lt"/>
              </a:rPr>
              <a:t>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kolom</a:t>
            </a:r>
            <a:r>
              <a:rPr lang="en-US" sz="1200" b="0" i="0" dirty="0">
                <a:solidFill>
                  <a:srgbClr val="212121"/>
                </a:solidFill>
                <a:effectLst/>
                <a:latin typeface="+mn-lt"/>
              </a:rPr>
              <a:t> 'Daily Internet Usage' </a:t>
            </a:r>
            <a:r>
              <a:rPr lang="en-US" sz="1200" b="0" i="0" dirty="0" err="1">
                <a:solidFill>
                  <a:srgbClr val="212121"/>
                </a:solidFill>
                <a:effectLst/>
                <a:latin typeface="+mn-lt"/>
              </a:rPr>
              <a:t>dengan</a:t>
            </a:r>
            <a:r>
              <a:rPr lang="en-US" sz="1200" b="0" i="0" dirty="0">
                <a:solidFill>
                  <a:srgbClr val="212121"/>
                </a:solidFill>
                <a:effectLst/>
                <a:latin typeface="+mn-lt"/>
              </a:rPr>
              <a:t> 'Daily Time Spent on Site' dan '</a:t>
            </a:r>
            <a:r>
              <a:rPr lang="en-US" sz="1200" b="0" i="0" dirty="0" err="1">
                <a:solidFill>
                  <a:srgbClr val="212121"/>
                </a:solidFill>
                <a:effectLst/>
                <a:latin typeface="+mn-lt"/>
              </a:rPr>
              <a:t>Umur</a:t>
            </a:r>
            <a:r>
              <a:rPr lang="en-US" sz="1200" b="0" i="0" dirty="0">
                <a:solidFill>
                  <a:srgbClr val="212121"/>
                </a:solidFill>
                <a:effectLst/>
                <a:latin typeface="+mn-lt"/>
              </a:rPr>
              <a:t>' </a:t>
            </a:r>
            <a:r>
              <a:rPr lang="en-US" sz="1200" b="0" i="0" dirty="0" err="1">
                <a:solidFill>
                  <a:srgbClr val="212121"/>
                </a:solidFill>
                <a:effectLst/>
                <a:latin typeface="+mn-lt"/>
              </a:rPr>
              <a:t>dengan</a:t>
            </a:r>
            <a:r>
              <a:rPr lang="en-US" sz="1200" b="0" i="0" dirty="0">
                <a:solidFill>
                  <a:srgbClr val="212121"/>
                </a:solidFill>
                <a:effectLst/>
                <a:latin typeface="+mn-lt"/>
              </a:rPr>
              <a:t> 'Clicked on Ad’.</a:t>
            </a:r>
            <a:endParaRPr lang="en-US" sz="1200" dirty="0">
              <a:solidFill>
                <a:schemeClr val="dk1"/>
              </a:solidFill>
              <a:latin typeface="+mn-lt"/>
            </a:endParaRPr>
          </a:p>
          <a:p>
            <a:pPr marL="744538" indent="-287338">
              <a:buClr>
                <a:schemeClr val="dk1"/>
              </a:buClr>
              <a:buSzPts val="1500"/>
            </a:pPr>
            <a:r>
              <a:rPr lang="en-US" sz="1200" dirty="0">
                <a:solidFill>
                  <a:schemeClr val="dk1"/>
                </a:solidFill>
                <a:latin typeface="+mn-lt"/>
              </a:rPr>
              <a:t>Dari matrix </a:t>
            </a:r>
            <a:r>
              <a:rPr lang="en-US" sz="1200">
                <a:solidFill>
                  <a:schemeClr val="dk1"/>
                </a:solidFill>
                <a:latin typeface="+mn-lt"/>
              </a:rPr>
              <a:t>dibawah </a:t>
            </a:r>
            <a:r>
              <a:rPr lang="en-US" sz="1200" dirty="0" err="1">
                <a:solidFill>
                  <a:schemeClr val="dk1"/>
                </a:solidFill>
                <a:latin typeface="+mn-lt"/>
              </a:rPr>
              <a:t>dapat</a:t>
            </a:r>
            <a:r>
              <a:rPr lang="en-US" sz="1200" dirty="0">
                <a:solidFill>
                  <a:schemeClr val="dk1"/>
                </a:solidFill>
                <a:latin typeface="+mn-lt"/>
              </a:rPr>
              <a:t> </a:t>
            </a:r>
            <a:r>
              <a:rPr lang="en-US" sz="1200" dirty="0" err="1">
                <a:solidFill>
                  <a:schemeClr val="dk1"/>
                </a:solidFill>
                <a:latin typeface="+mn-lt"/>
              </a:rPr>
              <a:t>dilihat</a:t>
            </a:r>
            <a:r>
              <a:rPr lang="en-US" sz="1200" dirty="0">
                <a:solidFill>
                  <a:schemeClr val="dk1"/>
                </a:solidFill>
                <a:latin typeface="+mn-lt"/>
              </a:rPr>
              <a:t> juga </a:t>
            </a:r>
            <a:r>
              <a:rPr lang="en-US" sz="1200" dirty="0" err="1">
                <a:solidFill>
                  <a:schemeClr val="dk1"/>
                </a:solidFill>
                <a:latin typeface="+mn-lt"/>
              </a:rPr>
              <a:t>hubungan</a:t>
            </a:r>
            <a:r>
              <a:rPr lang="en-US" sz="1200" dirty="0">
                <a:solidFill>
                  <a:schemeClr val="dk1"/>
                </a:solidFill>
                <a:latin typeface="+mn-lt"/>
              </a:rPr>
              <a:t> </a:t>
            </a:r>
            <a:r>
              <a:rPr lang="en-US" sz="1200" dirty="0" err="1">
                <a:solidFill>
                  <a:schemeClr val="dk1"/>
                </a:solidFill>
                <a:latin typeface="+mn-lt"/>
              </a:rPr>
              <a:t>antara</a:t>
            </a:r>
            <a:r>
              <a:rPr lang="en-US" sz="1200" dirty="0">
                <a:solidFill>
                  <a:schemeClr val="dk1"/>
                </a:solidFill>
                <a:latin typeface="+mn-lt"/>
              </a:rPr>
              <a:t> </a:t>
            </a:r>
            <a:r>
              <a:rPr lang="en-US" sz="1200" dirty="0" err="1">
                <a:solidFill>
                  <a:schemeClr val="dk1"/>
                </a:solidFill>
                <a:latin typeface="+mn-lt"/>
              </a:rPr>
              <a:t>fitur</a:t>
            </a:r>
            <a:r>
              <a:rPr lang="en-US" sz="1200" dirty="0">
                <a:solidFill>
                  <a:schemeClr val="dk1"/>
                </a:solidFill>
                <a:latin typeface="+mn-lt"/>
              </a:rPr>
              <a:t> 'Clicked on Ad' </a:t>
            </a:r>
            <a:r>
              <a:rPr lang="en-US" sz="1200" dirty="0" err="1">
                <a:solidFill>
                  <a:schemeClr val="dk1"/>
                </a:solidFill>
                <a:latin typeface="+mn-lt"/>
              </a:rPr>
              <a:t>dengan</a:t>
            </a:r>
            <a:r>
              <a:rPr lang="en-US" sz="1200" dirty="0">
                <a:solidFill>
                  <a:schemeClr val="dk1"/>
                </a:solidFill>
                <a:latin typeface="+mn-lt"/>
              </a:rPr>
              <a:t> 'Daily Internet Usage' dan 'Daily Time Spent on Site' </a:t>
            </a:r>
            <a:r>
              <a:rPr lang="en-US" sz="1200" dirty="0" err="1">
                <a:solidFill>
                  <a:schemeClr val="dk1"/>
                </a:solidFill>
                <a:latin typeface="+mn-lt"/>
              </a:rPr>
              <a:t>dengan</a:t>
            </a:r>
            <a:r>
              <a:rPr lang="en-US" sz="1200" dirty="0">
                <a:solidFill>
                  <a:schemeClr val="dk1"/>
                </a:solidFill>
                <a:latin typeface="+mn-lt"/>
              </a:rPr>
              <a:t> 'Age'.</a:t>
            </a:r>
          </a:p>
        </p:txBody>
      </p:sp>
      <p:sp>
        <p:nvSpPr>
          <p:cNvPr id="5" name="Google Shape;115;p27">
            <a:extLst>
              <a:ext uri="{FF2B5EF4-FFF2-40B4-BE49-F238E27FC236}">
                <a16:creationId xmlns:a16="http://schemas.microsoft.com/office/drawing/2014/main" id="{508AEC9C-6241-439F-ACB2-13BA8B752B2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4"/>
              </a:rPr>
              <a:t>Q</a:t>
            </a:r>
            <a:r>
              <a:rPr lang="en" sz="1100" dirty="0">
                <a:solidFill>
                  <a:srgbClr val="000000"/>
                </a:solidFill>
                <a:hlinkClick r:id="rId4"/>
              </a:rPr>
              <a:t>uery here</a:t>
            </a:r>
            <a:endParaRPr sz="1100" dirty="0">
              <a:solidFill>
                <a:srgbClr val="000000"/>
              </a:solidFill>
            </a:endParaRPr>
          </a:p>
        </p:txBody>
      </p:sp>
      <p:pic>
        <p:nvPicPr>
          <p:cNvPr id="5126" name="Picture 6">
            <a:extLst>
              <a:ext uri="{FF2B5EF4-FFF2-40B4-BE49-F238E27FC236}">
                <a16:creationId xmlns:a16="http://schemas.microsoft.com/office/drawing/2014/main" id="{B86056A8-C798-46F0-BCB4-3D03D0C6BC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811" y="1710644"/>
            <a:ext cx="3230493" cy="341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6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5"/>
            <a:ext cx="9144000" cy="2243130"/>
          </a:xfrm>
          <a:prstGeom prst="rect">
            <a:avLst/>
          </a:prstGeom>
        </p:spPr>
        <p:txBody>
          <a:bodyPr spcFirstLastPara="1" wrap="square" lIns="91425" tIns="91425" rIns="91425" bIns="91425" anchor="t" anchorCtr="0">
            <a:noAutofit/>
          </a:bodyPr>
          <a:lstStyle/>
          <a:p>
            <a:pPr marL="476250" lvl="0" algn="l" rtl="0">
              <a:lnSpc>
                <a:spcPct val="100000"/>
              </a:lnSpc>
              <a:spcBef>
                <a:spcPts val="0"/>
              </a:spcBef>
              <a:spcAft>
                <a:spcPts val="0"/>
              </a:spcAft>
              <a:buClr>
                <a:schemeClr val="dk1"/>
              </a:buClr>
              <a:buSzPct val="100000"/>
              <a:buFont typeface="+mj-lt"/>
              <a:buAutoNum type="arabicPeriod"/>
            </a:pPr>
            <a:r>
              <a:rPr lang="en-US" sz="1200" dirty="0" err="1">
                <a:solidFill>
                  <a:schemeClr val="dk1"/>
                </a:solidFill>
              </a:rPr>
              <a:t>Bersihkan</a:t>
            </a:r>
            <a:r>
              <a:rPr lang="en-US" sz="1200" dirty="0">
                <a:solidFill>
                  <a:schemeClr val="dk1"/>
                </a:solidFill>
              </a:rPr>
              <a:t> dataset </a:t>
            </a:r>
            <a:r>
              <a:rPr lang="en-US" sz="1200" dirty="0" err="1">
                <a:solidFill>
                  <a:schemeClr val="dk1"/>
                </a:solidFill>
              </a:rPr>
              <a:t>dari</a:t>
            </a:r>
            <a:r>
              <a:rPr lang="en-US" sz="1200" dirty="0">
                <a:solidFill>
                  <a:schemeClr val="dk1"/>
                </a:solidFill>
              </a:rPr>
              <a:t> outliers</a:t>
            </a:r>
          </a:p>
          <a:p>
            <a:pPr marL="744538" indent="-231775">
              <a:lnSpc>
                <a:spcPct val="100000"/>
              </a:lnSpc>
              <a:buClr>
                <a:schemeClr val="dk1"/>
              </a:buClr>
              <a:buSzPts val="1500"/>
            </a:pPr>
            <a:r>
              <a:rPr lang="en-US" sz="1200" dirty="0">
                <a:solidFill>
                  <a:schemeClr val="dk1"/>
                </a:solidFill>
              </a:rPr>
              <a:t>Kolom Area Income </a:t>
            </a:r>
            <a:r>
              <a:rPr lang="en-US" sz="1200" dirty="0" err="1">
                <a:solidFill>
                  <a:schemeClr val="dk1"/>
                </a:solidFill>
              </a:rPr>
              <a:t>memiliki</a:t>
            </a:r>
            <a:r>
              <a:rPr lang="en-US" sz="1200" dirty="0">
                <a:solidFill>
                  <a:schemeClr val="dk1"/>
                </a:solidFill>
              </a:rPr>
              <a:t> outlier dan di </a:t>
            </a:r>
            <a:r>
              <a:rPr lang="en-US" sz="1200" dirty="0" err="1">
                <a:solidFill>
                  <a:schemeClr val="dk1"/>
                </a:solidFill>
              </a:rPr>
              <a:t>hapus</a:t>
            </a:r>
            <a:r>
              <a:rPr lang="en-US" sz="1200" dirty="0">
                <a:solidFill>
                  <a:schemeClr val="dk1"/>
                </a:solidFill>
              </a:rPr>
              <a:t> </a:t>
            </a:r>
            <a:r>
              <a:rPr lang="en-US" sz="1200" dirty="0" err="1">
                <a:solidFill>
                  <a:schemeClr val="dk1"/>
                </a:solidFill>
              </a:rPr>
              <a:t>menggunakan</a:t>
            </a:r>
            <a:r>
              <a:rPr lang="en-US" sz="1200" dirty="0">
                <a:solidFill>
                  <a:schemeClr val="dk1"/>
                </a:solidFill>
              </a:rPr>
              <a:t> IQR</a:t>
            </a:r>
          </a:p>
          <a:p>
            <a:pPr marL="512763" indent="0">
              <a:lnSpc>
                <a:spcPct val="100000"/>
              </a:lnSpc>
              <a:buClr>
                <a:schemeClr val="dk1"/>
              </a:buClr>
              <a:buSzPts val="1500"/>
              <a:buNone/>
            </a:pPr>
            <a:endParaRPr lang="en-US" sz="1200" dirty="0">
              <a:solidFill>
                <a:schemeClr val="dk1"/>
              </a:solidFill>
            </a:endParaRPr>
          </a:p>
          <a:p>
            <a:pPr marL="476250" lvl="0" algn="l" rtl="0">
              <a:lnSpc>
                <a:spcPct val="100000"/>
              </a:lnSpc>
              <a:spcBef>
                <a:spcPts val="0"/>
              </a:spcBef>
              <a:spcAft>
                <a:spcPts val="0"/>
              </a:spcAft>
              <a:buClr>
                <a:schemeClr val="dk1"/>
              </a:buClr>
              <a:buSzPct val="100000"/>
              <a:buFont typeface="+mj-lt"/>
              <a:buAutoNum type="arabicPeriod" startAt="2"/>
            </a:pPr>
            <a:r>
              <a:rPr lang="en-US" sz="1200" dirty="0" err="1">
                <a:solidFill>
                  <a:schemeClr val="dk1"/>
                </a:solidFill>
              </a:rPr>
              <a:t>Lakukan</a:t>
            </a:r>
            <a:r>
              <a:rPr lang="en-US" sz="1200" dirty="0">
                <a:solidFill>
                  <a:schemeClr val="dk1"/>
                </a:solidFill>
              </a:rPr>
              <a:t> feature encoding pada dataset</a:t>
            </a:r>
          </a:p>
          <a:p>
            <a:pPr marL="744538" indent="-233363">
              <a:lnSpc>
                <a:spcPct val="100000"/>
              </a:lnSpc>
              <a:buClr>
                <a:schemeClr val="dk1"/>
              </a:buClr>
              <a:buSzPts val="1500"/>
            </a:pPr>
            <a:r>
              <a:rPr lang="en-US" sz="1200" dirty="0">
                <a:solidFill>
                  <a:schemeClr val="dk1"/>
                </a:solidFill>
              </a:rPr>
              <a:t>Kolom province </a:t>
            </a:r>
            <a:r>
              <a:rPr lang="en-US" sz="1200" dirty="0" err="1">
                <a:solidFill>
                  <a:schemeClr val="dk1"/>
                </a:solidFill>
              </a:rPr>
              <a:t>dirubah</a:t>
            </a:r>
            <a:r>
              <a:rPr lang="en-US" sz="1200" dirty="0">
                <a:solidFill>
                  <a:schemeClr val="dk1"/>
                </a:solidFill>
              </a:rPr>
              <a:t> </a:t>
            </a:r>
            <a:r>
              <a:rPr lang="en-US" sz="1200" dirty="0" err="1">
                <a:solidFill>
                  <a:schemeClr val="dk1"/>
                </a:solidFill>
              </a:rPr>
              <a:t>menjadi</a:t>
            </a:r>
            <a:r>
              <a:rPr lang="en-US" sz="1200" dirty="0">
                <a:solidFill>
                  <a:schemeClr val="dk1"/>
                </a:solidFill>
              </a:rPr>
              <a:t> numeric </a:t>
            </a:r>
            <a:r>
              <a:rPr lang="en-US" sz="1200" dirty="0" err="1">
                <a:solidFill>
                  <a:schemeClr val="dk1"/>
                </a:solidFill>
              </a:rPr>
              <a:t>menggunakan</a:t>
            </a:r>
            <a:r>
              <a:rPr lang="en-US" sz="1200" dirty="0">
                <a:solidFill>
                  <a:schemeClr val="dk1"/>
                </a:solidFill>
              </a:rPr>
              <a:t> </a:t>
            </a:r>
            <a:r>
              <a:rPr lang="en-US" sz="1200" dirty="0" err="1">
                <a:solidFill>
                  <a:schemeClr val="dk1"/>
                </a:solidFill>
              </a:rPr>
              <a:t>LabelEncoder</a:t>
            </a:r>
            <a:r>
              <a:rPr lang="en-US" sz="1200" dirty="0">
                <a:solidFill>
                  <a:schemeClr val="dk1"/>
                </a:solidFill>
              </a:rPr>
              <a:t>, </a:t>
            </a:r>
            <a:r>
              <a:rPr lang="en-US" sz="1200" dirty="0" err="1">
                <a:solidFill>
                  <a:schemeClr val="dk1"/>
                </a:solidFill>
              </a:rPr>
              <a:t>karena</a:t>
            </a:r>
            <a:r>
              <a:rPr lang="en-US" sz="1200" dirty="0">
                <a:solidFill>
                  <a:schemeClr val="dk1"/>
                </a:solidFill>
              </a:rPr>
              <a:t> data province representative </a:t>
            </a:r>
            <a:r>
              <a:rPr lang="en-US" sz="1200" dirty="0" err="1">
                <a:solidFill>
                  <a:schemeClr val="dk1"/>
                </a:solidFill>
              </a:rPr>
              <a:t>dari</a:t>
            </a:r>
            <a:r>
              <a:rPr lang="en-US" sz="1200" dirty="0">
                <a:solidFill>
                  <a:schemeClr val="dk1"/>
                </a:solidFill>
              </a:rPr>
              <a:t> </a:t>
            </a:r>
            <a:r>
              <a:rPr lang="en-US" sz="1200" dirty="0" err="1">
                <a:solidFill>
                  <a:schemeClr val="dk1"/>
                </a:solidFill>
              </a:rPr>
              <a:t>kolom</a:t>
            </a:r>
            <a:r>
              <a:rPr lang="en-US" sz="1200" dirty="0">
                <a:solidFill>
                  <a:schemeClr val="dk1"/>
                </a:solidFill>
              </a:rPr>
              <a:t> city dan </a:t>
            </a:r>
            <a:r>
              <a:rPr lang="en-US" sz="1200" dirty="0" err="1">
                <a:solidFill>
                  <a:schemeClr val="dk1"/>
                </a:solidFill>
              </a:rPr>
              <a:t>isi</a:t>
            </a:r>
            <a:r>
              <a:rPr lang="en-US" sz="1200" dirty="0">
                <a:solidFill>
                  <a:schemeClr val="dk1"/>
                </a:solidFill>
              </a:rPr>
              <a:t> </a:t>
            </a:r>
            <a:r>
              <a:rPr lang="en-US" sz="1200" dirty="0" err="1">
                <a:solidFill>
                  <a:schemeClr val="dk1"/>
                </a:solidFill>
              </a:rPr>
              <a:t>kolom</a:t>
            </a:r>
            <a:r>
              <a:rPr lang="en-US" sz="1200" dirty="0">
                <a:solidFill>
                  <a:schemeClr val="dk1"/>
                </a:solidFill>
              </a:rPr>
              <a:t> city </a:t>
            </a:r>
            <a:r>
              <a:rPr lang="en-US" sz="1200" dirty="0" err="1">
                <a:solidFill>
                  <a:schemeClr val="dk1"/>
                </a:solidFill>
              </a:rPr>
              <a:t>lebih</a:t>
            </a:r>
            <a:r>
              <a:rPr lang="en-US" sz="1200" dirty="0">
                <a:solidFill>
                  <a:schemeClr val="dk1"/>
                </a:solidFill>
              </a:rPr>
              <a:t> detail.</a:t>
            </a:r>
          </a:p>
          <a:p>
            <a:pPr marL="744538" indent="-233363">
              <a:lnSpc>
                <a:spcPct val="100000"/>
              </a:lnSpc>
              <a:buClr>
                <a:schemeClr val="dk1"/>
              </a:buClr>
              <a:buSzPts val="1500"/>
            </a:pPr>
            <a:r>
              <a:rPr lang="en-US" sz="1200" dirty="0">
                <a:solidFill>
                  <a:schemeClr val="dk1"/>
                </a:solidFill>
              </a:rPr>
              <a:t>Kolom city dan category </a:t>
            </a:r>
            <a:r>
              <a:rPr lang="en-US" sz="1200" dirty="0" err="1">
                <a:solidFill>
                  <a:schemeClr val="dk1"/>
                </a:solidFill>
              </a:rPr>
              <a:t>dirubah</a:t>
            </a:r>
            <a:r>
              <a:rPr lang="en-US" sz="1200" dirty="0">
                <a:solidFill>
                  <a:schemeClr val="dk1"/>
                </a:solidFill>
              </a:rPr>
              <a:t> </a:t>
            </a:r>
            <a:r>
              <a:rPr lang="en-US" sz="1200" dirty="0" err="1">
                <a:solidFill>
                  <a:schemeClr val="dk1"/>
                </a:solidFill>
              </a:rPr>
              <a:t>menjadi</a:t>
            </a:r>
            <a:r>
              <a:rPr lang="en-US" sz="1200" dirty="0">
                <a:solidFill>
                  <a:schemeClr val="dk1"/>
                </a:solidFill>
              </a:rPr>
              <a:t> numeric </a:t>
            </a:r>
            <a:r>
              <a:rPr lang="en-US" sz="1200" dirty="0" err="1">
                <a:solidFill>
                  <a:schemeClr val="dk1"/>
                </a:solidFill>
              </a:rPr>
              <a:t>menggunakan</a:t>
            </a:r>
            <a:r>
              <a:rPr lang="en-US" sz="1200" dirty="0">
                <a:solidFill>
                  <a:schemeClr val="dk1"/>
                </a:solidFill>
              </a:rPr>
              <a:t> One Hot Encoder.</a:t>
            </a:r>
          </a:p>
          <a:p>
            <a:pPr marL="511175" indent="0">
              <a:lnSpc>
                <a:spcPct val="100000"/>
              </a:lnSpc>
              <a:buClr>
                <a:schemeClr val="dk1"/>
              </a:buClr>
              <a:buSzPts val="1500"/>
              <a:buNone/>
            </a:pPr>
            <a:endParaRPr lang="en-US" sz="1200" dirty="0">
              <a:solidFill>
                <a:schemeClr val="dk1"/>
              </a:solidFill>
            </a:endParaRPr>
          </a:p>
          <a:p>
            <a:pPr marL="476250" lvl="0" algn="l" rtl="0">
              <a:lnSpc>
                <a:spcPct val="100000"/>
              </a:lnSpc>
              <a:spcBef>
                <a:spcPts val="0"/>
              </a:spcBef>
              <a:spcAft>
                <a:spcPts val="0"/>
              </a:spcAft>
              <a:buClr>
                <a:schemeClr val="dk1"/>
              </a:buClr>
              <a:buSzPct val="100000"/>
              <a:buFont typeface="+mj-lt"/>
              <a:buAutoNum type="arabicPeriod" startAt="3"/>
            </a:pPr>
            <a:r>
              <a:rPr lang="en-US" sz="1200" dirty="0" err="1">
                <a:solidFill>
                  <a:schemeClr val="dk1"/>
                </a:solidFill>
              </a:rPr>
              <a:t>Lakukan</a:t>
            </a:r>
            <a:r>
              <a:rPr lang="en-US" sz="1200" dirty="0">
                <a:solidFill>
                  <a:schemeClr val="dk1"/>
                </a:solidFill>
              </a:rPr>
              <a:t> </a:t>
            </a:r>
            <a:r>
              <a:rPr lang="en-US" sz="1200" dirty="0" err="1">
                <a:solidFill>
                  <a:schemeClr val="dk1"/>
                </a:solidFill>
              </a:rPr>
              <a:t>ekstraksi</a:t>
            </a:r>
            <a:r>
              <a:rPr lang="en-US" sz="1200" dirty="0">
                <a:solidFill>
                  <a:schemeClr val="dk1"/>
                </a:solidFill>
              </a:rPr>
              <a:t> pada </a:t>
            </a:r>
            <a:r>
              <a:rPr lang="en-US" sz="1200" dirty="0" err="1">
                <a:solidFill>
                  <a:schemeClr val="dk1"/>
                </a:solidFill>
              </a:rPr>
              <a:t>kolom</a:t>
            </a:r>
            <a:r>
              <a:rPr lang="en-US" sz="1200" dirty="0">
                <a:solidFill>
                  <a:schemeClr val="dk1"/>
                </a:solidFill>
              </a:rPr>
              <a:t> yang </a:t>
            </a:r>
            <a:r>
              <a:rPr lang="en-US" sz="1200" dirty="0" err="1">
                <a:solidFill>
                  <a:schemeClr val="dk1"/>
                </a:solidFill>
              </a:rPr>
              <a:t>berhubungan</a:t>
            </a:r>
            <a:r>
              <a:rPr lang="en-US" sz="1200" dirty="0">
                <a:solidFill>
                  <a:schemeClr val="dk1"/>
                </a:solidFill>
              </a:rPr>
              <a:t> </a:t>
            </a:r>
            <a:r>
              <a:rPr lang="en-US" sz="1200" dirty="0" err="1">
                <a:solidFill>
                  <a:schemeClr val="dk1"/>
                </a:solidFill>
              </a:rPr>
              <a:t>dengan</a:t>
            </a:r>
            <a:r>
              <a:rPr lang="en-US" sz="1200" dirty="0">
                <a:solidFill>
                  <a:schemeClr val="dk1"/>
                </a:solidFill>
              </a:rPr>
              <a:t> </a:t>
            </a:r>
            <a:r>
              <a:rPr lang="en-US" sz="1200" dirty="0" err="1">
                <a:solidFill>
                  <a:schemeClr val="dk1"/>
                </a:solidFill>
              </a:rPr>
              <a:t>waktu</a:t>
            </a:r>
            <a:r>
              <a:rPr lang="en-US" sz="1200" dirty="0">
                <a:solidFill>
                  <a:schemeClr val="dk1"/>
                </a:solidFill>
              </a:rPr>
              <a:t> </a:t>
            </a:r>
          </a:p>
          <a:p>
            <a:pPr marL="744538" indent="-233363">
              <a:lnSpc>
                <a:spcPct val="100000"/>
              </a:lnSpc>
              <a:buClr>
                <a:schemeClr val="dk1"/>
              </a:buClr>
              <a:buSzPts val="1500"/>
            </a:pPr>
            <a:r>
              <a:rPr lang="en-US" sz="1200" dirty="0" err="1">
                <a:solidFill>
                  <a:schemeClr val="dk1"/>
                </a:solidFill>
              </a:rPr>
              <a:t>Membuat</a:t>
            </a:r>
            <a:r>
              <a:rPr lang="en-US" sz="1200" dirty="0">
                <a:solidFill>
                  <a:schemeClr val="dk1"/>
                </a:solidFill>
              </a:rPr>
              <a:t> </a:t>
            </a:r>
            <a:r>
              <a:rPr lang="en-US" sz="1200" dirty="0" err="1">
                <a:solidFill>
                  <a:schemeClr val="dk1"/>
                </a:solidFill>
              </a:rPr>
              <a:t>kolom</a:t>
            </a:r>
            <a:r>
              <a:rPr lang="en-US" sz="1200" dirty="0">
                <a:solidFill>
                  <a:schemeClr val="dk1"/>
                </a:solidFill>
              </a:rPr>
              <a:t> Month, Day of month, Day of week, Hour </a:t>
            </a:r>
            <a:r>
              <a:rPr lang="en-US" sz="1200" dirty="0" err="1">
                <a:solidFill>
                  <a:schemeClr val="dk1"/>
                </a:solidFill>
              </a:rPr>
              <a:t>menggunakan</a:t>
            </a:r>
            <a:r>
              <a:rPr lang="en-US" sz="1200" dirty="0">
                <a:solidFill>
                  <a:schemeClr val="dk1"/>
                </a:solidFill>
              </a:rPr>
              <a:t> </a:t>
            </a:r>
            <a:r>
              <a:rPr lang="en-US" sz="1200" dirty="0" err="1">
                <a:solidFill>
                  <a:schemeClr val="dk1"/>
                </a:solidFill>
              </a:rPr>
              <a:t>fungsi</a:t>
            </a:r>
            <a:r>
              <a:rPr lang="en-US" sz="1200" dirty="0">
                <a:solidFill>
                  <a:schemeClr val="dk1"/>
                </a:solidFill>
              </a:rPr>
              <a:t> datetime.</a:t>
            </a:r>
          </a:p>
        </p:txBody>
      </p:sp>
      <p:sp>
        <p:nvSpPr>
          <p:cNvPr id="5" name="Google Shape;115;p27">
            <a:extLst>
              <a:ext uri="{FF2B5EF4-FFF2-40B4-BE49-F238E27FC236}">
                <a16:creationId xmlns:a16="http://schemas.microsoft.com/office/drawing/2014/main" id="{F58C0D13-F78D-4DEE-B13F-1E0D377D10FD}"/>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
        <p:nvSpPr>
          <p:cNvPr id="7" name="Google Shape;55;p13">
            <a:extLst>
              <a:ext uri="{FF2B5EF4-FFF2-40B4-BE49-F238E27FC236}">
                <a16:creationId xmlns:a16="http://schemas.microsoft.com/office/drawing/2014/main" id="{07DA9E9D-F0B7-470C-A839-099AD37FFD01}"/>
              </a:ext>
            </a:extLst>
          </p:cNvPr>
          <p:cNvSpPr txBox="1">
            <a:spLocks/>
          </p:cNvSpPr>
          <p:nvPr/>
        </p:nvSpPr>
        <p:spPr>
          <a:xfrm>
            <a:off x="8964" y="2550716"/>
            <a:ext cx="9143999" cy="2282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76250">
              <a:lnSpc>
                <a:spcPct val="100000"/>
              </a:lnSpc>
              <a:buClr>
                <a:schemeClr val="dk1"/>
              </a:buClr>
              <a:buSzPct val="100000"/>
              <a:buFont typeface="+mj-lt"/>
              <a:buAutoNum type="arabicPeriod" startAt="4"/>
            </a:pPr>
            <a:r>
              <a:rPr lang="en-US" sz="1200" dirty="0">
                <a:solidFill>
                  <a:schemeClr val="dk1"/>
                </a:solidFill>
                <a:latin typeface="+mn-lt"/>
              </a:rPr>
              <a:t>Split data </a:t>
            </a:r>
            <a:r>
              <a:rPr lang="en-US" sz="1200" dirty="0" err="1">
                <a:solidFill>
                  <a:schemeClr val="dk1"/>
                </a:solidFill>
                <a:latin typeface="+mn-lt"/>
              </a:rPr>
              <a:t>menjadi</a:t>
            </a:r>
            <a:r>
              <a:rPr lang="en-US" sz="1200" dirty="0">
                <a:solidFill>
                  <a:schemeClr val="dk1"/>
                </a:solidFill>
                <a:latin typeface="+mn-lt"/>
              </a:rPr>
              <a:t> feature dan target</a:t>
            </a:r>
          </a:p>
          <a:p>
            <a:pPr marL="749300" indent="-236538">
              <a:lnSpc>
                <a:spcPct val="100000"/>
              </a:lnSpc>
              <a:buClr>
                <a:schemeClr val="dk1"/>
              </a:buClr>
              <a:buSzPts val="1500"/>
            </a:pPr>
            <a:r>
              <a:rPr lang="en-US" sz="1200" dirty="0">
                <a:solidFill>
                  <a:schemeClr val="dk1"/>
                </a:solidFill>
                <a:latin typeface="+mn-lt"/>
              </a:rPr>
              <a:t>Data Target </a:t>
            </a:r>
            <a:r>
              <a:rPr lang="en-US" sz="1200" dirty="0" err="1">
                <a:solidFill>
                  <a:schemeClr val="dk1"/>
                </a:solidFill>
                <a:latin typeface="+mn-lt"/>
              </a:rPr>
              <a:t>adalah</a:t>
            </a:r>
            <a:r>
              <a:rPr lang="en-US" sz="1200" dirty="0">
                <a:solidFill>
                  <a:schemeClr val="dk1"/>
                </a:solidFill>
                <a:latin typeface="+mn-lt"/>
              </a:rPr>
              <a:t> y = </a:t>
            </a:r>
            <a:r>
              <a:rPr lang="en-US" sz="1200" dirty="0">
                <a:solidFill>
                  <a:schemeClr val="dk1"/>
                </a:solidFill>
                <a:latin typeface="+mn-lt"/>
                <a:cs typeface="Courier New" panose="02070309020205020404" pitchFamily="49" charset="0"/>
              </a:rPr>
              <a:t>['Daily Time Spent on Site', 'Age', 'Area Income', 'Daily Internet Usage', 'province', 'Gender', 'city_Balikpapan','</a:t>
            </a:r>
            <a:r>
              <a:rPr lang="en-US" sz="1200" dirty="0" err="1">
                <a:solidFill>
                  <a:schemeClr val="dk1"/>
                </a:solidFill>
                <a:latin typeface="+mn-lt"/>
                <a:cs typeface="Courier New" panose="02070309020205020404" pitchFamily="49" charset="0"/>
              </a:rPr>
              <a:t>city_Bandar</a:t>
            </a:r>
            <a:r>
              <a:rPr lang="en-US" sz="1200" dirty="0">
                <a:solidFill>
                  <a:schemeClr val="dk1"/>
                </a:solidFill>
                <a:latin typeface="+mn-lt"/>
                <a:cs typeface="Courier New" panose="02070309020205020404" pitchFamily="49" charset="0"/>
              </a:rPr>
              <a:t> Lampung', '</a:t>
            </a:r>
            <a:r>
              <a:rPr lang="en-US" sz="1200" dirty="0" err="1">
                <a:solidFill>
                  <a:schemeClr val="dk1"/>
                </a:solidFill>
                <a:latin typeface="+mn-lt"/>
                <a:cs typeface="Courier New" panose="02070309020205020404" pitchFamily="49" charset="0"/>
              </a:rPr>
              <a:t>city_Bandung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city_Banjarmasin</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city_Batam</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city_Bekasi</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city_Bogor</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city_Cimahi</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city_Denpasar</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city_Depok</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city_Jakarta</a:t>
            </a:r>
            <a:r>
              <a:rPr lang="en-US" sz="1200" dirty="0">
                <a:solidFill>
                  <a:schemeClr val="dk1"/>
                </a:solidFill>
                <a:latin typeface="+mn-lt"/>
                <a:cs typeface="Courier New" panose="02070309020205020404" pitchFamily="49" charset="0"/>
              </a:rPr>
              <a:t> Barat', '</a:t>
            </a:r>
            <a:r>
              <a:rPr lang="en-US" sz="1200" dirty="0" err="1">
                <a:solidFill>
                  <a:schemeClr val="dk1"/>
                </a:solidFill>
                <a:latin typeface="+mn-lt"/>
                <a:cs typeface="Courier New" panose="02070309020205020404" pitchFamily="49" charset="0"/>
              </a:rPr>
              <a:t>city_Jakarta</a:t>
            </a:r>
            <a:r>
              <a:rPr lang="en-US" sz="1200" dirty="0">
                <a:solidFill>
                  <a:schemeClr val="dk1"/>
                </a:solidFill>
                <a:latin typeface="+mn-lt"/>
                <a:cs typeface="Courier New" panose="02070309020205020404" pitchFamily="49" charset="0"/>
              </a:rPr>
              <a:t> Pusat’,  '</a:t>
            </a:r>
            <a:r>
              <a:rPr lang="en-US" sz="1200" dirty="0" err="1">
                <a:solidFill>
                  <a:schemeClr val="dk1"/>
                </a:solidFill>
                <a:latin typeface="+mn-lt"/>
                <a:cs typeface="Courier New" panose="02070309020205020404" pitchFamily="49" charset="0"/>
              </a:rPr>
              <a:t>city_Jakarta</a:t>
            </a:r>
            <a:r>
              <a:rPr lang="en-US" sz="1200" dirty="0">
                <a:solidFill>
                  <a:schemeClr val="dk1"/>
                </a:solidFill>
                <a:latin typeface="+mn-lt"/>
                <a:cs typeface="Courier New" panose="02070309020205020404" pitchFamily="49" charset="0"/>
              </a:rPr>
              <a:t> Selatan', '</a:t>
            </a:r>
            <a:r>
              <a:rPr lang="en-US" sz="1200" dirty="0" err="1">
                <a:solidFill>
                  <a:schemeClr val="dk1"/>
                </a:solidFill>
                <a:latin typeface="+mn-lt"/>
                <a:cs typeface="Courier New" panose="02070309020205020404" pitchFamily="49" charset="0"/>
              </a:rPr>
              <a:t>city_Jakarta</a:t>
            </a:r>
            <a:r>
              <a:rPr lang="en-US" sz="1200" dirty="0">
                <a:solidFill>
                  <a:schemeClr val="dk1"/>
                </a:solidFill>
                <a:latin typeface="+mn-lt"/>
                <a:cs typeface="Courier New" panose="02070309020205020404" pitchFamily="49" charset="0"/>
              </a:rPr>
              <a:t> Timur', '</a:t>
            </a:r>
            <a:r>
              <a:rPr lang="en-US" sz="1200" dirty="0" err="1">
                <a:solidFill>
                  <a:schemeClr val="dk1"/>
                </a:solidFill>
                <a:latin typeface="+mn-lt"/>
                <a:cs typeface="Courier New" panose="02070309020205020404" pitchFamily="49" charset="0"/>
              </a:rPr>
              <a:t>city_Jakarta</a:t>
            </a:r>
            <a:r>
              <a:rPr lang="en-US" sz="1200" dirty="0">
                <a:solidFill>
                  <a:schemeClr val="dk1"/>
                </a:solidFill>
                <a:latin typeface="+mn-lt"/>
                <a:cs typeface="Courier New" panose="02070309020205020404" pitchFamily="49" charset="0"/>
              </a:rPr>
              <a:t> Utara', '</a:t>
            </a:r>
            <a:r>
              <a:rPr lang="en-US" sz="1200" dirty="0" err="1">
                <a:solidFill>
                  <a:schemeClr val="dk1"/>
                </a:solidFill>
                <a:latin typeface="+mn-lt"/>
                <a:cs typeface="Courier New" panose="02070309020205020404" pitchFamily="49" charset="0"/>
              </a:rPr>
              <a:t>city_Makassar</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city_Malang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city_Medan</a:t>
            </a:r>
            <a:r>
              <a:rPr lang="en-US" sz="1200" dirty="0">
                <a:solidFill>
                  <a:schemeClr val="dk1"/>
                </a:solidFill>
                <a:latin typeface="+mn-lt"/>
                <a:cs typeface="Courier New" panose="02070309020205020404" pitchFamily="49" charset="0"/>
              </a:rPr>
              <a:t>', 'city_Padang','</a:t>
            </a:r>
            <a:r>
              <a:rPr lang="en-US" sz="1200" dirty="0" err="1">
                <a:solidFill>
                  <a:schemeClr val="dk1"/>
                </a:solidFill>
                <a:latin typeface="+mn-lt"/>
                <a:cs typeface="Courier New" panose="02070309020205020404" pitchFamily="49" charset="0"/>
              </a:rPr>
              <a:t>city_Pakanbaru</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city_Palembang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city_Pontianak</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city_Samarinda</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city_Semarang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city_Serang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city_Surabaya</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city_Surakarta</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city_Tangerang</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city_Tangerang</a:t>
            </a:r>
            <a:r>
              <a:rPr lang="en-US" sz="1200" dirty="0">
                <a:solidFill>
                  <a:schemeClr val="dk1"/>
                </a:solidFill>
                <a:latin typeface="+mn-lt"/>
                <a:cs typeface="Courier New" panose="02070309020205020404" pitchFamily="49" charset="0"/>
              </a:rPr>
              <a:t> Selatan', '</a:t>
            </a:r>
            <a:r>
              <a:rPr lang="en-US" sz="1200" dirty="0" err="1">
                <a:solidFill>
                  <a:schemeClr val="dk1"/>
                </a:solidFill>
                <a:latin typeface="+mn-lt"/>
                <a:cs typeface="Courier New" panose="02070309020205020404" pitchFamily="49" charset="0"/>
              </a:rPr>
              <a:t>city_Tasikmalaya</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category_Bank</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category_Electronic</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category_Fashion</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category_Finance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category_Food</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category_Furniture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category_Health</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category_House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category_Otomotif</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category_Travel</a:t>
            </a:r>
            <a:r>
              <a:rPr lang="en-US" sz="1200" dirty="0">
                <a:solidFill>
                  <a:schemeClr val="dk1"/>
                </a:solidFill>
                <a:latin typeface="+mn-lt"/>
                <a:cs typeface="Courier New" panose="02070309020205020404" pitchFamily="49" charset="0"/>
              </a:rPr>
              <a:t>', 'Month', 'Day of month', 'Day of week', 'Hour']</a:t>
            </a:r>
          </a:p>
          <a:p>
            <a:pPr marL="749300" indent="-236538">
              <a:lnSpc>
                <a:spcPct val="100000"/>
              </a:lnSpc>
              <a:buClr>
                <a:schemeClr val="dk1"/>
              </a:buClr>
              <a:buSzPts val="1500"/>
            </a:pPr>
            <a:r>
              <a:rPr lang="en-US" sz="1200" dirty="0">
                <a:solidFill>
                  <a:schemeClr val="dk1"/>
                </a:solidFill>
                <a:latin typeface="+mn-lt"/>
              </a:rPr>
              <a:t>Data Feature </a:t>
            </a:r>
            <a:r>
              <a:rPr lang="en-US" sz="1200" dirty="0" err="1">
                <a:solidFill>
                  <a:schemeClr val="dk1"/>
                </a:solidFill>
                <a:latin typeface="+mn-lt"/>
              </a:rPr>
              <a:t>adalah</a:t>
            </a:r>
            <a:r>
              <a:rPr lang="en-US" sz="1200" dirty="0">
                <a:solidFill>
                  <a:schemeClr val="dk1"/>
                </a:solidFill>
                <a:latin typeface="+mn-lt"/>
              </a:rPr>
              <a:t> X = </a:t>
            </a:r>
            <a:r>
              <a:rPr lang="en-US" sz="1200" dirty="0">
                <a:solidFill>
                  <a:srgbClr val="000000"/>
                </a:solidFill>
                <a:latin typeface="+mn-lt"/>
              </a:rPr>
              <a:t>[</a:t>
            </a:r>
            <a:r>
              <a:rPr lang="en-US" sz="1200" dirty="0">
                <a:solidFill>
                  <a:srgbClr val="A31515"/>
                </a:solidFill>
                <a:latin typeface="+mn-lt"/>
              </a:rPr>
              <a:t>'Clicked on Ad’</a:t>
            </a:r>
            <a:r>
              <a:rPr lang="en-US" sz="1200" dirty="0">
                <a:solidFill>
                  <a:srgbClr val="000000"/>
                </a:solidFill>
                <a:latin typeface="+mn-lt"/>
              </a:rPr>
              <a:t>]</a:t>
            </a:r>
          </a:p>
          <a:p>
            <a:pPr marL="749300" indent="-236538">
              <a:lnSpc>
                <a:spcPct val="100000"/>
              </a:lnSpc>
              <a:buClr>
                <a:schemeClr val="dk1"/>
              </a:buClr>
              <a:buSzPts val="1500"/>
            </a:pPr>
            <a:r>
              <a:rPr lang="en-US" sz="1200" dirty="0" err="1">
                <a:solidFill>
                  <a:srgbClr val="000000"/>
                </a:solidFill>
                <a:latin typeface="+mn-lt"/>
              </a:rPr>
              <a:t>Menggunakan</a:t>
            </a:r>
            <a:r>
              <a:rPr lang="en-US" sz="1200" dirty="0">
                <a:solidFill>
                  <a:srgbClr val="000000"/>
                </a:solidFill>
                <a:latin typeface="+mn-lt"/>
              </a:rPr>
              <a:t> </a:t>
            </a:r>
            <a:r>
              <a:rPr lang="en-US" sz="1200" dirty="0" err="1">
                <a:solidFill>
                  <a:srgbClr val="000000"/>
                </a:solidFill>
                <a:latin typeface="+mn-lt"/>
              </a:rPr>
              <a:t>train_test_split</a:t>
            </a:r>
            <a:r>
              <a:rPr lang="en-US" sz="1200" dirty="0">
                <a:solidFill>
                  <a:srgbClr val="000000"/>
                </a:solidFill>
                <a:latin typeface="+mn-lt"/>
              </a:rPr>
              <a:t>, </a:t>
            </a:r>
            <a:r>
              <a:rPr lang="en-US" sz="1200" dirty="0" err="1">
                <a:solidFill>
                  <a:srgbClr val="000000"/>
                </a:solidFill>
                <a:latin typeface="+mn-lt"/>
              </a:rPr>
              <a:t>test_size</a:t>
            </a:r>
            <a:r>
              <a:rPr lang="en-US" sz="1200" dirty="0">
                <a:solidFill>
                  <a:srgbClr val="000000"/>
                </a:solidFill>
                <a:latin typeface="+mn-lt"/>
              </a:rPr>
              <a:t>=</a:t>
            </a:r>
            <a:r>
              <a:rPr lang="en-US" sz="1200" dirty="0">
                <a:solidFill>
                  <a:srgbClr val="09885A"/>
                </a:solidFill>
                <a:latin typeface="+mn-lt"/>
              </a:rPr>
              <a:t>0.2</a:t>
            </a:r>
            <a:r>
              <a:rPr lang="en-US" sz="1200" dirty="0">
                <a:solidFill>
                  <a:srgbClr val="000000"/>
                </a:solidFill>
                <a:latin typeface="+mn-lt"/>
              </a:rPr>
              <a:t>, </a:t>
            </a:r>
            <a:r>
              <a:rPr lang="en-US" sz="1200" dirty="0" err="1">
                <a:solidFill>
                  <a:srgbClr val="000000"/>
                </a:solidFill>
                <a:latin typeface="+mn-lt"/>
              </a:rPr>
              <a:t>random_state</a:t>
            </a:r>
            <a:r>
              <a:rPr lang="en-US" sz="1200" dirty="0">
                <a:solidFill>
                  <a:srgbClr val="000000"/>
                </a:solidFill>
                <a:latin typeface="+mn-lt"/>
              </a:rPr>
              <a:t>=</a:t>
            </a:r>
            <a:r>
              <a:rPr lang="en-US" sz="1200" dirty="0">
                <a:solidFill>
                  <a:srgbClr val="09885A"/>
                </a:solidFill>
                <a:latin typeface="+mn-lt"/>
              </a:rPr>
              <a:t>42</a:t>
            </a:r>
            <a:endParaRPr lang="en-US" sz="1200" dirty="0">
              <a:solidFill>
                <a:srgbClr val="000000"/>
              </a:solidFill>
              <a:latin typeface="+mn-lt"/>
            </a:endParaRPr>
          </a:p>
        </p:txBody>
      </p:sp>
    </p:spTree>
    <p:extLst>
      <p:ext uri="{BB962C8B-B14F-4D97-AF65-F5344CB8AC3E}">
        <p14:creationId xmlns:p14="http://schemas.microsoft.com/office/powerpoint/2010/main" val="336009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5"/>
            <a:ext cx="8520600" cy="4098600"/>
          </a:xfrm>
          <a:prstGeom prst="rect">
            <a:avLst/>
          </a:prstGeom>
        </p:spPr>
        <p:txBody>
          <a:bodyPr spcFirstLastPara="1" wrap="square" lIns="91425" tIns="91425" rIns="91425" bIns="91425" anchor="t" anchorCtr="0">
            <a:normAutofit/>
          </a:bodyPr>
          <a:lstStyle/>
          <a:p>
            <a:pPr marL="476250" lvl="0" algn="l" rtl="0">
              <a:spcBef>
                <a:spcPts val="0"/>
              </a:spcBef>
              <a:spcAft>
                <a:spcPts val="0"/>
              </a:spcAft>
              <a:buClr>
                <a:schemeClr val="dk1"/>
              </a:buClr>
              <a:buSzPct val="100000"/>
              <a:buFont typeface="+mj-lt"/>
              <a:buAutoNum type="arabicPeriod"/>
            </a:pPr>
            <a:r>
              <a:rPr lang="en-US" sz="1200" dirty="0" err="1">
                <a:solidFill>
                  <a:schemeClr val="dk1"/>
                </a:solidFill>
              </a:rPr>
              <a:t>Pembagian</a:t>
            </a:r>
            <a:r>
              <a:rPr lang="en-US" sz="1200" dirty="0">
                <a:solidFill>
                  <a:schemeClr val="dk1"/>
                </a:solidFill>
              </a:rPr>
              <a:t> data </a:t>
            </a:r>
            <a:r>
              <a:rPr lang="en-US" sz="1200" dirty="0" err="1">
                <a:solidFill>
                  <a:schemeClr val="dk1"/>
                </a:solidFill>
              </a:rPr>
              <a:t>yaitu</a:t>
            </a:r>
            <a:r>
              <a:rPr lang="en-US" sz="1200" dirty="0">
                <a:solidFill>
                  <a:schemeClr val="dk1"/>
                </a:solidFill>
              </a:rPr>
              <a:t> Data train 80% dan Data test 20%.</a:t>
            </a:r>
          </a:p>
          <a:p>
            <a:pPr marL="476250" lvl="0" algn="l" rtl="0">
              <a:spcBef>
                <a:spcPts val="0"/>
              </a:spcBef>
              <a:spcAft>
                <a:spcPts val="0"/>
              </a:spcAft>
              <a:buClr>
                <a:schemeClr val="dk1"/>
              </a:buClr>
              <a:buSzPct val="100000"/>
              <a:buFont typeface="+mj-lt"/>
              <a:buAutoNum type="arabicPeriod"/>
            </a:pPr>
            <a:r>
              <a:rPr lang="en-US" sz="1200" dirty="0" err="1">
                <a:solidFill>
                  <a:schemeClr val="dk1"/>
                </a:solidFill>
              </a:rPr>
              <a:t>Buatlah</a:t>
            </a:r>
            <a:r>
              <a:rPr lang="en-US" sz="1200" dirty="0">
                <a:solidFill>
                  <a:schemeClr val="dk1"/>
                </a:solidFill>
              </a:rPr>
              <a:t> </a:t>
            </a:r>
            <a:r>
              <a:rPr lang="en-US" sz="1200" dirty="0" err="1">
                <a:solidFill>
                  <a:schemeClr val="dk1"/>
                </a:solidFill>
              </a:rPr>
              <a:t>eksperimen</a:t>
            </a:r>
            <a:r>
              <a:rPr lang="en-US" sz="1200" dirty="0">
                <a:solidFill>
                  <a:schemeClr val="dk1"/>
                </a:solidFill>
              </a:rPr>
              <a:t> model machine learning, yang </a:t>
            </a:r>
            <a:r>
              <a:rPr lang="en-US" sz="1200" dirty="0" err="1">
                <a:solidFill>
                  <a:schemeClr val="dk1"/>
                </a:solidFill>
              </a:rPr>
              <a:t>pertama</a:t>
            </a:r>
            <a:r>
              <a:rPr lang="en-US" sz="1200" dirty="0">
                <a:solidFill>
                  <a:schemeClr val="dk1"/>
                </a:solidFill>
              </a:rPr>
              <a:t> </a:t>
            </a:r>
            <a:r>
              <a:rPr lang="en-US" sz="1200" dirty="0" err="1">
                <a:solidFill>
                  <a:schemeClr val="dk1"/>
                </a:solidFill>
              </a:rPr>
              <a:t>tanpa</a:t>
            </a:r>
            <a:r>
              <a:rPr lang="en-US" sz="1200" dirty="0">
                <a:solidFill>
                  <a:schemeClr val="dk1"/>
                </a:solidFill>
              </a:rPr>
              <a:t> </a:t>
            </a:r>
            <a:r>
              <a:rPr lang="en-US" sz="1200" dirty="0" err="1">
                <a:solidFill>
                  <a:schemeClr val="dk1"/>
                </a:solidFill>
              </a:rPr>
              <a:t>menggunakan</a:t>
            </a:r>
            <a:r>
              <a:rPr lang="en-US" sz="1200" dirty="0">
                <a:solidFill>
                  <a:schemeClr val="dk1"/>
                </a:solidFill>
              </a:rPr>
              <a:t> </a:t>
            </a:r>
            <a:r>
              <a:rPr lang="en-US" sz="1200" dirty="0" err="1">
                <a:solidFill>
                  <a:schemeClr val="dk1"/>
                </a:solidFill>
              </a:rPr>
              <a:t>normalisasi</a:t>
            </a:r>
            <a:r>
              <a:rPr lang="en-US" sz="1200" dirty="0">
                <a:solidFill>
                  <a:schemeClr val="dk1"/>
                </a:solidFill>
              </a:rPr>
              <a:t> data dan yang </a:t>
            </a:r>
            <a:r>
              <a:rPr lang="en-US" sz="1200" dirty="0" err="1">
                <a:solidFill>
                  <a:schemeClr val="dk1"/>
                </a:solidFill>
              </a:rPr>
              <a:t>kedua</a:t>
            </a:r>
            <a:r>
              <a:rPr lang="en-US" sz="1200" dirty="0">
                <a:solidFill>
                  <a:schemeClr val="dk1"/>
                </a:solidFill>
              </a:rPr>
              <a:t> </a:t>
            </a:r>
            <a:r>
              <a:rPr lang="en-US" sz="1200" dirty="0" err="1">
                <a:solidFill>
                  <a:schemeClr val="dk1"/>
                </a:solidFill>
              </a:rPr>
              <a:t>menggunakan</a:t>
            </a:r>
            <a:r>
              <a:rPr lang="en-US" sz="1200" dirty="0">
                <a:solidFill>
                  <a:schemeClr val="dk1"/>
                </a:solidFill>
              </a:rPr>
              <a:t> </a:t>
            </a:r>
            <a:r>
              <a:rPr lang="en-US" sz="1200" dirty="0" err="1">
                <a:solidFill>
                  <a:schemeClr val="dk1"/>
                </a:solidFill>
              </a:rPr>
              <a:t>normalisasi</a:t>
            </a:r>
            <a:r>
              <a:rPr lang="en-US" sz="1200" dirty="0">
                <a:solidFill>
                  <a:schemeClr val="dk1"/>
                </a:solidFill>
              </a:rPr>
              <a:t> data.</a:t>
            </a:r>
          </a:p>
        </p:txBody>
      </p:sp>
      <p:pic>
        <p:nvPicPr>
          <p:cNvPr id="3" name="Picture 2">
            <a:extLst>
              <a:ext uri="{FF2B5EF4-FFF2-40B4-BE49-F238E27FC236}">
                <a16:creationId xmlns:a16="http://schemas.microsoft.com/office/drawing/2014/main" id="{E147819F-8205-4945-BE7C-C6F27C35B4A2}"/>
              </a:ext>
            </a:extLst>
          </p:cNvPr>
          <p:cNvPicPr>
            <a:picLocks noChangeAspect="1"/>
          </p:cNvPicPr>
          <p:nvPr/>
        </p:nvPicPr>
        <p:blipFill rotWithShape="1">
          <a:blip r:embed="rId3"/>
          <a:srcRect b="64001"/>
          <a:stretch/>
        </p:blipFill>
        <p:spPr>
          <a:xfrm>
            <a:off x="588258" y="1765576"/>
            <a:ext cx="3909802" cy="1312086"/>
          </a:xfrm>
          <a:prstGeom prst="rect">
            <a:avLst/>
          </a:prstGeom>
        </p:spPr>
      </p:pic>
      <p:pic>
        <p:nvPicPr>
          <p:cNvPr id="5" name="Picture 4">
            <a:extLst>
              <a:ext uri="{FF2B5EF4-FFF2-40B4-BE49-F238E27FC236}">
                <a16:creationId xmlns:a16="http://schemas.microsoft.com/office/drawing/2014/main" id="{8DF28544-63B0-413E-99BC-A63212ABBA08}"/>
              </a:ext>
            </a:extLst>
          </p:cNvPr>
          <p:cNvPicPr>
            <a:picLocks noChangeAspect="1"/>
          </p:cNvPicPr>
          <p:nvPr/>
        </p:nvPicPr>
        <p:blipFill rotWithShape="1">
          <a:blip r:embed="rId4"/>
          <a:srcRect r="624" b="63587"/>
          <a:stretch/>
        </p:blipFill>
        <p:spPr>
          <a:xfrm>
            <a:off x="578199" y="3460613"/>
            <a:ext cx="3860707" cy="1312087"/>
          </a:xfrm>
          <a:prstGeom prst="rect">
            <a:avLst/>
          </a:prstGeom>
        </p:spPr>
      </p:pic>
      <p:pic>
        <p:nvPicPr>
          <p:cNvPr id="10" name="Picture 9">
            <a:extLst>
              <a:ext uri="{FF2B5EF4-FFF2-40B4-BE49-F238E27FC236}">
                <a16:creationId xmlns:a16="http://schemas.microsoft.com/office/drawing/2014/main" id="{2A1E6D13-7449-4C4D-A16E-962A3AEA851A}"/>
              </a:ext>
            </a:extLst>
          </p:cNvPr>
          <p:cNvPicPr>
            <a:picLocks noChangeAspect="1"/>
          </p:cNvPicPr>
          <p:nvPr/>
        </p:nvPicPr>
        <p:blipFill rotWithShape="1">
          <a:blip r:embed="rId3"/>
          <a:srcRect l="-1" t="50869" r="1257" b="13132"/>
          <a:stretch/>
        </p:blipFill>
        <p:spPr>
          <a:xfrm>
            <a:off x="4969645" y="1776553"/>
            <a:ext cx="3860707" cy="1312086"/>
          </a:xfrm>
          <a:prstGeom prst="rect">
            <a:avLst/>
          </a:prstGeom>
        </p:spPr>
      </p:pic>
      <p:pic>
        <p:nvPicPr>
          <p:cNvPr id="11" name="Picture 10">
            <a:extLst>
              <a:ext uri="{FF2B5EF4-FFF2-40B4-BE49-F238E27FC236}">
                <a16:creationId xmlns:a16="http://schemas.microsoft.com/office/drawing/2014/main" id="{BEBF8F03-CA55-4D21-9CA6-1BB4DDAA7E02}"/>
              </a:ext>
            </a:extLst>
          </p:cNvPr>
          <p:cNvPicPr>
            <a:picLocks noChangeAspect="1"/>
          </p:cNvPicPr>
          <p:nvPr/>
        </p:nvPicPr>
        <p:blipFill rotWithShape="1">
          <a:blip r:embed="rId4"/>
          <a:srcRect t="51220" r="624" b="12366"/>
          <a:stretch/>
        </p:blipFill>
        <p:spPr>
          <a:xfrm>
            <a:off x="4969645" y="3532876"/>
            <a:ext cx="3860707" cy="1312086"/>
          </a:xfrm>
          <a:prstGeom prst="rect">
            <a:avLst/>
          </a:prstGeom>
        </p:spPr>
      </p:pic>
      <p:sp>
        <p:nvSpPr>
          <p:cNvPr id="12" name="TextBox 11">
            <a:extLst>
              <a:ext uri="{FF2B5EF4-FFF2-40B4-BE49-F238E27FC236}">
                <a16:creationId xmlns:a16="http://schemas.microsoft.com/office/drawing/2014/main" id="{3392E1BC-51D1-4BD8-8345-847B250CB3C7}"/>
              </a:ext>
            </a:extLst>
          </p:cNvPr>
          <p:cNvSpPr txBox="1"/>
          <p:nvPr/>
        </p:nvSpPr>
        <p:spPr>
          <a:xfrm>
            <a:off x="1136473" y="1423380"/>
            <a:ext cx="2813371" cy="24622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effectLst/>
                <a:latin typeface="+mj-lt"/>
              </a:rPr>
              <a:t>Logistic Regression Train </a:t>
            </a:r>
            <a:r>
              <a:rPr lang="en-US" sz="1000" b="1" dirty="0" err="1">
                <a:solidFill>
                  <a:schemeClr val="bg1"/>
                </a:solidFill>
                <a:effectLst/>
                <a:latin typeface="+mj-lt"/>
              </a:rPr>
              <a:t>sebelum</a:t>
            </a:r>
            <a:r>
              <a:rPr lang="en-US" sz="1000" b="1" dirty="0">
                <a:solidFill>
                  <a:schemeClr val="bg1"/>
                </a:solidFill>
                <a:effectLst/>
                <a:latin typeface="+mj-lt"/>
              </a:rPr>
              <a:t> </a:t>
            </a:r>
            <a:r>
              <a:rPr lang="en-US" sz="1000" b="1" dirty="0" err="1">
                <a:solidFill>
                  <a:schemeClr val="bg1"/>
                </a:solidFill>
                <a:effectLst/>
                <a:latin typeface="+mj-lt"/>
              </a:rPr>
              <a:t>scalling</a:t>
            </a:r>
            <a:endParaRPr lang="en-US" sz="1000" b="1" dirty="0">
              <a:solidFill>
                <a:schemeClr val="bg1"/>
              </a:solidFill>
              <a:effectLst/>
              <a:latin typeface="+mj-lt"/>
            </a:endParaRPr>
          </a:p>
        </p:txBody>
      </p:sp>
      <p:sp>
        <p:nvSpPr>
          <p:cNvPr id="13" name="TextBox 12">
            <a:extLst>
              <a:ext uri="{FF2B5EF4-FFF2-40B4-BE49-F238E27FC236}">
                <a16:creationId xmlns:a16="http://schemas.microsoft.com/office/drawing/2014/main" id="{7ADD4C60-FD57-4F55-8018-AFCC966353F5}"/>
              </a:ext>
            </a:extLst>
          </p:cNvPr>
          <p:cNvSpPr txBox="1"/>
          <p:nvPr/>
        </p:nvSpPr>
        <p:spPr>
          <a:xfrm>
            <a:off x="1273628" y="3191387"/>
            <a:ext cx="2587172" cy="24622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rPr>
              <a:t>Random Forest Train </a:t>
            </a:r>
            <a:r>
              <a:rPr lang="en-US" sz="1000" b="1" dirty="0">
                <a:solidFill>
                  <a:schemeClr val="bg1"/>
                </a:solidFill>
                <a:effectLst/>
              </a:rPr>
              <a:t> </a:t>
            </a:r>
            <a:r>
              <a:rPr lang="en-US" sz="1000" b="1" dirty="0" err="1">
                <a:solidFill>
                  <a:schemeClr val="bg1"/>
                </a:solidFill>
                <a:effectLst/>
              </a:rPr>
              <a:t>sebelum</a:t>
            </a:r>
            <a:r>
              <a:rPr lang="en-US" sz="1000" b="1" dirty="0">
                <a:solidFill>
                  <a:schemeClr val="bg1"/>
                </a:solidFill>
                <a:effectLst/>
              </a:rPr>
              <a:t> </a:t>
            </a:r>
            <a:r>
              <a:rPr lang="en-US" sz="1000" b="1" dirty="0" err="1">
                <a:solidFill>
                  <a:schemeClr val="bg1"/>
                </a:solidFill>
                <a:effectLst/>
              </a:rPr>
              <a:t>scalling</a:t>
            </a:r>
            <a:endParaRPr lang="en-US" sz="1000" b="1" dirty="0">
              <a:solidFill>
                <a:schemeClr val="bg1"/>
              </a:solidFill>
            </a:endParaRPr>
          </a:p>
        </p:txBody>
      </p:sp>
      <p:sp>
        <p:nvSpPr>
          <p:cNvPr id="15" name="TextBox 14">
            <a:extLst>
              <a:ext uri="{FF2B5EF4-FFF2-40B4-BE49-F238E27FC236}">
                <a16:creationId xmlns:a16="http://schemas.microsoft.com/office/drawing/2014/main" id="{5818B4D3-A7DD-4029-B481-3EDFA1B5AA02}"/>
              </a:ext>
            </a:extLst>
          </p:cNvPr>
          <p:cNvSpPr txBox="1"/>
          <p:nvPr/>
        </p:nvSpPr>
        <p:spPr>
          <a:xfrm>
            <a:off x="5493312" y="1390607"/>
            <a:ext cx="2813371" cy="24622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effectLst/>
                <a:latin typeface="+mj-lt"/>
              </a:rPr>
              <a:t>Logistic Regression Test </a:t>
            </a:r>
            <a:r>
              <a:rPr lang="en-US" sz="1000" b="1" dirty="0" err="1">
                <a:solidFill>
                  <a:schemeClr val="bg1"/>
                </a:solidFill>
                <a:effectLst/>
                <a:latin typeface="+mj-lt"/>
              </a:rPr>
              <a:t>sebelum</a:t>
            </a:r>
            <a:r>
              <a:rPr lang="en-US" sz="1000" b="1" dirty="0">
                <a:solidFill>
                  <a:schemeClr val="bg1"/>
                </a:solidFill>
                <a:effectLst/>
                <a:latin typeface="+mj-lt"/>
              </a:rPr>
              <a:t> </a:t>
            </a:r>
            <a:r>
              <a:rPr lang="en-US" sz="1000" b="1" dirty="0" err="1">
                <a:solidFill>
                  <a:schemeClr val="bg1"/>
                </a:solidFill>
                <a:effectLst/>
                <a:latin typeface="+mj-lt"/>
              </a:rPr>
              <a:t>scalling</a:t>
            </a:r>
            <a:endParaRPr lang="en-US" sz="1000" b="1" dirty="0">
              <a:solidFill>
                <a:schemeClr val="bg1"/>
              </a:solidFill>
              <a:effectLst/>
              <a:latin typeface="+mj-lt"/>
            </a:endParaRPr>
          </a:p>
        </p:txBody>
      </p:sp>
      <p:sp>
        <p:nvSpPr>
          <p:cNvPr id="16" name="TextBox 15">
            <a:extLst>
              <a:ext uri="{FF2B5EF4-FFF2-40B4-BE49-F238E27FC236}">
                <a16:creationId xmlns:a16="http://schemas.microsoft.com/office/drawing/2014/main" id="{BF751415-3A4C-4C93-88AC-23F981D0F747}"/>
              </a:ext>
            </a:extLst>
          </p:cNvPr>
          <p:cNvSpPr txBox="1"/>
          <p:nvPr/>
        </p:nvSpPr>
        <p:spPr>
          <a:xfrm>
            <a:off x="5665073" y="3229792"/>
            <a:ext cx="2587172" cy="24622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1000" b="1" dirty="0">
                <a:solidFill>
                  <a:schemeClr val="bg1"/>
                </a:solidFill>
              </a:rPr>
              <a:t>Random Forest Test </a:t>
            </a:r>
            <a:r>
              <a:rPr lang="en-US" sz="1000" b="1" dirty="0">
                <a:solidFill>
                  <a:schemeClr val="bg1"/>
                </a:solidFill>
                <a:effectLst/>
              </a:rPr>
              <a:t> </a:t>
            </a:r>
            <a:r>
              <a:rPr lang="en-US" sz="1000" b="1" dirty="0" err="1">
                <a:solidFill>
                  <a:schemeClr val="bg1"/>
                </a:solidFill>
                <a:effectLst/>
              </a:rPr>
              <a:t>sebelum</a:t>
            </a:r>
            <a:r>
              <a:rPr lang="en-US" sz="1000" b="1" dirty="0">
                <a:solidFill>
                  <a:schemeClr val="bg1"/>
                </a:solidFill>
                <a:effectLst/>
              </a:rPr>
              <a:t> </a:t>
            </a:r>
            <a:r>
              <a:rPr lang="en-US" sz="1000" b="1" dirty="0" err="1">
                <a:solidFill>
                  <a:schemeClr val="bg1"/>
                </a:solidFill>
                <a:effectLst/>
              </a:rPr>
              <a:t>scalling</a:t>
            </a:r>
            <a:endParaRPr lang="en-US" sz="1000" b="1" dirty="0">
              <a:solidFill>
                <a:schemeClr val="bg1"/>
              </a:solidFill>
            </a:endParaRPr>
          </a:p>
        </p:txBody>
      </p:sp>
      <p:sp>
        <p:nvSpPr>
          <p:cNvPr id="19" name="Google Shape;115;p27">
            <a:extLst>
              <a:ext uri="{FF2B5EF4-FFF2-40B4-BE49-F238E27FC236}">
                <a16:creationId xmlns:a16="http://schemas.microsoft.com/office/drawing/2014/main" id="{17849BEE-7A97-401D-8A73-6CE44229D3DB}"/>
              </a:ext>
            </a:extLst>
          </p:cNvPr>
          <p:cNvSpPr txBox="1"/>
          <p:nvPr/>
        </p:nvSpPr>
        <p:spPr>
          <a:xfrm>
            <a:off x="7879976" y="4772700"/>
            <a:ext cx="1264024"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5"/>
              </a:rPr>
              <a:t>Q</a:t>
            </a:r>
            <a:r>
              <a:rPr lang="en" sz="1100" dirty="0">
                <a:solidFill>
                  <a:srgbClr val="000000"/>
                </a:solidFill>
                <a:hlinkClick r:id="rId5"/>
              </a:rPr>
              <a:t>uery here</a:t>
            </a:r>
            <a:endParaRPr sz="1100" dirty="0">
              <a:solidFill>
                <a:srgbClr val="000000"/>
              </a:solidFill>
            </a:endParaRPr>
          </a:p>
        </p:txBody>
      </p:sp>
    </p:spTree>
    <p:extLst>
      <p:ext uri="{BB962C8B-B14F-4D97-AF65-F5344CB8AC3E}">
        <p14:creationId xmlns:p14="http://schemas.microsoft.com/office/powerpoint/2010/main" val="35146322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1667</Words>
  <Application>Microsoft Office PowerPoint</Application>
  <PresentationFormat>On-screen Show (16:9)</PresentationFormat>
  <Paragraphs>168</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Dosis</vt:lpstr>
      <vt:lpstr>Arial</vt:lpstr>
      <vt:lpstr>Roboto</vt:lpstr>
      <vt:lpstr>Simple Light</vt:lpstr>
      <vt:lpstr>Simple Light</vt:lpstr>
      <vt:lpstr>Predict Clicked Ads Customer Classification by using Machine Learning</vt:lpstr>
      <vt:lpstr>Overview</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Data Cleaning &amp; Preprocessing</vt:lpstr>
      <vt:lpstr>Data Modeling</vt:lpstr>
      <vt:lpstr>Data Modeling</vt:lpstr>
      <vt:lpstr>Data Modeling</vt:lpstr>
      <vt:lpstr>Data Modeling</vt:lpstr>
      <vt:lpstr>Data Modeling</vt:lpstr>
      <vt:lpstr>Business Recommendation &amp; Simulation</vt:lpstr>
      <vt:lpstr>Business Recommendation &amp; Simulation</vt:lpstr>
      <vt:lpstr>Business Recommendation &amp; Simulation</vt:lpstr>
      <vt:lpstr>Business Recommendation &amp;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Clicked Ads Customer Classification by using Machine Learning</dc:title>
  <dc:creator>Acer</dc:creator>
  <cp:lastModifiedBy>Acer</cp:lastModifiedBy>
  <cp:revision>4</cp:revision>
  <dcterms:modified xsi:type="dcterms:W3CDTF">2023-01-26T21:47:43Z</dcterms:modified>
</cp:coreProperties>
</file>