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9" r:id="rId3"/>
    <p:sldId id="257" r:id="rId4"/>
    <p:sldId id="262" r:id="rId5"/>
    <p:sldId id="263" r:id="rId6"/>
    <p:sldId id="264" r:id="rId7"/>
    <p:sldId id="265" r:id="rId8"/>
    <p:sldId id="260" r:id="rId9"/>
    <p:sldId id="266" r:id="rId10"/>
    <p:sldId id="258" r:id="rId11"/>
    <p:sldId id="25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Dosis" pitchFamily="2" charset="0"/>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09" y="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5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13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712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823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463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41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61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18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91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8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54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5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105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usiana.amelia@gmail.com" TargetMode="External"/><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github.com/amelialusiana" TargetMode="External"/><Relationship Id="rId5" Type="http://schemas.openxmlformats.org/officeDocument/2006/relationships/hyperlink" Target="http://www.medium.com/@amelialusiana" TargetMode="External"/><Relationship Id="rId4" Type="http://schemas.openxmlformats.org/officeDocument/2006/relationships/hyperlink" Target="http://www.linkedin.com/in/amelialusian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BEejBCbcb4tLn3iHf2RV3vBNst7CHpu1?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Predict Customer Personality to boost marketing campaign by using Machine Learning</a:t>
            </a:r>
            <a:endParaRPr sz="3180" dirty="0">
              <a:latin typeface="Dosis"/>
              <a:ea typeface="Dosis"/>
              <a:cs typeface="Dosis"/>
              <a:sym typeface="Dosis"/>
            </a:endParaRPr>
          </a:p>
        </p:txBody>
      </p:sp>
      <p:sp>
        <p:nvSpPr>
          <p:cNvPr id="100" name="Google Shape;100;p25"/>
          <p:cNvSpPr txBox="1"/>
          <p:nvPr/>
        </p:nvSpPr>
        <p:spPr>
          <a:xfrm>
            <a:off x="5496790" y="2118021"/>
            <a:ext cx="2348346" cy="120650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Amelia </a:t>
            </a:r>
            <a:r>
              <a:rPr lang="en-US" sz="1200" b="1" dirty="0" err="1">
                <a:latin typeface="Dosis"/>
                <a:ea typeface="Dosis"/>
                <a:cs typeface="Dosis"/>
                <a:sym typeface="Dosis"/>
              </a:rPr>
              <a:t>Lusiana</a:t>
            </a:r>
            <a:endParaRPr sz="1200" b="1" i="0" u="none" strike="noStrike" cap="none" dirty="0">
              <a:solidFill>
                <a:srgbClr val="000000"/>
              </a:solidFill>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3"/>
              </a:rPr>
              <a:t>lusiana.amelia@gmail.com</a:t>
            </a:r>
            <a:endParaRPr lang="en-US"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4"/>
              </a:rPr>
              <a:t>www.linkedin.com/in/amelialusiana</a:t>
            </a:r>
            <a:r>
              <a:rPr lang="en" sz="1200" dirty="0">
                <a:latin typeface="Dosis"/>
                <a:ea typeface="Dosis"/>
                <a:cs typeface="Dosis"/>
                <a:sym typeface="Dosis"/>
              </a:rPr>
              <a:t> </a:t>
            </a: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5"/>
              </a:rPr>
              <a:t>www.medium.com/@amelialusiana</a:t>
            </a:r>
            <a:endParaRPr lang="en-US"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hlinkClick r:id="rId6"/>
              </a:rPr>
              <a:t>www.github.com/amelialusiana</a:t>
            </a:r>
            <a:r>
              <a:rPr lang="en-US" sz="1200" dirty="0">
                <a:latin typeface="Dosis"/>
                <a:ea typeface="Dosis"/>
                <a:cs typeface="Dosis"/>
                <a:sym typeface="Dosis"/>
              </a:rPr>
              <a:t> </a:t>
            </a:r>
            <a:endParaRPr lang="en" sz="1200" dirty="0">
              <a:latin typeface="Dosis"/>
              <a:ea typeface="Dosis"/>
              <a:cs typeface="Dosis"/>
              <a:sym typeface="Dosis"/>
            </a:endParaRPr>
          </a:p>
          <a:p>
            <a:pPr marL="0" marR="0" lvl="0" indent="0" algn="ctr"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 </a:t>
            </a:r>
            <a:endParaRPr sz="1200" dirty="0">
              <a:latin typeface="Dosis"/>
              <a:ea typeface="Dosis"/>
              <a:cs typeface="Dosis"/>
              <a:sym typeface="Dosis"/>
            </a:endParaRPr>
          </a:p>
        </p:txBody>
      </p:sp>
      <p:sp>
        <p:nvSpPr>
          <p:cNvPr id="102" name="Google Shape;102;p25"/>
          <p:cNvSpPr txBox="1">
            <a:spLocks noGrp="1"/>
          </p:cNvSpPr>
          <p:nvPr>
            <p:ph type="subTitle" idx="1"/>
          </p:nvPr>
        </p:nvSpPr>
        <p:spPr>
          <a:xfrm>
            <a:off x="4665150" y="3293917"/>
            <a:ext cx="4167000" cy="1206507"/>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100" b="0" i="0" dirty="0">
                <a:effectLst/>
                <a:latin typeface="+mj-lt"/>
                <a:sym typeface="Nunito"/>
              </a:rPr>
              <a:t>“</a:t>
            </a:r>
            <a:r>
              <a:rPr lang="en-US" sz="1100" b="0" i="0" dirty="0">
                <a:effectLst/>
                <a:latin typeface="+mj-lt"/>
              </a:rPr>
              <a:t>I am organized analyst, good self-management, teamwork contributed, target oriented, adaptive to dynamic changes and has great desire to grow by learning many things. I have 5 years of experience in Fintech companies, an Economic education background, and am looking for knowledge and experience in the Data sector.</a:t>
            </a:r>
            <a:r>
              <a:rPr lang="en" sz="1100" dirty="0">
                <a:solidFill>
                  <a:schemeClr val="dk1"/>
                </a:solidFill>
                <a:latin typeface="+mj-lt"/>
                <a:ea typeface="Nunito"/>
                <a:cs typeface="Nunito"/>
                <a:sym typeface="Nunito"/>
              </a:rPr>
              <a:t>”</a:t>
            </a:r>
            <a:endParaRPr sz="1100" dirty="0">
              <a:latin typeface="+mj-lt"/>
            </a:endParaRPr>
          </a:p>
        </p:txBody>
      </p:sp>
      <p:pic>
        <p:nvPicPr>
          <p:cNvPr id="3" name="Picture 2">
            <a:extLst>
              <a:ext uri="{FF2B5EF4-FFF2-40B4-BE49-F238E27FC236}">
                <a16:creationId xmlns:a16="http://schemas.microsoft.com/office/drawing/2014/main" id="{DC326989-A058-4B51-98A6-40404FE0EA37}"/>
              </a:ext>
            </a:extLst>
          </p:cNvPr>
          <p:cNvPicPr>
            <a:picLocks noChangeAspect="1"/>
          </p:cNvPicPr>
          <p:nvPr/>
        </p:nvPicPr>
        <p:blipFill>
          <a:blip r:embed="rId7"/>
          <a:stretch>
            <a:fillRect/>
          </a:stretch>
        </p:blipFill>
        <p:spPr>
          <a:xfrm>
            <a:off x="6006521" y="613622"/>
            <a:ext cx="1328884" cy="13288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Modeling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a:solidFill>
                  <a:schemeClr val="dk1"/>
                </a:solidFill>
              </a:rPr>
              <a:t>Tunjukan Visualisasi </a:t>
            </a:r>
            <a:r>
              <a:rPr lang="en" sz="1500" b="1" i="1" dirty="0">
                <a:solidFill>
                  <a:schemeClr val="dk1"/>
                </a:solidFill>
              </a:rPr>
              <a:t>Elbow Method</a:t>
            </a:r>
            <a:r>
              <a:rPr lang="en" sz="1500" dirty="0">
                <a:solidFill>
                  <a:schemeClr val="dk1"/>
                </a:solidFill>
              </a:rPr>
              <a:t> menggunakan </a:t>
            </a:r>
            <a:r>
              <a:rPr lang="en" sz="1500" b="1" i="1" dirty="0">
                <a:solidFill>
                  <a:schemeClr val="dk1"/>
                </a:solidFill>
              </a:rPr>
              <a:t>K-Means Clustering.</a:t>
            </a:r>
            <a:endParaRPr sz="1500" dirty="0">
              <a:solidFill>
                <a:schemeClr val="dk1"/>
              </a:solidFill>
            </a:endParaRPr>
          </a:p>
        </p:txBody>
      </p:sp>
      <p:sp>
        <p:nvSpPr>
          <p:cNvPr id="6" name="Google Shape;115;p27">
            <a:extLst>
              <a:ext uri="{FF2B5EF4-FFF2-40B4-BE49-F238E27FC236}">
                <a16:creationId xmlns:a16="http://schemas.microsoft.com/office/drawing/2014/main" id="{ACBC9C0D-7DF9-43A0-91B4-825A4CE3D9F1}"/>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28" name="Picture 4">
            <a:extLst>
              <a:ext uri="{FF2B5EF4-FFF2-40B4-BE49-F238E27FC236}">
                <a16:creationId xmlns:a16="http://schemas.microsoft.com/office/drawing/2014/main" id="{2255FE77-A502-43B8-95FA-F134BF66F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679" y="961571"/>
            <a:ext cx="3504209" cy="38279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152D690-7C6E-41F7-A5C8-C040FA56F5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24" y="961571"/>
            <a:ext cx="5059665" cy="3362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Modeling</a:t>
            </a:r>
            <a:endParaRPr sz="1798" dirty="0">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60374"/>
            <a:ext cx="9136078" cy="4545951"/>
          </a:xfrm>
          <a:prstGeom prst="rect">
            <a:avLst/>
          </a:prstGeom>
        </p:spPr>
        <p:txBody>
          <a:bodyPr spcFirstLastPara="1" wrap="square" lIns="91425" tIns="91425" rIns="91425" bIns="91425" anchor="t" anchorCtr="0">
            <a:normAutofit lnSpcReduction="10000"/>
          </a:bodyPr>
          <a:lstStyle/>
          <a:p>
            <a:pPr marL="476250" lvl="0" algn="l" rtl="0">
              <a:spcBef>
                <a:spcPts val="0"/>
              </a:spcBef>
              <a:spcAft>
                <a:spcPts val="0"/>
              </a:spcAft>
              <a:buClr>
                <a:schemeClr val="dk1"/>
              </a:buClr>
              <a:buSzPts val="1500"/>
              <a:buFont typeface="+mj-lt"/>
              <a:buAutoNum type="arabicPeriod" startAt="2"/>
            </a:pPr>
            <a:r>
              <a:rPr lang="en-US" sz="1200" dirty="0">
                <a:solidFill>
                  <a:schemeClr val="dk1"/>
                </a:solidFill>
              </a:rPr>
              <a:t>Hasil clustering </a:t>
            </a:r>
            <a:r>
              <a:rPr lang="en-US" sz="1200" dirty="0" err="1">
                <a:solidFill>
                  <a:schemeClr val="dk1"/>
                </a:solidFill>
              </a:rPr>
              <a:t>menggunakan</a:t>
            </a:r>
            <a:r>
              <a:rPr lang="en-US" sz="1200" dirty="0">
                <a:solidFill>
                  <a:schemeClr val="dk1"/>
                </a:solidFill>
              </a:rPr>
              <a:t> k-means clustering</a:t>
            </a: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r>
              <a:rPr lang="en-US" sz="1200" dirty="0" err="1">
                <a:solidFill>
                  <a:schemeClr val="dk1"/>
                </a:solidFill>
              </a:rPr>
              <a:t>Menghitung</a:t>
            </a:r>
            <a:r>
              <a:rPr lang="en-US" sz="1200" dirty="0">
                <a:solidFill>
                  <a:schemeClr val="dk1"/>
                </a:solidFill>
              </a:rPr>
              <a:t> </a:t>
            </a:r>
            <a:r>
              <a:rPr lang="en-US" sz="1200" dirty="0" err="1">
                <a:solidFill>
                  <a:schemeClr val="dk1"/>
                </a:solidFill>
              </a:rPr>
              <a:t>sillhouette</a:t>
            </a:r>
            <a:r>
              <a:rPr lang="en-US" sz="1200" dirty="0">
                <a:solidFill>
                  <a:schemeClr val="dk1"/>
                </a:solidFill>
              </a:rPr>
              <a:t> score </a:t>
            </a:r>
            <a:r>
              <a:rPr lang="en-US" sz="1200" dirty="0" err="1">
                <a:solidFill>
                  <a:schemeClr val="dk1"/>
                </a:solidFill>
              </a:rPr>
              <a:t>melihat</a:t>
            </a:r>
            <a:r>
              <a:rPr lang="en-US" sz="1200" dirty="0">
                <a:solidFill>
                  <a:schemeClr val="dk1"/>
                </a:solidFill>
              </a:rPr>
              <a:t> </a:t>
            </a:r>
            <a:r>
              <a:rPr lang="en-US" sz="1200" dirty="0" err="1">
                <a:solidFill>
                  <a:schemeClr val="dk1"/>
                </a:solidFill>
              </a:rPr>
              <a:t>bagaimana</a:t>
            </a:r>
            <a:r>
              <a:rPr lang="en-US" sz="1200" dirty="0">
                <a:solidFill>
                  <a:schemeClr val="dk1"/>
                </a:solidFill>
              </a:rPr>
              <a:t> </a:t>
            </a:r>
            <a:r>
              <a:rPr lang="en-US" sz="1200" dirty="0" err="1">
                <a:solidFill>
                  <a:schemeClr val="dk1"/>
                </a:solidFill>
              </a:rPr>
              <a:t>performa</a:t>
            </a:r>
            <a:r>
              <a:rPr lang="en-US" sz="1200" dirty="0">
                <a:solidFill>
                  <a:schemeClr val="dk1"/>
                </a:solidFill>
              </a:rPr>
              <a:t> model yang </a:t>
            </a:r>
            <a:r>
              <a:rPr lang="en-US" sz="1200" dirty="0" err="1">
                <a:solidFill>
                  <a:schemeClr val="dk1"/>
                </a:solidFill>
              </a:rPr>
              <a:t>didapat</a:t>
            </a: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476250" lvl="0" algn="l" rtl="0">
              <a:spcBef>
                <a:spcPts val="0"/>
              </a:spcBef>
              <a:spcAft>
                <a:spcPts val="0"/>
              </a:spcAft>
              <a:buClr>
                <a:schemeClr val="dk1"/>
              </a:buClr>
              <a:buSzPts val="1500"/>
              <a:buFont typeface="+mj-lt"/>
              <a:buAutoNum type="arabicPeriod" startAt="2"/>
            </a:pPr>
            <a:endParaRPr lang="en-US" sz="1200" dirty="0">
              <a:solidFill>
                <a:schemeClr val="dk1"/>
              </a:solidFill>
            </a:endParaRPr>
          </a:p>
          <a:p>
            <a:pPr marL="133350" lvl="0" indent="0" algn="l" rtl="0">
              <a:spcBef>
                <a:spcPts val="0"/>
              </a:spcBef>
              <a:spcAft>
                <a:spcPts val="0"/>
              </a:spcAft>
              <a:buClr>
                <a:schemeClr val="dk1"/>
              </a:buClr>
              <a:buSzPts val="1500"/>
              <a:buNone/>
            </a:pPr>
            <a:r>
              <a:rPr lang="en-US" sz="1200" dirty="0" err="1">
                <a:solidFill>
                  <a:schemeClr val="dk1"/>
                </a:solidFill>
              </a:rPr>
              <a:t>n_clusterers</a:t>
            </a:r>
            <a:r>
              <a:rPr lang="en-US" sz="1200" dirty="0">
                <a:solidFill>
                  <a:schemeClr val="dk1"/>
                </a:solidFill>
              </a:rPr>
              <a:t> = 4 </a:t>
            </a:r>
            <a:r>
              <a:rPr lang="en-US" sz="1200" dirty="0" err="1">
                <a:solidFill>
                  <a:schemeClr val="dk1"/>
                </a:solidFill>
              </a:rPr>
              <a:t>memiliki</a:t>
            </a:r>
            <a:r>
              <a:rPr lang="en-US" sz="1200" dirty="0">
                <a:solidFill>
                  <a:schemeClr val="dk1"/>
                </a:solidFill>
              </a:rPr>
              <a:t> </a:t>
            </a:r>
            <a:r>
              <a:rPr lang="en-US" sz="1200" dirty="0" err="1">
                <a:solidFill>
                  <a:schemeClr val="dk1"/>
                </a:solidFill>
              </a:rPr>
              <a:t>nilai</a:t>
            </a:r>
            <a:r>
              <a:rPr lang="en-US" sz="1200" dirty="0">
                <a:solidFill>
                  <a:schemeClr val="dk1"/>
                </a:solidFill>
              </a:rPr>
              <a:t> silhouette paling </a:t>
            </a:r>
            <a:r>
              <a:rPr lang="en-US" sz="1200" dirty="0" err="1">
                <a:solidFill>
                  <a:schemeClr val="dk1"/>
                </a:solidFill>
              </a:rPr>
              <a:t>tinggi</a:t>
            </a:r>
            <a:r>
              <a:rPr lang="en-US" sz="1200" dirty="0">
                <a:solidFill>
                  <a:schemeClr val="dk1"/>
                </a:solidFill>
              </a:rPr>
              <a:t>.</a:t>
            </a:r>
          </a:p>
          <a:p>
            <a:pPr marL="133350" lvl="0" indent="0" algn="l" rtl="0">
              <a:spcBef>
                <a:spcPts val="0"/>
              </a:spcBef>
              <a:spcAft>
                <a:spcPts val="0"/>
              </a:spcAft>
              <a:buClr>
                <a:schemeClr val="dk1"/>
              </a:buClr>
              <a:buSzPts val="1500"/>
              <a:buNone/>
            </a:pPr>
            <a:r>
              <a:rPr lang="en-US" sz="1200" dirty="0">
                <a:solidFill>
                  <a:schemeClr val="dk1"/>
                </a:solidFill>
              </a:rPr>
              <a:t>Nilai </a:t>
            </a:r>
            <a:r>
              <a:rPr lang="en-US" sz="1200" dirty="0" err="1">
                <a:solidFill>
                  <a:schemeClr val="dk1"/>
                </a:solidFill>
              </a:rPr>
              <a:t>dari</a:t>
            </a:r>
            <a:r>
              <a:rPr lang="en-US" sz="1200" dirty="0">
                <a:solidFill>
                  <a:schemeClr val="dk1"/>
                </a:solidFill>
              </a:rPr>
              <a:t> </a:t>
            </a:r>
            <a:r>
              <a:rPr lang="en-US" sz="1200" dirty="0" err="1">
                <a:solidFill>
                  <a:schemeClr val="dk1"/>
                </a:solidFill>
              </a:rPr>
              <a:t>Sillhouette</a:t>
            </a:r>
            <a:r>
              <a:rPr lang="en-US" sz="1200" dirty="0">
                <a:solidFill>
                  <a:schemeClr val="dk1"/>
                </a:solidFill>
              </a:rPr>
              <a:t> </a:t>
            </a:r>
            <a:r>
              <a:rPr lang="en-US" sz="1200" dirty="0" err="1">
                <a:solidFill>
                  <a:schemeClr val="dk1"/>
                </a:solidFill>
              </a:rPr>
              <a:t>ada</a:t>
            </a:r>
            <a:r>
              <a:rPr lang="en-US" sz="1200" dirty="0">
                <a:solidFill>
                  <a:schemeClr val="dk1"/>
                </a:solidFill>
              </a:rPr>
              <a:t> </a:t>
            </a:r>
            <a:r>
              <a:rPr lang="en-US" sz="1200" dirty="0" err="1">
                <a:solidFill>
                  <a:schemeClr val="dk1"/>
                </a:solidFill>
              </a:rPr>
              <a:t>diantara</a:t>
            </a:r>
            <a:r>
              <a:rPr lang="en-US" sz="1200" dirty="0">
                <a:solidFill>
                  <a:schemeClr val="dk1"/>
                </a:solidFill>
              </a:rPr>
              <a:t> -1 </a:t>
            </a:r>
            <a:r>
              <a:rPr lang="en-US" sz="1200" dirty="0" err="1">
                <a:solidFill>
                  <a:schemeClr val="dk1"/>
                </a:solidFill>
              </a:rPr>
              <a:t>sampai</a:t>
            </a:r>
            <a:r>
              <a:rPr lang="en-US" sz="1200" dirty="0">
                <a:solidFill>
                  <a:schemeClr val="dk1"/>
                </a:solidFill>
              </a:rPr>
              <a:t> </a:t>
            </a:r>
            <a:r>
              <a:rPr lang="en-US" sz="1200" dirty="0" err="1">
                <a:solidFill>
                  <a:schemeClr val="dk1"/>
                </a:solidFill>
              </a:rPr>
              <a:t>dengan</a:t>
            </a:r>
            <a:r>
              <a:rPr lang="en-US" sz="1200" dirty="0">
                <a:solidFill>
                  <a:schemeClr val="dk1"/>
                </a:solidFill>
              </a:rPr>
              <a:t> 1. Jika </a:t>
            </a:r>
            <a:r>
              <a:rPr lang="en-US" sz="1200" dirty="0" err="1">
                <a:solidFill>
                  <a:schemeClr val="dk1"/>
                </a:solidFill>
              </a:rPr>
              <a:t>nilainya</a:t>
            </a:r>
            <a:r>
              <a:rPr lang="en-US" sz="1200" dirty="0">
                <a:solidFill>
                  <a:schemeClr val="dk1"/>
                </a:solidFill>
              </a:rPr>
              <a:t> </a:t>
            </a:r>
            <a:r>
              <a:rPr lang="en-US" sz="1200" dirty="0" err="1">
                <a:solidFill>
                  <a:schemeClr val="dk1"/>
                </a:solidFill>
              </a:rPr>
              <a:t>mendekati</a:t>
            </a:r>
            <a:r>
              <a:rPr lang="en-US" sz="1200" dirty="0">
                <a:solidFill>
                  <a:schemeClr val="dk1"/>
                </a:solidFill>
              </a:rPr>
              <a:t> </a:t>
            </a:r>
            <a:r>
              <a:rPr lang="en-US" sz="1200" dirty="0" err="1">
                <a:solidFill>
                  <a:schemeClr val="dk1"/>
                </a:solidFill>
              </a:rPr>
              <a:t>angka</a:t>
            </a:r>
            <a:r>
              <a:rPr lang="en-US" sz="1200" dirty="0">
                <a:solidFill>
                  <a:schemeClr val="dk1"/>
                </a:solidFill>
              </a:rPr>
              <a:t> 1,maka </a:t>
            </a:r>
            <a:r>
              <a:rPr lang="en-US" sz="1200" dirty="0" err="1">
                <a:solidFill>
                  <a:schemeClr val="dk1"/>
                </a:solidFill>
              </a:rPr>
              <a:t>titik</a:t>
            </a:r>
            <a:r>
              <a:rPr lang="en-US" sz="1200" dirty="0">
                <a:solidFill>
                  <a:schemeClr val="dk1"/>
                </a:solidFill>
              </a:rPr>
              <a:t> data </a:t>
            </a:r>
            <a:r>
              <a:rPr lang="en-US" sz="1200" dirty="0" err="1">
                <a:solidFill>
                  <a:schemeClr val="dk1"/>
                </a:solidFill>
              </a:rPr>
              <a:t>akan</a:t>
            </a:r>
            <a:r>
              <a:rPr lang="en-US" sz="1200" dirty="0">
                <a:solidFill>
                  <a:schemeClr val="dk1"/>
                </a:solidFill>
              </a:rPr>
              <a:t> </a:t>
            </a:r>
            <a:r>
              <a:rPr lang="en-US" sz="1200" dirty="0" err="1">
                <a:solidFill>
                  <a:schemeClr val="dk1"/>
                </a:solidFill>
              </a:rPr>
              <a:t>sangat</a:t>
            </a:r>
            <a:r>
              <a:rPr lang="en-US" sz="1200" dirty="0">
                <a:solidFill>
                  <a:schemeClr val="dk1"/>
                </a:solidFill>
              </a:rPr>
              <a:t> </a:t>
            </a:r>
            <a:r>
              <a:rPr lang="en-US" sz="1200" dirty="0" err="1">
                <a:solidFill>
                  <a:schemeClr val="dk1"/>
                </a:solidFill>
              </a:rPr>
              <a:t>mirip</a:t>
            </a:r>
            <a:r>
              <a:rPr lang="en-US" sz="1200" dirty="0">
                <a:solidFill>
                  <a:schemeClr val="dk1"/>
                </a:solidFill>
              </a:rPr>
              <a:t> </a:t>
            </a:r>
            <a:r>
              <a:rPr lang="en-US" sz="1200" dirty="0" err="1">
                <a:solidFill>
                  <a:schemeClr val="dk1"/>
                </a:solidFill>
              </a:rPr>
              <a:t>dengan</a:t>
            </a:r>
            <a:r>
              <a:rPr lang="en-US" sz="1200" dirty="0">
                <a:solidFill>
                  <a:schemeClr val="dk1"/>
                </a:solidFill>
              </a:rPr>
              <a:t> </a:t>
            </a:r>
            <a:r>
              <a:rPr lang="en-US" sz="1200" dirty="0" err="1">
                <a:solidFill>
                  <a:schemeClr val="dk1"/>
                </a:solidFill>
              </a:rPr>
              <a:t>titik</a:t>
            </a:r>
            <a:r>
              <a:rPr lang="en-US" sz="1200" dirty="0">
                <a:solidFill>
                  <a:schemeClr val="dk1"/>
                </a:solidFill>
              </a:rPr>
              <a:t> data </a:t>
            </a:r>
            <a:r>
              <a:rPr lang="en-US" sz="1200" dirty="0" err="1">
                <a:solidFill>
                  <a:schemeClr val="dk1"/>
                </a:solidFill>
              </a:rPr>
              <a:t>lainnya</a:t>
            </a:r>
            <a:r>
              <a:rPr lang="en-US" sz="1200" dirty="0">
                <a:solidFill>
                  <a:schemeClr val="dk1"/>
                </a:solidFill>
              </a:rPr>
              <a:t> di cluster yang </a:t>
            </a:r>
            <a:r>
              <a:rPr lang="en-US" sz="1200" dirty="0" err="1">
                <a:solidFill>
                  <a:schemeClr val="dk1"/>
                </a:solidFill>
              </a:rPr>
              <a:t>sama</a:t>
            </a:r>
            <a:r>
              <a:rPr lang="en-US" sz="1200" dirty="0">
                <a:solidFill>
                  <a:schemeClr val="dk1"/>
                </a:solidFill>
              </a:rPr>
              <a:t>. Jika </a:t>
            </a:r>
            <a:r>
              <a:rPr lang="en-US" sz="1200" dirty="0" err="1">
                <a:solidFill>
                  <a:schemeClr val="dk1"/>
                </a:solidFill>
              </a:rPr>
              <a:t>mendekati</a:t>
            </a:r>
            <a:r>
              <a:rPr lang="en-US" sz="1200" dirty="0">
                <a:solidFill>
                  <a:schemeClr val="dk1"/>
                </a:solidFill>
              </a:rPr>
              <a:t> -1 </a:t>
            </a:r>
            <a:r>
              <a:rPr lang="en-US" sz="1200" dirty="0" err="1">
                <a:solidFill>
                  <a:schemeClr val="dk1"/>
                </a:solidFill>
              </a:rPr>
              <a:t>maka</a:t>
            </a:r>
            <a:r>
              <a:rPr lang="en-US" sz="1200" dirty="0">
                <a:solidFill>
                  <a:schemeClr val="dk1"/>
                </a:solidFill>
              </a:rPr>
              <a:t> </a:t>
            </a:r>
            <a:r>
              <a:rPr lang="en-US" sz="1200" dirty="0" err="1">
                <a:solidFill>
                  <a:schemeClr val="dk1"/>
                </a:solidFill>
              </a:rPr>
              <a:t>titik</a:t>
            </a:r>
            <a:r>
              <a:rPr lang="en-US" sz="1200" dirty="0">
                <a:solidFill>
                  <a:schemeClr val="dk1"/>
                </a:solidFill>
              </a:rPr>
              <a:t> data </a:t>
            </a:r>
            <a:r>
              <a:rPr lang="en-US" sz="1200" dirty="0" err="1">
                <a:solidFill>
                  <a:schemeClr val="dk1"/>
                </a:solidFill>
              </a:rPr>
              <a:t>tersebut</a:t>
            </a:r>
            <a:r>
              <a:rPr lang="en-US" sz="1200" dirty="0">
                <a:solidFill>
                  <a:schemeClr val="dk1"/>
                </a:solidFill>
              </a:rPr>
              <a:t> </a:t>
            </a:r>
            <a:r>
              <a:rPr lang="en-US" sz="1200" dirty="0" err="1">
                <a:solidFill>
                  <a:schemeClr val="dk1"/>
                </a:solidFill>
              </a:rPr>
              <a:t>tidak</a:t>
            </a:r>
            <a:r>
              <a:rPr lang="en-US" sz="1200" dirty="0">
                <a:solidFill>
                  <a:schemeClr val="dk1"/>
                </a:solidFill>
              </a:rPr>
              <a:t> </a:t>
            </a:r>
            <a:r>
              <a:rPr lang="en-US" sz="1200" dirty="0" err="1">
                <a:solidFill>
                  <a:schemeClr val="dk1"/>
                </a:solidFill>
              </a:rPr>
              <a:t>mirip</a:t>
            </a:r>
            <a:r>
              <a:rPr lang="en-US" sz="1200" dirty="0">
                <a:solidFill>
                  <a:schemeClr val="dk1"/>
                </a:solidFill>
              </a:rPr>
              <a:t> </a:t>
            </a:r>
            <a:r>
              <a:rPr lang="en-US" sz="1200" dirty="0" err="1">
                <a:solidFill>
                  <a:schemeClr val="dk1"/>
                </a:solidFill>
              </a:rPr>
              <a:t>dengan</a:t>
            </a:r>
            <a:r>
              <a:rPr lang="en-US" sz="1200" dirty="0">
                <a:solidFill>
                  <a:schemeClr val="dk1"/>
                </a:solidFill>
              </a:rPr>
              <a:t> </a:t>
            </a:r>
            <a:r>
              <a:rPr lang="en-US" sz="1200" dirty="0" err="1">
                <a:solidFill>
                  <a:schemeClr val="dk1"/>
                </a:solidFill>
              </a:rPr>
              <a:t>titik</a:t>
            </a:r>
            <a:r>
              <a:rPr lang="en-US" sz="1200" dirty="0">
                <a:solidFill>
                  <a:schemeClr val="dk1"/>
                </a:solidFill>
              </a:rPr>
              <a:t> data di </a:t>
            </a:r>
            <a:r>
              <a:rPr lang="en-US" sz="1200" dirty="0" err="1">
                <a:solidFill>
                  <a:schemeClr val="dk1"/>
                </a:solidFill>
              </a:rPr>
              <a:t>klusternya</a:t>
            </a:r>
            <a:r>
              <a:rPr lang="en-US" sz="1200" dirty="0">
                <a:solidFill>
                  <a:schemeClr val="dk1"/>
                </a:solidFill>
              </a:rPr>
              <a:t>.</a:t>
            </a:r>
          </a:p>
        </p:txBody>
      </p:sp>
      <p:sp>
        <p:nvSpPr>
          <p:cNvPr id="5" name="Google Shape;115;p27">
            <a:extLst>
              <a:ext uri="{FF2B5EF4-FFF2-40B4-BE49-F238E27FC236}">
                <a16:creationId xmlns:a16="http://schemas.microsoft.com/office/drawing/2014/main" id="{16332E40-BA34-4A85-97F5-AF29B153E18B}"/>
              </a:ext>
            </a:extLst>
          </p:cNvPr>
          <p:cNvSpPr txBox="1"/>
          <p:nvPr/>
        </p:nvSpPr>
        <p:spPr>
          <a:xfrm>
            <a:off x="7109012" y="4852255"/>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graphicFrame>
        <p:nvGraphicFramePr>
          <p:cNvPr id="3" name="Table 3">
            <a:extLst>
              <a:ext uri="{FF2B5EF4-FFF2-40B4-BE49-F238E27FC236}">
                <a16:creationId xmlns:a16="http://schemas.microsoft.com/office/drawing/2014/main" id="{18BDEA5A-D12F-4DFB-AB23-ED4649F4F523}"/>
              </a:ext>
            </a:extLst>
          </p:cNvPr>
          <p:cNvGraphicFramePr>
            <a:graphicFrameLocks noGrp="1"/>
          </p:cNvGraphicFramePr>
          <p:nvPr/>
        </p:nvGraphicFramePr>
        <p:xfrm>
          <a:off x="1936376" y="919779"/>
          <a:ext cx="1645920" cy="1371600"/>
        </p:xfrm>
        <a:graphic>
          <a:graphicData uri="http://schemas.openxmlformats.org/drawingml/2006/table">
            <a:tbl>
              <a:tblPr firstRow="1" bandRow="1">
                <a:tableStyleId>{FABFCF23-3B69-468F-B69F-88F6DE6A72F2}</a:tableStyleId>
              </a:tblPr>
              <a:tblGrid>
                <a:gridCol w="822960">
                  <a:extLst>
                    <a:ext uri="{9D8B030D-6E8A-4147-A177-3AD203B41FA5}">
                      <a16:colId xmlns:a16="http://schemas.microsoft.com/office/drawing/2014/main" val="1576869044"/>
                    </a:ext>
                  </a:extLst>
                </a:gridCol>
                <a:gridCol w="822960">
                  <a:extLst>
                    <a:ext uri="{9D8B030D-6E8A-4147-A177-3AD203B41FA5}">
                      <a16:colId xmlns:a16="http://schemas.microsoft.com/office/drawing/2014/main" val="1891638267"/>
                    </a:ext>
                  </a:extLst>
                </a:gridCol>
              </a:tblGrid>
              <a:tr h="256032">
                <a:tc>
                  <a:txBody>
                    <a:bodyPr/>
                    <a:lstStyle/>
                    <a:p>
                      <a:pPr algn="r"/>
                      <a:r>
                        <a:rPr lang="en-US" sz="1200" b="1" dirty="0">
                          <a:effectLst/>
                        </a:rPr>
                        <a:t>index</a:t>
                      </a:r>
                    </a:p>
                  </a:txBody>
                  <a:tcPr anchor="ctr"/>
                </a:tc>
                <a:tc>
                  <a:txBody>
                    <a:bodyPr/>
                    <a:lstStyle/>
                    <a:p>
                      <a:pPr algn="r"/>
                      <a:r>
                        <a:rPr lang="en-US" sz="1200" b="1" dirty="0">
                          <a:effectLst/>
                        </a:rPr>
                        <a:t>Cluster</a:t>
                      </a:r>
                    </a:p>
                  </a:txBody>
                  <a:tcPr anchor="ctr"/>
                </a:tc>
                <a:extLst>
                  <a:ext uri="{0D108BD9-81ED-4DB2-BD59-A6C34878D82A}">
                    <a16:rowId xmlns:a16="http://schemas.microsoft.com/office/drawing/2014/main" val="2391987079"/>
                  </a:ext>
                </a:extLst>
              </a:tr>
              <a:tr h="256032">
                <a:tc>
                  <a:txBody>
                    <a:bodyPr/>
                    <a:lstStyle/>
                    <a:p>
                      <a:pPr algn="r"/>
                      <a:r>
                        <a:rPr lang="en-US" sz="1200" dirty="0">
                          <a:effectLst/>
                        </a:rPr>
                        <a:t>3</a:t>
                      </a:r>
                    </a:p>
                  </a:txBody>
                  <a:tcPr anchor="ctr"/>
                </a:tc>
                <a:tc>
                  <a:txBody>
                    <a:bodyPr/>
                    <a:lstStyle/>
                    <a:p>
                      <a:pPr algn="r"/>
                      <a:r>
                        <a:rPr lang="en-US" sz="1200" dirty="0">
                          <a:effectLst/>
                        </a:rPr>
                        <a:t>597</a:t>
                      </a:r>
                    </a:p>
                  </a:txBody>
                  <a:tcPr anchor="ctr"/>
                </a:tc>
                <a:extLst>
                  <a:ext uri="{0D108BD9-81ED-4DB2-BD59-A6C34878D82A}">
                    <a16:rowId xmlns:a16="http://schemas.microsoft.com/office/drawing/2014/main" val="447892049"/>
                  </a:ext>
                </a:extLst>
              </a:tr>
              <a:tr h="256032">
                <a:tc>
                  <a:txBody>
                    <a:bodyPr/>
                    <a:lstStyle/>
                    <a:p>
                      <a:pPr algn="r"/>
                      <a:r>
                        <a:rPr lang="en-US" sz="1200" dirty="0">
                          <a:effectLst/>
                        </a:rPr>
                        <a:t>0</a:t>
                      </a:r>
                    </a:p>
                  </a:txBody>
                  <a:tcPr anchor="ctr"/>
                </a:tc>
                <a:tc>
                  <a:txBody>
                    <a:bodyPr/>
                    <a:lstStyle/>
                    <a:p>
                      <a:pPr algn="r"/>
                      <a:r>
                        <a:rPr lang="en-US" sz="1200" dirty="0">
                          <a:effectLst/>
                        </a:rPr>
                        <a:t>544</a:t>
                      </a:r>
                    </a:p>
                  </a:txBody>
                  <a:tcPr anchor="ctr"/>
                </a:tc>
                <a:extLst>
                  <a:ext uri="{0D108BD9-81ED-4DB2-BD59-A6C34878D82A}">
                    <a16:rowId xmlns:a16="http://schemas.microsoft.com/office/drawing/2014/main" val="2213112132"/>
                  </a:ext>
                </a:extLst>
              </a:tr>
              <a:tr h="256032">
                <a:tc>
                  <a:txBody>
                    <a:bodyPr/>
                    <a:lstStyle/>
                    <a:p>
                      <a:pPr algn="r"/>
                      <a:r>
                        <a:rPr lang="en-US" sz="1200" dirty="0">
                          <a:effectLst/>
                        </a:rPr>
                        <a:t>2</a:t>
                      </a:r>
                    </a:p>
                  </a:txBody>
                  <a:tcPr anchor="ctr"/>
                </a:tc>
                <a:tc>
                  <a:txBody>
                    <a:bodyPr/>
                    <a:lstStyle/>
                    <a:p>
                      <a:pPr algn="r"/>
                      <a:r>
                        <a:rPr lang="en-US" sz="1200" dirty="0">
                          <a:effectLst/>
                        </a:rPr>
                        <a:t>544</a:t>
                      </a:r>
                    </a:p>
                  </a:txBody>
                  <a:tcPr anchor="ctr"/>
                </a:tc>
                <a:extLst>
                  <a:ext uri="{0D108BD9-81ED-4DB2-BD59-A6C34878D82A}">
                    <a16:rowId xmlns:a16="http://schemas.microsoft.com/office/drawing/2014/main" val="501292170"/>
                  </a:ext>
                </a:extLst>
              </a:tr>
              <a:tr h="256032">
                <a:tc>
                  <a:txBody>
                    <a:bodyPr/>
                    <a:lstStyle/>
                    <a:p>
                      <a:pPr algn="r"/>
                      <a:r>
                        <a:rPr lang="en-US" sz="1200" dirty="0">
                          <a:effectLst/>
                        </a:rPr>
                        <a:t>1</a:t>
                      </a:r>
                    </a:p>
                  </a:txBody>
                  <a:tcPr anchor="ctr"/>
                </a:tc>
                <a:tc>
                  <a:txBody>
                    <a:bodyPr/>
                    <a:lstStyle/>
                    <a:p>
                      <a:pPr algn="r"/>
                      <a:r>
                        <a:rPr lang="en-US" sz="1200" dirty="0">
                          <a:effectLst/>
                        </a:rPr>
                        <a:t>535</a:t>
                      </a:r>
                    </a:p>
                  </a:txBody>
                  <a:tcPr anchor="ctr"/>
                </a:tc>
                <a:extLst>
                  <a:ext uri="{0D108BD9-81ED-4DB2-BD59-A6C34878D82A}">
                    <a16:rowId xmlns:a16="http://schemas.microsoft.com/office/drawing/2014/main" val="190123684"/>
                  </a:ext>
                </a:extLst>
              </a:tr>
            </a:tbl>
          </a:graphicData>
        </a:graphic>
      </p:graphicFrame>
      <p:pic>
        <p:nvPicPr>
          <p:cNvPr id="2050" name="Picture 2">
            <a:extLst>
              <a:ext uri="{FF2B5EF4-FFF2-40B4-BE49-F238E27FC236}">
                <a16:creationId xmlns:a16="http://schemas.microsoft.com/office/drawing/2014/main" id="{FD8FA788-0F21-4354-9117-1CACFA0DD1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09" r="4363"/>
          <a:stretch/>
        </p:blipFill>
        <p:spPr bwMode="auto">
          <a:xfrm>
            <a:off x="4090350" y="612250"/>
            <a:ext cx="3054521" cy="19866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C2F086D-B2EB-440C-B068-BE11B0889F26}"/>
              </a:ext>
            </a:extLst>
          </p:cNvPr>
          <p:cNvSpPr txBox="1"/>
          <p:nvPr/>
        </p:nvSpPr>
        <p:spPr>
          <a:xfrm>
            <a:off x="1407843" y="2890478"/>
            <a:ext cx="5902906" cy="12772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0" i="0" dirty="0">
                <a:solidFill>
                  <a:srgbClr val="212121"/>
                </a:solidFill>
                <a:effectLst/>
                <a:latin typeface="Courier New" panose="02070309020205020404" pitchFamily="49" charset="0"/>
              </a:rPr>
              <a:t>For </a:t>
            </a:r>
            <a:r>
              <a:rPr lang="en-US" sz="1100" b="0" i="0" dirty="0" err="1">
                <a:solidFill>
                  <a:srgbClr val="212121"/>
                </a:solidFill>
                <a:effectLst/>
                <a:latin typeface="Courier New" panose="02070309020205020404" pitchFamily="49" charset="0"/>
              </a:rPr>
              <a:t>n_clusters</a:t>
            </a:r>
            <a:r>
              <a:rPr lang="en-US" sz="1100" b="0" i="0" dirty="0">
                <a:solidFill>
                  <a:srgbClr val="212121"/>
                </a:solidFill>
                <a:effectLst/>
                <a:latin typeface="Courier New" panose="02070309020205020404" pitchFamily="49" charset="0"/>
              </a:rPr>
              <a:t>=2, the silhouette score is 0.345099757043</a:t>
            </a:r>
          </a:p>
          <a:p>
            <a:r>
              <a:rPr lang="en-US" sz="1100" b="0" i="0" dirty="0">
                <a:solidFill>
                  <a:srgbClr val="212121"/>
                </a:solidFill>
                <a:effectLst/>
                <a:latin typeface="Courier New" panose="02070309020205020404" pitchFamily="49" charset="0"/>
              </a:rPr>
              <a:t>For </a:t>
            </a:r>
            <a:r>
              <a:rPr lang="en-US" sz="1100" b="0" i="0" dirty="0" err="1">
                <a:solidFill>
                  <a:srgbClr val="212121"/>
                </a:solidFill>
                <a:effectLst/>
                <a:latin typeface="Courier New" panose="02070309020205020404" pitchFamily="49" charset="0"/>
              </a:rPr>
              <a:t>n_clusters</a:t>
            </a:r>
            <a:r>
              <a:rPr lang="en-US" sz="1100" b="0" i="0" dirty="0">
                <a:solidFill>
                  <a:srgbClr val="212121"/>
                </a:solidFill>
                <a:effectLst/>
                <a:latin typeface="Courier New" panose="02070309020205020404" pitchFamily="49" charset="0"/>
              </a:rPr>
              <a:t>=3, the silhouette score is 0.34458341416744936</a:t>
            </a:r>
          </a:p>
          <a:p>
            <a:r>
              <a:rPr lang="en-US" sz="1100" b="1" i="0" dirty="0">
                <a:solidFill>
                  <a:srgbClr val="212121"/>
                </a:solidFill>
                <a:effectLst/>
                <a:latin typeface="Courier New" panose="02070309020205020404" pitchFamily="49" charset="0"/>
              </a:rPr>
              <a:t>For </a:t>
            </a:r>
            <a:r>
              <a:rPr lang="en-US" sz="1100" b="1" i="0" dirty="0" err="1">
                <a:solidFill>
                  <a:srgbClr val="212121"/>
                </a:solidFill>
                <a:effectLst/>
                <a:latin typeface="Courier New" panose="02070309020205020404" pitchFamily="49" charset="0"/>
              </a:rPr>
              <a:t>n_clusters</a:t>
            </a:r>
            <a:r>
              <a:rPr lang="en-US" sz="1100" b="1" i="0" dirty="0">
                <a:solidFill>
                  <a:srgbClr val="212121"/>
                </a:solidFill>
                <a:effectLst/>
                <a:latin typeface="Courier New" panose="02070309020205020404" pitchFamily="49" charset="0"/>
              </a:rPr>
              <a:t>=4, the silhouette score is 0.3479356231728581</a:t>
            </a:r>
          </a:p>
          <a:p>
            <a:r>
              <a:rPr lang="en-US" sz="1100" b="0" i="0" dirty="0">
                <a:solidFill>
                  <a:srgbClr val="212121"/>
                </a:solidFill>
                <a:effectLst/>
                <a:latin typeface="Courier New" panose="02070309020205020404" pitchFamily="49" charset="0"/>
              </a:rPr>
              <a:t>For </a:t>
            </a:r>
            <a:r>
              <a:rPr lang="en-US" sz="1100" b="0" i="0" dirty="0" err="1">
                <a:solidFill>
                  <a:srgbClr val="212121"/>
                </a:solidFill>
                <a:effectLst/>
                <a:latin typeface="Courier New" panose="02070309020205020404" pitchFamily="49" charset="0"/>
              </a:rPr>
              <a:t>n_clusters</a:t>
            </a:r>
            <a:r>
              <a:rPr lang="en-US" sz="1100" b="0" i="0" dirty="0">
                <a:solidFill>
                  <a:srgbClr val="212121"/>
                </a:solidFill>
                <a:effectLst/>
                <a:latin typeface="Courier New" panose="02070309020205020404" pitchFamily="49" charset="0"/>
              </a:rPr>
              <a:t>=5, the silhouette score is 0.34766186331013915</a:t>
            </a:r>
          </a:p>
          <a:p>
            <a:r>
              <a:rPr lang="en-US" sz="1100" b="0" i="0" dirty="0">
                <a:solidFill>
                  <a:srgbClr val="212121"/>
                </a:solidFill>
                <a:effectLst/>
                <a:latin typeface="Courier New" panose="02070309020205020404" pitchFamily="49" charset="0"/>
              </a:rPr>
              <a:t>For </a:t>
            </a:r>
            <a:r>
              <a:rPr lang="en-US" sz="1100" b="0" i="0" dirty="0" err="1">
                <a:solidFill>
                  <a:srgbClr val="212121"/>
                </a:solidFill>
                <a:effectLst/>
                <a:latin typeface="Courier New" panose="02070309020205020404" pitchFamily="49" charset="0"/>
              </a:rPr>
              <a:t>n_clusters</a:t>
            </a:r>
            <a:r>
              <a:rPr lang="en-US" sz="1100" b="0" i="0" dirty="0">
                <a:solidFill>
                  <a:srgbClr val="212121"/>
                </a:solidFill>
                <a:effectLst/>
                <a:latin typeface="Courier New" panose="02070309020205020404" pitchFamily="49" charset="0"/>
              </a:rPr>
              <a:t>=6, the silhouette score is 0.3444645910901933</a:t>
            </a:r>
          </a:p>
          <a:p>
            <a:r>
              <a:rPr lang="en-US" sz="1100" b="0" i="0" dirty="0">
                <a:solidFill>
                  <a:srgbClr val="212121"/>
                </a:solidFill>
                <a:effectLst/>
                <a:latin typeface="Courier New" panose="02070309020205020404" pitchFamily="49" charset="0"/>
              </a:rPr>
              <a:t>For </a:t>
            </a:r>
            <a:r>
              <a:rPr lang="en-US" sz="1100" b="0" i="0" dirty="0" err="1">
                <a:solidFill>
                  <a:srgbClr val="212121"/>
                </a:solidFill>
                <a:effectLst/>
                <a:latin typeface="Courier New" panose="02070309020205020404" pitchFamily="49" charset="0"/>
              </a:rPr>
              <a:t>n_clusters</a:t>
            </a:r>
            <a:r>
              <a:rPr lang="en-US" sz="1100" b="0" i="0" dirty="0">
                <a:solidFill>
                  <a:srgbClr val="212121"/>
                </a:solidFill>
                <a:effectLst/>
                <a:latin typeface="Courier New" panose="02070309020205020404" pitchFamily="49" charset="0"/>
              </a:rPr>
              <a:t>=7, the silhouette score is 0.34616690811651285</a:t>
            </a:r>
          </a:p>
          <a:p>
            <a:r>
              <a:rPr lang="en-US" sz="1100" b="0" i="0" dirty="0">
                <a:solidFill>
                  <a:srgbClr val="212121"/>
                </a:solidFill>
                <a:effectLst/>
                <a:latin typeface="Courier New" panose="02070309020205020404" pitchFamily="49" charset="0"/>
              </a:rPr>
              <a:t>For </a:t>
            </a:r>
            <a:r>
              <a:rPr lang="en-US" sz="1100" b="0" i="0" dirty="0" err="1">
                <a:solidFill>
                  <a:srgbClr val="212121"/>
                </a:solidFill>
                <a:effectLst/>
                <a:latin typeface="Courier New" panose="02070309020205020404" pitchFamily="49" charset="0"/>
              </a:rPr>
              <a:t>n_clusters</a:t>
            </a:r>
            <a:r>
              <a:rPr lang="en-US" sz="1100" b="0" i="0" dirty="0">
                <a:solidFill>
                  <a:srgbClr val="212121"/>
                </a:solidFill>
                <a:effectLst/>
                <a:latin typeface="Courier New" panose="02070309020205020404" pitchFamily="49" charset="0"/>
              </a:rPr>
              <a:t>=8, the silhouette score is 0.34620443194681744</a:t>
            </a:r>
            <a:endParaRPr lang="en-US" sz="1100" dirty="0"/>
          </a:p>
        </p:txBody>
      </p:sp>
    </p:spTree>
    <p:extLst>
      <p:ext uri="{BB962C8B-B14F-4D97-AF65-F5344CB8AC3E}">
        <p14:creationId xmlns:p14="http://schemas.microsoft.com/office/powerpoint/2010/main" val="337267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1798" b="1">
                <a:latin typeface="Roboto"/>
                <a:ea typeface="Roboto"/>
                <a:cs typeface="Roboto"/>
                <a:sym typeface="Roboto"/>
              </a:rPr>
              <a:t>Customer Personality Analysis for Marketing Retargeting</a:t>
            </a:r>
            <a:endParaRPr lang="en-US" sz="1798" dirty="0">
              <a:solidFill>
                <a:schemeClr val="lt1"/>
              </a:solidFill>
              <a:latin typeface="Roboto"/>
              <a:ea typeface="Roboto"/>
              <a:cs typeface="Roboto"/>
              <a:sym typeface="Roboto"/>
            </a:endParaRP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28" name="Picture 4">
            <a:extLst>
              <a:ext uri="{FF2B5EF4-FFF2-40B4-BE49-F238E27FC236}">
                <a16:creationId xmlns:a16="http://schemas.microsoft.com/office/drawing/2014/main" id="{99E0083A-5217-4D0A-BB4D-DFE31A8985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66612"/>
            <a:ext cx="91440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DA6D56E-55A4-43BD-8C46-8E9F96CC8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 y="2873212"/>
            <a:ext cx="9144000" cy="2006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387FFF5-0AD8-4921-BE64-57D776849876}"/>
              </a:ext>
            </a:extLst>
          </p:cNvPr>
          <p:cNvSpPr txBox="1"/>
          <p:nvPr/>
        </p:nvSpPr>
        <p:spPr>
          <a:xfrm>
            <a:off x="0" y="548316"/>
            <a:ext cx="4577644" cy="307777"/>
          </a:xfrm>
          <a:prstGeom prst="rect">
            <a:avLst/>
          </a:prstGeom>
          <a:noFill/>
        </p:spPr>
        <p:txBody>
          <a:bodyPr wrap="square">
            <a:spAutoFit/>
          </a:bodyPr>
          <a:lstStyle/>
          <a:p>
            <a:r>
              <a:rPr lang="en-US" dirty="0"/>
              <a:t>Education dan </a:t>
            </a:r>
            <a:r>
              <a:rPr lang="en-US" dirty="0" err="1"/>
              <a:t>Kelompok</a:t>
            </a:r>
            <a:r>
              <a:rPr lang="en-US" dirty="0"/>
              <a:t> </a:t>
            </a:r>
            <a:r>
              <a:rPr lang="en-US" dirty="0" err="1"/>
              <a:t>Umur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endParaRPr sz="1500" dirty="0">
              <a:solidFill>
                <a:schemeClr val="dk1"/>
              </a:solidFill>
            </a:endParaRP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6146" name="Picture 2">
            <a:extLst>
              <a:ext uri="{FF2B5EF4-FFF2-40B4-BE49-F238E27FC236}">
                <a16:creationId xmlns:a16="http://schemas.microsoft.com/office/drawing/2014/main" id="{A3364D96-65F8-4555-AC6E-62E3E4BCF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2" y="852364"/>
            <a:ext cx="9144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0721567A-52B4-4FA0-B5DF-DC7BCFE62E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 y="2884364"/>
            <a:ext cx="9144000" cy="2006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FD6F48C-2229-4C39-9A2B-04D158325592}"/>
              </a:ext>
            </a:extLst>
          </p:cNvPr>
          <p:cNvSpPr txBox="1"/>
          <p:nvPr/>
        </p:nvSpPr>
        <p:spPr>
          <a:xfrm>
            <a:off x="-13566" y="544587"/>
            <a:ext cx="4577644" cy="307777"/>
          </a:xfrm>
          <a:prstGeom prst="rect">
            <a:avLst/>
          </a:prstGeom>
          <a:noFill/>
        </p:spPr>
        <p:txBody>
          <a:bodyPr wrap="square">
            <a:spAutoFit/>
          </a:bodyPr>
          <a:lstStyle/>
          <a:p>
            <a:r>
              <a:rPr lang="en-US" dirty="0"/>
              <a:t>Banyak Anak dan Status </a:t>
            </a:r>
            <a:r>
              <a:rPr lang="en-US" dirty="0" err="1"/>
              <a:t>Pernikahan</a:t>
            </a:r>
            <a:endParaRPr lang="en-US" dirty="0"/>
          </a:p>
        </p:txBody>
      </p:sp>
    </p:spTree>
    <p:extLst>
      <p:ext uri="{BB962C8B-B14F-4D97-AF65-F5344CB8AC3E}">
        <p14:creationId xmlns:p14="http://schemas.microsoft.com/office/powerpoint/2010/main" val="228924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endParaRPr sz="1500" dirty="0">
              <a:solidFill>
                <a:schemeClr val="dk1"/>
              </a:solidFill>
            </a:endParaRP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5124" name="Picture 4">
            <a:extLst>
              <a:ext uri="{FF2B5EF4-FFF2-40B4-BE49-F238E27FC236}">
                <a16:creationId xmlns:a16="http://schemas.microsoft.com/office/drawing/2014/main" id="{47A4FD96-D576-4286-8519-B34034E66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2" y="804801"/>
            <a:ext cx="9144000" cy="20018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7696721-90AF-4A09-8B9B-5C65E32D87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2" y="2825612"/>
            <a:ext cx="9144000" cy="2079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F52FFE-39A9-478B-BB2F-95FA9D70A0E4}"/>
              </a:ext>
            </a:extLst>
          </p:cNvPr>
          <p:cNvSpPr txBox="1"/>
          <p:nvPr/>
        </p:nvSpPr>
        <p:spPr>
          <a:xfrm>
            <a:off x="0" y="548316"/>
            <a:ext cx="4577644" cy="307777"/>
          </a:xfrm>
          <a:prstGeom prst="rect">
            <a:avLst/>
          </a:prstGeom>
          <a:noFill/>
        </p:spPr>
        <p:txBody>
          <a:bodyPr wrap="square">
            <a:spAutoFit/>
          </a:bodyPr>
          <a:lstStyle/>
          <a:p>
            <a:r>
              <a:rPr lang="en-US" dirty="0" err="1"/>
              <a:t>Jumlah</a:t>
            </a:r>
            <a:r>
              <a:rPr lang="en-US" dirty="0"/>
              <a:t> Visit Web dan </a:t>
            </a:r>
            <a:r>
              <a:rPr lang="en-US" dirty="0" err="1"/>
              <a:t>Jumlah</a:t>
            </a:r>
            <a:r>
              <a:rPr lang="en-US" dirty="0"/>
              <a:t> </a:t>
            </a:r>
            <a:r>
              <a:rPr lang="en-US" dirty="0" err="1"/>
              <a:t>Pembelanjaan</a:t>
            </a:r>
            <a:endParaRPr lang="en-US" dirty="0"/>
          </a:p>
        </p:txBody>
      </p:sp>
    </p:spTree>
    <p:extLst>
      <p:ext uri="{BB962C8B-B14F-4D97-AF65-F5344CB8AC3E}">
        <p14:creationId xmlns:p14="http://schemas.microsoft.com/office/powerpoint/2010/main" val="46698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2058" name="Picture 10">
            <a:extLst>
              <a:ext uri="{FF2B5EF4-FFF2-40B4-BE49-F238E27FC236}">
                <a16:creationId xmlns:a16="http://schemas.microsoft.com/office/drawing/2014/main" id="{9B70A99B-E09D-41F5-B7F9-7C5742F8E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73586"/>
            <a:ext cx="91440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B14A79B-15A5-4EFC-A718-4D253B9BD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75152"/>
            <a:ext cx="9144000" cy="20272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735AB09-1081-4EEB-936A-88AE06AD1608}"/>
              </a:ext>
            </a:extLst>
          </p:cNvPr>
          <p:cNvSpPr txBox="1"/>
          <p:nvPr/>
        </p:nvSpPr>
        <p:spPr>
          <a:xfrm>
            <a:off x="-1" y="548316"/>
            <a:ext cx="5700889" cy="307777"/>
          </a:xfrm>
          <a:prstGeom prst="rect">
            <a:avLst/>
          </a:prstGeom>
          <a:noFill/>
        </p:spPr>
        <p:txBody>
          <a:bodyPr wrap="square">
            <a:spAutoFit/>
          </a:bodyPr>
          <a:lstStyle/>
          <a:p>
            <a:r>
              <a:rPr lang="en-US" dirty="0" err="1"/>
              <a:t>Kelompok</a:t>
            </a:r>
            <a:r>
              <a:rPr lang="en-US" dirty="0"/>
              <a:t> </a:t>
            </a:r>
            <a:r>
              <a:rPr lang="en-US" dirty="0" err="1"/>
              <a:t>Pendapatan</a:t>
            </a:r>
            <a:r>
              <a:rPr lang="en-US" dirty="0"/>
              <a:t> dan </a:t>
            </a:r>
            <a:r>
              <a:rPr lang="en-US" dirty="0" err="1"/>
              <a:t>Kelompok</a:t>
            </a:r>
            <a:r>
              <a:rPr lang="en-US" dirty="0"/>
              <a:t> </a:t>
            </a:r>
            <a:r>
              <a:rPr lang="en-US" dirty="0" err="1"/>
              <a:t>Jumlah</a:t>
            </a:r>
            <a:r>
              <a:rPr lang="en-US" dirty="0"/>
              <a:t> </a:t>
            </a:r>
            <a:r>
              <a:rPr lang="en-US" dirty="0" err="1"/>
              <a:t>Pembelanjaan</a:t>
            </a:r>
            <a:endParaRPr lang="en-US" dirty="0"/>
          </a:p>
        </p:txBody>
      </p:sp>
    </p:spTree>
    <p:extLst>
      <p:ext uri="{BB962C8B-B14F-4D97-AF65-F5344CB8AC3E}">
        <p14:creationId xmlns:p14="http://schemas.microsoft.com/office/powerpoint/2010/main" val="18239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33728"/>
            <a:ext cx="9144000" cy="4609772"/>
          </a:xfrm>
          <a:prstGeom prst="rect">
            <a:avLst/>
          </a:prstGeom>
        </p:spPr>
        <p:txBody>
          <a:bodyPr spcFirstLastPara="1" wrap="square" lIns="91425" tIns="91425" rIns="91425" bIns="91425" anchor="t" anchorCtr="0">
            <a:normAutofit fontScale="92500" lnSpcReduction="10000"/>
          </a:bodyPr>
          <a:lstStyle/>
          <a:p>
            <a:pPr marL="133350" lvl="0" indent="0" algn="l" rtl="0">
              <a:lnSpc>
                <a:spcPct val="160000"/>
              </a:lnSpc>
              <a:spcBef>
                <a:spcPts val="0"/>
              </a:spcBef>
              <a:spcAft>
                <a:spcPts val="0"/>
              </a:spcAft>
              <a:buClr>
                <a:schemeClr val="dk1"/>
              </a:buClr>
              <a:buSzPts val="1500"/>
              <a:buNone/>
            </a:pPr>
            <a:r>
              <a:rPr lang="en-US" sz="1200" b="1" dirty="0" err="1">
                <a:solidFill>
                  <a:schemeClr val="dk1"/>
                </a:solidFill>
              </a:rPr>
              <a:t>Karakteristik</a:t>
            </a:r>
            <a:r>
              <a:rPr lang="en-US" sz="1200" b="1" dirty="0">
                <a:solidFill>
                  <a:schemeClr val="dk1"/>
                </a:solidFill>
              </a:rPr>
              <a:t> Cluster 0</a:t>
            </a:r>
          </a:p>
          <a:p>
            <a:pPr marL="395288" lvl="0" indent="-261938" algn="l" rtl="0">
              <a:lnSpc>
                <a:spcPct val="160000"/>
              </a:lnSpc>
              <a:spcBef>
                <a:spcPts val="0"/>
              </a:spcBef>
              <a:spcAft>
                <a:spcPts val="0"/>
              </a:spcAft>
              <a:buClr>
                <a:schemeClr val="dk1"/>
              </a:buClr>
              <a:buSzPts val="1500"/>
              <a:buChar char="●"/>
            </a:pPr>
            <a:r>
              <a:rPr lang="en-US" sz="1200" dirty="0">
                <a:solidFill>
                  <a:schemeClr val="dk1"/>
                </a:solidFill>
              </a:rPr>
              <a:t>Total amount yang </a:t>
            </a:r>
            <a:r>
              <a:rPr lang="en-US" sz="1200" dirty="0" err="1">
                <a:solidFill>
                  <a:schemeClr val="dk1"/>
                </a:solidFill>
              </a:rPr>
              <a:t>dihabiskan</a:t>
            </a:r>
            <a:r>
              <a:rPr lang="en-US" sz="1200" dirty="0">
                <a:solidFill>
                  <a:schemeClr val="dk1"/>
                </a:solidFill>
              </a:rPr>
              <a:t> </a:t>
            </a:r>
            <a:r>
              <a:rPr lang="en-US" sz="1200" dirty="0" err="1">
                <a:solidFill>
                  <a:schemeClr val="dk1"/>
                </a:solidFill>
              </a:rPr>
              <a:t>untuk</a:t>
            </a:r>
            <a:r>
              <a:rPr lang="en-US" sz="1200" dirty="0">
                <a:solidFill>
                  <a:schemeClr val="dk1"/>
                </a:solidFill>
              </a:rPr>
              <a:t> </a:t>
            </a:r>
            <a:r>
              <a:rPr lang="en-US" sz="1200" dirty="0" err="1">
                <a:solidFill>
                  <a:schemeClr val="dk1"/>
                </a:solidFill>
              </a:rPr>
              <a:t>berbelanja</a:t>
            </a:r>
            <a:r>
              <a:rPr lang="en-US" sz="1200" dirty="0">
                <a:solidFill>
                  <a:schemeClr val="dk1"/>
                </a:solidFill>
              </a:rPr>
              <a:t> </a:t>
            </a:r>
            <a:r>
              <a:rPr lang="en-US" sz="1200" dirty="0" err="1">
                <a:solidFill>
                  <a:schemeClr val="dk1"/>
                </a:solidFill>
              </a:rPr>
              <a:t>sebesar</a:t>
            </a:r>
            <a:r>
              <a:rPr lang="en-US" sz="1200" dirty="0">
                <a:solidFill>
                  <a:schemeClr val="dk1"/>
                </a:solidFill>
              </a:rPr>
              <a:t> 100.001 - 500.000.</a:t>
            </a:r>
          </a:p>
          <a:p>
            <a:pPr marL="395288" lvl="0" indent="-261938" algn="l" rtl="0">
              <a:lnSpc>
                <a:spcPct val="160000"/>
              </a:lnSpc>
              <a:spcBef>
                <a:spcPts val="0"/>
              </a:spcBef>
              <a:spcAft>
                <a:spcPts val="0"/>
              </a:spcAft>
              <a:buClr>
                <a:schemeClr val="dk1"/>
              </a:buClr>
              <a:buSzPts val="1500"/>
              <a:buChar char="●"/>
            </a:pPr>
            <a:r>
              <a:rPr lang="en-US" sz="1200" dirty="0">
                <a:solidFill>
                  <a:schemeClr val="dk1"/>
                </a:solidFill>
              </a:rPr>
              <a:t>Customer </a:t>
            </a:r>
            <a:r>
              <a:rPr lang="en-US" sz="1200" dirty="0" err="1">
                <a:solidFill>
                  <a:schemeClr val="dk1"/>
                </a:solidFill>
              </a:rPr>
              <a:t>memiliki</a:t>
            </a:r>
            <a:r>
              <a:rPr lang="en-US" sz="1200" dirty="0">
                <a:solidFill>
                  <a:schemeClr val="dk1"/>
                </a:solidFill>
              </a:rPr>
              <a:t> </a:t>
            </a:r>
            <a:r>
              <a:rPr lang="en-US" sz="1200" dirty="0" err="1">
                <a:solidFill>
                  <a:schemeClr val="dk1"/>
                </a:solidFill>
              </a:rPr>
              <a:t>penghasilan</a:t>
            </a:r>
            <a:r>
              <a:rPr lang="en-US" sz="1200" dirty="0">
                <a:solidFill>
                  <a:schemeClr val="dk1"/>
                </a:solidFill>
              </a:rPr>
              <a:t> </a:t>
            </a:r>
            <a:r>
              <a:rPr lang="en-US" sz="1200" dirty="0" err="1">
                <a:solidFill>
                  <a:schemeClr val="dk1"/>
                </a:solidFill>
              </a:rPr>
              <a:t>sebesar</a:t>
            </a:r>
            <a:r>
              <a:rPr lang="en-US" sz="1200" dirty="0">
                <a:solidFill>
                  <a:schemeClr val="dk1"/>
                </a:solidFill>
              </a:rPr>
              <a:t> 35.000.000 - 55.000.000.</a:t>
            </a:r>
          </a:p>
          <a:p>
            <a:pPr marL="395288" lvl="0" indent="-261938" algn="l" rtl="0">
              <a:lnSpc>
                <a:spcPct val="160000"/>
              </a:lnSpc>
              <a:spcBef>
                <a:spcPts val="0"/>
              </a:spcBef>
              <a:spcAft>
                <a:spcPts val="0"/>
              </a:spcAft>
              <a:buClr>
                <a:schemeClr val="dk1"/>
              </a:buClr>
              <a:buSzPts val="1500"/>
              <a:buChar char="●"/>
            </a:pPr>
            <a:r>
              <a:rPr lang="en-US" sz="1200" dirty="0">
                <a:solidFill>
                  <a:schemeClr val="dk1"/>
                </a:solidFill>
              </a:rPr>
              <a:t>Customer </a:t>
            </a:r>
            <a:r>
              <a:rPr lang="en-US" sz="1200" dirty="0" err="1">
                <a:solidFill>
                  <a:schemeClr val="dk1"/>
                </a:solidFill>
              </a:rPr>
              <a:t>berusia</a:t>
            </a:r>
            <a:r>
              <a:rPr lang="en-US" sz="1200" dirty="0">
                <a:solidFill>
                  <a:schemeClr val="dk1"/>
                </a:solidFill>
              </a:rPr>
              <a:t> 55 - 64 </a:t>
            </a:r>
            <a:r>
              <a:rPr lang="en-US" sz="1200" dirty="0" err="1">
                <a:solidFill>
                  <a:schemeClr val="dk1"/>
                </a:solidFill>
              </a:rPr>
              <a:t>tahun</a:t>
            </a:r>
            <a:r>
              <a:rPr lang="en-US" sz="1200" dirty="0">
                <a:solidFill>
                  <a:schemeClr val="dk1"/>
                </a:solidFill>
              </a:rPr>
              <a:t>.</a:t>
            </a:r>
          </a:p>
          <a:p>
            <a:pPr marL="395288" lvl="0" indent="-261938" algn="l" rtl="0">
              <a:lnSpc>
                <a:spcPct val="160000"/>
              </a:lnSpc>
              <a:spcBef>
                <a:spcPts val="0"/>
              </a:spcBef>
              <a:spcAft>
                <a:spcPts val="0"/>
              </a:spcAft>
              <a:buClr>
                <a:schemeClr val="dk1"/>
              </a:buClr>
              <a:buSzPts val="1500"/>
              <a:buChar char="●"/>
            </a:pPr>
            <a:r>
              <a:rPr lang="en-US" sz="1200" dirty="0">
                <a:solidFill>
                  <a:schemeClr val="dk1"/>
                </a:solidFill>
              </a:rPr>
              <a:t>Customer </a:t>
            </a:r>
            <a:r>
              <a:rPr lang="en-US" sz="1200" dirty="0" err="1">
                <a:solidFill>
                  <a:schemeClr val="dk1"/>
                </a:solidFill>
              </a:rPr>
              <a:t>Sudah</a:t>
            </a:r>
            <a:r>
              <a:rPr lang="en-US" sz="1200" dirty="0">
                <a:solidFill>
                  <a:schemeClr val="dk1"/>
                </a:solidFill>
              </a:rPr>
              <a:t> </a:t>
            </a:r>
            <a:r>
              <a:rPr lang="en-US" sz="1200" dirty="0" err="1">
                <a:solidFill>
                  <a:schemeClr val="dk1"/>
                </a:solidFill>
              </a:rPr>
              <a:t>Menikah</a:t>
            </a:r>
            <a:r>
              <a:rPr lang="en-US" sz="1200" dirty="0">
                <a:solidFill>
                  <a:schemeClr val="dk1"/>
                </a:solidFill>
              </a:rPr>
              <a:t>, punya 2 </a:t>
            </a:r>
            <a:r>
              <a:rPr lang="en-US" sz="1200" dirty="0" err="1">
                <a:solidFill>
                  <a:schemeClr val="dk1"/>
                </a:solidFill>
              </a:rPr>
              <a:t>anak</a:t>
            </a:r>
            <a:r>
              <a:rPr lang="en-US" sz="1200" dirty="0">
                <a:solidFill>
                  <a:schemeClr val="dk1"/>
                </a:solidFill>
              </a:rPr>
              <a:t> dan </a:t>
            </a:r>
            <a:r>
              <a:rPr lang="en-US" sz="1200" dirty="0" err="1">
                <a:solidFill>
                  <a:schemeClr val="dk1"/>
                </a:solidFill>
              </a:rPr>
              <a:t>memiliki</a:t>
            </a:r>
            <a:r>
              <a:rPr lang="en-US" sz="1200" dirty="0">
                <a:solidFill>
                  <a:schemeClr val="dk1"/>
                </a:solidFill>
              </a:rPr>
              <a:t> </a:t>
            </a:r>
            <a:r>
              <a:rPr lang="en-US" sz="1200" dirty="0" err="1">
                <a:solidFill>
                  <a:schemeClr val="dk1"/>
                </a:solidFill>
              </a:rPr>
              <a:t>latar</a:t>
            </a:r>
            <a:r>
              <a:rPr lang="en-US" sz="1200" dirty="0">
                <a:solidFill>
                  <a:schemeClr val="dk1"/>
                </a:solidFill>
              </a:rPr>
              <a:t> </a:t>
            </a:r>
            <a:r>
              <a:rPr lang="en-US" sz="1200" dirty="0" err="1">
                <a:solidFill>
                  <a:schemeClr val="dk1"/>
                </a:solidFill>
              </a:rPr>
              <a:t>belakang</a:t>
            </a:r>
            <a:r>
              <a:rPr lang="en-US" sz="1200" dirty="0">
                <a:solidFill>
                  <a:schemeClr val="dk1"/>
                </a:solidFill>
              </a:rPr>
              <a:t> </a:t>
            </a:r>
            <a:r>
              <a:rPr lang="en-US" sz="1200" dirty="0" err="1">
                <a:solidFill>
                  <a:schemeClr val="dk1"/>
                </a:solidFill>
              </a:rPr>
              <a:t>pendidikan</a:t>
            </a:r>
            <a:r>
              <a:rPr lang="en-US" sz="1200" dirty="0">
                <a:solidFill>
                  <a:schemeClr val="dk1"/>
                </a:solidFill>
              </a:rPr>
              <a:t> S1.</a:t>
            </a:r>
          </a:p>
          <a:p>
            <a:pPr marL="395288" lvl="0" indent="-261938" algn="l" rtl="0">
              <a:lnSpc>
                <a:spcPct val="160000"/>
              </a:lnSpc>
              <a:spcBef>
                <a:spcPts val="0"/>
              </a:spcBef>
              <a:spcAft>
                <a:spcPts val="0"/>
              </a:spcAft>
              <a:buClr>
                <a:schemeClr val="dk1"/>
              </a:buClr>
              <a:buSzPts val="1500"/>
              <a:buChar char="●"/>
            </a:pPr>
            <a:r>
              <a:rPr lang="en-US" sz="1200" dirty="0">
                <a:solidFill>
                  <a:schemeClr val="dk1"/>
                </a:solidFill>
              </a:rPr>
              <a:t>Customer </a:t>
            </a:r>
            <a:r>
              <a:rPr lang="en-US" sz="1200" dirty="0" err="1">
                <a:solidFill>
                  <a:schemeClr val="dk1"/>
                </a:solidFill>
              </a:rPr>
              <a:t>membeli</a:t>
            </a:r>
            <a:r>
              <a:rPr lang="en-US" sz="1200" dirty="0">
                <a:solidFill>
                  <a:schemeClr val="dk1"/>
                </a:solidFill>
              </a:rPr>
              <a:t> </a:t>
            </a:r>
            <a:r>
              <a:rPr lang="en-US" sz="1200" dirty="0" err="1">
                <a:solidFill>
                  <a:schemeClr val="dk1"/>
                </a:solidFill>
              </a:rPr>
              <a:t>produk</a:t>
            </a:r>
            <a:r>
              <a:rPr lang="en-US" sz="1200" dirty="0">
                <a:solidFill>
                  <a:schemeClr val="dk1"/>
                </a:solidFill>
              </a:rPr>
              <a:t> gold </a:t>
            </a:r>
            <a:r>
              <a:rPr lang="en-US" sz="1200" dirty="0" err="1">
                <a:solidFill>
                  <a:schemeClr val="dk1"/>
                </a:solidFill>
              </a:rPr>
              <a:t>dengan</a:t>
            </a:r>
            <a:r>
              <a:rPr lang="en-US" sz="1200" dirty="0">
                <a:solidFill>
                  <a:schemeClr val="dk1"/>
                </a:solidFill>
              </a:rPr>
              <a:t> amount </a:t>
            </a:r>
            <a:r>
              <a:rPr lang="en-US" sz="1200" dirty="0" err="1">
                <a:solidFill>
                  <a:schemeClr val="dk1"/>
                </a:solidFill>
              </a:rPr>
              <a:t>dibawah</a:t>
            </a:r>
            <a:r>
              <a:rPr lang="en-US" sz="1200" dirty="0">
                <a:solidFill>
                  <a:schemeClr val="dk1"/>
                </a:solidFill>
              </a:rPr>
              <a:t> 25.000, </a:t>
            </a:r>
            <a:r>
              <a:rPr lang="en-US" sz="1200" dirty="0" err="1">
                <a:solidFill>
                  <a:schemeClr val="dk1"/>
                </a:solidFill>
              </a:rPr>
              <a:t>produk</a:t>
            </a:r>
            <a:r>
              <a:rPr lang="en-US" sz="1200" dirty="0">
                <a:solidFill>
                  <a:schemeClr val="dk1"/>
                </a:solidFill>
              </a:rPr>
              <a:t> sweet </a:t>
            </a:r>
            <a:r>
              <a:rPr lang="en-US" sz="1200" dirty="0" err="1">
                <a:solidFill>
                  <a:schemeClr val="dk1"/>
                </a:solidFill>
              </a:rPr>
              <a:t>dibawah</a:t>
            </a:r>
            <a:r>
              <a:rPr lang="en-US" sz="1200" dirty="0">
                <a:solidFill>
                  <a:schemeClr val="dk1"/>
                </a:solidFill>
              </a:rPr>
              <a:t> 10.000, </a:t>
            </a:r>
            <a:r>
              <a:rPr lang="en-US" sz="1200" dirty="0" err="1">
                <a:solidFill>
                  <a:schemeClr val="dk1"/>
                </a:solidFill>
              </a:rPr>
              <a:t>produk</a:t>
            </a:r>
            <a:r>
              <a:rPr lang="en-US" sz="1200" dirty="0">
                <a:solidFill>
                  <a:schemeClr val="dk1"/>
                </a:solidFill>
              </a:rPr>
              <a:t> ikan </a:t>
            </a:r>
            <a:r>
              <a:rPr lang="en-US" sz="1200" dirty="0" err="1">
                <a:solidFill>
                  <a:schemeClr val="dk1"/>
                </a:solidFill>
              </a:rPr>
              <a:t>dibawah</a:t>
            </a:r>
            <a:r>
              <a:rPr lang="en-US" sz="1200" dirty="0">
                <a:solidFill>
                  <a:schemeClr val="dk1"/>
                </a:solidFill>
              </a:rPr>
              <a:t> 25.000, </a:t>
            </a:r>
            <a:r>
              <a:rPr lang="en-US" sz="1200" dirty="0" err="1">
                <a:solidFill>
                  <a:schemeClr val="dk1"/>
                </a:solidFill>
              </a:rPr>
              <a:t>produk</a:t>
            </a:r>
            <a:r>
              <a:rPr lang="en-US" sz="1200" dirty="0">
                <a:solidFill>
                  <a:schemeClr val="dk1"/>
                </a:solidFill>
              </a:rPr>
              <a:t> </a:t>
            </a:r>
            <a:r>
              <a:rPr lang="en-US" sz="1200" dirty="0" err="1">
                <a:solidFill>
                  <a:schemeClr val="dk1"/>
                </a:solidFill>
              </a:rPr>
              <a:t>daging</a:t>
            </a:r>
            <a:r>
              <a:rPr lang="en-US" sz="1200" dirty="0">
                <a:solidFill>
                  <a:schemeClr val="dk1"/>
                </a:solidFill>
              </a:rPr>
              <a:t> </a:t>
            </a:r>
            <a:r>
              <a:rPr lang="en-US" sz="1200" dirty="0" err="1">
                <a:solidFill>
                  <a:schemeClr val="dk1"/>
                </a:solidFill>
              </a:rPr>
              <a:t>dibawah</a:t>
            </a:r>
            <a:r>
              <a:rPr lang="en-US" sz="1200" dirty="0">
                <a:solidFill>
                  <a:schemeClr val="dk1"/>
                </a:solidFill>
              </a:rPr>
              <a:t> 25.000, </a:t>
            </a:r>
            <a:r>
              <a:rPr lang="en-US" sz="1200" dirty="0" err="1">
                <a:solidFill>
                  <a:schemeClr val="dk1"/>
                </a:solidFill>
              </a:rPr>
              <a:t>produk</a:t>
            </a:r>
            <a:r>
              <a:rPr lang="en-US" sz="1200" dirty="0">
                <a:solidFill>
                  <a:schemeClr val="dk1"/>
                </a:solidFill>
              </a:rPr>
              <a:t> soda </a:t>
            </a:r>
            <a:r>
              <a:rPr lang="en-US" sz="1200" dirty="0" err="1">
                <a:solidFill>
                  <a:schemeClr val="dk1"/>
                </a:solidFill>
              </a:rPr>
              <a:t>dibawah</a:t>
            </a:r>
            <a:r>
              <a:rPr lang="en-US" sz="1200" dirty="0">
                <a:solidFill>
                  <a:schemeClr val="dk1"/>
                </a:solidFill>
              </a:rPr>
              <a:t> 50.000, </a:t>
            </a:r>
            <a:r>
              <a:rPr lang="en-US" sz="1200" dirty="0" err="1">
                <a:solidFill>
                  <a:schemeClr val="dk1"/>
                </a:solidFill>
              </a:rPr>
              <a:t>produk</a:t>
            </a:r>
            <a:r>
              <a:rPr lang="en-US" sz="1200" dirty="0">
                <a:solidFill>
                  <a:schemeClr val="dk1"/>
                </a:solidFill>
              </a:rPr>
              <a:t> </a:t>
            </a:r>
            <a:r>
              <a:rPr lang="en-US" sz="1200" dirty="0" err="1">
                <a:solidFill>
                  <a:schemeClr val="dk1"/>
                </a:solidFill>
              </a:rPr>
              <a:t>buah</a:t>
            </a:r>
            <a:r>
              <a:rPr lang="en-US" sz="1200" dirty="0">
                <a:solidFill>
                  <a:schemeClr val="dk1"/>
                </a:solidFill>
              </a:rPr>
              <a:t> </a:t>
            </a:r>
            <a:r>
              <a:rPr lang="en-US" sz="1200" dirty="0" err="1">
                <a:solidFill>
                  <a:schemeClr val="dk1"/>
                </a:solidFill>
              </a:rPr>
              <a:t>dibawah</a:t>
            </a:r>
            <a:r>
              <a:rPr lang="en-US" sz="1200" dirty="0">
                <a:solidFill>
                  <a:schemeClr val="dk1"/>
                </a:solidFill>
              </a:rPr>
              <a:t> 12.500.</a:t>
            </a:r>
          </a:p>
          <a:p>
            <a:pPr marL="395288" lvl="0" indent="-261938" algn="l" rtl="0">
              <a:lnSpc>
                <a:spcPct val="160000"/>
              </a:lnSpc>
              <a:spcBef>
                <a:spcPts val="0"/>
              </a:spcBef>
              <a:spcAft>
                <a:spcPts val="0"/>
              </a:spcAft>
              <a:buClr>
                <a:schemeClr val="dk1"/>
              </a:buClr>
              <a:buSzPts val="1500"/>
              <a:buChar char="●"/>
            </a:pPr>
            <a:r>
              <a:rPr lang="en-US" sz="1200" dirty="0">
                <a:solidFill>
                  <a:schemeClr val="dk1"/>
                </a:solidFill>
              </a:rPr>
              <a:t>Customer visit web </a:t>
            </a:r>
            <a:r>
              <a:rPr lang="en-US" sz="1200" dirty="0" err="1">
                <a:solidFill>
                  <a:schemeClr val="dk1"/>
                </a:solidFill>
              </a:rPr>
              <a:t>sebulan</a:t>
            </a:r>
            <a:r>
              <a:rPr lang="en-US" sz="1200" dirty="0">
                <a:solidFill>
                  <a:schemeClr val="dk1"/>
                </a:solidFill>
              </a:rPr>
              <a:t> 7 kali dan </a:t>
            </a:r>
            <a:r>
              <a:rPr lang="en-US" sz="1200" dirty="0" err="1">
                <a:solidFill>
                  <a:schemeClr val="dk1"/>
                </a:solidFill>
              </a:rPr>
              <a:t>membeli</a:t>
            </a:r>
            <a:r>
              <a:rPr lang="en-US" sz="1200" dirty="0">
                <a:solidFill>
                  <a:schemeClr val="dk1"/>
                </a:solidFill>
              </a:rPr>
              <a:t> </a:t>
            </a:r>
            <a:r>
              <a:rPr lang="en-US" sz="1200" dirty="0" err="1">
                <a:solidFill>
                  <a:schemeClr val="dk1"/>
                </a:solidFill>
              </a:rPr>
              <a:t>langsung</a:t>
            </a:r>
            <a:r>
              <a:rPr lang="en-US" sz="1200" dirty="0">
                <a:solidFill>
                  <a:schemeClr val="dk1"/>
                </a:solidFill>
              </a:rPr>
              <a:t> di </a:t>
            </a:r>
            <a:r>
              <a:rPr lang="en-US" sz="1200" dirty="0" err="1">
                <a:solidFill>
                  <a:schemeClr val="dk1"/>
                </a:solidFill>
              </a:rPr>
              <a:t>toko</a:t>
            </a:r>
            <a:r>
              <a:rPr lang="en-US" sz="1200" dirty="0">
                <a:solidFill>
                  <a:schemeClr val="dk1"/>
                </a:solidFill>
              </a:rPr>
              <a:t> </a:t>
            </a:r>
            <a:r>
              <a:rPr lang="en-US" sz="1200" dirty="0" err="1">
                <a:solidFill>
                  <a:schemeClr val="dk1"/>
                </a:solidFill>
              </a:rPr>
              <a:t>sebanyak</a:t>
            </a:r>
            <a:r>
              <a:rPr lang="en-US" sz="1200" dirty="0">
                <a:solidFill>
                  <a:schemeClr val="dk1"/>
                </a:solidFill>
              </a:rPr>
              <a:t> 3 kali.</a:t>
            </a:r>
          </a:p>
          <a:p>
            <a:pPr marL="133350" lvl="0" indent="0" algn="l" rtl="0">
              <a:lnSpc>
                <a:spcPct val="160000"/>
              </a:lnSpc>
              <a:spcBef>
                <a:spcPts val="0"/>
              </a:spcBef>
              <a:spcAft>
                <a:spcPts val="0"/>
              </a:spcAft>
              <a:buClr>
                <a:schemeClr val="dk1"/>
              </a:buClr>
              <a:buSzPts val="1500"/>
              <a:buNone/>
            </a:pPr>
            <a:endParaRPr lang="en-US" sz="1200" dirty="0">
              <a:solidFill>
                <a:schemeClr val="dk1"/>
              </a:solidFill>
            </a:endParaRPr>
          </a:p>
          <a:p>
            <a:pPr marL="133350" lvl="0" indent="0" algn="l" rtl="0">
              <a:lnSpc>
                <a:spcPct val="160000"/>
              </a:lnSpc>
              <a:spcBef>
                <a:spcPts val="0"/>
              </a:spcBef>
              <a:spcAft>
                <a:spcPts val="0"/>
              </a:spcAft>
              <a:buClr>
                <a:schemeClr val="dk1"/>
              </a:buClr>
              <a:buSzPts val="1500"/>
              <a:buNone/>
            </a:pPr>
            <a:r>
              <a:rPr lang="en-US" sz="1200" b="1" dirty="0" err="1">
                <a:solidFill>
                  <a:schemeClr val="dk1"/>
                </a:solidFill>
              </a:rPr>
              <a:t>Karakteristik</a:t>
            </a:r>
            <a:r>
              <a:rPr lang="en-US" sz="1200" b="1" dirty="0">
                <a:solidFill>
                  <a:schemeClr val="dk1"/>
                </a:solidFill>
              </a:rPr>
              <a:t> Cluster 1</a:t>
            </a:r>
          </a:p>
          <a:p>
            <a:pPr marL="395288" indent="-261938">
              <a:lnSpc>
                <a:spcPct val="160000"/>
              </a:lnSpc>
              <a:buClr>
                <a:schemeClr val="dk1"/>
              </a:buClr>
              <a:buSzPts val="1500"/>
            </a:pPr>
            <a:r>
              <a:rPr lang="en-US" sz="1200" dirty="0">
                <a:solidFill>
                  <a:schemeClr val="dk1"/>
                </a:solidFill>
              </a:rPr>
              <a:t>Total amount yang </a:t>
            </a:r>
            <a:r>
              <a:rPr lang="en-US" sz="1200" dirty="0" err="1">
                <a:solidFill>
                  <a:schemeClr val="dk1"/>
                </a:solidFill>
              </a:rPr>
              <a:t>dihabiskan</a:t>
            </a:r>
            <a:r>
              <a:rPr lang="en-US" sz="1200" dirty="0">
                <a:solidFill>
                  <a:schemeClr val="dk1"/>
                </a:solidFill>
              </a:rPr>
              <a:t> </a:t>
            </a:r>
            <a:r>
              <a:rPr lang="en-US" sz="1200" dirty="0" err="1">
                <a:solidFill>
                  <a:schemeClr val="dk1"/>
                </a:solidFill>
              </a:rPr>
              <a:t>untuk</a:t>
            </a:r>
            <a:r>
              <a:rPr lang="en-US" sz="1200" dirty="0">
                <a:solidFill>
                  <a:schemeClr val="dk1"/>
                </a:solidFill>
              </a:rPr>
              <a:t> </a:t>
            </a:r>
            <a:r>
              <a:rPr lang="en-US" sz="1200" dirty="0" err="1">
                <a:solidFill>
                  <a:schemeClr val="dk1"/>
                </a:solidFill>
              </a:rPr>
              <a:t>berbelanja</a:t>
            </a:r>
            <a:r>
              <a:rPr lang="en-US" sz="1200" dirty="0">
                <a:solidFill>
                  <a:schemeClr val="dk1"/>
                </a:solidFill>
              </a:rPr>
              <a:t> </a:t>
            </a:r>
            <a:r>
              <a:rPr lang="en-US" sz="1200" dirty="0" err="1">
                <a:solidFill>
                  <a:schemeClr val="dk1"/>
                </a:solidFill>
              </a:rPr>
              <a:t>sebesar</a:t>
            </a:r>
            <a:r>
              <a:rPr lang="en-US" sz="1200" dirty="0">
                <a:solidFill>
                  <a:schemeClr val="dk1"/>
                </a:solidFill>
              </a:rPr>
              <a:t> 1.000.001 - 1.500.000</a:t>
            </a:r>
          </a:p>
          <a:p>
            <a:pPr marL="395288" indent="-261938">
              <a:lnSpc>
                <a:spcPct val="160000"/>
              </a:lnSpc>
              <a:buClr>
                <a:schemeClr val="dk1"/>
              </a:buClr>
              <a:buSzPts val="1500"/>
            </a:pPr>
            <a:r>
              <a:rPr lang="en-US" sz="1200" dirty="0">
                <a:solidFill>
                  <a:schemeClr val="dk1"/>
                </a:solidFill>
              </a:rPr>
              <a:t>Customer </a:t>
            </a:r>
            <a:r>
              <a:rPr lang="en-US" sz="1200" dirty="0" err="1">
                <a:solidFill>
                  <a:schemeClr val="dk1"/>
                </a:solidFill>
              </a:rPr>
              <a:t>memiliki</a:t>
            </a:r>
            <a:r>
              <a:rPr lang="en-US" sz="1200" dirty="0">
                <a:solidFill>
                  <a:schemeClr val="dk1"/>
                </a:solidFill>
              </a:rPr>
              <a:t> </a:t>
            </a:r>
            <a:r>
              <a:rPr lang="en-US" sz="1200" dirty="0" err="1">
                <a:solidFill>
                  <a:schemeClr val="dk1"/>
                </a:solidFill>
              </a:rPr>
              <a:t>penghasilan</a:t>
            </a:r>
            <a:r>
              <a:rPr lang="en-US" sz="1200" dirty="0">
                <a:solidFill>
                  <a:schemeClr val="dk1"/>
                </a:solidFill>
              </a:rPr>
              <a:t> </a:t>
            </a:r>
            <a:r>
              <a:rPr lang="en-US" sz="1200" dirty="0" err="1">
                <a:solidFill>
                  <a:schemeClr val="dk1"/>
                </a:solidFill>
              </a:rPr>
              <a:t>sebesar</a:t>
            </a:r>
            <a:r>
              <a:rPr lang="en-US" sz="1200" dirty="0">
                <a:solidFill>
                  <a:schemeClr val="dk1"/>
                </a:solidFill>
              </a:rPr>
              <a:t> </a:t>
            </a:r>
            <a:r>
              <a:rPr lang="en-US" sz="1200" dirty="0" err="1">
                <a:solidFill>
                  <a:schemeClr val="dk1"/>
                </a:solidFill>
              </a:rPr>
              <a:t>diatas</a:t>
            </a:r>
            <a:r>
              <a:rPr lang="en-US" sz="1200" dirty="0">
                <a:solidFill>
                  <a:schemeClr val="dk1"/>
                </a:solidFill>
              </a:rPr>
              <a:t> 75.000.000</a:t>
            </a:r>
          </a:p>
          <a:p>
            <a:pPr marL="395288" indent="-261938">
              <a:lnSpc>
                <a:spcPct val="160000"/>
              </a:lnSpc>
              <a:buClr>
                <a:schemeClr val="dk1"/>
              </a:buClr>
              <a:buSzPts val="1500"/>
            </a:pPr>
            <a:r>
              <a:rPr lang="en-US" sz="1200" dirty="0">
                <a:solidFill>
                  <a:schemeClr val="dk1"/>
                </a:solidFill>
              </a:rPr>
              <a:t>Customer </a:t>
            </a:r>
            <a:r>
              <a:rPr lang="en-US" sz="1200" dirty="0" err="1">
                <a:solidFill>
                  <a:schemeClr val="dk1"/>
                </a:solidFill>
              </a:rPr>
              <a:t>berusia</a:t>
            </a:r>
            <a:r>
              <a:rPr lang="en-US" sz="1200" dirty="0">
                <a:solidFill>
                  <a:schemeClr val="dk1"/>
                </a:solidFill>
              </a:rPr>
              <a:t> 45 - 64 </a:t>
            </a:r>
            <a:r>
              <a:rPr lang="en-US" sz="1200" dirty="0" err="1">
                <a:solidFill>
                  <a:schemeClr val="dk1"/>
                </a:solidFill>
              </a:rPr>
              <a:t>tahun</a:t>
            </a:r>
            <a:endParaRPr lang="en-US" sz="1200" dirty="0">
              <a:solidFill>
                <a:schemeClr val="dk1"/>
              </a:solidFill>
            </a:endParaRPr>
          </a:p>
          <a:p>
            <a:pPr marL="395288" indent="-261938">
              <a:lnSpc>
                <a:spcPct val="160000"/>
              </a:lnSpc>
              <a:buClr>
                <a:schemeClr val="dk1"/>
              </a:buClr>
              <a:buSzPts val="1500"/>
            </a:pPr>
            <a:r>
              <a:rPr lang="en-US" sz="1200" dirty="0">
                <a:solidFill>
                  <a:schemeClr val="dk1"/>
                </a:solidFill>
              </a:rPr>
              <a:t>Customer </a:t>
            </a:r>
            <a:r>
              <a:rPr lang="en-US" sz="1200" dirty="0" err="1">
                <a:solidFill>
                  <a:schemeClr val="dk1"/>
                </a:solidFill>
              </a:rPr>
              <a:t>Sudah</a:t>
            </a:r>
            <a:r>
              <a:rPr lang="en-US" sz="1200" dirty="0">
                <a:solidFill>
                  <a:schemeClr val="dk1"/>
                </a:solidFill>
              </a:rPr>
              <a:t> </a:t>
            </a:r>
            <a:r>
              <a:rPr lang="en-US" sz="1200" dirty="0" err="1">
                <a:solidFill>
                  <a:schemeClr val="dk1"/>
                </a:solidFill>
              </a:rPr>
              <a:t>Menikah</a:t>
            </a:r>
            <a:r>
              <a:rPr lang="en-US" sz="1200" dirty="0">
                <a:solidFill>
                  <a:schemeClr val="dk1"/>
                </a:solidFill>
              </a:rPr>
              <a:t>, </a:t>
            </a:r>
            <a:r>
              <a:rPr lang="en-US" sz="1200" dirty="0" err="1">
                <a:solidFill>
                  <a:schemeClr val="dk1"/>
                </a:solidFill>
              </a:rPr>
              <a:t>belum</a:t>
            </a:r>
            <a:r>
              <a:rPr lang="en-US" sz="1200" dirty="0">
                <a:solidFill>
                  <a:schemeClr val="dk1"/>
                </a:solidFill>
              </a:rPr>
              <a:t> </a:t>
            </a:r>
            <a:r>
              <a:rPr lang="en-US" sz="1200" dirty="0" err="1">
                <a:solidFill>
                  <a:schemeClr val="dk1"/>
                </a:solidFill>
              </a:rPr>
              <a:t>memiliki</a:t>
            </a:r>
            <a:r>
              <a:rPr lang="en-US" sz="1200" dirty="0">
                <a:solidFill>
                  <a:schemeClr val="dk1"/>
                </a:solidFill>
              </a:rPr>
              <a:t> </a:t>
            </a:r>
            <a:r>
              <a:rPr lang="en-US" sz="1200" dirty="0" err="1">
                <a:solidFill>
                  <a:schemeClr val="dk1"/>
                </a:solidFill>
              </a:rPr>
              <a:t>anak</a:t>
            </a:r>
            <a:r>
              <a:rPr lang="en-US" sz="1200" dirty="0">
                <a:solidFill>
                  <a:schemeClr val="dk1"/>
                </a:solidFill>
              </a:rPr>
              <a:t> dan </a:t>
            </a:r>
            <a:r>
              <a:rPr lang="en-US" sz="1200" dirty="0" err="1">
                <a:solidFill>
                  <a:schemeClr val="dk1"/>
                </a:solidFill>
              </a:rPr>
              <a:t>memiliki</a:t>
            </a:r>
            <a:r>
              <a:rPr lang="en-US" sz="1200" dirty="0">
                <a:solidFill>
                  <a:schemeClr val="dk1"/>
                </a:solidFill>
              </a:rPr>
              <a:t> </a:t>
            </a:r>
            <a:r>
              <a:rPr lang="en-US" sz="1200" dirty="0" err="1">
                <a:solidFill>
                  <a:schemeClr val="dk1"/>
                </a:solidFill>
              </a:rPr>
              <a:t>latar</a:t>
            </a:r>
            <a:r>
              <a:rPr lang="en-US" sz="1200" dirty="0">
                <a:solidFill>
                  <a:schemeClr val="dk1"/>
                </a:solidFill>
              </a:rPr>
              <a:t> </a:t>
            </a:r>
            <a:r>
              <a:rPr lang="en-US" sz="1200" dirty="0" err="1">
                <a:solidFill>
                  <a:schemeClr val="dk1"/>
                </a:solidFill>
              </a:rPr>
              <a:t>belakang</a:t>
            </a:r>
            <a:r>
              <a:rPr lang="en-US" sz="1200" dirty="0">
                <a:solidFill>
                  <a:schemeClr val="dk1"/>
                </a:solidFill>
              </a:rPr>
              <a:t> </a:t>
            </a:r>
            <a:r>
              <a:rPr lang="en-US" sz="1200" dirty="0" err="1">
                <a:solidFill>
                  <a:schemeClr val="dk1"/>
                </a:solidFill>
              </a:rPr>
              <a:t>pendidikan</a:t>
            </a:r>
            <a:r>
              <a:rPr lang="en-US" sz="1200" dirty="0">
                <a:solidFill>
                  <a:schemeClr val="dk1"/>
                </a:solidFill>
              </a:rPr>
              <a:t> S1</a:t>
            </a:r>
          </a:p>
          <a:p>
            <a:pPr marL="395288" indent="-261938">
              <a:lnSpc>
                <a:spcPct val="160000"/>
              </a:lnSpc>
              <a:buClr>
                <a:schemeClr val="dk1"/>
              </a:buClr>
              <a:buSzPts val="1500"/>
            </a:pPr>
            <a:r>
              <a:rPr lang="en-US" sz="1200" dirty="0">
                <a:solidFill>
                  <a:schemeClr val="dk1"/>
                </a:solidFill>
              </a:rPr>
              <a:t>Customer </a:t>
            </a:r>
            <a:r>
              <a:rPr lang="en-US" sz="1200" dirty="0" err="1">
                <a:solidFill>
                  <a:schemeClr val="dk1"/>
                </a:solidFill>
              </a:rPr>
              <a:t>membeli</a:t>
            </a:r>
            <a:r>
              <a:rPr lang="en-US" sz="1200" dirty="0">
                <a:solidFill>
                  <a:schemeClr val="dk1"/>
                </a:solidFill>
              </a:rPr>
              <a:t> </a:t>
            </a:r>
            <a:r>
              <a:rPr lang="en-US" sz="1200" dirty="0" err="1">
                <a:solidFill>
                  <a:schemeClr val="dk1"/>
                </a:solidFill>
              </a:rPr>
              <a:t>produk</a:t>
            </a:r>
            <a:r>
              <a:rPr lang="en-US" sz="1200" dirty="0">
                <a:solidFill>
                  <a:schemeClr val="dk1"/>
                </a:solidFill>
              </a:rPr>
              <a:t> gold </a:t>
            </a:r>
            <a:r>
              <a:rPr lang="en-US" sz="1200" dirty="0" err="1">
                <a:solidFill>
                  <a:schemeClr val="dk1"/>
                </a:solidFill>
              </a:rPr>
              <a:t>dengan</a:t>
            </a:r>
            <a:r>
              <a:rPr lang="en-US" sz="1200" dirty="0">
                <a:solidFill>
                  <a:schemeClr val="dk1"/>
                </a:solidFill>
              </a:rPr>
              <a:t> amount </a:t>
            </a:r>
            <a:r>
              <a:rPr lang="en-US" sz="1200" dirty="0" err="1">
                <a:solidFill>
                  <a:schemeClr val="dk1"/>
                </a:solidFill>
              </a:rPr>
              <a:t>dibawah</a:t>
            </a:r>
            <a:r>
              <a:rPr lang="en-US" sz="1200" dirty="0">
                <a:solidFill>
                  <a:schemeClr val="dk1"/>
                </a:solidFill>
              </a:rPr>
              <a:t> 50000, </a:t>
            </a:r>
            <a:r>
              <a:rPr lang="en-US" sz="1200" dirty="0" err="1">
                <a:solidFill>
                  <a:schemeClr val="dk1"/>
                </a:solidFill>
              </a:rPr>
              <a:t>produk</a:t>
            </a:r>
            <a:r>
              <a:rPr lang="en-US" sz="1200" dirty="0">
                <a:solidFill>
                  <a:schemeClr val="dk1"/>
                </a:solidFill>
              </a:rPr>
              <a:t> sweet </a:t>
            </a:r>
            <a:r>
              <a:rPr lang="en-US" sz="1200" dirty="0" err="1">
                <a:solidFill>
                  <a:schemeClr val="dk1"/>
                </a:solidFill>
              </a:rPr>
              <a:t>dibawah</a:t>
            </a:r>
            <a:r>
              <a:rPr lang="en-US" sz="1200" dirty="0">
                <a:solidFill>
                  <a:schemeClr val="dk1"/>
                </a:solidFill>
              </a:rPr>
              <a:t> 50.000, </a:t>
            </a:r>
            <a:r>
              <a:rPr lang="en-US" sz="1200" dirty="0" err="1">
                <a:solidFill>
                  <a:schemeClr val="dk1"/>
                </a:solidFill>
              </a:rPr>
              <a:t>produk</a:t>
            </a:r>
            <a:r>
              <a:rPr lang="en-US" sz="1200" dirty="0">
                <a:solidFill>
                  <a:schemeClr val="dk1"/>
                </a:solidFill>
              </a:rPr>
              <a:t> ikan </a:t>
            </a:r>
            <a:r>
              <a:rPr lang="en-US" sz="1200" dirty="0" err="1">
                <a:solidFill>
                  <a:schemeClr val="dk1"/>
                </a:solidFill>
              </a:rPr>
              <a:t>dibawah</a:t>
            </a:r>
            <a:r>
              <a:rPr lang="en-US" sz="1200" dirty="0">
                <a:solidFill>
                  <a:schemeClr val="dk1"/>
                </a:solidFill>
              </a:rPr>
              <a:t> 100.000, </a:t>
            </a:r>
            <a:r>
              <a:rPr lang="en-US" sz="1200" dirty="0" err="1">
                <a:solidFill>
                  <a:schemeClr val="dk1"/>
                </a:solidFill>
              </a:rPr>
              <a:t>produk</a:t>
            </a:r>
            <a:r>
              <a:rPr lang="en-US" sz="1200" dirty="0">
                <a:solidFill>
                  <a:schemeClr val="dk1"/>
                </a:solidFill>
              </a:rPr>
              <a:t> </a:t>
            </a:r>
            <a:r>
              <a:rPr lang="en-US" sz="1200" dirty="0" err="1">
                <a:solidFill>
                  <a:schemeClr val="dk1"/>
                </a:solidFill>
              </a:rPr>
              <a:t>daging</a:t>
            </a:r>
            <a:r>
              <a:rPr lang="en-US" sz="1200" dirty="0">
                <a:solidFill>
                  <a:schemeClr val="dk1"/>
                </a:solidFill>
              </a:rPr>
              <a:t> </a:t>
            </a:r>
            <a:r>
              <a:rPr lang="en-US" sz="1200" dirty="0" err="1">
                <a:solidFill>
                  <a:schemeClr val="dk1"/>
                </a:solidFill>
              </a:rPr>
              <a:t>dibawah</a:t>
            </a:r>
            <a:r>
              <a:rPr lang="en-US" sz="1200" dirty="0">
                <a:solidFill>
                  <a:schemeClr val="dk1"/>
                </a:solidFill>
              </a:rPr>
              <a:t> 50.000, </a:t>
            </a:r>
            <a:r>
              <a:rPr lang="en-US" sz="1200" dirty="0" err="1">
                <a:solidFill>
                  <a:schemeClr val="dk1"/>
                </a:solidFill>
              </a:rPr>
              <a:t>produk</a:t>
            </a:r>
            <a:r>
              <a:rPr lang="en-US" sz="1200" dirty="0">
                <a:solidFill>
                  <a:schemeClr val="dk1"/>
                </a:solidFill>
              </a:rPr>
              <a:t> soda </a:t>
            </a:r>
            <a:r>
              <a:rPr lang="en-US" sz="1200" dirty="0" err="1">
                <a:solidFill>
                  <a:schemeClr val="dk1"/>
                </a:solidFill>
              </a:rPr>
              <a:t>dibawah</a:t>
            </a:r>
            <a:r>
              <a:rPr lang="en-US" sz="1200" dirty="0">
                <a:solidFill>
                  <a:schemeClr val="dk1"/>
                </a:solidFill>
              </a:rPr>
              <a:t> 60.000, </a:t>
            </a:r>
            <a:r>
              <a:rPr lang="en-US" sz="1200" dirty="0" err="1">
                <a:solidFill>
                  <a:schemeClr val="dk1"/>
                </a:solidFill>
              </a:rPr>
              <a:t>produk</a:t>
            </a:r>
            <a:r>
              <a:rPr lang="en-US" sz="1200" dirty="0">
                <a:solidFill>
                  <a:schemeClr val="dk1"/>
                </a:solidFill>
              </a:rPr>
              <a:t> </a:t>
            </a:r>
            <a:r>
              <a:rPr lang="en-US" sz="1200" dirty="0" err="1">
                <a:solidFill>
                  <a:schemeClr val="dk1"/>
                </a:solidFill>
              </a:rPr>
              <a:t>buah</a:t>
            </a:r>
            <a:r>
              <a:rPr lang="en-US" sz="1200" dirty="0">
                <a:solidFill>
                  <a:schemeClr val="dk1"/>
                </a:solidFill>
              </a:rPr>
              <a:t> </a:t>
            </a:r>
            <a:r>
              <a:rPr lang="en-US" sz="1200" dirty="0" err="1">
                <a:solidFill>
                  <a:schemeClr val="dk1"/>
                </a:solidFill>
              </a:rPr>
              <a:t>dibawah</a:t>
            </a:r>
            <a:r>
              <a:rPr lang="en-US" sz="1200" dirty="0">
                <a:solidFill>
                  <a:schemeClr val="dk1"/>
                </a:solidFill>
              </a:rPr>
              <a:t> 50.000</a:t>
            </a:r>
          </a:p>
          <a:p>
            <a:pPr marL="395288" indent="-261938">
              <a:lnSpc>
                <a:spcPct val="160000"/>
              </a:lnSpc>
              <a:buClr>
                <a:schemeClr val="dk1"/>
              </a:buClr>
              <a:buSzPts val="1500"/>
            </a:pPr>
            <a:r>
              <a:rPr lang="en-US" sz="1200" dirty="0">
                <a:solidFill>
                  <a:schemeClr val="dk1"/>
                </a:solidFill>
              </a:rPr>
              <a:t>Customer visit web </a:t>
            </a:r>
            <a:r>
              <a:rPr lang="en-US" sz="1200" dirty="0" err="1">
                <a:solidFill>
                  <a:schemeClr val="dk1"/>
                </a:solidFill>
              </a:rPr>
              <a:t>sebulan</a:t>
            </a:r>
            <a:r>
              <a:rPr lang="en-US" sz="1200" dirty="0">
                <a:solidFill>
                  <a:schemeClr val="dk1"/>
                </a:solidFill>
              </a:rPr>
              <a:t> 2 kali dan </a:t>
            </a:r>
            <a:r>
              <a:rPr lang="en-US" sz="1200" dirty="0" err="1">
                <a:solidFill>
                  <a:schemeClr val="dk1"/>
                </a:solidFill>
              </a:rPr>
              <a:t>membeli</a:t>
            </a:r>
            <a:r>
              <a:rPr lang="en-US" sz="1200" dirty="0">
                <a:solidFill>
                  <a:schemeClr val="dk1"/>
                </a:solidFill>
              </a:rPr>
              <a:t> </a:t>
            </a:r>
            <a:r>
              <a:rPr lang="en-US" sz="1200" dirty="0" err="1">
                <a:solidFill>
                  <a:schemeClr val="dk1"/>
                </a:solidFill>
              </a:rPr>
              <a:t>langsung</a:t>
            </a:r>
            <a:r>
              <a:rPr lang="en-US" sz="1200" dirty="0">
                <a:solidFill>
                  <a:schemeClr val="dk1"/>
                </a:solidFill>
              </a:rPr>
              <a:t> di </a:t>
            </a:r>
            <a:r>
              <a:rPr lang="en-US" sz="1200" dirty="0" err="1">
                <a:solidFill>
                  <a:schemeClr val="dk1"/>
                </a:solidFill>
              </a:rPr>
              <a:t>toko</a:t>
            </a:r>
            <a:r>
              <a:rPr lang="en-US" sz="1200" dirty="0">
                <a:solidFill>
                  <a:schemeClr val="dk1"/>
                </a:solidFill>
              </a:rPr>
              <a:t> </a:t>
            </a:r>
            <a:r>
              <a:rPr lang="en-US" sz="1200" dirty="0" err="1">
                <a:solidFill>
                  <a:schemeClr val="dk1"/>
                </a:solidFill>
              </a:rPr>
              <a:t>sebanyak</a:t>
            </a:r>
            <a:r>
              <a:rPr lang="en-US" sz="1200" dirty="0">
                <a:solidFill>
                  <a:schemeClr val="dk1"/>
                </a:solidFill>
              </a:rPr>
              <a:t> 6-10 kali</a:t>
            </a: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extLst>
      <p:ext uri="{BB962C8B-B14F-4D97-AF65-F5344CB8AC3E}">
        <p14:creationId xmlns:p14="http://schemas.microsoft.com/office/powerpoint/2010/main" val="242984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0" y="571350"/>
            <a:ext cx="9144000" cy="4572150"/>
          </a:xfrm>
          <a:prstGeom prst="rect">
            <a:avLst/>
          </a:prstGeom>
        </p:spPr>
        <p:txBody>
          <a:bodyPr spcFirstLastPara="1" wrap="square" lIns="91425" tIns="91425" rIns="91425" bIns="91425" anchor="t" anchorCtr="0">
            <a:noAutofit/>
          </a:bodyPr>
          <a:lstStyle/>
          <a:p>
            <a:pPr marL="133350" lvl="0" indent="0" algn="l" rtl="0">
              <a:lnSpc>
                <a:spcPct val="150000"/>
              </a:lnSpc>
              <a:spcBef>
                <a:spcPts val="0"/>
              </a:spcBef>
              <a:spcAft>
                <a:spcPts val="0"/>
              </a:spcAft>
              <a:buClr>
                <a:schemeClr val="dk1"/>
              </a:buClr>
              <a:buSzPts val="1500"/>
              <a:buNone/>
            </a:pPr>
            <a:r>
              <a:rPr lang="en-US" sz="1100" b="1" dirty="0" err="1">
                <a:solidFill>
                  <a:schemeClr val="dk1"/>
                </a:solidFill>
              </a:rPr>
              <a:t>Karakteristik</a:t>
            </a:r>
            <a:r>
              <a:rPr lang="en-US" sz="1100" b="1" dirty="0">
                <a:solidFill>
                  <a:schemeClr val="dk1"/>
                </a:solidFill>
              </a:rPr>
              <a:t> Cluster 2</a:t>
            </a:r>
          </a:p>
          <a:p>
            <a:pPr marL="419100" indent="-285750">
              <a:lnSpc>
                <a:spcPct val="150000"/>
              </a:lnSpc>
              <a:buClr>
                <a:schemeClr val="dk1"/>
              </a:buClr>
              <a:buSzPts val="1500"/>
            </a:pPr>
            <a:r>
              <a:rPr lang="en-US" sz="1100" dirty="0">
                <a:solidFill>
                  <a:schemeClr val="dk1"/>
                </a:solidFill>
              </a:rPr>
              <a:t>Total amount yang </a:t>
            </a:r>
            <a:r>
              <a:rPr lang="en-US" sz="1100" dirty="0" err="1">
                <a:solidFill>
                  <a:schemeClr val="dk1"/>
                </a:solidFill>
              </a:rPr>
              <a:t>dihabiskan</a:t>
            </a:r>
            <a:r>
              <a:rPr lang="en-US" sz="1100" dirty="0">
                <a:solidFill>
                  <a:schemeClr val="dk1"/>
                </a:solidFill>
              </a:rPr>
              <a:t> </a:t>
            </a:r>
            <a:r>
              <a:rPr lang="en-US" sz="1100" dirty="0" err="1">
                <a:solidFill>
                  <a:schemeClr val="dk1"/>
                </a:solidFill>
              </a:rPr>
              <a:t>untuk</a:t>
            </a:r>
            <a:r>
              <a:rPr lang="en-US" sz="1100" dirty="0">
                <a:solidFill>
                  <a:schemeClr val="dk1"/>
                </a:solidFill>
              </a:rPr>
              <a:t> </a:t>
            </a:r>
            <a:r>
              <a:rPr lang="en-US" sz="1100" dirty="0" err="1">
                <a:solidFill>
                  <a:schemeClr val="dk1"/>
                </a:solidFill>
              </a:rPr>
              <a:t>berbelanja</a:t>
            </a:r>
            <a:r>
              <a:rPr lang="en-US" sz="1100" dirty="0">
                <a:solidFill>
                  <a:schemeClr val="dk1"/>
                </a:solidFill>
              </a:rPr>
              <a:t> </a:t>
            </a:r>
            <a:r>
              <a:rPr lang="en-US" sz="1100" dirty="0" err="1">
                <a:solidFill>
                  <a:schemeClr val="dk1"/>
                </a:solidFill>
              </a:rPr>
              <a:t>sebesar</a:t>
            </a:r>
            <a:r>
              <a:rPr lang="en-US" sz="1100" dirty="0">
                <a:solidFill>
                  <a:schemeClr val="dk1"/>
                </a:solidFill>
              </a:rPr>
              <a:t> 500.001 - 1.000.000</a:t>
            </a: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memiliki</a:t>
            </a:r>
            <a:r>
              <a:rPr lang="en-US" sz="1100" dirty="0">
                <a:solidFill>
                  <a:schemeClr val="dk1"/>
                </a:solidFill>
              </a:rPr>
              <a:t> </a:t>
            </a:r>
            <a:r>
              <a:rPr lang="en-US" sz="1100" dirty="0" err="1">
                <a:solidFill>
                  <a:schemeClr val="dk1"/>
                </a:solidFill>
              </a:rPr>
              <a:t>penghasilan</a:t>
            </a:r>
            <a:r>
              <a:rPr lang="en-US" sz="1100" dirty="0">
                <a:solidFill>
                  <a:schemeClr val="dk1"/>
                </a:solidFill>
              </a:rPr>
              <a:t> </a:t>
            </a:r>
            <a:r>
              <a:rPr lang="en-US" sz="1100" dirty="0" err="1">
                <a:solidFill>
                  <a:schemeClr val="dk1"/>
                </a:solidFill>
              </a:rPr>
              <a:t>sebesar</a:t>
            </a:r>
            <a:r>
              <a:rPr lang="en-US" sz="1100" dirty="0">
                <a:solidFill>
                  <a:schemeClr val="dk1"/>
                </a:solidFill>
              </a:rPr>
              <a:t> 55.000.001 - 65.000.000</a:t>
            </a: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berusia</a:t>
            </a:r>
            <a:r>
              <a:rPr lang="en-US" sz="1100" dirty="0">
                <a:solidFill>
                  <a:schemeClr val="dk1"/>
                </a:solidFill>
              </a:rPr>
              <a:t> 45 - 54 </a:t>
            </a:r>
            <a:r>
              <a:rPr lang="en-US" sz="1100" dirty="0" err="1">
                <a:solidFill>
                  <a:schemeClr val="dk1"/>
                </a:solidFill>
              </a:rPr>
              <a:t>tahun</a:t>
            </a:r>
            <a:endParaRPr lang="en-US" sz="1100" dirty="0">
              <a:solidFill>
                <a:schemeClr val="dk1"/>
              </a:solidFill>
            </a:endParaRP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Sudah</a:t>
            </a:r>
            <a:r>
              <a:rPr lang="en-US" sz="1100" dirty="0">
                <a:solidFill>
                  <a:schemeClr val="dk1"/>
                </a:solidFill>
              </a:rPr>
              <a:t> </a:t>
            </a:r>
            <a:r>
              <a:rPr lang="en-US" sz="1100" dirty="0" err="1">
                <a:solidFill>
                  <a:schemeClr val="dk1"/>
                </a:solidFill>
              </a:rPr>
              <a:t>Menikah</a:t>
            </a:r>
            <a:r>
              <a:rPr lang="en-US" sz="1100" dirty="0">
                <a:solidFill>
                  <a:schemeClr val="dk1"/>
                </a:solidFill>
              </a:rPr>
              <a:t>, punya 1 </a:t>
            </a:r>
            <a:r>
              <a:rPr lang="en-US" sz="1100" dirty="0" err="1">
                <a:solidFill>
                  <a:schemeClr val="dk1"/>
                </a:solidFill>
              </a:rPr>
              <a:t>anak</a:t>
            </a:r>
            <a:r>
              <a:rPr lang="en-US" sz="1100" dirty="0">
                <a:solidFill>
                  <a:schemeClr val="dk1"/>
                </a:solidFill>
              </a:rPr>
              <a:t> dan </a:t>
            </a:r>
            <a:r>
              <a:rPr lang="en-US" sz="1100" dirty="0" err="1">
                <a:solidFill>
                  <a:schemeClr val="dk1"/>
                </a:solidFill>
              </a:rPr>
              <a:t>memiliki</a:t>
            </a:r>
            <a:r>
              <a:rPr lang="en-US" sz="1100" dirty="0">
                <a:solidFill>
                  <a:schemeClr val="dk1"/>
                </a:solidFill>
              </a:rPr>
              <a:t> </a:t>
            </a:r>
            <a:r>
              <a:rPr lang="en-US" sz="1100" dirty="0" err="1">
                <a:solidFill>
                  <a:schemeClr val="dk1"/>
                </a:solidFill>
              </a:rPr>
              <a:t>latar</a:t>
            </a:r>
            <a:r>
              <a:rPr lang="en-US" sz="1100" dirty="0">
                <a:solidFill>
                  <a:schemeClr val="dk1"/>
                </a:solidFill>
              </a:rPr>
              <a:t> </a:t>
            </a:r>
            <a:r>
              <a:rPr lang="en-US" sz="1100" dirty="0" err="1">
                <a:solidFill>
                  <a:schemeClr val="dk1"/>
                </a:solidFill>
              </a:rPr>
              <a:t>belakang</a:t>
            </a:r>
            <a:r>
              <a:rPr lang="en-US" sz="1100" dirty="0">
                <a:solidFill>
                  <a:schemeClr val="dk1"/>
                </a:solidFill>
              </a:rPr>
              <a:t> </a:t>
            </a:r>
            <a:r>
              <a:rPr lang="en-US" sz="1100" dirty="0" err="1">
                <a:solidFill>
                  <a:schemeClr val="dk1"/>
                </a:solidFill>
              </a:rPr>
              <a:t>pendidikan</a:t>
            </a:r>
            <a:r>
              <a:rPr lang="en-US" sz="1100" dirty="0">
                <a:solidFill>
                  <a:schemeClr val="dk1"/>
                </a:solidFill>
              </a:rPr>
              <a:t> S1</a:t>
            </a: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membeli</a:t>
            </a:r>
            <a:r>
              <a:rPr lang="en-US" sz="1100" dirty="0">
                <a:solidFill>
                  <a:schemeClr val="dk1"/>
                </a:solidFill>
              </a:rPr>
              <a:t> </a:t>
            </a:r>
            <a:r>
              <a:rPr lang="en-US" sz="1100" dirty="0" err="1">
                <a:solidFill>
                  <a:schemeClr val="dk1"/>
                </a:solidFill>
              </a:rPr>
              <a:t>produk</a:t>
            </a:r>
            <a:r>
              <a:rPr lang="en-US" sz="1100" dirty="0">
                <a:solidFill>
                  <a:schemeClr val="dk1"/>
                </a:solidFill>
              </a:rPr>
              <a:t> gold </a:t>
            </a:r>
            <a:r>
              <a:rPr lang="en-US" sz="1100" dirty="0" err="1">
                <a:solidFill>
                  <a:schemeClr val="dk1"/>
                </a:solidFill>
              </a:rPr>
              <a:t>dengan</a:t>
            </a:r>
            <a:r>
              <a:rPr lang="en-US" sz="1100" dirty="0">
                <a:solidFill>
                  <a:schemeClr val="dk1"/>
                </a:solidFill>
              </a:rPr>
              <a:t> amount </a:t>
            </a:r>
            <a:r>
              <a:rPr lang="en-US" sz="1100" dirty="0" err="1">
                <a:solidFill>
                  <a:schemeClr val="dk1"/>
                </a:solidFill>
              </a:rPr>
              <a:t>dibawah</a:t>
            </a:r>
            <a:r>
              <a:rPr lang="en-US" sz="1100" dirty="0">
                <a:solidFill>
                  <a:schemeClr val="dk1"/>
                </a:solidFill>
              </a:rPr>
              <a:t> 50000, </a:t>
            </a:r>
            <a:r>
              <a:rPr lang="en-US" sz="1100" dirty="0" err="1">
                <a:solidFill>
                  <a:schemeClr val="dk1"/>
                </a:solidFill>
              </a:rPr>
              <a:t>produk</a:t>
            </a:r>
            <a:r>
              <a:rPr lang="en-US" sz="1100" dirty="0">
                <a:solidFill>
                  <a:schemeClr val="dk1"/>
                </a:solidFill>
              </a:rPr>
              <a:t> sweet </a:t>
            </a:r>
            <a:r>
              <a:rPr lang="en-US" sz="1100" dirty="0" err="1">
                <a:solidFill>
                  <a:schemeClr val="dk1"/>
                </a:solidFill>
              </a:rPr>
              <a:t>dibawah</a:t>
            </a:r>
            <a:r>
              <a:rPr lang="en-US" sz="1100" dirty="0">
                <a:solidFill>
                  <a:schemeClr val="dk1"/>
                </a:solidFill>
              </a:rPr>
              <a:t> 10.000, </a:t>
            </a:r>
            <a:r>
              <a:rPr lang="en-US" sz="1100" dirty="0" err="1">
                <a:solidFill>
                  <a:schemeClr val="dk1"/>
                </a:solidFill>
              </a:rPr>
              <a:t>produk</a:t>
            </a:r>
            <a:r>
              <a:rPr lang="en-US" sz="1100" dirty="0">
                <a:solidFill>
                  <a:schemeClr val="dk1"/>
                </a:solidFill>
              </a:rPr>
              <a:t> ikan </a:t>
            </a:r>
            <a:r>
              <a:rPr lang="en-US" sz="1100" dirty="0" err="1">
                <a:solidFill>
                  <a:schemeClr val="dk1"/>
                </a:solidFill>
              </a:rPr>
              <a:t>dibawah</a:t>
            </a:r>
            <a:r>
              <a:rPr lang="en-US" sz="1100" dirty="0">
                <a:solidFill>
                  <a:schemeClr val="dk1"/>
                </a:solidFill>
              </a:rPr>
              <a:t> 50.000, </a:t>
            </a:r>
            <a:r>
              <a:rPr lang="en-US" sz="1100" dirty="0" err="1">
                <a:solidFill>
                  <a:schemeClr val="dk1"/>
                </a:solidFill>
              </a:rPr>
              <a:t>produk</a:t>
            </a:r>
            <a:r>
              <a:rPr lang="en-US" sz="1100" dirty="0">
                <a:solidFill>
                  <a:schemeClr val="dk1"/>
                </a:solidFill>
              </a:rPr>
              <a:t> </a:t>
            </a:r>
            <a:r>
              <a:rPr lang="en-US" sz="1100" dirty="0" err="1">
                <a:solidFill>
                  <a:schemeClr val="dk1"/>
                </a:solidFill>
              </a:rPr>
              <a:t>daging</a:t>
            </a:r>
            <a:r>
              <a:rPr lang="en-US" sz="1100" dirty="0">
                <a:solidFill>
                  <a:schemeClr val="dk1"/>
                </a:solidFill>
              </a:rPr>
              <a:t> </a:t>
            </a:r>
            <a:r>
              <a:rPr lang="en-US" sz="1100" dirty="0" err="1">
                <a:solidFill>
                  <a:schemeClr val="dk1"/>
                </a:solidFill>
              </a:rPr>
              <a:t>dibawah</a:t>
            </a:r>
            <a:r>
              <a:rPr lang="en-US" sz="1100" dirty="0">
                <a:solidFill>
                  <a:schemeClr val="dk1"/>
                </a:solidFill>
              </a:rPr>
              <a:t> 200.000, </a:t>
            </a:r>
            <a:r>
              <a:rPr lang="en-US" sz="1100" dirty="0" err="1">
                <a:solidFill>
                  <a:schemeClr val="dk1"/>
                </a:solidFill>
              </a:rPr>
              <a:t>produk</a:t>
            </a:r>
            <a:r>
              <a:rPr lang="en-US" sz="1100" dirty="0">
                <a:solidFill>
                  <a:schemeClr val="dk1"/>
                </a:solidFill>
              </a:rPr>
              <a:t> soda </a:t>
            </a:r>
            <a:r>
              <a:rPr lang="en-US" sz="1100" dirty="0" err="1">
                <a:solidFill>
                  <a:schemeClr val="dk1"/>
                </a:solidFill>
              </a:rPr>
              <a:t>dibawah</a:t>
            </a:r>
            <a:r>
              <a:rPr lang="en-US" sz="1100" dirty="0">
                <a:solidFill>
                  <a:schemeClr val="dk1"/>
                </a:solidFill>
              </a:rPr>
              <a:t> 50.000, </a:t>
            </a:r>
            <a:r>
              <a:rPr lang="en-US" sz="1100" dirty="0" err="1">
                <a:solidFill>
                  <a:schemeClr val="dk1"/>
                </a:solidFill>
              </a:rPr>
              <a:t>produk</a:t>
            </a:r>
            <a:r>
              <a:rPr lang="en-US" sz="1100" dirty="0">
                <a:solidFill>
                  <a:schemeClr val="dk1"/>
                </a:solidFill>
              </a:rPr>
              <a:t> </a:t>
            </a:r>
            <a:r>
              <a:rPr lang="en-US" sz="1100" dirty="0" err="1">
                <a:solidFill>
                  <a:schemeClr val="dk1"/>
                </a:solidFill>
              </a:rPr>
              <a:t>buah</a:t>
            </a:r>
            <a:r>
              <a:rPr lang="en-US" sz="1100" dirty="0">
                <a:solidFill>
                  <a:schemeClr val="dk1"/>
                </a:solidFill>
              </a:rPr>
              <a:t> </a:t>
            </a:r>
            <a:r>
              <a:rPr lang="en-US" sz="1100" dirty="0" err="1">
                <a:solidFill>
                  <a:schemeClr val="dk1"/>
                </a:solidFill>
              </a:rPr>
              <a:t>dibawah</a:t>
            </a:r>
            <a:r>
              <a:rPr lang="en-US" sz="1100" dirty="0">
                <a:solidFill>
                  <a:schemeClr val="dk1"/>
                </a:solidFill>
              </a:rPr>
              <a:t> 25.000</a:t>
            </a:r>
          </a:p>
          <a:p>
            <a:pPr marL="419100" indent="-285750">
              <a:lnSpc>
                <a:spcPct val="150000"/>
              </a:lnSpc>
              <a:buClr>
                <a:schemeClr val="dk1"/>
              </a:buClr>
              <a:buSzPts val="1500"/>
            </a:pPr>
            <a:r>
              <a:rPr lang="en-US" sz="1100" dirty="0">
                <a:solidFill>
                  <a:schemeClr val="dk1"/>
                </a:solidFill>
              </a:rPr>
              <a:t>Customer visit web </a:t>
            </a:r>
            <a:r>
              <a:rPr lang="en-US" sz="1100" dirty="0" err="1">
                <a:solidFill>
                  <a:schemeClr val="dk1"/>
                </a:solidFill>
              </a:rPr>
              <a:t>sebulan</a:t>
            </a:r>
            <a:r>
              <a:rPr lang="en-US" sz="1100" dirty="0">
                <a:solidFill>
                  <a:schemeClr val="dk1"/>
                </a:solidFill>
              </a:rPr>
              <a:t> 6 kali dan </a:t>
            </a:r>
            <a:r>
              <a:rPr lang="en-US" sz="1100" dirty="0" err="1">
                <a:solidFill>
                  <a:schemeClr val="dk1"/>
                </a:solidFill>
              </a:rPr>
              <a:t>membeli</a:t>
            </a:r>
            <a:r>
              <a:rPr lang="en-US" sz="1100" dirty="0">
                <a:solidFill>
                  <a:schemeClr val="dk1"/>
                </a:solidFill>
              </a:rPr>
              <a:t> </a:t>
            </a:r>
            <a:r>
              <a:rPr lang="en-US" sz="1100" dirty="0" err="1">
                <a:solidFill>
                  <a:schemeClr val="dk1"/>
                </a:solidFill>
              </a:rPr>
              <a:t>langsung</a:t>
            </a:r>
            <a:r>
              <a:rPr lang="en-US" sz="1100" dirty="0">
                <a:solidFill>
                  <a:schemeClr val="dk1"/>
                </a:solidFill>
              </a:rPr>
              <a:t> di </a:t>
            </a:r>
            <a:r>
              <a:rPr lang="en-US" sz="1100" dirty="0" err="1">
                <a:solidFill>
                  <a:schemeClr val="dk1"/>
                </a:solidFill>
              </a:rPr>
              <a:t>toko</a:t>
            </a:r>
            <a:r>
              <a:rPr lang="en-US" sz="1100" dirty="0">
                <a:solidFill>
                  <a:schemeClr val="dk1"/>
                </a:solidFill>
              </a:rPr>
              <a:t> </a:t>
            </a:r>
            <a:r>
              <a:rPr lang="en-US" sz="1100" dirty="0" err="1">
                <a:solidFill>
                  <a:schemeClr val="dk1"/>
                </a:solidFill>
              </a:rPr>
              <a:t>sebanyak</a:t>
            </a:r>
            <a:r>
              <a:rPr lang="en-US" sz="1100" dirty="0">
                <a:solidFill>
                  <a:schemeClr val="dk1"/>
                </a:solidFill>
              </a:rPr>
              <a:t> 8 kali</a:t>
            </a:r>
          </a:p>
          <a:p>
            <a:pPr marL="133350" indent="0">
              <a:lnSpc>
                <a:spcPct val="150000"/>
              </a:lnSpc>
              <a:buClr>
                <a:schemeClr val="dk1"/>
              </a:buClr>
              <a:buSzPts val="1500"/>
              <a:buNone/>
            </a:pPr>
            <a:endParaRPr lang="en-US" sz="1100" dirty="0">
              <a:solidFill>
                <a:schemeClr val="dk1"/>
              </a:solidFill>
            </a:endParaRPr>
          </a:p>
          <a:p>
            <a:pPr marL="133350" lvl="0" indent="0" algn="l" rtl="0">
              <a:lnSpc>
                <a:spcPct val="150000"/>
              </a:lnSpc>
              <a:spcBef>
                <a:spcPts val="0"/>
              </a:spcBef>
              <a:spcAft>
                <a:spcPts val="0"/>
              </a:spcAft>
              <a:buClr>
                <a:schemeClr val="dk1"/>
              </a:buClr>
              <a:buSzPts val="1500"/>
              <a:buNone/>
            </a:pPr>
            <a:r>
              <a:rPr lang="en-US" sz="1100" b="1" dirty="0" err="1">
                <a:solidFill>
                  <a:schemeClr val="dk1"/>
                </a:solidFill>
              </a:rPr>
              <a:t>Karakteristik</a:t>
            </a:r>
            <a:r>
              <a:rPr lang="en-US" sz="1100" b="1" dirty="0">
                <a:solidFill>
                  <a:schemeClr val="dk1"/>
                </a:solidFill>
              </a:rPr>
              <a:t> Cluster 3</a:t>
            </a:r>
          </a:p>
          <a:p>
            <a:pPr marL="419100" indent="-285750">
              <a:lnSpc>
                <a:spcPct val="150000"/>
              </a:lnSpc>
              <a:buClr>
                <a:schemeClr val="dk1"/>
              </a:buClr>
              <a:buSzPts val="1500"/>
            </a:pPr>
            <a:r>
              <a:rPr lang="en-US" sz="1100" dirty="0">
                <a:solidFill>
                  <a:schemeClr val="dk1"/>
                </a:solidFill>
              </a:rPr>
              <a:t>Total amount yang </a:t>
            </a:r>
            <a:r>
              <a:rPr lang="en-US" sz="1100" dirty="0" err="1">
                <a:solidFill>
                  <a:schemeClr val="dk1"/>
                </a:solidFill>
              </a:rPr>
              <a:t>dihabiskan</a:t>
            </a:r>
            <a:r>
              <a:rPr lang="en-US" sz="1100" dirty="0">
                <a:solidFill>
                  <a:schemeClr val="dk1"/>
                </a:solidFill>
              </a:rPr>
              <a:t> </a:t>
            </a:r>
            <a:r>
              <a:rPr lang="en-US" sz="1100" dirty="0" err="1">
                <a:solidFill>
                  <a:schemeClr val="dk1"/>
                </a:solidFill>
              </a:rPr>
              <a:t>untuk</a:t>
            </a:r>
            <a:r>
              <a:rPr lang="en-US" sz="1100" dirty="0">
                <a:solidFill>
                  <a:schemeClr val="dk1"/>
                </a:solidFill>
              </a:rPr>
              <a:t> </a:t>
            </a:r>
            <a:r>
              <a:rPr lang="en-US" sz="1100" dirty="0" err="1">
                <a:solidFill>
                  <a:schemeClr val="dk1"/>
                </a:solidFill>
              </a:rPr>
              <a:t>berbelanja</a:t>
            </a:r>
            <a:r>
              <a:rPr lang="en-US" sz="1100" dirty="0">
                <a:solidFill>
                  <a:schemeClr val="dk1"/>
                </a:solidFill>
              </a:rPr>
              <a:t> </a:t>
            </a:r>
            <a:r>
              <a:rPr lang="en-US" sz="1100" dirty="0" err="1">
                <a:solidFill>
                  <a:schemeClr val="dk1"/>
                </a:solidFill>
              </a:rPr>
              <a:t>dibawah</a:t>
            </a:r>
            <a:r>
              <a:rPr lang="en-US" sz="1100" dirty="0">
                <a:solidFill>
                  <a:schemeClr val="dk1"/>
                </a:solidFill>
              </a:rPr>
              <a:t> 50.000</a:t>
            </a: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memiliki</a:t>
            </a:r>
            <a:r>
              <a:rPr lang="en-US" sz="1100" dirty="0">
                <a:solidFill>
                  <a:schemeClr val="dk1"/>
                </a:solidFill>
              </a:rPr>
              <a:t> </a:t>
            </a:r>
            <a:r>
              <a:rPr lang="en-US" sz="1100" dirty="0" err="1">
                <a:solidFill>
                  <a:schemeClr val="dk1"/>
                </a:solidFill>
              </a:rPr>
              <a:t>penghasilan</a:t>
            </a:r>
            <a:r>
              <a:rPr lang="en-US" sz="1100" dirty="0">
                <a:solidFill>
                  <a:schemeClr val="dk1"/>
                </a:solidFill>
              </a:rPr>
              <a:t> </a:t>
            </a:r>
            <a:r>
              <a:rPr lang="en-US" sz="1100" dirty="0" err="1">
                <a:solidFill>
                  <a:schemeClr val="dk1"/>
                </a:solidFill>
              </a:rPr>
              <a:t>sebesar</a:t>
            </a:r>
            <a:r>
              <a:rPr lang="en-US" sz="1100" dirty="0">
                <a:solidFill>
                  <a:schemeClr val="dk1"/>
                </a:solidFill>
              </a:rPr>
              <a:t> </a:t>
            </a:r>
            <a:r>
              <a:rPr lang="en-US" sz="1100" dirty="0" err="1">
                <a:solidFill>
                  <a:schemeClr val="dk1"/>
                </a:solidFill>
              </a:rPr>
              <a:t>dibawah</a:t>
            </a:r>
            <a:r>
              <a:rPr lang="en-US" sz="1100" dirty="0">
                <a:solidFill>
                  <a:schemeClr val="dk1"/>
                </a:solidFill>
              </a:rPr>
              <a:t> 25.000.000 - 35.000.000</a:t>
            </a: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berusia</a:t>
            </a:r>
            <a:r>
              <a:rPr lang="en-US" sz="1100" dirty="0">
                <a:solidFill>
                  <a:schemeClr val="dk1"/>
                </a:solidFill>
              </a:rPr>
              <a:t> 25 - 44 </a:t>
            </a:r>
            <a:r>
              <a:rPr lang="en-US" sz="1100" dirty="0" err="1">
                <a:solidFill>
                  <a:schemeClr val="dk1"/>
                </a:solidFill>
              </a:rPr>
              <a:t>tahun</a:t>
            </a:r>
            <a:endParaRPr lang="en-US" sz="1100" dirty="0">
              <a:solidFill>
                <a:schemeClr val="dk1"/>
              </a:solidFill>
            </a:endParaRP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Sudah</a:t>
            </a:r>
            <a:r>
              <a:rPr lang="en-US" sz="1100" dirty="0">
                <a:solidFill>
                  <a:schemeClr val="dk1"/>
                </a:solidFill>
              </a:rPr>
              <a:t> </a:t>
            </a:r>
            <a:r>
              <a:rPr lang="en-US" sz="1100" dirty="0" err="1">
                <a:solidFill>
                  <a:schemeClr val="dk1"/>
                </a:solidFill>
              </a:rPr>
              <a:t>Menikah</a:t>
            </a:r>
            <a:r>
              <a:rPr lang="en-US" sz="1100" dirty="0">
                <a:solidFill>
                  <a:schemeClr val="dk1"/>
                </a:solidFill>
              </a:rPr>
              <a:t>, punya 1 </a:t>
            </a:r>
            <a:r>
              <a:rPr lang="en-US" sz="1100" dirty="0" err="1">
                <a:solidFill>
                  <a:schemeClr val="dk1"/>
                </a:solidFill>
              </a:rPr>
              <a:t>anak</a:t>
            </a:r>
            <a:r>
              <a:rPr lang="en-US" sz="1100" dirty="0">
                <a:solidFill>
                  <a:schemeClr val="dk1"/>
                </a:solidFill>
              </a:rPr>
              <a:t> dan </a:t>
            </a:r>
            <a:r>
              <a:rPr lang="en-US" sz="1100" dirty="0" err="1">
                <a:solidFill>
                  <a:schemeClr val="dk1"/>
                </a:solidFill>
              </a:rPr>
              <a:t>memiliki</a:t>
            </a:r>
            <a:r>
              <a:rPr lang="en-US" sz="1100" dirty="0">
                <a:solidFill>
                  <a:schemeClr val="dk1"/>
                </a:solidFill>
              </a:rPr>
              <a:t> </a:t>
            </a:r>
            <a:r>
              <a:rPr lang="en-US" sz="1100" dirty="0" err="1">
                <a:solidFill>
                  <a:schemeClr val="dk1"/>
                </a:solidFill>
              </a:rPr>
              <a:t>latar</a:t>
            </a:r>
            <a:r>
              <a:rPr lang="en-US" sz="1100" dirty="0">
                <a:solidFill>
                  <a:schemeClr val="dk1"/>
                </a:solidFill>
              </a:rPr>
              <a:t> </a:t>
            </a:r>
            <a:r>
              <a:rPr lang="en-US" sz="1100" dirty="0" err="1">
                <a:solidFill>
                  <a:schemeClr val="dk1"/>
                </a:solidFill>
              </a:rPr>
              <a:t>belakang</a:t>
            </a:r>
            <a:r>
              <a:rPr lang="en-US" sz="1100" dirty="0">
                <a:solidFill>
                  <a:schemeClr val="dk1"/>
                </a:solidFill>
              </a:rPr>
              <a:t> </a:t>
            </a:r>
            <a:r>
              <a:rPr lang="en-US" sz="1100" dirty="0" err="1">
                <a:solidFill>
                  <a:schemeClr val="dk1"/>
                </a:solidFill>
              </a:rPr>
              <a:t>pendidikan</a:t>
            </a:r>
            <a:r>
              <a:rPr lang="en-US" sz="1100" dirty="0">
                <a:solidFill>
                  <a:schemeClr val="dk1"/>
                </a:solidFill>
              </a:rPr>
              <a:t> S1</a:t>
            </a:r>
          </a:p>
          <a:p>
            <a:pPr marL="419100" indent="-285750">
              <a:lnSpc>
                <a:spcPct val="150000"/>
              </a:lnSpc>
              <a:buClr>
                <a:schemeClr val="dk1"/>
              </a:buClr>
              <a:buSzPts val="1500"/>
            </a:pPr>
            <a:r>
              <a:rPr lang="en-US" sz="1100" dirty="0">
                <a:solidFill>
                  <a:schemeClr val="dk1"/>
                </a:solidFill>
              </a:rPr>
              <a:t>Customer </a:t>
            </a:r>
            <a:r>
              <a:rPr lang="en-US" sz="1100" dirty="0" err="1">
                <a:solidFill>
                  <a:schemeClr val="dk1"/>
                </a:solidFill>
              </a:rPr>
              <a:t>membeli</a:t>
            </a:r>
            <a:r>
              <a:rPr lang="en-US" sz="1100" dirty="0">
                <a:solidFill>
                  <a:schemeClr val="dk1"/>
                </a:solidFill>
              </a:rPr>
              <a:t> </a:t>
            </a:r>
            <a:r>
              <a:rPr lang="en-US" sz="1100" dirty="0" err="1">
                <a:solidFill>
                  <a:schemeClr val="dk1"/>
                </a:solidFill>
              </a:rPr>
              <a:t>produk</a:t>
            </a:r>
            <a:r>
              <a:rPr lang="en-US" sz="1100" dirty="0">
                <a:solidFill>
                  <a:schemeClr val="dk1"/>
                </a:solidFill>
              </a:rPr>
              <a:t> gold </a:t>
            </a:r>
            <a:r>
              <a:rPr lang="en-US" sz="1100" dirty="0" err="1">
                <a:solidFill>
                  <a:schemeClr val="dk1"/>
                </a:solidFill>
              </a:rPr>
              <a:t>dengan</a:t>
            </a:r>
            <a:r>
              <a:rPr lang="en-US" sz="1100" dirty="0">
                <a:solidFill>
                  <a:schemeClr val="dk1"/>
                </a:solidFill>
              </a:rPr>
              <a:t> amount </a:t>
            </a:r>
            <a:r>
              <a:rPr lang="en-US" sz="1100" dirty="0" err="1">
                <a:solidFill>
                  <a:schemeClr val="dk1"/>
                </a:solidFill>
              </a:rPr>
              <a:t>dibawah</a:t>
            </a:r>
            <a:r>
              <a:rPr lang="en-US" sz="1100" dirty="0">
                <a:solidFill>
                  <a:schemeClr val="dk1"/>
                </a:solidFill>
              </a:rPr>
              <a:t> 50.000, </a:t>
            </a:r>
            <a:r>
              <a:rPr lang="en-US" sz="1100" dirty="0" err="1">
                <a:solidFill>
                  <a:schemeClr val="dk1"/>
                </a:solidFill>
              </a:rPr>
              <a:t>produk</a:t>
            </a:r>
            <a:r>
              <a:rPr lang="en-US" sz="1100" dirty="0">
                <a:solidFill>
                  <a:schemeClr val="dk1"/>
                </a:solidFill>
              </a:rPr>
              <a:t> sweet </a:t>
            </a:r>
            <a:r>
              <a:rPr lang="en-US" sz="1100" dirty="0" err="1">
                <a:solidFill>
                  <a:schemeClr val="dk1"/>
                </a:solidFill>
              </a:rPr>
              <a:t>dibawah</a:t>
            </a:r>
            <a:r>
              <a:rPr lang="en-US" sz="1100" dirty="0">
                <a:solidFill>
                  <a:schemeClr val="dk1"/>
                </a:solidFill>
              </a:rPr>
              <a:t> 10.000, </a:t>
            </a:r>
            <a:r>
              <a:rPr lang="en-US" sz="1100" dirty="0" err="1">
                <a:solidFill>
                  <a:schemeClr val="dk1"/>
                </a:solidFill>
              </a:rPr>
              <a:t>produk</a:t>
            </a:r>
            <a:r>
              <a:rPr lang="en-US" sz="1100" dirty="0">
                <a:solidFill>
                  <a:schemeClr val="dk1"/>
                </a:solidFill>
              </a:rPr>
              <a:t> ikan </a:t>
            </a:r>
            <a:r>
              <a:rPr lang="en-US" sz="1100" dirty="0" err="1">
                <a:solidFill>
                  <a:schemeClr val="dk1"/>
                </a:solidFill>
              </a:rPr>
              <a:t>dibawah</a:t>
            </a:r>
            <a:r>
              <a:rPr lang="en-US" sz="1100" dirty="0">
                <a:solidFill>
                  <a:schemeClr val="dk1"/>
                </a:solidFill>
              </a:rPr>
              <a:t> 25.000, </a:t>
            </a:r>
            <a:r>
              <a:rPr lang="en-US" sz="1100" dirty="0" err="1">
                <a:solidFill>
                  <a:schemeClr val="dk1"/>
                </a:solidFill>
              </a:rPr>
              <a:t>produk</a:t>
            </a:r>
            <a:r>
              <a:rPr lang="en-US" sz="1100" dirty="0">
                <a:solidFill>
                  <a:schemeClr val="dk1"/>
                </a:solidFill>
              </a:rPr>
              <a:t> </a:t>
            </a:r>
            <a:r>
              <a:rPr lang="en-US" sz="1100" dirty="0" err="1">
                <a:solidFill>
                  <a:schemeClr val="dk1"/>
                </a:solidFill>
              </a:rPr>
              <a:t>daging</a:t>
            </a:r>
            <a:r>
              <a:rPr lang="en-US" sz="1100" dirty="0">
                <a:solidFill>
                  <a:schemeClr val="dk1"/>
                </a:solidFill>
              </a:rPr>
              <a:t> </a:t>
            </a:r>
            <a:r>
              <a:rPr lang="en-US" sz="1100" dirty="0" err="1">
                <a:solidFill>
                  <a:schemeClr val="dk1"/>
                </a:solidFill>
              </a:rPr>
              <a:t>dibawah</a:t>
            </a:r>
            <a:r>
              <a:rPr lang="en-US" sz="1100" dirty="0">
                <a:solidFill>
                  <a:schemeClr val="dk1"/>
                </a:solidFill>
              </a:rPr>
              <a:t> 25.000, </a:t>
            </a:r>
            <a:r>
              <a:rPr lang="en-US" sz="1100" dirty="0" err="1">
                <a:solidFill>
                  <a:schemeClr val="dk1"/>
                </a:solidFill>
              </a:rPr>
              <a:t>produk</a:t>
            </a:r>
            <a:r>
              <a:rPr lang="en-US" sz="1100" dirty="0">
                <a:solidFill>
                  <a:schemeClr val="dk1"/>
                </a:solidFill>
              </a:rPr>
              <a:t> soda </a:t>
            </a:r>
            <a:r>
              <a:rPr lang="en-US" sz="1100" dirty="0" err="1">
                <a:solidFill>
                  <a:schemeClr val="dk1"/>
                </a:solidFill>
              </a:rPr>
              <a:t>dibawah</a:t>
            </a:r>
            <a:r>
              <a:rPr lang="en-US" sz="1100" dirty="0">
                <a:solidFill>
                  <a:schemeClr val="dk1"/>
                </a:solidFill>
              </a:rPr>
              <a:t> 50.000, </a:t>
            </a:r>
            <a:r>
              <a:rPr lang="en-US" sz="1100" dirty="0" err="1">
                <a:solidFill>
                  <a:schemeClr val="dk1"/>
                </a:solidFill>
              </a:rPr>
              <a:t>produk</a:t>
            </a:r>
            <a:r>
              <a:rPr lang="en-US" sz="1100" dirty="0">
                <a:solidFill>
                  <a:schemeClr val="dk1"/>
                </a:solidFill>
              </a:rPr>
              <a:t> </a:t>
            </a:r>
            <a:r>
              <a:rPr lang="en-US" sz="1100" dirty="0" err="1">
                <a:solidFill>
                  <a:schemeClr val="dk1"/>
                </a:solidFill>
              </a:rPr>
              <a:t>buah</a:t>
            </a:r>
            <a:r>
              <a:rPr lang="en-US" sz="1100" dirty="0">
                <a:solidFill>
                  <a:schemeClr val="dk1"/>
                </a:solidFill>
              </a:rPr>
              <a:t> </a:t>
            </a:r>
            <a:r>
              <a:rPr lang="en-US" sz="1100" dirty="0" err="1">
                <a:solidFill>
                  <a:schemeClr val="dk1"/>
                </a:solidFill>
              </a:rPr>
              <a:t>dibawah</a:t>
            </a:r>
            <a:r>
              <a:rPr lang="en-US" sz="1100" dirty="0">
                <a:solidFill>
                  <a:schemeClr val="dk1"/>
                </a:solidFill>
              </a:rPr>
              <a:t> 10.000</a:t>
            </a:r>
          </a:p>
          <a:p>
            <a:pPr marL="419100" indent="-285750">
              <a:lnSpc>
                <a:spcPct val="150000"/>
              </a:lnSpc>
              <a:buClr>
                <a:schemeClr val="dk1"/>
              </a:buClr>
              <a:buSzPts val="1500"/>
            </a:pPr>
            <a:r>
              <a:rPr lang="en-US" sz="1100" dirty="0">
                <a:solidFill>
                  <a:schemeClr val="dk1"/>
                </a:solidFill>
              </a:rPr>
              <a:t>Customer visit web </a:t>
            </a:r>
            <a:r>
              <a:rPr lang="en-US" sz="1100" dirty="0" err="1">
                <a:solidFill>
                  <a:schemeClr val="dk1"/>
                </a:solidFill>
              </a:rPr>
              <a:t>sebulan</a:t>
            </a:r>
            <a:r>
              <a:rPr lang="en-US" sz="1100" dirty="0">
                <a:solidFill>
                  <a:schemeClr val="dk1"/>
                </a:solidFill>
              </a:rPr>
              <a:t> 8 kali dan </a:t>
            </a:r>
            <a:r>
              <a:rPr lang="en-US" sz="1100" dirty="0" err="1">
                <a:solidFill>
                  <a:schemeClr val="dk1"/>
                </a:solidFill>
              </a:rPr>
              <a:t>membeli</a:t>
            </a:r>
            <a:r>
              <a:rPr lang="en-US" sz="1100" dirty="0">
                <a:solidFill>
                  <a:schemeClr val="dk1"/>
                </a:solidFill>
              </a:rPr>
              <a:t> </a:t>
            </a:r>
            <a:r>
              <a:rPr lang="en-US" sz="1100" dirty="0" err="1">
                <a:solidFill>
                  <a:schemeClr val="dk1"/>
                </a:solidFill>
              </a:rPr>
              <a:t>langsung</a:t>
            </a:r>
            <a:r>
              <a:rPr lang="en-US" sz="1100" dirty="0">
                <a:solidFill>
                  <a:schemeClr val="dk1"/>
                </a:solidFill>
              </a:rPr>
              <a:t> di </a:t>
            </a:r>
            <a:r>
              <a:rPr lang="en-US" sz="1100" dirty="0" err="1">
                <a:solidFill>
                  <a:schemeClr val="dk1"/>
                </a:solidFill>
              </a:rPr>
              <a:t>toko</a:t>
            </a:r>
            <a:r>
              <a:rPr lang="en-US" sz="1100" dirty="0">
                <a:solidFill>
                  <a:schemeClr val="dk1"/>
                </a:solidFill>
              </a:rPr>
              <a:t> </a:t>
            </a:r>
            <a:r>
              <a:rPr lang="en-US" sz="1100" dirty="0" err="1">
                <a:solidFill>
                  <a:schemeClr val="dk1"/>
                </a:solidFill>
              </a:rPr>
              <a:t>sebanyak</a:t>
            </a:r>
            <a:r>
              <a:rPr lang="en-US" sz="1100" dirty="0">
                <a:solidFill>
                  <a:schemeClr val="dk1"/>
                </a:solidFill>
              </a:rPr>
              <a:t> 3 kali</a:t>
            </a:r>
            <a:endParaRPr sz="1100" dirty="0">
              <a:solidFill>
                <a:schemeClr val="dk1"/>
              </a:solidFill>
            </a:endParaRP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extLst>
      <p:ext uri="{BB962C8B-B14F-4D97-AF65-F5344CB8AC3E}">
        <p14:creationId xmlns:p14="http://schemas.microsoft.com/office/powerpoint/2010/main" val="291002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7922" y="536206"/>
            <a:ext cx="9136078" cy="4583125"/>
          </a:xfrm>
          <a:prstGeom prst="rect">
            <a:avLst/>
          </a:prstGeom>
        </p:spPr>
        <p:txBody>
          <a:bodyPr spcFirstLastPara="1" wrap="square" lIns="91425" tIns="91425" rIns="91425" bIns="91425" anchor="t" anchorCtr="0">
            <a:noAutofit/>
          </a:bodyPr>
          <a:lstStyle/>
          <a:p>
            <a:pPr marL="476250" lvl="0" algn="l" rtl="0">
              <a:lnSpc>
                <a:spcPct val="150000"/>
              </a:lnSpc>
              <a:spcBef>
                <a:spcPts val="0"/>
              </a:spcBef>
              <a:spcAft>
                <a:spcPts val="0"/>
              </a:spcAft>
              <a:buClr>
                <a:schemeClr val="dk1"/>
              </a:buClr>
              <a:buSzPct val="100000"/>
              <a:buFont typeface="+mj-lt"/>
              <a:buAutoNum type="arabicPeriod"/>
            </a:pPr>
            <a:r>
              <a:rPr lang="en-US" sz="1100" dirty="0" err="1">
                <a:solidFill>
                  <a:schemeClr val="dk1"/>
                </a:solidFill>
              </a:rPr>
              <a:t>Memilih</a:t>
            </a:r>
            <a:r>
              <a:rPr lang="en-US" sz="1100" dirty="0">
                <a:solidFill>
                  <a:schemeClr val="dk1"/>
                </a:solidFill>
              </a:rPr>
              <a:t> cluster yang </a:t>
            </a:r>
            <a:r>
              <a:rPr lang="en-US" sz="1100" dirty="0" err="1">
                <a:solidFill>
                  <a:schemeClr val="dk1"/>
                </a:solidFill>
              </a:rPr>
              <a:t>akan</a:t>
            </a:r>
            <a:r>
              <a:rPr lang="en-US" sz="1100" dirty="0">
                <a:solidFill>
                  <a:schemeClr val="dk1"/>
                </a:solidFill>
              </a:rPr>
              <a:t> </a:t>
            </a:r>
            <a:r>
              <a:rPr lang="en-US" sz="1100" dirty="0" err="1">
                <a:solidFill>
                  <a:schemeClr val="dk1"/>
                </a:solidFill>
              </a:rPr>
              <a:t>dilakukan</a:t>
            </a:r>
            <a:r>
              <a:rPr lang="en-US" sz="1100" dirty="0">
                <a:solidFill>
                  <a:schemeClr val="dk1"/>
                </a:solidFill>
              </a:rPr>
              <a:t> marketing retargeting. Marketing </a:t>
            </a:r>
            <a:r>
              <a:rPr lang="en-US" sz="1100" dirty="0" err="1">
                <a:solidFill>
                  <a:schemeClr val="dk1"/>
                </a:solidFill>
              </a:rPr>
              <a:t>akan</a:t>
            </a:r>
            <a:r>
              <a:rPr lang="en-US" sz="1100" dirty="0">
                <a:solidFill>
                  <a:schemeClr val="dk1"/>
                </a:solidFill>
              </a:rPr>
              <a:t> </a:t>
            </a:r>
            <a:r>
              <a:rPr lang="en-US" sz="1100" dirty="0" err="1">
                <a:solidFill>
                  <a:schemeClr val="dk1"/>
                </a:solidFill>
              </a:rPr>
              <a:t>ditargetkan</a:t>
            </a:r>
            <a:r>
              <a:rPr lang="en-US" sz="1100" dirty="0">
                <a:solidFill>
                  <a:schemeClr val="dk1"/>
                </a:solidFill>
              </a:rPr>
              <a:t> </a:t>
            </a:r>
            <a:r>
              <a:rPr lang="en-US" sz="1100" dirty="0" err="1">
                <a:solidFill>
                  <a:schemeClr val="dk1"/>
                </a:solidFill>
              </a:rPr>
              <a:t>menjadi</a:t>
            </a:r>
            <a:r>
              <a:rPr lang="en-US" sz="1100" dirty="0">
                <a:solidFill>
                  <a:schemeClr val="dk1"/>
                </a:solidFill>
              </a:rPr>
              <a:t> 2 </a:t>
            </a:r>
            <a:r>
              <a:rPr lang="en-US" sz="1100" dirty="0" err="1">
                <a:solidFill>
                  <a:schemeClr val="dk1"/>
                </a:solidFill>
              </a:rPr>
              <a:t>tempat</a:t>
            </a:r>
            <a:r>
              <a:rPr lang="en-US" sz="1100" dirty="0">
                <a:solidFill>
                  <a:schemeClr val="dk1"/>
                </a:solidFill>
              </a:rPr>
              <a:t> </a:t>
            </a:r>
            <a:r>
              <a:rPr lang="en-US" sz="1100" dirty="0" err="1">
                <a:solidFill>
                  <a:schemeClr val="dk1"/>
                </a:solidFill>
              </a:rPr>
              <a:t>yaitu</a:t>
            </a:r>
            <a:r>
              <a:rPr lang="en-US" sz="1100" dirty="0">
                <a:solidFill>
                  <a:schemeClr val="dk1"/>
                </a:solidFill>
              </a:rPr>
              <a:t> pada Web dan </a:t>
            </a:r>
            <a:r>
              <a:rPr lang="en-US" sz="1100" dirty="0" err="1">
                <a:solidFill>
                  <a:schemeClr val="dk1"/>
                </a:solidFill>
              </a:rPr>
              <a:t>Toko</a:t>
            </a:r>
            <a:r>
              <a:rPr lang="en-US" sz="1100" dirty="0">
                <a:solidFill>
                  <a:schemeClr val="dk1"/>
                </a:solidFill>
              </a:rPr>
              <a:t>.</a:t>
            </a:r>
          </a:p>
          <a:p>
            <a:pPr marL="744538" indent="-225425">
              <a:lnSpc>
                <a:spcPct val="150000"/>
              </a:lnSpc>
              <a:buClr>
                <a:srgbClr val="000000"/>
              </a:buClr>
              <a:buSzPct val="100000"/>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Target marketing </a:t>
            </a:r>
            <a:r>
              <a:rPr kumimoji="0" lang="en-US" sz="1100" b="0" i="0" u="none" strike="noStrike" kern="0" cap="none" spc="0" normalizeH="0" baseline="0" noProof="0" dirty="0" err="1">
                <a:ln>
                  <a:noFill/>
                </a:ln>
                <a:solidFill>
                  <a:srgbClr val="000000"/>
                </a:solidFill>
                <a:effectLst/>
                <a:uLnTx/>
                <a:uFillTx/>
                <a:latin typeface="Arial"/>
                <a:cs typeface="Arial"/>
                <a:sym typeface="Arial"/>
              </a:rPr>
              <a:t>pembelanjaan</a:t>
            </a:r>
            <a:r>
              <a:rPr kumimoji="0" lang="en-US" sz="1100" b="0" i="0" u="none" strike="noStrike" kern="0" cap="none" spc="0" normalizeH="0" baseline="0" noProof="0" dirty="0">
                <a:ln>
                  <a:noFill/>
                </a:ln>
                <a:solidFill>
                  <a:srgbClr val="000000"/>
                </a:solidFill>
                <a:effectLst/>
                <a:uLnTx/>
                <a:uFillTx/>
                <a:latin typeface="Arial"/>
                <a:cs typeface="Arial"/>
                <a:sym typeface="Arial"/>
              </a:rPr>
              <a:t> pada web </a:t>
            </a:r>
            <a:r>
              <a:rPr kumimoji="0" lang="en-US" sz="1100" b="0" i="0" u="none" strike="noStrike" kern="0" cap="none" spc="0" normalizeH="0" baseline="0" noProof="0" dirty="0" err="1">
                <a:ln>
                  <a:noFill/>
                </a:ln>
                <a:solidFill>
                  <a:srgbClr val="000000"/>
                </a:solidFill>
                <a:effectLst/>
                <a:uLnTx/>
                <a:uFillTx/>
                <a:latin typeface="Arial"/>
                <a:cs typeface="Arial"/>
                <a:sym typeface="Arial"/>
              </a:rPr>
              <a:t>karakteristik</a:t>
            </a:r>
            <a:r>
              <a:rPr kumimoji="0" lang="en-US" sz="1100" b="0" i="0" u="none" strike="noStrike" kern="0" cap="none" spc="0" normalizeH="0" baseline="0" noProof="0" dirty="0">
                <a:ln>
                  <a:noFill/>
                </a:ln>
                <a:solidFill>
                  <a:srgbClr val="000000"/>
                </a:solidFill>
                <a:effectLst/>
                <a:uLnTx/>
                <a:uFillTx/>
                <a:latin typeface="Arial"/>
                <a:cs typeface="Arial"/>
                <a:sym typeface="Arial"/>
              </a:rPr>
              <a:t> cluster 0, 2 dan 3.</a:t>
            </a:r>
          </a:p>
          <a:p>
            <a:pPr marL="744538" indent="-225425">
              <a:lnSpc>
                <a:spcPct val="150000"/>
              </a:lnSpc>
              <a:buClr>
                <a:srgbClr val="000000"/>
              </a:buClr>
              <a:buSzPct val="100000"/>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Target marketing </a:t>
            </a:r>
            <a:r>
              <a:rPr kumimoji="0" lang="en-US" sz="1100" b="0" i="0" u="none" strike="noStrike" kern="0" cap="none" spc="0" normalizeH="0" baseline="0" noProof="0" dirty="0" err="1">
                <a:ln>
                  <a:noFill/>
                </a:ln>
                <a:solidFill>
                  <a:srgbClr val="000000"/>
                </a:solidFill>
                <a:effectLst/>
                <a:uLnTx/>
                <a:uFillTx/>
                <a:latin typeface="Arial"/>
                <a:cs typeface="Arial"/>
                <a:sym typeface="Arial"/>
              </a:rPr>
              <a:t>pembelanjaan</a:t>
            </a:r>
            <a:r>
              <a:rPr kumimoji="0" lang="en-US" sz="1100" b="0" i="0" u="none" strike="noStrike" kern="0" cap="none" spc="0" normalizeH="0" baseline="0" noProof="0" dirty="0">
                <a:ln>
                  <a:noFill/>
                </a:ln>
                <a:solidFill>
                  <a:srgbClr val="000000"/>
                </a:solidFill>
                <a:effectLst/>
                <a:uLnTx/>
                <a:uFillTx/>
                <a:latin typeface="Arial"/>
                <a:cs typeface="Arial"/>
                <a:sym typeface="Arial"/>
              </a:rPr>
              <a:t> pada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toko</a:t>
            </a:r>
            <a:r>
              <a:rPr kumimoji="0" lang="en-US" sz="1100" b="0" i="0" u="none" strike="noStrike" kern="0" cap="none" spc="0" normalizeH="0" baseline="0" noProof="0" dirty="0">
                <a:ln>
                  <a:noFill/>
                </a:ln>
                <a:solidFill>
                  <a:srgbClr val="000000"/>
                </a:solidFill>
                <a:effectLst/>
                <a:uLnTx/>
                <a:uFillTx/>
                <a:latin typeface="Arial"/>
                <a:cs typeface="Arial"/>
                <a:sym typeface="Arial"/>
              </a:rPr>
              <a:t> </a:t>
            </a:r>
            <a:r>
              <a:rPr kumimoji="0" lang="en-US" sz="1100" b="0" i="0" u="none" strike="noStrike" kern="0" cap="none" spc="0" normalizeH="0" baseline="0" noProof="0" dirty="0" err="1">
                <a:ln>
                  <a:noFill/>
                </a:ln>
                <a:solidFill>
                  <a:srgbClr val="000000"/>
                </a:solidFill>
                <a:effectLst/>
                <a:uLnTx/>
                <a:uFillTx/>
                <a:latin typeface="Arial"/>
                <a:cs typeface="Arial"/>
                <a:sym typeface="Arial"/>
              </a:rPr>
              <a:t>karakteristik</a:t>
            </a:r>
            <a:r>
              <a:rPr kumimoji="0" lang="en-US" sz="1100" b="0" i="0" u="none" strike="noStrike" kern="0" cap="none" spc="0" normalizeH="0" baseline="0" noProof="0" dirty="0">
                <a:ln>
                  <a:noFill/>
                </a:ln>
                <a:solidFill>
                  <a:srgbClr val="000000"/>
                </a:solidFill>
                <a:effectLst/>
                <a:uLnTx/>
                <a:uFillTx/>
                <a:latin typeface="Arial"/>
                <a:cs typeface="Arial"/>
                <a:sym typeface="Arial"/>
              </a:rPr>
              <a:t> 1 dan 2.</a:t>
            </a:r>
            <a:endParaRPr lang="en-US" sz="1100" dirty="0">
              <a:solidFill>
                <a:schemeClr val="dk1"/>
              </a:solidFill>
            </a:endParaRPr>
          </a:p>
          <a:p>
            <a:pPr marL="476250" lvl="0" algn="l" rtl="0">
              <a:lnSpc>
                <a:spcPct val="150000"/>
              </a:lnSpc>
              <a:spcBef>
                <a:spcPts val="0"/>
              </a:spcBef>
              <a:spcAft>
                <a:spcPts val="0"/>
              </a:spcAft>
              <a:buClr>
                <a:schemeClr val="dk1"/>
              </a:buClr>
              <a:buSzPct val="100000"/>
              <a:buFont typeface="+mj-lt"/>
              <a:buAutoNum type="arabicPeriod" startAt="2"/>
            </a:pPr>
            <a:r>
              <a:rPr lang="en-US" sz="1100" dirty="0" err="1">
                <a:solidFill>
                  <a:schemeClr val="dk1"/>
                </a:solidFill>
              </a:rPr>
              <a:t>Menghitung</a:t>
            </a:r>
            <a:r>
              <a:rPr lang="en-US" sz="1100" dirty="0">
                <a:solidFill>
                  <a:schemeClr val="dk1"/>
                </a:solidFill>
              </a:rPr>
              <a:t> potential impact </a:t>
            </a:r>
            <a:r>
              <a:rPr lang="en-US" sz="1100" dirty="0" err="1">
                <a:solidFill>
                  <a:schemeClr val="dk1"/>
                </a:solidFill>
              </a:rPr>
              <a:t>dari</a:t>
            </a:r>
            <a:r>
              <a:rPr lang="en-US" sz="1100" dirty="0">
                <a:solidFill>
                  <a:schemeClr val="dk1"/>
                </a:solidFill>
              </a:rPr>
              <a:t> </a:t>
            </a:r>
            <a:r>
              <a:rPr lang="en-US" sz="1100" dirty="0" err="1">
                <a:solidFill>
                  <a:schemeClr val="dk1"/>
                </a:solidFill>
              </a:rPr>
              <a:t>hasil</a:t>
            </a:r>
            <a:r>
              <a:rPr lang="en-US" sz="1100" dirty="0">
                <a:solidFill>
                  <a:schemeClr val="dk1"/>
                </a:solidFill>
              </a:rPr>
              <a:t> marketing </a:t>
            </a:r>
            <a:r>
              <a:rPr lang="en-US" sz="1100" dirty="0" err="1">
                <a:solidFill>
                  <a:schemeClr val="dk1"/>
                </a:solidFill>
              </a:rPr>
              <a:t>retargetting</a:t>
            </a:r>
            <a:r>
              <a:rPr lang="en-US" sz="1100" dirty="0">
                <a:solidFill>
                  <a:schemeClr val="dk1"/>
                </a:solidFill>
              </a:rPr>
              <a:t> </a:t>
            </a:r>
            <a:r>
              <a:rPr lang="en-US" sz="1100" dirty="0" err="1">
                <a:solidFill>
                  <a:schemeClr val="dk1"/>
                </a:solidFill>
              </a:rPr>
              <a:t>dari</a:t>
            </a:r>
            <a:r>
              <a:rPr lang="en-US" sz="1100" dirty="0">
                <a:solidFill>
                  <a:schemeClr val="dk1"/>
                </a:solidFill>
              </a:rPr>
              <a:t> cluster yang </a:t>
            </a:r>
            <a:r>
              <a:rPr lang="en-US" sz="1100" dirty="0" err="1">
                <a:solidFill>
                  <a:schemeClr val="dk1"/>
                </a:solidFill>
              </a:rPr>
              <a:t>ada</a:t>
            </a:r>
            <a:r>
              <a:rPr lang="en-US" sz="1100" dirty="0">
                <a:solidFill>
                  <a:schemeClr val="dk1"/>
                </a:solidFill>
              </a:rPr>
              <a:t>.</a:t>
            </a:r>
          </a:p>
          <a:p>
            <a:pPr marL="133350" lvl="0" indent="0" algn="l" rtl="0">
              <a:lnSpc>
                <a:spcPct val="200000"/>
              </a:lnSpc>
              <a:spcBef>
                <a:spcPts val="0"/>
              </a:spcBef>
              <a:spcAft>
                <a:spcPts val="0"/>
              </a:spcAft>
              <a:buClr>
                <a:schemeClr val="dk1"/>
              </a:buClr>
              <a:buSzPct val="100000"/>
              <a:buNone/>
            </a:pPr>
            <a:endParaRPr lang="en-US" sz="1100" dirty="0">
              <a:solidFill>
                <a:schemeClr val="dk1"/>
              </a:solidFill>
            </a:endParaRPr>
          </a:p>
          <a:p>
            <a:pPr marL="744538" indent="-225425">
              <a:lnSpc>
                <a:spcPct val="150000"/>
              </a:lnSpc>
              <a:buClr>
                <a:schemeClr val="dk1"/>
              </a:buClr>
              <a:buSzPct val="100000"/>
            </a:pPr>
            <a:r>
              <a:rPr lang="en-US" sz="1100" b="1" dirty="0" err="1">
                <a:solidFill>
                  <a:schemeClr val="dk1"/>
                </a:solidFill>
              </a:rPr>
              <a:t>Perhitungan</a:t>
            </a:r>
            <a:r>
              <a:rPr lang="en-US" sz="1100" b="1" dirty="0">
                <a:solidFill>
                  <a:schemeClr val="dk1"/>
                </a:solidFill>
              </a:rPr>
              <a:t> </a:t>
            </a:r>
            <a:r>
              <a:rPr lang="en-US" sz="1100" b="1" dirty="0" err="1">
                <a:solidFill>
                  <a:schemeClr val="dk1"/>
                </a:solidFill>
              </a:rPr>
              <a:t>pembelanjaan</a:t>
            </a:r>
            <a:r>
              <a:rPr lang="en-US" sz="1100" b="1" dirty="0">
                <a:solidFill>
                  <a:schemeClr val="dk1"/>
                </a:solidFill>
              </a:rPr>
              <a:t> </a:t>
            </a:r>
            <a:r>
              <a:rPr lang="en-US" sz="1100" b="1" dirty="0" err="1">
                <a:solidFill>
                  <a:schemeClr val="dk1"/>
                </a:solidFill>
              </a:rPr>
              <a:t>lewat</a:t>
            </a:r>
            <a:r>
              <a:rPr lang="en-US" sz="1100" b="1" dirty="0">
                <a:solidFill>
                  <a:schemeClr val="dk1"/>
                </a:solidFill>
              </a:rPr>
              <a:t> WEB </a:t>
            </a:r>
            <a:r>
              <a:rPr lang="en-US" sz="1100" dirty="0">
                <a:solidFill>
                  <a:schemeClr val="dk1"/>
                </a:solidFill>
              </a:rPr>
              <a:t>(</a:t>
            </a:r>
            <a:r>
              <a:rPr lang="en-US" sz="1100" dirty="0" err="1">
                <a:solidFill>
                  <a:schemeClr val="dk1"/>
                </a:solidFill>
              </a:rPr>
              <a:t>Dengan</a:t>
            </a:r>
            <a:r>
              <a:rPr lang="en-US" sz="1100" dirty="0">
                <a:solidFill>
                  <a:schemeClr val="dk1"/>
                </a:solidFill>
              </a:rPr>
              <a:t> </a:t>
            </a:r>
            <a:r>
              <a:rPr lang="en-US" sz="1100" dirty="0" err="1">
                <a:solidFill>
                  <a:schemeClr val="dk1"/>
                </a:solidFill>
              </a:rPr>
              <a:t>tingkat</a:t>
            </a:r>
            <a:r>
              <a:rPr lang="en-US" sz="1100" dirty="0">
                <a:solidFill>
                  <a:schemeClr val="dk1"/>
                </a:solidFill>
              </a:rPr>
              <a:t> conversion rate 100% </a:t>
            </a:r>
            <a:r>
              <a:rPr lang="en-US" sz="1100" dirty="0" err="1">
                <a:solidFill>
                  <a:schemeClr val="dk1"/>
                </a:solidFill>
              </a:rPr>
              <a:t>dimana</a:t>
            </a:r>
            <a:r>
              <a:rPr lang="en-US" sz="1100" dirty="0">
                <a:solidFill>
                  <a:schemeClr val="dk1"/>
                </a:solidFill>
              </a:rPr>
              <a:t> </a:t>
            </a:r>
            <a:r>
              <a:rPr lang="en-US" sz="1100" dirty="0" err="1">
                <a:solidFill>
                  <a:schemeClr val="dk1"/>
                </a:solidFill>
              </a:rPr>
              <a:t>setiap</a:t>
            </a:r>
            <a:r>
              <a:rPr lang="en-US" sz="1100" dirty="0">
                <a:solidFill>
                  <a:schemeClr val="dk1"/>
                </a:solidFill>
              </a:rPr>
              <a:t> visit </a:t>
            </a:r>
            <a:r>
              <a:rPr lang="en-US" sz="1100" dirty="0" err="1">
                <a:solidFill>
                  <a:schemeClr val="dk1"/>
                </a:solidFill>
              </a:rPr>
              <a:t>pasti</a:t>
            </a:r>
            <a:r>
              <a:rPr lang="en-US" sz="1100" dirty="0">
                <a:solidFill>
                  <a:schemeClr val="dk1"/>
                </a:solidFill>
              </a:rPr>
              <a:t> </a:t>
            </a:r>
            <a:r>
              <a:rPr lang="en-US" sz="1100" dirty="0" err="1">
                <a:solidFill>
                  <a:schemeClr val="dk1"/>
                </a:solidFill>
              </a:rPr>
              <a:t>membeli</a:t>
            </a:r>
            <a:r>
              <a:rPr lang="en-US" sz="1100" dirty="0">
                <a:solidFill>
                  <a:schemeClr val="dk1"/>
                </a:solidFill>
              </a:rPr>
              <a:t>)</a:t>
            </a:r>
          </a:p>
          <a:p>
            <a:pPr marL="744538" indent="0">
              <a:lnSpc>
                <a:spcPct val="150000"/>
              </a:lnSpc>
              <a:buClr>
                <a:schemeClr val="dk1"/>
              </a:buClr>
              <a:buSzPct val="100000"/>
              <a:buNone/>
            </a:pPr>
            <a:r>
              <a:rPr lang="en-US" sz="1100" b="1" dirty="0">
                <a:solidFill>
                  <a:schemeClr val="dk1"/>
                </a:solidFill>
              </a:rPr>
              <a:t>CLUSTER 0</a:t>
            </a:r>
          </a:p>
          <a:p>
            <a:pPr marL="744538" indent="0">
              <a:lnSpc>
                <a:spcPct val="150000"/>
              </a:lnSpc>
              <a:buClr>
                <a:schemeClr val="dk1"/>
              </a:buClr>
              <a:buSzPct val="100000"/>
              <a:buNone/>
            </a:pPr>
            <a:r>
              <a:rPr lang="en-US" sz="1100" dirty="0">
                <a:solidFill>
                  <a:schemeClr val="dk1"/>
                </a:solidFill>
              </a:rPr>
              <a:t>7 x 1.000.000 </a:t>
            </a:r>
            <a:r>
              <a:rPr lang="en-US" sz="1100" dirty="0" err="1">
                <a:solidFill>
                  <a:schemeClr val="dk1"/>
                </a:solidFill>
              </a:rPr>
              <a:t>sampai</a:t>
            </a:r>
            <a:r>
              <a:rPr lang="en-US" sz="1100" dirty="0">
                <a:solidFill>
                  <a:schemeClr val="dk1"/>
                </a:solidFill>
              </a:rPr>
              <a:t> 1.500.000 x 544 = </a:t>
            </a:r>
            <a:r>
              <a:rPr lang="en-US" sz="1100" b="1" dirty="0">
                <a:solidFill>
                  <a:schemeClr val="dk1"/>
                </a:solidFill>
              </a:rPr>
              <a:t>3.808.000.000 </a:t>
            </a:r>
            <a:r>
              <a:rPr lang="en-US" sz="1100" b="1" dirty="0" err="1">
                <a:solidFill>
                  <a:schemeClr val="dk1"/>
                </a:solidFill>
              </a:rPr>
              <a:t>sampai</a:t>
            </a:r>
            <a:r>
              <a:rPr lang="en-US" sz="1100" b="1" dirty="0">
                <a:solidFill>
                  <a:schemeClr val="dk1"/>
                </a:solidFill>
              </a:rPr>
              <a:t> 5.712.000.000</a:t>
            </a:r>
          </a:p>
          <a:p>
            <a:pPr marL="744538" indent="0">
              <a:lnSpc>
                <a:spcPct val="150000"/>
              </a:lnSpc>
              <a:buClr>
                <a:schemeClr val="dk1"/>
              </a:buClr>
              <a:buSzPct val="100000"/>
              <a:buNone/>
            </a:pPr>
            <a:r>
              <a:rPr lang="en-US" sz="1100" b="1" dirty="0">
                <a:solidFill>
                  <a:schemeClr val="dk1"/>
                </a:solidFill>
              </a:rPr>
              <a:t>CLUSTER 2</a:t>
            </a:r>
          </a:p>
          <a:p>
            <a:pPr marL="744538" indent="0">
              <a:lnSpc>
                <a:spcPct val="150000"/>
              </a:lnSpc>
              <a:buClr>
                <a:schemeClr val="dk1"/>
              </a:buClr>
              <a:buSzPct val="100000"/>
              <a:buNone/>
            </a:pPr>
            <a:r>
              <a:rPr lang="en-US" sz="1100" dirty="0">
                <a:solidFill>
                  <a:schemeClr val="dk1"/>
                </a:solidFill>
              </a:rPr>
              <a:t>6 x 500.000 </a:t>
            </a:r>
            <a:r>
              <a:rPr lang="en-US" sz="1100" dirty="0" err="1">
                <a:solidFill>
                  <a:schemeClr val="dk1"/>
                </a:solidFill>
              </a:rPr>
              <a:t>sampai</a:t>
            </a:r>
            <a:r>
              <a:rPr lang="en-US" sz="1100" dirty="0">
                <a:solidFill>
                  <a:schemeClr val="dk1"/>
                </a:solidFill>
              </a:rPr>
              <a:t> 1.000.000 x 544 = </a:t>
            </a:r>
            <a:r>
              <a:rPr lang="en-US" sz="1100" b="1" dirty="0">
                <a:solidFill>
                  <a:schemeClr val="dk1"/>
                </a:solidFill>
              </a:rPr>
              <a:t>1.632.000.000 </a:t>
            </a:r>
            <a:r>
              <a:rPr lang="en-US" sz="1100" b="1" dirty="0" err="1">
                <a:solidFill>
                  <a:schemeClr val="dk1"/>
                </a:solidFill>
              </a:rPr>
              <a:t>sampai</a:t>
            </a:r>
            <a:r>
              <a:rPr lang="en-US" sz="1100" b="1" dirty="0">
                <a:solidFill>
                  <a:schemeClr val="dk1"/>
                </a:solidFill>
              </a:rPr>
              <a:t> 3.264.000.000</a:t>
            </a:r>
          </a:p>
          <a:p>
            <a:pPr marL="744538" indent="0">
              <a:lnSpc>
                <a:spcPct val="150000"/>
              </a:lnSpc>
              <a:buClr>
                <a:schemeClr val="dk1"/>
              </a:buClr>
              <a:buSzPct val="100000"/>
              <a:buNone/>
            </a:pPr>
            <a:r>
              <a:rPr lang="en-US" sz="1100" b="1" dirty="0">
                <a:solidFill>
                  <a:schemeClr val="dk1"/>
                </a:solidFill>
              </a:rPr>
              <a:t>CLUSTER 3</a:t>
            </a:r>
          </a:p>
          <a:p>
            <a:pPr marL="744538" indent="0">
              <a:lnSpc>
                <a:spcPct val="150000"/>
              </a:lnSpc>
              <a:buClr>
                <a:schemeClr val="dk1"/>
              </a:buClr>
              <a:buSzPct val="100000"/>
              <a:buNone/>
            </a:pPr>
            <a:r>
              <a:rPr lang="en-US" sz="1100" dirty="0">
                <a:solidFill>
                  <a:schemeClr val="dk1"/>
                </a:solidFill>
              </a:rPr>
              <a:t>8 x 50.000 x 597 = </a:t>
            </a:r>
            <a:r>
              <a:rPr lang="en-US" sz="1100" b="1" dirty="0">
                <a:solidFill>
                  <a:schemeClr val="dk1"/>
                </a:solidFill>
              </a:rPr>
              <a:t>238.800.800</a:t>
            </a:r>
          </a:p>
          <a:p>
            <a:pPr marL="744538" indent="-225425">
              <a:lnSpc>
                <a:spcPct val="150000"/>
              </a:lnSpc>
              <a:buClr>
                <a:schemeClr val="dk1"/>
              </a:buClr>
              <a:buSzPct val="100000"/>
            </a:pPr>
            <a:r>
              <a:rPr lang="en-US" sz="1100" b="1" dirty="0" err="1">
                <a:solidFill>
                  <a:schemeClr val="dk1"/>
                </a:solidFill>
              </a:rPr>
              <a:t>Perhitungan</a:t>
            </a:r>
            <a:r>
              <a:rPr lang="en-US" sz="1100" b="1" dirty="0">
                <a:solidFill>
                  <a:schemeClr val="dk1"/>
                </a:solidFill>
              </a:rPr>
              <a:t> </a:t>
            </a:r>
            <a:r>
              <a:rPr lang="en-US" sz="1100" b="1" dirty="0" err="1">
                <a:solidFill>
                  <a:schemeClr val="dk1"/>
                </a:solidFill>
              </a:rPr>
              <a:t>pembelanjaan</a:t>
            </a:r>
            <a:r>
              <a:rPr lang="en-US" sz="1100" b="1" dirty="0">
                <a:solidFill>
                  <a:schemeClr val="dk1"/>
                </a:solidFill>
              </a:rPr>
              <a:t> pada TOKO </a:t>
            </a:r>
            <a:r>
              <a:rPr lang="en-US" sz="1100" dirty="0">
                <a:solidFill>
                  <a:schemeClr val="dk1"/>
                </a:solidFill>
              </a:rPr>
              <a:t>(</a:t>
            </a:r>
            <a:r>
              <a:rPr lang="en-US" sz="1100" dirty="0" err="1">
                <a:solidFill>
                  <a:schemeClr val="dk1"/>
                </a:solidFill>
              </a:rPr>
              <a:t>Dengan</a:t>
            </a:r>
            <a:r>
              <a:rPr lang="en-US" sz="1100" dirty="0">
                <a:solidFill>
                  <a:schemeClr val="dk1"/>
                </a:solidFill>
              </a:rPr>
              <a:t> </a:t>
            </a:r>
            <a:r>
              <a:rPr lang="en-US" sz="1100" dirty="0" err="1">
                <a:solidFill>
                  <a:schemeClr val="dk1"/>
                </a:solidFill>
              </a:rPr>
              <a:t>tingkat</a:t>
            </a:r>
            <a:r>
              <a:rPr lang="en-US" sz="1100" dirty="0">
                <a:solidFill>
                  <a:schemeClr val="dk1"/>
                </a:solidFill>
              </a:rPr>
              <a:t> conversion rate 100% </a:t>
            </a:r>
            <a:r>
              <a:rPr lang="en-US" sz="1100" dirty="0" err="1">
                <a:solidFill>
                  <a:schemeClr val="dk1"/>
                </a:solidFill>
              </a:rPr>
              <a:t>dimana</a:t>
            </a:r>
            <a:r>
              <a:rPr lang="en-US" sz="1100" dirty="0">
                <a:solidFill>
                  <a:schemeClr val="dk1"/>
                </a:solidFill>
              </a:rPr>
              <a:t> </a:t>
            </a:r>
            <a:r>
              <a:rPr lang="en-US" sz="1100" dirty="0" err="1">
                <a:solidFill>
                  <a:schemeClr val="dk1"/>
                </a:solidFill>
              </a:rPr>
              <a:t>setiap</a:t>
            </a:r>
            <a:r>
              <a:rPr lang="en-US" sz="1100" dirty="0">
                <a:solidFill>
                  <a:schemeClr val="dk1"/>
                </a:solidFill>
              </a:rPr>
              <a:t> visit </a:t>
            </a:r>
            <a:r>
              <a:rPr lang="en-US" sz="1100" dirty="0" err="1">
                <a:solidFill>
                  <a:schemeClr val="dk1"/>
                </a:solidFill>
              </a:rPr>
              <a:t>pasti</a:t>
            </a:r>
            <a:r>
              <a:rPr lang="en-US" sz="1100" dirty="0">
                <a:solidFill>
                  <a:schemeClr val="dk1"/>
                </a:solidFill>
              </a:rPr>
              <a:t> </a:t>
            </a:r>
            <a:r>
              <a:rPr lang="en-US" sz="1100" dirty="0" err="1">
                <a:solidFill>
                  <a:schemeClr val="dk1"/>
                </a:solidFill>
              </a:rPr>
              <a:t>membeli</a:t>
            </a:r>
            <a:r>
              <a:rPr lang="en-US" sz="1100" dirty="0">
                <a:solidFill>
                  <a:schemeClr val="dk1"/>
                </a:solidFill>
              </a:rPr>
              <a:t>)</a:t>
            </a:r>
          </a:p>
          <a:p>
            <a:pPr marL="744538" indent="0">
              <a:lnSpc>
                <a:spcPct val="150000"/>
              </a:lnSpc>
              <a:buClr>
                <a:schemeClr val="dk1"/>
              </a:buClr>
              <a:buSzPct val="100000"/>
              <a:buNone/>
            </a:pPr>
            <a:r>
              <a:rPr lang="en-US" sz="1100" b="1" dirty="0">
                <a:solidFill>
                  <a:schemeClr val="dk1"/>
                </a:solidFill>
              </a:rPr>
              <a:t>CLUSTER 1</a:t>
            </a:r>
          </a:p>
          <a:p>
            <a:pPr marL="744538" lvl="0" indent="0" algn="l" rtl="0">
              <a:lnSpc>
                <a:spcPct val="150000"/>
              </a:lnSpc>
              <a:spcBef>
                <a:spcPts val="0"/>
              </a:spcBef>
              <a:spcAft>
                <a:spcPts val="0"/>
              </a:spcAft>
              <a:buClr>
                <a:schemeClr val="dk1"/>
              </a:buClr>
              <a:buSzPct val="100000"/>
              <a:buNone/>
            </a:pPr>
            <a:r>
              <a:rPr lang="en-US" sz="1100" dirty="0">
                <a:solidFill>
                  <a:schemeClr val="dk1"/>
                </a:solidFill>
              </a:rPr>
              <a:t>6 x 1.000.000 </a:t>
            </a:r>
            <a:r>
              <a:rPr lang="en-US" sz="1100" dirty="0" err="1">
                <a:solidFill>
                  <a:schemeClr val="dk1"/>
                </a:solidFill>
              </a:rPr>
              <a:t>sampai</a:t>
            </a:r>
            <a:r>
              <a:rPr lang="en-US" sz="1100" dirty="0">
                <a:solidFill>
                  <a:schemeClr val="dk1"/>
                </a:solidFill>
              </a:rPr>
              <a:t> 1.500.000 x 544 = </a:t>
            </a:r>
            <a:r>
              <a:rPr lang="en-US" sz="1100" b="1" dirty="0">
                <a:solidFill>
                  <a:schemeClr val="dk1"/>
                </a:solidFill>
              </a:rPr>
              <a:t>3.264.000.000 </a:t>
            </a:r>
            <a:r>
              <a:rPr lang="en-US" sz="1100" b="1" dirty="0" err="1">
                <a:solidFill>
                  <a:schemeClr val="dk1"/>
                </a:solidFill>
              </a:rPr>
              <a:t>sampai</a:t>
            </a:r>
            <a:r>
              <a:rPr lang="en-US" sz="1100" b="1" dirty="0">
                <a:solidFill>
                  <a:schemeClr val="dk1"/>
                </a:solidFill>
              </a:rPr>
              <a:t> 4.896.000.000 </a:t>
            </a:r>
          </a:p>
          <a:p>
            <a:pPr marL="744538" indent="0">
              <a:lnSpc>
                <a:spcPct val="150000"/>
              </a:lnSpc>
              <a:buClr>
                <a:schemeClr val="dk1"/>
              </a:buClr>
              <a:buSzPct val="100000"/>
              <a:buNone/>
            </a:pPr>
            <a:r>
              <a:rPr lang="en-US" sz="1100" b="1" dirty="0">
                <a:solidFill>
                  <a:schemeClr val="dk1"/>
                </a:solidFill>
              </a:rPr>
              <a:t>CLUSTER 2</a:t>
            </a:r>
          </a:p>
          <a:p>
            <a:pPr marL="744538" lvl="0" indent="0" algn="l" rtl="0">
              <a:lnSpc>
                <a:spcPct val="150000"/>
              </a:lnSpc>
              <a:spcBef>
                <a:spcPts val="0"/>
              </a:spcBef>
              <a:spcAft>
                <a:spcPts val="0"/>
              </a:spcAft>
              <a:buClr>
                <a:schemeClr val="dk1"/>
              </a:buClr>
              <a:buSzPct val="100000"/>
              <a:buNone/>
            </a:pPr>
            <a:r>
              <a:rPr lang="en-US" sz="1100" dirty="0">
                <a:solidFill>
                  <a:schemeClr val="dk1"/>
                </a:solidFill>
              </a:rPr>
              <a:t>8 x 500.000 </a:t>
            </a:r>
            <a:r>
              <a:rPr lang="en-US" sz="1100" dirty="0" err="1">
                <a:solidFill>
                  <a:schemeClr val="dk1"/>
                </a:solidFill>
              </a:rPr>
              <a:t>sampai</a:t>
            </a:r>
            <a:r>
              <a:rPr lang="en-US" sz="1100" dirty="0">
                <a:solidFill>
                  <a:schemeClr val="dk1"/>
                </a:solidFill>
              </a:rPr>
              <a:t> 1.000.000 x 544 = </a:t>
            </a:r>
            <a:r>
              <a:rPr lang="en-US" sz="1100" b="1" dirty="0">
                <a:solidFill>
                  <a:schemeClr val="dk1"/>
                </a:solidFill>
              </a:rPr>
              <a:t>2.176.000.000 </a:t>
            </a:r>
            <a:r>
              <a:rPr lang="en-US" sz="1100" b="1" dirty="0" err="1">
                <a:solidFill>
                  <a:schemeClr val="dk1"/>
                </a:solidFill>
              </a:rPr>
              <a:t>sampai</a:t>
            </a:r>
            <a:r>
              <a:rPr lang="en-US" sz="1100" b="1" dirty="0">
                <a:solidFill>
                  <a:schemeClr val="dk1"/>
                </a:solidFill>
              </a:rPr>
              <a:t> 4.352.000.000</a:t>
            </a:r>
          </a:p>
        </p:txBody>
      </p:sp>
      <p:sp>
        <p:nvSpPr>
          <p:cNvPr id="5" name="Google Shape;115;p27">
            <a:extLst>
              <a:ext uri="{FF2B5EF4-FFF2-40B4-BE49-F238E27FC236}">
                <a16:creationId xmlns:a16="http://schemas.microsoft.com/office/drawing/2014/main" id="{95135B1A-A504-4DB7-82F8-87AF5D68B368}"/>
              </a:ext>
            </a:extLst>
          </p:cNvPr>
          <p:cNvSpPr txBox="1"/>
          <p:nvPr/>
        </p:nvSpPr>
        <p:spPr>
          <a:xfrm>
            <a:off x="7064187" y="4789500"/>
            <a:ext cx="2071891"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
        <p:nvSpPr>
          <p:cNvPr id="9" name="TextBox 8">
            <a:extLst>
              <a:ext uri="{FF2B5EF4-FFF2-40B4-BE49-F238E27FC236}">
                <a16:creationId xmlns:a16="http://schemas.microsoft.com/office/drawing/2014/main" id="{B04963BD-A8C9-49F5-A549-D9F7100C8E50}"/>
              </a:ext>
            </a:extLst>
          </p:cNvPr>
          <p:cNvSpPr txBox="1"/>
          <p:nvPr/>
        </p:nvSpPr>
        <p:spPr>
          <a:xfrm>
            <a:off x="1051560" y="1670710"/>
            <a:ext cx="7040880" cy="253916"/>
          </a:xfrm>
          <a:prstGeom prst="rect">
            <a:avLst/>
          </a:prstGeom>
        </p:spPr>
        <p:style>
          <a:lnRef idx="3">
            <a:schemeClr val="lt1"/>
          </a:lnRef>
          <a:fillRef idx="1">
            <a:schemeClr val="accent5"/>
          </a:fillRef>
          <a:effectRef idx="1">
            <a:schemeClr val="accent5"/>
          </a:effectRef>
          <a:fontRef idx="minor">
            <a:schemeClr val="lt1"/>
          </a:fontRef>
        </p:style>
        <p:txBody>
          <a:bodyPr wrap="square" anchor="ctr">
            <a:spAutoFit/>
          </a:bodyPr>
          <a:lstStyle/>
          <a:p>
            <a:pPr marL="476250" lvl="0" algn="ctr" rtl="0">
              <a:spcBef>
                <a:spcPts val="0"/>
              </a:spcBef>
              <a:spcAft>
                <a:spcPts val="0"/>
              </a:spcAft>
              <a:buClr>
                <a:schemeClr val="dk1"/>
              </a:buClr>
              <a:buSzPts val="1500"/>
            </a:pPr>
            <a:r>
              <a:rPr lang="en-US" sz="1050" dirty="0">
                <a:solidFill>
                  <a:schemeClr val="bg1"/>
                </a:solidFill>
              </a:rPr>
              <a:t>TOTAL VISIT x TOTAL AMOUNT(yang </a:t>
            </a:r>
            <a:r>
              <a:rPr lang="en-US" sz="1050" dirty="0" err="1">
                <a:solidFill>
                  <a:schemeClr val="bg1"/>
                </a:solidFill>
              </a:rPr>
              <a:t>dihabiskan</a:t>
            </a:r>
            <a:r>
              <a:rPr lang="en-US" sz="1050" dirty="0">
                <a:solidFill>
                  <a:schemeClr val="bg1"/>
                </a:solidFill>
              </a:rPr>
              <a:t> </a:t>
            </a:r>
            <a:r>
              <a:rPr lang="en-US" sz="1050" dirty="0" err="1">
                <a:solidFill>
                  <a:schemeClr val="bg1"/>
                </a:solidFill>
              </a:rPr>
              <a:t>untuk</a:t>
            </a:r>
            <a:r>
              <a:rPr lang="en-US" sz="1050" dirty="0">
                <a:solidFill>
                  <a:schemeClr val="bg1"/>
                </a:solidFill>
              </a:rPr>
              <a:t> </a:t>
            </a:r>
            <a:r>
              <a:rPr lang="en-US" sz="1050" dirty="0" err="1">
                <a:solidFill>
                  <a:schemeClr val="bg1"/>
                </a:solidFill>
              </a:rPr>
              <a:t>berbelanja</a:t>
            </a:r>
            <a:r>
              <a:rPr lang="en-US" sz="1050" dirty="0">
                <a:solidFill>
                  <a:schemeClr val="bg1"/>
                </a:solidFill>
              </a:rPr>
              <a:t>) x JUMLAH CUSTOMER CLUSTER</a:t>
            </a:r>
          </a:p>
        </p:txBody>
      </p:sp>
    </p:spTree>
    <p:extLst>
      <p:ext uri="{BB962C8B-B14F-4D97-AF65-F5344CB8AC3E}">
        <p14:creationId xmlns:p14="http://schemas.microsoft.com/office/powerpoint/2010/main" val="406666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Overview</a:t>
            </a:r>
            <a:endParaRPr sz="2220" b="1" dirty="0">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0" y="560525"/>
            <a:ext cx="9144000" cy="1997225"/>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200" dirty="0">
                <a:solidFill>
                  <a:schemeClr val="dk1"/>
                </a:solidFill>
                <a:latin typeface="Dosis"/>
                <a:ea typeface="Dosis"/>
                <a:cs typeface="Dosis"/>
                <a:sym typeface="Dosis"/>
              </a:rPr>
              <a:t>“Sebuah perusahaan dapat berkembang dengan pesat saat mengetahui perilaku customer personality nya, sehingga dapat memberikan layanan serta manfaat lebih baik kepada customers yang berpotensi menjadi loyal customers. Dengan mengolah data historical marketing campaign guna menaikkan performa dan menyasar customers yang tepat agar dapat bertransaksi di platform perusahaan, dari insight data tersebut fokus kita adalah membuat sebuah model prediksi kluster sehingga memudahkan perusahaan dalam membuat keputusan ”</a:t>
            </a:r>
            <a:endParaRPr sz="1200" dirty="0">
              <a:solidFill>
                <a:schemeClr val="dk1"/>
              </a:solidFill>
              <a:latin typeface="Dosis"/>
              <a:ea typeface="Dosis"/>
              <a:cs typeface="Dosis"/>
              <a:sym typeface="Dosis"/>
            </a:endParaRPr>
          </a:p>
        </p:txBody>
      </p:sp>
      <p:sp>
        <p:nvSpPr>
          <p:cNvPr id="4" name="Google Shape;114;p27">
            <a:extLst>
              <a:ext uri="{FF2B5EF4-FFF2-40B4-BE49-F238E27FC236}">
                <a16:creationId xmlns:a16="http://schemas.microsoft.com/office/drawing/2014/main" id="{751CC108-8AF1-460E-A44A-43DA88FBFBED}"/>
              </a:ext>
            </a:extLst>
          </p:cNvPr>
          <p:cNvSpPr txBox="1">
            <a:spLocks/>
          </p:cNvSpPr>
          <p:nvPr/>
        </p:nvSpPr>
        <p:spPr>
          <a:xfrm>
            <a:off x="0" y="2178424"/>
            <a:ext cx="8516471" cy="317098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76250">
              <a:lnSpc>
                <a:spcPct val="150000"/>
              </a:lnSpc>
              <a:buClr>
                <a:schemeClr val="dk1"/>
              </a:buClr>
              <a:buSzPct val="100000"/>
              <a:buFont typeface="+mj-lt"/>
              <a:buAutoNum type="arabicPeriod"/>
            </a:pPr>
            <a:r>
              <a:rPr lang="en-US" sz="1200" dirty="0">
                <a:solidFill>
                  <a:schemeClr val="dk1"/>
                </a:solidFill>
                <a:latin typeface="+mn-lt"/>
              </a:rPr>
              <a:t>Upload Dataset dan </a:t>
            </a:r>
            <a:r>
              <a:rPr lang="en-US" sz="1200" dirty="0" err="1">
                <a:solidFill>
                  <a:schemeClr val="dk1"/>
                </a:solidFill>
                <a:latin typeface="+mn-lt"/>
              </a:rPr>
              <a:t>cek</a:t>
            </a:r>
            <a:r>
              <a:rPr lang="en-US" sz="1200" dirty="0">
                <a:solidFill>
                  <a:schemeClr val="dk1"/>
                </a:solidFill>
                <a:latin typeface="+mn-lt"/>
              </a:rPr>
              <a:t> </a:t>
            </a:r>
            <a:r>
              <a:rPr lang="en-US" sz="1200" dirty="0" err="1">
                <a:solidFill>
                  <a:schemeClr val="dk1"/>
                </a:solidFill>
                <a:latin typeface="+mn-lt"/>
              </a:rPr>
              <a:t>keseluruhan</a:t>
            </a:r>
            <a:r>
              <a:rPr lang="en-US" sz="1200" dirty="0">
                <a:solidFill>
                  <a:schemeClr val="dk1"/>
                </a:solidFill>
                <a:latin typeface="+mn-lt"/>
              </a:rPr>
              <a:t> data, </a:t>
            </a:r>
            <a:r>
              <a:rPr lang="en-US" sz="1200" dirty="0" err="1">
                <a:solidFill>
                  <a:schemeClr val="dk1"/>
                </a:solidFill>
                <a:latin typeface="+mn-lt"/>
              </a:rPr>
              <a:t>lalu</a:t>
            </a:r>
            <a:r>
              <a:rPr lang="en-US" sz="1200" dirty="0">
                <a:solidFill>
                  <a:schemeClr val="dk1"/>
                </a:solidFill>
                <a:latin typeface="+mn-lt"/>
              </a:rPr>
              <a:t> </a:t>
            </a:r>
            <a:r>
              <a:rPr lang="en-US" sz="1200" dirty="0" err="1">
                <a:solidFill>
                  <a:schemeClr val="dk1"/>
                </a:solidFill>
                <a:latin typeface="+mn-lt"/>
              </a:rPr>
              <a:t>mengisi</a:t>
            </a:r>
            <a:r>
              <a:rPr lang="en-US" sz="1200" dirty="0">
                <a:solidFill>
                  <a:schemeClr val="dk1"/>
                </a:solidFill>
                <a:latin typeface="+mn-lt"/>
              </a:rPr>
              <a:t> data null </a:t>
            </a:r>
            <a:r>
              <a:rPr lang="en-US" sz="1200" dirty="0" err="1">
                <a:solidFill>
                  <a:schemeClr val="dk1"/>
                </a:solidFill>
                <a:latin typeface="+mn-lt"/>
              </a:rPr>
              <a:t>kolom</a:t>
            </a:r>
            <a:r>
              <a:rPr lang="en-US" sz="1200" dirty="0">
                <a:solidFill>
                  <a:schemeClr val="dk1"/>
                </a:solidFill>
                <a:latin typeface="+mn-lt"/>
              </a:rPr>
              <a:t> ‘Income’ </a:t>
            </a:r>
            <a:r>
              <a:rPr lang="en-US" sz="1200" dirty="0" err="1">
                <a:solidFill>
                  <a:schemeClr val="dk1"/>
                </a:solidFill>
                <a:latin typeface="+mn-lt"/>
              </a:rPr>
              <a:t>dengan</a:t>
            </a:r>
            <a:r>
              <a:rPr lang="en-US" sz="1200" dirty="0">
                <a:solidFill>
                  <a:schemeClr val="dk1"/>
                </a:solidFill>
                <a:latin typeface="+mn-lt"/>
              </a:rPr>
              <a:t> Median, dan </a:t>
            </a:r>
            <a:r>
              <a:rPr lang="en-US" sz="1200" dirty="0" err="1">
                <a:solidFill>
                  <a:schemeClr val="dk1"/>
                </a:solidFill>
                <a:latin typeface="+mn-lt"/>
              </a:rPr>
              <a:t>cek</a:t>
            </a:r>
            <a:r>
              <a:rPr lang="en-US" sz="1200" dirty="0">
                <a:solidFill>
                  <a:schemeClr val="dk1"/>
                </a:solidFill>
                <a:latin typeface="+mn-lt"/>
              </a:rPr>
              <a:t> duplicate data.</a:t>
            </a:r>
          </a:p>
          <a:p>
            <a:pPr marL="476250">
              <a:lnSpc>
                <a:spcPct val="150000"/>
              </a:lnSpc>
              <a:buClr>
                <a:schemeClr val="dk1"/>
              </a:buClr>
              <a:buSzPct val="100000"/>
              <a:buFont typeface="+mj-lt"/>
              <a:buAutoNum type="arabicPeriod"/>
            </a:pPr>
            <a:r>
              <a:rPr lang="en-US" sz="1200" dirty="0" err="1">
                <a:solidFill>
                  <a:schemeClr val="dk1"/>
                </a:solidFill>
                <a:latin typeface="+mn-lt"/>
              </a:rPr>
              <a:t>Melakukan</a:t>
            </a:r>
            <a:r>
              <a:rPr lang="en-US" sz="1200" dirty="0">
                <a:solidFill>
                  <a:schemeClr val="dk1"/>
                </a:solidFill>
                <a:latin typeface="+mn-lt"/>
              </a:rPr>
              <a:t> feature engineering:</a:t>
            </a:r>
          </a:p>
          <a:p>
            <a:pPr marL="744538" indent="-233363">
              <a:lnSpc>
                <a:spcPct val="150000"/>
              </a:lnSpc>
              <a:buClr>
                <a:schemeClr val="dk1"/>
              </a:buClr>
              <a:buSzPct val="100000"/>
            </a:pPr>
            <a:r>
              <a:rPr lang="en-US" sz="1200" dirty="0">
                <a:solidFill>
                  <a:schemeClr val="dk1"/>
                </a:solidFill>
                <a:latin typeface="+mn-lt"/>
              </a:rPr>
              <a:t>Total Purchase</a:t>
            </a:r>
          </a:p>
          <a:p>
            <a:pPr marL="744538" indent="-233363">
              <a:lnSpc>
                <a:spcPct val="150000"/>
              </a:lnSpc>
              <a:buClr>
                <a:schemeClr val="dk1"/>
              </a:buClr>
              <a:buSzPct val="100000"/>
            </a:pPr>
            <a:r>
              <a:rPr lang="en-US" sz="1200" dirty="0">
                <a:solidFill>
                  <a:schemeClr val="dk1"/>
                </a:solidFill>
                <a:latin typeface="+mn-lt"/>
              </a:rPr>
              <a:t>Conversion Rate</a:t>
            </a:r>
          </a:p>
          <a:p>
            <a:pPr marL="744538" indent="-233363">
              <a:lnSpc>
                <a:spcPct val="150000"/>
              </a:lnSpc>
              <a:buClr>
                <a:schemeClr val="dk1"/>
              </a:buClr>
              <a:buSzPct val="100000"/>
            </a:pPr>
            <a:r>
              <a:rPr lang="en-US" sz="1200" dirty="0">
                <a:solidFill>
                  <a:schemeClr val="dk1"/>
                </a:solidFill>
                <a:latin typeface="+mn-lt"/>
              </a:rPr>
              <a:t>Total Children</a:t>
            </a:r>
          </a:p>
          <a:p>
            <a:pPr marL="744538" indent="-233363">
              <a:lnSpc>
                <a:spcPct val="150000"/>
              </a:lnSpc>
              <a:buClr>
                <a:schemeClr val="dk1"/>
              </a:buClr>
              <a:buSzPct val="100000"/>
            </a:pPr>
            <a:r>
              <a:rPr lang="en-US" sz="1200" dirty="0">
                <a:solidFill>
                  <a:schemeClr val="dk1"/>
                </a:solidFill>
                <a:latin typeface="+mn-lt"/>
              </a:rPr>
              <a:t>Family Size</a:t>
            </a:r>
          </a:p>
          <a:p>
            <a:pPr marL="744538" indent="-233363">
              <a:lnSpc>
                <a:spcPct val="150000"/>
              </a:lnSpc>
              <a:buClr>
                <a:schemeClr val="dk1"/>
              </a:buClr>
              <a:buSzPct val="100000"/>
            </a:pPr>
            <a:r>
              <a:rPr lang="en-US" sz="1200" dirty="0">
                <a:solidFill>
                  <a:schemeClr val="dk1"/>
                </a:solidFill>
                <a:latin typeface="+mn-lt"/>
              </a:rPr>
              <a:t>Age</a:t>
            </a:r>
          </a:p>
          <a:p>
            <a:pPr marL="744538" indent="-233363">
              <a:lnSpc>
                <a:spcPct val="150000"/>
              </a:lnSpc>
              <a:buClr>
                <a:schemeClr val="dk1"/>
              </a:buClr>
              <a:buSzPct val="100000"/>
            </a:pPr>
            <a:r>
              <a:rPr lang="en-US" sz="1200" dirty="0">
                <a:solidFill>
                  <a:schemeClr val="dk1"/>
                </a:solidFill>
                <a:latin typeface="+mn-lt"/>
              </a:rPr>
              <a:t>How long being customer Since Registration</a:t>
            </a:r>
          </a:p>
          <a:p>
            <a:pPr marL="744538" indent="-233363">
              <a:lnSpc>
                <a:spcPct val="150000"/>
              </a:lnSpc>
              <a:buClr>
                <a:schemeClr val="dk1"/>
              </a:buClr>
              <a:buSzPct val="100000"/>
            </a:pPr>
            <a:r>
              <a:rPr lang="en-US" sz="1200" dirty="0">
                <a:solidFill>
                  <a:schemeClr val="dk1"/>
                </a:solidFill>
                <a:latin typeface="+mn-lt"/>
              </a:rPr>
              <a:t>Total Spent on product</a:t>
            </a:r>
          </a:p>
          <a:p>
            <a:pPr marL="744538" indent="-233363">
              <a:lnSpc>
                <a:spcPct val="150000"/>
              </a:lnSpc>
              <a:buClr>
                <a:schemeClr val="dk1"/>
              </a:buClr>
              <a:buSzPct val="100000"/>
            </a:pPr>
            <a:r>
              <a:rPr lang="en-US" sz="1200" dirty="0">
                <a:solidFill>
                  <a:schemeClr val="dk1"/>
                </a:solidFill>
                <a:latin typeface="+mn-lt"/>
              </a:rPr>
              <a:t>Total Campaign yang </a:t>
            </a:r>
            <a:r>
              <a:rPr lang="en-US" sz="1200" dirty="0" err="1">
                <a:solidFill>
                  <a:schemeClr val="dk1"/>
                </a:solidFill>
                <a:latin typeface="+mn-lt"/>
              </a:rPr>
              <a:t>diterima</a:t>
            </a:r>
            <a:r>
              <a:rPr lang="en-US" sz="1200" dirty="0">
                <a:solidFill>
                  <a:schemeClr val="dk1"/>
                </a:solidFill>
                <a:latin typeface="+mn-lt"/>
              </a:rPr>
              <a:t> </a:t>
            </a:r>
          </a:p>
          <a:p>
            <a:pPr marL="452438">
              <a:lnSpc>
                <a:spcPct val="150000"/>
              </a:lnSpc>
              <a:buClr>
                <a:schemeClr val="dk1"/>
              </a:buClr>
              <a:buSzPct val="100000"/>
              <a:buFont typeface="+mj-lt"/>
              <a:buAutoNum type="arabicPeriod" startAt="3"/>
            </a:pPr>
            <a:r>
              <a:rPr lang="en-US" sz="1200" dirty="0" err="1">
                <a:solidFill>
                  <a:schemeClr val="dk1"/>
                </a:solidFill>
                <a:latin typeface="+mn-lt"/>
              </a:rPr>
              <a:t>Membuat</a:t>
            </a:r>
            <a:r>
              <a:rPr lang="en-US" sz="1200" dirty="0">
                <a:solidFill>
                  <a:schemeClr val="dk1"/>
                </a:solidFill>
                <a:latin typeface="+mn-lt"/>
              </a:rPr>
              <a:t> </a:t>
            </a:r>
            <a:r>
              <a:rPr lang="en-US" sz="1200" dirty="0" err="1">
                <a:solidFill>
                  <a:schemeClr val="dk1"/>
                </a:solidFill>
                <a:latin typeface="+mn-lt"/>
              </a:rPr>
              <a:t>Kelompok</a:t>
            </a:r>
            <a:r>
              <a:rPr lang="en-US" sz="1200" dirty="0">
                <a:solidFill>
                  <a:schemeClr val="dk1"/>
                </a:solidFill>
                <a:latin typeface="+mn-lt"/>
              </a:rPr>
              <a:t> </a:t>
            </a:r>
            <a:r>
              <a:rPr lang="en-US" sz="1200" dirty="0" err="1">
                <a:solidFill>
                  <a:schemeClr val="dk1"/>
                </a:solidFill>
                <a:latin typeface="+mn-lt"/>
              </a:rPr>
              <a:t>Umur</a:t>
            </a:r>
            <a:r>
              <a:rPr lang="en-US" sz="1200" dirty="0">
                <a:solidFill>
                  <a:schemeClr val="dk1"/>
                </a:solidFill>
                <a:latin typeface="+mn-lt"/>
              </a:rPr>
              <a:t>, </a:t>
            </a:r>
            <a:r>
              <a:rPr lang="en-US" sz="1200" dirty="0" err="1">
                <a:solidFill>
                  <a:schemeClr val="dk1"/>
                </a:solidFill>
                <a:latin typeface="+mn-lt"/>
              </a:rPr>
              <a:t>Pendapatan</a:t>
            </a:r>
            <a:r>
              <a:rPr lang="en-US" sz="1200" dirty="0">
                <a:solidFill>
                  <a:schemeClr val="dk1"/>
                </a:solidFill>
                <a:latin typeface="+mn-lt"/>
              </a:rPr>
              <a:t>, dan </a:t>
            </a:r>
            <a:r>
              <a:rPr lang="en-US" sz="1200" dirty="0" err="1">
                <a:solidFill>
                  <a:schemeClr val="dk1"/>
                </a:solidFill>
                <a:latin typeface="+mn-lt"/>
              </a:rPr>
              <a:t>Pembelian</a:t>
            </a:r>
            <a:r>
              <a:rPr lang="en-US" sz="1200" dirty="0">
                <a:solidFill>
                  <a:schemeClr val="dk1"/>
                </a:solidFill>
                <a:latin typeface="+mn-lt"/>
              </a:rPr>
              <a:t>.</a:t>
            </a:r>
          </a:p>
          <a:p>
            <a:pPr marL="452438">
              <a:lnSpc>
                <a:spcPct val="150000"/>
              </a:lnSpc>
              <a:buClr>
                <a:schemeClr val="dk1"/>
              </a:buClr>
              <a:buSzPct val="100000"/>
              <a:buFont typeface="+mj-lt"/>
              <a:buAutoNum type="arabicPeriod" startAt="3"/>
            </a:pPr>
            <a:r>
              <a:rPr lang="en-US" sz="1200" dirty="0" err="1">
                <a:solidFill>
                  <a:schemeClr val="dk1"/>
                </a:solidFill>
                <a:latin typeface="+mn-lt"/>
              </a:rPr>
              <a:t>Membuat</a:t>
            </a:r>
            <a:r>
              <a:rPr lang="en-US" sz="1200" dirty="0">
                <a:solidFill>
                  <a:schemeClr val="dk1"/>
                </a:solidFill>
                <a:latin typeface="+mn-lt"/>
              </a:rPr>
              <a:t> plot yang </a:t>
            </a:r>
            <a:r>
              <a:rPr lang="en-US" sz="1200" dirty="0" err="1">
                <a:solidFill>
                  <a:schemeClr val="dk1"/>
                </a:solidFill>
                <a:latin typeface="+mn-lt"/>
              </a:rPr>
              <a:t>dapat</a:t>
            </a:r>
            <a:r>
              <a:rPr lang="en-US" sz="1200" dirty="0">
                <a:solidFill>
                  <a:schemeClr val="dk1"/>
                </a:solidFill>
                <a:latin typeface="+mn-lt"/>
              </a:rPr>
              <a:t> </a:t>
            </a:r>
            <a:r>
              <a:rPr lang="en-US" sz="1200" dirty="0" err="1">
                <a:solidFill>
                  <a:schemeClr val="dk1"/>
                </a:solidFill>
                <a:latin typeface="+mn-lt"/>
              </a:rPr>
              <a:t>menunjukkan</a:t>
            </a:r>
            <a:r>
              <a:rPr lang="en-US" sz="1200" dirty="0">
                <a:solidFill>
                  <a:schemeClr val="dk1"/>
                </a:solidFill>
                <a:latin typeface="+mn-lt"/>
              </a:rPr>
              <a:t> </a:t>
            </a:r>
            <a:r>
              <a:rPr lang="en-US" sz="1200" dirty="0" err="1">
                <a:solidFill>
                  <a:schemeClr val="dk1"/>
                </a:solidFill>
                <a:latin typeface="+mn-lt"/>
              </a:rPr>
              <a:t>hubungan</a:t>
            </a:r>
            <a:r>
              <a:rPr lang="en-US" sz="1200" dirty="0">
                <a:solidFill>
                  <a:schemeClr val="dk1"/>
                </a:solidFill>
                <a:latin typeface="+mn-lt"/>
              </a:rPr>
              <a:t> </a:t>
            </a:r>
            <a:r>
              <a:rPr lang="en-US" sz="1200" dirty="0" err="1">
                <a:solidFill>
                  <a:schemeClr val="dk1"/>
                </a:solidFill>
                <a:latin typeface="+mn-lt"/>
              </a:rPr>
              <a:t>antara</a:t>
            </a:r>
            <a:r>
              <a:rPr lang="en-US" sz="1200" dirty="0">
                <a:solidFill>
                  <a:schemeClr val="dk1"/>
                </a:solidFill>
                <a:latin typeface="+mn-lt"/>
              </a:rPr>
              <a:t> conversion rate dan </a:t>
            </a:r>
            <a:r>
              <a:rPr lang="en-US" sz="1200" dirty="0" err="1">
                <a:solidFill>
                  <a:schemeClr val="dk1"/>
                </a:solidFill>
                <a:latin typeface="+mn-lt"/>
              </a:rPr>
              <a:t>jenis</a:t>
            </a:r>
            <a:r>
              <a:rPr lang="en-US" sz="1200" dirty="0">
                <a:solidFill>
                  <a:schemeClr val="dk1"/>
                </a:solidFill>
                <a:latin typeface="+mn-lt"/>
              </a:rPr>
              <a:t> user yang </a:t>
            </a:r>
            <a:r>
              <a:rPr lang="en-US" sz="1200" dirty="0" err="1">
                <a:solidFill>
                  <a:schemeClr val="dk1"/>
                </a:solidFill>
                <a:latin typeface="+mn-lt"/>
              </a:rPr>
              <a:t>berpotensi</a:t>
            </a:r>
            <a:r>
              <a:rPr lang="en-US" sz="1200" dirty="0">
                <a:solidFill>
                  <a:schemeClr val="dk1"/>
                </a:solidFill>
                <a:latin typeface="+mn-lt"/>
              </a:rPr>
              <a:t> </a:t>
            </a:r>
            <a:r>
              <a:rPr lang="en-US" sz="1200" dirty="0" err="1">
                <a:solidFill>
                  <a:schemeClr val="dk1"/>
                </a:solidFill>
                <a:latin typeface="+mn-lt"/>
              </a:rPr>
              <a:t>lebih</a:t>
            </a:r>
            <a:r>
              <a:rPr lang="en-US" sz="1200" dirty="0">
                <a:solidFill>
                  <a:schemeClr val="dk1"/>
                </a:solidFill>
                <a:latin typeface="+mn-lt"/>
              </a:rPr>
              <a:t> </a:t>
            </a:r>
            <a:r>
              <a:rPr lang="en-US" sz="1200" dirty="0" err="1">
                <a:solidFill>
                  <a:schemeClr val="dk1"/>
                </a:solidFill>
                <a:latin typeface="+mn-lt"/>
              </a:rPr>
              <a:t>besar</a:t>
            </a:r>
            <a:r>
              <a:rPr lang="en-US" sz="1200" dirty="0">
                <a:solidFill>
                  <a:schemeClr val="dk1"/>
                </a:solidFill>
                <a:latin typeface="+mn-lt"/>
              </a:rPr>
              <a:t> </a:t>
            </a:r>
            <a:r>
              <a:rPr lang="en-US" sz="1200" dirty="0" err="1">
                <a:solidFill>
                  <a:schemeClr val="dk1"/>
                </a:solidFill>
                <a:latin typeface="+mn-lt"/>
              </a:rPr>
              <a:t>untuk</a:t>
            </a:r>
            <a:r>
              <a:rPr lang="en-US" sz="1200" dirty="0">
                <a:solidFill>
                  <a:schemeClr val="dk1"/>
                </a:solidFill>
                <a:latin typeface="+mn-lt"/>
              </a:rPr>
              <a:t> </a:t>
            </a:r>
            <a:r>
              <a:rPr lang="en-US" sz="1200" dirty="0" err="1">
                <a:solidFill>
                  <a:schemeClr val="dk1"/>
                </a:solidFill>
                <a:latin typeface="+mn-lt"/>
              </a:rPr>
              <a:t>merespon</a:t>
            </a:r>
            <a:r>
              <a:rPr lang="en-US" sz="1200" dirty="0">
                <a:solidFill>
                  <a:schemeClr val="dk1"/>
                </a:solidFill>
                <a:latin typeface="+mn-lt"/>
              </a:rPr>
              <a:t> campaign.</a:t>
            </a:r>
          </a:p>
        </p:txBody>
      </p:sp>
      <p:sp>
        <p:nvSpPr>
          <p:cNvPr id="5" name="Google Shape;113;p27">
            <a:extLst>
              <a:ext uri="{FF2B5EF4-FFF2-40B4-BE49-F238E27FC236}">
                <a16:creationId xmlns:a16="http://schemas.microsoft.com/office/drawing/2014/main" id="{60CFCCBE-3F36-4734-9A38-FDF7245C591B}"/>
              </a:ext>
            </a:extLst>
          </p:cNvPr>
          <p:cNvSpPr txBox="1">
            <a:spLocks/>
          </p:cNvSpPr>
          <p:nvPr/>
        </p:nvSpPr>
        <p:spPr>
          <a:xfrm>
            <a:off x="228599" y="1603556"/>
            <a:ext cx="8686801" cy="572700"/>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200" b="1" dirty="0"/>
              <a:t>Conversion Rate Analysis Based on Income, Spending and Age</a:t>
            </a:r>
            <a:endParaRPr lang="en-US" sz="2200" b="1" i="1" dirty="0"/>
          </a:p>
        </p:txBody>
      </p:sp>
      <p:sp>
        <p:nvSpPr>
          <p:cNvPr id="6" name="Google Shape;115;p27">
            <a:extLst>
              <a:ext uri="{FF2B5EF4-FFF2-40B4-BE49-F238E27FC236}">
                <a16:creationId xmlns:a16="http://schemas.microsoft.com/office/drawing/2014/main" id="{1B2B36EA-4541-4EBB-999B-68F6258A1513}"/>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Conversion Rate Analysis Based on Income, Spending and Age</a:t>
            </a:r>
            <a:endParaRPr b="1" i="1"/>
          </a:p>
        </p:txBody>
      </p:sp>
      <p:sp>
        <p:nvSpPr>
          <p:cNvPr id="5" name="Google Shape;115;p27">
            <a:extLst>
              <a:ext uri="{FF2B5EF4-FFF2-40B4-BE49-F238E27FC236}">
                <a16:creationId xmlns:a16="http://schemas.microsoft.com/office/drawing/2014/main" id="{6933B053-5392-44F2-A654-391B2B0B6505}"/>
              </a:ext>
            </a:extLst>
          </p:cNvPr>
          <p:cNvSpPr txBox="1"/>
          <p:nvPr/>
        </p:nvSpPr>
        <p:spPr>
          <a:xfrm>
            <a:off x="4674288"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30" name="Picture 6">
            <a:extLst>
              <a:ext uri="{FF2B5EF4-FFF2-40B4-BE49-F238E27FC236}">
                <a16:creationId xmlns:a16="http://schemas.microsoft.com/office/drawing/2014/main" id="{5A2FE23D-70A7-47A7-B90A-1EF179169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882" y="560525"/>
            <a:ext cx="5576406" cy="20005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92D489E-10AA-4E63-9C19-83A8CC2559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823882"/>
            <a:ext cx="6516677" cy="23196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A10158-F83B-4E3A-BBFA-6719B3D2BACA}"/>
              </a:ext>
            </a:extLst>
          </p:cNvPr>
          <p:cNvSpPr/>
          <p:nvPr/>
        </p:nvSpPr>
        <p:spPr>
          <a:xfrm>
            <a:off x="413767" y="937614"/>
            <a:ext cx="2416545" cy="1077218"/>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cap="none" spc="0" dirty="0">
                <a:ln w="0"/>
                <a:solidFill>
                  <a:schemeClr val="bg1"/>
                </a:solidFill>
                <a:effectLst>
                  <a:outerShdw blurRad="38100" dist="19050" dir="2700000" algn="tl" rotWithShape="0">
                    <a:schemeClr val="dk1">
                      <a:alpha val="40000"/>
                    </a:schemeClr>
                  </a:outerShdw>
                </a:effectLst>
              </a:rPr>
              <a:t>Relation</a:t>
            </a:r>
          </a:p>
          <a:p>
            <a:pPr algn="ctr"/>
            <a:r>
              <a:rPr lang="en-US" sz="1600" b="1" cap="none" spc="0" dirty="0">
                <a:ln w="0"/>
                <a:solidFill>
                  <a:schemeClr val="bg1"/>
                </a:solidFill>
                <a:effectLst>
                  <a:outerShdw blurRad="38100" dist="19050" dir="2700000" algn="tl" rotWithShape="0">
                    <a:schemeClr val="dk1">
                      <a:alpha val="40000"/>
                    </a:schemeClr>
                  </a:outerShdw>
                </a:effectLst>
              </a:rPr>
              <a:t> Total Campaign </a:t>
            </a: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3" name="Arrow: Right 2">
            <a:extLst>
              <a:ext uri="{FF2B5EF4-FFF2-40B4-BE49-F238E27FC236}">
                <a16:creationId xmlns:a16="http://schemas.microsoft.com/office/drawing/2014/main" id="{2AC39DB5-0926-44D4-ABD1-EDD6FCB7B6F6}"/>
              </a:ext>
            </a:extLst>
          </p:cNvPr>
          <p:cNvSpPr/>
          <p:nvPr/>
        </p:nvSpPr>
        <p:spPr>
          <a:xfrm>
            <a:off x="2922672" y="1246864"/>
            <a:ext cx="609600"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D251D69-C5F2-4890-863F-B774EBEDDF8F}"/>
              </a:ext>
            </a:extLst>
          </p:cNvPr>
          <p:cNvSpPr/>
          <p:nvPr/>
        </p:nvSpPr>
        <p:spPr>
          <a:xfrm>
            <a:off x="7033320" y="2982683"/>
            <a:ext cx="2018315" cy="1077218"/>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cap="none" spc="0" dirty="0">
                <a:ln w="0"/>
                <a:solidFill>
                  <a:schemeClr val="bg1"/>
                </a:solidFill>
                <a:effectLst>
                  <a:outerShdw blurRad="38100" dist="19050" dir="2700000" algn="tl" rotWithShape="0">
                    <a:schemeClr val="dk1">
                      <a:alpha val="40000"/>
                    </a:schemeClr>
                  </a:outerShdw>
                </a:effectLst>
              </a:rPr>
              <a:t>Relation </a:t>
            </a:r>
          </a:p>
          <a:p>
            <a:pPr algn="ctr"/>
            <a:r>
              <a:rPr lang="en-US" sz="1600" b="1" cap="none" spc="0" dirty="0">
                <a:ln w="0"/>
                <a:solidFill>
                  <a:schemeClr val="bg1"/>
                </a:solidFill>
                <a:effectLst>
                  <a:outerShdw blurRad="38100" dist="19050" dir="2700000" algn="tl" rotWithShape="0">
                    <a:schemeClr val="dk1">
                      <a:alpha val="40000"/>
                    </a:schemeClr>
                  </a:outerShdw>
                </a:effectLst>
              </a:rPr>
              <a:t>Marital Status</a:t>
            </a: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14" name="Arrow: Right 13">
            <a:extLst>
              <a:ext uri="{FF2B5EF4-FFF2-40B4-BE49-F238E27FC236}">
                <a16:creationId xmlns:a16="http://schemas.microsoft.com/office/drawing/2014/main" id="{CFD33695-BF55-4468-93D1-34BFEB987345}"/>
              </a:ext>
            </a:extLst>
          </p:cNvPr>
          <p:cNvSpPr/>
          <p:nvPr/>
        </p:nvSpPr>
        <p:spPr>
          <a:xfrm rot="10800000">
            <a:off x="6576544" y="3599709"/>
            <a:ext cx="323021"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467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Conversion Rate Analysis Based on Income, Spending and Age</a:t>
            </a:r>
            <a:endParaRPr b="1" i="1" dirty="0"/>
          </a:p>
        </p:txBody>
      </p:sp>
      <p:sp>
        <p:nvSpPr>
          <p:cNvPr id="5" name="Google Shape;115;p27">
            <a:extLst>
              <a:ext uri="{FF2B5EF4-FFF2-40B4-BE49-F238E27FC236}">
                <a16:creationId xmlns:a16="http://schemas.microsoft.com/office/drawing/2014/main" id="{6933B053-5392-44F2-A654-391B2B0B6505}"/>
              </a:ext>
            </a:extLst>
          </p:cNvPr>
          <p:cNvSpPr txBox="1"/>
          <p:nvPr/>
        </p:nvSpPr>
        <p:spPr>
          <a:xfrm>
            <a:off x="4674288"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2052" name="Picture 4">
            <a:extLst>
              <a:ext uri="{FF2B5EF4-FFF2-40B4-BE49-F238E27FC236}">
                <a16:creationId xmlns:a16="http://schemas.microsoft.com/office/drawing/2014/main" id="{A19F723D-8C2C-42EF-B260-346A95295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4" y="2940425"/>
            <a:ext cx="6115509" cy="21939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012FD9-78B5-4462-A7AE-E5E064A81FFF}"/>
              </a:ext>
            </a:extLst>
          </p:cNvPr>
          <p:cNvSpPr/>
          <p:nvPr/>
        </p:nvSpPr>
        <p:spPr>
          <a:xfrm>
            <a:off x="319260" y="902840"/>
            <a:ext cx="2160659" cy="1077218"/>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cap="none" spc="0" dirty="0">
                <a:ln w="0"/>
                <a:solidFill>
                  <a:schemeClr val="bg1"/>
                </a:solidFill>
                <a:effectLst>
                  <a:outerShdw blurRad="38100" dist="19050" dir="2700000" algn="tl" rotWithShape="0">
                    <a:schemeClr val="dk1">
                      <a:alpha val="40000"/>
                    </a:schemeClr>
                  </a:outerShdw>
                </a:effectLst>
              </a:rPr>
              <a:t>Relation</a:t>
            </a:r>
          </a:p>
          <a:p>
            <a:pPr algn="ctr"/>
            <a:r>
              <a:rPr lang="en-US" sz="1600" b="1" cap="none" spc="0" dirty="0">
                <a:ln w="0"/>
                <a:solidFill>
                  <a:schemeClr val="bg1"/>
                </a:solidFill>
                <a:effectLst>
                  <a:outerShdw blurRad="38100" dist="19050" dir="2700000" algn="tl" rotWithShape="0">
                    <a:schemeClr val="dk1">
                      <a:alpha val="40000"/>
                    </a:schemeClr>
                  </a:outerShdw>
                </a:effectLst>
              </a:rPr>
              <a:t>Education</a:t>
            </a: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11" name="Arrow: Right 10">
            <a:extLst>
              <a:ext uri="{FF2B5EF4-FFF2-40B4-BE49-F238E27FC236}">
                <a16:creationId xmlns:a16="http://schemas.microsoft.com/office/drawing/2014/main" id="{91B03572-E72B-43CE-9EED-EAD787F18C80}"/>
              </a:ext>
            </a:extLst>
          </p:cNvPr>
          <p:cNvSpPr/>
          <p:nvPr/>
        </p:nvSpPr>
        <p:spPr>
          <a:xfrm>
            <a:off x="2577706" y="1242867"/>
            <a:ext cx="609600"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D143705-9493-4D3D-ACED-A01E55148138}"/>
              </a:ext>
            </a:extLst>
          </p:cNvPr>
          <p:cNvSpPr/>
          <p:nvPr/>
        </p:nvSpPr>
        <p:spPr>
          <a:xfrm>
            <a:off x="6747351" y="3350514"/>
            <a:ext cx="2237297" cy="1077218"/>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dirty="0">
                <a:ln w="0"/>
                <a:solidFill>
                  <a:schemeClr val="bg1"/>
                </a:solidFill>
                <a:effectLst>
                  <a:outerShdw blurRad="38100" dist="19050" dir="2700000" algn="tl" rotWithShape="0">
                    <a:schemeClr val="dk1">
                      <a:alpha val="40000"/>
                    </a:schemeClr>
                  </a:outerShdw>
                </a:effectLst>
              </a:rPr>
              <a:t>Relation</a:t>
            </a:r>
          </a:p>
          <a:p>
            <a:pPr algn="ctr"/>
            <a:r>
              <a:rPr lang="en-US" sz="1600" b="1" dirty="0">
                <a:ln w="0"/>
                <a:solidFill>
                  <a:schemeClr val="bg1"/>
                </a:solidFill>
                <a:effectLst>
                  <a:outerShdw blurRad="38100" dist="19050" dir="2700000" algn="tl" rotWithShape="0">
                    <a:schemeClr val="dk1">
                      <a:alpha val="40000"/>
                    </a:schemeClr>
                  </a:outerShdw>
                </a:effectLst>
              </a:rPr>
              <a:t>Family Size</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13" name="Arrow: Right 12">
            <a:extLst>
              <a:ext uri="{FF2B5EF4-FFF2-40B4-BE49-F238E27FC236}">
                <a16:creationId xmlns:a16="http://schemas.microsoft.com/office/drawing/2014/main" id="{9F58B8E3-B73E-4DCE-9459-1A38F458FB68}"/>
              </a:ext>
            </a:extLst>
          </p:cNvPr>
          <p:cNvSpPr/>
          <p:nvPr/>
        </p:nvSpPr>
        <p:spPr>
          <a:xfrm rot="10800000">
            <a:off x="6179498" y="3685469"/>
            <a:ext cx="483118"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pic>
        <p:nvPicPr>
          <p:cNvPr id="2054" name="Picture 6">
            <a:extLst>
              <a:ext uri="{FF2B5EF4-FFF2-40B4-BE49-F238E27FC236}">
                <a16:creationId xmlns:a16="http://schemas.microsoft.com/office/drawing/2014/main" id="{CD95D04F-CEB5-475B-AF89-C10047AA6C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5093" y="558597"/>
            <a:ext cx="5858907" cy="210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69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Conversion Rate Analysis Based on Income, Spending and Age</a:t>
            </a:r>
            <a:endParaRPr b="1" i="1" dirty="0"/>
          </a:p>
        </p:txBody>
      </p:sp>
      <p:sp>
        <p:nvSpPr>
          <p:cNvPr id="5" name="Google Shape;115;p27">
            <a:extLst>
              <a:ext uri="{FF2B5EF4-FFF2-40B4-BE49-F238E27FC236}">
                <a16:creationId xmlns:a16="http://schemas.microsoft.com/office/drawing/2014/main" id="{6933B053-5392-44F2-A654-391B2B0B6505}"/>
              </a:ext>
            </a:extLst>
          </p:cNvPr>
          <p:cNvSpPr txBox="1"/>
          <p:nvPr/>
        </p:nvSpPr>
        <p:spPr>
          <a:xfrm>
            <a:off x="4674288"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3074" name="Picture 2">
            <a:extLst>
              <a:ext uri="{FF2B5EF4-FFF2-40B4-BE49-F238E27FC236}">
                <a16:creationId xmlns:a16="http://schemas.microsoft.com/office/drawing/2014/main" id="{0E1E4907-E211-4455-A322-1D471F2A6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485" y="576159"/>
            <a:ext cx="5615803" cy="213971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F63EC74-9C32-4375-BFCF-C0556FAE57A1}"/>
              </a:ext>
            </a:extLst>
          </p:cNvPr>
          <p:cNvSpPr/>
          <p:nvPr/>
        </p:nvSpPr>
        <p:spPr>
          <a:xfrm>
            <a:off x="386058" y="833843"/>
            <a:ext cx="2416545" cy="1323439"/>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dirty="0">
                <a:ln w="0"/>
                <a:solidFill>
                  <a:schemeClr val="bg1"/>
                </a:solidFill>
                <a:effectLst>
                  <a:outerShdw blurRad="38100" dist="19050" dir="2700000" algn="tl" rotWithShape="0">
                    <a:schemeClr val="dk1">
                      <a:alpha val="40000"/>
                    </a:schemeClr>
                  </a:outerShdw>
                </a:effectLst>
              </a:rPr>
              <a:t>Relation</a:t>
            </a:r>
          </a:p>
          <a:p>
            <a:pPr algn="ctr"/>
            <a:r>
              <a:rPr lang="en-US" sz="1600" b="1" cap="none" spc="0" dirty="0">
                <a:ln w="0"/>
                <a:solidFill>
                  <a:schemeClr val="bg1"/>
                </a:solidFill>
                <a:effectLst>
                  <a:outerShdw blurRad="38100" dist="19050" dir="2700000" algn="tl" rotWithShape="0">
                    <a:schemeClr val="dk1">
                      <a:alpha val="40000"/>
                    </a:schemeClr>
                  </a:outerShdw>
                </a:effectLst>
              </a:rPr>
              <a:t>How </a:t>
            </a:r>
            <a:r>
              <a:rPr lang="en-US" sz="1600" b="1" dirty="0">
                <a:ln w="0"/>
                <a:solidFill>
                  <a:schemeClr val="bg1"/>
                </a:solidFill>
                <a:effectLst>
                  <a:outerShdw blurRad="38100" dist="19050" dir="2700000" algn="tl" rotWithShape="0">
                    <a:schemeClr val="dk1">
                      <a:alpha val="40000"/>
                    </a:schemeClr>
                  </a:outerShdw>
                </a:effectLst>
              </a:rPr>
              <a:t>Long Since Registration</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9" name="Arrow: Right 8">
            <a:extLst>
              <a:ext uri="{FF2B5EF4-FFF2-40B4-BE49-F238E27FC236}">
                <a16:creationId xmlns:a16="http://schemas.microsoft.com/office/drawing/2014/main" id="{A3B2381A-885C-4F15-9F0F-700635785B0A}"/>
              </a:ext>
            </a:extLst>
          </p:cNvPr>
          <p:cNvSpPr/>
          <p:nvPr/>
        </p:nvSpPr>
        <p:spPr>
          <a:xfrm>
            <a:off x="2869744" y="1296981"/>
            <a:ext cx="609600"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9477A25-CCEA-4FDA-99ED-29540B5AA216}"/>
              </a:ext>
            </a:extLst>
          </p:cNvPr>
          <p:cNvSpPr/>
          <p:nvPr/>
        </p:nvSpPr>
        <p:spPr>
          <a:xfrm>
            <a:off x="6979568" y="3188593"/>
            <a:ext cx="2155196" cy="1077218"/>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cap="none" spc="0" dirty="0">
                <a:ln w="0"/>
                <a:solidFill>
                  <a:schemeClr val="bg1"/>
                </a:solidFill>
                <a:effectLst>
                  <a:outerShdw blurRad="38100" dist="19050" dir="2700000" algn="tl" rotWithShape="0">
                    <a:schemeClr val="dk1">
                      <a:alpha val="40000"/>
                    </a:schemeClr>
                  </a:outerShdw>
                </a:effectLst>
              </a:rPr>
              <a:t>Relation</a:t>
            </a:r>
          </a:p>
          <a:p>
            <a:pPr algn="ctr"/>
            <a:r>
              <a:rPr lang="en-US" sz="1600" b="1" dirty="0">
                <a:ln w="0"/>
                <a:solidFill>
                  <a:schemeClr val="bg1"/>
                </a:solidFill>
                <a:effectLst>
                  <a:outerShdw blurRad="38100" dist="19050" dir="2700000" algn="tl" rotWithShape="0">
                    <a:schemeClr val="dk1">
                      <a:alpha val="40000"/>
                    </a:schemeClr>
                  </a:outerShdw>
                </a:effectLst>
              </a:rPr>
              <a:t>Income</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11" name="Arrow: Right 10">
            <a:extLst>
              <a:ext uri="{FF2B5EF4-FFF2-40B4-BE49-F238E27FC236}">
                <a16:creationId xmlns:a16="http://schemas.microsoft.com/office/drawing/2014/main" id="{64AD8B39-AF11-4FC6-A978-1DFFBE1F185E}"/>
              </a:ext>
            </a:extLst>
          </p:cNvPr>
          <p:cNvSpPr/>
          <p:nvPr/>
        </p:nvSpPr>
        <p:spPr>
          <a:xfrm rot="10800000">
            <a:off x="6484087" y="3651730"/>
            <a:ext cx="424873"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C6BE8906-C652-4F21-8334-20F0D67307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 y="2854037"/>
            <a:ext cx="6463741" cy="228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6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Conversion Rate Analysis Based on Income, Spending and Age</a:t>
            </a:r>
            <a:endParaRPr b="1" i="1" dirty="0"/>
          </a:p>
        </p:txBody>
      </p:sp>
      <p:sp>
        <p:nvSpPr>
          <p:cNvPr id="5" name="Google Shape;115;p27">
            <a:extLst>
              <a:ext uri="{FF2B5EF4-FFF2-40B4-BE49-F238E27FC236}">
                <a16:creationId xmlns:a16="http://schemas.microsoft.com/office/drawing/2014/main" id="{6933B053-5392-44F2-A654-391B2B0B6505}"/>
              </a:ext>
            </a:extLst>
          </p:cNvPr>
          <p:cNvSpPr txBox="1"/>
          <p:nvPr/>
        </p:nvSpPr>
        <p:spPr>
          <a:xfrm>
            <a:off x="4674288"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4098" name="Picture 2">
            <a:extLst>
              <a:ext uri="{FF2B5EF4-FFF2-40B4-BE49-F238E27FC236}">
                <a16:creationId xmlns:a16="http://schemas.microsoft.com/office/drawing/2014/main" id="{14F91AF8-C448-48A8-B555-E97863BB5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112" y="560525"/>
            <a:ext cx="5961888" cy="21221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73C9066-D836-4B79-A651-D9E9B65D8E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918033"/>
            <a:ext cx="6291071" cy="22393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8EFF18C-021E-4314-970A-41FAB3168170}"/>
              </a:ext>
            </a:extLst>
          </p:cNvPr>
          <p:cNvSpPr/>
          <p:nvPr/>
        </p:nvSpPr>
        <p:spPr>
          <a:xfrm>
            <a:off x="123343" y="783726"/>
            <a:ext cx="2416545" cy="1323439"/>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cap="none" spc="0" dirty="0">
                <a:ln w="0"/>
                <a:solidFill>
                  <a:schemeClr val="bg1"/>
                </a:solidFill>
                <a:effectLst>
                  <a:outerShdw blurRad="38100" dist="19050" dir="2700000" algn="tl" rotWithShape="0">
                    <a:schemeClr val="dk1">
                      <a:alpha val="40000"/>
                    </a:schemeClr>
                  </a:outerShdw>
                </a:effectLst>
              </a:rPr>
              <a:t>Relation</a:t>
            </a:r>
          </a:p>
          <a:p>
            <a:pPr algn="ctr"/>
            <a:r>
              <a:rPr lang="en-US" sz="1600" b="1" dirty="0">
                <a:ln w="0"/>
                <a:solidFill>
                  <a:schemeClr val="bg1"/>
                </a:solidFill>
                <a:effectLst>
                  <a:outerShdw blurRad="38100" dist="19050" dir="2700000" algn="tl" rotWithShape="0">
                    <a:schemeClr val="dk1">
                      <a:alpha val="40000"/>
                    </a:schemeClr>
                  </a:outerShdw>
                </a:effectLst>
              </a:rPr>
              <a:t>Total Spent on Product</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9" name="Arrow: Right 8">
            <a:extLst>
              <a:ext uri="{FF2B5EF4-FFF2-40B4-BE49-F238E27FC236}">
                <a16:creationId xmlns:a16="http://schemas.microsoft.com/office/drawing/2014/main" id="{EFA5FA57-C812-448F-918E-F8CFC48CCC03}"/>
              </a:ext>
            </a:extLst>
          </p:cNvPr>
          <p:cNvSpPr/>
          <p:nvPr/>
        </p:nvSpPr>
        <p:spPr>
          <a:xfrm>
            <a:off x="2645936" y="1251460"/>
            <a:ext cx="430128" cy="38797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8191D73-747C-405C-A9B6-3A5542848237}"/>
              </a:ext>
            </a:extLst>
          </p:cNvPr>
          <p:cNvSpPr/>
          <p:nvPr/>
        </p:nvSpPr>
        <p:spPr>
          <a:xfrm>
            <a:off x="6900672" y="3297525"/>
            <a:ext cx="2243327" cy="1077218"/>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1600" b="1" cap="none" spc="0" dirty="0">
                <a:ln w="0"/>
                <a:solidFill>
                  <a:schemeClr val="bg1"/>
                </a:solidFill>
                <a:effectLst>
                  <a:outerShdw blurRad="38100" dist="19050" dir="2700000" algn="tl" rotWithShape="0">
                    <a:schemeClr val="dk1">
                      <a:alpha val="40000"/>
                    </a:schemeClr>
                  </a:outerShdw>
                </a:effectLst>
              </a:rPr>
              <a:t>Relation</a:t>
            </a:r>
          </a:p>
          <a:p>
            <a:pPr algn="ctr"/>
            <a:r>
              <a:rPr lang="en-US" sz="1600" b="1" dirty="0">
                <a:ln w="0"/>
                <a:solidFill>
                  <a:schemeClr val="bg1"/>
                </a:solidFill>
                <a:effectLst>
                  <a:outerShdw blurRad="38100" dist="19050" dir="2700000" algn="tl" rotWithShape="0">
                    <a:schemeClr val="dk1">
                      <a:alpha val="40000"/>
                    </a:schemeClr>
                  </a:outerShdw>
                </a:effectLst>
              </a:rPr>
              <a:t>Age Group</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dirty="0">
                <a:ln w="0"/>
                <a:solidFill>
                  <a:schemeClr val="bg1"/>
                </a:solidFill>
                <a:effectLst>
                  <a:outerShdw blurRad="38100" dist="19050" dir="2700000" algn="tl" rotWithShape="0">
                    <a:schemeClr val="dk1">
                      <a:alpha val="40000"/>
                    </a:schemeClr>
                  </a:outerShdw>
                </a:effectLst>
              </a:rPr>
              <a:t>and</a:t>
            </a:r>
            <a:endParaRPr lang="en-US" sz="1600" b="1" cap="none" spc="0" dirty="0">
              <a:ln w="0"/>
              <a:solidFill>
                <a:schemeClr val="bg1"/>
              </a:solidFill>
              <a:effectLst>
                <a:outerShdw blurRad="38100" dist="19050" dir="2700000" algn="tl" rotWithShape="0">
                  <a:schemeClr val="dk1">
                    <a:alpha val="40000"/>
                  </a:schemeClr>
                </a:outerShdw>
              </a:effectLst>
            </a:endParaRPr>
          </a:p>
          <a:p>
            <a:pPr algn="ctr"/>
            <a:r>
              <a:rPr lang="en-US" sz="1600" b="1" cap="none" spc="0" dirty="0">
                <a:ln w="0"/>
                <a:solidFill>
                  <a:schemeClr val="bg1"/>
                </a:solidFill>
                <a:effectLst>
                  <a:outerShdw blurRad="38100" dist="19050" dir="2700000" algn="tl" rotWithShape="0">
                    <a:schemeClr val="dk1">
                      <a:alpha val="40000"/>
                    </a:schemeClr>
                  </a:outerShdw>
                </a:effectLst>
              </a:rPr>
              <a:t> Conversion Rate</a:t>
            </a:r>
          </a:p>
        </p:txBody>
      </p:sp>
      <p:sp>
        <p:nvSpPr>
          <p:cNvPr id="11" name="Arrow: Right 10">
            <a:extLst>
              <a:ext uri="{FF2B5EF4-FFF2-40B4-BE49-F238E27FC236}">
                <a16:creationId xmlns:a16="http://schemas.microsoft.com/office/drawing/2014/main" id="{1B50CCC6-578A-4345-8728-8B1CC9594270}"/>
              </a:ext>
            </a:extLst>
          </p:cNvPr>
          <p:cNvSpPr/>
          <p:nvPr/>
        </p:nvSpPr>
        <p:spPr>
          <a:xfrm rot="10800000">
            <a:off x="6309581" y="3637552"/>
            <a:ext cx="480039" cy="3971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524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Conversion Rate Analysis Based on Income, Spending and Age</a:t>
            </a:r>
            <a:endParaRPr b="1" i="1"/>
          </a:p>
        </p:txBody>
      </p:sp>
      <p:sp>
        <p:nvSpPr>
          <p:cNvPr id="114" name="Google Shape;114;p27"/>
          <p:cNvSpPr txBox="1">
            <a:spLocks noGrp="1"/>
          </p:cNvSpPr>
          <p:nvPr>
            <p:ph type="body" idx="1"/>
          </p:nvPr>
        </p:nvSpPr>
        <p:spPr>
          <a:xfrm>
            <a:off x="0" y="560524"/>
            <a:ext cx="9144000" cy="4566176"/>
          </a:xfrm>
          <a:prstGeom prst="rect">
            <a:avLst/>
          </a:prstGeom>
        </p:spPr>
        <p:txBody>
          <a:bodyPr spcFirstLastPara="1" wrap="square" lIns="91425" tIns="91425" rIns="91425" bIns="91425" anchor="t" anchorCtr="0">
            <a:normAutofit/>
          </a:bodyPr>
          <a:lstStyle/>
          <a:p>
            <a:pPr marL="476250" lvl="0" algn="l" rtl="0">
              <a:lnSpc>
                <a:spcPct val="150000"/>
              </a:lnSpc>
              <a:spcBef>
                <a:spcPts val="0"/>
              </a:spcBef>
              <a:spcAft>
                <a:spcPts val="0"/>
              </a:spcAft>
              <a:buClr>
                <a:schemeClr val="dk1"/>
              </a:buClr>
              <a:buSzPts val="1500"/>
              <a:buFont typeface="+mj-lt"/>
              <a:buAutoNum type="arabicPeriod" startAt="5"/>
            </a:pPr>
            <a:r>
              <a:rPr lang="en-US" sz="1200" dirty="0" err="1">
                <a:solidFill>
                  <a:schemeClr val="dk1"/>
                </a:solidFill>
              </a:rPr>
              <a:t>Interpretasi</a:t>
            </a:r>
            <a:r>
              <a:rPr lang="en-US" sz="1200" dirty="0">
                <a:solidFill>
                  <a:schemeClr val="dk1"/>
                </a:solidFill>
              </a:rPr>
              <a:t> plot </a:t>
            </a:r>
            <a:r>
              <a:rPr lang="en-US" sz="1200" dirty="0" err="1">
                <a:solidFill>
                  <a:schemeClr val="dk1"/>
                </a:solidFill>
              </a:rPr>
              <a:t>tersebut</a:t>
            </a:r>
            <a:r>
              <a:rPr lang="en-US" sz="1200" dirty="0">
                <a:solidFill>
                  <a:schemeClr val="dk1"/>
                </a:solidFill>
              </a:rPr>
              <a:t> dan </a:t>
            </a:r>
            <a:r>
              <a:rPr lang="en-US" sz="1200" dirty="0" err="1">
                <a:solidFill>
                  <a:schemeClr val="dk1"/>
                </a:solidFill>
              </a:rPr>
              <a:t>perhatikan</a:t>
            </a:r>
            <a:r>
              <a:rPr lang="en-US" sz="1200" dirty="0">
                <a:solidFill>
                  <a:schemeClr val="dk1"/>
                </a:solidFill>
              </a:rPr>
              <a:t>, </a:t>
            </a:r>
            <a:r>
              <a:rPr lang="en-US" sz="1200" dirty="0" err="1">
                <a:solidFill>
                  <a:schemeClr val="dk1"/>
                </a:solidFill>
              </a:rPr>
              <a:t>Apakah</a:t>
            </a:r>
            <a:r>
              <a:rPr lang="en-US" sz="1200" dirty="0">
                <a:solidFill>
                  <a:schemeClr val="dk1"/>
                </a:solidFill>
              </a:rPr>
              <a:t> </a:t>
            </a:r>
            <a:r>
              <a:rPr lang="en-US" sz="1200" dirty="0" err="1">
                <a:solidFill>
                  <a:schemeClr val="dk1"/>
                </a:solidFill>
              </a:rPr>
              <a:t>terdapat</a:t>
            </a:r>
            <a:r>
              <a:rPr lang="en-US" sz="1200" dirty="0">
                <a:solidFill>
                  <a:schemeClr val="dk1"/>
                </a:solidFill>
              </a:rPr>
              <a:t> </a:t>
            </a:r>
            <a:r>
              <a:rPr lang="en-US" sz="1200" dirty="0" err="1">
                <a:solidFill>
                  <a:schemeClr val="dk1"/>
                </a:solidFill>
              </a:rPr>
              <a:t>hubungan</a:t>
            </a:r>
            <a:r>
              <a:rPr lang="en-US" sz="1200" dirty="0">
                <a:solidFill>
                  <a:schemeClr val="dk1"/>
                </a:solidFill>
              </a:rPr>
              <a:t> yang </a:t>
            </a:r>
            <a:r>
              <a:rPr lang="en-US" sz="1200" dirty="0" err="1">
                <a:solidFill>
                  <a:schemeClr val="dk1"/>
                </a:solidFill>
              </a:rPr>
              <a:t>signifikan</a:t>
            </a:r>
            <a:r>
              <a:rPr lang="en-US" sz="1200" dirty="0">
                <a:solidFill>
                  <a:schemeClr val="dk1"/>
                </a:solidFill>
              </a:rPr>
              <a:t> customer </a:t>
            </a:r>
            <a:r>
              <a:rPr lang="en-US" sz="1200" dirty="0" err="1">
                <a:solidFill>
                  <a:schemeClr val="dk1"/>
                </a:solidFill>
              </a:rPr>
              <a:t>dengan</a:t>
            </a:r>
            <a:r>
              <a:rPr lang="en-US" sz="1200" dirty="0">
                <a:solidFill>
                  <a:schemeClr val="dk1"/>
                </a:solidFill>
              </a:rPr>
              <a:t> conversion rate?</a:t>
            </a:r>
          </a:p>
          <a:p>
            <a:pPr marL="744538" indent="-285750">
              <a:lnSpc>
                <a:spcPct val="150000"/>
              </a:lnSpc>
              <a:buClr>
                <a:schemeClr val="dk1"/>
              </a:buClr>
              <a:buSzPts val="1500"/>
            </a:pPr>
            <a:r>
              <a:rPr lang="en-US" sz="1200" dirty="0">
                <a:solidFill>
                  <a:schemeClr val="dk1"/>
                </a:solidFill>
              </a:rPr>
              <a:t>Customer </a:t>
            </a:r>
            <a:r>
              <a:rPr lang="en-US" sz="1200" dirty="0" err="1">
                <a:solidFill>
                  <a:schemeClr val="dk1"/>
                </a:solidFill>
              </a:rPr>
              <a:t>dengan</a:t>
            </a:r>
            <a:r>
              <a:rPr lang="en-US" sz="1200" dirty="0">
                <a:solidFill>
                  <a:schemeClr val="dk1"/>
                </a:solidFill>
              </a:rPr>
              <a:t> </a:t>
            </a:r>
            <a:r>
              <a:rPr lang="en-US" sz="1200" dirty="0" err="1">
                <a:solidFill>
                  <a:schemeClr val="dk1"/>
                </a:solidFill>
              </a:rPr>
              <a:t>umur</a:t>
            </a:r>
            <a:r>
              <a:rPr lang="en-US" sz="1200" dirty="0">
                <a:solidFill>
                  <a:schemeClr val="dk1"/>
                </a:solidFill>
              </a:rPr>
              <a:t> 45 - 54 </a:t>
            </a:r>
            <a:r>
              <a:rPr lang="en-US" sz="1200" dirty="0" err="1">
                <a:solidFill>
                  <a:schemeClr val="dk1"/>
                </a:solidFill>
              </a:rPr>
              <a:t>tahun</a:t>
            </a:r>
            <a:r>
              <a:rPr lang="en-US" sz="1200" dirty="0">
                <a:solidFill>
                  <a:schemeClr val="dk1"/>
                </a:solidFill>
              </a:rPr>
              <a:t> </a:t>
            </a:r>
            <a:r>
              <a:rPr lang="en-US" sz="1200" dirty="0" err="1">
                <a:solidFill>
                  <a:schemeClr val="dk1"/>
                </a:solidFill>
              </a:rPr>
              <a:t>memiliki</a:t>
            </a:r>
            <a:r>
              <a:rPr lang="en-US" sz="1200" dirty="0">
                <a:solidFill>
                  <a:schemeClr val="dk1"/>
                </a:solidFill>
              </a:rPr>
              <a:t> Conversion Rate paling </a:t>
            </a:r>
            <a:r>
              <a:rPr lang="en-US" sz="1200" dirty="0" err="1">
                <a:solidFill>
                  <a:schemeClr val="dk1"/>
                </a:solidFill>
              </a:rPr>
              <a:t>tinggi</a:t>
            </a:r>
            <a:r>
              <a:rPr lang="en-US" sz="1200" dirty="0">
                <a:solidFill>
                  <a:schemeClr val="dk1"/>
                </a:solidFill>
              </a:rPr>
              <a:t> </a:t>
            </a:r>
            <a:r>
              <a:rPr lang="en-US" sz="1200" dirty="0" err="1">
                <a:solidFill>
                  <a:schemeClr val="dk1"/>
                </a:solidFill>
              </a:rPr>
              <a:t>sebesar</a:t>
            </a:r>
            <a:r>
              <a:rPr lang="en-US" sz="1200" dirty="0">
                <a:solidFill>
                  <a:schemeClr val="dk1"/>
                </a:solidFill>
              </a:rPr>
              <a:t> 28%.</a:t>
            </a:r>
          </a:p>
          <a:p>
            <a:pPr marL="744538" indent="-285750">
              <a:lnSpc>
                <a:spcPct val="150000"/>
              </a:lnSpc>
              <a:buClr>
                <a:schemeClr val="dk1"/>
              </a:buClr>
              <a:buSzPts val="1500"/>
            </a:pPr>
            <a:r>
              <a:rPr lang="en-US" sz="1200" dirty="0">
                <a:solidFill>
                  <a:schemeClr val="dk1"/>
                </a:solidFill>
              </a:rPr>
              <a:t>Customer </a:t>
            </a:r>
            <a:r>
              <a:rPr lang="en-US" sz="1200" dirty="0" err="1">
                <a:solidFill>
                  <a:schemeClr val="dk1"/>
                </a:solidFill>
              </a:rPr>
              <a:t>dengan</a:t>
            </a:r>
            <a:r>
              <a:rPr lang="en-US" sz="1200" dirty="0">
                <a:solidFill>
                  <a:schemeClr val="dk1"/>
                </a:solidFill>
              </a:rPr>
              <a:t> total </a:t>
            </a:r>
            <a:r>
              <a:rPr lang="en-US" sz="1200" dirty="0" err="1">
                <a:solidFill>
                  <a:schemeClr val="dk1"/>
                </a:solidFill>
              </a:rPr>
              <a:t>pembelian</a:t>
            </a:r>
            <a:r>
              <a:rPr lang="en-US" sz="1200" dirty="0">
                <a:solidFill>
                  <a:schemeClr val="dk1"/>
                </a:solidFill>
              </a:rPr>
              <a:t> 1.000.001 - 1.500.000 </a:t>
            </a:r>
            <a:r>
              <a:rPr lang="en-US" sz="1200" dirty="0" err="1">
                <a:solidFill>
                  <a:schemeClr val="dk1"/>
                </a:solidFill>
              </a:rPr>
              <a:t>memiliki</a:t>
            </a:r>
            <a:r>
              <a:rPr lang="en-US" sz="1200" dirty="0">
                <a:solidFill>
                  <a:schemeClr val="dk1"/>
                </a:solidFill>
              </a:rPr>
              <a:t> Conversion Rate paling </a:t>
            </a:r>
            <a:r>
              <a:rPr lang="en-US" sz="1200" dirty="0" err="1">
                <a:solidFill>
                  <a:schemeClr val="dk1"/>
                </a:solidFill>
              </a:rPr>
              <a:t>tinggi</a:t>
            </a:r>
            <a:r>
              <a:rPr lang="en-US" sz="1200" dirty="0">
                <a:solidFill>
                  <a:schemeClr val="dk1"/>
                </a:solidFill>
              </a:rPr>
              <a:t> </a:t>
            </a:r>
            <a:r>
              <a:rPr lang="en-US" sz="1200" dirty="0" err="1">
                <a:solidFill>
                  <a:schemeClr val="dk1"/>
                </a:solidFill>
              </a:rPr>
              <a:t>sebesar</a:t>
            </a:r>
            <a:r>
              <a:rPr lang="en-US" sz="1200" dirty="0">
                <a:solidFill>
                  <a:schemeClr val="dk1"/>
                </a:solidFill>
              </a:rPr>
              <a:t> 31%.</a:t>
            </a:r>
          </a:p>
          <a:p>
            <a:pPr marL="744538" indent="-285750">
              <a:lnSpc>
                <a:spcPct val="150000"/>
              </a:lnSpc>
              <a:buClr>
                <a:schemeClr val="dk1"/>
              </a:buClr>
              <a:buSzPts val="1500"/>
            </a:pPr>
            <a:r>
              <a:rPr lang="en-US" sz="1200" dirty="0">
                <a:solidFill>
                  <a:schemeClr val="dk1"/>
                </a:solidFill>
              </a:rPr>
              <a:t>Customer </a:t>
            </a:r>
            <a:r>
              <a:rPr lang="en-US" sz="1200" dirty="0" err="1">
                <a:solidFill>
                  <a:schemeClr val="dk1"/>
                </a:solidFill>
              </a:rPr>
              <a:t>dengan</a:t>
            </a:r>
            <a:r>
              <a:rPr lang="en-US" sz="1200" dirty="0">
                <a:solidFill>
                  <a:schemeClr val="dk1"/>
                </a:solidFill>
              </a:rPr>
              <a:t> </a:t>
            </a:r>
            <a:r>
              <a:rPr lang="en-US" sz="1200" dirty="0" err="1">
                <a:solidFill>
                  <a:schemeClr val="dk1"/>
                </a:solidFill>
              </a:rPr>
              <a:t>pendapatan</a:t>
            </a:r>
            <a:r>
              <a:rPr lang="en-US" sz="1200" dirty="0">
                <a:solidFill>
                  <a:schemeClr val="dk1"/>
                </a:solidFill>
              </a:rPr>
              <a:t> </a:t>
            </a:r>
            <a:r>
              <a:rPr lang="en-US" sz="1200" dirty="0" err="1">
                <a:solidFill>
                  <a:schemeClr val="dk1"/>
                </a:solidFill>
              </a:rPr>
              <a:t>lebih</a:t>
            </a:r>
            <a:r>
              <a:rPr lang="en-US" sz="1200" dirty="0">
                <a:solidFill>
                  <a:schemeClr val="dk1"/>
                </a:solidFill>
              </a:rPr>
              <a:t> </a:t>
            </a:r>
            <a:r>
              <a:rPr lang="en-US" sz="1200" dirty="0" err="1">
                <a:solidFill>
                  <a:schemeClr val="dk1"/>
                </a:solidFill>
              </a:rPr>
              <a:t>dari</a:t>
            </a:r>
            <a:r>
              <a:rPr lang="en-US" sz="1200" dirty="0">
                <a:solidFill>
                  <a:schemeClr val="dk1"/>
                </a:solidFill>
              </a:rPr>
              <a:t> 75.000.000 </a:t>
            </a:r>
            <a:r>
              <a:rPr lang="en-US" sz="1200" dirty="0" err="1">
                <a:solidFill>
                  <a:schemeClr val="dk1"/>
                </a:solidFill>
              </a:rPr>
              <a:t>memiliki</a:t>
            </a:r>
            <a:r>
              <a:rPr lang="en-US" sz="1200" dirty="0">
                <a:solidFill>
                  <a:schemeClr val="dk1"/>
                </a:solidFill>
              </a:rPr>
              <a:t> Conversion Rate paling </a:t>
            </a:r>
            <a:r>
              <a:rPr lang="en-US" sz="1200" dirty="0" err="1">
                <a:solidFill>
                  <a:schemeClr val="dk1"/>
                </a:solidFill>
              </a:rPr>
              <a:t>tinggi</a:t>
            </a:r>
            <a:r>
              <a:rPr lang="en-US" sz="1200" dirty="0">
                <a:solidFill>
                  <a:schemeClr val="dk1"/>
                </a:solidFill>
              </a:rPr>
              <a:t> </a:t>
            </a:r>
            <a:r>
              <a:rPr lang="en-US" sz="1200" dirty="0" err="1">
                <a:solidFill>
                  <a:schemeClr val="dk1"/>
                </a:solidFill>
              </a:rPr>
              <a:t>yaitu</a:t>
            </a:r>
            <a:r>
              <a:rPr lang="en-US" sz="1200" dirty="0">
                <a:solidFill>
                  <a:schemeClr val="dk1"/>
                </a:solidFill>
              </a:rPr>
              <a:t> 39%.</a:t>
            </a:r>
          </a:p>
          <a:p>
            <a:pPr marL="744538" indent="-285750">
              <a:lnSpc>
                <a:spcPct val="150000"/>
              </a:lnSpc>
              <a:buClr>
                <a:schemeClr val="dk1"/>
              </a:buClr>
              <a:buSzPts val="1500"/>
            </a:pPr>
            <a:r>
              <a:rPr lang="en-US" sz="1200" dirty="0">
                <a:solidFill>
                  <a:schemeClr val="dk1"/>
                </a:solidFill>
              </a:rPr>
              <a:t>Customer yang </a:t>
            </a:r>
            <a:r>
              <a:rPr lang="en-US" sz="1200" dirty="0" err="1">
                <a:solidFill>
                  <a:schemeClr val="dk1"/>
                </a:solidFill>
              </a:rPr>
              <a:t>sudah</a:t>
            </a:r>
            <a:r>
              <a:rPr lang="en-US" sz="1200" dirty="0">
                <a:solidFill>
                  <a:schemeClr val="dk1"/>
                </a:solidFill>
              </a:rPr>
              <a:t> </a:t>
            </a:r>
            <a:r>
              <a:rPr lang="en-US" sz="1200" dirty="0" err="1">
                <a:solidFill>
                  <a:schemeClr val="dk1"/>
                </a:solidFill>
              </a:rPr>
              <a:t>berlangganan</a:t>
            </a:r>
            <a:r>
              <a:rPr lang="en-US" sz="1200" dirty="0">
                <a:solidFill>
                  <a:schemeClr val="dk1"/>
                </a:solidFill>
              </a:rPr>
              <a:t> </a:t>
            </a:r>
            <a:r>
              <a:rPr lang="en-US" sz="1200" dirty="0" err="1">
                <a:solidFill>
                  <a:schemeClr val="dk1"/>
                </a:solidFill>
              </a:rPr>
              <a:t>selama</a:t>
            </a:r>
            <a:r>
              <a:rPr lang="en-US" sz="1200" dirty="0">
                <a:solidFill>
                  <a:schemeClr val="dk1"/>
                </a:solidFill>
              </a:rPr>
              <a:t> 9 </a:t>
            </a:r>
            <a:r>
              <a:rPr lang="en-US" sz="1200" dirty="0" err="1">
                <a:solidFill>
                  <a:schemeClr val="dk1"/>
                </a:solidFill>
              </a:rPr>
              <a:t>tahun</a:t>
            </a:r>
            <a:r>
              <a:rPr lang="en-US" sz="1200" dirty="0">
                <a:solidFill>
                  <a:schemeClr val="dk1"/>
                </a:solidFill>
              </a:rPr>
              <a:t> </a:t>
            </a:r>
            <a:r>
              <a:rPr lang="en-US" sz="1200" dirty="0" err="1">
                <a:solidFill>
                  <a:schemeClr val="dk1"/>
                </a:solidFill>
              </a:rPr>
              <a:t>memiliki</a:t>
            </a:r>
            <a:r>
              <a:rPr lang="en-US" sz="1200" dirty="0">
                <a:solidFill>
                  <a:schemeClr val="dk1"/>
                </a:solidFill>
              </a:rPr>
              <a:t> conversion rate paling </a:t>
            </a:r>
            <a:r>
              <a:rPr lang="en-US" sz="1200" dirty="0" err="1">
                <a:solidFill>
                  <a:schemeClr val="dk1"/>
                </a:solidFill>
              </a:rPr>
              <a:t>tinggi</a:t>
            </a:r>
            <a:r>
              <a:rPr lang="en-US" sz="1200" dirty="0">
                <a:solidFill>
                  <a:schemeClr val="dk1"/>
                </a:solidFill>
              </a:rPr>
              <a:t> </a:t>
            </a:r>
            <a:r>
              <a:rPr lang="en-US" sz="1200" dirty="0" err="1">
                <a:solidFill>
                  <a:schemeClr val="dk1"/>
                </a:solidFill>
              </a:rPr>
              <a:t>sebesar</a:t>
            </a:r>
            <a:r>
              <a:rPr lang="en-US" sz="1200" dirty="0">
                <a:solidFill>
                  <a:schemeClr val="dk1"/>
                </a:solidFill>
              </a:rPr>
              <a:t> 54%.</a:t>
            </a:r>
          </a:p>
          <a:p>
            <a:pPr marL="744538" indent="-285750">
              <a:lnSpc>
                <a:spcPct val="150000"/>
              </a:lnSpc>
              <a:buClr>
                <a:schemeClr val="dk1"/>
              </a:buClr>
              <a:buSzPts val="1500"/>
            </a:pPr>
            <a:r>
              <a:rPr lang="en-US" sz="1200" dirty="0">
                <a:solidFill>
                  <a:schemeClr val="dk1"/>
                </a:solidFill>
              </a:rPr>
              <a:t>Customer </a:t>
            </a:r>
            <a:r>
              <a:rPr lang="en-US" sz="1200" dirty="0" err="1">
                <a:solidFill>
                  <a:schemeClr val="dk1"/>
                </a:solidFill>
              </a:rPr>
              <a:t>dengan</a:t>
            </a:r>
            <a:r>
              <a:rPr lang="en-US" sz="1200" dirty="0">
                <a:solidFill>
                  <a:schemeClr val="dk1"/>
                </a:solidFill>
              </a:rPr>
              <a:t> </a:t>
            </a:r>
            <a:r>
              <a:rPr lang="en-US" sz="1200" dirty="0" err="1">
                <a:solidFill>
                  <a:schemeClr val="dk1"/>
                </a:solidFill>
              </a:rPr>
              <a:t>keluarga</a:t>
            </a:r>
            <a:r>
              <a:rPr lang="en-US" sz="1200" dirty="0">
                <a:solidFill>
                  <a:schemeClr val="dk1"/>
                </a:solidFill>
              </a:rPr>
              <a:t> </a:t>
            </a:r>
            <a:r>
              <a:rPr lang="en-US" sz="1200" dirty="0" err="1">
                <a:solidFill>
                  <a:schemeClr val="dk1"/>
                </a:solidFill>
              </a:rPr>
              <a:t>beranggotakan</a:t>
            </a:r>
            <a:r>
              <a:rPr lang="en-US" sz="1200" dirty="0">
                <a:solidFill>
                  <a:schemeClr val="dk1"/>
                </a:solidFill>
              </a:rPr>
              <a:t> 2 orang </a:t>
            </a:r>
            <a:r>
              <a:rPr lang="en-US" sz="1200" dirty="0" err="1">
                <a:solidFill>
                  <a:schemeClr val="dk1"/>
                </a:solidFill>
              </a:rPr>
              <a:t>memiliki</a:t>
            </a:r>
            <a:r>
              <a:rPr lang="en-US" sz="1200" dirty="0">
                <a:solidFill>
                  <a:schemeClr val="dk1"/>
                </a:solidFill>
              </a:rPr>
              <a:t> conversion rate paling </a:t>
            </a:r>
            <a:r>
              <a:rPr lang="en-US" sz="1200" dirty="0" err="1">
                <a:solidFill>
                  <a:schemeClr val="dk1"/>
                </a:solidFill>
              </a:rPr>
              <a:t>tinggi</a:t>
            </a:r>
            <a:r>
              <a:rPr lang="en-US" sz="1200" dirty="0">
                <a:solidFill>
                  <a:schemeClr val="dk1"/>
                </a:solidFill>
              </a:rPr>
              <a:t> </a:t>
            </a:r>
            <a:r>
              <a:rPr lang="en-US" sz="1200" dirty="0" err="1">
                <a:solidFill>
                  <a:schemeClr val="dk1"/>
                </a:solidFill>
              </a:rPr>
              <a:t>yaitu</a:t>
            </a:r>
            <a:r>
              <a:rPr lang="en-US" sz="1200" dirty="0">
                <a:solidFill>
                  <a:schemeClr val="dk1"/>
                </a:solidFill>
              </a:rPr>
              <a:t> 44%.</a:t>
            </a:r>
          </a:p>
          <a:p>
            <a:pPr marL="744538" indent="-285750">
              <a:lnSpc>
                <a:spcPct val="150000"/>
              </a:lnSpc>
              <a:buClr>
                <a:schemeClr val="dk1"/>
              </a:buClr>
              <a:buSzPts val="1500"/>
            </a:pPr>
            <a:r>
              <a:rPr lang="en-US" sz="1200" dirty="0">
                <a:solidFill>
                  <a:schemeClr val="dk1"/>
                </a:solidFill>
              </a:rPr>
              <a:t>Customer </a:t>
            </a:r>
            <a:r>
              <a:rPr lang="en-US" sz="1200" dirty="0" err="1">
                <a:solidFill>
                  <a:schemeClr val="dk1"/>
                </a:solidFill>
              </a:rPr>
              <a:t>dengan</a:t>
            </a:r>
            <a:r>
              <a:rPr lang="en-US" sz="1200" dirty="0">
                <a:solidFill>
                  <a:schemeClr val="dk1"/>
                </a:solidFill>
              </a:rPr>
              <a:t> </a:t>
            </a:r>
            <a:r>
              <a:rPr lang="en-US" sz="1200" dirty="0" err="1">
                <a:solidFill>
                  <a:schemeClr val="dk1"/>
                </a:solidFill>
              </a:rPr>
              <a:t>latar</a:t>
            </a:r>
            <a:r>
              <a:rPr lang="en-US" sz="1200" dirty="0">
                <a:solidFill>
                  <a:schemeClr val="dk1"/>
                </a:solidFill>
              </a:rPr>
              <a:t> </a:t>
            </a:r>
            <a:r>
              <a:rPr lang="en-US" sz="1200" dirty="0" err="1">
                <a:solidFill>
                  <a:schemeClr val="dk1"/>
                </a:solidFill>
              </a:rPr>
              <a:t>belakang</a:t>
            </a:r>
            <a:r>
              <a:rPr lang="en-US" sz="1200" dirty="0">
                <a:solidFill>
                  <a:schemeClr val="dk1"/>
                </a:solidFill>
              </a:rPr>
              <a:t> </a:t>
            </a:r>
            <a:r>
              <a:rPr lang="en-US" sz="1200" dirty="0" err="1">
                <a:solidFill>
                  <a:schemeClr val="dk1"/>
                </a:solidFill>
              </a:rPr>
              <a:t>pendidikan</a:t>
            </a:r>
            <a:r>
              <a:rPr lang="en-US" sz="1200" dirty="0">
                <a:solidFill>
                  <a:schemeClr val="dk1"/>
                </a:solidFill>
              </a:rPr>
              <a:t> S1 </a:t>
            </a:r>
            <a:r>
              <a:rPr lang="en-US" sz="1200" dirty="0" err="1">
                <a:solidFill>
                  <a:schemeClr val="dk1"/>
                </a:solidFill>
              </a:rPr>
              <a:t>memilik</a:t>
            </a:r>
            <a:r>
              <a:rPr lang="en-US" sz="1200" dirty="0">
                <a:solidFill>
                  <a:schemeClr val="dk1"/>
                </a:solidFill>
              </a:rPr>
              <a:t> Conversion Rate paling </a:t>
            </a:r>
            <a:r>
              <a:rPr lang="en-US" sz="1200" dirty="0" err="1">
                <a:solidFill>
                  <a:schemeClr val="dk1"/>
                </a:solidFill>
              </a:rPr>
              <a:t>tinggi</a:t>
            </a:r>
            <a:r>
              <a:rPr lang="en-US" sz="1200" dirty="0">
                <a:solidFill>
                  <a:schemeClr val="dk1"/>
                </a:solidFill>
              </a:rPr>
              <a:t> </a:t>
            </a:r>
            <a:r>
              <a:rPr lang="en-US" sz="1200" dirty="0" err="1">
                <a:solidFill>
                  <a:schemeClr val="dk1"/>
                </a:solidFill>
              </a:rPr>
              <a:t>sebesar</a:t>
            </a:r>
            <a:r>
              <a:rPr lang="en-US" sz="1200" dirty="0">
                <a:solidFill>
                  <a:schemeClr val="dk1"/>
                </a:solidFill>
              </a:rPr>
              <a:t> 53%.</a:t>
            </a:r>
          </a:p>
          <a:p>
            <a:pPr marL="744538" indent="-285750">
              <a:lnSpc>
                <a:spcPct val="150000"/>
              </a:lnSpc>
              <a:buClr>
                <a:schemeClr val="dk1"/>
              </a:buClr>
              <a:buSzPts val="1500"/>
            </a:pPr>
            <a:r>
              <a:rPr lang="en-US" sz="1200" dirty="0">
                <a:solidFill>
                  <a:schemeClr val="dk1"/>
                </a:solidFill>
              </a:rPr>
              <a:t>Customer yang </a:t>
            </a:r>
            <a:r>
              <a:rPr lang="en-US" sz="1200" dirty="0" err="1">
                <a:solidFill>
                  <a:schemeClr val="dk1"/>
                </a:solidFill>
              </a:rPr>
              <a:t>menikah</a:t>
            </a:r>
            <a:r>
              <a:rPr lang="en-US" sz="1200" dirty="0">
                <a:solidFill>
                  <a:schemeClr val="dk1"/>
                </a:solidFill>
              </a:rPr>
              <a:t> </a:t>
            </a:r>
            <a:r>
              <a:rPr lang="en-US" sz="1200" dirty="0" err="1">
                <a:solidFill>
                  <a:schemeClr val="dk1"/>
                </a:solidFill>
              </a:rPr>
              <a:t>memiliki</a:t>
            </a:r>
            <a:r>
              <a:rPr lang="en-US" sz="1200" dirty="0">
                <a:solidFill>
                  <a:schemeClr val="dk1"/>
                </a:solidFill>
              </a:rPr>
              <a:t> Conversion Rate </a:t>
            </a:r>
            <a:r>
              <a:rPr lang="en-US" sz="1200" dirty="0" err="1">
                <a:solidFill>
                  <a:schemeClr val="dk1"/>
                </a:solidFill>
              </a:rPr>
              <a:t>lebih</a:t>
            </a:r>
            <a:r>
              <a:rPr lang="en-US" sz="1200" dirty="0">
                <a:solidFill>
                  <a:schemeClr val="dk1"/>
                </a:solidFill>
              </a:rPr>
              <a:t> </a:t>
            </a:r>
            <a:r>
              <a:rPr lang="en-US" sz="1200" dirty="0" err="1">
                <a:solidFill>
                  <a:schemeClr val="dk1"/>
                </a:solidFill>
              </a:rPr>
              <a:t>tinggi</a:t>
            </a:r>
            <a:r>
              <a:rPr lang="en-US" sz="1200" dirty="0">
                <a:solidFill>
                  <a:schemeClr val="dk1"/>
                </a:solidFill>
              </a:rPr>
              <a:t> </a:t>
            </a:r>
            <a:r>
              <a:rPr lang="en-US" sz="1200" dirty="0" err="1">
                <a:solidFill>
                  <a:schemeClr val="dk1"/>
                </a:solidFill>
              </a:rPr>
              <a:t>dibanding</a:t>
            </a:r>
            <a:r>
              <a:rPr lang="en-US" sz="1200" dirty="0">
                <a:solidFill>
                  <a:schemeClr val="dk1"/>
                </a:solidFill>
              </a:rPr>
              <a:t> yang lain </a:t>
            </a:r>
            <a:r>
              <a:rPr lang="en-US" sz="1200" dirty="0" err="1">
                <a:solidFill>
                  <a:schemeClr val="dk1"/>
                </a:solidFill>
              </a:rPr>
              <a:t>yaitu</a:t>
            </a:r>
            <a:r>
              <a:rPr lang="en-US" sz="1200" dirty="0">
                <a:solidFill>
                  <a:schemeClr val="dk1"/>
                </a:solidFill>
              </a:rPr>
              <a:t> </a:t>
            </a:r>
            <a:r>
              <a:rPr lang="en-US" sz="1200" dirty="0" err="1">
                <a:solidFill>
                  <a:schemeClr val="dk1"/>
                </a:solidFill>
              </a:rPr>
              <a:t>sebesar</a:t>
            </a:r>
            <a:r>
              <a:rPr lang="en-US" sz="1200" dirty="0">
                <a:solidFill>
                  <a:schemeClr val="dk1"/>
                </a:solidFill>
              </a:rPr>
              <a:t> 37%.</a:t>
            </a:r>
          </a:p>
          <a:p>
            <a:pPr marL="744538" indent="-285750">
              <a:lnSpc>
                <a:spcPct val="150000"/>
              </a:lnSpc>
              <a:buClr>
                <a:schemeClr val="dk1"/>
              </a:buClr>
              <a:buSzPts val="1500"/>
            </a:pPr>
            <a:r>
              <a:rPr lang="en-US" sz="1200" dirty="0">
                <a:solidFill>
                  <a:schemeClr val="dk1"/>
                </a:solidFill>
              </a:rPr>
              <a:t>Customer yang </a:t>
            </a:r>
            <a:r>
              <a:rPr lang="en-US" sz="1200" dirty="0" err="1">
                <a:solidFill>
                  <a:schemeClr val="dk1"/>
                </a:solidFill>
              </a:rPr>
              <a:t>belum</a:t>
            </a:r>
            <a:r>
              <a:rPr lang="en-US" sz="1200" dirty="0">
                <a:solidFill>
                  <a:schemeClr val="dk1"/>
                </a:solidFill>
              </a:rPr>
              <a:t> </a:t>
            </a:r>
            <a:r>
              <a:rPr lang="en-US" sz="1200" dirty="0" err="1">
                <a:solidFill>
                  <a:schemeClr val="dk1"/>
                </a:solidFill>
              </a:rPr>
              <a:t>pernah</a:t>
            </a:r>
            <a:r>
              <a:rPr lang="en-US" sz="1200" dirty="0">
                <a:solidFill>
                  <a:schemeClr val="dk1"/>
                </a:solidFill>
              </a:rPr>
              <a:t> </a:t>
            </a:r>
            <a:r>
              <a:rPr lang="en-US" sz="1200" dirty="0" err="1">
                <a:solidFill>
                  <a:schemeClr val="dk1"/>
                </a:solidFill>
              </a:rPr>
              <a:t>diberikan</a:t>
            </a:r>
            <a:r>
              <a:rPr lang="en-US" sz="1200" dirty="0">
                <a:solidFill>
                  <a:schemeClr val="dk1"/>
                </a:solidFill>
              </a:rPr>
              <a:t> campaign </a:t>
            </a:r>
            <a:r>
              <a:rPr lang="en-US" sz="1200" dirty="0" err="1">
                <a:solidFill>
                  <a:schemeClr val="dk1"/>
                </a:solidFill>
              </a:rPr>
              <a:t>memiliki</a:t>
            </a:r>
            <a:r>
              <a:rPr lang="en-US" sz="1200" dirty="0">
                <a:solidFill>
                  <a:schemeClr val="dk1"/>
                </a:solidFill>
              </a:rPr>
              <a:t> conversion rate paling </a:t>
            </a:r>
            <a:r>
              <a:rPr lang="en-US" sz="1200" dirty="0" err="1">
                <a:solidFill>
                  <a:schemeClr val="dk1"/>
                </a:solidFill>
              </a:rPr>
              <a:t>besar</a:t>
            </a:r>
            <a:r>
              <a:rPr lang="en-US" sz="1200" dirty="0">
                <a:solidFill>
                  <a:schemeClr val="dk1"/>
                </a:solidFill>
              </a:rPr>
              <a:t> </a:t>
            </a:r>
            <a:r>
              <a:rPr lang="en-US" sz="1200" dirty="0" err="1">
                <a:solidFill>
                  <a:schemeClr val="dk1"/>
                </a:solidFill>
              </a:rPr>
              <a:t>yaitu</a:t>
            </a:r>
            <a:r>
              <a:rPr lang="en-US" sz="1200" dirty="0">
                <a:solidFill>
                  <a:schemeClr val="dk1"/>
                </a:solidFill>
              </a:rPr>
              <a:t> 63%.</a:t>
            </a:r>
          </a:p>
          <a:p>
            <a:pPr marL="458788" indent="0">
              <a:lnSpc>
                <a:spcPct val="150000"/>
              </a:lnSpc>
              <a:buClr>
                <a:schemeClr val="dk1"/>
              </a:buClr>
              <a:buSzPts val="1500"/>
              <a:buNone/>
            </a:pPr>
            <a:endParaRPr lang="en-US" sz="1200" dirty="0">
              <a:solidFill>
                <a:schemeClr val="dk1"/>
              </a:solidFill>
            </a:endParaRPr>
          </a:p>
          <a:p>
            <a:pPr marL="133350" indent="0">
              <a:lnSpc>
                <a:spcPct val="150000"/>
              </a:lnSpc>
              <a:buClr>
                <a:schemeClr val="dk1"/>
              </a:buClr>
              <a:buSzPts val="1500"/>
              <a:buNone/>
            </a:pPr>
            <a:r>
              <a:rPr lang="en-US" sz="1200" b="1" dirty="0">
                <a:solidFill>
                  <a:schemeClr val="dk1"/>
                </a:solidFill>
              </a:rPr>
              <a:t>Business </a:t>
            </a:r>
            <a:r>
              <a:rPr lang="en-US" sz="1200" b="1" dirty="0" err="1">
                <a:solidFill>
                  <a:schemeClr val="dk1"/>
                </a:solidFill>
              </a:rPr>
              <a:t>Recomendation</a:t>
            </a:r>
            <a:r>
              <a:rPr lang="en-US" sz="1200" b="1" dirty="0">
                <a:solidFill>
                  <a:schemeClr val="dk1"/>
                </a:solidFill>
              </a:rPr>
              <a:t> :</a:t>
            </a:r>
          </a:p>
          <a:p>
            <a:pPr marL="133350" indent="0">
              <a:lnSpc>
                <a:spcPct val="150000"/>
              </a:lnSpc>
              <a:buClr>
                <a:schemeClr val="dk1"/>
              </a:buClr>
              <a:buSzPts val="1500"/>
              <a:buNone/>
            </a:pPr>
            <a:r>
              <a:rPr lang="en-US" sz="1200" dirty="0">
                <a:solidFill>
                  <a:schemeClr val="dk1"/>
                </a:solidFill>
              </a:rPr>
              <a:t>Tim marketing </a:t>
            </a:r>
            <a:r>
              <a:rPr lang="en-US" sz="1200" dirty="0" err="1">
                <a:solidFill>
                  <a:schemeClr val="dk1"/>
                </a:solidFill>
              </a:rPr>
              <a:t>membuat</a:t>
            </a:r>
            <a:r>
              <a:rPr lang="en-US" sz="1200" dirty="0">
                <a:solidFill>
                  <a:schemeClr val="dk1"/>
                </a:solidFill>
              </a:rPr>
              <a:t> </a:t>
            </a:r>
            <a:r>
              <a:rPr lang="en-US" sz="1200" dirty="0" err="1">
                <a:solidFill>
                  <a:schemeClr val="dk1"/>
                </a:solidFill>
              </a:rPr>
              <a:t>iklan</a:t>
            </a:r>
            <a:r>
              <a:rPr lang="en-US" sz="1200" dirty="0">
                <a:solidFill>
                  <a:schemeClr val="dk1"/>
                </a:solidFill>
              </a:rPr>
              <a:t> campaign </a:t>
            </a:r>
            <a:r>
              <a:rPr lang="en-US" sz="1200" dirty="0" err="1">
                <a:solidFill>
                  <a:schemeClr val="dk1"/>
                </a:solidFill>
              </a:rPr>
              <a:t>berikutnya</a:t>
            </a:r>
            <a:r>
              <a:rPr lang="en-US" sz="1200" dirty="0">
                <a:solidFill>
                  <a:schemeClr val="dk1"/>
                </a:solidFill>
              </a:rPr>
              <a:t> </a:t>
            </a:r>
            <a:r>
              <a:rPr lang="en-US" sz="1200" dirty="0" err="1">
                <a:solidFill>
                  <a:schemeClr val="dk1"/>
                </a:solidFill>
              </a:rPr>
              <a:t>dengan</a:t>
            </a:r>
            <a:r>
              <a:rPr lang="en-US" sz="1200" dirty="0">
                <a:solidFill>
                  <a:schemeClr val="dk1"/>
                </a:solidFill>
              </a:rPr>
              <a:t> </a:t>
            </a:r>
            <a:r>
              <a:rPr lang="en-US" sz="1200" dirty="0" err="1">
                <a:solidFill>
                  <a:schemeClr val="dk1"/>
                </a:solidFill>
              </a:rPr>
              <a:t>menargetkan</a:t>
            </a:r>
            <a:r>
              <a:rPr lang="en-US" sz="1200" dirty="0">
                <a:solidFill>
                  <a:schemeClr val="dk1"/>
                </a:solidFill>
              </a:rPr>
              <a:t> customer yang </a:t>
            </a:r>
            <a:r>
              <a:rPr lang="en-US" sz="1200" dirty="0" err="1">
                <a:solidFill>
                  <a:schemeClr val="dk1"/>
                </a:solidFill>
              </a:rPr>
              <a:t>memiliki</a:t>
            </a:r>
            <a:r>
              <a:rPr lang="en-US" sz="1200" dirty="0">
                <a:solidFill>
                  <a:schemeClr val="dk1"/>
                </a:solidFill>
              </a:rPr>
              <a:t> </a:t>
            </a:r>
            <a:r>
              <a:rPr lang="en-US" sz="1200" dirty="0" err="1">
                <a:solidFill>
                  <a:schemeClr val="dk1"/>
                </a:solidFill>
              </a:rPr>
              <a:t>karakteristik</a:t>
            </a:r>
            <a:r>
              <a:rPr lang="en-US" sz="1200" dirty="0">
                <a:solidFill>
                  <a:schemeClr val="dk1"/>
                </a:solidFill>
              </a:rPr>
              <a:t> </a:t>
            </a:r>
            <a:r>
              <a:rPr lang="en-US" sz="1200" dirty="0" err="1">
                <a:solidFill>
                  <a:schemeClr val="dk1"/>
                </a:solidFill>
              </a:rPr>
              <a:t>tertentu</a:t>
            </a:r>
            <a:r>
              <a:rPr lang="en-US" sz="1200" dirty="0">
                <a:solidFill>
                  <a:schemeClr val="dk1"/>
                </a:solidFill>
              </a:rPr>
              <a:t> </a:t>
            </a:r>
            <a:r>
              <a:rPr lang="en-US" sz="1200" dirty="0" err="1">
                <a:solidFill>
                  <a:schemeClr val="dk1"/>
                </a:solidFill>
              </a:rPr>
              <a:t>sesuai</a:t>
            </a:r>
            <a:r>
              <a:rPr lang="en-US" sz="1200" dirty="0">
                <a:solidFill>
                  <a:schemeClr val="dk1"/>
                </a:solidFill>
              </a:rPr>
              <a:t> </a:t>
            </a:r>
            <a:r>
              <a:rPr lang="en-US" sz="1200" dirty="0" err="1">
                <a:solidFill>
                  <a:schemeClr val="dk1"/>
                </a:solidFill>
              </a:rPr>
              <a:t>dengan</a:t>
            </a:r>
            <a:r>
              <a:rPr lang="en-US" sz="1200" dirty="0">
                <a:solidFill>
                  <a:schemeClr val="dk1"/>
                </a:solidFill>
              </a:rPr>
              <a:t> </a:t>
            </a:r>
            <a:r>
              <a:rPr lang="en-US" sz="1200" dirty="0" err="1">
                <a:solidFill>
                  <a:schemeClr val="dk1"/>
                </a:solidFill>
              </a:rPr>
              <a:t>kesimpulan</a:t>
            </a:r>
            <a:r>
              <a:rPr lang="en-US" sz="1200" dirty="0">
                <a:solidFill>
                  <a:schemeClr val="dk1"/>
                </a:solidFill>
              </a:rPr>
              <a:t> </a:t>
            </a:r>
            <a:r>
              <a:rPr lang="en-US" sz="1200" dirty="0" err="1">
                <a:solidFill>
                  <a:schemeClr val="dk1"/>
                </a:solidFill>
              </a:rPr>
              <a:t>diatas</a:t>
            </a:r>
            <a:r>
              <a:rPr lang="en-US" sz="1200" dirty="0">
                <a:solidFill>
                  <a:schemeClr val="dk1"/>
                </a:solidFill>
              </a:rPr>
              <a:t>. Karena 63% </a:t>
            </a:r>
            <a:r>
              <a:rPr lang="en-US" sz="1200" dirty="0" err="1">
                <a:solidFill>
                  <a:schemeClr val="dk1"/>
                </a:solidFill>
              </a:rPr>
              <a:t>dari</a:t>
            </a:r>
            <a:r>
              <a:rPr lang="en-US" sz="1200" dirty="0">
                <a:solidFill>
                  <a:schemeClr val="dk1"/>
                </a:solidFill>
              </a:rPr>
              <a:t> customer </a:t>
            </a:r>
            <a:r>
              <a:rPr lang="en-US" sz="1200" dirty="0" err="1">
                <a:solidFill>
                  <a:schemeClr val="dk1"/>
                </a:solidFill>
              </a:rPr>
              <a:t>dengan</a:t>
            </a:r>
            <a:r>
              <a:rPr lang="en-US" sz="1200" dirty="0">
                <a:solidFill>
                  <a:schemeClr val="dk1"/>
                </a:solidFill>
              </a:rPr>
              <a:t> conversion rate yang </a:t>
            </a:r>
            <a:r>
              <a:rPr lang="en-US" sz="1200" dirty="0" err="1">
                <a:solidFill>
                  <a:schemeClr val="dk1"/>
                </a:solidFill>
              </a:rPr>
              <a:t>tinggi</a:t>
            </a:r>
            <a:r>
              <a:rPr lang="en-US" sz="1200" dirty="0">
                <a:solidFill>
                  <a:schemeClr val="dk1"/>
                </a:solidFill>
              </a:rPr>
              <a:t> </a:t>
            </a:r>
            <a:r>
              <a:rPr lang="en-US" sz="1200" dirty="0" err="1">
                <a:solidFill>
                  <a:schemeClr val="dk1"/>
                </a:solidFill>
              </a:rPr>
              <a:t>adalah</a:t>
            </a:r>
            <a:r>
              <a:rPr lang="en-US" sz="1200" dirty="0">
                <a:solidFill>
                  <a:schemeClr val="dk1"/>
                </a:solidFill>
              </a:rPr>
              <a:t> customer yang </a:t>
            </a:r>
            <a:r>
              <a:rPr lang="en-US" sz="1200" dirty="0" err="1">
                <a:solidFill>
                  <a:schemeClr val="dk1"/>
                </a:solidFill>
              </a:rPr>
              <a:t>belum</a:t>
            </a:r>
            <a:r>
              <a:rPr lang="en-US" sz="1200" dirty="0">
                <a:solidFill>
                  <a:schemeClr val="dk1"/>
                </a:solidFill>
              </a:rPr>
              <a:t> </a:t>
            </a:r>
            <a:r>
              <a:rPr lang="en-US" sz="1200" dirty="0" err="1">
                <a:solidFill>
                  <a:schemeClr val="dk1"/>
                </a:solidFill>
              </a:rPr>
              <a:t>pernah</a:t>
            </a:r>
            <a:r>
              <a:rPr lang="en-US" sz="1200" dirty="0">
                <a:solidFill>
                  <a:schemeClr val="dk1"/>
                </a:solidFill>
              </a:rPr>
              <a:t> </a:t>
            </a:r>
            <a:r>
              <a:rPr lang="en-US" sz="1200" dirty="0" err="1">
                <a:solidFill>
                  <a:schemeClr val="dk1"/>
                </a:solidFill>
              </a:rPr>
              <a:t>diberikan</a:t>
            </a:r>
            <a:r>
              <a:rPr lang="en-US" sz="1200" dirty="0">
                <a:solidFill>
                  <a:schemeClr val="dk1"/>
                </a:solidFill>
              </a:rPr>
              <a:t> campaign </a:t>
            </a:r>
            <a:r>
              <a:rPr lang="en-US" sz="1200" dirty="0" err="1">
                <a:solidFill>
                  <a:schemeClr val="dk1"/>
                </a:solidFill>
              </a:rPr>
              <a:t>sebelumnya</a:t>
            </a:r>
            <a:r>
              <a:rPr lang="en-US" sz="1200" dirty="0">
                <a:solidFill>
                  <a:schemeClr val="dk1"/>
                </a:solidFill>
              </a:rPr>
              <a:t>, </a:t>
            </a:r>
            <a:r>
              <a:rPr lang="en-US" sz="1200" dirty="0" err="1">
                <a:solidFill>
                  <a:schemeClr val="dk1"/>
                </a:solidFill>
              </a:rPr>
              <a:t>ada</a:t>
            </a:r>
            <a:r>
              <a:rPr lang="en-US" sz="1200" dirty="0">
                <a:solidFill>
                  <a:schemeClr val="dk1"/>
                </a:solidFill>
              </a:rPr>
              <a:t> </a:t>
            </a:r>
            <a:r>
              <a:rPr lang="en-US" sz="1200" dirty="0" err="1">
                <a:solidFill>
                  <a:schemeClr val="dk1"/>
                </a:solidFill>
              </a:rPr>
              <a:t>baiknya</a:t>
            </a:r>
            <a:r>
              <a:rPr lang="en-US" sz="1200" dirty="0">
                <a:solidFill>
                  <a:schemeClr val="dk1"/>
                </a:solidFill>
              </a:rPr>
              <a:t> </a:t>
            </a:r>
            <a:r>
              <a:rPr lang="en-US" sz="1200" dirty="0" err="1">
                <a:solidFill>
                  <a:schemeClr val="dk1"/>
                </a:solidFill>
              </a:rPr>
              <a:t>untuk</a:t>
            </a:r>
            <a:r>
              <a:rPr lang="en-US" sz="1200" dirty="0">
                <a:solidFill>
                  <a:schemeClr val="dk1"/>
                </a:solidFill>
              </a:rPr>
              <a:t> </a:t>
            </a:r>
            <a:r>
              <a:rPr lang="en-US" sz="1200" dirty="0" err="1">
                <a:solidFill>
                  <a:schemeClr val="dk1"/>
                </a:solidFill>
              </a:rPr>
              <a:t>memperluas</a:t>
            </a:r>
            <a:r>
              <a:rPr lang="en-US" sz="1200" dirty="0">
                <a:solidFill>
                  <a:schemeClr val="dk1"/>
                </a:solidFill>
              </a:rPr>
              <a:t> wilayah </a:t>
            </a:r>
            <a:r>
              <a:rPr lang="en-US" sz="1200" dirty="0" err="1">
                <a:solidFill>
                  <a:schemeClr val="dk1"/>
                </a:solidFill>
              </a:rPr>
              <a:t>jangkauan</a:t>
            </a:r>
            <a:r>
              <a:rPr lang="en-US" sz="1200" dirty="0">
                <a:solidFill>
                  <a:schemeClr val="dk1"/>
                </a:solidFill>
              </a:rPr>
              <a:t> </a:t>
            </a:r>
            <a:r>
              <a:rPr lang="en-US" sz="1200" dirty="0" err="1">
                <a:solidFill>
                  <a:schemeClr val="dk1"/>
                </a:solidFill>
              </a:rPr>
              <a:t>pemasaran</a:t>
            </a:r>
            <a:r>
              <a:rPr lang="en-US" sz="1200" dirty="0">
                <a:solidFill>
                  <a:schemeClr val="dk1"/>
                </a:solidFill>
              </a:rPr>
              <a:t> </a:t>
            </a:r>
            <a:r>
              <a:rPr lang="en-US" sz="1200" dirty="0" err="1">
                <a:solidFill>
                  <a:schemeClr val="dk1"/>
                </a:solidFill>
              </a:rPr>
              <a:t>produk</a:t>
            </a:r>
            <a:r>
              <a:rPr lang="en-US" sz="1200" dirty="0">
                <a:solidFill>
                  <a:schemeClr val="dk1"/>
                </a:solidFill>
              </a:rPr>
              <a:t>.</a:t>
            </a:r>
          </a:p>
        </p:txBody>
      </p:sp>
      <p:sp>
        <p:nvSpPr>
          <p:cNvPr id="5" name="Google Shape;115;p27">
            <a:extLst>
              <a:ext uri="{FF2B5EF4-FFF2-40B4-BE49-F238E27FC236}">
                <a16:creationId xmlns:a16="http://schemas.microsoft.com/office/drawing/2014/main" id="{6933B053-5392-44F2-A654-391B2B0B6505}"/>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Tree>
    <p:extLst>
      <p:ext uri="{BB962C8B-B14F-4D97-AF65-F5344CB8AC3E}">
        <p14:creationId xmlns:p14="http://schemas.microsoft.com/office/powerpoint/2010/main" val="277125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5" name="Google Shape;115;p27">
            <a:extLst>
              <a:ext uri="{FF2B5EF4-FFF2-40B4-BE49-F238E27FC236}">
                <a16:creationId xmlns:a16="http://schemas.microsoft.com/office/drawing/2014/main" id="{9C82DEA8-A499-4BC6-A172-442A4678CB42}"/>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sp>
        <p:nvSpPr>
          <p:cNvPr id="6" name="Google Shape;55;p13">
            <a:extLst>
              <a:ext uri="{FF2B5EF4-FFF2-40B4-BE49-F238E27FC236}">
                <a16:creationId xmlns:a16="http://schemas.microsoft.com/office/drawing/2014/main" id="{78FA961A-648E-4AB7-8852-D4E3441995A6}"/>
              </a:ext>
            </a:extLst>
          </p:cNvPr>
          <p:cNvSpPr txBox="1">
            <a:spLocks/>
          </p:cNvSpPr>
          <p:nvPr/>
        </p:nvSpPr>
        <p:spPr>
          <a:xfrm>
            <a:off x="0" y="560375"/>
            <a:ext cx="9144000" cy="45831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61950" indent="-228600">
              <a:lnSpc>
                <a:spcPct val="150000"/>
              </a:lnSpc>
              <a:buClr>
                <a:schemeClr val="dk1"/>
              </a:buClr>
              <a:buSzPct val="100000"/>
              <a:buFont typeface="+mj-lt"/>
              <a:buAutoNum type="arabicPeriod"/>
            </a:pPr>
            <a:r>
              <a:rPr lang="en-US" sz="1200" dirty="0" err="1">
                <a:solidFill>
                  <a:schemeClr val="dk1"/>
                </a:solidFill>
                <a:latin typeface="+mn-lt"/>
              </a:rPr>
              <a:t>Membuang</a:t>
            </a:r>
            <a:r>
              <a:rPr lang="en-US" sz="1200" dirty="0">
                <a:solidFill>
                  <a:schemeClr val="dk1"/>
                </a:solidFill>
                <a:latin typeface="+mn-lt"/>
              </a:rPr>
              <a:t> data yang </a:t>
            </a:r>
            <a:r>
              <a:rPr lang="en-US" sz="1200" dirty="0" err="1">
                <a:solidFill>
                  <a:schemeClr val="dk1"/>
                </a:solidFill>
                <a:latin typeface="+mn-lt"/>
              </a:rPr>
              <a:t>tidak</a:t>
            </a:r>
            <a:r>
              <a:rPr lang="en-US" sz="1200" dirty="0">
                <a:solidFill>
                  <a:schemeClr val="dk1"/>
                </a:solidFill>
                <a:latin typeface="+mn-lt"/>
              </a:rPr>
              <a:t> </a:t>
            </a:r>
            <a:r>
              <a:rPr lang="en-US" sz="1200" dirty="0" err="1">
                <a:solidFill>
                  <a:schemeClr val="dk1"/>
                </a:solidFill>
                <a:latin typeface="+mn-lt"/>
              </a:rPr>
              <a:t>diperlukan</a:t>
            </a:r>
            <a:r>
              <a:rPr lang="en-US" sz="1200" dirty="0">
                <a:solidFill>
                  <a:schemeClr val="dk1"/>
                </a:solidFill>
                <a:latin typeface="+mn-lt"/>
              </a:rPr>
              <a:t>.</a:t>
            </a:r>
          </a:p>
          <a:p>
            <a:pPr marL="627063" indent="-223838">
              <a:lnSpc>
                <a:spcPct val="150000"/>
              </a:lnSpc>
              <a:buClr>
                <a:schemeClr val="dk1"/>
              </a:buClr>
              <a:buSzPts val="1500"/>
            </a:pPr>
            <a:r>
              <a:rPr lang="en-US" sz="1200" dirty="0">
                <a:solidFill>
                  <a:schemeClr val="dk1"/>
                </a:solidFill>
                <a:latin typeface="+mn-lt"/>
              </a:rPr>
              <a:t>Kolom yang </a:t>
            </a:r>
            <a:r>
              <a:rPr lang="en-US" sz="1200" dirty="0" err="1">
                <a:solidFill>
                  <a:schemeClr val="dk1"/>
                </a:solidFill>
                <a:latin typeface="+mn-lt"/>
              </a:rPr>
              <a:t>dihapus</a:t>
            </a:r>
            <a:r>
              <a:rPr lang="en-US" sz="1200" dirty="0">
                <a:solidFill>
                  <a:schemeClr val="dk1"/>
                </a:solidFill>
                <a:latin typeface="+mn-lt"/>
              </a:rPr>
              <a:t> </a:t>
            </a:r>
            <a:r>
              <a:rPr lang="en-US" sz="1200" dirty="0" err="1">
                <a:solidFill>
                  <a:schemeClr val="dk1"/>
                </a:solidFill>
                <a:latin typeface="+mn-lt"/>
              </a:rPr>
              <a:t>adalah</a:t>
            </a:r>
            <a:r>
              <a:rPr lang="en-US" sz="1200" dirty="0">
                <a:solidFill>
                  <a:schemeClr val="dk1"/>
                </a:solidFill>
                <a:latin typeface="+mn-lt"/>
              </a:rPr>
              <a:t> </a:t>
            </a:r>
            <a:r>
              <a:rPr lang="en-US" sz="1200" dirty="0" err="1">
                <a:solidFill>
                  <a:schemeClr val="dk1"/>
                </a:solidFill>
                <a:latin typeface="+mn-lt"/>
              </a:rPr>
              <a:t>kolom</a:t>
            </a:r>
            <a:r>
              <a:rPr lang="en-US" sz="1200" dirty="0">
                <a:solidFill>
                  <a:schemeClr val="dk1"/>
                </a:solidFill>
                <a:latin typeface="+mn-lt"/>
              </a:rPr>
              <a:t> </a:t>
            </a:r>
            <a:r>
              <a:rPr lang="en-US" sz="1200" dirty="0">
                <a:solidFill>
                  <a:schemeClr val="dk1"/>
                </a:solidFill>
                <a:latin typeface="+mn-lt"/>
                <a:cs typeface="Courier New" panose="02070309020205020404" pitchFamily="49" charset="0"/>
              </a:rPr>
              <a:t>'</a:t>
            </a:r>
            <a:r>
              <a:rPr lang="en-US" sz="1200" dirty="0" err="1">
                <a:solidFill>
                  <a:schemeClr val="dk1"/>
                </a:solidFill>
                <a:latin typeface="+mn-lt"/>
                <a:cs typeface="Courier New" panose="02070309020205020404" pitchFamily="49" charset="0"/>
              </a:rPr>
              <a:t>Z_CostContact</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Z_Revenue</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Year_Birth</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Dt_Customer</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Kidhome</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Teenhome</a:t>
            </a:r>
            <a:r>
              <a:rPr lang="en-US" sz="1200" dirty="0">
                <a:solidFill>
                  <a:schemeClr val="dk1"/>
                </a:solidFill>
                <a:latin typeface="+mn-lt"/>
                <a:cs typeface="Courier New" panose="02070309020205020404" pitchFamily="49" charset="0"/>
              </a:rPr>
              <a:t>', 'Relationship’, </a:t>
            </a:r>
            <a:r>
              <a:rPr lang="en-US" sz="1200" dirty="0">
                <a:solidFill>
                  <a:schemeClr val="dk1"/>
                </a:solidFill>
                <a:latin typeface="+mn-lt"/>
              </a:rPr>
              <a:t>dan </a:t>
            </a:r>
            <a:r>
              <a:rPr lang="en-US" sz="1200" dirty="0">
                <a:solidFill>
                  <a:schemeClr val="dk1"/>
                </a:solidFill>
                <a:latin typeface="+mn-lt"/>
                <a:cs typeface="Courier New" panose="02070309020205020404" pitchFamily="49" charset="0"/>
              </a:rPr>
              <a:t>‘ID’.</a:t>
            </a:r>
          </a:p>
          <a:p>
            <a:pPr marL="627063" indent="-223838">
              <a:lnSpc>
                <a:spcPct val="150000"/>
              </a:lnSpc>
              <a:buClr>
                <a:schemeClr val="dk1"/>
              </a:buClr>
              <a:buSzPts val="1500"/>
            </a:pPr>
            <a:r>
              <a:rPr lang="en-US" sz="1200" dirty="0" err="1">
                <a:solidFill>
                  <a:schemeClr val="dk1"/>
                </a:solidFill>
                <a:latin typeface="+mn-lt"/>
              </a:rPr>
              <a:t>Menghapus</a:t>
            </a:r>
            <a:r>
              <a:rPr lang="en-US" sz="1200" dirty="0">
                <a:solidFill>
                  <a:schemeClr val="dk1"/>
                </a:solidFill>
                <a:latin typeface="+mn-lt"/>
              </a:rPr>
              <a:t> outlier </a:t>
            </a:r>
            <a:r>
              <a:rPr lang="en-US" sz="1200" dirty="0" err="1">
                <a:solidFill>
                  <a:schemeClr val="dk1"/>
                </a:solidFill>
                <a:latin typeface="+mn-lt"/>
              </a:rPr>
              <a:t>kolom</a:t>
            </a:r>
            <a:r>
              <a:rPr lang="en-US" sz="1200" dirty="0">
                <a:solidFill>
                  <a:schemeClr val="dk1"/>
                </a:solidFill>
                <a:latin typeface="+mn-lt"/>
              </a:rPr>
              <a:t> ‘Age’ </a:t>
            </a:r>
            <a:r>
              <a:rPr lang="en-US" sz="1200" dirty="0" err="1">
                <a:solidFill>
                  <a:schemeClr val="dk1"/>
                </a:solidFill>
                <a:latin typeface="+mn-lt"/>
              </a:rPr>
              <a:t>yaitu</a:t>
            </a:r>
            <a:r>
              <a:rPr lang="en-US" sz="1200" dirty="0">
                <a:solidFill>
                  <a:schemeClr val="dk1"/>
                </a:solidFill>
                <a:latin typeface="+mn-lt"/>
              </a:rPr>
              <a:t> customer yang </a:t>
            </a:r>
            <a:r>
              <a:rPr lang="en-US" sz="1200" dirty="0" err="1">
                <a:solidFill>
                  <a:schemeClr val="dk1"/>
                </a:solidFill>
                <a:latin typeface="+mn-lt"/>
              </a:rPr>
              <a:t>berumur</a:t>
            </a:r>
            <a:r>
              <a:rPr lang="en-US" sz="1200" dirty="0">
                <a:solidFill>
                  <a:schemeClr val="dk1"/>
                </a:solidFill>
                <a:latin typeface="+mn-lt"/>
              </a:rPr>
              <a:t> </a:t>
            </a:r>
            <a:r>
              <a:rPr lang="en-US" sz="1200" dirty="0" err="1">
                <a:solidFill>
                  <a:schemeClr val="dk1"/>
                </a:solidFill>
                <a:latin typeface="+mn-lt"/>
              </a:rPr>
              <a:t>lebih</a:t>
            </a:r>
            <a:r>
              <a:rPr lang="en-US" sz="1200" dirty="0">
                <a:solidFill>
                  <a:schemeClr val="dk1"/>
                </a:solidFill>
                <a:latin typeface="+mn-lt"/>
              </a:rPr>
              <a:t> </a:t>
            </a:r>
            <a:r>
              <a:rPr lang="en-US" sz="1200" dirty="0" err="1">
                <a:solidFill>
                  <a:schemeClr val="dk1"/>
                </a:solidFill>
                <a:latin typeface="+mn-lt"/>
              </a:rPr>
              <a:t>dari</a:t>
            </a:r>
            <a:r>
              <a:rPr lang="en-US" sz="1200" dirty="0">
                <a:solidFill>
                  <a:schemeClr val="dk1"/>
                </a:solidFill>
                <a:latin typeface="+mn-lt"/>
              </a:rPr>
              <a:t> 100 </a:t>
            </a:r>
            <a:r>
              <a:rPr lang="en-US" sz="1200" dirty="0" err="1">
                <a:solidFill>
                  <a:schemeClr val="dk1"/>
                </a:solidFill>
                <a:latin typeface="+mn-lt"/>
              </a:rPr>
              <a:t>tahun</a:t>
            </a:r>
            <a:r>
              <a:rPr lang="en-US" sz="1200" dirty="0">
                <a:solidFill>
                  <a:schemeClr val="dk1"/>
                </a:solidFill>
                <a:latin typeface="+mn-lt"/>
              </a:rPr>
              <a:t>.</a:t>
            </a:r>
          </a:p>
          <a:p>
            <a:pPr marL="627063" indent="-223838">
              <a:lnSpc>
                <a:spcPct val="150000"/>
              </a:lnSpc>
              <a:buClr>
                <a:schemeClr val="dk1"/>
              </a:buClr>
              <a:buSzPts val="1500"/>
            </a:pPr>
            <a:r>
              <a:rPr lang="en-US" sz="1200" dirty="0" err="1">
                <a:solidFill>
                  <a:schemeClr val="dk1"/>
                </a:solidFill>
                <a:latin typeface="+mn-lt"/>
              </a:rPr>
              <a:t>Menghapus</a:t>
            </a:r>
            <a:r>
              <a:rPr lang="en-US" sz="1200" dirty="0">
                <a:solidFill>
                  <a:schemeClr val="dk1"/>
                </a:solidFill>
                <a:latin typeface="+mn-lt"/>
              </a:rPr>
              <a:t> outlier </a:t>
            </a:r>
            <a:r>
              <a:rPr lang="en-US" sz="1200" dirty="0" err="1">
                <a:solidFill>
                  <a:schemeClr val="dk1"/>
                </a:solidFill>
                <a:latin typeface="+mn-lt"/>
              </a:rPr>
              <a:t>kolom</a:t>
            </a:r>
            <a:r>
              <a:rPr lang="en-US" sz="1200" dirty="0">
                <a:solidFill>
                  <a:schemeClr val="dk1"/>
                </a:solidFill>
                <a:latin typeface="+mn-lt"/>
              </a:rPr>
              <a:t> </a:t>
            </a:r>
            <a:r>
              <a:rPr lang="en-US" sz="1200" dirty="0">
                <a:solidFill>
                  <a:schemeClr val="dk1"/>
                </a:solidFill>
                <a:latin typeface="+mn-lt"/>
                <a:cs typeface="Courier New" panose="02070309020205020404" pitchFamily="49" charset="0"/>
              </a:rPr>
              <a:t>'Income', '</a:t>
            </a:r>
            <a:r>
              <a:rPr lang="en-US" sz="1200" dirty="0" err="1">
                <a:solidFill>
                  <a:schemeClr val="dk1"/>
                </a:solidFill>
                <a:latin typeface="+mn-lt"/>
                <a:cs typeface="Courier New" panose="02070309020205020404" pitchFamily="49" charset="0"/>
              </a:rPr>
              <a:t>MntCoke</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MntFruits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MntMeatProducts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MntFishProducts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MntSweetProducts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MntGoldProds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NumDealsPurchases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NumWebPurchases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NumCatalogPurchases</a:t>
            </a:r>
            <a:r>
              <a:rPr lang="en-US" sz="1200" dirty="0">
                <a:solidFill>
                  <a:schemeClr val="dk1"/>
                </a:solidFill>
                <a:latin typeface="+mn-lt"/>
                <a:cs typeface="Courier New" panose="02070309020205020404" pitchFamily="49" charset="0"/>
              </a:rPr>
              <a:t>’,</a:t>
            </a:r>
            <a:r>
              <a:rPr lang="en-US" sz="1200" dirty="0">
                <a:solidFill>
                  <a:schemeClr val="dk1"/>
                </a:solidFill>
                <a:latin typeface="+mn-lt"/>
              </a:rPr>
              <a:t> dan </a:t>
            </a:r>
            <a:r>
              <a:rPr lang="en-US" sz="1200" dirty="0">
                <a:solidFill>
                  <a:schemeClr val="dk1"/>
                </a:solidFill>
                <a:latin typeface="+mn-lt"/>
                <a:cs typeface="Courier New" panose="02070309020205020404" pitchFamily="49" charset="0"/>
              </a:rPr>
              <a:t>'</a:t>
            </a:r>
            <a:r>
              <a:rPr lang="en-US" sz="1200" dirty="0" err="1">
                <a:solidFill>
                  <a:schemeClr val="dk1"/>
                </a:solidFill>
                <a:latin typeface="+mn-lt"/>
                <a:cs typeface="Courier New" panose="02070309020205020404" pitchFamily="49" charset="0"/>
              </a:rPr>
              <a:t>NumWebVisitsMonth</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rPr>
              <a:t>menggunakan</a:t>
            </a:r>
            <a:r>
              <a:rPr lang="en-US" sz="1200" dirty="0">
                <a:solidFill>
                  <a:schemeClr val="dk1"/>
                </a:solidFill>
                <a:latin typeface="+mn-lt"/>
              </a:rPr>
              <a:t> IQR.</a:t>
            </a:r>
          </a:p>
          <a:p>
            <a:pPr marL="403225" indent="0">
              <a:lnSpc>
                <a:spcPct val="150000"/>
              </a:lnSpc>
              <a:buClr>
                <a:schemeClr val="dk1"/>
              </a:buClr>
              <a:buSzPts val="1500"/>
              <a:buFont typeface="Arial"/>
              <a:buNone/>
            </a:pPr>
            <a:endParaRPr lang="en-US" sz="1200" dirty="0">
              <a:solidFill>
                <a:schemeClr val="dk1"/>
              </a:solidFill>
              <a:latin typeface="+mn-lt"/>
            </a:endParaRPr>
          </a:p>
          <a:p>
            <a:pPr marL="361950" indent="-228600">
              <a:lnSpc>
                <a:spcPct val="150000"/>
              </a:lnSpc>
              <a:buClr>
                <a:schemeClr val="dk1"/>
              </a:buClr>
              <a:buSzPct val="100000"/>
              <a:buFont typeface="+mj-lt"/>
              <a:buAutoNum type="arabicPeriod" startAt="2"/>
            </a:pPr>
            <a:r>
              <a:rPr lang="en-US" sz="1200" dirty="0" err="1">
                <a:solidFill>
                  <a:schemeClr val="dk1"/>
                </a:solidFill>
                <a:latin typeface="+mn-lt"/>
              </a:rPr>
              <a:t>Melakukan</a:t>
            </a:r>
            <a:r>
              <a:rPr lang="en-US" sz="1200" dirty="0">
                <a:solidFill>
                  <a:schemeClr val="dk1"/>
                </a:solidFill>
                <a:latin typeface="+mn-lt"/>
              </a:rPr>
              <a:t> Feature Encoding.</a:t>
            </a:r>
          </a:p>
          <a:p>
            <a:pPr marL="627063" indent="-223838">
              <a:lnSpc>
                <a:spcPct val="150000"/>
              </a:lnSpc>
              <a:buClr>
                <a:schemeClr val="dk1"/>
              </a:buClr>
              <a:buSzPct val="100000"/>
            </a:pPr>
            <a:r>
              <a:rPr lang="en-US" sz="1200" dirty="0" err="1">
                <a:solidFill>
                  <a:schemeClr val="dk1"/>
                </a:solidFill>
                <a:latin typeface="+mn-lt"/>
              </a:rPr>
              <a:t>Merubah</a:t>
            </a:r>
            <a:r>
              <a:rPr lang="en-US" sz="1200" dirty="0">
                <a:solidFill>
                  <a:schemeClr val="dk1"/>
                </a:solidFill>
                <a:latin typeface="+mn-lt"/>
              </a:rPr>
              <a:t> </a:t>
            </a:r>
            <a:r>
              <a:rPr lang="en-US" sz="1200" dirty="0" err="1">
                <a:solidFill>
                  <a:schemeClr val="dk1"/>
                </a:solidFill>
                <a:latin typeface="+mn-lt"/>
              </a:rPr>
              <a:t>kolom</a:t>
            </a:r>
            <a:r>
              <a:rPr lang="en-US" sz="1200" dirty="0">
                <a:solidFill>
                  <a:schemeClr val="dk1"/>
                </a:solidFill>
                <a:latin typeface="+mn-lt"/>
              </a:rPr>
              <a:t> </a:t>
            </a:r>
            <a:r>
              <a:rPr lang="en-US" sz="1200" dirty="0" err="1">
                <a:solidFill>
                  <a:schemeClr val="dk1"/>
                </a:solidFill>
                <a:latin typeface="+mn-lt"/>
              </a:rPr>
              <a:t>kategorikal</a:t>
            </a:r>
            <a:r>
              <a:rPr lang="en-US" sz="1200" dirty="0">
                <a:solidFill>
                  <a:schemeClr val="dk1"/>
                </a:solidFill>
                <a:latin typeface="+mn-lt"/>
              </a:rPr>
              <a:t> </a:t>
            </a:r>
            <a:r>
              <a:rPr lang="en-US" sz="1200" dirty="0">
                <a:solidFill>
                  <a:schemeClr val="dk1"/>
                </a:solidFill>
                <a:latin typeface="+mn-lt"/>
                <a:cs typeface="Courier New" panose="02070309020205020404" pitchFamily="49" charset="0"/>
              </a:rPr>
              <a:t>‘Education’, ‘</a:t>
            </a:r>
            <a:r>
              <a:rPr lang="en-US" sz="1200" dirty="0" err="1">
                <a:solidFill>
                  <a:schemeClr val="dk1"/>
                </a:solidFill>
                <a:latin typeface="+mn-lt"/>
                <a:cs typeface="Courier New" panose="02070309020205020404" pitchFamily="49" charset="0"/>
              </a:rPr>
              <a:t>Marital_Status</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age_group</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cs typeface="Courier New" panose="02070309020205020404" pitchFamily="49" charset="0"/>
              </a:rPr>
              <a:t>income_group</a:t>
            </a:r>
            <a:r>
              <a:rPr lang="en-US" sz="1200" dirty="0">
                <a:solidFill>
                  <a:schemeClr val="dk1"/>
                </a:solidFill>
                <a:latin typeface="+mn-lt"/>
                <a:cs typeface="Courier New" panose="02070309020205020404" pitchFamily="49" charset="0"/>
              </a:rPr>
              <a:t>’ </a:t>
            </a:r>
            <a:r>
              <a:rPr lang="en-US" sz="1200" dirty="0">
                <a:solidFill>
                  <a:schemeClr val="dk1"/>
                </a:solidFill>
                <a:latin typeface="+mn-lt"/>
              </a:rPr>
              <a:t>dan </a:t>
            </a:r>
            <a:r>
              <a:rPr lang="en-US" sz="1200" dirty="0">
                <a:solidFill>
                  <a:schemeClr val="dk1"/>
                </a:solidFill>
                <a:latin typeface="+mn-lt"/>
                <a:cs typeface="Courier New" panose="02070309020205020404" pitchFamily="49" charset="0"/>
              </a:rPr>
              <a:t>‘</a:t>
            </a:r>
            <a:r>
              <a:rPr lang="en-US" sz="1200" dirty="0" err="1">
                <a:solidFill>
                  <a:schemeClr val="dk1"/>
                </a:solidFill>
                <a:latin typeface="+mn-lt"/>
                <a:cs typeface="Courier New" panose="02070309020205020404" pitchFamily="49" charset="0"/>
              </a:rPr>
              <a:t>spent_group</a:t>
            </a:r>
            <a:r>
              <a:rPr lang="en-US" sz="1200" dirty="0">
                <a:solidFill>
                  <a:schemeClr val="dk1"/>
                </a:solidFill>
                <a:latin typeface="+mn-lt"/>
                <a:cs typeface="Courier New" panose="02070309020205020404" pitchFamily="49" charset="0"/>
              </a:rPr>
              <a:t>’ </a:t>
            </a:r>
            <a:r>
              <a:rPr lang="en-US" sz="1200" dirty="0" err="1">
                <a:solidFill>
                  <a:schemeClr val="dk1"/>
                </a:solidFill>
                <a:latin typeface="+mn-lt"/>
              </a:rPr>
              <a:t>menjadi</a:t>
            </a:r>
            <a:r>
              <a:rPr lang="en-US" sz="1200" dirty="0">
                <a:solidFill>
                  <a:schemeClr val="dk1"/>
                </a:solidFill>
                <a:latin typeface="+mn-lt"/>
              </a:rPr>
              <a:t> </a:t>
            </a:r>
            <a:r>
              <a:rPr lang="en-US" sz="1200" dirty="0" err="1">
                <a:solidFill>
                  <a:schemeClr val="dk1"/>
                </a:solidFill>
                <a:latin typeface="+mn-lt"/>
              </a:rPr>
              <a:t>angka</a:t>
            </a:r>
            <a:r>
              <a:rPr lang="en-US" sz="1200" dirty="0">
                <a:solidFill>
                  <a:schemeClr val="dk1"/>
                </a:solidFill>
                <a:latin typeface="+mn-lt"/>
              </a:rPr>
              <a:t> 0-6.</a:t>
            </a:r>
          </a:p>
          <a:p>
            <a:pPr marL="133350" indent="0">
              <a:lnSpc>
                <a:spcPct val="150000"/>
              </a:lnSpc>
              <a:buClr>
                <a:schemeClr val="dk1"/>
              </a:buClr>
              <a:buSzPct val="100000"/>
              <a:buFont typeface="Arial"/>
              <a:buNone/>
            </a:pPr>
            <a:endParaRPr lang="en-US" sz="1200" dirty="0">
              <a:solidFill>
                <a:schemeClr val="dk1"/>
              </a:solidFill>
              <a:latin typeface="+mn-lt"/>
            </a:endParaRPr>
          </a:p>
          <a:p>
            <a:pPr marL="361950" indent="-228600">
              <a:lnSpc>
                <a:spcPct val="150000"/>
              </a:lnSpc>
              <a:buClr>
                <a:schemeClr val="dk1"/>
              </a:buClr>
              <a:buSzPct val="100000"/>
              <a:buFont typeface="+mj-lt"/>
              <a:buAutoNum type="arabicPeriod" startAt="3"/>
            </a:pPr>
            <a:r>
              <a:rPr lang="en-US" sz="1200" dirty="0" err="1">
                <a:solidFill>
                  <a:schemeClr val="dk1"/>
                </a:solidFill>
                <a:latin typeface="+mn-lt"/>
              </a:rPr>
              <a:t>Melakukan</a:t>
            </a:r>
            <a:r>
              <a:rPr lang="en-US" sz="1200" dirty="0">
                <a:solidFill>
                  <a:schemeClr val="dk1"/>
                </a:solidFill>
                <a:latin typeface="+mn-lt"/>
              </a:rPr>
              <a:t> </a:t>
            </a:r>
            <a:r>
              <a:rPr lang="en-US" sz="1200" dirty="0" err="1">
                <a:solidFill>
                  <a:schemeClr val="dk1"/>
                </a:solidFill>
                <a:latin typeface="+mn-lt"/>
              </a:rPr>
              <a:t>standardisasi</a:t>
            </a:r>
            <a:r>
              <a:rPr lang="en-US" sz="1200" dirty="0">
                <a:solidFill>
                  <a:schemeClr val="dk1"/>
                </a:solidFill>
                <a:latin typeface="+mn-lt"/>
              </a:rPr>
              <a:t> pada feature.</a:t>
            </a:r>
          </a:p>
          <a:p>
            <a:pPr marL="627063" indent="-223838">
              <a:lnSpc>
                <a:spcPct val="150000"/>
              </a:lnSpc>
              <a:buClr>
                <a:schemeClr val="dk1"/>
              </a:buClr>
              <a:buSzPct val="100000"/>
            </a:pPr>
            <a:r>
              <a:rPr lang="en-US" sz="1200" dirty="0" err="1">
                <a:solidFill>
                  <a:schemeClr val="dk1"/>
                </a:solidFill>
                <a:latin typeface="+mn-lt"/>
              </a:rPr>
              <a:t>Menghapus</a:t>
            </a:r>
            <a:r>
              <a:rPr lang="en-US" sz="1200" dirty="0">
                <a:solidFill>
                  <a:schemeClr val="dk1"/>
                </a:solidFill>
                <a:latin typeface="+mn-lt"/>
              </a:rPr>
              <a:t> </a:t>
            </a:r>
            <a:r>
              <a:rPr lang="en-US" sz="1200" dirty="0" err="1">
                <a:solidFill>
                  <a:schemeClr val="dk1"/>
                </a:solidFill>
                <a:latin typeface="+mn-lt"/>
              </a:rPr>
              <a:t>kolom</a:t>
            </a:r>
            <a:r>
              <a:rPr lang="en-US" sz="1200" dirty="0">
                <a:solidFill>
                  <a:schemeClr val="dk1"/>
                </a:solidFill>
                <a:latin typeface="+mn-lt"/>
              </a:rPr>
              <a:t> </a:t>
            </a:r>
            <a:r>
              <a:rPr lang="en-US" sz="1200" dirty="0" err="1">
                <a:solidFill>
                  <a:schemeClr val="dk1"/>
                </a:solidFill>
                <a:latin typeface="+mn-lt"/>
              </a:rPr>
              <a:t>berbentu</a:t>
            </a:r>
            <a:r>
              <a:rPr lang="en-US" sz="1200" dirty="0">
                <a:solidFill>
                  <a:schemeClr val="dk1"/>
                </a:solidFill>
                <a:latin typeface="+mn-lt"/>
              </a:rPr>
              <a:t> Boolean </a:t>
            </a:r>
            <a:r>
              <a:rPr lang="en-US" sz="1200" dirty="0">
                <a:solidFill>
                  <a:schemeClr val="dk1"/>
                </a:solidFill>
                <a:latin typeface="+mn-lt"/>
                <a:cs typeface="Courier New" panose="02070309020205020404" pitchFamily="49" charset="0"/>
              </a:rPr>
              <a:t>‘AcceptedCmp3’, 'AcceptedCmp4’, 'AcceptedCmp5’, 'AcceptedCmp1’, 'AcceptedCmp2’, 'Complain’,  'Response’, dan '</a:t>
            </a:r>
            <a:r>
              <a:rPr lang="en-US" sz="1200" dirty="0" err="1">
                <a:solidFill>
                  <a:schemeClr val="dk1"/>
                </a:solidFill>
                <a:latin typeface="+mn-lt"/>
                <a:cs typeface="Courier New" panose="02070309020205020404" pitchFamily="49" charset="0"/>
              </a:rPr>
              <a:t>since_registration</a:t>
            </a:r>
            <a:r>
              <a:rPr lang="en-US" sz="1200" dirty="0">
                <a:solidFill>
                  <a:schemeClr val="dk1"/>
                </a:solidFill>
                <a:latin typeface="+mn-lt"/>
                <a:cs typeface="Courier New" panose="02070309020205020404" pitchFamily="49" charset="0"/>
              </a:rPr>
              <a:t>’.</a:t>
            </a:r>
          </a:p>
          <a:p>
            <a:pPr marL="627063" indent="-223838">
              <a:lnSpc>
                <a:spcPct val="150000"/>
              </a:lnSpc>
              <a:buClr>
                <a:schemeClr val="dk1"/>
              </a:buClr>
              <a:buSzPct val="100000"/>
            </a:pPr>
            <a:r>
              <a:rPr lang="en-US" sz="1200" dirty="0" err="1">
                <a:solidFill>
                  <a:schemeClr val="dk1"/>
                </a:solidFill>
                <a:latin typeface="+mn-lt"/>
                <a:cs typeface="Courier New" panose="02070309020205020404" pitchFamily="49" charset="0"/>
              </a:rPr>
              <a:t>Melakukan</a:t>
            </a:r>
            <a:r>
              <a:rPr lang="en-US" sz="1200" dirty="0">
                <a:solidFill>
                  <a:schemeClr val="dk1"/>
                </a:solidFill>
                <a:latin typeface="+mn-lt"/>
                <a:cs typeface="Courier New" panose="02070309020205020404" pitchFamily="49" charset="0"/>
              </a:rPr>
              <a:t> Scaling feature </a:t>
            </a:r>
            <a:r>
              <a:rPr lang="en-US" sz="1200" dirty="0" err="1">
                <a:solidFill>
                  <a:schemeClr val="dk1"/>
                </a:solidFill>
                <a:latin typeface="+mn-lt"/>
                <a:cs typeface="Courier New" panose="02070309020205020404" pitchFamily="49" charset="0"/>
              </a:rPr>
              <a:t>menggunakan</a:t>
            </a:r>
            <a:r>
              <a:rPr lang="en-US" sz="1200" dirty="0">
                <a:solidFill>
                  <a:schemeClr val="dk1"/>
                </a:solidFill>
                <a:latin typeface="+mn-lt"/>
                <a:cs typeface="Courier New" panose="02070309020205020404" pitchFamily="49" charset="0"/>
              </a:rPr>
              <a:t> </a:t>
            </a:r>
            <a:r>
              <a:rPr lang="en-US" sz="1200" dirty="0" err="1">
                <a:solidFill>
                  <a:srgbClr val="000000"/>
                </a:solidFill>
                <a:latin typeface="+mn-lt"/>
              </a:rPr>
              <a:t>StandardScaler</a:t>
            </a:r>
            <a:r>
              <a:rPr lang="en-US" sz="1200" dirty="0">
                <a:solidFill>
                  <a:srgbClr val="000000"/>
                </a:solidFill>
                <a:latin typeface="+mn-lt"/>
              </a:rPr>
              <a:t>()</a:t>
            </a:r>
            <a:endParaRPr lang="en-US" sz="1200" dirty="0">
              <a:solidFill>
                <a:schemeClr val="dk1"/>
              </a:solidFill>
              <a:latin typeface="+mn-lt"/>
            </a:endParaRPr>
          </a:p>
        </p:txBody>
      </p:sp>
    </p:spTree>
    <p:extLst>
      <p:ext uri="{BB962C8B-B14F-4D97-AF65-F5344CB8AC3E}">
        <p14:creationId xmlns:p14="http://schemas.microsoft.com/office/powerpoint/2010/main" val="141006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5" name="Google Shape;115;p27">
            <a:extLst>
              <a:ext uri="{FF2B5EF4-FFF2-40B4-BE49-F238E27FC236}">
                <a16:creationId xmlns:a16="http://schemas.microsoft.com/office/drawing/2014/main" id="{9C82DEA8-A499-4BC6-A172-442A4678CB42}"/>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hlinkClick r:id="rId3"/>
              </a:rPr>
              <a:t>Q</a:t>
            </a:r>
            <a:r>
              <a:rPr lang="en" sz="1100" dirty="0">
                <a:solidFill>
                  <a:srgbClr val="000000"/>
                </a:solidFill>
                <a:hlinkClick r:id="rId3"/>
              </a:rPr>
              <a:t>uery here</a:t>
            </a:r>
            <a:endParaRPr sz="1100" dirty="0">
              <a:solidFill>
                <a:srgbClr val="000000"/>
              </a:solidFill>
            </a:endParaRPr>
          </a:p>
        </p:txBody>
      </p:sp>
      <p:pic>
        <p:nvPicPr>
          <p:cNvPr id="1026" name="Picture 2">
            <a:extLst>
              <a:ext uri="{FF2B5EF4-FFF2-40B4-BE49-F238E27FC236}">
                <a16:creationId xmlns:a16="http://schemas.microsoft.com/office/drawing/2014/main" id="{2162B433-1315-4B6B-AFFE-F8C0658D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9339"/>
            <a:ext cx="6307456" cy="458312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p13">
            <a:extLst>
              <a:ext uri="{FF2B5EF4-FFF2-40B4-BE49-F238E27FC236}">
                <a16:creationId xmlns:a16="http://schemas.microsoft.com/office/drawing/2014/main" id="{822487FF-0DA4-42E1-9BE2-FBC17EA5428A}"/>
              </a:ext>
            </a:extLst>
          </p:cNvPr>
          <p:cNvSpPr txBox="1">
            <a:spLocks/>
          </p:cNvSpPr>
          <p:nvPr/>
        </p:nvSpPr>
        <p:spPr>
          <a:xfrm>
            <a:off x="6226774" y="532164"/>
            <a:ext cx="2917226" cy="457416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lnSpc>
                <a:spcPct val="150000"/>
              </a:lnSpc>
              <a:buClr>
                <a:schemeClr val="dk1"/>
              </a:buClr>
              <a:buSzPct val="100000"/>
              <a:buNone/>
            </a:pPr>
            <a:r>
              <a:rPr lang="en-US" sz="1200" dirty="0" err="1">
                <a:solidFill>
                  <a:schemeClr val="dk1"/>
                </a:solidFill>
              </a:rPr>
              <a:t>Berdasarkan</a:t>
            </a:r>
            <a:r>
              <a:rPr lang="en-US" sz="1200" dirty="0">
                <a:solidFill>
                  <a:schemeClr val="dk1"/>
                </a:solidFill>
              </a:rPr>
              <a:t> Feature Importance </a:t>
            </a:r>
            <a:r>
              <a:rPr lang="en-US" sz="1200" dirty="0" err="1">
                <a:solidFill>
                  <a:schemeClr val="dk1"/>
                </a:solidFill>
              </a:rPr>
              <a:t>menggunakan</a:t>
            </a:r>
            <a:r>
              <a:rPr lang="en-US" sz="1200" dirty="0">
                <a:solidFill>
                  <a:schemeClr val="dk1"/>
                </a:solidFill>
              </a:rPr>
              <a:t> Random Forest Classifier, </a:t>
            </a:r>
            <a:r>
              <a:rPr lang="en-US" sz="1200" dirty="0" err="1">
                <a:solidFill>
                  <a:schemeClr val="dk1"/>
                </a:solidFill>
              </a:rPr>
              <a:t>kolom</a:t>
            </a:r>
            <a:r>
              <a:rPr lang="en-US" sz="1200" dirty="0">
                <a:solidFill>
                  <a:schemeClr val="dk1"/>
                </a:solidFill>
              </a:rPr>
              <a:t> yang </a:t>
            </a:r>
            <a:r>
              <a:rPr lang="en-US" sz="1200" dirty="0" err="1">
                <a:solidFill>
                  <a:schemeClr val="dk1"/>
                </a:solidFill>
              </a:rPr>
              <a:t>memiliki</a:t>
            </a:r>
            <a:r>
              <a:rPr lang="en-US" sz="1200" dirty="0">
                <a:solidFill>
                  <a:schemeClr val="dk1"/>
                </a:solidFill>
              </a:rPr>
              <a:t> </a:t>
            </a:r>
            <a:r>
              <a:rPr lang="en-US" sz="1200" dirty="0" err="1">
                <a:solidFill>
                  <a:schemeClr val="dk1"/>
                </a:solidFill>
              </a:rPr>
              <a:t>pengaruh</a:t>
            </a:r>
            <a:r>
              <a:rPr lang="en-US" sz="1200" dirty="0">
                <a:solidFill>
                  <a:schemeClr val="dk1"/>
                </a:solidFill>
              </a:rPr>
              <a:t> paling </a:t>
            </a:r>
            <a:r>
              <a:rPr lang="en-US" sz="1200" dirty="0" err="1">
                <a:solidFill>
                  <a:schemeClr val="dk1"/>
                </a:solidFill>
              </a:rPr>
              <a:t>tinggi</a:t>
            </a:r>
            <a:r>
              <a:rPr lang="en-US" sz="1200" dirty="0">
                <a:solidFill>
                  <a:schemeClr val="dk1"/>
                </a:solidFill>
              </a:rPr>
              <a:t> </a:t>
            </a:r>
            <a:r>
              <a:rPr lang="en-US" sz="1200" dirty="0" err="1">
                <a:solidFill>
                  <a:schemeClr val="dk1"/>
                </a:solidFill>
              </a:rPr>
              <a:t>terhadap</a:t>
            </a:r>
            <a:r>
              <a:rPr lang="en-US" sz="1200" dirty="0">
                <a:solidFill>
                  <a:schemeClr val="dk1"/>
                </a:solidFill>
              </a:rPr>
              <a:t> campaign </a:t>
            </a:r>
            <a:r>
              <a:rPr lang="en-US" sz="1200" dirty="0">
                <a:solidFill>
                  <a:schemeClr val="dk1"/>
                </a:solidFill>
                <a:latin typeface="Courier New" panose="02070309020205020404" pitchFamily="49" charset="0"/>
                <a:cs typeface="Courier New" panose="02070309020205020404" pitchFamily="49" charset="0"/>
              </a:rPr>
              <a:t>(‘Response’) </a:t>
            </a:r>
            <a:r>
              <a:rPr lang="en-US" sz="1200" dirty="0" err="1">
                <a:solidFill>
                  <a:schemeClr val="dk1"/>
                </a:solidFill>
              </a:rPr>
              <a:t>adalah</a:t>
            </a:r>
            <a:r>
              <a:rPr lang="en-US" sz="1200" dirty="0">
                <a:solidFill>
                  <a:schemeClr val="dk1"/>
                </a:solidFill>
              </a:rPr>
              <a:t> </a:t>
            </a:r>
            <a:r>
              <a:rPr lang="en-US" sz="1200" dirty="0">
                <a:solidFill>
                  <a:schemeClr val="dk1"/>
                </a:solidFill>
                <a:latin typeface="Courier New" panose="02070309020205020404" pitchFamily="49" charset="0"/>
                <a:cs typeface="Courier New" panose="02070309020205020404" pitchFamily="49" charset="0"/>
              </a:rPr>
              <a:t>‘</a:t>
            </a:r>
            <a:r>
              <a:rPr lang="en-US" sz="1200" dirty="0" err="1">
                <a:solidFill>
                  <a:schemeClr val="dk1"/>
                </a:solidFill>
                <a:latin typeface="Courier New" panose="02070309020205020404" pitchFamily="49" charset="0"/>
                <a:cs typeface="Courier New" panose="02070309020205020404" pitchFamily="49" charset="0"/>
              </a:rPr>
              <a:t>total_campaign</a:t>
            </a:r>
            <a:r>
              <a:rPr lang="en-US" sz="1200" dirty="0">
                <a:solidFill>
                  <a:schemeClr val="dk1"/>
                </a:solidFill>
                <a:latin typeface="Courier New" panose="02070309020205020404" pitchFamily="49" charset="0"/>
                <a:cs typeface="Courier New" panose="02070309020205020404" pitchFamily="49" charset="0"/>
              </a:rPr>
              <a:t>’, ‘Recency’, ‘</a:t>
            </a:r>
            <a:r>
              <a:rPr lang="en-US" sz="1200" dirty="0" err="1">
                <a:solidFill>
                  <a:schemeClr val="dk1"/>
                </a:solidFill>
                <a:latin typeface="Courier New" panose="02070309020205020404" pitchFamily="49" charset="0"/>
                <a:cs typeface="Courier New" panose="02070309020205020404" pitchFamily="49" charset="0"/>
              </a:rPr>
              <a:t>MntCoke</a:t>
            </a:r>
            <a:r>
              <a:rPr lang="en-US" sz="1200" dirty="0">
                <a:solidFill>
                  <a:schemeClr val="dk1"/>
                </a:solidFill>
                <a:latin typeface="Courier New" panose="02070309020205020404" pitchFamily="49" charset="0"/>
                <a:cs typeface="Courier New" panose="02070309020205020404" pitchFamily="49" charset="0"/>
              </a:rPr>
              <a:t>’, ‘</a:t>
            </a:r>
            <a:r>
              <a:rPr lang="en-US" sz="1200" dirty="0" err="1">
                <a:solidFill>
                  <a:schemeClr val="dk1"/>
                </a:solidFill>
                <a:latin typeface="Courier New" panose="02070309020205020404" pitchFamily="49" charset="0"/>
                <a:cs typeface="Courier New" panose="02070309020205020404" pitchFamily="49" charset="0"/>
              </a:rPr>
              <a:t>total_amounts</a:t>
            </a:r>
            <a:r>
              <a:rPr lang="en-US" sz="1200" dirty="0">
                <a:solidFill>
                  <a:schemeClr val="dk1"/>
                </a:solidFill>
                <a:latin typeface="Courier New" panose="02070309020205020404" pitchFamily="49" charset="0"/>
                <a:cs typeface="Courier New" panose="02070309020205020404" pitchFamily="49" charset="0"/>
              </a:rPr>
              <a:t>’, </a:t>
            </a:r>
            <a:r>
              <a:rPr lang="en-US" sz="1200" dirty="0">
                <a:solidFill>
                  <a:schemeClr val="dk1"/>
                </a:solidFill>
              </a:rPr>
              <a:t>dan </a:t>
            </a:r>
            <a:r>
              <a:rPr lang="en-US" sz="1200" dirty="0">
                <a:solidFill>
                  <a:schemeClr val="dk1"/>
                </a:solidFill>
                <a:latin typeface="Courier New" panose="02070309020205020404" pitchFamily="49" charset="0"/>
                <a:cs typeface="Courier New" panose="02070309020205020404" pitchFamily="49" charset="0"/>
              </a:rPr>
              <a:t>‘ </a:t>
            </a:r>
            <a:r>
              <a:rPr lang="en-US" sz="1200">
                <a:solidFill>
                  <a:schemeClr val="dk1"/>
                </a:solidFill>
                <a:latin typeface="Courier New" panose="02070309020205020404" pitchFamily="49" charset="0"/>
                <a:cs typeface="Courier New" panose="02070309020205020404" pitchFamily="49" charset="0"/>
              </a:rPr>
              <a:t>Income’.</a:t>
            </a:r>
            <a:endParaRPr lang="en-US" sz="12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61260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1560</Words>
  <Application>Microsoft Office PowerPoint</Application>
  <PresentationFormat>On-screen Show (16:9)</PresentationFormat>
  <Paragraphs>204</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Dosis</vt:lpstr>
      <vt:lpstr>Courier New</vt:lpstr>
      <vt:lpstr>Roboto</vt:lpstr>
      <vt:lpstr>Arial</vt:lpstr>
      <vt:lpstr>Simple Light</vt:lpstr>
      <vt:lpstr>Simple Light</vt:lpstr>
      <vt:lpstr>Predict Customer Personality to boost marketing campaign by using Machine Learning</vt:lpstr>
      <vt:lpstr>Overview</vt:lpstr>
      <vt:lpstr>Conversion Rate Analysis Based on Income, Spending and Age</vt:lpstr>
      <vt:lpstr>Conversion Rate Analysis Based on Income, Spending and Age</vt:lpstr>
      <vt:lpstr>Conversion Rate Analysis Based on Income, Spending and Age</vt:lpstr>
      <vt:lpstr>Conversion Rate Analysis Based on Income, Spending and Age</vt:lpstr>
      <vt:lpstr>Conversion Rate Analysis Based on Income, Spending and Age</vt:lpstr>
      <vt:lpstr>Data Cleaning &amp; Preprocessing</vt:lpstr>
      <vt:lpstr>Data Cleaning &amp; Preprocessing</vt:lpstr>
      <vt:lpstr>Data Modeling</vt:lpstr>
      <vt:lpstr>Data Modeling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lpstr>Customer Personality Analysis for Marketing Retargeting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 by using Machine Learning</dc:title>
  <dc:creator>Acer</dc:creator>
  <cp:lastModifiedBy>Acer</cp:lastModifiedBy>
  <cp:revision>5</cp:revision>
  <dcterms:modified xsi:type="dcterms:W3CDTF">2023-01-26T21:30:02Z</dcterms:modified>
</cp:coreProperties>
</file>