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69" r:id="rId11"/>
    <p:sldId id="27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5B4"/>
    <a:srgbClr val="125674"/>
    <a:srgbClr val="22A2DC"/>
    <a:srgbClr val="16678C"/>
    <a:srgbClr val="0E425A"/>
    <a:srgbClr val="08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Gabriel Silva de Souza" userId="1812682046574cdc" providerId="LiveId" clId="{5CFE333D-BA3D-48A1-9F51-0083CED09688}"/>
    <pc:docChg chg="delSld modSld">
      <pc:chgData name="João Gabriel Silva de Souza" userId="1812682046574cdc" providerId="LiveId" clId="{5CFE333D-BA3D-48A1-9F51-0083CED09688}" dt="2025-10-30T13:56:11.402" v="11" actId="1076"/>
      <pc:docMkLst>
        <pc:docMk/>
      </pc:docMkLst>
      <pc:sldChg chg="modSp mod">
        <pc:chgData name="João Gabriel Silva de Souza" userId="1812682046574cdc" providerId="LiveId" clId="{5CFE333D-BA3D-48A1-9F51-0083CED09688}" dt="2025-10-30T13:56:11.402" v="11" actId="1076"/>
        <pc:sldMkLst>
          <pc:docMk/>
          <pc:sldMk cId="4109904812" sldId="257"/>
        </pc:sldMkLst>
        <pc:spChg chg="mod">
          <ac:chgData name="João Gabriel Silva de Souza" userId="1812682046574cdc" providerId="LiveId" clId="{5CFE333D-BA3D-48A1-9F51-0083CED09688}" dt="2025-10-30T12:53:34.177" v="0" actId="20577"/>
          <ac:spMkLst>
            <pc:docMk/>
            <pc:sldMk cId="4109904812" sldId="257"/>
            <ac:spMk id="6" creationId="{6A21EBB0-16ED-4420-B648-143D4A31D71F}"/>
          </ac:spMkLst>
        </pc:spChg>
        <pc:spChg chg="mod">
          <ac:chgData name="João Gabriel Silva de Souza" userId="1812682046574cdc" providerId="LiveId" clId="{5CFE333D-BA3D-48A1-9F51-0083CED09688}" dt="2025-10-30T13:56:11.402" v="11" actId="1076"/>
          <ac:spMkLst>
            <pc:docMk/>
            <pc:sldMk cId="4109904812" sldId="257"/>
            <ac:spMk id="7" creationId="{E6E64A39-4ACF-DFA4-ECD7-B614C5C755B1}"/>
          </ac:spMkLst>
        </pc:spChg>
      </pc:sldChg>
      <pc:sldChg chg="modSp mod">
        <pc:chgData name="João Gabriel Silva de Souza" userId="1812682046574cdc" providerId="LiveId" clId="{5CFE333D-BA3D-48A1-9F51-0083CED09688}" dt="2025-10-30T13:44:12.243" v="3" actId="20577"/>
        <pc:sldMkLst>
          <pc:docMk/>
          <pc:sldMk cId="3779404110" sldId="266"/>
        </pc:sldMkLst>
        <pc:spChg chg="mod">
          <ac:chgData name="João Gabriel Silva de Souza" userId="1812682046574cdc" providerId="LiveId" clId="{5CFE333D-BA3D-48A1-9F51-0083CED09688}" dt="2025-10-30T13:44:12.243" v="3" actId="20577"/>
          <ac:spMkLst>
            <pc:docMk/>
            <pc:sldMk cId="3779404110" sldId="266"/>
            <ac:spMk id="6" creationId="{31B22074-EE7D-497A-3BE1-8BE3D1C36EBC}"/>
          </ac:spMkLst>
        </pc:spChg>
      </pc:sldChg>
      <pc:sldChg chg="del">
        <pc:chgData name="João Gabriel Silva de Souza" userId="1812682046574cdc" providerId="LiveId" clId="{5CFE333D-BA3D-48A1-9F51-0083CED09688}" dt="2025-10-30T12:56:30.353" v="1" actId="47"/>
        <pc:sldMkLst>
          <pc:docMk/>
          <pc:sldMk cId="1541416241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A8817-5B0F-91BB-74FB-74AEE2F9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354F97-7439-3797-71C6-BF68EC46A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AF6BD-EA33-01C0-0EF2-0C292D25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C0E-8560-4545-BF7E-667713CE6C48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6786CD-83F9-D8B1-02BC-8EF9F80B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4BDA72-3633-E709-05C9-7E1FE49F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97D-756F-4FAB-B977-F317EC981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7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DABAF-8613-50D7-B729-1FB5D0FD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9D1D8B-CC1D-6E79-75CB-DE4C9CD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5DF973-A6AE-BB87-D223-302A1E7A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C0E-8560-4545-BF7E-667713CE6C48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776A2-CC70-FC76-EA2E-EA46D91F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471FB6-AC82-A986-E57A-05353626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97D-756F-4FAB-B977-F317EC981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15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F524E5-7207-5BC2-6FEE-8E2814BD2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795124-120B-BB91-20D6-8D2AC4186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96DB16-D49F-CB78-24B3-9D38EEE5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C0E-8560-4545-BF7E-667713CE6C48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70F13-F8BF-E785-B654-77E75EFC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7861A8-72F7-3470-8458-F10E0F2E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97D-756F-4FAB-B977-F317EC981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52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B2C8-1674-2537-7605-38E31D54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BA769-F19C-B92A-1369-C69E7FCD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4BD674-B9EC-0374-682D-AEED55B8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C0E-8560-4545-BF7E-667713CE6C48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7D8458-F66D-04C7-72BC-D40618B5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E2426-E630-CCB5-8FF6-52296A99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97D-756F-4FAB-B977-F317EC981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03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86349-B57E-4CDF-22A8-F47CEDE3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7A47-65D6-406E-15EA-6CA953D8C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DCE74-0CD1-75AC-7121-42400D89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C0E-8560-4545-BF7E-667713CE6C48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B4840-33C5-65B6-21DB-47623E4C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4E938-F3B1-CA42-95EF-80FE2B2E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97D-756F-4FAB-B977-F317EC981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76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8ABD1-6B9A-B2A1-88FE-A4630D4A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967544-7FF1-6F87-D237-F228288EF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23362-AEA2-3212-26D7-94ED0699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DE5D8A-15EE-1325-1306-B482B7EB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C0E-8560-4545-BF7E-667713CE6C48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02BA18-7005-C7FE-801F-AA2849CA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89ECC2-4B60-426F-B2F8-3B6EE621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97D-756F-4FAB-B977-F317EC981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72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3D168-E0FF-06F3-83D3-92202117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6C2A7A-2622-077D-1C13-07D55BE7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4031E3-7613-4D0C-071D-998B779B0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BDED96-3697-28C6-1109-847CBA0B0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72571D-2000-3B87-39BE-EB1EF34A0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5F7BDB-2EDA-3661-B7AC-1E30BC52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C0E-8560-4545-BF7E-667713CE6C48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62F0E3-D44D-50A1-8FAF-6CAA2F56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BE8DB2-9601-16BA-9F18-FA0FD720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97D-756F-4FAB-B977-F317EC981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3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E5158-B0C0-BA52-1C79-E5DE2098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F11B69-7E52-A69F-2719-750580F2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C0E-8560-4545-BF7E-667713CE6C48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954828-6931-825C-B6FC-D082D9F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4E3EF6-C2C9-30DC-97E2-4FECD1B7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97D-756F-4FAB-B977-F317EC981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5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71C324-0045-3696-7B31-629E8325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C0E-8560-4545-BF7E-667713CE6C48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F5286C-CCB1-9D97-A694-35BAEF00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3E4C35-BC2E-424B-F191-40899B1A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97D-756F-4FAB-B977-F317EC981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1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51A79-5BE7-5C34-7373-0243C565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8E8F8-1B37-D3F0-4DCB-B5AA2F10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46FC73-6427-A701-23F8-89ADBFC42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2AAF63-884C-FD3F-83E8-C3DE3D98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C0E-8560-4545-BF7E-667713CE6C48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46DF1A-A253-A3A8-D449-D71CFEF8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83579D-4EF6-8829-AF73-E3C6BB1C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97D-756F-4FAB-B977-F317EC981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12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09D1E-B09C-F727-B3C1-B9A2ED7F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8A9619-AC3F-027C-1D07-48FB4DF88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3DC57A-D686-9230-F8B1-95EA12D17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A6F06A-102D-37F7-0D0F-0BF9A458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9C0E-8560-4545-BF7E-667713CE6C48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517C97-1C47-682F-3A64-5369E045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77493-D594-45DC-84C6-BE299FB7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F97D-756F-4FAB-B977-F317EC981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10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1B7412-3A5D-483A-C974-EB99CA90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DB7BA8-D126-E521-EE02-3C4DF4D2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A27CEA-CB85-8B06-1DA5-4D48C5EE3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89C0E-8560-4545-BF7E-667713CE6C48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612660-78CF-3F60-FACD-97227748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5CF54B-85EE-A634-E3C3-688E9ABC1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2F97D-756F-4FAB-B977-F317EC981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70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svg"/><Relationship Id="rId10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DFF57EC-111C-BAF3-0D7F-41AD98750C1C}"/>
              </a:ext>
            </a:extLst>
          </p:cNvPr>
          <p:cNvSpPr/>
          <p:nvPr/>
        </p:nvSpPr>
        <p:spPr>
          <a:xfrm>
            <a:off x="1759352" y="0"/>
            <a:ext cx="10432648" cy="6858000"/>
          </a:xfrm>
          <a:prstGeom prst="roundRect">
            <a:avLst>
              <a:gd name="adj" fmla="val 0"/>
            </a:avLst>
          </a:prstGeom>
          <a:solidFill>
            <a:srgbClr val="1C85B4"/>
          </a:solidFill>
          <a:ln>
            <a:noFill/>
          </a:ln>
          <a:effectLst>
            <a:outerShdw blurRad="254000" dist="76200" sx="98000" sy="98000" algn="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ACA59-A7CE-3354-F394-E7CE9E47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160" y="1432877"/>
            <a:ext cx="6223000" cy="1325563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Agente de IA para Extração, Padronização e Integração de Dados Fiscais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F78A16-7E99-1253-68E8-9BBA08CFB9EE}"/>
              </a:ext>
            </a:extLst>
          </p:cNvPr>
          <p:cNvSpPr txBox="1"/>
          <p:nvPr/>
        </p:nvSpPr>
        <p:spPr>
          <a:xfrm>
            <a:off x="2677160" y="3308142"/>
            <a:ext cx="447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Grupo: Não seremos eliminados</a:t>
            </a:r>
            <a:endParaRPr lang="pt-BR" sz="2400" b="0" dirty="0">
              <a:effectLst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21EBB0-16ED-4420-B648-143D4A31D71F}"/>
              </a:ext>
            </a:extLst>
          </p:cNvPr>
          <p:cNvSpPr txBox="1"/>
          <p:nvPr/>
        </p:nvSpPr>
        <p:spPr>
          <a:xfrm>
            <a:off x="2677160" y="4319509"/>
            <a:ext cx="3365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Integrantes:</a:t>
            </a:r>
          </a:p>
          <a:p>
            <a:r>
              <a:rPr lang="pt-BR" dirty="0"/>
              <a:t>Maria Amélia França de Macedo</a:t>
            </a:r>
          </a:p>
          <a:p>
            <a:r>
              <a:rPr lang="pt-BR" dirty="0"/>
              <a:t>João Souza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E64A39-4ACF-DFA4-ECD7-B614C5C755B1}"/>
              </a:ext>
            </a:extLst>
          </p:cNvPr>
          <p:cNvSpPr txBox="1"/>
          <p:nvPr/>
        </p:nvSpPr>
        <p:spPr>
          <a:xfrm>
            <a:off x="10145818" y="6319608"/>
            <a:ext cx="185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Outubro de 2025</a:t>
            </a:r>
            <a:endParaRPr lang="pt-BR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9904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C4F27-8363-AC51-AB68-307F5376B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51A9471-399B-8502-6DC5-4E0AA91F64B8}"/>
              </a:ext>
            </a:extLst>
          </p:cNvPr>
          <p:cNvSpPr/>
          <p:nvPr/>
        </p:nvSpPr>
        <p:spPr>
          <a:xfrm>
            <a:off x="0" y="0"/>
            <a:ext cx="1773481" cy="6858000"/>
          </a:xfrm>
          <a:prstGeom prst="roundRect">
            <a:avLst>
              <a:gd name="adj" fmla="val 0"/>
            </a:avLst>
          </a:prstGeom>
          <a:solidFill>
            <a:srgbClr val="1C85B4"/>
          </a:solidFill>
          <a:ln>
            <a:noFill/>
          </a:ln>
          <a:effectLst>
            <a:outerShdw blurRad="254000" dist="76200" sx="98000" sy="98000" algn="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43AA6ED-F781-A87B-6543-5FE4435D79A1}"/>
              </a:ext>
            </a:extLst>
          </p:cNvPr>
          <p:cNvGrpSpPr/>
          <p:nvPr/>
        </p:nvGrpSpPr>
        <p:grpSpPr>
          <a:xfrm>
            <a:off x="13726293" y="356436"/>
            <a:ext cx="1141392" cy="4344098"/>
            <a:chOff x="871025" y="356436"/>
            <a:chExt cx="1141392" cy="4344098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99DD0BE7-E3D0-83D5-997A-6FCC4E3BC7BC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F2EC3ABD-5707-EAFF-259D-0C1995F2E9C0}"/>
                </a:ext>
              </a:extLst>
            </p:cNvPr>
            <p:cNvSpPr txBox="1"/>
            <p:nvPr/>
          </p:nvSpPr>
          <p:spPr>
            <a:xfrm rot="16200000">
              <a:off x="-51990" y="2976504"/>
              <a:ext cx="28632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Funciona</a:t>
              </a:r>
            </a:p>
          </p:txBody>
        </p:sp>
        <p:pic>
          <p:nvPicPr>
            <p:cNvPr id="41" name="Gráfico 40" descr="Engrenagens com preenchimento sólido">
              <a:extLst>
                <a:ext uri="{FF2B5EF4-FFF2-40B4-BE49-F238E27FC236}">
                  <a16:creationId xmlns:a16="http://schemas.microsoft.com/office/drawing/2014/main" id="{CB008261-C6B4-A496-1D5B-7EE454EB0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9A78255E-C1FF-0E5C-A8F4-96D96C21AAFD}"/>
              </a:ext>
            </a:extLst>
          </p:cNvPr>
          <p:cNvGrpSpPr/>
          <p:nvPr/>
        </p:nvGrpSpPr>
        <p:grpSpPr>
          <a:xfrm>
            <a:off x="-3711157" y="356436"/>
            <a:ext cx="1141392" cy="4380968"/>
            <a:chOff x="871025" y="356436"/>
            <a:chExt cx="1141392" cy="4380968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36D5EF08-0EE5-481E-48ED-B9720697961E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9292E529-9E27-309D-65F9-9E356CEAE251}"/>
                </a:ext>
              </a:extLst>
            </p:cNvPr>
            <p:cNvSpPr txBox="1"/>
            <p:nvPr/>
          </p:nvSpPr>
          <p:spPr>
            <a:xfrm rot="16200000">
              <a:off x="-69803" y="2994939"/>
              <a:ext cx="29001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Próximos Passos</a:t>
              </a:r>
            </a:p>
          </p:txBody>
        </p:sp>
        <p:pic>
          <p:nvPicPr>
            <p:cNvPr id="45" name="Gráfico 44" descr="Calendário diário com preenchimento sólido">
              <a:extLst>
                <a:ext uri="{FF2B5EF4-FFF2-40B4-BE49-F238E27FC236}">
                  <a16:creationId xmlns:a16="http://schemas.microsoft.com/office/drawing/2014/main" id="{136A6996-1EC6-ACB5-AAEA-5B7F2A9B2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BDECD36-42FC-1B7A-4CFE-C9F8A03F28D6}"/>
              </a:ext>
            </a:extLst>
          </p:cNvPr>
          <p:cNvGrpSpPr/>
          <p:nvPr/>
        </p:nvGrpSpPr>
        <p:grpSpPr>
          <a:xfrm>
            <a:off x="744684" y="342311"/>
            <a:ext cx="1141392" cy="5289569"/>
            <a:chOff x="871025" y="356436"/>
            <a:chExt cx="1141392" cy="5289569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02BFF7EB-73F2-5AE7-AD96-A9E1D52AE341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A7822FC-E24B-2F04-3EC4-D0E19E0E57FC}"/>
                </a:ext>
              </a:extLst>
            </p:cNvPr>
            <p:cNvSpPr txBox="1"/>
            <p:nvPr/>
          </p:nvSpPr>
          <p:spPr>
            <a:xfrm rot="16200000">
              <a:off x="-469673" y="3456302"/>
              <a:ext cx="3794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Resultados Esperados</a:t>
              </a:r>
            </a:p>
          </p:txBody>
        </p:sp>
        <p:pic>
          <p:nvPicPr>
            <p:cNvPr id="49" name="Gráfico 48" descr="Gráfico de barras com preenchimento sólido">
              <a:extLst>
                <a:ext uri="{FF2B5EF4-FFF2-40B4-BE49-F238E27FC236}">
                  <a16:creationId xmlns:a16="http://schemas.microsoft.com/office/drawing/2014/main" id="{9B48286D-7251-CAF7-3832-3658EAF63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1D89DE4-2105-E0D1-6FA0-D77E5F6BBDA0}"/>
              </a:ext>
            </a:extLst>
          </p:cNvPr>
          <p:cNvGrpSpPr/>
          <p:nvPr/>
        </p:nvGrpSpPr>
        <p:grpSpPr>
          <a:xfrm>
            <a:off x="12420021" y="319482"/>
            <a:ext cx="1141392" cy="5350870"/>
            <a:chOff x="871025" y="356436"/>
            <a:chExt cx="1141392" cy="5350870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1C27FDAB-7D54-ABCE-02D7-BC1621D094B3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AAB1D39-D347-B715-0C98-D9CC7CC3F42A}"/>
                </a:ext>
              </a:extLst>
            </p:cNvPr>
            <p:cNvSpPr txBox="1"/>
            <p:nvPr/>
          </p:nvSpPr>
          <p:spPr>
            <a:xfrm rot="16200000">
              <a:off x="-536276" y="3498367"/>
              <a:ext cx="3833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Geramos Valor</a:t>
              </a:r>
            </a:p>
          </p:txBody>
        </p:sp>
        <p:pic>
          <p:nvPicPr>
            <p:cNvPr id="53" name="Gráfico 52" descr="Moedas com preenchimento sólido">
              <a:extLst>
                <a:ext uri="{FF2B5EF4-FFF2-40B4-BE49-F238E27FC236}">
                  <a16:creationId xmlns:a16="http://schemas.microsoft.com/office/drawing/2014/main" id="{2F8B3AF8-6ECB-4116-FE08-98C3BDAA6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164400-5C88-CE06-DB5E-13F917AC3CC1}"/>
              </a:ext>
            </a:extLst>
          </p:cNvPr>
          <p:cNvSpPr txBox="1"/>
          <p:nvPr/>
        </p:nvSpPr>
        <p:spPr>
          <a:xfrm>
            <a:off x="3055717" y="7961200"/>
            <a:ext cx="8381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solução funciona em quatro etapas:</a:t>
            </a:r>
          </a:p>
          <a:p>
            <a:endParaRPr lang="pt-BR" dirty="0"/>
          </a:p>
          <a:p>
            <a:pPr fontAlgn="base"/>
            <a:r>
              <a:rPr lang="pt-BR" b="1" dirty="0"/>
              <a:t>1. Captura Inteligente:</a:t>
            </a:r>
            <a:r>
              <a:rPr lang="pt-BR" dirty="0"/>
              <a:t> os documentos são lidos por OCR e interpretados por </a:t>
            </a:r>
            <a:r>
              <a:rPr lang="pt-BR" dirty="0" err="1"/>
              <a:t>LLMs</a:t>
            </a:r>
            <a:r>
              <a:rPr lang="pt-BR" dirty="0"/>
              <a:t>.</a:t>
            </a:r>
          </a:p>
          <a:p>
            <a:pPr fontAlgn="base"/>
            <a:r>
              <a:rPr lang="pt-BR" b="1" dirty="0"/>
              <a:t>2. Padronização e Validação:</a:t>
            </a:r>
            <a:r>
              <a:rPr lang="pt-BR" dirty="0"/>
              <a:t> os dados são organizados segundo regras fiscais.</a:t>
            </a:r>
          </a:p>
          <a:p>
            <a:pPr fontAlgn="base"/>
            <a:r>
              <a:rPr lang="pt-BR" b="1" dirty="0"/>
              <a:t>3. Integração ERP/API:</a:t>
            </a:r>
            <a:r>
              <a:rPr lang="pt-BR" dirty="0"/>
              <a:t> os dados são enviados para sistemas de gestão ou acessados via API.</a:t>
            </a:r>
          </a:p>
          <a:p>
            <a:r>
              <a:rPr lang="pt-BR" b="1" dirty="0"/>
              <a:t>4. Geração de Insights:</a:t>
            </a:r>
            <a:r>
              <a:rPr lang="pt-BR" dirty="0"/>
              <a:t> relatórios de consumo, compras e estoque são gerados automaticamente.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7F4789-54CB-C894-2C07-3BF2F6406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735" y="4643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B9428D-D9D5-BF4E-9139-716EFFB63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89" y="1066388"/>
            <a:ext cx="8221548" cy="490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351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04800-436B-523B-EB4C-51B750222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80DEE4-9C59-8D27-2B94-D182D40D4742}"/>
              </a:ext>
            </a:extLst>
          </p:cNvPr>
          <p:cNvSpPr>
            <a:spLocks/>
          </p:cNvSpPr>
          <p:nvPr/>
        </p:nvSpPr>
        <p:spPr>
          <a:xfrm>
            <a:off x="819544" y="0"/>
            <a:ext cx="11372456" cy="6858000"/>
          </a:xfrm>
          <a:prstGeom prst="roundRect">
            <a:avLst>
              <a:gd name="adj" fmla="val 0"/>
            </a:avLst>
          </a:prstGeom>
          <a:solidFill>
            <a:srgbClr val="1C85B4"/>
          </a:solidFill>
          <a:ln>
            <a:noFill/>
          </a:ln>
          <a:effectLst>
            <a:outerShdw blurRad="254000" dist="76200" sx="98000" sy="98000" algn="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16D658C-1DEC-E12A-2DEA-A69F526044BA}"/>
              </a:ext>
            </a:extLst>
          </p:cNvPr>
          <p:cNvGrpSpPr/>
          <p:nvPr/>
        </p:nvGrpSpPr>
        <p:grpSpPr>
          <a:xfrm>
            <a:off x="13021538" y="356436"/>
            <a:ext cx="1141392" cy="4380968"/>
            <a:chOff x="871025" y="356436"/>
            <a:chExt cx="1141392" cy="4380968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91D33CDA-BD57-0C90-D5D4-170E94982C86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0D2E0D3-56C8-4042-D349-D56A4FF11CB7}"/>
                </a:ext>
              </a:extLst>
            </p:cNvPr>
            <p:cNvSpPr txBox="1"/>
            <p:nvPr/>
          </p:nvSpPr>
          <p:spPr>
            <a:xfrm rot="16200000">
              <a:off x="-69803" y="2994939"/>
              <a:ext cx="29001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Próximos Passos</a:t>
              </a:r>
            </a:p>
          </p:txBody>
        </p:sp>
        <p:pic>
          <p:nvPicPr>
            <p:cNvPr id="45" name="Gráfico 44" descr="Calendário diário com preenchimento sólido">
              <a:extLst>
                <a:ext uri="{FF2B5EF4-FFF2-40B4-BE49-F238E27FC236}">
                  <a16:creationId xmlns:a16="http://schemas.microsoft.com/office/drawing/2014/main" id="{D969CB21-3C35-CD5E-DFD8-7136B351C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A363A0C-9610-9FDB-F581-071158F731AC}"/>
              </a:ext>
            </a:extLst>
          </p:cNvPr>
          <p:cNvSpPr txBox="1"/>
          <p:nvPr/>
        </p:nvSpPr>
        <p:spPr>
          <a:xfrm>
            <a:off x="13998049" y="3009778"/>
            <a:ext cx="7475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Nosso plano de trabalho está dividido por fases:</a:t>
            </a:r>
          </a:p>
          <a:p>
            <a:endParaRPr lang="pt-BR" dirty="0"/>
          </a:p>
          <a:p>
            <a:r>
              <a:rPr lang="pt-BR" b="1" dirty="0"/>
              <a:t>Junho:</a:t>
            </a:r>
            <a:r>
              <a:rPr lang="pt-BR" dirty="0"/>
              <a:t> definição completa da arquitetura e escopo funcional</a:t>
            </a:r>
            <a:br>
              <a:rPr lang="pt-BR" dirty="0"/>
            </a:br>
            <a:r>
              <a:rPr lang="pt-BR" b="1" dirty="0"/>
              <a:t>Julho:</a:t>
            </a:r>
            <a:r>
              <a:rPr lang="pt-BR" dirty="0"/>
              <a:t> desenvolvimento do MVP com funcionalidades essenciais</a:t>
            </a:r>
            <a:br>
              <a:rPr lang="pt-BR" dirty="0"/>
            </a:br>
            <a:r>
              <a:rPr lang="pt-BR" b="1" dirty="0"/>
              <a:t>Agosto:</a:t>
            </a:r>
            <a:r>
              <a:rPr lang="pt-BR" dirty="0"/>
              <a:t> testes com usuários e ajustes com base em feedback</a:t>
            </a:r>
            <a:br>
              <a:rPr lang="pt-BR" dirty="0"/>
            </a:br>
            <a:r>
              <a:rPr lang="pt-BR" b="1" dirty="0"/>
              <a:t>Setembro:</a:t>
            </a:r>
            <a:r>
              <a:rPr lang="pt-BR" dirty="0"/>
              <a:t> expansão para integração com </a:t>
            </a:r>
            <a:r>
              <a:rPr lang="pt-BR" dirty="0" err="1"/>
              <a:t>ERPs</a:t>
            </a:r>
            <a:r>
              <a:rPr lang="pt-BR" dirty="0"/>
              <a:t> e geração de insights</a:t>
            </a:r>
            <a:br>
              <a:rPr lang="pt-BR" dirty="0"/>
            </a:br>
            <a:r>
              <a:rPr lang="pt-BR" b="1" dirty="0"/>
              <a:t>Outubro:</a:t>
            </a:r>
            <a:r>
              <a:rPr lang="pt-BR" dirty="0"/>
              <a:t> preparação para entrega final e publicação do projeto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968059-2E5B-7E68-A4C7-F4FB2C71C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735" y="4643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76B01F0-9C8A-78C0-2503-ECAF0CC4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030" y="1316037"/>
            <a:ext cx="6223000" cy="1325563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Agente de IA para Extração, Padronização e Integração de Dados Fiscais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1C94F8-6FDB-AE25-49F1-01F8CD66830D}"/>
              </a:ext>
            </a:extLst>
          </p:cNvPr>
          <p:cNvSpPr txBox="1"/>
          <p:nvPr/>
        </p:nvSpPr>
        <p:spPr>
          <a:xfrm>
            <a:off x="2603762" y="3490769"/>
            <a:ext cx="6164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Transformamos dados fiscais em decisões fáceis e rápidas.</a:t>
            </a:r>
          </a:p>
          <a:p>
            <a:br>
              <a:rPr lang="pt-BR" dirty="0"/>
            </a:br>
            <a:r>
              <a:rPr lang="pt-BR" dirty="0"/>
              <a:t>Nossa solução conecta empresas e desenvolvedores à informação que precisam, de forma automatizada, confiável e prática.</a:t>
            </a:r>
          </a:p>
          <a:p>
            <a:endParaRPr lang="pt-BR" b="1" dirty="0"/>
          </a:p>
          <a:p>
            <a:r>
              <a:rPr lang="pt-BR" b="1" dirty="0"/>
              <a:t>Automatize. Integre. Evolua com a gente.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CD387-04C8-4497-8514-380D6A4F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71C5624-F442-1097-F2D4-D2D345481B49}"/>
              </a:ext>
            </a:extLst>
          </p:cNvPr>
          <p:cNvSpPr/>
          <p:nvPr/>
        </p:nvSpPr>
        <p:spPr>
          <a:xfrm>
            <a:off x="0" y="0"/>
            <a:ext cx="1773481" cy="6858000"/>
          </a:xfrm>
          <a:prstGeom prst="roundRect">
            <a:avLst>
              <a:gd name="adj" fmla="val 0"/>
            </a:avLst>
          </a:prstGeom>
          <a:solidFill>
            <a:srgbClr val="1C85B4"/>
          </a:solidFill>
          <a:ln>
            <a:noFill/>
          </a:ln>
          <a:effectLst>
            <a:outerShdw blurRad="254000" dist="76200" sx="98000" sy="98000" algn="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24392E-B4D2-CF56-C3E3-E26F1622CE4B}"/>
              </a:ext>
            </a:extLst>
          </p:cNvPr>
          <p:cNvSpPr txBox="1"/>
          <p:nvPr/>
        </p:nvSpPr>
        <p:spPr>
          <a:xfrm>
            <a:off x="4052888" y="2830582"/>
            <a:ext cx="7394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Empresas e desenvolvedores lidam diariamente com a complexidade do sistema fiscal brasileiro.</a:t>
            </a:r>
          </a:p>
          <a:p>
            <a:endParaRPr lang="pt-BR" dirty="0"/>
          </a:p>
          <a:p>
            <a:r>
              <a:rPr lang="pt-BR" dirty="0"/>
              <a:t>As notas fiscais eletrônicas são geradas em volumes massivos, porém, os dados vêm em formatos diferentes, </a:t>
            </a:r>
            <a:r>
              <a:rPr lang="pt-BR" dirty="0" err="1"/>
              <a:t>despadronizados</a:t>
            </a:r>
            <a:r>
              <a:rPr lang="pt-BR" dirty="0"/>
              <a:t> e difíceis de integrar diretamente em sistemas de gestão.</a:t>
            </a:r>
          </a:p>
          <a:p>
            <a:endParaRPr lang="pt-BR" dirty="0"/>
          </a:p>
          <a:p>
            <a:r>
              <a:rPr lang="pt-BR" dirty="0"/>
              <a:t>Esse processo gera retrabalho, aumenta os custos e abre espaço para falhas que podem resultar em problemas tributários ou perdas financeiras.</a:t>
            </a:r>
            <a:br>
              <a:rPr lang="pt-BR" dirty="0"/>
            </a:br>
            <a:endParaRPr lang="pt-BR" b="0" dirty="0">
              <a:effectLst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9347E19-86AD-8E13-3DA2-D29D8186F749}"/>
              </a:ext>
            </a:extLst>
          </p:cNvPr>
          <p:cNvGrpSpPr/>
          <p:nvPr/>
        </p:nvGrpSpPr>
        <p:grpSpPr>
          <a:xfrm>
            <a:off x="848947" y="356436"/>
            <a:ext cx="1141392" cy="3611638"/>
            <a:chOff x="848947" y="356436"/>
            <a:chExt cx="1141392" cy="3611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E4F34794-3847-8162-23E4-58B57C3D98C0}"/>
                </a:ext>
              </a:extLst>
            </p:cNvPr>
            <p:cNvGrpSpPr/>
            <p:nvPr/>
          </p:nvGrpSpPr>
          <p:grpSpPr>
            <a:xfrm>
              <a:off x="848947" y="356436"/>
              <a:ext cx="1141392" cy="1141392"/>
              <a:chOff x="833120" y="356436"/>
              <a:chExt cx="1141392" cy="1141392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9A4A5D6D-A61E-84AB-746E-7931C7B301E1}"/>
                  </a:ext>
                </a:extLst>
              </p:cNvPr>
              <p:cNvSpPr/>
              <p:nvPr/>
            </p:nvSpPr>
            <p:spPr>
              <a:xfrm>
                <a:off x="833120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" name="Gráfico 9" descr="Aviso com preenchimento sólido">
                <a:extLst>
                  <a:ext uri="{FF2B5EF4-FFF2-40B4-BE49-F238E27FC236}">
                    <a16:creationId xmlns:a16="http://schemas.microsoft.com/office/drawing/2014/main" id="{6B492719-9046-CA8B-F7A1-3B9D2310E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997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E201B03-DE01-8F95-D4B1-9B3528A89AA7}"/>
                </a:ext>
              </a:extLst>
            </p:cNvPr>
            <p:cNvSpPr txBox="1"/>
            <p:nvPr/>
          </p:nvSpPr>
          <p:spPr>
            <a:xfrm rot="16200000">
              <a:off x="220702" y="2538195"/>
              <a:ext cx="2274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Problema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764A6F9-5737-082E-9901-4BEEA4B4278C}"/>
              </a:ext>
            </a:extLst>
          </p:cNvPr>
          <p:cNvGrpSpPr/>
          <p:nvPr/>
        </p:nvGrpSpPr>
        <p:grpSpPr>
          <a:xfrm>
            <a:off x="-1614376" y="356436"/>
            <a:ext cx="1141392" cy="4068382"/>
            <a:chOff x="-1614376" y="356436"/>
            <a:chExt cx="1141392" cy="406838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CF72FDBD-DF02-9F53-3074-04444687A95B}"/>
                </a:ext>
              </a:extLst>
            </p:cNvPr>
            <p:cNvGrpSpPr/>
            <p:nvPr/>
          </p:nvGrpSpPr>
          <p:grpSpPr>
            <a:xfrm>
              <a:off x="-1614376" y="356436"/>
              <a:ext cx="1141392" cy="1141392"/>
              <a:chOff x="-1614376" y="356436"/>
              <a:chExt cx="1141392" cy="1141392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BE969716-636B-5D84-ED79-0D3117DB8CC9}"/>
                  </a:ext>
                </a:extLst>
              </p:cNvPr>
              <p:cNvSpPr/>
              <p:nvPr/>
            </p:nvSpPr>
            <p:spPr>
              <a:xfrm>
                <a:off x="-1614376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4" name="Gráfico 13" descr="Lâmpada com preenchimento sólido">
                <a:extLst>
                  <a:ext uri="{FF2B5EF4-FFF2-40B4-BE49-F238E27FC236}">
                    <a16:creationId xmlns:a16="http://schemas.microsoft.com/office/drawing/2014/main" id="{59A81A33-4D16-5068-C997-0500C5C65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-139751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53084E0-4479-F341-43AA-C246A0789806}"/>
                </a:ext>
              </a:extLst>
            </p:cNvPr>
            <p:cNvSpPr txBox="1"/>
            <p:nvPr/>
          </p:nvSpPr>
          <p:spPr>
            <a:xfrm rot="16200000">
              <a:off x="-2411460" y="2838646"/>
              <a:ext cx="25875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Nossa Solução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3EAC7A3-1D7C-E1A9-97BC-44B94F01F157}"/>
              </a:ext>
            </a:extLst>
          </p:cNvPr>
          <p:cNvGrpSpPr/>
          <p:nvPr/>
        </p:nvGrpSpPr>
        <p:grpSpPr>
          <a:xfrm>
            <a:off x="-4470668" y="356436"/>
            <a:ext cx="1141392" cy="6040954"/>
            <a:chOff x="-1348098" y="356437"/>
            <a:chExt cx="1141392" cy="6040954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DE20F1E-2070-3B5A-FD70-437AA7D449AD}"/>
                </a:ext>
              </a:extLst>
            </p:cNvPr>
            <p:cNvSpPr txBox="1"/>
            <p:nvPr/>
          </p:nvSpPr>
          <p:spPr>
            <a:xfrm rot="16200000">
              <a:off x="-3119839" y="3836564"/>
              <a:ext cx="4536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Que Nos Torna Únicos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1CE43BBE-F17D-2B12-432E-C62D733D74CB}"/>
                </a:ext>
              </a:extLst>
            </p:cNvPr>
            <p:cNvGrpSpPr/>
            <p:nvPr/>
          </p:nvGrpSpPr>
          <p:grpSpPr>
            <a:xfrm>
              <a:off x="-1348098" y="356437"/>
              <a:ext cx="1141392" cy="1181465"/>
              <a:chOff x="-1481512" y="356436"/>
              <a:chExt cx="1141392" cy="1181465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2223F59B-2545-BF1E-70DD-BF276F193485}"/>
                  </a:ext>
                </a:extLst>
              </p:cNvPr>
              <p:cNvSpPr/>
              <p:nvPr/>
            </p:nvSpPr>
            <p:spPr>
              <a:xfrm>
                <a:off x="-1481512" y="356436"/>
                <a:ext cx="1141392" cy="1181465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4" name="Gráfico 23" descr="Usuários com preenchimento sólido">
                <a:extLst>
                  <a:ext uri="{FF2B5EF4-FFF2-40B4-BE49-F238E27FC236}">
                    <a16:creationId xmlns:a16="http://schemas.microsoft.com/office/drawing/2014/main" id="{B95CF858-7529-084C-5C5D-F7791D232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316335" y="521613"/>
                <a:ext cx="811038" cy="811038"/>
              </a:xfrm>
              <a:prstGeom prst="rect">
                <a:avLst/>
              </a:prstGeom>
            </p:spPr>
          </p:pic>
        </p:grp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9B53535-B38E-B78C-6B7E-194ED542C98F}"/>
              </a:ext>
            </a:extLst>
          </p:cNvPr>
          <p:cNvGrpSpPr/>
          <p:nvPr/>
        </p:nvGrpSpPr>
        <p:grpSpPr>
          <a:xfrm>
            <a:off x="-3011766" y="356436"/>
            <a:ext cx="1141392" cy="5940688"/>
            <a:chOff x="859000" y="356436"/>
            <a:chExt cx="1141392" cy="594068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43B4A921-96D7-AD40-ABC1-BCB7E24D6F4A}"/>
                </a:ext>
              </a:extLst>
            </p:cNvPr>
            <p:cNvGrpSpPr/>
            <p:nvPr/>
          </p:nvGrpSpPr>
          <p:grpSpPr>
            <a:xfrm>
              <a:off x="859000" y="356436"/>
              <a:ext cx="1141392" cy="1141392"/>
              <a:chOff x="833120" y="356436"/>
              <a:chExt cx="1141392" cy="1141392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304D8BBE-2503-380E-7AEC-B955388C4052}"/>
                  </a:ext>
                </a:extLst>
              </p:cNvPr>
              <p:cNvSpPr/>
              <p:nvPr/>
            </p:nvSpPr>
            <p:spPr>
              <a:xfrm>
                <a:off x="833120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9" name="Gráfico 28" descr="Selo novo com preenchimento sólido">
                <a:extLst>
                  <a:ext uri="{FF2B5EF4-FFF2-40B4-BE49-F238E27FC236}">
                    <a16:creationId xmlns:a16="http://schemas.microsoft.com/office/drawing/2014/main" id="{EB42B369-0FB4-EEAB-55F4-DF9DE384A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04997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E1E9928-37D8-C012-3727-5CE6095DA857}"/>
                </a:ext>
              </a:extLst>
            </p:cNvPr>
            <p:cNvSpPr txBox="1"/>
            <p:nvPr/>
          </p:nvSpPr>
          <p:spPr>
            <a:xfrm rot="16200000">
              <a:off x="-861688" y="3774799"/>
              <a:ext cx="44598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Valor Que Entregamos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BD953D8-CE82-240D-1F13-FF66863D5AA3}"/>
              </a:ext>
            </a:extLst>
          </p:cNvPr>
          <p:cNvGrpSpPr/>
          <p:nvPr/>
        </p:nvGrpSpPr>
        <p:grpSpPr>
          <a:xfrm>
            <a:off x="-5942118" y="356436"/>
            <a:ext cx="1141392" cy="6250888"/>
            <a:chOff x="871025" y="356436"/>
            <a:chExt cx="1141392" cy="6250888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DA3F4940-75A8-552C-9FC8-88100F02DC20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5B6698D-261B-64E8-8037-91B133709D85}"/>
                </a:ext>
              </a:extLst>
            </p:cNvPr>
            <p:cNvSpPr txBox="1"/>
            <p:nvPr/>
          </p:nvSpPr>
          <p:spPr>
            <a:xfrm rot="16200000">
              <a:off x="-993135" y="3941530"/>
              <a:ext cx="4746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Para Quem É Essa Solução</a:t>
              </a:r>
            </a:p>
          </p:txBody>
        </p:sp>
        <p:pic>
          <p:nvPicPr>
            <p:cNvPr id="33" name="Gráfico 32" descr="Binário com preenchimento sólido">
              <a:extLst>
                <a:ext uri="{FF2B5EF4-FFF2-40B4-BE49-F238E27FC236}">
                  <a16:creationId xmlns:a16="http://schemas.microsoft.com/office/drawing/2014/main" id="{5627EF20-FE5E-2F59-F126-A2380294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88E7D7B-6DF6-CB77-743D-8BD56CB7BC57}"/>
              </a:ext>
            </a:extLst>
          </p:cNvPr>
          <p:cNvGrpSpPr/>
          <p:nvPr/>
        </p:nvGrpSpPr>
        <p:grpSpPr>
          <a:xfrm>
            <a:off x="-7479150" y="356436"/>
            <a:ext cx="1141392" cy="6261290"/>
            <a:chOff x="871025" y="356436"/>
            <a:chExt cx="1141392" cy="6261290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AEDAC69-1D8D-69DB-0A1E-C4A618F948B2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DE884AA-D6A7-84CF-8E8B-905DC36228EA}"/>
                </a:ext>
              </a:extLst>
            </p:cNvPr>
            <p:cNvSpPr txBox="1"/>
            <p:nvPr/>
          </p:nvSpPr>
          <p:spPr>
            <a:xfrm rot="16200000">
              <a:off x="-1009962" y="3935100"/>
              <a:ext cx="4780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Oportunidade De Mercado</a:t>
              </a:r>
            </a:p>
          </p:txBody>
        </p:sp>
        <p:pic>
          <p:nvPicPr>
            <p:cNvPr id="37" name="Gráfico 36" descr="Carrinho de compras com preenchimento sólido">
              <a:extLst>
                <a:ext uri="{FF2B5EF4-FFF2-40B4-BE49-F238E27FC236}">
                  <a16:creationId xmlns:a16="http://schemas.microsoft.com/office/drawing/2014/main" id="{5A392D6E-2639-046E-D56D-63500398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5B114BE-8FDA-9397-7329-7FCF836D542C}"/>
              </a:ext>
            </a:extLst>
          </p:cNvPr>
          <p:cNvGrpSpPr/>
          <p:nvPr/>
        </p:nvGrpSpPr>
        <p:grpSpPr>
          <a:xfrm>
            <a:off x="-10419681" y="356436"/>
            <a:ext cx="1141392" cy="4344098"/>
            <a:chOff x="871025" y="356436"/>
            <a:chExt cx="1141392" cy="4344098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AC75B59-3B43-8759-9333-BE0CFD3B1EC1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A64EC9A-6B21-E80E-3D22-DE9DE429E83E}"/>
                </a:ext>
              </a:extLst>
            </p:cNvPr>
            <p:cNvSpPr txBox="1"/>
            <p:nvPr/>
          </p:nvSpPr>
          <p:spPr>
            <a:xfrm rot="16200000">
              <a:off x="-51990" y="2976504"/>
              <a:ext cx="28632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Funciona</a:t>
              </a:r>
            </a:p>
          </p:txBody>
        </p:sp>
        <p:pic>
          <p:nvPicPr>
            <p:cNvPr id="41" name="Gráfico 40" descr="Engrenagens com preenchimento sólido">
              <a:extLst>
                <a:ext uri="{FF2B5EF4-FFF2-40B4-BE49-F238E27FC236}">
                  <a16:creationId xmlns:a16="http://schemas.microsoft.com/office/drawing/2014/main" id="{1A638EFF-6DA5-B20A-E667-CCFEA8082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9B34308-E17A-01D6-1501-6826FD423D4F}"/>
              </a:ext>
            </a:extLst>
          </p:cNvPr>
          <p:cNvGrpSpPr/>
          <p:nvPr/>
        </p:nvGrpSpPr>
        <p:grpSpPr>
          <a:xfrm>
            <a:off x="-13278334" y="356436"/>
            <a:ext cx="1141392" cy="4380968"/>
            <a:chOff x="871025" y="356436"/>
            <a:chExt cx="1141392" cy="4380968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10220E-9701-49AB-6357-F1117C9C652E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96805703-E437-48D8-6CB1-E844D195FBBF}"/>
                </a:ext>
              </a:extLst>
            </p:cNvPr>
            <p:cNvSpPr txBox="1"/>
            <p:nvPr/>
          </p:nvSpPr>
          <p:spPr>
            <a:xfrm rot="16200000">
              <a:off x="-69803" y="2994939"/>
              <a:ext cx="29001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Próximos Passos</a:t>
              </a:r>
            </a:p>
          </p:txBody>
        </p:sp>
        <p:pic>
          <p:nvPicPr>
            <p:cNvPr id="45" name="Gráfico 44" descr="Ponto de interrogação com preenchimento sólido">
              <a:extLst>
                <a:ext uri="{FF2B5EF4-FFF2-40B4-BE49-F238E27FC236}">
                  <a16:creationId xmlns:a16="http://schemas.microsoft.com/office/drawing/2014/main" id="{6938580C-2523-3B90-733A-497445600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D0831FA1-2F69-6DE4-5A0B-058E71B16ED2}"/>
              </a:ext>
            </a:extLst>
          </p:cNvPr>
          <p:cNvGrpSpPr/>
          <p:nvPr/>
        </p:nvGrpSpPr>
        <p:grpSpPr>
          <a:xfrm>
            <a:off x="-11820960" y="342311"/>
            <a:ext cx="1141392" cy="5289569"/>
            <a:chOff x="871025" y="356436"/>
            <a:chExt cx="1141392" cy="5289569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275A28F9-4719-9475-A2EF-6EB557FD8732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AA49306-8706-C6BF-134B-2FA45FDF4863}"/>
                </a:ext>
              </a:extLst>
            </p:cNvPr>
            <p:cNvSpPr txBox="1"/>
            <p:nvPr/>
          </p:nvSpPr>
          <p:spPr>
            <a:xfrm rot="16200000">
              <a:off x="-469673" y="3456302"/>
              <a:ext cx="3794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Resultados Esperados</a:t>
              </a:r>
            </a:p>
          </p:txBody>
        </p:sp>
        <p:pic>
          <p:nvPicPr>
            <p:cNvPr id="49" name="Gráfico 48" descr="Gráfico de barras com preenchimento sólido">
              <a:extLst>
                <a:ext uri="{FF2B5EF4-FFF2-40B4-BE49-F238E27FC236}">
                  <a16:creationId xmlns:a16="http://schemas.microsoft.com/office/drawing/2014/main" id="{3B766143-273D-B8B4-323E-0E15388C6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1D883B0-263C-3D33-9802-E2FD91972A5C}"/>
              </a:ext>
            </a:extLst>
          </p:cNvPr>
          <p:cNvGrpSpPr/>
          <p:nvPr/>
        </p:nvGrpSpPr>
        <p:grpSpPr>
          <a:xfrm>
            <a:off x="-8955127" y="319482"/>
            <a:ext cx="1141392" cy="5350870"/>
            <a:chOff x="871025" y="356436"/>
            <a:chExt cx="1141392" cy="5350870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7CF3C029-4112-B4D2-5EF9-CFA39166C7FE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667F541-8E77-BF13-BFB0-C5435AEF0DAF}"/>
                </a:ext>
              </a:extLst>
            </p:cNvPr>
            <p:cNvSpPr txBox="1"/>
            <p:nvPr/>
          </p:nvSpPr>
          <p:spPr>
            <a:xfrm rot="16200000">
              <a:off x="-536276" y="3498367"/>
              <a:ext cx="3833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Geramos Valor</a:t>
              </a:r>
            </a:p>
          </p:txBody>
        </p:sp>
        <p:pic>
          <p:nvPicPr>
            <p:cNvPr id="53" name="Gráfico 52" descr="Moedas com preenchimento sólido">
              <a:extLst>
                <a:ext uri="{FF2B5EF4-FFF2-40B4-BE49-F238E27FC236}">
                  <a16:creationId xmlns:a16="http://schemas.microsoft.com/office/drawing/2014/main" id="{676AB32A-D2ED-DD91-21CD-57FD33879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97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E2081-8A44-D3F6-709A-5E41616F2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F044ED2-C154-00B0-B403-DBCC879C7341}"/>
              </a:ext>
            </a:extLst>
          </p:cNvPr>
          <p:cNvSpPr/>
          <p:nvPr/>
        </p:nvSpPr>
        <p:spPr>
          <a:xfrm>
            <a:off x="0" y="0"/>
            <a:ext cx="1773481" cy="6858000"/>
          </a:xfrm>
          <a:prstGeom prst="roundRect">
            <a:avLst>
              <a:gd name="adj" fmla="val 0"/>
            </a:avLst>
          </a:prstGeom>
          <a:solidFill>
            <a:srgbClr val="1C85B4"/>
          </a:solidFill>
          <a:ln>
            <a:noFill/>
          </a:ln>
          <a:effectLst>
            <a:outerShdw blurRad="254000" dist="76200" sx="98000" sy="98000" algn="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4BAFC7-C947-8374-EC01-5F05198D3865}"/>
              </a:ext>
            </a:extLst>
          </p:cNvPr>
          <p:cNvSpPr txBox="1"/>
          <p:nvPr/>
        </p:nvSpPr>
        <p:spPr>
          <a:xfrm>
            <a:off x="4052888" y="2830582"/>
            <a:ext cx="7394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Desenvolvemos um sistema inteligente que automatiza todo o ciclo de tratamento de dados fiscais:</a:t>
            </a:r>
          </a:p>
          <a:p>
            <a:endParaRPr lang="pt-BR" dirty="0"/>
          </a:p>
          <a:p>
            <a:r>
              <a:rPr lang="pt-BR" dirty="0"/>
              <a:t>Desde o download dos documentos, passando pela extração e padronização, até a consulta interativa e integração direta com sistemas ERP ou APIs de terceiros.</a:t>
            </a:r>
          </a:p>
          <a:p>
            <a:endParaRPr lang="pt-BR" dirty="0"/>
          </a:p>
          <a:p>
            <a:r>
              <a:rPr lang="pt-BR" dirty="0"/>
              <a:t>Tudo isso com uma interface prática, acessível e capaz de responder perguntas de forma analítica ou semântica.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24B000B-9679-6828-847E-20BEF4AFF9AE}"/>
              </a:ext>
            </a:extLst>
          </p:cNvPr>
          <p:cNvGrpSpPr/>
          <p:nvPr/>
        </p:nvGrpSpPr>
        <p:grpSpPr>
          <a:xfrm>
            <a:off x="12585376" y="356436"/>
            <a:ext cx="1141392" cy="3611638"/>
            <a:chOff x="848947" y="356436"/>
            <a:chExt cx="1141392" cy="3611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CCFD1BE5-FC2A-A89D-C69F-01F9EEB60997}"/>
                </a:ext>
              </a:extLst>
            </p:cNvPr>
            <p:cNvGrpSpPr/>
            <p:nvPr/>
          </p:nvGrpSpPr>
          <p:grpSpPr>
            <a:xfrm>
              <a:off x="848947" y="356436"/>
              <a:ext cx="1141392" cy="1141392"/>
              <a:chOff x="833120" y="356436"/>
              <a:chExt cx="1141392" cy="1141392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EE0F6AD2-5510-A42F-DA50-146FCDB40FAB}"/>
                  </a:ext>
                </a:extLst>
              </p:cNvPr>
              <p:cNvSpPr/>
              <p:nvPr/>
            </p:nvSpPr>
            <p:spPr>
              <a:xfrm>
                <a:off x="833120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" name="Gráfico 9" descr="Aviso com preenchimento sólido">
                <a:extLst>
                  <a:ext uri="{FF2B5EF4-FFF2-40B4-BE49-F238E27FC236}">
                    <a16:creationId xmlns:a16="http://schemas.microsoft.com/office/drawing/2014/main" id="{A6F27C9F-5A52-B975-6915-3FD35DBD4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997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028895F-2B00-0008-BA5D-16BF02802680}"/>
                </a:ext>
              </a:extLst>
            </p:cNvPr>
            <p:cNvSpPr txBox="1"/>
            <p:nvPr/>
          </p:nvSpPr>
          <p:spPr>
            <a:xfrm rot="16200000">
              <a:off x="220702" y="2538195"/>
              <a:ext cx="2274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Problema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3878273-984D-683B-9FA4-0A55E8A4ABD5}"/>
              </a:ext>
            </a:extLst>
          </p:cNvPr>
          <p:cNvGrpSpPr/>
          <p:nvPr/>
        </p:nvGrpSpPr>
        <p:grpSpPr>
          <a:xfrm>
            <a:off x="886740" y="356436"/>
            <a:ext cx="1141392" cy="4068382"/>
            <a:chOff x="-1614376" y="356436"/>
            <a:chExt cx="1141392" cy="406838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D7DC56C-604D-11BA-B670-60048F2B6CE6}"/>
                </a:ext>
              </a:extLst>
            </p:cNvPr>
            <p:cNvGrpSpPr/>
            <p:nvPr/>
          </p:nvGrpSpPr>
          <p:grpSpPr>
            <a:xfrm>
              <a:off x="-1614376" y="356436"/>
              <a:ext cx="1141392" cy="1141392"/>
              <a:chOff x="-1614376" y="356436"/>
              <a:chExt cx="1141392" cy="1141392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51B9A7D9-F435-1F1E-CF1B-9723A7644FB0}"/>
                  </a:ext>
                </a:extLst>
              </p:cNvPr>
              <p:cNvSpPr/>
              <p:nvPr/>
            </p:nvSpPr>
            <p:spPr>
              <a:xfrm>
                <a:off x="-1614376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4" name="Gráfico 13" descr="Lâmpada com preenchimento sólido">
                <a:extLst>
                  <a:ext uri="{FF2B5EF4-FFF2-40B4-BE49-F238E27FC236}">
                    <a16:creationId xmlns:a16="http://schemas.microsoft.com/office/drawing/2014/main" id="{212EC4EB-062D-F453-8885-0A3C1F2F1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-139751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7F5A716-65EB-9BE5-742C-260753E6E5C8}"/>
                </a:ext>
              </a:extLst>
            </p:cNvPr>
            <p:cNvSpPr txBox="1"/>
            <p:nvPr/>
          </p:nvSpPr>
          <p:spPr>
            <a:xfrm rot="16200000">
              <a:off x="-2411460" y="2838646"/>
              <a:ext cx="25875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Nossa Solução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DCB2B74-FAA7-0CFE-16B7-FD28C5AC326D}"/>
              </a:ext>
            </a:extLst>
          </p:cNvPr>
          <p:cNvGrpSpPr/>
          <p:nvPr/>
        </p:nvGrpSpPr>
        <p:grpSpPr>
          <a:xfrm>
            <a:off x="-4470668" y="356436"/>
            <a:ext cx="1141392" cy="6040954"/>
            <a:chOff x="-1348098" y="356437"/>
            <a:chExt cx="1141392" cy="6040954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7F5E78F-9712-E6F0-FA69-20F9FC09FD56}"/>
                </a:ext>
              </a:extLst>
            </p:cNvPr>
            <p:cNvSpPr txBox="1"/>
            <p:nvPr/>
          </p:nvSpPr>
          <p:spPr>
            <a:xfrm rot="16200000">
              <a:off x="-3119839" y="3836564"/>
              <a:ext cx="4536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Que Nos Torna Únicos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66E1BF5-E555-5994-588E-5188EEC4F62D}"/>
                </a:ext>
              </a:extLst>
            </p:cNvPr>
            <p:cNvGrpSpPr/>
            <p:nvPr/>
          </p:nvGrpSpPr>
          <p:grpSpPr>
            <a:xfrm>
              <a:off x="-1348098" y="356437"/>
              <a:ext cx="1141392" cy="1181465"/>
              <a:chOff x="-1481512" y="356436"/>
              <a:chExt cx="1141392" cy="1181465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54284-360A-68F6-10A8-73155AC39841}"/>
                  </a:ext>
                </a:extLst>
              </p:cNvPr>
              <p:cNvSpPr/>
              <p:nvPr/>
            </p:nvSpPr>
            <p:spPr>
              <a:xfrm>
                <a:off x="-1481512" y="356436"/>
                <a:ext cx="1141392" cy="1181465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4" name="Gráfico 23" descr="Usuários com preenchimento sólido">
                <a:extLst>
                  <a:ext uri="{FF2B5EF4-FFF2-40B4-BE49-F238E27FC236}">
                    <a16:creationId xmlns:a16="http://schemas.microsoft.com/office/drawing/2014/main" id="{53790FCF-9B1C-5A81-E4C9-AC0387CFC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316335" y="521613"/>
                <a:ext cx="811038" cy="811038"/>
              </a:xfrm>
              <a:prstGeom prst="rect">
                <a:avLst/>
              </a:prstGeom>
            </p:spPr>
          </p:pic>
        </p:grp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C3F4942-177E-80A7-F850-B97D58051C40}"/>
              </a:ext>
            </a:extLst>
          </p:cNvPr>
          <p:cNvGrpSpPr/>
          <p:nvPr/>
        </p:nvGrpSpPr>
        <p:grpSpPr>
          <a:xfrm>
            <a:off x="-3011766" y="356436"/>
            <a:ext cx="1141392" cy="5940688"/>
            <a:chOff x="859000" y="356436"/>
            <a:chExt cx="1141392" cy="594068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959C716C-0771-87A0-AD3E-6185216DFF30}"/>
                </a:ext>
              </a:extLst>
            </p:cNvPr>
            <p:cNvGrpSpPr/>
            <p:nvPr/>
          </p:nvGrpSpPr>
          <p:grpSpPr>
            <a:xfrm>
              <a:off x="859000" y="356436"/>
              <a:ext cx="1141392" cy="1141392"/>
              <a:chOff x="833120" y="356436"/>
              <a:chExt cx="1141392" cy="1141392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DE63F092-F165-25F5-2825-77F2B7428F8C}"/>
                  </a:ext>
                </a:extLst>
              </p:cNvPr>
              <p:cNvSpPr/>
              <p:nvPr/>
            </p:nvSpPr>
            <p:spPr>
              <a:xfrm>
                <a:off x="833120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9" name="Gráfico 28" descr="Selo novo com preenchimento sólido">
                <a:extLst>
                  <a:ext uri="{FF2B5EF4-FFF2-40B4-BE49-F238E27FC236}">
                    <a16:creationId xmlns:a16="http://schemas.microsoft.com/office/drawing/2014/main" id="{EA18D54D-E71D-0438-0FE3-F8D4F5899B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04997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22A60CC-0DB3-767C-756F-B4127B6EDC7B}"/>
                </a:ext>
              </a:extLst>
            </p:cNvPr>
            <p:cNvSpPr txBox="1"/>
            <p:nvPr/>
          </p:nvSpPr>
          <p:spPr>
            <a:xfrm rot="16200000">
              <a:off x="-861688" y="3774799"/>
              <a:ext cx="44598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Valor Que Entregamos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C186C22-AF11-C2DA-4625-C2AE2191C3FC}"/>
              </a:ext>
            </a:extLst>
          </p:cNvPr>
          <p:cNvGrpSpPr/>
          <p:nvPr/>
        </p:nvGrpSpPr>
        <p:grpSpPr>
          <a:xfrm>
            <a:off x="-5942118" y="356436"/>
            <a:ext cx="1141392" cy="6250888"/>
            <a:chOff x="871025" y="356436"/>
            <a:chExt cx="1141392" cy="6250888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38C9865B-3732-6A59-1EB6-2AAF42081205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FE2153A-1A67-C036-44F8-841F960019B8}"/>
                </a:ext>
              </a:extLst>
            </p:cNvPr>
            <p:cNvSpPr txBox="1"/>
            <p:nvPr/>
          </p:nvSpPr>
          <p:spPr>
            <a:xfrm rot="16200000">
              <a:off x="-993135" y="3941530"/>
              <a:ext cx="4746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Para Quem É Essa Solução</a:t>
              </a:r>
            </a:p>
          </p:txBody>
        </p:sp>
        <p:pic>
          <p:nvPicPr>
            <p:cNvPr id="33" name="Gráfico 32" descr="Binário com preenchimento sólido">
              <a:extLst>
                <a:ext uri="{FF2B5EF4-FFF2-40B4-BE49-F238E27FC236}">
                  <a16:creationId xmlns:a16="http://schemas.microsoft.com/office/drawing/2014/main" id="{17ED3983-8B09-E4EC-B19C-DC5F41948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61AC1E8-F96A-135A-EC9A-D2616C087C27}"/>
              </a:ext>
            </a:extLst>
          </p:cNvPr>
          <p:cNvGrpSpPr/>
          <p:nvPr/>
        </p:nvGrpSpPr>
        <p:grpSpPr>
          <a:xfrm>
            <a:off x="-7479150" y="356436"/>
            <a:ext cx="1141392" cy="6261290"/>
            <a:chOff x="871025" y="356436"/>
            <a:chExt cx="1141392" cy="6261290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68946DF-1237-8144-26AE-F5C3AD579E5E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8DD7684-2EFF-8EDF-25CC-189947BF18A5}"/>
                </a:ext>
              </a:extLst>
            </p:cNvPr>
            <p:cNvSpPr txBox="1"/>
            <p:nvPr/>
          </p:nvSpPr>
          <p:spPr>
            <a:xfrm rot="16200000">
              <a:off x="-1009962" y="3935100"/>
              <a:ext cx="4780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Oportunidade De Mercado</a:t>
              </a:r>
            </a:p>
          </p:txBody>
        </p:sp>
        <p:pic>
          <p:nvPicPr>
            <p:cNvPr id="37" name="Gráfico 36" descr="Carrinho de compras com preenchimento sólido">
              <a:extLst>
                <a:ext uri="{FF2B5EF4-FFF2-40B4-BE49-F238E27FC236}">
                  <a16:creationId xmlns:a16="http://schemas.microsoft.com/office/drawing/2014/main" id="{0ABF6DAC-AE3C-162F-4099-F87AAC2B2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0751BE7-CBDD-9A35-16E0-DDE4B40E0DD1}"/>
              </a:ext>
            </a:extLst>
          </p:cNvPr>
          <p:cNvGrpSpPr/>
          <p:nvPr/>
        </p:nvGrpSpPr>
        <p:grpSpPr>
          <a:xfrm>
            <a:off x="-10419681" y="356436"/>
            <a:ext cx="1141392" cy="4344098"/>
            <a:chOff x="871025" y="356436"/>
            <a:chExt cx="1141392" cy="4344098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18610CA1-03D0-67F6-FF46-98F1D5E0EF10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F5049B7-AE9A-84BB-2863-08ABB5CF6CFA}"/>
                </a:ext>
              </a:extLst>
            </p:cNvPr>
            <p:cNvSpPr txBox="1"/>
            <p:nvPr/>
          </p:nvSpPr>
          <p:spPr>
            <a:xfrm rot="16200000">
              <a:off x="-51990" y="2976504"/>
              <a:ext cx="28632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Funciona</a:t>
              </a:r>
            </a:p>
          </p:txBody>
        </p:sp>
        <p:pic>
          <p:nvPicPr>
            <p:cNvPr id="41" name="Gráfico 40" descr="Engrenagens com preenchimento sólido">
              <a:extLst>
                <a:ext uri="{FF2B5EF4-FFF2-40B4-BE49-F238E27FC236}">
                  <a16:creationId xmlns:a16="http://schemas.microsoft.com/office/drawing/2014/main" id="{6AD75E27-1E1F-C912-51CE-87501B8E1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139BAE3-5731-63FE-730E-958B00803618}"/>
              </a:ext>
            </a:extLst>
          </p:cNvPr>
          <p:cNvGrpSpPr/>
          <p:nvPr/>
        </p:nvGrpSpPr>
        <p:grpSpPr>
          <a:xfrm>
            <a:off x="-13278334" y="356436"/>
            <a:ext cx="1141392" cy="4380968"/>
            <a:chOff x="871025" y="356436"/>
            <a:chExt cx="1141392" cy="4380968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565825D-0971-F12A-0F34-2A08DD4810FB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9230F98-A932-616B-DB14-98789004BD07}"/>
                </a:ext>
              </a:extLst>
            </p:cNvPr>
            <p:cNvSpPr txBox="1"/>
            <p:nvPr/>
          </p:nvSpPr>
          <p:spPr>
            <a:xfrm rot="16200000">
              <a:off x="-69803" y="2994939"/>
              <a:ext cx="29001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Próximos Passos</a:t>
              </a:r>
            </a:p>
          </p:txBody>
        </p:sp>
        <p:pic>
          <p:nvPicPr>
            <p:cNvPr id="45" name="Gráfico 44" descr="Ponto de interrogação com preenchimento sólido">
              <a:extLst>
                <a:ext uri="{FF2B5EF4-FFF2-40B4-BE49-F238E27FC236}">
                  <a16:creationId xmlns:a16="http://schemas.microsoft.com/office/drawing/2014/main" id="{80E29D9E-C225-BB66-0F4B-2BD10CB89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01B34FD-35CE-1FF0-B69B-4880EFD1F73A}"/>
              </a:ext>
            </a:extLst>
          </p:cNvPr>
          <p:cNvGrpSpPr/>
          <p:nvPr/>
        </p:nvGrpSpPr>
        <p:grpSpPr>
          <a:xfrm>
            <a:off x="-11820960" y="342311"/>
            <a:ext cx="1141392" cy="5289569"/>
            <a:chOff x="871025" y="356436"/>
            <a:chExt cx="1141392" cy="5289569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3C1A2401-783C-F803-0A39-09AE6900D3FA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0CC15EE-07BE-BA39-50A5-EDF5C7A4D2DE}"/>
                </a:ext>
              </a:extLst>
            </p:cNvPr>
            <p:cNvSpPr txBox="1"/>
            <p:nvPr/>
          </p:nvSpPr>
          <p:spPr>
            <a:xfrm rot="16200000">
              <a:off x="-469673" y="3456302"/>
              <a:ext cx="3794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Resultados Esperados</a:t>
              </a:r>
            </a:p>
          </p:txBody>
        </p:sp>
        <p:pic>
          <p:nvPicPr>
            <p:cNvPr id="49" name="Gráfico 48" descr="Gráfico de barras com preenchimento sólido">
              <a:extLst>
                <a:ext uri="{FF2B5EF4-FFF2-40B4-BE49-F238E27FC236}">
                  <a16:creationId xmlns:a16="http://schemas.microsoft.com/office/drawing/2014/main" id="{BBC9018F-B6D5-536D-B07A-7CAA514E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1F5913A-AF68-9120-D3BB-608A9744673C}"/>
              </a:ext>
            </a:extLst>
          </p:cNvPr>
          <p:cNvGrpSpPr/>
          <p:nvPr/>
        </p:nvGrpSpPr>
        <p:grpSpPr>
          <a:xfrm>
            <a:off x="-8955127" y="319482"/>
            <a:ext cx="1141392" cy="5350870"/>
            <a:chOff x="871025" y="356436"/>
            <a:chExt cx="1141392" cy="5350870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E0A7A2C4-35B1-074E-B782-07CCDBBA2D1D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1133E50A-05E5-607B-C7DE-8A32AB8D156F}"/>
                </a:ext>
              </a:extLst>
            </p:cNvPr>
            <p:cNvSpPr txBox="1"/>
            <p:nvPr/>
          </p:nvSpPr>
          <p:spPr>
            <a:xfrm rot="16200000">
              <a:off x="-536276" y="3498367"/>
              <a:ext cx="3833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Geramos Valor</a:t>
              </a:r>
            </a:p>
          </p:txBody>
        </p:sp>
        <p:pic>
          <p:nvPicPr>
            <p:cNvPr id="53" name="Gráfico 52" descr="Moedas com preenchimento sólido">
              <a:extLst>
                <a:ext uri="{FF2B5EF4-FFF2-40B4-BE49-F238E27FC236}">
                  <a16:creationId xmlns:a16="http://schemas.microsoft.com/office/drawing/2014/main" id="{9A861A0B-F46C-8548-7507-60E1A29F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61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F418-1D48-4D97-9402-3F50547F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B5658F0-38EA-BE28-8F2C-C8456F00E045}"/>
              </a:ext>
            </a:extLst>
          </p:cNvPr>
          <p:cNvSpPr/>
          <p:nvPr/>
        </p:nvSpPr>
        <p:spPr>
          <a:xfrm>
            <a:off x="0" y="0"/>
            <a:ext cx="1773481" cy="6858000"/>
          </a:xfrm>
          <a:prstGeom prst="roundRect">
            <a:avLst>
              <a:gd name="adj" fmla="val 0"/>
            </a:avLst>
          </a:prstGeom>
          <a:solidFill>
            <a:srgbClr val="1C85B4"/>
          </a:solidFill>
          <a:ln>
            <a:noFill/>
          </a:ln>
          <a:effectLst>
            <a:outerShdw blurRad="254000" dist="76200" sx="98000" sy="98000" algn="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E5D544-C96A-15D6-0E42-C87AC1FBC76A}"/>
              </a:ext>
            </a:extLst>
          </p:cNvPr>
          <p:cNvSpPr txBox="1"/>
          <p:nvPr/>
        </p:nvSpPr>
        <p:spPr>
          <a:xfrm>
            <a:off x="4052888" y="2830582"/>
            <a:ext cx="7394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Organiza os dados fiscais de forma automatizada e confiável.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Permite consultas inteligentes sobre produtos, fornecedores e impostos.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 informações padronizadas diretamente aos sistemas das empresas ou desenvolvedores via API.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B2F6A63-EB57-F717-C428-4E5546736899}"/>
              </a:ext>
            </a:extLst>
          </p:cNvPr>
          <p:cNvGrpSpPr/>
          <p:nvPr/>
        </p:nvGrpSpPr>
        <p:grpSpPr>
          <a:xfrm>
            <a:off x="12585376" y="356436"/>
            <a:ext cx="1141392" cy="3611638"/>
            <a:chOff x="848947" y="356436"/>
            <a:chExt cx="1141392" cy="3611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94B59611-112F-D0B8-FE62-323CDF43117B}"/>
                </a:ext>
              </a:extLst>
            </p:cNvPr>
            <p:cNvGrpSpPr/>
            <p:nvPr/>
          </p:nvGrpSpPr>
          <p:grpSpPr>
            <a:xfrm>
              <a:off x="848947" y="356436"/>
              <a:ext cx="1141392" cy="1141392"/>
              <a:chOff x="833120" y="356436"/>
              <a:chExt cx="1141392" cy="1141392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7FBECBD-B54E-B2F5-1691-08B3A0348F8E}"/>
                  </a:ext>
                </a:extLst>
              </p:cNvPr>
              <p:cNvSpPr/>
              <p:nvPr/>
            </p:nvSpPr>
            <p:spPr>
              <a:xfrm>
                <a:off x="833120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" name="Gráfico 9" descr="Aviso com preenchimento sólido">
                <a:extLst>
                  <a:ext uri="{FF2B5EF4-FFF2-40B4-BE49-F238E27FC236}">
                    <a16:creationId xmlns:a16="http://schemas.microsoft.com/office/drawing/2014/main" id="{CB155C12-4A26-280A-D159-5F66D74F9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997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F6A61CA-524A-A7B0-69CE-BCF5C04AFC8B}"/>
                </a:ext>
              </a:extLst>
            </p:cNvPr>
            <p:cNvSpPr txBox="1"/>
            <p:nvPr/>
          </p:nvSpPr>
          <p:spPr>
            <a:xfrm rot="16200000">
              <a:off x="220702" y="2538195"/>
              <a:ext cx="2274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Problema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4FA87A8-616C-520F-6299-396B357D0B53}"/>
              </a:ext>
            </a:extLst>
          </p:cNvPr>
          <p:cNvGrpSpPr/>
          <p:nvPr/>
        </p:nvGrpSpPr>
        <p:grpSpPr>
          <a:xfrm>
            <a:off x="13940249" y="356436"/>
            <a:ext cx="1141392" cy="4068382"/>
            <a:chOff x="-1614376" y="356436"/>
            <a:chExt cx="1141392" cy="406838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9A67BE14-E405-B81A-279A-967041F859CD}"/>
                </a:ext>
              </a:extLst>
            </p:cNvPr>
            <p:cNvGrpSpPr/>
            <p:nvPr/>
          </p:nvGrpSpPr>
          <p:grpSpPr>
            <a:xfrm>
              <a:off x="-1614376" y="356436"/>
              <a:ext cx="1141392" cy="1141392"/>
              <a:chOff x="-1614376" y="356436"/>
              <a:chExt cx="1141392" cy="1141392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F0DAF4F-EE71-5089-2259-00C5A2DDB98A}"/>
                  </a:ext>
                </a:extLst>
              </p:cNvPr>
              <p:cNvSpPr/>
              <p:nvPr/>
            </p:nvSpPr>
            <p:spPr>
              <a:xfrm>
                <a:off x="-1614376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4" name="Gráfico 13" descr="Lâmpada com preenchimento sólido">
                <a:extLst>
                  <a:ext uri="{FF2B5EF4-FFF2-40B4-BE49-F238E27FC236}">
                    <a16:creationId xmlns:a16="http://schemas.microsoft.com/office/drawing/2014/main" id="{5C063910-CE1A-CD37-6AF6-8964CA9B3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-139751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458551D-24CF-90A8-516B-91B40A5CABF0}"/>
                </a:ext>
              </a:extLst>
            </p:cNvPr>
            <p:cNvSpPr txBox="1"/>
            <p:nvPr/>
          </p:nvSpPr>
          <p:spPr>
            <a:xfrm rot="16200000">
              <a:off x="-2411460" y="2838646"/>
              <a:ext cx="25875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Nossa Solução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B73843E-3F34-4618-5675-DAA4E2DD3276}"/>
              </a:ext>
            </a:extLst>
          </p:cNvPr>
          <p:cNvGrpSpPr/>
          <p:nvPr/>
        </p:nvGrpSpPr>
        <p:grpSpPr>
          <a:xfrm>
            <a:off x="-4470668" y="356436"/>
            <a:ext cx="1141392" cy="6040954"/>
            <a:chOff x="-1348098" y="356437"/>
            <a:chExt cx="1141392" cy="6040954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7F9A3DA-82B6-BDDB-29A5-8C04D8D0F411}"/>
                </a:ext>
              </a:extLst>
            </p:cNvPr>
            <p:cNvSpPr txBox="1"/>
            <p:nvPr/>
          </p:nvSpPr>
          <p:spPr>
            <a:xfrm rot="16200000">
              <a:off x="-3119839" y="3836564"/>
              <a:ext cx="4536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Que Nos Torna Únicos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53B9F1FE-6B60-6F5A-428E-A4F301F9594A}"/>
                </a:ext>
              </a:extLst>
            </p:cNvPr>
            <p:cNvGrpSpPr/>
            <p:nvPr/>
          </p:nvGrpSpPr>
          <p:grpSpPr>
            <a:xfrm>
              <a:off x="-1348098" y="356437"/>
              <a:ext cx="1141392" cy="1181465"/>
              <a:chOff x="-1481512" y="356436"/>
              <a:chExt cx="1141392" cy="1181465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F2F6CFF6-9F25-9DEC-80FE-43BC6BA9A7B6}"/>
                  </a:ext>
                </a:extLst>
              </p:cNvPr>
              <p:cNvSpPr/>
              <p:nvPr/>
            </p:nvSpPr>
            <p:spPr>
              <a:xfrm>
                <a:off x="-1481512" y="356436"/>
                <a:ext cx="1141392" cy="1181465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4" name="Gráfico 23" descr="Usuários com preenchimento sólido">
                <a:extLst>
                  <a:ext uri="{FF2B5EF4-FFF2-40B4-BE49-F238E27FC236}">
                    <a16:creationId xmlns:a16="http://schemas.microsoft.com/office/drawing/2014/main" id="{6038C8A8-C176-3BB1-7B09-7FB71D56B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316335" y="521613"/>
                <a:ext cx="811038" cy="811038"/>
              </a:xfrm>
              <a:prstGeom prst="rect">
                <a:avLst/>
              </a:prstGeom>
            </p:spPr>
          </p:pic>
        </p:grp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2DEC85A7-A6B9-BD00-3636-B9F5C2302319}"/>
              </a:ext>
            </a:extLst>
          </p:cNvPr>
          <p:cNvGrpSpPr/>
          <p:nvPr/>
        </p:nvGrpSpPr>
        <p:grpSpPr>
          <a:xfrm>
            <a:off x="878531" y="356436"/>
            <a:ext cx="1141392" cy="5940688"/>
            <a:chOff x="859000" y="356436"/>
            <a:chExt cx="1141392" cy="594068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187DDB64-2A09-0CF2-2B3C-9FDB9521CD1C}"/>
                </a:ext>
              </a:extLst>
            </p:cNvPr>
            <p:cNvGrpSpPr/>
            <p:nvPr/>
          </p:nvGrpSpPr>
          <p:grpSpPr>
            <a:xfrm>
              <a:off x="859000" y="356436"/>
              <a:ext cx="1141392" cy="1141392"/>
              <a:chOff x="833120" y="356436"/>
              <a:chExt cx="1141392" cy="1141392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DD095252-4BB2-E858-3DAE-DFCAEF07C8BB}"/>
                  </a:ext>
                </a:extLst>
              </p:cNvPr>
              <p:cNvSpPr/>
              <p:nvPr/>
            </p:nvSpPr>
            <p:spPr>
              <a:xfrm>
                <a:off x="833120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9" name="Gráfico 28" descr="Selo novo com preenchimento sólido">
                <a:extLst>
                  <a:ext uri="{FF2B5EF4-FFF2-40B4-BE49-F238E27FC236}">
                    <a16:creationId xmlns:a16="http://schemas.microsoft.com/office/drawing/2014/main" id="{875C95B5-1943-278D-19F1-8CCF0BFBBD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04997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49CE021-39A5-8809-4A50-66CA8CCFA650}"/>
                </a:ext>
              </a:extLst>
            </p:cNvPr>
            <p:cNvSpPr txBox="1"/>
            <p:nvPr/>
          </p:nvSpPr>
          <p:spPr>
            <a:xfrm rot="16200000">
              <a:off x="-861688" y="3774799"/>
              <a:ext cx="44598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Valor Que Entregamos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74D9F192-C513-1498-8B95-B3C9D80531CC}"/>
              </a:ext>
            </a:extLst>
          </p:cNvPr>
          <p:cNvGrpSpPr/>
          <p:nvPr/>
        </p:nvGrpSpPr>
        <p:grpSpPr>
          <a:xfrm>
            <a:off x="-5942118" y="356436"/>
            <a:ext cx="1141392" cy="6250888"/>
            <a:chOff x="871025" y="356436"/>
            <a:chExt cx="1141392" cy="6250888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2DABD7BF-ED85-7BEF-77AE-12EA6C21298E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BE31D57-AB81-F3EF-4480-F1B4C51E6E90}"/>
                </a:ext>
              </a:extLst>
            </p:cNvPr>
            <p:cNvSpPr txBox="1"/>
            <p:nvPr/>
          </p:nvSpPr>
          <p:spPr>
            <a:xfrm rot="16200000">
              <a:off x="-993135" y="3941530"/>
              <a:ext cx="4746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Para Quem É Essa Solução</a:t>
              </a:r>
            </a:p>
          </p:txBody>
        </p:sp>
        <p:pic>
          <p:nvPicPr>
            <p:cNvPr id="33" name="Gráfico 32" descr="Binário com preenchimento sólido">
              <a:extLst>
                <a:ext uri="{FF2B5EF4-FFF2-40B4-BE49-F238E27FC236}">
                  <a16:creationId xmlns:a16="http://schemas.microsoft.com/office/drawing/2014/main" id="{A5423423-94DE-94C2-0F55-D1A97133A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E145966-C552-F461-D164-961A7EA62DAC}"/>
              </a:ext>
            </a:extLst>
          </p:cNvPr>
          <p:cNvGrpSpPr/>
          <p:nvPr/>
        </p:nvGrpSpPr>
        <p:grpSpPr>
          <a:xfrm>
            <a:off x="-7479150" y="356436"/>
            <a:ext cx="1141392" cy="6261290"/>
            <a:chOff x="871025" y="356436"/>
            <a:chExt cx="1141392" cy="6261290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C8015A1B-423A-63E1-6666-BA5EF076088B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4A3B0CD7-6016-6F0E-B8A9-CDC89552ADF5}"/>
                </a:ext>
              </a:extLst>
            </p:cNvPr>
            <p:cNvSpPr txBox="1"/>
            <p:nvPr/>
          </p:nvSpPr>
          <p:spPr>
            <a:xfrm rot="16200000">
              <a:off x="-1009962" y="3935100"/>
              <a:ext cx="4780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Oportunidade De Mercado</a:t>
              </a:r>
            </a:p>
          </p:txBody>
        </p:sp>
        <p:pic>
          <p:nvPicPr>
            <p:cNvPr id="37" name="Gráfico 36" descr="Carrinho de compras com preenchimento sólido">
              <a:extLst>
                <a:ext uri="{FF2B5EF4-FFF2-40B4-BE49-F238E27FC236}">
                  <a16:creationId xmlns:a16="http://schemas.microsoft.com/office/drawing/2014/main" id="{3F102169-5140-AFC2-1944-3C9F5E91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B680A784-42AF-BA78-4C9C-556B6A355165}"/>
              </a:ext>
            </a:extLst>
          </p:cNvPr>
          <p:cNvGrpSpPr/>
          <p:nvPr/>
        </p:nvGrpSpPr>
        <p:grpSpPr>
          <a:xfrm>
            <a:off x="-10419681" y="356436"/>
            <a:ext cx="1141392" cy="4344098"/>
            <a:chOff x="871025" y="356436"/>
            <a:chExt cx="1141392" cy="4344098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3BE8E0CE-1B5E-E95E-F9B4-B4F351F996C7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72BF7B2-FA79-D65E-534C-EAC6B38575B4}"/>
                </a:ext>
              </a:extLst>
            </p:cNvPr>
            <p:cNvSpPr txBox="1"/>
            <p:nvPr/>
          </p:nvSpPr>
          <p:spPr>
            <a:xfrm rot="16200000">
              <a:off x="-51990" y="2976504"/>
              <a:ext cx="28632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Funciona</a:t>
              </a:r>
            </a:p>
          </p:txBody>
        </p:sp>
        <p:pic>
          <p:nvPicPr>
            <p:cNvPr id="41" name="Gráfico 40" descr="Engrenagens com preenchimento sólido">
              <a:extLst>
                <a:ext uri="{FF2B5EF4-FFF2-40B4-BE49-F238E27FC236}">
                  <a16:creationId xmlns:a16="http://schemas.microsoft.com/office/drawing/2014/main" id="{B4434226-88A0-ED22-BE70-31C58D12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D331C22-1783-CC64-5CC2-5099CDB32E4F}"/>
              </a:ext>
            </a:extLst>
          </p:cNvPr>
          <p:cNvGrpSpPr/>
          <p:nvPr/>
        </p:nvGrpSpPr>
        <p:grpSpPr>
          <a:xfrm>
            <a:off x="-13278334" y="356436"/>
            <a:ext cx="1141392" cy="4380968"/>
            <a:chOff x="871025" y="356436"/>
            <a:chExt cx="1141392" cy="4380968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7F388C68-A0C2-E529-226D-EBF524A11D8C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D128AB4-D83C-FD89-7A5F-0F80D2C8B688}"/>
                </a:ext>
              </a:extLst>
            </p:cNvPr>
            <p:cNvSpPr txBox="1"/>
            <p:nvPr/>
          </p:nvSpPr>
          <p:spPr>
            <a:xfrm rot="16200000">
              <a:off x="-69803" y="2994939"/>
              <a:ext cx="29001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Próximos Passos</a:t>
              </a:r>
            </a:p>
          </p:txBody>
        </p:sp>
        <p:pic>
          <p:nvPicPr>
            <p:cNvPr id="45" name="Gráfico 44" descr="Ponto de interrogação com preenchimento sólido">
              <a:extLst>
                <a:ext uri="{FF2B5EF4-FFF2-40B4-BE49-F238E27FC236}">
                  <a16:creationId xmlns:a16="http://schemas.microsoft.com/office/drawing/2014/main" id="{922448E1-1885-EE3B-E298-3F0B150F0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A9E2109E-D64E-05CD-9486-A74FD56AF70E}"/>
              </a:ext>
            </a:extLst>
          </p:cNvPr>
          <p:cNvGrpSpPr/>
          <p:nvPr/>
        </p:nvGrpSpPr>
        <p:grpSpPr>
          <a:xfrm>
            <a:off x="-11820960" y="342311"/>
            <a:ext cx="1141392" cy="5289569"/>
            <a:chOff x="871025" y="356436"/>
            <a:chExt cx="1141392" cy="5289569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D0D63846-E43C-5BDB-5969-3EFF156D5A18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D2C3A8CE-9640-8E6B-D795-D3033F619CF8}"/>
                </a:ext>
              </a:extLst>
            </p:cNvPr>
            <p:cNvSpPr txBox="1"/>
            <p:nvPr/>
          </p:nvSpPr>
          <p:spPr>
            <a:xfrm rot="16200000">
              <a:off x="-469673" y="3456302"/>
              <a:ext cx="3794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Resultados Esperados</a:t>
              </a:r>
            </a:p>
          </p:txBody>
        </p:sp>
        <p:pic>
          <p:nvPicPr>
            <p:cNvPr id="49" name="Gráfico 48" descr="Gráfico de barras com preenchimento sólido">
              <a:extLst>
                <a:ext uri="{FF2B5EF4-FFF2-40B4-BE49-F238E27FC236}">
                  <a16:creationId xmlns:a16="http://schemas.microsoft.com/office/drawing/2014/main" id="{8A38926C-CE7B-5A8A-B0D5-446D69FC9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3FD405FF-B02F-B056-C567-BF88ABACC58B}"/>
              </a:ext>
            </a:extLst>
          </p:cNvPr>
          <p:cNvGrpSpPr/>
          <p:nvPr/>
        </p:nvGrpSpPr>
        <p:grpSpPr>
          <a:xfrm>
            <a:off x="-8955127" y="319482"/>
            <a:ext cx="1141392" cy="5350870"/>
            <a:chOff x="871025" y="356436"/>
            <a:chExt cx="1141392" cy="5350870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EB87A9CB-A794-766A-6E08-D70BB805641C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EB0FF9F3-C1C6-68F2-C8E8-01CF1067FDD0}"/>
                </a:ext>
              </a:extLst>
            </p:cNvPr>
            <p:cNvSpPr txBox="1"/>
            <p:nvPr/>
          </p:nvSpPr>
          <p:spPr>
            <a:xfrm rot="16200000">
              <a:off x="-536276" y="3498367"/>
              <a:ext cx="3833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Geramos Valor</a:t>
              </a:r>
            </a:p>
          </p:txBody>
        </p:sp>
        <p:pic>
          <p:nvPicPr>
            <p:cNvPr id="53" name="Gráfico 52" descr="Moedas com preenchimento sólido">
              <a:extLst>
                <a:ext uri="{FF2B5EF4-FFF2-40B4-BE49-F238E27FC236}">
                  <a16:creationId xmlns:a16="http://schemas.microsoft.com/office/drawing/2014/main" id="{6212C1B3-2936-A99D-2E83-8725725C8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87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FFC9-2F29-31BC-4ACD-317D9D848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5034708-B595-3F7C-9B63-3151EDD3D6C4}"/>
              </a:ext>
            </a:extLst>
          </p:cNvPr>
          <p:cNvSpPr/>
          <p:nvPr/>
        </p:nvSpPr>
        <p:spPr>
          <a:xfrm>
            <a:off x="0" y="0"/>
            <a:ext cx="1773481" cy="6858000"/>
          </a:xfrm>
          <a:prstGeom prst="roundRect">
            <a:avLst>
              <a:gd name="adj" fmla="val 0"/>
            </a:avLst>
          </a:prstGeom>
          <a:solidFill>
            <a:srgbClr val="1C85B4"/>
          </a:solidFill>
          <a:ln>
            <a:noFill/>
          </a:ln>
          <a:effectLst>
            <a:outerShdw blurRad="254000" dist="76200" sx="98000" sy="98000" algn="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1C57C3-EDFD-BD5C-9284-AC16FA10A83F}"/>
              </a:ext>
            </a:extLst>
          </p:cNvPr>
          <p:cNvSpPr txBox="1"/>
          <p:nvPr/>
        </p:nvSpPr>
        <p:spPr>
          <a:xfrm>
            <a:off x="4052888" y="2830582"/>
            <a:ext cx="739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Atualmente, grande parte do tempo das equipes fiscais é consumida por tarefas operacionais repetitivas.</a:t>
            </a:r>
          </a:p>
          <a:p>
            <a:endParaRPr lang="pt-BR" dirty="0"/>
          </a:p>
          <a:p>
            <a:r>
              <a:rPr lang="pt-BR" dirty="0"/>
              <a:t>Nosso sistema resolve isso, liberando o time para focar em estratégia e análise, não em retrabalho.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Além disso, facilita a vida dos desenvolvedores, que ganham acesso a dados prontos para uso, eliminando a etapa manual de tratamento.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A0A654C-7713-E52B-F8D5-18E4BEAC57B7}"/>
              </a:ext>
            </a:extLst>
          </p:cNvPr>
          <p:cNvGrpSpPr/>
          <p:nvPr/>
        </p:nvGrpSpPr>
        <p:grpSpPr>
          <a:xfrm>
            <a:off x="12585376" y="356436"/>
            <a:ext cx="1141392" cy="3611638"/>
            <a:chOff x="848947" y="356436"/>
            <a:chExt cx="1141392" cy="3611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28A1EC62-0CF0-5486-DE36-09E8405853CC}"/>
                </a:ext>
              </a:extLst>
            </p:cNvPr>
            <p:cNvGrpSpPr/>
            <p:nvPr/>
          </p:nvGrpSpPr>
          <p:grpSpPr>
            <a:xfrm>
              <a:off x="848947" y="356436"/>
              <a:ext cx="1141392" cy="1141392"/>
              <a:chOff x="833120" y="356436"/>
              <a:chExt cx="1141392" cy="1141392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781F51A-30E2-F976-7BCC-613E0BD99FCE}"/>
                  </a:ext>
                </a:extLst>
              </p:cNvPr>
              <p:cNvSpPr/>
              <p:nvPr/>
            </p:nvSpPr>
            <p:spPr>
              <a:xfrm>
                <a:off x="833120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" name="Gráfico 9" descr="Aviso com preenchimento sólido">
                <a:extLst>
                  <a:ext uri="{FF2B5EF4-FFF2-40B4-BE49-F238E27FC236}">
                    <a16:creationId xmlns:a16="http://schemas.microsoft.com/office/drawing/2014/main" id="{497B55B2-F988-D2E3-6E70-1128D108B4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997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E0227F5-0F7E-9D7C-7D74-028D7F3909D8}"/>
                </a:ext>
              </a:extLst>
            </p:cNvPr>
            <p:cNvSpPr txBox="1"/>
            <p:nvPr/>
          </p:nvSpPr>
          <p:spPr>
            <a:xfrm rot="16200000">
              <a:off x="220702" y="2538195"/>
              <a:ext cx="2274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Problema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D13FA75-89E3-5A41-62FF-3397B0136C38}"/>
              </a:ext>
            </a:extLst>
          </p:cNvPr>
          <p:cNvGrpSpPr/>
          <p:nvPr/>
        </p:nvGrpSpPr>
        <p:grpSpPr>
          <a:xfrm>
            <a:off x="13940249" y="356436"/>
            <a:ext cx="1141392" cy="4068382"/>
            <a:chOff x="-1614376" y="356436"/>
            <a:chExt cx="1141392" cy="406838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C79DB23-6BF8-EB4C-4B01-90FE40FD2C6D}"/>
                </a:ext>
              </a:extLst>
            </p:cNvPr>
            <p:cNvGrpSpPr/>
            <p:nvPr/>
          </p:nvGrpSpPr>
          <p:grpSpPr>
            <a:xfrm>
              <a:off x="-1614376" y="356436"/>
              <a:ext cx="1141392" cy="1141392"/>
              <a:chOff x="-1614376" y="356436"/>
              <a:chExt cx="1141392" cy="1141392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F13F6B7F-296B-9B87-AEF2-76159BA218F9}"/>
                  </a:ext>
                </a:extLst>
              </p:cNvPr>
              <p:cNvSpPr/>
              <p:nvPr/>
            </p:nvSpPr>
            <p:spPr>
              <a:xfrm>
                <a:off x="-1614376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4" name="Gráfico 13" descr="Lâmpada com preenchimento sólido">
                <a:extLst>
                  <a:ext uri="{FF2B5EF4-FFF2-40B4-BE49-F238E27FC236}">
                    <a16:creationId xmlns:a16="http://schemas.microsoft.com/office/drawing/2014/main" id="{6267A668-63DD-7D1A-6E18-F1D3BD7F2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-139751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86E1266-9002-78C3-0208-5C71FD6D50F9}"/>
                </a:ext>
              </a:extLst>
            </p:cNvPr>
            <p:cNvSpPr txBox="1"/>
            <p:nvPr/>
          </p:nvSpPr>
          <p:spPr>
            <a:xfrm rot="16200000">
              <a:off x="-2411460" y="2838646"/>
              <a:ext cx="25875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Nossa Solução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E7660C9-B985-839A-4385-D78F0131CAEC}"/>
              </a:ext>
            </a:extLst>
          </p:cNvPr>
          <p:cNvGrpSpPr/>
          <p:nvPr/>
        </p:nvGrpSpPr>
        <p:grpSpPr>
          <a:xfrm>
            <a:off x="879185" y="356436"/>
            <a:ext cx="1141392" cy="6040954"/>
            <a:chOff x="-1348098" y="356437"/>
            <a:chExt cx="1141392" cy="6040954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0D8C08A-8BAA-88AD-4D93-4562F8F84AD8}"/>
                </a:ext>
              </a:extLst>
            </p:cNvPr>
            <p:cNvSpPr txBox="1"/>
            <p:nvPr/>
          </p:nvSpPr>
          <p:spPr>
            <a:xfrm rot="16200000">
              <a:off x="-3119839" y="3836564"/>
              <a:ext cx="4536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Que Nos Torna Únicos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927D913-AC31-3213-47E5-7D305D2C5DE9}"/>
                </a:ext>
              </a:extLst>
            </p:cNvPr>
            <p:cNvGrpSpPr/>
            <p:nvPr/>
          </p:nvGrpSpPr>
          <p:grpSpPr>
            <a:xfrm>
              <a:off x="-1348098" y="356437"/>
              <a:ext cx="1141392" cy="1181465"/>
              <a:chOff x="-1481512" y="356436"/>
              <a:chExt cx="1141392" cy="1181465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1450FAF1-940B-EBDE-F2C8-977972C6BDCC}"/>
                  </a:ext>
                </a:extLst>
              </p:cNvPr>
              <p:cNvSpPr/>
              <p:nvPr/>
            </p:nvSpPr>
            <p:spPr>
              <a:xfrm>
                <a:off x="-1481512" y="356436"/>
                <a:ext cx="1141392" cy="1181465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4" name="Gráfico 23" descr="Usuários com preenchimento sólido">
                <a:extLst>
                  <a:ext uri="{FF2B5EF4-FFF2-40B4-BE49-F238E27FC236}">
                    <a16:creationId xmlns:a16="http://schemas.microsoft.com/office/drawing/2014/main" id="{F46FA6EA-ECBA-EB1B-7D40-8EDC96793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316335" y="521613"/>
                <a:ext cx="811038" cy="811038"/>
              </a:xfrm>
              <a:prstGeom prst="rect">
                <a:avLst/>
              </a:prstGeom>
            </p:spPr>
          </p:pic>
        </p:grp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38F7DFE-2E25-93EB-F338-8836CE63A2D1}"/>
              </a:ext>
            </a:extLst>
          </p:cNvPr>
          <p:cNvGrpSpPr/>
          <p:nvPr/>
        </p:nvGrpSpPr>
        <p:grpSpPr>
          <a:xfrm>
            <a:off x="15295122" y="356436"/>
            <a:ext cx="1141392" cy="5940688"/>
            <a:chOff x="859000" y="356436"/>
            <a:chExt cx="1141392" cy="594068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9A64DCC-D43F-0E1E-89E8-500C3DE19B87}"/>
                </a:ext>
              </a:extLst>
            </p:cNvPr>
            <p:cNvGrpSpPr/>
            <p:nvPr/>
          </p:nvGrpSpPr>
          <p:grpSpPr>
            <a:xfrm>
              <a:off x="859000" y="356436"/>
              <a:ext cx="1141392" cy="1141392"/>
              <a:chOff x="833120" y="356436"/>
              <a:chExt cx="1141392" cy="1141392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89D53262-818C-48B4-1B36-51EDA96252F5}"/>
                  </a:ext>
                </a:extLst>
              </p:cNvPr>
              <p:cNvSpPr/>
              <p:nvPr/>
            </p:nvSpPr>
            <p:spPr>
              <a:xfrm>
                <a:off x="833120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9" name="Gráfico 28" descr="Selo novo com preenchimento sólido">
                <a:extLst>
                  <a:ext uri="{FF2B5EF4-FFF2-40B4-BE49-F238E27FC236}">
                    <a16:creationId xmlns:a16="http://schemas.microsoft.com/office/drawing/2014/main" id="{938EC4CC-4BE0-E02A-B91A-FFDDF556A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04997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EFC33C0-171B-57E9-90BA-30DD7E19FCAE}"/>
                </a:ext>
              </a:extLst>
            </p:cNvPr>
            <p:cNvSpPr txBox="1"/>
            <p:nvPr/>
          </p:nvSpPr>
          <p:spPr>
            <a:xfrm rot="16200000">
              <a:off x="-861688" y="3774799"/>
              <a:ext cx="44598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Valor Que Entregamos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D983714E-7C39-C211-F12A-85497D214468}"/>
              </a:ext>
            </a:extLst>
          </p:cNvPr>
          <p:cNvGrpSpPr/>
          <p:nvPr/>
        </p:nvGrpSpPr>
        <p:grpSpPr>
          <a:xfrm>
            <a:off x="-2135638" y="356436"/>
            <a:ext cx="1141392" cy="6250888"/>
            <a:chOff x="871025" y="356436"/>
            <a:chExt cx="1141392" cy="6250888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599F82C-2B84-88CB-668B-988D4D6376DF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A7DD97D-B653-0869-4190-95FD7C065BBF}"/>
                </a:ext>
              </a:extLst>
            </p:cNvPr>
            <p:cNvSpPr txBox="1"/>
            <p:nvPr/>
          </p:nvSpPr>
          <p:spPr>
            <a:xfrm rot="16200000">
              <a:off x="-993135" y="3941530"/>
              <a:ext cx="4746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Para Quem É Essa Solução</a:t>
              </a:r>
            </a:p>
          </p:txBody>
        </p:sp>
        <p:pic>
          <p:nvPicPr>
            <p:cNvPr id="33" name="Gráfico 32" descr="Binário com preenchimento sólido">
              <a:extLst>
                <a:ext uri="{FF2B5EF4-FFF2-40B4-BE49-F238E27FC236}">
                  <a16:creationId xmlns:a16="http://schemas.microsoft.com/office/drawing/2014/main" id="{3520917B-1B28-11D6-56D7-2705D14A4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7F2540B-C9CC-B69A-7B4A-E48B2D3556E5}"/>
              </a:ext>
            </a:extLst>
          </p:cNvPr>
          <p:cNvGrpSpPr/>
          <p:nvPr/>
        </p:nvGrpSpPr>
        <p:grpSpPr>
          <a:xfrm>
            <a:off x="-3672670" y="356436"/>
            <a:ext cx="1141392" cy="6261290"/>
            <a:chOff x="871025" y="356436"/>
            <a:chExt cx="1141392" cy="6261290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91510A79-02AB-C758-7E3E-743F089936EB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DD999A73-82CA-26A0-C1C1-A4315BA40EB9}"/>
                </a:ext>
              </a:extLst>
            </p:cNvPr>
            <p:cNvSpPr txBox="1"/>
            <p:nvPr/>
          </p:nvSpPr>
          <p:spPr>
            <a:xfrm rot="16200000">
              <a:off x="-1009962" y="3935100"/>
              <a:ext cx="4780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Oportunidade De Mercado</a:t>
              </a:r>
            </a:p>
          </p:txBody>
        </p:sp>
        <p:pic>
          <p:nvPicPr>
            <p:cNvPr id="37" name="Gráfico 36" descr="Carrinho de compras com preenchimento sólido">
              <a:extLst>
                <a:ext uri="{FF2B5EF4-FFF2-40B4-BE49-F238E27FC236}">
                  <a16:creationId xmlns:a16="http://schemas.microsoft.com/office/drawing/2014/main" id="{C829ED53-376F-3BC4-0930-C1B16EC0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F956E0B-A250-04A1-3700-107BF8CA50CF}"/>
              </a:ext>
            </a:extLst>
          </p:cNvPr>
          <p:cNvGrpSpPr/>
          <p:nvPr/>
        </p:nvGrpSpPr>
        <p:grpSpPr>
          <a:xfrm>
            <a:off x="-6613201" y="356436"/>
            <a:ext cx="1141392" cy="4344098"/>
            <a:chOff x="871025" y="356436"/>
            <a:chExt cx="1141392" cy="4344098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02B615E-A4EA-9A51-02EA-D22872A0A487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2DC1E0D8-CF28-36E7-5A85-99F441B81EEE}"/>
                </a:ext>
              </a:extLst>
            </p:cNvPr>
            <p:cNvSpPr txBox="1"/>
            <p:nvPr/>
          </p:nvSpPr>
          <p:spPr>
            <a:xfrm rot="16200000">
              <a:off x="-51990" y="2976504"/>
              <a:ext cx="28632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Funciona</a:t>
              </a:r>
            </a:p>
          </p:txBody>
        </p:sp>
        <p:pic>
          <p:nvPicPr>
            <p:cNvPr id="41" name="Gráfico 40" descr="Engrenagens com preenchimento sólido">
              <a:extLst>
                <a:ext uri="{FF2B5EF4-FFF2-40B4-BE49-F238E27FC236}">
                  <a16:creationId xmlns:a16="http://schemas.microsoft.com/office/drawing/2014/main" id="{5A0DB8ED-865C-D815-9FD6-D1A86FA01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85C004B-198A-5AFD-AB29-EFD9D6C3AFC8}"/>
              </a:ext>
            </a:extLst>
          </p:cNvPr>
          <p:cNvGrpSpPr/>
          <p:nvPr/>
        </p:nvGrpSpPr>
        <p:grpSpPr>
          <a:xfrm>
            <a:off x="-9471854" y="356436"/>
            <a:ext cx="1141392" cy="4380968"/>
            <a:chOff x="871025" y="356436"/>
            <a:chExt cx="1141392" cy="4380968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E2F58CD-FEE3-CB72-DFB9-0767E27E0069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B501A67-8578-E912-DD53-8391E3FC9B8D}"/>
                </a:ext>
              </a:extLst>
            </p:cNvPr>
            <p:cNvSpPr txBox="1"/>
            <p:nvPr/>
          </p:nvSpPr>
          <p:spPr>
            <a:xfrm rot="16200000">
              <a:off x="-69803" y="2994939"/>
              <a:ext cx="29001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Próximos Passos</a:t>
              </a:r>
            </a:p>
          </p:txBody>
        </p:sp>
        <p:pic>
          <p:nvPicPr>
            <p:cNvPr id="45" name="Gráfico 44" descr="Ponto de interrogação com preenchimento sólido">
              <a:extLst>
                <a:ext uri="{FF2B5EF4-FFF2-40B4-BE49-F238E27FC236}">
                  <a16:creationId xmlns:a16="http://schemas.microsoft.com/office/drawing/2014/main" id="{DF737C0B-456F-9D3A-7195-2473687DF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45456F3-413B-FFA6-7655-2B29F00259DF}"/>
              </a:ext>
            </a:extLst>
          </p:cNvPr>
          <p:cNvGrpSpPr/>
          <p:nvPr/>
        </p:nvGrpSpPr>
        <p:grpSpPr>
          <a:xfrm>
            <a:off x="-8014480" y="342311"/>
            <a:ext cx="1141392" cy="5289569"/>
            <a:chOff x="871025" y="356436"/>
            <a:chExt cx="1141392" cy="5289569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F48251E5-4D67-8719-F655-49C8FCA498BA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0924FAB-3345-F271-0FF8-88F201A8B801}"/>
                </a:ext>
              </a:extLst>
            </p:cNvPr>
            <p:cNvSpPr txBox="1"/>
            <p:nvPr/>
          </p:nvSpPr>
          <p:spPr>
            <a:xfrm rot="16200000">
              <a:off x="-469673" y="3456302"/>
              <a:ext cx="3794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Resultados Esperados</a:t>
              </a:r>
            </a:p>
          </p:txBody>
        </p:sp>
        <p:pic>
          <p:nvPicPr>
            <p:cNvPr id="49" name="Gráfico 48" descr="Gráfico de barras com preenchimento sólido">
              <a:extLst>
                <a:ext uri="{FF2B5EF4-FFF2-40B4-BE49-F238E27FC236}">
                  <a16:creationId xmlns:a16="http://schemas.microsoft.com/office/drawing/2014/main" id="{3BF9AC6D-8053-C8A0-DA17-6170B1000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ABA51C0-90E0-3BB1-B05E-93CD1961C8F0}"/>
              </a:ext>
            </a:extLst>
          </p:cNvPr>
          <p:cNvGrpSpPr/>
          <p:nvPr/>
        </p:nvGrpSpPr>
        <p:grpSpPr>
          <a:xfrm>
            <a:off x="-5148647" y="319482"/>
            <a:ext cx="1141392" cy="5350870"/>
            <a:chOff x="871025" y="356436"/>
            <a:chExt cx="1141392" cy="5350870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7BD0B73A-E19E-E121-AE79-3438E0369A00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FCFA9AA-21FA-20DE-3FB1-F513ED209A40}"/>
                </a:ext>
              </a:extLst>
            </p:cNvPr>
            <p:cNvSpPr txBox="1"/>
            <p:nvPr/>
          </p:nvSpPr>
          <p:spPr>
            <a:xfrm rot="16200000">
              <a:off x="-536276" y="3498367"/>
              <a:ext cx="3833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Geramos Valor</a:t>
              </a:r>
            </a:p>
          </p:txBody>
        </p:sp>
        <p:pic>
          <p:nvPicPr>
            <p:cNvPr id="53" name="Gráfico 52" descr="Moedas com preenchimento sólido">
              <a:extLst>
                <a:ext uri="{FF2B5EF4-FFF2-40B4-BE49-F238E27FC236}">
                  <a16:creationId xmlns:a16="http://schemas.microsoft.com/office/drawing/2014/main" id="{8739FB83-76D9-250D-0701-CAF987B1C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FF5CE7-48A0-9B96-F65F-D12F3942CC3E}"/>
              </a:ext>
            </a:extLst>
          </p:cNvPr>
          <p:cNvSpPr txBox="1"/>
          <p:nvPr/>
        </p:nvSpPr>
        <p:spPr>
          <a:xfrm>
            <a:off x="2799461" y="-5019271"/>
            <a:ext cx="7394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Pensamos em duas frentes:</a:t>
            </a:r>
            <a:endParaRPr lang="pt-BR" sz="3200" b="1" dirty="0">
              <a:effectLst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080126C-656B-2A81-D95C-80383C95F5F9}"/>
              </a:ext>
            </a:extLst>
          </p:cNvPr>
          <p:cNvGrpSpPr/>
          <p:nvPr/>
        </p:nvGrpSpPr>
        <p:grpSpPr>
          <a:xfrm>
            <a:off x="2861364" y="-3346613"/>
            <a:ext cx="4074290" cy="2534856"/>
            <a:chOff x="3278132" y="2691312"/>
            <a:chExt cx="4074290" cy="253485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9F617E7-A792-710A-3B61-17D5FD5EE102}"/>
                </a:ext>
              </a:extLst>
            </p:cNvPr>
            <p:cNvSpPr/>
            <p:nvPr/>
          </p:nvSpPr>
          <p:spPr>
            <a:xfrm>
              <a:off x="3278132" y="2691312"/>
              <a:ext cx="4074290" cy="2534856"/>
            </a:xfrm>
            <a:prstGeom prst="roundRect">
              <a:avLst>
                <a:gd name="adj" fmla="val 744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6A97E75-BBE0-49A9-06CD-820908209C3C}"/>
                </a:ext>
              </a:extLst>
            </p:cNvPr>
            <p:cNvSpPr txBox="1"/>
            <p:nvPr/>
          </p:nvSpPr>
          <p:spPr>
            <a:xfrm>
              <a:off x="4522560" y="2967335"/>
              <a:ext cx="1585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Empresas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8D68AD7-022D-9AB5-F3C9-48430BA7E170}"/>
                </a:ext>
              </a:extLst>
            </p:cNvPr>
            <p:cNvSpPr txBox="1"/>
            <p:nvPr/>
          </p:nvSpPr>
          <p:spPr>
            <a:xfrm>
              <a:off x="3535273" y="3614864"/>
              <a:ext cx="35600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Especialmente </a:t>
              </a:r>
              <a:r>
                <a:rPr lang="pt-BR" dirty="0" err="1">
                  <a:solidFill>
                    <a:schemeClr val="bg1"/>
                  </a:solidFill>
                </a:rPr>
                <a:t>PMEs</a:t>
              </a:r>
              <a:r>
                <a:rPr lang="pt-BR" dirty="0">
                  <a:solidFill>
                    <a:schemeClr val="bg1"/>
                  </a:solidFill>
                </a:rPr>
                <a:t> e </a:t>
              </a:r>
              <a:r>
                <a:rPr lang="pt-BR" dirty="0" err="1">
                  <a:solidFill>
                    <a:schemeClr val="bg1"/>
                  </a:solidFill>
                </a:rPr>
                <a:t>MEIs</a:t>
              </a:r>
              <a:r>
                <a:rPr lang="pt-BR" dirty="0">
                  <a:solidFill>
                    <a:schemeClr val="bg1"/>
                  </a:solidFill>
                </a:rPr>
                <a:t>, que querem automatizar processos fiscais e reduzir custos operacionais.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201427B-7E14-461A-7688-446ADC6E93F2}"/>
              </a:ext>
            </a:extLst>
          </p:cNvPr>
          <p:cNvGrpSpPr/>
          <p:nvPr/>
        </p:nvGrpSpPr>
        <p:grpSpPr>
          <a:xfrm>
            <a:off x="7352341" y="-3346613"/>
            <a:ext cx="4074290" cy="2534856"/>
            <a:chOff x="3278132" y="2691312"/>
            <a:chExt cx="4074290" cy="2534856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4B881F3E-6E2E-1DCF-730B-F427D8C39DD2}"/>
                </a:ext>
              </a:extLst>
            </p:cNvPr>
            <p:cNvSpPr/>
            <p:nvPr/>
          </p:nvSpPr>
          <p:spPr>
            <a:xfrm>
              <a:off x="3278132" y="2691312"/>
              <a:ext cx="4074290" cy="2534856"/>
            </a:xfrm>
            <a:prstGeom prst="roundRect">
              <a:avLst>
                <a:gd name="adj" fmla="val 744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40BA6832-FE8C-289A-1972-0F9FA76E9C59}"/>
                </a:ext>
              </a:extLst>
            </p:cNvPr>
            <p:cNvSpPr txBox="1"/>
            <p:nvPr/>
          </p:nvSpPr>
          <p:spPr>
            <a:xfrm>
              <a:off x="4006938" y="2972346"/>
              <a:ext cx="26166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Desenvolvedores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508B6947-DD4C-5962-6161-A31E7DAE1918}"/>
                </a:ext>
              </a:extLst>
            </p:cNvPr>
            <p:cNvSpPr txBox="1"/>
            <p:nvPr/>
          </p:nvSpPr>
          <p:spPr>
            <a:xfrm>
              <a:off x="3535273" y="3614864"/>
              <a:ext cx="35600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Que precisam consumir dados fiscais sem depender de rotinas manuais, planilhas ou scripts frágeis.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20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F30E7-2E6C-B900-CADE-7961BF953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8F94C33-453B-1BC6-3604-418C1E40446D}"/>
              </a:ext>
            </a:extLst>
          </p:cNvPr>
          <p:cNvSpPr/>
          <p:nvPr/>
        </p:nvSpPr>
        <p:spPr>
          <a:xfrm>
            <a:off x="0" y="0"/>
            <a:ext cx="1773481" cy="6858000"/>
          </a:xfrm>
          <a:prstGeom prst="roundRect">
            <a:avLst>
              <a:gd name="adj" fmla="val 0"/>
            </a:avLst>
          </a:prstGeom>
          <a:solidFill>
            <a:srgbClr val="1C85B4"/>
          </a:solidFill>
          <a:ln>
            <a:noFill/>
          </a:ln>
          <a:effectLst>
            <a:outerShdw blurRad="254000" dist="76200" sx="98000" sy="98000" algn="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7FCCE4-C698-807C-1FA9-630E32B41080}"/>
              </a:ext>
            </a:extLst>
          </p:cNvPr>
          <p:cNvSpPr txBox="1"/>
          <p:nvPr/>
        </p:nvSpPr>
        <p:spPr>
          <a:xfrm>
            <a:off x="4052888" y="7683936"/>
            <a:ext cx="739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contrário de soluções engessadas, nosso agente combina flexibilidade e inteligência.</a:t>
            </a:r>
          </a:p>
          <a:p>
            <a:endParaRPr lang="pt-BR" dirty="0"/>
          </a:p>
          <a:p>
            <a:r>
              <a:rPr lang="pt-BR" dirty="0"/>
              <a:t>Ele aprende com os dados, adapta-se a diferentes formatos de documentos e evolui com as necessidades do usuário.</a:t>
            </a:r>
          </a:p>
          <a:p>
            <a:endParaRPr lang="pt-BR" dirty="0"/>
          </a:p>
          <a:p>
            <a:r>
              <a:rPr lang="pt-BR" dirty="0"/>
              <a:t>É uma ponte entre o caos documental e a organização inteligente, escalável, confiável e pronta para o futuro.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1BA3124-D4EF-BEF0-2F90-80838AF3F644}"/>
              </a:ext>
            </a:extLst>
          </p:cNvPr>
          <p:cNvGrpSpPr/>
          <p:nvPr/>
        </p:nvGrpSpPr>
        <p:grpSpPr>
          <a:xfrm>
            <a:off x="12585376" y="356436"/>
            <a:ext cx="1141392" cy="3611638"/>
            <a:chOff x="848947" y="356436"/>
            <a:chExt cx="1141392" cy="3611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9068566F-D08C-2500-F7EE-B7BF74A03349}"/>
                </a:ext>
              </a:extLst>
            </p:cNvPr>
            <p:cNvGrpSpPr/>
            <p:nvPr/>
          </p:nvGrpSpPr>
          <p:grpSpPr>
            <a:xfrm>
              <a:off x="848947" y="356436"/>
              <a:ext cx="1141392" cy="1141392"/>
              <a:chOff x="833120" y="356436"/>
              <a:chExt cx="1141392" cy="1141392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28D694DA-533C-B977-2404-F7325F5C7B58}"/>
                  </a:ext>
                </a:extLst>
              </p:cNvPr>
              <p:cNvSpPr/>
              <p:nvPr/>
            </p:nvSpPr>
            <p:spPr>
              <a:xfrm>
                <a:off x="833120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" name="Gráfico 9" descr="Aviso com preenchimento sólido">
                <a:extLst>
                  <a:ext uri="{FF2B5EF4-FFF2-40B4-BE49-F238E27FC236}">
                    <a16:creationId xmlns:a16="http://schemas.microsoft.com/office/drawing/2014/main" id="{66591909-50AB-6563-6BCD-F4E48E039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997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1DD1B56-A13A-BF8F-974C-6B350832968C}"/>
                </a:ext>
              </a:extLst>
            </p:cNvPr>
            <p:cNvSpPr txBox="1"/>
            <p:nvPr/>
          </p:nvSpPr>
          <p:spPr>
            <a:xfrm rot="16200000">
              <a:off x="220702" y="2538195"/>
              <a:ext cx="2274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Problema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E20AE08-750A-9675-7AF3-EB50F7E5F135}"/>
              </a:ext>
            </a:extLst>
          </p:cNvPr>
          <p:cNvGrpSpPr/>
          <p:nvPr/>
        </p:nvGrpSpPr>
        <p:grpSpPr>
          <a:xfrm>
            <a:off x="13940249" y="356436"/>
            <a:ext cx="1141392" cy="4068382"/>
            <a:chOff x="-1614376" y="356436"/>
            <a:chExt cx="1141392" cy="406838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6BF885BA-2309-812D-AF3B-48331E447C00}"/>
                </a:ext>
              </a:extLst>
            </p:cNvPr>
            <p:cNvGrpSpPr/>
            <p:nvPr/>
          </p:nvGrpSpPr>
          <p:grpSpPr>
            <a:xfrm>
              <a:off x="-1614376" y="356436"/>
              <a:ext cx="1141392" cy="1141392"/>
              <a:chOff x="-1614376" y="356436"/>
              <a:chExt cx="1141392" cy="1141392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F7CE68F0-FF4A-39D2-3139-71059D604766}"/>
                  </a:ext>
                </a:extLst>
              </p:cNvPr>
              <p:cNvSpPr/>
              <p:nvPr/>
            </p:nvSpPr>
            <p:spPr>
              <a:xfrm>
                <a:off x="-1614376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4" name="Gráfico 13" descr="Lâmpada com preenchimento sólido">
                <a:extLst>
                  <a:ext uri="{FF2B5EF4-FFF2-40B4-BE49-F238E27FC236}">
                    <a16:creationId xmlns:a16="http://schemas.microsoft.com/office/drawing/2014/main" id="{32624965-3568-3319-A693-EE04B0F078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-139751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9BBB5B8-E04B-5A31-B265-F37D1D838E21}"/>
                </a:ext>
              </a:extLst>
            </p:cNvPr>
            <p:cNvSpPr txBox="1"/>
            <p:nvPr/>
          </p:nvSpPr>
          <p:spPr>
            <a:xfrm rot="16200000">
              <a:off x="-2411460" y="2838646"/>
              <a:ext cx="25875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Nossa Solução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88E4DA3-7FD6-0E17-D9A1-198211C4BB05}"/>
              </a:ext>
            </a:extLst>
          </p:cNvPr>
          <p:cNvGrpSpPr/>
          <p:nvPr/>
        </p:nvGrpSpPr>
        <p:grpSpPr>
          <a:xfrm>
            <a:off x="16649999" y="356436"/>
            <a:ext cx="1141392" cy="6040954"/>
            <a:chOff x="-1348098" y="356437"/>
            <a:chExt cx="1141392" cy="6040954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2596B72-CCFB-8356-F3E8-90934B486E40}"/>
                </a:ext>
              </a:extLst>
            </p:cNvPr>
            <p:cNvSpPr txBox="1"/>
            <p:nvPr/>
          </p:nvSpPr>
          <p:spPr>
            <a:xfrm rot="16200000">
              <a:off x="-3119839" y="3836564"/>
              <a:ext cx="4536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Que Nos Torna Únicos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43767753-279D-6D51-4FEC-12601A39452B}"/>
                </a:ext>
              </a:extLst>
            </p:cNvPr>
            <p:cNvGrpSpPr/>
            <p:nvPr/>
          </p:nvGrpSpPr>
          <p:grpSpPr>
            <a:xfrm>
              <a:off x="-1348098" y="356437"/>
              <a:ext cx="1141392" cy="1181465"/>
              <a:chOff x="-1481512" y="356436"/>
              <a:chExt cx="1141392" cy="1181465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B557B84A-30E7-BE58-7A3E-F3EBE7A71E56}"/>
                  </a:ext>
                </a:extLst>
              </p:cNvPr>
              <p:cNvSpPr/>
              <p:nvPr/>
            </p:nvSpPr>
            <p:spPr>
              <a:xfrm>
                <a:off x="-1481512" y="356436"/>
                <a:ext cx="1141392" cy="1181465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4" name="Gráfico 23" descr="Usuários com preenchimento sólido">
                <a:extLst>
                  <a:ext uri="{FF2B5EF4-FFF2-40B4-BE49-F238E27FC236}">
                    <a16:creationId xmlns:a16="http://schemas.microsoft.com/office/drawing/2014/main" id="{8C787E18-9EC9-E751-3D60-33F5ED2C0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316335" y="521613"/>
                <a:ext cx="811038" cy="811038"/>
              </a:xfrm>
              <a:prstGeom prst="rect">
                <a:avLst/>
              </a:prstGeom>
            </p:spPr>
          </p:pic>
        </p:grp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3AE2D59-1F63-B9E1-344A-EEC108E95F3F}"/>
              </a:ext>
            </a:extLst>
          </p:cNvPr>
          <p:cNvGrpSpPr/>
          <p:nvPr/>
        </p:nvGrpSpPr>
        <p:grpSpPr>
          <a:xfrm>
            <a:off x="15295122" y="356436"/>
            <a:ext cx="1141392" cy="5940688"/>
            <a:chOff x="859000" y="356436"/>
            <a:chExt cx="1141392" cy="594068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07F576C2-5F14-DF46-6472-AEA3747AC8EE}"/>
                </a:ext>
              </a:extLst>
            </p:cNvPr>
            <p:cNvGrpSpPr/>
            <p:nvPr/>
          </p:nvGrpSpPr>
          <p:grpSpPr>
            <a:xfrm>
              <a:off x="859000" y="356436"/>
              <a:ext cx="1141392" cy="1141392"/>
              <a:chOff x="833120" y="356436"/>
              <a:chExt cx="1141392" cy="1141392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59F74905-F4F9-920B-6DDC-0B065FBBEE9F}"/>
                  </a:ext>
                </a:extLst>
              </p:cNvPr>
              <p:cNvSpPr/>
              <p:nvPr/>
            </p:nvSpPr>
            <p:spPr>
              <a:xfrm>
                <a:off x="833120" y="356436"/>
                <a:ext cx="1141392" cy="1141392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9" name="Gráfico 28" descr="Selo novo com preenchimento sólido">
                <a:extLst>
                  <a:ext uri="{FF2B5EF4-FFF2-40B4-BE49-F238E27FC236}">
                    <a16:creationId xmlns:a16="http://schemas.microsoft.com/office/drawing/2014/main" id="{15FD429B-79CB-BD9E-4E5C-5FEF08F61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049978" y="548910"/>
                <a:ext cx="707676" cy="707676"/>
              </a:xfrm>
              <a:prstGeom prst="rect">
                <a:avLst/>
              </a:prstGeom>
            </p:spPr>
          </p:pic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D87B688-3057-69CE-EBA0-63D55BBE9F29}"/>
                </a:ext>
              </a:extLst>
            </p:cNvPr>
            <p:cNvSpPr txBox="1"/>
            <p:nvPr/>
          </p:nvSpPr>
          <p:spPr>
            <a:xfrm rot="16200000">
              <a:off x="-861688" y="3774799"/>
              <a:ext cx="44598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Valor Que Entregamos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7617F5F-7D8F-D4EE-9667-FFD6A185703D}"/>
              </a:ext>
            </a:extLst>
          </p:cNvPr>
          <p:cNvGrpSpPr/>
          <p:nvPr/>
        </p:nvGrpSpPr>
        <p:grpSpPr>
          <a:xfrm>
            <a:off x="917115" y="356436"/>
            <a:ext cx="1141392" cy="6250888"/>
            <a:chOff x="871025" y="356436"/>
            <a:chExt cx="1141392" cy="6250888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191F9C05-BE31-44C9-5465-700DCE603185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7AFF62F-2DD3-3BFC-3D9F-9FFB3B971651}"/>
                </a:ext>
              </a:extLst>
            </p:cNvPr>
            <p:cNvSpPr txBox="1"/>
            <p:nvPr/>
          </p:nvSpPr>
          <p:spPr>
            <a:xfrm rot="16200000">
              <a:off x="-993135" y="3941530"/>
              <a:ext cx="4746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Para Quem É Essa Solução</a:t>
              </a:r>
            </a:p>
          </p:txBody>
        </p:sp>
        <p:pic>
          <p:nvPicPr>
            <p:cNvPr id="33" name="Gráfico 32" descr="Binário com preenchimento sólido">
              <a:extLst>
                <a:ext uri="{FF2B5EF4-FFF2-40B4-BE49-F238E27FC236}">
                  <a16:creationId xmlns:a16="http://schemas.microsoft.com/office/drawing/2014/main" id="{05B07F8A-F130-934B-5DF3-05C5774F5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BDD4337-89AB-0693-2532-968E07795F7E}"/>
              </a:ext>
            </a:extLst>
          </p:cNvPr>
          <p:cNvGrpSpPr/>
          <p:nvPr/>
        </p:nvGrpSpPr>
        <p:grpSpPr>
          <a:xfrm>
            <a:off x="-3672670" y="356436"/>
            <a:ext cx="1141392" cy="6261290"/>
            <a:chOff x="871025" y="356436"/>
            <a:chExt cx="1141392" cy="6261290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44BB6F41-B451-65FB-9554-BC4BAE2F49FB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4416211-8906-0EF9-4D93-D5C011BB581C}"/>
                </a:ext>
              </a:extLst>
            </p:cNvPr>
            <p:cNvSpPr txBox="1"/>
            <p:nvPr/>
          </p:nvSpPr>
          <p:spPr>
            <a:xfrm rot="16200000">
              <a:off x="-1009962" y="3935100"/>
              <a:ext cx="4780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Oportunidade De Mercado</a:t>
              </a:r>
            </a:p>
          </p:txBody>
        </p:sp>
        <p:pic>
          <p:nvPicPr>
            <p:cNvPr id="37" name="Gráfico 36" descr="Carrinho de compras com preenchimento sólido">
              <a:extLst>
                <a:ext uri="{FF2B5EF4-FFF2-40B4-BE49-F238E27FC236}">
                  <a16:creationId xmlns:a16="http://schemas.microsoft.com/office/drawing/2014/main" id="{CFB51798-3A85-16B8-B53C-7E1CF6E86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37BA785-AC9D-37FA-CCC8-47521EEF4CDF}"/>
              </a:ext>
            </a:extLst>
          </p:cNvPr>
          <p:cNvGrpSpPr/>
          <p:nvPr/>
        </p:nvGrpSpPr>
        <p:grpSpPr>
          <a:xfrm>
            <a:off x="-6613201" y="356436"/>
            <a:ext cx="1141392" cy="4344098"/>
            <a:chOff x="871025" y="356436"/>
            <a:chExt cx="1141392" cy="4344098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48CB177A-1EB4-F158-A365-F19120BE1861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CFE4B6E-260E-F4EB-96E6-D16BE6135A97}"/>
                </a:ext>
              </a:extLst>
            </p:cNvPr>
            <p:cNvSpPr txBox="1"/>
            <p:nvPr/>
          </p:nvSpPr>
          <p:spPr>
            <a:xfrm rot="16200000">
              <a:off x="-51990" y="2976504"/>
              <a:ext cx="28632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Funciona</a:t>
              </a:r>
            </a:p>
          </p:txBody>
        </p:sp>
        <p:pic>
          <p:nvPicPr>
            <p:cNvPr id="41" name="Gráfico 40" descr="Engrenagens com preenchimento sólido">
              <a:extLst>
                <a:ext uri="{FF2B5EF4-FFF2-40B4-BE49-F238E27FC236}">
                  <a16:creationId xmlns:a16="http://schemas.microsoft.com/office/drawing/2014/main" id="{B26F2104-CFB7-7769-901A-AE7379D3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1F1DB89-F0E8-EAFD-0F8F-30CCAEC0CF1C}"/>
              </a:ext>
            </a:extLst>
          </p:cNvPr>
          <p:cNvGrpSpPr/>
          <p:nvPr/>
        </p:nvGrpSpPr>
        <p:grpSpPr>
          <a:xfrm>
            <a:off x="-9471854" y="356436"/>
            <a:ext cx="1141392" cy="4380968"/>
            <a:chOff x="871025" y="356436"/>
            <a:chExt cx="1141392" cy="4380968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1FA616DD-A14A-7878-AF59-5F15702CA843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374627E-9A55-84EE-0CAA-B515676C8C43}"/>
                </a:ext>
              </a:extLst>
            </p:cNvPr>
            <p:cNvSpPr txBox="1"/>
            <p:nvPr/>
          </p:nvSpPr>
          <p:spPr>
            <a:xfrm rot="16200000">
              <a:off x="-69803" y="2994939"/>
              <a:ext cx="29001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Próximos Passos</a:t>
              </a:r>
            </a:p>
          </p:txBody>
        </p:sp>
        <p:pic>
          <p:nvPicPr>
            <p:cNvPr id="45" name="Gráfico 44" descr="Ponto de interrogação com preenchimento sólido">
              <a:extLst>
                <a:ext uri="{FF2B5EF4-FFF2-40B4-BE49-F238E27FC236}">
                  <a16:creationId xmlns:a16="http://schemas.microsoft.com/office/drawing/2014/main" id="{65274427-54F6-E517-3E41-8071E65BA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A4BD461F-F3BB-8203-12BB-C0B3F8EBB066}"/>
              </a:ext>
            </a:extLst>
          </p:cNvPr>
          <p:cNvGrpSpPr/>
          <p:nvPr/>
        </p:nvGrpSpPr>
        <p:grpSpPr>
          <a:xfrm>
            <a:off x="-8014480" y="342311"/>
            <a:ext cx="1141392" cy="5289569"/>
            <a:chOff x="871025" y="356436"/>
            <a:chExt cx="1141392" cy="5289569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8D042F7F-4241-2070-39F3-A2E732D86DF9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00CFC0A2-0CD9-D696-C6F2-2D54DD968D80}"/>
                </a:ext>
              </a:extLst>
            </p:cNvPr>
            <p:cNvSpPr txBox="1"/>
            <p:nvPr/>
          </p:nvSpPr>
          <p:spPr>
            <a:xfrm rot="16200000">
              <a:off x="-469673" y="3456302"/>
              <a:ext cx="3794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Resultados Esperados</a:t>
              </a:r>
            </a:p>
          </p:txBody>
        </p:sp>
        <p:pic>
          <p:nvPicPr>
            <p:cNvPr id="49" name="Gráfico 48" descr="Gráfico de barras com preenchimento sólido">
              <a:extLst>
                <a:ext uri="{FF2B5EF4-FFF2-40B4-BE49-F238E27FC236}">
                  <a16:creationId xmlns:a16="http://schemas.microsoft.com/office/drawing/2014/main" id="{DF69A147-ABAE-07D4-6E82-854E9189B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B793D5E7-CAD7-0968-1116-D5D83209A43B}"/>
              </a:ext>
            </a:extLst>
          </p:cNvPr>
          <p:cNvGrpSpPr/>
          <p:nvPr/>
        </p:nvGrpSpPr>
        <p:grpSpPr>
          <a:xfrm>
            <a:off x="-5148647" y="319482"/>
            <a:ext cx="1141392" cy="5350870"/>
            <a:chOff x="871025" y="356436"/>
            <a:chExt cx="1141392" cy="5350870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39C31985-8032-A4A5-5A9B-653350B35151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19A9BC5-43CD-2B21-A81A-74C5DA8836CA}"/>
                </a:ext>
              </a:extLst>
            </p:cNvPr>
            <p:cNvSpPr txBox="1"/>
            <p:nvPr/>
          </p:nvSpPr>
          <p:spPr>
            <a:xfrm rot="16200000">
              <a:off x="-536276" y="3498367"/>
              <a:ext cx="3833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Geramos Valor</a:t>
              </a:r>
            </a:p>
          </p:txBody>
        </p:sp>
        <p:pic>
          <p:nvPicPr>
            <p:cNvPr id="53" name="Gráfico 52" descr="Moedas com preenchimento sólido">
              <a:extLst>
                <a:ext uri="{FF2B5EF4-FFF2-40B4-BE49-F238E27FC236}">
                  <a16:creationId xmlns:a16="http://schemas.microsoft.com/office/drawing/2014/main" id="{345CAA7C-B3F8-C67B-0CFF-97756FE6A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86FB8A-3C86-A4C1-4DB2-8861902A3C27}"/>
              </a:ext>
            </a:extLst>
          </p:cNvPr>
          <p:cNvSpPr txBox="1"/>
          <p:nvPr/>
        </p:nvSpPr>
        <p:spPr>
          <a:xfrm>
            <a:off x="2799461" y="1860511"/>
            <a:ext cx="7394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Pensamos em duas frentes:</a:t>
            </a:r>
            <a:endParaRPr lang="pt-BR" sz="3200" b="1" dirty="0">
              <a:effectLst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56BC9B4-B1A8-6D72-FFFD-AEF5277A419F}"/>
              </a:ext>
            </a:extLst>
          </p:cNvPr>
          <p:cNvGrpSpPr/>
          <p:nvPr/>
        </p:nvGrpSpPr>
        <p:grpSpPr>
          <a:xfrm>
            <a:off x="2861364" y="3533169"/>
            <a:ext cx="4074290" cy="2534856"/>
            <a:chOff x="3278132" y="2691312"/>
            <a:chExt cx="4074290" cy="253485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F02F883-67C9-880C-DB23-C8F6EB1CB3F4}"/>
                </a:ext>
              </a:extLst>
            </p:cNvPr>
            <p:cNvSpPr/>
            <p:nvPr/>
          </p:nvSpPr>
          <p:spPr>
            <a:xfrm>
              <a:off x="3278132" y="2691312"/>
              <a:ext cx="4074290" cy="2534856"/>
            </a:xfrm>
            <a:prstGeom prst="roundRect">
              <a:avLst>
                <a:gd name="adj" fmla="val 744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4A8A9F4-4194-A5D5-B26D-B9A61FA2E37F}"/>
                </a:ext>
              </a:extLst>
            </p:cNvPr>
            <p:cNvSpPr txBox="1"/>
            <p:nvPr/>
          </p:nvSpPr>
          <p:spPr>
            <a:xfrm>
              <a:off x="4522560" y="2967335"/>
              <a:ext cx="1585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Empresas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C3AF52D-18AE-48C2-9041-259C5FBE6AE5}"/>
                </a:ext>
              </a:extLst>
            </p:cNvPr>
            <p:cNvSpPr txBox="1"/>
            <p:nvPr/>
          </p:nvSpPr>
          <p:spPr>
            <a:xfrm>
              <a:off x="3535273" y="3614864"/>
              <a:ext cx="35600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Especialmente </a:t>
              </a:r>
              <a:r>
                <a:rPr lang="pt-BR" dirty="0" err="1">
                  <a:solidFill>
                    <a:schemeClr val="bg1"/>
                  </a:solidFill>
                </a:rPr>
                <a:t>PMEs</a:t>
              </a:r>
              <a:r>
                <a:rPr lang="pt-BR" dirty="0">
                  <a:solidFill>
                    <a:schemeClr val="bg1"/>
                  </a:solidFill>
                </a:rPr>
                <a:t> e </a:t>
              </a:r>
              <a:r>
                <a:rPr lang="pt-BR" dirty="0" err="1">
                  <a:solidFill>
                    <a:schemeClr val="bg1"/>
                  </a:solidFill>
                </a:rPr>
                <a:t>MEIs</a:t>
              </a:r>
              <a:r>
                <a:rPr lang="pt-BR" dirty="0">
                  <a:solidFill>
                    <a:schemeClr val="bg1"/>
                  </a:solidFill>
                </a:rPr>
                <a:t>, que querem automatizar processos fiscais e reduzir custos operacionais.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D74729D-C1F9-6C72-ABAC-E27E3900DBAF}"/>
              </a:ext>
            </a:extLst>
          </p:cNvPr>
          <p:cNvGrpSpPr/>
          <p:nvPr/>
        </p:nvGrpSpPr>
        <p:grpSpPr>
          <a:xfrm>
            <a:off x="7352341" y="3533169"/>
            <a:ext cx="4074290" cy="2534856"/>
            <a:chOff x="3278132" y="2691312"/>
            <a:chExt cx="4074290" cy="2534856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B4564AD6-B911-5A31-8AA1-BB1C6F180B0D}"/>
                </a:ext>
              </a:extLst>
            </p:cNvPr>
            <p:cNvSpPr/>
            <p:nvPr/>
          </p:nvSpPr>
          <p:spPr>
            <a:xfrm>
              <a:off x="3278132" y="2691312"/>
              <a:ext cx="4074290" cy="2534856"/>
            </a:xfrm>
            <a:prstGeom prst="roundRect">
              <a:avLst>
                <a:gd name="adj" fmla="val 744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2D9784BE-053D-8089-3A1A-336E35FAA64A}"/>
                </a:ext>
              </a:extLst>
            </p:cNvPr>
            <p:cNvSpPr txBox="1"/>
            <p:nvPr/>
          </p:nvSpPr>
          <p:spPr>
            <a:xfrm>
              <a:off x="4006938" y="2972346"/>
              <a:ext cx="26166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Desenvolvedores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56B0BA52-B86A-F358-D356-61A674C8F848}"/>
                </a:ext>
              </a:extLst>
            </p:cNvPr>
            <p:cNvSpPr txBox="1"/>
            <p:nvPr/>
          </p:nvSpPr>
          <p:spPr>
            <a:xfrm>
              <a:off x="3535273" y="3614864"/>
              <a:ext cx="35600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Que precisam consumir dados fiscais sem depender de rotinas manuais, planilhas ou scripts frágeis.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903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20910-23E1-D501-E2C5-FD93B68DB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1167564-39B1-F834-F32A-3E5F6B296897}"/>
              </a:ext>
            </a:extLst>
          </p:cNvPr>
          <p:cNvSpPr/>
          <p:nvPr/>
        </p:nvSpPr>
        <p:spPr>
          <a:xfrm>
            <a:off x="0" y="0"/>
            <a:ext cx="1773481" cy="6858000"/>
          </a:xfrm>
          <a:prstGeom prst="roundRect">
            <a:avLst>
              <a:gd name="adj" fmla="val 0"/>
            </a:avLst>
          </a:prstGeom>
          <a:solidFill>
            <a:srgbClr val="1C85B4"/>
          </a:solidFill>
          <a:ln>
            <a:noFill/>
          </a:ln>
          <a:effectLst>
            <a:outerShdw blurRad="254000" dist="76200" sx="98000" sy="98000" algn="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D48695-6AA9-A009-6528-97E5E9210FCC}"/>
              </a:ext>
            </a:extLst>
          </p:cNvPr>
          <p:cNvSpPr txBox="1"/>
          <p:nvPr/>
        </p:nvSpPr>
        <p:spPr>
          <a:xfrm>
            <a:off x="3912245" y="1837249"/>
            <a:ext cx="73944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Nosso sistema atua em diferentes camadas:</a:t>
            </a:r>
          </a:p>
          <a:p>
            <a:endParaRPr lang="pt-BR" dirty="0"/>
          </a:p>
          <a:p>
            <a:r>
              <a:rPr lang="pt-BR" dirty="0"/>
              <a:t>1️⃣ Baixa e organiza automaticamente os arquivos das notas fiscais em CSV.</a:t>
            </a:r>
            <a:br>
              <a:rPr lang="pt-BR" dirty="0"/>
            </a:br>
            <a:endParaRPr lang="pt-BR" dirty="0"/>
          </a:p>
          <a:p>
            <a:r>
              <a:rPr lang="pt-BR" dirty="0"/>
              <a:t>2️⃣ Realiza a padronização dos dados com base em regras fiscais e contábeis.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3️⃣ Utiliza inteligência semântica para responder perguntas sobre as notas, empresas e produtos.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4️⃣ Permite consultas analíticas estruturadas com agregações, contagens e filtros.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5️⃣ Expõe os dados via API para integração direta com outros sistemas.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F99C7DF-38D8-DBAC-158B-2D6890817AD4}"/>
              </a:ext>
            </a:extLst>
          </p:cNvPr>
          <p:cNvGrpSpPr/>
          <p:nvPr/>
        </p:nvGrpSpPr>
        <p:grpSpPr>
          <a:xfrm>
            <a:off x="12898615" y="356436"/>
            <a:ext cx="1141392" cy="6040954"/>
            <a:chOff x="-1348098" y="356437"/>
            <a:chExt cx="1141392" cy="6040954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C81DB51-D1C1-106F-7B4C-1218FBA1A1CC}"/>
                </a:ext>
              </a:extLst>
            </p:cNvPr>
            <p:cNvSpPr txBox="1"/>
            <p:nvPr/>
          </p:nvSpPr>
          <p:spPr>
            <a:xfrm rot="16200000">
              <a:off x="-3119839" y="3836564"/>
              <a:ext cx="4536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Que Nos Torna Únicos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AC95D70D-5F52-BCE5-6EB6-BF151981085A}"/>
                </a:ext>
              </a:extLst>
            </p:cNvPr>
            <p:cNvGrpSpPr/>
            <p:nvPr/>
          </p:nvGrpSpPr>
          <p:grpSpPr>
            <a:xfrm>
              <a:off x="-1348098" y="356437"/>
              <a:ext cx="1141392" cy="1181465"/>
              <a:chOff x="-1481512" y="356436"/>
              <a:chExt cx="1141392" cy="1181465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4259215-F6B6-5C2C-35EB-07A8F625207D}"/>
                  </a:ext>
                </a:extLst>
              </p:cNvPr>
              <p:cNvSpPr/>
              <p:nvPr/>
            </p:nvSpPr>
            <p:spPr>
              <a:xfrm>
                <a:off x="-1481512" y="356436"/>
                <a:ext cx="1141392" cy="1181465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4" name="Gráfico 23" descr="Usuários com preenchimento sólido">
                <a:extLst>
                  <a:ext uri="{FF2B5EF4-FFF2-40B4-BE49-F238E27FC236}">
                    <a16:creationId xmlns:a16="http://schemas.microsoft.com/office/drawing/2014/main" id="{4877E3E4-ECA3-2A8E-72E8-C514230C9F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316335" y="521613"/>
                <a:ext cx="811038" cy="811038"/>
              </a:xfrm>
              <a:prstGeom prst="rect">
                <a:avLst/>
              </a:prstGeom>
            </p:spPr>
          </p:pic>
        </p:grp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4995C23-5AAB-C5CB-932C-E645959A7255}"/>
              </a:ext>
            </a:extLst>
          </p:cNvPr>
          <p:cNvGrpSpPr/>
          <p:nvPr/>
        </p:nvGrpSpPr>
        <p:grpSpPr>
          <a:xfrm>
            <a:off x="14372952" y="356436"/>
            <a:ext cx="1141392" cy="6250888"/>
            <a:chOff x="871025" y="356436"/>
            <a:chExt cx="1141392" cy="6250888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F1D23913-5F80-2768-F925-E963817127F4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71F4805-462D-FD6A-E230-86859244EB50}"/>
                </a:ext>
              </a:extLst>
            </p:cNvPr>
            <p:cNvSpPr txBox="1"/>
            <p:nvPr/>
          </p:nvSpPr>
          <p:spPr>
            <a:xfrm rot="16200000">
              <a:off x="-993135" y="3941530"/>
              <a:ext cx="4746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Para Quem É Essa Solução</a:t>
              </a:r>
            </a:p>
          </p:txBody>
        </p:sp>
        <p:pic>
          <p:nvPicPr>
            <p:cNvPr id="33" name="Gráfico 32" descr="Binário com preenchimento sólido">
              <a:extLst>
                <a:ext uri="{FF2B5EF4-FFF2-40B4-BE49-F238E27FC236}">
                  <a16:creationId xmlns:a16="http://schemas.microsoft.com/office/drawing/2014/main" id="{B06FC054-3103-674B-8EF2-0C32428F4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90852D5-CF8F-3715-87FE-9681C65F34A5}"/>
              </a:ext>
            </a:extLst>
          </p:cNvPr>
          <p:cNvGrpSpPr/>
          <p:nvPr/>
        </p:nvGrpSpPr>
        <p:grpSpPr>
          <a:xfrm>
            <a:off x="877338" y="356436"/>
            <a:ext cx="1141392" cy="5334754"/>
            <a:chOff x="871025" y="356436"/>
            <a:chExt cx="1141392" cy="5334754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F4FE3489-129E-2E28-4796-F9D00FD34673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4E81C09B-D675-CD1B-5BCF-97929DDB1EDA}"/>
                </a:ext>
              </a:extLst>
            </p:cNvPr>
            <p:cNvSpPr txBox="1"/>
            <p:nvPr/>
          </p:nvSpPr>
          <p:spPr>
            <a:xfrm rot="16200000">
              <a:off x="-83424" y="3935100"/>
              <a:ext cx="2927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funciona?</a:t>
              </a:r>
            </a:p>
          </p:txBody>
        </p:sp>
        <p:pic>
          <p:nvPicPr>
            <p:cNvPr id="37" name="Gráfico 36" descr="Carrinho de compras com preenchimento sólido">
              <a:extLst>
                <a:ext uri="{FF2B5EF4-FFF2-40B4-BE49-F238E27FC236}">
                  <a16:creationId xmlns:a16="http://schemas.microsoft.com/office/drawing/2014/main" id="{54FFD139-7DC4-9357-344D-6E8BC0426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CE34BDA-D1CA-2CC5-64B7-B50B9714BED8}"/>
              </a:ext>
            </a:extLst>
          </p:cNvPr>
          <p:cNvGrpSpPr/>
          <p:nvPr/>
        </p:nvGrpSpPr>
        <p:grpSpPr>
          <a:xfrm>
            <a:off x="-6613201" y="356436"/>
            <a:ext cx="1141392" cy="4344098"/>
            <a:chOff x="871025" y="356436"/>
            <a:chExt cx="1141392" cy="4344098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AE4803F7-80D0-EC4F-7680-5CDB77381634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37C125E-389A-DCBF-59BA-38A31632BE1B}"/>
                </a:ext>
              </a:extLst>
            </p:cNvPr>
            <p:cNvSpPr txBox="1"/>
            <p:nvPr/>
          </p:nvSpPr>
          <p:spPr>
            <a:xfrm rot="16200000">
              <a:off x="-51990" y="2976504"/>
              <a:ext cx="28632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Funciona</a:t>
              </a:r>
            </a:p>
          </p:txBody>
        </p:sp>
        <p:pic>
          <p:nvPicPr>
            <p:cNvPr id="41" name="Gráfico 40" descr="Engrenagens com preenchimento sólido">
              <a:extLst>
                <a:ext uri="{FF2B5EF4-FFF2-40B4-BE49-F238E27FC236}">
                  <a16:creationId xmlns:a16="http://schemas.microsoft.com/office/drawing/2014/main" id="{FAEEC4A3-E5BB-D25A-F385-A48E5CF4D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97242D71-C0F7-BD1E-EEE1-AC30F7F4962C}"/>
              </a:ext>
            </a:extLst>
          </p:cNvPr>
          <p:cNvGrpSpPr/>
          <p:nvPr/>
        </p:nvGrpSpPr>
        <p:grpSpPr>
          <a:xfrm>
            <a:off x="-9471854" y="356436"/>
            <a:ext cx="1141392" cy="4380968"/>
            <a:chOff x="871025" y="356436"/>
            <a:chExt cx="1141392" cy="4380968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3F18B179-6A9C-9170-6525-D4F5CB5E3E5F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C57338E-8891-0EB6-B079-D3AA887BE516}"/>
                </a:ext>
              </a:extLst>
            </p:cNvPr>
            <p:cNvSpPr txBox="1"/>
            <p:nvPr/>
          </p:nvSpPr>
          <p:spPr>
            <a:xfrm rot="16200000">
              <a:off x="-69803" y="2994939"/>
              <a:ext cx="29001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Próximos Passos</a:t>
              </a:r>
            </a:p>
          </p:txBody>
        </p:sp>
        <p:pic>
          <p:nvPicPr>
            <p:cNvPr id="45" name="Gráfico 44" descr="Ponto de interrogação com preenchimento sólido">
              <a:extLst>
                <a:ext uri="{FF2B5EF4-FFF2-40B4-BE49-F238E27FC236}">
                  <a16:creationId xmlns:a16="http://schemas.microsoft.com/office/drawing/2014/main" id="{02325034-FDF9-4B93-6B31-7245ACBA9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824B1D9-DA08-D650-7091-7FF5BC3BD50A}"/>
              </a:ext>
            </a:extLst>
          </p:cNvPr>
          <p:cNvGrpSpPr/>
          <p:nvPr/>
        </p:nvGrpSpPr>
        <p:grpSpPr>
          <a:xfrm>
            <a:off x="-8014480" y="342311"/>
            <a:ext cx="1141392" cy="5289569"/>
            <a:chOff x="871025" y="356436"/>
            <a:chExt cx="1141392" cy="5289569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7FEDFA2B-A4F6-7BD0-D982-15DF85D0013B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0E8B4F9-A349-57A4-BE52-0C06555B9CA9}"/>
                </a:ext>
              </a:extLst>
            </p:cNvPr>
            <p:cNvSpPr txBox="1"/>
            <p:nvPr/>
          </p:nvSpPr>
          <p:spPr>
            <a:xfrm rot="16200000">
              <a:off x="-469673" y="3456302"/>
              <a:ext cx="3794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Resultados Esperados</a:t>
              </a:r>
            </a:p>
          </p:txBody>
        </p:sp>
        <p:pic>
          <p:nvPicPr>
            <p:cNvPr id="49" name="Gráfico 48" descr="Gráfico de barras com preenchimento sólido">
              <a:extLst>
                <a:ext uri="{FF2B5EF4-FFF2-40B4-BE49-F238E27FC236}">
                  <a16:creationId xmlns:a16="http://schemas.microsoft.com/office/drawing/2014/main" id="{56CB0CF2-6E5F-B379-47DE-442D4EB30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F074F09-BFB7-D03F-57F8-85DAD41A8890}"/>
              </a:ext>
            </a:extLst>
          </p:cNvPr>
          <p:cNvGrpSpPr/>
          <p:nvPr/>
        </p:nvGrpSpPr>
        <p:grpSpPr>
          <a:xfrm>
            <a:off x="-5148647" y="319482"/>
            <a:ext cx="1141392" cy="5350870"/>
            <a:chOff x="871025" y="356436"/>
            <a:chExt cx="1141392" cy="5350870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83F6956D-6512-BC28-8EC1-9FB6655E3E12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136DE5DF-924F-1038-1787-6AF2CD328C69}"/>
                </a:ext>
              </a:extLst>
            </p:cNvPr>
            <p:cNvSpPr txBox="1"/>
            <p:nvPr/>
          </p:nvSpPr>
          <p:spPr>
            <a:xfrm rot="16200000">
              <a:off x="-536276" y="3498367"/>
              <a:ext cx="3833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Geramos Valor</a:t>
              </a:r>
            </a:p>
          </p:txBody>
        </p:sp>
        <p:pic>
          <p:nvPicPr>
            <p:cNvPr id="53" name="Gráfico 52" descr="Moedas com preenchimento sólido">
              <a:extLst>
                <a:ext uri="{FF2B5EF4-FFF2-40B4-BE49-F238E27FC236}">
                  <a16:creationId xmlns:a16="http://schemas.microsoft.com/office/drawing/2014/main" id="{579DB521-4189-2B9B-C8A6-A1850DE0E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C62AA3-A0FC-1134-2C10-089FA289CDE1}"/>
              </a:ext>
            </a:extLst>
          </p:cNvPr>
          <p:cNvSpPr txBox="1"/>
          <p:nvPr/>
        </p:nvSpPr>
        <p:spPr>
          <a:xfrm>
            <a:off x="2799461" y="-5278302"/>
            <a:ext cx="7394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Pensamos em duas frentes:</a:t>
            </a:r>
            <a:endParaRPr lang="pt-BR" sz="3200" b="1" dirty="0">
              <a:effectLst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1FE5CA6-4EE6-49F9-53B2-049948F29F06}"/>
              </a:ext>
            </a:extLst>
          </p:cNvPr>
          <p:cNvGrpSpPr/>
          <p:nvPr/>
        </p:nvGrpSpPr>
        <p:grpSpPr>
          <a:xfrm>
            <a:off x="2861364" y="-3605644"/>
            <a:ext cx="4074290" cy="2534856"/>
            <a:chOff x="3278132" y="2691312"/>
            <a:chExt cx="4074290" cy="253485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6443FF8-C27B-C1DF-4C5E-35840B43E380}"/>
                </a:ext>
              </a:extLst>
            </p:cNvPr>
            <p:cNvSpPr/>
            <p:nvPr/>
          </p:nvSpPr>
          <p:spPr>
            <a:xfrm>
              <a:off x="3278132" y="2691312"/>
              <a:ext cx="4074290" cy="2534856"/>
            </a:xfrm>
            <a:prstGeom prst="roundRect">
              <a:avLst>
                <a:gd name="adj" fmla="val 744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D4B669E-322A-B715-2A22-15188CA0D6F9}"/>
                </a:ext>
              </a:extLst>
            </p:cNvPr>
            <p:cNvSpPr txBox="1"/>
            <p:nvPr/>
          </p:nvSpPr>
          <p:spPr>
            <a:xfrm>
              <a:off x="4522560" y="2967335"/>
              <a:ext cx="1585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Empresas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F1E69BE-64EE-D35C-8467-F04288DD57B8}"/>
                </a:ext>
              </a:extLst>
            </p:cNvPr>
            <p:cNvSpPr txBox="1"/>
            <p:nvPr/>
          </p:nvSpPr>
          <p:spPr>
            <a:xfrm>
              <a:off x="3535273" y="3614864"/>
              <a:ext cx="35600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Especialmente </a:t>
              </a:r>
              <a:r>
                <a:rPr lang="pt-BR" dirty="0" err="1">
                  <a:solidFill>
                    <a:schemeClr val="bg1"/>
                  </a:solidFill>
                </a:rPr>
                <a:t>PMEs</a:t>
              </a:r>
              <a:r>
                <a:rPr lang="pt-BR" dirty="0">
                  <a:solidFill>
                    <a:schemeClr val="bg1"/>
                  </a:solidFill>
                </a:rPr>
                <a:t> e </a:t>
              </a:r>
              <a:r>
                <a:rPr lang="pt-BR" dirty="0" err="1">
                  <a:solidFill>
                    <a:schemeClr val="bg1"/>
                  </a:solidFill>
                </a:rPr>
                <a:t>MEIs</a:t>
              </a:r>
              <a:r>
                <a:rPr lang="pt-BR" dirty="0">
                  <a:solidFill>
                    <a:schemeClr val="bg1"/>
                  </a:solidFill>
                </a:rPr>
                <a:t>, que querem automatizar processos fiscais e reduzir custos operacionais.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821062D-058C-EEB1-52B9-EE7804BD8610}"/>
              </a:ext>
            </a:extLst>
          </p:cNvPr>
          <p:cNvGrpSpPr/>
          <p:nvPr/>
        </p:nvGrpSpPr>
        <p:grpSpPr>
          <a:xfrm>
            <a:off x="7352341" y="-3605644"/>
            <a:ext cx="4074290" cy="2534856"/>
            <a:chOff x="3278132" y="2691312"/>
            <a:chExt cx="4074290" cy="2534856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98D518D4-2D69-F02D-1E07-403ABD7A26A9}"/>
                </a:ext>
              </a:extLst>
            </p:cNvPr>
            <p:cNvSpPr/>
            <p:nvPr/>
          </p:nvSpPr>
          <p:spPr>
            <a:xfrm>
              <a:off x="3278132" y="2691312"/>
              <a:ext cx="4074290" cy="2534856"/>
            </a:xfrm>
            <a:prstGeom prst="roundRect">
              <a:avLst>
                <a:gd name="adj" fmla="val 744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4111832-ECCF-671D-7005-A2C19707FFF5}"/>
                </a:ext>
              </a:extLst>
            </p:cNvPr>
            <p:cNvSpPr txBox="1"/>
            <p:nvPr/>
          </p:nvSpPr>
          <p:spPr>
            <a:xfrm>
              <a:off x="4006938" y="2972346"/>
              <a:ext cx="26166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Desenvolvedores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3DB3BE2-A6F4-77E9-A810-9A6DF2F1A903}"/>
                </a:ext>
              </a:extLst>
            </p:cNvPr>
            <p:cNvSpPr txBox="1"/>
            <p:nvPr/>
          </p:nvSpPr>
          <p:spPr>
            <a:xfrm>
              <a:off x="3535273" y="3614864"/>
              <a:ext cx="35600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Que precisam consumir dados fiscais sem depender de rotinas manuais, planilhas ou scripts frágeis.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91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28193-F509-F66E-0606-5BFB40494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3B11190-B3E2-D2E8-8325-8763CE3C1307}"/>
              </a:ext>
            </a:extLst>
          </p:cNvPr>
          <p:cNvSpPr/>
          <p:nvPr/>
        </p:nvSpPr>
        <p:spPr>
          <a:xfrm>
            <a:off x="0" y="0"/>
            <a:ext cx="1773481" cy="6858000"/>
          </a:xfrm>
          <a:prstGeom prst="roundRect">
            <a:avLst>
              <a:gd name="adj" fmla="val 0"/>
            </a:avLst>
          </a:prstGeom>
          <a:solidFill>
            <a:srgbClr val="1C85B4"/>
          </a:solidFill>
          <a:ln>
            <a:noFill/>
          </a:ln>
          <a:effectLst>
            <a:outerShdw blurRad="254000" dist="76200" sx="98000" sy="98000" algn="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B22074-EE7D-497A-3BE1-8BE3D1C36EBC}"/>
              </a:ext>
            </a:extLst>
          </p:cNvPr>
          <p:cNvSpPr txBox="1"/>
          <p:nvPr/>
        </p:nvSpPr>
        <p:spPr>
          <a:xfrm>
            <a:off x="4043059" y="2429080"/>
            <a:ext cx="7394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Agente roteador inteligente: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Decide se a pergunta do usuário é semântica ou analítica e direciona ao agente correto.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por similaridade e consultas estruturadas no mesmo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Processo contínuo e automatizado desde o download dos dados até a consulta e integração.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Facilidade de uso com interface no </a:t>
            </a:r>
            <a:r>
              <a:rPr lang="pt-BR" dirty="0" err="1"/>
              <a:t>Streamlit</a:t>
            </a:r>
            <a:r>
              <a:rPr lang="pt-BR" dirty="0"/>
              <a:t>.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B80577A-8F7A-D37D-8E69-1B96225B4AF3}"/>
              </a:ext>
            </a:extLst>
          </p:cNvPr>
          <p:cNvGrpSpPr/>
          <p:nvPr/>
        </p:nvGrpSpPr>
        <p:grpSpPr>
          <a:xfrm>
            <a:off x="12898615" y="356436"/>
            <a:ext cx="1141392" cy="6040954"/>
            <a:chOff x="-1348098" y="356437"/>
            <a:chExt cx="1141392" cy="6040954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1FB5704-B278-7D2A-2DD6-528B9EEBCFAB}"/>
                </a:ext>
              </a:extLst>
            </p:cNvPr>
            <p:cNvSpPr txBox="1"/>
            <p:nvPr/>
          </p:nvSpPr>
          <p:spPr>
            <a:xfrm rot="16200000">
              <a:off x="-3119839" y="3836564"/>
              <a:ext cx="4536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 Que Nos Torna Únicos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23345164-C006-6869-956E-073FB3B080F5}"/>
                </a:ext>
              </a:extLst>
            </p:cNvPr>
            <p:cNvGrpSpPr/>
            <p:nvPr/>
          </p:nvGrpSpPr>
          <p:grpSpPr>
            <a:xfrm>
              <a:off x="-1348098" y="356437"/>
              <a:ext cx="1141392" cy="1181465"/>
              <a:chOff x="-1481512" y="356436"/>
              <a:chExt cx="1141392" cy="1181465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29B1FAAE-B291-FA27-1701-C4D285256465}"/>
                  </a:ext>
                </a:extLst>
              </p:cNvPr>
              <p:cNvSpPr/>
              <p:nvPr/>
            </p:nvSpPr>
            <p:spPr>
              <a:xfrm>
                <a:off x="-1481512" y="356436"/>
                <a:ext cx="1141392" cy="1181465"/>
              </a:xfrm>
              <a:prstGeom prst="roundRect">
                <a:avLst>
                  <a:gd name="adj" fmla="val 13598"/>
                </a:avLst>
              </a:prstGeom>
              <a:solidFill>
                <a:srgbClr val="125674"/>
              </a:solidFill>
              <a:ln>
                <a:noFill/>
              </a:ln>
              <a:effectLst>
                <a:outerShdw blurRad="254000" dist="63500" sx="101000" sy="101000" algn="l" rotWithShape="0">
                  <a:prstClr val="black">
                    <a:alpha val="36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4" name="Gráfico 23" descr="Usuários com preenchimento sólido">
                <a:extLst>
                  <a:ext uri="{FF2B5EF4-FFF2-40B4-BE49-F238E27FC236}">
                    <a16:creationId xmlns:a16="http://schemas.microsoft.com/office/drawing/2014/main" id="{5B92495B-56B1-9572-9A3C-E89E4DFE8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316335" y="521613"/>
                <a:ext cx="811038" cy="811038"/>
              </a:xfrm>
              <a:prstGeom prst="rect">
                <a:avLst/>
              </a:prstGeom>
            </p:spPr>
          </p:pic>
        </p:grp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1E67A02-F308-D130-4DA8-6E9B28BB28ED}"/>
              </a:ext>
            </a:extLst>
          </p:cNvPr>
          <p:cNvGrpSpPr/>
          <p:nvPr/>
        </p:nvGrpSpPr>
        <p:grpSpPr>
          <a:xfrm>
            <a:off x="14372952" y="356436"/>
            <a:ext cx="1141392" cy="6250888"/>
            <a:chOff x="871025" y="356436"/>
            <a:chExt cx="1141392" cy="6250888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979AE954-E562-8810-00DF-EDFDA841BE37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A30484E-7C7A-7F07-5197-24FA8AF116A6}"/>
                </a:ext>
              </a:extLst>
            </p:cNvPr>
            <p:cNvSpPr txBox="1"/>
            <p:nvPr/>
          </p:nvSpPr>
          <p:spPr>
            <a:xfrm rot="16200000">
              <a:off x="-993135" y="3941530"/>
              <a:ext cx="4746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Para Quem É Essa Solução</a:t>
              </a:r>
            </a:p>
          </p:txBody>
        </p:sp>
        <p:pic>
          <p:nvPicPr>
            <p:cNvPr id="33" name="Gráfico 32" descr="Binário com preenchimento sólido">
              <a:extLst>
                <a:ext uri="{FF2B5EF4-FFF2-40B4-BE49-F238E27FC236}">
                  <a16:creationId xmlns:a16="http://schemas.microsoft.com/office/drawing/2014/main" id="{68B58E72-E24D-CC0E-D8E3-3141BE838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6B07F53B-6912-1C6A-D20F-86A8B2146595}"/>
              </a:ext>
            </a:extLst>
          </p:cNvPr>
          <p:cNvGrpSpPr/>
          <p:nvPr/>
        </p:nvGrpSpPr>
        <p:grpSpPr>
          <a:xfrm>
            <a:off x="15740416" y="356436"/>
            <a:ext cx="1141392" cy="6261290"/>
            <a:chOff x="871025" y="356436"/>
            <a:chExt cx="1141392" cy="6261290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92882A7-8439-5186-627A-7503F8EB98ED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ACF96F4-78AD-0D3D-7043-66DD37647EE6}"/>
                </a:ext>
              </a:extLst>
            </p:cNvPr>
            <p:cNvSpPr txBox="1"/>
            <p:nvPr/>
          </p:nvSpPr>
          <p:spPr>
            <a:xfrm rot="16200000">
              <a:off x="-1009962" y="3935100"/>
              <a:ext cx="4780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Oportunidade De Mercado</a:t>
              </a:r>
            </a:p>
          </p:txBody>
        </p:sp>
        <p:pic>
          <p:nvPicPr>
            <p:cNvPr id="37" name="Gráfico 36" descr="Carrinho de compras com preenchimento sólido">
              <a:extLst>
                <a:ext uri="{FF2B5EF4-FFF2-40B4-BE49-F238E27FC236}">
                  <a16:creationId xmlns:a16="http://schemas.microsoft.com/office/drawing/2014/main" id="{A083F3D2-922F-70BD-9440-8D563F869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339839D3-374D-1421-2533-EB511F33CEB5}"/>
              </a:ext>
            </a:extLst>
          </p:cNvPr>
          <p:cNvGrpSpPr/>
          <p:nvPr/>
        </p:nvGrpSpPr>
        <p:grpSpPr>
          <a:xfrm>
            <a:off x="-6613201" y="356436"/>
            <a:ext cx="1141392" cy="4344098"/>
            <a:chOff x="871025" y="356436"/>
            <a:chExt cx="1141392" cy="4344098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EAE2F157-C237-F7B5-470B-7632AA2A1068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AAEB2CE-46D5-0B4C-41CA-141440DD9B00}"/>
                </a:ext>
              </a:extLst>
            </p:cNvPr>
            <p:cNvSpPr txBox="1"/>
            <p:nvPr/>
          </p:nvSpPr>
          <p:spPr>
            <a:xfrm rot="16200000">
              <a:off x="-51990" y="2976504"/>
              <a:ext cx="28632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Funciona</a:t>
              </a:r>
            </a:p>
          </p:txBody>
        </p:sp>
        <p:pic>
          <p:nvPicPr>
            <p:cNvPr id="41" name="Gráfico 40" descr="Engrenagens com preenchimento sólido">
              <a:extLst>
                <a:ext uri="{FF2B5EF4-FFF2-40B4-BE49-F238E27FC236}">
                  <a16:creationId xmlns:a16="http://schemas.microsoft.com/office/drawing/2014/main" id="{1C0995AD-68C7-DC95-E084-EAB989690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96B4C5A5-3009-8B2A-60FD-65C6871AA4ED}"/>
              </a:ext>
            </a:extLst>
          </p:cNvPr>
          <p:cNvGrpSpPr/>
          <p:nvPr/>
        </p:nvGrpSpPr>
        <p:grpSpPr>
          <a:xfrm>
            <a:off x="-9471854" y="356436"/>
            <a:ext cx="1141392" cy="4380968"/>
            <a:chOff x="871025" y="356436"/>
            <a:chExt cx="1141392" cy="4380968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91408CC9-3335-1233-FFCE-03C6DF5D3EDB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4CFDAEA-B996-186D-5C8B-00E52CDDD395}"/>
                </a:ext>
              </a:extLst>
            </p:cNvPr>
            <p:cNvSpPr txBox="1"/>
            <p:nvPr/>
          </p:nvSpPr>
          <p:spPr>
            <a:xfrm rot="16200000">
              <a:off x="-69803" y="2994939"/>
              <a:ext cx="29001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Próximos Passos</a:t>
              </a:r>
            </a:p>
          </p:txBody>
        </p:sp>
        <p:pic>
          <p:nvPicPr>
            <p:cNvPr id="45" name="Gráfico 44" descr="Ponto de interrogação com preenchimento sólido">
              <a:extLst>
                <a:ext uri="{FF2B5EF4-FFF2-40B4-BE49-F238E27FC236}">
                  <a16:creationId xmlns:a16="http://schemas.microsoft.com/office/drawing/2014/main" id="{8C86D0A6-D858-E232-5F19-C1FAD0E1D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1D4E097-4968-6D90-2DF4-7158894D0574}"/>
              </a:ext>
            </a:extLst>
          </p:cNvPr>
          <p:cNvGrpSpPr/>
          <p:nvPr/>
        </p:nvGrpSpPr>
        <p:grpSpPr>
          <a:xfrm>
            <a:off x="-8014480" y="342311"/>
            <a:ext cx="1141392" cy="5289569"/>
            <a:chOff x="871025" y="356436"/>
            <a:chExt cx="1141392" cy="5289569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5F4956A7-643B-32FB-9E51-349D4A38BB9F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5A35C511-9852-AC3F-C70C-D8F224836784}"/>
                </a:ext>
              </a:extLst>
            </p:cNvPr>
            <p:cNvSpPr txBox="1"/>
            <p:nvPr/>
          </p:nvSpPr>
          <p:spPr>
            <a:xfrm rot="16200000">
              <a:off x="-469673" y="3456302"/>
              <a:ext cx="3794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Resultados Esperados</a:t>
              </a:r>
            </a:p>
          </p:txBody>
        </p:sp>
        <p:pic>
          <p:nvPicPr>
            <p:cNvPr id="49" name="Gráfico 48" descr="Gráfico de barras com preenchimento sólido">
              <a:extLst>
                <a:ext uri="{FF2B5EF4-FFF2-40B4-BE49-F238E27FC236}">
                  <a16:creationId xmlns:a16="http://schemas.microsoft.com/office/drawing/2014/main" id="{C77E965A-1A5F-4A2B-AB98-149F45527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4437AB8-C151-D4AB-C609-6A8E1C166063}"/>
              </a:ext>
            </a:extLst>
          </p:cNvPr>
          <p:cNvGrpSpPr/>
          <p:nvPr/>
        </p:nvGrpSpPr>
        <p:grpSpPr>
          <a:xfrm>
            <a:off x="884513" y="319482"/>
            <a:ext cx="1141392" cy="5447851"/>
            <a:chOff x="871025" y="356436"/>
            <a:chExt cx="1141392" cy="5447851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74D8CDE1-8D61-AF9F-654D-081378E88BC7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A90F3B1-B742-AA49-15AC-7CE82B60694D}"/>
                </a:ext>
              </a:extLst>
            </p:cNvPr>
            <p:cNvSpPr txBox="1"/>
            <p:nvPr/>
          </p:nvSpPr>
          <p:spPr>
            <a:xfrm rot="16200000">
              <a:off x="-633251" y="3498367"/>
              <a:ext cx="4027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Diferenciais da solução</a:t>
              </a:r>
            </a:p>
          </p:txBody>
        </p:sp>
        <p:pic>
          <p:nvPicPr>
            <p:cNvPr id="53" name="Gráfico 52" descr="Moedas com preenchimento sólido">
              <a:extLst>
                <a:ext uri="{FF2B5EF4-FFF2-40B4-BE49-F238E27FC236}">
                  <a16:creationId xmlns:a16="http://schemas.microsoft.com/office/drawing/2014/main" id="{6BEF179E-6884-79B2-6519-96628B2C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404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7B957-9277-6976-E873-4A09AFD10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923C579-2A66-4AED-52B0-43CE33DC6C43}"/>
              </a:ext>
            </a:extLst>
          </p:cNvPr>
          <p:cNvSpPr/>
          <p:nvPr/>
        </p:nvSpPr>
        <p:spPr>
          <a:xfrm>
            <a:off x="0" y="0"/>
            <a:ext cx="1773481" cy="6858000"/>
          </a:xfrm>
          <a:prstGeom prst="roundRect">
            <a:avLst>
              <a:gd name="adj" fmla="val 0"/>
            </a:avLst>
          </a:prstGeom>
          <a:solidFill>
            <a:srgbClr val="1C85B4"/>
          </a:solidFill>
          <a:ln>
            <a:noFill/>
          </a:ln>
          <a:effectLst>
            <a:outerShdw blurRad="254000" dist="76200" sx="98000" sy="98000" algn="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B4A2D22-064B-EEC5-3560-054B9C04A14E}"/>
              </a:ext>
            </a:extLst>
          </p:cNvPr>
          <p:cNvGrpSpPr/>
          <p:nvPr/>
        </p:nvGrpSpPr>
        <p:grpSpPr>
          <a:xfrm>
            <a:off x="899176" y="356436"/>
            <a:ext cx="1141392" cy="5096893"/>
            <a:chOff x="871025" y="356436"/>
            <a:chExt cx="1141392" cy="5096893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D8D82B8A-8D07-0CA5-409F-D6B949CBBB49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091C6B1-81E4-D187-588B-494C85095F16}"/>
                </a:ext>
              </a:extLst>
            </p:cNvPr>
            <p:cNvSpPr txBox="1"/>
            <p:nvPr/>
          </p:nvSpPr>
          <p:spPr>
            <a:xfrm rot="16200000">
              <a:off x="-556999" y="3275649"/>
              <a:ext cx="3770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Resultados esperados</a:t>
              </a:r>
            </a:p>
          </p:txBody>
        </p:sp>
        <p:pic>
          <p:nvPicPr>
            <p:cNvPr id="41" name="Gráfico 40" descr="Engrenagens com preenchimento sólido">
              <a:extLst>
                <a:ext uri="{FF2B5EF4-FFF2-40B4-BE49-F238E27FC236}">
                  <a16:creationId xmlns:a16="http://schemas.microsoft.com/office/drawing/2014/main" id="{7414EA39-80DF-F3A1-53ED-075FF1F1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E83452C0-54FC-0EB0-2FC2-FBF8DA045687}"/>
              </a:ext>
            </a:extLst>
          </p:cNvPr>
          <p:cNvGrpSpPr/>
          <p:nvPr/>
        </p:nvGrpSpPr>
        <p:grpSpPr>
          <a:xfrm>
            <a:off x="-3711157" y="356436"/>
            <a:ext cx="1141392" cy="4380968"/>
            <a:chOff x="871025" y="356436"/>
            <a:chExt cx="1141392" cy="4380968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62B9706-60DB-D457-52C2-DE2D72AF0479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2293C8-1918-6091-26DC-D1FDB3DB8EBA}"/>
                </a:ext>
              </a:extLst>
            </p:cNvPr>
            <p:cNvSpPr txBox="1"/>
            <p:nvPr/>
          </p:nvSpPr>
          <p:spPr>
            <a:xfrm rot="16200000">
              <a:off x="-69803" y="2994939"/>
              <a:ext cx="29001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Próximos Passos</a:t>
              </a:r>
            </a:p>
          </p:txBody>
        </p:sp>
        <p:pic>
          <p:nvPicPr>
            <p:cNvPr id="45" name="Gráfico 44" descr="Ponto de interrogação com preenchimento sólido">
              <a:extLst>
                <a:ext uri="{FF2B5EF4-FFF2-40B4-BE49-F238E27FC236}">
                  <a16:creationId xmlns:a16="http://schemas.microsoft.com/office/drawing/2014/main" id="{8B24A913-4ECB-D827-45FB-67AA435CE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94B1FA5-B57A-2AD4-A155-C3618760769A}"/>
              </a:ext>
            </a:extLst>
          </p:cNvPr>
          <p:cNvGrpSpPr/>
          <p:nvPr/>
        </p:nvGrpSpPr>
        <p:grpSpPr>
          <a:xfrm>
            <a:off x="-2253783" y="342311"/>
            <a:ext cx="1141392" cy="5289569"/>
            <a:chOff x="871025" y="356436"/>
            <a:chExt cx="1141392" cy="5289569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ECB85DFC-FFFF-5261-E616-9F95A8A6EEDF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7B1DA505-028C-867C-000E-994BDE649567}"/>
                </a:ext>
              </a:extLst>
            </p:cNvPr>
            <p:cNvSpPr txBox="1"/>
            <p:nvPr/>
          </p:nvSpPr>
          <p:spPr>
            <a:xfrm rot="16200000">
              <a:off x="-469673" y="3456302"/>
              <a:ext cx="3794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Resultados Esperados</a:t>
              </a:r>
            </a:p>
          </p:txBody>
        </p:sp>
        <p:pic>
          <p:nvPicPr>
            <p:cNvPr id="49" name="Gráfico 48" descr="Gráfico de barras com preenchimento sólido">
              <a:extLst>
                <a:ext uri="{FF2B5EF4-FFF2-40B4-BE49-F238E27FC236}">
                  <a16:creationId xmlns:a16="http://schemas.microsoft.com/office/drawing/2014/main" id="{F86493DA-3EB3-7A22-99E4-A4DF2993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9A173826-B26E-9B11-A776-7582A66DB2DB}"/>
              </a:ext>
            </a:extLst>
          </p:cNvPr>
          <p:cNvGrpSpPr/>
          <p:nvPr/>
        </p:nvGrpSpPr>
        <p:grpSpPr>
          <a:xfrm>
            <a:off x="12420021" y="319482"/>
            <a:ext cx="1141392" cy="5350870"/>
            <a:chOff x="871025" y="356436"/>
            <a:chExt cx="1141392" cy="5350870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615D5D55-CD56-42C3-D183-B0A4490D5546}"/>
                </a:ext>
              </a:extLst>
            </p:cNvPr>
            <p:cNvSpPr/>
            <p:nvPr/>
          </p:nvSpPr>
          <p:spPr>
            <a:xfrm>
              <a:off x="871025" y="356436"/>
              <a:ext cx="1141392" cy="1141392"/>
            </a:xfrm>
            <a:prstGeom prst="roundRect">
              <a:avLst>
                <a:gd name="adj" fmla="val 13598"/>
              </a:avLst>
            </a:prstGeom>
            <a:solidFill>
              <a:srgbClr val="125674"/>
            </a:solidFill>
            <a:ln>
              <a:noFill/>
            </a:ln>
            <a:effectLst>
              <a:outerShdw blurRad="254000" dist="63500" sx="101000" sy="101000" algn="l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28F8E5B5-A8E4-7F0B-5583-C70048B6C13B}"/>
                </a:ext>
              </a:extLst>
            </p:cNvPr>
            <p:cNvSpPr txBox="1"/>
            <p:nvPr/>
          </p:nvSpPr>
          <p:spPr>
            <a:xfrm rot="16200000">
              <a:off x="-536276" y="3498367"/>
              <a:ext cx="3833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3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Como Geramos Valor</a:t>
              </a:r>
            </a:p>
          </p:txBody>
        </p:sp>
        <p:pic>
          <p:nvPicPr>
            <p:cNvPr id="53" name="Gráfico 52" descr="Moedas com preenchimento sólido">
              <a:extLst>
                <a:ext uri="{FF2B5EF4-FFF2-40B4-BE49-F238E27FC236}">
                  <a16:creationId xmlns:a16="http://schemas.microsoft.com/office/drawing/2014/main" id="{E7018775-CFDB-A11F-1348-4A5776BC4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035905" y="541352"/>
              <a:ext cx="811631" cy="811631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6B1D7A-16EF-43CB-4CE7-3CCCBBC4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17" y="-5249477"/>
            <a:ext cx="7610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E124744-898F-D8E2-B043-094B3F0EE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52939"/>
              </p:ext>
            </p:extLst>
          </p:nvPr>
        </p:nvGraphicFramePr>
        <p:xfrm>
          <a:off x="3937517" y="3139146"/>
          <a:ext cx="7584232" cy="2286000"/>
        </p:xfrm>
        <a:graphic>
          <a:graphicData uri="http://schemas.openxmlformats.org/drawingml/2006/table">
            <a:tbl>
              <a:tblPr/>
              <a:tblGrid>
                <a:gridCol w="1896058">
                  <a:extLst>
                    <a:ext uri="{9D8B030D-6E8A-4147-A177-3AD203B41FA5}">
                      <a16:colId xmlns:a16="http://schemas.microsoft.com/office/drawing/2014/main" val="3346538578"/>
                    </a:ext>
                  </a:extLst>
                </a:gridCol>
                <a:gridCol w="1896058">
                  <a:extLst>
                    <a:ext uri="{9D8B030D-6E8A-4147-A177-3AD203B41FA5}">
                      <a16:colId xmlns:a16="http://schemas.microsoft.com/office/drawing/2014/main" val="1362845713"/>
                    </a:ext>
                  </a:extLst>
                </a:gridCol>
                <a:gridCol w="1896058">
                  <a:extLst>
                    <a:ext uri="{9D8B030D-6E8A-4147-A177-3AD203B41FA5}">
                      <a16:colId xmlns:a16="http://schemas.microsoft.com/office/drawing/2014/main" val="2803465237"/>
                    </a:ext>
                  </a:extLst>
                </a:gridCol>
                <a:gridCol w="1896058">
                  <a:extLst>
                    <a:ext uri="{9D8B030D-6E8A-4147-A177-3AD203B41FA5}">
                      <a16:colId xmlns:a16="http://schemas.microsoft.com/office/drawing/2014/main" val="1923742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/>
                        <a:t>Atividade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/>
                        <a:t>Antes (h/mês)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/>
                        <a:t>Depois (h/mês)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/>
                        <a:t>Redução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494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Extração de dados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70%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334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Padronização fiscal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68%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96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Integração ERP/API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120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67%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893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64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986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Berlin Sans FB</vt:lpstr>
      <vt:lpstr>Tema do Office</vt:lpstr>
      <vt:lpstr>Agente de IA para Extração, Padronização e Integração de Dados Fiscais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Agente de IA para Extração, Padronização e Integração de Dados Fiscais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Noll</dc:creator>
  <cp:lastModifiedBy>João Gabriel Silva de Souza</cp:lastModifiedBy>
  <cp:revision>6</cp:revision>
  <dcterms:created xsi:type="dcterms:W3CDTF">2025-06-06T16:40:20Z</dcterms:created>
  <dcterms:modified xsi:type="dcterms:W3CDTF">2025-10-30T13:56:12Z</dcterms:modified>
</cp:coreProperties>
</file>