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penSans-regular.fntdata"/><Relationship Id="rId14" Type="http://schemas.openxmlformats.org/officeDocument/2006/relationships/slide" Target="slides/slide8.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d317b8a9e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6d317b8a9e_2_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6d317b8a9e_2_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d317b8a9e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6d317b8a9e_2_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d"/>
              <a:t>Photo by unsplash.com</a:t>
            </a:r>
            <a:endParaRPr/>
          </a:p>
          <a:p>
            <a:pPr indent="0" lvl="0" marL="0" rtl="0" algn="l">
              <a:spcBef>
                <a:spcPts val="0"/>
              </a:spcBef>
              <a:spcAft>
                <a:spcPts val="0"/>
              </a:spcAft>
              <a:buNone/>
            </a:pPr>
            <a:r>
              <a:t/>
            </a:r>
            <a:endParaRPr/>
          </a:p>
        </p:txBody>
      </p:sp>
      <p:sp>
        <p:nvSpPr>
          <p:cNvPr id="151" name="Google Shape;151;g16d317b8a9e_2_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d317b8a9e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6d317b8a9e_2_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6d317b8a9e_2_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d317b8a9e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6d317b8a9e_2_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6d317b8a9e_2_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d317b8a9e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6d317b8a9e_2_1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d"/>
              <a:t>Photo by unsplash.com</a:t>
            </a:r>
            <a:endParaRPr/>
          </a:p>
        </p:txBody>
      </p:sp>
      <p:sp>
        <p:nvSpPr>
          <p:cNvPr id="233" name="Google Shape;233;g16d317b8a9e_2_1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d317b8a9e_2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6d317b8a9e_2_1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d"/>
              <a:t>Photo by unsplash.com</a:t>
            </a:r>
            <a:endParaRPr/>
          </a:p>
        </p:txBody>
      </p:sp>
      <p:sp>
        <p:nvSpPr>
          <p:cNvPr id="244" name="Google Shape;244;g16d317b8a9e_2_1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d317b8a9e_2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16d317b8a9e_2_1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d"/>
              <a:t>Photo by unsplash.com</a:t>
            </a:r>
            <a:endParaRPr/>
          </a:p>
          <a:p>
            <a:pPr indent="0" lvl="0" marL="0" rtl="0" algn="l">
              <a:spcBef>
                <a:spcPts val="0"/>
              </a:spcBef>
              <a:spcAft>
                <a:spcPts val="0"/>
              </a:spcAft>
              <a:buNone/>
            </a:pPr>
            <a:r>
              <a:t/>
            </a:r>
            <a:endParaRPr/>
          </a:p>
        </p:txBody>
      </p:sp>
      <p:sp>
        <p:nvSpPr>
          <p:cNvPr id="257" name="Google Shape;257;g16d317b8a9e_2_1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d3cec249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d3cec249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cxnSp>
        <p:nvCxnSpPr>
          <p:cNvPr id="57" name="Google Shape;57;p14"/>
          <p:cNvCxnSpPr/>
          <p:nvPr/>
        </p:nvCxnSpPr>
        <p:spPr>
          <a:xfrm>
            <a:off x="494110" y="4792570"/>
            <a:ext cx="8148562" cy="0"/>
          </a:xfrm>
          <a:prstGeom prst="straightConnector1">
            <a:avLst/>
          </a:prstGeom>
          <a:noFill/>
          <a:ln cap="flat" cmpd="sng" w="28575">
            <a:solidFill>
              <a:srgbClr val="335B9B"/>
            </a:solidFill>
            <a:prstDash val="solid"/>
            <a:miter lim="800000"/>
            <a:headEnd len="sm" w="sm" type="none"/>
            <a:tailEnd len="sm" w="sm" type="none"/>
          </a:ln>
        </p:spPr>
      </p:cxnSp>
      <p:sp>
        <p:nvSpPr>
          <p:cNvPr id="58" name="Google Shape;58;p14"/>
          <p:cNvSpPr/>
          <p:nvPr/>
        </p:nvSpPr>
        <p:spPr>
          <a:xfrm>
            <a:off x="8290560" y="4773190"/>
            <a:ext cx="359330" cy="40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grpSp>
        <p:nvGrpSpPr>
          <p:cNvPr id="59" name="Google Shape;59;p14"/>
          <p:cNvGrpSpPr/>
          <p:nvPr/>
        </p:nvGrpSpPr>
        <p:grpSpPr>
          <a:xfrm>
            <a:off x="8394620" y="476656"/>
            <a:ext cx="151210" cy="160020"/>
            <a:chOff x="10972800" y="416560"/>
            <a:chExt cx="201613" cy="213360"/>
          </a:xfrm>
        </p:grpSpPr>
        <p:cxnSp>
          <p:nvCxnSpPr>
            <p:cNvPr id="60" name="Google Shape;60;p14"/>
            <p:cNvCxnSpPr/>
            <p:nvPr/>
          </p:nvCxnSpPr>
          <p:spPr>
            <a:xfrm>
              <a:off x="10972800" y="416560"/>
              <a:ext cx="201613" cy="0"/>
            </a:xfrm>
            <a:prstGeom prst="straightConnector1">
              <a:avLst/>
            </a:prstGeom>
            <a:noFill/>
            <a:ln cap="flat" cmpd="sng" w="12700">
              <a:solidFill>
                <a:srgbClr val="D0CECE"/>
              </a:solidFill>
              <a:prstDash val="solid"/>
              <a:miter lim="800000"/>
              <a:headEnd len="sm" w="sm" type="none"/>
              <a:tailEnd len="sm" w="sm" type="none"/>
            </a:ln>
          </p:spPr>
        </p:cxnSp>
        <p:cxnSp>
          <p:nvCxnSpPr>
            <p:cNvPr id="61" name="Google Shape;61;p14"/>
            <p:cNvCxnSpPr/>
            <p:nvPr/>
          </p:nvCxnSpPr>
          <p:spPr>
            <a:xfrm>
              <a:off x="10972800" y="523240"/>
              <a:ext cx="201613" cy="0"/>
            </a:xfrm>
            <a:prstGeom prst="straightConnector1">
              <a:avLst/>
            </a:prstGeom>
            <a:noFill/>
            <a:ln cap="flat" cmpd="sng" w="12700">
              <a:solidFill>
                <a:srgbClr val="D0CECE"/>
              </a:solidFill>
              <a:prstDash val="solid"/>
              <a:miter lim="800000"/>
              <a:headEnd len="sm" w="sm" type="none"/>
              <a:tailEnd len="sm" w="sm" type="none"/>
            </a:ln>
          </p:spPr>
        </p:cxnSp>
        <p:cxnSp>
          <p:nvCxnSpPr>
            <p:cNvPr id="62" name="Google Shape;62;p14"/>
            <p:cNvCxnSpPr/>
            <p:nvPr/>
          </p:nvCxnSpPr>
          <p:spPr>
            <a:xfrm>
              <a:off x="10972800" y="629920"/>
              <a:ext cx="201613" cy="0"/>
            </a:xfrm>
            <a:prstGeom prst="straightConnector1">
              <a:avLst/>
            </a:prstGeom>
            <a:noFill/>
            <a:ln cap="flat" cmpd="sng" w="12700">
              <a:solidFill>
                <a:srgbClr val="D0CECE"/>
              </a:solidFill>
              <a:prstDash val="solid"/>
              <a:miter lim="800000"/>
              <a:headEnd len="sm" w="sm" type="none"/>
              <a:tailEnd len="sm" w="sm" type="none"/>
            </a:ln>
          </p:spPr>
        </p:cxnSp>
      </p:grpSp>
      <p:cxnSp>
        <p:nvCxnSpPr>
          <p:cNvPr id="63" name="Google Shape;63;p14"/>
          <p:cNvCxnSpPr/>
          <p:nvPr/>
        </p:nvCxnSpPr>
        <p:spPr>
          <a:xfrm>
            <a:off x="8290560" y="4792570"/>
            <a:ext cx="0" cy="255707"/>
          </a:xfrm>
          <a:prstGeom prst="straightConnector1">
            <a:avLst/>
          </a:prstGeom>
          <a:noFill/>
          <a:ln cap="flat" cmpd="sng" w="9525">
            <a:solidFill>
              <a:schemeClr val="lt2"/>
            </a:solidFill>
            <a:prstDash val="solid"/>
            <a:miter lim="800000"/>
            <a:headEnd len="sm" w="sm" type="none"/>
            <a:tailEnd len="sm" w="sm" type="none"/>
          </a:ln>
        </p:spPr>
      </p:cxnSp>
      <p:sp>
        <p:nvSpPr>
          <p:cNvPr id="64" name="Google Shape;64;p14"/>
          <p:cNvSpPr txBox="1"/>
          <p:nvPr>
            <p:ph type="title"/>
          </p:nvPr>
        </p:nvSpPr>
        <p:spPr>
          <a:xfrm>
            <a:off x="494110" y="470476"/>
            <a:ext cx="8155781" cy="3323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rgbClr val="335B9B"/>
              </a:buClr>
              <a:buSzPts val="2400"/>
              <a:buFont typeface="Open Sans"/>
              <a:buNone/>
              <a:defRPr b="1" sz="2400">
                <a:solidFill>
                  <a:srgbClr val="335B9B"/>
                </a:solidFill>
                <a:latin typeface="Open Sans"/>
                <a:ea typeface="Open Sans"/>
                <a:cs typeface="Open Sans"/>
                <a:sym typeface="Open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4"/>
          <p:cNvSpPr txBox="1"/>
          <p:nvPr>
            <p:ph idx="1" type="body"/>
          </p:nvPr>
        </p:nvSpPr>
        <p:spPr>
          <a:xfrm>
            <a:off x="494110" y="1369219"/>
            <a:ext cx="8155781"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4"/>
          <p:cNvSpPr txBox="1"/>
          <p:nvPr>
            <p:ph idx="11" type="ftr"/>
          </p:nvPr>
        </p:nvSpPr>
        <p:spPr>
          <a:xfrm>
            <a:off x="6097924" y="4846298"/>
            <a:ext cx="2117389" cy="196207"/>
          </a:xfrm>
          <a:prstGeom prst="rect">
            <a:avLst/>
          </a:prstGeom>
          <a:noFill/>
          <a:ln>
            <a:noFill/>
          </a:ln>
        </p:spPr>
        <p:txBody>
          <a:bodyPr anchorCtr="0" anchor="ctr" bIns="34275" lIns="68575" spcFirstLastPara="1" rIns="68575" wrap="square" tIns="34275">
            <a:spAutoFit/>
          </a:bodyPr>
          <a:lstStyle>
            <a:lvl1pPr lvl="0" algn="r">
              <a:spcBef>
                <a:spcPts val="0"/>
              </a:spcBef>
              <a:spcAft>
                <a:spcPts val="0"/>
              </a:spcAft>
              <a:buSzPts val="1100"/>
              <a:buNone/>
              <a:defRPr i="1" sz="800">
                <a:solidFill>
                  <a:srgbClr val="7F7F7F"/>
                </a:solidFill>
                <a:latin typeface="Open Sans"/>
                <a:ea typeface="Open Sans"/>
                <a:cs typeface="Open Sans"/>
                <a:sym typeface="Open San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lvl1pPr indent="0" lvl="0" marL="0" marR="0" algn="ctr">
              <a:spcBef>
                <a:spcPts val="0"/>
              </a:spcBef>
              <a:buNone/>
              <a:defRPr b="0" i="0" sz="900" u="none" cap="none" strike="noStrike">
                <a:solidFill>
                  <a:schemeClr val="accent1"/>
                </a:solidFill>
                <a:latin typeface="Open Sans"/>
                <a:ea typeface="Open Sans"/>
                <a:cs typeface="Open Sans"/>
                <a:sym typeface="Open Sans"/>
              </a:defRPr>
            </a:lvl1pPr>
            <a:lvl2pPr indent="0" lvl="1" marL="0" marR="0" algn="ctr">
              <a:spcBef>
                <a:spcPts val="0"/>
              </a:spcBef>
              <a:buNone/>
              <a:defRPr b="0" i="0" sz="900" u="none" cap="none" strike="noStrike">
                <a:solidFill>
                  <a:schemeClr val="accent1"/>
                </a:solidFill>
                <a:latin typeface="Open Sans"/>
                <a:ea typeface="Open Sans"/>
                <a:cs typeface="Open Sans"/>
                <a:sym typeface="Open Sans"/>
              </a:defRPr>
            </a:lvl2pPr>
            <a:lvl3pPr indent="0" lvl="2" marL="0" marR="0" algn="ctr">
              <a:spcBef>
                <a:spcPts val="0"/>
              </a:spcBef>
              <a:buNone/>
              <a:defRPr b="0" i="0" sz="900" u="none" cap="none" strike="noStrike">
                <a:solidFill>
                  <a:schemeClr val="accent1"/>
                </a:solidFill>
                <a:latin typeface="Open Sans"/>
                <a:ea typeface="Open Sans"/>
                <a:cs typeface="Open Sans"/>
                <a:sym typeface="Open Sans"/>
              </a:defRPr>
            </a:lvl3pPr>
            <a:lvl4pPr indent="0" lvl="3" marL="0" marR="0" algn="ctr">
              <a:spcBef>
                <a:spcPts val="0"/>
              </a:spcBef>
              <a:buNone/>
              <a:defRPr b="0" i="0" sz="900" u="none" cap="none" strike="noStrike">
                <a:solidFill>
                  <a:schemeClr val="accent1"/>
                </a:solidFill>
                <a:latin typeface="Open Sans"/>
                <a:ea typeface="Open Sans"/>
                <a:cs typeface="Open Sans"/>
                <a:sym typeface="Open Sans"/>
              </a:defRPr>
            </a:lvl4pPr>
            <a:lvl5pPr indent="0" lvl="4" marL="0" marR="0" algn="ctr">
              <a:spcBef>
                <a:spcPts val="0"/>
              </a:spcBef>
              <a:buNone/>
              <a:defRPr b="0" i="0" sz="900" u="none" cap="none" strike="noStrike">
                <a:solidFill>
                  <a:schemeClr val="accent1"/>
                </a:solidFill>
                <a:latin typeface="Open Sans"/>
                <a:ea typeface="Open Sans"/>
                <a:cs typeface="Open Sans"/>
                <a:sym typeface="Open Sans"/>
              </a:defRPr>
            </a:lvl5pPr>
            <a:lvl6pPr indent="0" lvl="5" marL="0" marR="0" algn="ctr">
              <a:spcBef>
                <a:spcPts val="0"/>
              </a:spcBef>
              <a:buNone/>
              <a:defRPr b="0" i="0" sz="900" u="none" cap="none" strike="noStrike">
                <a:solidFill>
                  <a:schemeClr val="accent1"/>
                </a:solidFill>
                <a:latin typeface="Open Sans"/>
                <a:ea typeface="Open Sans"/>
                <a:cs typeface="Open Sans"/>
                <a:sym typeface="Open Sans"/>
              </a:defRPr>
            </a:lvl6pPr>
            <a:lvl7pPr indent="0" lvl="6" marL="0" marR="0" algn="ctr">
              <a:spcBef>
                <a:spcPts val="0"/>
              </a:spcBef>
              <a:buNone/>
              <a:defRPr b="0" i="0" sz="900" u="none" cap="none" strike="noStrike">
                <a:solidFill>
                  <a:schemeClr val="accent1"/>
                </a:solidFill>
                <a:latin typeface="Open Sans"/>
                <a:ea typeface="Open Sans"/>
                <a:cs typeface="Open Sans"/>
                <a:sym typeface="Open Sans"/>
              </a:defRPr>
            </a:lvl7pPr>
            <a:lvl8pPr indent="0" lvl="7" marL="0" marR="0" algn="ctr">
              <a:spcBef>
                <a:spcPts val="0"/>
              </a:spcBef>
              <a:buNone/>
              <a:defRPr b="0" i="0" sz="900" u="none" cap="none" strike="noStrike">
                <a:solidFill>
                  <a:schemeClr val="accent1"/>
                </a:solidFill>
                <a:latin typeface="Open Sans"/>
                <a:ea typeface="Open Sans"/>
                <a:cs typeface="Open Sans"/>
                <a:sym typeface="Open Sans"/>
              </a:defRPr>
            </a:lvl8pPr>
            <a:lvl9pPr indent="0" lvl="8" marL="0" marR="0" algn="ctr">
              <a:spcBef>
                <a:spcPts val="0"/>
              </a:spcBef>
              <a:buNone/>
              <a:defRPr b="0" i="0" sz="900" u="none" cap="none" strike="noStrike">
                <a:solidFill>
                  <a:schemeClr val="accen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id"/>
              <a:t>‹#›</a:t>
            </a:fld>
            <a:endParaRPr/>
          </a:p>
        </p:txBody>
      </p:sp>
      <p:sp>
        <p:nvSpPr>
          <p:cNvPr id="68" name="Google Shape;68;p14"/>
          <p:cNvSpPr/>
          <p:nvPr/>
        </p:nvSpPr>
        <p:spPr>
          <a:xfrm>
            <a:off x="0" y="-387834"/>
            <a:ext cx="266753" cy="266753"/>
          </a:xfrm>
          <a:prstGeom prst="ellipse">
            <a:avLst/>
          </a:prstGeom>
          <a:solidFill>
            <a:srgbClr val="335B9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69" name="Google Shape;69;p14"/>
          <p:cNvSpPr/>
          <p:nvPr/>
        </p:nvSpPr>
        <p:spPr>
          <a:xfrm>
            <a:off x="405174" y="-387834"/>
            <a:ext cx="266752" cy="266753"/>
          </a:xfrm>
          <a:prstGeom prst="ellipse">
            <a:avLst/>
          </a:prstGeom>
          <a:solidFill>
            <a:srgbClr val="97B1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70" name="Google Shape;70;p14"/>
          <p:cNvSpPr/>
          <p:nvPr/>
        </p:nvSpPr>
        <p:spPr>
          <a:xfrm>
            <a:off x="810348" y="-387834"/>
            <a:ext cx="266752" cy="266753"/>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71" name="Google Shape;71;p14"/>
          <p:cNvSpPr/>
          <p:nvPr/>
        </p:nvSpPr>
        <p:spPr>
          <a:xfrm>
            <a:off x="1215522" y="-387834"/>
            <a:ext cx="266752" cy="266753"/>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72" name="Google Shape;72;p14"/>
          <p:cNvSpPr/>
          <p:nvPr/>
        </p:nvSpPr>
        <p:spPr>
          <a:xfrm>
            <a:off x="1620696" y="-387834"/>
            <a:ext cx="266753" cy="266753"/>
          </a:xfrm>
          <a:prstGeom prst="ellipse">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Open Sans"/>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6" name="Google Shape;7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Open Sans"/>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2" name="Google Shape;8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Open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3" name="Google Shape;11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Open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2"/>
          <p:cNvSpPr/>
          <p:nvPr>
            <p:ph idx="2" type="pic"/>
          </p:nvPr>
        </p:nvSpPr>
        <p:spPr>
          <a:xfrm>
            <a:off x="3887391" y="740569"/>
            <a:ext cx="4629150" cy="3655219"/>
          </a:xfrm>
          <a:prstGeom prst="rect">
            <a:avLst/>
          </a:prstGeom>
          <a:noFill/>
          <a:ln>
            <a:noFill/>
          </a:ln>
        </p:spPr>
      </p:sp>
      <p:sp>
        <p:nvSpPr>
          <p:cNvPr id="120" name="Google Shape;12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1" name="Google Shape;12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Open Sans"/>
              <a:buNone/>
              <a:defRPr b="0" i="0" sz="3300" u="none" cap="none" strike="noStrike">
                <a:solidFill>
                  <a:schemeClr val="dk1"/>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100"/>
              <a:buNone/>
              <a:defRPr b="0" i="0" sz="1400" u="none" cap="none" strike="noStrike">
                <a:solidFill>
                  <a:schemeClr val="dk1"/>
                </a:solidFill>
                <a:latin typeface="Open Sans"/>
                <a:ea typeface="Open Sans"/>
                <a:cs typeface="Open Sans"/>
                <a:sym typeface="Open Sans"/>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colab.research.google.com/drive/1WXHFbi7i8B88pID2Dw_lFwsLBm3ng6U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5"/>
          <p:cNvSpPr/>
          <p:nvPr/>
        </p:nvSpPr>
        <p:spPr>
          <a:xfrm>
            <a:off x="-651510" y="2794460"/>
            <a:ext cx="3480435" cy="1978928"/>
          </a:xfrm>
          <a:prstGeom prst="rect">
            <a:avLst/>
          </a:prstGeom>
          <a:solidFill>
            <a:srgbClr val="335B9B">
              <a:alpha val="84705"/>
            </a:srgbClr>
          </a:solidFill>
          <a:ln>
            <a:noFill/>
          </a:ln>
        </p:spPr>
        <p:txBody>
          <a:bodyPr anchorCtr="0" anchor="t" bIns="34275" lIns="34275" spcFirstLastPara="1" rIns="34275" wrap="square" tIns="34275">
            <a:noAutofit/>
          </a:bodyPr>
          <a:lstStyle/>
          <a:p>
            <a:pPr indent="0" lvl="0" marL="0" marR="0" rtl="0" algn="l">
              <a:lnSpc>
                <a:spcPct val="120000"/>
              </a:lnSpc>
              <a:spcBef>
                <a:spcPts val="0"/>
              </a:spcBef>
              <a:spcAft>
                <a:spcPts val="0"/>
              </a:spcAft>
              <a:buNone/>
            </a:pPr>
            <a:r>
              <a:t/>
            </a:r>
            <a:endParaRPr b="0" i="0" sz="1100" u="none" cap="none" strike="noStrike">
              <a:solidFill>
                <a:srgbClr val="FFFFFF"/>
              </a:solidFill>
              <a:latin typeface="Open Sans"/>
              <a:ea typeface="Open Sans"/>
              <a:cs typeface="Open Sans"/>
              <a:sym typeface="Open Sans"/>
            </a:endParaRPr>
          </a:p>
        </p:txBody>
      </p:sp>
      <p:sp>
        <p:nvSpPr>
          <p:cNvPr id="142" name="Google Shape;142;p25"/>
          <p:cNvSpPr txBox="1"/>
          <p:nvPr>
            <p:ph type="title"/>
          </p:nvPr>
        </p:nvSpPr>
        <p:spPr>
          <a:xfrm>
            <a:off x="360760" y="2814637"/>
            <a:ext cx="2468165" cy="183951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Open Sans"/>
              <a:buNone/>
            </a:pPr>
            <a:r>
              <a:rPr lang="id" sz="2700">
                <a:solidFill>
                  <a:schemeClr val="lt1"/>
                </a:solidFill>
                <a:latin typeface="Open Sans"/>
                <a:ea typeface="Open Sans"/>
                <a:cs typeface="Open Sans"/>
                <a:sym typeface="Open Sans"/>
              </a:rPr>
              <a:t>Project Background</a:t>
            </a:r>
            <a:endParaRPr/>
          </a:p>
        </p:txBody>
      </p:sp>
      <p:pic>
        <p:nvPicPr>
          <p:cNvPr id="143" name="Google Shape;143;p25"/>
          <p:cNvPicPr preferRelativeResize="0"/>
          <p:nvPr/>
        </p:nvPicPr>
        <p:blipFill rotWithShape="1">
          <a:blip r:embed="rId3">
            <a:alphaModFix/>
          </a:blip>
          <a:srcRect b="13119" l="0" r="0" t="19621"/>
          <a:stretch/>
        </p:blipFill>
        <p:spPr>
          <a:xfrm>
            <a:off x="15" y="8"/>
            <a:ext cx="9143985" cy="2782952"/>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144" name="Google Shape;144;p25"/>
          <p:cNvSpPr txBox="1"/>
          <p:nvPr/>
        </p:nvSpPr>
        <p:spPr>
          <a:xfrm>
            <a:off x="3167987" y="2814638"/>
            <a:ext cx="5614060" cy="1839515"/>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None/>
            </a:pPr>
            <a:r>
              <a:rPr b="0" i="0" lang="id" sz="1100" u="none" cap="none" strike="noStrike">
                <a:solidFill>
                  <a:schemeClr val="dk1"/>
                </a:solidFill>
                <a:latin typeface="Open Sans"/>
                <a:ea typeface="Open Sans"/>
                <a:cs typeface="Open Sans"/>
                <a:sym typeface="Open Sans"/>
              </a:rPr>
              <a:t>	</a:t>
            </a:r>
            <a:r>
              <a:rPr b="1" i="0" lang="id" sz="1100" u="none" cap="none" strike="noStrike">
                <a:solidFill>
                  <a:schemeClr val="dk1"/>
                </a:solidFill>
                <a:latin typeface="Open Sans"/>
                <a:ea typeface="Open Sans"/>
                <a:cs typeface="Open Sans"/>
                <a:sym typeface="Open Sans"/>
              </a:rPr>
              <a:t>Cookie Cats</a:t>
            </a:r>
            <a:r>
              <a:rPr b="0" i="0" lang="id" sz="1100" u="none" cap="none" strike="noStrike">
                <a:solidFill>
                  <a:schemeClr val="dk1"/>
                </a:solidFill>
                <a:latin typeface="Open Sans"/>
                <a:ea typeface="Open Sans"/>
                <a:cs typeface="Open Sans"/>
                <a:sym typeface="Open Sans"/>
              </a:rPr>
              <a:t> is a hugely popular mobile puzzle game developed by Tactile Entertainment. It's a classic "connect three" style puzzle game where the player must connect tiles of the same color in order to clear the board and win the level. It also features singing cats.</a:t>
            </a:r>
            <a:endParaRPr sz="1100"/>
          </a:p>
          <a:p>
            <a:pPr indent="76200" lvl="0" marL="0" marR="0" rtl="0" algn="l">
              <a:lnSpc>
                <a:spcPct val="90000"/>
              </a:lnSpc>
              <a:spcBef>
                <a:spcPts val="50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0" lvl="0" marL="0" marR="0" rtl="0" algn="l">
              <a:lnSpc>
                <a:spcPct val="90000"/>
              </a:lnSpc>
              <a:spcBef>
                <a:spcPts val="500"/>
              </a:spcBef>
              <a:spcAft>
                <a:spcPts val="0"/>
              </a:spcAft>
              <a:buNone/>
            </a:pPr>
            <a:r>
              <a:rPr b="0" i="0" lang="id" sz="1100" u="none" cap="none" strike="noStrike">
                <a:solidFill>
                  <a:schemeClr val="dk1"/>
                </a:solidFill>
                <a:latin typeface="Open Sans"/>
                <a:ea typeface="Open Sans"/>
                <a:cs typeface="Open Sans"/>
                <a:sym typeface="Open Sans"/>
              </a:rPr>
              <a:t>	As players progress through the game they will encounter gates that force them to wait some time before they can progress or make an in-app purchase. In this project, we will analyze the result of an A/B test where the first gate in Cookie Cats was moved from level 30 to level 40. In particular, I will analyze the impact on player retention and game rounds.</a:t>
            </a:r>
            <a:endParaRPr sz="1100"/>
          </a:p>
        </p:txBody>
      </p:sp>
      <p:sp>
        <p:nvSpPr>
          <p:cNvPr id="145" name="Google Shape;145;p25"/>
          <p:cNvSpPr txBox="1"/>
          <p:nvPr>
            <p:ph idx="12" type="sldNum"/>
          </p:nvPr>
        </p:nvSpPr>
        <p:spPr>
          <a:xfrm>
            <a:off x="66484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id">
                <a:solidFill>
                  <a:srgbClr val="3F3F3F"/>
                </a:solidFill>
                <a:latin typeface="Calibri"/>
                <a:ea typeface="Calibri"/>
                <a:cs typeface="Calibri"/>
                <a:sym typeface="Calibri"/>
              </a:rPr>
              <a:t>‹#›</a:t>
            </a:fld>
            <a:endParaRPr>
              <a:solidFill>
                <a:srgbClr val="3F3F3F"/>
              </a:solidFill>
              <a:latin typeface="Calibri"/>
              <a:ea typeface="Calibri"/>
              <a:cs typeface="Calibri"/>
              <a:sym typeface="Calibri"/>
            </a:endParaRPr>
          </a:p>
        </p:txBody>
      </p:sp>
      <p:sp>
        <p:nvSpPr>
          <p:cNvPr id="146" name="Google Shape;146;p25"/>
          <p:cNvSpPr/>
          <p:nvPr/>
        </p:nvSpPr>
        <p:spPr>
          <a:xfrm>
            <a:off x="2447441" y="2701526"/>
            <a:ext cx="551015" cy="28607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147" name="Google Shape;147;p25"/>
          <p:cNvSpPr/>
          <p:nvPr/>
        </p:nvSpPr>
        <p:spPr>
          <a:xfrm>
            <a:off x="191229" y="4111450"/>
            <a:ext cx="647700" cy="42938"/>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5576" y="472252"/>
            <a:ext cx="4077890" cy="332398"/>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rgbClr val="335B9B"/>
              </a:buClr>
              <a:buSzPts val="2400"/>
              <a:buFont typeface="Open Sans"/>
              <a:buNone/>
            </a:pPr>
            <a:r>
              <a:rPr lang="id"/>
              <a:t>Problem definition</a:t>
            </a:r>
            <a:endParaRPr/>
          </a:p>
        </p:txBody>
      </p:sp>
      <p:sp>
        <p:nvSpPr>
          <p:cNvPr id="154" name="Google Shape;154;p26"/>
          <p:cNvSpPr txBox="1"/>
          <p:nvPr>
            <p:ph idx="11" type="ftr"/>
          </p:nvPr>
        </p:nvSpPr>
        <p:spPr>
          <a:xfrm>
            <a:off x="6097924" y="4846298"/>
            <a:ext cx="2117389" cy="196207"/>
          </a:xfrm>
          <a:prstGeom prst="rect">
            <a:avLst/>
          </a:prstGeom>
          <a:noFill/>
          <a:ln>
            <a:noFill/>
          </a:ln>
        </p:spPr>
        <p:txBody>
          <a:bodyPr anchorCtr="0" anchor="ctr" bIns="34275" lIns="68575" spcFirstLastPara="1" rIns="68575" wrap="square" tIns="34275">
            <a:spAutoFit/>
          </a:bodyPr>
          <a:lstStyle/>
          <a:p>
            <a:pPr indent="0" lvl="0" marL="0" rtl="0" algn="r">
              <a:spcBef>
                <a:spcPts val="0"/>
              </a:spcBef>
              <a:spcAft>
                <a:spcPts val="0"/>
              </a:spcAft>
              <a:buNone/>
            </a:pPr>
            <a:r>
              <a:t/>
            </a:r>
            <a:endParaRPr/>
          </a:p>
        </p:txBody>
      </p:sp>
      <p:sp>
        <p:nvSpPr>
          <p:cNvPr id="155" name="Google Shape;155;p26"/>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id"/>
              <a:t>‹#›</a:t>
            </a:fld>
            <a:endParaRPr/>
          </a:p>
        </p:txBody>
      </p:sp>
      <p:cxnSp>
        <p:nvCxnSpPr>
          <p:cNvPr id="156" name="Google Shape;156;p26"/>
          <p:cNvCxnSpPr/>
          <p:nvPr/>
        </p:nvCxnSpPr>
        <p:spPr>
          <a:xfrm>
            <a:off x="1179887" y="1998634"/>
            <a:ext cx="357112" cy="0"/>
          </a:xfrm>
          <a:prstGeom prst="straightConnector1">
            <a:avLst/>
          </a:prstGeom>
          <a:noFill/>
          <a:ln cap="flat" cmpd="sng" w="9525">
            <a:solidFill>
              <a:schemeClr val="accent1"/>
            </a:solidFill>
            <a:prstDash val="solid"/>
            <a:miter lim="800000"/>
            <a:headEnd len="sm" w="sm" type="none"/>
            <a:tailEnd len="sm" w="sm" type="none"/>
          </a:ln>
        </p:spPr>
      </p:cxnSp>
      <p:sp>
        <p:nvSpPr>
          <p:cNvPr id="157" name="Google Shape;157;p26"/>
          <p:cNvSpPr txBox="1"/>
          <p:nvPr/>
        </p:nvSpPr>
        <p:spPr>
          <a:xfrm>
            <a:off x="1179886" y="1145273"/>
            <a:ext cx="7110600" cy="7386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id" sz="1200">
                <a:solidFill>
                  <a:srgbClr val="3F3F3F"/>
                </a:solidFill>
                <a:latin typeface="Open Sans"/>
                <a:ea typeface="Open Sans"/>
                <a:cs typeface="Open Sans"/>
                <a:sym typeface="Open Sans"/>
              </a:rPr>
              <a:t>As players progress through the game, they will encounter gates that force them to wait some time before they can progress or make an in-app purchase. In this project, I will analyze the result of an A/B test where the first gate in Cookie Cats was moved from level 30 to level 40. In particular, I will analyze the impact on player retention.</a:t>
            </a:r>
            <a:endParaRPr sz="1100"/>
          </a:p>
        </p:txBody>
      </p:sp>
      <p:sp>
        <p:nvSpPr>
          <p:cNvPr id="158" name="Google Shape;158;p26"/>
          <p:cNvSpPr/>
          <p:nvPr/>
        </p:nvSpPr>
        <p:spPr>
          <a:xfrm>
            <a:off x="494099" y="1225479"/>
            <a:ext cx="500742" cy="57825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pen Sans"/>
              <a:ea typeface="Open Sans"/>
              <a:cs typeface="Open Sans"/>
              <a:sym typeface="Open Sans"/>
            </a:endParaRPr>
          </a:p>
        </p:txBody>
      </p:sp>
      <p:grpSp>
        <p:nvGrpSpPr>
          <p:cNvPr id="159" name="Google Shape;159;p26"/>
          <p:cNvGrpSpPr/>
          <p:nvPr/>
        </p:nvGrpSpPr>
        <p:grpSpPr>
          <a:xfrm>
            <a:off x="615286" y="1384827"/>
            <a:ext cx="258366" cy="259556"/>
            <a:chOff x="6257584" y="2324544"/>
            <a:chExt cx="344488" cy="346075"/>
          </a:xfrm>
        </p:grpSpPr>
        <p:sp>
          <p:nvSpPr>
            <p:cNvPr id="160" name="Google Shape;160;p26"/>
            <p:cNvSpPr/>
            <p:nvPr/>
          </p:nvSpPr>
          <p:spPr>
            <a:xfrm>
              <a:off x="6257584" y="2324544"/>
              <a:ext cx="344488" cy="346075"/>
            </a:xfrm>
            <a:prstGeom prst="ellipse">
              <a:avLst/>
            </a:prstGeom>
            <a:noFill/>
            <a:ln cap="rnd" cmpd="sng" w="142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161" name="Google Shape;161;p26"/>
            <p:cNvSpPr/>
            <p:nvPr/>
          </p:nvSpPr>
          <p:spPr>
            <a:xfrm>
              <a:off x="6376647" y="2400744"/>
              <a:ext cx="128588" cy="195263"/>
            </a:xfrm>
            <a:custGeom>
              <a:rect b="b" l="l" r="r" t="t"/>
              <a:pathLst>
                <a:path extrusionOk="0" h="123" w="81">
                  <a:moveTo>
                    <a:pt x="0" y="123"/>
                  </a:moveTo>
                  <a:lnTo>
                    <a:pt x="81" y="61"/>
                  </a:lnTo>
                  <a:lnTo>
                    <a:pt x="0" y="0"/>
                  </a:lnTo>
                </a:path>
              </a:pathLst>
            </a:custGeom>
            <a:noFill/>
            <a:ln cap="rnd" cmpd="sng" w="1427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grpSp>
      <p:sp>
        <p:nvSpPr>
          <p:cNvPr id="162" name="Google Shape;162;p26"/>
          <p:cNvSpPr txBox="1"/>
          <p:nvPr/>
        </p:nvSpPr>
        <p:spPr>
          <a:xfrm>
            <a:off x="385576" y="2192761"/>
            <a:ext cx="4077890" cy="33239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335B9B"/>
              </a:buClr>
              <a:buSzPts val="2400"/>
              <a:buFont typeface="Open Sans"/>
              <a:buNone/>
            </a:pPr>
            <a:r>
              <a:rPr b="1" lang="id" sz="2400">
                <a:solidFill>
                  <a:srgbClr val="335B9B"/>
                </a:solidFill>
                <a:latin typeface="Open Sans"/>
                <a:ea typeface="Open Sans"/>
                <a:cs typeface="Open Sans"/>
                <a:sym typeface="Open Sans"/>
              </a:rPr>
              <a:t>Data Description</a:t>
            </a:r>
            <a:endParaRPr sz="1100"/>
          </a:p>
        </p:txBody>
      </p:sp>
      <p:sp>
        <p:nvSpPr>
          <p:cNvPr id="163" name="Google Shape;163;p26"/>
          <p:cNvSpPr txBox="1"/>
          <p:nvPr/>
        </p:nvSpPr>
        <p:spPr>
          <a:xfrm>
            <a:off x="450975" y="2745803"/>
            <a:ext cx="8084054" cy="184666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id" sz="1200">
                <a:solidFill>
                  <a:srgbClr val="3F3F3F"/>
                </a:solidFill>
                <a:latin typeface="Open Sans"/>
                <a:ea typeface="Open Sans"/>
                <a:cs typeface="Open Sans"/>
                <a:sym typeface="Open Sans"/>
              </a:rPr>
              <a:t>The data is from 90,189 players that installed the game while the AB-test was running. The variables are:</a:t>
            </a:r>
            <a:endParaRPr sz="1100"/>
          </a:p>
          <a:p>
            <a:pPr indent="0" lvl="0" marL="0" marR="0" rtl="0" algn="l">
              <a:spcBef>
                <a:spcPts val="0"/>
              </a:spcBef>
              <a:spcAft>
                <a:spcPts val="0"/>
              </a:spcAft>
              <a:buNone/>
            </a:pPr>
            <a:r>
              <a:t/>
            </a:r>
            <a:endParaRPr sz="1200">
              <a:solidFill>
                <a:srgbClr val="3F3F3F"/>
              </a:solidFill>
              <a:latin typeface="Open Sans"/>
              <a:ea typeface="Open Sans"/>
              <a:cs typeface="Open Sans"/>
              <a:sym typeface="Open Sans"/>
            </a:endParaRPr>
          </a:p>
          <a:p>
            <a:pPr indent="-215900" lvl="0" marL="215900" marR="0" rtl="0" algn="l">
              <a:spcBef>
                <a:spcPts val="0"/>
              </a:spcBef>
              <a:spcAft>
                <a:spcPts val="0"/>
              </a:spcAft>
              <a:buClr>
                <a:srgbClr val="3F3F3F"/>
              </a:buClr>
              <a:buSzPts val="1200"/>
              <a:buFont typeface="Noto Sans Symbols"/>
              <a:buChar char="▪"/>
            </a:pPr>
            <a:r>
              <a:rPr lang="id" sz="1200">
                <a:solidFill>
                  <a:srgbClr val="3F3F3F"/>
                </a:solidFill>
                <a:latin typeface="Open Sans"/>
                <a:ea typeface="Open Sans"/>
                <a:cs typeface="Open Sans"/>
                <a:sym typeface="Open Sans"/>
              </a:rPr>
              <a:t>userid - a unique number that identifies each player.</a:t>
            </a:r>
            <a:endParaRPr sz="1100"/>
          </a:p>
          <a:p>
            <a:pPr indent="-215900" lvl="0" marL="215900" marR="0" rtl="0" algn="l">
              <a:spcBef>
                <a:spcPts val="0"/>
              </a:spcBef>
              <a:spcAft>
                <a:spcPts val="0"/>
              </a:spcAft>
              <a:buClr>
                <a:srgbClr val="3F3F3F"/>
              </a:buClr>
              <a:buSzPts val="1200"/>
              <a:buFont typeface="Noto Sans Symbols"/>
              <a:buChar char="▪"/>
            </a:pPr>
            <a:r>
              <a:rPr lang="id" sz="1200">
                <a:solidFill>
                  <a:srgbClr val="3F3F3F"/>
                </a:solidFill>
                <a:latin typeface="Open Sans"/>
                <a:ea typeface="Open Sans"/>
                <a:cs typeface="Open Sans"/>
                <a:sym typeface="Open Sans"/>
              </a:rPr>
              <a:t>version - whether the player was put in the control group (gate_30 - a gate at level 30) or the test group (gate_40 - a gate at level 40).</a:t>
            </a:r>
            <a:endParaRPr sz="1100"/>
          </a:p>
          <a:p>
            <a:pPr indent="-215900" lvl="0" marL="215900" marR="0" rtl="0" algn="l">
              <a:spcBef>
                <a:spcPts val="0"/>
              </a:spcBef>
              <a:spcAft>
                <a:spcPts val="0"/>
              </a:spcAft>
              <a:buClr>
                <a:srgbClr val="3F3F3F"/>
              </a:buClr>
              <a:buSzPts val="1200"/>
              <a:buFont typeface="Noto Sans Symbols"/>
              <a:buChar char="▪"/>
            </a:pPr>
            <a:r>
              <a:rPr lang="id" sz="1200">
                <a:solidFill>
                  <a:srgbClr val="3F3F3F"/>
                </a:solidFill>
                <a:latin typeface="Open Sans"/>
                <a:ea typeface="Open Sans"/>
                <a:cs typeface="Open Sans"/>
                <a:sym typeface="Open Sans"/>
              </a:rPr>
              <a:t>sum_gamerounds - the number of game rounds played by the player during the first week after installation</a:t>
            </a:r>
            <a:endParaRPr sz="1100"/>
          </a:p>
          <a:p>
            <a:pPr indent="-215900" lvl="0" marL="215900" marR="0" rtl="0" algn="l">
              <a:spcBef>
                <a:spcPts val="0"/>
              </a:spcBef>
              <a:spcAft>
                <a:spcPts val="0"/>
              </a:spcAft>
              <a:buClr>
                <a:srgbClr val="3F3F3F"/>
              </a:buClr>
              <a:buSzPts val="1200"/>
              <a:buFont typeface="Noto Sans Symbols"/>
              <a:buChar char="▪"/>
            </a:pPr>
            <a:r>
              <a:rPr lang="id" sz="1200">
                <a:solidFill>
                  <a:srgbClr val="3F3F3F"/>
                </a:solidFill>
                <a:latin typeface="Open Sans"/>
                <a:ea typeface="Open Sans"/>
                <a:cs typeface="Open Sans"/>
                <a:sym typeface="Open Sans"/>
              </a:rPr>
              <a:t>retention_1 - did the player come back and play 1 day after installing?</a:t>
            </a:r>
            <a:endParaRPr sz="1100"/>
          </a:p>
          <a:p>
            <a:pPr indent="-215900" lvl="0" marL="215900" marR="0" rtl="0" algn="l">
              <a:spcBef>
                <a:spcPts val="0"/>
              </a:spcBef>
              <a:spcAft>
                <a:spcPts val="0"/>
              </a:spcAft>
              <a:buClr>
                <a:srgbClr val="3F3F3F"/>
              </a:buClr>
              <a:buSzPts val="1200"/>
              <a:buFont typeface="Noto Sans Symbols"/>
              <a:buChar char="▪"/>
            </a:pPr>
            <a:r>
              <a:rPr lang="id" sz="1200">
                <a:solidFill>
                  <a:srgbClr val="3F3F3F"/>
                </a:solidFill>
                <a:latin typeface="Open Sans"/>
                <a:ea typeface="Open Sans"/>
                <a:cs typeface="Open Sans"/>
                <a:sym typeface="Open Sans"/>
              </a:rPr>
              <a:t>retention_7 - did the player come back and play 7 days after installing?</a:t>
            </a:r>
            <a:endParaRPr sz="1100"/>
          </a:p>
          <a:p>
            <a:pPr indent="0" lvl="0" marL="0" marR="0" rtl="0" algn="l">
              <a:spcBef>
                <a:spcPts val="0"/>
              </a:spcBef>
              <a:spcAft>
                <a:spcPts val="0"/>
              </a:spcAft>
              <a:buNone/>
            </a:pPr>
            <a:r>
              <a:t/>
            </a:r>
            <a:endParaRPr sz="1200">
              <a:solidFill>
                <a:srgbClr val="3F3F3F"/>
              </a:solidFill>
              <a:latin typeface="Open Sans"/>
              <a:ea typeface="Open Sans"/>
              <a:cs typeface="Open Sans"/>
              <a:sym typeface="Open Sans"/>
            </a:endParaRPr>
          </a:p>
          <a:p>
            <a:pPr indent="0" lvl="0" marL="0" marR="0" rtl="0" algn="l">
              <a:spcBef>
                <a:spcPts val="0"/>
              </a:spcBef>
              <a:spcAft>
                <a:spcPts val="0"/>
              </a:spcAft>
              <a:buNone/>
            </a:pPr>
            <a:r>
              <a:rPr lang="id" sz="1200">
                <a:solidFill>
                  <a:srgbClr val="3F3F3F"/>
                </a:solidFill>
                <a:latin typeface="Open Sans"/>
                <a:ea typeface="Open Sans"/>
                <a:cs typeface="Open Sans"/>
                <a:sym typeface="Open Sans"/>
              </a:rPr>
              <a:t>When a player installed the game, he or she was randomly assigned to either gate_30 or gate_40.</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539228" y="193736"/>
            <a:ext cx="8155781" cy="332398"/>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35B9B"/>
              </a:buClr>
              <a:buSzPts val="2400"/>
              <a:buFont typeface="Open Sans"/>
              <a:buNone/>
            </a:pPr>
            <a:r>
              <a:rPr lang="id"/>
              <a:t>Summary Statistic</a:t>
            </a:r>
            <a:endParaRPr/>
          </a:p>
        </p:txBody>
      </p:sp>
      <p:sp>
        <p:nvSpPr>
          <p:cNvPr id="170" name="Google Shape;170;p27"/>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d"/>
              <a:t>‹#›</a:t>
            </a:fld>
            <a:endParaRPr/>
          </a:p>
        </p:txBody>
      </p:sp>
      <p:sp>
        <p:nvSpPr>
          <p:cNvPr id="171" name="Google Shape;171;p27"/>
          <p:cNvSpPr txBox="1"/>
          <p:nvPr/>
        </p:nvSpPr>
        <p:spPr>
          <a:xfrm>
            <a:off x="1059755" y="650209"/>
            <a:ext cx="2877740"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id" sz="1800">
                <a:solidFill>
                  <a:schemeClr val="accent1"/>
                </a:solidFill>
                <a:latin typeface="Open Sans"/>
                <a:ea typeface="Open Sans"/>
                <a:cs typeface="Open Sans"/>
                <a:sym typeface="Open Sans"/>
              </a:rPr>
              <a:t>Before Handling Outliers</a:t>
            </a:r>
            <a:endParaRPr sz="1800">
              <a:solidFill>
                <a:schemeClr val="accent1"/>
              </a:solidFill>
              <a:latin typeface="Open Sans"/>
              <a:ea typeface="Open Sans"/>
              <a:cs typeface="Open Sans"/>
              <a:sym typeface="Open Sans"/>
            </a:endParaRPr>
          </a:p>
        </p:txBody>
      </p:sp>
      <p:sp>
        <p:nvSpPr>
          <p:cNvPr id="172" name="Google Shape;172;p27"/>
          <p:cNvSpPr txBox="1"/>
          <p:nvPr/>
        </p:nvSpPr>
        <p:spPr>
          <a:xfrm>
            <a:off x="5412819" y="665264"/>
            <a:ext cx="2877740"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id" sz="1800">
                <a:solidFill>
                  <a:schemeClr val="accent1"/>
                </a:solidFill>
                <a:latin typeface="Open Sans"/>
                <a:ea typeface="Open Sans"/>
                <a:cs typeface="Open Sans"/>
                <a:sym typeface="Open Sans"/>
              </a:rPr>
              <a:t>After Handling Outliers </a:t>
            </a:r>
            <a:endParaRPr sz="1800">
              <a:solidFill>
                <a:schemeClr val="accent1"/>
              </a:solidFill>
              <a:latin typeface="Open Sans"/>
              <a:ea typeface="Open Sans"/>
              <a:cs typeface="Open Sans"/>
              <a:sym typeface="Open Sans"/>
            </a:endParaRPr>
          </a:p>
        </p:txBody>
      </p:sp>
      <p:pic>
        <p:nvPicPr>
          <p:cNvPr id="173" name="Google Shape;173;p27"/>
          <p:cNvPicPr preferRelativeResize="0"/>
          <p:nvPr/>
        </p:nvPicPr>
        <p:blipFill rotWithShape="1">
          <a:blip r:embed="rId3">
            <a:alphaModFix/>
          </a:blip>
          <a:srcRect b="0" l="0" r="0" t="0"/>
          <a:stretch/>
        </p:blipFill>
        <p:spPr>
          <a:xfrm>
            <a:off x="1649408" y="1357094"/>
            <a:ext cx="2504322" cy="1819060"/>
          </a:xfrm>
          <a:prstGeom prst="rect">
            <a:avLst/>
          </a:prstGeom>
          <a:noFill/>
          <a:ln>
            <a:noFill/>
          </a:ln>
        </p:spPr>
      </p:pic>
      <p:pic>
        <p:nvPicPr>
          <p:cNvPr id="174" name="Google Shape;174;p27"/>
          <p:cNvPicPr preferRelativeResize="0"/>
          <p:nvPr/>
        </p:nvPicPr>
        <p:blipFill rotWithShape="1">
          <a:blip r:embed="rId4">
            <a:alphaModFix/>
          </a:blip>
          <a:srcRect b="0" l="0" r="0" t="0"/>
          <a:stretch/>
        </p:blipFill>
        <p:spPr>
          <a:xfrm>
            <a:off x="5949367" y="1288514"/>
            <a:ext cx="2504322" cy="1846621"/>
          </a:xfrm>
          <a:prstGeom prst="rect">
            <a:avLst/>
          </a:prstGeom>
          <a:noFill/>
          <a:ln>
            <a:noFill/>
          </a:ln>
        </p:spPr>
      </p:pic>
      <p:pic>
        <p:nvPicPr>
          <p:cNvPr id="175" name="Google Shape;175;p27"/>
          <p:cNvPicPr preferRelativeResize="0"/>
          <p:nvPr/>
        </p:nvPicPr>
        <p:blipFill rotWithShape="1">
          <a:blip r:embed="rId5">
            <a:alphaModFix/>
          </a:blip>
          <a:srcRect b="0" l="0" r="0" t="0"/>
          <a:stretch/>
        </p:blipFill>
        <p:spPr>
          <a:xfrm>
            <a:off x="339665" y="981406"/>
            <a:ext cx="1070385" cy="2591744"/>
          </a:xfrm>
          <a:prstGeom prst="rect">
            <a:avLst/>
          </a:prstGeom>
          <a:noFill/>
          <a:ln>
            <a:noFill/>
          </a:ln>
        </p:spPr>
      </p:pic>
      <p:pic>
        <p:nvPicPr>
          <p:cNvPr id="176" name="Google Shape;176;p27"/>
          <p:cNvPicPr preferRelativeResize="0"/>
          <p:nvPr/>
        </p:nvPicPr>
        <p:blipFill rotWithShape="1">
          <a:blip r:embed="rId6">
            <a:alphaModFix/>
          </a:blip>
          <a:srcRect b="0" l="0" r="0" t="0"/>
          <a:stretch/>
        </p:blipFill>
        <p:spPr>
          <a:xfrm>
            <a:off x="4589602" y="1053457"/>
            <a:ext cx="985229" cy="2460468"/>
          </a:xfrm>
          <a:prstGeom prst="rect">
            <a:avLst/>
          </a:prstGeom>
          <a:noFill/>
          <a:ln>
            <a:noFill/>
          </a:ln>
        </p:spPr>
      </p:pic>
      <p:pic>
        <p:nvPicPr>
          <p:cNvPr id="177" name="Google Shape;177;p27"/>
          <p:cNvPicPr preferRelativeResize="0"/>
          <p:nvPr/>
        </p:nvPicPr>
        <p:blipFill rotWithShape="1">
          <a:blip r:embed="rId7">
            <a:alphaModFix/>
          </a:blip>
          <a:srcRect b="0" l="0" r="0" t="0"/>
          <a:stretch/>
        </p:blipFill>
        <p:spPr>
          <a:xfrm>
            <a:off x="157245" y="3454412"/>
            <a:ext cx="4334908" cy="1310122"/>
          </a:xfrm>
          <a:prstGeom prst="rect">
            <a:avLst/>
          </a:prstGeom>
          <a:noFill/>
          <a:ln>
            <a:noFill/>
          </a:ln>
        </p:spPr>
      </p:pic>
      <p:pic>
        <p:nvPicPr>
          <p:cNvPr id="178" name="Google Shape;178;p27"/>
          <p:cNvPicPr preferRelativeResize="0"/>
          <p:nvPr/>
        </p:nvPicPr>
        <p:blipFill rotWithShape="1">
          <a:blip r:embed="rId8">
            <a:alphaModFix/>
          </a:blip>
          <a:srcRect b="0" l="0" r="0" t="0"/>
          <a:stretch/>
        </p:blipFill>
        <p:spPr>
          <a:xfrm>
            <a:off x="4575996" y="3454412"/>
            <a:ext cx="4363240" cy="13254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94110" y="470476"/>
            <a:ext cx="8155781" cy="332398"/>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rgbClr val="335B9B"/>
              </a:buClr>
              <a:buSzPts val="2400"/>
              <a:buFont typeface="Open Sans"/>
              <a:buNone/>
            </a:pPr>
            <a:r>
              <a:rPr lang="id">
                <a:latin typeface="Open Sans"/>
                <a:ea typeface="Open Sans"/>
                <a:cs typeface="Open Sans"/>
                <a:sym typeface="Open Sans"/>
              </a:rPr>
              <a:t>Formulating Hypotheses </a:t>
            </a:r>
            <a:endParaRPr/>
          </a:p>
        </p:txBody>
      </p:sp>
      <p:sp>
        <p:nvSpPr>
          <p:cNvPr id="185" name="Google Shape;185;p28"/>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id"/>
              <a:t>‹#›</a:t>
            </a:fld>
            <a:endParaRPr/>
          </a:p>
        </p:txBody>
      </p:sp>
      <p:cxnSp>
        <p:nvCxnSpPr>
          <p:cNvPr id="186" name="Google Shape;186;p28"/>
          <p:cNvCxnSpPr/>
          <p:nvPr/>
        </p:nvCxnSpPr>
        <p:spPr>
          <a:xfrm>
            <a:off x="494110" y="2512513"/>
            <a:ext cx="8155781" cy="0"/>
          </a:xfrm>
          <a:prstGeom prst="straightConnector1">
            <a:avLst/>
          </a:prstGeom>
          <a:noFill/>
          <a:ln cap="flat" cmpd="sng" w="9525">
            <a:solidFill>
              <a:schemeClr val="lt2"/>
            </a:solidFill>
            <a:prstDash val="solid"/>
            <a:miter lim="800000"/>
            <a:headEnd len="sm" w="sm" type="none"/>
            <a:tailEnd len="sm" w="sm" type="none"/>
          </a:ln>
        </p:spPr>
      </p:cxnSp>
      <p:sp>
        <p:nvSpPr>
          <p:cNvPr id="187" name="Google Shape;187;p28"/>
          <p:cNvSpPr txBox="1"/>
          <p:nvPr/>
        </p:nvSpPr>
        <p:spPr>
          <a:xfrm flipH="1">
            <a:off x="6908077" y="2729489"/>
            <a:ext cx="1083470" cy="6463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id" sz="1100">
                <a:solidFill>
                  <a:srgbClr val="003D69"/>
                </a:solidFill>
                <a:latin typeface="Open Sans"/>
                <a:ea typeface="Open Sans"/>
                <a:cs typeface="Open Sans"/>
                <a:sym typeface="Open Sans"/>
              </a:rPr>
              <a:t>Non-Parametric Method</a:t>
            </a:r>
            <a:endParaRPr sz="1100"/>
          </a:p>
          <a:p>
            <a:pPr indent="0" lvl="0" marL="0" marR="0" rtl="0" algn="ctr">
              <a:spcBef>
                <a:spcPts val="0"/>
              </a:spcBef>
              <a:spcAft>
                <a:spcPts val="0"/>
              </a:spcAft>
              <a:buNone/>
            </a:pPr>
            <a:r>
              <a:rPr b="1" lang="id" sz="1100">
                <a:solidFill>
                  <a:srgbClr val="003D69"/>
                </a:solidFill>
                <a:latin typeface="Open Sans"/>
                <a:ea typeface="Open Sans"/>
                <a:cs typeface="Open Sans"/>
                <a:sym typeface="Open Sans"/>
              </a:rPr>
              <a:t>Mann-Whitney U Test</a:t>
            </a:r>
            <a:endParaRPr sz="1100"/>
          </a:p>
        </p:txBody>
      </p:sp>
      <p:sp>
        <p:nvSpPr>
          <p:cNvPr id="188" name="Google Shape;188;p28"/>
          <p:cNvSpPr/>
          <p:nvPr/>
        </p:nvSpPr>
        <p:spPr>
          <a:xfrm>
            <a:off x="5803763" y="2474458"/>
            <a:ext cx="155081" cy="133659"/>
          </a:xfrm>
          <a:prstGeom prst="chevron">
            <a:avLst>
              <a:gd fmla="val 3887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000000"/>
              </a:solidFill>
              <a:latin typeface="Open Sans"/>
              <a:ea typeface="Open Sans"/>
              <a:cs typeface="Open Sans"/>
              <a:sym typeface="Open Sans"/>
            </a:endParaRPr>
          </a:p>
        </p:txBody>
      </p:sp>
      <p:cxnSp>
        <p:nvCxnSpPr>
          <p:cNvPr id="189" name="Google Shape;189;p28"/>
          <p:cNvCxnSpPr/>
          <p:nvPr/>
        </p:nvCxnSpPr>
        <p:spPr>
          <a:xfrm>
            <a:off x="5095650" y="2744353"/>
            <a:ext cx="0" cy="1848162"/>
          </a:xfrm>
          <a:prstGeom prst="straightConnector1">
            <a:avLst/>
          </a:prstGeom>
          <a:noFill/>
          <a:ln cap="flat" cmpd="sng" w="9525">
            <a:solidFill>
              <a:srgbClr val="BFBFBF">
                <a:alpha val="43921"/>
              </a:srgbClr>
            </a:solidFill>
            <a:prstDash val="solid"/>
            <a:miter lim="800000"/>
            <a:headEnd len="sm" w="sm" type="none"/>
            <a:tailEnd len="sm" w="sm" type="none"/>
          </a:ln>
        </p:spPr>
      </p:cxnSp>
      <p:cxnSp>
        <p:nvCxnSpPr>
          <p:cNvPr id="190" name="Google Shape;190;p28"/>
          <p:cNvCxnSpPr/>
          <p:nvPr/>
        </p:nvCxnSpPr>
        <p:spPr>
          <a:xfrm>
            <a:off x="3786347" y="1302869"/>
            <a:ext cx="0" cy="992669"/>
          </a:xfrm>
          <a:prstGeom prst="straightConnector1">
            <a:avLst/>
          </a:prstGeom>
          <a:noFill/>
          <a:ln cap="flat" cmpd="sng" w="9525">
            <a:solidFill>
              <a:srgbClr val="BFBFBF">
                <a:alpha val="43921"/>
              </a:srgbClr>
            </a:solidFill>
            <a:prstDash val="solid"/>
            <a:miter lim="800000"/>
            <a:headEnd len="sm" w="sm" type="none"/>
            <a:tailEnd len="sm" w="sm" type="none"/>
          </a:ln>
        </p:spPr>
      </p:cxnSp>
      <p:cxnSp>
        <p:nvCxnSpPr>
          <p:cNvPr id="191" name="Google Shape;191;p28"/>
          <p:cNvCxnSpPr/>
          <p:nvPr/>
        </p:nvCxnSpPr>
        <p:spPr>
          <a:xfrm>
            <a:off x="8292024" y="2729489"/>
            <a:ext cx="0" cy="1848162"/>
          </a:xfrm>
          <a:prstGeom prst="straightConnector1">
            <a:avLst/>
          </a:prstGeom>
          <a:noFill/>
          <a:ln cap="flat" cmpd="sng" w="9525">
            <a:solidFill>
              <a:srgbClr val="BFBFBF">
                <a:alpha val="43921"/>
              </a:srgbClr>
            </a:solidFill>
            <a:prstDash val="solid"/>
            <a:miter lim="800000"/>
            <a:headEnd len="sm" w="sm" type="none"/>
            <a:tailEnd len="sm" w="sm" type="none"/>
          </a:ln>
        </p:spPr>
      </p:cxnSp>
      <p:cxnSp>
        <p:nvCxnSpPr>
          <p:cNvPr id="192" name="Google Shape;192;p28"/>
          <p:cNvCxnSpPr/>
          <p:nvPr/>
        </p:nvCxnSpPr>
        <p:spPr>
          <a:xfrm>
            <a:off x="6510427" y="2729489"/>
            <a:ext cx="0" cy="1848162"/>
          </a:xfrm>
          <a:prstGeom prst="straightConnector1">
            <a:avLst/>
          </a:prstGeom>
          <a:noFill/>
          <a:ln cap="flat" cmpd="sng" w="9525">
            <a:solidFill>
              <a:srgbClr val="BFBFBF">
                <a:alpha val="43921"/>
              </a:srgbClr>
            </a:solidFill>
            <a:prstDash val="solid"/>
            <a:miter lim="800000"/>
            <a:headEnd len="sm" w="sm" type="none"/>
            <a:tailEnd len="sm" w="sm" type="none"/>
          </a:ln>
        </p:spPr>
      </p:cxnSp>
      <p:cxnSp>
        <p:nvCxnSpPr>
          <p:cNvPr id="193" name="Google Shape;193;p28"/>
          <p:cNvCxnSpPr/>
          <p:nvPr/>
        </p:nvCxnSpPr>
        <p:spPr>
          <a:xfrm>
            <a:off x="8286413" y="2729489"/>
            <a:ext cx="0" cy="1848162"/>
          </a:xfrm>
          <a:prstGeom prst="straightConnector1">
            <a:avLst/>
          </a:prstGeom>
          <a:noFill/>
          <a:ln cap="flat" cmpd="sng" w="9525">
            <a:solidFill>
              <a:srgbClr val="BFBFBF">
                <a:alpha val="43921"/>
              </a:srgbClr>
            </a:solidFill>
            <a:prstDash val="solid"/>
            <a:miter lim="800000"/>
            <a:headEnd len="sm" w="sm" type="none"/>
            <a:tailEnd len="sm" w="sm" type="none"/>
          </a:ln>
        </p:spPr>
      </p:cxnSp>
      <p:sp>
        <p:nvSpPr>
          <p:cNvPr id="194" name="Google Shape;194;p28"/>
          <p:cNvSpPr txBox="1"/>
          <p:nvPr/>
        </p:nvSpPr>
        <p:spPr>
          <a:xfrm flipH="1">
            <a:off x="2804483" y="3522301"/>
            <a:ext cx="3154361" cy="646331"/>
          </a:xfrm>
          <a:prstGeom prst="rect">
            <a:avLst/>
          </a:prstGeom>
          <a:noFill/>
          <a:ln>
            <a:noFill/>
          </a:ln>
        </p:spPr>
        <p:txBody>
          <a:bodyPr anchorCtr="0" anchor="t" bIns="0" lIns="0" spcFirstLastPara="1" rIns="0" wrap="square" tIns="0">
            <a:spAutoFit/>
          </a:bodyPr>
          <a:lstStyle/>
          <a:p>
            <a:pPr indent="-330200" lvl="0" marL="330200" marR="0" rtl="0" algn="l">
              <a:spcBef>
                <a:spcPts val="0"/>
              </a:spcBef>
              <a:spcAft>
                <a:spcPts val="0"/>
              </a:spcAft>
              <a:buNone/>
            </a:pPr>
            <a:r>
              <a:rPr lang="id" sz="1100">
                <a:solidFill>
                  <a:srgbClr val="000000"/>
                </a:solidFill>
                <a:latin typeface="Open Sans"/>
                <a:ea typeface="Open Sans"/>
                <a:cs typeface="Open Sans"/>
                <a:sym typeface="Open Sans"/>
              </a:rPr>
              <a:t>H0 = There is no statistically significant difference between level 30 and level 40.</a:t>
            </a:r>
            <a:endParaRPr sz="1100"/>
          </a:p>
          <a:p>
            <a:pPr indent="-330200" lvl="0" marL="330200" marR="0" rtl="0" algn="l">
              <a:spcBef>
                <a:spcPts val="0"/>
              </a:spcBef>
              <a:spcAft>
                <a:spcPts val="0"/>
              </a:spcAft>
              <a:buNone/>
            </a:pPr>
            <a:r>
              <a:rPr lang="id" sz="1100">
                <a:solidFill>
                  <a:srgbClr val="000000"/>
                </a:solidFill>
                <a:latin typeface="Open Sans"/>
                <a:ea typeface="Open Sans"/>
                <a:cs typeface="Open Sans"/>
                <a:sym typeface="Open Sans"/>
              </a:rPr>
              <a:t>Ha = There is a statistically significant difference between level 30 and level 40.</a:t>
            </a:r>
            <a:endParaRPr sz="1100"/>
          </a:p>
        </p:txBody>
      </p:sp>
      <p:sp>
        <p:nvSpPr>
          <p:cNvPr id="195" name="Google Shape;195;p28"/>
          <p:cNvSpPr txBox="1"/>
          <p:nvPr/>
        </p:nvSpPr>
        <p:spPr>
          <a:xfrm flipH="1">
            <a:off x="3665923" y="2744353"/>
            <a:ext cx="1083470" cy="6463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id" sz="1100">
                <a:solidFill>
                  <a:srgbClr val="003D69"/>
                </a:solidFill>
                <a:latin typeface="Open Sans"/>
                <a:ea typeface="Open Sans"/>
                <a:cs typeface="Open Sans"/>
                <a:sym typeface="Open Sans"/>
              </a:rPr>
              <a:t>Testing Normality</a:t>
            </a:r>
            <a:endParaRPr sz="1100"/>
          </a:p>
          <a:p>
            <a:pPr indent="0" lvl="0" marL="0" marR="0" rtl="0" algn="ctr">
              <a:spcBef>
                <a:spcPts val="0"/>
              </a:spcBef>
              <a:spcAft>
                <a:spcPts val="0"/>
              </a:spcAft>
              <a:buNone/>
            </a:pPr>
            <a:r>
              <a:rPr b="1" lang="id" sz="1100">
                <a:solidFill>
                  <a:srgbClr val="003D69"/>
                </a:solidFill>
                <a:latin typeface="Open Sans"/>
                <a:ea typeface="Open Sans"/>
                <a:cs typeface="Open Sans"/>
                <a:sym typeface="Open Sans"/>
              </a:rPr>
              <a:t>Shapiro-Wilk Test</a:t>
            </a:r>
            <a:endParaRPr sz="1100"/>
          </a:p>
        </p:txBody>
      </p:sp>
      <p:sp>
        <p:nvSpPr>
          <p:cNvPr id="196" name="Google Shape;196;p28"/>
          <p:cNvSpPr/>
          <p:nvPr/>
        </p:nvSpPr>
        <p:spPr>
          <a:xfrm flipH="1" rot="10800000">
            <a:off x="3996321" y="2087780"/>
            <a:ext cx="422673" cy="222621"/>
          </a:xfrm>
          <a:prstGeom prst="triangle">
            <a:avLst>
              <a:gd fmla="val 50000" name="adj"/>
            </a:avLst>
          </a:prstGeom>
          <a:solidFill>
            <a:schemeClr val="dk2"/>
          </a:solidFill>
          <a:ln cap="flat" cmpd="sng" w="50800">
            <a:solidFill>
              <a:schemeClr val="lt1"/>
            </a:solidFill>
            <a:prstDash val="solid"/>
            <a:miter lim="800000"/>
            <a:headEnd len="sm" w="sm" type="none"/>
            <a:tailEnd len="sm" w="sm" type="none"/>
          </a:ln>
          <a:effectLst>
            <a:outerShdw blurRad="127000" rotWithShape="0" algn="t" dir="5400000" dist="38100">
              <a:srgbClr val="000000">
                <a:alpha val="784"/>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197" name="Google Shape;197;p28"/>
          <p:cNvSpPr/>
          <p:nvPr/>
        </p:nvSpPr>
        <p:spPr>
          <a:xfrm>
            <a:off x="3859374" y="1453335"/>
            <a:ext cx="696567" cy="696567"/>
          </a:xfrm>
          <a:prstGeom prst="ellipse">
            <a:avLst/>
          </a:prstGeom>
          <a:solidFill>
            <a:schemeClr val="accent1"/>
          </a:solidFill>
          <a:ln cap="flat" cmpd="sng" w="508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nvGrpSpPr>
          <p:cNvPr id="198" name="Google Shape;198;p28"/>
          <p:cNvGrpSpPr/>
          <p:nvPr/>
        </p:nvGrpSpPr>
        <p:grpSpPr>
          <a:xfrm>
            <a:off x="4174449" y="2454146"/>
            <a:ext cx="105837" cy="105837"/>
            <a:chOff x="8198598" y="1666767"/>
            <a:chExt cx="141116" cy="141116"/>
          </a:xfrm>
        </p:grpSpPr>
        <p:sp>
          <p:nvSpPr>
            <p:cNvPr id="199" name="Google Shape;199;p28"/>
            <p:cNvSpPr/>
            <p:nvPr/>
          </p:nvSpPr>
          <p:spPr>
            <a:xfrm>
              <a:off x="8198598" y="1666767"/>
              <a:ext cx="141116" cy="141116"/>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200" name="Google Shape;200;p28"/>
            <p:cNvSpPr/>
            <p:nvPr/>
          </p:nvSpPr>
          <p:spPr>
            <a:xfrm>
              <a:off x="8225681" y="1693850"/>
              <a:ext cx="86950" cy="8695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sp>
        <p:nvSpPr>
          <p:cNvPr id="201" name="Google Shape;201;p28"/>
          <p:cNvSpPr/>
          <p:nvPr/>
        </p:nvSpPr>
        <p:spPr>
          <a:xfrm>
            <a:off x="4062542" y="4452308"/>
            <a:ext cx="248347" cy="3428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202" name="Google Shape;202;p28"/>
          <p:cNvSpPr txBox="1"/>
          <p:nvPr/>
        </p:nvSpPr>
        <p:spPr>
          <a:xfrm flipH="1">
            <a:off x="6063095" y="3494227"/>
            <a:ext cx="2708221" cy="646331"/>
          </a:xfrm>
          <a:prstGeom prst="rect">
            <a:avLst/>
          </a:prstGeom>
          <a:noFill/>
          <a:ln>
            <a:noFill/>
          </a:ln>
        </p:spPr>
        <p:txBody>
          <a:bodyPr anchorCtr="0" anchor="t" bIns="0" lIns="0" spcFirstLastPara="1" rIns="0" wrap="square" tIns="0">
            <a:spAutoFit/>
          </a:bodyPr>
          <a:lstStyle/>
          <a:p>
            <a:pPr indent="-330200" lvl="0" marL="330200" marR="0" rtl="0" algn="l">
              <a:spcBef>
                <a:spcPts val="0"/>
              </a:spcBef>
              <a:spcAft>
                <a:spcPts val="0"/>
              </a:spcAft>
              <a:buNone/>
            </a:pPr>
            <a:r>
              <a:rPr lang="id" sz="1100">
                <a:solidFill>
                  <a:srgbClr val="000000"/>
                </a:solidFill>
                <a:latin typeface="Open Sans"/>
                <a:ea typeface="Open Sans"/>
                <a:cs typeface="Open Sans"/>
                <a:sym typeface="Open Sans"/>
              </a:rPr>
              <a:t>H0 = The distribution of the values of the two groups are equal.</a:t>
            </a:r>
            <a:endParaRPr sz="1100"/>
          </a:p>
          <a:p>
            <a:pPr indent="-330200" lvl="0" marL="330200" marR="0" rtl="0" algn="l">
              <a:spcBef>
                <a:spcPts val="0"/>
              </a:spcBef>
              <a:spcAft>
                <a:spcPts val="0"/>
              </a:spcAft>
              <a:buNone/>
            </a:pPr>
            <a:r>
              <a:rPr lang="id" sz="1100">
                <a:solidFill>
                  <a:srgbClr val="000000"/>
                </a:solidFill>
                <a:latin typeface="Open Sans"/>
                <a:ea typeface="Open Sans"/>
                <a:cs typeface="Open Sans"/>
                <a:sym typeface="Open Sans"/>
              </a:rPr>
              <a:t>Ha = The distribution of the values of the two groups are not equal.</a:t>
            </a:r>
            <a:endParaRPr sz="1100"/>
          </a:p>
        </p:txBody>
      </p:sp>
      <p:sp>
        <p:nvSpPr>
          <p:cNvPr id="203" name="Google Shape;203;p28"/>
          <p:cNvSpPr/>
          <p:nvPr/>
        </p:nvSpPr>
        <p:spPr>
          <a:xfrm flipH="1" rot="10800000">
            <a:off x="7238475" y="2072916"/>
            <a:ext cx="422673" cy="222621"/>
          </a:xfrm>
          <a:prstGeom prst="triangle">
            <a:avLst>
              <a:gd fmla="val 50000" name="adj"/>
            </a:avLst>
          </a:prstGeom>
          <a:solidFill>
            <a:schemeClr val="dk2"/>
          </a:solidFill>
          <a:ln cap="flat" cmpd="sng" w="50800">
            <a:solidFill>
              <a:schemeClr val="lt1"/>
            </a:solidFill>
            <a:prstDash val="solid"/>
            <a:miter lim="800000"/>
            <a:headEnd len="sm" w="sm" type="none"/>
            <a:tailEnd len="sm" w="sm" type="none"/>
          </a:ln>
          <a:effectLst>
            <a:outerShdw blurRad="127000" rotWithShape="0" algn="t" dir="5400000" dist="38100">
              <a:srgbClr val="000000">
                <a:alpha val="784"/>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204" name="Google Shape;204;p28"/>
          <p:cNvSpPr/>
          <p:nvPr/>
        </p:nvSpPr>
        <p:spPr>
          <a:xfrm>
            <a:off x="7101528" y="1438472"/>
            <a:ext cx="696567" cy="696567"/>
          </a:xfrm>
          <a:prstGeom prst="ellipse">
            <a:avLst/>
          </a:prstGeom>
          <a:solidFill>
            <a:schemeClr val="accent1"/>
          </a:solidFill>
          <a:ln cap="flat" cmpd="sng" w="508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nvGrpSpPr>
          <p:cNvPr id="205" name="Google Shape;205;p28"/>
          <p:cNvGrpSpPr/>
          <p:nvPr/>
        </p:nvGrpSpPr>
        <p:grpSpPr>
          <a:xfrm>
            <a:off x="7396893" y="2459594"/>
            <a:ext cx="105837" cy="105837"/>
            <a:chOff x="8198598" y="1666767"/>
            <a:chExt cx="141116" cy="141116"/>
          </a:xfrm>
        </p:grpSpPr>
        <p:sp>
          <p:nvSpPr>
            <p:cNvPr id="206" name="Google Shape;206;p28"/>
            <p:cNvSpPr/>
            <p:nvPr/>
          </p:nvSpPr>
          <p:spPr>
            <a:xfrm>
              <a:off x="8198598" y="1666767"/>
              <a:ext cx="141116" cy="141116"/>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207" name="Google Shape;207;p28"/>
            <p:cNvSpPr/>
            <p:nvPr/>
          </p:nvSpPr>
          <p:spPr>
            <a:xfrm>
              <a:off x="8225681" y="1693850"/>
              <a:ext cx="86950" cy="8695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sp>
        <p:nvSpPr>
          <p:cNvPr id="208" name="Google Shape;208;p28"/>
          <p:cNvSpPr/>
          <p:nvPr/>
        </p:nvSpPr>
        <p:spPr>
          <a:xfrm>
            <a:off x="7358244" y="4454588"/>
            <a:ext cx="248347" cy="3428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nvGrpSpPr>
          <p:cNvPr id="209" name="Google Shape;209;p28"/>
          <p:cNvGrpSpPr/>
          <p:nvPr/>
        </p:nvGrpSpPr>
        <p:grpSpPr>
          <a:xfrm rot="5400000">
            <a:off x="4078475" y="1671841"/>
            <a:ext cx="258366" cy="259556"/>
            <a:chOff x="6257584" y="2324544"/>
            <a:chExt cx="344488" cy="346075"/>
          </a:xfrm>
        </p:grpSpPr>
        <p:sp>
          <p:nvSpPr>
            <p:cNvPr id="210" name="Google Shape;210;p28"/>
            <p:cNvSpPr/>
            <p:nvPr/>
          </p:nvSpPr>
          <p:spPr>
            <a:xfrm>
              <a:off x="6257584" y="2324544"/>
              <a:ext cx="344488" cy="346075"/>
            </a:xfrm>
            <a:prstGeom prst="ellipse">
              <a:avLst/>
            </a:prstGeom>
            <a:noFill/>
            <a:ln cap="rnd" cmpd="sng" w="142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211" name="Google Shape;211;p28"/>
            <p:cNvSpPr/>
            <p:nvPr/>
          </p:nvSpPr>
          <p:spPr>
            <a:xfrm>
              <a:off x="6376647" y="2400744"/>
              <a:ext cx="128588" cy="195263"/>
            </a:xfrm>
            <a:custGeom>
              <a:rect b="b" l="l" r="r" t="t"/>
              <a:pathLst>
                <a:path extrusionOk="0" h="123" w="81">
                  <a:moveTo>
                    <a:pt x="0" y="123"/>
                  </a:moveTo>
                  <a:lnTo>
                    <a:pt x="81" y="61"/>
                  </a:lnTo>
                  <a:lnTo>
                    <a:pt x="0" y="0"/>
                  </a:lnTo>
                </a:path>
              </a:pathLst>
            </a:custGeom>
            <a:noFill/>
            <a:ln cap="rnd" cmpd="sng" w="1427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grpSp>
      <p:grpSp>
        <p:nvGrpSpPr>
          <p:cNvPr id="212" name="Google Shape;212;p28"/>
          <p:cNvGrpSpPr/>
          <p:nvPr/>
        </p:nvGrpSpPr>
        <p:grpSpPr>
          <a:xfrm rot="5400000">
            <a:off x="7320629" y="1656978"/>
            <a:ext cx="258366" cy="259556"/>
            <a:chOff x="6257584" y="2324544"/>
            <a:chExt cx="344488" cy="346075"/>
          </a:xfrm>
        </p:grpSpPr>
        <p:sp>
          <p:nvSpPr>
            <p:cNvPr id="213" name="Google Shape;213;p28"/>
            <p:cNvSpPr/>
            <p:nvPr/>
          </p:nvSpPr>
          <p:spPr>
            <a:xfrm>
              <a:off x="6257584" y="2324544"/>
              <a:ext cx="344488" cy="346075"/>
            </a:xfrm>
            <a:prstGeom prst="ellipse">
              <a:avLst/>
            </a:prstGeom>
            <a:noFill/>
            <a:ln cap="rnd" cmpd="sng" w="142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214" name="Google Shape;214;p28"/>
            <p:cNvSpPr/>
            <p:nvPr/>
          </p:nvSpPr>
          <p:spPr>
            <a:xfrm>
              <a:off x="6376647" y="2400744"/>
              <a:ext cx="128588" cy="195263"/>
            </a:xfrm>
            <a:custGeom>
              <a:rect b="b" l="l" r="r" t="t"/>
              <a:pathLst>
                <a:path extrusionOk="0" h="123" w="81">
                  <a:moveTo>
                    <a:pt x="0" y="123"/>
                  </a:moveTo>
                  <a:lnTo>
                    <a:pt x="81" y="61"/>
                  </a:lnTo>
                  <a:lnTo>
                    <a:pt x="0" y="0"/>
                  </a:lnTo>
                </a:path>
              </a:pathLst>
            </a:custGeom>
            <a:noFill/>
            <a:ln cap="rnd" cmpd="sng" w="1427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grpSp>
      <p:sp>
        <p:nvSpPr>
          <p:cNvPr id="215" name="Google Shape;215;p28"/>
          <p:cNvSpPr txBox="1"/>
          <p:nvPr/>
        </p:nvSpPr>
        <p:spPr>
          <a:xfrm>
            <a:off x="494110" y="819029"/>
            <a:ext cx="7110674" cy="184666"/>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id" sz="1200">
                <a:solidFill>
                  <a:srgbClr val="3F3F3F"/>
                </a:solidFill>
                <a:latin typeface="Open Sans"/>
                <a:ea typeface="Open Sans"/>
                <a:cs typeface="Open Sans"/>
                <a:sym typeface="Open Sans"/>
              </a:rPr>
              <a:t>That used in this A/B Testing</a:t>
            </a:r>
            <a:endParaRPr sz="1100"/>
          </a:p>
        </p:txBody>
      </p:sp>
      <p:sp>
        <p:nvSpPr>
          <p:cNvPr id="216" name="Google Shape;216;p28"/>
          <p:cNvSpPr/>
          <p:nvPr/>
        </p:nvSpPr>
        <p:spPr>
          <a:xfrm>
            <a:off x="2810770" y="2439830"/>
            <a:ext cx="155081" cy="133659"/>
          </a:xfrm>
          <a:prstGeom prst="chevron">
            <a:avLst>
              <a:gd fmla="val 3887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000000"/>
              </a:solidFill>
              <a:latin typeface="Open Sans"/>
              <a:ea typeface="Open Sans"/>
              <a:cs typeface="Open Sans"/>
              <a:sym typeface="Open Sans"/>
            </a:endParaRPr>
          </a:p>
        </p:txBody>
      </p:sp>
      <p:cxnSp>
        <p:nvCxnSpPr>
          <p:cNvPr id="217" name="Google Shape;217;p28"/>
          <p:cNvCxnSpPr/>
          <p:nvPr/>
        </p:nvCxnSpPr>
        <p:spPr>
          <a:xfrm>
            <a:off x="2328795" y="2757677"/>
            <a:ext cx="0" cy="1848162"/>
          </a:xfrm>
          <a:prstGeom prst="straightConnector1">
            <a:avLst/>
          </a:prstGeom>
          <a:noFill/>
          <a:ln cap="flat" cmpd="sng" w="9525">
            <a:solidFill>
              <a:srgbClr val="BFBFBF">
                <a:alpha val="43921"/>
              </a:srgbClr>
            </a:solidFill>
            <a:prstDash val="solid"/>
            <a:miter lim="800000"/>
            <a:headEnd len="sm" w="sm" type="none"/>
            <a:tailEnd len="sm" w="sm" type="none"/>
          </a:ln>
        </p:spPr>
      </p:cxnSp>
      <p:cxnSp>
        <p:nvCxnSpPr>
          <p:cNvPr id="218" name="Google Shape;218;p28"/>
          <p:cNvCxnSpPr/>
          <p:nvPr/>
        </p:nvCxnSpPr>
        <p:spPr>
          <a:xfrm>
            <a:off x="1019492" y="1316192"/>
            <a:ext cx="0" cy="992668"/>
          </a:xfrm>
          <a:prstGeom prst="straightConnector1">
            <a:avLst/>
          </a:prstGeom>
          <a:noFill/>
          <a:ln cap="flat" cmpd="sng" w="9525">
            <a:solidFill>
              <a:srgbClr val="BFBFBF">
                <a:alpha val="43921"/>
              </a:srgbClr>
            </a:solidFill>
            <a:prstDash val="solid"/>
            <a:miter lim="800000"/>
            <a:headEnd len="sm" w="sm" type="none"/>
            <a:tailEnd len="sm" w="sm" type="none"/>
          </a:ln>
        </p:spPr>
      </p:cxnSp>
      <p:sp>
        <p:nvSpPr>
          <p:cNvPr id="219" name="Google Shape;219;p28"/>
          <p:cNvSpPr txBox="1"/>
          <p:nvPr/>
        </p:nvSpPr>
        <p:spPr>
          <a:xfrm flipH="1">
            <a:off x="507888" y="3521254"/>
            <a:ext cx="1799411" cy="48474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id" sz="1100">
                <a:solidFill>
                  <a:srgbClr val="000000"/>
                </a:solidFill>
                <a:latin typeface="Open Sans"/>
                <a:ea typeface="Open Sans"/>
                <a:cs typeface="Open Sans"/>
                <a:sym typeface="Open Sans"/>
              </a:rPr>
              <a:t>There is no difference between level 30 and level 40.</a:t>
            </a:r>
            <a:endParaRPr sz="1100"/>
          </a:p>
        </p:txBody>
      </p:sp>
      <p:sp>
        <p:nvSpPr>
          <p:cNvPr id="220" name="Google Shape;220;p28"/>
          <p:cNvSpPr txBox="1"/>
          <p:nvPr/>
        </p:nvSpPr>
        <p:spPr>
          <a:xfrm flipH="1">
            <a:off x="899068" y="2757677"/>
            <a:ext cx="1083470" cy="16158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id" sz="1100">
                <a:solidFill>
                  <a:srgbClr val="003D69"/>
                </a:solidFill>
                <a:latin typeface="Open Sans"/>
                <a:ea typeface="Open Sans"/>
                <a:cs typeface="Open Sans"/>
                <a:sym typeface="Open Sans"/>
              </a:rPr>
              <a:t>Null Hypothesis</a:t>
            </a:r>
            <a:endParaRPr sz="1100"/>
          </a:p>
        </p:txBody>
      </p:sp>
      <p:sp>
        <p:nvSpPr>
          <p:cNvPr id="221" name="Google Shape;221;p28"/>
          <p:cNvSpPr/>
          <p:nvPr/>
        </p:nvSpPr>
        <p:spPr>
          <a:xfrm flipH="1" rot="10800000">
            <a:off x="1229466" y="2101103"/>
            <a:ext cx="422673" cy="222621"/>
          </a:xfrm>
          <a:prstGeom prst="triangle">
            <a:avLst>
              <a:gd fmla="val 50000" name="adj"/>
            </a:avLst>
          </a:prstGeom>
          <a:solidFill>
            <a:schemeClr val="dk2"/>
          </a:solidFill>
          <a:ln cap="flat" cmpd="sng" w="50800">
            <a:solidFill>
              <a:schemeClr val="lt1"/>
            </a:solidFill>
            <a:prstDash val="solid"/>
            <a:miter lim="800000"/>
            <a:headEnd len="sm" w="sm" type="none"/>
            <a:tailEnd len="sm" w="sm" type="none"/>
          </a:ln>
          <a:effectLst>
            <a:outerShdw blurRad="127000" rotWithShape="0" algn="t" dir="5400000" dist="38100">
              <a:srgbClr val="000000">
                <a:alpha val="784"/>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222" name="Google Shape;222;p28"/>
          <p:cNvSpPr/>
          <p:nvPr/>
        </p:nvSpPr>
        <p:spPr>
          <a:xfrm>
            <a:off x="1092519" y="1466659"/>
            <a:ext cx="696567" cy="696567"/>
          </a:xfrm>
          <a:prstGeom prst="ellipse">
            <a:avLst/>
          </a:prstGeom>
          <a:solidFill>
            <a:schemeClr val="accent1"/>
          </a:solidFill>
          <a:ln cap="flat" cmpd="sng" w="508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nvGrpSpPr>
          <p:cNvPr id="223" name="Google Shape;223;p28"/>
          <p:cNvGrpSpPr/>
          <p:nvPr/>
        </p:nvGrpSpPr>
        <p:grpSpPr>
          <a:xfrm>
            <a:off x="1407594" y="2467469"/>
            <a:ext cx="105837" cy="105837"/>
            <a:chOff x="8198598" y="1666767"/>
            <a:chExt cx="141116" cy="141116"/>
          </a:xfrm>
        </p:grpSpPr>
        <p:sp>
          <p:nvSpPr>
            <p:cNvPr id="224" name="Google Shape;224;p28"/>
            <p:cNvSpPr/>
            <p:nvPr/>
          </p:nvSpPr>
          <p:spPr>
            <a:xfrm>
              <a:off x="8198598" y="1666767"/>
              <a:ext cx="141116" cy="141116"/>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sp>
          <p:nvSpPr>
            <p:cNvPr id="225" name="Google Shape;225;p28"/>
            <p:cNvSpPr/>
            <p:nvPr/>
          </p:nvSpPr>
          <p:spPr>
            <a:xfrm>
              <a:off x="8225681" y="1693850"/>
              <a:ext cx="86950" cy="8695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sp>
        <p:nvSpPr>
          <p:cNvPr id="226" name="Google Shape;226;p28"/>
          <p:cNvSpPr/>
          <p:nvPr/>
        </p:nvSpPr>
        <p:spPr>
          <a:xfrm>
            <a:off x="1304590" y="4454588"/>
            <a:ext cx="248347" cy="3428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Open Sans"/>
              <a:buNone/>
            </a:pPr>
            <a:r>
              <a:t/>
            </a:r>
            <a:endParaRPr b="0" i="0" sz="1200" u="none" cap="none" strike="noStrike">
              <a:solidFill>
                <a:srgbClr val="FFFFFF"/>
              </a:solidFill>
              <a:latin typeface="Open Sans"/>
              <a:ea typeface="Open Sans"/>
              <a:cs typeface="Open Sans"/>
              <a:sym typeface="Open Sans"/>
            </a:endParaRPr>
          </a:p>
        </p:txBody>
      </p:sp>
      <p:grpSp>
        <p:nvGrpSpPr>
          <p:cNvPr id="227" name="Google Shape;227;p28"/>
          <p:cNvGrpSpPr/>
          <p:nvPr/>
        </p:nvGrpSpPr>
        <p:grpSpPr>
          <a:xfrm rot="5400000">
            <a:off x="1311619" y="1685165"/>
            <a:ext cx="258366" cy="259556"/>
            <a:chOff x="6257584" y="2324544"/>
            <a:chExt cx="344488" cy="346075"/>
          </a:xfrm>
        </p:grpSpPr>
        <p:sp>
          <p:nvSpPr>
            <p:cNvPr id="228" name="Google Shape;228;p28"/>
            <p:cNvSpPr/>
            <p:nvPr/>
          </p:nvSpPr>
          <p:spPr>
            <a:xfrm>
              <a:off x="6257584" y="2324544"/>
              <a:ext cx="344488" cy="346075"/>
            </a:xfrm>
            <a:prstGeom prst="ellipse">
              <a:avLst/>
            </a:prstGeom>
            <a:noFill/>
            <a:ln cap="rnd" cmpd="sng" w="142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229" name="Google Shape;229;p28"/>
            <p:cNvSpPr/>
            <p:nvPr/>
          </p:nvSpPr>
          <p:spPr>
            <a:xfrm>
              <a:off x="6376647" y="2400744"/>
              <a:ext cx="128588" cy="195263"/>
            </a:xfrm>
            <a:custGeom>
              <a:rect b="b" l="l" r="r" t="t"/>
              <a:pathLst>
                <a:path extrusionOk="0" h="123" w="81">
                  <a:moveTo>
                    <a:pt x="0" y="123"/>
                  </a:moveTo>
                  <a:lnTo>
                    <a:pt x="81" y="61"/>
                  </a:lnTo>
                  <a:lnTo>
                    <a:pt x="0" y="0"/>
                  </a:lnTo>
                </a:path>
              </a:pathLst>
            </a:custGeom>
            <a:noFill/>
            <a:ln cap="rnd" cmpd="sng" w="1427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494110" y="470476"/>
            <a:ext cx="8155781" cy="332398"/>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rgbClr val="335B9B"/>
              </a:buClr>
              <a:buSzPts val="2400"/>
              <a:buFont typeface="Open Sans"/>
              <a:buNone/>
            </a:pPr>
            <a:r>
              <a:rPr lang="id"/>
              <a:t>Hypotheses Testing</a:t>
            </a:r>
            <a:endParaRPr/>
          </a:p>
        </p:txBody>
      </p:sp>
      <p:sp>
        <p:nvSpPr>
          <p:cNvPr id="236" name="Google Shape;236;p29"/>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id"/>
              <a:t>‹#›</a:t>
            </a:fld>
            <a:endParaRPr/>
          </a:p>
        </p:txBody>
      </p:sp>
      <p:pic>
        <p:nvPicPr>
          <p:cNvPr id="237" name="Google Shape;237;p29"/>
          <p:cNvPicPr preferRelativeResize="0"/>
          <p:nvPr/>
        </p:nvPicPr>
        <p:blipFill rotWithShape="1">
          <a:blip r:embed="rId3">
            <a:alphaModFix/>
          </a:blip>
          <a:srcRect b="0" l="0" r="0" t="0"/>
          <a:stretch/>
        </p:blipFill>
        <p:spPr>
          <a:xfrm>
            <a:off x="4474864" y="636676"/>
            <a:ext cx="3422188" cy="1609741"/>
          </a:xfrm>
          <a:prstGeom prst="rect">
            <a:avLst/>
          </a:prstGeom>
          <a:noFill/>
          <a:ln>
            <a:noFill/>
          </a:ln>
        </p:spPr>
      </p:pic>
      <p:pic>
        <p:nvPicPr>
          <p:cNvPr id="238" name="Google Shape;238;p29"/>
          <p:cNvPicPr preferRelativeResize="0"/>
          <p:nvPr/>
        </p:nvPicPr>
        <p:blipFill rotWithShape="1">
          <a:blip r:embed="rId4">
            <a:alphaModFix/>
          </a:blip>
          <a:srcRect b="0" l="0" r="0" t="0"/>
          <a:stretch/>
        </p:blipFill>
        <p:spPr>
          <a:xfrm>
            <a:off x="4474864" y="2633587"/>
            <a:ext cx="3246120" cy="2107974"/>
          </a:xfrm>
          <a:prstGeom prst="rect">
            <a:avLst/>
          </a:prstGeom>
          <a:noFill/>
          <a:ln>
            <a:noFill/>
          </a:ln>
        </p:spPr>
      </p:pic>
      <p:pic>
        <p:nvPicPr>
          <p:cNvPr id="239" name="Google Shape;239;p29"/>
          <p:cNvPicPr preferRelativeResize="0"/>
          <p:nvPr/>
        </p:nvPicPr>
        <p:blipFill rotWithShape="1">
          <a:blip r:embed="rId5">
            <a:alphaModFix/>
          </a:blip>
          <a:srcRect b="0" l="0" r="0" t="0"/>
          <a:stretch/>
        </p:blipFill>
        <p:spPr>
          <a:xfrm>
            <a:off x="4474864" y="2375485"/>
            <a:ext cx="3057506" cy="258101"/>
          </a:xfrm>
          <a:prstGeom prst="rect">
            <a:avLst/>
          </a:prstGeom>
          <a:noFill/>
          <a:ln>
            <a:noFill/>
          </a:ln>
        </p:spPr>
      </p:pic>
      <p:pic>
        <p:nvPicPr>
          <p:cNvPr id="240" name="Google Shape;240;p29"/>
          <p:cNvPicPr preferRelativeResize="0"/>
          <p:nvPr/>
        </p:nvPicPr>
        <p:blipFill rotWithShape="1">
          <a:blip r:embed="rId6">
            <a:alphaModFix/>
          </a:blip>
          <a:srcRect b="0" l="0" r="0" t="0"/>
          <a:stretch/>
        </p:blipFill>
        <p:spPr>
          <a:xfrm>
            <a:off x="411265" y="1605484"/>
            <a:ext cx="3419389" cy="2424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494110" y="470476"/>
            <a:ext cx="8155781" cy="332398"/>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rgbClr val="335B9B"/>
              </a:buClr>
              <a:buSzPts val="2400"/>
              <a:buFont typeface="Open Sans"/>
              <a:buNone/>
            </a:pPr>
            <a:r>
              <a:rPr lang="id"/>
              <a:t>Hypotheses Testing</a:t>
            </a:r>
            <a:endParaRPr/>
          </a:p>
        </p:txBody>
      </p:sp>
      <p:sp>
        <p:nvSpPr>
          <p:cNvPr id="247" name="Google Shape;247;p30"/>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id"/>
              <a:t>‹#›</a:t>
            </a:fld>
            <a:endParaRPr/>
          </a:p>
        </p:txBody>
      </p:sp>
      <p:sp>
        <p:nvSpPr>
          <p:cNvPr id="248" name="Google Shape;248;p30"/>
          <p:cNvSpPr txBox="1"/>
          <p:nvPr/>
        </p:nvSpPr>
        <p:spPr>
          <a:xfrm>
            <a:off x="494110" y="1071200"/>
            <a:ext cx="8041244" cy="20774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id" sz="1400">
                <a:solidFill>
                  <a:srgbClr val="4682B4"/>
                </a:solidFill>
                <a:latin typeface="Courier New"/>
                <a:ea typeface="Courier New"/>
                <a:cs typeface="Courier New"/>
                <a:sym typeface="Courier New"/>
              </a:rPr>
              <a:t>1. Step: Testing the Normality Assumption for sum_gamerounds</a:t>
            </a:r>
            <a:endParaRPr sz="1400">
              <a:solidFill>
                <a:srgbClr val="3F3F3F"/>
              </a:solidFill>
              <a:latin typeface="Open Sans"/>
              <a:ea typeface="Open Sans"/>
              <a:cs typeface="Open Sans"/>
              <a:sym typeface="Open Sans"/>
            </a:endParaRPr>
          </a:p>
        </p:txBody>
      </p:sp>
      <p:sp>
        <p:nvSpPr>
          <p:cNvPr id="249" name="Google Shape;249;p30"/>
          <p:cNvSpPr txBox="1"/>
          <p:nvPr/>
        </p:nvSpPr>
        <p:spPr>
          <a:xfrm>
            <a:off x="712986" y="1417188"/>
            <a:ext cx="4572000" cy="6924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id" sz="1400">
                <a:solidFill>
                  <a:srgbClr val="212121"/>
                </a:solidFill>
                <a:latin typeface="Courier New"/>
                <a:ea typeface="Courier New"/>
                <a:cs typeface="Courier New"/>
                <a:sym typeface="Courier New"/>
              </a:rPr>
              <a:t>gate_30_shaphiro_p = 0.000, gate_40_shaphiro_p = 0.000 </a:t>
            </a:r>
            <a:br>
              <a:rPr lang="id" sz="1400">
                <a:solidFill>
                  <a:schemeClr val="dk1"/>
                </a:solidFill>
                <a:latin typeface="Open Sans"/>
                <a:ea typeface="Open Sans"/>
                <a:cs typeface="Open Sans"/>
                <a:sym typeface="Open Sans"/>
              </a:rPr>
            </a:br>
            <a:endParaRPr sz="1400">
              <a:solidFill>
                <a:schemeClr val="dk1"/>
              </a:solidFill>
              <a:latin typeface="Open Sans"/>
              <a:ea typeface="Open Sans"/>
              <a:cs typeface="Open Sans"/>
              <a:sym typeface="Open Sans"/>
            </a:endParaRPr>
          </a:p>
        </p:txBody>
      </p:sp>
      <p:sp>
        <p:nvSpPr>
          <p:cNvPr id="250" name="Google Shape;250;p30"/>
          <p:cNvSpPr txBox="1"/>
          <p:nvPr/>
        </p:nvSpPr>
        <p:spPr>
          <a:xfrm>
            <a:off x="714957" y="2002874"/>
            <a:ext cx="7599549"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id" sz="1400">
                <a:solidFill>
                  <a:srgbClr val="212121"/>
                </a:solidFill>
                <a:latin typeface="Courier New"/>
                <a:ea typeface="Courier New"/>
                <a:cs typeface="Courier New"/>
                <a:sym typeface="Courier New"/>
              </a:rPr>
              <a:t>Shaphiro Wilk Test resulted as p &lt; .05 for gate_30 and gate_40 which indicates that </a:t>
            </a:r>
            <a:r>
              <a:rPr b="1" i="0" lang="id" sz="1400">
                <a:solidFill>
                  <a:srgbClr val="212121"/>
                </a:solidFill>
                <a:latin typeface="Courier New"/>
                <a:ea typeface="Courier New"/>
                <a:cs typeface="Courier New"/>
                <a:sym typeface="Courier New"/>
              </a:rPr>
              <a:t>H0 is rejected</a:t>
            </a:r>
            <a:r>
              <a:rPr b="0" i="0" lang="id" sz="1400">
                <a:solidFill>
                  <a:srgbClr val="212121"/>
                </a:solidFill>
                <a:latin typeface="Courier New"/>
                <a:ea typeface="Courier New"/>
                <a:cs typeface="Courier New"/>
                <a:sym typeface="Courier New"/>
              </a:rPr>
              <a:t>. Accordingly distribution of sum_gamerounds values in gate_30 and gate_40 are </a:t>
            </a:r>
            <a:r>
              <a:rPr b="0" i="0" lang="id" sz="1400" u="sng">
                <a:solidFill>
                  <a:srgbClr val="212121"/>
                </a:solidFill>
                <a:latin typeface="Courier New"/>
                <a:ea typeface="Courier New"/>
                <a:cs typeface="Courier New"/>
                <a:sym typeface="Courier New"/>
              </a:rPr>
              <a:t>not likely to normal distribution. </a:t>
            </a:r>
            <a:endParaRPr sz="1400" u="sng">
              <a:solidFill>
                <a:schemeClr val="dk1"/>
              </a:solidFill>
              <a:latin typeface="Open Sans"/>
              <a:ea typeface="Open Sans"/>
              <a:cs typeface="Open Sans"/>
              <a:sym typeface="Open Sans"/>
            </a:endParaRPr>
          </a:p>
        </p:txBody>
      </p:sp>
      <p:sp>
        <p:nvSpPr>
          <p:cNvPr id="251" name="Google Shape;251;p30"/>
          <p:cNvSpPr txBox="1"/>
          <p:nvPr/>
        </p:nvSpPr>
        <p:spPr>
          <a:xfrm>
            <a:off x="494110" y="3114773"/>
            <a:ext cx="7337371"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4682B4"/>
                </a:solidFill>
                <a:latin typeface="Courier New"/>
                <a:ea typeface="Courier New"/>
                <a:cs typeface="Courier New"/>
                <a:sym typeface="Courier New"/>
              </a:rPr>
              <a:t>3. Step: Alternative 2 -&gt; Mann-Whitney U Test for sum_gamerounds </a:t>
            </a:r>
            <a:endParaRPr b="1" sz="1400">
              <a:solidFill>
                <a:srgbClr val="4682B4"/>
              </a:solidFill>
              <a:latin typeface="Courier New"/>
              <a:ea typeface="Courier New"/>
              <a:cs typeface="Courier New"/>
              <a:sym typeface="Courier New"/>
            </a:endParaRPr>
          </a:p>
        </p:txBody>
      </p:sp>
      <p:sp>
        <p:nvSpPr>
          <p:cNvPr id="252" name="Google Shape;252;p30"/>
          <p:cNvSpPr txBox="1"/>
          <p:nvPr/>
        </p:nvSpPr>
        <p:spPr>
          <a:xfrm>
            <a:off x="714957" y="3443775"/>
            <a:ext cx="457002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id" sz="1400">
                <a:solidFill>
                  <a:srgbClr val="212121"/>
                </a:solidFill>
                <a:latin typeface="Courier New"/>
                <a:ea typeface="Courier New"/>
                <a:cs typeface="Courier New"/>
                <a:sym typeface="Courier New"/>
              </a:rPr>
              <a:t>u_value=1024285761.500, mannw_test_p=0.051 </a:t>
            </a:r>
            <a:endParaRPr sz="1400">
              <a:solidFill>
                <a:schemeClr val="dk1"/>
              </a:solidFill>
              <a:latin typeface="Open Sans"/>
              <a:ea typeface="Open Sans"/>
              <a:cs typeface="Open Sans"/>
              <a:sym typeface="Open Sans"/>
            </a:endParaRPr>
          </a:p>
        </p:txBody>
      </p:sp>
      <p:sp>
        <p:nvSpPr>
          <p:cNvPr id="253" name="Google Shape;253;p30"/>
          <p:cNvSpPr txBox="1"/>
          <p:nvPr/>
        </p:nvSpPr>
        <p:spPr>
          <a:xfrm>
            <a:off x="714957" y="3772777"/>
            <a:ext cx="7500355"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d" sz="1400">
                <a:solidFill>
                  <a:srgbClr val="212121"/>
                </a:solidFill>
                <a:latin typeface="Courier New"/>
                <a:ea typeface="Courier New"/>
                <a:cs typeface="Courier New"/>
                <a:sym typeface="Courier New"/>
              </a:rPr>
              <a:t>Mann Whitney U Test resulted as p &gt; .05 which indicates that </a:t>
            </a:r>
            <a:r>
              <a:rPr b="1" lang="id" sz="1400">
                <a:solidFill>
                  <a:srgbClr val="212121"/>
                </a:solidFill>
                <a:latin typeface="Courier New"/>
                <a:ea typeface="Courier New"/>
                <a:cs typeface="Courier New"/>
                <a:sym typeface="Courier New"/>
              </a:rPr>
              <a:t>H0 failed to reject</a:t>
            </a:r>
            <a:r>
              <a:rPr lang="id" sz="1400">
                <a:solidFill>
                  <a:srgbClr val="212121"/>
                </a:solidFill>
                <a:latin typeface="Courier New"/>
                <a:ea typeface="Courier New"/>
                <a:cs typeface="Courier New"/>
                <a:sym typeface="Courier New"/>
              </a:rPr>
              <a:t>. Accordingly </a:t>
            </a:r>
            <a:r>
              <a:rPr lang="id" sz="1400" u="sng">
                <a:solidFill>
                  <a:srgbClr val="212121"/>
                </a:solidFill>
                <a:latin typeface="Courier New"/>
                <a:ea typeface="Courier New"/>
                <a:cs typeface="Courier New"/>
                <a:sym typeface="Courier New"/>
              </a:rPr>
              <a:t>there is no significant difference</a:t>
            </a:r>
            <a:r>
              <a:rPr lang="id" sz="1400">
                <a:solidFill>
                  <a:srgbClr val="212121"/>
                </a:solidFill>
                <a:latin typeface="Courier New"/>
                <a:ea typeface="Courier New"/>
                <a:cs typeface="Courier New"/>
                <a:sym typeface="Courier New"/>
              </a:rPr>
              <a:t> between gate_30 and gate_40 in distributions of sum_gamerounds values. </a:t>
            </a:r>
            <a:endParaRPr sz="1100"/>
          </a:p>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p:nvPr/>
        </p:nvSpPr>
        <p:spPr>
          <a:xfrm>
            <a:off x="1196693" y="2075735"/>
            <a:ext cx="3609727" cy="1514323"/>
          </a:xfrm>
          <a:prstGeom prst="rect">
            <a:avLst/>
          </a:prstGeom>
          <a:solidFill>
            <a:srgbClr val="97B1DB">
              <a:alpha val="84705"/>
            </a:srgbClr>
          </a:solidFill>
          <a:ln>
            <a:noFill/>
          </a:ln>
        </p:spPr>
        <p:txBody>
          <a:bodyPr anchorCtr="0" anchor="t" bIns="34275" lIns="34275" spcFirstLastPara="1" rIns="34275" wrap="square" tIns="34275">
            <a:noAutofit/>
          </a:bodyPr>
          <a:lstStyle/>
          <a:p>
            <a:pPr indent="0" lvl="0" marL="0" marR="0" rtl="0" algn="l">
              <a:lnSpc>
                <a:spcPct val="120000"/>
              </a:lnSpc>
              <a:spcBef>
                <a:spcPts val="0"/>
              </a:spcBef>
              <a:spcAft>
                <a:spcPts val="0"/>
              </a:spcAft>
              <a:buNone/>
            </a:pPr>
            <a:r>
              <a:t/>
            </a:r>
            <a:endParaRPr sz="1100">
              <a:solidFill>
                <a:srgbClr val="FFFFFF"/>
              </a:solidFill>
              <a:latin typeface="Open Sans"/>
              <a:ea typeface="Open Sans"/>
              <a:cs typeface="Open Sans"/>
              <a:sym typeface="Open Sans"/>
            </a:endParaRPr>
          </a:p>
        </p:txBody>
      </p:sp>
      <p:sp>
        <p:nvSpPr>
          <p:cNvPr id="260" name="Google Shape;260;p31"/>
          <p:cNvSpPr txBox="1"/>
          <p:nvPr>
            <p:ph type="title"/>
          </p:nvPr>
        </p:nvSpPr>
        <p:spPr>
          <a:xfrm>
            <a:off x="385576" y="472252"/>
            <a:ext cx="4077890" cy="332398"/>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rgbClr val="335B9B"/>
              </a:buClr>
              <a:buSzPts val="2400"/>
              <a:buFont typeface="Open Sans"/>
              <a:buNone/>
            </a:pPr>
            <a:r>
              <a:rPr lang="id"/>
              <a:t>Result Interpretation</a:t>
            </a:r>
            <a:endParaRPr/>
          </a:p>
        </p:txBody>
      </p:sp>
      <p:sp>
        <p:nvSpPr>
          <p:cNvPr id="261" name="Google Shape;261;p31"/>
          <p:cNvSpPr txBox="1"/>
          <p:nvPr>
            <p:ph idx="11" type="ftr"/>
          </p:nvPr>
        </p:nvSpPr>
        <p:spPr>
          <a:xfrm>
            <a:off x="6097924" y="4846298"/>
            <a:ext cx="2117389" cy="196207"/>
          </a:xfrm>
          <a:prstGeom prst="rect">
            <a:avLst/>
          </a:prstGeom>
          <a:noFill/>
          <a:ln>
            <a:noFill/>
          </a:ln>
        </p:spPr>
        <p:txBody>
          <a:bodyPr anchorCtr="0" anchor="ctr" bIns="34275" lIns="68575" spcFirstLastPara="1" rIns="68575" wrap="square" tIns="34275">
            <a:spAutoFit/>
          </a:bodyPr>
          <a:lstStyle/>
          <a:p>
            <a:pPr indent="0" lvl="0" marL="0" rtl="0" algn="r">
              <a:spcBef>
                <a:spcPts val="0"/>
              </a:spcBef>
              <a:spcAft>
                <a:spcPts val="0"/>
              </a:spcAft>
              <a:buNone/>
            </a:pPr>
            <a:r>
              <a:t/>
            </a:r>
            <a:endParaRPr/>
          </a:p>
        </p:txBody>
      </p:sp>
      <p:sp>
        <p:nvSpPr>
          <p:cNvPr id="262" name="Google Shape;262;p31"/>
          <p:cNvSpPr txBox="1"/>
          <p:nvPr>
            <p:ph idx="12" type="sldNum"/>
          </p:nvPr>
        </p:nvSpPr>
        <p:spPr>
          <a:xfrm>
            <a:off x="8290559" y="4833071"/>
            <a:ext cx="326260" cy="2077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id"/>
              <a:t>‹#›</a:t>
            </a:fld>
            <a:endParaRPr/>
          </a:p>
        </p:txBody>
      </p:sp>
      <p:cxnSp>
        <p:nvCxnSpPr>
          <p:cNvPr id="263" name="Google Shape;263;p31"/>
          <p:cNvCxnSpPr/>
          <p:nvPr/>
        </p:nvCxnSpPr>
        <p:spPr>
          <a:xfrm>
            <a:off x="1196694" y="1850044"/>
            <a:ext cx="357112" cy="0"/>
          </a:xfrm>
          <a:prstGeom prst="straightConnector1">
            <a:avLst/>
          </a:prstGeom>
          <a:noFill/>
          <a:ln cap="flat" cmpd="sng" w="9525">
            <a:solidFill>
              <a:schemeClr val="accent1"/>
            </a:solidFill>
            <a:prstDash val="solid"/>
            <a:miter lim="800000"/>
            <a:headEnd len="sm" w="sm" type="none"/>
            <a:tailEnd len="sm" w="sm" type="none"/>
          </a:ln>
        </p:spPr>
      </p:cxnSp>
      <p:sp>
        <p:nvSpPr>
          <p:cNvPr id="264" name="Google Shape;264;p31"/>
          <p:cNvSpPr txBox="1"/>
          <p:nvPr/>
        </p:nvSpPr>
        <p:spPr>
          <a:xfrm>
            <a:off x="1179886" y="1238465"/>
            <a:ext cx="7110674" cy="55399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id" sz="1200">
                <a:solidFill>
                  <a:srgbClr val="3F3F3F"/>
                </a:solidFill>
                <a:latin typeface="Open Sans"/>
                <a:ea typeface="Open Sans"/>
                <a:cs typeface="Open Sans"/>
                <a:sym typeface="Open Sans"/>
              </a:rPr>
              <a:t>There is no significant difference between the two groups regarding moving the first gate from level 30 to level 40 for the game round. If we want to decide based on one metric, both bidding systems can be chosen, but level 30 data shows a lower dev std which can be trusted more.</a:t>
            </a:r>
            <a:endParaRPr sz="1100"/>
          </a:p>
        </p:txBody>
      </p:sp>
      <p:sp>
        <p:nvSpPr>
          <p:cNvPr id="265" name="Google Shape;265;p31"/>
          <p:cNvSpPr/>
          <p:nvPr/>
        </p:nvSpPr>
        <p:spPr>
          <a:xfrm>
            <a:off x="494099" y="1225479"/>
            <a:ext cx="500742" cy="57825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pen Sans"/>
              <a:ea typeface="Open Sans"/>
              <a:cs typeface="Open Sans"/>
              <a:sym typeface="Open Sans"/>
            </a:endParaRPr>
          </a:p>
        </p:txBody>
      </p:sp>
      <p:grpSp>
        <p:nvGrpSpPr>
          <p:cNvPr id="266" name="Google Shape;266;p31"/>
          <p:cNvGrpSpPr/>
          <p:nvPr/>
        </p:nvGrpSpPr>
        <p:grpSpPr>
          <a:xfrm>
            <a:off x="615286" y="1384827"/>
            <a:ext cx="258366" cy="259556"/>
            <a:chOff x="6257584" y="2324544"/>
            <a:chExt cx="344488" cy="346075"/>
          </a:xfrm>
        </p:grpSpPr>
        <p:sp>
          <p:nvSpPr>
            <p:cNvPr id="267" name="Google Shape;267;p31"/>
            <p:cNvSpPr/>
            <p:nvPr/>
          </p:nvSpPr>
          <p:spPr>
            <a:xfrm>
              <a:off x="6257584" y="2324544"/>
              <a:ext cx="344488" cy="346075"/>
            </a:xfrm>
            <a:prstGeom prst="ellipse">
              <a:avLst/>
            </a:prstGeom>
            <a:noFill/>
            <a:ln cap="rnd" cmpd="sng" w="142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268" name="Google Shape;268;p31"/>
            <p:cNvSpPr/>
            <p:nvPr/>
          </p:nvSpPr>
          <p:spPr>
            <a:xfrm>
              <a:off x="6376647" y="2400744"/>
              <a:ext cx="128588" cy="195263"/>
            </a:xfrm>
            <a:custGeom>
              <a:rect b="b" l="l" r="r" t="t"/>
              <a:pathLst>
                <a:path extrusionOk="0" h="123" w="81">
                  <a:moveTo>
                    <a:pt x="0" y="123"/>
                  </a:moveTo>
                  <a:lnTo>
                    <a:pt x="81" y="61"/>
                  </a:lnTo>
                  <a:lnTo>
                    <a:pt x="0" y="0"/>
                  </a:lnTo>
                </a:path>
              </a:pathLst>
            </a:custGeom>
            <a:noFill/>
            <a:ln cap="rnd" cmpd="sng" w="1427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grpSp>
      <p:grpSp>
        <p:nvGrpSpPr>
          <p:cNvPr id="269" name="Google Shape;269;p31"/>
          <p:cNvGrpSpPr/>
          <p:nvPr/>
        </p:nvGrpSpPr>
        <p:grpSpPr>
          <a:xfrm>
            <a:off x="494099" y="3768226"/>
            <a:ext cx="7721214" cy="578252"/>
            <a:chOff x="6096000" y="3677765"/>
            <a:chExt cx="10294952" cy="771003"/>
          </a:xfrm>
        </p:grpSpPr>
        <p:cxnSp>
          <p:nvCxnSpPr>
            <p:cNvPr id="270" name="Google Shape;270;p31"/>
            <p:cNvCxnSpPr/>
            <p:nvPr/>
          </p:nvCxnSpPr>
          <p:spPr>
            <a:xfrm>
              <a:off x="7010384" y="4448768"/>
              <a:ext cx="476149" cy="0"/>
            </a:xfrm>
            <a:prstGeom prst="straightConnector1">
              <a:avLst/>
            </a:prstGeom>
            <a:noFill/>
            <a:ln cap="flat" cmpd="sng" w="9525">
              <a:solidFill>
                <a:schemeClr val="accent1"/>
              </a:solidFill>
              <a:prstDash val="solid"/>
              <a:miter lim="800000"/>
              <a:headEnd len="sm" w="sm" type="none"/>
              <a:tailEnd len="sm" w="sm" type="none"/>
            </a:ln>
          </p:spPr>
        </p:cxnSp>
        <p:sp>
          <p:nvSpPr>
            <p:cNvPr id="271" name="Google Shape;271;p31"/>
            <p:cNvSpPr txBox="1"/>
            <p:nvPr/>
          </p:nvSpPr>
          <p:spPr>
            <a:xfrm>
              <a:off x="7010383" y="3693934"/>
              <a:ext cx="9380569"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id" sz="1200">
                  <a:solidFill>
                    <a:srgbClr val="3F3F3F"/>
                  </a:solidFill>
                  <a:latin typeface="Open Sans"/>
                  <a:ea typeface="Open Sans"/>
                  <a:cs typeface="Open Sans"/>
                  <a:sym typeface="Open Sans"/>
                </a:rPr>
                <a:t>We can also see which level is more profitable for player retention. Based on the data above, the average retention of 1 day and 7-days is higher when the gate is at level 30 than at level 40. This result follows the first result that level 30 data can be trusted more.</a:t>
              </a:r>
              <a:endParaRPr sz="1100"/>
            </a:p>
          </p:txBody>
        </p:sp>
        <p:sp>
          <p:nvSpPr>
            <p:cNvPr id="272" name="Google Shape;272;p31"/>
            <p:cNvSpPr/>
            <p:nvPr/>
          </p:nvSpPr>
          <p:spPr>
            <a:xfrm>
              <a:off x="6096000" y="3677765"/>
              <a:ext cx="667656" cy="771003"/>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pen Sans"/>
                <a:ea typeface="Open Sans"/>
                <a:cs typeface="Open Sans"/>
                <a:sym typeface="Open Sans"/>
              </a:endParaRPr>
            </a:p>
          </p:txBody>
        </p:sp>
        <p:grpSp>
          <p:nvGrpSpPr>
            <p:cNvPr id="273" name="Google Shape;273;p31"/>
            <p:cNvGrpSpPr/>
            <p:nvPr/>
          </p:nvGrpSpPr>
          <p:grpSpPr>
            <a:xfrm>
              <a:off x="6257584" y="3890229"/>
              <a:ext cx="344488" cy="346075"/>
              <a:chOff x="9169400" y="6364288"/>
              <a:chExt cx="344488" cy="346075"/>
            </a:xfrm>
          </p:grpSpPr>
          <p:sp>
            <p:nvSpPr>
              <p:cNvPr id="274" name="Google Shape;274;p31"/>
              <p:cNvSpPr/>
              <p:nvPr/>
            </p:nvSpPr>
            <p:spPr>
              <a:xfrm>
                <a:off x="9169400" y="6364288"/>
                <a:ext cx="344488" cy="346075"/>
              </a:xfrm>
              <a:prstGeom prst="ellipse">
                <a:avLst/>
              </a:prstGeom>
              <a:noFill/>
              <a:ln cap="rnd" cmpd="sng" w="142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275" name="Google Shape;275;p31"/>
              <p:cNvSpPr/>
              <p:nvPr/>
            </p:nvSpPr>
            <p:spPr>
              <a:xfrm>
                <a:off x="9288463" y="6440488"/>
                <a:ext cx="128588" cy="195263"/>
              </a:xfrm>
              <a:custGeom>
                <a:rect b="b" l="l" r="r" t="t"/>
                <a:pathLst>
                  <a:path extrusionOk="0" h="123" w="81">
                    <a:moveTo>
                      <a:pt x="0" y="123"/>
                    </a:moveTo>
                    <a:lnTo>
                      <a:pt x="81" y="61"/>
                    </a:lnTo>
                    <a:lnTo>
                      <a:pt x="0" y="0"/>
                    </a:lnTo>
                  </a:path>
                </a:pathLst>
              </a:custGeom>
              <a:noFill/>
              <a:ln cap="rnd" cmpd="sng" w="1427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a:ea typeface="Open Sans"/>
                  <a:cs typeface="Open Sans"/>
                  <a:sym typeface="Open Sans"/>
                </a:endParaRPr>
              </a:p>
            </p:txBody>
          </p:sp>
        </p:grpSp>
      </p:grpSp>
      <p:pic>
        <p:nvPicPr>
          <p:cNvPr id="276" name="Google Shape;276;p31"/>
          <p:cNvPicPr preferRelativeResize="0"/>
          <p:nvPr/>
        </p:nvPicPr>
        <p:blipFill rotWithShape="1">
          <a:blip r:embed="rId3">
            <a:alphaModFix/>
          </a:blip>
          <a:srcRect b="0" l="0" r="0" t="0"/>
          <a:stretch/>
        </p:blipFill>
        <p:spPr>
          <a:xfrm>
            <a:off x="1306204" y="2189197"/>
            <a:ext cx="3390703" cy="12796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494110" y="470477"/>
            <a:ext cx="8155800" cy="3324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id"/>
              <a:t>Google Collab</a:t>
            </a:r>
            <a:endParaRPr/>
          </a:p>
        </p:txBody>
      </p:sp>
      <p:sp>
        <p:nvSpPr>
          <p:cNvPr id="282" name="Google Shape;282;p32"/>
          <p:cNvSpPr txBox="1"/>
          <p:nvPr>
            <p:ph idx="1" type="body"/>
          </p:nvPr>
        </p:nvSpPr>
        <p:spPr>
          <a:xfrm>
            <a:off x="494110" y="1369219"/>
            <a:ext cx="81558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sz="1800" u="sng">
                <a:solidFill>
                  <a:schemeClr val="hlink"/>
                </a:solidFill>
                <a:hlinkClick r:id="rId3"/>
              </a:rPr>
              <a:t>https://colab.research.google.com/drive/1WXHFbi7i8B88pID2Dw_lFwsLBm3ng6UW?usp=sharing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9">
      <a:dk1>
        <a:srgbClr val="000000"/>
      </a:dk1>
      <a:lt1>
        <a:srgbClr val="FFFFFF"/>
      </a:lt1>
      <a:dk2>
        <a:srgbClr val="383838"/>
      </a:dk2>
      <a:lt2>
        <a:srgbClr val="E7E6E6"/>
      </a:lt2>
      <a:accent1>
        <a:srgbClr val="355C99"/>
      </a:accent1>
      <a:accent2>
        <a:srgbClr val="98B2D9"/>
      </a:accent2>
      <a:accent3>
        <a:srgbClr val="E78B59"/>
      </a:accent3>
      <a:accent4>
        <a:srgbClr val="FFC000"/>
      </a:accent4>
      <a:accent5>
        <a:srgbClr val="EB7D3C"/>
      </a:accent5>
      <a:accent6>
        <a:srgbClr val="70AD47"/>
      </a:accent6>
      <a:hlink>
        <a:srgbClr val="EB7D3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