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5376863" cy="7169150" type="B5ISO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2154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265" y="1173285"/>
            <a:ext cx="4570334" cy="2495926"/>
          </a:xfrm>
        </p:spPr>
        <p:txBody>
          <a:bodyPr anchor="b"/>
          <a:lstStyle>
            <a:lvl1pPr algn="ctr"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108" y="3765464"/>
            <a:ext cx="4032647" cy="1730885"/>
          </a:xfrm>
        </p:spPr>
        <p:txBody>
          <a:bodyPr/>
          <a:lstStyle>
            <a:lvl1pPr marL="0" indent="0" algn="ctr">
              <a:buNone/>
              <a:defRPr sz="1411"/>
            </a:lvl1pPr>
            <a:lvl2pPr marL="268834" indent="0" algn="ctr">
              <a:buNone/>
              <a:defRPr sz="1176"/>
            </a:lvl2pPr>
            <a:lvl3pPr marL="537667" indent="0" algn="ctr">
              <a:buNone/>
              <a:defRPr sz="1058"/>
            </a:lvl3pPr>
            <a:lvl4pPr marL="806501" indent="0" algn="ctr">
              <a:buNone/>
              <a:defRPr sz="941"/>
            </a:lvl4pPr>
            <a:lvl5pPr marL="1075334" indent="0" algn="ctr">
              <a:buNone/>
              <a:defRPr sz="941"/>
            </a:lvl5pPr>
            <a:lvl6pPr marL="1344168" indent="0" algn="ctr">
              <a:buNone/>
              <a:defRPr sz="941"/>
            </a:lvl6pPr>
            <a:lvl7pPr marL="1613002" indent="0" algn="ctr">
              <a:buNone/>
              <a:defRPr sz="941"/>
            </a:lvl7pPr>
            <a:lvl8pPr marL="1881835" indent="0" algn="ctr">
              <a:buNone/>
              <a:defRPr sz="941"/>
            </a:lvl8pPr>
            <a:lvl9pPr marL="2150669" indent="0" algn="ctr">
              <a:buNone/>
              <a:defRPr sz="94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F949-9CDF-44A1-A60B-D72834ACA1C4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9C64-828B-4C5D-AE90-F7169B170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56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F949-9CDF-44A1-A60B-D72834ACA1C4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9C64-828B-4C5D-AE90-F7169B170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36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47818" y="381691"/>
            <a:ext cx="1159386" cy="60755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9660" y="381691"/>
            <a:ext cx="3410947" cy="607552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F949-9CDF-44A1-A60B-D72834ACA1C4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9C64-828B-4C5D-AE90-F7169B170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23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F949-9CDF-44A1-A60B-D72834ACA1C4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9C64-828B-4C5D-AE90-F7169B170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31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859" y="1787311"/>
            <a:ext cx="4637544" cy="2982167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859" y="4797690"/>
            <a:ext cx="4637544" cy="1568251"/>
          </a:xfrm>
        </p:spPr>
        <p:txBody>
          <a:bodyPr/>
          <a:lstStyle>
            <a:lvl1pPr marL="0" indent="0">
              <a:buNone/>
              <a:defRPr sz="1411">
                <a:solidFill>
                  <a:schemeClr val="tx1"/>
                </a:solidFill>
              </a:defRPr>
            </a:lvl1pPr>
            <a:lvl2pPr marL="26883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2pPr>
            <a:lvl3pPr marL="537667" indent="0">
              <a:buNone/>
              <a:defRPr sz="1058">
                <a:solidFill>
                  <a:schemeClr val="tx1">
                    <a:tint val="75000"/>
                  </a:schemeClr>
                </a:solidFill>
              </a:defRPr>
            </a:lvl3pPr>
            <a:lvl4pPr marL="806501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4pPr>
            <a:lvl5pPr marL="1075334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5pPr>
            <a:lvl6pPr marL="1344168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6pPr>
            <a:lvl7pPr marL="1613002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7pPr>
            <a:lvl8pPr marL="1881835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8pPr>
            <a:lvl9pPr marL="2150669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F949-9CDF-44A1-A60B-D72834ACA1C4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9C64-828B-4C5D-AE90-F7169B170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23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659" y="1908454"/>
            <a:ext cx="2285167" cy="4548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2037" y="1908454"/>
            <a:ext cx="2285167" cy="4548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F949-9CDF-44A1-A60B-D72834ACA1C4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9C64-828B-4C5D-AE90-F7169B170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9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381693"/>
            <a:ext cx="4637544" cy="1385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360" y="1757438"/>
            <a:ext cx="2274665" cy="861293"/>
          </a:xfrm>
        </p:spPr>
        <p:txBody>
          <a:bodyPr anchor="b"/>
          <a:lstStyle>
            <a:lvl1pPr marL="0" indent="0">
              <a:buNone/>
              <a:defRPr sz="1411" b="1"/>
            </a:lvl1pPr>
            <a:lvl2pPr marL="268834" indent="0">
              <a:buNone/>
              <a:defRPr sz="1176" b="1"/>
            </a:lvl2pPr>
            <a:lvl3pPr marL="537667" indent="0">
              <a:buNone/>
              <a:defRPr sz="1058" b="1"/>
            </a:lvl3pPr>
            <a:lvl4pPr marL="806501" indent="0">
              <a:buNone/>
              <a:defRPr sz="941" b="1"/>
            </a:lvl4pPr>
            <a:lvl5pPr marL="1075334" indent="0">
              <a:buNone/>
              <a:defRPr sz="941" b="1"/>
            </a:lvl5pPr>
            <a:lvl6pPr marL="1344168" indent="0">
              <a:buNone/>
              <a:defRPr sz="941" b="1"/>
            </a:lvl6pPr>
            <a:lvl7pPr marL="1613002" indent="0">
              <a:buNone/>
              <a:defRPr sz="941" b="1"/>
            </a:lvl7pPr>
            <a:lvl8pPr marL="1881835" indent="0">
              <a:buNone/>
              <a:defRPr sz="941" b="1"/>
            </a:lvl8pPr>
            <a:lvl9pPr marL="2150669" indent="0">
              <a:buNone/>
              <a:defRPr sz="94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60" y="2618731"/>
            <a:ext cx="2274665" cy="38517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22037" y="1757438"/>
            <a:ext cx="2285867" cy="861293"/>
          </a:xfrm>
        </p:spPr>
        <p:txBody>
          <a:bodyPr anchor="b"/>
          <a:lstStyle>
            <a:lvl1pPr marL="0" indent="0">
              <a:buNone/>
              <a:defRPr sz="1411" b="1"/>
            </a:lvl1pPr>
            <a:lvl2pPr marL="268834" indent="0">
              <a:buNone/>
              <a:defRPr sz="1176" b="1"/>
            </a:lvl2pPr>
            <a:lvl3pPr marL="537667" indent="0">
              <a:buNone/>
              <a:defRPr sz="1058" b="1"/>
            </a:lvl3pPr>
            <a:lvl4pPr marL="806501" indent="0">
              <a:buNone/>
              <a:defRPr sz="941" b="1"/>
            </a:lvl4pPr>
            <a:lvl5pPr marL="1075334" indent="0">
              <a:buNone/>
              <a:defRPr sz="941" b="1"/>
            </a:lvl5pPr>
            <a:lvl6pPr marL="1344168" indent="0">
              <a:buNone/>
              <a:defRPr sz="941" b="1"/>
            </a:lvl6pPr>
            <a:lvl7pPr marL="1613002" indent="0">
              <a:buNone/>
              <a:defRPr sz="941" b="1"/>
            </a:lvl7pPr>
            <a:lvl8pPr marL="1881835" indent="0">
              <a:buNone/>
              <a:defRPr sz="941" b="1"/>
            </a:lvl8pPr>
            <a:lvl9pPr marL="2150669" indent="0">
              <a:buNone/>
              <a:defRPr sz="94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22037" y="2618731"/>
            <a:ext cx="2285867" cy="38517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F949-9CDF-44A1-A60B-D72834ACA1C4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9C64-828B-4C5D-AE90-F7169B170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4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F949-9CDF-44A1-A60B-D72834ACA1C4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9C64-828B-4C5D-AE90-F7169B170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72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F949-9CDF-44A1-A60B-D72834ACA1C4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9C64-828B-4C5D-AE90-F7169B170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29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477943"/>
            <a:ext cx="1734178" cy="1672802"/>
          </a:xfrm>
        </p:spPr>
        <p:txBody>
          <a:bodyPr anchor="b"/>
          <a:lstStyle>
            <a:lvl1pPr>
              <a:defRPr sz="18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867" y="1032226"/>
            <a:ext cx="2722037" cy="5094743"/>
          </a:xfrm>
        </p:spPr>
        <p:txBody>
          <a:bodyPr/>
          <a:lstStyle>
            <a:lvl1pPr>
              <a:defRPr sz="1882"/>
            </a:lvl1pPr>
            <a:lvl2pPr>
              <a:defRPr sz="1646"/>
            </a:lvl2pPr>
            <a:lvl3pPr>
              <a:defRPr sz="1411"/>
            </a:lvl3pPr>
            <a:lvl4pPr>
              <a:defRPr sz="1176"/>
            </a:lvl4pPr>
            <a:lvl5pPr>
              <a:defRPr sz="1176"/>
            </a:lvl5pPr>
            <a:lvl6pPr>
              <a:defRPr sz="1176"/>
            </a:lvl6pPr>
            <a:lvl7pPr>
              <a:defRPr sz="1176"/>
            </a:lvl7pPr>
            <a:lvl8pPr>
              <a:defRPr sz="1176"/>
            </a:lvl8pPr>
            <a:lvl9pPr>
              <a:defRPr sz="117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0360" y="2150745"/>
            <a:ext cx="1734178" cy="3984521"/>
          </a:xfrm>
        </p:spPr>
        <p:txBody>
          <a:bodyPr/>
          <a:lstStyle>
            <a:lvl1pPr marL="0" indent="0">
              <a:buNone/>
              <a:defRPr sz="941"/>
            </a:lvl1pPr>
            <a:lvl2pPr marL="268834" indent="0">
              <a:buNone/>
              <a:defRPr sz="823"/>
            </a:lvl2pPr>
            <a:lvl3pPr marL="537667" indent="0">
              <a:buNone/>
              <a:defRPr sz="706"/>
            </a:lvl3pPr>
            <a:lvl4pPr marL="806501" indent="0">
              <a:buNone/>
              <a:defRPr sz="588"/>
            </a:lvl4pPr>
            <a:lvl5pPr marL="1075334" indent="0">
              <a:buNone/>
              <a:defRPr sz="588"/>
            </a:lvl5pPr>
            <a:lvl6pPr marL="1344168" indent="0">
              <a:buNone/>
              <a:defRPr sz="588"/>
            </a:lvl6pPr>
            <a:lvl7pPr marL="1613002" indent="0">
              <a:buNone/>
              <a:defRPr sz="588"/>
            </a:lvl7pPr>
            <a:lvl8pPr marL="1881835" indent="0">
              <a:buNone/>
              <a:defRPr sz="588"/>
            </a:lvl8pPr>
            <a:lvl9pPr marL="2150669" indent="0">
              <a:buNone/>
              <a:defRPr sz="58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F949-9CDF-44A1-A60B-D72834ACA1C4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9C64-828B-4C5D-AE90-F7169B170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9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477943"/>
            <a:ext cx="1734178" cy="1672802"/>
          </a:xfrm>
        </p:spPr>
        <p:txBody>
          <a:bodyPr anchor="b"/>
          <a:lstStyle>
            <a:lvl1pPr>
              <a:defRPr sz="18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867" y="1032226"/>
            <a:ext cx="2722037" cy="5094743"/>
          </a:xfrm>
        </p:spPr>
        <p:txBody>
          <a:bodyPr anchor="t"/>
          <a:lstStyle>
            <a:lvl1pPr marL="0" indent="0">
              <a:buNone/>
              <a:defRPr sz="1882"/>
            </a:lvl1pPr>
            <a:lvl2pPr marL="268834" indent="0">
              <a:buNone/>
              <a:defRPr sz="1646"/>
            </a:lvl2pPr>
            <a:lvl3pPr marL="537667" indent="0">
              <a:buNone/>
              <a:defRPr sz="1411"/>
            </a:lvl3pPr>
            <a:lvl4pPr marL="806501" indent="0">
              <a:buNone/>
              <a:defRPr sz="1176"/>
            </a:lvl4pPr>
            <a:lvl5pPr marL="1075334" indent="0">
              <a:buNone/>
              <a:defRPr sz="1176"/>
            </a:lvl5pPr>
            <a:lvl6pPr marL="1344168" indent="0">
              <a:buNone/>
              <a:defRPr sz="1176"/>
            </a:lvl6pPr>
            <a:lvl7pPr marL="1613002" indent="0">
              <a:buNone/>
              <a:defRPr sz="1176"/>
            </a:lvl7pPr>
            <a:lvl8pPr marL="1881835" indent="0">
              <a:buNone/>
              <a:defRPr sz="1176"/>
            </a:lvl8pPr>
            <a:lvl9pPr marL="2150669" indent="0">
              <a:buNone/>
              <a:defRPr sz="11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0360" y="2150745"/>
            <a:ext cx="1734178" cy="3984521"/>
          </a:xfrm>
        </p:spPr>
        <p:txBody>
          <a:bodyPr/>
          <a:lstStyle>
            <a:lvl1pPr marL="0" indent="0">
              <a:buNone/>
              <a:defRPr sz="941"/>
            </a:lvl1pPr>
            <a:lvl2pPr marL="268834" indent="0">
              <a:buNone/>
              <a:defRPr sz="823"/>
            </a:lvl2pPr>
            <a:lvl3pPr marL="537667" indent="0">
              <a:buNone/>
              <a:defRPr sz="706"/>
            </a:lvl3pPr>
            <a:lvl4pPr marL="806501" indent="0">
              <a:buNone/>
              <a:defRPr sz="588"/>
            </a:lvl4pPr>
            <a:lvl5pPr marL="1075334" indent="0">
              <a:buNone/>
              <a:defRPr sz="588"/>
            </a:lvl5pPr>
            <a:lvl6pPr marL="1344168" indent="0">
              <a:buNone/>
              <a:defRPr sz="588"/>
            </a:lvl6pPr>
            <a:lvl7pPr marL="1613002" indent="0">
              <a:buNone/>
              <a:defRPr sz="588"/>
            </a:lvl7pPr>
            <a:lvl8pPr marL="1881835" indent="0">
              <a:buNone/>
              <a:defRPr sz="588"/>
            </a:lvl8pPr>
            <a:lvl9pPr marL="2150669" indent="0">
              <a:buNone/>
              <a:defRPr sz="58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F949-9CDF-44A1-A60B-D72834ACA1C4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9C64-828B-4C5D-AE90-F7169B170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69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9660" y="381693"/>
            <a:ext cx="4637544" cy="1385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660" y="1908454"/>
            <a:ext cx="4637544" cy="4548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9659" y="6644741"/>
            <a:ext cx="1209794" cy="38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8F949-9CDF-44A1-A60B-D72834ACA1C4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1086" y="6644741"/>
            <a:ext cx="1814691" cy="38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410" y="6644741"/>
            <a:ext cx="1209794" cy="38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D9C64-828B-4C5D-AE90-F7169B170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40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37667" rtl="0" eaLnBrk="1" latinLnBrk="0" hangingPunct="1">
        <a:lnSpc>
          <a:spcPct val="90000"/>
        </a:lnSpc>
        <a:spcBef>
          <a:spcPct val="0"/>
        </a:spcBef>
        <a:buNone/>
        <a:defRPr sz="2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417" indent="-134417" algn="l" defTabSz="537667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1646" kern="1200">
          <a:solidFill>
            <a:schemeClr val="tx1"/>
          </a:solidFill>
          <a:latin typeface="+mn-lt"/>
          <a:ea typeface="+mn-ea"/>
          <a:cs typeface="+mn-cs"/>
        </a:defRPr>
      </a:lvl1pPr>
      <a:lvl2pPr marL="403250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3pPr>
      <a:lvl4pPr marL="940918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4pPr>
      <a:lvl5pPr marL="1209751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5pPr>
      <a:lvl6pPr marL="1478585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6pPr>
      <a:lvl7pPr marL="1747418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7pPr>
      <a:lvl8pPr marL="2016252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8pPr>
      <a:lvl9pPr marL="2285086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1pPr>
      <a:lvl2pPr marL="268834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2pPr>
      <a:lvl3pPr marL="537667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3pPr>
      <a:lvl4pPr marL="806501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4pPr>
      <a:lvl5pPr marL="1075334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5pPr>
      <a:lvl6pPr marL="1344168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6pPr>
      <a:lvl7pPr marL="1613002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7pPr>
      <a:lvl8pPr marL="1881835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8pPr>
      <a:lvl9pPr marL="2150669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9C371E6C-B046-4BE3-92FB-DCC3DABAABD9}"/>
              </a:ext>
            </a:extLst>
          </p:cNvPr>
          <p:cNvSpPr/>
          <p:nvPr/>
        </p:nvSpPr>
        <p:spPr>
          <a:xfrm>
            <a:off x="2239812" y="679883"/>
            <a:ext cx="950866" cy="2550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975" dirty="0"/>
              <a:t>Start</a:t>
            </a:r>
            <a:endParaRPr lang="en-GB" sz="975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82DB6E-91A0-44EE-82FA-F1C56555E262}"/>
              </a:ext>
            </a:extLst>
          </p:cNvPr>
          <p:cNvCxnSpPr>
            <a:cxnSpLocks/>
          </p:cNvCxnSpPr>
          <p:nvPr/>
        </p:nvCxnSpPr>
        <p:spPr>
          <a:xfrm>
            <a:off x="2715247" y="935851"/>
            <a:ext cx="0" cy="2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41E3FC-F46D-4F68-9B04-9BF7D5FD83D2}"/>
              </a:ext>
            </a:extLst>
          </p:cNvPr>
          <p:cNvCxnSpPr>
            <a:cxnSpLocks/>
          </p:cNvCxnSpPr>
          <p:nvPr/>
        </p:nvCxnSpPr>
        <p:spPr>
          <a:xfrm>
            <a:off x="2715247" y="1677949"/>
            <a:ext cx="0" cy="2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5B3BE411-0DB7-437E-84A5-BFDDC372175C}"/>
              </a:ext>
            </a:extLst>
          </p:cNvPr>
          <p:cNvSpPr/>
          <p:nvPr/>
        </p:nvSpPr>
        <p:spPr>
          <a:xfrm>
            <a:off x="2188516" y="4251506"/>
            <a:ext cx="1053437" cy="2772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975" dirty="0"/>
              <a:t>Proses </a:t>
            </a:r>
            <a:r>
              <a:rPr lang="id-ID" sz="975" i="1" dirty="0"/>
              <a:t>Encoding</a:t>
            </a:r>
            <a:endParaRPr lang="en-GB" sz="975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09A7E8-D906-4D96-8F5E-A73DAEC2F2AB}"/>
              </a:ext>
            </a:extLst>
          </p:cNvPr>
          <p:cNvCxnSpPr>
            <a:cxnSpLocks/>
          </p:cNvCxnSpPr>
          <p:nvPr/>
        </p:nvCxnSpPr>
        <p:spPr>
          <a:xfrm>
            <a:off x="2715235" y="2914341"/>
            <a:ext cx="0" cy="2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CA8C1FA7-800B-4F67-AB08-0F09E94146B2}"/>
              </a:ext>
            </a:extLst>
          </p:cNvPr>
          <p:cNvSpPr/>
          <p:nvPr/>
        </p:nvSpPr>
        <p:spPr>
          <a:xfrm>
            <a:off x="1678828" y="5312903"/>
            <a:ext cx="2070144" cy="35588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975" dirty="0"/>
              <a:t>Tampilkan Citra Hasil</a:t>
            </a:r>
          </a:p>
          <a:p>
            <a:pPr algn="ctr"/>
            <a:r>
              <a:rPr lang="id-ID" sz="975" dirty="0"/>
              <a:t>(</a:t>
            </a:r>
            <a:r>
              <a:rPr lang="id-ID" sz="975" i="1" dirty="0"/>
              <a:t>Stego Image)</a:t>
            </a:r>
            <a:endParaRPr lang="en-GB" sz="975" i="1" dirty="0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6F06B9BA-8CA1-45AD-BD4A-3A22C304C67C}"/>
              </a:ext>
            </a:extLst>
          </p:cNvPr>
          <p:cNvSpPr/>
          <p:nvPr/>
        </p:nvSpPr>
        <p:spPr>
          <a:xfrm>
            <a:off x="1678828" y="5933273"/>
            <a:ext cx="2070144" cy="2772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975" dirty="0"/>
              <a:t>Simpan </a:t>
            </a:r>
            <a:r>
              <a:rPr lang="id-ID" sz="975" i="1" dirty="0"/>
              <a:t>Stego Image</a:t>
            </a:r>
            <a:endParaRPr lang="en-GB" sz="975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FA3B92-473F-4F6A-9453-2683DAE5CA8C}"/>
              </a:ext>
            </a:extLst>
          </p:cNvPr>
          <p:cNvCxnSpPr>
            <a:cxnSpLocks/>
          </p:cNvCxnSpPr>
          <p:nvPr/>
        </p:nvCxnSpPr>
        <p:spPr>
          <a:xfrm>
            <a:off x="2713900" y="5668790"/>
            <a:ext cx="0" cy="2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EFC1C7EA-EF15-438A-A80B-CB3A6349F17A}"/>
              </a:ext>
            </a:extLst>
          </p:cNvPr>
          <p:cNvSpPr/>
          <p:nvPr/>
        </p:nvSpPr>
        <p:spPr>
          <a:xfrm>
            <a:off x="2238467" y="6491858"/>
            <a:ext cx="950866" cy="2550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975" dirty="0"/>
              <a:t>End</a:t>
            </a:r>
            <a:endParaRPr lang="en-GB" sz="975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7E9F8E-48C5-401B-8A7D-409DF28EC8F9}"/>
              </a:ext>
            </a:extLst>
          </p:cNvPr>
          <p:cNvCxnSpPr>
            <a:cxnSpLocks/>
          </p:cNvCxnSpPr>
          <p:nvPr/>
        </p:nvCxnSpPr>
        <p:spPr>
          <a:xfrm>
            <a:off x="2716279" y="6227186"/>
            <a:ext cx="0" cy="2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648A86B7-7A5F-4375-BFAE-ED00CB202C0A}"/>
              </a:ext>
            </a:extLst>
          </p:cNvPr>
          <p:cNvSpPr/>
          <p:nvPr/>
        </p:nvSpPr>
        <p:spPr>
          <a:xfrm>
            <a:off x="1680173" y="1930215"/>
            <a:ext cx="2070144" cy="2772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975" dirty="0"/>
              <a:t>Konversi Nilai </a:t>
            </a:r>
            <a:r>
              <a:rPr lang="id-ID" sz="975" i="1" dirty="0"/>
              <a:t>Pixel </a:t>
            </a:r>
            <a:r>
              <a:rPr lang="id-ID" sz="975" dirty="0"/>
              <a:t>ke Biner</a:t>
            </a:r>
            <a:endParaRPr lang="en-GB" sz="975" dirty="0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A235CA5A-0BFC-492C-BE19-FC5000E0C9AA}"/>
              </a:ext>
            </a:extLst>
          </p:cNvPr>
          <p:cNvSpPr/>
          <p:nvPr/>
        </p:nvSpPr>
        <p:spPr>
          <a:xfrm>
            <a:off x="1680173" y="3183794"/>
            <a:ext cx="2070144" cy="2772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975" dirty="0"/>
              <a:t>Konversi Nilai Teks ke ASCII</a:t>
            </a:r>
            <a:endParaRPr lang="en-GB" sz="975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0D2F90-5139-4966-88C5-26AB14728CC0}"/>
              </a:ext>
            </a:extLst>
          </p:cNvPr>
          <p:cNvCxnSpPr>
            <a:cxnSpLocks/>
          </p:cNvCxnSpPr>
          <p:nvPr/>
        </p:nvCxnSpPr>
        <p:spPr>
          <a:xfrm>
            <a:off x="2715235" y="2207435"/>
            <a:ext cx="0" cy="2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EDC5E1-81FB-4B73-88EA-93435EC76B5A}"/>
              </a:ext>
            </a:extLst>
          </p:cNvPr>
          <p:cNvCxnSpPr>
            <a:cxnSpLocks/>
          </p:cNvCxnSpPr>
          <p:nvPr/>
        </p:nvCxnSpPr>
        <p:spPr>
          <a:xfrm>
            <a:off x="2715235" y="3461014"/>
            <a:ext cx="0" cy="2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9937506D-AD2C-4799-97D9-2CA1D9C24527}"/>
              </a:ext>
            </a:extLst>
          </p:cNvPr>
          <p:cNvSpPr/>
          <p:nvPr/>
        </p:nvSpPr>
        <p:spPr>
          <a:xfrm>
            <a:off x="1680163" y="3712467"/>
            <a:ext cx="2070144" cy="2772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975" dirty="0"/>
              <a:t>Konversi Nilai ASCII ke Biner</a:t>
            </a:r>
            <a:endParaRPr lang="en-GB" sz="975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6251FF-1020-4FF4-8386-1C3A6B44120C}"/>
              </a:ext>
            </a:extLst>
          </p:cNvPr>
          <p:cNvCxnSpPr>
            <a:cxnSpLocks/>
          </p:cNvCxnSpPr>
          <p:nvPr/>
        </p:nvCxnSpPr>
        <p:spPr>
          <a:xfrm>
            <a:off x="2713901" y="3996462"/>
            <a:ext cx="0" cy="2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lowchart: Manual Input 1">
            <a:extLst>
              <a:ext uri="{FF2B5EF4-FFF2-40B4-BE49-F238E27FC236}">
                <a16:creationId xmlns:a16="http://schemas.microsoft.com/office/drawing/2014/main" id="{CCE8367F-E6F1-4408-B2BA-EB9CC3D35344}"/>
              </a:ext>
            </a:extLst>
          </p:cNvPr>
          <p:cNvSpPr/>
          <p:nvPr/>
        </p:nvSpPr>
        <p:spPr>
          <a:xfrm>
            <a:off x="1956157" y="1122421"/>
            <a:ext cx="1508770" cy="541119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80" dirty="0">
                <a:solidFill>
                  <a:schemeClr val="tx1"/>
                </a:solidFill>
              </a:rPr>
              <a:t>Input Citra RGB</a:t>
            </a:r>
          </a:p>
          <a:p>
            <a:pPr algn="ctr"/>
            <a:r>
              <a:rPr lang="id-ID" sz="980" dirty="0">
                <a:solidFill>
                  <a:schemeClr val="tx1"/>
                </a:solidFill>
              </a:rPr>
              <a:t>(</a:t>
            </a:r>
            <a:r>
              <a:rPr lang="id-ID" sz="980" i="1" dirty="0">
                <a:solidFill>
                  <a:schemeClr val="tx1"/>
                </a:solidFill>
              </a:rPr>
              <a:t>Cover Image</a:t>
            </a:r>
            <a:r>
              <a:rPr lang="id-ID" sz="980" dirty="0"/>
              <a:t>)</a:t>
            </a:r>
            <a:endParaRPr lang="en-GB" sz="980" i="1" dirty="0"/>
          </a:p>
          <a:p>
            <a:pPr algn="ctr"/>
            <a:endParaRPr lang="en-GB" sz="800" dirty="0"/>
          </a:p>
        </p:txBody>
      </p:sp>
      <p:sp>
        <p:nvSpPr>
          <p:cNvPr id="31" name="Flowchart: Manual Input 30">
            <a:extLst>
              <a:ext uri="{FF2B5EF4-FFF2-40B4-BE49-F238E27FC236}">
                <a16:creationId xmlns:a16="http://schemas.microsoft.com/office/drawing/2014/main" id="{2CAFE740-C891-4D6E-ABAB-4711E22B3533}"/>
              </a:ext>
            </a:extLst>
          </p:cNvPr>
          <p:cNvSpPr/>
          <p:nvPr/>
        </p:nvSpPr>
        <p:spPr>
          <a:xfrm>
            <a:off x="1956157" y="2418832"/>
            <a:ext cx="1508770" cy="541119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000" dirty="0"/>
              <a:t>Input Teks Pesan (</a:t>
            </a:r>
            <a:r>
              <a:rPr lang="id-ID" sz="1000" i="1" dirty="0"/>
              <a:t>Hiddentext)</a:t>
            </a:r>
            <a:endParaRPr lang="en-GB" sz="980" i="1" dirty="0"/>
          </a:p>
          <a:p>
            <a:pPr algn="ctr"/>
            <a:endParaRPr lang="en-GB" sz="8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EFF2EC-38BF-4FDA-840A-810C07C62E3D}"/>
              </a:ext>
            </a:extLst>
          </p:cNvPr>
          <p:cNvCxnSpPr>
            <a:cxnSpLocks/>
          </p:cNvCxnSpPr>
          <p:nvPr/>
        </p:nvCxnSpPr>
        <p:spPr>
          <a:xfrm>
            <a:off x="2713900" y="4527466"/>
            <a:ext cx="0" cy="2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8700D9DD-998E-4537-BE36-E82015CDF3BD}"/>
              </a:ext>
            </a:extLst>
          </p:cNvPr>
          <p:cNvSpPr/>
          <p:nvPr/>
        </p:nvSpPr>
        <p:spPr>
          <a:xfrm>
            <a:off x="1678829" y="4776526"/>
            <a:ext cx="2070144" cy="2772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975" dirty="0"/>
              <a:t>Konversi Nilai Biner ke </a:t>
            </a:r>
            <a:r>
              <a:rPr lang="id-ID" sz="975" i="1" dirty="0"/>
              <a:t>Pixel</a:t>
            </a:r>
            <a:endParaRPr lang="en-GB" sz="975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AA3AA0-428B-48AE-9C5E-7AC9E966A334}"/>
              </a:ext>
            </a:extLst>
          </p:cNvPr>
          <p:cNvCxnSpPr>
            <a:cxnSpLocks/>
          </p:cNvCxnSpPr>
          <p:nvPr/>
        </p:nvCxnSpPr>
        <p:spPr>
          <a:xfrm>
            <a:off x="2713900" y="5053746"/>
            <a:ext cx="0" cy="2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28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184C0E65-0113-49F6-B7EC-BB2A1B711188}"/>
              </a:ext>
            </a:extLst>
          </p:cNvPr>
          <p:cNvSpPr/>
          <p:nvPr/>
        </p:nvSpPr>
        <p:spPr>
          <a:xfrm>
            <a:off x="2211608" y="1499243"/>
            <a:ext cx="950866" cy="2550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975" dirty="0"/>
              <a:t>Start</a:t>
            </a:r>
            <a:endParaRPr lang="en-GB" sz="975" dirty="0"/>
          </a:p>
        </p:txBody>
      </p:sp>
      <p:sp>
        <p:nvSpPr>
          <p:cNvPr id="15" name="Flowchart: Data 14">
            <a:extLst>
              <a:ext uri="{FF2B5EF4-FFF2-40B4-BE49-F238E27FC236}">
                <a16:creationId xmlns:a16="http://schemas.microsoft.com/office/drawing/2014/main" id="{7C97876D-5186-46BF-AD5F-2128B3216455}"/>
              </a:ext>
            </a:extLst>
          </p:cNvPr>
          <p:cNvSpPr/>
          <p:nvPr/>
        </p:nvSpPr>
        <p:spPr>
          <a:xfrm>
            <a:off x="1552716" y="2009328"/>
            <a:ext cx="2268660" cy="432464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975" dirty="0"/>
              <a:t>Input </a:t>
            </a:r>
            <a:r>
              <a:rPr lang="id-ID" sz="975" i="1" dirty="0"/>
              <a:t>Stego Image</a:t>
            </a:r>
            <a:endParaRPr lang="en-GB" sz="975" i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92A447-5555-4718-ADEF-6B29EA2DFBAD}"/>
              </a:ext>
            </a:extLst>
          </p:cNvPr>
          <p:cNvCxnSpPr>
            <a:cxnSpLocks/>
          </p:cNvCxnSpPr>
          <p:nvPr/>
        </p:nvCxnSpPr>
        <p:spPr>
          <a:xfrm>
            <a:off x="2687043" y="1755211"/>
            <a:ext cx="0" cy="2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2E69C2-997B-44A5-A09E-F469E8F2E3F9}"/>
              </a:ext>
            </a:extLst>
          </p:cNvPr>
          <p:cNvCxnSpPr>
            <a:cxnSpLocks/>
          </p:cNvCxnSpPr>
          <p:nvPr/>
        </p:nvCxnSpPr>
        <p:spPr>
          <a:xfrm>
            <a:off x="2687043" y="2442717"/>
            <a:ext cx="0" cy="2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90EA210D-69D2-4F19-A49E-1FC04B25F985}"/>
              </a:ext>
            </a:extLst>
          </p:cNvPr>
          <p:cNvSpPr/>
          <p:nvPr/>
        </p:nvSpPr>
        <p:spPr>
          <a:xfrm>
            <a:off x="2160319" y="3214959"/>
            <a:ext cx="1053437" cy="2772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975" dirty="0"/>
              <a:t>Proses </a:t>
            </a:r>
            <a:r>
              <a:rPr lang="id-ID" sz="975" i="1" dirty="0"/>
              <a:t>Decoding</a:t>
            </a:r>
            <a:endParaRPr lang="en-GB" sz="975" dirty="0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9B864F83-43A8-47CD-A001-86093870B36E}"/>
              </a:ext>
            </a:extLst>
          </p:cNvPr>
          <p:cNvSpPr/>
          <p:nvPr/>
        </p:nvSpPr>
        <p:spPr>
          <a:xfrm>
            <a:off x="1651966" y="4817434"/>
            <a:ext cx="2070144" cy="2772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975" dirty="0"/>
              <a:t>Tampilkan Pesan</a:t>
            </a:r>
            <a:endParaRPr lang="en-GB" sz="975" dirty="0"/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222E6997-7449-4597-B962-2F93B5A4E407}"/>
              </a:ext>
            </a:extLst>
          </p:cNvPr>
          <p:cNvSpPr/>
          <p:nvPr/>
        </p:nvSpPr>
        <p:spPr>
          <a:xfrm>
            <a:off x="2211608" y="5371875"/>
            <a:ext cx="950866" cy="2550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975" dirty="0"/>
              <a:t>End</a:t>
            </a:r>
            <a:endParaRPr lang="en-GB" sz="975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893C1B-4C6D-40DD-AC67-D3B6D8EF2B6A}"/>
              </a:ext>
            </a:extLst>
          </p:cNvPr>
          <p:cNvCxnSpPr>
            <a:cxnSpLocks/>
          </p:cNvCxnSpPr>
          <p:nvPr/>
        </p:nvCxnSpPr>
        <p:spPr>
          <a:xfrm>
            <a:off x="2699115" y="5094654"/>
            <a:ext cx="0" cy="2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D6225CAD-B6AF-4C5F-A963-63406D648128}"/>
              </a:ext>
            </a:extLst>
          </p:cNvPr>
          <p:cNvSpPr/>
          <p:nvPr/>
        </p:nvSpPr>
        <p:spPr>
          <a:xfrm>
            <a:off x="1651966" y="2685746"/>
            <a:ext cx="2070144" cy="2772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975" dirty="0"/>
              <a:t>Konversi Nilai </a:t>
            </a:r>
            <a:r>
              <a:rPr lang="id-ID" sz="975" i="1" dirty="0"/>
              <a:t>Pixel </a:t>
            </a:r>
            <a:r>
              <a:rPr lang="id-ID" sz="975" dirty="0"/>
              <a:t>ke Biner</a:t>
            </a:r>
            <a:endParaRPr lang="en-GB" sz="975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468636-B29D-49D2-AA1E-B804A16614B4}"/>
              </a:ext>
            </a:extLst>
          </p:cNvPr>
          <p:cNvCxnSpPr>
            <a:cxnSpLocks/>
          </p:cNvCxnSpPr>
          <p:nvPr/>
        </p:nvCxnSpPr>
        <p:spPr>
          <a:xfrm>
            <a:off x="2687038" y="2962966"/>
            <a:ext cx="0" cy="2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A3328C2-CDDD-4F6D-921B-C5AC0C7F7F57}"/>
              </a:ext>
            </a:extLst>
          </p:cNvPr>
          <p:cNvCxnSpPr>
            <a:cxnSpLocks/>
          </p:cNvCxnSpPr>
          <p:nvPr/>
        </p:nvCxnSpPr>
        <p:spPr>
          <a:xfrm>
            <a:off x="2671818" y="4540214"/>
            <a:ext cx="0" cy="2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7DD07F-74F7-4DC4-BAC0-E249F5328F48}"/>
              </a:ext>
            </a:extLst>
          </p:cNvPr>
          <p:cNvCxnSpPr>
            <a:cxnSpLocks/>
          </p:cNvCxnSpPr>
          <p:nvPr/>
        </p:nvCxnSpPr>
        <p:spPr>
          <a:xfrm>
            <a:off x="2687043" y="3490752"/>
            <a:ext cx="0" cy="2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A1B4F6F0-2D21-4D3E-B71B-B3B9E707A99C}"/>
              </a:ext>
            </a:extLst>
          </p:cNvPr>
          <p:cNvSpPr/>
          <p:nvPr/>
        </p:nvSpPr>
        <p:spPr>
          <a:xfrm>
            <a:off x="1651966" y="3733781"/>
            <a:ext cx="2070144" cy="2772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975" dirty="0"/>
              <a:t>Konversi Nilai Biner ke ASCII</a:t>
            </a:r>
            <a:endParaRPr lang="en-GB" sz="975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41678EC-E7F3-4295-86B1-39B2A5EDCD0C}"/>
              </a:ext>
            </a:extLst>
          </p:cNvPr>
          <p:cNvCxnSpPr>
            <a:cxnSpLocks/>
          </p:cNvCxnSpPr>
          <p:nvPr/>
        </p:nvCxnSpPr>
        <p:spPr>
          <a:xfrm>
            <a:off x="2687042" y="4019965"/>
            <a:ext cx="0" cy="2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A16A120B-066D-470A-BA88-07662A418D97}"/>
              </a:ext>
            </a:extLst>
          </p:cNvPr>
          <p:cNvSpPr/>
          <p:nvPr/>
        </p:nvSpPr>
        <p:spPr>
          <a:xfrm>
            <a:off x="1651965" y="4262994"/>
            <a:ext cx="2070144" cy="2772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975" dirty="0"/>
              <a:t>Konversi Nilai ASCII ke Teks</a:t>
            </a:r>
            <a:endParaRPr lang="en-GB" sz="975" dirty="0"/>
          </a:p>
        </p:txBody>
      </p:sp>
    </p:spTree>
    <p:extLst>
      <p:ext uri="{BB962C8B-B14F-4D97-AF65-F5344CB8AC3E}">
        <p14:creationId xmlns:p14="http://schemas.microsoft.com/office/powerpoint/2010/main" val="1991335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71</Words>
  <Application>Microsoft Office PowerPoint</Application>
  <PresentationFormat>B5 (ISO) Paper (176x250 mm)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Amelia Apriliani</dc:creator>
  <cp:lastModifiedBy>Amelia Apriliani</cp:lastModifiedBy>
  <cp:revision>14</cp:revision>
  <dcterms:created xsi:type="dcterms:W3CDTF">2018-05-28T14:56:37Z</dcterms:created>
  <dcterms:modified xsi:type="dcterms:W3CDTF">2018-06-18T08:25:29Z</dcterms:modified>
</cp:coreProperties>
</file>