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84F61-4B0D-41D4-91CD-1D6EE486C613}" v="3005" dt="2024-01-24T02:14:38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CB9269-1665-6402-0C74-FBD630297816}"/>
              </a:ext>
            </a:extLst>
          </p:cNvPr>
          <p:cNvSpPr/>
          <p:nvPr/>
        </p:nvSpPr>
        <p:spPr>
          <a:xfrm>
            <a:off x="4391025" y="2695575"/>
            <a:ext cx="4038600" cy="5810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279393-1BC0-86A6-6A94-6B25AB85EDAB}"/>
              </a:ext>
            </a:extLst>
          </p:cNvPr>
          <p:cNvSpPr txBox="1"/>
          <p:nvPr/>
        </p:nvSpPr>
        <p:spPr>
          <a:xfrm>
            <a:off x="4429125" y="3581400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X1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729774-190C-7D94-3878-FE8A7A34404E}"/>
              </a:ext>
            </a:extLst>
          </p:cNvPr>
          <p:cNvSpPr txBox="1"/>
          <p:nvPr/>
        </p:nvSpPr>
        <p:spPr>
          <a:xfrm>
            <a:off x="5410200" y="3581400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X3</a:t>
            </a:r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A21342-FF71-DFFF-3E89-0058994CE1E1}"/>
              </a:ext>
            </a:extLst>
          </p:cNvPr>
          <p:cNvSpPr txBox="1"/>
          <p:nvPr/>
        </p:nvSpPr>
        <p:spPr>
          <a:xfrm>
            <a:off x="4924425" y="3581400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X2</a:t>
            </a:r>
            <a:endParaRPr 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AA5A70-6269-7560-94C0-03B52361C71B}"/>
              </a:ext>
            </a:extLst>
          </p:cNvPr>
          <p:cNvSpPr txBox="1"/>
          <p:nvPr/>
        </p:nvSpPr>
        <p:spPr>
          <a:xfrm>
            <a:off x="6419850" y="360997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err="1">
                <a:cs typeface="Calibri"/>
              </a:rPr>
              <a:t>Xt</a:t>
            </a:r>
            <a:endParaRPr lang="en-US" sz="1400" b="1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3C3B3D-4009-6271-6C81-09587E961700}"/>
              </a:ext>
            </a:extLst>
          </p:cNvPr>
          <p:cNvSpPr txBox="1"/>
          <p:nvPr/>
        </p:nvSpPr>
        <p:spPr>
          <a:xfrm>
            <a:off x="8086725" y="362902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XT</a:t>
            </a:r>
            <a:endParaRPr lang="en-US" sz="14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8DC6D0F-EA78-DC5A-717A-A9529313FD5A}"/>
              </a:ext>
            </a:extLst>
          </p:cNvPr>
          <p:cNvGrpSpPr/>
          <p:nvPr/>
        </p:nvGrpSpPr>
        <p:grpSpPr>
          <a:xfrm>
            <a:off x="4591050" y="2324100"/>
            <a:ext cx="3686175" cy="1295400"/>
            <a:chOff x="4572000" y="2333625"/>
            <a:chExt cx="3667125" cy="215265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05C2C8-EAC7-0C85-F9A8-532240F01A9A}"/>
                </a:ext>
              </a:extLst>
            </p:cNvPr>
            <p:cNvCxnSpPr/>
            <p:nvPr/>
          </p:nvCxnSpPr>
          <p:spPr>
            <a:xfrm flipV="1">
              <a:off x="459105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6268DE-1403-76F2-09D2-75412AEA4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35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3D6846-291C-DB27-AB96-767ED3AEA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165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1834FA-0066-04F1-4065-719CD9E75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13A2CF7-105B-2592-16CC-6FBFD2C46F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30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88B0D2C-3F64-2345-1879-96601F7B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125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73551CD-6AB8-4098-0063-D8C46B97E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3275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EE0CD2-9C98-9943-A88D-37B796DC5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9049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DF7A87E-5AB6-ADA0-283C-B8D96EF64AF1}"/>
                </a:ext>
              </a:extLst>
            </p:cNvPr>
            <p:cNvCxnSpPr/>
            <p:nvPr/>
          </p:nvCxnSpPr>
          <p:spPr>
            <a:xfrm flipV="1">
              <a:off x="457200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C72F655-9489-3320-8905-9B3E379B0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730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EA1B11E-16ED-D8CC-EB21-18B0F1302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60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0C9BA6D-083C-379D-5952-2D0BE0169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95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FDAEC20-2F77-B19A-2D8E-26B0572EA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225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02B7EF7-0D16-1982-2BC2-87815EE7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0075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CDC0590-E23E-1210-8670-748F9A48E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4225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FD84B1E-DC48-4F46-46A7-9FAC30D90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9999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56FBFB61-7E36-05AE-302E-6C6A70BB6DDA}"/>
              </a:ext>
            </a:extLst>
          </p:cNvPr>
          <p:cNvSpPr txBox="1"/>
          <p:nvPr/>
        </p:nvSpPr>
        <p:spPr>
          <a:xfrm>
            <a:off x="4438650" y="2085975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P1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10">
            <a:extLst>
              <a:ext uri="{FF2B5EF4-FFF2-40B4-BE49-F238E27FC236}">
                <a16:creationId xmlns:a16="http://schemas.microsoft.com/office/drawing/2014/main" id="{62BE875E-50B2-8CA0-6103-205F67EC43D3}"/>
              </a:ext>
            </a:extLst>
          </p:cNvPr>
          <p:cNvSpPr txBox="1"/>
          <p:nvPr/>
        </p:nvSpPr>
        <p:spPr>
          <a:xfrm>
            <a:off x="5419725" y="2085975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P3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2C86B32A-30DF-C83A-A3E0-8D69DE68676D}"/>
              </a:ext>
            </a:extLst>
          </p:cNvPr>
          <p:cNvSpPr txBox="1"/>
          <p:nvPr/>
        </p:nvSpPr>
        <p:spPr>
          <a:xfrm>
            <a:off x="4933950" y="2085975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P2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TextBox 12">
            <a:extLst>
              <a:ext uri="{FF2B5EF4-FFF2-40B4-BE49-F238E27FC236}">
                <a16:creationId xmlns:a16="http://schemas.microsoft.com/office/drawing/2014/main" id="{5F4B4F1E-2C48-75E9-65C1-5604637F93BE}"/>
              </a:ext>
            </a:extLst>
          </p:cNvPr>
          <p:cNvSpPr txBox="1"/>
          <p:nvPr/>
        </p:nvSpPr>
        <p:spPr>
          <a:xfrm>
            <a:off x="6429375" y="2085975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Pt</a:t>
            </a:r>
            <a:endParaRPr lang="en-US" sz="1400" b="1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13">
            <a:extLst>
              <a:ext uri="{FF2B5EF4-FFF2-40B4-BE49-F238E27FC236}">
                <a16:creationId xmlns:a16="http://schemas.microsoft.com/office/drawing/2014/main" id="{E7E6E561-AD46-E3FE-4B53-E311E50400BC}"/>
              </a:ext>
            </a:extLst>
          </p:cNvPr>
          <p:cNvSpPr txBox="1"/>
          <p:nvPr/>
        </p:nvSpPr>
        <p:spPr>
          <a:xfrm>
            <a:off x="8067675" y="2038350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PT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FFAF3B28-5456-2AE5-D865-8F55AB14B1DE}"/>
              </a:ext>
            </a:extLst>
          </p:cNvPr>
          <p:cNvSpPr txBox="1"/>
          <p:nvPr/>
        </p:nvSpPr>
        <p:spPr>
          <a:xfrm>
            <a:off x="4467224" y="1609725"/>
            <a:ext cx="3905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198C7D8D-1D6E-9FDE-F239-E2A26A3E511E}"/>
              </a:ext>
            </a:extLst>
          </p:cNvPr>
          <p:cNvSpPr txBox="1"/>
          <p:nvPr/>
        </p:nvSpPr>
        <p:spPr>
          <a:xfrm>
            <a:off x="4952999" y="1600199"/>
            <a:ext cx="3905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F95BFB59-A4F5-ED82-D741-F15622044FAC}"/>
              </a:ext>
            </a:extLst>
          </p:cNvPr>
          <p:cNvSpPr txBox="1"/>
          <p:nvPr/>
        </p:nvSpPr>
        <p:spPr>
          <a:xfrm>
            <a:off x="5495924" y="1609724"/>
            <a:ext cx="3905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Y3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E5FA9A0D-E923-06C2-75C5-67C3976AEEFC}"/>
              </a:ext>
            </a:extLst>
          </p:cNvPr>
          <p:cNvSpPr txBox="1"/>
          <p:nvPr/>
        </p:nvSpPr>
        <p:spPr>
          <a:xfrm>
            <a:off x="6410324" y="1609724"/>
            <a:ext cx="3905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err="1">
                <a:solidFill>
                  <a:schemeClr val="accent6">
                    <a:lumMod val="50000"/>
                  </a:schemeClr>
                </a:solidFill>
                <a:cs typeface="Calibri"/>
              </a:rPr>
              <a:t>Yt</a:t>
            </a:r>
            <a:endParaRPr lang="en-US" sz="140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E0368997-D8C2-782B-AC5B-9092E720DD6D}"/>
              </a:ext>
            </a:extLst>
          </p:cNvPr>
          <p:cNvSpPr txBox="1"/>
          <p:nvPr/>
        </p:nvSpPr>
        <p:spPr>
          <a:xfrm>
            <a:off x="8067674" y="1600199"/>
            <a:ext cx="3905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YT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EE8E55-6A30-BB28-C5D4-0FBF30E99257}"/>
              </a:ext>
            </a:extLst>
          </p:cNvPr>
          <p:cNvSpPr txBox="1"/>
          <p:nvPr/>
        </p:nvSpPr>
        <p:spPr>
          <a:xfrm>
            <a:off x="4307305" y="5937083"/>
            <a:ext cx="4451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Decoder only Transformer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A3E620-E2A9-BB63-8D5F-5A59A0F0DFB3}"/>
              </a:ext>
            </a:extLst>
          </p:cNvPr>
          <p:cNvSpPr txBox="1"/>
          <p:nvPr/>
        </p:nvSpPr>
        <p:spPr>
          <a:xfrm>
            <a:off x="4310814" y="4530390"/>
            <a:ext cx="445268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Input:</a:t>
            </a:r>
            <a:r>
              <a:rPr lang="en-US" sz="1200" dirty="0">
                <a:cs typeface="Calibri"/>
              </a:rPr>
              <a:t> X1,X2,X3...</a:t>
            </a:r>
            <a:r>
              <a:rPr lang="en-US" sz="1200" dirty="0" err="1">
                <a:cs typeface="Calibri"/>
              </a:rPr>
              <a:t>Xt.</a:t>
            </a:r>
            <a:r>
              <a:rPr lang="en-US" sz="1200" dirty="0">
                <a:cs typeface="Calibri"/>
              </a:rPr>
              <a:t>. XT   (</a:t>
            </a:r>
            <a:r>
              <a:rPr lang="en-US" sz="1200" dirty="0" err="1">
                <a:cs typeface="Calibri"/>
              </a:rPr>
              <a:t>eg.</a:t>
            </a:r>
            <a:r>
              <a:rPr lang="en-US" sz="1200" dirty="0">
                <a:cs typeface="Calibri"/>
              </a:rPr>
              <a:t> How are.. you …?)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b="1" dirty="0">
                <a:cs typeface="Calibri"/>
              </a:rPr>
              <a:t>Output:</a:t>
            </a:r>
            <a:r>
              <a:rPr lang="en-US" sz="1200" dirty="0">
                <a:cs typeface="Calibri"/>
              </a:rPr>
              <a:t> P1,P2,P3...Pt.. PT   (</a:t>
            </a:r>
            <a:r>
              <a:rPr lang="en-US" sz="1200" dirty="0" err="1">
                <a:cs typeface="Calibri"/>
              </a:rPr>
              <a:t>eg.</a:t>
            </a:r>
            <a:r>
              <a:rPr lang="en-US" sz="1200" dirty="0">
                <a:cs typeface="Calibri"/>
              </a:rPr>
              <a:t> I am well.., thanks) is the probability Yi given Xi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BC9B4CC-9E70-6F1D-A0C4-A6FA65FAA487}"/>
              </a:ext>
            </a:extLst>
          </p:cNvPr>
          <p:cNvSpPr txBox="1"/>
          <p:nvPr/>
        </p:nvSpPr>
        <p:spPr>
          <a:xfrm>
            <a:off x="4308810" y="3852110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How</a:t>
            </a:r>
            <a:endParaRPr 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18F4A0-73B6-0195-D477-4C5070A55B8C}"/>
              </a:ext>
            </a:extLst>
          </p:cNvPr>
          <p:cNvSpPr txBox="1"/>
          <p:nvPr/>
        </p:nvSpPr>
        <p:spPr>
          <a:xfrm>
            <a:off x="4850229" y="3862135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are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6B5576-B741-F3F4-3457-3F619ED59B56}"/>
              </a:ext>
            </a:extLst>
          </p:cNvPr>
          <p:cNvSpPr txBox="1"/>
          <p:nvPr/>
        </p:nvSpPr>
        <p:spPr>
          <a:xfrm>
            <a:off x="6344152" y="3892214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you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524A74-3BDA-391D-6C04-9335448BC150}"/>
              </a:ext>
            </a:extLst>
          </p:cNvPr>
          <p:cNvSpPr txBox="1"/>
          <p:nvPr/>
        </p:nvSpPr>
        <p:spPr>
          <a:xfrm>
            <a:off x="4519363" y="1225214"/>
            <a:ext cx="270209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I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833C91-BA3F-9430-602E-69F3388E35E4}"/>
              </a:ext>
            </a:extLst>
          </p:cNvPr>
          <p:cNvSpPr txBox="1"/>
          <p:nvPr/>
        </p:nvSpPr>
        <p:spPr>
          <a:xfrm>
            <a:off x="4930441" y="1225215"/>
            <a:ext cx="530893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am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C8716F-0B56-7D9E-8103-578F210A9BAC}"/>
              </a:ext>
            </a:extLst>
          </p:cNvPr>
          <p:cNvSpPr txBox="1"/>
          <p:nvPr/>
        </p:nvSpPr>
        <p:spPr>
          <a:xfrm>
            <a:off x="5461835" y="1225214"/>
            <a:ext cx="530893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well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7D19F-8645-B392-B5EA-B3BC667C9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D7FC70-3D97-8F6F-A5D3-4B00EBB5F390}"/>
              </a:ext>
            </a:extLst>
          </p:cNvPr>
          <p:cNvSpPr/>
          <p:nvPr/>
        </p:nvSpPr>
        <p:spPr>
          <a:xfrm>
            <a:off x="4310814" y="2675523"/>
            <a:ext cx="4549942" cy="601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3A9FA0-7CEC-9EE0-55EB-3F994A6B6557}"/>
              </a:ext>
            </a:extLst>
          </p:cNvPr>
          <p:cNvSpPr txBox="1"/>
          <p:nvPr/>
        </p:nvSpPr>
        <p:spPr>
          <a:xfrm>
            <a:off x="4439152" y="362150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X1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BF0570-B88E-CAEE-89BD-3A1E9820D1DD}"/>
              </a:ext>
            </a:extLst>
          </p:cNvPr>
          <p:cNvSpPr txBox="1"/>
          <p:nvPr/>
        </p:nvSpPr>
        <p:spPr>
          <a:xfrm>
            <a:off x="5420227" y="362150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X3</a:t>
            </a:r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78071A-A63C-DC02-2FCA-76E48D987373}"/>
              </a:ext>
            </a:extLst>
          </p:cNvPr>
          <p:cNvSpPr txBox="1"/>
          <p:nvPr/>
        </p:nvSpPr>
        <p:spPr>
          <a:xfrm>
            <a:off x="4934452" y="362150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X2</a:t>
            </a:r>
            <a:endParaRPr 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172A92-34BC-559D-A373-2C47979B387D}"/>
              </a:ext>
            </a:extLst>
          </p:cNvPr>
          <p:cNvSpPr txBox="1"/>
          <p:nvPr/>
        </p:nvSpPr>
        <p:spPr>
          <a:xfrm>
            <a:off x="6419850" y="360997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err="1">
                <a:cs typeface="Calibri"/>
              </a:rPr>
              <a:t>Xt</a:t>
            </a:r>
            <a:endParaRPr lang="en-US" sz="1400" b="1" err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F2F8D2-2553-532A-CDB5-E6B3BD07F04E}"/>
              </a:ext>
            </a:extLst>
          </p:cNvPr>
          <p:cNvCxnSpPr/>
          <p:nvPr/>
        </p:nvCxnSpPr>
        <p:spPr>
          <a:xfrm flipV="1">
            <a:off x="4586349" y="3292784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BCD410-8769-5136-EF51-9A63D5346AAA}"/>
              </a:ext>
            </a:extLst>
          </p:cNvPr>
          <p:cNvCxnSpPr>
            <a:cxnSpLocks/>
          </p:cNvCxnSpPr>
          <p:nvPr/>
        </p:nvCxnSpPr>
        <p:spPr>
          <a:xfrm flipV="1">
            <a:off x="5108072" y="3292783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65F8FD-1433-4BEA-AAF1-49360A444038}"/>
              </a:ext>
            </a:extLst>
          </p:cNvPr>
          <p:cNvCxnSpPr>
            <a:cxnSpLocks/>
          </p:cNvCxnSpPr>
          <p:nvPr/>
        </p:nvCxnSpPr>
        <p:spPr>
          <a:xfrm flipV="1">
            <a:off x="5605945" y="3292785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46028A-52C4-8339-D6E4-41156575106C}"/>
              </a:ext>
            </a:extLst>
          </p:cNvPr>
          <p:cNvCxnSpPr>
            <a:cxnSpLocks/>
          </p:cNvCxnSpPr>
          <p:nvPr/>
        </p:nvCxnSpPr>
        <p:spPr>
          <a:xfrm flipV="1">
            <a:off x="6122967" y="3292782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7AF329-3921-3DB0-AD49-15E5612A67B0}"/>
              </a:ext>
            </a:extLst>
          </p:cNvPr>
          <p:cNvCxnSpPr>
            <a:cxnSpLocks/>
          </p:cNvCxnSpPr>
          <p:nvPr/>
        </p:nvCxnSpPr>
        <p:spPr>
          <a:xfrm flipV="1">
            <a:off x="6620840" y="3292784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89CA96-911C-BB11-C84E-D2CFBBFE5BA9}"/>
              </a:ext>
            </a:extLst>
          </p:cNvPr>
          <p:cNvCxnSpPr>
            <a:cxnSpLocks/>
          </p:cNvCxnSpPr>
          <p:nvPr/>
        </p:nvCxnSpPr>
        <p:spPr>
          <a:xfrm flipV="1">
            <a:off x="8588040" y="3292784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D92B26-B19A-9268-6636-81E29C1C1D0D}"/>
              </a:ext>
            </a:extLst>
          </p:cNvPr>
          <p:cNvCxnSpPr>
            <a:cxnSpLocks/>
          </p:cNvCxnSpPr>
          <p:nvPr/>
        </p:nvCxnSpPr>
        <p:spPr>
          <a:xfrm flipV="1">
            <a:off x="7496549" y="3292784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53ECA4-E999-2EBA-A2BD-6A6C75D9A639}"/>
              </a:ext>
            </a:extLst>
          </p:cNvPr>
          <p:cNvCxnSpPr>
            <a:cxnSpLocks/>
          </p:cNvCxnSpPr>
          <p:nvPr/>
        </p:nvCxnSpPr>
        <p:spPr>
          <a:xfrm flipV="1">
            <a:off x="7984847" y="3292784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354C2F-D7D6-44D9-2AF8-E9ED1FE7DC4E}"/>
              </a:ext>
            </a:extLst>
          </p:cNvPr>
          <p:cNvCxnSpPr/>
          <p:nvPr/>
        </p:nvCxnSpPr>
        <p:spPr>
          <a:xfrm flipV="1">
            <a:off x="4591050" y="2324100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D808C6-B1E6-9454-B908-E3268DE13E54}"/>
              </a:ext>
            </a:extLst>
          </p:cNvPr>
          <p:cNvCxnSpPr>
            <a:cxnSpLocks/>
          </p:cNvCxnSpPr>
          <p:nvPr/>
        </p:nvCxnSpPr>
        <p:spPr>
          <a:xfrm flipV="1">
            <a:off x="5088923" y="2324100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41BF2E-7EB0-A2CC-7134-437D9A6B7EC3}"/>
              </a:ext>
            </a:extLst>
          </p:cNvPr>
          <p:cNvCxnSpPr>
            <a:cxnSpLocks/>
          </p:cNvCxnSpPr>
          <p:nvPr/>
        </p:nvCxnSpPr>
        <p:spPr>
          <a:xfrm flipV="1">
            <a:off x="5586796" y="2324100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566643-031A-3020-3D1B-1138111A42D7}"/>
              </a:ext>
            </a:extLst>
          </p:cNvPr>
          <p:cNvCxnSpPr>
            <a:cxnSpLocks/>
          </p:cNvCxnSpPr>
          <p:nvPr/>
        </p:nvCxnSpPr>
        <p:spPr>
          <a:xfrm flipV="1">
            <a:off x="6103818" y="2324100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CECA75-EC26-CA0B-8DE2-D371B72E4F69}"/>
              </a:ext>
            </a:extLst>
          </p:cNvPr>
          <p:cNvCxnSpPr>
            <a:cxnSpLocks/>
          </p:cNvCxnSpPr>
          <p:nvPr/>
        </p:nvCxnSpPr>
        <p:spPr>
          <a:xfrm flipV="1">
            <a:off x="6601691" y="2324100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A43B62-0E05-3F6C-17E5-A1B6490BBC54}"/>
              </a:ext>
            </a:extLst>
          </p:cNvPr>
          <p:cNvCxnSpPr>
            <a:cxnSpLocks/>
          </p:cNvCxnSpPr>
          <p:nvPr/>
        </p:nvCxnSpPr>
        <p:spPr>
          <a:xfrm flipV="1">
            <a:off x="8568892" y="2324100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E4E939-7EC1-11B3-D029-F0C7ECE75A38}"/>
              </a:ext>
            </a:extLst>
          </p:cNvPr>
          <p:cNvCxnSpPr>
            <a:cxnSpLocks/>
          </p:cNvCxnSpPr>
          <p:nvPr/>
        </p:nvCxnSpPr>
        <p:spPr>
          <a:xfrm flipV="1">
            <a:off x="7477401" y="2324100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561B14-6E59-3FB2-68A4-63522356F2BA}"/>
              </a:ext>
            </a:extLst>
          </p:cNvPr>
          <p:cNvCxnSpPr>
            <a:cxnSpLocks/>
          </p:cNvCxnSpPr>
          <p:nvPr/>
        </p:nvCxnSpPr>
        <p:spPr>
          <a:xfrm flipV="1">
            <a:off x="7965698" y="2324100"/>
            <a:ext cx="0" cy="326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9">
            <a:extLst>
              <a:ext uri="{FF2B5EF4-FFF2-40B4-BE49-F238E27FC236}">
                <a16:creationId xmlns:a16="http://schemas.microsoft.com/office/drawing/2014/main" id="{AF9653ED-7C33-ACDC-96B2-DC6D61E0BFA6}"/>
              </a:ext>
            </a:extLst>
          </p:cNvPr>
          <p:cNvSpPr txBox="1"/>
          <p:nvPr/>
        </p:nvSpPr>
        <p:spPr>
          <a:xfrm>
            <a:off x="7306175" y="2015790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cs typeface="Calibri"/>
              </a:rPr>
              <a:t>P1</a:t>
            </a:r>
            <a:endParaRPr lang="en-US" sz="1400" b="1" dirty="0"/>
          </a:p>
        </p:txBody>
      </p:sp>
      <p:sp>
        <p:nvSpPr>
          <p:cNvPr id="67" name="TextBox 10">
            <a:extLst>
              <a:ext uri="{FF2B5EF4-FFF2-40B4-BE49-F238E27FC236}">
                <a16:creationId xmlns:a16="http://schemas.microsoft.com/office/drawing/2014/main" id="{64D7B93A-4ABC-26C2-6C6F-28D3A7AC88D5}"/>
              </a:ext>
            </a:extLst>
          </p:cNvPr>
          <p:cNvSpPr txBox="1"/>
          <p:nvPr/>
        </p:nvSpPr>
        <p:spPr>
          <a:xfrm>
            <a:off x="8417593" y="2015791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cs typeface="Calibri"/>
              </a:rPr>
              <a:t>P3</a:t>
            </a:r>
            <a:endParaRPr lang="en-US" sz="1400" b="1" dirty="0"/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1012560C-0E92-0996-D384-8C54D617688F}"/>
              </a:ext>
            </a:extLst>
          </p:cNvPr>
          <p:cNvSpPr txBox="1"/>
          <p:nvPr/>
        </p:nvSpPr>
        <p:spPr>
          <a:xfrm>
            <a:off x="7741319" y="2015791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cs typeface="Calibri"/>
              </a:rPr>
              <a:t>P2</a:t>
            </a:r>
            <a:endParaRPr lang="en-US" sz="1400" b="1" dirty="0"/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7AE691BD-F411-3F93-B424-06231EAC4B15}"/>
              </a:ext>
            </a:extLst>
          </p:cNvPr>
          <p:cNvSpPr txBox="1"/>
          <p:nvPr/>
        </p:nvSpPr>
        <p:spPr>
          <a:xfrm>
            <a:off x="7311689" y="3619500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D36AFF65-487F-E525-A193-06E5D7F9AA4C}"/>
              </a:ext>
            </a:extLst>
          </p:cNvPr>
          <p:cNvSpPr txBox="1"/>
          <p:nvPr/>
        </p:nvSpPr>
        <p:spPr>
          <a:xfrm>
            <a:off x="7797464" y="3619499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461BBFBD-9AEB-59A0-A0D4-8342B368D878}"/>
              </a:ext>
            </a:extLst>
          </p:cNvPr>
          <p:cNvSpPr txBox="1"/>
          <p:nvPr/>
        </p:nvSpPr>
        <p:spPr>
          <a:xfrm>
            <a:off x="8407064" y="3609974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2840E9-A2A6-3EA9-41E5-911484A0E4F8}"/>
              </a:ext>
            </a:extLst>
          </p:cNvPr>
          <p:cNvSpPr txBox="1"/>
          <p:nvPr/>
        </p:nvSpPr>
        <p:spPr>
          <a:xfrm>
            <a:off x="4372599" y="5673390"/>
            <a:ext cx="4752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Supervised Learning of a </a:t>
            </a:r>
            <a:r>
              <a:rPr lang="en-US" b="1" dirty="0">
                <a:cs typeface="Calibri"/>
              </a:rPr>
              <a:t>Decoder</a:t>
            </a:r>
          </a:p>
        </p:txBody>
      </p:sp>
      <p:pic>
        <p:nvPicPr>
          <p:cNvPr id="2" name="Picture 1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99E40A9B-634F-7808-3960-CA1DF388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178" y="2813384"/>
            <a:ext cx="318837" cy="356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704D9B-F744-D88C-5364-B1F81637C59C}"/>
              </a:ext>
            </a:extLst>
          </p:cNvPr>
          <p:cNvSpPr txBox="1"/>
          <p:nvPr/>
        </p:nvSpPr>
        <p:spPr>
          <a:xfrm>
            <a:off x="4308808" y="4363452"/>
            <a:ext cx="555558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 dirty="0">
              <a:latin typeface="Calibri"/>
              <a:cs typeface="Calibri"/>
            </a:endParaRPr>
          </a:p>
          <a:p>
            <a:endParaRPr lang="en-US" sz="1200" b="1" dirty="0">
              <a:latin typeface="Calibri"/>
              <a:cs typeface="Calibri"/>
            </a:endParaRPr>
          </a:p>
          <a:p>
            <a:r>
              <a:rPr lang="en-US" sz="1200" b="1" dirty="0">
                <a:latin typeface="Calibri"/>
                <a:cs typeface="Calibri"/>
              </a:rPr>
              <a:t>Input: </a:t>
            </a:r>
            <a:r>
              <a:rPr lang="en-US" sz="1200" dirty="0">
                <a:latin typeface="Calibri"/>
                <a:cs typeface="Calibri"/>
              </a:rPr>
              <a:t>X1,X2,X3...</a:t>
            </a:r>
            <a:r>
              <a:rPr lang="en-US" sz="1200" dirty="0" err="1">
                <a:latin typeface="Calibri"/>
                <a:cs typeface="Calibri"/>
              </a:rPr>
              <a:t>Xt</a:t>
            </a:r>
            <a:r>
              <a:rPr lang="en-US" sz="1200" dirty="0">
                <a:latin typeface="Calibri"/>
                <a:cs typeface="Calibri"/>
              </a:rPr>
              <a:t>, 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Y1, Y2,Y3</a:t>
            </a:r>
            <a:endParaRPr lang="en-US" sz="1200">
              <a:solidFill>
                <a:schemeClr val="accent1">
                  <a:lumMod val="50000"/>
                </a:schemeClr>
              </a:solidFill>
              <a:latin typeface="Calibri"/>
              <a:cs typeface="Times New Roman"/>
            </a:endParaRPr>
          </a:p>
          <a:p>
            <a:r>
              <a:rPr lang="en-US" sz="1200" b="1" dirty="0">
                <a:latin typeface="Calibri"/>
                <a:cs typeface="Calibri"/>
              </a:rPr>
              <a:t>Output:</a:t>
            </a:r>
            <a:r>
              <a:rPr lang="en-US" sz="1200" dirty="0">
                <a:latin typeface="Calibri"/>
                <a:cs typeface="Calibri"/>
              </a:rPr>
              <a:t> P1,P2,P3...Pt.. PT , Probability of Yi Given Xi and the parameters of the model theta.</a:t>
            </a:r>
          </a:p>
          <a:p>
            <a:endParaRPr lang="en-US" sz="1200" dirty="0">
              <a:latin typeface="Calibri"/>
              <a:cs typeface="Calibri"/>
            </a:endParaRPr>
          </a:p>
          <a:p>
            <a:endParaRPr lang="en-US" sz="1200" b="1" dirty="0">
              <a:cs typeface="Calibri"/>
            </a:endParaRPr>
          </a:p>
          <a:p>
            <a:endParaRPr lang="en-US" sz="1200" b="1" dirty="0">
              <a:cs typeface="Calibri"/>
            </a:endParaRPr>
          </a:p>
          <a:p>
            <a:endParaRPr lang="en-US" sz="1200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128A5-9E7A-0A72-7B22-436D07AB67D7}"/>
              </a:ext>
            </a:extLst>
          </p:cNvPr>
          <p:cNvSpPr txBox="1"/>
          <p:nvPr/>
        </p:nvSpPr>
        <p:spPr>
          <a:xfrm>
            <a:off x="4348916" y="3892215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How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47A41-F55A-2196-153E-8AE20D4A4221}"/>
              </a:ext>
            </a:extLst>
          </p:cNvPr>
          <p:cNvSpPr txBox="1"/>
          <p:nvPr/>
        </p:nvSpPr>
        <p:spPr>
          <a:xfrm>
            <a:off x="4890335" y="3902240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are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C6025-A14B-696E-C00B-FBEBB2C59E72}"/>
              </a:ext>
            </a:extLst>
          </p:cNvPr>
          <p:cNvSpPr txBox="1"/>
          <p:nvPr/>
        </p:nvSpPr>
        <p:spPr>
          <a:xfrm>
            <a:off x="6394284" y="3862135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you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290FA-2DD0-D498-59D2-C4AAE2DCB810}"/>
              </a:ext>
            </a:extLst>
          </p:cNvPr>
          <p:cNvSpPr txBox="1"/>
          <p:nvPr/>
        </p:nvSpPr>
        <p:spPr>
          <a:xfrm>
            <a:off x="7396914" y="3872161"/>
            <a:ext cx="2702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31659-A917-2367-2461-C77DC5AB91A9}"/>
              </a:ext>
            </a:extLst>
          </p:cNvPr>
          <p:cNvSpPr txBox="1"/>
          <p:nvPr/>
        </p:nvSpPr>
        <p:spPr>
          <a:xfrm>
            <a:off x="7767888" y="3852110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am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5B5EB-BBD5-E34C-8622-CEBBD6DAD442}"/>
              </a:ext>
            </a:extLst>
          </p:cNvPr>
          <p:cNvSpPr txBox="1"/>
          <p:nvPr/>
        </p:nvSpPr>
        <p:spPr>
          <a:xfrm>
            <a:off x="8329361" y="3852109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well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3801A0B9-ABAF-6457-20F3-2B714727FA3D}"/>
              </a:ext>
            </a:extLst>
          </p:cNvPr>
          <p:cNvSpPr txBox="1"/>
          <p:nvPr/>
        </p:nvSpPr>
        <p:spPr>
          <a:xfrm>
            <a:off x="7311688" y="1684420"/>
            <a:ext cx="39052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90FD1121-485C-F876-1134-B611375858E2}"/>
              </a:ext>
            </a:extLst>
          </p:cNvPr>
          <p:cNvSpPr txBox="1"/>
          <p:nvPr/>
        </p:nvSpPr>
        <p:spPr>
          <a:xfrm>
            <a:off x="7757358" y="1654340"/>
            <a:ext cx="39052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8BC3EC4-9254-B21C-B285-EE1D5712FC3A}"/>
              </a:ext>
            </a:extLst>
          </p:cNvPr>
          <p:cNvSpPr txBox="1"/>
          <p:nvPr/>
        </p:nvSpPr>
        <p:spPr>
          <a:xfrm>
            <a:off x="8417089" y="1634789"/>
            <a:ext cx="39052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1F3864"/>
                </a:solidFill>
                <a:cs typeface="Calibri"/>
              </a:rPr>
              <a:t>Y3</a:t>
            </a:r>
            <a:endParaRPr lang="en-US" sz="1400" dirty="0">
              <a:solidFill>
                <a:srgbClr val="1F386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22212-AA06-2165-A96D-E07E27519788}"/>
              </a:ext>
            </a:extLst>
          </p:cNvPr>
          <p:cNvSpPr txBox="1"/>
          <p:nvPr/>
        </p:nvSpPr>
        <p:spPr>
          <a:xfrm>
            <a:off x="7366835" y="1345530"/>
            <a:ext cx="2702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1F3864"/>
                </a:solidFill>
                <a:cs typeface="Calibri"/>
              </a:rPr>
              <a:t>I</a:t>
            </a:r>
            <a:endParaRPr lang="en-US" sz="1400" dirty="0">
              <a:solidFill>
                <a:srgbClr val="1F386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BBE620-5B9C-C07B-CA07-46777040B182}"/>
              </a:ext>
            </a:extLst>
          </p:cNvPr>
          <p:cNvSpPr txBox="1"/>
          <p:nvPr/>
        </p:nvSpPr>
        <p:spPr>
          <a:xfrm>
            <a:off x="7687677" y="1345530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am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B2142-3015-1E01-A0D7-FF0C9856434A}"/>
              </a:ext>
            </a:extLst>
          </p:cNvPr>
          <p:cNvSpPr txBox="1"/>
          <p:nvPr/>
        </p:nvSpPr>
        <p:spPr>
          <a:xfrm>
            <a:off x="8339386" y="1345530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well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6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F923-0CFE-240C-8845-E16C2D38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F9484D-4D5F-12C9-1593-EAF8936B7349}"/>
              </a:ext>
            </a:extLst>
          </p:cNvPr>
          <p:cNvSpPr/>
          <p:nvPr/>
        </p:nvSpPr>
        <p:spPr>
          <a:xfrm>
            <a:off x="3819526" y="2695575"/>
            <a:ext cx="5281862" cy="5910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1FE28F-8FF9-F72B-67D4-5CD8F4B469D1}"/>
              </a:ext>
            </a:extLst>
          </p:cNvPr>
          <p:cNvSpPr txBox="1"/>
          <p:nvPr/>
        </p:nvSpPr>
        <p:spPr>
          <a:xfrm>
            <a:off x="4429125" y="362150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X1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3656EE-9890-4D61-0251-485808B83401}"/>
              </a:ext>
            </a:extLst>
          </p:cNvPr>
          <p:cNvSpPr txBox="1"/>
          <p:nvPr/>
        </p:nvSpPr>
        <p:spPr>
          <a:xfrm>
            <a:off x="5410200" y="362150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X3</a:t>
            </a:r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48FD95-84C0-6689-6961-51C9369B862C}"/>
              </a:ext>
            </a:extLst>
          </p:cNvPr>
          <p:cNvSpPr txBox="1"/>
          <p:nvPr/>
        </p:nvSpPr>
        <p:spPr>
          <a:xfrm>
            <a:off x="4924425" y="362150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X2</a:t>
            </a:r>
            <a:endParaRPr 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2BCB92-6127-1532-37F4-DB5480C1DB55}"/>
              </a:ext>
            </a:extLst>
          </p:cNvPr>
          <p:cNvSpPr txBox="1"/>
          <p:nvPr/>
        </p:nvSpPr>
        <p:spPr>
          <a:xfrm>
            <a:off x="6419850" y="3650080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err="1">
                <a:cs typeface="Calibri"/>
              </a:rPr>
              <a:t>Xt</a:t>
            </a:r>
            <a:endParaRPr lang="en-US" sz="1400" b="1" err="1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1FF1E6-5A13-6D98-F313-42299E5C6AA5}"/>
              </a:ext>
            </a:extLst>
          </p:cNvPr>
          <p:cNvGrpSpPr/>
          <p:nvPr/>
        </p:nvGrpSpPr>
        <p:grpSpPr>
          <a:xfrm>
            <a:off x="4591050" y="2324100"/>
            <a:ext cx="3686175" cy="1295400"/>
            <a:chOff x="4572000" y="2333625"/>
            <a:chExt cx="3667125" cy="215265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01D74DD-576F-C61B-E36B-9F297627A65E}"/>
                </a:ext>
              </a:extLst>
            </p:cNvPr>
            <p:cNvCxnSpPr/>
            <p:nvPr/>
          </p:nvCxnSpPr>
          <p:spPr>
            <a:xfrm flipV="1">
              <a:off x="459105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2B1D77B-AC4A-9221-32CF-FD45E55FC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35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F61993F-184B-F4AE-9E8D-0DF520CEB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165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D330125-0E77-9FC5-112A-E9927FA87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87517EF-AD07-3277-A3F8-D6D515D7F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300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C1A24CE-2621-3811-E1B3-A42185958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125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129C31-D298-5646-692F-DE401CBD1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3275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221E6D8-5CDC-EB35-C618-AD6C8249B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9049" y="3943350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71DC31-0928-59D2-DDDF-F5D02AD4F487}"/>
                </a:ext>
              </a:extLst>
            </p:cNvPr>
            <p:cNvCxnSpPr/>
            <p:nvPr/>
          </p:nvCxnSpPr>
          <p:spPr>
            <a:xfrm flipV="1">
              <a:off x="457200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B9C324-41CB-9428-BD4F-C3DA794D6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730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A055BB2-ADC7-FAE7-7F69-14285AC73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60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3D8983A-13AB-528E-2B38-8759402B7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95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322454F-2644-214D-150C-4BD4B4AC8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2250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B3F6BFB-DFFA-4432-49FF-97F22D078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0075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45B1364-0BB4-32F4-F7C2-034AD8F40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4225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41DFA7-65E5-8817-2090-AEC16805B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9999" y="233362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A6D6C4F-4BF2-B4D4-4CC2-04438696A18F}"/>
              </a:ext>
            </a:extLst>
          </p:cNvPr>
          <p:cNvSpPr txBox="1"/>
          <p:nvPr/>
        </p:nvSpPr>
        <p:spPr>
          <a:xfrm>
            <a:off x="7055518" y="2015790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cs typeface="Calibri"/>
              </a:rPr>
              <a:t>P1</a:t>
            </a:r>
            <a:endParaRPr lang="en-US" sz="1400" b="1" dirty="0"/>
          </a:p>
        </p:txBody>
      </p:sp>
      <p:sp>
        <p:nvSpPr>
          <p:cNvPr id="67" name="TextBox 10">
            <a:extLst>
              <a:ext uri="{FF2B5EF4-FFF2-40B4-BE49-F238E27FC236}">
                <a16:creationId xmlns:a16="http://schemas.microsoft.com/office/drawing/2014/main" id="{56DB1440-A723-0C23-8A38-FFC079FACFCF}"/>
              </a:ext>
            </a:extLst>
          </p:cNvPr>
          <p:cNvSpPr txBox="1"/>
          <p:nvPr/>
        </p:nvSpPr>
        <p:spPr>
          <a:xfrm>
            <a:off x="8086724" y="2015791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cs typeface="Calibri"/>
              </a:rPr>
              <a:t>P3</a:t>
            </a:r>
            <a:endParaRPr lang="en-US" sz="1400" b="1" dirty="0"/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E2C1CB0B-961C-64D0-0B3C-D4A28A6FEE9C}"/>
              </a:ext>
            </a:extLst>
          </p:cNvPr>
          <p:cNvSpPr txBox="1"/>
          <p:nvPr/>
        </p:nvSpPr>
        <p:spPr>
          <a:xfrm>
            <a:off x="7490661" y="2015791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cs typeface="Calibri"/>
              </a:rPr>
              <a:t>P2</a:t>
            </a:r>
            <a:endParaRPr lang="en-US" sz="1400" b="1" dirty="0"/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D3F5ADCB-A2F9-F981-5559-5BC6D353C031}"/>
              </a:ext>
            </a:extLst>
          </p:cNvPr>
          <p:cNvSpPr txBox="1"/>
          <p:nvPr/>
        </p:nvSpPr>
        <p:spPr>
          <a:xfrm>
            <a:off x="7000874" y="365960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Y1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07D6CF33-EB2A-CDBF-AE66-3A10F1D44595}"/>
              </a:ext>
            </a:extLst>
          </p:cNvPr>
          <p:cNvSpPr txBox="1"/>
          <p:nvPr/>
        </p:nvSpPr>
        <p:spPr>
          <a:xfrm>
            <a:off x="7486649" y="3659604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96376403-DB1F-96B8-6B4A-D2AE8873F9CA}"/>
              </a:ext>
            </a:extLst>
          </p:cNvPr>
          <p:cNvSpPr txBox="1"/>
          <p:nvPr/>
        </p:nvSpPr>
        <p:spPr>
          <a:xfrm>
            <a:off x="8096249" y="3650079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Y3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6D3DC-9C2E-1B90-0143-08CBF755EC76}"/>
              </a:ext>
            </a:extLst>
          </p:cNvPr>
          <p:cNvSpPr txBox="1"/>
          <p:nvPr/>
        </p:nvSpPr>
        <p:spPr>
          <a:xfrm>
            <a:off x="3769394" y="6144627"/>
            <a:ext cx="554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Supervised Learning ( Reconstruction-Masked input)</a:t>
            </a:r>
            <a:endParaRPr lang="en-US" dirty="0"/>
          </a:p>
        </p:txBody>
      </p:sp>
      <p:pic>
        <p:nvPicPr>
          <p:cNvPr id="2" name="Picture 1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46DAB1DB-4049-3493-CB5B-2B16DBDB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57" y="2813384"/>
            <a:ext cx="318837" cy="356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B3B96-62BC-6283-8C70-A81C5DD642CB}"/>
              </a:ext>
            </a:extLst>
          </p:cNvPr>
          <p:cNvSpPr txBox="1"/>
          <p:nvPr/>
        </p:nvSpPr>
        <p:spPr>
          <a:xfrm>
            <a:off x="3644905" y="4769381"/>
            <a:ext cx="38511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Input:</a:t>
            </a:r>
            <a:r>
              <a:rPr lang="en-US" sz="1200" dirty="0">
                <a:cs typeface="Calibri"/>
              </a:rPr>
              <a:t> X1,X2,X3...</a:t>
            </a:r>
            <a:r>
              <a:rPr lang="en-US" sz="1200" err="1">
                <a:cs typeface="Calibri"/>
              </a:rPr>
              <a:t>Xt</a:t>
            </a:r>
            <a:r>
              <a:rPr lang="en-US" sz="1200" dirty="0">
                <a:cs typeface="Calibri"/>
              </a:rPr>
              <a:t>, 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Y1, Y2,Y3</a:t>
            </a:r>
            <a:endParaRPr lang="en-US" sz="1200">
              <a:solidFill>
                <a:schemeClr val="accent1">
                  <a:lumMod val="50000"/>
                </a:schemeClr>
              </a:solidFill>
              <a:latin typeface="Calibri"/>
              <a:cs typeface="Times New Roman"/>
            </a:endParaRPr>
          </a:p>
          <a:p>
            <a:r>
              <a:rPr lang="en-US" sz="1200" b="1" dirty="0">
                <a:cs typeface="Calibri"/>
              </a:rPr>
              <a:t>Output:</a:t>
            </a:r>
            <a:r>
              <a:rPr lang="en-US" sz="1200" dirty="0">
                <a:cs typeface="Calibri"/>
              </a:rPr>
              <a:t> P1,P2,P3...Pt.. PT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b="1" dirty="0">
                <a:cs typeface="Calibri"/>
              </a:rPr>
              <a:t>BOS: </a:t>
            </a:r>
            <a:r>
              <a:rPr lang="en-US" sz="1200" dirty="0">
                <a:cs typeface="Calibri"/>
              </a:rPr>
              <a:t>Beginning of sequence</a:t>
            </a:r>
          </a:p>
          <a:p>
            <a:r>
              <a:rPr lang="en-US" sz="1200" b="1" dirty="0">
                <a:cs typeface="Calibri"/>
              </a:rPr>
              <a:t>EOS:</a:t>
            </a:r>
            <a:r>
              <a:rPr lang="en-US" sz="1200" dirty="0">
                <a:latin typeface="Calibri"/>
                <a:cs typeface="Times New Roman"/>
              </a:rPr>
              <a:t> </a:t>
            </a:r>
            <a:r>
              <a:rPr lang="en-US" sz="1200" dirty="0">
                <a:cs typeface="Calibri"/>
              </a:rPr>
              <a:t>End of sequence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1A68F-0AC5-8F8A-59E3-188551B4C8A7}"/>
              </a:ext>
            </a:extLst>
          </p:cNvPr>
          <p:cNvSpPr txBox="1"/>
          <p:nvPr/>
        </p:nvSpPr>
        <p:spPr>
          <a:xfrm>
            <a:off x="4338889" y="3892215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How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AB99C-E2C8-FCDA-7C54-5BA2C1F4D26C}"/>
              </a:ext>
            </a:extLst>
          </p:cNvPr>
          <p:cNvSpPr txBox="1"/>
          <p:nvPr/>
        </p:nvSpPr>
        <p:spPr>
          <a:xfrm>
            <a:off x="4880308" y="3902240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are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35FF2-9E98-0B5A-82A3-5F52AD6F903D}"/>
              </a:ext>
            </a:extLst>
          </p:cNvPr>
          <p:cNvSpPr txBox="1"/>
          <p:nvPr/>
        </p:nvSpPr>
        <p:spPr>
          <a:xfrm>
            <a:off x="6394284" y="3902240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you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1749B4-AFF5-56E0-789C-8AD2ABF6D1FD}"/>
              </a:ext>
            </a:extLst>
          </p:cNvPr>
          <p:cNvSpPr txBox="1"/>
          <p:nvPr/>
        </p:nvSpPr>
        <p:spPr>
          <a:xfrm>
            <a:off x="7116178" y="3972424"/>
            <a:ext cx="2702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175921-E0C3-9D25-477D-7357A8F07E3A}"/>
              </a:ext>
            </a:extLst>
          </p:cNvPr>
          <p:cNvSpPr txBox="1"/>
          <p:nvPr/>
        </p:nvSpPr>
        <p:spPr>
          <a:xfrm>
            <a:off x="7406941" y="3942347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am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6E346-1F22-F554-3019-EE77E9B42D17}"/>
              </a:ext>
            </a:extLst>
          </p:cNvPr>
          <p:cNvSpPr txBox="1"/>
          <p:nvPr/>
        </p:nvSpPr>
        <p:spPr>
          <a:xfrm>
            <a:off x="8018546" y="3972424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well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65B884F5-0EAF-52AF-FA2B-621EDECF08CA}"/>
              </a:ext>
            </a:extLst>
          </p:cNvPr>
          <p:cNvSpPr txBox="1"/>
          <p:nvPr/>
        </p:nvSpPr>
        <p:spPr>
          <a:xfrm>
            <a:off x="7051005" y="1624263"/>
            <a:ext cx="390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4E7AD4A0-BF31-52EA-48E2-85613E6F994A}"/>
              </a:ext>
            </a:extLst>
          </p:cNvPr>
          <p:cNvSpPr txBox="1"/>
          <p:nvPr/>
        </p:nvSpPr>
        <p:spPr>
          <a:xfrm>
            <a:off x="7546806" y="1624262"/>
            <a:ext cx="390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5F04BAB-6911-EEDC-7616-AF58C6D0B723}"/>
              </a:ext>
            </a:extLst>
          </p:cNvPr>
          <p:cNvSpPr txBox="1"/>
          <p:nvPr/>
        </p:nvSpPr>
        <p:spPr>
          <a:xfrm>
            <a:off x="8156406" y="1624764"/>
            <a:ext cx="390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24534D-58B0-6418-D9C8-C1AC07C19D2B}"/>
              </a:ext>
            </a:extLst>
          </p:cNvPr>
          <p:cNvSpPr txBox="1"/>
          <p:nvPr/>
        </p:nvSpPr>
        <p:spPr>
          <a:xfrm>
            <a:off x="7116177" y="1265319"/>
            <a:ext cx="27020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375623"/>
                </a:solidFill>
                <a:cs typeface="Calibri"/>
              </a:rPr>
              <a:t>I</a:t>
            </a:r>
            <a:endParaRPr lang="en-US" sz="1400" dirty="0">
              <a:solidFill>
                <a:srgbClr val="37562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5FC349-4987-7335-2897-25AF8FC678EC}"/>
              </a:ext>
            </a:extLst>
          </p:cNvPr>
          <p:cNvSpPr txBox="1"/>
          <p:nvPr/>
        </p:nvSpPr>
        <p:spPr>
          <a:xfrm>
            <a:off x="7477125" y="1265320"/>
            <a:ext cx="53089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am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454BF-F21B-F60B-18E3-8CADA9694A12}"/>
              </a:ext>
            </a:extLst>
          </p:cNvPr>
          <p:cNvSpPr txBox="1"/>
          <p:nvPr/>
        </p:nvSpPr>
        <p:spPr>
          <a:xfrm>
            <a:off x="8128835" y="1265319"/>
            <a:ext cx="53089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well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FD3801-BB11-3556-1AD2-3ECDCED1E7CB}"/>
              </a:ext>
            </a:extLst>
          </p:cNvPr>
          <p:cNvCxnSpPr/>
          <p:nvPr/>
        </p:nvCxnSpPr>
        <p:spPr>
          <a:xfrm flipV="1">
            <a:off x="4074694" y="3294647"/>
            <a:ext cx="2006" cy="29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8B9272-F62E-BD72-5E87-D10B97DC9429}"/>
              </a:ext>
            </a:extLst>
          </p:cNvPr>
          <p:cNvSpPr txBox="1"/>
          <p:nvPr/>
        </p:nvSpPr>
        <p:spPr>
          <a:xfrm>
            <a:off x="3817519" y="3621504"/>
            <a:ext cx="5308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BOS</a:t>
            </a:r>
            <a:endParaRPr lang="en-US" sz="1400" b="1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FBF6438E-B316-D7FE-A6C0-074484E6170A}"/>
              </a:ext>
            </a:extLst>
          </p:cNvPr>
          <p:cNvSpPr txBox="1"/>
          <p:nvPr/>
        </p:nvSpPr>
        <p:spPr>
          <a:xfrm>
            <a:off x="4434136" y="2015289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1F3864"/>
                </a:solidFill>
                <a:cs typeface="Calibri"/>
              </a:rPr>
              <a:t>X1</a:t>
            </a:r>
            <a:endParaRPr lang="en-US" sz="1400" dirty="0">
              <a:solidFill>
                <a:srgbClr val="1F386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602DC-F379-6DA7-A895-923AE1FB8D8E}"/>
              </a:ext>
            </a:extLst>
          </p:cNvPr>
          <p:cNvSpPr txBox="1"/>
          <p:nvPr/>
        </p:nvSpPr>
        <p:spPr>
          <a:xfrm>
            <a:off x="4955504" y="2015289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1F3864"/>
                </a:solidFill>
                <a:cs typeface="Calibri"/>
              </a:rPr>
              <a:t>X2</a:t>
            </a:r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CB10BF43-2BBA-6C1E-CF51-0CE6E2048467}"/>
              </a:ext>
            </a:extLst>
          </p:cNvPr>
          <p:cNvSpPr/>
          <p:nvPr/>
        </p:nvSpPr>
        <p:spPr>
          <a:xfrm rot="-5400000">
            <a:off x="5208668" y="2631909"/>
            <a:ext cx="842212" cy="245644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348FF-7676-9930-A218-426E097265E7}"/>
              </a:ext>
            </a:extLst>
          </p:cNvPr>
          <p:cNvSpPr txBox="1"/>
          <p:nvPr/>
        </p:nvSpPr>
        <p:spPr>
          <a:xfrm>
            <a:off x="8620124" y="1626267"/>
            <a:ext cx="48076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EOS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1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43FE4-C843-048E-9E52-91B87D4DD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F1F54E-5889-197E-C7D9-ABCBACFBF89F}"/>
              </a:ext>
            </a:extLst>
          </p:cNvPr>
          <p:cNvSpPr/>
          <p:nvPr/>
        </p:nvSpPr>
        <p:spPr>
          <a:xfrm>
            <a:off x="3211985" y="2736764"/>
            <a:ext cx="3325376" cy="6013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2BD6A2-FA15-FE92-18F8-5DF1F68E48BE}"/>
              </a:ext>
            </a:extLst>
          </p:cNvPr>
          <p:cNvSpPr txBox="1"/>
          <p:nvPr/>
        </p:nvSpPr>
        <p:spPr>
          <a:xfrm>
            <a:off x="3389098" y="3662694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X1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6DA92C-29B8-2C42-373E-46E38B7E8C2F}"/>
              </a:ext>
            </a:extLst>
          </p:cNvPr>
          <p:cNvSpPr txBox="1"/>
          <p:nvPr/>
        </p:nvSpPr>
        <p:spPr>
          <a:xfrm>
            <a:off x="4370173" y="3662694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X3</a:t>
            </a:r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93AB43-2032-6C89-D24C-5C7EEE3DD3B7}"/>
              </a:ext>
            </a:extLst>
          </p:cNvPr>
          <p:cNvSpPr txBox="1"/>
          <p:nvPr/>
        </p:nvSpPr>
        <p:spPr>
          <a:xfrm>
            <a:off x="3884398" y="3662694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X2</a:t>
            </a:r>
            <a:endParaRPr 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DCCB71-4ABD-D143-F570-877022E502AB}"/>
              </a:ext>
            </a:extLst>
          </p:cNvPr>
          <p:cNvSpPr txBox="1"/>
          <p:nvPr/>
        </p:nvSpPr>
        <p:spPr>
          <a:xfrm>
            <a:off x="5379823" y="3691269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XT</a:t>
            </a:r>
            <a:endParaRPr lang="en-US" sz="1400" b="1" dirty="0" err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DF5838-1560-77ED-4182-1141DEB80526}"/>
              </a:ext>
            </a:extLst>
          </p:cNvPr>
          <p:cNvCxnSpPr/>
          <p:nvPr/>
        </p:nvCxnSpPr>
        <p:spPr>
          <a:xfrm flipV="1">
            <a:off x="3570172" y="3333973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EFF390-467C-4AC2-1CC8-F5E3A0A24321}"/>
              </a:ext>
            </a:extLst>
          </p:cNvPr>
          <p:cNvCxnSpPr>
            <a:cxnSpLocks/>
          </p:cNvCxnSpPr>
          <p:nvPr/>
        </p:nvCxnSpPr>
        <p:spPr>
          <a:xfrm flipV="1">
            <a:off x="4068045" y="3333973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E38000-F114-AEF0-9A6D-F51A66637088}"/>
              </a:ext>
            </a:extLst>
          </p:cNvPr>
          <p:cNvCxnSpPr>
            <a:cxnSpLocks/>
          </p:cNvCxnSpPr>
          <p:nvPr/>
        </p:nvCxnSpPr>
        <p:spPr>
          <a:xfrm flipV="1">
            <a:off x="4565918" y="3333973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350906-A120-E508-F21E-DEEE80A36E88}"/>
              </a:ext>
            </a:extLst>
          </p:cNvPr>
          <p:cNvCxnSpPr>
            <a:cxnSpLocks/>
          </p:cNvCxnSpPr>
          <p:nvPr/>
        </p:nvCxnSpPr>
        <p:spPr>
          <a:xfrm flipV="1">
            <a:off x="5082940" y="3333973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4E4203-C4FD-690A-C7BE-D2E970BFA067}"/>
              </a:ext>
            </a:extLst>
          </p:cNvPr>
          <p:cNvCxnSpPr>
            <a:cxnSpLocks/>
          </p:cNvCxnSpPr>
          <p:nvPr/>
        </p:nvCxnSpPr>
        <p:spPr>
          <a:xfrm flipV="1">
            <a:off x="5580813" y="3333973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77163D-5765-2B82-7E69-57AF03CA2CB8}"/>
              </a:ext>
            </a:extLst>
          </p:cNvPr>
          <p:cNvCxnSpPr>
            <a:cxnSpLocks/>
          </p:cNvCxnSpPr>
          <p:nvPr/>
        </p:nvCxnSpPr>
        <p:spPr>
          <a:xfrm flipV="1">
            <a:off x="9821820" y="3292784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4E16EE-055F-E4F5-7132-7D2DD0F6525E}"/>
              </a:ext>
            </a:extLst>
          </p:cNvPr>
          <p:cNvCxnSpPr>
            <a:cxnSpLocks/>
          </p:cNvCxnSpPr>
          <p:nvPr/>
        </p:nvCxnSpPr>
        <p:spPr>
          <a:xfrm flipV="1">
            <a:off x="8730329" y="3292784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8A4665-FEBE-8CCC-BFBF-7F9ABB6CB478}"/>
              </a:ext>
            </a:extLst>
          </p:cNvPr>
          <p:cNvCxnSpPr>
            <a:cxnSpLocks/>
          </p:cNvCxnSpPr>
          <p:nvPr/>
        </p:nvCxnSpPr>
        <p:spPr>
          <a:xfrm flipV="1">
            <a:off x="9218627" y="3292784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36D294-20A2-5977-D0B0-2FFF3572186F}"/>
              </a:ext>
            </a:extLst>
          </p:cNvPr>
          <p:cNvCxnSpPr>
            <a:cxnSpLocks/>
          </p:cNvCxnSpPr>
          <p:nvPr/>
        </p:nvCxnSpPr>
        <p:spPr>
          <a:xfrm flipV="1">
            <a:off x="9802671" y="2324100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D5CBA5-B024-D172-7EF6-7908CDBCA803}"/>
              </a:ext>
            </a:extLst>
          </p:cNvPr>
          <p:cNvCxnSpPr>
            <a:cxnSpLocks/>
          </p:cNvCxnSpPr>
          <p:nvPr/>
        </p:nvCxnSpPr>
        <p:spPr>
          <a:xfrm flipV="1">
            <a:off x="8711180" y="2324100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42F988B-C362-3790-D1CF-108FE42EC1EF}"/>
              </a:ext>
            </a:extLst>
          </p:cNvPr>
          <p:cNvCxnSpPr>
            <a:cxnSpLocks/>
          </p:cNvCxnSpPr>
          <p:nvPr/>
        </p:nvCxnSpPr>
        <p:spPr>
          <a:xfrm flipV="1">
            <a:off x="9199478" y="2324100"/>
            <a:ext cx="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9">
            <a:extLst>
              <a:ext uri="{FF2B5EF4-FFF2-40B4-BE49-F238E27FC236}">
                <a16:creationId xmlns:a16="http://schemas.microsoft.com/office/drawing/2014/main" id="{E800F9D3-EEF7-2D53-E19C-6E16E60A9831}"/>
              </a:ext>
            </a:extLst>
          </p:cNvPr>
          <p:cNvSpPr txBox="1"/>
          <p:nvPr/>
        </p:nvSpPr>
        <p:spPr>
          <a:xfrm>
            <a:off x="8600113" y="2015790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cs typeface="Calibri"/>
              </a:rPr>
              <a:t>P1</a:t>
            </a:r>
            <a:endParaRPr lang="en-US" sz="1400" b="1" dirty="0"/>
          </a:p>
        </p:txBody>
      </p:sp>
      <p:sp>
        <p:nvSpPr>
          <p:cNvPr id="67" name="TextBox 10">
            <a:extLst>
              <a:ext uri="{FF2B5EF4-FFF2-40B4-BE49-F238E27FC236}">
                <a16:creationId xmlns:a16="http://schemas.microsoft.com/office/drawing/2014/main" id="{0D365695-B3CE-DAFE-7401-77512F01F1A4}"/>
              </a:ext>
            </a:extLst>
          </p:cNvPr>
          <p:cNvSpPr txBox="1"/>
          <p:nvPr/>
        </p:nvSpPr>
        <p:spPr>
          <a:xfrm>
            <a:off x="9631319" y="2015791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cs typeface="Calibri"/>
              </a:rPr>
              <a:t>P3</a:t>
            </a:r>
            <a:endParaRPr lang="en-US" sz="1400" b="1" dirty="0"/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5BD145F8-2078-0380-11BB-DCBBF12110A6}"/>
              </a:ext>
            </a:extLst>
          </p:cNvPr>
          <p:cNvSpPr txBox="1"/>
          <p:nvPr/>
        </p:nvSpPr>
        <p:spPr>
          <a:xfrm>
            <a:off x="9035256" y="2015791"/>
            <a:ext cx="3905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cs typeface="Calibri"/>
              </a:rPr>
              <a:t>P2</a:t>
            </a:r>
            <a:endParaRPr lang="en-US" sz="1400" b="1" dirty="0"/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B90D198F-0070-51EF-0F0F-BCE820769F20}"/>
              </a:ext>
            </a:extLst>
          </p:cNvPr>
          <p:cNvSpPr txBox="1"/>
          <p:nvPr/>
        </p:nvSpPr>
        <p:spPr>
          <a:xfrm>
            <a:off x="8545469" y="3659605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Y1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21BC6123-7FD0-231C-BF2B-73B84B955325}"/>
              </a:ext>
            </a:extLst>
          </p:cNvPr>
          <p:cNvSpPr txBox="1"/>
          <p:nvPr/>
        </p:nvSpPr>
        <p:spPr>
          <a:xfrm>
            <a:off x="9031244" y="3659604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43CB10E-7B76-0AEC-1136-39439721BDEE}"/>
              </a:ext>
            </a:extLst>
          </p:cNvPr>
          <p:cNvSpPr txBox="1"/>
          <p:nvPr/>
        </p:nvSpPr>
        <p:spPr>
          <a:xfrm>
            <a:off x="9640844" y="3650079"/>
            <a:ext cx="39052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Y3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831322-8C40-159B-3436-2E7D63CFFD12}"/>
              </a:ext>
            </a:extLst>
          </p:cNvPr>
          <p:cNvSpPr txBox="1"/>
          <p:nvPr/>
        </p:nvSpPr>
        <p:spPr>
          <a:xfrm>
            <a:off x="3328236" y="6174706"/>
            <a:ext cx="7603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Encoder – Decoder Transformer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954F0-A1AA-B7CA-517B-6825D7902073}"/>
              </a:ext>
            </a:extLst>
          </p:cNvPr>
          <p:cNvSpPr txBox="1"/>
          <p:nvPr/>
        </p:nvSpPr>
        <p:spPr>
          <a:xfrm>
            <a:off x="3213773" y="4739302"/>
            <a:ext cx="385110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Encoder Input:</a:t>
            </a:r>
            <a:r>
              <a:rPr lang="en-US" sz="1200" dirty="0">
                <a:cs typeface="Calibri"/>
              </a:rPr>
              <a:t> X1,X2,X3...XT (fixed length)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b="1" dirty="0">
                <a:cs typeface="Calibri"/>
              </a:rPr>
              <a:t>Decoder Input:</a:t>
            </a:r>
            <a:r>
              <a:rPr lang="en-US" sz="1200" dirty="0">
                <a:cs typeface="Calibri"/>
              </a:rPr>
              <a:t> Y1,Y2,Y3</a:t>
            </a:r>
          </a:p>
          <a:p>
            <a:r>
              <a:rPr lang="en-US" sz="1200" b="1" dirty="0">
                <a:cs typeface="Calibri"/>
              </a:rPr>
              <a:t>Decoder Output:</a:t>
            </a:r>
            <a:r>
              <a:rPr lang="en-US" sz="1200" dirty="0">
                <a:cs typeface="Calibri"/>
              </a:rPr>
              <a:t> P1,P2,P3...Pt.. PT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b="1" dirty="0">
                <a:cs typeface="Calibri"/>
              </a:rPr>
              <a:t>BOS: </a:t>
            </a:r>
            <a:r>
              <a:rPr lang="en-US" sz="1200" dirty="0">
                <a:cs typeface="Calibri"/>
              </a:rPr>
              <a:t>Beginning of sequence</a:t>
            </a:r>
          </a:p>
          <a:p>
            <a:endParaRPr lang="en-US" sz="12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B6A26-A07B-2344-0EF6-9601A92595A1}"/>
              </a:ext>
            </a:extLst>
          </p:cNvPr>
          <p:cNvSpPr txBox="1"/>
          <p:nvPr/>
        </p:nvSpPr>
        <p:spPr>
          <a:xfrm>
            <a:off x="3298862" y="3933404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How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82EAF-660D-EC8C-34CF-BB840B70705E}"/>
              </a:ext>
            </a:extLst>
          </p:cNvPr>
          <p:cNvSpPr txBox="1"/>
          <p:nvPr/>
        </p:nvSpPr>
        <p:spPr>
          <a:xfrm>
            <a:off x="3840281" y="3943429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are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0B973-AA95-50F7-38F3-A06D19B31656}"/>
              </a:ext>
            </a:extLst>
          </p:cNvPr>
          <p:cNvSpPr txBox="1"/>
          <p:nvPr/>
        </p:nvSpPr>
        <p:spPr>
          <a:xfrm>
            <a:off x="5354257" y="3943429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you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46C12A-6E73-343E-4EBA-CDF9720E00BB}"/>
              </a:ext>
            </a:extLst>
          </p:cNvPr>
          <p:cNvSpPr txBox="1"/>
          <p:nvPr/>
        </p:nvSpPr>
        <p:spPr>
          <a:xfrm>
            <a:off x="8660773" y="3972424"/>
            <a:ext cx="2702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00151-D910-B1F4-0103-0B2618CB33B0}"/>
              </a:ext>
            </a:extLst>
          </p:cNvPr>
          <p:cNvSpPr txBox="1"/>
          <p:nvPr/>
        </p:nvSpPr>
        <p:spPr>
          <a:xfrm>
            <a:off x="8951536" y="3942347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am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8DDCF-E2FE-13CA-42A8-EC69B36D251D}"/>
              </a:ext>
            </a:extLst>
          </p:cNvPr>
          <p:cNvSpPr txBox="1"/>
          <p:nvPr/>
        </p:nvSpPr>
        <p:spPr>
          <a:xfrm>
            <a:off x="9563141" y="3972424"/>
            <a:ext cx="5308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well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0E000DE6-78C9-FC69-7BE9-1F46483C8F71}"/>
              </a:ext>
            </a:extLst>
          </p:cNvPr>
          <p:cNvSpPr txBox="1"/>
          <p:nvPr/>
        </p:nvSpPr>
        <p:spPr>
          <a:xfrm>
            <a:off x="8595600" y="1624263"/>
            <a:ext cx="390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347FCBDF-07A5-4792-3231-CE1C22528BC3}"/>
              </a:ext>
            </a:extLst>
          </p:cNvPr>
          <p:cNvSpPr txBox="1"/>
          <p:nvPr/>
        </p:nvSpPr>
        <p:spPr>
          <a:xfrm>
            <a:off x="9091401" y="1624262"/>
            <a:ext cx="390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375623"/>
                </a:solidFill>
                <a:cs typeface="Calibri"/>
              </a:rPr>
              <a:t>Y2</a:t>
            </a:r>
            <a:endParaRPr lang="en-US" sz="1400" dirty="0">
              <a:solidFill>
                <a:srgbClr val="375623"/>
              </a:solidFill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DEF85D8-080F-AF74-9FB8-BE2C838FFE1B}"/>
              </a:ext>
            </a:extLst>
          </p:cNvPr>
          <p:cNvSpPr txBox="1"/>
          <p:nvPr/>
        </p:nvSpPr>
        <p:spPr>
          <a:xfrm>
            <a:off x="9701001" y="1624764"/>
            <a:ext cx="390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375623"/>
                </a:solidFill>
                <a:cs typeface="Calibri"/>
              </a:rPr>
              <a:t>Y3</a:t>
            </a:r>
            <a:endParaRPr lang="en-US" sz="1400" dirty="0">
              <a:solidFill>
                <a:srgbClr val="37562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BB4494-8DA1-DB23-DC9B-0BFAD5B94AC4}"/>
              </a:ext>
            </a:extLst>
          </p:cNvPr>
          <p:cNvSpPr txBox="1"/>
          <p:nvPr/>
        </p:nvSpPr>
        <p:spPr>
          <a:xfrm>
            <a:off x="8660772" y="1265319"/>
            <a:ext cx="27020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I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1FC03B-E2C4-64DA-7A70-59DCFBEDED70}"/>
              </a:ext>
            </a:extLst>
          </p:cNvPr>
          <p:cNvSpPr txBox="1"/>
          <p:nvPr/>
        </p:nvSpPr>
        <p:spPr>
          <a:xfrm>
            <a:off x="9021720" y="1265320"/>
            <a:ext cx="53089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am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93D51A-3BCF-D9A8-77BE-C984BFD59830}"/>
              </a:ext>
            </a:extLst>
          </p:cNvPr>
          <p:cNvSpPr txBox="1"/>
          <p:nvPr/>
        </p:nvSpPr>
        <p:spPr>
          <a:xfrm>
            <a:off x="9673430" y="1265319"/>
            <a:ext cx="53089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well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A4E42B-AF70-7ED4-2D14-746F27ED395B}"/>
              </a:ext>
            </a:extLst>
          </p:cNvPr>
          <p:cNvCxnSpPr/>
          <p:nvPr/>
        </p:nvCxnSpPr>
        <p:spPr>
          <a:xfrm flipV="1">
            <a:off x="6298910" y="3356431"/>
            <a:ext cx="2006" cy="29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E2C17C-1F73-716D-F08E-85C7CDAD4A2F}"/>
              </a:ext>
            </a:extLst>
          </p:cNvPr>
          <p:cNvSpPr txBox="1"/>
          <p:nvPr/>
        </p:nvSpPr>
        <p:spPr>
          <a:xfrm>
            <a:off x="5907870" y="3693585"/>
            <a:ext cx="7883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&lt;pad&gt;</a:t>
            </a:r>
            <a:endParaRPr lang="en-US" sz="1400" b="1" dirty="0"/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A8C9F8BA-B43F-8EB3-C664-8BF96F191884}"/>
              </a:ext>
            </a:extLst>
          </p:cNvPr>
          <p:cNvSpPr/>
          <p:nvPr/>
        </p:nvSpPr>
        <p:spPr>
          <a:xfrm rot="16200000">
            <a:off x="4168641" y="2673098"/>
            <a:ext cx="842212" cy="245644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07AE7-D4D9-D825-D661-A8424073A7ED}"/>
              </a:ext>
            </a:extLst>
          </p:cNvPr>
          <p:cNvSpPr txBox="1"/>
          <p:nvPr/>
        </p:nvSpPr>
        <p:spPr>
          <a:xfrm>
            <a:off x="10164719" y="1626267"/>
            <a:ext cx="48076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EOS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5F4F1F-C0CC-6BD4-296E-17F6ED5595AD}"/>
              </a:ext>
            </a:extLst>
          </p:cNvPr>
          <p:cNvSpPr/>
          <p:nvPr/>
        </p:nvSpPr>
        <p:spPr>
          <a:xfrm>
            <a:off x="7660418" y="2695575"/>
            <a:ext cx="3170917" cy="6013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Decoder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D823AA-BFAB-D45D-CACB-D988673FF48B}"/>
              </a:ext>
            </a:extLst>
          </p:cNvPr>
          <p:cNvCxnSpPr>
            <a:cxnSpLocks/>
          </p:cNvCxnSpPr>
          <p:nvPr/>
        </p:nvCxnSpPr>
        <p:spPr>
          <a:xfrm flipV="1">
            <a:off x="8121531" y="3304944"/>
            <a:ext cx="2006" cy="29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DC82AD-2260-2DCF-870D-ED0B909D944B}"/>
              </a:ext>
            </a:extLst>
          </p:cNvPr>
          <p:cNvSpPr txBox="1"/>
          <p:nvPr/>
        </p:nvSpPr>
        <p:spPr>
          <a:xfrm>
            <a:off x="7720195" y="3652396"/>
            <a:ext cx="74713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cs typeface="Calibri"/>
              </a:rPr>
              <a:t>&lt;BOS&gt;</a:t>
            </a:r>
            <a:endParaRPr lang="en-US" sz="1400" b="1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2028DDD-C34E-2808-E8C8-64BD8ECB1DA6}"/>
              </a:ext>
            </a:extLst>
          </p:cNvPr>
          <p:cNvSpPr/>
          <p:nvPr/>
        </p:nvSpPr>
        <p:spPr>
          <a:xfrm>
            <a:off x="6539867" y="2934728"/>
            <a:ext cx="1121320" cy="19537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dcterms:created xsi:type="dcterms:W3CDTF">2024-01-23T23:19:45Z</dcterms:created>
  <dcterms:modified xsi:type="dcterms:W3CDTF">2024-01-24T02:53:41Z</dcterms:modified>
</cp:coreProperties>
</file>