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3.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 name="Shape 35"/>
        <p:cNvGrpSpPr/>
        <p:nvPr/>
      </p:nvGrpSpPr>
      <p:grpSpPr>
        <a:xfrm>
          <a:off y="0" x="0"/>
          <a:ext cy="0" cx="0"/>
          <a:chOff y="0" x="0"/>
          <a:chExt cy="0" cx="0"/>
        </a:xfrm>
      </p:grpSpPr>
      <p:sp>
        <p:nvSpPr>
          <p:cNvPr id="36" name="Shape 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7" name="Shape 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0" name="Shape 100"/>
        <p:cNvGrpSpPr/>
        <p:nvPr/>
      </p:nvGrpSpPr>
      <p:grpSpPr>
        <a:xfrm>
          <a:off y="0" x="0"/>
          <a:ext cy="0" cx="0"/>
          <a:chOff y="0" x="0"/>
          <a:chExt cy="0" cx="0"/>
        </a:xfrm>
      </p:grpSpPr>
      <p:sp>
        <p:nvSpPr>
          <p:cNvPr id="101" name="Shape 10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2" name="Shape 10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5" name="Shape 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9" name="Shape 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media/image04.jpg" Type="http://schemas.openxmlformats.org/officeDocument/2006/relationships/image" Id="rId2"/><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type="ctrTitle"/>
          </p:nvPr>
        </p:nvSpPr>
        <p:spPr>
          <a:xfrm>
            <a:off y="563759" x="457200"/>
            <a:ext cy="3009600" cx="8229600"/>
          </a:xfrm>
          <a:prstGeom prst="rect">
            <a:avLst/>
          </a:prstGeom>
        </p:spPr>
        <p:txBody>
          <a:bodyPr bIns="91425" rIns="91425" lIns="91425" tIns="91425" anchor="t"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0" name="Shape 10"/>
          <p:cNvSpPr txBox="1"/>
          <p:nvPr>
            <p:ph idx="1" type="subTitle"/>
          </p:nvPr>
        </p:nvSpPr>
        <p:spPr>
          <a:xfrm>
            <a:off y="3716392" x="457200"/>
            <a:ext cy="1232699" cx="8229600"/>
          </a:xfrm>
          <a:prstGeom prst="rect">
            <a:avLst/>
          </a:prstGeom>
        </p:spPr>
        <p:txBody>
          <a:bodyPr bIns="91425" rIns="91425" lIns="91425" tIns="91425" anchor="t" anchorCtr="0"/>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1" name="Shape 11"/>
          <p:cNvCxnSpPr/>
          <p:nvPr/>
        </p:nvCxnSpPr>
        <p:spPr>
          <a:xfrm>
            <a:off y="411479" x="457200"/>
            <a:ext cy="0" cx="8229600"/>
          </a:xfrm>
          <a:prstGeom prst="straightConnector1">
            <a:avLst/>
          </a:prstGeom>
          <a:noFill/>
          <a:ln w="57150" cap="flat">
            <a:solidFill>
              <a:schemeClr val="accent1"/>
            </a:solidFill>
            <a:prstDash val="solid"/>
            <a:round/>
            <a:headEnd w="med" len="med" type="none"/>
            <a:tailEnd w="med" len="med" type="none"/>
          </a:ln>
        </p:spPr>
      </p:cxnSp>
      <p:cxnSp>
        <p:nvCxnSpPr>
          <p:cNvPr id="12" name="Shape 12"/>
          <p:cNvCxnSpPr/>
          <p:nvPr/>
        </p:nvCxnSpPr>
        <p:spPr>
          <a:xfrm>
            <a:off y="3633382" x="457200"/>
            <a:ext cy="0" cx="8229600"/>
          </a:xfrm>
          <a:prstGeom prst="straightConnector1">
            <a:avLst/>
          </a:prstGeom>
          <a:noFill/>
          <a:ln w="57150" cap="flat">
            <a:solidFill>
              <a:schemeClr val="accent1"/>
            </a:solidFill>
            <a:prstDash val="solid"/>
            <a:round/>
            <a:headEnd w="med" len="med" type="none"/>
            <a:tailEnd w="med" len="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5" name="Shape 15"/>
          <p:cNvSpPr txBox="1"/>
          <p:nvPr>
            <p:ph idx="1" type="body"/>
          </p:nvPr>
        </p:nvSpPr>
        <p:spPr>
          <a:xfrm>
            <a:off y="1200150" x="457200"/>
            <a:ext cy="37256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6" name="Shape 16"/>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9" name="Shape 19"/>
          <p:cNvSpPr txBox="1"/>
          <p:nvPr>
            <p:ph idx="1" type="body"/>
          </p:nvPr>
        </p:nvSpPr>
        <p:spPr>
          <a:xfrm>
            <a:off y="1200150" x="457200"/>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2" type="body"/>
          </p:nvPr>
        </p:nvSpPr>
        <p:spPr>
          <a:xfrm>
            <a:off y="1200150" x="4692273"/>
            <a:ext cy="3725699"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1" name="Shape 21"/>
          <p:cNvCxnSpPr/>
          <p:nvPr/>
        </p:nvCxnSpPr>
        <p:spPr>
          <a:xfrm>
            <a:off y="1143000" x="457200"/>
            <a:ext cy="0" cx="8229600"/>
          </a:xfrm>
          <a:prstGeom prst="straightConnector1">
            <a:avLst/>
          </a:prstGeom>
          <a:noFill/>
          <a:ln w="50800" cap="flat">
            <a:solidFill>
              <a:srgbClr val="DA0002"/>
            </a:solidFill>
            <a:prstDash val="solid"/>
            <a:round/>
            <a:headEnd w="med" len="med" type="none"/>
            <a:tailEnd w="med" len="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y="1143000" x="457200"/>
            <a:ext cy="0" cx="8229600"/>
          </a:xfrm>
          <a:prstGeom prst="straightConnector1">
            <a:avLst/>
          </a:prstGeom>
          <a:noFill/>
          <a:ln w="50800" cap="flat">
            <a:solidFill>
              <a:schemeClr val="accent1"/>
            </a:solidFill>
            <a:prstDash val="solid"/>
            <a:round/>
            <a:headEnd w="med" len="med" type="none"/>
            <a:tailEnd w="med" len="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5" name="Shape 25"/>
        <p:cNvGrpSpPr/>
        <p:nvPr/>
      </p:nvGrpSpPr>
      <p:grpSpPr>
        <a:xfrm>
          <a:off y="0" x="0"/>
          <a:ext cy="0" cx="0"/>
          <a:chOff y="0" x="0"/>
          <a:chExt cy="0" cx="0"/>
        </a:xfrm>
      </p:grpSpPr>
      <p:sp>
        <p:nvSpPr>
          <p:cNvPr id="26" name="Shape 26"/>
          <p:cNvSpPr txBox="1"/>
          <p:nvPr>
            <p:ph idx="1" type="body"/>
          </p:nvPr>
        </p:nvSpPr>
        <p:spPr>
          <a:xfrm>
            <a:off y="4406309" x="457200"/>
            <a:ext cy="519599" cx="8229600"/>
          </a:xfrm>
          <a:prstGeom prst="rect">
            <a:avLst/>
          </a:prstGeom>
        </p:spPr>
        <p:txBody>
          <a:bodyPr bIns="91425" rIns="91425" lIns="91425" tIns="91425" anchor="t" anchorCtr="0"/>
          <a:lstStyle>
            <a:lvl1pPr algn="ctr">
              <a:spcBef>
                <a:spcPts val="0"/>
              </a:spcBef>
              <a:buSzPct val="100000"/>
              <a:buNone/>
              <a:defRPr sz="1800"/>
            </a:lvl1pPr>
          </a:lstStyle>
          <a:p/>
        </p:txBody>
      </p:sp>
      <p:cxnSp>
        <p:nvCxnSpPr>
          <p:cNvPr id="27" name="Shape 27"/>
          <p:cNvCxnSpPr/>
          <p:nvPr/>
        </p:nvCxnSpPr>
        <p:spPr>
          <a:xfrm>
            <a:off y="4317760" x="457200"/>
            <a:ext cy="0" cx="8229600"/>
          </a:xfrm>
          <a:prstGeom prst="straightConnector1">
            <a:avLst/>
          </a:prstGeom>
          <a:noFill/>
          <a:ln w="50800" cap="flat">
            <a:solidFill>
              <a:schemeClr val="lt2"/>
            </a:solidFill>
            <a:prstDash val="solid"/>
            <a:round/>
            <a:headEnd w="med" len="med" type="none"/>
            <a:tailEnd w="med" len="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8" name="Shape 28"/>
        <p:cNvGrpSpPr/>
        <p:nvPr/>
      </p:nvGrpSpPr>
      <p:grpSpPr>
        <a:xfrm>
          <a:off y="0" x="0"/>
          <a:ext cy="0" cx="0"/>
          <a:chOff y="0" x="0"/>
          <a:chExt cy="0" cx="0"/>
        </a:xfrm>
      </p:grpSpPr>
      <p:cxnSp>
        <p:nvCxnSpPr>
          <p:cNvPr id="29" name="Shape 29"/>
          <p:cNvCxnSpPr/>
          <p:nvPr/>
        </p:nvCxnSpPr>
        <p:spPr>
          <a:xfrm>
            <a:off y="113139" x="457200"/>
            <a:ext cy="0" cx="8229600"/>
          </a:xfrm>
          <a:prstGeom prst="straightConnector1">
            <a:avLst/>
          </a:prstGeom>
          <a:noFill/>
          <a:ln w="50800" cap="flat">
            <a:solidFill>
              <a:schemeClr val="lt2"/>
            </a:solidFill>
            <a:prstDash val="solid"/>
            <a:round/>
            <a:headEnd w="med" len="med" type="none"/>
            <a:tailEnd w="med" len="med" type="none"/>
          </a:ln>
        </p:spPr>
      </p:cxnSp>
      <p:pic>
        <p:nvPicPr>
          <p:cNvPr id="30" name="Shape 30"/>
          <p:cNvPicPr preferRelativeResize="0"/>
          <p:nvPr/>
        </p:nvPicPr>
        <p:blipFill>
          <a:blip r:embed="rId2"/>
          <a:stretch>
            <a:fillRect/>
          </a:stretch>
        </p:blipFill>
        <p:spPr>
          <a:xfrm>
            <a:off y="190312" x="368787"/>
            <a:ext cy="4762874" cx="840642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y="5023259" x="457200"/>
            <a:ext cy="0" cx="8229600"/>
          </a:xfrm>
          <a:prstGeom prst="straightConnector1">
            <a:avLst/>
          </a:prstGeom>
          <a:noFill/>
          <a:ln w="50800" cap="flat">
            <a:solidFill>
              <a:schemeClr val="lt2"/>
            </a:solidFill>
            <a:prstDash val="solid"/>
            <a:round/>
            <a:headEnd w="med" len="med" type="none"/>
            <a:tailEnd w="med" len="med" type="none"/>
          </a:ln>
        </p:spPr>
      </p:cxn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6.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3.xml" Type="http://schemas.openxmlformats.org/officeDocument/2006/relationships/slideLayout" Id="rId1"/><Relationship Target="../media/image01.gif"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3.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3.xml" Type="http://schemas.openxmlformats.org/officeDocument/2006/relationships/slideLayout" Id="rId1"/><Relationship Target="../media/image00.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xml" Type="http://schemas.openxmlformats.org/officeDocument/2006/relationships/slideLayout" Id="rId1"/><Relationship Target="../media/image00.jp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2.jp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3.jp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3.xml" Type="http://schemas.openxmlformats.org/officeDocument/2006/relationships/slideLayout" Id="rId1"/><Relationship Target="../media/image05.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y="0" x="0"/>
          <a:ext cy="0" cx="0"/>
          <a:chOff y="0" x="0"/>
          <a:chExt cy="0" cx="0"/>
        </a:xfrm>
      </p:grpSpPr>
      <p:sp>
        <p:nvSpPr>
          <p:cNvPr id="32" name="Shape 32"/>
          <p:cNvSpPr txBox="1"/>
          <p:nvPr>
            <p:ph type="ctrTitle"/>
          </p:nvPr>
        </p:nvSpPr>
        <p:spPr>
          <a:xfrm>
            <a:off y="364328" x="528300"/>
            <a:ext cy="1929000" cx="8229600"/>
          </a:xfrm>
          <a:prstGeom prst="rect">
            <a:avLst/>
          </a:prstGeom>
        </p:spPr>
        <p:txBody>
          <a:bodyPr bIns="91425" rIns="91425" lIns="91425" tIns="91425" anchor="b" anchorCtr="0">
            <a:noAutofit/>
          </a:bodyPr>
          <a:lstStyle/>
          <a:p>
            <a:pPr rtl="0" lvl="0">
              <a:spcBef>
                <a:spcPts val="0"/>
              </a:spcBef>
              <a:buNone/>
            </a:pPr>
            <a:r>
              <a:rPr sz="6000" lang="en"/>
              <a:t>Project 1 : Find me a recipe</a:t>
            </a:r>
          </a:p>
        </p:txBody>
      </p:sp>
      <p:sp>
        <p:nvSpPr>
          <p:cNvPr id="33" name="Shape 33"/>
          <p:cNvSpPr txBox="1"/>
          <p:nvPr/>
        </p:nvSpPr>
        <p:spPr>
          <a:xfrm>
            <a:off y="2293325" x="630900"/>
            <a:ext cy="853199" cx="7882199"/>
          </a:xfrm>
          <a:prstGeom prst="rect">
            <a:avLst/>
          </a:prstGeom>
        </p:spPr>
        <p:txBody>
          <a:bodyPr bIns="91425" rIns="91425" lIns="91425" tIns="91425" anchor="t" anchorCtr="0">
            <a:noAutofit/>
          </a:bodyPr>
          <a:lstStyle/>
          <a:p>
            <a:pPr rtl="0" lvl="0">
              <a:spcBef>
                <a:spcPts val="600"/>
              </a:spcBef>
              <a:buNone/>
            </a:pPr>
            <a:r>
              <a:rPr sz="2400" lang="en">
                <a:solidFill>
                  <a:schemeClr val="dk1"/>
                </a:solidFill>
              </a:rPr>
              <a:t>Download a bunch of recipes on </a:t>
            </a:r>
            <a:r>
              <a:rPr u="sng" sz="2400" lang="en">
                <a:solidFill>
                  <a:srgbClr val="0000FF"/>
                </a:solidFill>
              </a:rPr>
              <a:t>marmiton.org</a:t>
            </a:r>
            <a:r>
              <a:rPr sz="2400" lang="en">
                <a:solidFill>
                  <a:schemeClr val="dk1"/>
                </a:solidFill>
              </a:rPr>
              <a:t> and organise them by time of cooking</a:t>
            </a:r>
          </a:p>
        </p:txBody>
      </p:sp>
      <p:sp>
        <p:nvSpPr>
          <p:cNvPr id="34" name="Shape 34"/>
          <p:cNvSpPr txBox="1"/>
          <p:nvPr>
            <p:ph idx="1" type="subTitle"/>
          </p:nvPr>
        </p:nvSpPr>
        <p:spPr>
          <a:xfrm>
            <a:off y="3538667" x="528300"/>
            <a:ext cy="1232699" cx="8229600"/>
          </a:xfrm>
          <a:prstGeom prst="rect">
            <a:avLst/>
          </a:prstGeom>
        </p:spPr>
        <p:txBody>
          <a:bodyPr bIns="91425" rIns="91425" lIns="91425" tIns="91425" anchor="t" anchorCtr="0">
            <a:noAutofit/>
          </a:bodyPr>
          <a:lstStyle/>
          <a:p>
            <a:pPr rtl="0" lvl="0">
              <a:spcBef>
                <a:spcPts val="0"/>
              </a:spcBef>
              <a:buNone/>
            </a:pPr>
            <a:r>
              <a:rPr sz="2400" lang="en"/>
              <a:t>Amélie Marichal</a:t>
            </a:r>
          </a:p>
          <a:p>
            <a:pPr rtl="0" lvl="0">
              <a:spcBef>
                <a:spcPts val="0"/>
              </a:spcBef>
              <a:buNone/>
            </a:pPr>
            <a:r>
              <a:rPr sz="2400" lang="en"/>
              <a:t>Lucas Baylé</a:t>
            </a:r>
          </a:p>
          <a:p>
            <a:pPr rtl="0" lvl="0">
              <a:spcBef>
                <a:spcPts val="0"/>
              </a:spcBef>
              <a:buNone/>
            </a:pPr>
            <a:r>
              <a:rPr sz="2400" lang="en"/>
              <a:t>Augustin Guillaud</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Progress status (phase 3)</a:t>
            </a:r>
          </a:p>
        </p:txBody>
      </p:sp>
      <p:sp>
        <p:nvSpPr>
          <p:cNvPr id="98" name="Shape 98"/>
          <p:cNvSpPr txBox="1"/>
          <p:nvPr>
            <p:ph idx="1" type="body"/>
          </p:nvPr>
        </p:nvSpPr>
        <p:spPr>
          <a:xfrm>
            <a:off y="1063375" x="1986975"/>
            <a:ext cy="3725699" cx="6852300"/>
          </a:xfrm>
          <a:prstGeom prst="rect">
            <a:avLst/>
          </a:prstGeom>
        </p:spPr>
        <p:txBody>
          <a:bodyPr bIns="91425" rIns="91425" lIns="91425" tIns="91425" anchor="t" anchorCtr="0">
            <a:noAutofit/>
          </a:bodyPr>
          <a:lstStyle/>
          <a:p>
            <a:pPr rtl="0" lvl="0">
              <a:lnSpc>
                <a:spcPct val="115000"/>
              </a:lnSpc>
              <a:spcBef>
                <a:spcPts val="0"/>
              </a:spcBef>
              <a:buNone/>
            </a:pPr>
            <a:r>
              <a:t/>
            </a:r>
            <a:endParaRPr sz="1400" i="1"/>
          </a:p>
          <a:p>
            <a:pPr rtl="0" lvl="0" indent="-317500" marL="457200">
              <a:lnSpc>
                <a:spcPct val="115000"/>
              </a:lnSpc>
              <a:spcBef>
                <a:spcPts val="0"/>
              </a:spcBef>
              <a:buClr>
                <a:schemeClr val="dk1"/>
              </a:buClr>
              <a:buSzPct val="100000"/>
              <a:buFont typeface="Arial"/>
              <a:buChar char="●"/>
            </a:pPr>
            <a:r>
              <a:rPr sz="1400" lang="en"/>
              <a:t>Prevent the script from errors due to the elements written by the user when asked the name of the recipe </a:t>
            </a:r>
          </a:p>
          <a:p>
            <a:pPr rtl="0" lvl="0">
              <a:lnSpc>
                <a:spcPct val="115000"/>
              </a:lnSpc>
              <a:spcBef>
                <a:spcPts val="0"/>
              </a:spcBef>
              <a:buNone/>
            </a:pPr>
            <a:r>
              <a:t/>
            </a:r>
            <a:endParaRPr sz="1400"/>
          </a:p>
          <a:p>
            <a:pPr rtl="0" lvl="0" indent="-317500" marL="457200">
              <a:lnSpc>
                <a:spcPct val="115000"/>
              </a:lnSpc>
              <a:spcBef>
                <a:spcPts val="0"/>
              </a:spcBef>
              <a:buClr>
                <a:schemeClr val="dk1"/>
              </a:buClr>
              <a:buSzPct val="100000"/>
              <a:buFont typeface="Arial"/>
              <a:buChar char="●"/>
            </a:pPr>
            <a:r>
              <a:rPr sz="1400" lang="en"/>
              <a:t>Retrieve the recipe’s page corresponding to the best result considering the user’s choices </a:t>
            </a:r>
            <a:r>
              <a:rPr sz="1400" lang="en" i="1"/>
              <a:t>(by storing the sorted results in another file and using regex into the URL used to display recipes on Marmiton)</a:t>
            </a:r>
          </a:p>
          <a:p>
            <a:pPr rtl="0" lvl="0">
              <a:lnSpc>
                <a:spcPct val="115000"/>
              </a:lnSpc>
              <a:spcBef>
                <a:spcPts val="0"/>
              </a:spcBef>
              <a:buClr>
                <a:srgbClr val="000000"/>
              </a:buClr>
              <a:buFont typeface="Arial"/>
              <a:buNone/>
            </a:pPr>
            <a:r>
              <a:t/>
            </a:r>
            <a:endParaRPr sz="1400"/>
          </a:p>
          <a:p>
            <a:pPr rtl="0" lvl="0" indent="-317500" marL="457200">
              <a:lnSpc>
                <a:spcPct val="115000"/>
              </a:lnSpc>
              <a:spcBef>
                <a:spcPts val="0"/>
              </a:spcBef>
              <a:buClr>
                <a:schemeClr val="dk1"/>
              </a:buClr>
              <a:buSzPct val="100000"/>
              <a:buFont typeface="Arial"/>
              <a:buChar char="●"/>
            </a:pPr>
            <a:r>
              <a:rPr sz="1400" lang="en"/>
              <a:t>Add up preparation time and cooking time in order to ask how much time the user has to cook</a:t>
            </a:r>
          </a:p>
          <a:p>
            <a:pPr rtl="0" lvl="0">
              <a:lnSpc>
                <a:spcPct val="115000"/>
              </a:lnSpc>
              <a:spcBef>
                <a:spcPts val="0"/>
              </a:spcBef>
              <a:buNone/>
            </a:pPr>
            <a:r>
              <a:t/>
            </a:r>
            <a:endParaRPr sz="1400"/>
          </a:p>
          <a:p>
            <a:pPr rtl="0" lvl="0">
              <a:lnSpc>
                <a:spcPct val="115000"/>
              </a:lnSpc>
              <a:spcBef>
                <a:spcPts val="0"/>
              </a:spcBef>
              <a:buNone/>
            </a:pPr>
            <a:r>
              <a:t/>
            </a:r>
            <a:endParaRPr sz="1400"/>
          </a:p>
          <a:p>
            <a:pPr rtl="0" lvl="0">
              <a:lnSpc>
                <a:spcPct val="115000"/>
              </a:lnSpc>
              <a:spcBef>
                <a:spcPts val="0"/>
              </a:spcBef>
              <a:buNone/>
            </a:pPr>
            <a:r>
              <a:t/>
            </a:r>
            <a:endParaRPr sz="1400"/>
          </a:p>
          <a:p>
            <a:pPr rtl="0" lvl="0">
              <a:lnSpc>
                <a:spcPct val="115000"/>
              </a:lnSpc>
              <a:spcBef>
                <a:spcPts val="0"/>
              </a:spcBef>
              <a:buNone/>
            </a:pPr>
            <a:r>
              <a:rPr sz="1400" lang="en" i="1"/>
              <a:t>We will most likely not have enough time to do all of those but they are possible evolutions/ameliorations to our script. </a:t>
            </a:r>
          </a:p>
        </p:txBody>
      </p:sp>
      <p:pic>
        <p:nvPicPr>
          <p:cNvPr id="99" name="Shape 99"/>
          <p:cNvPicPr preferRelativeResize="0"/>
          <p:nvPr/>
        </p:nvPicPr>
        <p:blipFill>
          <a:blip r:embed="rId3"/>
          <a:stretch>
            <a:fillRect/>
          </a:stretch>
        </p:blipFill>
        <p:spPr>
          <a:xfrm>
            <a:off y="1256425" x="219950"/>
            <a:ext cy="1430900" cx="1614624"/>
          </a:xfrm>
          <a:prstGeom prst="rect">
            <a:avLst/>
          </a:prstGeom>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y="0" x="0"/>
          <a:ext cy="0" cx="0"/>
          <a:chOff y="0" x="0"/>
          <a:chExt cy="0" cx="0"/>
        </a:xfrm>
      </p:grpSpPr>
      <p:sp>
        <p:nvSpPr>
          <p:cNvPr id="39" name="Shape 39"/>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sz="3000" lang="en">
                <a:solidFill>
                  <a:schemeClr val="accent1"/>
                </a:solidFill>
              </a:rPr>
              <a:t>Project : The main ideas</a:t>
            </a:r>
          </a:p>
        </p:txBody>
      </p:sp>
      <p:pic>
        <p:nvPicPr>
          <p:cNvPr id="40" name="Shape 40"/>
          <p:cNvPicPr preferRelativeResize="0"/>
          <p:nvPr/>
        </p:nvPicPr>
        <p:blipFill>
          <a:blip r:embed="rId3"/>
          <a:stretch>
            <a:fillRect/>
          </a:stretch>
        </p:blipFill>
        <p:spPr>
          <a:xfrm>
            <a:off y="1203100" x="5350800"/>
            <a:ext cy="3786299" cx="3803025"/>
          </a:xfrm>
          <a:prstGeom prst="rect">
            <a:avLst/>
          </a:prstGeom>
        </p:spPr>
      </p:pic>
      <p:sp>
        <p:nvSpPr>
          <p:cNvPr id="41" name="Shape 41"/>
          <p:cNvSpPr txBox="1"/>
          <p:nvPr>
            <p:ph idx="1" type="body"/>
          </p:nvPr>
        </p:nvSpPr>
        <p:spPr>
          <a:xfrm>
            <a:off y="1352550" x="609600"/>
            <a:ext cy="3725699" cx="4741199"/>
          </a:xfrm>
          <a:prstGeom prst="rect">
            <a:avLst/>
          </a:prstGeom>
        </p:spPr>
        <p:txBody>
          <a:bodyPr bIns="91425" rIns="91425" lIns="91425" tIns="91425" anchor="t" anchorCtr="0">
            <a:noAutofit/>
          </a:bodyPr>
          <a:lstStyle/>
          <a:p>
            <a:pPr rtl="0" lvl="0" indent="-342900" marL="457200">
              <a:lnSpc>
                <a:spcPct val="115000"/>
              </a:lnSpc>
              <a:spcBef>
                <a:spcPts val="0"/>
              </a:spcBef>
              <a:buClr>
                <a:schemeClr val="dk1"/>
              </a:buClr>
              <a:buSzPct val="100000"/>
              <a:buFont typeface="Arial"/>
              <a:buChar char="❏"/>
            </a:pPr>
            <a:r>
              <a:rPr b="1" sz="1800" lang="en"/>
              <a:t>big database of recipes </a:t>
            </a:r>
          </a:p>
          <a:p>
            <a:pPr rtl="0" lvl="0" indent="-342900" marL="457200">
              <a:lnSpc>
                <a:spcPct val="115000"/>
              </a:lnSpc>
              <a:spcBef>
                <a:spcPts val="0"/>
              </a:spcBef>
              <a:buClr>
                <a:schemeClr val="dk1"/>
              </a:buClr>
              <a:buSzPct val="100000"/>
              <a:buFont typeface="Arial"/>
              <a:buChar char="❏"/>
            </a:pPr>
            <a:r>
              <a:rPr b="1" sz="1800" lang="en"/>
              <a:t>print the main lines of a recipe</a:t>
            </a:r>
          </a:p>
          <a:p>
            <a:pPr rtl="0" lvl="0" indent="-342900" marL="457200">
              <a:lnSpc>
                <a:spcPct val="115000"/>
              </a:lnSpc>
              <a:spcBef>
                <a:spcPts val="0"/>
              </a:spcBef>
              <a:buClr>
                <a:schemeClr val="dk1"/>
              </a:buClr>
              <a:buSzPct val="100000"/>
              <a:buFont typeface="Arial"/>
              <a:buChar char="❏"/>
            </a:pPr>
            <a:r>
              <a:rPr b="1" sz="1800" lang="en"/>
              <a:t>sort them by time of cooking</a:t>
            </a:r>
            <a:br>
              <a:rPr b="1" sz="1800" lang="en"/>
            </a:br>
            <a:r>
              <a:rPr b="1" sz="1800" lang="en"/>
              <a:t>-sed / regex </a:t>
            </a:r>
          </a:p>
          <a:p>
            <a:pPr rtl="0" lvl="0" indent="-342900" marL="457200">
              <a:lnSpc>
                <a:spcPct val="115000"/>
              </a:lnSpc>
              <a:spcBef>
                <a:spcPts val="0"/>
              </a:spcBef>
              <a:buClr>
                <a:schemeClr val="dk1"/>
              </a:buClr>
              <a:buSzPct val="100000"/>
              <a:buFont typeface="Arial"/>
              <a:buChar char="❏"/>
            </a:pPr>
            <a:r>
              <a:rPr b="1" sz="1800" lang="en"/>
              <a:t>find new recipes on a website</a:t>
            </a:r>
          </a:p>
          <a:p>
            <a:pPr rtl="0" lvl="0" indent="-342900" marL="457200">
              <a:lnSpc>
                <a:spcPct val="115000"/>
              </a:lnSpc>
              <a:spcBef>
                <a:spcPts val="0"/>
              </a:spcBef>
              <a:buClr>
                <a:schemeClr val="dk1"/>
              </a:buClr>
              <a:buSzPct val="100000"/>
              <a:buFont typeface="Arial"/>
              <a:buChar char="❏"/>
            </a:pPr>
            <a:r>
              <a:rPr b="1" sz="1800" lang="en"/>
              <a:t>retrieve the url of a recipe ranked n°1 </a:t>
            </a:r>
          </a:p>
          <a:p>
            <a:pPr rtl="0" lvl="0">
              <a:lnSpc>
                <a:spcPct val="115000"/>
              </a:lnSpc>
              <a:spcBef>
                <a:spcPts val="0"/>
              </a:spcBef>
              <a:buNone/>
            </a:pPr>
            <a:r>
              <a:t/>
            </a:r>
            <a:endParaRPr b="1" sz="18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How we proceeded</a:t>
            </a:r>
          </a:p>
        </p:txBody>
      </p:sp>
      <p:sp>
        <p:nvSpPr>
          <p:cNvPr id="47" name="Shape 47"/>
          <p:cNvSpPr txBox="1"/>
          <p:nvPr>
            <p:ph idx="1" type="body"/>
          </p:nvPr>
        </p:nvSpPr>
        <p:spPr>
          <a:xfrm>
            <a:off y="1191150" x="465300"/>
            <a:ext cy="2114999" cx="3994500"/>
          </a:xfrm>
          <a:prstGeom prst="rect">
            <a:avLst/>
          </a:prstGeom>
        </p:spPr>
        <p:txBody>
          <a:bodyPr bIns="91425" rIns="91425" lIns="91425" tIns="91425" anchor="t" anchorCtr="0">
            <a:noAutofit/>
          </a:bodyPr>
          <a:lstStyle/>
          <a:p>
            <a:pPr algn="ctr" rtl="0" lvl="0">
              <a:spcBef>
                <a:spcPts val="0"/>
              </a:spcBef>
              <a:buNone/>
            </a:pPr>
            <a:r>
              <a:rPr lang="en"/>
              <a:t>Phase 1</a:t>
            </a:r>
          </a:p>
          <a:p>
            <a:pPr>
              <a:spcBef>
                <a:spcPts val="0"/>
              </a:spcBef>
              <a:buNone/>
            </a:pPr>
            <a:r>
              <a:rPr sz="1800" lang="en"/>
              <a:t>When we discovered bash and had to try out commands without really knowing where we were going.</a:t>
            </a:r>
          </a:p>
        </p:txBody>
      </p:sp>
      <p:sp>
        <p:nvSpPr>
          <p:cNvPr id="48" name="Shape 48"/>
          <p:cNvSpPr txBox="1"/>
          <p:nvPr>
            <p:ph idx="2" type="body"/>
          </p:nvPr>
        </p:nvSpPr>
        <p:spPr>
          <a:xfrm>
            <a:off y="1191150" x="4692300"/>
            <a:ext cy="2486400" cx="3994500"/>
          </a:xfrm>
          <a:prstGeom prst="rect">
            <a:avLst/>
          </a:prstGeom>
        </p:spPr>
        <p:txBody>
          <a:bodyPr bIns="91425" rIns="91425" lIns="91425" tIns="91425" anchor="t" anchorCtr="0">
            <a:noAutofit/>
          </a:bodyPr>
          <a:lstStyle/>
          <a:p>
            <a:pPr algn="ctr" rtl="0" lvl="0">
              <a:spcBef>
                <a:spcPts val="0"/>
              </a:spcBef>
              <a:buNone/>
            </a:pPr>
            <a:r>
              <a:rPr lang="en"/>
              <a:t>Phase 2</a:t>
            </a:r>
          </a:p>
          <a:p>
            <a:pPr rtl="0" lvl="0">
              <a:spcBef>
                <a:spcPts val="0"/>
              </a:spcBef>
              <a:buNone/>
            </a:pPr>
            <a:r>
              <a:rPr sz="1800" lang="en"/>
              <a:t>When we started to understand how a script works and where to put our regex thingies.</a:t>
            </a:r>
          </a:p>
          <a:p>
            <a:pPr rtl="0" lvl="0">
              <a:spcBef>
                <a:spcPts val="0"/>
              </a:spcBef>
              <a:buNone/>
            </a:pPr>
            <a:r>
              <a:rPr sz="1800" lang="en"/>
              <a:t>It shows for the most part the latest advancement for our bash script.</a:t>
            </a:r>
          </a:p>
          <a:p>
            <a:pPr>
              <a:spcBef>
                <a:spcPts val="0"/>
              </a:spcBef>
              <a:buNone/>
            </a:pPr>
            <a:r>
              <a:t/>
            </a:r>
            <a:endParaRPr/>
          </a:p>
        </p:txBody>
      </p:sp>
      <p:sp>
        <p:nvSpPr>
          <p:cNvPr id="49" name="Shape 49"/>
          <p:cNvSpPr txBox="1"/>
          <p:nvPr/>
        </p:nvSpPr>
        <p:spPr>
          <a:xfrm>
            <a:off y="4489425" x="1100050"/>
            <a:ext cy="457200" cx="3657600"/>
          </a:xfrm>
          <a:prstGeom prst="rect">
            <a:avLst/>
          </a:prstGeom>
        </p:spPr>
        <p:txBody>
          <a:bodyPr bIns="91425" rIns="91425" lIns="91425" tIns="91425" anchor="t" anchorCtr="0">
            <a:noAutofit/>
          </a:bodyPr>
          <a:lstStyle/>
          <a:p>
            <a:pPr>
              <a:spcBef>
                <a:spcPts val="0"/>
              </a:spcBef>
              <a:buNone/>
            </a:pPr>
            <a:r>
              <a:t/>
            </a:r>
            <a:endParaRPr/>
          </a:p>
        </p:txBody>
      </p:sp>
      <p:cxnSp>
        <p:nvCxnSpPr>
          <p:cNvPr id="50" name="Shape 50"/>
          <p:cNvCxnSpPr/>
          <p:nvPr/>
        </p:nvCxnSpPr>
        <p:spPr>
          <a:xfrm>
            <a:off y="1308175" x="4451700"/>
            <a:ext cy="1991999" cx="8100"/>
          </a:xfrm>
          <a:prstGeom prst="straightConnector1">
            <a:avLst/>
          </a:prstGeom>
          <a:noFill/>
          <a:ln w="19050" cap="flat">
            <a:solidFill>
              <a:schemeClr val="dk2"/>
            </a:solidFill>
            <a:prstDash val="solid"/>
            <a:round/>
            <a:headEnd w="lg" len="lg" type="none"/>
            <a:tailEnd w="lg" len="lg" type="none"/>
          </a:ln>
        </p:spPr>
      </p:cxnSp>
      <p:cxnSp>
        <p:nvCxnSpPr>
          <p:cNvPr id="51" name="Shape 51"/>
          <p:cNvCxnSpPr/>
          <p:nvPr/>
        </p:nvCxnSpPr>
        <p:spPr>
          <a:xfrm rot="10800000">
            <a:off y="3500850" x="1229850"/>
            <a:ext cy="0" cx="6451799"/>
          </a:xfrm>
          <a:prstGeom prst="straightConnector1">
            <a:avLst/>
          </a:prstGeom>
          <a:noFill/>
          <a:ln w="19050" cap="flat">
            <a:solidFill>
              <a:schemeClr val="dk2"/>
            </a:solidFill>
            <a:prstDash val="solid"/>
            <a:round/>
            <a:headEnd w="lg" len="lg" type="none"/>
            <a:tailEnd w="lg" len="lg" type="none"/>
          </a:ln>
        </p:spPr>
      </p:cxnSp>
      <p:sp>
        <p:nvSpPr>
          <p:cNvPr id="52" name="Shape 52"/>
          <p:cNvSpPr txBox="1"/>
          <p:nvPr>
            <p:ph idx="3" type="body"/>
          </p:nvPr>
        </p:nvSpPr>
        <p:spPr>
          <a:xfrm>
            <a:off y="3427950" x="541650"/>
            <a:ext cy="3725699" cx="8060699"/>
          </a:xfrm>
          <a:prstGeom prst="rect">
            <a:avLst/>
          </a:prstGeom>
        </p:spPr>
        <p:txBody>
          <a:bodyPr bIns="91425" rIns="91425" lIns="91425" tIns="91425" anchor="t" anchorCtr="0">
            <a:noAutofit/>
          </a:bodyPr>
          <a:lstStyle/>
          <a:p>
            <a:pPr algn="ctr" rtl="0" lvl="0">
              <a:spcBef>
                <a:spcPts val="0"/>
              </a:spcBef>
              <a:buNone/>
            </a:pPr>
            <a:r>
              <a:rPr lang="en"/>
              <a:t>Phase 3</a:t>
            </a:r>
          </a:p>
          <a:p>
            <a:pPr rtl="0" lvl="0">
              <a:spcBef>
                <a:spcPts val="0"/>
              </a:spcBef>
              <a:buNone/>
            </a:pPr>
            <a:r>
              <a:rPr sz="1800" lang="en"/>
              <a:t>It’s our TO-DO list. We modify it every time we succeed into doing something (achievements are transferred to phase 2)  and it shows our next goals.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ph type="title"/>
          </p:nvPr>
        </p:nvSpPr>
        <p:spPr>
          <a:xfrm>
            <a:off y="188203" x="457200"/>
            <a:ext cy="857400" cx="8229600"/>
          </a:xfrm>
          <a:prstGeom prst="rect">
            <a:avLst/>
          </a:prstGeom>
        </p:spPr>
        <p:txBody>
          <a:bodyPr bIns="91425" rIns="91425" lIns="91425" tIns="91425" anchor="b" anchorCtr="0">
            <a:noAutofit/>
          </a:bodyPr>
          <a:lstStyle/>
          <a:p>
            <a:pPr>
              <a:spcBef>
                <a:spcPts val="0"/>
              </a:spcBef>
              <a:buNone/>
            </a:pPr>
            <a:r>
              <a:rPr lang="en"/>
              <a:t>Progress status (phase 1) </a:t>
            </a:r>
          </a:p>
        </p:txBody>
      </p:sp>
      <p:sp>
        <p:nvSpPr>
          <p:cNvPr id="58" name="Shape 58"/>
          <p:cNvSpPr txBox="1"/>
          <p:nvPr>
            <p:ph idx="1" type="body"/>
          </p:nvPr>
        </p:nvSpPr>
        <p:spPr>
          <a:xfrm>
            <a:off y="1200150" x="457200"/>
            <a:ext cy="3725699" cx="6074099"/>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u="sng" b="1" sz="1800" lang="en"/>
              <a:t>DONE:</a:t>
            </a:r>
          </a:p>
          <a:p>
            <a:pPr rtl="0" lvl="0">
              <a:lnSpc>
                <a:spcPct val="115000"/>
              </a:lnSpc>
              <a:spcBef>
                <a:spcPts val="0"/>
              </a:spcBef>
              <a:buClr>
                <a:schemeClr val="dk1"/>
              </a:buClr>
              <a:buSzPct val="61111"/>
              <a:buFont typeface="Arial"/>
              <a:buNone/>
            </a:pPr>
            <a:r>
              <a:rPr b="1" sz="1800" lang="en"/>
              <a:t>sed -n "1 p" ~/recipe.txt</a:t>
            </a:r>
            <a:r>
              <a:rPr sz="1800" lang="en"/>
              <a:t> → first line of the recipe book</a:t>
            </a:r>
          </a:p>
          <a:p>
            <a:pPr rtl="0" lvl="0">
              <a:lnSpc>
                <a:spcPct val="115000"/>
              </a:lnSpc>
              <a:spcBef>
                <a:spcPts val="0"/>
              </a:spcBef>
              <a:buClr>
                <a:schemeClr val="dk1"/>
              </a:buClr>
              <a:buSzPct val="61111"/>
              <a:buFont typeface="Arial"/>
              <a:buNone/>
            </a:pPr>
            <a:r>
              <a:rPr b="1" sz="1800" lang="en"/>
              <a:t>grep “^.*$” recipe.txt </a:t>
            </a:r>
            <a:r>
              <a:rPr sz="1800" lang="en"/>
              <a:t>→ distinguish each line </a:t>
            </a:r>
          </a:p>
          <a:p>
            <a:pPr rtl="0" lvl="0">
              <a:lnSpc>
                <a:spcPct val="115000"/>
              </a:lnSpc>
              <a:spcBef>
                <a:spcPts val="0"/>
              </a:spcBef>
              <a:buClr>
                <a:schemeClr val="dk1"/>
              </a:buClr>
              <a:buSzPct val="61111"/>
              <a:buFont typeface="Arial"/>
              <a:buNone/>
            </a:pPr>
            <a:r>
              <a:rPr b="1" sz="1800" lang="en"/>
              <a:t>sed -n "1 p;5 p"</a:t>
            </a:r>
            <a:r>
              <a:rPr sz="1800" lang="en"/>
              <a:t> → print the lines 1 and 5</a:t>
            </a:r>
          </a:p>
          <a:p>
            <a:pPr rtl="0" lvl="0">
              <a:lnSpc>
                <a:spcPct val="115000"/>
              </a:lnSpc>
              <a:spcBef>
                <a:spcPts val="0"/>
              </a:spcBef>
              <a:buClr>
                <a:schemeClr val="dk1"/>
              </a:buClr>
              <a:buSzPct val="78571"/>
              <a:buFont typeface="Arial"/>
              <a:buNone/>
            </a:pPr>
            <a:r>
              <a:rPr b="1" sz="1400" lang="en"/>
              <a:t>sed -n "5p" recipe.txt | sed -e "s/\(.*personnes)\).*$/\1/" | sed -e "s/.*\([0-9]\{2\}\).*\([0-9]\{2\}\).*/[\1,\2]/"</a:t>
            </a:r>
            <a:r>
              <a:rPr sz="1800" lang="en"/>
              <a:t> → print [15,30]</a:t>
            </a:r>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SzPct val="61111"/>
              <a:buFont typeface="Arial"/>
              <a:buNone/>
            </a:pPr>
            <a:r>
              <a:rPr u="sng" b="1" sz="1800" lang="en"/>
              <a:t>TO DO:</a:t>
            </a:r>
          </a:p>
          <a:p>
            <a:pPr rtl="0" lvl="0">
              <a:lnSpc>
                <a:spcPct val="115000"/>
              </a:lnSpc>
              <a:spcBef>
                <a:spcPts val="0"/>
              </a:spcBef>
              <a:buClr>
                <a:schemeClr val="dk1"/>
              </a:buClr>
              <a:buSzPct val="61111"/>
              <a:buFont typeface="Arial"/>
              <a:buNone/>
            </a:pPr>
            <a:r>
              <a:rPr sz="1800" lang="en"/>
              <a:t>script that :</a:t>
            </a:r>
          </a:p>
          <a:p>
            <a:pPr rtl="0" lvl="0" indent="-298450" marL="457200">
              <a:lnSpc>
                <a:spcPct val="115000"/>
              </a:lnSpc>
              <a:spcBef>
                <a:spcPts val="0"/>
              </a:spcBef>
              <a:spcAft>
                <a:spcPts val="1000"/>
              </a:spcAft>
              <a:buClr>
                <a:schemeClr val="dk1"/>
              </a:buClr>
              <a:buSzPct val="61111"/>
              <a:buFont typeface="Arial"/>
              <a:buChar char="●"/>
            </a:pPr>
            <a:r>
              <a:rPr sz="1800" lang="en"/>
              <a:t>show the first and fifth lines of each recipes</a:t>
            </a:r>
          </a:p>
          <a:p>
            <a:pPr rtl="0" lvl="0" indent="-298450" marL="457200">
              <a:lnSpc>
                <a:spcPct val="115000"/>
              </a:lnSpc>
              <a:spcBef>
                <a:spcPts val="0"/>
              </a:spcBef>
              <a:spcAft>
                <a:spcPts val="1000"/>
              </a:spcAft>
              <a:buClr>
                <a:schemeClr val="dk1"/>
              </a:buClr>
              <a:buSzPct val="61111"/>
              <a:buFont typeface="Arial"/>
              <a:buChar char="●"/>
            </a:pPr>
            <a:r>
              <a:rPr sz="1800" lang="en"/>
              <a:t>retrieve time of cooking and time of preparation</a:t>
            </a:r>
          </a:p>
          <a:p>
            <a:pPr rtl="0" lvl="0" indent="-298450" marL="457200">
              <a:lnSpc>
                <a:spcPct val="115000"/>
              </a:lnSpc>
              <a:spcBef>
                <a:spcPts val="0"/>
              </a:spcBef>
              <a:spcAft>
                <a:spcPts val="1000"/>
              </a:spcAft>
              <a:buClr>
                <a:schemeClr val="dk1"/>
              </a:buClr>
              <a:buSzPct val="61111"/>
              <a:buFont typeface="Arial"/>
              <a:buChar char="●"/>
            </a:pPr>
            <a:r>
              <a:rPr sz="1800" lang="en"/>
              <a:t>organise them by time of cooking</a:t>
            </a:r>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a:spcBef>
                <a:spcPts val="0"/>
              </a:spcBef>
              <a:buNone/>
            </a:pPr>
            <a:r>
              <a:t/>
            </a:r>
            <a:endParaRPr sz="1800"/>
          </a:p>
        </p:txBody>
      </p:sp>
      <p:pic>
        <p:nvPicPr>
          <p:cNvPr id="59" name="Shape 59"/>
          <p:cNvPicPr preferRelativeResize="0"/>
          <p:nvPr/>
        </p:nvPicPr>
        <p:blipFill>
          <a:blip r:embed="rId3"/>
          <a:stretch>
            <a:fillRect/>
          </a:stretch>
        </p:blipFill>
        <p:spPr>
          <a:xfrm>
            <a:off y="1350700" x="7173250"/>
            <a:ext cy="1353600" cx="1353600"/>
          </a:xfrm>
          <a:prstGeom prst="rect">
            <a:avLst/>
          </a:prstGeom>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188203" x="457200"/>
            <a:ext cy="857400" cx="8229600"/>
          </a:xfrm>
          <a:prstGeom prst="rect">
            <a:avLst/>
          </a:prstGeom>
        </p:spPr>
        <p:txBody>
          <a:bodyPr bIns="91425" rIns="91425" lIns="91425" tIns="91425" anchor="b" anchorCtr="0">
            <a:noAutofit/>
          </a:bodyPr>
          <a:lstStyle/>
          <a:p>
            <a:pPr rtl="0" lvl="0">
              <a:spcBef>
                <a:spcPts val="0"/>
              </a:spcBef>
              <a:buNone/>
            </a:pPr>
            <a:r>
              <a:rPr lang="en"/>
              <a:t>Progress status (phase 2)</a:t>
            </a:r>
          </a:p>
        </p:txBody>
      </p:sp>
      <p:sp>
        <p:nvSpPr>
          <p:cNvPr id="65" name="Shape 65"/>
          <p:cNvSpPr txBox="1"/>
          <p:nvPr>
            <p:ph idx="1" type="body"/>
          </p:nvPr>
        </p:nvSpPr>
        <p:spPr>
          <a:xfrm>
            <a:off y="1417800" x="457200"/>
            <a:ext cy="3725699" cx="7327800"/>
          </a:xfrm>
          <a:prstGeom prst="rect">
            <a:avLst/>
          </a:prstGeom>
        </p:spPr>
        <p:txBody>
          <a:bodyPr bIns="91425" rIns="91425" lIns="91425" tIns="91425" anchor="t" anchorCtr="0">
            <a:noAutofit/>
          </a:bodyPr>
          <a:lstStyle/>
          <a:p>
            <a:pPr rtl="0" lvl="0">
              <a:lnSpc>
                <a:spcPct val="115000"/>
              </a:lnSpc>
              <a:spcBef>
                <a:spcPts val="0"/>
              </a:spcBef>
              <a:buClr>
                <a:schemeClr val="dk1"/>
              </a:buClr>
              <a:buSzPct val="61111"/>
              <a:buFont typeface="Arial"/>
              <a:buNone/>
            </a:pPr>
            <a:r>
              <a:rPr u="sng" b="1" sz="1800" lang="en"/>
              <a:t>DONE:</a:t>
            </a:r>
          </a:p>
          <a:p>
            <a:pPr rtl="0" lvl="0">
              <a:lnSpc>
                <a:spcPct val="115000"/>
              </a:lnSpc>
              <a:spcBef>
                <a:spcPts val="0"/>
              </a:spcBef>
              <a:buClr>
                <a:schemeClr val="dk1"/>
              </a:buClr>
              <a:buFont typeface="Arial"/>
              <a:buNone/>
            </a:pPr>
            <a:r>
              <a:t/>
            </a:r>
            <a:endParaRPr u="sng" b="1" sz="1800"/>
          </a:p>
          <a:p>
            <a:pPr rtl="0" lvl="0">
              <a:lnSpc>
                <a:spcPct val="115000"/>
              </a:lnSpc>
              <a:spcBef>
                <a:spcPts val="0"/>
              </a:spcBef>
              <a:buClr>
                <a:schemeClr val="dk1"/>
              </a:buClr>
              <a:buSzPct val="84615"/>
              <a:buFont typeface="Arial"/>
              <a:buNone/>
            </a:pPr>
            <a:r>
              <a:rPr b="1" sz="1300" lang="en"/>
              <a:t>$ ./marmiton.sh</a:t>
            </a:r>
            <a:r>
              <a:rPr sz="1300" lang="en"/>
              <a:t>→ Launches the script in the bash shell</a:t>
            </a:r>
          </a:p>
          <a:p>
            <a:pPr rtl="0" lvl="0">
              <a:lnSpc>
                <a:spcPct val="115000"/>
              </a:lnSpc>
              <a:spcBef>
                <a:spcPts val="0"/>
              </a:spcBef>
              <a:buClr>
                <a:schemeClr val="dk1"/>
              </a:buClr>
              <a:buSzPct val="84615"/>
              <a:buFont typeface="Arial"/>
              <a:buNone/>
            </a:pPr>
            <a:r>
              <a:rPr b="1" sz="1300" lang="en"/>
              <a:t>for i in {0..50..10}</a:t>
            </a:r>
          </a:p>
          <a:p>
            <a:pPr rtl="0" lvl="0">
              <a:lnSpc>
                <a:spcPct val="115000"/>
              </a:lnSpc>
              <a:spcBef>
                <a:spcPts val="0"/>
              </a:spcBef>
              <a:buClr>
                <a:schemeClr val="dk1"/>
              </a:buClr>
              <a:buSzPct val="84615"/>
              <a:buFont typeface="Arial"/>
              <a:buNone/>
            </a:pPr>
            <a:r>
              <a:rPr b="1" sz="1300" lang="en"/>
              <a:t>do</a:t>
            </a:r>
          </a:p>
          <a:p>
            <a:pPr rtl="0" lvl="0">
              <a:lnSpc>
                <a:spcPct val="115000"/>
              </a:lnSpc>
              <a:spcBef>
                <a:spcPts val="0"/>
              </a:spcBef>
              <a:buClr>
                <a:schemeClr val="dk1"/>
              </a:buClr>
              <a:buSzPct val="84615"/>
              <a:buFont typeface="Arial"/>
              <a:buNone/>
            </a:pPr>
            <a:r>
              <a:rPr b="1" sz="1300" lang="en"/>
              <a:t>curl -s http://www.marmiton.org/recettes/recherche.aspx?aqt=$1\&amp;start=$i &gt;&gt; /tmp/raw</a:t>
            </a:r>
          </a:p>
          <a:p>
            <a:pPr rtl="0" lvl="0">
              <a:lnSpc>
                <a:spcPct val="115000"/>
              </a:lnSpc>
              <a:spcBef>
                <a:spcPts val="0"/>
              </a:spcBef>
              <a:buClr>
                <a:schemeClr val="dk1"/>
              </a:buClr>
              <a:buSzPct val="84615"/>
              <a:buFont typeface="Arial"/>
              <a:buNone/>
            </a:pPr>
            <a:r>
              <a:rPr b="1" sz="1300" lang="en"/>
              <a:t>done</a:t>
            </a:r>
          </a:p>
          <a:p>
            <a:pPr rtl="0" lvl="0">
              <a:lnSpc>
                <a:spcPct val="115000"/>
              </a:lnSpc>
              <a:spcBef>
                <a:spcPts val="0"/>
              </a:spcBef>
              <a:buClr>
                <a:schemeClr val="dk1"/>
              </a:buClr>
              <a:buSzPct val="84615"/>
              <a:buFont typeface="Arial"/>
              <a:buNone/>
            </a:pPr>
            <a:r>
              <a:rPr sz="1300" lang="en"/>
              <a:t>→ Loop retrieving the HTML content of the first six pages result and stores it in a temp file</a:t>
            </a:r>
          </a:p>
          <a:p>
            <a:pPr rtl="0" lvl="0">
              <a:lnSpc>
                <a:spcPct val="115000"/>
              </a:lnSpc>
              <a:spcBef>
                <a:spcPts val="0"/>
              </a:spcBef>
              <a:buClr>
                <a:schemeClr val="dk1"/>
              </a:buClr>
              <a:buSzPct val="84615"/>
              <a:buFont typeface="Arial"/>
              <a:buNone/>
            </a:pPr>
            <a:r>
              <a:rPr b="1" sz="1300" lang="en"/>
              <a:t>/.*&lt;div class="m_search_titre_recette"&gt;&lt;a href=.*&gt;\(.*\)&lt;\/a&gt;&lt;\/div&gt;/ { s//\1/p;} </a:t>
            </a:r>
          </a:p>
          <a:p>
            <a:pPr rtl="0" lvl="0">
              <a:lnSpc>
                <a:spcPct val="115000"/>
              </a:lnSpc>
              <a:spcBef>
                <a:spcPts val="0"/>
              </a:spcBef>
              <a:buClr>
                <a:schemeClr val="dk1"/>
              </a:buClr>
              <a:buSzPct val="84615"/>
              <a:buFont typeface="Arial"/>
              <a:buNone/>
            </a:pPr>
            <a:r>
              <a:rPr sz="1300" lang="en"/>
              <a:t>→ Research in the HTML content the elements corresponding to this regex.Same thing for preparation time, cooking time, type of recipe and votes. Differs from the regex for the number of persons</a:t>
            </a:r>
          </a:p>
          <a:p>
            <a:pPr rtl="0" lvl="0">
              <a:lnSpc>
                <a:spcPct val="115000"/>
              </a:lnSpc>
              <a:spcBef>
                <a:spcPts val="0"/>
              </a:spcBef>
              <a:buClr>
                <a:schemeClr val="dk1"/>
              </a:buClr>
              <a:buFont typeface="Arial"/>
              <a:buNone/>
            </a:pPr>
            <a:r>
              <a:t/>
            </a:r>
            <a:endParaRPr sz="1300"/>
          </a:p>
          <a:p>
            <a:pPr rtl="0" lvl="0">
              <a:lnSpc>
                <a:spcPct val="115000"/>
              </a:lnSpc>
              <a:spcBef>
                <a:spcPts val="0"/>
              </a:spcBef>
              <a:buClr>
                <a:schemeClr val="dk1"/>
              </a:buClr>
              <a:buFont typeface="Arial"/>
              <a:buNone/>
            </a:pPr>
            <a:r>
              <a:t/>
            </a:r>
            <a:endParaRPr sz="1300"/>
          </a:p>
          <a:p>
            <a:pPr rtl="0" lvl="0">
              <a:lnSpc>
                <a:spcPct val="115000"/>
              </a:lnSpc>
              <a:spcBef>
                <a:spcPts val="0"/>
              </a:spcBef>
              <a:buClr>
                <a:schemeClr val="dk1"/>
              </a:buClr>
              <a:buFont typeface="Arial"/>
              <a:buNone/>
            </a:pPr>
            <a:r>
              <a:t/>
            </a:r>
            <a:endParaRPr sz="13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200"/>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rtl="0" lvl="0">
              <a:lnSpc>
                <a:spcPct val="115000"/>
              </a:lnSpc>
              <a:spcBef>
                <a:spcPts val="0"/>
              </a:spcBef>
              <a:buClr>
                <a:schemeClr val="dk1"/>
              </a:buClr>
              <a:buFont typeface="Arial"/>
              <a:buNone/>
            </a:pPr>
            <a:r>
              <a:t/>
            </a:r>
            <a:endParaRPr sz="1800"/>
          </a:p>
          <a:p>
            <a:pPr rtl="0" lvl="0">
              <a:spcBef>
                <a:spcPts val="0"/>
              </a:spcBef>
              <a:buNone/>
            </a:pPr>
            <a:r>
              <a:t/>
            </a:r>
            <a:endParaRPr sz="1800"/>
          </a:p>
        </p:txBody>
      </p:sp>
      <p:pic>
        <p:nvPicPr>
          <p:cNvPr id="66" name="Shape 66"/>
          <p:cNvPicPr preferRelativeResize="0"/>
          <p:nvPr/>
        </p:nvPicPr>
        <p:blipFill>
          <a:blip r:embed="rId3"/>
          <a:stretch>
            <a:fillRect/>
          </a:stretch>
        </p:blipFill>
        <p:spPr>
          <a:xfrm>
            <a:off y="1766900" x="7597250"/>
            <a:ext cy="1353600" cx="1353600"/>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Progress status (phase 2)</a:t>
            </a:r>
          </a:p>
        </p:txBody>
      </p:sp>
      <p:sp>
        <p:nvSpPr>
          <p:cNvPr id="72" name="Shape 72"/>
          <p:cNvSpPr txBox="1"/>
          <p:nvPr>
            <p:ph idx="1" type="body"/>
          </p:nvPr>
        </p:nvSpPr>
        <p:spPr>
          <a:xfrm>
            <a:off y="1417800" x="457200"/>
            <a:ext cy="3725699" cx="8229600"/>
          </a:xfrm>
          <a:prstGeom prst="rect">
            <a:avLst/>
          </a:prstGeom>
        </p:spPr>
        <p:txBody>
          <a:bodyPr bIns="91425" rIns="91425" lIns="91425" tIns="91425" anchor="t" anchorCtr="0">
            <a:noAutofit/>
          </a:bodyPr>
          <a:lstStyle/>
          <a:p>
            <a:pPr rtl="0" lvl="0">
              <a:lnSpc>
                <a:spcPct val="115000"/>
              </a:lnSpc>
              <a:spcBef>
                <a:spcPts val="0"/>
              </a:spcBef>
              <a:buNone/>
            </a:pPr>
            <a:r>
              <a:rPr u="sng" b="1" sz="1800" lang="en"/>
              <a:t>DONE:</a:t>
            </a:r>
          </a:p>
          <a:p>
            <a:pPr rtl="0" lvl="0">
              <a:lnSpc>
                <a:spcPct val="115000"/>
              </a:lnSpc>
              <a:spcBef>
                <a:spcPts val="0"/>
              </a:spcBef>
              <a:buNone/>
            </a:pPr>
            <a:r>
              <a:t/>
            </a:r>
            <a:endParaRPr u="sng" b="1" sz="1800"/>
          </a:p>
          <a:p>
            <a:pPr rtl="0" lvl="0">
              <a:lnSpc>
                <a:spcPct val="115000"/>
              </a:lnSpc>
              <a:spcBef>
                <a:spcPts val="0"/>
              </a:spcBef>
              <a:buClr>
                <a:schemeClr val="dk1"/>
              </a:buClr>
              <a:buSzPct val="84615"/>
              <a:buFont typeface="Arial"/>
              <a:buNone/>
            </a:pPr>
            <a:r>
              <a:rPr b="1" sz="1300" lang="en"/>
              <a:t>...{ s//\1\r\n\2/;H;} g  s/\r\n/;/gp </a:t>
            </a:r>
            <a:r>
              <a:rPr sz="1300" lang="en"/>
              <a:t>(example)</a:t>
            </a:r>
          </a:p>
          <a:p>
            <a:pPr rtl="0" lvl="0">
              <a:lnSpc>
                <a:spcPct val="115000"/>
              </a:lnSpc>
              <a:spcBef>
                <a:spcPts val="0"/>
              </a:spcBef>
              <a:buClr>
                <a:schemeClr val="dk1"/>
              </a:buClr>
              <a:buSzPct val="84615"/>
              <a:buFont typeface="Arial"/>
              <a:buNone/>
            </a:pPr>
            <a:r>
              <a:rPr sz="1300" lang="en"/>
              <a:t>→ Changing every regex with the use of the hold buffer and pattern buffer via h, H and g</a:t>
            </a:r>
          </a:p>
          <a:p>
            <a:pPr rtl="0" lvl="0">
              <a:lnSpc>
                <a:spcPct val="115000"/>
              </a:lnSpc>
              <a:spcBef>
                <a:spcPts val="0"/>
              </a:spcBef>
              <a:buClr>
                <a:schemeClr val="dk1"/>
              </a:buClr>
              <a:buSzPct val="84615"/>
              <a:buFont typeface="Arial"/>
              <a:buNone/>
            </a:pPr>
            <a:r>
              <a:rPr b="1" sz="1300" lang="en"/>
              <a:t>sed -n -f total.sed /tmp/raw</a:t>
            </a:r>
          </a:p>
          <a:p>
            <a:pPr rtl="0" lvl="0">
              <a:lnSpc>
                <a:spcPct val="115000"/>
              </a:lnSpc>
              <a:spcBef>
                <a:spcPts val="0"/>
              </a:spcBef>
              <a:buClr>
                <a:schemeClr val="dk1"/>
              </a:buClr>
              <a:buSzPct val="84615"/>
              <a:buFont typeface="Arial"/>
              <a:buNone/>
            </a:pPr>
            <a:r>
              <a:rPr sz="1300" lang="en"/>
              <a:t>→ Extract the wanted data from the HTML retrieved using the total.sed file. total.sed contains every regex</a:t>
            </a:r>
          </a:p>
          <a:p>
            <a:pPr rtl="0" lvl="0">
              <a:lnSpc>
                <a:spcPct val="115000"/>
              </a:lnSpc>
              <a:spcBef>
                <a:spcPts val="0"/>
              </a:spcBef>
              <a:buClr>
                <a:schemeClr val="dk1"/>
              </a:buClr>
              <a:buSzPct val="84615"/>
              <a:buFont typeface="Arial"/>
              <a:buNone/>
            </a:pPr>
            <a:r>
              <a:rPr b="1" sz="1300" lang="en"/>
              <a:t>sort --field-separator=';' -rn --key=$2 |column -t -s ";" </a:t>
            </a:r>
          </a:p>
          <a:p>
            <a:pPr rtl="0" lvl="0">
              <a:lnSpc>
                <a:spcPct val="115000"/>
              </a:lnSpc>
              <a:spcBef>
                <a:spcPts val="0"/>
              </a:spcBef>
              <a:buClr>
                <a:schemeClr val="dk1"/>
              </a:buClr>
              <a:buSzPct val="84615"/>
              <a:buFont typeface="Arial"/>
              <a:buNone/>
            </a:pPr>
            <a:r>
              <a:rPr sz="1300" lang="en"/>
              <a:t>→ Sort decreasingly the data by votes, separating each element belonging to a certain column by a ‘;’</a:t>
            </a:r>
          </a:p>
          <a:p>
            <a:pPr rtl="0" lvl="0">
              <a:lnSpc>
                <a:spcPct val="115000"/>
              </a:lnSpc>
              <a:spcBef>
                <a:spcPts val="0"/>
              </a:spcBef>
              <a:buNone/>
            </a:pPr>
            <a:r>
              <a:rPr b="1" sz="1300" lang="en"/>
              <a:t>echo "What recipe are you searching for? :"       </a:t>
            </a:r>
          </a:p>
          <a:p>
            <a:pPr rtl="0" lvl="0">
              <a:lnSpc>
                <a:spcPct val="115000"/>
              </a:lnSpc>
              <a:spcBef>
                <a:spcPts val="0"/>
              </a:spcBef>
              <a:buClr>
                <a:schemeClr val="dk1"/>
              </a:buClr>
              <a:buSzPct val="84615"/>
              <a:buFont typeface="Arial"/>
              <a:buNone/>
            </a:pPr>
            <a:r>
              <a:rPr b="1" sz="1300" lang="en"/>
              <a:t>read recipe</a:t>
            </a:r>
          </a:p>
          <a:p>
            <a:pPr rtl="0" lvl="0">
              <a:lnSpc>
                <a:spcPct val="115000"/>
              </a:lnSpc>
              <a:spcBef>
                <a:spcPts val="0"/>
              </a:spcBef>
              <a:buNone/>
            </a:pPr>
            <a:r>
              <a:rPr sz="1300" lang="en"/>
              <a:t>→ Ask the user to type in the thing he wants to prepare. Read retrieves the words. Same thing for the sorting out.</a:t>
            </a:r>
          </a:p>
          <a:p>
            <a:pPr rtl="0" lvl="0">
              <a:lnSpc>
                <a:spcPct val="115000"/>
              </a:lnSpc>
              <a:spcBef>
                <a:spcPts val="0"/>
              </a:spcBef>
              <a:buNone/>
            </a:pPr>
            <a:r>
              <a:t/>
            </a:r>
            <a:endParaRPr sz="1300"/>
          </a:p>
          <a:p>
            <a:pPr rtl="0" lvl="0">
              <a:lnSpc>
                <a:spcPct val="115000"/>
              </a:lnSpc>
              <a:spcBef>
                <a:spcPts val="0"/>
              </a:spcBef>
              <a:buNone/>
            </a:pPr>
            <a:r>
              <a:t/>
            </a:r>
            <a:endParaRPr b="1" sz="1200"/>
          </a:p>
        </p:txBody>
      </p:sp>
      <p:pic>
        <p:nvPicPr>
          <p:cNvPr id="73" name="Shape 73"/>
          <p:cNvPicPr preferRelativeResize="0"/>
          <p:nvPr/>
        </p:nvPicPr>
        <p:blipFill>
          <a:blip r:embed="rId3"/>
          <a:stretch>
            <a:fillRect/>
          </a:stretch>
        </p:blipFill>
        <p:spPr>
          <a:xfrm>
            <a:off y="1417800" x="7597212"/>
            <a:ext cy="1053725" cx="1259325"/>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Progress status (phase 2)</a:t>
            </a:r>
          </a:p>
        </p:txBody>
      </p:sp>
      <p:sp>
        <p:nvSpPr>
          <p:cNvPr id="79" name="Shape 79"/>
          <p:cNvSpPr txBox="1"/>
          <p:nvPr>
            <p:ph idx="1" type="body"/>
          </p:nvPr>
        </p:nvSpPr>
        <p:spPr>
          <a:xfrm>
            <a:off y="1063375" x="457200"/>
            <a:ext cy="3725699" cx="8229600"/>
          </a:xfrm>
          <a:prstGeom prst="rect">
            <a:avLst/>
          </a:prstGeom>
        </p:spPr>
        <p:txBody>
          <a:bodyPr bIns="91425" rIns="91425" lIns="91425" tIns="91425" anchor="t" anchorCtr="0">
            <a:noAutofit/>
          </a:bodyPr>
          <a:lstStyle/>
          <a:p>
            <a:pPr rtl="0" lvl="0">
              <a:lnSpc>
                <a:spcPct val="115000"/>
              </a:lnSpc>
              <a:spcBef>
                <a:spcPts val="0"/>
              </a:spcBef>
              <a:buNone/>
            </a:pPr>
            <a:r>
              <a:rPr u="sng" b="1" sz="1800" lang="en"/>
              <a:t>DONE:</a:t>
            </a:r>
          </a:p>
          <a:p>
            <a:pPr rtl="0" lvl="0">
              <a:lnSpc>
                <a:spcPct val="115000"/>
              </a:lnSpc>
              <a:spcBef>
                <a:spcPts val="0"/>
              </a:spcBef>
              <a:buNone/>
            </a:pPr>
            <a:r>
              <a:rPr b="1" sz="1200" lang="en"/>
              <a:t>re='^[1-6]$'</a:t>
            </a:r>
          </a:p>
          <a:p>
            <a:pPr rtl="0" lvl="0">
              <a:lnSpc>
                <a:spcPct val="115000"/>
              </a:lnSpc>
              <a:spcBef>
                <a:spcPts val="0"/>
              </a:spcBef>
              <a:buNone/>
            </a:pPr>
            <a:r>
              <a:rPr sz="1200" lang="en"/>
              <a:t>→ Introducing the variable re, in order to specify the range possible (1 to 6) </a:t>
            </a:r>
          </a:p>
          <a:p>
            <a:pPr rtl="0" lvl="0">
              <a:lnSpc>
                <a:spcPct val="115000"/>
              </a:lnSpc>
              <a:spcBef>
                <a:spcPts val="0"/>
              </a:spcBef>
              <a:buNone/>
            </a:pPr>
            <a:r>
              <a:rPr b="1" sz="1200" lang="en"/>
              <a:t>while ! [[ $num =~ $re ]]; do</a:t>
            </a:r>
          </a:p>
          <a:p>
            <a:pPr rtl="0" lvl="0">
              <a:lnSpc>
                <a:spcPct val="115000"/>
              </a:lnSpc>
              <a:spcBef>
                <a:spcPts val="0"/>
              </a:spcBef>
              <a:buNone/>
            </a:pPr>
            <a:r>
              <a:rPr sz="1200" lang="en"/>
              <a:t>→ The re variable is used into a regex to prevent errors (wrong element entered by the user)</a:t>
            </a:r>
          </a:p>
          <a:p>
            <a:pPr rtl="0" lvl="0">
              <a:lnSpc>
                <a:spcPct val="115000"/>
              </a:lnSpc>
              <a:spcBef>
                <a:spcPts val="0"/>
              </a:spcBef>
              <a:buClr>
                <a:schemeClr val="dk1"/>
              </a:buClr>
              <a:buSzPct val="91666"/>
              <a:buFont typeface="Arial"/>
              <a:buNone/>
            </a:pPr>
            <a:r>
              <a:rPr b="1" sz="1200" lang="en"/>
              <a:t>    echo "You didn't enter the right command, please try again!";</a:t>
            </a:r>
          </a:p>
          <a:p>
            <a:pPr rtl="0" lvl="0">
              <a:lnSpc>
                <a:spcPct val="115000"/>
              </a:lnSpc>
              <a:spcBef>
                <a:spcPts val="0"/>
              </a:spcBef>
              <a:buClr>
                <a:schemeClr val="dk1"/>
              </a:buClr>
              <a:buSzPct val="91666"/>
              <a:buFont typeface="Arial"/>
              <a:buNone/>
            </a:pPr>
            <a:r>
              <a:rPr b="1" sz="1200" lang="en"/>
              <a:t>    read num;</a:t>
            </a:r>
          </a:p>
          <a:p>
            <a:pPr rtl="0" lvl="0">
              <a:lnSpc>
                <a:spcPct val="115000"/>
              </a:lnSpc>
              <a:spcBef>
                <a:spcPts val="0"/>
              </a:spcBef>
              <a:buNone/>
            </a:pPr>
            <a:r>
              <a:rPr b="1" sz="1200" lang="en"/>
              <a:t>done</a:t>
            </a:r>
          </a:p>
          <a:p>
            <a:pPr rtl="0" lvl="0">
              <a:lnSpc>
                <a:spcPct val="115000"/>
              </a:lnSpc>
              <a:spcBef>
                <a:spcPts val="0"/>
              </a:spcBef>
              <a:buNone/>
            </a:pPr>
            <a:r>
              <a:rPr sz="1200" lang="en"/>
              <a:t>→ The loop allows us to ask the user an unlimited number of time to enter the right command until he does it so</a:t>
            </a:r>
          </a:p>
          <a:p>
            <a:pPr rtl="0" lvl="0">
              <a:lnSpc>
                <a:spcPct val="115000"/>
              </a:lnSpc>
              <a:spcBef>
                <a:spcPts val="0"/>
              </a:spcBef>
              <a:buClr>
                <a:schemeClr val="dk1"/>
              </a:buClr>
              <a:buSzPct val="91666"/>
              <a:buFont typeface="Arial"/>
              <a:buNone/>
            </a:pPr>
            <a:r>
              <a:rPr b="1" sz="1200" lang="en"/>
              <a:t>case $num in</a:t>
            </a:r>
          </a:p>
          <a:p>
            <a:pPr rtl="0" lvl="0">
              <a:lnSpc>
                <a:spcPct val="115000"/>
              </a:lnSpc>
              <a:spcBef>
                <a:spcPts val="0"/>
              </a:spcBef>
              <a:buClr>
                <a:schemeClr val="dk1"/>
              </a:buClr>
              <a:buSzPct val="91666"/>
              <a:buFont typeface="Arial"/>
              <a:buNone/>
            </a:pPr>
            <a:r>
              <a:rPr b="1" sz="1200" lang="en"/>
              <a:t>    1)</a:t>
            </a:r>
          </a:p>
          <a:p>
            <a:pPr rtl="0" lvl="0">
              <a:lnSpc>
                <a:spcPct val="115000"/>
              </a:lnSpc>
              <a:spcBef>
                <a:spcPts val="0"/>
              </a:spcBef>
              <a:buClr>
                <a:schemeClr val="dk1"/>
              </a:buClr>
              <a:buSzPct val="91666"/>
              <a:buFont typeface="Arial"/>
              <a:buNone/>
            </a:pPr>
            <a:r>
              <a:rPr b="1" sz="1200" lang="en"/>
              <a:t>   	 sed -n -f total.sed /tmp/raw | sort --field-separator=';' --key=1 |column -t -s ";"</a:t>
            </a:r>
          </a:p>
          <a:p>
            <a:pPr rtl="0" lvl="0">
              <a:lnSpc>
                <a:spcPct val="115000"/>
              </a:lnSpc>
              <a:spcBef>
                <a:spcPts val="0"/>
              </a:spcBef>
              <a:buClr>
                <a:schemeClr val="dk1"/>
              </a:buClr>
              <a:buSzPct val="91666"/>
              <a:buFont typeface="Arial"/>
              <a:buNone/>
            </a:pPr>
            <a:r>
              <a:rPr b="1" sz="1200" lang="en"/>
              <a:t>   	 ;;</a:t>
            </a:r>
          </a:p>
          <a:p>
            <a:pPr rtl="0" lvl="0">
              <a:lnSpc>
                <a:spcPct val="115000"/>
              </a:lnSpc>
              <a:spcBef>
                <a:spcPts val="0"/>
              </a:spcBef>
              <a:buClr>
                <a:schemeClr val="dk1"/>
              </a:buClr>
              <a:buSzPct val="91666"/>
              <a:buFont typeface="Arial"/>
              <a:buNone/>
            </a:pPr>
            <a:r>
              <a:rPr b="1" sz="1200" lang="en"/>
              <a:t>    2)</a:t>
            </a:r>
          </a:p>
          <a:p>
            <a:pPr rtl="0" lvl="0">
              <a:lnSpc>
                <a:spcPct val="115000"/>
              </a:lnSpc>
              <a:spcBef>
                <a:spcPts val="0"/>
              </a:spcBef>
              <a:buClr>
                <a:schemeClr val="dk1"/>
              </a:buClr>
              <a:buSzPct val="91666"/>
              <a:buFont typeface="Arial"/>
              <a:buNone/>
            </a:pPr>
            <a:r>
              <a:rPr b="1" sz="1200" lang="en"/>
              <a:t>   	 …</a:t>
            </a:r>
          </a:p>
          <a:p>
            <a:pPr rtl="0" lvl="0">
              <a:lnSpc>
                <a:spcPct val="115000"/>
              </a:lnSpc>
              <a:spcBef>
                <a:spcPts val="0"/>
              </a:spcBef>
              <a:buClr>
                <a:schemeClr val="dk1"/>
              </a:buClr>
              <a:buSzPct val="91666"/>
              <a:buFont typeface="Arial"/>
              <a:buNone/>
            </a:pPr>
            <a:r>
              <a:rPr b="1" sz="1200" lang="en"/>
              <a:t>esac</a:t>
            </a:r>
          </a:p>
          <a:p>
            <a:pPr lvl="0">
              <a:lnSpc>
                <a:spcPct val="115000"/>
              </a:lnSpc>
              <a:spcBef>
                <a:spcPts val="0"/>
              </a:spcBef>
              <a:buClr>
                <a:schemeClr val="dk1"/>
              </a:buClr>
              <a:buSzPct val="91666"/>
              <a:buFont typeface="Arial"/>
              <a:buNone/>
            </a:pPr>
            <a:r>
              <a:rPr sz="1200" lang="en"/>
              <a:t>→ According to what the user wanted to sort by, it launches the right command. It is more scalable that way</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Testing Phase</a:t>
            </a:r>
          </a:p>
        </p:txBody>
      </p:sp>
      <p:sp>
        <p:nvSpPr>
          <p:cNvPr id="85" name="Shape 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AutoNum type="arabicPeriod"/>
            </a:pPr>
            <a:r>
              <a:rPr sz="2400" lang="en"/>
              <a:t>Launch the marmiton.sh script </a:t>
            </a:r>
            <a:r>
              <a:rPr b="1" sz="2400" lang="en"/>
              <a:t>: $ ./marmiton.sh</a:t>
            </a:r>
          </a:p>
          <a:p>
            <a:pPr rtl="0" lvl="0" indent="-381000" marL="457200">
              <a:spcBef>
                <a:spcPts val="0"/>
              </a:spcBef>
              <a:buClr>
                <a:schemeClr val="dk1"/>
              </a:buClr>
              <a:buSzPct val="100000"/>
              <a:buFont typeface="Arial"/>
              <a:buAutoNum type="arabicPeriod"/>
            </a:pPr>
            <a:r>
              <a:rPr sz="2400" lang="en"/>
              <a:t>Enter the recipe that you’re looking for</a:t>
            </a:r>
            <a:br>
              <a:rPr sz="2400" lang="en"/>
            </a:br>
            <a:r>
              <a:rPr sz="2400" lang="en"/>
              <a:t>ex: </a:t>
            </a:r>
            <a:r>
              <a:rPr b="1" sz="2400" lang="en"/>
              <a:t>ratatouille </a:t>
            </a:r>
          </a:p>
          <a:p>
            <a:pPr rtl="0" lvl="0" indent="-381000" marL="457200">
              <a:spcBef>
                <a:spcPts val="0"/>
              </a:spcBef>
              <a:buClr>
                <a:schemeClr val="dk1"/>
              </a:buClr>
              <a:buSzPct val="100000"/>
              <a:buFont typeface="Arial"/>
              <a:buAutoNum type="arabicPeriod"/>
            </a:pPr>
            <a:r>
              <a:rPr sz="2400" lang="en"/>
              <a:t>Then sort the results by : title, votes, time …</a:t>
            </a:r>
          </a:p>
          <a:p>
            <a:pPr rtl="0" lvl="0">
              <a:spcBef>
                <a:spcPts val="0"/>
              </a:spcBef>
              <a:buNone/>
            </a:pPr>
            <a:r>
              <a:t/>
            </a:r>
            <a:endParaRPr sz="2400"/>
          </a:p>
          <a:p>
            <a:pPr rtl="0" lvl="0">
              <a:spcBef>
                <a:spcPts val="0"/>
              </a:spcBef>
              <a:buNone/>
            </a:pPr>
            <a:r>
              <a:rPr sz="2400" lang="en" i="1"/>
              <a:t>See the how_to_marmiton file for more details</a:t>
            </a:r>
          </a:p>
          <a:p>
            <a:pPr rtl="0" lvl="0">
              <a:spcBef>
                <a:spcPts val="0"/>
              </a:spcBef>
              <a:buNone/>
            </a:pPr>
            <a:r>
              <a:t/>
            </a:r>
            <a:endParaRPr sz="2400"/>
          </a:p>
        </p:txBody>
      </p:sp>
      <p:pic>
        <p:nvPicPr>
          <p:cNvPr id="86" name="Shape 86"/>
          <p:cNvPicPr preferRelativeResize="0"/>
          <p:nvPr/>
        </p:nvPicPr>
        <p:blipFill>
          <a:blip r:embed="rId3"/>
          <a:stretch>
            <a:fillRect/>
          </a:stretch>
        </p:blipFill>
        <p:spPr>
          <a:xfrm>
            <a:off y="1787500" x="7035475"/>
            <a:ext cy="1678174" cx="1651324"/>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Script using baguette</a:t>
            </a:r>
          </a:p>
        </p:txBody>
      </p:sp>
      <p:pic>
        <p:nvPicPr>
          <p:cNvPr id="92" name="Shape 92"/>
          <p:cNvPicPr preferRelativeResize="0"/>
          <p:nvPr/>
        </p:nvPicPr>
        <p:blipFill rotWithShape="1">
          <a:blip r:embed="rId3"/>
          <a:srcRect t="0" b="23699" r="0" l="0"/>
          <a:stretch/>
        </p:blipFill>
        <p:spPr>
          <a:xfrm>
            <a:off y="1220875" x="279950"/>
            <a:ext cy="3924499" cx="8584099"/>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